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8" r:id="rId2"/>
    <p:sldId id="265" r:id="rId3"/>
    <p:sldId id="268" r:id="rId4"/>
    <p:sldId id="269" r:id="rId5"/>
    <p:sldId id="270" r:id="rId6"/>
    <p:sldId id="271" r:id="rId7"/>
    <p:sldId id="276" r:id="rId8"/>
    <p:sldId id="277" r:id="rId9"/>
    <p:sldId id="278" r:id="rId10"/>
    <p:sldId id="279" r:id="rId11"/>
    <p:sldId id="280" r:id="rId12"/>
    <p:sldId id="281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325" r:id="rId44"/>
    <p:sldId id="326" r:id="rId45"/>
    <p:sldId id="32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089DD-D786-4D91-86B5-CC1F6D46274B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F8D9FE-7413-4C59-8868-2A6823B41BA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625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57F0F7-74E3-4C4F-AD4E-E78B2E2192D0}" type="slidenum">
              <a:rPr lang="en-US"/>
              <a:pPr/>
              <a:t>7</a:t>
            </a:fld>
            <a:endParaRPr lang="en-US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681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441FD1-3802-4DC9-B26B-D7A1B5CDC917}" type="slidenum">
              <a:rPr lang="en-US"/>
              <a:pPr/>
              <a:t>8</a:t>
            </a:fld>
            <a:endParaRPr lang="en-US"/>
          </a:p>
        </p:txBody>
      </p:sp>
      <p:sp>
        <p:nvSpPr>
          <p:cNvPr id="24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282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162A9B-587A-4BA0-892C-D71FCE028A6C}" type="slidenum">
              <a:rPr lang="en-US"/>
              <a:pPr/>
              <a:t>10</a:t>
            </a:fld>
            <a:endParaRPr lang="en-US"/>
          </a:p>
        </p:txBody>
      </p:sp>
      <p:sp>
        <p:nvSpPr>
          <p:cNvPr id="21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824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9E58C0-F598-4763-9072-B26D8CA398A3}" type="slidenum">
              <a:rPr lang="en-US"/>
              <a:pPr/>
              <a:t>11</a:t>
            </a:fld>
            <a:endParaRPr lang="en-US"/>
          </a:p>
        </p:txBody>
      </p:sp>
      <p:sp>
        <p:nvSpPr>
          <p:cNvPr id="21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491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65961E-72A9-4B2E-9A1A-8BA9243FF510}" type="slidenum">
              <a:rPr lang="en-US"/>
              <a:pPr/>
              <a:t>12</a:t>
            </a:fld>
            <a:endParaRPr lang="en-US"/>
          </a:p>
        </p:txBody>
      </p:sp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505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AFCD79-4601-42F3-82BA-EC26687AB31C}" type="slidenum">
              <a:rPr lang="en-US"/>
              <a:pPr/>
              <a:t>13</a:t>
            </a:fld>
            <a:endParaRPr lang="en-US"/>
          </a:p>
        </p:txBody>
      </p:sp>
      <p:sp>
        <p:nvSpPr>
          <p:cNvPr id="33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0508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BE873A-3B2B-468E-80B3-2C9674AB615B}" type="slidenum">
              <a:rPr lang="en-US"/>
              <a:pPr/>
              <a:t>14</a:t>
            </a:fld>
            <a:endParaRPr lang="en-US"/>
          </a:p>
        </p:txBody>
      </p:sp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8797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B3C067-E0CE-4572-89CF-E56512FC0A9C}" type="slidenum">
              <a:rPr lang="en-US"/>
              <a:pPr/>
              <a:t>15</a:t>
            </a:fld>
            <a:endParaRPr lang="en-US"/>
          </a:p>
        </p:txBody>
      </p:sp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121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B379C3-5F48-48E6-A72E-42F9CB2891EE}" type="slidenum">
              <a:rPr lang="en-US"/>
              <a:pPr/>
              <a:t>16</a:t>
            </a:fld>
            <a:endParaRPr lang="en-US"/>
          </a:p>
        </p:txBody>
      </p:sp>
      <p:sp>
        <p:nvSpPr>
          <p:cNvPr id="300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71389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6FA494-3337-4CA8-92AA-6B6064BC8EBF}" type="slidenum">
              <a:rPr lang="en-US"/>
              <a:pPr/>
              <a:t>17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05373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50A5A2-2E83-4C5E-B9CB-036A5C21B68B}" type="slidenum">
              <a:rPr lang="en-US"/>
              <a:pPr/>
              <a:t>18</a:t>
            </a:fld>
            <a:endParaRPr lang="en-US"/>
          </a:p>
        </p:txBody>
      </p:sp>
      <p:sp>
        <p:nvSpPr>
          <p:cNvPr id="306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7524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52E2B8-922C-4BB0-9013-9B5C7D0F9F20}" type="slidenum">
              <a:rPr lang="en-US"/>
              <a:pPr/>
              <a:t>19</a:t>
            </a:fld>
            <a:endParaRPr lang="en-US"/>
          </a:p>
        </p:txBody>
      </p:sp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00948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F25219-E4D2-4510-ADBC-1A3C343B06AD}" type="slidenum">
              <a:rPr lang="en-US"/>
              <a:pPr/>
              <a:t>20</a:t>
            </a:fld>
            <a:endParaRPr lang="en-US"/>
          </a:p>
        </p:txBody>
      </p:sp>
      <p:sp>
        <p:nvSpPr>
          <p:cNvPr id="355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5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4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D4A150-78D8-4E89-8022-37D5CC0F5B57}" type="slidenum">
              <a:rPr lang="en-US"/>
              <a:pPr/>
              <a:t>21</a:t>
            </a:fld>
            <a:endParaRPr lang="en-US"/>
          </a:p>
        </p:txBody>
      </p:sp>
      <p:sp>
        <p:nvSpPr>
          <p:cNvPr id="21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963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48ED37-F66A-4374-ADDD-6F0B8B2E4F1C}" type="slidenum">
              <a:rPr lang="en-US"/>
              <a:pPr/>
              <a:t>22</a:t>
            </a:fld>
            <a:endParaRPr lang="en-US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775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F64066-90A4-41D9-9FB8-50285C241EF2}" type="slidenum">
              <a:rPr lang="en-US"/>
              <a:pPr/>
              <a:t>23</a:t>
            </a:fld>
            <a:endParaRPr lang="en-US"/>
          </a:p>
        </p:txBody>
      </p:sp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720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5A5DF1-E849-4AFC-A669-FBA382CA6A5E}" type="slidenum">
              <a:rPr lang="en-US"/>
              <a:pPr/>
              <a:t>24</a:t>
            </a:fld>
            <a:endParaRPr lang="en-US"/>
          </a:p>
        </p:txBody>
      </p:sp>
      <p:sp>
        <p:nvSpPr>
          <p:cNvPr id="301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353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49D1D3-0DC0-4E41-A5C3-0ACD7400D08C}" type="slidenum">
              <a:rPr lang="en-US"/>
              <a:pPr/>
              <a:t>25</a:t>
            </a:fld>
            <a:endParaRPr lang="en-US"/>
          </a:p>
        </p:txBody>
      </p:sp>
      <p:sp>
        <p:nvSpPr>
          <p:cNvPr id="303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478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6FDA99-245A-4F0E-85A1-AA0AF3C2EB6F}" type="slidenum">
              <a:rPr lang="en-US"/>
              <a:pPr/>
              <a:t>26</a:t>
            </a:fld>
            <a:endParaRPr lang="en-US"/>
          </a:p>
        </p:txBody>
      </p:sp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9112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828829-53AD-4656-B1E8-C9AC75FBBF4D}" type="slidenum">
              <a:rPr lang="en-US"/>
              <a:pPr/>
              <a:t>27</a:t>
            </a:fld>
            <a:endParaRPr lang="en-US"/>
          </a:p>
        </p:txBody>
      </p:sp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900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3C561A-AD98-4424-AC8C-C4A74DDA397F}" type="slidenum">
              <a:rPr lang="en-US"/>
              <a:pPr/>
              <a:t>28</a:t>
            </a:fld>
            <a:endParaRPr lang="en-US"/>
          </a:p>
        </p:txBody>
      </p:sp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408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C2AAB-8E09-47C9-9075-9438BA363417}" type="slidenum">
              <a:rPr lang="en-US"/>
              <a:pPr/>
              <a:t>29</a:t>
            </a:fld>
            <a:endParaRPr lang="en-US"/>
          </a:p>
        </p:txBody>
      </p:sp>
      <p:sp>
        <p:nvSpPr>
          <p:cNvPr id="34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7241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808C5D-77AB-47CA-8D76-922840E48673}" type="slidenum">
              <a:rPr lang="en-US"/>
              <a:pPr/>
              <a:t>30</a:t>
            </a:fld>
            <a:endParaRPr lang="en-US"/>
          </a:p>
        </p:txBody>
      </p:sp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7812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A3568B-2539-4AF1-BAE1-AE8851CA8E87}" type="slidenum">
              <a:rPr lang="en-US"/>
              <a:pPr/>
              <a:t>31</a:t>
            </a:fld>
            <a:endParaRPr lang="en-US"/>
          </a:p>
        </p:txBody>
      </p:sp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674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458368-C64D-4558-A06F-C0D77ABD7D6A}" type="slidenum">
              <a:rPr lang="en-US"/>
              <a:pPr/>
              <a:t>32</a:t>
            </a:fld>
            <a:endParaRPr lang="en-US"/>
          </a:p>
        </p:txBody>
      </p:sp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6540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4BA150-9E8E-43DC-AD70-475EE6C45865}" type="slidenum">
              <a:rPr lang="en-US"/>
              <a:pPr/>
              <a:t>33</a:t>
            </a:fld>
            <a:endParaRPr lang="en-US"/>
          </a:p>
        </p:txBody>
      </p:sp>
      <p:sp>
        <p:nvSpPr>
          <p:cNvPr id="25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676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AEE960-8C88-46EC-BBDA-5AB779338CE4}" type="slidenum">
              <a:rPr lang="en-US"/>
              <a:pPr/>
              <a:t>34</a:t>
            </a:fld>
            <a:endParaRPr lang="en-US"/>
          </a:p>
        </p:txBody>
      </p:sp>
      <p:sp>
        <p:nvSpPr>
          <p:cNvPr id="36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5739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9E72A4-DE92-4081-BE3E-083175733E08}" type="slidenum">
              <a:rPr lang="en-US"/>
              <a:pPr/>
              <a:t>35</a:t>
            </a:fld>
            <a:endParaRPr lang="en-US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5266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007435-75D1-4386-A97F-5E57076E4689}" type="slidenum">
              <a:rPr lang="en-US"/>
              <a:pPr/>
              <a:t>36</a:t>
            </a:fld>
            <a:endParaRPr lang="en-US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4611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32BD9B-8D78-42F7-9053-5FA08207E870}" type="slidenum">
              <a:rPr lang="en-US"/>
              <a:pPr/>
              <a:t>37</a:t>
            </a:fld>
            <a:endParaRPr lang="en-US"/>
          </a:p>
        </p:txBody>
      </p:sp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127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63ED21-68A0-426F-A3A6-3392C18CBEA1}" type="slidenum">
              <a:rPr lang="en-US"/>
              <a:pPr/>
              <a:t>38</a:t>
            </a:fld>
            <a:endParaRPr lang="en-US"/>
          </a:p>
        </p:txBody>
      </p:sp>
      <p:sp>
        <p:nvSpPr>
          <p:cNvPr id="317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3869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35E391-465D-4DE3-83BD-34378EFE64A5}" type="slidenum">
              <a:rPr lang="en-US"/>
              <a:pPr/>
              <a:t>39</a:t>
            </a:fld>
            <a:endParaRPr lang="en-US"/>
          </a:p>
        </p:txBody>
      </p:sp>
      <p:sp>
        <p:nvSpPr>
          <p:cNvPr id="319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33355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59E976-B483-4C83-9C98-29C7483B8B4F}" type="slidenum">
              <a:rPr lang="en-US"/>
              <a:pPr/>
              <a:t>40</a:t>
            </a:fld>
            <a:endParaRPr lang="en-US"/>
          </a:p>
        </p:txBody>
      </p:sp>
      <p:sp>
        <p:nvSpPr>
          <p:cNvPr id="321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82199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48C624-3A25-4260-B239-A48EF1F359C2}" type="slidenum">
              <a:rPr lang="en-US"/>
              <a:pPr/>
              <a:t>41</a:t>
            </a:fld>
            <a:endParaRPr lang="en-US"/>
          </a:p>
        </p:txBody>
      </p:sp>
      <p:sp>
        <p:nvSpPr>
          <p:cNvPr id="32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81061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7E9E32-04C0-4474-9C20-08016AD67F08}" type="slidenum">
              <a:rPr lang="en-US"/>
              <a:pPr/>
              <a:t>42</a:t>
            </a:fld>
            <a:endParaRPr lang="en-US"/>
          </a:p>
        </p:txBody>
      </p:sp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955728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7EFAB8-3FF1-4184-A923-EBFACBC175C7}" type="slidenum">
              <a:rPr lang="en-US"/>
              <a:pPr/>
              <a:t>43</a:t>
            </a:fld>
            <a:endParaRPr lang="en-US"/>
          </a:p>
        </p:txBody>
      </p:sp>
      <p:sp>
        <p:nvSpPr>
          <p:cNvPr id="34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81558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FB9B48-C6C5-470B-9D87-9BDEB43E6411}" type="slidenum">
              <a:rPr lang="en-US"/>
              <a:pPr/>
              <a:t>44</a:t>
            </a:fld>
            <a:endParaRPr lang="en-US"/>
          </a:p>
        </p:txBody>
      </p:sp>
      <p:sp>
        <p:nvSpPr>
          <p:cNvPr id="348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93783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94E80-22C6-442A-A5AD-803923512F85}" type="slidenum">
              <a:rPr lang="en-US"/>
              <a:pPr/>
              <a:t>45</a:t>
            </a:fld>
            <a:endParaRPr lang="en-US"/>
          </a:p>
        </p:txBody>
      </p:sp>
      <p:sp>
        <p:nvSpPr>
          <p:cNvPr id="352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5944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B142D-A91D-4FCA-8699-93228B23E278}" type="datetimeFigureOut">
              <a:rPr lang="en-US" smtClean="0"/>
              <a:t>10/11/2017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C9722-6395-43ED-AE73-7B563D9074D8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3108" y="533400"/>
            <a:ext cx="6315092" cy="4395798"/>
          </a:xfrm>
        </p:spPr>
        <p:txBody>
          <a:bodyPr/>
          <a:lstStyle/>
          <a:p>
            <a:r>
              <a:rPr lang="en-CA" b="1" dirty="0" smtClean="0">
                <a:latin typeface="Century Gothic" pitchFamily="34" charset="0"/>
              </a:rPr>
              <a:t>Psycho-Behavioural Determinants of Health</a:t>
            </a:r>
            <a:endParaRPr lang="en-CA" b="1" dirty="0">
              <a:latin typeface="Century Gothic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4600" y="4071942"/>
            <a:ext cx="5943600" cy="2000264"/>
          </a:xfrm>
        </p:spPr>
        <p:txBody>
          <a:bodyPr/>
          <a:lstStyle/>
          <a:p>
            <a:r>
              <a:rPr lang="en-US" dirty="0" smtClean="0">
                <a:latin typeface="Century Gothic" pitchFamily="34" charset="0"/>
              </a:rPr>
              <a:t>October </a:t>
            </a:r>
            <a:r>
              <a:rPr lang="en-US" dirty="0" smtClean="0">
                <a:latin typeface="Century Gothic" pitchFamily="34" charset="0"/>
              </a:rPr>
              <a:t>12, 2017 </a:t>
            </a:r>
            <a:r>
              <a:rPr lang="en-US" dirty="0" smtClean="0">
                <a:latin typeface="Century Gothic" pitchFamily="34" charset="0"/>
              </a:rPr>
              <a:t>Week 6</a:t>
            </a:r>
          </a:p>
          <a:p>
            <a:r>
              <a:rPr lang="en-US" dirty="0" smtClean="0">
                <a:latin typeface="Century Gothic" pitchFamily="34" charset="0"/>
              </a:rPr>
              <a:t>HSS1101AW</a:t>
            </a:r>
          </a:p>
          <a:p>
            <a:r>
              <a:rPr lang="en-US" dirty="0" smtClean="0">
                <a:latin typeface="Century Gothic" pitchFamily="34" charset="0"/>
              </a:rPr>
              <a:t>Kerry-Anne Hogan RN PhD</a:t>
            </a:r>
          </a:p>
          <a:p>
            <a:endParaRPr lang="en-US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Psycho-Behavioural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Implies how our thoughts influence our action</a:t>
            </a:r>
          </a:p>
          <a:p>
            <a:endParaRPr lang="en-CA" dirty="0"/>
          </a:p>
          <a:p>
            <a:r>
              <a:rPr lang="en-CA" dirty="0" smtClean="0"/>
              <a:t>The cognitive behavioural link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Factors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Perception</a:t>
            </a:r>
          </a:p>
          <a:p>
            <a:r>
              <a:rPr lang="en-CA" dirty="0" smtClean="0"/>
              <a:t>Priorities</a:t>
            </a:r>
          </a:p>
          <a:p>
            <a:r>
              <a:rPr lang="en-CA" dirty="0" smtClean="0"/>
              <a:t>Perception</a:t>
            </a:r>
          </a:p>
          <a:p>
            <a:r>
              <a:rPr lang="en-CA" dirty="0" smtClean="0"/>
              <a:t>Acceptability</a:t>
            </a:r>
          </a:p>
          <a:p>
            <a:r>
              <a:rPr lang="en-CA" dirty="0" smtClean="0"/>
              <a:t>Risk</a:t>
            </a:r>
          </a:p>
          <a:p>
            <a:r>
              <a:rPr lang="en-CA" dirty="0" smtClean="0"/>
              <a:t>Resources 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Goals </a:t>
            </a:r>
          </a:p>
          <a:p>
            <a:r>
              <a:rPr lang="en-CA" dirty="0" smtClean="0"/>
              <a:t>Values</a:t>
            </a:r>
          </a:p>
          <a:p>
            <a:r>
              <a:rPr lang="en-CA" dirty="0" smtClean="0"/>
              <a:t>Demand</a:t>
            </a:r>
          </a:p>
          <a:p>
            <a:r>
              <a:rPr lang="en-CA" dirty="0" smtClean="0"/>
              <a:t>Style</a:t>
            </a:r>
          </a:p>
          <a:p>
            <a:r>
              <a:rPr lang="en-CA" dirty="0" smtClean="0"/>
              <a:t>Judgement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Six Cs of Decision Making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Construct</a:t>
            </a:r>
          </a:p>
          <a:p>
            <a:r>
              <a:rPr lang="en-CA" dirty="0" smtClean="0"/>
              <a:t>Compile</a:t>
            </a:r>
          </a:p>
          <a:p>
            <a:r>
              <a:rPr lang="en-CA" dirty="0" smtClean="0"/>
              <a:t>Collect</a:t>
            </a:r>
          </a:p>
          <a:p>
            <a:r>
              <a:rPr lang="en-CA" dirty="0" smtClean="0"/>
              <a:t>Compare</a:t>
            </a:r>
          </a:p>
          <a:p>
            <a:r>
              <a:rPr lang="en-CA" dirty="0" smtClean="0"/>
              <a:t>Consider</a:t>
            </a:r>
          </a:p>
          <a:p>
            <a:r>
              <a:rPr lang="en-CA" dirty="0" smtClean="0"/>
              <a:t>Commit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CONSTRUCT- a clear picture of what must be decided upon</a:t>
            </a:r>
          </a:p>
          <a:p>
            <a:endParaRPr lang="en-CA" dirty="0"/>
          </a:p>
          <a:p>
            <a:r>
              <a:rPr lang="en-CA" dirty="0" smtClean="0"/>
              <a:t>COMPILE- a list of requirements that must be met</a:t>
            </a:r>
          </a:p>
          <a:p>
            <a:endParaRPr lang="en-CA" dirty="0"/>
          </a:p>
          <a:p>
            <a:r>
              <a:rPr lang="en-CA" dirty="0" smtClean="0"/>
              <a:t>COLLECT- information on alternatives that meet the requirements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COMPARE- alternatives that meet the requirements</a:t>
            </a:r>
          </a:p>
          <a:p>
            <a:endParaRPr lang="en-CA" dirty="0"/>
          </a:p>
          <a:p>
            <a:r>
              <a:rPr lang="en-CA" dirty="0" smtClean="0"/>
              <a:t>CONSIDER- the </a:t>
            </a:r>
            <a:r>
              <a:rPr lang="en-CA" u="sng" dirty="0" smtClean="0"/>
              <a:t>“what might go wrong” </a:t>
            </a:r>
            <a:r>
              <a:rPr lang="en-CA" dirty="0" smtClean="0"/>
              <a:t>factor with each alternative</a:t>
            </a:r>
          </a:p>
          <a:p>
            <a:endParaRPr lang="en-CA" dirty="0"/>
          </a:p>
          <a:p>
            <a:r>
              <a:rPr lang="en-CA" dirty="0" smtClean="0"/>
              <a:t>COMMIT- to a decision and follow through with it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14546" y="76200"/>
            <a:ext cx="6777054" cy="95410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dirty="0"/>
              <a:t>Physical Activity for Health, Fitness, and Performance</a:t>
            </a:r>
            <a:endParaRPr lang="en-US" sz="2800" b="1" dirty="0">
              <a:latin typeface="Arial" charset="0"/>
            </a:endParaRPr>
          </a:p>
        </p:txBody>
      </p:sp>
      <p:sp>
        <p:nvSpPr>
          <p:cNvPr id="44052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57356" y="990600"/>
            <a:ext cx="7058044" cy="5262979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Almost </a:t>
            </a:r>
            <a:r>
              <a:rPr lang="en-US" dirty="0">
                <a:latin typeface="Arial" charset="0"/>
              </a:rPr>
              <a:t>half of Canadian population is considered physically inactive</a:t>
            </a: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Only </a:t>
            </a:r>
            <a:r>
              <a:rPr lang="en-US" dirty="0">
                <a:latin typeface="Arial" charset="0"/>
              </a:rPr>
              <a:t>21% of teens are sufficiently active for optimal growth and development</a:t>
            </a: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Males </a:t>
            </a:r>
            <a:r>
              <a:rPr lang="en-US" dirty="0">
                <a:latin typeface="Arial" charset="0"/>
              </a:rPr>
              <a:t>are more likely to be active than females at all ages</a:t>
            </a: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Canadian </a:t>
            </a:r>
            <a:r>
              <a:rPr lang="en-US" dirty="0">
                <a:latin typeface="Arial" charset="0"/>
              </a:rPr>
              <a:t>children are more active than adolescents, who are more active than adults</a:t>
            </a:r>
          </a:p>
        </p:txBody>
      </p:sp>
      <p:sp>
        <p:nvSpPr>
          <p:cNvPr id="44054" name="Line 22"/>
          <p:cNvSpPr>
            <a:spLocks noChangeShapeType="1"/>
          </p:cNvSpPr>
          <p:nvPr/>
        </p:nvSpPr>
        <p:spPr bwMode="auto">
          <a:xfrm>
            <a:off x="285720" y="92867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76201"/>
            <a:ext cx="7348558" cy="95410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dirty="0">
                <a:latin typeface="Arial" charset="0"/>
              </a:rPr>
              <a:t>Physical Activity for Fitness</a:t>
            </a:r>
            <a:r>
              <a:rPr lang="en-US" sz="3200" dirty="0">
                <a:solidFill>
                  <a:srgbClr val="000099"/>
                </a:solidFill>
                <a:latin typeface="Arial" charset="0"/>
              </a:rPr>
              <a:t/>
            </a:r>
            <a:br>
              <a:rPr lang="en-US" sz="3200" dirty="0">
                <a:solidFill>
                  <a:srgbClr val="000099"/>
                </a:solidFill>
                <a:latin typeface="Arial" charset="0"/>
              </a:rPr>
            </a:br>
            <a:endParaRPr lang="en-US" sz="2800" b="1" dirty="0">
              <a:latin typeface="Arial" charset="0"/>
            </a:endParaRP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14480" y="785795"/>
            <a:ext cx="7572428" cy="457971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600" dirty="0" smtClean="0">
                <a:latin typeface="Arial" charset="0"/>
              </a:rPr>
              <a:t>Exercise</a:t>
            </a:r>
            <a:r>
              <a:rPr lang="en-US" sz="3600" dirty="0">
                <a:latin typeface="Arial" charset="0"/>
              </a:rPr>
              <a:t>:  planned, structured, and repetitive bodily movements done to improve or maintain physical fitness</a:t>
            </a:r>
            <a:endParaRPr lang="en-US" sz="3600" b="1" dirty="0">
              <a:latin typeface="Arial" charset="0"/>
            </a:endParaRP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600" dirty="0" smtClean="0">
                <a:latin typeface="Arial" charset="0"/>
              </a:rPr>
              <a:t>Physical </a:t>
            </a:r>
            <a:r>
              <a:rPr lang="en-US" sz="3600" dirty="0">
                <a:latin typeface="Arial" charset="0"/>
              </a:rPr>
              <a:t>fitness:  a set of attributes that are either health- or performance-related</a:t>
            </a:r>
            <a:endParaRPr lang="en-US" sz="3600" b="1" dirty="0">
              <a:latin typeface="Arial" charset="0"/>
            </a:endParaRP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endParaRPr lang="en-US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4576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Requires particular exercises for a particular length of time at a specific intensity and for a certain number of times each week</a:t>
            </a:r>
          </a:p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Canada recommends 60 minutes per day (old)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200920" cy="126188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Benefits of Regular Physical Activity</a:t>
            </a:r>
            <a:endParaRPr lang="en-US" sz="3500" dirty="0">
              <a:latin typeface="Arial" charset="0"/>
            </a:endParaRPr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1428736"/>
            <a:ext cx="6577034" cy="488749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Improved </a:t>
            </a:r>
            <a:r>
              <a:rPr lang="en-US" b="1" dirty="0" err="1">
                <a:latin typeface="Arial" charset="0"/>
              </a:rPr>
              <a:t>Cardiorespiratory</a:t>
            </a:r>
            <a:r>
              <a:rPr lang="en-US" b="1" dirty="0">
                <a:latin typeface="Arial" charset="0"/>
              </a:rPr>
              <a:t> Endurance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Reduced </a:t>
            </a:r>
            <a:r>
              <a:rPr lang="en-US" sz="2800" dirty="0">
                <a:latin typeface="Arial" charset="0"/>
              </a:rPr>
              <a:t>Risk of Heart Disease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Prevention </a:t>
            </a:r>
            <a:r>
              <a:rPr lang="en-US" sz="2800" dirty="0">
                <a:latin typeface="Arial" charset="0"/>
              </a:rPr>
              <a:t>of Hypertension		</a:t>
            </a:r>
            <a:r>
              <a:rPr lang="en-US" sz="2800" dirty="0" smtClean="0">
                <a:latin typeface="Arial" charset="0"/>
              </a:rPr>
              <a:t>-</a:t>
            </a:r>
            <a:r>
              <a:rPr lang="en-US" sz="2000" dirty="0" smtClean="0">
                <a:latin typeface="Arial" charset="0"/>
              </a:rPr>
              <a:t>Systolic </a:t>
            </a:r>
            <a:r>
              <a:rPr lang="en-US" sz="2000" dirty="0">
                <a:latin typeface="Arial" charset="0"/>
              </a:rPr>
              <a:t>and diastolic blood pressure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Improved </a:t>
            </a:r>
            <a:r>
              <a:rPr lang="en-US" sz="2800" dirty="0">
                <a:latin typeface="Arial" charset="0"/>
              </a:rPr>
              <a:t>Blood Lipid and Lipoprotein Profile</a:t>
            </a: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 </a:t>
            </a:r>
            <a:r>
              <a:rPr lang="en-US" b="1" dirty="0">
                <a:latin typeface="Arial" charset="0"/>
              </a:rPr>
              <a:t>Improved Bone Health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Osteoarthritis </a:t>
            </a:r>
            <a:r>
              <a:rPr lang="en-US" sz="2800" dirty="0">
                <a:latin typeface="Arial" charset="0"/>
              </a:rPr>
              <a:t>and osteoporosis</a:t>
            </a:r>
          </a:p>
        </p:txBody>
      </p:sp>
      <p:sp>
        <p:nvSpPr>
          <p:cNvPr id="193541" name="Line 5"/>
          <p:cNvSpPr>
            <a:spLocks noChangeShapeType="1"/>
          </p:cNvSpPr>
          <p:nvPr/>
        </p:nvSpPr>
        <p:spPr bwMode="auto">
          <a:xfrm>
            <a:off x="457200" y="1357298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71604" y="76200"/>
            <a:ext cx="7343796" cy="1144929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>
              <a:lnSpc>
                <a:spcPct val="90000"/>
              </a:lnSpc>
            </a:pPr>
            <a:r>
              <a:rPr lang="en-US" sz="3800" b="1" dirty="0"/>
              <a:t>Benefits of Regular Physical Activity</a:t>
            </a:r>
            <a:endParaRPr lang="en-US" sz="3500" dirty="0">
              <a:latin typeface="Arial" charset="0"/>
            </a:endParaRPr>
          </a:p>
        </p:txBody>
      </p:sp>
      <p:sp>
        <p:nvSpPr>
          <p:cNvPr id="19456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1066800"/>
            <a:ext cx="6577034" cy="477053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Improved </a:t>
            </a:r>
            <a:r>
              <a:rPr lang="en-US" b="1" dirty="0">
                <a:latin typeface="Arial" charset="0"/>
              </a:rPr>
              <a:t>Weight Management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Direct </a:t>
            </a:r>
            <a:r>
              <a:rPr lang="en-US" sz="2800" dirty="0">
                <a:latin typeface="Arial" charset="0"/>
              </a:rPr>
              <a:t>effect on metabolic rate</a:t>
            </a: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Improved </a:t>
            </a:r>
            <a:r>
              <a:rPr lang="en-US" b="1" dirty="0">
                <a:latin typeface="Arial" charset="0"/>
              </a:rPr>
              <a:t>Health and Life Span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Prevention </a:t>
            </a:r>
            <a:r>
              <a:rPr lang="en-US" sz="2800" dirty="0">
                <a:latin typeface="Arial" charset="0"/>
              </a:rPr>
              <a:t>of Type 2 Diabetes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Increased </a:t>
            </a:r>
            <a:r>
              <a:rPr lang="en-US" sz="2800" dirty="0">
                <a:latin typeface="Arial" charset="0"/>
              </a:rPr>
              <a:t>Longevity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Improved </a:t>
            </a:r>
            <a:r>
              <a:rPr lang="en-US" sz="2800" dirty="0">
                <a:latin typeface="Arial" charset="0"/>
              </a:rPr>
              <a:t>Immunity to Disease</a:t>
            </a: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Improved </a:t>
            </a:r>
            <a:r>
              <a:rPr lang="en-US" b="1" dirty="0">
                <a:latin typeface="Arial" charset="0"/>
              </a:rPr>
              <a:t>Mental Health and Stress Management</a:t>
            </a:r>
          </a:p>
        </p:txBody>
      </p:sp>
      <p:sp>
        <p:nvSpPr>
          <p:cNvPr id="194565" name="Line 5"/>
          <p:cNvSpPr>
            <a:spLocks noChangeShapeType="1"/>
          </p:cNvSpPr>
          <p:nvPr/>
        </p:nvSpPr>
        <p:spPr bwMode="auto">
          <a:xfrm>
            <a:off x="214282" y="1142984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00166" y="76200"/>
            <a:ext cx="7415234" cy="104644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100" b="1" dirty="0"/>
              <a:t>Planning Your Physical Fitness Training Program</a:t>
            </a:r>
            <a:endParaRPr lang="en-US" sz="3100" dirty="0">
              <a:latin typeface="Arial" charset="0"/>
            </a:endParaRPr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3042" y="1066800"/>
            <a:ext cx="6434158" cy="543533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Identifying </a:t>
            </a:r>
            <a:r>
              <a:rPr lang="en-US" b="1" dirty="0">
                <a:latin typeface="Arial" charset="0"/>
              </a:rPr>
              <a:t>Your Physical Fitness Goals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Determine </a:t>
            </a:r>
            <a:r>
              <a:rPr lang="en-US" sz="2800" dirty="0">
                <a:latin typeface="Arial" charset="0"/>
              </a:rPr>
              <a:t>your needs, set goals, select program to meet them, and commit to it</a:t>
            </a:r>
          </a:p>
          <a:p>
            <a:pPr marL="288925" indent="-288925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Designing </a:t>
            </a:r>
            <a:r>
              <a:rPr lang="en-US" b="1" dirty="0">
                <a:latin typeface="Arial" charset="0"/>
              </a:rPr>
              <a:t>Your Physical Fitness Program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Warm-up </a:t>
            </a:r>
            <a:r>
              <a:rPr lang="en-US" sz="2800" dirty="0">
                <a:latin typeface="Arial" charset="0"/>
              </a:rPr>
              <a:t>and Cool-down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err="1" smtClean="0">
                <a:latin typeface="Arial" charset="0"/>
              </a:rPr>
              <a:t>Cardiorespiratory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>
                <a:latin typeface="Arial" charset="0"/>
              </a:rPr>
              <a:t>Endurance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Resistance </a:t>
            </a:r>
            <a:r>
              <a:rPr lang="en-US" sz="2800" dirty="0">
                <a:latin typeface="Arial" charset="0"/>
              </a:rPr>
              <a:t>Training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Flexibility</a:t>
            </a:r>
            <a:endParaRPr lang="en-US" sz="2800" dirty="0">
              <a:latin typeface="Arial" charset="0"/>
            </a:endParaRPr>
          </a:p>
        </p:txBody>
      </p:sp>
      <p:sp>
        <p:nvSpPr>
          <p:cNvPr id="254981" name="Line 5"/>
          <p:cNvSpPr>
            <a:spLocks noChangeShapeType="1"/>
          </p:cNvSpPr>
          <p:nvPr/>
        </p:nvSpPr>
        <p:spPr bwMode="auto">
          <a:xfrm>
            <a:off x="285720" y="1071546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28794" y="76200"/>
            <a:ext cx="698660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Obtaining Essential Nutrients</a:t>
            </a:r>
            <a:endParaRPr lang="en-US" sz="3800" b="1" dirty="0">
              <a:latin typeface="Arial" charset="0"/>
            </a:endParaRPr>
          </a:p>
        </p:txBody>
      </p:sp>
      <p:sp>
        <p:nvSpPr>
          <p:cNvPr id="3317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1066800"/>
            <a:ext cx="6577034" cy="43550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Carbohydrates </a:t>
            </a:r>
            <a:r>
              <a:rPr lang="en-US" b="1" dirty="0">
                <a:latin typeface="Arial" charset="0"/>
              </a:rPr>
              <a:t>and Weight Loss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Many </a:t>
            </a:r>
            <a:r>
              <a:rPr lang="en-US" dirty="0">
                <a:latin typeface="Arial" charset="0"/>
              </a:rPr>
              <a:t>popular diets contain low (e.g., Atkins) or reduced (e.g., Zone) levels of carbohydrates</a:t>
            </a:r>
            <a:endParaRPr lang="en-US" sz="3300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300" dirty="0" smtClean="0">
                <a:latin typeface="Arial" charset="0"/>
              </a:rPr>
              <a:t>May </a:t>
            </a:r>
            <a:r>
              <a:rPr lang="en-US" sz="3300" dirty="0">
                <a:latin typeface="Arial" charset="0"/>
              </a:rPr>
              <a:t>contribute to weight loss but may have long-term negative health effects</a:t>
            </a:r>
          </a:p>
        </p:txBody>
      </p:sp>
      <p:sp>
        <p:nvSpPr>
          <p:cNvPr id="33178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28794" y="0"/>
            <a:ext cx="698660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Obtaining Essential Nutrients</a:t>
            </a:r>
            <a:endParaRPr lang="en-US" sz="3800" b="1" dirty="0">
              <a:latin typeface="Arial" charset="0"/>
            </a:endParaRPr>
          </a:p>
        </p:txBody>
      </p:sp>
      <p:sp>
        <p:nvSpPr>
          <p:cNvPr id="2744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3042" y="914400"/>
            <a:ext cx="7272358" cy="358559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600" b="1" dirty="0" err="1" smtClean="0">
                <a:latin typeface="Arial" charset="0"/>
              </a:rPr>
              <a:t>Fibre</a:t>
            </a:r>
            <a:r>
              <a:rPr lang="en-US" sz="3600" b="1" dirty="0" smtClean="0">
                <a:latin typeface="Arial" charset="0"/>
              </a:rPr>
              <a:t> </a:t>
            </a:r>
            <a:endParaRPr lang="en-US" sz="3600" b="1" dirty="0">
              <a:latin typeface="Arial" charset="0"/>
            </a:endParaRPr>
          </a:p>
          <a:p>
            <a:pPr marL="6858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300" dirty="0" smtClean="0">
                <a:latin typeface="Arial" charset="0"/>
              </a:rPr>
              <a:t>A</a:t>
            </a:r>
            <a:r>
              <a:rPr lang="en-US" dirty="0" smtClean="0">
                <a:latin typeface="Arial" charset="0"/>
              </a:rPr>
              <a:t>ids </a:t>
            </a:r>
            <a:r>
              <a:rPr lang="en-US" dirty="0">
                <a:latin typeface="Arial" charset="0"/>
              </a:rPr>
              <a:t>digestion and helps decrease the risk of certain cancers, heart disease, diabetes and overweight </a:t>
            </a:r>
          </a:p>
          <a:p>
            <a:pPr marL="6858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Most </a:t>
            </a:r>
            <a:r>
              <a:rPr lang="en-US" dirty="0">
                <a:latin typeface="Arial" charset="0"/>
              </a:rPr>
              <a:t>Canadians eat too little</a:t>
            </a:r>
          </a:p>
          <a:p>
            <a:pPr marL="6858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sz="280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7443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71604" y="76200"/>
            <a:ext cx="734379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Obtaining Essential Nutrients</a:t>
            </a:r>
            <a:endParaRPr lang="en-US" sz="3800" b="1" dirty="0">
              <a:latin typeface="Arial" charset="0"/>
            </a:endParaRPr>
          </a:p>
        </p:txBody>
      </p:sp>
      <p:sp>
        <p:nvSpPr>
          <p:cNvPr id="27648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1066800"/>
            <a:ext cx="7358114" cy="557075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Fats</a:t>
            </a:r>
            <a:endParaRPr lang="en-US" b="1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Maintain </a:t>
            </a:r>
            <a:r>
              <a:rPr lang="en-US" sz="2800" dirty="0">
                <a:latin typeface="Arial" charset="0"/>
              </a:rPr>
              <a:t>healthy skin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Insulate </a:t>
            </a:r>
            <a:r>
              <a:rPr lang="en-US" sz="2800" dirty="0">
                <a:latin typeface="Arial" charset="0"/>
              </a:rPr>
              <a:t>body organs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Maintain </a:t>
            </a:r>
            <a:r>
              <a:rPr lang="en-US" sz="2800" dirty="0">
                <a:latin typeface="Arial" charset="0"/>
              </a:rPr>
              <a:t>body temperature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Promote </a:t>
            </a:r>
            <a:r>
              <a:rPr lang="en-US" sz="2800" dirty="0">
                <a:latin typeface="Arial" charset="0"/>
              </a:rPr>
              <a:t>healthy cell function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Carry </a:t>
            </a:r>
            <a:r>
              <a:rPr lang="en-US" sz="2800" dirty="0">
                <a:latin typeface="Arial" charset="0"/>
              </a:rPr>
              <a:t>fat-soluble vitamins A, D, E, and K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Are </a:t>
            </a:r>
            <a:r>
              <a:rPr lang="en-US" sz="2800" dirty="0">
                <a:latin typeface="Arial" charset="0"/>
              </a:rPr>
              <a:t>a concentrated form of </a:t>
            </a:r>
            <a:r>
              <a:rPr lang="en-US" sz="2800" dirty="0" smtClean="0">
                <a:latin typeface="Arial" charset="0"/>
              </a:rPr>
              <a:t>energy 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 Excess fat consumption increases risk of heart disease</a:t>
            </a:r>
            <a:endParaRPr lang="en-US" sz="2800" dirty="0">
              <a:latin typeface="Arial" charset="0"/>
            </a:endParaRPr>
          </a:p>
        </p:txBody>
      </p:sp>
      <p:sp>
        <p:nvSpPr>
          <p:cNvPr id="27648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1294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Obtaining Essential Nutrients</a:t>
            </a:r>
          </a:p>
        </p:txBody>
      </p:sp>
      <p:sp>
        <p:nvSpPr>
          <p:cNvPr id="29901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1066800"/>
            <a:ext cx="7267596" cy="444429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28600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Sex </a:t>
            </a:r>
            <a:r>
              <a:rPr lang="en-US" b="1" dirty="0">
                <a:latin typeface="Arial" charset="0"/>
              </a:rPr>
              <a:t>Differences in Nutritional Needs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Different needs throughout life cycle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Women have lower ratio of lean to fatty body mass 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Men have higher metabolism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Women have more “landmark” times when needs vary significantly (e.g., pregnancy, lactation) </a:t>
            </a:r>
          </a:p>
        </p:txBody>
      </p:sp>
      <p:sp>
        <p:nvSpPr>
          <p:cNvPr id="299013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1294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Obtaining Essential Nutrients</a:t>
            </a:r>
          </a:p>
        </p:txBody>
      </p:sp>
      <p:sp>
        <p:nvSpPr>
          <p:cNvPr id="35635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1066800"/>
            <a:ext cx="7267596" cy="530606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28600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Eating </a:t>
            </a:r>
            <a:r>
              <a:rPr lang="en-US" b="1" dirty="0">
                <a:latin typeface="Arial" charset="0"/>
              </a:rPr>
              <a:t>Too Much Meat!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Increased meat intakes increases risk of colorectal cancer and prostate cancer for men 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Increased fruit and vegetable intakes decreases risk of </a:t>
            </a:r>
          </a:p>
          <a:p>
            <a:pPr lvl="3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–"/>
            </a:pPr>
            <a:r>
              <a:rPr lang="en-US" sz="2800" dirty="0">
                <a:latin typeface="Arial" charset="0"/>
              </a:rPr>
              <a:t>lung and some other cancers in smokers</a:t>
            </a:r>
          </a:p>
          <a:p>
            <a:pPr lvl="3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–"/>
            </a:pPr>
            <a:r>
              <a:rPr lang="en-US" sz="2800" dirty="0">
                <a:latin typeface="Arial" charset="0"/>
              </a:rPr>
              <a:t>stroke and esophageal cancer for </a:t>
            </a:r>
            <a:r>
              <a:rPr lang="en-US" sz="2800" dirty="0" smtClean="0">
                <a:latin typeface="Arial" charset="0"/>
              </a:rPr>
              <a:t>men</a:t>
            </a:r>
          </a:p>
        </p:txBody>
      </p:sp>
      <p:sp>
        <p:nvSpPr>
          <p:cNvPr id="35635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00232" y="76200"/>
            <a:ext cx="691516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Vegetarianism</a:t>
            </a:r>
          </a:p>
        </p:txBody>
      </p:sp>
      <p:sp>
        <p:nvSpPr>
          <p:cNvPr id="30515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14480" y="990600"/>
            <a:ext cx="7200920" cy="566001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About </a:t>
            </a:r>
            <a:r>
              <a:rPr lang="en-US" sz="2800" dirty="0">
                <a:latin typeface="Arial" charset="0"/>
              </a:rPr>
              <a:t>4% of Canadians are vegetarians </a:t>
            </a: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Associated </a:t>
            </a:r>
            <a:r>
              <a:rPr lang="en-US" sz="2800" dirty="0">
                <a:latin typeface="Arial" charset="0"/>
              </a:rPr>
              <a:t>with health </a:t>
            </a:r>
            <a:r>
              <a:rPr lang="en-US" sz="2800" dirty="0" smtClean="0">
                <a:latin typeface="Arial" charset="0"/>
              </a:rPr>
              <a:t>benefits</a:t>
            </a: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Lowers the risk of:</a:t>
            </a:r>
          </a:p>
          <a:p>
            <a:pPr lvl="1"/>
            <a:r>
              <a:rPr lang="en-CA" dirty="0" smtClean="0"/>
              <a:t>Heart disease</a:t>
            </a:r>
          </a:p>
          <a:p>
            <a:pPr lvl="1"/>
            <a:r>
              <a:rPr lang="en-CA" dirty="0" smtClean="0"/>
              <a:t>Colorectal, ovarian, and breast cancers</a:t>
            </a:r>
          </a:p>
          <a:p>
            <a:pPr lvl="1"/>
            <a:r>
              <a:rPr lang="en-CA" dirty="0" smtClean="0"/>
              <a:t>Diabetes</a:t>
            </a:r>
          </a:p>
          <a:p>
            <a:pPr lvl="1"/>
            <a:r>
              <a:rPr lang="en-CA" dirty="0" smtClean="0"/>
              <a:t>Obesity</a:t>
            </a:r>
          </a:p>
          <a:p>
            <a:pPr lvl="1"/>
            <a:r>
              <a:rPr lang="en-CA" dirty="0" smtClean="0"/>
              <a:t>Hypertension (high blood pressure)</a:t>
            </a:r>
          </a:p>
          <a:p>
            <a:pPr lvl="1"/>
            <a:endParaRPr lang="en-CA" dirty="0" smtClean="0"/>
          </a:p>
          <a:p>
            <a:pPr marL="688975" lvl="1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endParaRPr lang="en-US" sz="2400" dirty="0">
              <a:latin typeface="Arial" charset="0"/>
            </a:endParaRPr>
          </a:p>
          <a:p>
            <a:pPr marL="288925" indent="-288925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1000" b="1" dirty="0">
                <a:solidFill>
                  <a:srgbClr val="000099"/>
                </a:solidFill>
                <a:latin typeface="Arial" charset="0"/>
              </a:rPr>
              <a:t>					</a:t>
            </a:r>
          </a:p>
        </p:txBody>
      </p:sp>
      <p:sp>
        <p:nvSpPr>
          <p:cNvPr id="30515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200920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Food Safety Concerns</a:t>
            </a:r>
          </a:p>
        </p:txBody>
      </p:sp>
      <p:sp>
        <p:nvSpPr>
          <p:cNvPr id="37171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5852" y="1066800"/>
            <a:ext cx="7477148" cy="57610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None/>
            </a:pPr>
            <a:r>
              <a:rPr lang="en-US" sz="3600" b="1" dirty="0">
                <a:latin typeface="Arial" charset="0"/>
              </a:rPr>
              <a:t>Food Additives</a:t>
            </a:r>
            <a:endParaRPr lang="en-US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Added </a:t>
            </a:r>
            <a:r>
              <a:rPr lang="en-US" sz="2400" dirty="0">
                <a:latin typeface="Arial" charset="0"/>
              </a:rPr>
              <a:t>to food to: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100" dirty="0">
                <a:latin typeface="Arial" charset="0"/>
              </a:rPr>
              <a:t>reduce risk of food-borne illness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100" dirty="0">
                <a:latin typeface="Arial" charset="0"/>
              </a:rPr>
              <a:t>prevent spoilage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100" dirty="0">
                <a:latin typeface="Arial" charset="0"/>
              </a:rPr>
              <a:t>enhance look and taste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100" dirty="0">
                <a:latin typeface="Arial" charset="0"/>
              </a:rPr>
              <a:t>enhance nutrient value  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Regulated </a:t>
            </a:r>
            <a:r>
              <a:rPr lang="en-US" sz="2400" dirty="0">
                <a:latin typeface="Arial" charset="0"/>
              </a:rPr>
              <a:t>by Health Canada 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General </a:t>
            </a:r>
            <a:r>
              <a:rPr lang="en-US" sz="2400" dirty="0">
                <a:latin typeface="Arial" charset="0"/>
              </a:rPr>
              <a:t>guideline: fewer chemicals, colorants, preservatives is better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sz="2400" dirty="0">
              <a:solidFill>
                <a:srgbClr val="000099"/>
              </a:solidFill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sz="240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7171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200920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Food Safety Concerns</a:t>
            </a:r>
            <a:endParaRPr lang="en-US" sz="3800" b="1" dirty="0">
              <a:latin typeface="Arial" charset="0"/>
            </a:endParaRPr>
          </a:p>
        </p:txBody>
      </p:sp>
      <p:sp>
        <p:nvSpPr>
          <p:cNvPr id="35430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57356" y="714356"/>
            <a:ext cx="7072362" cy="5524589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None/>
            </a:pPr>
            <a:r>
              <a:rPr lang="en-US" sz="3600" b="1" dirty="0">
                <a:latin typeface="Arial" charset="0"/>
              </a:rPr>
              <a:t>Organic Foods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Foods reported to be pesticide- and chemical-free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Canadian certification: grower does not use chemicals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Health impacts unclear; purchase of locally grown products benefits the environment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Increasing market for organic food (usually more expensive than non-organic</a:t>
            </a:r>
            <a:r>
              <a:rPr lang="en-US" sz="2600" dirty="0" smtClean="0">
                <a:latin typeface="Arial" charset="0"/>
              </a:rPr>
              <a:t>)</a:t>
            </a:r>
          </a:p>
        </p:txBody>
      </p:sp>
      <p:sp>
        <p:nvSpPr>
          <p:cNvPr id="354309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000232" y="76200"/>
            <a:ext cx="699136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Overweight and Obesity</a:t>
            </a:r>
            <a:endParaRPr lang="en-US" sz="3500" b="1" dirty="0">
              <a:latin typeface="Arial" charset="0"/>
            </a:endParaRPr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4052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14480" y="990600"/>
            <a:ext cx="7200920" cy="353943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More </a:t>
            </a:r>
            <a:r>
              <a:rPr lang="en-US" dirty="0">
                <a:latin typeface="Arial" charset="0"/>
              </a:rPr>
              <a:t>than half of adult Canadians are overweight or obese 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Rates </a:t>
            </a:r>
            <a:r>
              <a:rPr lang="en-US" dirty="0">
                <a:latin typeface="Arial" charset="0"/>
              </a:rPr>
              <a:t>among adults and children are of concern due to increased risk of health and other problems </a:t>
            </a:r>
            <a:r>
              <a:rPr lang="en-US" dirty="0">
                <a:solidFill>
                  <a:srgbClr val="000099"/>
                </a:solidFill>
                <a:latin typeface="Arial" charset="0"/>
              </a:rPr>
              <a:t> 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4054" name="Line 22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2056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Overweight and Obesity</a:t>
            </a:r>
            <a:endParaRPr lang="en-US" sz="3500" b="1" dirty="0">
              <a:latin typeface="Arial" charset="0"/>
            </a:endParaRPr>
          </a:p>
        </p:txBody>
      </p:sp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63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990600"/>
            <a:ext cx="7415234" cy="584775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dirty="0" smtClean="0">
                <a:latin typeface="Arial" charset="0"/>
              </a:rPr>
              <a:t>Health </a:t>
            </a:r>
            <a:r>
              <a:rPr lang="en-US" dirty="0">
                <a:latin typeface="Arial" charset="0"/>
              </a:rPr>
              <a:t>risks associated with obesity include: </a:t>
            </a:r>
            <a:endParaRPr lang="en-US" b="1" dirty="0">
              <a:latin typeface="Arial" charset="0"/>
            </a:endParaRP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Atherosclerosis and coronary artery disease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Hypertension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Colon cancer and breast cancer (post menopause)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Type 2 diabetes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Gallbladder disease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Osteoarthritis </a:t>
            </a:r>
            <a:endParaRPr lang="en-US" dirty="0">
              <a:latin typeface="Arial" charset="0"/>
            </a:endParaRPr>
          </a:p>
        </p:txBody>
      </p:sp>
      <p:sp>
        <p:nvSpPr>
          <p:cNvPr id="263173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57356" y="44450"/>
            <a:ext cx="7096144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Risk Factors for Obesity</a:t>
            </a:r>
            <a:endParaRPr lang="en-US" sz="3500" dirty="0">
              <a:latin typeface="Arial" charset="0"/>
            </a:endParaRPr>
          </a:p>
        </p:txBody>
      </p:sp>
      <p:sp>
        <p:nvSpPr>
          <p:cNvPr id="291843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918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1066800"/>
            <a:ext cx="7267596" cy="415498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Heredity </a:t>
            </a:r>
            <a:r>
              <a:rPr lang="en-US" b="1" dirty="0">
                <a:latin typeface="Arial" charset="0"/>
              </a:rPr>
              <a:t>and Genetic Factors</a:t>
            </a:r>
            <a:endParaRPr lang="en-US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Body </a:t>
            </a:r>
            <a:r>
              <a:rPr lang="en-US" sz="3000" dirty="0">
                <a:latin typeface="Arial" charset="0"/>
              </a:rPr>
              <a:t>Type and Genes</a:t>
            </a:r>
            <a:r>
              <a:rPr lang="en-US" sz="2800" dirty="0">
                <a:latin typeface="Arial" charset="0"/>
              </a:rPr>
              <a:t>   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 smtClean="0">
                <a:latin typeface="Arial" charset="0"/>
              </a:rPr>
              <a:t>children </a:t>
            </a:r>
            <a:r>
              <a:rPr lang="en-US" sz="2800" dirty="0">
                <a:latin typeface="Arial" charset="0"/>
              </a:rPr>
              <a:t>of obese parents have an increased risk of obesity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Obesity </a:t>
            </a:r>
            <a:r>
              <a:rPr lang="en-US" sz="3000" dirty="0">
                <a:latin typeface="Arial" charset="0"/>
              </a:rPr>
              <a:t>Genes? </a:t>
            </a:r>
            <a:r>
              <a:rPr lang="en-US" sz="2800" dirty="0">
                <a:latin typeface="Arial" charset="0"/>
              </a:rPr>
              <a:t> 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genetic predisposition towards satiety and types of feeding </a:t>
            </a:r>
            <a:r>
              <a:rPr lang="en-US" sz="2800" dirty="0" err="1">
                <a:latin typeface="Arial" charset="0"/>
              </a:rPr>
              <a:t>behaviours</a:t>
            </a:r>
            <a:endParaRPr lang="en-US" b="1" i="1" dirty="0">
              <a:latin typeface="Arial" charset="0"/>
            </a:endParaRPr>
          </a:p>
        </p:txBody>
      </p:sp>
      <p:sp>
        <p:nvSpPr>
          <p:cNvPr id="29184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76200"/>
            <a:ext cx="727235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Risk Factors for Obesity</a:t>
            </a:r>
            <a:endParaRPr lang="en-US" sz="3500" dirty="0">
              <a:latin typeface="Arial" charset="0"/>
            </a:endParaRPr>
          </a:p>
        </p:txBody>
      </p:sp>
      <p:sp>
        <p:nvSpPr>
          <p:cNvPr id="300035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00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1066800"/>
            <a:ext cx="6577034" cy="427809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Metabolic </a:t>
            </a:r>
            <a:r>
              <a:rPr lang="en-US" b="1" dirty="0">
                <a:latin typeface="Arial" charset="0"/>
              </a:rPr>
              <a:t>Rates and Weight</a:t>
            </a:r>
            <a:endParaRPr lang="en-US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Influences </a:t>
            </a:r>
            <a:r>
              <a:rPr lang="en-US" dirty="0">
                <a:latin typeface="Arial" charset="0"/>
              </a:rPr>
              <a:t>on basal metabolic rate  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infancy, puberty, pregnancy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body composition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age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self-protective situations (e.g., fever,  yo-yo </a:t>
            </a:r>
            <a:r>
              <a:rPr lang="en-US" sz="2800" dirty="0" smtClean="0">
                <a:latin typeface="Arial" charset="0"/>
              </a:rPr>
              <a:t>dieting</a:t>
            </a:r>
          </a:p>
        </p:txBody>
      </p:sp>
      <p:sp>
        <p:nvSpPr>
          <p:cNvPr id="30003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28794" y="76200"/>
            <a:ext cx="698660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Risk Factors for Obesity</a:t>
            </a:r>
            <a:endParaRPr lang="en-US" sz="3500" dirty="0">
              <a:latin typeface="Arial" charset="0"/>
            </a:endParaRPr>
          </a:p>
        </p:txBody>
      </p:sp>
      <p:sp>
        <p:nvSpPr>
          <p:cNvPr id="302083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208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3042" y="1066800"/>
            <a:ext cx="6434158" cy="443198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600" b="1" dirty="0" smtClean="0">
                <a:latin typeface="Arial" charset="0"/>
              </a:rPr>
              <a:t>Psychosocial </a:t>
            </a:r>
            <a:r>
              <a:rPr lang="en-US" sz="3600" b="1" dirty="0">
                <a:latin typeface="Arial" charset="0"/>
              </a:rPr>
              <a:t>Factors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Relationship </a:t>
            </a:r>
            <a:r>
              <a:rPr lang="en-US" sz="2800" dirty="0">
                <a:latin typeface="Arial" charset="0"/>
              </a:rPr>
              <a:t>between emotional needs and weight problems uncertain </a:t>
            </a:r>
            <a:endParaRPr lang="en-US" sz="3600" b="1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Eating </a:t>
            </a:r>
            <a:r>
              <a:rPr lang="en-US" sz="2800" dirty="0">
                <a:latin typeface="Arial" charset="0"/>
              </a:rPr>
              <a:t>tends to be a focal point of people’s lives and is a major part of our socialization </a:t>
            </a:r>
          </a:p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0208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76200"/>
            <a:ext cx="727235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Risk Factors for Obesity</a:t>
            </a:r>
            <a:endParaRPr lang="en-US" sz="3500" dirty="0">
              <a:latin typeface="Arial" charset="0"/>
            </a:endParaRPr>
          </a:p>
        </p:txBody>
      </p:sp>
      <p:sp>
        <p:nvSpPr>
          <p:cNvPr id="244739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4474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00232" y="1066800"/>
            <a:ext cx="6076968" cy="49244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Lifestyle</a:t>
            </a:r>
            <a:endParaRPr lang="en-US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&gt; </a:t>
            </a:r>
            <a:r>
              <a:rPr lang="en-US" dirty="0">
                <a:latin typeface="Arial" charset="0"/>
              </a:rPr>
              <a:t>50% of Canadians classified as sedentary in leisure time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Physical </a:t>
            </a:r>
            <a:r>
              <a:rPr lang="en-US" dirty="0">
                <a:latin typeface="Arial" charset="0"/>
              </a:rPr>
              <a:t>activity can be incorporated into many daily activities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Use </a:t>
            </a:r>
            <a:r>
              <a:rPr lang="en-US" dirty="0">
                <a:latin typeface="Arial" charset="0"/>
              </a:rPr>
              <a:t>of </a:t>
            </a:r>
            <a:r>
              <a:rPr lang="en-US" dirty="0" err="1">
                <a:latin typeface="Arial" charset="0"/>
              </a:rPr>
              <a:t>labour</a:t>
            </a:r>
            <a:r>
              <a:rPr lang="en-US" dirty="0">
                <a:latin typeface="Arial" charset="0"/>
              </a:rPr>
              <a:t>-saving devices reduces activity levels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endParaRPr lang="en-US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4474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858180" cy="67710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Social Bias Against Overweight</a:t>
            </a:r>
            <a:endParaRPr lang="en-US" sz="3500" dirty="0">
              <a:latin typeface="Arial" charset="0"/>
            </a:endParaRPr>
          </a:p>
        </p:txBody>
      </p:sp>
      <p:sp>
        <p:nvSpPr>
          <p:cNvPr id="304131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5715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7290" y="1066800"/>
            <a:ext cx="6719910" cy="590931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925" indent="-288925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Weight </a:t>
            </a:r>
            <a:r>
              <a:rPr lang="en-US" b="1" dirty="0">
                <a:latin typeface="Arial" charset="0"/>
              </a:rPr>
              <a:t>bias</a:t>
            </a:r>
            <a:endParaRPr lang="en-US" dirty="0">
              <a:latin typeface="Arial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Negative </a:t>
            </a:r>
            <a:r>
              <a:rPr lang="en-US" sz="3000" dirty="0">
                <a:latin typeface="Arial" charset="0"/>
              </a:rPr>
              <a:t>attitudes that have a harmful effect on a person’s interpersonal interactions and activities with persons who are obese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Can </a:t>
            </a:r>
            <a:r>
              <a:rPr lang="en-US" sz="3000" dirty="0">
                <a:latin typeface="Arial" charset="0"/>
              </a:rPr>
              <a:t>lead to social isolation</a:t>
            </a: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Associated </a:t>
            </a:r>
            <a:r>
              <a:rPr lang="en-US" sz="3000" dirty="0">
                <a:latin typeface="Arial" charset="0"/>
              </a:rPr>
              <a:t>with higher rates of depression, suicide, and disordered eating, and poorer psychological adjustment</a:t>
            </a:r>
          </a:p>
        </p:txBody>
      </p:sp>
      <p:sp>
        <p:nvSpPr>
          <p:cNvPr id="304133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57356" y="76200"/>
            <a:ext cx="7134244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Defining Addiction</a:t>
            </a:r>
            <a:endParaRPr lang="en-US" sz="3500" b="1" dirty="0">
              <a:latin typeface="Arial" charset="0"/>
            </a:endParaRPr>
          </a:p>
        </p:txBody>
      </p:sp>
      <p:sp>
        <p:nvSpPr>
          <p:cNvPr id="34099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990600"/>
            <a:ext cx="7343796" cy="53707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dirty="0" smtClean="0">
                <a:latin typeface="Arial" charset="0"/>
              </a:rPr>
              <a:t>Addiction</a:t>
            </a:r>
            <a:r>
              <a:rPr lang="en-US" dirty="0">
                <a:latin typeface="Arial" charset="0"/>
              </a:rPr>
              <a:t>:  persistent compulsive dependence on a </a:t>
            </a:r>
            <a:r>
              <a:rPr lang="en-US" dirty="0" err="1">
                <a:latin typeface="Arial" charset="0"/>
              </a:rPr>
              <a:t>behaviour</a:t>
            </a:r>
            <a:r>
              <a:rPr lang="en-US" dirty="0">
                <a:latin typeface="Arial" charset="0"/>
              </a:rPr>
              <a:t> or substance. 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Aspects </a:t>
            </a:r>
            <a:r>
              <a:rPr lang="en-US" sz="3000" dirty="0">
                <a:latin typeface="Arial" charset="0"/>
              </a:rPr>
              <a:t>of addiction include: </a:t>
            </a:r>
            <a:r>
              <a:rPr lang="en-US" sz="2800" dirty="0">
                <a:latin typeface="Arial" charset="0"/>
              </a:rPr>
              <a:t>    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1800" dirty="0">
                <a:latin typeface="Arial" charset="0"/>
              </a:rPr>
              <a:t>Excessive use of a substance or </a:t>
            </a:r>
            <a:r>
              <a:rPr lang="en-US" sz="1800" dirty="0" err="1">
                <a:latin typeface="Arial" charset="0"/>
              </a:rPr>
              <a:t>behaviour</a:t>
            </a:r>
            <a:endParaRPr lang="en-US" sz="1800" dirty="0">
              <a:latin typeface="Arial" charset="0"/>
            </a:endParaRP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1800" dirty="0">
                <a:latin typeface="Arial" charset="0"/>
              </a:rPr>
              <a:t>Persistent desire to cut down or control use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1800" dirty="0">
                <a:latin typeface="Arial" charset="0"/>
              </a:rPr>
              <a:t>Frequent incapacitation due to use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1800" dirty="0">
                <a:latin typeface="Arial" charset="0"/>
              </a:rPr>
              <a:t>Use of the substance or </a:t>
            </a:r>
            <a:r>
              <a:rPr lang="en-US" sz="1800" dirty="0" err="1">
                <a:latin typeface="Arial" charset="0"/>
              </a:rPr>
              <a:t>behaviour</a:t>
            </a:r>
            <a:r>
              <a:rPr lang="en-US" sz="1800" dirty="0">
                <a:latin typeface="Arial" charset="0"/>
              </a:rPr>
              <a:t> to avoid withdrawal symptoms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Physiological </a:t>
            </a:r>
            <a:r>
              <a:rPr lang="en-US" sz="3000" dirty="0">
                <a:latin typeface="Arial" charset="0"/>
              </a:rPr>
              <a:t>and psychological dependence are intertwined</a:t>
            </a:r>
          </a:p>
        </p:txBody>
      </p:sp>
      <p:sp>
        <p:nvSpPr>
          <p:cNvPr id="34099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277120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Defining Addiction</a:t>
            </a:r>
            <a:endParaRPr lang="en-US" sz="3500" b="1" dirty="0">
              <a:latin typeface="Arial" charset="0"/>
            </a:endParaRPr>
          </a:p>
        </p:txBody>
      </p:sp>
      <p:sp>
        <p:nvSpPr>
          <p:cNvPr id="3430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14480" y="990600"/>
            <a:ext cx="7200920" cy="55848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b="1" dirty="0">
                <a:latin typeface="Arial" charset="0"/>
              </a:rPr>
              <a:t>The Physiology of Addiction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Tolerance 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Withdrawal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b="1" dirty="0">
                <a:latin typeface="Arial" charset="0"/>
              </a:rPr>
              <a:t>The Addictive Process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Nurturing through avoidance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b="1" dirty="0">
                <a:latin typeface="Arial" charset="0"/>
              </a:rPr>
              <a:t>Signs of Addiction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Compulsion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Loss of control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Negative consequences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700" dirty="0">
                <a:latin typeface="Arial" charset="0"/>
              </a:rPr>
              <a:t>Denial</a:t>
            </a:r>
            <a:r>
              <a:rPr lang="en-US" sz="3100" dirty="0">
                <a:latin typeface="Arial" charset="0"/>
              </a:rPr>
              <a:t> </a:t>
            </a:r>
          </a:p>
        </p:txBody>
      </p:sp>
      <p:sp>
        <p:nvSpPr>
          <p:cNvPr id="34304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71604" y="76200"/>
            <a:ext cx="741999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Illicit Drugs</a:t>
            </a:r>
            <a:endParaRPr lang="en-US" b="1" dirty="0">
              <a:latin typeface="Arial" charset="0"/>
            </a:endParaRPr>
          </a:p>
        </p:txBody>
      </p:sp>
      <p:sp>
        <p:nvSpPr>
          <p:cNvPr id="35840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819424"/>
            <a:ext cx="7772424" cy="603857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Illicit </a:t>
            </a:r>
            <a:r>
              <a:rPr lang="en-US" sz="2800" dirty="0">
                <a:latin typeface="Arial" charset="0"/>
              </a:rPr>
              <a:t>drug users from all walks of life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Marijuana </a:t>
            </a:r>
            <a:r>
              <a:rPr lang="en-US" sz="2800" dirty="0">
                <a:latin typeface="Arial" charset="0"/>
              </a:rPr>
              <a:t>use is common; typical age of initiation is 17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Between </a:t>
            </a:r>
            <a:r>
              <a:rPr lang="en-US" sz="2800" dirty="0">
                <a:latin typeface="Arial" charset="0"/>
              </a:rPr>
              <a:t>1455 and 1695 deaths from illicit drugs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No </a:t>
            </a:r>
            <a:r>
              <a:rPr lang="en-US" sz="2800" dirty="0">
                <a:latin typeface="Arial" charset="0"/>
              </a:rPr>
              <a:t>clear answer why so many use illicit drugs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All </a:t>
            </a:r>
            <a:r>
              <a:rPr lang="en-US" sz="2800" dirty="0">
                <a:latin typeface="Arial" charset="0"/>
              </a:rPr>
              <a:t>young people are at-risk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Antidrug </a:t>
            </a:r>
            <a:r>
              <a:rPr lang="en-US" sz="2800" dirty="0">
                <a:latin typeface="Arial" charset="0"/>
              </a:rPr>
              <a:t>programs have varying levels of success</a:t>
            </a:r>
          </a:p>
          <a:p>
            <a:pPr marL="609600" indent="-609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People </a:t>
            </a:r>
            <a:r>
              <a:rPr lang="en-US" sz="2800" dirty="0">
                <a:latin typeface="Arial" charset="0"/>
              </a:rPr>
              <a:t>often begin with belief that they can control use</a:t>
            </a:r>
          </a:p>
        </p:txBody>
      </p:sp>
      <p:sp>
        <p:nvSpPr>
          <p:cNvPr id="35840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28794" y="76200"/>
            <a:ext cx="706280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Controlled Substances</a:t>
            </a:r>
            <a:endParaRPr lang="en-US" b="1" dirty="0">
              <a:latin typeface="Arial" charset="0"/>
            </a:endParaRPr>
          </a:p>
        </p:txBody>
      </p:sp>
      <p:sp>
        <p:nvSpPr>
          <p:cNvPr id="4085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857233"/>
            <a:ext cx="7343796" cy="624273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None/>
            </a:pPr>
            <a:r>
              <a:rPr lang="en-US" sz="2800" b="1" dirty="0">
                <a:latin typeface="Arial" charset="0"/>
              </a:rPr>
              <a:t>Marijuana </a:t>
            </a:r>
            <a:r>
              <a:rPr lang="en-US" sz="2800" dirty="0">
                <a:latin typeface="Arial" charset="0"/>
              </a:rPr>
              <a:t>     </a:t>
            </a:r>
          </a:p>
          <a:p>
            <a:pPr marL="1981200" lvl="2" indent="-5715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400" dirty="0" smtClean="0">
                <a:latin typeface="Arial" charset="0"/>
              </a:rPr>
              <a:t>44.5</a:t>
            </a:r>
            <a:r>
              <a:rPr lang="en-US" sz="2400" dirty="0">
                <a:latin typeface="Arial" charset="0"/>
              </a:rPr>
              <a:t>% of Canadian report using</a:t>
            </a:r>
            <a:endParaRPr lang="en-US" sz="3200" b="1" dirty="0">
              <a:latin typeface="Arial" charset="0"/>
            </a:endParaRPr>
          </a:p>
          <a:p>
            <a:pPr marL="5715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Physical </a:t>
            </a:r>
            <a:r>
              <a:rPr lang="en-US" sz="2800" dirty="0">
                <a:latin typeface="Arial" charset="0"/>
              </a:rPr>
              <a:t>Effects of Marijuana</a:t>
            </a:r>
            <a:endParaRPr lang="en-US" sz="2800" b="1" dirty="0">
              <a:latin typeface="Arial" charset="0"/>
            </a:endParaRPr>
          </a:p>
          <a:p>
            <a:pPr marL="5715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Effects </a:t>
            </a:r>
            <a:r>
              <a:rPr lang="en-US" sz="2800" dirty="0">
                <a:latin typeface="Arial" charset="0"/>
              </a:rPr>
              <a:t>of Chronic Marijuana Use     </a:t>
            </a:r>
          </a:p>
          <a:p>
            <a:pPr marL="1981200" lvl="2" indent="-5715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400" dirty="0">
                <a:latin typeface="Arial" charset="0"/>
              </a:rPr>
              <a:t>Increased risk of cancer; irritation to respiratory system; reduced motivation for work and study; schizophrenia; impaired attention, memory, and ability to process complex information</a:t>
            </a:r>
            <a:r>
              <a:rPr lang="en-US" sz="2600" b="1" dirty="0">
                <a:latin typeface="Arial" charset="0"/>
              </a:rPr>
              <a:t>		</a:t>
            </a:r>
          </a:p>
          <a:p>
            <a:pPr marL="5715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Marijuana </a:t>
            </a:r>
            <a:r>
              <a:rPr lang="en-US" sz="2800" dirty="0">
                <a:latin typeface="Arial" charset="0"/>
              </a:rPr>
              <a:t>and Medicine</a:t>
            </a:r>
            <a:endParaRPr lang="en-US" sz="2800" b="1" dirty="0">
              <a:latin typeface="Arial" charset="0"/>
            </a:endParaRPr>
          </a:p>
          <a:p>
            <a:pPr marL="571500" lvl="1" indent="-228600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600" dirty="0" smtClean="0">
                <a:latin typeface="Arial" charset="0"/>
              </a:rPr>
              <a:t>Marijuana </a:t>
            </a:r>
            <a:r>
              <a:rPr lang="en-US" sz="2600" dirty="0">
                <a:latin typeface="Arial" charset="0"/>
              </a:rPr>
              <a:t>and Driving</a:t>
            </a:r>
          </a:p>
        </p:txBody>
      </p:sp>
      <p:sp>
        <p:nvSpPr>
          <p:cNvPr id="40858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14480" y="76200"/>
            <a:ext cx="7277120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Solutions to the Problem</a:t>
            </a:r>
            <a:endParaRPr lang="en-US" b="1" dirty="0">
              <a:latin typeface="Arial" charset="0"/>
            </a:endParaRPr>
          </a:p>
        </p:txBody>
      </p:sp>
      <p:sp>
        <p:nvSpPr>
          <p:cNvPr id="37786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7290" y="990600"/>
            <a:ext cx="7558110" cy="600164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</a:pPr>
            <a:r>
              <a:rPr lang="en-US" sz="3000" dirty="0" smtClean="0">
                <a:latin typeface="Arial" charset="0"/>
              </a:rPr>
              <a:t>Upward </a:t>
            </a:r>
            <a:r>
              <a:rPr lang="en-US" sz="3000" dirty="0">
                <a:latin typeface="Arial" charset="0"/>
              </a:rPr>
              <a:t>trend in overall rate of drug offences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</a:pPr>
            <a:r>
              <a:rPr lang="en-US" sz="3000" dirty="0" smtClean="0">
                <a:latin typeface="Arial" charset="0"/>
              </a:rPr>
              <a:t>Multimodal </a:t>
            </a:r>
            <a:r>
              <a:rPr lang="en-US" sz="3000" dirty="0">
                <a:latin typeface="Arial" charset="0"/>
              </a:rPr>
              <a:t>approach is best – teach about use, misuse, and abuse  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</a:pPr>
            <a:r>
              <a:rPr lang="en-US" sz="3000" dirty="0" smtClean="0">
                <a:latin typeface="Arial" charset="0"/>
              </a:rPr>
              <a:t>Often </a:t>
            </a:r>
            <a:r>
              <a:rPr lang="en-US" sz="3000" dirty="0">
                <a:latin typeface="Arial" charset="0"/>
              </a:rPr>
              <a:t>scare tactics and moralizing are unsuccessful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</a:pPr>
            <a:r>
              <a:rPr lang="en-US" sz="3000" dirty="0">
                <a:latin typeface="Arial" charset="0"/>
              </a:rPr>
              <a:t>T</a:t>
            </a:r>
            <a:r>
              <a:rPr lang="en-US" sz="3000" dirty="0" smtClean="0">
                <a:latin typeface="Arial" charset="0"/>
              </a:rPr>
              <a:t>each </a:t>
            </a:r>
            <a:r>
              <a:rPr lang="en-US" sz="3000" dirty="0">
                <a:latin typeface="Arial" charset="0"/>
              </a:rPr>
              <a:t>people to control drugs and about the influence of set and setting, and reinforce self-esteem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Drug </a:t>
            </a:r>
            <a:r>
              <a:rPr lang="en-US" sz="3000" dirty="0">
                <a:latin typeface="Arial" charset="0"/>
              </a:rPr>
              <a:t>use has been around for thousands of years and is unlikely to disappear in the near future</a:t>
            </a:r>
          </a:p>
        </p:txBody>
      </p:sp>
      <p:sp>
        <p:nvSpPr>
          <p:cNvPr id="37786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2056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Alcohol: An Overview</a:t>
            </a:r>
          </a:p>
        </p:txBody>
      </p:sp>
      <p:sp>
        <p:nvSpPr>
          <p:cNvPr id="44052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990600"/>
            <a:ext cx="7415234" cy="600164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79.3</a:t>
            </a:r>
            <a:r>
              <a:rPr lang="en-US" dirty="0">
                <a:latin typeface="Arial" charset="0"/>
              </a:rPr>
              <a:t>% of Canadians consume alcohol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Beer </a:t>
            </a:r>
            <a:r>
              <a:rPr lang="en-US" dirty="0">
                <a:latin typeface="Arial" charset="0"/>
              </a:rPr>
              <a:t>is most popular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Moderate </a:t>
            </a:r>
            <a:r>
              <a:rPr lang="en-US" dirty="0">
                <a:latin typeface="Arial" charset="0"/>
              </a:rPr>
              <a:t>consumption is associated with benefits for heart health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Misuse </a:t>
            </a:r>
            <a:r>
              <a:rPr lang="en-US" dirty="0">
                <a:latin typeface="Arial" charset="0"/>
              </a:rPr>
              <a:t>and abuse is a major public health problem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10</a:t>
            </a:r>
            <a:r>
              <a:rPr lang="en-US" dirty="0">
                <a:latin typeface="Arial" charset="0"/>
              </a:rPr>
              <a:t>% report harming themselves due to drinking and 32.7% report being harmed by someone else’s drinking in the past year</a:t>
            </a:r>
          </a:p>
        </p:txBody>
      </p:sp>
      <p:sp>
        <p:nvSpPr>
          <p:cNvPr id="44054" name="Line 22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2056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Alcohol: An Overview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3042" y="990600"/>
            <a:ext cx="7272358" cy="589392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None/>
            </a:pPr>
            <a:r>
              <a:rPr lang="en-US" sz="2600" b="1" dirty="0" smtClean="0">
                <a:latin typeface="Arial" charset="0"/>
              </a:rPr>
              <a:t>Types </a:t>
            </a:r>
            <a:r>
              <a:rPr lang="en-US" sz="2600" b="1" dirty="0">
                <a:latin typeface="Arial" charset="0"/>
              </a:rPr>
              <a:t>of problems associated with alcohol abuse: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Family </a:t>
            </a:r>
            <a:r>
              <a:rPr lang="en-US" sz="2400" dirty="0">
                <a:latin typeface="Arial" charset="0"/>
              </a:rPr>
              <a:t>or marriage difficulties 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Verbal </a:t>
            </a:r>
            <a:r>
              <a:rPr lang="en-US" sz="2400" dirty="0">
                <a:latin typeface="Arial" charset="0"/>
              </a:rPr>
              <a:t>abuse, insults, serious arguments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Physical </a:t>
            </a:r>
            <a:r>
              <a:rPr lang="en-US" sz="2400" dirty="0">
                <a:latin typeface="Arial" charset="0"/>
              </a:rPr>
              <a:t>assaults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Hospital </a:t>
            </a:r>
            <a:r>
              <a:rPr lang="en-US" sz="2400" dirty="0">
                <a:latin typeface="Arial" charset="0"/>
              </a:rPr>
              <a:t>admissions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Road </a:t>
            </a:r>
            <a:r>
              <a:rPr lang="en-US" sz="2400" dirty="0">
                <a:latin typeface="Arial" charset="0"/>
              </a:rPr>
              <a:t>deaths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>
                <a:latin typeface="Arial" charset="0"/>
              </a:rPr>
              <a:t>Industrial accidents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>
                <a:latin typeface="Arial" charset="0"/>
              </a:rPr>
              <a:t>Accidental drowning</a:t>
            </a:r>
            <a:r>
              <a:rPr lang="en-US" sz="2600" b="1" dirty="0">
                <a:latin typeface="Arial" charset="0"/>
              </a:rPr>
              <a:t> 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Homicide</a:t>
            </a:r>
            <a:r>
              <a:rPr lang="en-US" sz="2600" b="1" dirty="0" smtClean="0">
                <a:latin typeface="Arial" charset="0"/>
              </a:rPr>
              <a:t> </a:t>
            </a:r>
            <a:endParaRPr lang="en-US" sz="2600" b="1" dirty="0">
              <a:latin typeface="Arial" charset="0"/>
            </a:endParaRP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2400" dirty="0" smtClean="0">
                <a:latin typeface="Arial" charset="0"/>
              </a:rPr>
              <a:t>Suicide</a:t>
            </a:r>
            <a:endParaRPr lang="en-US" sz="2400" dirty="0">
              <a:latin typeface="Arial" charset="0"/>
            </a:endParaRP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None/>
            </a:pPr>
            <a:r>
              <a:rPr lang="en-US" sz="2600" b="1" dirty="0" smtClean="0">
                <a:latin typeface="Arial" charset="0"/>
              </a:rPr>
              <a:t> </a:t>
            </a:r>
            <a:r>
              <a:rPr lang="en-US" sz="2400" dirty="0">
                <a:latin typeface="Arial" charset="0"/>
              </a:rPr>
              <a:t>Economic cost of alcohol abuse:  $14.6 </a:t>
            </a:r>
            <a:r>
              <a:rPr lang="en-US" sz="2400" dirty="0" smtClean="0">
                <a:latin typeface="Arial" charset="0"/>
              </a:rPr>
              <a:t>billion</a:t>
            </a:r>
            <a:endParaRPr lang="en-US" sz="2400" dirty="0">
              <a:latin typeface="Arial" charset="0"/>
            </a:endParaRPr>
          </a:p>
        </p:txBody>
      </p:sp>
      <p:sp>
        <p:nvSpPr>
          <p:cNvPr id="359429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152400"/>
            <a:ext cx="7348558" cy="5847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b="1" dirty="0" smtClean="0"/>
              <a:t>Alcohol </a:t>
            </a:r>
            <a:r>
              <a:rPr lang="en-US" sz="3200" dirty="0" smtClean="0">
                <a:latin typeface="Arial" charset="0"/>
              </a:rPr>
              <a:t>Long-Term Effects</a:t>
            </a:r>
            <a:endParaRPr lang="en-US" sz="3200" b="1" dirty="0"/>
          </a:p>
        </p:txBody>
      </p:sp>
      <p:sp>
        <p:nvSpPr>
          <p:cNvPr id="21299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990600"/>
            <a:ext cx="7415234" cy="470898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609600" indent="-609600">
              <a:spcBef>
                <a:spcPct val="0"/>
              </a:spcBef>
              <a:spcAft>
                <a:spcPct val="50000"/>
              </a:spcAft>
              <a:buNone/>
            </a:pPr>
            <a:r>
              <a:rPr lang="en-US" b="1" dirty="0" smtClean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  <a:p>
            <a:pPr marL="1066800" lvl="1" indent="-609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Effects </a:t>
            </a:r>
            <a:r>
              <a:rPr lang="en-US" dirty="0">
                <a:latin typeface="Arial" charset="0"/>
              </a:rPr>
              <a:t>on the Nervous System</a:t>
            </a:r>
            <a:endParaRPr lang="en-US" sz="3000" dirty="0">
              <a:latin typeface="Arial" charset="0"/>
            </a:endParaRPr>
          </a:p>
          <a:p>
            <a:pPr marL="1066800" lvl="1" indent="-609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Cardiovascular </a:t>
            </a:r>
            <a:r>
              <a:rPr lang="en-US" dirty="0">
                <a:latin typeface="Arial" charset="0"/>
              </a:rPr>
              <a:t>Effects</a:t>
            </a:r>
          </a:p>
          <a:p>
            <a:pPr marL="1066800" lvl="1" indent="-609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Liver </a:t>
            </a:r>
            <a:r>
              <a:rPr lang="en-US" dirty="0">
                <a:latin typeface="Arial" charset="0"/>
              </a:rPr>
              <a:t>Disease </a:t>
            </a:r>
          </a:p>
          <a:p>
            <a:pPr marL="1066800" lvl="1" indent="-609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Cancer </a:t>
            </a:r>
            <a:endParaRPr lang="en-US" dirty="0">
              <a:latin typeface="Arial" charset="0"/>
            </a:endParaRPr>
          </a:p>
          <a:p>
            <a:pPr marL="1066800" lvl="1" indent="-609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Other </a:t>
            </a:r>
            <a:r>
              <a:rPr lang="en-US" dirty="0">
                <a:latin typeface="Arial" charset="0"/>
              </a:rPr>
              <a:t>Effects (e.g., inflammation of the pancreas, decreased nutrient absorption) </a:t>
            </a:r>
          </a:p>
        </p:txBody>
      </p:sp>
      <p:sp>
        <p:nvSpPr>
          <p:cNvPr id="212997" name="Line 5"/>
          <p:cNvSpPr>
            <a:spLocks noChangeShapeType="1"/>
          </p:cNvSpPr>
          <p:nvPr/>
        </p:nvSpPr>
        <p:spPr bwMode="auto">
          <a:xfrm>
            <a:off x="0" y="1071546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152400"/>
            <a:ext cx="7205682" cy="156966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dirty="0" smtClean="0">
                <a:latin typeface="Arial" charset="0"/>
              </a:rPr>
              <a:t>Fetal Alcohol Spectrum Disorders (FASD)</a:t>
            </a:r>
            <a:br>
              <a:rPr lang="en-US" sz="3200" dirty="0" smtClean="0">
                <a:latin typeface="Arial" charset="0"/>
              </a:rPr>
            </a:br>
            <a:endParaRPr lang="en-US" sz="3200" b="1" dirty="0"/>
          </a:p>
        </p:txBody>
      </p:sp>
      <p:sp>
        <p:nvSpPr>
          <p:cNvPr id="2140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04" y="1500174"/>
            <a:ext cx="7343796" cy="400109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571500" lvl="1" indent="-228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Disorders </a:t>
            </a:r>
            <a:r>
              <a:rPr lang="en-US" dirty="0">
                <a:latin typeface="Arial" charset="0"/>
              </a:rPr>
              <a:t>relating to consumption of alcohol during pregnancy leading to lifelong developmental and cognitive disabilities    </a:t>
            </a:r>
          </a:p>
          <a:p>
            <a:pPr marL="1981200" lvl="2" indent="-5715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dirty="0">
                <a:latin typeface="Arial" charset="0"/>
              </a:rPr>
              <a:t>fetal alcohol syndrome (FAS)</a:t>
            </a:r>
          </a:p>
          <a:p>
            <a:pPr marL="1981200" lvl="2" indent="-5715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dirty="0">
                <a:latin typeface="Arial" charset="0"/>
              </a:rPr>
              <a:t>fetal alcohol effects (FAE)</a:t>
            </a:r>
          </a:p>
          <a:p>
            <a:pPr marL="571500" lvl="1" indent="-228600">
              <a:spcBef>
                <a:spcPct val="0"/>
              </a:spcBef>
              <a:spcAft>
                <a:spcPct val="50000"/>
              </a:spcAft>
            </a:pPr>
            <a:r>
              <a:rPr lang="en-US" dirty="0" smtClean="0">
                <a:latin typeface="Arial" charset="0"/>
              </a:rPr>
              <a:t> </a:t>
            </a:r>
            <a:r>
              <a:rPr lang="en-US" dirty="0">
                <a:latin typeface="Arial" charset="0"/>
              </a:rPr>
              <a:t>FASD leading cause of developmental delay:  1 - 6 of every thousand births</a:t>
            </a:r>
            <a:endParaRPr lang="en-US" b="1" dirty="0">
              <a:latin typeface="Arial" charset="0"/>
            </a:endParaRPr>
          </a:p>
        </p:txBody>
      </p:sp>
      <p:sp>
        <p:nvSpPr>
          <p:cNvPr id="214021" name="Line 5"/>
          <p:cNvSpPr>
            <a:spLocks noChangeShapeType="1"/>
          </p:cNvSpPr>
          <p:nvPr/>
        </p:nvSpPr>
        <p:spPr bwMode="auto">
          <a:xfrm>
            <a:off x="214282" y="1142984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57290" y="152400"/>
            <a:ext cx="7634310" cy="107721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 b="1" dirty="0"/>
              <a:t>Physiological and </a:t>
            </a:r>
            <a:r>
              <a:rPr lang="en-US" sz="3200" b="1" dirty="0" err="1"/>
              <a:t>Behaviour</a:t>
            </a:r>
            <a:r>
              <a:rPr lang="en-US" sz="3200" b="1" dirty="0"/>
              <a:t> Effects of Alcohol</a:t>
            </a:r>
          </a:p>
        </p:txBody>
      </p:sp>
      <p:sp>
        <p:nvSpPr>
          <p:cNvPr id="21606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57356" y="1428736"/>
            <a:ext cx="7058044" cy="3320909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92100" indent="-2921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None/>
            </a:pPr>
            <a:r>
              <a:rPr lang="en-US" b="1" dirty="0" smtClean="0">
                <a:latin typeface="Arial" charset="0"/>
              </a:rPr>
              <a:t>Drinking </a:t>
            </a:r>
            <a:r>
              <a:rPr lang="en-US" b="1" dirty="0">
                <a:latin typeface="Arial" charset="0"/>
              </a:rPr>
              <a:t>and Driving</a:t>
            </a:r>
            <a:endParaRPr lang="en-US" sz="3000" dirty="0">
              <a:latin typeface="Arial" charset="0"/>
            </a:endParaRP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3000" dirty="0" smtClean="0">
                <a:latin typeface="Arial" charset="0"/>
              </a:rPr>
              <a:t>Impaired </a:t>
            </a:r>
            <a:r>
              <a:rPr lang="en-US" sz="3000" dirty="0">
                <a:latin typeface="Arial" charset="0"/>
              </a:rPr>
              <a:t>driving is a major cause of death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3000" dirty="0" smtClean="0">
                <a:latin typeface="Arial" charset="0"/>
              </a:rPr>
              <a:t>Kills </a:t>
            </a:r>
            <a:r>
              <a:rPr lang="en-US" sz="3000" dirty="0">
                <a:latin typeface="Arial" charset="0"/>
              </a:rPr>
              <a:t>about 1,350 Canadians annually</a:t>
            </a:r>
          </a:p>
          <a:p>
            <a:pPr marL="635000" lvl="1" indent="-22860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sz="3000" dirty="0" smtClean="0">
                <a:latin typeface="Arial" charset="0"/>
              </a:rPr>
              <a:t>Injures </a:t>
            </a:r>
            <a:r>
              <a:rPr lang="en-US" sz="3000" dirty="0">
                <a:latin typeface="Arial" charset="0"/>
              </a:rPr>
              <a:t>many more</a:t>
            </a:r>
            <a:endParaRPr lang="en-US" sz="900" dirty="0">
              <a:latin typeface="Arial" charset="0"/>
            </a:endParaRPr>
          </a:p>
        </p:txBody>
      </p:sp>
      <p:sp>
        <p:nvSpPr>
          <p:cNvPr id="216069" name="Line 5"/>
          <p:cNvSpPr>
            <a:spLocks noChangeShapeType="1"/>
          </p:cNvSpPr>
          <p:nvPr/>
        </p:nvSpPr>
        <p:spPr bwMode="auto">
          <a:xfrm>
            <a:off x="457200" y="1428736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18" y="76200"/>
            <a:ext cx="720568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Alcoholism</a:t>
            </a:r>
          </a:p>
        </p:txBody>
      </p:sp>
      <p:sp>
        <p:nvSpPr>
          <p:cNvPr id="3164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7290" y="990600"/>
            <a:ext cx="7558110" cy="581697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627063" lvl="1" indent="-2286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dirty="0">
                <a:latin typeface="Arial" charset="0"/>
              </a:rPr>
              <a:t>Alcohol abuse (alcoholism)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Use of alcohol that interferes with work, school, or personal relations or that entails violations of the law</a:t>
            </a:r>
            <a:r>
              <a:rPr lang="en-US" dirty="0">
                <a:latin typeface="Arial" charset="0"/>
              </a:rPr>
              <a:t>     </a:t>
            </a:r>
          </a:p>
          <a:p>
            <a:pPr lvl="3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400" dirty="0">
                <a:latin typeface="Arial" charset="0"/>
              </a:rPr>
              <a:t>6.2% report binge drinking at least once per week</a:t>
            </a:r>
          </a:p>
          <a:p>
            <a:pPr lvl="3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400" dirty="0">
                <a:latin typeface="Arial" charset="0"/>
              </a:rPr>
              <a:t>men ages 18-24 most likely to report binge drinking</a:t>
            </a:r>
          </a:p>
          <a:p>
            <a:pPr marL="627063" lvl="1" indent="-2286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dirty="0">
                <a:latin typeface="Arial" charset="0"/>
              </a:rPr>
              <a:t>Most common areas affected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Physical, </a:t>
            </a:r>
            <a:r>
              <a:rPr lang="en-US" sz="2800" dirty="0" smtClean="0">
                <a:latin typeface="Arial" charset="0"/>
              </a:rPr>
              <a:t>financial, </a:t>
            </a:r>
            <a:r>
              <a:rPr lang="en-US" sz="2800" dirty="0">
                <a:latin typeface="Arial" charset="0"/>
              </a:rPr>
              <a:t>and social health</a:t>
            </a:r>
            <a:r>
              <a:rPr lang="en-US" dirty="0">
                <a:latin typeface="Arial" charset="0"/>
              </a:rPr>
              <a:t> </a:t>
            </a:r>
            <a:endParaRPr lang="en-US" sz="2800" dirty="0">
              <a:latin typeface="Arial" charset="0"/>
            </a:endParaRP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None/>
            </a:pPr>
            <a:endParaRPr lang="en-US" sz="280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1642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76200"/>
            <a:ext cx="734855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Alcoholism</a:t>
            </a:r>
          </a:p>
        </p:txBody>
      </p:sp>
      <p:sp>
        <p:nvSpPr>
          <p:cNvPr id="31846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7290" y="990600"/>
            <a:ext cx="7558110" cy="59400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627063" lvl="1" indent="-228600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b="1" dirty="0">
                <a:latin typeface="Arial" charset="0"/>
              </a:rPr>
              <a:t>How, Why, Whom?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Tolerance, dependence, and withdrawal symptoms must be present to qualify as addicted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Usually from chronic use over a period of time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Can be found among people in all walks of life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10% chance of becoming addicted to alcohol</a:t>
            </a:r>
          </a:p>
          <a:p>
            <a:pPr marL="914400" lvl="2" indent="-173038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600" dirty="0">
                <a:latin typeface="Arial" charset="0"/>
              </a:rPr>
              <a:t>Women are fastest-growing group becoming addicted to alcohol</a:t>
            </a:r>
          </a:p>
        </p:txBody>
      </p:sp>
      <p:sp>
        <p:nvSpPr>
          <p:cNvPr id="318469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3042" y="76200"/>
            <a:ext cx="7348558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Alcoholism</a:t>
            </a:r>
          </a:p>
        </p:txBody>
      </p:sp>
      <p:sp>
        <p:nvSpPr>
          <p:cNvPr id="32051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5852" y="990600"/>
            <a:ext cx="7629548" cy="55165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The </a:t>
            </a:r>
            <a:r>
              <a:rPr lang="en-US" b="1" dirty="0">
                <a:latin typeface="Arial" charset="0"/>
              </a:rPr>
              <a:t>Causes of Alcoholism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Biologic </a:t>
            </a:r>
            <a:r>
              <a:rPr lang="en-US" sz="3000" dirty="0">
                <a:latin typeface="Arial" charset="0"/>
              </a:rPr>
              <a:t>and Family Factors</a:t>
            </a:r>
            <a:r>
              <a:rPr lang="en-US" dirty="0">
                <a:latin typeface="Arial" charset="0"/>
              </a:rPr>
              <a:t>    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type 1 alcoholics 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type 2 alcoholics 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Social </a:t>
            </a:r>
            <a:r>
              <a:rPr lang="en-US" sz="3000" dirty="0">
                <a:latin typeface="Arial" charset="0"/>
              </a:rPr>
              <a:t>and Cultural Factors </a:t>
            </a:r>
            <a:r>
              <a:rPr lang="en-US" dirty="0">
                <a:latin typeface="Arial" charset="0"/>
              </a:rPr>
              <a:t>    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peer pressure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emotional or social problems 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family attitudes</a:t>
            </a:r>
          </a:p>
          <a:p>
            <a:pPr lvl="2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800" dirty="0">
                <a:latin typeface="Arial" charset="0"/>
              </a:rPr>
              <a:t>social factors (e.g., urbanization) </a:t>
            </a:r>
          </a:p>
        </p:txBody>
      </p:sp>
      <p:sp>
        <p:nvSpPr>
          <p:cNvPr id="32051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71604" y="76200"/>
            <a:ext cx="7419996" cy="6413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600" b="1" dirty="0"/>
              <a:t>Alcoholism</a:t>
            </a:r>
          </a:p>
        </p:txBody>
      </p:sp>
      <p:sp>
        <p:nvSpPr>
          <p:cNvPr id="32666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1538" y="990600"/>
            <a:ext cx="7843862" cy="479823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b="1" dirty="0" smtClean="0">
                <a:latin typeface="Arial" charset="0"/>
              </a:rPr>
              <a:t>Women </a:t>
            </a:r>
            <a:r>
              <a:rPr lang="en-US" b="1" dirty="0">
                <a:latin typeface="Arial" charset="0"/>
              </a:rPr>
              <a:t>and Alcoholism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More </a:t>
            </a:r>
            <a:r>
              <a:rPr lang="en-US" sz="3000" dirty="0">
                <a:latin typeface="Arial" charset="0"/>
              </a:rPr>
              <a:t>women are drinking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Almost </a:t>
            </a:r>
            <a:r>
              <a:rPr lang="en-US" sz="3000" dirty="0">
                <a:latin typeface="Arial" charset="0"/>
              </a:rPr>
              <a:t>as many women alcoholics as men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Alcoholism </a:t>
            </a:r>
            <a:r>
              <a:rPr lang="en-US" sz="3000" dirty="0">
                <a:latin typeface="Arial" charset="0"/>
              </a:rPr>
              <a:t>in women often starts later and progresses more quickly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Women </a:t>
            </a:r>
            <a:r>
              <a:rPr lang="en-US" sz="3000" dirty="0">
                <a:latin typeface="Arial" charset="0"/>
              </a:rPr>
              <a:t>tend to receive less social support than men for treatment and recovery</a:t>
            </a:r>
          </a:p>
        </p:txBody>
      </p:sp>
      <p:sp>
        <p:nvSpPr>
          <p:cNvPr id="32666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00166" y="76200"/>
            <a:ext cx="7491434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Smoking</a:t>
            </a:r>
          </a:p>
        </p:txBody>
      </p:sp>
      <p:sp>
        <p:nvSpPr>
          <p:cNvPr id="3348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28728" y="990600"/>
            <a:ext cx="7486672" cy="604473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>
                <a:latin typeface="Arial" charset="0"/>
              </a:rPr>
              <a:t>Facts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By </a:t>
            </a:r>
            <a:r>
              <a:rPr lang="en-US" sz="3000" dirty="0">
                <a:latin typeface="Arial" charset="0"/>
              </a:rPr>
              <a:t>2020, tobacco use expected to kill more people than any single disease 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Canadians </a:t>
            </a:r>
            <a:r>
              <a:rPr lang="en-US" sz="3000" dirty="0">
                <a:latin typeface="Arial" charset="0"/>
              </a:rPr>
              <a:t>smoking less – since 1966, down from 54% men and 28% of women to 20% of men and 16% of women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Number </a:t>
            </a:r>
            <a:r>
              <a:rPr lang="en-US" sz="3000" dirty="0">
                <a:latin typeface="Arial" charset="0"/>
              </a:rPr>
              <a:t>one preventable cause of death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3000" dirty="0" smtClean="0">
                <a:latin typeface="Arial" charset="0"/>
              </a:rPr>
              <a:t>Kills </a:t>
            </a:r>
            <a:r>
              <a:rPr lang="en-US" sz="3000" dirty="0">
                <a:latin typeface="Arial" charset="0"/>
              </a:rPr>
              <a:t>5 times more than car accidents, murder, suicide, and alcohol abuse combined (16.6% of all deaths)</a:t>
            </a:r>
            <a:endParaRPr lang="en-US" sz="900" dirty="0">
              <a:latin typeface="Arial" charset="0"/>
            </a:endParaRPr>
          </a:p>
        </p:txBody>
      </p:sp>
      <p:sp>
        <p:nvSpPr>
          <p:cNvPr id="334853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71670" y="76200"/>
            <a:ext cx="6919930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Smoking</a:t>
            </a:r>
          </a:p>
        </p:txBody>
      </p:sp>
      <p:sp>
        <p:nvSpPr>
          <p:cNvPr id="3430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7290" y="990600"/>
            <a:ext cx="7558110" cy="60785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b="1" dirty="0" smtClean="0">
                <a:latin typeface="Arial" charset="0"/>
              </a:rPr>
              <a:t>Smoking </a:t>
            </a:r>
            <a:r>
              <a:rPr lang="en-US" b="1" dirty="0">
                <a:latin typeface="Arial" charset="0"/>
              </a:rPr>
              <a:t>– A Learned </a:t>
            </a:r>
            <a:r>
              <a:rPr lang="en-US" b="1" dirty="0" err="1">
                <a:latin typeface="Arial" charset="0"/>
              </a:rPr>
              <a:t>Behaviour</a:t>
            </a:r>
            <a:endParaRPr lang="en-US" b="1" dirty="0">
              <a:latin typeface="Arial" charset="0"/>
            </a:endParaRP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Begins </a:t>
            </a:r>
            <a:r>
              <a:rPr lang="en-US" sz="2800" dirty="0">
                <a:latin typeface="Arial" charset="0"/>
              </a:rPr>
              <a:t>with perception that smoking is a normal </a:t>
            </a:r>
            <a:r>
              <a:rPr lang="en-US" sz="2800" dirty="0" err="1">
                <a:latin typeface="Arial" charset="0"/>
              </a:rPr>
              <a:t>behaviour</a:t>
            </a:r>
            <a:endParaRPr lang="en-US" sz="2800" dirty="0">
              <a:latin typeface="Arial" charset="0"/>
            </a:endParaRP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Transition </a:t>
            </a:r>
            <a:r>
              <a:rPr lang="en-US" sz="2800" dirty="0">
                <a:latin typeface="Arial" charset="0"/>
              </a:rPr>
              <a:t>from trying smoking to smoking every day takes 2 – 3 years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85</a:t>
            </a:r>
            <a:r>
              <a:rPr lang="en-US" sz="2800" dirty="0">
                <a:latin typeface="Arial" charset="0"/>
              </a:rPr>
              <a:t>% start before age of 16</a:t>
            </a:r>
          </a:p>
          <a:p>
            <a:pPr marL="284163" indent="-284163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800" dirty="0" smtClean="0">
                <a:latin typeface="Arial" charset="0"/>
              </a:rPr>
              <a:t>Tobacco </a:t>
            </a:r>
            <a:r>
              <a:rPr lang="en-US" sz="2800" dirty="0">
                <a:latin typeface="Arial" charset="0"/>
              </a:rPr>
              <a:t>promotions   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600" dirty="0">
                <a:latin typeface="Arial" charset="0"/>
              </a:rPr>
              <a:t>aimed at youth, especially young women </a:t>
            </a:r>
          </a:p>
          <a:p>
            <a:pPr lvl="2"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 typeface="Arial" charset="0"/>
              <a:buChar char="−"/>
            </a:pPr>
            <a:r>
              <a:rPr lang="en-US" sz="2600" dirty="0">
                <a:latin typeface="Arial" charset="0"/>
              </a:rPr>
              <a:t>try to convey it is okay to smoke, increase the amount of smoking, and hinder quitting</a:t>
            </a:r>
          </a:p>
        </p:txBody>
      </p:sp>
      <p:sp>
        <p:nvSpPr>
          <p:cNvPr id="343045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71604" y="76200"/>
            <a:ext cx="7419996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Smoking</a:t>
            </a:r>
          </a:p>
        </p:txBody>
      </p:sp>
      <p:sp>
        <p:nvSpPr>
          <p:cNvPr id="34714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66" y="990600"/>
            <a:ext cx="7415234" cy="641406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b="1" dirty="0">
                <a:latin typeface="Arial" charset="0"/>
              </a:rPr>
              <a:t>Environmental Tobacco Smoke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Two types:</a:t>
            </a:r>
          </a:p>
          <a:p>
            <a:pPr lvl="3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–"/>
            </a:pPr>
            <a:r>
              <a:rPr lang="en-US" sz="2800" dirty="0">
                <a:latin typeface="Arial" charset="0"/>
              </a:rPr>
              <a:t>mainstream smoke </a:t>
            </a:r>
          </a:p>
          <a:p>
            <a:pPr lvl="3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–"/>
            </a:pPr>
            <a:r>
              <a:rPr lang="en-US" sz="2800" dirty="0">
                <a:latin typeface="Arial" charset="0"/>
              </a:rPr>
              <a:t>secondhand smoke (poses significant risk)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Passive smokers:  people who breathe smoke from someone else’s smoking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Estimated to cause the most deaths of all environmental pollutants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Exposed children have greater risk of developing respiratory problems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  <a:buFontTx/>
              <a:buChar char="•"/>
            </a:pPr>
            <a:r>
              <a:rPr lang="en-US" sz="2800" dirty="0">
                <a:latin typeface="Arial" charset="0"/>
              </a:rPr>
              <a:t>Smoking is now illegal in many public places</a:t>
            </a:r>
          </a:p>
          <a:p>
            <a:pPr lvl="2">
              <a:lnSpc>
                <a:spcPct val="70000"/>
              </a:lnSpc>
              <a:spcBef>
                <a:spcPct val="0"/>
              </a:spcBef>
              <a:spcAft>
                <a:spcPct val="50000"/>
              </a:spcAft>
              <a:buClr>
                <a:srgbClr val="000099"/>
              </a:buClr>
            </a:pPr>
            <a:endParaRPr lang="en-US" sz="2800" dirty="0">
              <a:latin typeface="Arial" charset="0"/>
            </a:endParaRPr>
          </a:p>
        </p:txBody>
      </p:sp>
      <p:sp>
        <p:nvSpPr>
          <p:cNvPr id="347141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43108" y="76200"/>
            <a:ext cx="6848492" cy="671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800" b="1" dirty="0"/>
              <a:t>Caffeine</a:t>
            </a:r>
          </a:p>
        </p:txBody>
      </p:sp>
      <p:sp>
        <p:nvSpPr>
          <p:cNvPr id="3512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3042" y="990600"/>
            <a:ext cx="7272358" cy="552151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Most </a:t>
            </a:r>
            <a:r>
              <a:rPr lang="en-US" sz="2400" dirty="0">
                <a:latin typeface="Arial" charset="0"/>
              </a:rPr>
              <a:t>widely consumed drug in Canada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May </a:t>
            </a:r>
            <a:r>
              <a:rPr lang="en-US" sz="2400" dirty="0">
                <a:latin typeface="Arial" charset="0"/>
              </a:rPr>
              <a:t>cause wakefulness, insomnia, irregular heartbeat, dizziness, nausea, indigestion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Caffeine </a:t>
            </a:r>
            <a:r>
              <a:rPr lang="en-US" sz="2400" dirty="0">
                <a:latin typeface="Arial" charset="0"/>
              </a:rPr>
              <a:t>levels vary with product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sz="2400" b="1" dirty="0" smtClean="0">
                <a:latin typeface="Arial" charset="0"/>
              </a:rPr>
              <a:t>Caffeine </a:t>
            </a:r>
            <a:r>
              <a:rPr lang="en-US" sz="2400" b="1" dirty="0">
                <a:latin typeface="Arial" charset="0"/>
              </a:rPr>
              <a:t>Addiction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To </a:t>
            </a:r>
            <a:r>
              <a:rPr lang="en-US" sz="2400" dirty="0">
                <a:latin typeface="Arial" charset="0"/>
              </a:rPr>
              <a:t>avoid let down after consuming coffee, people may drink more and develop a dependency (</a:t>
            </a:r>
            <a:r>
              <a:rPr lang="en-US" sz="2400" dirty="0" err="1">
                <a:latin typeface="Arial" charset="0"/>
              </a:rPr>
              <a:t>caffeinism</a:t>
            </a:r>
            <a:r>
              <a:rPr lang="en-US" sz="2400" dirty="0">
                <a:latin typeface="Arial" charset="0"/>
              </a:rPr>
              <a:t>)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Coffee </a:t>
            </a:r>
            <a:r>
              <a:rPr lang="en-US" sz="2400" dirty="0">
                <a:latin typeface="Arial" charset="0"/>
              </a:rPr>
              <a:t>withdrawal may cause severe headaches</a:t>
            </a:r>
          </a:p>
          <a:p>
            <a:pPr marL="284163" indent="-284163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None/>
            </a:pPr>
            <a:r>
              <a:rPr lang="en-US" sz="2400" b="1" dirty="0" smtClean="0">
                <a:latin typeface="Arial" charset="0"/>
              </a:rPr>
              <a:t>The </a:t>
            </a:r>
            <a:r>
              <a:rPr lang="en-US" sz="2400" b="1" dirty="0">
                <a:latin typeface="Arial" charset="0"/>
              </a:rPr>
              <a:t>Health Consequences of Long-Term Caffeine Use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</a:pPr>
            <a:r>
              <a:rPr lang="en-US" sz="2400" dirty="0" smtClean="0">
                <a:latin typeface="Arial" charset="0"/>
              </a:rPr>
              <a:t>No </a:t>
            </a:r>
            <a:r>
              <a:rPr lang="en-US" sz="2400" dirty="0">
                <a:latin typeface="Arial" charset="0"/>
              </a:rPr>
              <a:t>strong evidence to suggest moderate intake (less than 3 cups per day) is </a:t>
            </a:r>
            <a:r>
              <a:rPr lang="en-US" sz="2400" dirty="0" smtClean="0">
                <a:latin typeface="Arial" charset="0"/>
              </a:rPr>
              <a:t>harmful</a:t>
            </a:r>
            <a:endParaRPr lang="en-US" sz="2400" dirty="0">
              <a:latin typeface="Arial" charset="0"/>
            </a:endParaRPr>
          </a:p>
        </p:txBody>
      </p:sp>
      <p:sp>
        <p:nvSpPr>
          <p:cNvPr id="351237" name="Line 5"/>
          <p:cNvSpPr>
            <a:spLocks noChangeShapeType="1"/>
          </p:cNvSpPr>
          <p:nvPr/>
        </p:nvSpPr>
        <p:spPr bwMode="auto">
          <a:xfrm>
            <a:off x="228600" y="838200"/>
            <a:ext cx="8686800" cy="0"/>
          </a:xfrm>
          <a:prstGeom prst="line">
            <a:avLst/>
          </a:prstGeom>
          <a:noFill/>
          <a:ln w="25400">
            <a:solidFill>
              <a:srgbClr val="0099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1809</Words>
  <Application>Microsoft Office PowerPoint</Application>
  <PresentationFormat>On-screen Show (4:3)</PresentationFormat>
  <Paragraphs>340</Paragraphs>
  <Slides>45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Century Gothic</vt:lpstr>
      <vt:lpstr>Office Theme</vt:lpstr>
      <vt:lpstr>Psycho-Behavioural Determinants of Health</vt:lpstr>
      <vt:lpstr>Psycho-Behavioural</vt:lpstr>
      <vt:lpstr>Factors </vt:lpstr>
      <vt:lpstr>Six Cs of Decision Making</vt:lpstr>
      <vt:lpstr>PowerPoint Presentation</vt:lpstr>
      <vt:lpstr>PowerPoint Presentation</vt:lpstr>
      <vt:lpstr>Physical Activity for Health, Fitness, and Performance</vt:lpstr>
      <vt:lpstr>Physical Activity for Fitness </vt:lpstr>
      <vt:lpstr>PowerPoint Presentation</vt:lpstr>
      <vt:lpstr>Benefits of Regular Physical Activity</vt:lpstr>
      <vt:lpstr>Benefits of Regular Physical Activity</vt:lpstr>
      <vt:lpstr>Planning Your Physical Fitness Training Program</vt:lpstr>
      <vt:lpstr>Obtaining Essential Nutrients</vt:lpstr>
      <vt:lpstr>Obtaining Essential Nutrients</vt:lpstr>
      <vt:lpstr>Obtaining Essential Nutrients</vt:lpstr>
      <vt:lpstr>Obtaining Essential Nutrients</vt:lpstr>
      <vt:lpstr>Obtaining Essential Nutrients</vt:lpstr>
      <vt:lpstr>Vegetarianism</vt:lpstr>
      <vt:lpstr>Food Safety Concerns</vt:lpstr>
      <vt:lpstr>Food Safety Concerns</vt:lpstr>
      <vt:lpstr>Overweight and Obesity</vt:lpstr>
      <vt:lpstr>Overweight and Obesity</vt:lpstr>
      <vt:lpstr>Risk Factors for Obesity</vt:lpstr>
      <vt:lpstr>Risk Factors for Obesity</vt:lpstr>
      <vt:lpstr>Risk Factors for Obesity</vt:lpstr>
      <vt:lpstr>Risk Factors for Obesity</vt:lpstr>
      <vt:lpstr>Social Bias Against Overweight</vt:lpstr>
      <vt:lpstr>Defining Addiction</vt:lpstr>
      <vt:lpstr>Defining Addiction</vt:lpstr>
      <vt:lpstr>Illicit Drugs</vt:lpstr>
      <vt:lpstr>Controlled Substances</vt:lpstr>
      <vt:lpstr>Solutions to the Problem</vt:lpstr>
      <vt:lpstr>Alcohol: An Overview</vt:lpstr>
      <vt:lpstr>Alcohol: An Overview</vt:lpstr>
      <vt:lpstr>Alcohol Long-Term Effects</vt:lpstr>
      <vt:lpstr>Fetal Alcohol Spectrum Disorders (FASD) </vt:lpstr>
      <vt:lpstr>Physiological and Behaviour Effects of Alcohol</vt:lpstr>
      <vt:lpstr>Alcoholism</vt:lpstr>
      <vt:lpstr>Alcoholism</vt:lpstr>
      <vt:lpstr>Alcoholism</vt:lpstr>
      <vt:lpstr>Alcoholism</vt:lpstr>
      <vt:lpstr>Smoking</vt:lpstr>
      <vt:lpstr>Smoking</vt:lpstr>
      <vt:lpstr>Smoking</vt:lpstr>
      <vt:lpstr>Caffeine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Psycho-Behavioural Determinants of Health</dc:title>
  <dc:creator>KAHogan</dc:creator>
  <cp:lastModifiedBy>Acer</cp:lastModifiedBy>
  <cp:revision>2</cp:revision>
  <dcterms:created xsi:type="dcterms:W3CDTF">2014-10-08T21:30:29Z</dcterms:created>
  <dcterms:modified xsi:type="dcterms:W3CDTF">2017-10-11T15:59:15Z</dcterms:modified>
</cp:coreProperties>
</file>