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66" r:id="rId4"/>
    <p:sldId id="269" r:id="rId5"/>
    <p:sldId id="260" r:id="rId6"/>
    <p:sldId id="261" r:id="rId7"/>
    <p:sldId id="259" r:id="rId8"/>
    <p:sldId id="262" r:id="rId9"/>
    <p:sldId id="263" r:id="rId10"/>
    <p:sldId id="267"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napToGrid="0">
      <p:cViewPr varScale="1">
        <p:scale>
          <a:sx n="66" d="100"/>
          <a:sy n="66" d="100"/>
        </p:scale>
        <p:origin x="102" y="9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2424328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3028032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3655099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A0BC776-7BD7-455A-B8C1-336E506B6865}" type="datetimeFigureOut">
              <a:rPr lang="en-CA" smtClean="0"/>
              <a:t>07/05/2015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2438585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A0BC776-7BD7-455A-B8C1-336E506B6865}" type="datetimeFigureOut">
              <a:rPr lang="en-CA" smtClean="0"/>
              <a:t>07/05/2015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2901806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3"/>
          <p:cNvSpPr>
            <a:spLocks noGrp="1"/>
          </p:cNvSpPr>
          <p:nvPr>
            <p:ph type="ftr" sz="quarter" idx="11"/>
          </p:nvPr>
        </p:nvSpPr>
        <p:spPr/>
        <p:txBody>
          <a:bodyPr/>
          <a:lstStyle/>
          <a:p>
            <a:endParaRPr lang="en-CA"/>
          </a:p>
        </p:txBody>
      </p:sp>
      <p:sp>
        <p:nvSpPr>
          <p:cNvPr id="6" name="Slide Number Placeholder 4"/>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3870386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2"/>
          <p:cNvSpPr>
            <a:spLocks noGrp="1"/>
          </p:cNvSpPr>
          <p:nvPr>
            <p:ph type="ftr" sz="quarter" idx="11"/>
          </p:nvPr>
        </p:nvSpPr>
        <p:spPr/>
        <p:txBody>
          <a:bodyPr/>
          <a:lstStyle/>
          <a:p>
            <a:endParaRPr lang="en-CA"/>
          </a:p>
        </p:txBody>
      </p:sp>
      <p:sp>
        <p:nvSpPr>
          <p:cNvPr id="6" name="Slide Number Placeholder 3"/>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1225276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5"/>
          <p:cNvSpPr>
            <a:spLocks noGrp="1"/>
          </p:cNvSpPr>
          <p:nvPr>
            <p:ph type="ftr" sz="quarter" idx="11"/>
          </p:nvPr>
        </p:nvSpPr>
        <p:spPr/>
        <p:txBody>
          <a:bodyPr/>
          <a:lstStyle/>
          <a:p>
            <a:endParaRPr lang="en-CA"/>
          </a:p>
        </p:txBody>
      </p:sp>
      <p:sp>
        <p:nvSpPr>
          <p:cNvPr id="6" name="Slide Number Placeholder 6"/>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736089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0BC776-7BD7-455A-B8C1-336E506B6865}" type="datetimeFigureOut">
              <a:rPr lang="en-CA" smtClean="0"/>
              <a:t>07/05/2015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2186826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0BC776-7BD7-455A-B8C1-336E506B6865}" type="datetimeFigureOut">
              <a:rPr lang="en-CA" smtClean="0"/>
              <a:t>07/05/2015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2282040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2844913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6827478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35801493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4"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17663158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4"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598959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1447540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A0BC776-7BD7-455A-B8C1-336E506B6865}" type="datetimeFigureOut">
              <a:rPr lang="en-CA" smtClean="0"/>
              <a:t>07/05/2015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0DDD939-F24D-4A47-A942-D0B6B72D7CC7}" type="slidenum">
              <a:rPr lang="en-CA" smtClean="0"/>
              <a:t>‹#›</a:t>
            </a:fld>
            <a:endParaRPr lang="en-CA"/>
          </a:p>
        </p:txBody>
      </p:sp>
    </p:spTree>
    <p:extLst>
      <p:ext uri="{BB962C8B-B14F-4D97-AF65-F5344CB8AC3E}">
        <p14:creationId xmlns:p14="http://schemas.microsoft.com/office/powerpoint/2010/main" val="607950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A0BC776-7BD7-455A-B8C1-336E506B6865}" type="datetimeFigureOut">
              <a:rPr lang="en-CA" smtClean="0"/>
              <a:t>07/05/2015</a:t>
            </a:fld>
            <a:endParaRPr lang="en-CA"/>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CA"/>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0DDD939-F24D-4A47-A942-D0B6B72D7CC7}" type="slidenum">
              <a:rPr lang="en-CA" smtClean="0"/>
              <a:t>‹#›</a:t>
            </a:fld>
            <a:endParaRPr lang="en-CA"/>
          </a:p>
        </p:txBody>
      </p:sp>
    </p:spTree>
    <p:extLst>
      <p:ext uri="{BB962C8B-B14F-4D97-AF65-F5344CB8AC3E}">
        <p14:creationId xmlns:p14="http://schemas.microsoft.com/office/powerpoint/2010/main" val="274337920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mailto:amcaus@Hotmail.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econcordia.co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inte290ec@econcordia.co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inte290ec@econcordia.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INTE 290</a:t>
            </a:r>
            <a:endParaRPr lang="en-CA" dirty="0"/>
          </a:p>
        </p:txBody>
      </p:sp>
      <p:sp>
        <p:nvSpPr>
          <p:cNvPr id="3" name="Subtitle 2"/>
          <p:cNvSpPr>
            <a:spLocks noGrp="1"/>
          </p:cNvSpPr>
          <p:nvPr>
            <p:ph type="subTitle" idx="1"/>
          </p:nvPr>
        </p:nvSpPr>
        <p:spPr/>
        <p:txBody>
          <a:bodyPr>
            <a:normAutofit/>
          </a:bodyPr>
          <a:lstStyle/>
          <a:p>
            <a:r>
              <a:rPr lang="en-CA" sz="3200" dirty="0" smtClean="0"/>
              <a:t>Summer 2015</a:t>
            </a:r>
            <a:endParaRPr lang="en-CA" sz="3200" dirty="0"/>
          </a:p>
        </p:txBody>
      </p:sp>
    </p:spTree>
    <p:extLst>
      <p:ext uri="{BB962C8B-B14F-4D97-AF65-F5344CB8AC3E}">
        <p14:creationId xmlns:p14="http://schemas.microsoft.com/office/powerpoint/2010/main" val="2466326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t>INTE 290 </a:t>
            </a:r>
            <a:r>
              <a:rPr lang="en-CA" sz="4400" b="1" dirty="0">
                <a:latin typeface="Arial" panose="020B0604020202020204" pitchFamily="34" charset="0"/>
                <a:ea typeface="Times New Roman" panose="02020603050405020304" pitchFamily="18" charset="0"/>
                <a:cs typeface="Times New Roman" panose="02020603050405020304" pitchFamily="18" charset="0"/>
              </a:rPr>
              <a:t>Course Description</a:t>
            </a:r>
            <a:r>
              <a:rPr lang="en-CA" sz="4800" dirty="0">
                <a:latin typeface="Calibri" panose="020F0502020204030204" pitchFamily="34" charset="0"/>
                <a:ea typeface="Calibri" panose="020F0502020204030204" pitchFamily="34" charset="0"/>
                <a:cs typeface="Times New Roman" panose="02020603050405020304" pitchFamily="18" charset="0"/>
              </a:rPr>
              <a:t/>
            </a:r>
            <a:br>
              <a:rPr lang="en-CA" sz="4800" dirty="0">
                <a:latin typeface="Calibri" panose="020F0502020204030204" pitchFamily="34" charset="0"/>
                <a:ea typeface="Calibri" panose="020F0502020204030204" pitchFamily="34" charset="0"/>
                <a:cs typeface="Times New Roman" panose="02020603050405020304" pitchFamily="18" charset="0"/>
              </a:rPr>
            </a:br>
            <a:endParaRPr lang="en-CA" b="1" dirty="0"/>
          </a:p>
        </p:txBody>
      </p:sp>
      <p:sp>
        <p:nvSpPr>
          <p:cNvPr id="4" name="Rectangle 3"/>
          <p:cNvSpPr/>
          <p:nvPr/>
        </p:nvSpPr>
        <p:spPr>
          <a:xfrm>
            <a:off x="646111" y="1853248"/>
            <a:ext cx="11124975" cy="3648884"/>
          </a:xfrm>
          <a:prstGeom prst="rect">
            <a:avLst/>
          </a:prstGeom>
        </p:spPr>
        <p:txBody>
          <a:bodyPr wrap="square">
            <a:spAutoFit/>
          </a:bodyPr>
          <a:lstStyle/>
          <a:p>
            <a:pPr>
              <a:lnSpc>
                <a:spcPct val="107000"/>
              </a:lnSpc>
              <a:spcAft>
                <a:spcPts val="800"/>
              </a:spcAf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Computer Usage and Document Design is an introduction to basic computing concepts and applications presented through Web-based media that is designed for students with minimal computer skills. The course allows students to familiarize themselves with the Microsoft Windows environment and the latest Microsoft Office applications through guided instruction, interactive simulations, and hands-on experience.  In addition, this course will give students an overview of the evolution of personal computing, discuss the many uses of the Internet, introduce wireless networks, offer advice on purchasing a computer, and provide information about emerging technologies.</a:t>
            </a:r>
            <a:endParaRPr lang="en-CA"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496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343" y="595246"/>
            <a:ext cx="9404723" cy="1400530"/>
          </a:xfrm>
        </p:spPr>
        <p:txBody>
          <a:bodyPr/>
          <a:lstStyle/>
          <a:p>
            <a:r>
              <a:rPr lang="en-CA" b="1" dirty="0" smtClean="0"/>
              <a:t>INTE 290 General Information</a:t>
            </a:r>
            <a:endParaRPr lang="en-CA" b="1" dirty="0"/>
          </a:p>
        </p:txBody>
      </p:sp>
      <p:sp>
        <p:nvSpPr>
          <p:cNvPr id="4" name="Rectangle 3"/>
          <p:cNvSpPr/>
          <p:nvPr/>
        </p:nvSpPr>
        <p:spPr>
          <a:xfrm>
            <a:off x="348343" y="1589376"/>
            <a:ext cx="11582400" cy="4747005"/>
          </a:xfrm>
          <a:prstGeom prst="rect">
            <a:avLst/>
          </a:prstGeom>
        </p:spPr>
        <p:txBody>
          <a:bodyPr wrap="square">
            <a:spAutoFit/>
          </a:bodyPr>
          <a:lstStyle/>
          <a:p>
            <a:pPr>
              <a:lnSpc>
                <a:spcPct val="107000"/>
              </a:lnSpc>
              <a:spcAft>
                <a:spcPts val="800"/>
              </a:spcAft>
            </a:pP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rPr>
              <a:t>Instructor</a:t>
            </a: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Andrew </a:t>
            </a:r>
            <a:r>
              <a:rPr lang="en-CA" sz="2400" dirty="0" err="1" smtClean="0">
                <a:effectLst/>
                <a:latin typeface="Arial" panose="020B0604020202020204" pitchFamily="34" charset="0"/>
                <a:ea typeface="Times New Roman" panose="02020603050405020304" pitchFamily="18" charset="0"/>
                <a:cs typeface="Times New Roman" panose="02020603050405020304" pitchFamily="18" charset="0"/>
              </a:rPr>
              <a:t>McAusland</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rPr>
              <a:t>Instructor Contact Information: </a:t>
            </a: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hlinkClick r:id="rId2"/>
              </a:rPr>
              <a:t>amcaus@Hotmail.com</a:t>
            </a:r>
            <a:endPar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07000"/>
              </a:lnSpc>
              <a:spcAft>
                <a:spcPts val="800"/>
              </a:spcAf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This email address allows you to contact me directly with any general inquiries. If you have any questions or concerns about the course, or if there is a delay in hearing back from your TA, please do not hesitate to use this email.</a:t>
            </a:r>
            <a:b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a:r>
            <a:b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TA Contact Information: available through the course website</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rPr>
              <a:t>Note:</a:t>
            </a: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Please email your TA with any questions or concerns you have, or if you require further feedback. Also, allow for a 24 hour response time during the week (Monday-Friday). Teaching Assistants check their messages once over the 48 hour weekend period and are not available on statutory or university holidays.</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6100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7000"/>
              </a:lnSpc>
              <a:spcAft>
                <a:spcPts val="800"/>
              </a:spcAft>
            </a:pPr>
            <a:r>
              <a:rPr lang="en-CA" b="1" dirty="0"/>
              <a:t>INTE 290 </a:t>
            </a:r>
            <a:r>
              <a:rPr lang="en-CA" sz="4400" b="1" dirty="0">
                <a:latin typeface="Arial" panose="020B0604020202020204" pitchFamily="34" charset="0"/>
                <a:ea typeface="Times New Roman" panose="02020603050405020304" pitchFamily="18" charset="0"/>
                <a:cs typeface="Times New Roman" panose="02020603050405020304" pitchFamily="18" charset="0"/>
              </a:rPr>
              <a:t>Course Website</a:t>
            </a:r>
            <a:endParaRPr lang="en-CA" sz="4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646111" y="1634582"/>
            <a:ext cx="10152518" cy="3629007"/>
          </a:xfrm>
          <a:prstGeom prst="rect">
            <a:avLst/>
          </a:prstGeom>
        </p:spPr>
        <p:txBody>
          <a:bodyPr wrap="square">
            <a:spAutoFit/>
          </a:bodyPr>
          <a:lstStyle/>
          <a:p>
            <a:pPr>
              <a:lnSpc>
                <a:spcPct val="107000"/>
              </a:lnSpc>
              <a:spcAft>
                <a:spcPts val="800"/>
              </a:spcAf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The course website can be accessed at </a:t>
            </a:r>
            <a:r>
              <a:rPr lang="en-CA" sz="2400" dirty="0" smtClean="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www.econcordia.com</a:t>
            </a:r>
            <a:br>
              <a:rPr lang="en-CA" sz="2400" dirty="0" smtClean="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br>
            <a:r>
              <a:rPr lang="en-CA" sz="2400" dirty="0" smtClean="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
            </a:r>
            <a:br>
              <a:rPr lang="en-CA" sz="2400" dirty="0" smtClean="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Your </a:t>
            </a:r>
            <a:r>
              <a:rPr lang="en-CA" sz="2400" dirty="0" err="1" smtClean="0">
                <a:effectLst/>
                <a:latin typeface="Arial" panose="020B0604020202020204" pitchFamily="34" charset="0"/>
                <a:ea typeface="Times New Roman" panose="02020603050405020304" pitchFamily="18" charset="0"/>
                <a:cs typeface="Times New Roman" panose="02020603050405020304" pitchFamily="18" charset="0"/>
              </a:rPr>
              <a:t>eConcordia</a:t>
            </a: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account will be valid until the end of the term for which you are registered. </a:t>
            </a:r>
            <a:b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a:r>
            <a:b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Your account will allow you to access the online course material, which includes videos, notes, discussion boards, all graded course components, useful links, readings and many more resources from the course website for the duration of the term.</a:t>
            </a:r>
            <a:endParaRPr lang="en-CA"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6759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482" y="423690"/>
            <a:ext cx="10341203" cy="1400530"/>
          </a:xfrm>
        </p:spPr>
        <p:txBody>
          <a:bodyPr/>
          <a:lstStyle/>
          <a:p>
            <a:r>
              <a:rPr lang="en-CA" sz="4400" b="1" dirty="0" smtClean="0">
                <a:latin typeface="Arial" panose="020B0604020202020204" pitchFamily="34" charset="0"/>
                <a:ea typeface="Times New Roman" panose="02020603050405020304" pitchFamily="18" charset="0"/>
                <a:cs typeface="Times New Roman" panose="02020603050405020304" pitchFamily="18" charset="0"/>
              </a:rPr>
              <a:t>Information Regarding Assessments</a:t>
            </a:r>
            <a:r>
              <a:rPr lang="en-CA" sz="4400" dirty="0">
                <a:latin typeface="Calibri" panose="020F0502020204030204" pitchFamily="34" charset="0"/>
                <a:ea typeface="Calibri" panose="020F0502020204030204" pitchFamily="34" charset="0"/>
                <a:cs typeface="Times New Roman" panose="02020603050405020304" pitchFamily="18" charset="0"/>
              </a:rPr>
              <a:t/>
            </a:r>
            <a:br>
              <a:rPr lang="en-CA" sz="4400" dirty="0">
                <a:latin typeface="Calibri" panose="020F0502020204030204" pitchFamily="34" charset="0"/>
                <a:ea typeface="Calibri" panose="020F0502020204030204" pitchFamily="34" charset="0"/>
                <a:cs typeface="Times New Roman" panose="02020603050405020304" pitchFamily="18" charset="0"/>
              </a:rPr>
            </a:br>
            <a:endParaRPr lang="en-CA" dirty="0"/>
          </a:p>
        </p:txBody>
      </p:sp>
      <p:sp>
        <p:nvSpPr>
          <p:cNvPr id="4" name="Rectangle 3"/>
          <p:cNvSpPr/>
          <p:nvPr/>
        </p:nvSpPr>
        <p:spPr>
          <a:xfrm>
            <a:off x="515482" y="1301705"/>
            <a:ext cx="11328175" cy="5347361"/>
          </a:xfrm>
          <a:prstGeom prst="rect">
            <a:avLst/>
          </a:prstGeom>
        </p:spPr>
        <p:txBody>
          <a:bodyPr wrap="square">
            <a:spAutoFit/>
          </a:bodyPr>
          <a:lstStyle/>
          <a:p>
            <a:pPr>
              <a:lnSpc>
                <a:spcPct val="107000"/>
              </a:lnSpc>
              <a:spcAft>
                <a:spcPts val="800"/>
              </a:spcAft>
            </a:pP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rPr>
              <a:t>Quizzes</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Each quiz will be available from 12:00 AM to 11: 59 PM on a specified date (Please refer to the Agenda in the course outline). </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nSpc>
                <a:spcPct val="107000"/>
              </a:lnSpc>
              <a:spcAft>
                <a:spcPts val="800"/>
              </a:spcAft>
              <a:buSzPts val="1000"/>
              <a:buFont typeface="Courier New" panose="02070309020205020404" pitchFamily="49" charset="0"/>
              <a:buChar char="o"/>
              <a:tabLst>
                <a:tab pos="914400" algn="l"/>
              </a:tabLs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The format of the quiz is multiple choice and true and false questions based on the readings of the course.</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rPr>
              <a:t>Assignments</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Assignment instructions will be available on a specified date (Please refer to the Agenda in the course outline). These instructions can be downloaded from the course website.</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All assignments are due by midnight on a specified date.   (Please refer to the Agenda in the course outline).  You will be submitting your assignments by uploading them directly to the website through your </a:t>
            </a:r>
            <a:r>
              <a:rPr lang="en-CA" sz="2400" dirty="0" err="1" smtClean="0">
                <a:effectLst/>
                <a:latin typeface="Arial" panose="020B0604020202020204" pitchFamily="34" charset="0"/>
                <a:ea typeface="Times New Roman" panose="02020603050405020304" pitchFamily="18" charset="0"/>
                <a:cs typeface="Times New Roman" panose="02020603050405020304" pitchFamily="18" charset="0"/>
              </a:rPr>
              <a:t>eConcordia</a:t>
            </a: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portal.</a:t>
            </a:r>
            <a:endParaRPr lang="en-CA"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57106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4000" b="1" dirty="0">
                <a:latin typeface="Arial" panose="020B0604020202020204" pitchFamily="34" charset="0"/>
                <a:ea typeface="Times New Roman" panose="02020603050405020304" pitchFamily="18" charset="0"/>
                <a:cs typeface="Times New Roman" panose="02020603050405020304" pitchFamily="18" charset="0"/>
              </a:rPr>
              <a:t>Information Regarding Assessments</a:t>
            </a:r>
            <a:r>
              <a:rPr lang="en-CA" sz="4000" dirty="0">
                <a:latin typeface="Calibri" panose="020F0502020204030204" pitchFamily="34" charset="0"/>
                <a:ea typeface="Calibri" panose="020F0502020204030204" pitchFamily="34" charset="0"/>
                <a:cs typeface="Times New Roman" panose="02020603050405020304" pitchFamily="18" charset="0"/>
              </a:rPr>
              <a:t/>
            </a:r>
            <a:br>
              <a:rPr lang="en-CA" sz="4000" dirty="0">
                <a:latin typeface="Calibri" panose="020F0502020204030204" pitchFamily="34" charset="0"/>
                <a:ea typeface="Calibri" panose="020F0502020204030204" pitchFamily="34" charset="0"/>
                <a:cs typeface="Times New Roman" panose="02020603050405020304" pitchFamily="18" charset="0"/>
              </a:rPr>
            </a:br>
            <a:endParaRPr lang="en-CA" dirty="0"/>
          </a:p>
        </p:txBody>
      </p:sp>
      <p:sp>
        <p:nvSpPr>
          <p:cNvPr id="6" name="Rectangle 5"/>
          <p:cNvSpPr/>
          <p:nvPr/>
        </p:nvSpPr>
        <p:spPr>
          <a:xfrm>
            <a:off x="646111" y="1853248"/>
            <a:ext cx="10805660" cy="3439018"/>
          </a:xfrm>
          <a:prstGeom prst="rect">
            <a:avLst/>
          </a:prstGeom>
        </p:spPr>
        <p:txBody>
          <a:bodyPr wrap="square">
            <a:spAutoFit/>
          </a:bodyPr>
          <a:lstStyle/>
          <a:p>
            <a:pPr>
              <a:lnSpc>
                <a:spcPct val="107000"/>
              </a:lnSpc>
              <a:spcAft>
                <a:spcPts val="0"/>
              </a:spcAft>
            </a:pP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rPr>
              <a:t>Final Exam</a:t>
            </a: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ct val="100000"/>
              <a:buFont typeface="Arial" panose="020B0604020202020204" pitchFamily="34" charset="0"/>
              <a:buChar char="•"/>
              <a:tabLst>
                <a:tab pos="457200" algn="l"/>
              </a:tabLs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The format of the final exam is same as the quizzes: multiple choice and true and false questions.  The final exam is based on the PDF readings of the course. Please refer to tips for the Final Exam found on the Assessment Page of the course website.</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rPr>
              <a:t>Bonus Grades</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ct val="80000"/>
              <a:buFont typeface="Symbol" panose="05050102010706020507" pitchFamily="18" charset="2"/>
              <a:buChar char=""/>
              <a:tabLst>
                <a:tab pos="457200" algn="l"/>
              </a:tabLs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If you submit </a:t>
            </a:r>
            <a:r>
              <a:rPr lang="en-CA" sz="2400" b="1" dirty="0" smtClean="0">
                <a:effectLst/>
                <a:latin typeface="Arial" panose="020B0604020202020204" pitchFamily="34" charset="0"/>
                <a:ea typeface="Times New Roman" panose="02020603050405020304" pitchFamily="18" charset="0"/>
                <a:cs typeface="Times New Roman" panose="02020603050405020304" pitchFamily="18" charset="0"/>
              </a:rPr>
              <a:t>ALL</a:t>
            </a: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your assignments by the assigned deadlines, you will be awarded 2 bonus marks at the end of the term.</a:t>
            </a:r>
            <a:endParaRPr lang="en-CA"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7145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INTE 290 Grade Distribution</a:t>
            </a:r>
            <a:endParaRPr lang="en-CA" b="1" dirty="0"/>
          </a:p>
        </p:txBody>
      </p:sp>
      <p:graphicFrame>
        <p:nvGraphicFramePr>
          <p:cNvPr id="4" name="Table 3"/>
          <p:cNvGraphicFramePr>
            <a:graphicFrameLocks noGrp="1"/>
          </p:cNvGraphicFramePr>
          <p:nvPr>
            <p:extLst>
              <p:ext uri="{D42A27DB-BD31-4B8C-83A1-F6EECF244321}">
                <p14:modId xmlns:p14="http://schemas.microsoft.com/office/powerpoint/2010/main" val="1745050602"/>
              </p:ext>
            </p:extLst>
          </p:nvPr>
        </p:nvGraphicFramePr>
        <p:xfrm>
          <a:off x="2774265" y="3033485"/>
          <a:ext cx="5148413" cy="3275838"/>
        </p:xfrm>
        <a:graphic>
          <a:graphicData uri="http://schemas.openxmlformats.org/drawingml/2006/table">
            <a:tbl>
              <a:tblPr firstRow="1" firstCol="1" bandRow="1">
                <a:tableStyleId>{5C22544A-7EE6-4342-B048-85BDC9FD1C3A}</a:tableStyleId>
              </a:tblPr>
              <a:tblGrid>
                <a:gridCol w="3252694"/>
                <a:gridCol w="1895719"/>
              </a:tblGrid>
              <a:tr h="420335">
                <a:tc>
                  <a:txBody>
                    <a:bodyPr/>
                    <a:lstStyle/>
                    <a:p>
                      <a:pPr algn="l">
                        <a:lnSpc>
                          <a:spcPct val="107000"/>
                        </a:lnSpc>
                        <a:spcAft>
                          <a:spcPts val="0"/>
                        </a:spcAft>
                      </a:pPr>
                      <a:r>
                        <a:rPr lang="en-CA" sz="2000" dirty="0">
                          <a:effectLst/>
                        </a:rPr>
                        <a:t>COMPONENT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r>
                        <a:rPr lang="en-CA" sz="2000" dirty="0">
                          <a:effectLst/>
                        </a:rPr>
                        <a:t>GRADE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420335">
                <a:tc>
                  <a:txBody>
                    <a:bodyPr/>
                    <a:lstStyle/>
                    <a:p>
                      <a:pPr>
                        <a:lnSpc>
                          <a:spcPct val="107000"/>
                        </a:lnSpc>
                        <a:spcAft>
                          <a:spcPts val="0"/>
                        </a:spcAft>
                      </a:pPr>
                      <a:r>
                        <a:rPr lang="en-CA" sz="2000">
                          <a:effectLst/>
                        </a:rPr>
                        <a:t>Word Assignment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0"/>
                        </a:spcAft>
                      </a:pPr>
                      <a:r>
                        <a:rPr lang="en-CA" sz="2000">
                          <a:effectLst/>
                        </a:rPr>
                        <a:t>10%</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420335">
                <a:tc>
                  <a:txBody>
                    <a:bodyPr/>
                    <a:lstStyle/>
                    <a:p>
                      <a:pPr>
                        <a:lnSpc>
                          <a:spcPct val="107000"/>
                        </a:lnSpc>
                        <a:spcAft>
                          <a:spcPts val="0"/>
                        </a:spcAft>
                      </a:pPr>
                      <a:r>
                        <a:rPr lang="en-CA" sz="2000">
                          <a:effectLst/>
                        </a:rPr>
                        <a:t>Excel Assignment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0"/>
                        </a:spcAft>
                      </a:pPr>
                      <a:r>
                        <a:rPr lang="en-CA" sz="2000">
                          <a:effectLst/>
                        </a:rPr>
                        <a:t>15%</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420335">
                <a:tc>
                  <a:txBody>
                    <a:bodyPr/>
                    <a:lstStyle/>
                    <a:p>
                      <a:pPr>
                        <a:lnSpc>
                          <a:spcPct val="107000"/>
                        </a:lnSpc>
                        <a:spcAft>
                          <a:spcPts val="0"/>
                        </a:spcAft>
                      </a:pPr>
                      <a:r>
                        <a:rPr lang="en-CA" sz="2000">
                          <a:effectLst/>
                        </a:rPr>
                        <a:t>PowerPoint Assignment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0"/>
                        </a:spcAft>
                      </a:pPr>
                      <a:r>
                        <a:rPr lang="en-CA" sz="2000" dirty="0">
                          <a:effectLst/>
                        </a:rPr>
                        <a:t>15%</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420335">
                <a:tc>
                  <a:txBody>
                    <a:bodyPr/>
                    <a:lstStyle/>
                    <a:p>
                      <a:pPr>
                        <a:lnSpc>
                          <a:spcPct val="107000"/>
                        </a:lnSpc>
                        <a:spcAft>
                          <a:spcPts val="0"/>
                        </a:spcAft>
                      </a:pPr>
                      <a:r>
                        <a:rPr lang="en-CA" sz="2000" dirty="0">
                          <a:effectLst/>
                        </a:rPr>
                        <a:t>Online </a:t>
                      </a:r>
                      <a:r>
                        <a:rPr lang="en-CA" sz="2000" dirty="0" smtClean="0">
                          <a:effectLst/>
                        </a:rPr>
                        <a:t>quizzes</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0"/>
                        </a:spcAft>
                      </a:pPr>
                      <a:r>
                        <a:rPr lang="en-CA" sz="2000" dirty="0">
                          <a:effectLst/>
                        </a:rPr>
                        <a:t>20</a:t>
                      </a:r>
                      <a:r>
                        <a:rPr lang="en-CA" sz="2000" dirty="0" smtClean="0">
                          <a:effectLst/>
                        </a:rPr>
                        <a:t>% (</a:t>
                      </a:r>
                      <a:r>
                        <a:rPr lang="en-CA" sz="2000" dirty="0">
                          <a:effectLst/>
                        </a:rPr>
                        <a:t>4 @ 5%)</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420335">
                <a:tc>
                  <a:txBody>
                    <a:bodyPr/>
                    <a:lstStyle/>
                    <a:p>
                      <a:pPr>
                        <a:lnSpc>
                          <a:spcPct val="107000"/>
                        </a:lnSpc>
                        <a:spcAft>
                          <a:spcPts val="0"/>
                        </a:spcAft>
                      </a:pPr>
                      <a:r>
                        <a:rPr lang="en-CA" sz="2000">
                          <a:effectLst/>
                        </a:rPr>
                        <a:t>Final Exam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0"/>
                        </a:spcAft>
                      </a:pPr>
                      <a:r>
                        <a:rPr lang="en-CA" sz="2000">
                          <a:effectLst/>
                        </a:rPr>
                        <a:t>40%</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745658">
                <a:tc>
                  <a:txBody>
                    <a:bodyPr/>
                    <a:lstStyle/>
                    <a:p>
                      <a:pPr>
                        <a:lnSpc>
                          <a:spcPct val="107000"/>
                        </a:lnSpc>
                        <a:spcAft>
                          <a:spcPts val="0"/>
                        </a:spcAft>
                      </a:pPr>
                      <a:r>
                        <a:rPr lang="en-CA" sz="2000">
                          <a:effectLst/>
                        </a:rPr>
                        <a:t>Bonus Grades: on-time work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0"/>
                        </a:spcAft>
                      </a:pPr>
                      <a:r>
                        <a:rPr lang="en-CA" sz="2000" dirty="0">
                          <a:effectLst/>
                        </a:rPr>
                        <a:t>2%</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bl>
          </a:graphicData>
        </a:graphic>
      </p:graphicFrame>
      <p:sp>
        <p:nvSpPr>
          <p:cNvPr id="5" name="Rectangle 4"/>
          <p:cNvSpPr/>
          <p:nvPr/>
        </p:nvSpPr>
        <p:spPr>
          <a:xfrm>
            <a:off x="646111" y="1476068"/>
            <a:ext cx="9528403" cy="1360565"/>
          </a:xfrm>
          <a:prstGeom prst="rect">
            <a:avLst/>
          </a:prstGeom>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Please make sure to read the assignment instructions on how you will be evaluated on each assignment.</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There is no resubmission of assignments in this course.</a:t>
            </a:r>
            <a:endParaRPr lang="en-CA" sz="24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92954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612375"/>
            <a:ext cx="9404723" cy="1400530"/>
          </a:xfrm>
        </p:spPr>
        <p:txBody>
          <a:bodyPr/>
          <a:lstStyle/>
          <a:p>
            <a:r>
              <a:rPr lang="en-CA" b="1" dirty="0"/>
              <a:t>INTE 290 Grade </a:t>
            </a:r>
            <a:r>
              <a:rPr lang="en-CA" b="1" dirty="0" smtClean="0"/>
              <a:t>Distribution etc.</a:t>
            </a:r>
            <a:endParaRPr lang="en-CA" dirty="0"/>
          </a:p>
        </p:txBody>
      </p:sp>
      <p:sp>
        <p:nvSpPr>
          <p:cNvPr id="14" name="Rectangle 13"/>
          <p:cNvSpPr/>
          <p:nvPr/>
        </p:nvSpPr>
        <p:spPr>
          <a:xfrm>
            <a:off x="747711" y="1882276"/>
            <a:ext cx="10007376" cy="4024179"/>
          </a:xfrm>
          <a:prstGeom prst="rect">
            <a:avLst/>
          </a:prstGeom>
        </p:spPr>
        <p:txBody>
          <a:bodyPr wrap="square">
            <a:spAutoFit/>
          </a:bodyPr>
          <a:lstStyle/>
          <a:p>
            <a:pPr>
              <a:lnSpc>
                <a:spcPct val="107000"/>
              </a:lnSpc>
              <a:spcAft>
                <a:spcPts val="800"/>
              </a:spcAft>
            </a:pP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In order to view your grades throughout the semester, click on the My Grades link in your </a:t>
            </a:r>
            <a:r>
              <a:rPr lang="en-CA" sz="2400" dirty="0" err="1" smtClean="0">
                <a:effectLst/>
                <a:latin typeface="Arial" panose="020B0604020202020204" pitchFamily="34" charset="0"/>
                <a:ea typeface="Times New Roman" panose="02020603050405020304" pitchFamily="18" charset="0"/>
                <a:cs typeface="Times New Roman" panose="02020603050405020304" pitchFamily="18" charset="0"/>
              </a:rPr>
              <a:t>eConcordia</a:t>
            </a: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portal.</a:t>
            </a:r>
            <a:b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a:r>
            <a:b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It is your responsibility to ensure your work has been received (to be verified as outlined in your assignment instructions) and to contact your TA via e-mail for clarification if you have any questions concerning your grades.</a:t>
            </a:r>
            <a:b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a:r>
            <a:b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b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Your final letter grade for the course will be posted in your </a:t>
            </a:r>
            <a:r>
              <a:rPr lang="en-CA" sz="2400" dirty="0" err="1" smtClean="0">
                <a:effectLst/>
                <a:latin typeface="Arial" panose="020B0604020202020204" pitchFamily="34" charset="0"/>
                <a:ea typeface="Times New Roman" panose="02020603050405020304" pitchFamily="18" charset="0"/>
                <a:cs typeface="Times New Roman" panose="02020603050405020304" pitchFamily="18" charset="0"/>
              </a:rPr>
              <a:t>MyConcordia</a:t>
            </a:r>
            <a:r>
              <a:rPr lang="en-CA" sz="2400" dirty="0" smtClean="0">
                <a:effectLst/>
                <a:latin typeface="Arial" panose="020B0604020202020204" pitchFamily="34" charset="0"/>
                <a:ea typeface="Times New Roman" panose="02020603050405020304" pitchFamily="18" charset="0"/>
                <a:cs typeface="Times New Roman" panose="02020603050405020304" pitchFamily="18" charset="0"/>
              </a:rPr>
              <a:t> Portal at the end of the term.</a:t>
            </a:r>
            <a:endParaRPr lang="en-CA"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79106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t>INTE 290 Grade </a:t>
            </a:r>
            <a:r>
              <a:rPr lang="en-CA" b="1" dirty="0" smtClean="0"/>
              <a:t>Assignment</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2522134980"/>
              </p:ext>
            </p:extLst>
          </p:nvPr>
        </p:nvGraphicFramePr>
        <p:xfrm>
          <a:off x="2612572" y="2002972"/>
          <a:ext cx="5660569" cy="4140344"/>
        </p:xfrm>
        <a:graphic>
          <a:graphicData uri="http://schemas.openxmlformats.org/drawingml/2006/table">
            <a:tbl>
              <a:tblPr firstRow="1" firstCol="1" bandRow="1">
                <a:tableStyleId>{5C22544A-7EE6-4342-B048-85BDC9FD1C3A}</a:tableStyleId>
              </a:tblPr>
              <a:tblGrid>
                <a:gridCol w="1268558"/>
                <a:gridCol w="1749759"/>
                <a:gridCol w="199637"/>
                <a:gridCol w="927724"/>
                <a:gridCol w="1514891"/>
              </a:tblGrid>
              <a:tr h="517543">
                <a:tc>
                  <a:txBody>
                    <a:bodyPr/>
                    <a:lstStyle/>
                    <a:p>
                      <a:pPr algn="ctr">
                        <a:lnSpc>
                          <a:spcPct val="107000"/>
                        </a:lnSpc>
                        <a:spcAft>
                          <a:spcPts val="0"/>
                        </a:spcAft>
                      </a:pPr>
                      <a:r>
                        <a:rPr lang="en-CA" sz="2000" dirty="0" smtClean="0">
                          <a:effectLst/>
                        </a:rPr>
                        <a:t>Grade</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ctr">
                        <a:lnSpc>
                          <a:spcPct val="107000"/>
                        </a:lnSpc>
                        <a:spcAft>
                          <a:spcPts val="0"/>
                        </a:spcAft>
                      </a:pPr>
                      <a:r>
                        <a:rPr lang="en-CA" sz="2000" dirty="0">
                          <a:effectLst/>
                        </a:rPr>
                        <a:t>% Grade</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ctr">
                        <a:lnSpc>
                          <a:spcPct val="107000"/>
                        </a:lnSpc>
                        <a:spcAft>
                          <a:spcPts val="0"/>
                        </a:spcAft>
                      </a:pP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ctr">
                        <a:lnSpc>
                          <a:spcPct val="107000"/>
                        </a:lnSpc>
                        <a:spcAft>
                          <a:spcPts val="0"/>
                        </a:spcAft>
                      </a:pPr>
                      <a:r>
                        <a:rPr lang="en-CA" sz="2000" dirty="0" smtClean="0">
                          <a:effectLst/>
                        </a:rPr>
                        <a:t>Grade</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ctr">
                        <a:lnSpc>
                          <a:spcPct val="107000"/>
                        </a:lnSpc>
                        <a:spcAft>
                          <a:spcPts val="0"/>
                        </a:spcAft>
                      </a:pPr>
                      <a:r>
                        <a:rPr lang="en-CA" sz="2000" dirty="0">
                          <a:effectLst/>
                        </a:rPr>
                        <a:t>% Grade</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517543">
                <a:tc>
                  <a:txBody>
                    <a:bodyPr/>
                    <a:lstStyle/>
                    <a:p>
                      <a:pPr>
                        <a:lnSpc>
                          <a:spcPct val="107000"/>
                        </a:lnSpc>
                        <a:spcAft>
                          <a:spcPts val="0"/>
                        </a:spcAft>
                      </a:pPr>
                      <a:r>
                        <a:rPr lang="en-CA" sz="2000">
                          <a:effectLst/>
                        </a:rPr>
                        <a:t>A+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a:effectLst/>
                        </a:rPr>
                        <a:t>&gt; 89 to 100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r>
                        <a:rPr lang="en-CA" sz="2000" dirty="0">
                          <a:effectLst/>
                        </a:rPr>
                        <a:t>C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dirty="0">
                          <a:effectLst/>
                        </a:rPr>
                        <a:t>64 to 67.99</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517543">
                <a:tc>
                  <a:txBody>
                    <a:bodyPr/>
                    <a:lstStyle/>
                    <a:p>
                      <a:pPr>
                        <a:lnSpc>
                          <a:spcPct val="107000"/>
                        </a:lnSpc>
                        <a:spcAft>
                          <a:spcPts val="0"/>
                        </a:spcAft>
                      </a:pPr>
                      <a:r>
                        <a:rPr lang="en-CA" sz="2000">
                          <a:effectLst/>
                        </a:rPr>
                        <a:t>A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a:effectLst/>
                        </a:rPr>
                        <a:t>85 to 88.99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r>
                        <a:rPr lang="en-CA" sz="2000" dirty="0">
                          <a:effectLst/>
                        </a:rPr>
                        <a:t>C-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dirty="0" smtClean="0">
                          <a:effectLst/>
                        </a:rPr>
                        <a:t>60 </a:t>
                      </a:r>
                      <a:r>
                        <a:rPr lang="en-CA" sz="2000" dirty="0">
                          <a:effectLst/>
                        </a:rPr>
                        <a:t>to 63.99</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517543">
                <a:tc>
                  <a:txBody>
                    <a:bodyPr/>
                    <a:lstStyle/>
                    <a:p>
                      <a:pPr>
                        <a:lnSpc>
                          <a:spcPct val="107000"/>
                        </a:lnSpc>
                        <a:spcAft>
                          <a:spcPts val="0"/>
                        </a:spcAft>
                      </a:pPr>
                      <a:r>
                        <a:rPr lang="en-CA" sz="2000">
                          <a:effectLst/>
                        </a:rPr>
                        <a:t>A-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a:effectLst/>
                        </a:rPr>
                        <a:t>82 to 84.99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r>
                        <a:rPr lang="en-CA" sz="2000" dirty="0">
                          <a:effectLst/>
                        </a:rPr>
                        <a:t>D+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dirty="0">
                          <a:effectLst/>
                        </a:rPr>
                        <a:t>57 to 59.99</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517543">
                <a:tc>
                  <a:txBody>
                    <a:bodyPr/>
                    <a:lstStyle/>
                    <a:p>
                      <a:pPr>
                        <a:lnSpc>
                          <a:spcPct val="107000"/>
                        </a:lnSpc>
                        <a:spcAft>
                          <a:spcPts val="0"/>
                        </a:spcAft>
                      </a:pPr>
                      <a:r>
                        <a:rPr lang="en-CA" sz="2000">
                          <a:effectLst/>
                        </a:rPr>
                        <a:t>B+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a:effectLst/>
                        </a:rPr>
                        <a:t>78 to 81.99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r>
                        <a:rPr lang="en-CA" sz="2000" dirty="0">
                          <a:effectLst/>
                        </a:rPr>
                        <a:t>D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dirty="0">
                          <a:effectLst/>
                        </a:rPr>
                        <a:t>53 to 56.99</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517543">
                <a:tc>
                  <a:txBody>
                    <a:bodyPr/>
                    <a:lstStyle/>
                    <a:p>
                      <a:pPr>
                        <a:lnSpc>
                          <a:spcPct val="107000"/>
                        </a:lnSpc>
                        <a:spcAft>
                          <a:spcPts val="0"/>
                        </a:spcAft>
                      </a:pPr>
                      <a:r>
                        <a:rPr lang="en-CA" sz="2000">
                          <a:effectLst/>
                        </a:rPr>
                        <a:t>B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a:effectLst/>
                        </a:rPr>
                        <a:t>74 to 77.99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r>
                        <a:rPr lang="en-CA" sz="2000" dirty="0">
                          <a:effectLst/>
                        </a:rPr>
                        <a:t>D-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dirty="0">
                          <a:effectLst/>
                        </a:rPr>
                        <a:t>50 to 52.99</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517543">
                <a:tc>
                  <a:txBody>
                    <a:bodyPr/>
                    <a:lstStyle/>
                    <a:p>
                      <a:pPr>
                        <a:lnSpc>
                          <a:spcPct val="107000"/>
                        </a:lnSpc>
                        <a:spcAft>
                          <a:spcPts val="0"/>
                        </a:spcAft>
                      </a:pPr>
                      <a:r>
                        <a:rPr lang="en-CA" sz="2000">
                          <a:effectLst/>
                        </a:rPr>
                        <a:t>B-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a:effectLst/>
                        </a:rPr>
                        <a:t>71 to 73.99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r>
                        <a:rPr lang="en-CA" sz="2000" dirty="0">
                          <a:effectLst/>
                        </a:rPr>
                        <a:t>F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dirty="0">
                          <a:effectLst/>
                        </a:rPr>
                        <a:t>22 to 49.99</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r h="517543">
                <a:tc>
                  <a:txBody>
                    <a:bodyPr/>
                    <a:lstStyle/>
                    <a:p>
                      <a:pPr>
                        <a:lnSpc>
                          <a:spcPct val="107000"/>
                        </a:lnSpc>
                        <a:spcAft>
                          <a:spcPts val="0"/>
                        </a:spcAft>
                      </a:pPr>
                      <a:r>
                        <a:rPr lang="en-CA" sz="2000">
                          <a:effectLst/>
                        </a:rPr>
                        <a:t>C+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dirty="0">
                          <a:effectLst/>
                        </a:rPr>
                        <a:t>68 to 70.99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l">
                        <a:lnSpc>
                          <a:spcPct val="107000"/>
                        </a:lnSpc>
                        <a:spcAft>
                          <a:spcPts val="0"/>
                        </a:spcAft>
                      </a:pPr>
                      <a:r>
                        <a:rPr lang="en-CA" sz="2000" dirty="0">
                          <a:effectLst/>
                        </a:rPr>
                        <a:t>R   </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gn="r">
                        <a:lnSpc>
                          <a:spcPct val="107000"/>
                        </a:lnSpc>
                        <a:spcAft>
                          <a:spcPts val="0"/>
                        </a:spcAft>
                      </a:pPr>
                      <a:r>
                        <a:rPr lang="en-CA" sz="2000" dirty="0">
                          <a:effectLst/>
                        </a:rPr>
                        <a:t>0 to 21.99</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r>
            </a:tbl>
          </a:graphicData>
        </a:graphic>
      </p:graphicFrame>
    </p:spTree>
    <p:extLst>
      <p:ext uri="{BB962C8B-B14F-4D97-AF65-F5344CB8AC3E}">
        <p14:creationId xmlns:p14="http://schemas.microsoft.com/office/powerpoint/2010/main" val="3252691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 290 </a:t>
            </a:r>
            <a:r>
              <a:rPr lang="en-CA" sz="4400" b="1" dirty="0" smtClean="0">
                <a:latin typeface="Arial" panose="020B0604020202020204" pitchFamily="34" charset="0"/>
                <a:ea typeface="Times New Roman" panose="02020603050405020304" pitchFamily="18" charset="0"/>
                <a:cs typeface="Times New Roman" panose="02020603050405020304" pitchFamily="18" charset="0"/>
              </a:rPr>
              <a:t>Policies</a:t>
            </a:r>
            <a:br>
              <a:rPr lang="en-CA" sz="4400" b="1" dirty="0" smtClean="0">
                <a:latin typeface="Arial" panose="020B0604020202020204" pitchFamily="34" charset="0"/>
                <a:ea typeface="Times New Roman" panose="02020603050405020304" pitchFamily="18" charset="0"/>
                <a:cs typeface="Times New Roman" panose="02020603050405020304" pitchFamily="18" charset="0"/>
              </a:rPr>
            </a:br>
            <a:r>
              <a:rPr lang="en-CA" sz="2400" b="1" dirty="0">
                <a:latin typeface="Arial" panose="020B0604020202020204" pitchFamily="34" charset="0"/>
                <a:ea typeface="Times New Roman" panose="02020603050405020304" pitchFamily="18" charset="0"/>
                <a:cs typeface="Times New Roman" panose="02020603050405020304" pitchFamily="18" charset="0"/>
              </a:rPr>
              <a:t>Late Submissions and Extensions</a:t>
            </a:r>
            <a:r>
              <a:rPr lang="en-CA" sz="2400" dirty="0">
                <a:latin typeface="Arial" panose="020B0604020202020204" pitchFamily="34" charset="0"/>
                <a:ea typeface="Times New Roman" panose="02020603050405020304" pitchFamily="18" charset="0"/>
                <a:cs typeface="Times New Roman" panose="02020603050405020304" pitchFamily="18" charset="0"/>
              </a:rPr>
              <a:t> </a:t>
            </a:r>
            <a:r>
              <a:rPr lang="en-CA" sz="4800" dirty="0">
                <a:latin typeface="Calibri" panose="020F0502020204030204" pitchFamily="34" charset="0"/>
                <a:ea typeface="Calibri" panose="020F0502020204030204" pitchFamily="34" charset="0"/>
                <a:cs typeface="Times New Roman" panose="02020603050405020304" pitchFamily="18" charset="0"/>
              </a:rPr>
              <a:t/>
            </a:r>
            <a:br>
              <a:rPr lang="en-CA" sz="4800" dirty="0">
                <a:latin typeface="Calibri" panose="020F0502020204030204" pitchFamily="34" charset="0"/>
                <a:ea typeface="Calibri" panose="020F0502020204030204" pitchFamily="34" charset="0"/>
                <a:cs typeface="Times New Roman" panose="02020603050405020304" pitchFamily="18" charset="0"/>
              </a:rPr>
            </a:br>
            <a:r>
              <a:rPr lang="en-CA" sz="4800" dirty="0">
                <a:latin typeface="Calibri" panose="020F0502020204030204" pitchFamily="34" charset="0"/>
                <a:ea typeface="Calibri" panose="020F0502020204030204" pitchFamily="34" charset="0"/>
                <a:cs typeface="Times New Roman" panose="02020603050405020304" pitchFamily="18" charset="0"/>
              </a:rPr>
              <a:t/>
            </a:r>
            <a:br>
              <a:rPr lang="en-CA" sz="4800" dirty="0">
                <a:latin typeface="Calibri" panose="020F0502020204030204" pitchFamily="34" charset="0"/>
                <a:ea typeface="Calibri" panose="020F0502020204030204" pitchFamily="34" charset="0"/>
                <a:cs typeface="Times New Roman" panose="02020603050405020304" pitchFamily="18" charset="0"/>
              </a:rPr>
            </a:br>
            <a:endParaRPr lang="en-CA" dirty="0"/>
          </a:p>
        </p:txBody>
      </p:sp>
      <p:sp>
        <p:nvSpPr>
          <p:cNvPr id="4" name="Rectangle 3"/>
          <p:cNvSpPr/>
          <p:nvPr/>
        </p:nvSpPr>
        <p:spPr>
          <a:xfrm>
            <a:off x="646111" y="1853248"/>
            <a:ext cx="11001828" cy="4385175"/>
          </a:xfrm>
          <a:prstGeom prst="rect">
            <a:avLst/>
          </a:prstGeom>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Any request for an extension must be received before the deadline or it will not be accepted. In fairness to all students, there will not be any exceptions to this policy.</a:t>
            </a:r>
            <a:endParaRPr lang="en-CA" sz="2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It is your responsibility to ensure that if you are unable to complete your work by the deadline or complete an exam on the assigned date, you must request an extension beforehand via e-mail, to </a:t>
            </a:r>
            <a:r>
              <a:rPr lang="en-CA" sz="2200" dirty="0" smtClean="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inte290ec@econcordia.com</a:t>
            </a: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a:t>
            </a:r>
            <a:endParaRPr lang="en-CA" sz="2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Extensions will be granted only to students who are able to provide a reasonable and verifiable medical note before the deadline. Medical notes must include dates within which you are excused from work/school.</a:t>
            </a:r>
            <a:endParaRPr lang="en-CA" sz="2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In the case of emergencies, it is your responsibility to notify your Instructor via e-mail as soon as the issue arises in order to determine the course of action required for the matter at hand.</a:t>
            </a:r>
            <a:endParaRPr lang="en-CA" sz="22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97272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INTE 290 </a:t>
            </a:r>
            <a:r>
              <a:rPr lang="en-CA" sz="4400" b="1" dirty="0">
                <a:latin typeface="Arial" panose="020B0604020202020204" pitchFamily="34" charset="0"/>
                <a:ea typeface="Times New Roman" panose="02020603050405020304" pitchFamily="18" charset="0"/>
                <a:cs typeface="Times New Roman" panose="02020603050405020304" pitchFamily="18" charset="0"/>
              </a:rPr>
              <a:t>Policies</a:t>
            </a:r>
            <a:endParaRPr lang="en-CA" dirty="0"/>
          </a:p>
        </p:txBody>
      </p:sp>
      <p:sp>
        <p:nvSpPr>
          <p:cNvPr id="4" name="Rectangle 3"/>
          <p:cNvSpPr/>
          <p:nvPr/>
        </p:nvSpPr>
        <p:spPr>
          <a:xfrm>
            <a:off x="478973" y="1370077"/>
            <a:ext cx="11422742" cy="5369419"/>
          </a:xfrm>
          <a:prstGeom prst="rect">
            <a:avLst/>
          </a:prstGeom>
        </p:spPr>
        <p:txBody>
          <a:bodyPr wrap="square">
            <a:spAutoFit/>
          </a:bodyPr>
          <a:lstStyle/>
          <a:p>
            <a:pPr marL="342900" lvl="0" indent="-342900">
              <a:lnSpc>
                <a:spcPct val="107000"/>
              </a:lnSpc>
              <a:spcAft>
                <a:spcPts val="800"/>
              </a:spcAft>
              <a:buSzPct val="100000"/>
              <a:buFont typeface="Arial" panose="020B0604020202020204" pitchFamily="34" charset="0"/>
              <a:buChar char="•"/>
              <a:tabLst>
                <a:tab pos="457200" algn="l"/>
              </a:tabLst>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Organize your time effectively to ensure that you submit your work on time. Any assignment submitted after the deadline is considered late and will incur a penalty of 10%.</a:t>
            </a:r>
            <a:endParaRPr lang="en-CA" sz="2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ct val="100000"/>
              <a:buFont typeface="Arial" panose="020B0604020202020204" pitchFamily="34" charset="0"/>
              <a:buChar char="•"/>
              <a:tabLst>
                <a:tab pos="457200" algn="l"/>
              </a:tabLst>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Vacations and travel plans (work-related or otherwise) are not considered valid reasons for late submissions of or an inability to complete assignments, quizzes and exams.</a:t>
            </a:r>
            <a:endParaRPr lang="en-CA" sz="2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ct val="100000"/>
              <a:buFont typeface="Arial" panose="020B0604020202020204" pitchFamily="34" charset="0"/>
              <a:buChar char="•"/>
              <a:tabLst>
                <a:tab pos="457200" algn="l"/>
              </a:tabLst>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Please note that you are responsible for the version of the work you upload to the website. If you upload the incorrect version of your work to the website, you can resubmit the correct version prior to the deadline. If you fail to meet the deadline, the version of your work located on the website is the one that will be graded. In addition, please note that it is your responsibility to ensure that your assignment is received before the deadline. Should you be unable to submit your work via the website you must submit your work via e-mail to your Instructor before the deadline. Please give yourself enough time for online submissions to send your assignments via e-mail should a technical issue arise.</a:t>
            </a:r>
            <a:endParaRPr lang="en-CA"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9755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INTE 290 </a:t>
            </a:r>
            <a:r>
              <a:rPr lang="en-CA" sz="4400" b="1" dirty="0">
                <a:latin typeface="Arial" panose="020B0604020202020204" pitchFamily="34" charset="0"/>
                <a:ea typeface="Times New Roman" panose="02020603050405020304" pitchFamily="18" charset="0"/>
                <a:cs typeface="Times New Roman" panose="02020603050405020304" pitchFamily="18" charset="0"/>
              </a:rPr>
              <a:t>Policies</a:t>
            </a:r>
            <a:endParaRPr lang="en-CA" dirty="0"/>
          </a:p>
        </p:txBody>
      </p:sp>
      <p:sp>
        <p:nvSpPr>
          <p:cNvPr id="4" name="Rectangle 3"/>
          <p:cNvSpPr/>
          <p:nvPr/>
        </p:nvSpPr>
        <p:spPr>
          <a:xfrm>
            <a:off x="646111" y="1475877"/>
            <a:ext cx="10210575" cy="4366965"/>
          </a:xfrm>
          <a:prstGeom prst="rect">
            <a:avLst/>
          </a:prstGeom>
        </p:spPr>
        <p:txBody>
          <a:bodyPr wrap="square">
            <a:spAutoFit/>
          </a:bodyPr>
          <a:lstStyle/>
          <a:p>
            <a:pPr>
              <a:lnSpc>
                <a:spcPct val="107000"/>
              </a:lnSpc>
              <a:spcAft>
                <a:spcPts val="800"/>
              </a:spcAft>
            </a:pPr>
            <a:r>
              <a:rPr lang="en-CA" sz="2200" b="1" dirty="0" smtClean="0">
                <a:effectLst/>
                <a:latin typeface="Arial" panose="020B0604020202020204" pitchFamily="34" charset="0"/>
                <a:ea typeface="Times New Roman" panose="02020603050405020304" pitchFamily="18" charset="0"/>
                <a:cs typeface="Times New Roman" panose="02020603050405020304" pitchFamily="18" charset="0"/>
              </a:rPr>
              <a:t>Grade Reviews</a:t>
            </a:r>
            <a:endParaRPr lang="en-CA" sz="2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If you would like personalized feedback on any of your assignments, please contact your assigned TA during via e-mail your TA.</a:t>
            </a:r>
            <a:endParaRPr lang="en-CA" sz="2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If you are unsatisfied with the personalized feedback, you can request for a grade review.  Formal request for having a work (assignment or exam) </a:t>
            </a:r>
            <a:r>
              <a:rPr lang="en-CA" sz="2200" dirty="0" err="1" smtClean="0">
                <a:effectLst/>
                <a:latin typeface="Arial" panose="020B0604020202020204" pitchFamily="34" charset="0"/>
                <a:ea typeface="Times New Roman" panose="02020603050405020304" pitchFamily="18" charset="0"/>
                <a:cs typeface="Times New Roman" panose="02020603050405020304" pitchFamily="18" charset="0"/>
              </a:rPr>
              <a:t>regraded</a:t>
            </a: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 must be submitted to </a:t>
            </a:r>
            <a:r>
              <a:rPr lang="en-CA" sz="2200" dirty="0" smtClean="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inte290ec@econcordia.com</a:t>
            </a: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 </a:t>
            </a:r>
            <a:r>
              <a:rPr lang="en-CA" sz="2200" b="1" dirty="0" smtClean="0">
                <a:effectLst/>
                <a:latin typeface="Arial" panose="020B0604020202020204" pitchFamily="34" charset="0"/>
                <a:ea typeface="Times New Roman" panose="02020603050405020304" pitchFamily="18" charset="0"/>
                <a:cs typeface="Times New Roman" panose="02020603050405020304" pitchFamily="18" charset="0"/>
              </a:rPr>
              <a:t>within 10 working days</a:t>
            </a: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 after the grade for that work has been released. </a:t>
            </a:r>
          </a:p>
          <a:p>
            <a:pPr marL="342900" indent="-342900">
              <a:lnSpc>
                <a:spcPct val="107000"/>
              </a:lnSpc>
              <a:spcAft>
                <a:spcPts val="800"/>
              </a:spcAft>
              <a:buFont typeface="Arial" panose="020B0604020202020204" pitchFamily="34" charset="0"/>
              <a:buChar char="•"/>
            </a:pPr>
            <a:r>
              <a:rPr lang="en-CA" sz="2200" dirty="0" smtClean="0">
                <a:latin typeface="Arial" panose="020B0604020202020204" pitchFamily="34" charset="0"/>
                <a:ea typeface="Times New Roman" panose="02020603050405020304" pitchFamily="18" charset="0"/>
                <a:cs typeface="Times New Roman" panose="02020603050405020304" pitchFamily="18" charset="0"/>
              </a:rPr>
              <a:t>Any r</a:t>
            </a: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equest must be accompanied by an email stating clearly where you believe points should awarded with proper justification. Be aware that your work will be </a:t>
            </a:r>
            <a:r>
              <a:rPr lang="en-CA" sz="2200" dirty="0" err="1" smtClean="0">
                <a:effectLst/>
                <a:latin typeface="Arial" panose="020B0604020202020204" pitchFamily="34" charset="0"/>
                <a:ea typeface="Times New Roman" panose="02020603050405020304" pitchFamily="18" charset="0"/>
                <a:cs typeface="Times New Roman" panose="02020603050405020304" pitchFamily="18" charset="0"/>
              </a:rPr>
              <a:t>regraded</a:t>
            </a:r>
            <a:r>
              <a:rPr lang="en-CA" sz="2200" dirty="0" smtClean="0">
                <a:effectLst/>
                <a:latin typeface="Arial" panose="020B0604020202020204" pitchFamily="34" charset="0"/>
                <a:ea typeface="Times New Roman" panose="02020603050405020304" pitchFamily="18" charset="0"/>
                <a:cs typeface="Times New Roman" panose="02020603050405020304" pitchFamily="18" charset="0"/>
              </a:rPr>
              <a:t> by the another member of the INTE 290 (TAs and Professor) and your grade may increase or decrease as a result.</a:t>
            </a:r>
            <a:endParaRPr lang="en-CA"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26785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168</TotalTime>
  <Words>757</Words>
  <Application>Microsoft Office PowerPoint</Application>
  <PresentationFormat>Widescreen</PresentationFormat>
  <Paragraphs>89</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Century Gothic</vt:lpstr>
      <vt:lpstr>Courier New</vt:lpstr>
      <vt:lpstr>Symbol</vt:lpstr>
      <vt:lpstr>Times New Roman</vt:lpstr>
      <vt:lpstr>Wingdings 3</vt:lpstr>
      <vt:lpstr>Ion</vt:lpstr>
      <vt:lpstr>INTE 290</vt:lpstr>
      <vt:lpstr>INTE 290 Course Description </vt:lpstr>
      <vt:lpstr>INTE 290 General Information</vt:lpstr>
      <vt:lpstr>INTE 290 Course Website</vt:lpstr>
      <vt:lpstr>Information Regarding Assessments </vt:lpstr>
      <vt:lpstr>Information Regarding Assessments </vt:lpstr>
      <vt:lpstr>INTE 290 Grade Distribution</vt:lpstr>
      <vt:lpstr>INTE 290 Grade Distribution etc.</vt:lpstr>
      <vt:lpstr>INTE 290 Grade Assignment</vt:lpstr>
      <vt:lpstr>INTE 290 Policies Late Submissions and Extensions   </vt:lpstr>
      <vt:lpstr>INTE 290 Policies</vt:lpstr>
      <vt:lpstr>INTE 290 Policies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dc:creator>
  <cp:lastModifiedBy>Andrew</cp:lastModifiedBy>
  <cp:revision>9</cp:revision>
  <dcterms:created xsi:type="dcterms:W3CDTF">2015-05-07T18:35:20Z</dcterms:created>
  <dcterms:modified xsi:type="dcterms:W3CDTF">2015-05-07T21:23:39Z</dcterms:modified>
</cp:coreProperties>
</file>