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1"/>
  </p:notesMasterIdLst>
  <p:handoutMasterIdLst>
    <p:handoutMasterId r:id="rId102"/>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1" d="100"/>
          <a:sy n="91" d="100"/>
        </p:scale>
        <p:origin x="-1328"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01" Type="http://schemas.openxmlformats.org/officeDocument/2006/relationships/notesMaster" Target="notesMasters/notesMaster1.xml"/><Relationship Id="rId102" Type="http://schemas.openxmlformats.org/officeDocument/2006/relationships/handoutMaster" Target="handoutMasters/handoutMaster1.xml"/><Relationship Id="rId103" Type="http://schemas.openxmlformats.org/officeDocument/2006/relationships/printerSettings" Target="printerSettings/printerSettings1.bin"/><Relationship Id="rId104" Type="http://schemas.openxmlformats.org/officeDocument/2006/relationships/presProps" Target="presProps.xml"/><Relationship Id="rId105" Type="http://schemas.openxmlformats.org/officeDocument/2006/relationships/viewProps" Target="viewProps.xml"/><Relationship Id="rId106" Type="http://schemas.openxmlformats.org/officeDocument/2006/relationships/theme" Target="theme/theme1.xml"/><Relationship Id="rId10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00" Type="http://schemas.openxmlformats.org/officeDocument/2006/relationships/slide" Target="slides/slide99.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5AD02E4-9CA7-E741-90EE-C6614E243C43}" type="datetimeFigureOut">
              <a:rPr lang="fr-FR" smtClean="0"/>
              <a:t>2013-02-24</a:t>
            </a:fld>
            <a:endParaRPr lang="fr-CA"/>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0A4311A-755C-464D-9724-F2ABBEFD91EF}" type="slidenum">
              <a:rPr lang="fr-CA" smtClean="0"/>
              <a:t>‹#›</a:t>
            </a:fld>
            <a:endParaRPr lang="fr-CA"/>
          </a:p>
        </p:txBody>
      </p:sp>
    </p:spTree>
    <p:extLst>
      <p:ext uri="{BB962C8B-B14F-4D97-AF65-F5344CB8AC3E}">
        <p14:creationId xmlns:p14="http://schemas.microsoft.com/office/powerpoint/2010/main" val="37948651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C5B50D-5B2C-CB4A-BFA2-D65BD6E93BEF}" type="datetimeFigureOut">
              <a:rPr lang="fr-FR" smtClean="0"/>
              <a:t>2013-02-24</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B8A804-3ECC-0749-ACC5-CE2BCB1C664B}" type="slidenum">
              <a:rPr lang="fr-CA" smtClean="0"/>
              <a:t>‹#›</a:t>
            </a:fld>
            <a:endParaRPr lang="fr-CA"/>
          </a:p>
        </p:txBody>
      </p:sp>
    </p:spTree>
    <p:extLst>
      <p:ext uri="{BB962C8B-B14F-4D97-AF65-F5344CB8AC3E}">
        <p14:creationId xmlns:p14="http://schemas.microsoft.com/office/powerpoint/2010/main" val="221928327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linternaute.com/dictionnaire/fr/definition/etat/" TargetMode="External"/><Relationship Id="rId4" Type="http://schemas.openxmlformats.org/officeDocument/2006/relationships/hyperlink" Target="http://www.linternaute.com/dictionnaire/fr/definition/de-1/" TargetMode="External"/><Relationship Id="rId5" Type="http://schemas.openxmlformats.org/officeDocument/2006/relationships/hyperlink" Target="http://www.linternaute.com/dictionnaire/fr/definition/ce/" TargetMode="External"/><Relationship Id="rId6" Type="http://schemas.openxmlformats.org/officeDocument/2006/relationships/hyperlink" Target="http://www.linternaute.com/dictionnaire/fr/definition/qui/" TargetMode="External"/><Relationship Id="rId7" Type="http://schemas.openxmlformats.org/officeDocument/2006/relationships/hyperlink" Target="http://www.linternaute.com/dictionnaire/fr/definition/dure/" TargetMode="External"/><Relationship Id="rId8" Type="http://schemas.openxmlformats.org/officeDocument/2006/relationships/hyperlink" Target="http://www.linternaute.com/dictionnaire/fr/definition/longtemps/" TargetMode="External"/><Relationship Id="rId9" Type="http://schemas.openxmlformats.org/officeDocument/2006/relationships/hyperlink" Target="http://www.linternaute.com/dictionnaire/fr/definition/eternellement/" TargetMode="External"/><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2.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5.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7.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8.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Couverture</a:t>
            </a:r>
            <a:r>
              <a:rPr lang="fr-CA" baseline="0" dirty="0" smtClean="0"/>
              <a:t> B</a:t>
            </a:r>
            <a:endParaRPr lang="fr-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b="1" dirty="0" smtClean="0">
                <a:solidFill>
                  <a:schemeClr val="tx1"/>
                </a:solidFill>
                <a:hlinkClick r:id="rId3"/>
              </a:rPr>
              <a:t>Pérennité: Etat</a:t>
            </a:r>
            <a:r>
              <a:rPr lang="fr-FR" b="1" dirty="0" smtClean="0">
                <a:solidFill>
                  <a:schemeClr val="tx1"/>
                </a:solidFill>
              </a:rPr>
              <a:t> </a:t>
            </a:r>
            <a:r>
              <a:rPr lang="fr-FR" b="1" dirty="0" smtClean="0">
                <a:solidFill>
                  <a:schemeClr val="tx1"/>
                </a:solidFill>
                <a:hlinkClick r:id="rId4"/>
              </a:rPr>
              <a:t>de</a:t>
            </a:r>
            <a:r>
              <a:rPr lang="fr-FR" b="1" dirty="0" smtClean="0">
                <a:solidFill>
                  <a:schemeClr val="tx1"/>
                </a:solidFill>
              </a:rPr>
              <a:t> </a:t>
            </a:r>
            <a:r>
              <a:rPr lang="fr-FR" b="1" dirty="0" smtClean="0">
                <a:solidFill>
                  <a:schemeClr val="tx1"/>
                </a:solidFill>
                <a:hlinkClick r:id="rId5"/>
              </a:rPr>
              <a:t>ce</a:t>
            </a:r>
            <a:r>
              <a:rPr lang="fr-FR" b="1" dirty="0" smtClean="0">
                <a:solidFill>
                  <a:schemeClr val="tx1"/>
                </a:solidFill>
              </a:rPr>
              <a:t> </a:t>
            </a:r>
            <a:r>
              <a:rPr lang="fr-FR" b="1" dirty="0" smtClean="0">
                <a:solidFill>
                  <a:schemeClr val="tx1"/>
                </a:solidFill>
                <a:hlinkClick r:id="rId6"/>
              </a:rPr>
              <a:t>qui</a:t>
            </a:r>
            <a:r>
              <a:rPr lang="fr-FR" b="1" dirty="0" smtClean="0">
                <a:solidFill>
                  <a:schemeClr val="tx1"/>
                </a:solidFill>
              </a:rPr>
              <a:t> </a:t>
            </a:r>
            <a:r>
              <a:rPr lang="fr-FR" b="1" dirty="0" smtClean="0">
                <a:solidFill>
                  <a:schemeClr val="tx1"/>
                </a:solidFill>
                <a:hlinkClick r:id="rId7"/>
              </a:rPr>
              <a:t>dure</a:t>
            </a:r>
            <a:r>
              <a:rPr lang="fr-FR" b="1" dirty="0" smtClean="0">
                <a:solidFill>
                  <a:schemeClr val="tx1"/>
                </a:solidFill>
              </a:rPr>
              <a:t> </a:t>
            </a:r>
            <a:r>
              <a:rPr lang="fr-FR" b="1" dirty="0" smtClean="0">
                <a:solidFill>
                  <a:schemeClr val="tx1"/>
                </a:solidFill>
                <a:hlinkClick r:id="rId8"/>
              </a:rPr>
              <a:t>longtemps</a:t>
            </a:r>
            <a:r>
              <a:rPr lang="fr-FR" b="1" dirty="0" smtClean="0">
                <a:solidFill>
                  <a:schemeClr val="tx1"/>
                </a:solidFill>
              </a:rPr>
              <a:t>, </a:t>
            </a:r>
            <a:r>
              <a:rPr lang="fr-FR" b="1" dirty="0" smtClean="0">
                <a:solidFill>
                  <a:schemeClr val="tx1"/>
                </a:solidFill>
                <a:hlinkClick r:id="rId9"/>
              </a:rPr>
              <a:t>éternellement</a:t>
            </a:r>
            <a:endParaRPr lang="fr-FR" b="1" dirty="0">
              <a:solidFill>
                <a:schemeClr val="tx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CHAPITRE TRÈ</a:t>
            </a:r>
            <a:r>
              <a:rPr lang="fr-CA" baseline="0" dirty="0" smtClean="0"/>
              <a:t>S IMPORTANT POUR EXAM DE MI-SESSION</a:t>
            </a:r>
            <a:endParaRPr lang="fr-CA"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Théories</a:t>
            </a:r>
            <a:r>
              <a:rPr lang="fr-CA" baseline="0" dirty="0" smtClean="0"/>
              <a:t> de contenu : </a:t>
            </a:r>
          </a:p>
          <a:p>
            <a:endParaRPr lang="fr-CA" baseline="0" dirty="0" smtClean="0"/>
          </a:p>
          <a:p>
            <a:r>
              <a:rPr lang="fr-CA" baseline="0" dirty="0" smtClean="0"/>
              <a:t>-portent sur les facteurs qui incite à l’action</a:t>
            </a:r>
          </a:p>
          <a:p>
            <a:pPr marL="168861" indent="-168861">
              <a:buFontTx/>
              <a:buChar char="-"/>
            </a:pPr>
            <a:r>
              <a:rPr lang="fr-CA" baseline="0" dirty="0" smtClean="0"/>
              <a:t>Elles s’intéressent particulièrement aux éléments qui sont à l’origine du processus de motivation</a:t>
            </a:r>
          </a:p>
          <a:p>
            <a:r>
              <a:rPr lang="fr-CA" baseline="0" dirty="0" smtClean="0"/>
              <a:t>- Présente les besoins et pulsions ressentis par les individus</a:t>
            </a:r>
            <a:endParaRPr lang="fr-CA"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CA" smtClean="0"/>
              <a:t>Cliquez et modifiez le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smtClean="0"/>
              <a:t>Cliquez pour modifier le style des sous-titres du masque</a:t>
            </a:r>
            <a:endParaRPr lang="fr-CA"/>
          </a:p>
        </p:txBody>
      </p:sp>
      <p:sp>
        <p:nvSpPr>
          <p:cNvPr id="4" name="Espace réservé de la date 3"/>
          <p:cNvSpPr>
            <a:spLocks noGrp="1"/>
          </p:cNvSpPr>
          <p:nvPr>
            <p:ph type="dt" sz="half" idx="10"/>
          </p:nvPr>
        </p:nvSpPr>
        <p:spPr/>
        <p:txBody>
          <a:bodyPr/>
          <a:lstStyle/>
          <a:p>
            <a:fld id="{29B94A69-0B48-7D47-B815-2A1B21BF40B0}" type="datetimeFigureOut">
              <a:rPr lang="fr-FR" smtClean="0"/>
              <a:t>2013-02-24</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3280119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CA"/>
          </a:p>
        </p:txBody>
      </p:sp>
      <p:sp>
        <p:nvSpPr>
          <p:cNvPr id="3" name="Espace réservé du contenu 2"/>
          <p:cNvSpPr>
            <a:spLocks noGrp="1"/>
          </p:cNvSpPr>
          <p:nvPr>
            <p:ph idx="1"/>
          </p:nvPr>
        </p:nvSpPr>
        <p:spPr/>
        <p:txBody>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4" name="Espace réservé de la date 3"/>
          <p:cNvSpPr>
            <a:spLocks noGrp="1"/>
          </p:cNvSpPr>
          <p:nvPr>
            <p:ph type="dt" sz="half" idx="10"/>
          </p:nvPr>
        </p:nvSpPr>
        <p:spPr/>
        <p:txBody>
          <a:bodyPr/>
          <a:lstStyle/>
          <a:p>
            <a:fld id="{29B94A69-0B48-7D47-B815-2A1B21BF40B0}" type="datetimeFigureOut">
              <a:rPr lang="fr-FR" smtClean="0"/>
              <a:t>2013-02-24</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14529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CA" smtClean="0"/>
              <a:t>Cliquez et modifiez le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smtClean="0"/>
              <a:t>Cliquez pour modifier les styles du texte du masque</a:t>
            </a:r>
          </a:p>
        </p:txBody>
      </p:sp>
      <p:sp>
        <p:nvSpPr>
          <p:cNvPr id="4" name="Espace réservé de la date 3"/>
          <p:cNvSpPr>
            <a:spLocks noGrp="1"/>
          </p:cNvSpPr>
          <p:nvPr>
            <p:ph type="dt" sz="half" idx="10"/>
          </p:nvPr>
        </p:nvSpPr>
        <p:spPr/>
        <p:txBody>
          <a:bodyPr/>
          <a:lstStyle/>
          <a:p>
            <a:fld id="{29B94A69-0B48-7D47-B815-2A1B21BF40B0}" type="datetimeFigureOut">
              <a:rPr lang="fr-FR" smtClean="0"/>
              <a:t>2013-02-24</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852652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5" name="Espace réservé de la date 4"/>
          <p:cNvSpPr>
            <a:spLocks noGrp="1"/>
          </p:cNvSpPr>
          <p:nvPr>
            <p:ph type="dt" sz="half" idx="10"/>
          </p:nvPr>
        </p:nvSpPr>
        <p:spPr/>
        <p:txBody>
          <a:bodyPr/>
          <a:lstStyle/>
          <a:p>
            <a:fld id="{29B94A69-0B48-7D47-B815-2A1B21BF40B0}" type="datetimeFigureOut">
              <a:rPr lang="fr-FR" smtClean="0"/>
              <a:t>2013-02-24</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964598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CA" smtClean="0"/>
              <a:t>Cliquez et modifiez le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7" name="Espace réservé de la date 6"/>
          <p:cNvSpPr>
            <a:spLocks noGrp="1"/>
          </p:cNvSpPr>
          <p:nvPr>
            <p:ph type="dt" sz="half" idx="10"/>
          </p:nvPr>
        </p:nvSpPr>
        <p:spPr/>
        <p:txBody>
          <a:bodyPr/>
          <a:lstStyle/>
          <a:p>
            <a:fld id="{29B94A69-0B48-7D47-B815-2A1B21BF40B0}" type="datetimeFigureOut">
              <a:rPr lang="fr-FR" smtClean="0"/>
              <a:t>2013-02-24</a:t>
            </a:fld>
            <a:endParaRPr lang="fr-CA"/>
          </a:p>
        </p:txBody>
      </p:sp>
      <p:sp>
        <p:nvSpPr>
          <p:cNvPr id="8" name="Espace réservé du pied de page 7"/>
          <p:cNvSpPr>
            <a:spLocks noGrp="1"/>
          </p:cNvSpPr>
          <p:nvPr>
            <p:ph type="ftr" sz="quarter" idx="11"/>
          </p:nvPr>
        </p:nvSpPr>
        <p:spPr/>
        <p:txBody>
          <a:bodyPr/>
          <a:lstStyle/>
          <a:p>
            <a:endParaRPr lang="fr-CA"/>
          </a:p>
        </p:txBody>
      </p:sp>
      <p:sp>
        <p:nvSpPr>
          <p:cNvPr id="9" name="Espace réservé du numéro de diapositive 8"/>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336610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CA"/>
          </a:p>
        </p:txBody>
      </p:sp>
      <p:sp>
        <p:nvSpPr>
          <p:cNvPr id="3" name="Espace réservé de la date 2"/>
          <p:cNvSpPr>
            <a:spLocks noGrp="1"/>
          </p:cNvSpPr>
          <p:nvPr>
            <p:ph type="dt" sz="half" idx="10"/>
          </p:nvPr>
        </p:nvSpPr>
        <p:spPr/>
        <p:txBody>
          <a:bodyPr/>
          <a:lstStyle/>
          <a:p>
            <a:fld id="{29B94A69-0B48-7D47-B815-2A1B21BF40B0}" type="datetimeFigureOut">
              <a:rPr lang="fr-FR" smtClean="0"/>
              <a:t>2013-02-24</a:t>
            </a:fld>
            <a:endParaRPr lang="fr-CA"/>
          </a:p>
        </p:txBody>
      </p:sp>
      <p:sp>
        <p:nvSpPr>
          <p:cNvPr id="4" name="Espace réservé du pied de page 3"/>
          <p:cNvSpPr>
            <a:spLocks noGrp="1"/>
          </p:cNvSpPr>
          <p:nvPr>
            <p:ph type="ftr" sz="quarter" idx="11"/>
          </p:nvPr>
        </p:nvSpPr>
        <p:spPr/>
        <p:txBody>
          <a:bodyPr/>
          <a:lstStyle/>
          <a:p>
            <a:endParaRPr lang="fr-CA"/>
          </a:p>
        </p:txBody>
      </p:sp>
      <p:sp>
        <p:nvSpPr>
          <p:cNvPr id="5" name="Espace réservé du numéro de diapositive 4"/>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3315927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9B94A69-0B48-7D47-B815-2A1B21BF40B0}" type="datetimeFigureOut">
              <a:rPr lang="fr-FR" smtClean="0"/>
              <a:t>2013-02-24</a:t>
            </a:fld>
            <a:endParaRPr lang="fr-CA"/>
          </a:p>
        </p:txBody>
      </p:sp>
      <p:sp>
        <p:nvSpPr>
          <p:cNvPr id="3" name="Espace réservé du pied de page 2"/>
          <p:cNvSpPr>
            <a:spLocks noGrp="1"/>
          </p:cNvSpPr>
          <p:nvPr>
            <p:ph type="ftr" sz="quarter" idx="11"/>
          </p:nvPr>
        </p:nvSpPr>
        <p:spPr/>
        <p:txBody>
          <a:bodyPr/>
          <a:lstStyle/>
          <a:p>
            <a:endParaRPr lang="fr-CA"/>
          </a:p>
        </p:txBody>
      </p:sp>
      <p:sp>
        <p:nvSpPr>
          <p:cNvPr id="4" name="Espace réservé du numéro de diapositive 3"/>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988893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CA" smtClean="0"/>
              <a:t>Cliquez et modifiez le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29B94A69-0B48-7D47-B815-2A1B21BF40B0}" type="datetimeFigureOut">
              <a:rPr lang="fr-FR" smtClean="0"/>
              <a:t>2013-02-24</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4111546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CA" smtClean="0"/>
              <a:t>Cliquez et modifiez le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29B94A69-0B48-7D47-B815-2A1B21BF40B0}" type="datetimeFigureOut">
              <a:rPr lang="fr-FR" smtClean="0"/>
              <a:t>2013-02-24</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4083218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CA"/>
          </a:p>
        </p:txBody>
      </p:sp>
      <p:sp>
        <p:nvSpPr>
          <p:cNvPr id="3" name="Espace réservé du texte vertical 2"/>
          <p:cNvSpPr>
            <a:spLocks noGrp="1"/>
          </p:cNvSpPr>
          <p:nvPr>
            <p:ph type="body" orient="vert" idx="1"/>
          </p:nvPr>
        </p:nvSpPr>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4" name="Espace réservé de la date 3"/>
          <p:cNvSpPr>
            <a:spLocks noGrp="1"/>
          </p:cNvSpPr>
          <p:nvPr>
            <p:ph type="dt" sz="half" idx="10"/>
          </p:nvPr>
        </p:nvSpPr>
        <p:spPr/>
        <p:txBody>
          <a:bodyPr/>
          <a:lstStyle/>
          <a:p>
            <a:fld id="{29B94A69-0B48-7D47-B815-2A1B21BF40B0}" type="datetimeFigureOut">
              <a:rPr lang="fr-FR" smtClean="0"/>
              <a:t>2013-02-24</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1483971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CA" smtClean="0"/>
              <a:t>Cliquez et modifiez le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4" name="Espace réservé de la date 3"/>
          <p:cNvSpPr>
            <a:spLocks noGrp="1"/>
          </p:cNvSpPr>
          <p:nvPr>
            <p:ph type="dt" sz="half" idx="10"/>
          </p:nvPr>
        </p:nvSpPr>
        <p:spPr/>
        <p:txBody>
          <a:bodyPr/>
          <a:lstStyle/>
          <a:p>
            <a:fld id="{29B94A69-0B48-7D47-B815-2A1B21BF40B0}" type="datetimeFigureOut">
              <a:rPr lang="fr-FR" smtClean="0"/>
              <a:t>2013-02-24</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38C22594-4C17-2C49-BFAD-0FC319D1BA59}" type="slidenum">
              <a:rPr lang="fr-CA" smtClean="0"/>
              <a:t>‹#›</a:t>
            </a:fld>
            <a:endParaRPr lang="fr-CA"/>
          </a:p>
        </p:txBody>
      </p:sp>
    </p:spTree>
    <p:extLst>
      <p:ext uri="{BB962C8B-B14F-4D97-AF65-F5344CB8AC3E}">
        <p14:creationId xmlns:p14="http://schemas.microsoft.com/office/powerpoint/2010/main" val="2218343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re">
    <p:spTree>
      <p:nvGrpSpPr>
        <p:cNvPr id="1" name=""/>
        <p:cNvGrpSpPr/>
        <p:nvPr/>
      </p:nvGrpSpPr>
      <p:grpSpPr>
        <a:xfrm>
          <a:off x="0" y="0"/>
          <a:ext cx="0" cy="0"/>
          <a:chOff x="0" y="0"/>
          <a:chExt cx="0" cy="0"/>
        </a:xfrm>
      </p:grpSpPr>
      <p:pic>
        <p:nvPicPr>
          <p:cNvPr id="4" name="Image 3" descr="cover_3.jpg"/>
          <p:cNvPicPr>
            <a:picLocks noChangeAspect="1"/>
          </p:cNvPicPr>
          <p:nvPr userDrawn="1"/>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19842594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hapitre">
    <p:spTree>
      <p:nvGrpSpPr>
        <p:cNvPr id="1" name=""/>
        <p:cNvGrpSpPr/>
        <p:nvPr/>
      </p:nvGrpSpPr>
      <p:grpSpPr>
        <a:xfrm>
          <a:off x="0" y="0"/>
          <a:ext cx="0" cy="0"/>
          <a:chOff x="0" y="0"/>
          <a:chExt cx="0" cy="0"/>
        </a:xfrm>
      </p:grpSpPr>
      <p:pic>
        <p:nvPicPr>
          <p:cNvPr id="18" name="Image 17" descr="chapitre_1_1.jpg"/>
          <p:cNvPicPr>
            <a:picLocks noChangeAspect="1"/>
          </p:cNvPicPr>
          <p:nvPr userDrawn="1"/>
        </p:nvPicPr>
        <p:blipFill>
          <a:blip r:embed="rId2" cstate="print"/>
          <a:stretch>
            <a:fillRect/>
          </a:stretch>
        </p:blipFill>
        <p:spPr>
          <a:xfrm>
            <a:off x="0" y="0"/>
            <a:ext cx="9144000" cy="6858000"/>
          </a:xfrm>
          <a:prstGeom prst="rect">
            <a:avLst/>
          </a:prstGeom>
        </p:spPr>
      </p:pic>
      <p:pic>
        <p:nvPicPr>
          <p:cNvPr id="17" name="Image 16" descr="photo-exemple.jpg"/>
          <p:cNvPicPr>
            <a:picLocks noChangeAspect="1"/>
          </p:cNvPicPr>
          <p:nvPr userDrawn="1"/>
        </p:nvPicPr>
        <p:blipFill>
          <a:blip r:embed="rId3" cstate="print"/>
          <a:stretch>
            <a:fillRect/>
          </a:stretch>
        </p:blipFill>
        <p:spPr>
          <a:xfrm>
            <a:off x="592430" y="339006"/>
            <a:ext cx="5760720" cy="4858512"/>
          </a:xfrm>
          <a:prstGeom prst="rect">
            <a:avLst/>
          </a:prstGeom>
        </p:spPr>
      </p:pic>
      <p:sp>
        <p:nvSpPr>
          <p:cNvPr id="2" name="Titre 1"/>
          <p:cNvSpPr>
            <a:spLocks noGrp="1"/>
          </p:cNvSpPr>
          <p:nvPr>
            <p:ph type="title"/>
          </p:nvPr>
        </p:nvSpPr>
        <p:spPr>
          <a:xfrm>
            <a:off x="2195737" y="3501008"/>
            <a:ext cx="3096344" cy="1512168"/>
          </a:xfrm>
        </p:spPr>
        <p:txBody>
          <a:bodyPr lIns="0" anchor="t" anchorCtr="0"/>
          <a:lstStyle>
            <a:lvl1pPr algn="l">
              <a:defRPr sz="2500" b="0">
                <a:solidFill>
                  <a:schemeClr val="bg1"/>
                </a:solidFill>
              </a:defRPr>
            </a:lvl1pPr>
          </a:lstStyle>
          <a:p>
            <a:r>
              <a:rPr lang="fr-FR" dirty="0" smtClean="0"/>
              <a:t>Cliquez pour modifier le style du titre</a:t>
            </a:r>
            <a:endParaRPr lang="fr-CA" dirty="0"/>
          </a:p>
        </p:txBody>
      </p:sp>
      <p:sp>
        <p:nvSpPr>
          <p:cNvPr id="4" name="Espace réservé du texte 3"/>
          <p:cNvSpPr>
            <a:spLocks noGrp="1"/>
          </p:cNvSpPr>
          <p:nvPr>
            <p:ph type="body" sz="half" idx="2"/>
          </p:nvPr>
        </p:nvSpPr>
        <p:spPr>
          <a:xfrm>
            <a:off x="2195737" y="5445224"/>
            <a:ext cx="3826198" cy="1152426"/>
          </a:xfrm>
        </p:spPr>
        <p:txBody>
          <a:bodyPr lIns="0"/>
          <a:lstStyle>
            <a:lvl1pPr marL="0" indent="0">
              <a:buNone/>
              <a:defRPr sz="1800" i="1">
                <a:solidFill>
                  <a:srgbClr val="00113B"/>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cxnSp>
        <p:nvCxnSpPr>
          <p:cNvPr id="9" name="Connecteur droit 8"/>
          <p:cNvCxnSpPr/>
          <p:nvPr userDrawn="1"/>
        </p:nvCxnSpPr>
        <p:spPr>
          <a:xfrm>
            <a:off x="2019904" y="3248144"/>
            <a:ext cx="0" cy="19442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Espace réservé du texte 11"/>
          <p:cNvSpPr>
            <a:spLocks noGrp="1"/>
          </p:cNvSpPr>
          <p:nvPr>
            <p:ph type="body" sz="quarter" idx="10"/>
          </p:nvPr>
        </p:nvSpPr>
        <p:spPr>
          <a:xfrm>
            <a:off x="467544" y="3257426"/>
            <a:ext cx="1409700" cy="288925"/>
          </a:xfrm>
        </p:spPr>
        <p:txBody>
          <a:bodyPr rIns="0"/>
          <a:lstStyle>
            <a:lvl1pPr algn="r">
              <a:buFontTx/>
              <a:buNone/>
              <a:defRPr sz="1500" cap="all" spc="100" baseline="0">
                <a:solidFill>
                  <a:srgbClr val="CEDA42"/>
                </a:solidFill>
              </a:defRPr>
            </a:lvl1pPr>
          </a:lstStyle>
          <a:p>
            <a:pPr lvl="0"/>
            <a:r>
              <a:rPr lang="fr-FR" dirty="0" smtClean="0"/>
              <a:t>Cliquez</a:t>
            </a:r>
          </a:p>
        </p:txBody>
      </p:sp>
      <p:sp>
        <p:nvSpPr>
          <p:cNvPr id="15" name="Espace réservé du texte 14"/>
          <p:cNvSpPr>
            <a:spLocks noGrp="1"/>
          </p:cNvSpPr>
          <p:nvPr>
            <p:ph type="body" sz="quarter" idx="11" hasCustomPrompt="1"/>
          </p:nvPr>
        </p:nvSpPr>
        <p:spPr>
          <a:xfrm>
            <a:off x="869182" y="3905498"/>
            <a:ext cx="1008062" cy="1295400"/>
          </a:xfrm>
        </p:spPr>
        <p:txBody>
          <a:bodyPr rIns="0"/>
          <a:lstStyle>
            <a:lvl1pPr algn="r">
              <a:buFontTx/>
              <a:buNone/>
              <a:defRPr sz="6000" b="1">
                <a:solidFill>
                  <a:srgbClr val="CEDA42"/>
                </a:solidFill>
              </a:defRPr>
            </a:lvl1pPr>
            <a:lvl4pPr>
              <a:buNone/>
              <a:defRPr/>
            </a:lvl4pPr>
          </a:lstStyle>
          <a:p>
            <a:pPr lvl="0"/>
            <a:r>
              <a:rPr lang="fr-FR" dirty="0" smtClean="0"/>
              <a:t>Ci</a:t>
            </a:r>
          </a:p>
        </p:txBody>
      </p:sp>
    </p:spTree>
    <p:extLst>
      <p:ext uri="{BB962C8B-B14F-4D97-AF65-F5344CB8AC3E}">
        <p14:creationId xmlns:p14="http://schemas.microsoft.com/office/powerpoint/2010/main" val="1675256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755576" y="692696"/>
            <a:ext cx="8002662" cy="576064"/>
          </a:xfrm>
        </p:spPr>
        <p:txBody>
          <a:bodyPr/>
          <a:lstStyle/>
          <a:p>
            <a:r>
              <a:rPr lang="fr-FR" smtClean="0"/>
              <a:t>Cliquez pour modifier le style du titre</a:t>
            </a:r>
            <a:endParaRPr lang="fr-CA"/>
          </a:p>
        </p:txBody>
      </p:sp>
      <p:sp>
        <p:nvSpPr>
          <p:cNvPr id="3" name="Espace réservé du pied de page 2"/>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Chenelière Éducation </a:t>
            </a:r>
            <a:r>
              <a:rPr lang="fr-CA" dirty="0" err="1" smtClean="0"/>
              <a:t>inc</a:t>
            </a:r>
            <a:r>
              <a:rPr lang="fr-CA" dirty="0" smtClean="0"/>
              <a:t>.</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a:t>
            </a:fld>
            <a:endParaRPr lang="fr-CA" dirty="0"/>
          </a:p>
        </p:txBody>
      </p:sp>
      <p:sp>
        <p:nvSpPr>
          <p:cNvPr id="6" name="Espace réservé du texte 5"/>
          <p:cNvSpPr>
            <a:spLocks noGrp="1"/>
          </p:cNvSpPr>
          <p:nvPr>
            <p:ph type="body" sz="quarter" idx="12"/>
          </p:nvPr>
        </p:nvSpPr>
        <p:spPr>
          <a:xfrm>
            <a:off x="1116012" y="1557338"/>
            <a:ext cx="7642225" cy="4535487"/>
          </a:xfrm>
        </p:spPr>
        <p:txBody>
          <a:bodyPr/>
          <a:lstStyle>
            <a:lvl1pPr>
              <a:lnSpc>
                <a:spcPts val="2200"/>
              </a:lnSpc>
              <a:spcAft>
                <a:spcPts val="800"/>
              </a:spcAft>
              <a:defRPr/>
            </a:lvl1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Tree>
    <p:extLst>
      <p:ext uri="{BB962C8B-B14F-4D97-AF65-F5344CB8AC3E}">
        <p14:creationId xmlns:p14="http://schemas.microsoft.com/office/powerpoint/2010/main" val="149464191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smtClean="0"/>
              <a:t>Cliquez et modifiez le titre</a:t>
            </a:r>
            <a:endParaRPr lang="fr-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B94A69-0B48-7D47-B815-2A1B21BF40B0}" type="datetimeFigureOut">
              <a:rPr lang="fr-FR" smtClean="0"/>
              <a:t>2013-02-24</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C22594-4C17-2C49-BFAD-0FC319D1BA59}" type="slidenum">
              <a:rPr lang="fr-CA" smtClean="0"/>
              <a:t>‹#›</a:t>
            </a:fld>
            <a:endParaRPr lang="fr-CA"/>
          </a:p>
        </p:txBody>
      </p:sp>
    </p:spTree>
    <p:extLst>
      <p:ext uri="{BB962C8B-B14F-4D97-AF65-F5344CB8AC3E}">
        <p14:creationId xmlns:p14="http://schemas.microsoft.com/office/powerpoint/2010/main" val="3008064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 Id="rId3"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 Id="rId3"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 Id="rId3"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 Id="rId3"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0.xml"/><Relationship Id="rId3"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2.xml"/><Relationship Id="rId3" Type="http://schemas.openxmlformats.org/officeDocument/2006/relationships/image" Target="../media/image1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4.xml"/><Relationship Id="rId3" Type="http://schemas.openxmlformats.org/officeDocument/2006/relationships/image" Target="../media/image16.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6.xml"/><Relationship Id="rId3" Type="http://schemas.openxmlformats.org/officeDocument/2006/relationships/image" Target="../media/image1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7.xml"/><Relationship Id="rId3"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9.xml"/><Relationship Id="rId3" Type="http://schemas.openxmlformats.org/officeDocument/2006/relationships/image" Target="../media/image1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0.xml"/><Relationship Id="rId3" Type="http://schemas.openxmlformats.org/officeDocument/2006/relationships/image" Target="../media/image2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1.xml"/><Relationship Id="rId3" Type="http://schemas.openxmlformats.org/officeDocument/2006/relationships/image" Target="../media/image2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2.xml"/><Relationship Id="rId3" Type="http://schemas.openxmlformats.org/officeDocument/2006/relationships/image" Target="../media/image2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3.xml"/><Relationship Id="rId3" Type="http://schemas.openxmlformats.org/officeDocument/2006/relationships/image" Target="../media/image23.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4.xml"/><Relationship Id="rId3" Type="http://schemas.openxmlformats.org/officeDocument/2006/relationships/image" Target="../media/image24.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8.xml"/><Relationship Id="rId3" Type="http://schemas.openxmlformats.org/officeDocument/2006/relationships/image" Target="../media/image25.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0.xml"/><Relationship Id="rId3" Type="http://schemas.openxmlformats.org/officeDocument/2006/relationships/image" Target="../media/image26.png"/></Relationships>
</file>

<file path=ppt/slides/_rels/slide62.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28.png"/><Relationship Id="rId5" Type="http://schemas.openxmlformats.org/officeDocument/2006/relationships/image" Target="../media/image29.png"/><Relationship Id="rId1" Type="http://schemas.openxmlformats.org/officeDocument/2006/relationships/slideLayout" Target="../slideLayouts/slideLayout14.xml"/><Relationship Id="rId2" Type="http://schemas.openxmlformats.org/officeDocument/2006/relationships/notesSlide" Target="../notesSlides/notesSlide6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2.xml"/><Relationship Id="rId3" Type="http://schemas.openxmlformats.org/officeDocument/2006/relationships/image" Target="../media/image30.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7.xml"/><Relationship Id="rId3" Type="http://schemas.openxmlformats.org/officeDocument/2006/relationships/image" Target="../media/image31.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8.xml"/><Relationship Id="rId3" Type="http://schemas.openxmlformats.org/officeDocument/2006/relationships/image" Target="../media/image32.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0.xml"/><Relationship Id="rId3" Type="http://schemas.openxmlformats.org/officeDocument/2006/relationships/image" Target="../media/image33.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1.xml"/><Relationship Id="rId3" Type="http://schemas.openxmlformats.org/officeDocument/2006/relationships/image" Target="../media/image34.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3.xml"/><Relationship Id="rId3" Type="http://schemas.openxmlformats.org/officeDocument/2006/relationships/image" Target="../media/image35.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5.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8.xml"/><Relationship Id="rId3" Type="http://schemas.openxmlformats.org/officeDocument/2006/relationships/image" Target="../media/image36.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9.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0.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5.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6.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9.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0.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3.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5.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6.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CA"/>
          </a:p>
        </p:txBody>
      </p:sp>
      <p:sp>
        <p:nvSpPr>
          <p:cNvPr id="3" name="Sous-titre 2"/>
          <p:cNvSpPr>
            <a:spLocks noGrp="1"/>
          </p:cNvSpPr>
          <p:nvPr>
            <p:ph type="subTitle" idx="1"/>
          </p:nvPr>
        </p:nvSpPr>
        <p:spPr/>
        <p:txBody>
          <a:bodyPr/>
          <a:lstStyle/>
          <a:p>
            <a:endParaRPr lang="fr-CA"/>
          </a:p>
        </p:txBody>
      </p:sp>
    </p:spTree>
    <p:extLst>
      <p:ext uri="{BB962C8B-B14F-4D97-AF65-F5344CB8AC3E}">
        <p14:creationId xmlns:p14="http://schemas.microsoft.com/office/powerpoint/2010/main" val="4281114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6817468"/>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95736" y="3501008"/>
            <a:ext cx="3976464" cy="1512168"/>
          </a:xfrm>
        </p:spPr>
        <p:txBody>
          <a:bodyPr>
            <a:normAutofit fontScale="90000"/>
          </a:bodyPr>
          <a:lstStyle/>
          <a:p>
            <a:r>
              <a:rPr lang="fr-CA" dirty="0" smtClean="0"/>
              <a:t>Introduction à la psychologie du travail </a:t>
            </a:r>
            <a:br>
              <a:rPr lang="fr-CA" dirty="0" smtClean="0"/>
            </a:br>
            <a:r>
              <a:rPr lang="fr-CA" dirty="0" smtClean="0"/>
              <a:t>et au comportement organisationnel</a:t>
            </a:r>
            <a:endParaRPr lang="fr-CA" dirty="0"/>
          </a:p>
        </p:txBody>
      </p:sp>
      <p:sp>
        <p:nvSpPr>
          <p:cNvPr id="4" name="Espace réservé du texte 3"/>
          <p:cNvSpPr>
            <a:spLocks noGrp="1"/>
          </p:cNvSpPr>
          <p:nvPr>
            <p:ph type="body" sz="quarter" idx="10"/>
          </p:nvPr>
        </p:nvSpPr>
        <p:spPr/>
        <p:txBody>
          <a:bodyPr>
            <a:normAutofit fontScale="92500" lnSpcReduction="10000"/>
          </a:bodyPr>
          <a:lstStyle/>
          <a:p>
            <a:r>
              <a:rPr lang="fr-CA" dirty="0" smtClean="0"/>
              <a:t>Chapitre</a:t>
            </a:r>
            <a:endParaRPr lang="fr-CA" dirty="0"/>
          </a:p>
        </p:txBody>
      </p:sp>
      <p:sp>
        <p:nvSpPr>
          <p:cNvPr id="5" name="Espace réservé du texte 4"/>
          <p:cNvSpPr>
            <a:spLocks noGrp="1"/>
          </p:cNvSpPr>
          <p:nvPr>
            <p:ph type="body" sz="quarter" idx="11"/>
          </p:nvPr>
        </p:nvSpPr>
        <p:spPr/>
        <p:txBody>
          <a:bodyPr/>
          <a:lstStyle/>
          <a:p>
            <a:r>
              <a:rPr lang="fr-CA" dirty="0" smtClean="0"/>
              <a:t>1</a:t>
            </a:r>
            <a:endParaRPr lang="fr-CA" dirty="0"/>
          </a:p>
        </p:txBody>
      </p:sp>
    </p:spTree>
    <p:extLst>
      <p:ext uri="{BB962C8B-B14F-4D97-AF65-F5344CB8AC3E}">
        <p14:creationId xmlns:p14="http://schemas.microsoft.com/office/powerpoint/2010/main" val="200873122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Plan de chapitre</a:t>
            </a:r>
            <a:endParaRPr lang="fr-FR" dirty="0"/>
          </a:p>
        </p:txBody>
      </p:sp>
      <p:sp>
        <p:nvSpPr>
          <p:cNvPr id="3" name="Espace réservé du pied de page 2"/>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smtClean="0"/>
              <a:t>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a:t>
            </a:fld>
            <a:endParaRPr lang="fr-CA" dirty="0"/>
          </a:p>
        </p:txBody>
      </p:sp>
      <p:sp>
        <p:nvSpPr>
          <p:cNvPr id="5" name="Espace réservé du texte 4"/>
          <p:cNvSpPr>
            <a:spLocks noGrp="1"/>
          </p:cNvSpPr>
          <p:nvPr>
            <p:ph type="body" sz="quarter" idx="12"/>
          </p:nvPr>
        </p:nvSpPr>
        <p:spPr/>
        <p:txBody>
          <a:bodyPr/>
          <a:lstStyle/>
          <a:p>
            <a:pPr>
              <a:buNone/>
            </a:pPr>
            <a:r>
              <a:rPr lang="fr-FR" sz="1500" dirty="0" smtClean="0"/>
              <a:t>Introduction</a:t>
            </a:r>
          </a:p>
          <a:p>
            <a:pPr>
              <a:buNone/>
            </a:pPr>
            <a:r>
              <a:rPr lang="fr-FR" sz="1500" dirty="0" smtClean="0"/>
              <a:t>1.1 Les écoles de pensée en psychologie</a:t>
            </a:r>
          </a:p>
          <a:p>
            <a:pPr>
              <a:buNone/>
            </a:pPr>
            <a:r>
              <a:rPr lang="fr-FR" sz="1500" dirty="0" smtClean="0"/>
              <a:t>1.2 Les modèles en comportement organisationnel</a:t>
            </a:r>
          </a:p>
          <a:p>
            <a:pPr>
              <a:buNone/>
            </a:pPr>
            <a:r>
              <a:rPr lang="fr-FR" sz="1500" dirty="0" smtClean="0"/>
              <a:t>Conclusion</a:t>
            </a:r>
            <a:endParaRPr lang="fr-FR" sz="1500" dirty="0"/>
          </a:p>
        </p:txBody>
      </p:sp>
    </p:spTree>
    <p:extLst>
      <p:ext uri="{BB962C8B-B14F-4D97-AF65-F5344CB8AC3E}">
        <p14:creationId xmlns:p14="http://schemas.microsoft.com/office/powerpoint/2010/main" val="637861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objectifs d’apprentissage</a:t>
            </a:r>
            <a:endParaRPr lang="fr-CA" dirty="0"/>
          </a:p>
        </p:txBody>
      </p:sp>
      <p:sp>
        <p:nvSpPr>
          <p:cNvPr id="3" name="Espace réservé du texte 2"/>
          <p:cNvSpPr>
            <a:spLocks noGrp="1"/>
          </p:cNvSpPr>
          <p:nvPr>
            <p:ph type="body" sz="quarter" idx="12"/>
          </p:nvPr>
        </p:nvSpPr>
        <p:spPr/>
        <p:txBody>
          <a:bodyPr>
            <a:normAutofit fontScale="85000" lnSpcReduction="10000"/>
          </a:bodyPr>
          <a:lstStyle/>
          <a:p>
            <a:pPr>
              <a:buNone/>
            </a:pPr>
            <a:r>
              <a:rPr lang="fr-FR" sz="1500" dirty="0" smtClean="0"/>
              <a:t>Dans ce chapitre, le lecteur se familiarisera avec :</a:t>
            </a:r>
          </a:p>
          <a:p>
            <a:r>
              <a:rPr lang="fr-FR" sz="1500" dirty="0" smtClean="0"/>
              <a:t>la définition et les composantes de la psychologie du travail et du comportement organisationnel en fonction des nombreuses disciplines connexes ;</a:t>
            </a:r>
          </a:p>
          <a:p>
            <a:r>
              <a:rPr lang="fr-FR" sz="1500" dirty="0" smtClean="0"/>
              <a:t>les diverses écoles de pensée en psychologie ;</a:t>
            </a:r>
          </a:p>
          <a:p>
            <a:r>
              <a:rPr lang="fr-FR" sz="1500" dirty="0" smtClean="0"/>
              <a:t>les différences et les similitudes entre les écoles de pensée en psychologie quant à leur objet d’étude, à leur technique d’investigation et à leur conception de l’être humain ;</a:t>
            </a:r>
          </a:p>
          <a:p>
            <a:r>
              <a:rPr lang="fr-FR" sz="1500" dirty="0" smtClean="0"/>
              <a:t>la notion d’organisation et les facteurs qui agissent sur sa dynamique ;</a:t>
            </a:r>
          </a:p>
          <a:p>
            <a:r>
              <a:rPr lang="fr-FR" sz="1500" dirty="0" smtClean="0"/>
              <a:t>les modèles mécaniste, organique et contingent visant à définir la dynamique fondamentale d’une organisation ;</a:t>
            </a:r>
          </a:p>
          <a:p>
            <a:r>
              <a:rPr lang="fr-FR" sz="1500" dirty="0" smtClean="0"/>
              <a:t>les modèles organisationnels en fonction de leurs conceptions théoriques ;</a:t>
            </a:r>
          </a:p>
          <a:p>
            <a:r>
              <a:rPr lang="fr-FR" sz="1500" dirty="0" smtClean="0"/>
              <a:t>la structure du livre et la façon de l’utiliser afin qu’il devienne un instrument efficace en fonction des besoins de chacun.</a:t>
            </a:r>
            <a:endParaRPr lang="fr-CA" dirty="0" smtClean="0"/>
          </a:p>
          <a:p>
            <a:pPr lvl="1"/>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243186404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Définitions importantes</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a:t>
            </a:fld>
            <a:endParaRPr lang="fr-CA" dirty="0"/>
          </a:p>
        </p:txBody>
      </p:sp>
      <p:sp>
        <p:nvSpPr>
          <p:cNvPr id="5" name="Espace réservé du texte 4"/>
          <p:cNvSpPr>
            <a:spLocks noGrp="1"/>
          </p:cNvSpPr>
          <p:nvPr>
            <p:ph type="body" sz="quarter" idx="12"/>
          </p:nvPr>
        </p:nvSpPr>
        <p:spPr>
          <a:xfrm>
            <a:off x="1116012" y="1557338"/>
            <a:ext cx="7642225" cy="4800620"/>
          </a:xfrm>
        </p:spPr>
        <p:txBody>
          <a:bodyPr/>
          <a:lstStyle/>
          <a:p>
            <a:r>
              <a:rPr lang="fr-CA" sz="2000" b="1" dirty="0" smtClean="0"/>
              <a:t>Organisation: </a:t>
            </a:r>
            <a:r>
              <a:rPr lang="fr-CA" sz="2000" dirty="0" smtClean="0"/>
              <a:t>Ensemble des ressources humaines, matérielles, financières et informationnelles organisées en fonction d’un but partagé par tus. C’est un système qui transforme les intrants en extrants.</a:t>
            </a:r>
            <a:endParaRPr lang="fr-CA" sz="2000" b="1" dirty="0" smtClean="0"/>
          </a:p>
          <a:p>
            <a:r>
              <a:rPr lang="fr-CA" sz="2000" b="1" dirty="0" smtClean="0"/>
              <a:t>Psychologie du travail</a:t>
            </a:r>
            <a:r>
              <a:rPr lang="fr-CA" sz="2000" dirty="0" smtClean="0"/>
              <a:t>: discipline intégrant la sociologie, les sciences politiques, la médecine, les sciences juridiques, les sciences économiques et dont l’objet est d’analyser les comportements des individus dans leur milieu de travail et leur origine.</a:t>
            </a:r>
          </a:p>
          <a:p>
            <a:r>
              <a:rPr lang="fr-CA" sz="2000" b="1" dirty="0" smtClean="0"/>
              <a:t>Comportement organisationnel</a:t>
            </a:r>
            <a:r>
              <a:rPr lang="fr-CA" sz="2000" dirty="0" smtClean="0"/>
              <a:t>: Ensemble des actions et des gestes exécutés par les membres de l’organisation dans leur environnement de travail.</a:t>
            </a:r>
          </a:p>
          <a:p>
            <a:r>
              <a:rPr lang="fr-CA" sz="2000" b="1" dirty="0" smtClean="0"/>
              <a:t>Besoin</a:t>
            </a:r>
            <a:r>
              <a:rPr lang="fr-CA" sz="2000" dirty="0" smtClean="0"/>
              <a:t>: déficience physiologique, psychologique ou sociale qu’un individu ressent ponctuellement.  </a:t>
            </a:r>
          </a:p>
        </p:txBody>
      </p:sp>
    </p:spTree>
    <p:extLst>
      <p:ext uri="{BB962C8B-B14F-4D97-AF65-F5344CB8AC3E}">
        <p14:creationId xmlns:p14="http://schemas.microsoft.com/office/powerpoint/2010/main" val="2888807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sz="2000" dirty="0" smtClean="0"/>
              <a:t>Définitions</a:t>
            </a:r>
            <a:r>
              <a:rPr lang="fr-CA" dirty="0" smtClean="0"/>
              <a:t> </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a:t>
            </a:fld>
            <a:endParaRPr lang="fr-CA" dirty="0"/>
          </a:p>
        </p:txBody>
      </p:sp>
      <p:sp>
        <p:nvSpPr>
          <p:cNvPr id="5" name="Espace réservé du texte 4"/>
          <p:cNvSpPr>
            <a:spLocks noGrp="1"/>
          </p:cNvSpPr>
          <p:nvPr>
            <p:ph type="body" sz="quarter" idx="12"/>
          </p:nvPr>
        </p:nvSpPr>
        <p:spPr>
          <a:xfrm>
            <a:off x="1116012" y="1557338"/>
            <a:ext cx="7642225" cy="4800620"/>
          </a:xfrm>
        </p:spPr>
        <p:txBody>
          <a:bodyPr/>
          <a:lstStyle/>
          <a:p>
            <a:r>
              <a:rPr lang="fr-CA" sz="1800" b="1" dirty="0" smtClean="0"/>
              <a:t>Influence</a:t>
            </a:r>
            <a:r>
              <a:rPr lang="fr-CA" sz="1800" dirty="0" smtClean="0"/>
              <a:t>: action qu’exerce une personne, une chose ou une situation sur un individu et qui l’amène à modifier ses façons d’agir et de penser.</a:t>
            </a:r>
          </a:p>
          <a:p>
            <a:r>
              <a:rPr lang="fr-CA" sz="1800" b="1" dirty="0" smtClean="0"/>
              <a:t>Leader</a:t>
            </a:r>
            <a:r>
              <a:rPr lang="fr-CA" sz="1800" dirty="0" smtClean="0"/>
              <a:t>: Individu qui influence le comportement, les attitudes et le rendement des employés. Un leader efficace adopte un style de comportement qui incite les individus ou les groupes à prendre les moyens nécessaires pour atteindre les objectifs organisationnels et qui vise à à accroître la productivité et la satisfaction des employés.</a:t>
            </a:r>
          </a:p>
          <a:p>
            <a:r>
              <a:rPr lang="fr-CA" sz="1800" b="1" dirty="0" smtClean="0"/>
              <a:t>Communication</a:t>
            </a:r>
            <a:r>
              <a:rPr lang="fr-CA" sz="1800" dirty="0" smtClean="0"/>
              <a:t>: processus bilatéral d’échange d’information entre au moins deux personnes ou groupes: une personne ou un groupe qui transmet une information (émetteur) et une personne ou un groupe qui reçoit l’information (récepteur).</a:t>
            </a:r>
          </a:p>
          <a:p>
            <a:r>
              <a:rPr lang="fr-CA" sz="1800" b="1" dirty="0" smtClean="0"/>
              <a:t>Groupe</a:t>
            </a:r>
            <a:r>
              <a:rPr lang="fr-CA" sz="1800" dirty="0" smtClean="0"/>
              <a:t>: système organisé composé d’individus qui partagent des normes (standards ou règles), des besoins et des buts et qui interagissent de manière à exercer une influence réciproque sur leurs attitudes et leurs comportements. Le groupe évolue au fil du temps.</a:t>
            </a:r>
            <a:endParaRPr lang="fr-FR" sz="1800" dirty="0"/>
          </a:p>
        </p:txBody>
      </p:sp>
    </p:spTree>
    <p:extLst>
      <p:ext uri="{BB962C8B-B14F-4D97-AF65-F5344CB8AC3E}">
        <p14:creationId xmlns:p14="http://schemas.microsoft.com/office/powerpoint/2010/main" val="2120743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Introduction</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7" name="Picture 4"/>
          <p:cNvPicPr>
            <a:picLocks noChangeAspect="1" noChangeArrowheads="1"/>
          </p:cNvPicPr>
          <p:nvPr/>
        </p:nvPicPr>
        <p:blipFill>
          <a:blip r:embed="rId3"/>
          <a:srcRect/>
          <a:stretch>
            <a:fillRect/>
          </a:stretch>
        </p:blipFill>
        <p:spPr bwMode="auto">
          <a:xfrm>
            <a:off x="1404938" y="1484313"/>
            <a:ext cx="7488237" cy="3457575"/>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175910139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srcRect/>
          <a:stretch>
            <a:fillRect/>
          </a:stretch>
        </p:blipFill>
        <p:spPr bwMode="auto">
          <a:xfrm>
            <a:off x="2590800" y="1447800"/>
            <a:ext cx="4913206" cy="5010999"/>
          </a:xfrm>
          <a:prstGeom prst="rect">
            <a:avLst/>
          </a:prstGeom>
          <a:noFill/>
          <a:ln w="12700">
            <a:noFill/>
            <a:miter lim="800000"/>
            <a:headEnd type="none" w="sm" len="sm"/>
            <a:tailEnd type="none" w="sm" len="sm"/>
          </a:ln>
        </p:spPr>
      </p:pic>
      <p:sp>
        <p:nvSpPr>
          <p:cNvPr id="2" name="Titre 1"/>
          <p:cNvSpPr>
            <a:spLocks noGrp="1"/>
          </p:cNvSpPr>
          <p:nvPr>
            <p:ph type="title"/>
          </p:nvPr>
        </p:nvSpPr>
        <p:spPr>
          <a:xfrm>
            <a:off x="762000" y="685800"/>
            <a:ext cx="8001000" cy="526504"/>
          </a:xfrm>
        </p:spPr>
        <p:txBody>
          <a:bodyPr>
            <a:normAutofit fontScale="90000"/>
          </a:bodyPr>
          <a:lstStyle/>
          <a:p>
            <a:r>
              <a:rPr lang="fr-CA" dirty="0" smtClean="0"/>
              <a:t>Introduction (suite)</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25693787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Introduction (suite)</a:t>
            </a:r>
            <a:endParaRPr lang="fr-CA" dirty="0"/>
          </a:p>
        </p:txBody>
      </p:sp>
      <p:sp>
        <p:nvSpPr>
          <p:cNvPr id="3" name="Espace réservé du texte 2"/>
          <p:cNvSpPr>
            <a:spLocks noGrp="1"/>
          </p:cNvSpPr>
          <p:nvPr>
            <p:ph type="body" sz="quarter" idx="12"/>
          </p:nvPr>
        </p:nvSpPr>
        <p:spPr/>
        <p:txBody>
          <a:bodyPr/>
          <a:lstStyle/>
          <a:p>
            <a:pPr eaLnBrk="1" hangingPunct="1">
              <a:buNone/>
            </a:pPr>
            <a:r>
              <a:rPr lang="fr-CA" b="1" dirty="0" smtClean="0"/>
              <a:t>Le plan du livre</a:t>
            </a:r>
          </a:p>
          <a:p>
            <a:pPr eaLnBrk="1" hangingPunct="1">
              <a:buNone/>
            </a:pPr>
            <a:endParaRPr lang="fr-CA" sz="2000" dirty="0" smtClean="0"/>
          </a:p>
          <a:p>
            <a:pPr eaLnBrk="1" hangingPunct="1"/>
            <a:r>
              <a:rPr lang="fr-CA" sz="2000" dirty="0" smtClean="0"/>
              <a:t>Individu</a:t>
            </a:r>
          </a:p>
          <a:p>
            <a:pPr eaLnBrk="1" hangingPunct="1"/>
            <a:endParaRPr lang="fr-CA" sz="2000" dirty="0" smtClean="0"/>
          </a:p>
          <a:p>
            <a:pPr eaLnBrk="1" hangingPunct="1"/>
            <a:r>
              <a:rPr lang="fr-CA" sz="2000" dirty="0" smtClean="0"/>
              <a:t>Groupe</a:t>
            </a:r>
          </a:p>
          <a:p>
            <a:pPr eaLnBrk="1" hangingPunct="1"/>
            <a:endParaRPr lang="fr-CA" sz="2000" dirty="0" smtClean="0"/>
          </a:p>
          <a:p>
            <a:pPr eaLnBrk="1" hangingPunct="1"/>
            <a:r>
              <a:rPr lang="fr-CA" sz="2000" dirty="0" smtClean="0"/>
              <a:t>Processus</a:t>
            </a:r>
          </a:p>
          <a:p>
            <a:pPr eaLnBrk="1" hangingPunct="1"/>
            <a:endParaRPr lang="fr-CA" sz="2000" dirty="0" smtClean="0"/>
          </a:p>
          <a:p>
            <a:pPr eaLnBrk="1" hangingPunct="1"/>
            <a:r>
              <a:rPr lang="fr-CA" sz="2000" dirty="0" err="1" smtClean="0"/>
              <a:t>Organi</a:t>
            </a:r>
            <a:r>
              <a:rPr lang="en-CA" sz="2000" dirty="0" err="1" smtClean="0"/>
              <a:t>s</a:t>
            </a:r>
            <a:r>
              <a:rPr lang="fr-CA" sz="2000" dirty="0" err="1" smtClean="0"/>
              <a:t>ation</a:t>
            </a:r>
            <a:endParaRPr lang="fr-CA" sz="2000" dirty="0" smtClean="0"/>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10</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105352133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latin typeface="Arial"/>
                <a:cs typeface="Arial"/>
              </a:rPr>
              <a:t>1.1 Les écoles de pensée en psychologie</a:t>
            </a:r>
            <a:endParaRPr lang="fr-CA" dirty="0">
              <a:latin typeface="Arial"/>
              <a:cs typeface="Arial"/>
            </a:endParaRPr>
          </a:p>
        </p:txBody>
      </p:sp>
      <p:sp>
        <p:nvSpPr>
          <p:cNvPr id="3" name="Espace réservé du texte 2"/>
          <p:cNvSpPr>
            <a:spLocks noGrp="1"/>
          </p:cNvSpPr>
          <p:nvPr>
            <p:ph type="body" sz="quarter" idx="12"/>
          </p:nvPr>
        </p:nvSpPr>
        <p:spPr>
          <a:xfrm>
            <a:off x="1116012" y="1557338"/>
            <a:ext cx="7642225" cy="4800620"/>
          </a:xfrm>
        </p:spPr>
        <p:txBody>
          <a:bodyPr>
            <a:normAutofit fontScale="85000" lnSpcReduction="10000"/>
          </a:bodyPr>
          <a:lstStyle/>
          <a:p>
            <a:pPr eaLnBrk="1" hangingPunct="1">
              <a:spcAft>
                <a:spcPts val="2600"/>
              </a:spcAft>
            </a:pPr>
            <a:r>
              <a:rPr lang="fr-CA" strike="sngStrike" dirty="0" smtClean="0">
                <a:latin typeface="Arial"/>
                <a:cs typeface="Arial"/>
              </a:rPr>
              <a:t>Le structuralisme </a:t>
            </a:r>
            <a:r>
              <a:rPr lang="fr-CA" sz="2000" strike="sngStrike" dirty="0" smtClean="0">
                <a:latin typeface="Arial"/>
                <a:cs typeface="Arial"/>
              </a:rPr>
              <a:t>(Wundt) – </a:t>
            </a:r>
            <a:r>
              <a:rPr lang="fr-CA" sz="1600" strike="sngStrike" dirty="0" smtClean="0">
                <a:latin typeface="Arial"/>
                <a:cs typeface="Arial"/>
              </a:rPr>
              <a:t>Possibilité d’acquérir des connaissances sur les processus mentaux en décomposant l’expérience perceptive en sensations et en analysant ensuite leurs interactions.</a:t>
            </a:r>
          </a:p>
          <a:p>
            <a:pPr eaLnBrk="1" hangingPunct="1">
              <a:spcAft>
                <a:spcPts val="2600"/>
              </a:spcAft>
            </a:pPr>
            <a:r>
              <a:rPr lang="fr-CA" strike="sngStrike" dirty="0" smtClean="0">
                <a:latin typeface="Arial"/>
                <a:cs typeface="Arial"/>
              </a:rPr>
              <a:t>Le fonctionnalisme </a:t>
            </a:r>
            <a:r>
              <a:rPr lang="fr-CA" sz="2000" strike="sngStrike" dirty="0" smtClean="0">
                <a:solidFill>
                  <a:srgbClr val="000000"/>
                </a:solidFill>
                <a:latin typeface="Arial"/>
                <a:cs typeface="Arial"/>
              </a:rPr>
              <a:t>(Darwin) – </a:t>
            </a:r>
            <a:r>
              <a:rPr lang="fr-CA" sz="1600" strike="sngStrike" dirty="0" smtClean="0">
                <a:solidFill>
                  <a:srgbClr val="000000"/>
                </a:solidFill>
                <a:latin typeface="Arial"/>
                <a:cs typeface="Arial"/>
              </a:rPr>
              <a:t>Met l’accent sur l’aspect fonctionnelle et pratique des processus mentaux. </a:t>
            </a:r>
          </a:p>
          <a:p>
            <a:pPr eaLnBrk="1" hangingPunct="1">
              <a:spcAft>
                <a:spcPts val="2600"/>
              </a:spcAft>
            </a:pPr>
            <a:r>
              <a:rPr lang="fr-CA" strike="sngStrike" dirty="0" smtClean="0">
                <a:latin typeface="Arial"/>
                <a:cs typeface="Arial"/>
              </a:rPr>
              <a:t>La psychanalyse </a:t>
            </a:r>
            <a:r>
              <a:rPr lang="fr-CA" sz="2000" strike="sngStrike" dirty="0" smtClean="0">
                <a:solidFill>
                  <a:srgbClr val="000000"/>
                </a:solidFill>
                <a:latin typeface="Arial"/>
                <a:cs typeface="Arial"/>
              </a:rPr>
              <a:t>(Freud) – </a:t>
            </a:r>
            <a:r>
              <a:rPr lang="fr-CA" sz="1600" strike="sngStrike" dirty="0" smtClean="0">
                <a:solidFill>
                  <a:srgbClr val="000000"/>
                </a:solidFill>
                <a:latin typeface="Arial"/>
                <a:cs typeface="Arial"/>
              </a:rPr>
              <a:t>L’existence des trois structures psychiques mis de l’avant par Freud: Ça (ID), qui représente les pulsions, le MOI (ego), qui représente la conscience et le SURMOI (superego) qui représente le système de valeurs.</a:t>
            </a:r>
          </a:p>
          <a:p>
            <a:pPr eaLnBrk="1" hangingPunct="1">
              <a:spcAft>
                <a:spcPts val="2600"/>
              </a:spcAft>
            </a:pPr>
            <a:r>
              <a:rPr lang="fr-CA" dirty="0" smtClean="0">
                <a:latin typeface="Arial"/>
                <a:cs typeface="Arial"/>
              </a:rPr>
              <a:t>Le béhaviorisme </a:t>
            </a:r>
            <a:r>
              <a:rPr lang="fr-CA" sz="2000" dirty="0" smtClean="0">
                <a:solidFill>
                  <a:srgbClr val="000000"/>
                </a:solidFill>
                <a:latin typeface="Arial"/>
                <a:cs typeface="Arial"/>
              </a:rPr>
              <a:t>(Skinner) – </a:t>
            </a:r>
            <a:r>
              <a:rPr lang="fr-CA" sz="1600" dirty="0" smtClean="0">
                <a:solidFill>
                  <a:srgbClr val="000000"/>
                </a:solidFill>
                <a:latin typeface="Arial"/>
                <a:cs typeface="Arial"/>
              </a:rPr>
              <a:t>Les tenants maintiennent que l’étude du comportement est strictement mesurable et observable. (stimulus-réponse)</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11</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224747363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latin typeface="Arial"/>
                <a:cs typeface="Arial"/>
              </a:rPr>
              <a:t>1.1 Les écoles de pensée en psychologie</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12</a:t>
            </a:fld>
            <a:endParaRPr lang="fr-CA" dirty="0"/>
          </a:p>
        </p:txBody>
      </p:sp>
      <p:sp>
        <p:nvSpPr>
          <p:cNvPr id="5" name="Espace réservé du texte 4"/>
          <p:cNvSpPr>
            <a:spLocks noGrp="1"/>
          </p:cNvSpPr>
          <p:nvPr>
            <p:ph type="body" sz="quarter" idx="12"/>
          </p:nvPr>
        </p:nvSpPr>
        <p:spPr/>
        <p:txBody>
          <a:bodyPr>
            <a:normAutofit fontScale="77500" lnSpcReduction="20000"/>
          </a:bodyPr>
          <a:lstStyle/>
          <a:p>
            <a:pPr eaLnBrk="1" hangingPunct="1">
              <a:spcAft>
                <a:spcPts val="2600"/>
              </a:spcAft>
            </a:pPr>
            <a:r>
              <a:rPr lang="fr-CA" dirty="0" smtClean="0">
                <a:latin typeface="Arial"/>
                <a:cs typeface="Arial"/>
              </a:rPr>
              <a:t>La psychologie humaniste </a:t>
            </a:r>
            <a:r>
              <a:rPr lang="fr-CA" sz="2400" dirty="0" smtClean="0">
                <a:solidFill>
                  <a:srgbClr val="000000"/>
                </a:solidFill>
                <a:latin typeface="Arial"/>
                <a:cs typeface="Arial"/>
              </a:rPr>
              <a:t>(Maslow) </a:t>
            </a:r>
            <a:r>
              <a:rPr lang="fr-CA" sz="1600" dirty="0" smtClean="0">
                <a:solidFill>
                  <a:srgbClr val="000000"/>
                </a:solidFill>
                <a:latin typeface="Arial"/>
                <a:cs typeface="Arial"/>
              </a:rPr>
              <a:t>– Accorde de l’importance à la personne, à la conscience humaine, à la connaissance de soi et à l’aptitude à faire des choix.</a:t>
            </a:r>
          </a:p>
          <a:p>
            <a:pPr eaLnBrk="1" hangingPunct="1">
              <a:spcAft>
                <a:spcPts val="2600"/>
              </a:spcAft>
            </a:pPr>
            <a:r>
              <a:rPr lang="fr-CA" dirty="0" smtClean="0">
                <a:latin typeface="Arial"/>
                <a:cs typeface="Arial"/>
              </a:rPr>
              <a:t>La psychologie cognitive: </a:t>
            </a:r>
            <a:r>
              <a:rPr lang="fr-CA" sz="1600" dirty="0" smtClean="0">
                <a:latin typeface="Arial"/>
                <a:cs typeface="Arial"/>
              </a:rPr>
              <a:t>Puisque le comportement est plus qu’une simple réponse aux stimuli, la psychologie cognitive met en valeur la pensée, le langage interne et la créativité. </a:t>
            </a:r>
          </a:p>
          <a:p>
            <a:pPr eaLnBrk="1" hangingPunct="1">
              <a:spcAft>
                <a:spcPts val="2600"/>
              </a:spcAft>
            </a:pPr>
            <a:r>
              <a:rPr lang="fr-CA" dirty="0" smtClean="0">
                <a:latin typeface="Arial"/>
                <a:cs typeface="Arial"/>
              </a:rPr>
              <a:t>La psychologie positive </a:t>
            </a:r>
            <a:r>
              <a:rPr lang="fr-CA" sz="2000" dirty="0" smtClean="0">
                <a:latin typeface="Arial"/>
                <a:ea typeface="Bookman Old Style" charset="0"/>
                <a:cs typeface="Arial"/>
              </a:rPr>
              <a:t>(</a:t>
            </a:r>
            <a:r>
              <a:rPr lang="es-ES" sz="2000" dirty="0" smtClean="0">
                <a:latin typeface="Arial"/>
                <a:ea typeface="Bookman Old Style" charset="0"/>
                <a:cs typeface="Arial"/>
              </a:rPr>
              <a:t>Seligman</a:t>
            </a:r>
            <a:r>
              <a:rPr lang="fr-CA" sz="2000" dirty="0" smtClean="0">
                <a:latin typeface="Arial"/>
                <a:cs typeface="Arial"/>
              </a:rPr>
              <a:t>) </a:t>
            </a:r>
            <a:r>
              <a:rPr lang="fr-CA" sz="1600" dirty="0" smtClean="0">
                <a:latin typeface="Arial"/>
                <a:cs typeface="Arial"/>
              </a:rPr>
              <a:t>– Inspirée de l’approche humaniste Oriente vers le développement personnel et le changement social.  Elle privilégie trois disciplines d’intervention:  les émotions et autres expériences subjectives, positives; les traits de caractère et les comportements associés;  les organisations sociales, les valeurs et les pratiques associées. Elle porte sur des thèmes traditionnelles tels la connaissance de soi et la spiritualité ou sur l’attention aux motivations ou à l’estime de soi. </a:t>
            </a:r>
            <a:endParaRPr lang="fr-CA" sz="1600" dirty="0" smtClean="0">
              <a:latin typeface="Arial"/>
              <a:ea typeface="Bookman Old Style" charset="0"/>
              <a:cs typeface="Arial"/>
            </a:endParaRPr>
          </a:p>
          <a:p>
            <a:endParaRPr lang="fr-CA" dirty="0"/>
          </a:p>
        </p:txBody>
      </p:sp>
    </p:spTree>
    <p:extLst>
      <p:ext uri="{BB962C8B-B14F-4D97-AF65-F5344CB8AC3E}">
        <p14:creationId xmlns:p14="http://schemas.microsoft.com/office/powerpoint/2010/main" val="3452926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85800"/>
            <a:ext cx="8153400" cy="576064"/>
          </a:xfrm>
        </p:spPr>
        <p:txBody>
          <a:bodyPr>
            <a:normAutofit fontScale="90000"/>
          </a:bodyPr>
          <a:lstStyle/>
          <a:p>
            <a:r>
              <a:rPr lang="fr-CA" dirty="0" smtClean="0"/>
              <a:t>1.2 Les modèles en comportement organisationnel</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13</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6" name="Picture 3"/>
          <p:cNvPicPr>
            <a:picLocks noChangeAspect="1" noChangeArrowheads="1"/>
          </p:cNvPicPr>
          <p:nvPr/>
        </p:nvPicPr>
        <p:blipFill>
          <a:blip r:embed="rId3"/>
          <a:srcRect/>
          <a:stretch>
            <a:fillRect/>
          </a:stretch>
        </p:blipFill>
        <p:spPr bwMode="auto">
          <a:xfrm>
            <a:off x="1066800" y="1600200"/>
            <a:ext cx="7924800" cy="4225643"/>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278065299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381000"/>
            <a:ext cx="8382000" cy="576064"/>
          </a:xfrm>
        </p:spPr>
        <p:txBody>
          <a:bodyPr>
            <a:normAutofit fontScale="90000"/>
          </a:bodyPr>
          <a:lstStyle/>
          <a:p>
            <a:r>
              <a:rPr lang="fr-CA" dirty="0" smtClean="0"/>
              <a:t>1.2 Les modèles en comportement organisationnel (suite)</a:t>
            </a:r>
            <a:endParaRPr lang="fr-CA" dirty="0"/>
          </a:p>
        </p:txBody>
      </p:sp>
      <p:sp>
        <p:nvSpPr>
          <p:cNvPr id="3" name="Espace réservé du texte 2"/>
          <p:cNvSpPr>
            <a:spLocks noGrp="1"/>
          </p:cNvSpPr>
          <p:nvPr>
            <p:ph type="body" sz="quarter" idx="12"/>
          </p:nvPr>
        </p:nvSpPr>
        <p:spPr>
          <a:xfrm>
            <a:off x="1142976" y="1557338"/>
            <a:ext cx="7615261" cy="4872058"/>
          </a:xfrm>
        </p:spPr>
        <p:txBody>
          <a:bodyPr>
            <a:normAutofit fontScale="85000" lnSpcReduction="10000"/>
          </a:bodyPr>
          <a:lstStyle/>
          <a:p>
            <a:pPr eaLnBrk="1" hangingPunct="1">
              <a:spcAft>
                <a:spcPts val="1400"/>
              </a:spcAft>
              <a:buNone/>
            </a:pPr>
            <a:r>
              <a:rPr lang="fr-CA" b="1" dirty="0" smtClean="0">
                <a:latin typeface="Arial"/>
                <a:cs typeface="Arial"/>
              </a:rPr>
              <a:t>Les modèles mécanistes</a:t>
            </a:r>
          </a:p>
          <a:p>
            <a:pPr eaLnBrk="1" hangingPunct="1">
              <a:spcAft>
                <a:spcPts val="1400"/>
              </a:spcAft>
            </a:pPr>
            <a:r>
              <a:rPr lang="fr-CA" sz="2000" dirty="0" smtClean="0">
                <a:latin typeface="Arial"/>
                <a:cs typeface="Arial"/>
              </a:rPr>
              <a:t>La pensée scientifique (Taylor): </a:t>
            </a:r>
            <a:r>
              <a:rPr lang="fr-CA" sz="1600" dirty="0" smtClean="0">
                <a:latin typeface="Arial"/>
                <a:cs typeface="Arial"/>
              </a:rPr>
              <a:t>Le principal objectif de la gestion est l’enrichissement des patrons et des travailleurs qui est difficile à atteindre. Il prône une direction administrative et une division des tâches plus rationnelles. (Spécialisation et rétrécissement des tâches;  planification, standardisation et la sélection des employés; établir des standards de production afin d’être rentable.)</a:t>
            </a:r>
          </a:p>
          <a:p>
            <a:pPr eaLnBrk="1" hangingPunct="1">
              <a:spcAft>
                <a:spcPts val="1400"/>
              </a:spcAft>
            </a:pPr>
            <a:r>
              <a:rPr lang="fr-CA" sz="2000" dirty="0" smtClean="0">
                <a:latin typeface="Arial"/>
                <a:cs typeface="Arial"/>
              </a:rPr>
              <a:t>Le modèle administratif (Fayol): </a:t>
            </a:r>
            <a:r>
              <a:rPr lang="fr-CA" sz="1600" dirty="0" smtClean="0">
                <a:latin typeface="Arial"/>
                <a:cs typeface="Arial"/>
              </a:rPr>
              <a:t>Toutes les activités d’une entreprise pouvaient se répartir en 6 groupes: les activités techniques, commerciales, financières, de sécurité, comptables et les activités administratives (Pour celles-ci, un effort de conceptualisation et de clarification est nécessaire afin d’optimiser l’application). </a:t>
            </a:r>
            <a:endParaRPr lang="fr-CA" sz="2000" dirty="0" smtClean="0">
              <a:latin typeface="Arial"/>
              <a:cs typeface="Arial"/>
            </a:endParaRPr>
          </a:p>
          <a:p>
            <a:pPr eaLnBrk="1" hangingPunct="1">
              <a:spcAft>
                <a:spcPts val="1400"/>
              </a:spcAft>
            </a:pPr>
            <a:r>
              <a:rPr lang="fr-CA" sz="2000" dirty="0" smtClean="0">
                <a:latin typeface="Arial"/>
                <a:cs typeface="Arial"/>
              </a:rPr>
              <a:t>Les principes bureaucratiques (Weber): </a:t>
            </a:r>
            <a:r>
              <a:rPr lang="fr-CA" sz="1600" dirty="0" smtClean="0">
                <a:latin typeface="Arial"/>
                <a:cs typeface="Arial"/>
              </a:rPr>
              <a:t>Associer à la</a:t>
            </a:r>
            <a:r>
              <a:rPr lang="fr-CA" sz="2000" dirty="0" smtClean="0">
                <a:latin typeface="Arial"/>
                <a:cs typeface="Arial"/>
              </a:rPr>
              <a:t>  </a:t>
            </a:r>
            <a:r>
              <a:rPr lang="fr-CA" sz="1600" b="1" i="1" dirty="0" smtClean="0">
                <a:latin typeface="Arial"/>
                <a:cs typeface="Arial"/>
              </a:rPr>
              <a:t>lourdeur administrative . </a:t>
            </a:r>
            <a:r>
              <a:rPr lang="fr-CA" sz="1600" dirty="0" smtClean="0">
                <a:latin typeface="Arial"/>
                <a:cs typeface="Arial"/>
              </a:rPr>
              <a:t>Selon Weber, une organisation rationnelle du travail est caractérisée par l’objectivité du processus décisionnel.</a:t>
            </a:r>
          </a:p>
          <a:p>
            <a:pPr eaLnBrk="1" hangingPunct="1">
              <a:spcAft>
                <a:spcPts val="1400"/>
              </a:spcAft>
              <a:buNone/>
            </a:pPr>
            <a:endParaRPr lang="fr-CA" sz="2000" dirty="0" smtClean="0">
              <a:latin typeface="Arial"/>
              <a:cs typeface="Arial"/>
            </a:endParaRP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14</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52588784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z="2000" dirty="0" smtClean="0"/>
              <a:t>Les avantages et les inconvénients du modèle de Taylor</a:t>
            </a:r>
            <a:endParaRPr lang="fr-CA" sz="2000"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15</a:t>
            </a:fld>
            <a:endParaRPr lang="fr-CA" dirty="0"/>
          </a:p>
        </p:txBody>
      </p:sp>
      <p:pic>
        <p:nvPicPr>
          <p:cNvPr id="6" name="Picture 4"/>
          <p:cNvPicPr>
            <a:picLocks noChangeAspect="1" noChangeArrowheads="1"/>
          </p:cNvPicPr>
          <p:nvPr/>
        </p:nvPicPr>
        <p:blipFill>
          <a:blip r:embed="rId3"/>
          <a:srcRect/>
          <a:stretch>
            <a:fillRect/>
          </a:stretch>
        </p:blipFill>
        <p:spPr bwMode="auto">
          <a:xfrm>
            <a:off x="1571604" y="1857364"/>
            <a:ext cx="6084888" cy="3025777"/>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587097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a:xfrm>
            <a:off x="838200" y="1524000"/>
            <a:ext cx="7539037" cy="4568825"/>
          </a:xfrm>
        </p:spPr>
        <p:txBody>
          <a:bodyPr/>
          <a:lstStyle/>
          <a:p>
            <a:pPr lvl="1">
              <a:buNone/>
            </a:pPr>
            <a:r>
              <a:rPr lang="fr-CA" sz="2100" b="1" dirty="0" smtClean="0"/>
              <a:t>Les modèles mécanistes (suite)</a:t>
            </a:r>
            <a:endParaRPr lang="fr-CA" sz="2100" b="1"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16</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7" name="Picture 5"/>
          <p:cNvPicPr>
            <a:picLocks noChangeAspect="1" noChangeArrowheads="1"/>
          </p:cNvPicPr>
          <p:nvPr/>
        </p:nvPicPr>
        <p:blipFill>
          <a:blip r:embed="rId3"/>
          <a:srcRect/>
          <a:stretch>
            <a:fillRect/>
          </a:stretch>
        </p:blipFill>
        <p:spPr bwMode="auto">
          <a:xfrm>
            <a:off x="1981200" y="2209800"/>
            <a:ext cx="6096000" cy="3058739"/>
          </a:xfrm>
          <a:prstGeom prst="rect">
            <a:avLst/>
          </a:prstGeom>
          <a:noFill/>
          <a:ln w="12700">
            <a:noFill/>
            <a:miter lim="800000"/>
            <a:headEnd type="none" w="sm" len="sm"/>
            <a:tailEnd type="none" w="sm" len="sm"/>
          </a:ln>
        </p:spPr>
      </p:pic>
      <p:sp>
        <p:nvSpPr>
          <p:cNvPr id="8" name="Titre 7"/>
          <p:cNvSpPr>
            <a:spLocks noGrp="1"/>
          </p:cNvSpPr>
          <p:nvPr>
            <p:ph type="title"/>
          </p:nvPr>
        </p:nvSpPr>
        <p:spPr>
          <a:xfrm>
            <a:off x="685800" y="381000"/>
            <a:ext cx="8236024" cy="576064"/>
          </a:xfrm>
        </p:spPr>
        <p:txBody>
          <a:bodyPr>
            <a:normAutofit fontScale="90000"/>
          </a:bodyPr>
          <a:lstStyle/>
          <a:p>
            <a:pPr lvl="0"/>
            <a:r>
              <a:rPr lang="fr-CA" dirty="0" smtClean="0"/>
              <a:t>1.2 Les modèles en comportement organisationnel (suite)</a:t>
            </a:r>
            <a:br>
              <a:rPr lang="fr-CA" dirty="0" smtClean="0"/>
            </a:br>
            <a:endParaRPr lang="fr-FR" dirty="0"/>
          </a:p>
        </p:txBody>
      </p:sp>
    </p:spTree>
    <p:extLst>
      <p:ext uri="{BB962C8B-B14F-4D97-AF65-F5344CB8AC3E}">
        <p14:creationId xmlns:p14="http://schemas.microsoft.com/office/powerpoint/2010/main" val="2734849495"/>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p:txBody>
          <a:bodyPr>
            <a:normAutofit fontScale="85000" lnSpcReduction="10000"/>
          </a:bodyPr>
          <a:lstStyle/>
          <a:p>
            <a:pPr eaLnBrk="1" hangingPunct="1">
              <a:spcAft>
                <a:spcPts val="2000"/>
              </a:spcAft>
              <a:buNone/>
            </a:pPr>
            <a:r>
              <a:rPr lang="fr-CA" b="1" dirty="0" smtClean="0">
                <a:solidFill>
                  <a:srgbClr val="000000"/>
                </a:solidFill>
                <a:latin typeface="Arial"/>
                <a:cs typeface="Arial"/>
              </a:rPr>
              <a:t>Les modèles organiques</a:t>
            </a:r>
          </a:p>
          <a:p>
            <a:pPr eaLnBrk="1" hangingPunct="1">
              <a:spcAft>
                <a:spcPts val="2000"/>
              </a:spcAft>
            </a:pPr>
            <a:r>
              <a:rPr lang="fr-CA" sz="2000" dirty="0" smtClean="0">
                <a:solidFill>
                  <a:srgbClr val="000000"/>
                </a:solidFill>
                <a:latin typeface="Arial"/>
                <a:cs typeface="Arial"/>
              </a:rPr>
              <a:t>L’École des relations humaines (Mayo et col.): </a:t>
            </a:r>
            <a:r>
              <a:rPr lang="fr-CA" sz="1600" dirty="0" smtClean="0">
                <a:solidFill>
                  <a:srgbClr val="000000"/>
                </a:solidFill>
                <a:latin typeface="Arial"/>
                <a:cs typeface="Arial"/>
              </a:rPr>
              <a:t>L’approche met l’accent en évidence l’existence de réseaux informels et leur influence sur le processus de communication, les groupes et la structure hiérarchique en place. Il cherche les facteurs (sentiment d’appartenance, caractère informel de la structure organisationnelle) qui influent sur la productivité. On ne peut négliger  le caractère humaniste. </a:t>
            </a:r>
          </a:p>
          <a:p>
            <a:pPr eaLnBrk="1" hangingPunct="1">
              <a:spcAft>
                <a:spcPts val="2000"/>
              </a:spcAft>
            </a:pPr>
            <a:r>
              <a:rPr lang="fr-CA" sz="2000" dirty="0" smtClean="0">
                <a:solidFill>
                  <a:srgbClr val="000000"/>
                </a:solidFill>
                <a:latin typeface="Arial"/>
                <a:cs typeface="Arial"/>
              </a:rPr>
              <a:t>Le modèle de Merton, </a:t>
            </a:r>
            <a:r>
              <a:rPr lang="fr-CA" sz="2000" dirty="0" err="1" smtClean="0">
                <a:solidFill>
                  <a:srgbClr val="000000"/>
                </a:solidFill>
                <a:latin typeface="Arial"/>
                <a:cs typeface="Arial"/>
              </a:rPr>
              <a:t>Selznick</a:t>
            </a:r>
            <a:r>
              <a:rPr lang="fr-CA" sz="2000" dirty="0" smtClean="0">
                <a:solidFill>
                  <a:srgbClr val="000000"/>
                </a:solidFill>
                <a:latin typeface="Arial"/>
                <a:cs typeface="Arial"/>
              </a:rPr>
              <a:t> et </a:t>
            </a:r>
            <a:r>
              <a:rPr lang="fr-CA" sz="2000" dirty="0" err="1" smtClean="0">
                <a:solidFill>
                  <a:srgbClr val="000000"/>
                </a:solidFill>
                <a:latin typeface="Arial"/>
                <a:cs typeface="Arial"/>
              </a:rPr>
              <a:t>Gouldner</a:t>
            </a:r>
            <a:r>
              <a:rPr lang="fr-CA" sz="2000" dirty="0" smtClean="0">
                <a:solidFill>
                  <a:srgbClr val="000000"/>
                </a:solidFill>
                <a:latin typeface="Arial"/>
                <a:cs typeface="Arial"/>
              </a:rPr>
              <a:t>: </a:t>
            </a:r>
            <a:r>
              <a:rPr lang="fr-CA" sz="1600" dirty="0" smtClean="0">
                <a:solidFill>
                  <a:srgbClr val="000000"/>
                </a:solidFill>
                <a:latin typeface="Arial"/>
                <a:cs typeface="Arial"/>
              </a:rPr>
              <a:t>La bureaucratie mène à l’affaissement du but de l’organisation puisque l’organisation des règles devient une fin en soi. L’</a:t>
            </a:r>
            <a:r>
              <a:rPr lang="fr-CA" sz="1600" dirty="0" err="1" smtClean="0">
                <a:solidFill>
                  <a:srgbClr val="000000"/>
                </a:solidFill>
                <a:latin typeface="Arial"/>
                <a:cs typeface="Arial"/>
              </a:rPr>
              <a:t>empowerment</a:t>
            </a:r>
            <a:r>
              <a:rPr lang="fr-CA" sz="1600" dirty="0" smtClean="0">
                <a:solidFill>
                  <a:srgbClr val="000000"/>
                </a:solidFill>
                <a:latin typeface="Arial"/>
                <a:cs typeface="Arial"/>
              </a:rPr>
              <a:t> est important.</a:t>
            </a:r>
            <a:endParaRPr lang="fr-CA" sz="2000" dirty="0" smtClean="0">
              <a:solidFill>
                <a:srgbClr val="000000"/>
              </a:solidFill>
              <a:latin typeface="Arial"/>
              <a:cs typeface="Arial"/>
            </a:endParaRPr>
          </a:p>
          <a:p>
            <a:pPr eaLnBrk="1" hangingPunct="1">
              <a:spcAft>
                <a:spcPts val="2000"/>
              </a:spcAft>
            </a:pPr>
            <a:r>
              <a:rPr lang="fr-CA" sz="2000" dirty="0" smtClean="0">
                <a:solidFill>
                  <a:srgbClr val="000000"/>
                </a:solidFill>
                <a:latin typeface="Arial"/>
                <a:cs typeface="Arial"/>
              </a:rPr>
              <a:t>Le modèle de </a:t>
            </a:r>
            <a:r>
              <a:rPr lang="fr-CA" sz="2000" dirty="0" err="1" smtClean="0">
                <a:solidFill>
                  <a:srgbClr val="000000"/>
                </a:solidFill>
                <a:latin typeface="Arial"/>
                <a:cs typeface="Arial"/>
              </a:rPr>
              <a:t>Likert</a:t>
            </a:r>
            <a:r>
              <a:rPr lang="fr-CA" sz="2000" dirty="0" smtClean="0">
                <a:solidFill>
                  <a:srgbClr val="000000"/>
                </a:solidFill>
                <a:latin typeface="Arial"/>
                <a:cs typeface="Arial"/>
              </a:rPr>
              <a:t>: </a:t>
            </a:r>
            <a:r>
              <a:rPr lang="fr-CA" sz="1600" dirty="0" smtClean="0">
                <a:solidFill>
                  <a:srgbClr val="000000"/>
                </a:solidFill>
                <a:latin typeface="Arial"/>
                <a:cs typeface="Arial"/>
              </a:rPr>
              <a:t>Ce modèle favorise l’émergence de la dimension sociale  comme facteur de motivation. Ce modèle est axé sur la participation. </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17</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6" name="Titre 5"/>
          <p:cNvSpPr>
            <a:spLocks noGrp="1"/>
          </p:cNvSpPr>
          <p:nvPr>
            <p:ph type="title"/>
          </p:nvPr>
        </p:nvSpPr>
        <p:spPr>
          <a:xfrm>
            <a:off x="762000" y="381000"/>
            <a:ext cx="8159824" cy="576064"/>
          </a:xfrm>
        </p:spPr>
        <p:txBody>
          <a:bodyPr>
            <a:normAutofit fontScale="90000"/>
          </a:bodyPr>
          <a:lstStyle/>
          <a:p>
            <a:pPr lvl="0"/>
            <a:r>
              <a:rPr lang="fr-CA" dirty="0" smtClean="0"/>
              <a:t>1.2 Les modèles en comportement organisationnel (suite)</a:t>
            </a:r>
            <a:br>
              <a:rPr lang="fr-CA" dirty="0" smtClean="0"/>
            </a:br>
            <a:endParaRPr lang="fr-FR" dirty="0"/>
          </a:p>
        </p:txBody>
      </p:sp>
    </p:spTree>
    <p:extLst>
      <p:ext uri="{BB962C8B-B14F-4D97-AF65-F5344CB8AC3E}">
        <p14:creationId xmlns:p14="http://schemas.microsoft.com/office/powerpoint/2010/main" val="2140261065"/>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Les composantes du processus administratif</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18</a:t>
            </a:fld>
            <a:endParaRPr lang="fr-CA" dirty="0"/>
          </a:p>
        </p:txBody>
      </p:sp>
      <p:pic>
        <p:nvPicPr>
          <p:cNvPr id="6" name="Picture 7"/>
          <p:cNvPicPr>
            <a:picLocks noChangeAspect="1" noChangeArrowheads="1"/>
          </p:cNvPicPr>
          <p:nvPr/>
        </p:nvPicPr>
        <p:blipFill>
          <a:blip r:embed="rId3"/>
          <a:srcRect/>
          <a:stretch>
            <a:fillRect/>
          </a:stretch>
        </p:blipFill>
        <p:spPr bwMode="auto">
          <a:xfrm>
            <a:off x="1500166" y="1714488"/>
            <a:ext cx="6480175" cy="2265362"/>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22188306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381000"/>
            <a:ext cx="8229600" cy="576064"/>
          </a:xfrm>
        </p:spPr>
        <p:txBody>
          <a:bodyPr>
            <a:normAutofit fontScale="90000"/>
          </a:bodyPr>
          <a:lstStyle/>
          <a:p>
            <a:pPr lvl="0">
              <a:defRPr/>
            </a:pPr>
            <a:r>
              <a:rPr lang="fr-CA" dirty="0" smtClean="0"/>
              <a:t>1.2 Les modèles en comportement organisationnel (suite)</a:t>
            </a:r>
            <a:endParaRPr lang="fr-CA" dirty="0"/>
          </a:p>
        </p:txBody>
      </p:sp>
      <p:sp>
        <p:nvSpPr>
          <p:cNvPr id="3" name="Espace réservé du texte 2"/>
          <p:cNvSpPr>
            <a:spLocks noGrp="1"/>
          </p:cNvSpPr>
          <p:nvPr>
            <p:ph type="body" sz="quarter" idx="12"/>
          </p:nvPr>
        </p:nvSpPr>
        <p:spPr>
          <a:xfrm>
            <a:off x="1116012" y="1357298"/>
            <a:ext cx="7642225" cy="5143536"/>
          </a:xfrm>
        </p:spPr>
        <p:txBody>
          <a:bodyPr>
            <a:normAutofit fontScale="92500"/>
          </a:bodyPr>
          <a:lstStyle/>
          <a:p>
            <a:pPr eaLnBrk="1" hangingPunct="1">
              <a:spcAft>
                <a:spcPts val="1400"/>
              </a:spcAft>
              <a:buNone/>
            </a:pPr>
            <a:r>
              <a:rPr lang="fr-CA" b="1" strike="sngStrike" dirty="0" smtClean="0"/>
              <a:t>Le modèle contingent</a:t>
            </a:r>
          </a:p>
          <a:p>
            <a:pPr eaLnBrk="1" hangingPunct="1">
              <a:spcAft>
                <a:spcPts val="1400"/>
              </a:spcAft>
            </a:pPr>
            <a:r>
              <a:rPr lang="fr-CA" sz="1800" b="1" strike="sngStrike" dirty="0" smtClean="0"/>
              <a:t>La </a:t>
            </a:r>
            <a:r>
              <a:rPr lang="fr-CA" sz="1800" b="1" strike="sngStrike" dirty="0" smtClean="0">
                <a:solidFill>
                  <a:srgbClr val="000000"/>
                </a:solidFill>
              </a:rPr>
              <a:t>technologie (Woodward ; </a:t>
            </a:r>
            <a:r>
              <a:rPr lang="fr-CA" sz="1800" b="1" strike="sngStrike" dirty="0" err="1" smtClean="0">
                <a:solidFill>
                  <a:srgbClr val="000000"/>
                </a:solidFill>
              </a:rPr>
              <a:t>Perrow</a:t>
            </a:r>
            <a:r>
              <a:rPr lang="fr-CA" sz="1800" b="1" strike="sngStrike" dirty="0" smtClean="0">
                <a:solidFill>
                  <a:srgbClr val="000000"/>
                </a:solidFill>
              </a:rPr>
              <a:t>) </a:t>
            </a:r>
            <a:r>
              <a:rPr lang="fr-CA" sz="1600" strike="sngStrike" dirty="0" smtClean="0">
                <a:solidFill>
                  <a:srgbClr val="000000"/>
                </a:solidFill>
              </a:rPr>
              <a:t>Dans quelle mesure la structure organisationnelle contribue-t-elle à l’efficacité de l’entreprise?  Woodward rejette les facteurs tels la taille de l’organisation, l’attitude des dirigeants et le secteur industriel comme éléments déterminants du succès d’une entreprise. Pour ce chercheur, c’est la cohérence entre les technologies de production et les formes d’organisation qui explique réellement le succès.  On y retrouve trois types de technologie: la production d’unités en petites quantités, la production de masse en grandes quantités et la production en procédé continu. Charles </a:t>
            </a:r>
            <a:r>
              <a:rPr lang="fr-CA" sz="1600" strike="sngStrike" dirty="0" err="1" smtClean="0">
                <a:solidFill>
                  <a:srgbClr val="000000"/>
                </a:solidFill>
              </a:rPr>
              <a:t>Perrow</a:t>
            </a:r>
            <a:r>
              <a:rPr lang="fr-CA" sz="1600" strike="sngStrike" dirty="0" smtClean="0">
                <a:solidFill>
                  <a:srgbClr val="000000"/>
                </a:solidFill>
              </a:rPr>
              <a:t> s’intéresse davantage à l’aspect routinier de la technologie.</a:t>
            </a:r>
          </a:p>
          <a:p>
            <a:pPr eaLnBrk="1" hangingPunct="1">
              <a:spcAft>
                <a:spcPts val="1400"/>
              </a:spcAft>
            </a:pPr>
            <a:r>
              <a:rPr lang="fr-CA" sz="1800" b="1" strike="sngStrike" dirty="0" smtClean="0">
                <a:solidFill>
                  <a:srgbClr val="000000"/>
                </a:solidFill>
              </a:rPr>
              <a:t>L’environnement (Emery et </a:t>
            </a:r>
            <a:r>
              <a:rPr lang="fr-CA" sz="1800" b="1" strike="sngStrike" dirty="0" err="1" smtClean="0">
                <a:solidFill>
                  <a:srgbClr val="000000"/>
                </a:solidFill>
              </a:rPr>
              <a:t>Trist</a:t>
            </a:r>
            <a:r>
              <a:rPr lang="fr-CA" sz="1800" b="1" strike="sngStrike" dirty="0" smtClean="0">
                <a:solidFill>
                  <a:srgbClr val="000000"/>
                </a:solidFill>
              </a:rPr>
              <a:t> ; Lawrence et </a:t>
            </a:r>
            <a:r>
              <a:rPr lang="fr-CA" sz="1800" b="1" strike="sngStrike" dirty="0" err="1" smtClean="0">
                <a:solidFill>
                  <a:srgbClr val="000000"/>
                </a:solidFill>
              </a:rPr>
              <a:t>Lorsch</a:t>
            </a:r>
            <a:r>
              <a:rPr lang="fr-CA" sz="1800" b="1" strike="sngStrike" dirty="0" smtClean="0">
                <a:solidFill>
                  <a:srgbClr val="000000"/>
                </a:solidFill>
              </a:rPr>
              <a:t>) </a:t>
            </a:r>
            <a:r>
              <a:rPr lang="fr-CA" sz="1600" strike="sngStrike" dirty="0" smtClean="0">
                <a:solidFill>
                  <a:srgbClr val="000000"/>
                </a:solidFill>
              </a:rPr>
              <a:t>L’environnement dans lequel l’organisation évolue influe sur leur structure, ce qui peut varier d’une organisation à l’autre. Pour faire face aux changements, il faut tenir compte de quatre types de relations: internes (compétences), effet sur l’environnement, effets de l’environnement  (disponibilité du personnel), variables internes et externes (contexte économique), </a:t>
            </a:r>
          </a:p>
          <a:p>
            <a:pPr lvl="1">
              <a:spcAft>
                <a:spcPts val="1400"/>
              </a:spcAft>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19</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2027363457"/>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Le modèle contemporain</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20</a:t>
            </a:fld>
            <a:endParaRPr lang="fr-CA" dirty="0"/>
          </a:p>
        </p:txBody>
      </p:sp>
      <p:sp>
        <p:nvSpPr>
          <p:cNvPr id="5" name="Espace réservé du texte 4"/>
          <p:cNvSpPr>
            <a:spLocks noGrp="1"/>
          </p:cNvSpPr>
          <p:nvPr>
            <p:ph type="body" sz="quarter" idx="12"/>
          </p:nvPr>
        </p:nvSpPr>
        <p:spPr/>
        <p:txBody>
          <a:bodyPr/>
          <a:lstStyle/>
          <a:p>
            <a:r>
              <a:rPr lang="fr-CA" sz="1600" dirty="0" smtClean="0"/>
              <a:t>Ce modèle repose sur un ensemble de plusieurs disciplines qui insistent sur la diversité des comportements au travail, tant chez l’individu que dans un groupe. (Principes: </a:t>
            </a:r>
            <a:r>
              <a:rPr lang="fr-CA" sz="1600" b="1" dirty="0" smtClean="0"/>
              <a:t>gestion des ressources humaines, responsabilité sociale et durabilité </a:t>
            </a:r>
            <a:r>
              <a:rPr lang="fr-CA" sz="1600" dirty="0" smtClean="0"/>
              <a:t>(degré de responsabilité quand aux enjeux du développement durable dans l’environnement, la société et l’économie)</a:t>
            </a:r>
          </a:p>
          <a:p>
            <a:r>
              <a:rPr lang="fr-CA" b="1" dirty="0" smtClean="0"/>
              <a:t>Principe de la gestion moderne des ressources humaines qui vise 4 objectifs:</a:t>
            </a:r>
          </a:p>
          <a:p>
            <a:pPr lvl="1"/>
            <a:r>
              <a:rPr lang="fr-CA" sz="1800" dirty="0" smtClean="0"/>
              <a:t>Attirer les candidats les plus qualifiés;</a:t>
            </a:r>
          </a:p>
          <a:p>
            <a:pPr lvl="1"/>
            <a:r>
              <a:rPr lang="fr-CA" sz="1800" dirty="0" smtClean="0"/>
              <a:t>Maintenir dans l’entreprise les employés fournissant le rendement le plus satisfaisant;</a:t>
            </a:r>
          </a:p>
          <a:p>
            <a:pPr lvl="1"/>
            <a:r>
              <a:rPr lang="fr-CA" sz="1800" dirty="0" smtClean="0"/>
              <a:t>Accroître la motivation des employés et l’orienter vers l’excellence;</a:t>
            </a:r>
          </a:p>
          <a:p>
            <a:pPr lvl="1"/>
            <a:r>
              <a:rPr lang="fr-CA" sz="1800" dirty="0" smtClean="0"/>
              <a:t>Favoriser l’épanouissement des employés Dns l’entreprise par la pleine utilisation de leurs compétences.</a:t>
            </a:r>
          </a:p>
          <a:p>
            <a:pPr lvl="1">
              <a:buNone/>
            </a:pPr>
            <a:endParaRPr lang="fr-CA" b="1" dirty="0" smtClean="0"/>
          </a:p>
          <a:p>
            <a:pPr lvl="1"/>
            <a:endParaRPr lang="fr-CA" dirty="0" smtClean="0"/>
          </a:p>
        </p:txBody>
      </p:sp>
    </p:spTree>
    <p:extLst>
      <p:ext uri="{BB962C8B-B14F-4D97-AF65-F5344CB8AC3E}">
        <p14:creationId xmlns:p14="http://schemas.microsoft.com/office/powerpoint/2010/main" val="34833055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Le modèle contemporain</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21</a:t>
            </a:fld>
            <a:endParaRPr lang="fr-CA" dirty="0"/>
          </a:p>
        </p:txBody>
      </p:sp>
      <p:sp>
        <p:nvSpPr>
          <p:cNvPr id="5" name="Espace réservé du texte 4"/>
          <p:cNvSpPr>
            <a:spLocks noGrp="1"/>
          </p:cNvSpPr>
          <p:nvPr>
            <p:ph type="body" sz="quarter" idx="12"/>
          </p:nvPr>
        </p:nvSpPr>
        <p:spPr/>
        <p:txBody>
          <a:bodyPr>
            <a:normAutofit fontScale="77500" lnSpcReduction="20000"/>
          </a:bodyPr>
          <a:lstStyle/>
          <a:p>
            <a:r>
              <a:rPr lang="fr-CA" b="1" dirty="0" smtClean="0"/>
              <a:t>La culture organisationnelle et la qualité de vie au travail</a:t>
            </a:r>
          </a:p>
          <a:p>
            <a:pPr lvl="1"/>
            <a:r>
              <a:rPr lang="fr-CA" b="1" dirty="0" smtClean="0"/>
              <a:t>Culture organisationnelle: </a:t>
            </a:r>
            <a:r>
              <a:rPr lang="fr-CA" dirty="0" smtClean="0"/>
              <a:t>Ensemble des croyances, de valeurs et de normes partagées par les membres d’une organisation.</a:t>
            </a:r>
          </a:p>
          <a:p>
            <a:pPr lvl="1"/>
            <a:r>
              <a:rPr lang="fr-CA" dirty="0" smtClean="0"/>
              <a:t>Questions: Quelle est la </a:t>
            </a:r>
            <a:r>
              <a:rPr lang="fr-CA" b="1" dirty="0" smtClean="0"/>
              <a:t>personne responsable </a:t>
            </a:r>
            <a:r>
              <a:rPr lang="fr-CA" dirty="0" smtClean="0"/>
              <a:t>de ce développement et de quelle manière peut-on développer la culture organisationnelle? Est-il possible de développer une </a:t>
            </a:r>
            <a:r>
              <a:rPr lang="fr-CA" b="1" dirty="0" smtClean="0"/>
              <a:t>culture de rentabilité et de performance </a:t>
            </a:r>
            <a:r>
              <a:rPr lang="fr-CA" dirty="0" smtClean="0"/>
              <a:t>tout en améliorant la </a:t>
            </a:r>
            <a:r>
              <a:rPr lang="fr-CA" b="1" dirty="0" smtClean="0"/>
              <a:t>qualité de vie </a:t>
            </a:r>
            <a:r>
              <a:rPr lang="fr-CA" dirty="0" smtClean="0"/>
              <a:t>des travailleurs?</a:t>
            </a:r>
          </a:p>
          <a:p>
            <a:pPr lvl="1"/>
            <a:r>
              <a:rPr lang="fr-CA" b="1" dirty="0" smtClean="0"/>
              <a:t>Le rôle de coach </a:t>
            </a:r>
            <a:r>
              <a:rPr lang="fr-CA" dirty="0" smtClean="0"/>
              <a:t>: Ce rôle émane d’une plus grande complexité en matière de gestion tels le contexte chaotique, le désir d’améliorer la productivité, la durabilité et la capacité d’adaptation organisationnelle.</a:t>
            </a:r>
            <a:endParaRPr lang="fr-CA" dirty="0"/>
          </a:p>
        </p:txBody>
      </p:sp>
    </p:spTree>
    <p:extLst>
      <p:ext uri="{BB962C8B-B14F-4D97-AF65-F5344CB8AC3E}">
        <p14:creationId xmlns:p14="http://schemas.microsoft.com/office/powerpoint/2010/main" val="3220785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2662" cy="576064"/>
          </a:xfrm>
        </p:spPr>
        <p:txBody>
          <a:bodyPr>
            <a:normAutofit fontScale="90000"/>
          </a:bodyPr>
          <a:lstStyle/>
          <a:p>
            <a:r>
              <a:rPr lang="fr-CA" dirty="0" smtClean="0"/>
              <a:t>Conclusion</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22</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6" name="Picture 11"/>
          <p:cNvPicPr>
            <a:picLocks noChangeAspect="1" noChangeArrowheads="1"/>
          </p:cNvPicPr>
          <p:nvPr/>
        </p:nvPicPr>
        <p:blipFill>
          <a:blip r:embed="rId3"/>
          <a:srcRect/>
          <a:stretch>
            <a:fillRect/>
          </a:stretch>
        </p:blipFill>
        <p:spPr bwMode="auto">
          <a:xfrm>
            <a:off x="1219200" y="1828800"/>
            <a:ext cx="7705725" cy="3827462"/>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24500835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2662" cy="576064"/>
          </a:xfrm>
        </p:spPr>
        <p:txBody>
          <a:bodyPr>
            <a:normAutofit fontScale="90000"/>
          </a:bodyPr>
          <a:lstStyle/>
          <a:p>
            <a:r>
              <a:rPr lang="fr-CA" dirty="0" smtClean="0"/>
              <a:t>Conclusion (suite)</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23</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6" name="Picture 17"/>
          <p:cNvPicPr>
            <a:picLocks noChangeAspect="1" noChangeArrowheads="1"/>
          </p:cNvPicPr>
          <p:nvPr/>
        </p:nvPicPr>
        <p:blipFill>
          <a:blip r:embed="rId3"/>
          <a:srcRect/>
          <a:stretch>
            <a:fillRect/>
          </a:stretch>
        </p:blipFill>
        <p:spPr bwMode="auto">
          <a:xfrm>
            <a:off x="1828800" y="1447800"/>
            <a:ext cx="6527800" cy="5213350"/>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69734598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2662" cy="576064"/>
          </a:xfrm>
        </p:spPr>
        <p:txBody>
          <a:bodyPr>
            <a:normAutofit fontScale="90000"/>
          </a:bodyPr>
          <a:lstStyle/>
          <a:p>
            <a:r>
              <a:rPr lang="fr-CA" dirty="0" smtClean="0"/>
              <a:t>Conclusion (suite)</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24</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7" name="Picture 19"/>
          <p:cNvPicPr>
            <a:picLocks noChangeAspect="1" noChangeArrowheads="1"/>
          </p:cNvPicPr>
          <p:nvPr/>
        </p:nvPicPr>
        <p:blipFill>
          <a:blip r:embed="rId3"/>
          <a:srcRect/>
          <a:stretch>
            <a:fillRect/>
          </a:stretch>
        </p:blipFill>
        <p:spPr bwMode="auto">
          <a:xfrm>
            <a:off x="1981200" y="1447800"/>
            <a:ext cx="5965825" cy="5105400"/>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268933028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Les comportements au travail</a:t>
            </a:r>
            <a:endParaRPr lang="fr-CA" dirty="0"/>
          </a:p>
        </p:txBody>
      </p:sp>
      <p:sp>
        <p:nvSpPr>
          <p:cNvPr id="4" name="Espace réservé du texte 3"/>
          <p:cNvSpPr>
            <a:spLocks noGrp="1"/>
          </p:cNvSpPr>
          <p:nvPr>
            <p:ph type="body" sz="quarter" idx="10"/>
          </p:nvPr>
        </p:nvSpPr>
        <p:spPr/>
        <p:txBody>
          <a:bodyPr>
            <a:normAutofit fontScale="92500" lnSpcReduction="10000"/>
          </a:bodyPr>
          <a:lstStyle/>
          <a:p>
            <a:r>
              <a:rPr lang="fr-CA" dirty="0" smtClean="0"/>
              <a:t>Chapitre</a:t>
            </a:r>
            <a:endParaRPr lang="fr-CA" dirty="0"/>
          </a:p>
        </p:txBody>
      </p:sp>
      <p:sp>
        <p:nvSpPr>
          <p:cNvPr id="5" name="Espace réservé du texte 4"/>
          <p:cNvSpPr>
            <a:spLocks noGrp="1"/>
          </p:cNvSpPr>
          <p:nvPr>
            <p:ph type="body" sz="quarter" idx="11"/>
          </p:nvPr>
        </p:nvSpPr>
        <p:spPr/>
        <p:txBody>
          <a:bodyPr/>
          <a:lstStyle/>
          <a:p>
            <a:r>
              <a:rPr lang="fr-CA" dirty="0" smtClean="0"/>
              <a:t>2</a:t>
            </a:r>
            <a:endParaRPr lang="fr-CA" dirty="0"/>
          </a:p>
        </p:txBody>
      </p:sp>
      <p:cxnSp>
        <p:nvCxnSpPr>
          <p:cNvPr id="6" name="Connecteur droit 5"/>
          <p:cNvCxnSpPr/>
          <p:nvPr/>
        </p:nvCxnSpPr>
        <p:spPr>
          <a:xfrm>
            <a:off x="2019904" y="3248144"/>
            <a:ext cx="0" cy="19442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5578716"/>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Plan de chapitre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26</a:t>
            </a:fld>
            <a:endParaRPr lang="fr-CA" dirty="0"/>
          </a:p>
        </p:txBody>
      </p:sp>
      <p:sp>
        <p:nvSpPr>
          <p:cNvPr id="5" name="Espace réservé du texte 4"/>
          <p:cNvSpPr>
            <a:spLocks noGrp="1"/>
          </p:cNvSpPr>
          <p:nvPr>
            <p:ph type="body" sz="quarter" idx="12"/>
          </p:nvPr>
        </p:nvSpPr>
        <p:spPr/>
        <p:txBody>
          <a:bodyPr/>
          <a:lstStyle/>
          <a:p>
            <a:pPr>
              <a:buNone/>
            </a:pPr>
            <a:r>
              <a:rPr lang="fr-FR" sz="1500" dirty="0" smtClean="0"/>
              <a:t>Introduction</a:t>
            </a:r>
          </a:p>
          <a:p>
            <a:pPr>
              <a:buNone/>
            </a:pPr>
            <a:r>
              <a:rPr lang="fr-FR" sz="1500" dirty="0" smtClean="0"/>
              <a:t>2.1 Le comportement humain</a:t>
            </a:r>
          </a:p>
          <a:p>
            <a:pPr>
              <a:buNone/>
            </a:pPr>
            <a:r>
              <a:rPr lang="fr-FR" sz="1500" dirty="0" smtClean="0"/>
              <a:t>2.2 Le processus de perception</a:t>
            </a:r>
          </a:p>
          <a:p>
            <a:pPr>
              <a:buNone/>
            </a:pPr>
            <a:r>
              <a:rPr lang="fr-FR" sz="1500" dirty="0" smtClean="0"/>
              <a:t>2.3 La personnalité</a:t>
            </a:r>
          </a:p>
          <a:p>
            <a:pPr>
              <a:buNone/>
            </a:pPr>
            <a:r>
              <a:rPr lang="fr-FR" sz="1500" dirty="0" smtClean="0"/>
              <a:t>2.4 Les valeurs et les attitudes dans l’environnement de travail</a:t>
            </a:r>
          </a:p>
          <a:p>
            <a:pPr>
              <a:buNone/>
            </a:pPr>
            <a:r>
              <a:rPr lang="fr-FR" sz="1500" dirty="0" smtClean="0"/>
              <a:t>2.5 Les attributions</a:t>
            </a:r>
          </a:p>
          <a:p>
            <a:pPr>
              <a:buNone/>
            </a:pPr>
            <a:r>
              <a:rPr lang="fr-FR" sz="1500" dirty="0" smtClean="0"/>
              <a:t>Conclusion</a:t>
            </a:r>
            <a:endParaRPr lang="fr-FR" sz="1500" dirty="0"/>
          </a:p>
        </p:txBody>
      </p:sp>
    </p:spTree>
    <p:extLst>
      <p:ext uri="{BB962C8B-B14F-4D97-AF65-F5344CB8AC3E}">
        <p14:creationId xmlns:p14="http://schemas.microsoft.com/office/powerpoint/2010/main" val="2808129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2400" dirty="0" smtClean="0"/>
              <a:t>Les objectifs d’apprentissage</a:t>
            </a:r>
            <a:endParaRPr lang="fr-CA" dirty="0"/>
          </a:p>
        </p:txBody>
      </p:sp>
      <p:sp>
        <p:nvSpPr>
          <p:cNvPr id="3" name="Espace réservé du texte 2"/>
          <p:cNvSpPr>
            <a:spLocks noGrp="1"/>
          </p:cNvSpPr>
          <p:nvPr>
            <p:ph type="body" sz="quarter" idx="12"/>
          </p:nvPr>
        </p:nvSpPr>
        <p:spPr>
          <a:xfrm>
            <a:off x="1143000" y="1676400"/>
            <a:ext cx="7642225" cy="4535487"/>
          </a:xfrm>
        </p:spPr>
        <p:txBody>
          <a:bodyPr anchor="ctr">
            <a:normAutofit fontScale="85000" lnSpcReduction="10000"/>
          </a:bodyPr>
          <a:lstStyle/>
          <a:p>
            <a:pPr eaLnBrk="1" hangingPunct="1">
              <a:buClr>
                <a:schemeClr val="folHlink"/>
              </a:buClr>
              <a:buFontTx/>
              <a:buNone/>
            </a:pPr>
            <a:r>
              <a:rPr lang="fr-FR" sz="1500" dirty="0" smtClean="0"/>
              <a:t>Dans ce chapitre, le lecteur se familiarisera avec :</a:t>
            </a:r>
          </a:p>
          <a:p>
            <a:pPr>
              <a:spcAft>
                <a:spcPts val="200"/>
              </a:spcAft>
            </a:pPr>
            <a:r>
              <a:rPr lang="fr-CA" sz="1500" dirty="0" smtClean="0"/>
              <a:t>l’influence des caractéristiques personnelles et sociales sur le développement d’un schème comportemental ; </a:t>
            </a:r>
          </a:p>
          <a:p>
            <a:r>
              <a:rPr lang="fr-CA" sz="1500" dirty="0" smtClean="0"/>
              <a:t>les principaux comportements en milieu de travail que l’on cherche à reproduire ou à éliminer ; </a:t>
            </a:r>
          </a:p>
          <a:p>
            <a:r>
              <a:rPr lang="fr-CA" sz="1500" dirty="0" smtClean="0"/>
              <a:t>le lien entre la personnalité et les comportements d’un individu ; </a:t>
            </a:r>
          </a:p>
          <a:p>
            <a:r>
              <a:rPr lang="fr-CA" sz="1500" dirty="0" smtClean="0"/>
              <a:t>la dynamique d’acquisition des valeurs et des attitudes et leur importance par rapport à la propension à agir ; </a:t>
            </a:r>
          </a:p>
          <a:p>
            <a:r>
              <a:rPr lang="fr-CA" sz="1500" dirty="0" smtClean="0"/>
              <a:t>le processus d’émergence de distorsions dans l’interprétation de la réalité ; </a:t>
            </a:r>
          </a:p>
          <a:p>
            <a:pPr>
              <a:spcAft>
                <a:spcPts val="200"/>
              </a:spcAft>
            </a:pPr>
            <a:r>
              <a:rPr lang="fr-CA" sz="1500" dirty="0" smtClean="0"/>
              <a:t>la nature des erreurs de la perception les plus courantes ; </a:t>
            </a:r>
          </a:p>
          <a:p>
            <a:r>
              <a:rPr lang="fr-CA" sz="1500" dirty="0" smtClean="0"/>
              <a:t>les paramètres d’attribution des causes et des conséquences d’un comportement précis ; </a:t>
            </a:r>
          </a:p>
          <a:p>
            <a:r>
              <a:rPr lang="fr-CA" sz="1500" dirty="0" smtClean="0"/>
              <a:t>le lien entre le comportement, la personnalité, les valeurs, les attitudes, les attributions et la perception.</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27</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Tree>
    <p:extLst>
      <p:ext uri="{BB962C8B-B14F-4D97-AF65-F5344CB8AC3E}">
        <p14:creationId xmlns:p14="http://schemas.microsoft.com/office/powerpoint/2010/main" val="3936063148"/>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Introduction</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28</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6" name="Rectangle 3"/>
          <p:cNvSpPr txBox="1">
            <a:spLocks noChangeArrowheads="1"/>
          </p:cNvSpPr>
          <p:nvPr/>
        </p:nvSpPr>
        <p:spPr bwMode="auto">
          <a:xfrm>
            <a:off x="1219200" y="1524000"/>
            <a:ext cx="6873875" cy="1004887"/>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just" defTabSz="914400" rtl="0" eaLnBrk="1" fontAlgn="base" latinLnBrk="0" hangingPunct="1">
              <a:lnSpc>
                <a:spcPts val="2600"/>
              </a:lnSpc>
              <a:spcBef>
                <a:spcPct val="30000"/>
              </a:spcBef>
              <a:spcAft>
                <a:spcPct val="0"/>
              </a:spcAft>
              <a:buClr>
                <a:schemeClr val="tx1"/>
              </a:buClr>
              <a:buSzTx/>
              <a:buFont typeface="Wingdings" charset="2"/>
              <a:buNone/>
              <a:tabLst>
                <a:tab pos="3619500" algn="l"/>
              </a:tabLst>
              <a:defRPr/>
            </a:pPr>
            <a:r>
              <a:rPr kumimoji="0" lang="fr-CA" sz="1500" b="0" i="0" u="none" strike="noStrike" kern="0" cap="none" spc="0" normalizeH="0" baseline="0" noProof="0" dirty="0" smtClean="0">
                <a:ln>
                  <a:noFill/>
                </a:ln>
                <a:solidFill>
                  <a:srgbClr val="25223A"/>
                </a:solidFill>
                <a:effectLst/>
                <a:uLnTx/>
                <a:uFillTx/>
                <a:latin typeface="Arial"/>
                <a:ea typeface="+mn-ea"/>
                <a:cs typeface="Arial"/>
              </a:rPr>
              <a:t>Une image vaut mille mots : la scène présentée ci-dessous, bien qu’elle ne se soit pas déroulée dans un contexte de psychologie du travail, peut aisément y être associée. </a:t>
            </a:r>
            <a:endParaRPr kumimoji="0" lang="fr-FR" sz="1500" b="0" i="0" u="none" strike="noStrike" kern="0" cap="none" spc="0" normalizeH="0" baseline="0" noProof="0" dirty="0">
              <a:ln>
                <a:noFill/>
              </a:ln>
              <a:solidFill>
                <a:srgbClr val="25223A"/>
              </a:solidFill>
              <a:effectLst/>
              <a:uLnTx/>
              <a:uFillTx/>
              <a:latin typeface="Arial"/>
              <a:ea typeface="+mn-ea"/>
              <a:cs typeface="Arial"/>
            </a:endParaRPr>
          </a:p>
        </p:txBody>
      </p:sp>
      <p:sp>
        <p:nvSpPr>
          <p:cNvPr id="7" name="Rectangle 6"/>
          <p:cNvSpPr/>
          <p:nvPr/>
        </p:nvSpPr>
        <p:spPr>
          <a:xfrm>
            <a:off x="1143000" y="2667000"/>
            <a:ext cx="3775075" cy="3076056"/>
          </a:xfrm>
          <a:prstGeom prst="rect">
            <a:avLst/>
          </a:prstGeom>
        </p:spPr>
        <p:txBody>
          <a:bodyPr>
            <a:prstTxWarp prst="textNoShape">
              <a:avLst/>
            </a:prstTxWarp>
            <a:spAutoFit/>
          </a:bodyPr>
          <a:lstStyle/>
          <a:p>
            <a:pPr algn="just" eaLnBrk="1" hangingPunct="1">
              <a:lnSpc>
                <a:spcPts val="2600"/>
              </a:lnSpc>
              <a:spcBef>
                <a:spcPct val="30000"/>
              </a:spcBef>
              <a:buClr>
                <a:srgbClr val="000000"/>
              </a:buClr>
              <a:tabLst>
                <a:tab pos="3619500" algn="l"/>
              </a:tabLst>
            </a:pPr>
            <a:r>
              <a:rPr lang="fr-CA" sz="1500" dirty="0">
                <a:solidFill>
                  <a:srgbClr val="25223A"/>
                </a:solidFill>
                <a:latin typeface="Arial"/>
                <a:cs typeface="Arial"/>
              </a:rPr>
              <a:t>En effet, elle illustre avec une économie de moyens remarquable comment une décision peut être perçue de manière différente selon les points de vue. Cela illustre bien que la perception, la personnalité, les attitudes, les attributions et les comportements peuvent varier d’une personne à l’autre au regard d’un même événement.</a:t>
            </a:r>
            <a:endParaRPr lang="fr-FR" sz="1500" dirty="0">
              <a:solidFill>
                <a:srgbClr val="25223A"/>
              </a:solidFill>
              <a:latin typeface="Arial"/>
              <a:cs typeface="Arial"/>
            </a:endParaRPr>
          </a:p>
        </p:txBody>
      </p:sp>
      <p:pic>
        <p:nvPicPr>
          <p:cNvPr id="8" name="Picture 7"/>
          <p:cNvPicPr>
            <a:picLocks noChangeAspect="1" noChangeArrowheads="1"/>
          </p:cNvPicPr>
          <p:nvPr/>
        </p:nvPicPr>
        <p:blipFill>
          <a:blip r:embed="rId3"/>
          <a:srcRect l="16747" t="6995" r="14175" b="12161"/>
          <a:stretch>
            <a:fillRect/>
          </a:stretch>
        </p:blipFill>
        <p:spPr bwMode="auto">
          <a:xfrm>
            <a:off x="5257800" y="2438400"/>
            <a:ext cx="3276600" cy="3244850"/>
          </a:xfrm>
          <a:prstGeom prst="rect">
            <a:avLst/>
          </a:prstGeom>
          <a:noFill/>
          <a:ln w="9525">
            <a:noFill/>
            <a:miter lim="800000"/>
            <a:headEnd/>
            <a:tailEnd/>
          </a:ln>
          <a:effectLst/>
        </p:spPr>
      </p:pic>
    </p:spTree>
    <p:extLst>
      <p:ext uri="{BB962C8B-B14F-4D97-AF65-F5344CB8AC3E}">
        <p14:creationId xmlns:p14="http://schemas.microsoft.com/office/powerpoint/2010/main" val="3643036562"/>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Le comportement humain</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29</a:t>
            </a:fld>
            <a:endParaRPr lang="fr-CA" dirty="0"/>
          </a:p>
        </p:txBody>
      </p:sp>
      <p:sp>
        <p:nvSpPr>
          <p:cNvPr id="5" name="Espace réservé du texte 4"/>
          <p:cNvSpPr>
            <a:spLocks noGrp="1"/>
          </p:cNvSpPr>
          <p:nvPr>
            <p:ph type="body" sz="quarter" idx="12"/>
          </p:nvPr>
        </p:nvSpPr>
        <p:spPr/>
        <p:txBody>
          <a:bodyPr>
            <a:normAutofit fontScale="70000" lnSpcReduction="20000"/>
          </a:bodyPr>
          <a:lstStyle/>
          <a:p>
            <a:r>
              <a:rPr lang="fr-CA" dirty="0" smtClean="0"/>
              <a:t>Il ne faut pas oublier qu’un individu décortique une situation eu égard à ses valeurs, à sa personnalité, aux attitudes qui lui sont propres, ainsi qu’aux attributions qu’il exerce. </a:t>
            </a:r>
          </a:p>
          <a:p>
            <a:r>
              <a:rPr lang="fr-CA" dirty="0" smtClean="0"/>
              <a:t> Ce n’est qu’après avoir évalué une situation qu’un individu peut formuler une intention de se comporter et choisir le cas échéant. Le type de comportement ou de conduite qu’il juge requis.</a:t>
            </a:r>
          </a:p>
          <a:p>
            <a:r>
              <a:rPr lang="fr-CA" dirty="0" smtClean="0"/>
              <a:t>Il est important de retenir que l’évaluation cognitive s’effectue la plupart du temps de façon mécanique et automatique.</a:t>
            </a:r>
          </a:p>
          <a:p>
            <a:r>
              <a:rPr lang="fr-CA" dirty="0" smtClean="0"/>
              <a:t>Un processus d’évaluation est plus raisonné, car l’individu prend le temps de soupeser les diverses possibilités avant de se positionner.</a:t>
            </a:r>
            <a:endParaRPr lang="fr-CA" dirty="0"/>
          </a:p>
        </p:txBody>
      </p:sp>
    </p:spTree>
    <p:extLst>
      <p:ext uri="{BB962C8B-B14F-4D97-AF65-F5344CB8AC3E}">
        <p14:creationId xmlns:p14="http://schemas.microsoft.com/office/powerpoint/2010/main" val="40156121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2.1 Le comportement humain</a:t>
            </a:r>
            <a:endParaRPr lang="fr-CA" dirty="0"/>
          </a:p>
        </p:txBody>
      </p:sp>
      <p:sp>
        <p:nvSpPr>
          <p:cNvPr id="3" name="Espace réservé du texte 2"/>
          <p:cNvSpPr>
            <a:spLocks noGrp="1"/>
          </p:cNvSpPr>
          <p:nvPr>
            <p:ph type="body" sz="quarter" idx="12"/>
          </p:nvPr>
        </p:nvSpPr>
        <p:spPr>
          <a:xfrm>
            <a:off x="1143000" y="1524000"/>
            <a:ext cx="7642225" cy="4267200"/>
          </a:xfrm>
        </p:spPr>
        <p:txBody>
          <a:bodyPr>
            <a:noAutofit/>
          </a:bodyPr>
          <a:lstStyle/>
          <a:p>
            <a:pPr marL="0" indent="0" algn="just" eaLnBrk="1" hangingPunct="1">
              <a:lnSpc>
                <a:spcPts val="2460"/>
              </a:lnSpc>
              <a:spcAft>
                <a:spcPts val="200"/>
              </a:spcAft>
              <a:buFont typeface="Wingdings" charset="2"/>
              <a:buNone/>
            </a:pPr>
            <a:r>
              <a:rPr lang="fr-CA" sz="2000" b="1" dirty="0" smtClean="0"/>
              <a:t>Lewin :</a:t>
            </a:r>
          </a:p>
          <a:p>
            <a:pPr marL="187200" indent="-187200" algn="just" eaLnBrk="1" hangingPunct="1">
              <a:lnSpc>
                <a:spcPts val="2460"/>
              </a:lnSpc>
              <a:spcAft>
                <a:spcPts val="200"/>
              </a:spcAft>
            </a:pPr>
            <a:r>
              <a:rPr lang="fr-CA" sz="1500" dirty="0" smtClean="0"/>
              <a:t>Réduit l’explication du comportement humain à sa plus simple expression.</a:t>
            </a:r>
          </a:p>
          <a:p>
            <a:pPr marL="187200" indent="-187200" algn="just" eaLnBrk="1" hangingPunct="1">
              <a:lnSpc>
                <a:spcPts val="2460"/>
              </a:lnSpc>
              <a:spcAft>
                <a:spcPts val="200"/>
              </a:spcAft>
            </a:pPr>
            <a:r>
              <a:rPr lang="fr-CA" sz="1500" dirty="0" smtClean="0"/>
              <a:t>Le comportement humain (C) est fonction des caractéristiques de la personne (P) et des aspects environnementaux (E).</a:t>
            </a:r>
          </a:p>
          <a:p>
            <a:pPr marL="187200" indent="-187200" algn="just" eaLnBrk="1" hangingPunct="1">
              <a:lnSpc>
                <a:spcPts val="2460"/>
              </a:lnSpc>
              <a:spcAft>
                <a:spcPts val="200"/>
              </a:spcAft>
            </a:pPr>
            <a:r>
              <a:rPr lang="fr-CA" sz="1500" dirty="0" smtClean="0"/>
              <a:t>Regroupe sous le concept de « personnalité » d’autres facteurs tels que les attitudes et la perception.</a:t>
            </a:r>
          </a:p>
          <a:p>
            <a:pPr marL="0" indent="0" algn="just" eaLnBrk="1" hangingPunct="1">
              <a:lnSpc>
                <a:spcPts val="2460"/>
              </a:lnSpc>
              <a:spcAft>
                <a:spcPts val="200"/>
              </a:spcAft>
              <a:buFont typeface="Wingdings" charset="2"/>
              <a:buNone/>
            </a:pPr>
            <a:endParaRPr lang="fr-CA" sz="1500" dirty="0" smtClean="0"/>
          </a:p>
          <a:p>
            <a:pPr marL="0" indent="0" algn="ctr" eaLnBrk="1" hangingPunct="1">
              <a:lnSpc>
                <a:spcPts val="2460"/>
              </a:lnSpc>
              <a:spcAft>
                <a:spcPts val="200"/>
              </a:spcAft>
              <a:buFont typeface="Wingdings" charset="2"/>
              <a:buNone/>
            </a:pPr>
            <a:r>
              <a:rPr lang="fr-CA" sz="1800" b="1" dirty="0" smtClean="0"/>
              <a:t>L’équation de Lewin : C = ƒ(P</a:t>
            </a:r>
            <a:r>
              <a:rPr lang="fr-CA" sz="1800" b="1" dirty="0" smtClean="0">
                <a:latin typeface="Arial" charset="0"/>
              </a:rPr>
              <a:t>,</a:t>
            </a:r>
            <a:r>
              <a:rPr lang="fr-CA" sz="1800" b="1" dirty="0" smtClean="0"/>
              <a:t> E)     </a:t>
            </a:r>
          </a:p>
          <a:p>
            <a:pPr marL="0" indent="0" algn="ctr">
              <a:lnSpc>
                <a:spcPts val="2460"/>
              </a:lnSpc>
              <a:spcBef>
                <a:spcPct val="50000"/>
              </a:spcBef>
              <a:spcAft>
                <a:spcPts val="200"/>
              </a:spcAft>
              <a:buClr>
                <a:schemeClr val="tx2"/>
              </a:buClr>
              <a:buSzPct val="75000"/>
              <a:buFont typeface="Monotype Sorts" charset="2"/>
              <a:buNone/>
            </a:pPr>
            <a:r>
              <a:rPr lang="fr-CA" sz="1800" dirty="0" smtClean="0"/>
              <a:t>(C = Comportement ; P = Personnalité ; E = Environnement) </a:t>
            </a:r>
            <a:r>
              <a:rPr lang="fr-CA" sz="1500" dirty="0" smtClean="0"/>
              <a:t>    </a:t>
            </a:r>
          </a:p>
          <a:p>
            <a:pPr marL="0" indent="0" eaLnBrk="1" hangingPunct="1">
              <a:lnSpc>
                <a:spcPts val="2460"/>
              </a:lnSpc>
              <a:spcAft>
                <a:spcPts val="200"/>
              </a:spcAft>
              <a:buFont typeface="Wingdings" charset="2"/>
              <a:buNone/>
            </a:pPr>
            <a:endParaRPr lang="fr-FR" sz="1500" dirty="0" smtClean="0"/>
          </a:p>
          <a:p>
            <a:pPr marL="0" indent="0" algn="just" eaLnBrk="1" hangingPunct="1">
              <a:lnSpc>
                <a:spcPts val="2460"/>
              </a:lnSpc>
              <a:spcAft>
                <a:spcPts val="200"/>
              </a:spcAft>
              <a:buFont typeface="Wingdings" charset="2"/>
              <a:buNone/>
            </a:pPr>
            <a:r>
              <a:rPr lang="fr-FR" sz="1500" dirty="0" smtClean="0"/>
              <a:t>Force est de reconnaître que la présence ou l'absence de multiples comportements sont nécessaires au bon fonctionnement d’une organisation.</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30</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Tree>
    <p:extLst>
      <p:ext uri="{BB962C8B-B14F-4D97-AF65-F5344CB8AC3E}">
        <p14:creationId xmlns:p14="http://schemas.microsoft.com/office/powerpoint/2010/main" val="263456631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2.1 Le comportement humain (suite)</a:t>
            </a:r>
            <a:endParaRPr lang="fr-CA" dirty="0"/>
          </a:p>
        </p:txBody>
      </p:sp>
      <p:sp>
        <p:nvSpPr>
          <p:cNvPr id="3" name="Espace réservé du texte 2"/>
          <p:cNvSpPr>
            <a:spLocks noGrp="1"/>
          </p:cNvSpPr>
          <p:nvPr>
            <p:ph type="body" sz="quarter" idx="12"/>
          </p:nvPr>
        </p:nvSpPr>
        <p:spPr>
          <a:xfrm>
            <a:off x="1524000" y="4343400"/>
            <a:ext cx="7261225" cy="1030287"/>
          </a:xfrm>
        </p:spPr>
        <p:txBody>
          <a:bodyPr>
            <a:normAutofit fontScale="25000" lnSpcReduction="20000"/>
          </a:bodyPr>
          <a:lstStyle/>
          <a:p>
            <a:pPr algn="ctr" eaLnBrk="1" hangingPunct="1">
              <a:lnSpc>
                <a:spcPct val="80000"/>
              </a:lnSpc>
              <a:spcBef>
                <a:spcPct val="30000"/>
              </a:spcBef>
              <a:buClr>
                <a:schemeClr val="tx1"/>
              </a:buClr>
              <a:buFont typeface="Wingdings" charset="2"/>
              <a:buNone/>
              <a:tabLst>
                <a:tab pos="3736975" algn="l"/>
              </a:tabLst>
            </a:pPr>
            <a:r>
              <a:rPr lang="fr-FR" sz="1500" b="1" dirty="0" smtClean="0">
                <a:solidFill>
                  <a:srgbClr val="25223A"/>
                </a:solidFill>
                <a:latin typeface="Arial"/>
                <a:cs typeface="Arial"/>
              </a:rPr>
              <a:t>Exemples de comportements au travail</a:t>
            </a:r>
          </a:p>
          <a:p>
            <a:pPr algn="ctr" eaLnBrk="1" hangingPunct="1">
              <a:lnSpc>
                <a:spcPct val="80000"/>
              </a:lnSpc>
              <a:spcBef>
                <a:spcPct val="30000"/>
              </a:spcBef>
              <a:buClr>
                <a:schemeClr val="tx1"/>
              </a:buClr>
              <a:tabLst>
                <a:tab pos="3736975" algn="l"/>
              </a:tabLst>
            </a:pPr>
            <a:r>
              <a:rPr lang="fr-FR" sz="1500" dirty="0" smtClean="0">
                <a:solidFill>
                  <a:srgbClr val="25223A"/>
                </a:solidFill>
                <a:latin typeface="Arial"/>
                <a:cs typeface="Arial"/>
              </a:rPr>
              <a:t>la performance au travail (implicite et explicite)</a:t>
            </a:r>
          </a:p>
          <a:p>
            <a:pPr algn="ctr" eaLnBrk="1" hangingPunct="1">
              <a:lnSpc>
                <a:spcPct val="80000"/>
              </a:lnSpc>
              <a:spcBef>
                <a:spcPct val="30000"/>
              </a:spcBef>
              <a:buClr>
                <a:schemeClr val="tx1"/>
              </a:buClr>
              <a:tabLst>
                <a:tab pos="3736975" algn="l"/>
              </a:tabLst>
            </a:pPr>
            <a:r>
              <a:rPr lang="fr-FR" sz="1500" dirty="0" smtClean="0">
                <a:solidFill>
                  <a:srgbClr val="25223A"/>
                </a:solidFill>
                <a:latin typeface="Arial"/>
                <a:cs typeface="Arial"/>
              </a:rPr>
              <a:t>l’absentéisme </a:t>
            </a:r>
            <a:r>
              <a:rPr lang="fr-FR" sz="1400" dirty="0" smtClean="0">
                <a:solidFill>
                  <a:srgbClr val="25223A"/>
                </a:solidFill>
                <a:latin typeface="Arial"/>
                <a:cs typeface="Arial"/>
              </a:rPr>
              <a:t>(sexe, l’âge, la personnalité, les attitudes au travail et le contexte social)</a:t>
            </a:r>
          </a:p>
          <a:p>
            <a:pPr algn="ctr" eaLnBrk="1" hangingPunct="1">
              <a:lnSpc>
                <a:spcPct val="80000"/>
              </a:lnSpc>
              <a:spcBef>
                <a:spcPct val="30000"/>
              </a:spcBef>
              <a:buClr>
                <a:schemeClr val="tx1"/>
              </a:buClr>
              <a:tabLst>
                <a:tab pos="3736975" algn="l"/>
              </a:tabLst>
            </a:pPr>
            <a:r>
              <a:rPr lang="fr-FR" sz="1500" dirty="0" smtClean="0">
                <a:solidFill>
                  <a:srgbClr val="25223A"/>
                </a:solidFill>
                <a:latin typeface="Arial"/>
                <a:cs typeface="Arial"/>
              </a:rPr>
              <a:t>le présentéisme:  </a:t>
            </a:r>
            <a:r>
              <a:rPr lang="fr-FR" sz="1400" dirty="0" smtClean="0">
                <a:solidFill>
                  <a:srgbClr val="25223A"/>
                </a:solidFill>
                <a:latin typeface="Arial"/>
                <a:cs typeface="Arial"/>
              </a:rPr>
              <a:t>(La personne persiste au travail même s’il a un bonne raison de manquer.)</a:t>
            </a:r>
          </a:p>
          <a:p>
            <a:pPr algn="ctr" eaLnBrk="1" hangingPunct="1">
              <a:lnSpc>
                <a:spcPct val="80000"/>
              </a:lnSpc>
              <a:spcBef>
                <a:spcPct val="30000"/>
              </a:spcBef>
              <a:buClr>
                <a:schemeClr val="tx1"/>
              </a:buClr>
              <a:tabLst>
                <a:tab pos="3736975" algn="l"/>
              </a:tabLst>
            </a:pPr>
            <a:r>
              <a:rPr lang="fr-FR" sz="1500" dirty="0" smtClean="0">
                <a:solidFill>
                  <a:srgbClr val="25223A"/>
                </a:solidFill>
                <a:latin typeface="Arial"/>
                <a:cs typeface="Arial"/>
              </a:rPr>
              <a:t>la </a:t>
            </a:r>
            <a:r>
              <a:rPr lang="fr-FR" sz="1500" dirty="0" err="1" smtClean="0">
                <a:solidFill>
                  <a:srgbClr val="25223A"/>
                </a:solidFill>
                <a:latin typeface="Arial"/>
                <a:cs typeface="Arial"/>
              </a:rPr>
              <a:t>cyberdéviance</a:t>
            </a:r>
            <a:r>
              <a:rPr lang="fr-FR" sz="1500" smtClean="0">
                <a:solidFill>
                  <a:srgbClr val="25223A"/>
                </a:solidFill>
                <a:latin typeface="Arial"/>
                <a:cs typeface="Arial"/>
              </a:rPr>
              <a:t> : (</a:t>
            </a:r>
            <a:r>
              <a:rPr lang="fr-FR" sz="1500" dirty="0" smtClean="0">
                <a:solidFill>
                  <a:srgbClr val="25223A"/>
                </a:solidFill>
                <a:latin typeface="Arial"/>
                <a:cs typeface="Arial"/>
              </a:rPr>
              <a:t>L’équipement informatique utilisé pour des fins autres que des fins professionnels)</a:t>
            </a:r>
          </a:p>
          <a:p>
            <a:pPr algn="ctr" eaLnBrk="1" hangingPunct="1">
              <a:lnSpc>
                <a:spcPct val="80000"/>
              </a:lnSpc>
              <a:spcBef>
                <a:spcPct val="30000"/>
              </a:spcBef>
              <a:buClr>
                <a:schemeClr val="tx1"/>
              </a:buClr>
              <a:tabLst>
                <a:tab pos="3736975" algn="l"/>
              </a:tabLst>
            </a:pPr>
            <a:r>
              <a:rPr lang="fr-FR" sz="1500" dirty="0" smtClean="0">
                <a:solidFill>
                  <a:srgbClr val="25223A"/>
                </a:solidFill>
                <a:latin typeface="Arial"/>
                <a:cs typeface="Arial"/>
              </a:rPr>
              <a:t>le départ volontaire</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31</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pic>
        <p:nvPicPr>
          <p:cNvPr id="6" name="Picture 7"/>
          <p:cNvPicPr>
            <a:picLocks noChangeAspect="1" noChangeArrowheads="1"/>
          </p:cNvPicPr>
          <p:nvPr/>
        </p:nvPicPr>
        <p:blipFill>
          <a:blip r:embed="rId3"/>
          <a:srcRect/>
          <a:stretch>
            <a:fillRect/>
          </a:stretch>
        </p:blipFill>
        <p:spPr bwMode="auto">
          <a:xfrm>
            <a:off x="1905000" y="1447800"/>
            <a:ext cx="6629400" cy="2946554"/>
          </a:xfrm>
          <a:prstGeom prst="rect">
            <a:avLst/>
          </a:prstGeom>
          <a:noFill/>
          <a:ln w="9525">
            <a:noFill/>
            <a:miter lim="800000"/>
            <a:headEnd/>
            <a:tailEnd/>
          </a:ln>
          <a:effectLst/>
        </p:spPr>
      </p:pic>
    </p:spTree>
    <p:extLst>
      <p:ext uri="{BB962C8B-B14F-4D97-AF65-F5344CB8AC3E}">
        <p14:creationId xmlns:p14="http://schemas.microsoft.com/office/powerpoint/2010/main" val="3798899476"/>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Les comportements au travail</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32</a:t>
            </a:fld>
            <a:endParaRPr lang="fr-CA" dirty="0"/>
          </a:p>
        </p:txBody>
      </p:sp>
      <p:sp>
        <p:nvSpPr>
          <p:cNvPr id="5" name="Espace réservé du texte 4"/>
          <p:cNvSpPr>
            <a:spLocks noGrp="1"/>
          </p:cNvSpPr>
          <p:nvPr>
            <p:ph type="body" sz="quarter" idx="12"/>
          </p:nvPr>
        </p:nvSpPr>
        <p:spPr/>
        <p:txBody>
          <a:bodyPr/>
          <a:lstStyle/>
          <a:p>
            <a:r>
              <a:rPr lang="fr-CA" strike="sngStrike" dirty="0" smtClean="0"/>
              <a:t>Il est illusoire de croire en l’existence d’une seule réalité.</a:t>
            </a:r>
          </a:p>
          <a:p>
            <a:r>
              <a:rPr lang="fr-CA" strike="sngStrike" dirty="0" smtClean="0"/>
              <a:t>L’évaluation que l’on fait de certains comportements est indissociable de la perception que l’on a de soi, des autres et des situations.</a:t>
            </a:r>
          </a:p>
          <a:p>
            <a:r>
              <a:rPr lang="fr-CA" strike="sngStrike" dirty="0" smtClean="0"/>
              <a:t>Dès lors, la personnalité, les valeurs, les attitudes et les attributions (</a:t>
            </a:r>
            <a:r>
              <a:rPr lang="fr-CA" sz="1600" strike="sngStrike" dirty="0" smtClean="0"/>
              <a:t>Une attribution est une inférence ayant pour but d’expliquer pourquoi un événement a eu lieu ou encore d’expliquer le comportement d’autrui aussi bien que son propre comportement.) </a:t>
            </a:r>
            <a:r>
              <a:rPr lang="fr-CA" strike="sngStrike" dirty="0" smtClean="0"/>
              <a:t>doivent être prises en considération, puisqu’en intervenant dans le processus perceptif, elles influencent notre appréciation de la réalité. </a:t>
            </a:r>
            <a:endParaRPr lang="fr-CA" strike="sngStrike" dirty="0"/>
          </a:p>
        </p:txBody>
      </p:sp>
    </p:spTree>
    <p:extLst>
      <p:ext uri="{BB962C8B-B14F-4D97-AF65-F5344CB8AC3E}">
        <p14:creationId xmlns:p14="http://schemas.microsoft.com/office/powerpoint/2010/main" val="3690475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2.2 Le processus de perception</a:t>
            </a:r>
            <a:endParaRPr lang="fr-CA" dirty="0"/>
          </a:p>
        </p:txBody>
      </p:sp>
      <p:sp>
        <p:nvSpPr>
          <p:cNvPr id="3" name="Espace réservé du texte 2"/>
          <p:cNvSpPr>
            <a:spLocks noGrp="1"/>
          </p:cNvSpPr>
          <p:nvPr>
            <p:ph type="body" sz="quarter" idx="12"/>
          </p:nvPr>
        </p:nvSpPr>
        <p:spPr>
          <a:xfrm>
            <a:off x="685800" y="1524000"/>
            <a:ext cx="8153400" cy="4535487"/>
          </a:xfrm>
        </p:spPr>
        <p:txBody>
          <a:bodyPr wrap="square"/>
          <a:lstStyle/>
          <a:p>
            <a:pPr lvl="1">
              <a:spcAft>
                <a:spcPts val="1200"/>
              </a:spcAft>
            </a:pPr>
            <a:r>
              <a:rPr lang="fr-CA" sz="1500" dirty="0" smtClean="0"/>
              <a:t>L’être humain identifie, discrimine, reconnaît et juge l’information perçue par ses sens. </a:t>
            </a:r>
          </a:p>
          <a:p>
            <a:pPr lvl="1">
              <a:spcAft>
                <a:spcPts val="1200"/>
              </a:spcAft>
            </a:pPr>
            <a:r>
              <a:rPr lang="fr-CA" sz="1500" dirty="0" smtClean="0"/>
              <a:t>L’information reçue est organisée afin que l’expérience sensorielle soit vécue de la manière la plus cohérente possible. </a:t>
            </a:r>
          </a:p>
          <a:p>
            <a:pPr lvl="1">
              <a:spcAft>
                <a:spcPts val="1200"/>
              </a:spcAft>
            </a:pPr>
            <a:r>
              <a:rPr lang="fr-CA" sz="1500" dirty="0" smtClean="0"/>
              <a:t>La perception :</a:t>
            </a:r>
          </a:p>
          <a:p>
            <a:pPr lvl="2">
              <a:spcAft>
                <a:spcPts val="1200"/>
              </a:spcAft>
              <a:buNone/>
            </a:pPr>
            <a:r>
              <a:rPr lang="fr-CA" sz="1300" dirty="0" smtClean="0"/>
              <a:t>.</a:t>
            </a:r>
          </a:p>
          <a:p>
            <a:pPr lvl="2"/>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33</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pic>
        <p:nvPicPr>
          <p:cNvPr id="6" name="Picture 7"/>
          <p:cNvPicPr>
            <a:picLocks noChangeAspect="1" noChangeArrowheads="1"/>
          </p:cNvPicPr>
          <p:nvPr/>
        </p:nvPicPr>
        <p:blipFill>
          <a:blip r:embed="rId3"/>
          <a:srcRect/>
          <a:stretch>
            <a:fillRect/>
          </a:stretch>
        </p:blipFill>
        <p:spPr bwMode="auto">
          <a:xfrm>
            <a:off x="5029200" y="2895600"/>
            <a:ext cx="3371850" cy="2462213"/>
          </a:xfrm>
          <a:prstGeom prst="rect">
            <a:avLst/>
          </a:prstGeom>
          <a:noFill/>
          <a:ln w="9525">
            <a:noFill/>
            <a:miter lim="800000"/>
            <a:headEnd/>
            <a:tailEnd/>
          </a:ln>
          <a:effectLst/>
        </p:spPr>
      </p:pic>
      <p:sp>
        <p:nvSpPr>
          <p:cNvPr id="7" name="Rectangle 6"/>
          <p:cNvSpPr/>
          <p:nvPr/>
        </p:nvSpPr>
        <p:spPr>
          <a:xfrm>
            <a:off x="609600" y="3200400"/>
            <a:ext cx="4343400" cy="2667000"/>
          </a:xfrm>
          <a:prstGeom prst="rect">
            <a:avLst/>
          </a:prstGeom>
        </p:spPr>
        <p:txBody>
          <a:bodyPr wrap="square">
            <a:noAutofit/>
          </a:bodyPr>
          <a:lstStyle/>
          <a:p>
            <a:pPr marL="1101600" lvl="4" indent="-187200">
              <a:lnSpc>
                <a:spcPts val="2260"/>
              </a:lnSpc>
              <a:spcAft>
                <a:spcPts val="1200"/>
              </a:spcAft>
              <a:buFont typeface="Arial"/>
              <a:buChar char="•"/>
            </a:pPr>
            <a:r>
              <a:rPr lang="fr-CA" sz="1300" b="1" dirty="0" smtClean="0"/>
              <a:t>processus de sélection, d’organisation et d’interprétation des stimuli issus de l’environnement.</a:t>
            </a:r>
          </a:p>
          <a:p>
            <a:pPr marL="1101600" lvl="4" indent="-187200">
              <a:lnSpc>
                <a:spcPts val="2260"/>
              </a:lnSpc>
              <a:spcAft>
                <a:spcPts val="1200"/>
              </a:spcAft>
              <a:buFont typeface="Arial"/>
              <a:buChar char="•"/>
            </a:pPr>
            <a:r>
              <a:rPr lang="fr-CA" sz="1300" dirty="0" smtClean="0"/>
              <a:t>processus qui relie l’individu à son environnement</a:t>
            </a:r>
            <a:endParaRPr lang="fr-FR" dirty="0"/>
          </a:p>
        </p:txBody>
      </p:sp>
    </p:spTree>
    <p:extLst>
      <p:ext uri="{BB962C8B-B14F-4D97-AF65-F5344CB8AC3E}">
        <p14:creationId xmlns:p14="http://schemas.microsoft.com/office/powerpoint/2010/main" val="815225262"/>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a:xfrm>
            <a:off x="1143000" y="2428868"/>
            <a:ext cx="7642225" cy="4240219"/>
          </a:xfrm>
        </p:spPr>
        <p:txBody>
          <a:bodyPr wrap="square" numCol="2"/>
          <a:lstStyle/>
          <a:p>
            <a:pPr marL="195263" indent="-195263" eaLnBrk="1" hangingPunct="1">
              <a:tabLst>
                <a:tab pos="381000" algn="l"/>
                <a:tab pos="3736975" algn="l"/>
              </a:tabLst>
            </a:pPr>
            <a:r>
              <a:rPr lang="fr-CA" sz="1800" dirty="0" smtClean="0"/>
              <a:t>L’intensité (</a:t>
            </a:r>
            <a:r>
              <a:rPr lang="fr-CA" sz="1400" dirty="0" smtClean="0"/>
              <a:t>Plus intense/plus il attire</a:t>
            </a:r>
            <a:r>
              <a:rPr lang="fr-CA" sz="1600" dirty="0" smtClean="0"/>
              <a:t>)</a:t>
            </a:r>
            <a:endParaRPr lang="fr-CA" sz="1800" dirty="0" smtClean="0"/>
          </a:p>
          <a:p>
            <a:pPr marL="195263" indent="-195263" eaLnBrk="1" hangingPunct="1">
              <a:tabLst>
                <a:tab pos="381000" algn="l"/>
                <a:tab pos="3736975" algn="l"/>
              </a:tabLst>
            </a:pPr>
            <a:r>
              <a:rPr lang="fr-CA" sz="1800" dirty="0" smtClean="0"/>
              <a:t>La couleur et le décor (</a:t>
            </a:r>
            <a:r>
              <a:rPr lang="fr-CA" sz="1400" dirty="0" smtClean="0"/>
              <a:t>Agissent sur le comportement</a:t>
            </a:r>
            <a:r>
              <a:rPr lang="fr-CA" sz="1800" dirty="0" smtClean="0"/>
              <a:t>)</a:t>
            </a:r>
          </a:p>
          <a:p>
            <a:pPr marL="195263" indent="-195263" eaLnBrk="1" hangingPunct="1">
              <a:tabLst>
                <a:tab pos="381000" algn="l"/>
                <a:tab pos="3736975" algn="l"/>
              </a:tabLst>
            </a:pPr>
            <a:r>
              <a:rPr lang="fr-CA" sz="1800" dirty="0" smtClean="0"/>
              <a:t>La taille (</a:t>
            </a:r>
            <a:r>
              <a:rPr lang="fr-CA" sz="1400" dirty="0" smtClean="0"/>
              <a:t>Plus il occupe l’espace, plus il attire l’attention)</a:t>
            </a:r>
            <a:endParaRPr lang="fr-CA" sz="1800" dirty="0" smtClean="0"/>
          </a:p>
          <a:p>
            <a:pPr marL="195263" indent="-195263" eaLnBrk="1" hangingPunct="1">
              <a:tabLst>
                <a:tab pos="381000" algn="l"/>
                <a:tab pos="3736975" algn="l"/>
              </a:tabLst>
            </a:pPr>
            <a:r>
              <a:rPr lang="fr-CA" sz="1800" dirty="0" smtClean="0"/>
              <a:t>Le contraste </a:t>
            </a:r>
            <a:r>
              <a:rPr lang="fr-CA" sz="1400" dirty="0" smtClean="0"/>
              <a:t>(Attention davantage avec stimuli inattendus ou inhabituels</a:t>
            </a:r>
            <a:r>
              <a:rPr lang="fr-CA" sz="1800" dirty="0" smtClean="0"/>
              <a:t>)</a:t>
            </a:r>
          </a:p>
          <a:p>
            <a:pPr marL="195263" indent="-195263" eaLnBrk="1" hangingPunct="1">
              <a:tabLst>
                <a:tab pos="381000" algn="l"/>
                <a:tab pos="3736975" algn="l"/>
              </a:tabLst>
            </a:pPr>
            <a:r>
              <a:rPr lang="fr-CA" sz="1800" dirty="0" smtClean="0"/>
              <a:t>La nouveauté (</a:t>
            </a:r>
            <a:r>
              <a:rPr lang="fr-CA" sz="1400" dirty="0" smtClean="0"/>
              <a:t>nouveau stimulus retient davantage l’attention)</a:t>
            </a:r>
            <a:endParaRPr lang="fr-CA" sz="1800" dirty="0" smtClean="0"/>
          </a:p>
          <a:p>
            <a:pPr marL="195263" indent="-195263" eaLnBrk="1" hangingPunct="1">
              <a:tabLst>
                <a:tab pos="381000" algn="l"/>
                <a:tab pos="3736975" algn="l"/>
              </a:tabLst>
            </a:pPr>
            <a:r>
              <a:rPr lang="fr-CA" sz="1800" dirty="0" smtClean="0"/>
              <a:t>La répétition </a:t>
            </a:r>
            <a:r>
              <a:rPr lang="fr-CA" sz="1400" dirty="0" smtClean="0"/>
              <a:t>(Un stimulus répété attire davantage l’attention.)</a:t>
            </a:r>
          </a:p>
          <a:p>
            <a:pPr marL="195263" indent="-195263" eaLnBrk="1" hangingPunct="1">
              <a:tabLst>
                <a:tab pos="381000" algn="l"/>
                <a:tab pos="3736975" algn="l"/>
              </a:tabLst>
            </a:pPr>
            <a:r>
              <a:rPr lang="fr-CA" sz="1800" dirty="0" smtClean="0"/>
              <a:t>Le mouvement </a:t>
            </a:r>
            <a:r>
              <a:rPr lang="fr-CA" sz="1400" dirty="0" smtClean="0"/>
              <a:t>(La perception humaine est plus sensible aux objets en mouvement.) </a:t>
            </a:r>
            <a:endParaRPr lang="fr-CA" sz="1800" dirty="0" smtClean="0"/>
          </a:p>
          <a:p>
            <a:pPr marL="195263" indent="-195263" eaLnBrk="1" hangingPunct="1">
              <a:tabLst>
                <a:tab pos="381000" algn="l"/>
                <a:tab pos="3736975" algn="l"/>
              </a:tabLst>
            </a:pPr>
            <a:r>
              <a:rPr lang="fr-CA" sz="1800" dirty="0" smtClean="0"/>
              <a:t>La position sociale (</a:t>
            </a:r>
            <a:r>
              <a:rPr lang="fr-CA" sz="1400" dirty="0" smtClean="0"/>
              <a:t>La façon de se présenter , la situation sociale et le prestige influencent souvent la façon de percevoir une personne.)</a:t>
            </a:r>
            <a:endParaRPr lang="fr-CA" sz="1800" dirty="0" smtClean="0"/>
          </a:p>
          <a:p>
            <a:pPr marL="195263" indent="-195263" eaLnBrk="1" hangingPunct="1">
              <a:tabLst>
                <a:tab pos="381000" algn="l"/>
                <a:tab pos="3736975" algn="l"/>
              </a:tabLst>
            </a:pPr>
            <a:r>
              <a:rPr lang="fr-CA" sz="1800" dirty="0" smtClean="0"/>
              <a:t>L’ambiguïté: </a:t>
            </a:r>
            <a:r>
              <a:rPr lang="fr-CA" sz="1400" dirty="0" smtClean="0"/>
              <a:t>(Les stimuli complexes, bizarres ou étranges retiennent l’attention et requiert plus de concentration.)</a:t>
            </a:r>
          </a:p>
          <a:p>
            <a:pPr marL="195263" indent="-195263" eaLnBrk="1" hangingPunct="1">
              <a:buNone/>
              <a:tabLst>
                <a:tab pos="381000" algn="l"/>
                <a:tab pos="3736975" algn="l"/>
              </a:tabLst>
            </a:pPr>
            <a:endParaRPr lang="fr-CA" sz="1800" dirty="0" smtClean="0"/>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34</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7" name="Rectangle 6"/>
          <p:cNvSpPr/>
          <p:nvPr/>
        </p:nvSpPr>
        <p:spPr>
          <a:xfrm>
            <a:off x="5791200" y="1600200"/>
            <a:ext cx="3200400" cy="323165"/>
          </a:xfrm>
          <a:prstGeom prst="rect">
            <a:avLst/>
          </a:prstGeom>
        </p:spPr>
        <p:txBody>
          <a:bodyPr wrap="square">
            <a:spAutoFit/>
          </a:bodyPr>
          <a:lstStyle/>
          <a:p>
            <a:pPr marL="195263" indent="-195263" eaLnBrk="1" hangingPunct="1">
              <a:spcAft>
                <a:spcPts val="600"/>
              </a:spcAft>
              <a:tabLst>
                <a:tab pos="195263" algn="l"/>
                <a:tab pos="3736975" algn="l"/>
              </a:tabLst>
            </a:pPr>
            <a:endParaRPr lang="fr-FR" sz="1500" dirty="0"/>
          </a:p>
        </p:txBody>
      </p:sp>
      <p:sp>
        <p:nvSpPr>
          <p:cNvPr id="14" name="Titre 1"/>
          <p:cNvSpPr txBox="1">
            <a:spLocks/>
          </p:cNvSpPr>
          <p:nvPr/>
        </p:nvSpPr>
        <p:spPr bwMode="auto">
          <a:xfrm>
            <a:off x="990600" y="1447800"/>
            <a:ext cx="8002662" cy="766754"/>
          </a:xfrm>
          <a:prstGeom prst="rect">
            <a:avLst/>
          </a:prstGeom>
          <a:noFill/>
          <a:ln w="9525">
            <a:noFill/>
            <a:miter lim="800000"/>
            <a:headEnd/>
            <a:tailEnd/>
          </a:ln>
        </p:spPr>
        <p:txBody>
          <a:bodyPr vert="horz" wrap="square" lIns="91440" tIns="45720" rIns="91440" bIns="45720" numCol="2"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fr-CA"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Les facteurs externes qui</a:t>
            </a:r>
            <a:r>
              <a:rPr kumimoji="0" lang="fr-CA" b="1" i="0" u="none" strike="noStrike" kern="1200" cap="none" spc="0" normalizeH="0" noProof="0" dirty="0" smtClean="0">
                <a:ln>
                  <a:noFill/>
                </a:ln>
                <a:solidFill>
                  <a:schemeClr val="tx1"/>
                </a:solidFill>
                <a:effectLst/>
                <a:uLnTx/>
                <a:uFillTx/>
                <a:latin typeface="Arial" pitchFamily="34" charset="0"/>
                <a:ea typeface="+mj-ea"/>
                <a:cs typeface="Arial" pitchFamily="34" charset="0"/>
              </a:rPr>
              <a:t> Influent </a:t>
            </a:r>
            <a:endParaRPr kumimoji="0" lang="fr-CA"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fr-CA" b="1" dirty="0" smtClean="0">
                <a:ea typeface="+mj-ea"/>
                <a:cs typeface="Arial" pitchFamily="34" charset="0"/>
              </a:rPr>
              <a:t>sur l</a:t>
            </a:r>
            <a:r>
              <a:rPr kumimoji="0" lang="fr-CA"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a perception</a:t>
            </a:r>
            <a:r>
              <a:rPr kumimoji="0" lang="fr-CA" sz="2000"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
            </a:r>
            <a:br>
              <a:rPr kumimoji="0" lang="fr-CA" sz="2000"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br>
            <a:r>
              <a:rPr kumimoji="0" lang="fr-CA" sz="2000"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
            </a:r>
            <a:br>
              <a:rPr kumimoji="0" lang="fr-CA" sz="2000"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br>
            <a:endParaRPr kumimoji="0" lang="fr-CA" sz="2000" b="1"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15" name="Titre 1"/>
          <p:cNvSpPr txBox="1">
            <a:spLocks/>
          </p:cNvSpPr>
          <p:nvPr/>
        </p:nvSpPr>
        <p:spPr bwMode="auto">
          <a:xfrm>
            <a:off x="755576" y="692696"/>
            <a:ext cx="8002662" cy="5760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fr-CA" sz="2600" b="1"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2.2 Le processus de perception (suite)</a:t>
            </a:r>
            <a:endParaRPr kumimoji="0" lang="fr-CA" sz="2600" b="1"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Tree>
    <p:extLst>
      <p:ext uri="{BB962C8B-B14F-4D97-AF65-F5344CB8AC3E}">
        <p14:creationId xmlns:p14="http://schemas.microsoft.com/office/powerpoint/2010/main" val="874702007"/>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z="2800" dirty="0" smtClean="0"/>
              <a:t> La structure de la perception</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35</a:t>
            </a:fld>
            <a:endParaRPr lang="fr-CA" dirty="0"/>
          </a:p>
        </p:txBody>
      </p:sp>
      <p:sp>
        <p:nvSpPr>
          <p:cNvPr id="5" name="Espace réservé du texte 4"/>
          <p:cNvSpPr>
            <a:spLocks noGrp="1"/>
          </p:cNvSpPr>
          <p:nvPr>
            <p:ph type="body" sz="quarter" idx="12"/>
          </p:nvPr>
        </p:nvSpPr>
        <p:spPr>
          <a:xfrm>
            <a:off x="1116012" y="1557338"/>
            <a:ext cx="7642225" cy="4729182"/>
          </a:xfrm>
        </p:spPr>
        <p:txBody>
          <a:bodyPr>
            <a:normAutofit fontScale="77500" lnSpcReduction="20000"/>
          </a:bodyPr>
          <a:lstStyle/>
          <a:p>
            <a:r>
              <a:rPr lang="fr-CA" dirty="0" smtClean="0"/>
              <a:t>La distinction figure-fond: </a:t>
            </a:r>
            <a:r>
              <a:rPr lang="fr-CA" sz="1600" dirty="0" smtClean="0"/>
              <a:t>On peut voir deux profils humains ou un vase.</a:t>
            </a:r>
          </a:p>
          <a:p>
            <a:endParaRPr lang="fr-CA" dirty="0" smtClean="0"/>
          </a:p>
          <a:p>
            <a:endParaRPr lang="fr-CA" dirty="0" smtClean="0"/>
          </a:p>
          <a:p>
            <a:r>
              <a:rPr lang="fr-CA" dirty="0" smtClean="0"/>
              <a:t>La proximité: </a:t>
            </a:r>
            <a:r>
              <a:rPr lang="fr-CA" sz="1600" dirty="0" smtClean="0"/>
              <a:t>La tendance à organiser les perceptions en regroupant les objets qui sont les plus rapprochés les uns aux autres. Ex. On perçoit des personnes assises ensemble comme des amis, même si ce n’est pas le cas.</a:t>
            </a:r>
          </a:p>
          <a:p>
            <a:r>
              <a:rPr lang="fr-CA" dirty="0" smtClean="0"/>
              <a:t>La similarité: </a:t>
            </a:r>
            <a:r>
              <a:rPr lang="fr-CA" sz="1600" dirty="0" smtClean="0"/>
              <a:t>Un groupe d’objets sera perçu comme un ensemble uniforme en raison de sa ressemblance (caractéristiques semblables) relative entre chacun des objets. Ceci joue un rôle majeur dans la genèse des stéréotypes.</a:t>
            </a:r>
          </a:p>
          <a:p>
            <a:r>
              <a:rPr lang="fr-CA" dirty="0" smtClean="0"/>
              <a:t>La continuité: </a:t>
            </a:r>
            <a:r>
              <a:rPr lang="fr-CA" sz="1600" dirty="0" smtClean="0"/>
              <a:t>Ceci permet de rattacher chaque élément à celui qui le précède et à celui qui le suit.</a:t>
            </a:r>
          </a:p>
          <a:p>
            <a:r>
              <a:rPr lang="fr-CA" dirty="0" smtClean="0"/>
              <a:t>La complémentarité: On perçoit un tout et non des parties disparates</a:t>
            </a:r>
            <a:endParaRPr lang="fr-CA" dirty="0"/>
          </a:p>
        </p:txBody>
      </p:sp>
      <p:pic>
        <p:nvPicPr>
          <p:cNvPr id="6" name="Picture 15" descr="figure-fond 1"/>
          <p:cNvPicPr>
            <a:picLocks noChangeAspect="1" noChangeArrowheads="1"/>
          </p:cNvPicPr>
          <p:nvPr/>
        </p:nvPicPr>
        <p:blipFill>
          <a:blip r:embed="rId3"/>
          <a:srcRect l="37796" t="36693" r="35551" b="33701"/>
          <a:stretch>
            <a:fillRect/>
          </a:stretch>
        </p:blipFill>
        <p:spPr bwMode="auto">
          <a:xfrm>
            <a:off x="1428728" y="2000240"/>
            <a:ext cx="857256" cy="714205"/>
          </a:xfrm>
          <a:prstGeom prst="rect">
            <a:avLst/>
          </a:prstGeom>
          <a:noFill/>
          <a:ln w="9525">
            <a:noFill/>
            <a:miter lim="800000"/>
            <a:headEnd/>
            <a:tailEnd/>
          </a:ln>
        </p:spPr>
      </p:pic>
    </p:spTree>
    <p:extLst>
      <p:ext uri="{BB962C8B-B14F-4D97-AF65-F5344CB8AC3E}">
        <p14:creationId xmlns:p14="http://schemas.microsoft.com/office/powerpoint/2010/main" val="20099155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5576" y="692696"/>
            <a:ext cx="8236024" cy="576064"/>
          </a:xfrm>
        </p:spPr>
        <p:txBody>
          <a:bodyPr>
            <a:normAutofit fontScale="90000"/>
          </a:bodyPr>
          <a:lstStyle/>
          <a:p>
            <a:r>
              <a:rPr lang="fr-CA" dirty="0" smtClean="0"/>
              <a:t>2.3 La personnalité</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36</a:t>
            </a:fld>
            <a:endParaRPr lang="fr-CA" dirty="0"/>
          </a:p>
        </p:txBody>
      </p:sp>
      <p:sp>
        <p:nvSpPr>
          <p:cNvPr id="5" name="Espace réservé du texte 4"/>
          <p:cNvSpPr>
            <a:spLocks noGrp="1"/>
          </p:cNvSpPr>
          <p:nvPr>
            <p:ph type="body" sz="quarter" idx="12"/>
          </p:nvPr>
        </p:nvSpPr>
        <p:spPr/>
        <p:txBody>
          <a:bodyPr>
            <a:normAutofit lnSpcReduction="10000"/>
          </a:bodyPr>
          <a:lstStyle/>
          <a:p>
            <a:pPr eaLnBrk="1" hangingPunct="1">
              <a:lnSpc>
                <a:spcPct val="80000"/>
              </a:lnSpc>
              <a:spcAft>
                <a:spcPts val="1400"/>
              </a:spcAft>
              <a:buNone/>
            </a:pPr>
            <a:r>
              <a:rPr lang="fr-CA" sz="2000" b="1" dirty="0" smtClean="0"/>
              <a:t>Les facteurs internes qui influencent la perception</a:t>
            </a:r>
          </a:p>
          <a:p>
            <a:pPr eaLnBrk="1" hangingPunct="1">
              <a:lnSpc>
                <a:spcPts val="2000"/>
              </a:lnSpc>
              <a:spcAft>
                <a:spcPts val="2000"/>
              </a:spcAft>
            </a:pPr>
            <a:r>
              <a:rPr lang="fr-CA" sz="1500" dirty="0" smtClean="0"/>
              <a:t>L’</a:t>
            </a:r>
            <a:r>
              <a:rPr lang="fr-CA" sz="1500" b="1" dirty="0" smtClean="0"/>
              <a:t>expérience</a:t>
            </a:r>
            <a:r>
              <a:rPr lang="fr-CA" sz="1500" dirty="0" smtClean="0"/>
              <a:t> et les </a:t>
            </a:r>
            <a:r>
              <a:rPr lang="fr-CA" sz="1500" b="1" dirty="0" smtClean="0"/>
              <a:t>connaissances.</a:t>
            </a:r>
            <a:r>
              <a:rPr lang="fr-CA" sz="1500" dirty="0" smtClean="0"/>
              <a:t> Elles orientent grandement la signification qu’un individu donne à ses perceptions.</a:t>
            </a:r>
          </a:p>
          <a:p>
            <a:pPr eaLnBrk="1" hangingPunct="1">
              <a:lnSpc>
                <a:spcPts val="2000"/>
              </a:lnSpc>
              <a:spcAft>
                <a:spcPts val="2000"/>
              </a:spcAft>
            </a:pPr>
            <a:r>
              <a:rPr lang="fr-CA" sz="1500" dirty="0" smtClean="0"/>
              <a:t>Les </a:t>
            </a:r>
            <a:r>
              <a:rPr lang="fr-CA" sz="1500" b="1" dirty="0" smtClean="0"/>
              <a:t>attentes.</a:t>
            </a:r>
            <a:r>
              <a:rPr lang="fr-CA" sz="1500" dirty="0" smtClean="0"/>
              <a:t> Les attentes d’un individu à l’égard de son travail orientent ses expériences perceptives ; il perçoit ce qu’il s’attend à percevoir.</a:t>
            </a:r>
          </a:p>
          <a:p>
            <a:pPr eaLnBrk="1" hangingPunct="1">
              <a:lnSpc>
                <a:spcPts val="2000"/>
              </a:lnSpc>
              <a:spcAft>
                <a:spcPts val="2000"/>
              </a:spcAft>
            </a:pPr>
            <a:r>
              <a:rPr lang="fr-CA" sz="1500" dirty="0" smtClean="0"/>
              <a:t>La </a:t>
            </a:r>
            <a:r>
              <a:rPr lang="fr-CA" sz="1500" b="1" dirty="0" smtClean="0"/>
              <a:t>motivation.</a:t>
            </a:r>
            <a:r>
              <a:rPr lang="fr-CA" sz="1500" dirty="0" smtClean="0"/>
              <a:t> Elle exerce une influence prépondérante sur la perception ; ce sont en partie les besoins qu’un individu ressent ponctuellement qui déterminent ses perceptions.</a:t>
            </a:r>
          </a:p>
          <a:p>
            <a:pPr eaLnBrk="1" hangingPunct="1">
              <a:lnSpc>
                <a:spcPts val="2000"/>
              </a:lnSpc>
              <a:spcAft>
                <a:spcPts val="2000"/>
              </a:spcAft>
            </a:pPr>
            <a:r>
              <a:rPr lang="fr-CA" sz="1500" dirty="0" smtClean="0"/>
              <a:t>Les </a:t>
            </a:r>
            <a:r>
              <a:rPr lang="fr-CA" sz="1500" b="1" dirty="0" smtClean="0"/>
              <a:t>sentiments.</a:t>
            </a:r>
            <a:r>
              <a:rPr lang="fr-CA" sz="1500" dirty="0" smtClean="0"/>
              <a:t> Les stimuli qui engendrent des émotions négatives suscitent une réaction de défense ou, au contraire, de sensibilisation perceptive.</a:t>
            </a:r>
          </a:p>
          <a:p>
            <a:pPr eaLnBrk="1" hangingPunct="1">
              <a:lnSpc>
                <a:spcPts val="2000"/>
              </a:lnSpc>
              <a:spcAft>
                <a:spcPts val="2000"/>
              </a:spcAft>
            </a:pPr>
            <a:r>
              <a:rPr lang="fr-CA" sz="1500" dirty="0" smtClean="0"/>
              <a:t>La </a:t>
            </a:r>
            <a:r>
              <a:rPr lang="fr-CA" sz="1500" b="1" dirty="0" smtClean="0"/>
              <a:t>culture.</a:t>
            </a:r>
            <a:r>
              <a:rPr lang="fr-CA" sz="1500" dirty="0" smtClean="0"/>
              <a:t> Elle influence la perception des individus, et les particularités de chaque culture expliquent les différences perceptives entre les peuples.</a:t>
            </a:r>
            <a:endParaRPr lang="fr-FR" sz="1500" dirty="0" smtClean="0"/>
          </a:p>
          <a:p>
            <a:endParaRPr lang="fr-FR" dirty="0"/>
          </a:p>
        </p:txBody>
      </p:sp>
    </p:spTree>
    <p:extLst>
      <p:ext uri="{BB962C8B-B14F-4D97-AF65-F5344CB8AC3E}">
        <p14:creationId xmlns:p14="http://schemas.microsoft.com/office/powerpoint/2010/main" val="1251330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2.3 La personnalité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37</a:t>
            </a:fld>
            <a:endParaRPr lang="fr-CA" dirty="0"/>
          </a:p>
        </p:txBody>
      </p:sp>
      <p:pic>
        <p:nvPicPr>
          <p:cNvPr id="7" name="Picture 9"/>
          <p:cNvPicPr>
            <a:picLocks noChangeAspect="1" noChangeArrowheads="1"/>
          </p:cNvPicPr>
          <p:nvPr/>
        </p:nvPicPr>
        <p:blipFill>
          <a:blip r:embed="rId3"/>
          <a:srcRect l="6975" t="4735" r="11569" b="11958"/>
          <a:stretch>
            <a:fillRect/>
          </a:stretch>
        </p:blipFill>
        <p:spPr bwMode="auto">
          <a:xfrm>
            <a:off x="5562600" y="1676400"/>
            <a:ext cx="3128963" cy="2760663"/>
          </a:xfrm>
          <a:prstGeom prst="rect">
            <a:avLst/>
          </a:prstGeom>
          <a:noFill/>
          <a:ln w="9525">
            <a:noFill/>
            <a:miter lim="800000"/>
            <a:headEnd/>
            <a:tailEnd/>
          </a:ln>
          <a:effectLst/>
        </p:spPr>
      </p:pic>
      <p:sp>
        <p:nvSpPr>
          <p:cNvPr id="8" name="Espace réservé du texte 4"/>
          <p:cNvSpPr txBox="1">
            <a:spLocks/>
          </p:cNvSpPr>
          <p:nvPr/>
        </p:nvSpPr>
        <p:spPr bwMode="auto">
          <a:xfrm>
            <a:off x="1116013" y="1557338"/>
            <a:ext cx="4370387" cy="46910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174625" lvl="0" indent="-174625" eaLnBrk="0" hangingPunct="0">
              <a:lnSpc>
                <a:spcPts val="2200"/>
              </a:lnSpc>
              <a:spcBef>
                <a:spcPct val="20000"/>
              </a:spcBef>
              <a:spcAft>
                <a:spcPts val="800"/>
              </a:spcAft>
              <a:buClr>
                <a:srgbClr val="00113B"/>
              </a:buClr>
              <a:buSzPct val="110000"/>
              <a:buFont typeface="Arial"/>
              <a:buChar char="•"/>
            </a:pPr>
            <a:r>
              <a:rPr kumimoji="0" lang="fr-FR"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Il</a:t>
            </a:r>
            <a:r>
              <a:rPr kumimoji="0" lang="fr-FR"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n’y </a:t>
            </a:r>
            <a:r>
              <a:rPr lang="fr-CA" dirty="0" smtClean="0"/>
              <a:t>a pas de définition universelle de la personnalité.</a:t>
            </a:r>
          </a:p>
          <a:p>
            <a:pPr marL="174625" lvl="0" indent="-174625" eaLnBrk="0" hangingPunct="0">
              <a:lnSpc>
                <a:spcPts val="2200"/>
              </a:lnSpc>
              <a:spcBef>
                <a:spcPct val="20000"/>
              </a:spcBef>
              <a:spcAft>
                <a:spcPts val="800"/>
              </a:spcAft>
              <a:buClr>
                <a:srgbClr val="00113B"/>
              </a:buClr>
              <a:buSzPct val="110000"/>
              <a:buFont typeface="Arial"/>
              <a:buChar char="•"/>
            </a:pPr>
            <a:r>
              <a:rPr lang="fr-CA" altLang="ja-JP" dirty="0" smtClean="0"/>
              <a:t>Deux aspect font toutefois consensus :</a:t>
            </a:r>
          </a:p>
          <a:p>
            <a:pPr marL="631825" lvl="1" indent="-174625" eaLnBrk="0" hangingPunct="0">
              <a:lnSpc>
                <a:spcPts val="2200"/>
              </a:lnSpc>
              <a:spcBef>
                <a:spcPct val="20000"/>
              </a:spcBef>
              <a:spcAft>
                <a:spcPts val="800"/>
              </a:spcAft>
              <a:buClr>
                <a:srgbClr val="00113B"/>
              </a:buClr>
              <a:buSzPct val="110000"/>
              <a:buFont typeface="Arial"/>
              <a:buChar char="•"/>
            </a:pPr>
            <a:r>
              <a:rPr lang="fr-CA" altLang="ja-JP" sz="1500" dirty="0" smtClean="0"/>
              <a:t>Stabilité relative </a:t>
            </a:r>
            <a:r>
              <a:rPr lang="fr-CA" sz="1500" dirty="0" smtClean="0"/>
              <a:t>des traits/facteurs de personnalité d’un individu tout au long de son évolution. </a:t>
            </a:r>
          </a:p>
          <a:p>
            <a:pPr marL="631825" lvl="1" indent="-174625" eaLnBrk="0" hangingPunct="0">
              <a:lnSpc>
                <a:spcPts val="2200"/>
              </a:lnSpc>
              <a:spcBef>
                <a:spcPct val="20000"/>
              </a:spcBef>
              <a:spcAft>
                <a:spcPts val="800"/>
              </a:spcAft>
              <a:buClr>
                <a:srgbClr val="00113B"/>
              </a:buClr>
              <a:buSzPct val="110000"/>
              <a:buFont typeface="Arial"/>
              <a:buChar char="•"/>
            </a:pPr>
            <a:r>
              <a:rPr lang="fr-CA" sz="1500" dirty="0" smtClean="0"/>
              <a:t>Uniformité de la conduite d’un individu dans des situations données.</a:t>
            </a:r>
          </a:p>
          <a:p>
            <a:pPr marL="174625" lvl="0" indent="-174625" eaLnBrk="0" hangingPunct="0">
              <a:lnSpc>
                <a:spcPts val="2200"/>
              </a:lnSpc>
              <a:spcBef>
                <a:spcPct val="20000"/>
              </a:spcBef>
              <a:spcAft>
                <a:spcPts val="800"/>
              </a:spcAft>
              <a:buClr>
                <a:srgbClr val="00113B"/>
              </a:buClr>
              <a:buSzPct val="110000"/>
              <a:buFont typeface="Arial"/>
              <a:buChar char="•"/>
            </a:pPr>
            <a:r>
              <a:rPr lang="fr-CA" dirty="0" smtClean="0"/>
              <a:t>Difficulté de distinguer les aspects innées des aspects acquis de la nature humaine : on pense qu’ils influencent simultanément et de façon continue chacun des aspects d’une personnalité. </a:t>
            </a:r>
          </a:p>
          <a:p>
            <a:pPr marL="174625" lvl="0" indent="-174625" eaLnBrk="0" hangingPunct="0">
              <a:lnSpc>
                <a:spcPts val="2200"/>
              </a:lnSpc>
              <a:spcBef>
                <a:spcPct val="20000"/>
              </a:spcBef>
              <a:spcAft>
                <a:spcPts val="800"/>
              </a:spcAft>
              <a:buClr>
                <a:srgbClr val="00113B"/>
              </a:buClr>
              <a:buSzPct val="110000"/>
              <a:buFont typeface="Arial"/>
              <a:buChar char="•"/>
            </a:pPr>
            <a:endParaRPr kumimoji="0" lang="fr-FR" sz="15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42358454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2.3 La personnalité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38</a:t>
            </a:fld>
            <a:endParaRPr lang="fr-CA" dirty="0"/>
          </a:p>
        </p:txBody>
      </p:sp>
      <p:sp>
        <p:nvSpPr>
          <p:cNvPr id="5" name="Espace réservé du texte 4"/>
          <p:cNvSpPr>
            <a:spLocks noGrp="1"/>
          </p:cNvSpPr>
          <p:nvPr>
            <p:ph type="body" sz="quarter" idx="12"/>
          </p:nvPr>
        </p:nvSpPr>
        <p:spPr>
          <a:xfrm>
            <a:off x="1219200" y="5181600"/>
            <a:ext cx="7642225" cy="1292225"/>
          </a:xfrm>
        </p:spPr>
        <p:txBody>
          <a:bodyPr/>
          <a:lstStyle/>
          <a:p>
            <a:pPr marL="0" indent="0" algn="just" eaLnBrk="1" hangingPunct="1">
              <a:lnSpc>
                <a:spcPts val="2320"/>
              </a:lnSpc>
              <a:spcBef>
                <a:spcPct val="50000"/>
              </a:spcBef>
              <a:buFontTx/>
              <a:buNone/>
            </a:pPr>
            <a:r>
              <a:rPr lang="fr-CA" sz="1800" dirty="0" smtClean="0"/>
              <a:t>Les multiples combinaisons des déterminants de la personnalité expliquent pourquoi on peut observer plusieurs réactions différentes selon les personnes, dans un même contexte.</a:t>
            </a:r>
            <a:endParaRPr lang="fr-FR" sz="1800" dirty="0"/>
          </a:p>
        </p:txBody>
      </p:sp>
      <p:pic>
        <p:nvPicPr>
          <p:cNvPr id="6" name="Picture 7"/>
          <p:cNvPicPr>
            <a:picLocks noChangeAspect="1" noChangeArrowheads="1"/>
          </p:cNvPicPr>
          <p:nvPr/>
        </p:nvPicPr>
        <p:blipFill>
          <a:blip r:embed="rId3"/>
          <a:srcRect/>
          <a:stretch>
            <a:fillRect/>
          </a:stretch>
        </p:blipFill>
        <p:spPr bwMode="auto">
          <a:xfrm>
            <a:off x="2209800" y="1676400"/>
            <a:ext cx="5664450" cy="3429000"/>
          </a:xfrm>
          <a:prstGeom prst="rect">
            <a:avLst/>
          </a:prstGeom>
          <a:noFill/>
          <a:ln w="9525">
            <a:noFill/>
            <a:miter lim="800000"/>
            <a:headEnd/>
            <a:tailEnd/>
          </a:ln>
          <a:effectLst/>
        </p:spPr>
      </p:pic>
    </p:spTree>
    <p:extLst>
      <p:ext uri="{BB962C8B-B14F-4D97-AF65-F5344CB8AC3E}">
        <p14:creationId xmlns:p14="http://schemas.microsoft.com/office/powerpoint/2010/main" val="877364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2.3 La personnalité selon le modèle de 5 facteurs </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39</a:t>
            </a:fld>
            <a:endParaRPr lang="fr-CA" dirty="0"/>
          </a:p>
        </p:txBody>
      </p:sp>
      <p:sp>
        <p:nvSpPr>
          <p:cNvPr id="5" name="Espace réservé du texte 4"/>
          <p:cNvSpPr>
            <a:spLocks noGrp="1"/>
          </p:cNvSpPr>
          <p:nvPr>
            <p:ph type="body" sz="quarter" idx="12"/>
          </p:nvPr>
        </p:nvSpPr>
        <p:spPr>
          <a:xfrm>
            <a:off x="1143000" y="2133600"/>
            <a:ext cx="7642225" cy="4535487"/>
          </a:xfrm>
        </p:spPr>
        <p:txBody>
          <a:bodyPr/>
          <a:lstStyle/>
          <a:p>
            <a:pPr marL="1422400" lvl="3" indent="-342900" eaLnBrk="1" hangingPunct="1">
              <a:lnSpc>
                <a:spcPct val="80000"/>
              </a:lnSpc>
              <a:spcBef>
                <a:spcPct val="30000"/>
              </a:spcBef>
              <a:spcAft>
                <a:spcPts val="1000"/>
              </a:spcAft>
              <a:buClr>
                <a:schemeClr val="tx1"/>
              </a:buClr>
              <a:buFont typeface="Wingdings" charset="2"/>
              <a:buNone/>
              <a:tabLst>
                <a:tab pos="3736975" algn="l"/>
              </a:tabLst>
            </a:pPr>
            <a:r>
              <a:rPr lang="fr-CA" sz="1600" b="1" dirty="0" smtClean="0">
                <a:solidFill>
                  <a:srgbClr val="000000"/>
                </a:solidFill>
                <a:latin typeface="+mj-lt"/>
              </a:rPr>
              <a:t>Extraversion </a:t>
            </a:r>
            <a:r>
              <a:rPr lang="fr-CA" sz="1600" b="1" i="1" dirty="0" smtClean="0">
                <a:solidFill>
                  <a:srgbClr val="000000"/>
                </a:solidFill>
                <a:latin typeface="+mj-lt"/>
              </a:rPr>
              <a:t>vs</a:t>
            </a:r>
            <a:r>
              <a:rPr lang="fr-CA" sz="1600" b="1" dirty="0" smtClean="0">
                <a:solidFill>
                  <a:srgbClr val="000000"/>
                </a:solidFill>
                <a:latin typeface="+mj-lt"/>
              </a:rPr>
              <a:t> introversion </a:t>
            </a:r>
            <a:r>
              <a:rPr lang="fr-CA" sz="1600" dirty="0" smtClean="0">
                <a:solidFill>
                  <a:srgbClr val="000000"/>
                </a:solidFill>
                <a:latin typeface="+mj-lt"/>
              </a:rPr>
              <a:t>(La manière de se comporter en société)</a:t>
            </a:r>
          </a:p>
          <a:p>
            <a:pPr marL="1422400" lvl="3" indent="-342900" eaLnBrk="1" hangingPunct="1">
              <a:lnSpc>
                <a:spcPct val="80000"/>
              </a:lnSpc>
              <a:spcBef>
                <a:spcPct val="30000"/>
              </a:spcBef>
              <a:spcAft>
                <a:spcPts val="1000"/>
              </a:spcAft>
              <a:buClr>
                <a:schemeClr val="tx1"/>
              </a:buClr>
              <a:buFont typeface="Wingdings" charset="2"/>
              <a:buNone/>
              <a:tabLst>
                <a:tab pos="3736975" algn="l"/>
              </a:tabLst>
            </a:pPr>
            <a:r>
              <a:rPr lang="fr-CA" sz="1600" b="1" dirty="0" smtClean="0">
                <a:solidFill>
                  <a:srgbClr val="000000"/>
                </a:solidFill>
                <a:latin typeface="+mj-lt"/>
              </a:rPr>
              <a:t>Agréabilité </a:t>
            </a:r>
            <a:r>
              <a:rPr lang="fr-CA" sz="1600" b="1" i="1" dirty="0" smtClean="0">
                <a:solidFill>
                  <a:srgbClr val="000000"/>
                </a:solidFill>
                <a:latin typeface="+mj-lt"/>
              </a:rPr>
              <a:t>vs </a:t>
            </a:r>
            <a:r>
              <a:rPr lang="fr-CA" sz="1600" b="1" dirty="0" smtClean="0">
                <a:solidFill>
                  <a:srgbClr val="000000"/>
                </a:solidFill>
                <a:latin typeface="+mj-lt"/>
              </a:rPr>
              <a:t>désagréabilité </a:t>
            </a:r>
            <a:r>
              <a:rPr lang="fr-CA" sz="1600" dirty="0" smtClean="0">
                <a:solidFill>
                  <a:srgbClr val="000000"/>
                </a:solidFill>
                <a:latin typeface="+mj-lt"/>
              </a:rPr>
              <a:t>(La nature des rapports sociaux)</a:t>
            </a:r>
          </a:p>
          <a:p>
            <a:pPr marL="1422400" lvl="3" indent="-342900" eaLnBrk="1" hangingPunct="1">
              <a:lnSpc>
                <a:spcPct val="80000"/>
              </a:lnSpc>
              <a:spcBef>
                <a:spcPct val="30000"/>
              </a:spcBef>
              <a:spcAft>
                <a:spcPts val="1000"/>
              </a:spcAft>
              <a:buClr>
                <a:schemeClr val="tx1"/>
              </a:buClr>
              <a:buFont typeface="Wingdings" charset="2"/>
              <a:buNone/>
              <a:tabLst>
                <a:tab pos="3736975" algn="l"/>
              </a:tabLst>
            </a:pPr>
            <a:r>
              <a:rPr lang="fr-CA" sz="1600" b="1" dirty="0" smtClean="0">
                <a:solidFill>
                  <a:srgbClr val="000000"/>
                </a:solidFill>
                <a:latin typeface="+mj-lt"/>
              </a:rPr>
              <a:t>Stabilité émotionnelle </a:t>
            </a:r>
            <a:r>
              <a:rPr lang="fr-CA" sz="1600" b="1" i="1" dirty="0" smtClean="0">
                <a:solidFill>
                  <a:srgbClr val="000000"/>
                </a:solidFill>
                <a:latin typeface="+mj-lt"/>
              </a:rPr>
              <a:t>vs</a:t>
            </a:r>
            <a:r>
              <a:rPr lang="fr-CA" sz="1600" b="1" dirty="0" smtClean="0">
                <a:solidFill>
                  <a:srgbClr val="000000"/>
                </a:solidFill>
                <a:latin typeface="+mj-lt"/>
              </a:rPr>
              <a:t> névrosisme </a:t>
            </a:r>
            <a:r>
              <a:rPr lang="fr-CA" sz="1600" dirty="0" smtClean="0">
                <a:solidFill>
                  <a:srgbClr val="000000"/>
                </a:solidFill>
                <a:latin typeface="+mj-lt"/>
              </a:rPr>
              <a:t>(Une personne qui affiche une humeur fluctuante selon sa situation personnelle)</a:t>
            </a:r>
          </a:p>
          <a:p>
            <a:pPr marL="1422400" lvl="3" indent="-342900" eaLnBrk="1" hangingPunct="1">
              <a:lnSpc>
                <a:spcPct val="80000"/>
              </a:lnSpc>
              <a:spcBef>
                <a:spcPct val="30000"/>
              </a:spcBef>
              <a:spcAft>
                <a:spcPts val="1000"/>
              </a:spcAft>
              <a:buClr>
                <a:schemeClr val="tx1"/>
              </a:buClr>
              <a:buFont typeface="Wingdings" charset="2"/>
              <a:buNone/>
              <a:tabLst>
                <a:tab pos="3736975" algn="l"/>
              </a:tabLst>
            </a:pPr>
            <a:r>
              <a:rPr lang="fr-CA" sz="1600" b="1" dirty="0" smtClean="0">
                <a:solidFill>
                  <a:srgbClr val="000000"/>
                </a:solidFill>
                <a:latin typeface="+mj-lt"/>
              </a:rPr>
              <a:t>ouverture </a:t>
            </a:r>
            <a:r>
              <a:rPr lang="fr-CA" sz="1600" b="1" i="1" dirty="0" smtClean="0">
                <a:solidFill>
                  <a:srgbClr val="000000"/>
                </a:solidFill>
                <a:latin typeface="+mj-lt"/>
              </a:rPr>
              <a:t>vs</a:t>
            </a:r>
            <a:r>
              <a:rPr lang="fr-CA" sz="1600" b="1" dirty="0" smtClean="0">
                <a:solidFill>
                  <a:srgbClr val="000000"/>
                </a:solidFill>
                <a:latin typeface="+mj-lt"/>
              </a:rPr>
              <a:t> fermeture à l'expérience </a:t>
            </a:r>
            <a:r>
              <a:rPr lang="fr-CA" sz="1600" dirty="0" smtClean="0">
                <a:solidFill>
                  <a:srgbClr val="000000"/>
                </a:solidFill>
                <a:latin typeface="+mj-lt"/>
              </a:rPr>
              <a:t>(Certaines personnes présente une curiosité naturelle et grande tolérance au changement)</a:t>
            </a:r>
          </a:p>
          <a:p>
            <a:pPr marL="1422400" lvl="3" indent="-342900" eaLnBrk="1" hangingPunct="1">
              <a:lnSpc>
                <a:spcPct val="80000"/>
              </a:lnSpc>
              <a:spcBef>
                <a:spcPct val="30000"/>
              </a:spcBef>
              <a:spcAft>
                <a:spcPts val="1000"/>
              </a:spcAft>
              <a:buClr>
                <a:schemeClr val="tx1"/>
              </a:buClr>
              <a:buFont typeface="Wingdings" charset="2"/>
              <a:buNone/>
              <a:tabLst>
                <a:tab pos="3736975" algn="l"/>
              </a:tabLst>
            </a:pPr>
            <a:r>
              <a:rPr lang="fr-CA" sz="1600" b="1" dirty="0" smtClean="0">
                <a:solidFill>
                  <a:srgbClr val="000000"/>
                </a:solidFill>
                <a:latin typeface="+mj-lt"/>
              </a:rPr>
              <a:t>caractère consciencieux </a:t>
            </a:r>
            <a:r>
              <a:rPr lang="fr-CA" sz="1600" b="1" i="1" dirty="0" smtClean="0">
                <a:solidFill>
                  <a:srgbClr val="000000"/>
                </a:solidFill>
                <a:latin typeface="+mj-lt"/>
              </a:rPr>
              <a:t>vs</a:t>
            </a:r>
            <a:r>
              <a:rPr lang="fr-CA" sz="1600" b="1" dirty="0" smtClean="0">
                <a:solidFill>
                  <a:srgbClr val="000000"/>
                </a:solidFill>
                <a:latin typeface="+mj-lt"/>
              </a:rPr>
              <a:t> négligeant</a:t>
            </a:r>
            <a:r>
              <a:rPr lang="fr-CA" sz="1600" dirty="0" smtClean="0">
                <a:solidFill>
                  <a:srgbClr val="000000"/>
                </a:solidFill>
                <a:latin typeface="+mj-lt"/>
              </a:rPr>
              <a:t> (Schème coût/bénéfice  - la situation optimale allie le moindre effort au maximum de rétribution)</a:t>
            </a:r>
            <a:endParaRPr lang="fr-CA" sz="1600" b="1" dirty="0" smtClean="0">
              <a:solidFill>
                <a:srgbClr val="000000"/>
              </a:solidFill>
              <a:latin typeface="+mj-lt"/>
            </a:endParaRPr>
          </a:p>
          <a:p>
            <a:endParaRPr lang="fr-FR" dirty="0"/>
          </a:p>
        </p:txBody>
      </p:sp>
      <p:cxnSp>
        <p:nvCxnSpPr>
          <p:cNvPr id="9" name="Connecteur droit 2"/>
          <p:cNvCxnSpPr>
            <a:cxnSpLocks noChangeShapeType="1"/>
          </p:cNvCxnSpPr>
          <p:nvPr/>
        </p:nvCxnSpPr>
        <p:spPr bwMode="auto">
          <a:xfrm rot="5400000">
            <a:off x="715142" y="3714752"/>
            <a:ext cx="2999602" cy="794"/>
          </a:xfrm>
          <a:prstGeom prst="line">
            <a:avLst/>
          </a:prstGeom>
          <a:noFill/>
          <a:ln w="9525">
            <a:solidFill>
              <a:schemeClr val="tx1"/>
            </a:solidFill>
            <a:round/>
            <a:headEnd/>
            <a:tailEnd/>
          </a:ln>
          <a:effectLst/>
        </p:spPr>
      </p:cxnSp>
      <p:sp>
        <p:nvSpPr>
          <p:cNvPr id="17" name="Rectangle 7"/>
          <p:cNvSpPr txBox="1">
            <a:spLocks noChangeArrowheads="1"/>
          </p:cNvSpPr>
          <p:nvPr/>
        </p:nvSpPr>
        <p:spPr bwMode="auto">
          <a:xfrm>
            <a:off x="1219200" y="2895600"/>
            <a:ext cx="1212850" cy="381000"/>
          </a:xfrm>
          <a:prstGeom prst="rect">
            <a:avLst/>
          </a:prstGeom>
          <a:noFill/>
          <a:ln w="9525">
            <a:noFill/>
            <a:miter lim="800000"/>
            <a:headEnd/>
            <a:tailEnd/>
          </a:ln>
        </p:spPr>
        <p:txBody>
          <a:bodyPr lIns="0" tIns="0" rIns="0" bIns="0">
            <a:prstTxWarp prst="textNoShape">
              <a:avLst/>
            </a:prstTxWarp>
          </a:bodyPr>
          <a:lstStyle/>
          <a:p>
            <a:pPr eaLnBrk="1" hangingPunct="1">
              <a:lnSpc>
                <a:spcPct val="80000"/>
              </a:lnSpc>
              <a:spcBef>
                <a:spcPct val="30000"/>
              </a:spcBef>
              <a:buClr>
                <a:schemeClr val="tx1"/>
              </a:buClr>
              <a:buFont typeface="Wingdings" charset="2"/>
              <a:buNone/>
              <a:tabLst>
                <a:tab pos="3736975" algn="l"/>
              </a:tabLst>
            </a:pPr>
            <a:r>
              <a:rPr lang="fr-CA" dirty="0" smtClean="0">
                <a:solidFill>
                  <a:srgbClr val="25223A"/>
                </a:solidFill>
                <a:latin typeface="Arial"/>
                <a:cs typeface="Arial"/>
              </a:rPr>
              <a:t>Facteurs</a:t>
            </a:r>
            <a:endParaRPr lang="fr-CA" dirty="0">
              <a:solidFill>
                <a:srgbClr val="25223A"/>
              </a:solidFill>
              <a:latin typeface="Arial"/>
              <a:cs typeface="Arial"/>
            </a:endParaRPr>
          </a:p>
        </p:txBody>
      </p:sp>
      <p:sp>
        <p:nvSpPr>
          <p:cNvPr id="12" name="Rectangle 11"/>
          <p:cNvSpPr/>
          <p:nvPr/>
        </p:nvSpPr>
        <p:spPr>
          <a:xfrm>
            <a:off x="1066800" y="1524000"/>
            <a:ext cx="7086600" cy="415498"/>
          </a:xfrm>
          <a:prstGeom prst="rect">
            <a:avLst/>
          </a:prstGeom>
        </p:spPr>
        <p:txBody>
          <a:bodyPr wrap="square">
            <a:spAutoFit/>
          </a:bodyPr>
          <a:lstStyle/>
          <a:p>
            <a:r>
              <a:rPr lang="fr-CA" sz="2100" b="1" dirty="0" smtClean="0"/>
              <a:t>Personnalité et comportement au travail</a:t>
            </a:r>
            <a:endParaRPr lang="fr-FR" sz="2100" b="1" dirty="0"/>
          </a:p>
        </p:txBody>
      </p:sp>
    </p:spTree>
    <p:extLst>
      <p:ext uri="{BB962C8B-B14F-4D97-AF65-F5344CB8AC3E}">
        <p14:creationId xmlns:p14="http://schemas.microsoft.com/office/powerpoint/2010/main" val="37099620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La personnalité et le comportement au travail</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40</a:t>
            </a:fld>
            <a:endParaRPr lang="fr-CA" dirty="0"/>
          </a:p>
        </p:txBody>
      </p:sp>
      <p:sp>
        <p:nvSpPr>
          <p:cNvPr id="5" name="Espace réservé du texte 4"/>
          <p:cNvSpPr>
            <a:spLocks noGrp="1"/>
          </p:cNvSpPr>
          <p:nvPr>
            <p:ph type="body" sz="quarter" idx="12"/>
          </p:nvPr>
        </p:nvSpPr>
        <p:spPr/>
        <p:txBody>
          <a:bodyPr/>
          <a:lstStyle/>
          <a:p>
            <a:r>
              <a:rPr lang="fr-CA" sz="1800" dirty="0" smtClean="0"/>
              <a:t>Certains traits spécifiques ont aussi une incidence sur l’adoption de comportement au travail.</a:t>
            </a:r>
          </a:p>
          <a:p>
            <a:r>
              <a:rPr lang="fr-CA" sz="1800" b="1" dirty="0" smtClean="0"/>
              <a:t>Estime de soi</a:t>
            </a:r>
            <a:r>
              <a:rPr lang="fr-CA" sz="1800" dirty="0" smtClean="0"/>
              <a:t>: opinion qu’une personne a d’elle-même qui résulte de l’évaluation qu’elle fait de ses comportements.</a:t>
            </a:r>
          </a:p>
          <a:p>
            <a:r>
              <a:rPr lang="fr-CA" sz="1800" b="1" dirty="0" smtClean="0"/>
              <a:t>Lieu de contrôle (interne – </a:t>
            </a:r>
            <a:r>
              <a:rPr lang="fr-CA" sz="1400" dirty="0" smtClean="0"/>
              <a:t>influence les comportements des autres </a:t>
            </a:r>
            <a:r>
              <a:rPr lang="fr-CA" sz="1800" b="1" dirty="0" smtClean="0"/>
              <a:t>ou externe </a:t>
            </a:r>
            <a:r>
              <a:rPr lang="fr-CA" sz="1800" dirty="0" smtClean="0"/>
              <a:t>- </a:t>
            </a:r>
            <a:r>
              <a:rPr lang="fr-CA" sz="1400" dirty="0" smtClean="0"/>
              <a:t>influençable</a:t>
            </a:r>
            <a:r>
              <a:rPr lang="fr-CA" sz="1800" b="1" dirty="0" smtClean="0"/>
              <a:t>)</a:t>
            </a:r>
            <a:r>
              <a:rPr lang="fr-CA" sz="1800" dirty="0" smtClean="0"/>
              <a:t>: fait référence à la croyance qu’entretient une personne quand à l’influence qu’elle exerce sur sa vie. </a:t>
            </a:r>
          </a:p>
          <a:p>
            <a:r>
              <a:rPr lang="fr-CA" sz="1800" b="1" dirty="0" smtClean="0"/>
              <a:t>Dogmatisme</a:t>
            </a:r>
            <a:r>
              <a:rPr lang="fr-CA" sz="1800" dirty="0" smtClean="0"/>
              <a:t>: se caractérise par la rigidité de ses opinions et croyances</a:t>
            </a:r>
          </a:p>
          <a:p>
            <a:r>
              <a:rPr lang="fr-CA" sz="1800" b="1" dirty="0" smtClean="0"/>
              <a:t>Autoefficacité</a:t>
            </a:r>
            <a:r>
              <a:rPr lang="fr-CA" sz="1800" dirty="0" smtClean="0"/>
              <a:t>: La croyance de l’individu en  sa  capacité                       d’organiser et d’exécuter la ligne de conduite requise                        pour produire les résultats souhaités.</a:t>
            </a:r>
            <a:endParaRPr lang="fr-CA" sz="1800" dirty="0"/>
          </a:p>
        </p:txBody>
      </p:sp>
      <p:pic>
        <p:nvPicPr>
          <p:cNvPr id="6" name="Picture 6"/>
          <p:cNvPicPr>
            <a:picLocks noChangeAspect="1" noChangeArrowheads="1"/>
          </p:cNvPicPr>
          <p:nvPr/>
        </p:nvPicPr>
        <p:blipFill>
          <a:blip r:embed="rId3"/>
          <a:srcRect l="10654" t="7687" r="5202" b="5978"/>
          <a:stretch>
            <a:fillRect/>
          </a:stretch>
        </p:blipFill>
        <p:spPr bwMode="auto">
          <a:xfrm>
            <a:off x="7143768" y="4286256"/>
            <a:ext cx="1771648" cy="1852177"/>
          </a:xfrm>
          <a:prstGeom prst="rect">
            <a:avLst/>
          </a:prstGeom>
          <a:noFill/>
          <a:ln w="9525">
            <a:noFill/>
            <a:miter lim="800000"/>
            <a:headEnd/>
            <a:tailEnd/>
          </a:ln>
          <a:effectLst/>
        </p:spPr>
      </p:pic>
    </p:spTree>
    <p:extLst>
      <p:ext uri="{BB962C8B-B14F-4D97-AF65-F5344CB8AC3E}">
        <p14:creationId xmlns:p14="http://schemas.microsoft.com/office/powerpoint/2010/main" val="40432646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381000"/>
            <a:ext cx="8002662" cy="576064"/>
          </a:xfrm>
        </p:spPr>
        <p:txBody>
          <a:bodyPr>
            <a:normAutofit fontScale="90000"/>
          </a:bodyPr>
          <a:lstStyle/>
          <a:p>
            <a:r>
              <a:rPr lang="fr-FR" dirty="0" smtClean="0"/>
              <a:t>2.4 Les valeurs et les attitudes dans l’environnement de travail</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41</a:t>
            </a:fld>
            <a:endParaRPr lang="fr-CA" dirty="0"/>
          </a:p>
        </p:txBody>
      </p:sp>
      <p:sp>
        <p:nvSpPr>
          <p:cNvPr id="5" name="Espace réservé du texte 4"/>
          <p:cNvSpPr>
            <a:spLocks noGrp="1"/>
          </p:cNvSpPr>
          <p:nvPr>
            <p:ph type="body" sz="quarter" idx="12"/>
          </p:nvPr>
        </p:nvSpPr>
        <p:spPr>
          <a:xfrm>
            <a:off x="914400" y="1447800"/>
            <a:ext cx="8001000" cy="4535487"/>
          </a:xfrm>
        </p:spPr>
        <p:txBody>
          <a:bodyPr/>
          <a:lstStyle/>
          <a:p>
            <a:pPr>
              <a:buNone/>
            </a:pPr>
            <a:r>
              <a:rPr lang="fr-CA" sz="1500" dirty="0" smtClean="0">
                <a:solidFill>
                  <a:srgbClr val="25223A"/>
                </a:solidFill>
                <a:latin typeface="Arial"/>
                <a:cs typeface="Arial"/>
              </a:rPr>
              <a:t>Chaque personne possède un ensemble de valeurs sociales qui guide ses agissements en lui permettant de distinguer ce qui est bien de ce qui est mal. Les valeurs sont fort similaires d’une personne à l’autre, c’est l’hiérarchisation des valeurs qui permet de distinguer le schème personnel de valeurs.</a:t>
            </a:r>
          </a:p>
          <a:p>
            <a:pPr>
              <a:buNone/>
            </a:pPr>
            <a:endParaRPr lang="fr-CA" sz="2400" dirty="0" smtClean="0">
              <a:solidFill>
                <a:srgbClr val="25223A"/>
              </a:solidFill>
              <a:latin typeface="Times New Roman" charset="0"/>
            </a:endParaRPr>
          </a:p>
          <a:p>
            <a:pPr>
              <a:buNone/>
            </a:pPr>
            <a:endParaRPr lang="fr-FR" dirty="0"/>
          </a:p>
        </p:txBody>
      </p:sp>
      <p:pic>
        <p:nvPicPr>
          <p:cNvPr id="7" name="Image 6"/>
          <p:cNvPicPr>
            <a:picLocks noChangeAspect="1"/>
          </p:cNvPicPr>
          <p:nvPr/>
        </p:nvPicPr>
        <p:blipFill>
          <a:blip r:embed="rId3"/>
          <a:stretch>
            <a:fillRect/>
          </a:stretch>
        </p:blipFill>
        <p:spPr>
          <a:xfrm>
            <a:off x="3124200" y="2743200"/>
            <a:ext cx="4038600" cy="3694889"/>
          </a:xfrm>
          <a:prstGeom prst="rect">
            <a:avLst/>
          </a:prstGeom>
        </p:spPr>
      </p:pic>
    </p:spTree>
    <p:extLst>
      <p:ext uri="{BB962C8B-B14F-4D97-AF65-F5344CB8AC3E}">
        <p14:creationId xmlns:p14="http://schemas.microsoft.com/office/powerpoint/2010/main" val="10611196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5576" y="692696"/>
            <a:ext cx="8002662" cy="878916"/>
          </a:xfrm>
        </p:spPr>
        <p:txBody>
          <a:bodyPr>
            <a:normAutofit fontScale="90000"/>
          </a:bodyPr>
          <a:lstStyle/>
          <a:p>
            <a:r>
              <a:rPr lang="fr-CA" dirty="0" smtClean="0"/>
              <a:t>2.4.3: L’adéquation entre les valeurs individuelles et organisationnelles</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42</a:t>
            </a:fld>
            <a:endParaRPr lang="fr-CA" dirty="0"/>
          </a:p>
        </p:txBody>
      </p:sp>
      <p:sp>
        <p:nvSpPr>
          <p:cNvPr id="5" name="Espace réservé du texte 4"/>
          <p:cNvSpPr>
            <a:spLocks noGrp="1"/>
          </p:cNvSpPr>
          <p:nvPr>
            <p:ph type="body" sz="quarter" idx="12"/>
          </p:nvPr>
        </p:nvSpPr>
        <p:spPr>
          <a:xfrm>
            <a:off x="1116012" y="1714488"/>
            <a:ext cx="7642225" cy="4378337"/>
          </a:xfrm>
        </p:spPr>
        <p:txBody>
          <a:bodyPr>
            <a:normAutofit fontScale="77500" lnSpcReduction="20000"/>
          </a:bodyPr>
          <a:lstStyle/>
          <a:p>
            <a:r>
              <a:rPr lang="fr-CA" dirty="0" smtClean="0"/>
              <a:t>Les organisations  doivent</a:t>
            </a:r>
          </a:p>
          <a:p>
            <a:pPr lvl="1"/>
            <a:r>
              <a:rPr lang="fr-CA" dirty="0" smtClean="0"/>
              <a:t>S’intéresser aux valeurs de leurs travailleurs et chercher à en comprendre la nature et la hiérarchisation. </a:t>
            </a:r>
          </a:p>
          <a:p>
            <a:pPr lvl="1"/>
            <a:r>
              <a:rPr lang="fr-CA" dirty="0" smtClean="0"/>
              <a:t>Doivent s’assurer que les valeurs véhiculées par l’organisation concordent avec celles des employés. </a:t>
            </a:r>
          </a:p>
          <a:p>
            <a:pPr lvl="1"/>
            <a:r>
              <a:rPr lang="fr-CA" dirty="0" smtClean="0"/>
              <a:t>C’est le processus de socialisation en milieu de travail qui permettraient d’agencement des valeurs.</a:t>
            </a:r>
          </a:p>
          <a:p>
            <a:pPr lvl="1"/>
            <a:r>
              <a:rPr lang="fr-CA" dirty="0" smtClean="0"/>
              <a:t>Ce processus favoriserait principalement l’acculturation, c’est-à-dire l’intégration par le travailleur des valeurs et de la culture de l’entreprise. </a:t>
            </a:r>
          </a:p>
          <a:p>
            <a:pPr lvl="1"/>
            <a:r>
              <a:rPr lang="fr-CA" dirty="0" smtClean="0"/>
              <a:t>L’engagement organisationnel, la satisfaction et le bien-être au travail, ou l’intention de demeurer en poste seraient au nombre des aspects organisationnels qui bénéficieraient de l’harmonisation des valeurs.</a:t>
            </a:r>
            <a:endParaRPr lang="fr-CA" dirty="0"/>
          </a:p>
        </p:txBody>
      </p:sp>
    </p:spTree>
    <p:extLst>
      <p:ext uri="{BB962C8B-B14F-4D97-AF65-F5344CB8AC3E}">
        <p14:creationId xmlns:p14="http://schemas.microsoft.com/office/powerpoint/2010/main" val="3567618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2.5 Les attributions</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43</a:t>
            </a:fld>
            <a:endParaRPr lang="fr-CA" dirty="0"/>
          </a:p>
        </p:txBody>
      </p:sp>
      <p:sp>
        <p:nvSpPr>
          <p:cNvPr id="5" name="Espace réservé du texte 4"/>
          <p:cNvSpPr>
            <a:spLocks noGrp="1"/>
          </p:cNvSpPr>
          <p:nvPr>
            <p:ph type="body" sz="quarter" idx="12"/>
          </p:nvPr>
        </p:nvSpPr>
        <p:spPr>
          <a:xfrm>
            <a:off x="990600" y="1600200"/>
            <a:ext cx="7642225" cy="4535487"/>
          </a:xfrm>
        </p:spPr>
        <p:txBody>
          <a:bodyPr>
            <a:normAutofit fontScale="92500" lnSpcReduction="10000"/>
          </a:bodyPr>
          <a:lstStyle/>
          <a:p>
            <a:pPr algn="just" eaLnBrk="1" hangingPunct="1">
              <a:lnSpc>
                <a:spcPts val="2100"/>
              </a:lnSpc>
              <a:spcBef>
                <a:spcPct val="30000"/>
              </a:spcBef>
              <a:buClr>
                <a:schemeClr val="tx1"/>
              </a:buClr>
              <a:buFont typeface="Wingdings" charset="2"/>
              <a:buNone/>
              <a:tabLst>
                <a:tab pos="3736975" algn="l"/>
              </a:tabLst>
            </a:pPr>
            <a:r>
              <a:rPr lang="fr-CA" sz="1500" kern="1500" dirty="0" smtClean="0">
                <a:solidFill>
                  <a:srgbClr val="25223A"/>
                </a:solidFill>
                <a:latin typeface="Arial"/>
                <a:cs typeface="Arial"/>
              </a:rPr>
              <a:t>Une attribution « </a:t>
            </a:r>
            <a:r>
              <a:rPr lang="fr-CA" sz="1500" i="1" kern="1500" dirty="0" smtClean="0">
                <a:solidFill>
                  <a:srgbClr val="25223A"/>
                </a:solidFill>
                <a:latin typeface="Arial"/>
                <a:cs typeface="Arial"/>
              </a:rPr>
              <a:t>est une inférence ayant pour but d’expliquer pourquoi un évènement a eu lieu ou encore qui a pour but d’expliquer le comportement d’autrui aussi bien que notre propre comportement </a:t>
            </a:r>
            <a:r>
              <a:rPr lang="fr-CA" sz="1500" kern="1500" dirty="0" smtClean="0">
                <a:solidFill>
                  <a:srgbClr val="25223A"/>
                </a:solidFill>
                <a:latin typeface="Arial"/>
                <a:cs typeface="Arial"/>
              </a:rPr>
              <a:t>» (</a:t>
            </a:r>
            <a:r>
              <a:rPr lang="fr-CA" sz="1500" kern="1500" dirty="0" err="1" smtClean="0">
                <a:solidFill>
                  <a:srgbClr val="25223A"/>
                </a:solidFill>
                <a:latin typeface="Arial"/>
                <a:cs typeface="Arial"/>
              </a:rPr>
              <a:t>Vallerand</a:t>
            </a:r>
            <a:r>
              <a:rPr lang="fr-CA" sz="1500" kern="1500" dirty="0" smtClean="0">
                <a:solidFill>
                  <a:srgbClr val="25223A"/>
                </a:solidFill>
                <a:latin typeface="Arial"/>
                <a:cs typeface="Arial"/>
              </a:rPr>
              <a:t>, 2006, p.190). </a:t>
            </a:r>
          </a:p>
          <a:p>
            <a:pPr algn="just" eaLnBrk="1" hangingPunct="1">
              <a:lnSpc>
                <a:spcPts val="2100"/>
              </a:lnSpc>
              <a:spcBef>
                <a:spcPct val="30000"/>
              </a:spcBef>
              <a:buClr>
                <a:schemeClr val="tx1"/>
              </a:buClr>
              <a:buFont typeface="Wingdings" charset="2"/>
              <a:buNone/>
              <a:tabLst>
                <a:tab pos="3736975" algn="l"/>
              </a:tabLst>
            </a:pPr>
            <a:r>
              <a:rPr lang="fr-CA" sz="1500" kern="1500" dirty="0" smtClean="0">
                <a:solidFill>
                  <a:srgbClr val="25223A"/>
                </a:solidFill>
                <a:latin typeface="Arial"/>
                <a:cs typeface="Arial"/>
              </a:rPr>
              <a:t>   Le processus d’attribution a une grande importance lors de l’évaluation du rendement. Ainsi, lorsqu’un gestionnaire procède à l’évaluation d’un employé, il prend souvent en considération les causes du comportement de ce dernier pour tenter de cerner les raisons d’un rendement insuffisant ou encore d’une situation conflictuelle.</a:t>
            </a:r>
          </a:p>
          <a:p>
            <a:pPr algn="just" eaLnBrk="1" hangingPunct="1">
              <a:lnSpc>
                <a:spcPts val="2000"/>
              </a:lnSpc>
              <a:spcBef>
                <a:spcPct val="30000"/>
              </a:spcBef>
              <a:buClr>
                <a:schemeClr val="tx1"/>
              </a:buClr>
              <a:buFont typeface="Wingdings" charset="2"/>
              <a:buNone/>
              <a:tabLst>
                <a:tab pos="3736975" algn="l"/>
              </a:tabLst>
            </a:pPr>
            <a:endParaRPr lang="fr-CA" sz="1500" dirty="0" smtClean="0">
              <a:solidFill>
                <a:srgbClr val="25223A"/>
              </a:solidFill>
              <a:latin typeface="Arial"/>
              <a:cs typeface="Arial"/>
            </a:endParaRPr>
          </a:p>
          <a:p>
            <a:pPr algn="ctr" eaLnBrk="1" hangingPunct="1">
              <a:lnSpc>
                <a:spcPct val="80000"/>
              </a:lnSpc>
              <a:spcBef>
                <a:spcPct val="30000"/>
              </a:spcBef>
              <a:buClr>
                <a:schemeClr val="tx1"/>
              </a:buClr>
              <a:buFont typeface="Wingdings" charset="2"/>
              <a:buNone/>
              <a:tabLst>
                <a:tab pos="3736975" algn="l"/>
              </a:tabLst>
            </a:pPr>
            <a:r>
              <a:rPr lang="fr-CA" sz="1800" b="1" dirty="0" smtClean="0">
                <a:solidFill>
                  <a:srgbClr val="25223A"/>
                </a:solidFill>
                <a:latin typeface="Arial"/>
                <a:cs typeface="Arial"/>
              </a:rPr>
              <a:t>Types d’attributions</a:t>
            </a:r>
          </a:p>
          <a:p>
            <a:pPr algn="ctr" eaLnBrk="1" hangingPunct="1">
              <a:lnSpc>
                <a:spcPct val="80000"/>
              </a:lnSpc>
              <a:spcBef>
                <a:spcPct val="30000"/>
              </a:spcBef>
              <a:buClr>
                <a:schemeClr val="tx1"/>
              </a:buClr>
              <a:buFont typeface="Wingdings" charset="2"/>
              <a:buNone/>
              <a:tabLst>
                <a:tab pos="3736975" algn="l"/>
              </a:tabLst>
            </a:pPr>
            <a:r>
              <a:rPr lang="fr-CA" sz="1800" dirty="0" smtClean="0">
                <a:solidFill>
                  <a:srgbClr val="25223A"/>
                </a:solidFill>
                <a:latin typeface="Arial"/>
                <a:cs typeface="Arial"/>
              </a:rPr>
              <a:t>Les </a:t>
            </a:r>
            <a:r>
              <a:rPr lang="fr-CA" sz="1800" b="1" dirty="0" smtClean="0">
                <a:solidFill>
                  <a:srgbClr val="25223A"/>
                </a:solidFill>
                <a:latin typeface="Arial"/>
                <a:cs typeface="Arial"/>
              </a:rPr>
              <a:t>auto-attributions</a:t>
            </a:r>
            <a:r>
              <a:rPr lang="fr-CA" sz="1800" dirty="0" smtClean="0">
                <a:solidFill>
                  <a:srgbClr val="25223A"/>
                </a:solidFill>
                <a:latin typeface="Arial"/>
                <a:cs typeface="Arial"/>
              </a:rPr>
              <a:t> (explication de notre propre comportement dont les causes peuvent être les </a:t>
            </a:r>
            <a:r>
              <a:rPr lang="fr-CA" sz="1800" b="1" dirty="0" smtClean="0">
                <a:solidFill>
                  <a:srgbClr val="25223A"/>
                </a:solidFill>
                <a:latin typeface="Arial"/>
                <a:cs typeface="Arial"/>
              </a:rPr>
              <a:t>capacités</a:t>
            </a:r>
            <a:r>
              <a:rPr lang="fr-CA" sz="1800" dirty="0" smtClean="0">
                <a:solidFill>
                  <a:srgbClr val="25223A"/>
                </a:solidFill>
                <a:latin typeface="Arial"/>
                <a:cs typeface="Arial"/>
              </a:rPr>
              <a:t>, l’</a:t>
            </a:r>
            <a:r>
              <a:rPr lang="fr-CA" sz="1800" b="1" dirty="0" smtClean="0">
                <a:solidFill>
                  <a:srgbClr val="25223A"/>
                </a:solidFill>
                <a:latin typeface="Arial"/>
                <a:cs typeface="Arial"/>
              </a:rPr>
              <a:t>effort</a:t>
            </a:r>
            <a:r>
              <a:rPr lang="fr-CA" sz="1800" dirty="0" smtClean="0">
                <a:solidFill>
                  <a:srgbClr val="25223A"/>
                </a:solidFill>
                <a:latin typeface="Arial"/>
                <a:cs typeface="Arial"/>
              </a:rPr>
              <a:t>, la </a:t>
            </a:r>
            <a:r>
              <a:rPr lang="fr-CA" sz="1800" b="1" dirty="0" smtClean="0">
                <a:solidFill>
                  <a:srgbClr val="25223A"/>
                </a:solidFill>
                <a:latin typeface="Arial"/>
                <a:cs typeface="Arial"/>
              </a:rPr>
              <a:t>difficulté de la tâche </a:t>
            </a:r>
            <a:r>
              <a:rPr lang="fr-CA" sz="1800" dirty="0" smtClean="0">
                <a:solidFill>
                  <a:srgbClr val="25223A"/>
                </a:solidFill>
                <a:latin typeface="Arial"/>
                <a:cs typeface="Arial"/>
              </a:rPr>
              <a:t>et l’</a:t>
            </a:r>
            <a:r>
              <a:rPr lang="fr-CA" sz="1800" b="1" dirty="0" smtClean="0">
                <a:solidFill>
                  <a:srgbClr val="25223A"/>
                </a:solidFill>
                <a:latin typeface="Arial"/>
                <a:cs typeface="Arial"/>
              </a:rPr>
              <a:t>intention</a:t>
            </a:r>
            <a:r>
              <a:rPr lang="fr-CA" sz="1800" dirty="0" smtClean="0">
                <a:solidFill>
                  <a:srgbClr val="25223A"/>
                </a:solidFill>
                <a:latin typeface="Arial"/>
                <a:cs typeface="Arial"/>
              </a:rPr>
              <a:t>)</a:t>
            </a:r>
          </a:p>
          <a:p>
            <a:pPr algn="ctr" eaLnBrk="1" hangingPunct="1">
              <a:lnSpc>
                <a:spcPct val="80000"/>
              </a:lnSpc>
              <a:spcBef>
                <a:spcPct val="30000"/>
              </a:spcBef>
              <a:buClr>
                <a:schemeClr val="tx1"/>
              </a:buClr>
              <a:buFont typeface="Wingdings" charset="2"/>
              <a:buNone/>
              <a:tabLst>
                <a:tab pos="3736975" algn="l"/>
              </a:tabLst>
            </a:pPr>
            <a:r>
              <a:rPr lang="fr-CA" sz="1800" dirty="0" smtClean="0">
                <a:solidFill>
                  <a:srgbClr val="25223A"/>
                </a:solidFill>
                <a:latin typeface="Arial"/>
                <a:cs typeface="Arial"/>
              </a:rPr>
              <a:t>Les </a:t>
            </a:r>
            <a:r>
              <a:rPr lang="fr-CA" sz="1800" b="1" dirty="0" smtClean="0">
                <a:solidFill>
                  <a:srgbClr val="25223A"/>
                </a:solidFill>
                <a:latin typeface="Arial"/>
                <a:cs typeface="Arial"/>
              </a:rPr>
              <a:t>hétéro-attributions</a:t>
            </a:r>
            <a:r>
              <a:rPr lang="fr-CA" sz="1800" dirty="0" smtClean="0">
                <a:solidFill>
                  <a:srgbClr val="25223A"/>
                </a:solidFill>
                <a:latin typeface="Arial"/>
                <a:cs typeface="Arial"/>
              </a:rPr>
              <a:t> (conduite des individus envers les autres): évaluation selon le </a:t>
            </a:r>
            <a:r>
              <a:rPr lang="fr-CA" sz="1800" b="1" dirty="0" smtClean="0">
                <a:solidFill>
                  <a:srgbClr val="25223A"/>
                </a:solidFill>
                <a:latin typeface="Arial"/>
                <a:cs typeface="Arial"/>
              </a:rPr>
              <a:t>consensus</a:t>
            </a:r>
            <a:r>
              <a:rPr lang="fr-CA" sz="1800" dirty="0" smtClean="0">
                <a:solidFill>
                  <a:srgbClr val="25223A"/>
                </a:solidFill>
                <a:latin typeface="Arial"/>
                <a:cs typeface="Arial"/>
              </a:rPr>
              <a:t>, la </a:t>
            </a:r>
            <a:r>
              <a:rPr lang="fr-CA" sz="1800" b="1" dirty="0" smtClean="0">
                <a:solidFill>
                  <a:srgbClr val="25223A"/>
                </a:solidFill>
                <a:latin typeface="Arial"/>
                <a:cs typeface="Arial"/>
              </a:rPr>
              <a:t>spécificité</a:t>
            </a:r>
            <a:r>
              <a:rPr lang="fr-CA" sz="1800" dirty="0" smtClean="0">
                <a:solidFill>
                  <a:srgbClr val="25223A"/>
                </a:solidFill>
                <a:latin typeface="Arial"/>
                <a:cs typeface="Arial"/>
              </a:rPr>
              <a:t> et la </a:t>
            </a:r>
            <a:r>
              <a:rPr lang="fr-CA" sz="1800" b="1" dirty="0" smtClean="0">
                <a:solidFill>
                  <a:srgbClr val="25223A"/>
                </a:solidFill>
                <a:latin typeface="Arial"/>
                <a:cs typeface="Arial"/>
              </a:rPr>
              <a:t>cohérence. </a:t>
            </a:r>
            <a:r>
              <a:rPr lang="fr-CA" sz="1800" dirty="0" smtClean="0">
                <a:solidFill>
                  <a:srgbClr val="25223A"/>
                </a:solidFill>
                <a:latin typeface="Arial"/>
                <a:cs typeface="Arial"/>
              </a:rPr>
              <a:t>La cause peut être interne ou externe.</a:t>
            </a:r>
          </a:p>
          <a:p>
            <a:endParaRPr lang="fr-FR" dirty="0"/>
          </a:p>
        </p:txBody>
      </p:sp>
    </p:spTree>
    <p:extLst>
      <p:ext uri="{BB962C8B-B14F-4D97-AF65-F5344CB8AC3E}">
        <p14:creationId xmlns:p14="http://schemas.microsoft.com/office/powerpoint/2010/main" val="22631475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2.5 Les attributions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44</a:t>
            </a:fld>
            <a:endParaRPr lang="fr-CA" dirty="0"/>
          </a:p>
        </p:txBody>
      </p:sp>
      <p:sp>
        <p:nvSpPr>
          <p:cNvPr id="5" name="Espace réservé du texte 4"/>
          <p:cNvSpPr>
            <a:spLocks noGrp="1"/>
          </p:cNvSpPr>
          <p:nvPr>
            <p:ph type="body" sz="quarter" idx="12"/>
          </p:nvPr>
        </p:nvSpPr>
        <p:spPr/>
        <p:txBody>
          <a:bodyPr/>
          <a:lstStyle/>
          <a:p>
            <a:pPr marL="495300" indent="-495300" algn="just" eaLnBrk="1" hangingPunct="1">
              <a:lnSpc>
                <a:spcPts val="1560"/>
              </a:lnSpc>
              <a:buFontTx/>
              <a:buNone/>
            </a:pPr>
            <a:r>
              <a:rPr lang="fr-CA" sz="1800" b="1" dirty="0" smtClean="0"/>
              <a:t>Modèle de Kelley</a:t>
            </a:r>
            <a:endParaRPr lang="fr-CA" sz="1800" dirty="0" smtClean="0"/>
          </a:p>
          <a:p>
            <a:pPr marL="187200" indent="-187200" algn="just" eaLnBrk="1" hangingPunct="1">
              <a:lnSpc>
                <a:spcPts val="1560"/>
              </a:lnSpc>
            </a:pPr>
            <a:r>
              <a:rPr lang="fr-CA" sz="1500" dirty="0" smtClean="0"/>
              <a:t>Selon Harold Kelley (1992), il est possible d’attribuer un comportement à une cause interne ou à une cause externe en analysant la conduite des individus. Cette observation permet d’évaluer le comportement selon trois paramètres, soit le </a:t>
            </a:r>
            <a:r>
              <a:rPr lang="fr-CA" sz="1500" b="1" dirty="0" smtClean="0"/>
              <a:t>consensus</a:t>
            </a:r>
            <a:r>
              <a:rPr lang="fr-CA" sz="1500" dirty="0" smtClean="0"/>
              <a:t>, la </a:t>
            </a:r>
            <a:r>
              <a:rPr lang="fr-CA" sz="1500" b="1" dirty="0" smtClean="0"/>
              <a:t>spécificité</a:t>
            </a:r>
            <a:r>
              <a:rPr lang="fr-CA" sz="1500" dirty="0" smtClean="0"/>
              <a:t> et la </a:t>
            </a:r>
            <a:r>
              <a:rPr lang="fr-CA" sz="1500" b="1" dirty="0" smtClean="0"/>
              <a:t>cohérence</a:t>
            </a:r>
            <a:r>
              <a:rPr lang="fr-CA" sz="1500" dirty="0" smtClean="0"/>
              <a:t>, à l’aide des questions suivantes :</a:t>
            </a:r>
          </a:p>
          <a:p>
            <a:pPr marL="547563" lvl="1" indent="-187200" algn="just" eaLnBrk="1" hangingPunct="1">
              <a:lnSpc>
                <a:spcPts val="1560"/>
              </a:lnSpc>
              <a:spcAft>
                <a:spcPts val="2600"/>
              </a:spcAft>
            </a:pPr>
            <a:r>
              <a:rPr lang="fr-CA" sz="1400" b="1" dirty="0" smtClean="0"/>
              <a:t>Consensus :</a:t>
            </a:r>
            <a:r>
              <a:rPr lang="fr-CA" sz="1400" i="1" dirty="0" smtClean="0"/>
              <a:t>Est-ce que d’autres personnes placées dans la même situation se comporteraient de la même manière ? – </a:t>
            </a:r>
            <a:r>
              <a:rPr lang="fr-CA" sz="1400" b="1" dirty="0" smtClean="0"/>
              <a:t>Spécificité : </a:t>
            </a:r>
            <a:r>
              <a:rPr lang="fr-CA" sz="1400" i="1" dirty="0" smtClean="0"/>
              <a:t>Est-ce que cette personne se comporterait de la même manière si elle était placée dans une autre situation similaire ? </a:t>
            </a:r>
            <a:r>
              <a:rPr lang="fr-CA" sz="1400" b="1" i="1" dirty="0" smtClean="0"/>
              <a:t>– </a:t>
            </a:r>
            <a:r>
              <a:rPr lang="fr-CA" sz="1400" b="1" dirty="0" smtClean="0"/>
              <a:t>Cohérence :</a:t>
            </a:r>
            <a:r>
              <a:rPr lang="fr-CA" sz="1400" i="1" dirty="0" smtClean="0"/>
              <a:t>Est-ce que cette personne s’est déjà comportée de cette manière ?</a:t>
            </a:r>
            <a:endParaRPr lang="fr-CA" sz="700" b="1" dirty="0" smtClean="0"/>
          </a:p>
          <a:p>
            <a:pPr marL="495300" indent="-495300" eaLnBrk="1" hangingPunct="1">
              <a:lnSpc>
                <a:spcPts val="1560"/>
              </a:lnSpc>
              <a:buFontTx/>
              <a:buNone/>
            </a:pPr>
            <a:r>
              <a:rPr lang="fr-CA" sz="1800" b="1" dirty="0" smtClean="0"/>
              <a:t>Modèle de Heider</a:t>
            </a:r>
          </a:p>
          <a:p>
            <a:pPr marL="187200" indent="-187200" eaLnBrk="1" hangingPunct="1">
              <a:lnSpc>
                <a:spcPts val="1560"/>
              </a:lnSpc>
            </a:pPr>
            <a:r>
              <a:rPr lang="fr-CA" sz="1500" dirty="0" smtClean="0"/>
              <a:t>Les attributions que font les employés quant à leur rendement mettent en évidence des causes telles que les </a:t>
            </a:r>
            <a:r>
              <a:rPr lang="fr-CA" sz="1500" b="1" dirty="0" smtClean="0"/>
              <a:t>capacités</a:t>
            </a:r>
            <a:r>
              <a:rPr lang="fr-CA" sz="1500" dirty="0" smtClean="0"/>
              <a:t>, l’</a:t>
            </a:r>
            <a:r>
              <a:rPr lang="fr-CA" sz="1500" b="1" dirty="0" smtClean="0"/>
              <a:t>effort</a:t>
            </a:r>
            <a:r>
              <a:rPr lang="fr-CA" sz="1500" dirty="0" smtClean="0"/>
              <a:t>, la </a:t>
            </a:r>
            <a:r>
              <a:rPr lang="fr-CA" sz="1500" b="1" dirty="0" smtClean="0"/>
              <a:t>difficulté de la tâche</a:t>
            </a:r>
            <a:r>
              <a:rPr lang="fr-CA" sz="1500" dirty="0" smtClean="0"/>
              <a:t> et l’</a:t>
            </a:r>
            <a:r>
              <a:rPr lang="fr-CA" sz="1500" b="1" dirty="0" smtClean="0"/>
              <a:t>intention</a:t>
            </a:r>
            <a:r>
              <a:rPr lang="fr-CA" sz="1500" dirty="0" smtClean="0"/>
              <a:t>. </a:t>
            </a:r>
          </a:p>
          <a:p>
            <a:pPr marL="547563" lvl="1" indent="-187200" eaLnBrk="1" hangingPunct="1">
              <a:lnSpc>
                <a:spcPts val="1560"/>
              </a:lnSpc>
            </a:pPr>
            <a:r>
              <a:rPr lang="fr-CA" sz="1400" b="1" dirty="0" smtClean="0"/>
              <a:t>Capacités :</a:t>
            </a:r>
            <a:r>
              <a:rPr lang="fr-CA" sz="1400" i="1" dirty="0" smtClean="0"/>
              <a:t>J’ai fait une excellente présentation parce que j’ai un talent naturel pour m’exprimer en public. – </a:t>
            </a:r>
            <a:r>
              <a:rPr lang="fr-CA" sz="1400" b="1" dirty="0" smtClean="0"/>
              <a:t>Effort :  </a:t>
            </a:r>
            <a:r>
              <a:rPr lang="fr-CA" sz="1400" i="1" dirty="0" smtClean="0"/>
              <a:t>J’ai fait une excellente présentation parce que je n’ai pas ménagé les efforts pour me préparer</a:t>
            </a:r>
            <a:r>
              <a:rPr lang="fr-CA" sz="1400" dirty="0" smtClean="0"/>
              <a:t>. - </a:t>
            </a:r>
            <a:r>
              <a:rPr lang="fr-CA" sz="1400" b="1" dirty="0" smtClean="0"/>
              <a:t>Difficulté de la tâche :</a:t>
            </a:r>
            <a:r>
              <a:rPr lang="fr-CA" sz="1400" i="1" dirty="0" smtClean="0"/>
              <a:t>Mon rapport aurait été plus complet si j’avais eu plus d’expérience en gestion financière.</a:t>
            </a:r>
            <a:r>
              <a:rPr lang="fr-CA" sz="1400" dirty="0" smtClean="0"/>
              <a:t> – </a:t>
            </a:r>
            <a:r>
              <a:rPr lang="fr-CA" sz="1400" b="1" dirty="0" smtClean="0"/>
              <a:t>Intention : </a:t>
            </a:r>
            <a:r>
              <a:rPr lang="fr-CA" sz="1400" i="1" dirty="0" smtClean="0"/>
              <a:t>J’ai raté mon entrevue parce que je ne désirais pas vraiment obtenir le poste. </a:t>
            </a:r>
          </a:p>
          <a:p>
            <a:pPr>
              <a:buNone/>
            </a:pPr>
            <a:endParaRPr lang="fr-FR" dirty="0"/>
          </a:p>
        </p:txBody>
      </p:sp>
    </p:spTree>
    <p:extLst>
      <p:ext uri="{BB962C8B-B14F-4D97-AF65-F5344CB8AC3E}">
        <p14:creationId xmlns:p14="http://schemas.microsoft.com/office/powerpoint/2010/main" val="10853411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Conclusion</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45</a:t>
            </a:fld>
            <a:endParaRPr lang="fr-CA" dirty="0"/>
          </a:p>
        </p:txBody>
      </p:sp>
      <p:sp>
        <p:nvSpPr>
          <p:cNvPr id="5" name="Espace réservé du texte 4"/>
          <p:cNvSpPr>
            <a:spLocks noGrp="1"/>
          </p:cNvSpPr>
          <p:nvPr>
            <p:ph type="body" sz="quarter" idx="12"/>
          </p:nvPr>
        </p:nvSpPr>
        <p:spPr/>
        <p:txBody>
          <a:bodyPr>
            <a:normAutofit fontScale="70000" lnSpcReduction="20000"/>
          </a:bodyPr>
          <a:lstStyle/>
          <a:p>
            <a:r>
              <a:rPr lang="fr-CA" sz="1500" dirty="0" smtClean="0">
                <a:solidFill>
                  <a:srgbClr val="000000"/>
                </a:solidFill>
                <a:latin typeface="Arial"/>
                <a:cs typeface="Arial"/>
              </a:rPr>
              <a:t>Le comportement humain et la perception sont des phénomènes complexes façonnés par de multiples facteurs sociaux :</a:t>
            </a:r>
          </a:p>
          <a:p>
            <a:pPr>
              <a:buNone/>
            </a:pPr>
            <a:endParaRPr lang="fr-CA" sz="1500" dirty="0" smtClean="0">
              <a:solidFill>
                <a:srgbClr val="000000"/>
              </a:solidFill>
              <a:latin typeface="Arial"/>
              <a:cs typeface="Arial"/>
            </a:endParaRPr>
          </a:p>
          <a:p>
            <a:pPr>
              <a:buNone/>
            </a:pPr>
            <a:endParaRPr lang="fr-CA" sz="1500" dirty="0" smtClean="0">
              <a:solidFill>
                <a:srgbClr val="000000"/>
              </a:solidFill>
              <a:latin typeface="Arial"/>
              <a:cs typeface="Arial"/>
            </a:endParaRPr>
          </a:p>
          <a:p>
            <a:pPr>
              <a:buNone/>
            </a:pPr>
            <a:endParaRPr/>
          </a:p>
          <a:p>
            <a:r>
              <a:rPr lang="fr-CA" sz="1500" dirty="0" smtClean="0">
                <a:solidFill>
                  <a:srgbClr val="000000"/>
                </a:solidFill>
                <a:latin typeface="Arial"/>
                <a:cs typeface="Arial"/>
              </a:rPr>
              <a:t>Ces facteurs influencent le processus de perception qui, à son tour, détermine l’intention de se comporter.</a:t>
            </a:r>
          </a:p>
          <a:p>
            <a:r>
              <a:rPr lang="fr-FR" sz="1500" dirty="0" smtClean="0">
                <a:latin typeface="Arial"/>
                <a:cs typeface="Arial"/>
              </a:rPr>
              <a:t>Pour comprendre le comportement des individus dans leur milieu de travail, il faut considérer l’ensemble des facteurs qui régissent le comportement et tenir compte des interrelations qui existent entre chacun d’eux. </a:t>
            </a:r>
          </a:p>
          <a:p>
            <a:r>
              <a:rPr lang="fr-FR" sz="1500" dirty="0" smtClean="0">
                <a:latin typeface="Arial"/>
                <a:cs typeface="Arial"/>
              </a:rPr>
              <a:t>Chaque individu a une vision du monde, une personnalité, des besoins et des perceptions qui lui sont propres, ce qui l’amène a adopter un comportement qui lui est spécifique dans une situation donnée, selon la perception du moment.</a:t>
            </a:r>
            <a:endParaRPr lang="fr-FR" sz="1500" dirty="0">
              <a:latin typeface="Arial"/>
              <a:cs typeface="Arial"/>
            </a:endParaRPr>
          </a:p>
        </p:txBody>
      </p:sp>
      <p:sp>
        <p:nvSpPr>
          <p:cNvPr id="6" name="Rectangle 5"/>
          <p:cNvSpPr/>
          <p:nvPr/>
        </p:nvSpPr>
        <p:spPr>
          <a:xfrm>
            <a:off x="1600200" y="2286000"/>
            <a:ext cx="4572000" cy="938719"/>
          </a:xfrm>
          <a:prstGeom prst="rect">
            <a:avLst/>
          </a:prstGeom>
        </p:spPr>
        <p:txBody>
          <a:bodyPr wrap="square" numCol="2">
            <a:spAutoFit/>
          </a:bodyPr>
          <a:lstStyle/>
          <a:p>
            <a:pPr>
              <a:lnSpc>
                <a:spcPts val="2200"/>
              </a:lnSpc>
              <a:buFont typeface="Arial"/>
              <a:buChar char="•"/>
            </a:pPr>
            <a:r>
              <a:rPr lang="fr-CA" sz="1500" dirty="0" smtClean="0">
                <a:solidFill>
                  <a:srgbClr val="000000"/>
                </a:solidFill>
                <a:latin typeface="Arial"/>
                <a:cs typeface="Arial"/>
              </a:rPr>
              <a:t> la personnalité </a:t>
            </a:r>
          </a:p>
          <a:p>
            <a:pPr>
              <a:lnSpc>
                <a:spcPts val="2200"/>
              </a:lnSpc>
              <a:buFont typeface="Arial"/>
              <a:buChar char="•"/>
            </a:pPr>
            <a:r>
              <a:rPr lang="fr-CA" sz="1500" dirty="0" smtClean="0">
                <a:solidFill>
                  <a:srgbClr val="000000"/>
                </a:solidFill>
                <a:latin typeface="Arial"/>
                <a:cs typeface="Arial"/>
              </a:rPr>
              <a:t> les attentes </a:t>
            </a:r>
          </a:p>
          <a:p>
            <a:pPr>
              <a:lnSpc>
                <a:spcPts val="2200"/>
              </a:lnSpc>
              <a:buFont typeface="Arial"/>
              <a:buChar char="•"/>
            </a:pPr>
            <a:r>
              <a:rPr lang="fr-CA" sz="1500" dirty="0" smtClean="0">
                <a:solidFill>
                  <a:srgbClr val="000000"/>
                </a:solidFill>
                <a:latin typeface="Arial"/>
                <a:cs typeface="Arial"/>
              </a:rPr>
              <a:t> les attitudes </a:t>
            </a:r>
          </a:p>
          <a:p>
            <a:pPr>
              <a:lnSpc>
                <a:spcPts val="2200"/>
              </a:lnSpc>
              <a:buFont typeface="Arial"/>
              <a:buChar char="•"/>
            </a:pPr>
            <a:r>
              <a:rPr lang="fr-CA" sz="1500" dirty="0" smtClean="0">
                <a:solidFill>
                  <a:srgbClr val="000000"/>
                </a:solidFill>
                <a:latin typeface="Arial"/>
                <a:cs typeface="Arial"/>
              </a:rPr>
              <a:t> les besoins </a:t>
            </a:r>
          </a:p>
          <a:p>
            <a:pPr>
              <a:lnSpc>
                <a:spcPts val="2200"/>
              </a:lnSpc>
              <a:buFont typeface="Arial"/>
              <a:buChar char="•"/>
            </a:pPr>
            <a:r>
              <a:rPr lang="fr-CA" sz="1500" dirty="0" smtClean="0">
                <a:solidFill>
                  <a:srgbClr val="000000"/>
                </a:solidFill>
                <a:latin typeface="Arial"/>
                <a:cs typeface="Arial"/>
              </a:rPr>
              <a:t> les états émotifs </a:t>
            </a:r>
          </a:p>
          <a:p>
            <a:pPr>
              <a:lnSpc>
                <a:spcPts val="2200"/>
              </a:lnSpc>
              <a:buFont typeface="Arial"/>
              <a:buChar char="•"/>
            </a:pPr>
            <a:r>
              <a:rPr lang="fr-CA" sz="1500" dirty="0" smtClean="0">
                <a:solidFill>
                  <a:srgbClr val="000000"/>
                </a:solidFill>
                <a:latin typeface="Arial"/>
                <a:cs typeface="Arial"/>
              </a:rPr>
              <a:t> les valeurs </a:t>
            </a:r>
          </a:p>
        </p:txBody>
      </p:sp>
    </p:spTree>
    <p:extLst>
      <p:ext uri="{BB962C8B-B14F-4D97-AF65-F5344CB8AC3E}">
        <p14:creationId xmlns:p14="http://schemas.microsoft.com/office/powerpoint/2010/main" val="7087664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La motivation </a:t>
            </a:r>
            <a:br>
              <a:rPr lang="fr-CA" dirty="0" smtClean="0"/>
            </a:br>
            <a:r>
              <a:rPr lang="fr-CA" dirty="0" smtClean="0"/>
              <a:t>au travail</a:t>
            </a:r>
            <a:endParaRPr lang="fr-CA" dirty="0"/>
          </a:p>
        </p:txBody>
      </p:sp>
      <p:sp>
        <p:nvSpPr>
          <p:cNvPr id="4" name="Espace réservé du texte 3"/>
          <p:cNvSpPr>
            <a:spLocks noGrp="1"/>
          </p:cNvSpPr>
          <p:nvPr>
            <p:ph type="body" sz="quarter" idx="10"/>
          </p:nvPr>
        </p:nvSpPr>
        <p:spPr/>
        <p:txBody>
          <a:bodyPr>
            <a:normAutofit fontScale="92500" lnSpcReduction="10000"/>
          </a:bodyPr>
          <a:lstStyle/>
          <a:p>
            <a:r>
              <a:rPr lang="fr-CA" dirty="0" smtClean="0"/>
              <a:t>Chapitre</a:t>
            </a:r>
            <a:endParaRPr lang="fr-CA" dirty="0"/>
          </a:p>
        </p:txBody>
      </p:sp>
      <p:sp>
        <p:nvSpPr>
          <p:cNvPr id="5" name="Espace réservé du texte 4"/>
          <p:cNvSpPr>
            <a:spLocks noGrp="1"/>
          </p:cNvSpPr>
          <p:nvPr>
            <p:ph type="body" sz="quarter" idx="11"/>
          </p:nvPr>
        </p:nvSpPr>
        <p:spPr/>
        <p:txBody>
          <a:bodyPr/>
          <a:lstStyle/>
          <a:p>
            <a:r>
              <a:rPr lang="fr-CA" dirty="0" smtClean="0"/>
              <a:t>3</a:t>
            </a:r>
            <a:endParaRPr lang="fr-CA" dirty="0"/>
          </a:p>
        </p:txBody>
      </p:sp>
      <p:cxnSp>
        <p:nvCxnSpPr>
          <p:cNvPr id="7" name="Connecteur droit 6"/>
          <p:cNvCxnSpPr/>
          <p:nvPr/>
        </p:nvCxnSpPr>
        <p:spPr>
          <a:xfrm>
            <a:off x="2019904" y="3248144"/>
            <a:ext cx="0" cy="19442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7267783"/>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Plan de chapitre</a:t>
            </a:r>
            <a:endParaRPr lang="fr-CA" dirty="0"/>
          </a:p>
        </p:txBody>
      </p:sp>
      <p:sp>
        <p:nvSpPr>
          <p:cNvPr id="3" name="Espace réservé du texte 2"/>
          <p:cNvSpPr>
            <a:spLocks noGrp="1"/>
          </p:cNvSpPr>
          <p:nvPr>
            <p:ph type="body" sz="quarter" idx="12"/>
          </p:nvPr>
        </p:nvSpPr>
        <p:spPr/>
        <p:txBody>
          <a:bodyPr/>
          <a:lstStyle/>
          <a:p>
            <a:pPr marL="0" indent="0">
              <a:buFont typeface="Wingdings" charset="2"/>
              <a:buNone/>
            </a:pPr>
            <a:r>
              <a:rPr lang="fr-CA" sz="1800" dirty="0" smtClean="0"/>
              <a:t>Introduction</a:t>
            </a:r>
          </a:p>
          <a:p>
            <a:pPr marL="0" indent="0">
              <a:buFont typeface="Wingdings" charset="2"/>
              <a:buNone/>
            </a:pPr>
            <a:r>
              <a:rPr lang="fr-CA" sz="1800" dirty="0" smtClean="0"/>
              <a:t>3.1 Le phénomène de la motivation</a:t>
            </a:r>
          </a:p>
          <a:p>
            <a:pPr marL="0" indent="0">
              <a:buFont typeface="Wingdings" charset="2"/>
              <a:buNone/>
            </a:pPr>
            <a:r>
              <a:rPr lang="fr-CA" sz="1800" dirty="0" smtClean="0"/>
              <a:t>3.2 Les théories de la motivation au travail</a:t>
            </a:r>
          </a:p>
          <a:p>
            <a:pPr marL="0" indent="0">
              <a:buFont typeface="Wingdings" charset="2"/>
              <a:buNone/>
            </a:pPr>
            <a:r>
              <a:rPr lang="fr-CA" sz="1800" dirty="0" smtClean="0"/>
              <a:t>Conclusion</a:t>
            </a:r>
          </a:p>
          <a:p>
            <a:pPr lvl="1"/>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47</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Tree>
    <p:extLst>
      <p:ext uri="{BB962C8B-B14F-4D97-AF65-F5344CB8AC3E}">
        <p14:creationId xmlns:p14="http://schemas.microsoft.com/office/powerpoint/2010/main" val="2804696268"/>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objectifs d’apprentissage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48</a:t>
            </a:fld>
            <a:endParaRPr lang="fr-CA" dirty="0"/>
          </a:p>
        </p:txBody>
      </p:sp>
      <p:sp>
        <p:nvSpPr>
          <p:cNvPr id="5" name="Espace réservé du texte 4"/>
          <p:cNvSpPr>
            <a:spLocks noGrp="1"/>
          </p:cNvSpPr>
          <p:nvPr>
            <p:ph type="body" sz="quarter" idx="12"/>
          </p:nvPr>
        </p:nvSpPr>
        <p:spPr>
          <a:xfrm>
            <a:off x="1066800" y="1524000"/>
            <a:ext cx="7848600" cy="4535487"/>
          </a:xfrm>
        </p:spPr>
        <p:txBody>
          <a:bodyPr>
            <a:normAutofit fontScale="40000" lnSpcReduction="20000"/>
          </a:bodyPr>
          <a:lstStyle/>
          <a:p>
            <a:pPr eaLnBrk="1" hangingPunct="1">
              <a:lnSpc>
                <a:spcPts val="2100"/>
              </a:lnSpc>
              <a:spcAft>
                <a:spcPts val="1400"/>
              </a:spcAft>
              <a:buClr>
                <a:schemeClr val="tx2">
                  <a:lumMod val="50000"/>
                </a:schemeClr>
              </a:buClr>
              <a:buNone/>
            </a:pPr>
            <a:r>
              <a:rPr lang="fr-FR" sz="1500" dirty="0" smtClean="0"/>
              <a:t>Dans ce chapitre, le lecteur se familiarisera avec : </a:t>
            </a:r>
          </a:p>
          <a:p>
            <a:pPr eaLnBrk="1" hangingPunct="1">
              <a:lnSpc>
                <a:spcPts val="2100"/>
              </a:lnSpc>
              <a:spcAft>
                <a:spcPts val="1400"/>
              </a:spcAft>
              <a:buClr>
                <a:schemeClr val="tx2">
                  <a:lumMod val="50000"/>
                </a:schemeClr>
              </a:buClr>
            </a:pPr>
            <a:r>
              <a:rPr lang="fr-CA" sz="1500" dirty="0" smtClean="0"/>
              <a:t>les paramètres du concept de motivation (besoins, pulsions, forces, etc.) ;</a:t>
            </a:r>
          </a:p>
          <a:p>
            <a:pPr eaLnBrk="1" hangingPunct="1">
              <a:lnSpc>
                <a:spcPts val="2100"/>
              </a:lnSpc>
              <a:spcAft>
                <a:spcPts val="1400"/>
              </a:spcAft>
              <a:buClr>
                <a:schemeClr val="tx2">
                  <a:lumMod val="50000"/>
                </a:schemeClr>
              </a:buClr>
            </a:pPr>
            <a:r>
              <a:rPr lang="fr-CA" sz="1500" dirty="0" smtClean="0"/>
              <a:t>le processus d’émergence de la motivation et d’adoption de comportements particuliers ;</a:t>
            </a:r>
          </a:p>
          <a:p>
            <a:pPr eaLnBrk="1" hangingPunct="1">
              <a:lnSpc>
                <a:spcPts val="2100"/>
              </a:lnSpc>
              <a:spcAft>
                <a:spcPts val="1400"/>
              </a:spcAft>
              <a:buClr>
                <a:schemeClr val="tx2">
                  <a:lumMod val="50000"/>
                </a:schemeClr>
              </a:buClr>
            </a:pPr>
            <a:r>
              <a:rPr lang="fr-CA" sz="1500" dirty="0" smtClean="0"/>
              <a:t>la nature et la diversité des besoins à l’origine des comportements ;</a:t>
            </a:r>
          </a:p>
          <a:p>
            <a:pPr eaLnBrk="1" hangingPunct="1">
              <a:lnSpc>
                <a:spcPts val="2100"/>
              </a:lnSpc>
              <a:spcAft>
                <a:spcPts val="1400"/>
              </a:spcAft>
              <a:buClr>
                <a:schemeClr val="tx2">
                  <a:lumMod val="50000"/>
                </a:schemeClr>
              </a:buClr>
            </a:pPr>
            <a:r>
              <a:rPr lang="fr-CA" sz="1500" dirty="0" smtClean="0"/>
              <a:t>la distinction entre les théories de contenu et les théories de processus ;</a:t>
            </a:r>
          </a:p>
          <a:p>
            <a:pPr eaLnBrk="1" hangingPunct="1">
              <a:lnSpc>
                <a:spcPts val="2100"/>
              </a:lnSpc>
              <a:spcAft>
                <a:spcPts val="1400"/>
              </a:spcAft>
              <a:buClr>
                <a:schemeClr val="tx2">
                  <a:lumMod val="50000"/>
                </a:schemeClr>
              </a:buClr>
            </a:pPr>
            <a:r>
              <a:rPr lang="fr-CA" sz="1500" dirty="0" smtClean="0"/>
              <a:t>les parallèles et les différences entre les théories de contenu de la motivation ;</a:t>
            </a:r>
          </a:p>
          <a:p>
            <a:pPr eaLnBrk="1" hangingPunct="1">
              <a:lnSpc>
                <a:spcPts val="2100"/>
              </a:lnSpc>
              <a:spcAft>
                <a:spcPts val="1400"/>
              </a:spcAft>
              <a:buClr>
                <a:schemeClr val="tx2">
                  <a:lumMod val="50000"/>
                </a:schemeClr>
              </a:buClr>
            </a:pPr>
            <a:r>
              <a:rPr lang="fr-CA" sz="1500" dirty="0" smtClean="0"/>
              <a:t>les parallèles et les différences entre les théories de processus de la motivation ;</a:t>
            </a:r>
          </a:p>
          <a:p>
            <a:pPr eaLnBrk="1" hangingPunct="1">
              <a:lnSpc>
                <a:spcPts val="2100"/>
              </a:lnSpc>
              <a:spcAft>
                <a:spcPts val="1400"/>
              </a:spcAft>
              <a:buClr>
                <a:schemeClr val="tx2">
                  <a:lumMod val="50000"/>
                </a:schemeClr>
              </a:buClr>
            </a:pPr>
            <a:r>
              <a:rPr lang="fr-CA" sz="1500" dirty="0" smtClean="0"/>
              <a:t>les types d’applications auxquels se prête chacune des théories de la motivation ;</a:t>
            </a:r>
          </a:p>
          <a:p>
            <a:pPr eaLnBrk="1" hangingPunct="1">
              <a:lnSpc>
                <a:spcPts val="2100"/>
              </a:lnSpc>
              <a:spcAft>
                <a:spcPts val="1400"/>
              </a:spcAft>
              <a:buClr>
                <a:schemeClr val="tx2">
                  <a:lumMod val="50000"/>
                </a:schemeClr>
              </a:buClr>
            </a:pPr>
            <a:r>
              <a:rPr lang="fr-CA" sz="1500" dirty="0" smtClean="0"/>
              <a:t>les diverses natures de la motivation extrinsèque au travail ;</a:t>
            </a:r>
          </a:p>
          <a:p>
            <a:pPr eaLnBrk="1" hangingPunct="1">
              <a:lnSpc>
                <a:spcPts val="2100"/>
              </a:lnSpc>
              <a:spcAft>
                <a:spcPts val="1400"/>
              </a:spcAft>
              <a:buClr>
                <a:schemeClr val="tx2">
                  <a:lumMod val="50000"/>
                </a:schemeClr>
              </a:buClr>
            </a:pPr>
            <a:r>
              <a:rPr lang="fr-CA" sz="1500" dirty="0" smtClean="0"/>
              <a:t>l’incidence des facteurs organisationnels sur le façonnement de la motivation.</a:t>
            </a:r>
          </a:p>
        </p:txBody>
      </p:sp>
    </p:spTree>
    <p:extLst>
      <p:ext uri="{BB962C8B-B14F-4D97-AF65-F5344CB8AC3E}">
        <p14:creationId xmlns:p14="http://schemas.microsoft.com/office/powerpoint/2010/main" val="27683707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3.1 Le phénomène de la motivation</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49</a:t>
            </a:fld>
            <a:endParaRPr lang="fr-CA" dirty="0"/>
          </a:p>
        </p:txBody>
      </p:sp>
      <p:sp>
        <p:nvSpPr>
          <p:cNvPr id="5" name="Espace réservé du texte 4"/>
          <p:cNvSpPr>
            <a:spLocks noGrp="1"/>
          </p:cNvSpPr>
          <p:nvPr>
            <p:ph type="body" sz="quarter" idx="12"/>
          </p:nvPr>
        </p:nvSpPr>
        <p:spPr/>
        <p:txBody>
          <a:bodyPr/>
          <a:lstStyle/>
          <a:p>
            <a:r>
              <a:rPr lang="fr-CA" b="1" dirty="0" smtClean="0"/>
              <a:t>Pourquoi les gens travaillent-ils?</a:t>
            </a:r>
          </a:p>
          <a:p>
            <a:r>
              <a:rPr lang="fr-CA" b="1" dirty="0" smtClean="0"/>
              <a:t>Théorie X</a:t>
            </a:r>
            <a:r>
              <a:rPr lang="fr-CA" dirty="0" smtClean="0"/>
              <a:t> : </a:t>
            </a:r>
            <a:r>
              <a:rPr lang="fr-CA" sz="1600" dirty="0" smtClean="0"/>
              <a:t>Selon cette théorie, les gens n’aiment pas le travail, ont peu d’ambition et fuient toute forme de responsabilité. McGregor soutient que les gestionnaires qui adhèrent à cette perspective considèrent qu’il faut continuellement modifier, contrôler et diriger le comportement de leurs subordonnés afin de satisfaire les besoins de l’organisation.</a:t>
            </a:r>
          </a:p>
          <a:p>
            <a:r>
              <a:rPr lang="fr-CA" b="1" dirty="0" smtClean="0"/>
              <a:t>Théorie Y : </a:t>
            </a:r>
            <a:r>
              <a:rPr lang="fr-CA" sz="1600" dirty="0" smtClean="0"/>
              <a:t>La théorie Y de McGregor vient combler les lacunes de la théorie X en cherchant à expliquer la motivation par des facteurs intrinsèques. Selon ce postulat, les gens aiment travailler en ce sens qu’ils éprouvent du plaisir à effectuer leur travail. Le travail au même titre que les loisirs, représente une source potentielle de valorisation et d’émancipation. Les gestionnaires qui adoptent ce point de vue, considèrent que les travailleurs recherchent leurs responsabilités et l’autonomie et qu’ils font preuve d’initiative et de créativité dans l’accomplissement de leurs tâches.</a:t>
            </a:r>
            <a:endParaRPr lang="fr-CA" sz="1600" b="1" dirty="0"/>
          </a:p>
        </p:txBody>
      </p:sp>
    </p:spTree>
    <p:extLst>
      <p:ext uri="{BB962C8B-B14F-4D97-AF65-F5344CB8AC3E}">
        <p14:creationId xmlns:p14="http://schemas.microsoft.com/office/powerpoint/2010/main" val="32976153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3.1 Le phénomène de la motivation</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50</a:t>
            </a:fld>
            <a:endParaRPr lang="fr-CA" dirty="0"/>
          </a:p>
        </p:txBody>
      </p:sp>
      <p:sp>
        <p:nvSpPr>
          <p:cNvPr id="5" name="Espace réservé du texte 4"/>
          <p:cNvSpPr>
            <a:spLocks noGrp="1"/>
          </p:cNvSpPr>
          <p:nvPr>
            <p:ph type="body" sz="quarter" idx="12"/>
          </p:nvPr>
        </p:nvSpPr>
        <p:spPr/>
        <p:txBody>
          <a:bodyPr/>
          <a:lstStyle/>
          <a:p>
            <a:pPr marL="187200" indent="-187200" algn="just">
              <a:lnSpc>
                <a:spcPts val="2100"/>
              </a:lnSpc>
              <a:spcAft>
                <a:spcPts val="1400"/>
              </a:spcAft>
            </a:pPr>
            <a:r>
              <a:rPr lang="fr-CA" sz="1500" dirty="0" smtClean="0"/>
              <a:t>Le terme « motivation » a plusieurs définitions. Certaines sont exhaustives, d’autres sont plus élémentaires. Toutes définissent cependant la motivation comme étant l’ensemble des forces qui incitent un individu à adopter un comportement donné. Il s’agit donc d’un concept qui touche autant les facteurs internes (cognitifs et associés aux motifs et besoins personnels) qu’externes (contextuels) d’une conduite.</a:t>
            </a:r>
          </a:p>
          <a:p>
            <a:pPr marL="187200" indent="-187200" algn="just" eaLnBrk="1" hangingPunct="1">
              <a:lnSpc>
                <a:spcPts val="2100"/>
              </a:lnSpc>
              <a:buClr>
                <a:srgbClr val="000000"/>
              </a:buClr>
            </a:pPr>
            <a:r>
              <a:rPr lang="fr-CA" sz="1500" dirty="0" smtClean="0"/>
              <a:t>Les besoins sont des déficiences physiologiques, psychologiques ou sociales qu’un individu ressent ponctuellement. Ces déficiences, qui agissent isolément ou en combinaison, constituent la force ou la pression qui motive l’individu à adopter une conduite particulière. On souhaite de plus en plus activer les facteurs internes pare qu’ils amènent les employés à agir conformément aux besoins de l’entreprise tout en répondant à leurs propres aspirations.</a:t>
            </a:r>
          </a:p>
          <a:p>
            <a:pPr marL="0" indent="-187200" algn="just" eaLnBrk="1" hangingPunct="1">
              <a:lnSpc>
                <a:spcPts val="2100"/>
              </a:lnSpc>
            </a:pPr>
            <a:r>
              <a:rPr lang="fr-CA" sz="1500" dirty="0" smtClean="0"/>
              <a:t>Plus précisément, </a:t>
            </a:r>
            <a:r>
              <a:rPr lang="fr-CA" sz="1500" dirty="0" err="1" smtClean="0"/>
              <a:t>Vallerand</a:t>
            </a:r>
            <a:r>
              <a:rPr lang="fr-CA" sz="1500" dirty="0" smtClean="0"/>
              <a:t> et Thill (1993, p. 18) indiquent que :</a:t>
            </a:r>
          </a:p>
          <a:p>
            <a:pPr marL="0" lvl="1" indent="0" algn="just" eaLnBrk="1" hangingPunct="1">
              <a:lnSpc>
                <a:spcPts val="2100"/>
              </a:lnSpc>
              <a:buFontTx/>
              <a:buNone/>
            </a:pPr>
            <a:r>
              <a:rPr lang="fr-CA" sz="1500" dirty="0" smtClean="0"/>
              <a:t>« </a:t>
            </a:r>
            <a:r>
              <a:rPr lang="fr-CA" sz="1500" i="1" dirty="0" smtClean="0"/>
              <a:t>Le concept de motivation représente le construit hypothétique utilisé afin de décrire les forces internes et externes produisant le déclenchement, la direction, l’intensité et la persistance d’un comportement</a:t>
            </a:r>
            <a:r>
              <a:rPr lang="fr-CA" sz="1500" dirty="0" smtClean="0"/>
              <a:t>. »</a:t>
            </a:r>
          </a:p>
          <a:p>
            <a:endParaRPr lang="fr-FR" dirty="0"/>
          </a:p>
        </p:txBody>
      </p:sp>
    </p:spTree>
    <p:extLst>
      <p:ext uri="{BB962C8B-B14F-4D97-AF65-F5344CB8AC3E}">
        <p14:creationId xmlns:p14="http://schemas.microsoft.com/office/powerpoint/2010/main" val="4523822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3.1.3: Les caractéristiques de la motivation</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51</a:t>
            </a:fld>
            <a:endParaRPr lang="fr-CA" dirty="0"/>
          </a:p>
        </p:txBody>
      </p:sp>
      <p:sp>
        <p:nvSpPr>
          <p:cNvPr id="5" name="Espace réservé du texte 4"/>
          <p:cNvSpPr>
            <a:spLocks noGrp="1"/>
          </p:cNvSpPr>
          <p:nvPr>
            <p:ph type="body" sz="quarter" idx="12"/>
          </p:nvPr>
        </p:nvSpPr>
        <p:spPr/>
        <p:txBody>
          <a:bodyPr>
            <a:normAutofit fontScale="85000" lnSpcReduction="10000"/>
          </a:bodyPr>
          <a:lstStyle/>
          <a:p>
            <a:r>
              <a:rPr lang="fr-CA" b="1" dirty="0" smtClean="0"/>
              <a:t>Le déclenchement </a:t>
            </a:r>
            <a:r>
              <a:rPr lang="fr-CA" dirty="0" smtClean="0"/>
              <a:t>(effort) : Le passage d’un état d’inactivité à un état d’activité. Il est inhérent à l’effort physique ou psychologique fourni par un individu dans la poursuite de ses objectifs.</a:t>
            </a:r>
          </a:p>
          <a:p>
            <a:r>
              <a:rPr lang="fr-CA" b="1" dirty="0" smtClean="0"/>
              <a:t>La direction </a:t>
            </a:r>
            <a:r>
              <a:rPr lang="fr-CA" dirty="0" smtClean="0"/>
              <a:t>(orientation) : La direction renvoie à la nature, à la qualité et à la pertinence des comportements adoptés dans les buts de satisfaire un besoin. </a:t>
            </a:r>
          </a:p>
          <a:p>
            <a:r>
              <a:rPr lang="fr-CA" b="1" dirty="0" smtClean="0"/>
              <a:t>L’intensité</a:t>
            </a:r>
            <a:r>
              <a:rPr lang="fr-CA" dirty="0" smtClean="0"/>
              <a:t> (force) : L’importance de l’énergie consacrée à l’adoption du comportement. </a:t>
            </a:r>
          </a:p>
          <a:p>
            <a:r>
              <a:rPr lang="fr-CA" b="1" dirty="0" smtClean="0"/>
              <a:t>La persistance</a:t>
            </a:r>
            <a:r>
              <a:rPr lang="fr-CA" dirty="0" smtClean="0"/>
              <a:t>: Se rapporte à la persévérance et à la constance dont fait un individu lorsqu’il adopte un comportement ou accomplit une tâche. </a:t>
            </a:r>
            <a:endParaRPr lang="fr-CA" dirty="0"/>
          </a:p>
        </p:txBody>
      </p:sp>
    </p:spTree>
    <p:extLst>
      <p:ext uri="{BB962C8B-B14F-4D97-AF65-F5344CB8AC3E}">
        <p14:creationId xmlns:p14="http://schemas.microsoft.com/office/powerpoint/2010/main" val="20064883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3.1 Le phénomène de la motivation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52</a:t>
            </a:fld>
            <a:endParaRPr lang="fr-CA" dirty="0"/>
          </a:p>
        </p:txBody>
      </p:sp>
      <p:pic>
        <p:nvPicPr>
          <p:cNvPr id="6" name="Picture 6"/>
          <p:cNvPicPr>
            <a:picLocks noChangeAspect="1" noChangeArrowheads="1"/>
          </p:cNvPicPr>
          <p:nvPr/>
        </p:nvPicPr>
        <p:blipFill>
          <a:blip r:embed="rId3"/>
          <a:srcRect/>
          <a:stretch>
            <a:fillRect/>
          </a:stretch>
        </p:blipFill>
        <p:spPr bwMode="auto">
          <a:xfrm>
            <a:off x="2286000" y="1503665"/>
            <a:ext cx="5245341" cy="4965396"/>
          </a:xfrm>
          <a:prstGeom prst="rect">
            <a:avLst/>
          </a:prstGeom>
          <a:noFill/>
          <a:ln w="9525">
            <a:noFill/>
            <a:miter lim="800000"/>
            <a:headEnd/>
            <a:tailEnd/>
          </a:ln>
          <a:effectLst/>
        </p:spPr>
      </p:pic>
    </p:spTree>
    <p:extLst>
      <p:ext uri="{BB962C8B-B14F-4D97-AF65-F5344CB8AC3E}">
        <p14:creationId xmlns:p14="http://schemas.microsoft.com/office/powerpoint/2010/main" val="36468072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2662" cy="576064"/>
          </a:xfrm>
        </p:spPr>
        <p:txBody>
          <a:bodyPr>
            <a:normAutofit fontScale="90000"/>
          </a:bodyPr>
          <a:lstStyle/>
          <a:p>
            <a:r>
              <a:rPr lang="fr-FR" dirty="0" smtClean="0"/>
              <a:t>3.2 Les théories de la motivation au travail</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53</a:t>
            </a:fld>
            <a:endParaRPr lang="fr-CA" dirty="0"/>
          </a:p>
        </p:txBody>
      </p:sp>
      <p:sp>
        <p:nvSpPr>
          <p:cNvPr id="5" name="Espace réservé du texte 4"/>
          <p:cNvSpPr>
            <a:spLocks noGrp="1"/>
          </p:cNvSpPr>
          <p:nvPr>
            <p:ph type="body" sz="quarter" idx="12"/>
          </p:nvPr>
        </p:nvSpPr>
        <p:spPr>
          <a:xfrm>
            <a:off x="1116013" y="1524000"/>
            <a:ext cx="4217987" cy="4568825"/>
          </a:xfrm>
        </p:spPr>
        <p:txBody>
          <a:bodyPr/>
          <a:lstStyle/>
          <a:p>
            <a:pPr algn="just" eaLnBrk="1" hangingPunct="1">
              <a:spcAft>
                <a:spcPts val="200"/>
              </a:spcAft>
              <a:buNone/>
            </a:pPr>
            <a:r>
              <a:rPr lang="fr-FR" b="1" dirty="0" smtClean="0"/>
              <a:t>Les théories de contenu</a:t>
            </a:r>
          </a:p>
          <a:p>
            <a:pPr algn="just" eaLnBrk="1" hangingPunct="1">
              <a:buNone/>
            </a:pPr>
            <a:r>
              <a:rPr lang="fr-FR" sz="1800" b="1" dirty="0" smtClean="0"/>
              <a:t>La théorie des besoin de </a:t>
            </a:r>
            <a:r>
              <a:rPr lang="fr-FR" sz="1800" b="1" dirty="0" err="1" smtClean="0"/>
              <a:t>Maslow</a:t>
            </a:r>
            <a:endParaRPr lang="fr-CA" sz="1800" b="1" dirty="0" smtClean="0"/>
          </a:p>
          <a:p>
            <a:pPr algn="just" eaLnBrk="1" hangingPunct="1">
              <a:lnSpc>
                <a:spcPts val="2400"/>
              </a:lnSpc>
            </a:pPr>
            <a:r>
              <a:rPr lang="fr-CA" sz="1500" dirty="0" smtClean="0"/>
              <a:t>La théorie de la motivation la plus connue est sans aucun doute la théorie des besoins, aussi nommée théorie de la hiérarchie des besoins, élaborée par </a:t>
            </a:r>
            <a:r>
              <a:rPr lang="fr-CA" sz="1500" dirty="0" err="1" smtClean="0"/>
              <a:t>Maslow</a:t>
            </a:r>
            <a:r>
              <a:rPr lang="fr-CA" sz="1500" dirty="0" smtClean="0"/>
              <a:t> (1943).</a:t>
            </a:r>
          </a:p>
          <a:p>
            <a:pPr algn="just" eaLnBrk="1" hangingPunct="1">
              <a:lnSpc>
                <a:spcPts val="2400"/>
              </a:lnSpc>
            </a:pPr>
            <a:r>
              <a:rPr lang="fr-CA" sz="1500" dirty="0" smtClean="0"/>
              <a:t>Ce chercheur reconnaît l’existence de cinq catégories de besoins organisés selon une structure hiérarchique. </a:t>
            </a:r>
          </a:p>
          <a:p>
            <a:pPr algn="just" eaLnBrk="1" hangingPunct="1">
              <a:lnSpc>
                <a:spcPts val="2400"/>
              </a:lnSpc>
            </a:pPr>
            <a:r>
              <a:rPr lang="fr-CA" sz="1500" dirty="0" smtClean="0"/>
              <a:t>Selon </a:t>
            </a:r>
            <a:r>
              <a:rPr lang="fr-CA" sz="1500" dirty="0" err="1" smtClean="0"/>
              <a:t>Maslow</a:t>
            </a:r>
            <a:r>
              <a:rPr lang="fr-CA" sz="1500" dirty="0" smtClean="0"/>
              <a:t>, ces besoins ne peuvent être ressentis simultanément ; ils sont plutôt perçus successivement, selon un ordre précis.</a:t>
            </a:r>
          </a:p>
          <a:p>
            <a:endParaRPr lang="fr-FR" dirty="0"/>
          </a:p>
        </p:txBody>
      </p:sp>
      <p:pic>
        <p:nvPicPr>
          <p:cNvPr id="6" name="Picture 7"/>
          <p:cNvPicPr>
            <a:picLocks noChangeAspect="1" noChangeArrowheads="1"/>
          </p:cNvPicPr>
          <p:nvPr/>
        </p:nvPicPr>
        <p:blipFill>
          <a:blip r:embed="rId3"/>
          <a:srcRect/>
          <a:stretch>
            <a:fillRect/>
          </a:stretch>
        </p:blipFill>
        <p:spPr bwMode="auto">
          <a:xfrm>
            <a:off x="6019800" y="1506572"/>
            <a:ext cx="2604770" cy="4911689"/>
          </a:xfrm>
          <a:prstGeom prst="rect">
            <a:avLst/>
          </a:prstGeom>
          <a:noFill/>
          <a:ln w="9525">
            <a:noFill/>
            <a:miter lim="800000"/>
            <a:headEnd/>
            <a:tailEnd/>
          </a:ln>
          <a:effectLst/>
        </p:spPr>
      </p:pic>
    </p:spTree>
    <p:extLst>
      <p:ext uri="{BB962C8B-B14F-4D97-AF65-F5344CB8AC3E}">
        <p14:creationId xmlns:p14="http://schemas.microsoft.com/office/powerpoint/2010/main" val="2145129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54</a:t>
            </a:fld>
            <a:endParaRPr lang="fr-CA" dirty="0"/>
          </a:p>
        </p:txBody>
      </p:sp>
      <p:sp>
        <p:nvSpPr>
          <p:cNvPr id="5" name="Espace réservé du texte 4"/>
          <p:cNvSpPr>
            <a:spLocks noGrp="1"/>
          </p:cNvSpPr>
          <p:nvPr>
            <p:ph type="body" sz="quarter" idx="12"/>
          </p:nvPr>
        </p:nvSpPr>
        <p:spPr/>
        <p:txBody>
          <a:bodyPr/>
          <a:lstStyle/>
          <a:p>
            <a:pPr>
              <a:spcAft>
                <a:spcPts val="200"/>
              </a:spcAft>
              <a:buNone/>
            </a:pPr>
            <a:r>
              <a:rPr lang="fr-CA" sz="2000" b="1" dirty="0" smtClean="0"/>
              <a:t>Les théories de contenu (suite)</a:t>
            </a:r>
          </a:p>
          <a:p>
            <a:pPr>
              <a:buNone/>
            </a:pPr>
            <a:r>
              <a:rPr lang="fr-CA" sz="1800" b="1" dirty="0" smtClean="0"/>
              <a:t>La théorie ERD d’</a:t>
            </a:r>
            <a:r>
              <a:rPr lang="fr-CA" sz="1800" b="1" dirty="0" err="1" smtClean="0"/>
              <a:t>Alderfer</a:t>
            </a:r>
            <a:endParaRPr lang="fr-CA" sz="1800" b="1" dirty="0" smtClean="0"/>
          </a:p>
          <a:p>
            <a:r>
              <a:rPr lang="fr-CA" sz="1500" dirty="0" err="1" smtClean="0"/>
              <a:t>Alderfer</a:t>
            </a:r>
            <a:r>
              <a:rPr lang="fr-CA" sz="1500" dirty="0" smtClean="0"/>
              <a:t> (1972) reconnaît que les besoins sont étroitement associés à la motivation. Cependant, ses recherches ne lui permettent pas d’établir une hiérarchie des besoins comparable à celle de </a:t>
            </a:r>
            <a:r>
              <a:rPr lang="fr-CA" sz="1500" dirty="0" err="1" smtClean="0"/>
              <a:t>Maslow</a:t>
            </a:r>
            <a:r>
              <a:rPr lang="fr-CA" sz="1500" dirty="0" smtClean="0"/>
              <a:t>, même si, dans certains cas particuliers, il admet qu’une progression a pu être observée. Il classe les besoins en trois ensembles composés respectivement des </a:t>
            </a:r>
            <a:r>
              <a:rPr lang="fr-CA" sz="1500" b="1" dirty="0" smtClean="0"/>
              <a:t>besoins d’existence (E),</a:t>
            </a:r>
            <a:r>
              <a:rPr lang="fr-CA" sz="1500" dirty="0" smtClean="0"/>
              <a:t> des </a:t>
            </a:r>
            <a:r>
              <a:rPr lang="fr-CA" sz="1500" b="1" dirty="0" smtClean="0"/>
              <a:t>besoins relationnels (R)</a:t>
            </a:r>
            <a:r>
              <a:rPr lang="fr-CA" sz="1500" dirty="0" smtClean="0"/>
              <a:t> et des </a:t>
            </a:r>
            <a:r>
              <a:rPr lang="fr-CA" sz="1500" b="1" dirty="0" smtClean="0"/>
              <a:t>besoins de développement (D),</a:t>
            </a:r>
            <a:r>
              <a:rPr lang="fr-CA" sz="1500" dirty="0" smtClean="0"/>
              <a:t> d’où la </a:t>
            </a:r>
            <a:r>
              <a:rPr lang="fr-CA" sz="1500" b="1" dirty="0" smtClean="0"/>
              <a:t>théorie ERD</a:t>
            </a:r>
            <a:r>
              <a:rPr lang="fr-CA" sz="1500" dirty="0" smtClean="0"/>
              <a:t>.</a:t>
            </a:r>
          </a:p>
          <a:p>
            <a:pPr>
              <a:buNone/>
            </a:pPr>
            <a:endParaRPr lang="fr-FR" b="1" dirty="0"/>
          </a:p>
        </p:txBody>
      </p:sp>
      <p:pic>
        <p:nvPicPr>
          <p:cNvPr id="6" name="Picture 7"/>
          <p:cNvPicPr>
            <a:picLocks noChangeAspect="1" noChangeArrowheads="1"/>
          </p:cNvPicPr>
          <p:nvPr/>
        </p:nvPicPr>
        <p:blipFill>
          <a:blip r:embed="rId3"/>
          <a:srcRect/>
          <a:stretch>
            <a:fillRect/>
          </a:stretch>
        </p:blipFill>
        <p:spPr bwMode="auto">
          <a:xfrm>
            <a:off x="2286000" y="4191000"/>
            <a:ext cx="5424606" cy="2209800"/>
          </a:xfrm>
          <a:prstGeom prst="rect">
            <a:avLst/>
          </a:prstGeom>
          <a:noFill/>
          <a:ln w="9525">
            <a:noFill/>
            <a:miter lim="800000"/>
            <a:headEnd/>
            <a:tailEnd/>
          </a:ln>
          <a:effectLst/>
        </p:spPr>
      </p:pic>
    </p:spTree>
    <p:extLst>
      <p:ext uri="{BB962C8B-B14F-4D97-AF65-F5344CB8AC3E}">
        <p14:creationId xmlns:p14="http://schemas.microsoft.com/office/powerpoint/2010/main" val="42010384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55</a:t>
            </a:fld>
            <a:endParaRPr lang="fr-CA" dirty="0"/>
          </a:p>
        </p:txBody>
      </p:sp>
      <p:sp>
        <p:nvSpPr>
          <p:cNvPr id="5" name="Espace réservé du texte 4"/>
          <p:cNvSpPr>
            <a:spLocks noGrp="1"/>
          </p:cNvSpPr>
          <p:nvPr>
            <p:ph type="body" sz="quarter" idx="12"/>
          </p:nvPr>
        </p:nvSpPr>
        <p:spPr>
          <a:xfrm>
            <a:off x="1143000" y="1447800"/>
            <a:ext cx="7642225" cy="4535487"/>
          </a:xfrm>
        </p:spPr>
        <p:txBody>
          <a:bodyPr/>
          <a:lstStyle/>
          <a:p>
            <a:pPr>
              <a:spcAft>
                <a:spcPts val="200"/>
              </a:spcAft>
              <a:buNone/>
            </a:pPr>
            <a:r>
              <a:rPr lang="fr-CA" b="1" dirty="0" smtClean="0"/>
              <a:t>Les théories de contenu (suite)</a:t>
            </a:r>
          </a:p>
          <a:p>
            <a:pPr>
              <a:buNone/>
            </a:pPr>
            <a:r>
              <a:rPr lang="fr-CA" sz="1800" b="1" dirty="0" smtClean="0"/>
              <a:t>La théorie des deux facteurs de Herzberg</a:t>
            </a:r>
          </a:p>
          <a:p>
            <a:pPr>
              <a:spcAft>
                <a:spcPts val="200"/>
              </a:spcAft>
            </a:pPr>
            <a:r>
              <a:rPr lang="fr-CA" sz="1500" b="1" dirty="0" smtClean="0"/>
              <a:t>Les facteurs d’hygiène : </a:t>
            </a:r>
            <a:r>
              <a:rPr lang="fr-CA" sz="1500" dirty="0" smtClean="0"/>
              <a:t>Les facteurs d’hygiène (ou facteurs d’ambiance) sont liés au contexte de travail ; ils comprennent les politiques organisationnelles, la supervision (aspect technique), la politique salariale, les relations interpersonnelles, les conditions de travail et la sécurité d’emploi. </a:t>
            </a:r>
          </a:p>
          <a:p>
            <a:r>
              <a:rPr lang="fr-CA" sz="1500" b="1" dirty="0" smtClean="0"/>
              <a:t>Les facteurs de motivation :  </a:t>
            </a:r>
            <a:r>
              <a:rPr lang="fr-CA" sz="1500" dirty="0" smtClean="0"/>
              <a:t>Les facteurs de motivation (ou facteurs moteurs) sont associés au contenu du travail ; ils comprennent la réussite, la considération, l’autonomie, les responsabilités et l’avancement.</a:t>
            </a:r>
            <a:endParaRPr lang="fr-FR" sz="1500" dirty="0" smtClean="0"/>
          </a:p>
          <a:p>
            <a:endParaRPr lang="fr-FR" dirty="0"/>
          </a:p>
        </p:txBody>
      </p:sp>
      <p:pic>
        <p:nvPicPr>
          <p:cNvPr id="6" name="Picture 7"/>
          <p:cNvPicPr>
            <a:picLocks noChangeAspect="1" noChangeArrowheads="1"/>
          </p:cNvPicPr>
          <p:nvPr/>
        </p:nvPicPr>
        <p:blipFill>
          <a:blip r:embed="rId3"/>
          <a:srcRect/>
          <a:stretch>
            <a:fillRect/>
          </a:stretch>
        </p:blipFill>
        <p:spPr bwMode="auto">
          <a:xfrm>
            <a:off x="2971800" y="4343400"/>
            <a:ext cx="3826388" cy="2149475"/>
          </a:xfrm>
          <a:prstGeom prst="rect">
            <a:avLst/>
          </a:prstGeom>
          <a:noFill/>
          <a:ln w="9525">
            <a:noFill/>
            <a:miter lim="800000"/>
            <a:headEnd/>
            <a:tailEnd/>
          </a:ln>
          <a:effectLst/>
        </p:spPr>
      </p:pic>
    </p:spTree>
    <p:extLst>
      <p:ext uri="{BB962C8B-B14F-4D97-AF65-F5344CB8AC3E}">
        <p14:creationId xmlns:p14="http://schemas.microsoft.com/office/powerpoint/2010/main" val="32611295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56</a:t>
            </a:fld>
            <a:endParaRPr lang="fr-CA" dirty="0"/>
          </a:p>
        </p:txBody>
      </p:sp>
      <p:sp>
        <p:nvSpPr>
          <p:cNvPr id="5" name="Espace réservé du texte 4"/>
          <p:cNvSpPr>
            <a:spLocks noGrp="1"/>
          </p:cNvSpPr>
          <p:nvPr>
            <p:ph type="body" sz="quarter" idx="12"/>
          </p:nvPr>
        </p:nvSpPr>
        <p:spPr/>
        <p:txBody>
          <a:bodyPr/>
          <a:lstStyle/>
          <a:p>
            <a:pPr eaLnBrk="1" hangingPunct="1">
              <a:lnSpc>
                <a:spcPts val="2000"/>
              </a:lnSpc>
              <a:spcAft>
                <a:spcPts val="0"/>
              </a:spcAft>
              <a:buNone/>
            </a:pPr>
            <a:r>
              <a:rPr lang="fr-CA" sz="2000" b="1" dirty="0" smtClean="0"/>
              <a:t>Les théories de contenu (suite)</a:t>
            </a:r>
          </a:p>
          <a:p>
            <a:pPr eaLnBrk="1" hangingPunct="1">
              <a:lnSpc>
                <a:spcPts val="2000"/>
              </a:lnSpc>
              <a:spcAft>
                <a:spcPts val="1200"/>
              </a:spcAft>
              <a:buNone/>
            </a:pPr>
            <a:r>
              <a:rPr lang="fr-CA" sz="1800" b="1" dirty="0" smtClean="0"/>
              <a:t>La théorie des besoins acquis de </a:t>
            </a:r>
            <a:r>
              <a:rPr lang="fr-CA" sz="1800" b="1" dirty="0" err="1" smtClean="0"/>
              <a:t>McClelland</a:t>
            </a:r>
            <a:endParaRPr lang="fr-CA" sz="1800" b="1" dirty="0" smtClean="0"/>
          </a:p>
          <a:p>
            <a:pPr eaLnBrk="1" hangingPunct="1">
              <a:lnSpc>
                <a:spcPts val="2000"/>
              </a:lnSpc>
              <a:spcAft>
                <a:spcPts val="1200"/>
              </a:spcAft>
            </a:pPr>
            <a:r>
              <a:rPr lang="fr-CA" sz="1500" dirty="0" smtClean="0"/>
              <a:t>Cette théorie se fonde sur trois besoins particuliers : le </a:t>
            </a:r>
            <a:r>
              <a:rPr lang="fr-CA" sz="1500" b="1" dirty="0" smtClean="0"/>
              <a:t>besoin d’accomplissement</a:t>
            </a:r>
            <a:r>
              <a:rPr lang="fr-CA" sz="1500" dirty="0" smtClean="0"/>
              <a:t>, le </a:t>
            </a:r>
            <a:r>
              <a:rPr lang="fr-CA" sz="1500" b="1" dirty="0" smtClean="0"/>
              <a:t>besoin d’affiliation</a:t>
            </a:r>
            <a:r>
              <a:rPr lang="fr-CA" sz="1500" dirty="0" smtClean="0"/>
              <a:t> et le </a:t>
            </a:r>
            <a:r>
              <a:rPr lang="fr-CA" sz="1500" b="1" dirty="0" smtClean="0"/>
              <a:t>besoin de pouvoir</a:t>
            </a:r>
            <a:r>
              <a:rPr lang="fr-CA" sz="1500" dirty="0" smtClean="0"/>
              <a:t>. Selon la théorie de </a:t>
            </a:r>
            <a:r>
              <a:rPr lang="fr-CA" sz="1500" dirty="0" err="1" smtClean="0"/>
              <a:t>McClelland</a:t>
            </a:r>
            <a:r>
              <a:rPr lang="fr-CA" sz="1500" dirty="0" smtClean="0"/>
              <a:t>, chaque individu éprouve une dépendance persistante à l’égard de l’un ou l’autre de ces besoins. Toutefois, au gré des circonstances, il peut également ressentir les deux autres besoins, mais dans une moindre mesure.</a:t>
            </a:r>
          </a:p>
          <a:p>
            <a:pPr lvl="1" eaLnBrk="1" hangingPunct="1">
              <a:lnSpc>
                <a:spcPts val="2000"/>
              </a:lnSpc>
              <a:spcAft>
                <a:spcPts val="600"/>
              </a:spcAft>
            </a:pPr>
            <a:r>
              <a:rPr lang="fr-CA" sz="1500" dirty="0" smtClean="0"/>
              <a:t>Le </a:t>
            </a:r>
            <a:r>
              <a:rPr lang="fr-CA" sz="1500" b="1" dirty="0" smtClean="0"/>
              <a:t>besoin de réalisation</a:t>
            </a:r>
            <a:r>
              <a:rPr lang="fr-CA" sz="1500" dirty="0" smtClean="0"/>
              <a:t> se définit comme la volonté d’un individu d’exceller dans les activités dans lesquelles il s’engage.</a:t>
            </a:r>
          </a:p>
          <a:p>
            <a:pPr lvl="1" eaLnBrk="1" hangingPunct="1">
              <a:lnSpc>
                <a:spcPts val="2000"/>
              </a:lnSpc>
              <a:spcAft>
                <a:spcPts val="600"/>
              </a:spcAft>
            </a:pPr>
            <a:r>
              <a:rPr lang="fr-CA" sz="1500" dirty="0" smtClean="0"/>
              <a:t>Le </a:t>
            </a:r>
            <a:r>
              <a:rPr lang="fr-CA" sz="1500" b="1" dirty="0" smtClean="0"/>
              <a:t>besoin d’affiliation</a:t>
            </a:r>
            <a:r>
              <a:rPr lang="fr-CA" sz="1500" dirty="0" smtClean="0"/>
              <a:t> concerne le désir d’établir et de maintenir des relations conviviales avec autrui.</a:t>
            </a:r>
          </a:p>
          <a:p>
            <a:pPr lvl="1" eaLnBrk="1" hangingPunct="1">
              <a:lnSpc>
                <a:spcPts val="2000"/>
              </a:lnSpc>
              <a:spcAft>
                <a:spcPts val="600"/>
              </a:spcAft>
            </a:pPr>
            <a:r>
              <a:rPr lang="fr-CA" sz="1500" dirty="0" smtClean="0"/>
              <a:t>Le </a:t>
            </a:r>
            <a:r>
              <a:rPr lang="fr-CA" sz="1500" b="1" dirty="0" smtClean="0"/>
              <a:t>besoin de pouvoir</a:t>
            </a:r>
            <a:r>
              <a:rPr lang="fr-CA" sz="1500" dirty="0" smtClean="0"/>
              <a:t> se rapporte au désir d’un individu d’influencer son entourage.</a:t>
            </a:r>
            <a:endParaRPr lang="fr-FR" sz="1500" dirty="0" smtClean="0"/>
          </a:p>
          <a:p>
            <a:endParaRPr lang="fr-FR" dirty="0"/>
          </a:p>
        </p:txBody>
      </p:sp>
    </p:spTree>
    <p:extLst>
      <p:ext uri="{BB962C8B-B14F-4D97-AF65-F5344CB8AC3E}">
        <p14:creationId xmlns:p14="http://schemas.microsoft.com/office/powerpoint/2010/main" val="34656666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57</a:t>
            </a:fld>
            <a:endParaRPr lang="fr-CA" dirty="0"/>
          </a:p>
        </p:txBody>
      </p:sp>
      <p:sp>
        <p:nvSpPr>
          <p:cNvPr id="5" name="Espace réservé du texte 4"/>
          <p:cNvSpPr>
            <a:spLocks noGrp="1"/>
          </p:cNvSpPr>
          <p:nvPr>
            <p:ph type="body" sz="quarter" idx="12"/>
          </p:nvPr>
        </p:nvSpPr>
        <p:spPr>
          <a:xfrm>
            <a:off x="1066800" y="1447800"/>
            <a:ext cx="7642225" cy="4535487"/>
          </a:xfrm>
        </p:spPr>
        <p:txBody>
          <a:bodyPr/>
          <a:lstStyle/>
          <a:p>
            <a:pPr>
              <a:spcAft>
                <a:spcPts val="200"/>
              </a:spcAft>
              <a:buNone/>
            </a:pPr>
            <a:r>
              <a:rPr lang="fr-CA" sz="2000" b="1" dirty="0" smtClean="0"/>
              <a:t>Les théories de processus</a:t>
            </a:r>
          </a:p>
          <a:p>
            <a:pPr>
              <a:buNone/>
            </a:pPr>
            <a:r>
              <a:rPr lang="fr-CA" sz="1800" b="1" dirty="0" smtClean="0"/>
              <a:t>La théorie des attentes de Vroom</a:t>
            </a:r>
            <a:endParaRPr lang="fr-FR" sz="1800" b="1" dirty="0" smtClean="0"/>
          </a:p>
          <a:p>
            <a:r>
              <a:rPr lang="fr-CA" sz="1500" dirty="0" smtClean="0"/>
              <a:t>Selon la théorie des attentes, ou théorie de l’expectative, élaborée par Vroom (1964), le comportement individuel s’explique par la valeur perçue de ses conséquences. Cette théorie suppose également que l’individu opère un choix conscient et raisonné des moyens qui lui permettront d’atteindre ses objectifs, de sorte que les efforts individuels ne sont pas fournis de manière routinière, mais plutôt selon une perspective stratégique.</a:t>
            </a:r>
            <a:endParaRPr lang="fr-FR" sz="1500" dirty="0" smtClean="0"/>
          </a:p>
          <a:p>
            <a:endParaRPr lang="fr-FR" dirty="0"/>
          </a:p>
        </p:txBody>
      </p:sp>
      <p:sp>
        <p:nvSpPr>
          <p:cNvPr id="7" name="Rectangle 17"/>
          <p:cNvSpPr>
            <a:spLocks noChangeArrowheads="1"/>
          </p:cNvSpPr>
          <p:nvPr/>
        </p:nvSpPr>
        <p:spPr bwMode="auto">
          <a:xfrm>
            <a:off x="1600200" y="4191000"/>
            <a:ext cx="1209675" cy="385763"/>
          </a:xfrm>
          <a:prstGeom prst="rect">
            <a:avLst/>
          </a:prstGeom>
          <a:solidFill>
            <a:srgbClr val="FFFFFF"/>
          </a:solidFill>
          <a:ln w="9525">
            <a:solidFill>
              <a:schemeClr val="tx1"/>
            </a:solidFill>
            <a:miter lim="800000"/>
            <a:headEnd/>
            <a:tailEnd/>
          </a:ln>
          <a:effectLst/>
        </p:spPr>
        <p:txBody>
          <a:bodyPr lIns="92075" tIns="46038" rIns="92075" bIns="46038">
            <a:prstTxWarp prst="textNoShape">
              <a:avLst/>
            </a:prstTxWarp>
          </a:bodyPr>
          <a:lstStyle/>
          <a:p>
            <a:pPr algn="ctr">
              <a:spcBef>
                <a:spcPct val="50000"/>
              </a:spcBef>
            </a:pPr>
            <a:r>
              <a:rPr lang="fr-CA" sz="1700" b="1" dirty="0">
                <a:solidFill>
                  <a:schemeClr val="tx2">
                    <a:lumMod val="50000"/>
                  </a:schemeClr>
                </a:solidFill>
                <a:latin typeface="Arial"/>
                <a:cs typeface="Arial"/>
              </a:rPr>
              <a:t>Attentes</a:t>
            </a:r>
          </a:p>
        </p:txBody>
      </p:sp>
      <p:sp>
        <p:nvSpPr>
          <p:cNvPr id="8" name="Rectangle 18"/>
          <p:cNvSpPr>
            <a:spLocks noChangeArrowheads="1"/>
          </p:cNvSpPr>
          <p:nvPr/>
        </p:nvSpPr>
        <p:spPr bwMode="auto">
          <a:xfrm>
            <a:off x="4419600" y="4191000"/>
            <a:ext cx="1828800" cy="385763"/>
          </a:xfrm>
          <a:prstGeom prst="rect">
            <a:avLst/>
          </a:prstGeom>
          <a:solidFill>
            <a:srgbClr val="FFFFFF"/>
          </a:solidFill>
          <a:ln w="9525">
            <a:solidFill>
              <a:schemeClr val="tx1"/>
            </a:solidFill>
            <a:miter lim="800000"/>
            <a:headEnd/>
            <a:tailEnd/>
          </a:ln>
          <a:effectLst/>
        </p:spPr>
        <p:txBody>
          <a:bodyPr lIns="92075" tIns="46038" rIns="92075" bIns="46038">
            <a:prstTxWarp prst="textNoShape">
              <a:avLst/>
            </a:prstTxWarp>
          </a:bodyPr>
          <a:lstStyle/>
          <a:p>
            <a:pPr algn="ctr">
              <a:spcBef>
                <a:spcPct val="50000"/>
              </a:spcBef>
            </a:pPr>
            <a:r>
              <a:rPr lang="fr-CA" sz="1700" b="1" dirty="0">
                <a:solidFill>
                  <a:srgbClr val="10253F"/>
                </a:solidFill>
                <a:latin typeface="Arial"/>
                <a:cs typeface="Arial"/>
              </a:rPr>
              <a:t>Instrumentalité</a:t>
            </a:r>
          </a:p>
        </p:txBody>
      </p:sp>
      <p:sp>
        <p:nvSpPr>
          <p:cNvPr id="9" name="Rectangle 19"/>
          <p:cNvSpPr>
            <a:spLocks noChangeArrowheads="1"/>
          </p:cNvSpPr>
          <p:nvPr/>
        </p:nvSpPr>
        <p:spPr bwMode="auto">
          <a:xfrm>
            <a:off x="7772400" y="4191000"/>
            <a:ext cx="1196975" cy="385763"/>
          </a:xfrm>
          <a:prstGeom prst="rect">
            <a:avLst/>
          </a:prstGeom>
          <a:solidFill>
            <a:srgbClr val="FFFFFF"/>
          </a:solidFill>
          <a:ln w="9525">
            <a:solidFill>
              <a:schemeClr val="tx1"/>
            </a:solidFill>
            <a:miter lim="800000"/>
            <a:headEnd/>
            <a:tailEnd/>
          </a:ln>
          <a:effectLst/>
        </p:spPr>
        <p:txBody>
          <a:bodyPr lIns="92075" tIns="46038" rIns="92075" bIns="46038">
            <a:prstTxWarp prst="textNoShape">
              <a:avLst/>
            </a:prstTxWarp>
          </a:bodyPr>
          <a:lstStyle/>
          <a:p>
            <a:pPr algn="ctr">
              <a:spcBef>
                <a:spcPct val="50000"/>
              </a:spcBef>
            </a:pPr>
            <a:r>
              <a:rPr lang="fr-CA" sz="1700" b="1" dirty="0">
                <a:solidFill>
                  <a:srgbClr val="10253F"/>
                </a:solidFill>
                <a:latin typeface="Arial"/>
                <a:cs typeface="Arial"/>
              </a:rPr>
              <a:t>Valence</a:t>
            </a:r>
          </a:p>
        </p:txBody>
      </p:sp>
      <p:sp>
        <p:nvSpPr>
          <p:cNvPr id="10" name="AutoShape 16"/>
          <p:cNvSpPr>
            <a:spLocks noChangeArrowheads="1"/>
          </p:cNvSpPr>
          <p:nvPr/>
        </p:nvSpPr>
        <p:spPr bwMode="auto">
          <a:xfrm>
            <a:off x="685800" y="4800600"/>
            <a:ext cx="2811463" cy="1317625"/>
          </a:xfrm>
          <a:prstGeom prst="cloudCallout">
            <a:avLst>
              <a:gd name="adj1" fmla="val 22708"/>
              <a:gd name="adj2" fmla="val -68523"/>
            </a:avLst>
          </a:prstGeom>
          <a:solidFill>
            <a:srgbClr val="FFFFFF"/>
          </a:solidFill>
          <a:ln w="9525">
            <a:solidFill>
              <a:schemeClr val="tx1"/>
            </a:solidFill>
            <a:round/>
            <a:headEnd/>
            <a:tailEnd/>
          </a:ln>
          <a:effectLst/>
        </p:spPr>
        <p:txBody>
          <a:bodyPr lIns="0" tIns="0" rIns="0" bIns="0">
            <a:prstTxWarp prst="textNoShape">
              <a:avLst/>
            </a:prstTxWarp>
            <a:spAutoFit/>
          </a:bodyPr>
          <a:lstStyle/>
          <a:p>
            <a:pPr algn="ctr">
              <a:spcBef>
                <a:spcPct val="50000"/>
              </a:spcBef>
            </a:pPr>
            <a:r>
              <a:rPr lang="fr-CA" sz="1400" dirty="0">
                <a:solidFill>
                  <a:srgbClr val="10253F"/>
                </a:solidFill>
                <a:latin typeface="Arial"/>
                <a:cs typeface="Arial"/>
              </a:rPr>
              <a:t>Si j’augmente l’effort, quelle est la probabilité que j’améliore mon rendement ?</a:t>
            </a:r>
          </a:p>
        </p:txBody>
      </p:sp>
      <p:sp>
        <p:nvSpPr>
          <p:cNvPr id="11" name="AutoShape 22"/>
          <p:cNvSpPr>
            <a:spLocks noChangeArrowheads="1"/>
          </p:cNvSpPr>
          <p:nvPr/>
        </p:nvSpPr>
        <p:spPr bwMode="auto">
          <a:xfrm>
            <a:off x="3657600" y="4876800"/>
            <a:ext cx="3000375" cy="1639788"/>
          </a:xfrm>
          <a:prstGeom prst="cloudCallout">
            <a:avLst>
              <a:gd name="adj1" fmla="val 32153"/>
              <a:gd name="adj2" fmla="val -76472"/>
            </a:avLst>
          </a:prstGeom>
          <a:solidFill>
            <a:srgbClr val="FFFFFF"/>
          </a:solidFill>
          <a:ln w="9525">
            <a:solidFill>
              <a:schemeClr val="tx1"/>
            </a:solidFill>
            <a:round/>
            <a:headEnd/>
            <a:tailEnd/>
          </a:ln>
          <a:effectLst/>
        </p:spPr>
        <p:txBody>
          <a:bodyPr lIns="0" tIns="0" rIns="0" bIns="0">
            <a:prstTxWarp prst="textNoShape">
              <a:avLst/>
            </a:prstTxWarp>
            <a:spAutoFit/>
          </a:bodyPr>
          <a:lstStyle/>
          <a:p>
            <a:pPr algn="ctr">
              <a:spcBef>
                <a:spcPct val="50000"/>
              </a:spcBef>
            </a:pPr>
            <a:r>
              <a:rPr lang="fr-CA" sz="1400" dirty="0">
                <a:solidFill>
                  <a:srgbClr val="10253F"/>
                </a:solidFill>
                <a:latin typeface="Arial"/>
                <a:cs typeface="Arial"/>
              </a:rPr>
              <a:t>Si mon rendement est amélioré, quels avantages (conséquences) en retirerai-je ?</a:t>
            </a:r>
          </a:p>
        </p:txBody>
      </p:sp>
      <p:sp>
        <p:nvSpPr>
          <p:cNvPr id="12" name="AutoShape 23"/>
          <p:cNvSpPr>
            <a:spLocks noChangeArrowheads="1"/>
          </p:cNvSpPr>
          <p:nvPr/>
        </p:nvSpPr>
        <p:spPr bwMode="auto">
          <a:xfrm>
            <a:off x="6934200" y="4876800"/>
            <a:ext cx="2081213" cy="1317625"/>
          </a:xfrm>
          <a:prstGeom prst="cloudCallout">
            <a:avLst>
              <a:gd name="adj1" fmla="val 27653"/>
              <a:gd name="adj2" fmla="val -68898"/>
            </a:avLst>
          </a:prstGeom>
          <a:solidFill>
            <a:srgbClr val="FFFFFF"/>
          </a:solidFill>
          <a:ln w="9525">
            <a:solidFill>
              <a:schemeClr val="tx1"/>
            </a:solidFill>
            <a:round/>
            <a:headEnd/>
            <a:tailEnd/>
          </a:ln>
          <a:effectLst/>
        </p:spPr>
        <p:txBody>
          <a:bodyPr lIns="0" tIns="0" rIns="0" bIns="0">
            <a:prstTxWarp prst="textNoShape">
              <a:avLst/>
            </a:prstTxWarp>
            <a:spAutoFit/>
          </a:bodyPr>
          <a:lstStyle/>
          <a:p>
            <a:pPr algn="ctr">
              <a:spcBef>
                <a:spcPct val="50000"/>
              </a:spcBef>
            </a:pPr>
            <a:r>
              <a:rPr lang="fr-CA" sz="1400" dirty="0">
                <a:solidFill>
                  <a:srgbClr val="10253F"/>
                </a:solidFill>
                <a:latin typeface="Arial"/>
                <a:cs typeface="Arial"/>
              </a:rPr>
              <a:t>Quelle valeur puis-je attribuer à chacune des conséquences ?</a:t>
            </a:r>
          </a:p>
        </p:txBody>
      </p:sp>
      <p:cxnSp>
        <p:nvCxnSpPr>
          <p:cNvPr id="13" name="AutoShape 20"/>
          <p:cNvCxnSpPr>
            <a:cxnSpLocks noChangeShapeType="1"/>
          </p:cNvCxnSpPr>
          <p:nvPr/>
        </p:nvCxnSpPr>
        <p:spPr bwMode="auto">
          <a:xfrm>
            <a:off x="2895600" y="4419600"/>
            <a:ext cx="1454150" cy="0"/>
          </a:xfrm>
          <a:prstGeom prst="straightConnector1">
            <a:avLst/>
          </a:prstGeom>
          <a:noFill/>
          <a:ln w="12700">
            <a:solidFill>
              <a:srgbClr val="00113B"/>
            </a:solidFill>
            <a:round/>
            <a:headEnd type="none" w="lg" len="med"/>
            <a:tailEnd type="triangle" w="lg" len="med"/>
          </a:ln>
          <a:effectLst/>
        </p:spPr>
      </p:cxnSp>
      <p:cxnSp>
        <p:nvCxnSpPr>
          <p:cNvPr id="14" name="AutoShape 20"/>
          <p:cNvCxnSpPr>
            <a:cxnSpLocks noChangeShapeType="1"/>
          </p:cNvCxnSpPr>
          <p:nvPr/>
        </p:nvCxnSpPr>
        <p:spPr bwMode="auto">
          <a:xfrm>
            <a:off x="6248400" y="4419600"/>
            <a:ext cx="1454150" cy="0"/>
          </a:xfrm>
          <a:prstGeom prst="straightConnector1">
            <a:avLst/>
          </a:prstGeom>
          <a:noFill/>
          <a:ln w="12700">
            <a:solidFill>
              <a:srgbClr val="00113B"/>
            </a:solidFill>
            <a:round/>
            <a:headEnd type="none" w="lg" len="med"/>
            <a:tailEnd type="triangle" w="lg" len="med"/>
          </a:ln>
          <a:effectLst/>
        </p:spPr>
      </p:cxnSp>
    </p:spTree>
    <p:extLst>
      <p:ext uri="{BB962C8B-B14F-4D97-AF65-F5344CB8AC3E}">
        <p14:creationId xmlns:p14="http://schemas.microsoft.com/office/powerpoint/2010/main" val="2558044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58</a:t>
            </a:fld>
            <a:endParaRPr lang="fr-CA" dirty="0"/>
          </a:p>
        </p:txBody>
      </p:sp>
      <p:sp>
        <p:nvSpPr>
          <p:cNvPr id="5" name="Espace réservé du texte 4"/>
          <p:cNvSpPr>
            <a:spLocks noGrp="1"/>
          </p:cNvSpPr>
          <p:nvPr>
            <p:ph type="body" sz="quarter" idx="12"/>
          </p:nvPr>
        </p:nvSpPr>
        <p:spPr>
          <a:xfrm>
            <a:off x="1066800" y="1447800"/>
            <a:ext cx="8077200" cy="4535487"/>
          </a:xfrm>
        </p:spPr>
        <p:txBody>
          <a:bodyPr/>
          <a:lstStyle/>
          <a:p>
            <a:pPr>
              <a:spcAft>
                <a:spcPts val="200"/>
              </a:spcAft>
              <a:buNone/>
            </a:pPr>
            <a:r>
              <a:rPr lang="fr-CA" sz="2000" b="1" dirty="0" smtClean="0"/>
              <a:t>Les théories de processus (suite)</a:t>
            </a:r>
            <a:endParaRPr lang="fr-CA" sz="2000" b="1" dirty="0" smtClean="0">
              <a:latin typeface="Arial"/>
              <a:cs typeface="Arial"/>
            </a:endParaRPr>
          </a:p>
          <a:p>
            <a:pPr>
              <a:spcAft>
                <a:spcPts val="200"/>
              </a:spcAft>
              <a:buNone/>
            </a:pPr>
            <a:r>
              <a:rPr lang="fr-CA" sz="1800" b="1" dirty="0" smtClean="0">
                <a:latin typeface="Arial"/>
                <a:cs typeface="Arial"/>
              </a:rPr>
              <a:t>Le modèle béhavioriste - Le modèle SRC de Skinner</a:t>
            </a:r>
            <a:endParaRPr lang="fr-CA" sz="1800" b="1" dirty="0" smtClean="0">
              <a:solidFill>
                <a:srgbClr val="25223A"/>
              </a:solidFill>
              <a:latin typeface="Arial"/>
              <a:cs typeface="Arial"/>
            </a:endParaRPr>
          </a:p>
          <a:p>
            <a:r>
              <a:rPr lang="fr-CA" sz="1400" dirty="0" smtClean="0">
                <a:solidFill>
                  <a:srgbClr val="25223A"/>
                </a:solidFill>
                <a:latin typeface="Arial"/>
                <a:cs typeface="Arial"/>
              </a:rPr>
              <a:t>Le béhaviorisme porte peu d’attention aux raisons ou aux besoins internes dans l’explication des comportements. L’accent est mis sur les motifs extrinsèques qui expliquent comment, et non pourquoi, un comportement est adopté et répété. Les béhavioristes accordent peu d’importance aux motifs intrinsèques, parce qu’ils les estiment subjectifs et difficilement observables, alors que les comportements et leurs conséquences, eux, sont objectifs et quantifiables.</a:t>
            </a:r>
          </a:p>
          <a:p>
            <a:endParaRPr lang="fr-FR" dirty="0"/>
          </a:p>
        </p:txBody>
      </p:sp>
      <p:sp>
        <p:nvSpPr>
          <p:cNvPr id="6" name="Rectangle 19"/>
          <p:cNvSpPr>
            <a:spLocks noChangeArrowheads="1"/>
          </p:cNvSpPr>
          <p:nvPr/>
        </p:nvSpPr>
        <p:spPr bwMode="auto">
          <a:xfrm>
            <a:off x="5562600" y="4038600"/>
            <a:ext cx="2933700" cy="553998"/>
          </a:xfrm>
          <a:prstGeom prst="rect">
            <a:avLst/>
          </a:prstGeom>
          <a:solidFill>
            <a:srgbClr val="FFFFFF"/>
          </a:solidFill>
          <a:ln w="9525">
            <a:solidFill>
              <a:schemeClr val="tx1"/>
            </a:solidFill>
            <a:miter lim="800000"/>
            <a:headEnd/>
            <a:tailEnd/>
          </a:ln>
          <a:effectLst/>
        </p:spPr>
        <p:txBody>
          <a:bodyPr>
            <a:prstTxWarp prst="textNoShape">
              <a:avLst/>
            </a:prstTxWarp>
            <a:spAutoFit/>
          </a:bodyPr>
          <a:lstStyle/>
          <a:p>
            <a:pPr algn="ctr" eaLnBrk="1" hangingPunct="1"/>
            <a:r>
              <a:rPr lang="fr-CA" sz="1500" b="1" dirty="0">
                <a:solidFill>
                  <a:srgbClr val="10253F"/>
                </a:solidFill>
                <a:latin typeface="Arial"/>
                <a:cs typeface="Arial"/>
              </a:rPr>
              <a:t>Renforcement positif</a:t>
            </a:r>
          </a:p>
          <a:p>
            <a:pPr algn="ctr" eaLnBrk="1" hangingPunct="1"/>
            <a:r>
              <a:rPr lang="fr-CA" sz="1500" b="1" dirty="0">
                <a:solidFill>
                  <a:srgbClr val="10253F"/>
                </a:solidFill>
                <a:latin typeface="Arial"/>
                <a:cs typeface="Arial"/>
              </a:rPr>
              <a:t>Renforcement négatif</a:t>
            </a:r>
          </a:p>
        </p:txBody>
      </p:sp>
      <p:sp>
        <p:nvSpPr>
          <p:cNvPr id="7" name="Text Box 25"/>
          <p:cNvSpPr txBox="1">
            <a:spLocks noChangeArrowheads="1"/>
          </p:cNvSpPr>
          <p:nvPr/>
        </p:nvSpPr>
        <p:spPr bwMode="auto">
          <a:xfrm>
            <a:off x="5562600" y="4953000"/>
            <a:ext cx="2933700" cy="323165"/>
          </a:xfrm>
          <a:prstGeom prst="rect">
            <a:avLst/>
          </a:prstGeom>
          <a:solidFill>
            <a:srgbClr val="FFFFFF"/>
          </a:solidFill>
          <a:ln w="9525">
            <a:solidFill>
              <a:schemeClr val="tx1"/>
            </a:solidFill>
            <a:miter lim="800000"/>
            <a:headEnd/>
            <a:tailEnd/>
          </a:ln>
          <a:effectLst/>
        </p:spPr>
        <p:txBody>
          <a:bodyPr>
            <a:prstTxWarp prst="textNoShape">
              <a:avLst/>
            </a:prstTxWarp>
            <a:spAutoFit/>
          </a:bodyPr>
          <a:lstStyle/>
          <a:p>
            <a:pPr algn="ctr" eaLnBrk="1" hangingPunct="1">
              <a:spcBef>
                <a:spcPct val="50000"/>
              </a:spcBef>
            </a:pPr>
            <a:r>
              <a:rPr lang="fr-CA" sz="1500" b="1" dirty="0">
                <a:solidFill>
                  <a:srgbClr val="10253F"/>
                </a:solidFill>
                <a:latin typeface="Arial"/>
                <a:cs typeface="Arial"/>
              </a:rPr>
              <a:t>Conséquence</a:t>
            </a:r>
          </a:p>
        </p:txBody>
      </p:sp>
      <p:sp>
        <p:nvSpPr>
          <p:cNvPr id="8" name="Rectangle 20"/>
          <p:cNvSpPr>
            <a:spLocks noChangeArrowheads="1"/>
          </p:cNvSpPr>
          <p:nvPr/>
        </p:nvSpPr>
        <p:spPr bwMode="auto">
          <a:xfrm>
            <a:off x="5562600" y="5715000"/>
            <a:ext cx="2933700" cy="553998"/>
          </a:xfrm>
          <a:prstGeom prst="rect">
            <a:avLst/>
          </a:prstGeom>
          <a:solidFill>
            <a:srgbClr val="FFFFFF"/>
          </a:solidFill>
          <a:ln w="9525">
            <a:solidFill>
              <a:schemeClr val="tx1"/>
            </a:solidFill>
            <a:miter lim="800000"/>
            <a:headEnd/>
            <a:tailEnd/>
          </a:ln>
          <a:effectLst/>
        </p:spPr>
        <p:txBody>
          <a:bodyPr>
            <a:prstTxWarp prst="textNoShape">
              <a:avLst/>
            </a:prstTxWarp>
            <a:spAutoFit/>
          </a:bodyPr>
          <a:lstStyle/>
          <a:p>
            <a:pPr algn="ctr" eaLnBrk="1" hangingPunct="1"/>
            <a:r>
              <a:rPr lang="fr-CA" sz="1500" b="1" dirty="0">
                <a:solidFill>
                  <a:srgbClr val="10253F"/>
                </a:solidFill>
                <a:latin typeface="Arial"/>
                <a:cs typeface="Arial"/>
              </a:rPr>
              <a:t>Punition</a:t>
            </a:r>
          </a:p>
          <a:p>
            <a:pPr algn="ctr" eaLnBrk="1" hangingPunct="1"/>
            <a:r>
              <a:rPr lang="fr-CA" sz="1500" b="1" dirty="0">
                <a:solidFill>
                  <a:srgbClr val="10253F"/>
                </a:solidFill>
                <a:latin typeface="Arial"/>
                <a:cs typeface="Arial"/>
              </a:rPr>
              <a:t>Extinction</a:t>
            </a:r>
          </a:p>
        </p:txBody>
      </p:sp>
      <p:sp>
        <p:nvSpPr>
          <p:cNvPr id="9" name="Text Box 23"/>
          <p:cNvSpPr txBox="1">
            <a:spLocks noChangeArrowheads="1"/>
          </p:cNvSpPr>
          <p:nvPr/>
        </p:nvSpPr>
        <p:spPr bwMode="auto">
          <a:xfrm>
            <a:off x="1676400" y="4953000"/>
            <a:ext cx="1479550" cy="323165"/>
          </a:xfrm>
          <a:prstGeom prst="rect">
            <a:avLst/>
          </a:prstGeom>
          <a:solidFill>
            <a:srgbClr val="FFFFFF"/>
          </a:solidFill>
          <a:ln w="9525">
            <a:solidFill>
              <a:schemeClr val="tx1"/>
            </a:solidFill>
            <a:miter lim="800000"/>
            <a:headEnd/>
            <a:tailEnd/>
          </a:ln>
          <a:effectLst/>
        </p:spPr>
        <p:txBody>
          <a:bodyPr wrap="square">
            <a:prstTxWarp prst="textNoShape">
              <a:avLst/>
            </a:prstTxWarp>
            <a:spAutoFit/>
          </a:bodyPr>
          <a:lstStyle/>
          <a:p>
            <a:pPr algn="ctr" eaLnBrk="1" hangingPunct="1">
              <a:spcBef>
                <a:spcPct val="50000"/>
              </a:spcBef>
            </a:pPr>
            <a:r>
              <a:rPr lang="fr-CA" sz="1500" b="1" dirty="0">
                <a:solidFill>
                  <a:srgbClr val="10253F"/>
                </a:solidFill>
                <a:latin typeface="Arial"/>
                <a:cs typeface="Arial"/>
              </a:rPr>
              <a:t>Stimulation</a:t>
            </a:r>
          </a:p>
        </p:txBody>
      </p:sp>
      <p:sp>
        <p:nvSpPr>
          <p:cNvPr id="10" name="Text Box 24"/>
          <p:cNvSpPr txBox="1">
            <a:spLocks noChangeArrowheads="1"/>
          </p:cNvSpPr>
          <p:nvPr/>
        </p:nvSpPr>
        <p:spPr bwMode="auto">
          <a:xfrm>
            <a:off x="3657600" y="4953000"/>
            <a:ext cx="1306512" cy="323165"/>
          </a:xfrm>
          <a:prstGeom prst="rect">
            <a:avLst/>
          </a:prstGeom>
          <a:solidFill>
            <a:srgbClr val="FFFFFF"/>
          </a:solidFill>
          <a:ln w="9525">
            <a:solidFill>
              <a:schemeClr val="tx1"/>
            </a:solidFill>
            <a:miter lim="800000"/>
            <a:headEnd/>
            <a:tailEnd/>
          </a:ln>
          <a:effectLst/>
        </p:spPr>
        <p:txBody>
          <a:bodyPr>
            <a:prstTxWarp prst="textNoShape">
              <a:avLst/>
            </a:prstTxWarp>
            <a:spAutoFit/>
          </a:bodyPr>
          <a:lstStyle/>
          <a:p>
            <a:pPr algn="ctr" eaLnBrk="1" hangingPunct="1">
              <a:spcBef>
                <a:spcPct val="50000"/>
              </a:spcBef>
            </a:pPr>
            <a:r>
              <a:rPr lang="fr-CA" sz="1500" b="1" dirty="0">
                <a:solidFill>
                  <a:srgbClr val="10253F"/>
                </a:solidFill>
                <a:latin typeface="Arial"/>
                <a:cs typeface="Arial"/>
              </a:rPr>
              <a:t>Réponse</a:t>
            </a:r>
          </a:p>
        </p:txBody>
      </p:sp>
      <p:sp>
        <p:nvSpPr>
          <p:cNvPr id="11" name="Text Box 31"/>
          <p:cNvSpPr txBox="1">
            <a:spLocks noChangeArrowheads="1"/>
          </p:cNvSpPr>
          <p:nvPr/>
        </p:nvSpPr>
        <p:spPr bwMode="auto">
          <a:xfrm>
            <a:off x="2590800" y="3810000"/>
            <a:ext cx="2778125" cy="508000"/>
          </a:xfrm>
          <a:prstGeom prst="rect">
            <a:avLst/>
          </a:prstGeom>
          <a:solidFill>
            <a:srgbClr val="FFFFFF">
              <a:alpha val="0"/>
            </a:srgbClr>
          </a:solidFill>
          <a:ln w="9525">
            <a:noFill/>
            <a:miter lim="800000"/>
            <a:headEnd/>
            <a:tailEnd/>
          </a:ln>
          <a:effectLst/>
        </p:spPr>
        <p:txBody>
          <a:bodyPr lIns="0" tIns="0" rIns="0" bIns="0">
            <a:prstTxWarp prst="textNoShape">
              <a:avLst/>
            </a:prstTxWarp>
            <a:spAutoFit/>
          </a:bodyPr>
          <a:lstStyle/>
          <a:p>
            <a:pPr eaLnBrk="1" hangingPunct="1">
              <a:lnSpc>
                <a:spcPts val="2000"/>
              </a:lnSpc>
              <a:spcBef>
                <a:spcPts val="600"/>
              </a:spcBef>
            </a:pPr>
            <a:r>
              <a:rPr lang="fr-CA" sz="1300" dirty="0">
                <a:solidFill>
                  <a:srgbClr val="25223A"/>
                </a:solidFill>
                <a:latin typeface="Arial"/>
                <a:cs typeface="Arial"/>
              </a:rPr>
              <a:t>(Augmentation de la probabilité </a:t>
            </a:r>
            <a:br>
              <a:rPr lang="fr-CA" sz="1300" dirty="0">
                <a:solidFill>
                  <a:srgbClr val="25223A"/>
                </a:solidFill>
                <a:latin typeface="Arial"/>
                <a:cs typeface="Arial"/>
              </a:rPr>
            </a:br>
            <a:r>
              <a:rPr lang="fr-CA" sz="1300" dirty="0">
                <a:solidFill>
                  <a:srgbClr val="25223A"/>
                </a:solidFill>
                <a:latin typeface="Arial"/>
                <a:cs typeface="Arial"/>
              </a:rPr>
              <a:t>d’apparition de la réponse)</a:t>
            </a:r>
          </a:p>
        </p:txBody>
      </p:sp>
      <p:sp>
        <p:nvSpPr>
          <p:cNvPr id="12" name="Text Box 30"/>
          <p:cNvSpPr txBox="1">
            <a:spLocks noChangeArrowheads="1"/>
          </p:cNvSpPr>
          <p:nvPr/>
        </p:nvSpPr>
        <p:spPr bwMode="auto">
          <a:xfrm>
            <a:off x="2667000" y="5867400"/>
            <a:ext cx="2774950" cy="508000"/>
          </a:xfrm>
          <a:prstGeom prst="rect">
            <a:avLst/>
          </a:prstGeom>
          <a:solidFill>
            <a:srgbClr val="FFFFFF">
              <a:alpha val="0"/>
            </a:srgbClr>
          </a:solidFill>
          <a:ln w="9525">
            <a:noFill/>
            <a:miter lim="800000"/>
            <a:headEnd/>
            <a:tailEnd/>
          </a:ln>
          <a:effectLst/>
        </p:spPr>
        <p:txBody>
          <a:bodyPr lIns="0" tIns="0" rIns="0" bIns="0">
            <a:prstTxWarp prst="textNoShape">
              <a:avLst/>
            </a:prstTxWarp>
            <a:spAutoFit/>
          </a:bodyPr>
          <a:lstStyle/>
          <a:p>
            <a:pPr eaLnBrk="1" hangingPunct="1">
              <a:lnSpc>
                <a:spcPts val="2000"/>
              </a:lnSpc>
              <a:spcBef>
                <a:spcPts val="600"/>
              </a:spcBef>
            </a:pPr>
            <a:r>
              <a:rPr lang="fr-CA" sz="1300" dirty="0">
                <a:solidFill>
                  <a:srgbClr val="25223A"/>
                </a:solidFill>
                <a:latin typeface="Arial"/>
                <a:cs typeface="Arial"/>
              </a:rPr>
              <a:t>(Réduction de la probabilité </a:t>
            </a:r>
            <a:br>
              <a:rPr lang="fr-CA" sz="1300" dirty="0">
                <a:solidFill>
                  <a:srgbClr val="25223A"/>
                </a:solidFill>
                <a:latin typeface="Arial"/>
                <a:cs typeface="Arial"/>
              </a:rPr>
            </a:br>
            <a:r>
              <a:rPr lang="fr-CA" sz="1300" dirty="0">
                <a:solidFill>
                  <a:srgbClr val="25223A"/>
                </a:solidFill>
                <a:latin typeface="Arial"/>
                <a:cs typeface="Arial"/>
              </a:rPr>
              <a:t>d’apparition de la réponse)</a:t>
            </a:r>
          </a:p>
        </p:txBody>
      </p:sp>
      <p:cxnSp>
        <p:nvCxnSpPr>
          <p:cNvPr id="13" name="AutoShape 28"/>
          <p:cNvCxnSpPr>
            <a:cxnSpLocks noChangeShapeType="1"/>
          </p:cNvCxnSpPr>
          <p:nvPr/>
        </p:nvCxnSpPr>
        <p:spPr bwMode="auto">
          <a:xfrm rot="16200000" flipH="1" flipV="1">
            <a:off x="4268787" y="2132013"/>
            <a:ext cx="942975" cy="4756150"/>
          </a:xfrm>
          <a:prstGeom prst="bentConnector3">
            <a:avLst>
              <a:gd name="adj1" fmla="val -27833"/>
            </a:avLst>
          </a:prstGeom>
          <a:noFill/>
          <a:ln w="12700">
            <a:solidFill>
              <a:srgbClr val="000090"/>
            </a:solidFill>
            <a:miter lim="800000"/>
            <a:headEnd type="none" w="lg" len="med"/>
            <a:tailEnd type="triangle" w="lg" len="med"/>
          </a:ln>
          <a:effectLst/>
        </p:spPr>
      </p:cxnSp>
      <p:cxnSp>
        <p:nvCxnSpPr>
          <p:cNvPr id="14" name="AutoShape 29"/>
          <p:cNvCxnSpPr>
            <a:cxnSpLocks noChangeShapeType="1"/>
          </p:cNvCxnSpPr>
          <p:nvPr/>
        </p:nvCxnSpPr>
        <p:spPr bwMode="auto">
          <a:xfrm rot="16200000" flipV="1">
            <a:off x="4267993" y="3428206"/>
            <a:ext cx="944563" cy="4756150"/>
          </a:xfrm>
          <a:prstGeom prst="bentConnector3">
            <a:avLst>
              <a:gd name="adj1" fmla="val -24204"/>
            </a:avLst>
          </a:prstGeom>
          <a:noFill/>
          <a:ln w="12700">
            <a:solidFill>
              <a:srgbClr val="000090"/>
            </a:solidFill>
            <a:miter lim="800000"/>
            <a:headEnd type="none" w="lg" len="med"/>
            <a:tailEnd type="triangle" w="lg" len="med"/>
          </a:ln>
          <a:effectLst/>
        </p:spPr>
      </p:cxnSp>
      <p:cxnSp>
        <p:nvCxnSpPr>
          <p:cNvPr id="19" name="AutoShape 22"/>
          <p:cNvCxnSpPr>
            <a:cxnSpLocks noChangeShapeType="1"/>
            <a:endCxn id="7" idx="1"/>
          </p:cNvCxnSpPr>
          <p:nvPr/>
        </p:nvCxnSpPr>
        <p:spPr bwMode="auto">
          <a:xfrm>
            <a:off x="4953000" y="5105400"/>
            <a:ext cx="609600" cy="9183"/>
          </a:xfrm>
          <a:prstGeom prst="straightConnector1">
            <a:avLst/>
          </a:prstGeom>
          <a:noFill/>
          <a:ln w="12700">
            <a:solidFill>
              <a:srgbClr val="000090"/>
            </a:solidFill>
            <a:round/>
            <a:headEnd type="none" w="lg" len="med"/>
            <a:tailEnd type="triangle" w="lg" len="med"/>
          </a:ln>
          <a:effectLst/>
        </p:spPr>
      </p:cxnSp>
      <p:cxnSp>
        <p:nvCxnSpPr>
          <p:cNvPr id="21" name="AutoShape 22"/>
          <p:cNvCxnSpPr>
            <a:cxnSpLocks noChangeShapeType="1"/>
            <a:endCxn id="10" idx="1"/>
          </p:cNvCxnSpPr>
          <p:nvPr/>
        </p:nvCxnSpPr>
        <p:spPr bwMode="auto">
          <a:xfrm>
            <a:off x="3200400" y="5105400"/>
            <a:ext cx="457200" cy="9183"/>
          </a:xfrm>
          <a:prstGeom prst="straightConnector1">
            <a:avLst/>
          </a:prstGeom>
          <a:noFill/>
          <a:ln w="12700">
            <a:solidFill>
              <a:srgbClr val="000090"/>
            </a:solidFill>
            <a:round/>
            <a:headEnd type="none" w="lg" len="med"/>
            <a:tailEnd type="triangle" w="lg" len="med"/>
          </a:ln>
          <a:effectLst/>
        </p:spPr>
      </p:cxnSp>
      <p:cxnSp>
        <p:nvCxnSpPr>
          <p:cNvPr id="23" name="AutoShape 26"/>
          <p:cNvCxnSpPr>
            <a:cxnSpLocks noChangeShapeType="1"/>
          </p:cNvCxnSpPr>
          <p:nvPr/>
        </p:nvCxnSpPr>
        <p:spPr bwMode="auto">
          <a:xfrm rot="5400000" flipH="1" flipV="1">
            <a:off x="6972300" y="4762500"/>
            <a:ext cx="381000" cy="1588"/>
          </a:xfrm>
          <a:prstGeom prst="straightConnector1">
            <a:avLst/>
          </a:prstGeom>
          <a:noFill/>
          <a:ln w="12700">
            <a:solidFill>
              <a:srgbClr val="000090"/>
            </a:solidFill>
            <a:round/>
            <a:headEnd type="none" w="lg" len="med"/>
            <a:tailEnd type="triangle" w="lg" len="med"/>
          </a:ln>
          <a:effectLst/>
        </p:spPr>
      </p:cxnSp>
      <p:cxnSp>
        <p:nvCxnSpPr>
          <p:cNvPr id="24" name="AutoShape 27"/>
          <p:cNvCxnSpPr>
            <a:cxnSpLocks noChangeShapeType="1"/>
          </p:cNvCxnSpPr>
          <p:nvPr/>
        </p:nvCxnSpPr>
        <p:spPr bwMode="auto">
          <a:xfrm rot="5400000">
            <a:off x="6938962" y="5480844"/>
            <a:ext cx="446882" cy="794"/>
          </a:xfrm>
          <a:prstGeom prst="straightConnector1">
            <a:avLst/>
          </a:prstGeom>
          <a:noFill/>
          <a:ln w="12700">
            <a:solidFill>
              <a:srgbClr val="000090"/>
            </a:solidFill>
            <a:round/>
            <a:headEnd type="none" w="lg" len="med"/>
            <a:tailEnd type="triangle" w="lg" len="med"/>
          </a:ln>
          <a:effectLst/>
        </p:spPr>
      </p:cxnSp>
    </p:spTree>
    <p:extLst>
      <p:ext uri="{BB962C8B-B14F-4D97-AF65-F5344CB8AC3E}">
        <p14:creationId xmlns:p14="http://schemas.microsoft.com/office/powerpoint/2010/main" val="59917819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59</a:t>
            </a:fld>
            <a:endParaRPr lang="fr-CA" dirty="0"/>
          </a:p>
        </p:txBody>
      </p:sp>
      <p:sp>
        <p:nvSpPr>
          <p:cNvPr id="5" name="Espace réservé du texte 4"/>
          <p:cNvSpPr>
            <a:spLocks noGrp="1"/>
          </p:cNvSpPr>
          <p:nvPr>
            <p:ph type="body" sz="quarter" idx="12"/>
          </p:nvPr>
        </p:nvSpPr>
        <p:spPr/>
        <p:txBody>
          <a:bodyPr/>
          <a:lstStyle/>
          <a:p>
            <a:pPr>
              <a:spcAft>
                <a:spcPts val="200"/>
              </a:spcAft>
              <a:buNone/>
            </a:pPr>
            <a:r>
              <a:rPr lang="fr-CA" sz="2000" b="1" dirty="0" smtClean="0"/>
              <a:t>Les théories de processus (suite)</a:t>
            </a:r>
          </a:p>
          <a:p>
            <a:pPr>
              <a:buNone/>
            </a:pPr>
            <a:r>
              <a:rPr lang="fr-CA" sz="1800" b="1" dirty="0" smtClean="0"/>
              <a:t>La théorie de l’équité d’Adams</a:t>
            </a:r>
          </a:p>
          <a:p>
            <a:r>
              <a:rPr lang="fr-CA" sz="1500" dirty="0" smtClean="0"/>
              <a:t>La théorie de l’équité est fondée sur le rapport </a:t>
            </a:r>
            <a:r>
              <a:rPr lang="fr-CA" sz="1500" dirty="0" err="1" smtClean="0"/>
              <a:t>intrants-extrants</a:t>
            </a:r>
            <a:r>
              <a:rPr lang="fr-CA" sz="1500" dirty="0" smtClean="0"/>
              <a:t> en milieu de travail. Les intrants consistent essentiellement en l’apport de l’individu à l’organisation : la compétence, l’engagement, la loyauté et le rendement. Les extrants sont tout ce que l’individu reçoit de l’organisation en échange de sa contribution, comme le salaire, la formation, la reconnaissance, les défis et la progression de sa carrière. Ce que l’employé reçoit forme sa rétribution, alors que les efforts qu’il fournit en raison de sa formation et de son expérience constituent sa contribution.</a:t>
            </a:r>
          </a:p>
          <a:p>
            <a:endParaRPr lang="fr-FR" dirty="0"/>
          </a:p>
        </p:txBody>
      </p:sp>
      <p:pic>
        <p:nvPicPr>
          <p:cNvPr id="6" name="Picture 7"/>
          <p:cNvPicPr>
            <a:picLocks noChangeAspect="1" noChangeArrowheads="1"/>
          </p:cNvPicPr>
          <p:nvPr/>
        </p:nvPicPr>
        <p:blipFill>
          <a:blip r:embed="rId3"/>
          <a:srcRect/>
          <a:stretch>
            <a:fillRect/>
          </a:stretch>
        </p:blipFill>
        <p:spPr bwMode="auto">
          <a:xfrm>
            <a:off x="2743200" y="4419600"/>
            <a:ext cx="5103812" cy="2038045"/>
          </a:xfrm>
          <a:prstGeom prst="rect">
            <a:avLst/>
          </a:prstGeom>
          <a:noFill/>
          <a:ln w="9525">
            <a:noFill/>
            <a:miter lim="800000"/>
            <a:headEnd/>
            <a:tailEnd/>
          </a:ln>
          <a:effectLst/>
        </p:spPr>
      </p:pic>
    </p:spTree>
    <p:extLst>
      <p:ext uri="{BB962C8B-B14F-4D97-AF65-F5344CB8AC3E}">
        <p14:creationId xmlns:p14="http://schemas.microsoft.com/office/powerpoint/2010/main" val="42637057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60</a:t>
            </a:fld>
            <a:endParaRPr lang="fr-CA" dirty="0"/>
          </a:p>
        </p:txBody>
      </p:sp>
      <p:sp>
        <p:nvSpPr>
          <p:cNvPr id="5" name="Espace réservé du texte 4"/>
          <p:cNvSpPr>
            <a:spLocks noGrp="1"/>
          </p:cNvSpPr>
          <p:nvPr>
            <p:ph type="body" sz="quarter" idx="12"/>
          </p:nvPr>
        </p:nvSpPr>
        <p:spPr>
          <a:xfrm>
            <a:off x="1066800" y="1447800"/>
            <a:ext cx="7642225" cy="4535487"/>
          </a:xfrm>
        </p:spPr>
        <p:txBody>
          <a:bodyPr/>
          <a:lstStyle/>
          <a:p>
            <a:pPr>
              <a:spcAft>
                <a:spcPts val="200"/>
              </a:spcAft>
              <a:buNone/>
            </a:pPr>
            <a:r>
              <a:rPr lang="fr-CA" sz="2000" b="1" dirty="0" smtClean="0"/>
              <a:t>Les théories de processus (suite)</a:t>
            </a:r>
          </a:p>
          <a:p>
            <a:pPr>
              <a:spcAft>
                <a:spcPts val="200"/>
              </a:spcAft>
              <a:buNone/>
            </a:pPr>
            <a:r>
              <a:rPr lang="fr-CA" sz="1800" b="1" dirty="0" smtClean="0"/>
              <a:t>La théorie des objectifs de Locke</a:t>
            </a:r>
          </a:p>
          <a:p>
            <a:pPr>
              <a:spcAft>
                <a:spcPts val="200"/>
              </a:spcAft>
            </a:pPr>
            <a:r>
              <a:rPr lang="fr-CA" sz="1500" dirty="0" smtClean="0"/>
              <a:t>Cette théorie met en évidence la capacité de l’être humain à choisir les buts ou les objectifs qu’il désire atteindre et soutient que les objectifs fixés influencent fortement ses cognitions et ses comportements. Ainsi, pour motiver un employé, il suffit de l’encourager à se fixer des objectifs de rendement élevés ou du moins de l’amener à accepter les objectifs qui lui sont proposés. Une fois que l’individu a l’intention d’atteindre ces objectifs, il consentira à fournir les efforts requis pour y parvenir.</a:t>
            </a:r>
            <a:endParaRPr lang="fr-FR" sz="1500" dirty="0" smtClean="0"/>
          </a:p>
          <a:p>
            <a:endParaRPr lang="fr-FR" dirty="0"/>
          </a:p>
        </p:txBody>
      </p:sp>
      <p:sp>
        <p:nvSpPr>
          <p:cNvPr id="6" name="Freeform 29"/>
          <p:cNvSpPr>
            <a:spLocks noChangeAspect="1"/>
          </p:cNvSpPr>
          <p:nvPr/>
        </p:nvSpPr>
        <p:spPr bwMode="auto">
          <a:xfrm>
            <a:off x="1447800" y="3962400"/>
            <a:ext cx="2133600" cy="2268538"/>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8" name="Text Box 30"/>
          <p:cNvSpPr txBox="1">
            <a:spLocks noChangeArrowheads="1"/>
          </p:cNvSpPr>
          <p:nvPr/>
        </p:nvSpPr>
        <p:spPr bwMode="auto">
          <a:xfrm>
            <a:off x="1676400" y="4876800"/>
            <a:ext cx="2133600" cy="369332"/>
          </a:xfrm>
          <a:prstGeom prst="rect">
            <a:avLst/>
          </a:prstGeom>
          <a:noFill/>
          <a:ln w="12700">
            <a:noFill/>
            <a:miter lim="800000"/>
            <a:headEnd type="none" w="lg" len="med"/>
            <a:tailEnd type="none" w="lg" len="med"/>
          </a:ln>
          <a:effectLst/>
        </p:spPr>
        <p:txBody>
          <a:bodyPr>
            <a:prstTxWarp prst="textNoShape">
              <a:avLst/>
            </a:prstTxWarp>
            <a:spAutoFit/>
          </a:bodyPr>
          <a:lstStyle/>
          <a:p>
            <a:pPr eaLnBrk="1" hangingPunct="1">
              <a:spcBef>
                <a:spcPct val="50000"/>
              </a:spcBef>
            </a:pPr>
            <a:r>
              <a:rPr lang="en-CA" b="1" dirty="0" err="1">
                <a:solidFill>
                  <a:srgbClr val="10253F"/>
                </a:solidFill>
                <a:latin typeface="Arial"/>
                <a:cs typeface="Arial"/>
              </a:rPr>
              <a:t>Objectifs</a:t>
            </a:r>
            <a:endParaRPr lang="fr-FR" b="1" dirty="0">
              <a:solidFill>
                <a:srgbClr val="10253F"/>
              </a:solidFill>
              <a:latin typeface="Arial"/>
              <a:cs typeface="Arial"/>
            </a:endParaRPr>
          </a:p>
        </p:txBody>
      </p:sp>
      <p:sp>
        <p:nvSpPr>
          <p:cNvPr id="9" name="Freeform 34"/>
          <p:cNvSpPr>
            <a:spLocks/>
          </p:cNvSpPr>
          <p:nvPr/>
        </p:nvSpPr>
        <p:spPr bwMode="auto">
          <a:xfrm>
            <a:off x="3886200" y="3962400"/>
            <a:ext cx="400050" cy="457200"/>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0" name="Freeform 34"/>
          <p:cNvSpPr>
            <a:spLocks/>
          </p:cNvSpPr>
          <p:nvPr/>
        </p:nvSpPr>
        <p:spPr bwMode="auto">
          <a:xfrm>
            <a:off x="3886200" y="4800600"/>
            <a:ext cx="400050" cy="457200"/>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1" name="Freeform 34"/>
          <p:cNvSpPr>
            <a:spLocks/>
          </p:cNvSpPr>
          <p:nvPr/>
        </p:nvSpPr>
        <p:spPr bwMode="auto">
          <a:xfrm>
            <a:off x="3886200" y="5791200"/>
            <a:ext cx="400050" cy="457200"/>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2" name="Line 37"/>
          <p:cNvSpPr>
            <a:spLocks noChangeShapeType="1"/>
          </p:cNvSpPr>
          <p:nvPr/>
        </p:nvSpPr>
        <p:spPr bwMode="auto">
          <a:xfrm>
            <a:off x="3886200" y="4038600"/>
            <a:ext cx="0" cy="2192338"/>
          </a:xfrm>
          <a:prstGeom prst="line">
            <a:avLst/>
          </a:prstGeom>
          <a:noFill/>
          <a:ln w="50800">
            <a:solidFill>
              <a:schemeClr val="tx1">
                <a:lumMod val="95000"/>
                <a:lumOff val="5000"/>
              </a:schemeClr>
            </a:solidFill>
            <a:round/>
            <a:headEnd/>
            <a:tailEnd/>
          </a:ln>
          <a:effectLst/>
        </p:spPr>
        <p:txBody>
          <a:bodyPr wrap="none" anchor="ctr">
            <a:prstTxWarp prst="textNoShape">
              <a:avLst/>
            </a:prstTxWarp>
          </a:bodyPr>
          <a:lstStyle/>
          <a:p>
            <a:endParaRPr lang="fr-FR"/>
          </a:p>
        </p:txBody>
      </p:sp>
      <p:sp>
        <p:nvSpPr>
          <p:cNvPr id="13" name="Text Box 31"/>
          <p:cNvSpPr txBox="1">
            <a:spLocks noChangeArrowheads="1"/>
          </p:cNvSpPr>
          <p:nvPr/>
        </p:nvSpPr>
        <p:spPr bwMode="auto">
          <a:xfrm>
            <a:off x="4267200" y="3962400"/>
            <a:ext cx="1833562" cy="369332"/>
          </a:xfrm>
          <a:prstGeom prst="rect">
            <a:avLst/>
          </a:prstGeom>
          <a:noFill/>
          <a:ln w="12700">
            <a:noFill/>
            <a:miter lim="800000"/>
            <a:headEnd type="none" w="lg" len="med"/>
            <a:tailEnd type="none" w="lg" len="med"/>
          </a:ln>
          <a:effectLst/>
        </p:spPr>
        <p:txBody>
          <a:bodyPr>
            <a:prstTxWarp prst="textNoShape">
              <a:avLst/>
            </a:prstTxWarp>
            <a:spAutoFit/>
          </a:bodyPr>
          <a:lstStyle/>
          <a:p>
            <a:pPr eaLnBrk="1" hangingPunct="1">
              <a:spcBef>
                <a:spcPct val="50000"/>
              </a:spcBef>
            </a:pPr>
            <a:r>
              <a:rPr lang="en-CA" b="1" dirty="0" err="1">
                <a:solidFill>
                  <a:srgbClr val="10253F"/>
                </a:solidFill>
                <a:latin typeface="Arial"/>
                <a:cs typeface="Arial"/>
              </a:rPr>
              <a:t>Spécificité</a:t>
            </a:r>
            <a:endParaRPr lang="fr-FR" sz="1600" b="1" dirty="0">
              <a:solidFill>
                <a:srgbClr val="10253F"/>
              </a:solidFill>
              <a:latin typeface="Arial"/>
              <a:cs typeface="Arial"/>
            </a:endParaRPr>
          </a:p>
        </p:txBody>
      </p:sp>
      <p:sp>
        <p:nvSpPr>
          <p:cNvPr id="14" name="Text Box 33"/>
          <p:cNvSpPr txBox="1">
            <a:spLocks noChangeArrowheads="1"/>
          </p:cNvSpPr>
          <p:nvPr/>
        </p:nvSpPr>
        <p:spPr bwMode="auto">
          <a:xfrm>
            <a:off x="4267200" y="4800600"/>
            <a:ext cx="1833562" cy="369332"/>
          </a:xfrm>
          <a:prstGeom prst="rect">
            <a:avLst/>
          </a:prstGeom>
          <a:noFill/>
          <a:ln w="12700">
            <a:noFill/>
            <a:miter lim="800000"/>
            <a:headEnd type="none" w="lg" len="med"/>
            <a:tailEnd type="none" w="lg" len="med"/>
          </a:ln>
          <a:effectLst/>
        </p:spPr>
        <p:txBody>
          <a:bodyPr>
            <a:prstTxWarp prst="textNoShape">
              <a:avLst/>
            </a:prstTxWarp>
            <a:spAutoFit/>
          </a:bodyPr>
          <a:lstStyle/>
          <a:p>
            <a:pPr eaLnBrk="1" hangingPunct="1">
              <a:spcBef>
                <a:spcPct val="50000"/>
              </a:spcBef>
            </a:pPr>
            <a:r>
              <a:rPr lang="en-CA" b="1" dirty="0" err="1">
                <a:solidFill>
                  <a:srgbClr val="10253F"/>
                </a:solidFill>
                <a:latin typeface="Arial"/>
                <a:cs typeface="Arial"/>
              </a:rPr>
              <a:t>Difficulté</a:t>
            </a:r>
            <a:endParaRPr lang="fr-FR" b="1" dirty="0">
              <a:solidFill>
                <a:srgbClr val="10253F"/>
              </a:solidFill>
              <a:latin typeface="Arial"/>
              <a:cs typeface="Arial"/>
            </a:endParaRPr>
          </a:p>
        </p:txBody>
      </p:sp>
      <p:sp>
        <p:nvSpPr>
          <p:cNvPr id="15" name="Text Box 32"/>
          <p:cNvSpPr txBox="1">
            <a:spLocks noChangeArrowheads="1"/>
          </p:cNvSpPr>
          <p:nvPr/>
        </p:nvSpPr>
        <p:spPr bwMode="auto">
          <a:xfrm>
            <a:off x="4267200" y="5791200"/>
            <a:ext cx="1828800" cy="369332"/>
          </a:xfrm>
          <a:prstGeom prst="rect">
            <a:avLst/>
          </a:prstGeom>
          <a:noFill/>
          <a:ln w="12700">
            <a:noFill/>
            <a:miter lim="800000"/>
            <a:headEnd type="none" w="lg" len="med"/>
            <a:tailEnd type="none" w="lg" len="med"/>
          </a:ln>
          <a:effectLst/>
        </p:spPr>
        <p:txBody>
          <a:bodyPr>
            <a:prstTxWarp prst="textNoShape">
              <a:avLst/>
            </a:prstTxWarp>
            <a:spAutoFit/>
          </a:bodyPr>
          <a:lstStyle/>
          <a:p>
            <a:pPr eaLnBrk="1" hangingPunct="1">
              <a:spcBef>
                <a:spcPct val="50000"/>
              </a:spcBef>
            </a:pPr>
            <a:r>
              <a:rPr lang="en-CA" b="1" dirty="0">
                <a:solidFill>
                  <a:srgbClr val="10253F"/>
                </a:solidFill>
                <a:latin typeface="Arial"/>
                <a:cs typeface="Arial"/>
              </a:rPr>
              <a:t>Acceptation</a:t>
            </a:r>
            <a:endParaRPr lang="fr-FR" b="1" dirty="0">
              <a:solidFill>
                <a:srgbClr val="10253F"/>
              </a:solidFill>
              <a:latin typeface="Arial"/>
              <a:cs typeface="Arial"/>
            </a:endParaRPr>
          </a:p>
        </p:txBody>
      </p:sp>
      <p:sp>
        <p:nvSpPr>
          <p:cNvPr id="16" name="Rectangle 1"/>
          <p:cNvSpPr>
            <a:spLocks noChangeArrowheads="1"/>
          </p:cNvSpPr>
          <p:nvPr/>
        </p:nvSpPr>
        <p:spPr bwMode="auto">
          <a:xfrm>
            <a:off x="5491163" y="3962400"/>
            <a:ext cx="3652837" cy="444224"/>
          </a:xfrm>
          <a:prstGeom prst="rect">
            <a:avLst/>
          </a:prstGeom>
          <a:noFill/>
          <a:ln w="9525">
            <a:noFill/>
            <a:miter lim="800000"/>
            <a:headEnd/>
            <a:tailEnd/>
          </a:ln>
        </p:spPr>
        <p:txBody>
          <a:bodyPr>
            <a:prstTxWarp prst="textNoShape">
              <a:avLst/>
            </a:prstTxWarp>
            <a:spAutoFit/>
          </a:bodyPr>
          <a:lstStyle/>
          <a:p>
            <a:pPr lvl="1" eaLnBrk="1" hangingPunct="1">
              <a:lnSpc>
                <a:spcPct val="80000"/>
              </a:lnSpc>
            </a:pPr>
            <a:r>
              <a:rPr lang="fr-CA" sz="1400" dirty="0"/>
              <a:t>C</a:t>
            </a:r>
            <a:r>
              <a:rPr lang="fr-CA" sz="1400" dirty="0" smtClean="0"/>
              <a:t>ette </a:t>
            </a:r>
            <a:r>
              <a:rPr lang="fr-CA" sz="1400" dirty="0"/>
              <a:t>notion fait référence à la clarté et à la précision des objectifs.</a:t>
            </a:r>
          </a:p>
        </p:txBody>
      </p:sp>
      <p:sp>
        <p:nvSpPr>
          <p:cNvPr id="17" name="Rectangle 2"/>
          <p:cNvSpPr>
            <a:spLocks noChangeArrowheads="1"/>
          </p:cNvSpPr>
          <p:nvPr/>
        </p:nvSpPr>
        <p:spPr bwMode="auto">
          <a:xfrm>
            <a:off x="5491163" y="4679950"/>
            <a:ext cx="3473450" cy="788934"/>
          </a:xfrm>
          <a:prstGeom prst="rect">
            <a:avLst/>
          </a:prstGeom>
          <a:noFill/>
          <a:ln w="9525">
            <a:noFill/>
            <a:miter lim="800000"/>
            <a:headEnd/>
            <a:tailEnd/>
          </a:ln>
        </p:spPr>
        <p:txBody>
          <a:bodyPr>
            <a:prstTxWarp prst="textNoShape">
              <a:avLst/>
            </a:prstTxWarp>
            <a:spAutoFit/>
          </a:bodyPr>
          <a:lstStyle/>
          <a:p>
            <a:pPr lvl="1" eaLnBrk="1" hangingPunct="1">
              <a:lnSpc>
                <a:spcPct val="80000"/>
              </a:lnSpc>
            </a:pPr>
            <a:r>
              <a:rPr lang="fr-CA" sz="1400" dirty="0"/>
              <a:t>C</a:t>
            </a:r>
            <a:r>
              <a:rPr lang="fr-CA" sz="1400" dirty="0" smtClean="0"/>
              <a:t>ette </a:t>
            </a:r>
            <a:r>
              <a:rPr lang="fr-CA" sz="1400" dirty="0"/>
              <a:t>notion renvoie au fait que plus les objectifs sont élevés ou difficiles à atteindre, plus le rendement est élevé.</a:t>
            </a:r>
          </a:p>
        </p:txBody>
      </p:sp>
      <p:sp>
        <p:nvSpPr>
          <p:cNvPr id="18" name="Rectangle 3"/>
          <p:cNvSpPr>
            <a:spLocks noChangeArrowheads="1"/>
          </p:cNvSpPr>
          <p:nvPr/>
        </p:nvSpPr>
        <p:spPr bwMode="auto">
          <a:xfrm>
            <a:off x="5486400" y="5791200"/>
            <a:ext cx="3130550" cy="616579"/>
          </a:xfrm>
          <a:prstGeom prst="rect">
            <a:avLst/>
          </a:prstGeom>
          <a:noFill/>
          <a:ln w="9525">
            <a:noFill/>
            <a:miter lim="800000"/>
            <a:headEnd/>
            <a:tailEnd/>
          </a:ln>
        </p:spPr>
        <p:txBody>
          <a:bodyPr>
            <a:prstTxWarp prst="textNoShape">
              <a:avLst/>
            </a:prstTxWarp>
            <a:spAutoFit/>
          </a:bodyPr>
          <a:lstStyle/>
          <a:p>
            <a:pPr lvl="1" eaLnBrk="1" hangingPunct="1">
              <a:lnSpc>
                <a:spcPct val="80000"/>
              </a:lnSpc>
            </a:pPr>
            <a:r>
              <a:rPr lang="fr-CA" sz="1400" dirty="0"/>
              <a:t>C</a:t>
            </a:r>
            <a:r>
              <a:rPr lang="fr-CA" sz="1400" dirty="0" smtClean="0"/>
              <a:t>ette </a:t>
            </a:r>
            <a:r>
              <a:rPr lang="fr-CA" sz="1400" dirty="0"/>
              <a:t>notion implique qu’il est primordial que l’individu souscrive aux objectifs fixés.</a:t>
            </a:r>
            <a:endParaRPr lang="fr-FR" sz="1400" dirty="0"/>
          </a:p>
        </p:txBody>
      </p:sp>
    </p:spTree>
    <p:extLst>
      <p:ext uri="{BB962C8B-B14F-4D97-AF65-F5344CB8AC3E}">
        <p14:creationId xmlns:p14="http://schemas.microsoft.com/office/powerpoint/2010/main" val="25996822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61</a:t>
            </a:fld>
            <a:endParaRPr lang="fr-CA" dirty="0"/>
          </a:p>
        </p:txBody>
      </p:sp>
      <p:sp>
        <p:nvSpPr>
          <p:cNvPr id="5" name="Espace réservé du texte 4"/>
          <p:cNvSpPr>
            <a:spLocks noGrp="1"/>
          </p:cNvSpPr>
          <p:nvPr>
            <p:ph type="body" sz="quarter" idx="12"/>
          </p:nvPr>
        </p:nvSpPr>
        <p:spPr/>
        <p:txBody>
          <a:bodyPr/>
          <a:lstStyle/>
          <a:p>
            <a:pPr marL="0">
              <a:spcAft>
                <a:spcPts val="200"/>
              </a:spcAft>
              <a:buNone/>
            </a:pPr>
            <a:r>
              <a:rPr lang="fr-CA" sz="2000" b="1" dirty="0" smtClean="0"/>
              <a:t>Un effort de synthèse : la théorie de l’autodétermination de </a:t>
            </a:r>
            <a:r>
              <a:rPr lang="fr-CA" sz="2000" b="1" dirty="0" err="1" smtClean="0"/>
              <a:t>Deci</a:t>
            </a:r>
            <a:r>
              <a:rPr lang="fr-CA" sz="2000" b="1" dirty="0" smtClean="0"/>
              <a:t> et Ryan</a:t>
            </a:r>
          </a:p>
          <a:p>
            <a:r>
              <a:rPr lang="fr-CA" sz="1500" dirty="0" smtClean="0"/>
              <a:t>Le fondement de la théorie de l’autodétermination est que chaque individu cherche prioritairement à s’autodéterminer dans l’adoption de ses comportements, c’est-à-dire à choisir librement ses actions en fonction de l’efficience potentielle de ces dernières vers la satisfaction de ses besoins. Cette quête d’autodétermination est principalement orientée vers la satisfaction de trois besoins, à l’origine de tout comportement motivé : le besoin de compétence, le besoin d’autonomie et le besoin relationnel. </a:t>
            </a:r>
          </a:p>
          <a:p>
            <a:endParaRPr lang="fr-FR" dirty="0"/>
          </a:p>
        </p:txBody>
      </p:sp>
      <p:pic>
        <p:nvPicPr>
          <p:cNvPr id="6" name="Picture 7"/>
          <p:cNvPicPr>
            <a:picLocks noChangeAspect="1" noChangeArrowheads="1"/>
          </p:cNvPicPr>
          <p:nvPr/>
        </p:nvPicPr>
        <p:blipFill>
          <a:blip r:embed="rId3"/>
          <a:srcRect/>
          <a:stretch>
            <a:fillRect/>
          </a:stretch>
        </p:blipFill>
        <p:spPr bwMode="auto">
          <a:xfrm>
            <a:off x="2743200" y="4038600"/>
            <a:ext cx="4504270" cy="2380355"/>
          </a:xfrm>
          <a:prstGeom prst="rect">
            <a:avLst/>
          </a:prstGeom>
          <a:noFill/>
          <a:ln w="9525">
            <a:noFill/>
            <a:miter lim="800000"/>
            <a:headEnd/>
            <a:tailEnd/>
          </a:ln>
          <a:effectLst/>
        </p:spPr>
      </p:pic>
    </p:spTree>
    <p:extLst>
      <p:ext uri="{BB962C8B-B14F-4D97-AF65-F5344CB8AC3E}">
        <p14:creationId xmlns:p14="http://schemas.microsoft.com/office/powerpoint/2010/main" val="31573765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62</a:t>
            </a:fld>
            <a:endParaRPr lang="fr-CA" dirty="0"/>
          </a:p>
        </p:txBody>
      </p:sp>
      <p:pic>
        <p:nvPicPr>
          <p:cNvPr id="6" name="Picture 26"/>
          <p:cNvPicPr>
            <a:picLocks noChangeAspect="1" noChangeArrowheads="1"/>
          </p:cNvPicPr>
          <p:nvPr/>
        </p:nvPicPr>
        <p:blipFill>
          <a:blip r:embed="rId3"/>
          <a:srcRect l="6726" t="10928" r="8211" b="1244"/>
          <a:stretch>
            <a:fillRect/>
          </a:stretch>
        </p:blipFill>
        <p:spPr bwMode="auto">
          <a:xfrm>
            <a:off x="1295400" y="1447800"/>
            <a:ext cx="4800600" cy="5052537"/>
          </a:xfrm>
          <a:prstGeom prst="rect">
            <a:avLst/>
          </a:prstGeom>
          <a:noFill/>
          <a:ln w="9525">
            <a:noFill/>
            <a:miter lim="800000"/>
            <a:headEnd/>
            <a:tailEnd/>
          </a:ln>
          <a:effectLst/>
        </p:spPr>
      </p:pic>
      <p:pic>
        <p:nvPicPr>
          <p:cNvPr id="8" name="Picture 28"/>
          <p:cNvPicPr>
            <a:picLocks noChangeAspect="1" noChangeArrowheads="1"/>
          </p:cNvPicPr>
          <p:nvPr/>
        </p:nvPicPr>
        <p:blipFill>
          <a:blip r:embed="rId4"/>
          <a:srcRect l="3757" t="3419" r="9868" b="8835"/>
          <a:stretch>
            <a:fillRect/>
          </a:stretch>
        </p:blipFill>
        <p:spPr bwMode="auto">
          <a:xfrm>
            <a:off x="6324600" y="2057400"/>
            <a:ext cx="2286000" cy="1703388"/>
          </a:xfrm>
          <a:prstGeom prst="rect">
            <a:avLst/>
          </a:prstGeom>
          <a:noFill/>
          <a:ln w="9525">
            <a:noFill/>
            <a:miter lim="800000"/>
            <a:headEnd/>
            <a:tailEnd/>
          </a:ln>
          <a:effectLst/>
        </p:spPr>
      </p:pic>
      <p:pic>
        <p:nvPicPr>
          <p:cNvPr id="9" name="Picture 29"/>
          <p:cNvPicPr>
            <a:picLocks noChangeAspect="1" noChangeArrowheads="1"/>
          </p:cNvPicPr>
          <p:nvPr/>
        </p:nvPicPr>
        <p:blipFill>
          <a:blip r:embed="rId5"/>
          <a:srcRect l="8308" t="6232" r="7112" b="12663"/>
          <a:stretch>
            <a:fillRect/>
          </a:stretch>
        </p:blipFill>
        <p:spPr bwMode="auto">
          <a:xfrm>
            <a:off x="6477000" y="4038600"/>
            <a:ext cx="2208212" cy="1609725"/>
          </a:xfrm>
          <a:prstGeom prst="rect">
            <a:avLst/>
          </a:prstGeom>
          <a:noFill/>
          <a:ln w="9525">
            <a:noFill/>
            <a:miter lim="800000"/>
            <a:headEnd/>
            <a:tailEnd/>
          </a:ln>
          <a:effectLst/>
        </p:spPr>
      </p:pic>
    </p:spTree>
    <p:extLst>
      <p:ext uri="{BB962C8B-B14F-4D97-AF65-F5344CB8AC3E}">
        <p14:creationId xmlns:p14="http://schemas.microsoft.com/office/powerpoint/2010/main" val="1421498224"/>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3.2 Les théories de la motivation au travail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63</a:t>
            </a:fld>
            <a:endParaRPr lang="fr-CA" dirty="0"/>
          </a:p>
        </p:txBody>
      </p:sp>
      <p:pic>
        <p:nvPicPr>
          <p:cNvPr id="6" name="Picture 27"/>
          <p:cNvPicPr>
            <a:picLocks noChangeAspect="1" noChangeArrowheads="1"/>
          </p:cNvPicPr>
          <p:nvPr/>
        </p:nvPicPr>
        <p:blipFill>
          <a:blip r:embed="rId3"/>
          <a:srcRect l="3247" t="6400" r="5740" b="4581"/>
          <a:stretch>
            <a:fillRect/>
          </a:stretch>
        </p:blipFill>
        <p:spPr bwMode="auto">
          <a:xfrm>
            <a:off x="990600" y="1981200"/>
            <a:ext cx="8005665" cy="3352800"/>
          </a:xfrm>
          <a:prstGeom prst="rect">
            <a:avLst/>
          </a:prstGeom>
          <a:noFill/>
          <a:ln w="9525">
            <a:noFill/>
            <a:miter lim="800000"/>
            <a:headEnd/>
            <a:tailEnd/>
          </a:ln>
          <a:effectLst/>
        </p:spPr>
      </p:pic>
    </p:spTree>
    <p:extLst>
      <p:ext uri="{BB962C8B-B14F-4D97-AF65-F5344CB8AC3E}">
        <p14:creationId xmlns:p14="http://schemas.microsoft.com/office/powerpoint/2010/main" val="7045873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Conclusion</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64</a:t>
            </a:fld>
            <a:endParaRPr lang="fr-CA" dirty="0"/>
          </a:p>
        </p:txBody>
      </p:sp>
      <p:sp>
        <p:nvSpPr>
          <p:cNvPr id="5" name="Espace réservé du texte 4"/>
          <p:cNvSpPr>
            <a:spLocks noGrp="1"/>
          </p:cNvSpPr>
          <p:nvPr>
            <p:ph type="body" sz="quarter" idx="12"/>
          </p:nvPr>
        </p:nvSpPr>
        <p:spPr/>
        <p:txBody>
          <a:bodyPr>
            <a:normAutofit fontScale="92500"/>
          </a:bodyPr>
          <a:lstStyle/>
          <a:p>
            <a:pPr algn="just"/>
            <a:r>
              <a:rPr lang="fr-CA" sz="1500" dirty="0" smtClean="0"/>
              <a:t>Les théories de contenu sur la motivation au travail sont plus appropriées lorsqu’on cherche à agir sur un grand nombre de travailleurs. En définissant certains besoins de base, identiques chez tous les travailleurs, ces théories permettent de mettre au point une stratégie d’intervention pour régler certains problèmes généralisés de motivation. </a:t>
            </a:r>
          </a:p>
          <a:p>
            <a:pPr algn="just"/>
            <a:r>
              <a:rPr lang="fr-CA" sz="1500" dirty="0" smtClean="0"/>
              <a:t>Lorsque le problème de motivation est bénin, c’est-à-dire lorsqu’il ne touche qu’un travailleur ou un petit groupe de travailleurs, les théories de processus permettent de chercher plus en profondeur les causes des lacunes motivationnelles. </a:t>
            </a:r>
          </a:p>
          <a:p>
            <a:pPr algn="just"/>
            <a:r>
              <a:rPr lang="fr-CA" sz="1500" dirty="0" smtClean="0"/>
              <a:t>Aucune théorie ou technique n’est formellement plus efficace qu’une autre. Tous les modèles correspondent à autant de facettes d’une même réalité. C’est au moyen de l’analyse, de la compréhension et de la mise en perspective qu’un gestionnaire réussira à concevoir une stratégie qui contribuera à améliorer substantiellement la motivation des travailleurs.</a:t>
            </a:r>
          </a:p>
          <a:p>
            <a:pPr marL="0" indent="0" algn="just">
              <a:buNone/>
            </a:pPr>
            <a:r>
              <a:rPr lang="fr-CA" sz="2400" dirty="0" smtClean="0"/>
              <a:t/>
            </a:r>
            <a:br>
              <a:rPr lang="fr-CA" sz="2400" dirty="0" smtClean="0"/>
            </a:br>
            <a:endParaRPr lang="fr-CA" sz="2400" dirty="0" smtClean="0"/>
          </a:p>
          <a:p>
            <a:endParaRPr lang="fr-FR" dirty="0"/>
          </a:p>
        </p:txBody>
      </p:sp>
    </p:spTree>
    <p:extLst>
      <p:ext uri="{BB962C8B-B14F-4D97-AF65-F5344CB8AC3E}">
        <p14:creationId xmlns:p14="http://schemas.microsoft.com/office/powerpoint/2010/main" val="38168721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95736" y="3501008"/>
            <a:ext cx="3976464" cy="1512168"/>
          </a:xfrm>
        </p:spPr>
        <p:txBody>
          <a:bodyPr/>
          <a:lstStyle/>
          <a:p>
            <a:r>
              <a:rPr lang="fr-CA" dirty="0" smtClean="0"/>
              <a:t>Les attitudes au travail</a:t>
            </a:r>
            <a:endParaRPr lang="fr-CA" dirty="0"/>
          </a:p>
        </p:txBody>
      </p:sp>
      <p:sp>
        <p:nvSpPr>
          <p:cNvPr id="4" name="Espace réservé du texte 3"/>
          <p:cNvSpPr>
            <a:spLocks noGrp="1"/>
          </p:cNvSpPr>
          <p:nvPr>
            <p:ph type="body" sz="quarter" idx="10"/>
          </p:nvPr>
        </p:nvSpPr>
        <p:spPr/>
        <p:txBody>
          <a:bodyPr>
            <a:normAutofit fontScale="92500" lnSpcReduction="10000"/>
          </a:bodyPr>
          <a:lstStyle/>
          <a:p>
            <a:r>
              <a:rPr lang="fr-CA" dirty="0" smtClean="0"/>
              <a:t>Chapitre</a:t>
            </a:r>
            <a:endParaRPr lang="fr-CA" dirty="0"/>
          </a:p>
        </p:txBody>
      </p:sp>
      <p:sp>
        <p:nvSpPr>
          <p:cNvPr id="6" name="Espace réservé du texte 5"/>
          <p:cNvSpPr>
            <a:spLocks noGrp="1"/>
          </p:cNvSpPr>
          <p:nvPr>
            <p:ph type="body" sz="quarter" idx="11"/>
          </p:nvPr>
        </p:nvSpPr>
        <p:spPr/>
        <p:txBody>
          <a:bodyPr/>
          <a:lstStyle/>
          <a:p>
            <a:r>
              <a:rPr lang="fr-FR" dirty="0" smtClean="0"/>
              <a:t>4</a:t>
            </a:r>
            <a:endParaRPr lang="fr-FR" dirty="0"/>
          </a:p>
        </p:txBody>
      </p:sp>
      <p:cxnSp>
        <p:nvCxnSpPr>
          <p:cNvPr id="5" name="Connecteur droit 4"/>
          <p:cNvCxnSpPr/>
          <p:nvPr/>
        </p:nvCxnSpPr>
        <p:spPr>
          <a:xfrm>
            <a:off x="2019904" y="3248144"/>
            <a:ext cx="0" cy="19442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13520"/>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Plan de chapitre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66</a:t>
            </a:fld>
            <a:endParaRPr lang="fr-CA" dirty="0"/>
          </a:p>
        </p:txBody>
      </p:sp>
      <p:sp>
        <p:nvSpPr>
          <p:cNvPr id="5" name="Espace réservé du texte 4"/>
          <p:cNvSpPr>
            <a:spLocks noGrp="1"/>
          </p:cNvSpPr>
          <p:nvPr>
            <p:ph type="body" sz="quarter" idx="12"/>
          </p:nvPr>
        </p:nvSpPr>
        <p:spPr/>
        <p:txBody>
          <a:bodyPr/>
          <a:lstStyle/>
          <a:p>
            <a:pPr marL="0" indent="0">
              <a:spcAft>
                <a:spcPts val="1400"/>
              </a:spcAft>
              <a:buFont typeface="Wingdings" charset="2"/>
              <a:buNone/>
            </a:pPr>
            <a:r>
              <a:rPr lang="fr-CA" sz="1500" dirty="0" smtClean="0"/>
              <a:t>Introduction</a:t>
            </a:r>
          </a:p>
          <a:p>
            <a:pPr marL="0" indent="0">
              <a:spcAft>
                <a:spcPts val="1400"/>
              </a:spcAft>
              <a:buFont typeface="Wingdings" charset="2"/>
              <a:buNone/>
            </a:pPr>
            <a:r>
              <a:rPr lang="fr-CA" sz="1500" dirty="0" smtClean="0"/>
              <a:t>4.1 Qu’est-ce qu’une attitude ?</a:t>
            </a:r>
          </a:p>
          <a:p>
            <a:pPr marL="0" indent="0">
              <a:spcAft>
                <a:spcPts val="1400"/>
              </a:spcAft>
              <a:buFont typeface="Wingdings" charset="2"/>
              <a:buNone/>
            </a:pPr>
            <a:r>
              <a:rPr lang="fr-CA" sz="1500" dirty="0" smtClean="0"/>
              <a:t>4.2 Le phénomène de la satisfaction au travail</a:t>
            </a:r>
          </a:p>
          <a:p>
            <a:pPr marL="0" indent="0">
              <a:spcAft>
                <a:spcPts val="1400"/>
              </a:spcAft>
              <a:buFont typeface="Wingdings" charset="2"/>
              <a:buNone/>
            </a:pPr>
            <a:r>
              <a:rPr lang="fr-CA" sz="1500" dirty="0" smtClean="0"/>
              <a:t>4.3 L’engagement organisationnel</a:t>
            </a:r>
          </a:p>
          <a:p>
            <a:pPr marL="0" indent="0">
              <a:spcAft>
                <a:spcPts val="1400"/>
              </a:spcAft>
              <a:buFont typeface="Wingdings" charset="2"/>
              <a:buNone/>
            </a:pPr>
            <a:r>
              <a:rPr lang="fr-CA" sz="1500" dirty="0" smtClean="0"/>
              <a:t>4.4 Les autres attitudes au travail</a:t>
            </a:r>
          </a:p>
          <a:p>
            <a:pPr marL="0" indent="0">
              <a:spcAft>
                <a:spcPts val="1400"/>
              </a:spcAft>
              <a:buFont typeface="Wingdings" charset="2"/>
              <a:buNone/>
            </a:pPr>
            <a:r>
              <a:rPr lang="fr-CA" sz="1500" dirty="0" smtClean="0"/>
              <a:t>Conclusion</a:t>
            </a:r>
            <a:endParaRPr lang="fr-CA" sz="1500" dirty="0"/>
          </a:p>
        </p:txBody>
      </p:sp>
    </p:spTree>
    <p:extLst>
      <p:ext uri="{BB962C8B-B14F-4D97-AF65-F5344CB8AC3E}">
        <p14:creationId xmlns:p14="http://schemas.microsoft.com/office/powerpoint/2010/main" val="3957742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objectifs d’apprentissage</a:t>
            </a:r>
            <a:endParaRPr lang="fr-CA" dirty="0"/>
          </a:p>
        </p:txBody>
      </p:sp>
      <p:sp>
        <p:nvSpPr>
          <p:cNvPr id="3" name="Espace réservé du texte 2"/>
          <p:cNvSpPr>
            <a:spLocks noGrp="1"/>
          </p:cNvSpPr>
          <p:nvPr>
            <p:ph type="body" sz="quarter" idx="12"/>
          </p:nvPr>
        </p:nvSpPr>
        <p:spPr/>
        <p:txBody>
          <a:bodyPr/>
          <a:lstStyle/>
          <a:p>
            <a:pPr>
              <a:buNone/>
            </a:pPr>
            <a:r>
              <a:rPr lang="fr-FR" sz="1500" dirty="0" smtClean="0"/>
              <a:t>Dans ce chapitre, le lecteur se familiarisera avec :</a:t>
            </a:r>
          </a:p>
          <a:p>
            <a:pPr algn="just"/>
            <a:r>
              <a:rPr lang="fr-CA" sz="1500" dirty="0" smtClean="0">
                <a:ea typeface="Times New Roman" charset="0"/>
                <a:cs typeface="Times New Roman" charset="0"/>
              </a:rPr>
              <a:t>la nature des attitudes et leurs fonctions quant aux choix comportementaux ;</a:t>
            </a:r>
          </a:p>
          <a:p>
            <a:pPr algn="just"/>
            <a:r>
              <a:rPr lang="fr-CA" sz="1500" dirty="0" smtClean="0">
                <a:ea typeface="Times New Roman" charset="0"/>
                <a:cs typeface="Times New Roman" charset="0"/>
              </a:rPr>
              <a:t>les modes d’acquisition des attitudes et leur incidence sur la propension à agir ;</a:t>
            </a:r>
          </a:p>
          <a:p>
            <a:pPr algn="just"/>
            <a:r>
              <a:rPr lang="fr-CA" sz="1500" dirty="0" smtClean="0">
                <a:ea typeface="Times New Roman" charset="0"/>
                <a:cs typeface="Times New Roman" charset="0"/>
              </a:rPr>
              <a:t>les facteurs favorisant la modification des attitudes ;</a:t>
            </a:r>
          </a:p>
          <a:p>
            <a:pPr algn="just"/>
            <a:r>
              <a:rPr lang="fr-CA" sz="1500" dirty="0" smtClean="0">
                <a:ea typeface="Times New Roman" charset="0"/>
                <a:cs typeface="Times New Roman" charset="0"/>
              </a:rPr>
              <a:t>les modèles explicatifs de la satisfaction au travail ;</a:t>
            </a:r>
          </a:p>
          <a:p>
            <a:pPr algn="just"/>
            <a:r>
              <a:rPr lang="fr-CA" sz="1500" dirty="0" smtClean="0">
                <a:ea typeface="Times New Roman" charset="0"/>
                <a:cs typeface="Times New Roman" charset="0"/>
              </a:rPr>
              <a:t>les origines et les répercussions de la satisfaction au travail ;</a:t>
            </a:r>
          </a:p>
          <a:p>
            <a:pPr algn="just"/>
            <a:r>
              <a:rPr lang="fr-CA" sz="1500" dirty="0" smtClean="0">
                <a:ea typeface="Times New Roman" charset="0"/>
                <a:cs typeface="Times New Roman" charset="0"/>
              </a:rPr>
              <a:t>les divers types d’engagement organisationnel ;</a:t>
            </a:r>
          </a:p>
          <a:p>
            <a:r>
              <a:rPr lang="fr-CA" sz="1500" dirty="0" smtClean="0">
                <a:ea typeface="Times New Roman" charset="0"/>
                <a:cs typeface="Times New Roman" charset="0"/>
              </a:rPr>
              <a:t>les comportements pro sociaux pouvant être associés à la citoyenneté organisationnelle ;</a:t>
            </a:r>
          </a:p>
          <a:p>
            <a:pPr algn="just"/>
            <a:r>
              <a:rPr lang="fr-CA" sz="1500" dirty="0" smtClean="0">
                <a:ea typeface="Times New Roman" charset="0"/>
                <a:cs typeface="Times New Roman" charset="0"/>
              </a:rPr>
              <a:t>les distinctions entre l’engagement organisationnel et l’engagement au travail.</a:t>
            </a:r>
            <a:endParaRPr lang="fr-CA" sz="1500" dirty="0" smtClean="0"/>
          </a:p>
          <a:p>
            <a:pPr lvl="1"/>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67</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146228992"/>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Introduction</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68</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6" name="Rectangle 5"/>
          <p:cNvSpPr/>
          <p:nvPr/>
        </p:nvSpPr>
        <p:spPr>
          <a:xfrm>
            <a:off x="1066800" y="1524001"/>
            <a:ext cx="3886200" cy="2971800"/>
          </a:xfrm>
          <a:prstGeom prst="rect">
            <a:avLst/>
          </a:prstGeom>
        </p:spPr>
        <p:txBody>
          <a:bodyPr wrap="square">
            <a:spAutoFit/>
          </a:bodyPr>
          <a:lstStyle/>
          <a:p>
            <a:pPr marL="0" indent="0" algn="just" eaLnBrk="1" hangingPunct="1">
              <a:lnSpc>
                <a:spcPts val="2800"/>
              </a:lnSpc>
              <a:buFont typeface="Wingdings" charset="2"/>
              <a:buNone/>
              <a:tabLst>
                <a:tab pos="3619500" algn="l"/>
              </a:tabLst>
            </a:pPr>
            <a:r>
              <a:rPr lang="fr-CA" dirty="0" smtClean="0"/>
              <a:t>Puisqu’en milieu organisationnel, la prédiction du comportement revêt  une importance centrale, il est clair qu’une meilleure compréhension des attitudes des travailleurs ira de pair avec une éventuelle adoption d’un plus grand nombre de </a:t>
            </a:r>
            <a:r>
              <a:rPr lang="fr-CA" dirty="0" err="1" smtClean="0"/>
              <a:t>compor-tements</a:t>
            </a:r>
            <a:r>
              <a:rPr lang="fr-CA" dirty="0" smtClean="0"/>
              <a:t> productifs. </a:t>
            </a:r>
            <a:endParaRPr lang="fr-FR" dirty="0"/>
          </a:p>
        </p:txBody>
      </p:sp>
      <p:sp>
        <p:nvSpPr>
          <p:cNvPr id="8" name="Rectangle 7"/>
          <p:cNvSpPr/>
          <p:nvPr/>
        </p:nvSpPr>
        <p:spPr>
          <a:xfrm>
            <a:off x="1143000" y="4495800"/>
            <a:ext cx="7010400" cy="1155872"/>
          </a:xfrm>
          <a:prstGeom prst="rect">
            <a:avLst/>
          </a:prstGeom>
        </p:spPr>
        <p:txBody>
          <a:bodyPr>
            <a:prstTxWarp prst="textNoShape">
              <a:avLst/>
            </a:prstTxWarp>
            <a:spAutoFit/>
          </a:bodyPr>
          <a:lstStyle/>
          <a:p>
            <a:pPr algn="just" eaLnBrk="1" hangingPunct="1">
              <a:lnSpc>
                <a:spcPts val="2800"/>
              </a:lnSpc>
              <a:spcBef>
                <a:spcPct val="30000"/>
              </a:spcBef>
              <a:buClr>
                <a:srgbClr val="000000"/>
              </a:buClr>
              <a:tabLst>
                <a:tab pos="3619500" algn="l"/>
              </a:tabLst>
            </a:pPr>
            <a:r>
              <a:rPr lang="fr-CA" dirty="0">
                <a:latin typeface="Arial"/>
                <a:cs typeface="Arial"/>
              </a:rPr>
              <a:t>Par définition, une attitude repose sur « </a:t>
            </a:r>
            <a:r>
              <a:rPr lang="fr-CA" i="1" dirty="0">
                <a:latin typeface="Arial"/>
                <a:cs typeface="Arial"/>
              </a:rPr>
              <a:t>l’évaluation générale et relativement durable que les gens font des objets, des idées ou des personnes</a:t>
            </a:r>
            <a:r>
              <a:rPr lang="fr-CA" dirty="0">
                <a:latin typeface="Arial"/>
                <a:cs typeface="Arial"/>
              </a:rPr>
              <a:t> » (Petty, Wheeler et </a:t>
            </a:r>
            <a:r>
              <a:rPr lang="fr-CA" dirty="0" err="1">
                <a:latin typeface="Arial"/>
                <a:cs typeface="Arial"/>
              </a:rPr>
              <a:t>Tormala</a:t>
            </a:r>
            <a:r>
              <a:rPr lang="fr-CA" dirty="0">
                <a:latin typeface="Arial"/>
                <a:cs typeface="Arial"/>
              </a:rPr>
              <a:t>, 2003).</a:t>
            </a:r>
            <a:endParaRPr lang="fr-FR" dirty="0">
              <a:latin typeface="Arial"/>
              <a:cs typeface="Arial"/>
            </a:endParaRPr>
          </a:p>
        </p:txBody>
      </p:sp>
      <p:pic>
        <p:nvPicPr>
          <p:cNvPr id="9" name="Picture 9"/>
          <p:cNvPicPr>
            <a:picLocks noChangeAspect="1" noChangeArrowheads="1"/>
          </p:cNvPicPr>
          <p:nvPr/>
        </p:nvPicPr>
        <p:blipFill>
          <a:blip r:embed="rId3"/>
          <a:srcRect l="6920" t="8363" r="10103" b="13734"/>
          <a:stretch>
            <a:fillRect/>
          </a:stretch>
        </p:blipFill>
        <p:spPr bwMode="auto">
          <a:xfrm>
            <a:off x="5105400" y="1752600"/>
            <a:ext cx="3382963" cy="2257425"/>
          </a:xfrm>
          <a:prstGeom prst="rect">
            <a:avLst/>
          </a:prstGeom>
          <a:noFill/>
          <a:ln w="9525">
            <a:noFill/>
            <a:miter lim="800000"/>
            <a:headEnd/>
            <a:tailEnd/>
          </a:ln>
          <a:effectLst/>
        </p:spPr>
      </p:pic>
    </p:spTree>
    <p:extLst>
      <p:ext uri="{BB962C8B-B14F-4D97-AF65-F5344CB8AC3E}">
        <p14:creationId xmlns:p14="http://schemas.microsoft.com/office/powerpoint/2010/main" val="3445553438"/>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1000" cy="526504"/>
          </a:xfrm>
        </p:spPr>
        <p:txBody>
          <a:bodyPr>
            <a:normAutofit fontScale="90000"/>
          </a:bodyPr>
          <a:lstStyle/>
          <a:p>
            <a:r>
              <a:rPr lang="fr-CA" dirty="0" smtClean="0"/>
              <a:t>4.1 Qu’est-ce qu’une attitude ?</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69</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7" name="Rectangle 6"/>
          <p:cNvSpPr/>
          <p:nvPr/>
        </p:nvSpPr>
        <p:spPr>
          <a:xfrm>
            <a:off x="1066800" y="1600201"/>
            <a:ext cx="7620000" cy="2080057"/>
          </a:xfrm>
          <a:prstGeom prst="rect">
            <a:avLst/>
          </a:prstGeom>
        </p:spPr>
        <p:txBody>
          <a:bodyPr wrap="square">
            <a:spAutoFit/>
          </a:bodyPr>
          <a:lstStyle/>
          <a:p>
            <a:pPr marL="0" indent="0" algn="just" eaLnBrk="1" hangingPunct="1">
              <a:lnSpc>
                <a:spcPts val="2400"/>
              </a:lnSpc>
              <a:spcAft>
                <a:spcPts val="600"/>
              </a:spcAft>
              <a:buFont typeface="Wingdings" charset="2"/>
              <a:buNone/>
            </a:pPr>
            <a:r>
              <a:rPr lang="fr-CA" sz="1500" b="1" dirty="0" smtClean="0"/>
              <a:t>Composante cognitive </a:t>
            </a:r>
            <a:r>
              <a:rPr lang="fr-CA" sz="1500" dirty="0" smtClean="0"/>
              <a:t>- </a:t>
            </a:r>
            <a:r>
              <a:rPr lang="fr-FR" sz="1500" dirty="0" smtClean="0">
                <a:solidFill>
                  <a:srgbClr val="000000"/>
                </a:solidFill>
                <a:ea typeface="Times New Roman" charset="0"/>
                <a:cs typeface="Times New Roman" charset="0"/>
              </a:rPr>
              <a:t>Englobe les croyances, les connaissances et les opinions d’une personne à propos d’un objet ou d’une classe d’objets. </a:t>
            </a:r>
          </a:p>
          <a:p>
            <a:pPr marL="0" indent="0" algn="just" eaLnBrk="1" hangingPunct="1">
              <a:lnSpc>
                <a:spcPts val="2400"/>
              </a:lnSpc>
              <a:spcAft>
                <a:spcPts val="600"/>
              </a:spcAft>
              <a:buFont typeface="Wingdings" charset="2"/>
              <a:buNone/>
            </a:pPr>
            <a:r>
              <a:rPr lang="fr-FR" sz="1500" b="1" dirty="0" smtClean="0">
                <a:solidFill>
                  <a:srgbClr val="000000"/>
                </a:solidFill>
                <a:ea typeface="Times New Roman" charset="0"/>
                <a:cs typeface="Times New Roman" charset="0"/>
              </a:rPr>
              <a:t>Composante affective </a:t>
            </a:r>
            <a:r>
              <a:rPr lang="fr-FR" sz="1500" dirty="0" smtClean="0">
                <a:solidFill>
                  <a:srgbClr val="000000"/>
                </a:solidFill>
                <a:ea typeface="Times New Roman" charset="0"/>
                <a:cs typeface="Times New Roman" charset="0"/>
              </a:rPr>
              <a:t>- Fait référence aux émotions, aux sentiments et aux états d’âme face à une personne, une idée, un événement ou un objet. </a:t>
            </a:r>
          </a:p>
          <a:p>
            <a:pPr marL="0" indent="0" algn="just" eaLnBrk="1" hangingPunct="1">
              <a:lnSpc>
                <a:spcPts val="2400"/>
              </a:lnSpc>
              <a:spcAft>
                <a:spcPts val="600"/>
              </a:spcAft>
              <a:buFont typeface="Wingdings" charset="2"/>
              <a:buNone/>
            </a:pPr>
            <a:r>
              <a:rPr lang="fr-FR" sz="1500" b="1" dirty="0" smtClean="0">
                <a:solidFill>
                  <a:srgbClr val="000000"/>
                </a:solidFill>
                <a:ea typeface="Times New Roman" charset="0"/>
                <a:cs typeface="Times New Roman" charset="0"/>
              </a:rPr>
              <a:t>Composante conative </a:t>
            </a:r>
            <a:r>
              <a:rPr lang="fr-FR" sz="1500" dirty="0" smtClean="0">
                <a:solidFill>
                  <a:srgbClr val="000000"/>
                </a:solidFill>
                <a:ea typeface="Times New Roman" charset="0"/>
                <a:cs typeface="Times New Roman" charset="0"/>
              </a:rPr>
              <a:t>- Est associée aux expériences passées et actuelles relatives à l’objet attitudinal. </a:t>
            </a:r>
            <a:endParaRPr lang="fr-FR" sz="1500" dirty="0"/>
          </a:p>
        </p:txBody>
      </p:sp>
      <p:pic>
        <p:nvPicPr>
          <p:cNvPr id="8" name="Image 7"/>
          <p:cNvPicPr>
            <a:picLocks noChangeAspect="1"/>
          </p:cNvPicPr>
          <p:nvPr/>
        </p:nvPicPr>
        <p:blipFill>
          <a:blip r:embed="rId3"/>
          <a:stretch>
            <a:fillRect/>
          </a:stretch>
        </p:blipFill>
        <p:spPr>
          <a:xfrm>
            <a:off x="2209800" y="3733800"/>
            <a:ext cx="5678454" cy="2649328"/>
          </a:xfrm>
          <a:prstGeom prst="rect">
            <a:avLst/>
          </a:prstGeom>
        </p:spPr>
      </p:pic>
    </p:spTree>
    <p:extLst>
      <p:ext uri="{BB962C8B-B14F-4D97-AF65-F5344CB8AC3E}">
        <p14:creationId xmlns:p14="http://schemas.microsoft.com/office/powerpoint/2010/main" val="3853407344"/>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5576" y="692696"/>
            <a:ext cx="8002662" cy="807478"/>
          </a:xfrm>
        </p:spPr>
        <p:txBody>
          <a:bodyPr>
            <a:normAutofit fontScale="90000"/>
          </a:bodyPr>
          <a:lstStyle/>
          <a:p>
            <a:r>
              <a:rPr lang="en-CA" dirty="0" smtClean="0"/>
              <a:t>4.1.3: </a:t>
            </a:r>
            <a:r>
              <a:rPr lang="fr-CA" dirty="0" smtClean="0"/>
              <a:t>L’incidence des attitudes sur le comportement</a:t>
            </a:r>
            <a:endParaRPr lang="fr-CA" dirty="0"/>
          </a:p>
        </p:txBody>
      </p:sp>
      <p:sp>
        <p:nvSpPr>
          <p:cNvPr id="3" name="Espace réservé du pied de page 2"/>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70</a:t>
            </a:fld>
            <a:endParaRPr lang="fr-CA" dirty="0"/>
          </a:p>
        </p:txBody>
      </p:sp>
      <p:sp>
        <p:nvSpPr>
          <p:cNvPr id="5" name="Espace réservé du texte 4"/>
          <p:cNvSpPr>
            <a:spLocks noGrp="1"/>
          </p:cNvSpPr>
          <p:nvPr>
            <p:ph type="body" sz="quarter" idx="12"/>
          </p:nvPr>
        </p:nvSpPr>
        <p:spPr>
          <a:xfrm>
            <a:off x="1116012" y="1557338"/>
            <a:ext cx="7642225" cy="4729182"/>
          </a:xfrm>
        </p:spPr>
        <p:txBody>
          <a:bodyPr>
            <a:normAutofit fontScale="70000" lnSpcReduction="20000"/>
          </a:bodyPr>
          <a:lstStyle/>
          <a:p>
            <a:r>
              <a:rPr lang="fr-CA" dirty="0" smtClean="0"/>
              <a:t>Les socio psychologues affirment que les attitudes sont les </a:t>
            </a:r>
            <a:r>
              <a:rPr lang="fr-CA" b="1" dirty="0" smtClean="0"/>
              <a:t>prédispositions stables qui guident nos comportements</a:t>
            </a:r>
            <a:r>
              <a:rPr lang="fr-CA" dirty="0" smtClean="0"/>
              <a:t>.</a:t>
            </a:r>
          </a:p>
          <a:p>
            <a:r>
              <a:rPr lang="fr-CA" dirty="0" smtClean="0"/>
              <a:t>Les psychologues du comportement soutiennent que les attitudes sont plus simplement </a:t>
            </a:r>
            <a:r>
              <a:rPr lang="fr-CA" b="1" dirty="0" smtClean="0"/>
              <a:t>des déclarations verbales de nos comportements,</a:t>
            </a:r>
            <a:r>
              <a:rPr lang="fr-CA" dirty="0" smtClean="0"/>
              <a:t> qui sont contrôlées par des stimuli externes et, par conséquent , des apprentissages.</a:t>
            </a:r>
          </a:p>
          <a:p>
            <a:r>
              <a:rPr lang="fr-CA" dirty="0" smtClean="0"/>
              <a:t>La majorité des psychologues s’entendent que les attitudes sont des dispositions </a:t>
            </a:r>
            <a:r>
              <a:rPr lang="fr-CA" b="1" dirty="0" smtClean="0"/>
              <a:t>stables</a:t>
            </a:r>
            <a:r>
              <a:rPr lang="fr-CA" dirty="0" smtClean="0"/>
              <a:t> et </a:t>
            </a:r>
            <a:r>
              <a:rPr lang="fr-CA" b="1" dirty="0" smtClean="0"/>
              <a:t>apprises</a:t>
            </a:r>
            <a:r>
              <a:rPr lang="fr-CA" dirty="0" smtClean="0"/>
              <a:t>.</a:t>
            </a:r>
          </a:p>
          <a:p>
            <a:r>
              <a:rPr lang="fr-CA" dirty="0" smtClean="0"/>
              <a:t>Quatre caractéristiques permettent de mieux saisir la nature d’une attitude: </a:t>
            </a:r>
            <a:r>
              <a:rPr lang="fr-CA" b="1" dirty="0" smtClean="0"/>
              <a:t>l’intensité</a:t>
            </a:r>
            <a:r>
              <a:rPr lang="fr-CA" dirty="0" smtClean="0"/>
              <a:t> </a:t>
            </a:r>
            <a:r>
              <a:rPr lang="fr-CA" sz="1400" dirty="0" smtClean="0"/>
              <a:t>(faiblement, moyennement ou très positive)</a:t>
            </a:r>
            <a:r>
              <a:rPr lang="fr-CA" dirty="0" smtClean="0"/>
              <a:t>, </a:t>
            </a:r>
            <a:r>
              <a:rPr lang="fr-CA" b="1" dirty="0" smtClean="0"/>
              <a:t>la spécificité</a:t>
            </a:r>
            <a:r>
              <a:rPr lang="fr-CA" dirty="0" smtClean="0"/>
              <a:t> </a:t>
            </a:r>
            <a:r>
              <a:rPr lang="fr-CA" sz="1400" dirty="0" smtClean="0"/>
              <a:t>(plus elle est spécifique, plus les probabilités de s’y conformer sont élevées)</a:t>
            </a:r>
            <a:r>
              <a:rPr lang="fr-CA" dirty="0" smtClean="0"/>
              <a:t>, </a:t>
            </a:r>
            <a:r>
              <a:rPr lang="fr-CA" b="1" dirty="0" smtClean="0"/>
              <a:t>la centralité </a:t>
            </a:r>
            <a:r>
              <a:rPr lang="fr-CA" sz="1400" dirty="0" smtClean="0"/>
              <a:t>(Plus l’attitude est centrale, importante, plus les comportement auront tendance à être cohérent avec son attitude.) </a:t>
            </a:r>
            <a:r>
              <a:rPr lang="fr-CA" dirty="0" smtClean="0"/>
              <a:t>et </a:t>
            </a:r>
            <a:r>
              <a:rPr lang="fr-CA" b="1" dirty="0" smtClean="0"/>
              <a:t>l’accessibilité</a:t>
            </a:r>
            <a:r>
              <a:rPr lang="fr-CA" dirty="0" smtClean="0"/>
              <a:t> </a:t>
            </a:r>
            <a:r>
              <a:rPr lang="fr-CA" sz="1400" dirty="0" smtClean="0"/>
              <a:t>(Plus le temps est court pour l’émergence d’un comportement, plus l’attitude sera accessible et indicative du comportement futur.)</a:t>
            </a:r>
            <a:r>
              <a:rPr lang="fr-CA" dirty="0" smtClean="0"/>
              <a:t>.</a:t>
            </a:r>
            <a:endParaRPr lang="fr-CA" dirty="0"/>
          </a:p>
        </p:txBody>
      </p:sp>
    </p:spTree>
    <p:extLst>
      <p:ext uri="{BB962C8B-B14F-4D97-AF65-F5344CB8AC3E}">
        <p14:creationId xmlns:p14="http://schemas.microsoft.com/office/powerpoint/2010/main" val="16073881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4.1 Qu’est-ce qu’une attitude ? (suite)</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71</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6" name="Image 5"/>
          <p:cNvPicPr>
            <a:picLocks noChangeAspect="1"/>
          </p:cNvPicPr>
          <p:nvPr/>
        </p:nvPicPr>
        <p:blipFill>
          <a:blip r:embed="rId3"/>
          <a:stretch>
            <a:fillRect/>
          </a:stretch>
        </p:blipFill>
        <p:spPr>
          <a:xfrm>
            <a:off x="1219200" y="1600200"/>
            <a:ext cx="7644344" cy="4114800"/>
          </a:xfrm>
          <a:prstGeom prst="rect">
            <a:avLst/>
          </a:prstGeom>
        </p:spPr>
      </p:pic>
    </p:spTree>
    <p:extLst>
      <p:ext uri="{BB962C8B-B14F-4D97-AF65-F5344CB8AC3E}">
        <p14:creationId xmlns:p14="http://schemas.microsoft.com/office/powerpoint/2010/main" val="358668132"/>
      </p:ext>
    </p:extLst>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latin typeface="Arial"/>
                <a:cs typeface="Arial"/>
              </a:rPr>
              <a:t>4.2 Le phénomène de la satisfaction au travail</a:t>
            </a:r>
            <a:endParaRPr lang="fr-CA" dirty="0">
              <a:latin typeface="Arial"/>
              <a:cs typeface="Arial"/>
            </a:endParaRPr>
          </a:p>
        </p:txBody>
      </p:sp>
      <p:sp>
        <p:nvSpPr>
          <p:cNvPr id="3" name="Espace réservé du texte 2"/>
          <p:cNvSpPr>
            <a:spLocks noGrp="1"/>
          </p:cNvSpPr>
          <p:nvPr>
            <p:ph type="body" sz="quarter" idx="12"/>
          </p:nvPr>
        </p:nvSpPr>
        <p:spPr>
          <a:xfrm>
            <a:off x="1116012" y="1557338"/>
            <a:ext cx="7875588" cy="2405062"/>
          </a:xfrm>
        </p:spPr>
        <p:txBody>
          <a:bodyPr/>
          <a:lstStyle/>
          <a:p>
            <a:pPr eaLnBrk="1" hangingPunct="1">
              <a:lnSpc>
                <a:spcPts val="2400"/>
              </a:lnSpc>
              <a:spcAft>
                <a:spcPts val="2600"/>
              </a:spcAft>
            </a:pPr>
            <a:r>
              <a:rPr lang="fr-FR" sz="1800" dirty="0" smtClean="0">
                <a:solidFill>
                  <a:srgbClr val="000000"/>
                </a:solidFill>
                <a:latin typeface="Arial"/>
                <a:cs typeface="Arial"/>
              </a:rPr>
              <a:t>La satisfaction au travail est l’une des plus anciennes thématiques de recherche en psychologie du travail et comportement organisationnel ; avec le choix de carrière et la motivation, la satisfaction au travail est un des sujets de prédilection des chercheurs dans ce domaine. </a:t>
            </a:r>
            <a:endParaRPr lang="fr-CA" sz="1800" dirty="0">
              <a:solidFill>
                <a:srgbClr val="000000"/>
              </a:solidFill>
              <a:latin typeface="Arial"/>
              <a:cs typeface="Arial"/>
            </a:endParaRPr>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72</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pic>
        <p:nvPicPr>
          <p:cNvPr id="6" name="Picture 8"/>
          <p:cNvPicPr>
            <a:picLocks noChangeAspect="1" noChangeArrowheads="1"/>
          </p:cNvPicPr>
          <p:nvPr/>
        </p:nvPicPr>
        <p:blipFill>
          <a:blip r:embed="rId3"/>
          <a:srcRect l="7829" t="5627" r="15921" b="7449"/>
          <a:stretch>
            <a:fillRect/>
          </a:stretch>
        </p:blipFill>
        <p:spPr bwMode="auto">
          <a:xfrm>
            <a:off x="4876800" y="3048000"/>
            <a:ext cx="3424238" cy="2335212"/>
          </a:xfrm>
          <a:prstGeom prst="rect">
            <a:avLst/>
          </a:prstGeom>
          <a:noFill/>
          <a:ln w="9525">
            <a:noFill/>
            <a:miter lim="800000"/>
            <a:headEnd/>
            <a:tailEnd/>
          </a:ln>
          <a:effectLst/>
        </p:spPr>
      </p:pic>
      <p:sp>
        <p:nvSpPr>
          <p:cNvPr id="7" name="Rectangle 6"/>
          <p:cNvSpPr/>
          <p:nvPr/>
        </p:nvSpPr>
        <p:spPr>
          <a:xfrm>
            <a:off x="1295400" y="3048000"/>
            <a:ext cx="3886200" cy="2549416"/>
          </a:xfrm>
          <a:prstGeom prst="rect">
            <a:avLst/>
          </a:prstGeom>
        </p:spPr>
        <p:txBody>
          <a:bodyPr wrap="square">
            <a:spAutoFit/>
          </a:bodyPr>
          <a:lstStyle/>
          <a:p>
            <a:pPr>
              <a:lnSpc>
                <a:spcPts val="2400"/>
              </a:lnSpc>
            </a:pPr>
            <a:r>
              <a:rPr lang="fr-CA" dirty="0" smtClean="0">
                <a:solidFill>
                  <a:srgbClr val="000000"/>
                </a:solidFill>
                <a:latin typeface="Arial"/>
                <a:cs typeface="Arial"/>
              </a:rPr>
              <a:t>Bien que les nomenclatures divergent, la plupart des auteurs reconnaissent deux tendances théoriques précises : celle qui repose sur la comparaison </a:t>
            </a:r>
            <a:r>
              <a:rPr lang="fr-CA" dirty="0" err="1" smtClean="0">
                <a:solidFill>
                  <a:srgbClr val="000000"/>
                </a:solidFill>
                <a:latin typeface="Arial"/>
                <a:cs typeface="Arial"/>
              </a:rPr>
              <a:t>intrapersonnelle</a:t>
            </a:r>
            <a:r>
              <a:rPr lang="fr-CA" dirty="0" smtClean="0">
                <a:solidFill>
                  <a:srgbClr val="000000"/>
                </a:solidFill>
                <a:latin typeface="Arial"/>
                <a:cs typeface="Arial"/>
              </a:rPr>
              <a:t> et celle qui s’intéresse davantage à la comparaison interpersonnelle.</a:t>
            </a:r>
            <a:endParaRPr lang="fr-FR" dirty="0"/>
          </a:p>
        </p:txBody>
      </p:sp>
    </p:spTree>
    <p:extLst>
      <p:ext uri="{BB962C8B-B14F-4D97-AF65-F5344CB8AC3E}">
        <p14:creationId xmlns:p14="http://schemas.microsoft.com/office/powerpoint/2010/main" val="2577162049"/>
      </p:ext>
    </p:extLst>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381000"/>
            <a:ext cx="8153400" cy="576064"/>
          </a:xfrm>
        </p:spPr>
        <p:txBody>
          <a:bodyPr>
            <a:normAutofit fontScale="90000"/>
          </a:bodyPr>
          <a:lstStyle/>
          <a:p>
            <a:r>
              <a:rPr lang="fr-CA" dirty="0" smtClean="0">
                <a:latin typeface="Arial"/>
                <a:cs typeface="Arial"/>
              </a:rPr>
              <a:t>4.2 Le phénomène de la satisfaction au travail  (suite)</a:t>
            </a:r>
            <a:endParaRPr lang="fr-CA" dirty="0"/>
          </a:p>
        </p:txBody>
      </p:sp>
      <p:sp>
        <p:nvSpPr>
          <p:cNvPr id="3" name="Espace réservé du texte 2"/>
          <p:cNvSpPr>
            <a:spLocks noGrp="1"/>
          </p:cNvSpPr>
          <p:nvPr>
            <p:ph type="body" sz="quarter" idx="12"/>
          </p:nvPr>
        </p:nvSpPr>
        <p:spPr>
          <a:xfrm>
            <a:off x="1143000" y="1600200"/>
            <a:ext cx="7539037" cy="4111625"/>
          </a:xfrm>
        </p:spPr>
        <p:txBody>
          <a:bodyPr>
            <a:normAutofit fontScale="85000" lnSpcReduction="10000"/>
          </a:bodyPr>
          <a:lstStyle/>
          <a:p>
            <a:pPr algn="just" eaLnBrk="1" hangingPunct="1">
              <a:buFont typeface="Wingdings" charset="2"/>
              <a:buNone/>
            </a:pPr>
            <a:r>
              <a:rPr lang="fr-FR" sz="1800" b="1" dirty="0" smtClean="0"/>
              <a:t>Les modèles explicatifs de la satisfaction au travail</a:t>
            </a:r>
          </a:p>
          <a:p>
            <a:pPr algn="just" eaLnBrk="1" hangingPunct="1">
              <a:buFont typeface="Wingdings" charset="2"/>
              <a:buNone/>
            </a:pPr>
            <a:r>
              <a:rPr lang="fr-FR" sz="1500" b="1" dirty="0" smtClean="0"/>
              <a:t>Le modèle du processus de comparaison </a:t>
            </a:r>
            <a:r>
              <a:rPr lang="fr-FR" sz="1500" b="1" dirty="0" err="1" smtClean="0"/>
              <a:t>intrapersonnelle</a:t>
            </a:r>
            <a:r>
              <a:rPr lang="fr-FR" sz="1500" dirty="0" smtClean="0"/>
              <a:t>-Selon les théories axées sur la comparaison </a:t>
            </a:r>
            <a:r>
              <a:rPr lang="fr-FR" sz="1500" dirty="0" err="1" smtClean="0"/>
              <a:t>intrapersonnelle</a:t>
            </a:r>
            <a:r>
              <a:rPr lang="fr-FR" sz="1500" dirty="0" smtClean="0"/>
              <a:t>, la satisfaction au travail résulte de la concordance entre des standards individuels et des facteurs environnementaux. Les processus comparatifs s’accomplissent de façon autonome, c’est-à-dire sans que soient prises en considération les réalités externes à l’individu. Seule l’adéquation entre ce qui est requis et ce qui est vécu ou accessible est considérée : une bonne adéquation donne lieu à une grande satisfaction et une mauvaise adéquation commande une faible satisfaction. </a:t>
            </a:r>
          </a:p>
          <a:p>
            <a:pPr algn="just" eaLnBrk="1" hangingPunct="1">
              <a:buFont typeface="Wingdings" charset="2"/>
              <a:buNone/>
            </a:pPr>
            <a:r>
              <a:rPr lang="fr-CA" sz="1500" b="1" dirty="0" smtClean="0"/>
              <a:t>Le modèle du processus de comparaison interpersonnelle </a:t>
            </a:r>
            <a:r>
              <a:rPr lang="fr-CA" sz="1500" dirty="0" smtClean="0"/>
              <a:t>- Les théories du processus de comparaison interpersonnelle voient, pour leur part, l’évaluation de la satisfaction au travail s’effectuer à l’intérieur de paramètres définis par un système social. Ces théories postulent que l’évaluation de la satisfaction ne dépend pas uniquement d’une appréciation autonome, mais aussi du niveau de satisfaction observé chez des individus composant notre entourage.</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73</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Tree>
    <p:extLst>
      <p:ext uri="{BB962C8B-B14F-4D97-AF65-F5344CB8AC3E}">
        <p14:creationId xmlns:p14="http://schemas.microsoft.com/office/powerpoint/2010/main" val="3947758880"/>
      </p:ext>
    </p:extLst>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p:txBody>
          <a:bodyPr/>
          <a:lstStyle/>
          <a:p>
            <a:pPr eaLnBrk="1" hangingPunct="1">
              <a:spcAft>
                <a:spcPts val="1400"/>
              </a:spcAft>
              <a:buNone/>
            </a:pPr>
            <a:endParaRPr lang="fr-CA" sz="2000" dirty="0" smtClean="0">
              <a:latin typeface="Arial"/>
              <a:cs typeface="Arial"/>
            </a:endParaRP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74</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7" name="Titre 6"/>
          <p:cNvSpPr>
            <a:spLocks noGrp="1"/>
          </p:cNvSpPr>
          <p:nvPr>
            <p:ph type="title"/>
          </p:nvPr>
        </p:nvSpPr>
        <p:spPr>
          <a:xfrm>
            <a:off x="762000" y="381000"/>
            <a:ext cx="8002662" cy="576064"/>
          </a:xfrm>
        </p:spPr>
        <p:txBody>
          <a:bodyPr>
            <a:normAutofit fontScale="90000"/>
          </a:bodyPr>
          <a:lstStyle/>
          <a:p>
            <a:r>
              <a:rPr lang="fr-CA" dirty="0" smtClean="0">
                <a:latin typeface="Arial"/>
                <a:cs typeface="Arial"/>
              </a:rPr>
              <a:t>4.2 Le phénomène de la satisfaction au travail  (suite)</a:t>
            </a:r>
            <a:endParaRPr lang="fr-FR" dirty="0"/>
          </a:p>
        </p:txBody>
      </p:sp>
      <p:pic>
        <p:nvPicPr>
          <p:cNvPr id="9" name="Image 8"/>
          <p:cNvPicPr>
            <a:picLocks noChangeAspect="1"/>
          </p:cNvPicPr>
          <p:nvPr/>
        </p:nvPicPr>
        <p:blipFill>
          <a:blip r:embed="rId3"/>
          <a:stretch>
            <a:fillRect/>
          </a:stretch>
        </p:blipFill>
        <p:spPr>
          <a:xfrm>
            <a:off x="2209800" y="1524000"/>
            <a:ext cx="5867400" cy="4925954"/>
          </a:xfrm>
          <a:prstGeom prst="rect">
            <a:avLst/>
          </a:prstGeom>
        </p:spPr>
      </p:pic>
    </p:spTree>
    <p:extLst>
      <p:ext uri="{BB962C8B-B14F-4D97-AF65-F5344CB8AC3E}">
        <p14:creationId xmlns:p14="http://schemas.microsoft.com/office/powerpoint/2010/main" val="561189228"/>
      </p:ext>
    </p:extLst>
  </p:cSld>
  <p:clrMapOvr>
    <a:masterClrMapping/>
  </p:clrMapOvr>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z="2400" dirty="0" smtClean="0"/>
              <a:t>4.2.3: Les déterminants de la satisfaction au travail</a:t>
            </a:r>
            <a:endParaRPr lang="fr-CA" sz="2400"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75</a:t>
            </a:fld>
            <a:endParaRPr lang="fr-CA" dirty="0"/>
          </a:p>
        </p:txBody>
      </p:sp>
      <p:sp>
        <p:nvSpPr>
          <p:cNvPr id="5" name="Espace réservé du texte 4"/>
          <p:cNvSpPr>
            <a:spLocks noGrp="1"/>
          </p:cNvSpPr>
          <p:nvPr>
            <p:ph type="body" sz="quarter" idx="12"/>
          </p:nvPr>
        </p:nvSpPr>
        <p:spPr/>
        <p:txBody>
          <a:bodyPr/>
          <a:lstStyle/>
          <a:p>
            <a:r>
              <a:rPr lang="fr-CA" sz="1800" dirty="0" smtClean="0"/>
              <a:t>Une multitude de variables ont été isolées et désignées comme déterminants de la satisfaction au travail. </a:t>
            </a:r>
          </a:p>
          <a:p>
            <a:r>
              <a:rPr lang="fr-CA" dirty="0" smtClean="0"/>
              <a:t>Deux catégories: </a:t>
            </a:r>
            <a:r>
              <a:rPr lang="fr-CA" sz="1800" dirty="0" smtClean="0"/>
              <a:t>celles directement reliées aux </a:t>
            </a:r>
          </a:p>
          <a:p>
            <a:r>
              <a:rPr lang="fr-CA" sz="1800" b="1" dirty="0" smtClean="0"/>
              <a:t>Caractéristiques personnelles des travailleurs</a:t>
            </a:r>
            <a:r>
              <a:rPr lang="fr-CA" sz="1800" dirty="0" smtClean="0"/>
              <a:t> (éléments </a:t>
            </a:r>
            <a:r>
              <a:rPr lang="fr-CA" sz="1800" b="1" dirty="0" smtClean="0"/>
              <a:t>biographique</a:t>
            </a:r>
            <a:r>
              <a:rPr lang="fr-CA" sz="1800" dirty="0" smtClean="0"/>
              <a:t>s: âge, sexe, état civil, etc.; éléments </a:t>
            </a:r>
            <a:r>
              <a:rPr lang="fr-CA" sz="1800" b="1" dirty="0" smtClean="0"/>
              <a:t>psychologiques</a:t>
            </a:r>
            <a:r>
              <a:rPr lang="fr-CA" sz="1800" dirty="0" smtClean="0"/>
              <a:t>: traits de personnalité, professionnalisme, valeurs, etc.; et d’éléments relatifs aux </a:t>
            </a:r>
            <a:r>
              <a:rPr lang="fr-CA" sz="1800" b="1" dirty="0" smtClean="0"/>
              <a:t>qualités personnelles</a:t>
            </a:r>
            <a:r>
              <a:rPr lang="fr-CA" sz="1800" dirty="0" smtClean="0"/>
              <a:t>: niveau de productivité, salaire, rang hiérarchique ) </a:t>
            </a:r>
          </a:p>
          <a:p>
            <a:r>
              <a:rPr lang="fr-CA" sz="1800" dirty="0" smtClean="0"/>
              <a:t>Caractéristiques qui appartiennent en propre à </a:t>
            </a:r>
            <a:r>
              <a:rPr lang="fr-CA" sz="1800" b="1" dirty="0" smtClean="0"/>
              <a:t>l’environnement organisationnel/professionnel: culture organisationnelle, le style de gestion, la syndicalisation. </a:t>
            </a:r>
            <a:endParaRPr lang="fr-CA" sz="1800" dirty="0"/>
          </a:p>
        </p:txBody>
      </p:sp>
    </p:spTree>
    <p:extLst>
      <p:ext uri="{BB962C8B-B14F-4D97-AF65-F5344CB8AC3E}">
        <p14:creationId xmlns:p14="http://schemas.microsoft.com/office/powerpoint/2010/main" val="32917867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a:xfrm>
            <a:off x="838200" y="1676400"/>
            <a:ext cx="7539037" cy="4568825"/>
          </a:xfrm>
        </p:spPr>
        <p:txBody>
          <a:bodyPr/>
          <a:lstStyle/>
          <a:p>
            <a:pPr lvl="1">
              <a:buNone/>
            </a:pPr>
            <a:r>
              <a:rPr lang="fr-CA" sz="2100" b="1" dirty="0" smtClean="0"/>
              <a:t>Les répercussions de la satisfaction au travail</a:t>
            </a:r>
            <a:endParaRPr lang="fr-CA" sz="2100" b="1"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76</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10" name="Titre 6"/>
          <p:cNvSpPr txBox="1">
            <a:spLocks/>
          </p:cNvSpPr>
          <p:nvPr/>
        </p:nvSpPr>
        <p:spPr bwMode="auto">
          <a:xfrm>
            <a:off x="762000" y="381000"/>
            <a:ext cx="8002662" cy="5760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fr-CA" sz="2600" b="1" i="0" u="none" strike="noStrike" kern="1200" cap="none" spc="0" normalizeH="0" baseline="0" noProof="0" dirty="0" smtClean="0">
                <a:ln>
                  <a:noFill/>
                </a:ln>
                <a:solidFill>
                  <a:schemeClr val="tx1"/>
                </a:solidFill>
                <a:effectLst/>
                <a:uLnTx/>
                <a:uFillTx/>
                <a:latin typeface="Arial"/>
                <a:ea typeface="+mj-ea"/>
                <a:cs typeface="Arial"/>
              </a:rPr>
              <a:t>4.2 Le phénomène de la satisfaction au travail  (suite)</a:t>
            </a:r>
            <a:endParaRPr kumimoji="0" lang="fr-FR" sz="2600" b="1"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11" name="Freeform 18"/>
          <p:cNvSpPr>
            <a:spLocks/>
          </p:cNvSpPr>
          <p:nvPr/>
        </p:nvSpPr>
        <p:spPr bwMode="auto">
          <a:xfrm>
            <a:off x="1828800" y="3200400"/>
            <a:ext cx="2244725" cy="2268538"/>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2" name="Text Box 16"/>
          <p:cNvSpPr txBox="1">
            <a:spLocks noChangeArrowheads="1"/>
          </p:cNvSpPr>
          <p:nvPr/>
        </p:nvSpPr>
        <p:spPr bwMode="auto">
          <a:xfrm>
            <a:off x="1905000" y="3962400"/>
            <a:ext cx="1817687" cy="646331"/>
          </a:xfrm>
          <a:prstGeom prst="rect">
            <a:avLst/>
          </a:prstGeom>
          <a:noFill/>
          <a:ln w="12700">
            <a:noFill/>
            <a:miter lim="800000"/>
            <a:headEnd type="none" w="lg" len="med"/>
            <a:tailEnd type="none" w="lg" len="med"/>
          </a:ln>
          <a:effectLst/>
        </p:spPr>
        <p:txBody>
          <a:bodyPr>
            <a:prstTxWarp prst="textNoShape">
              <a:avLst/>
            </a:prstTxWarp>
            <a:spAutoFit/>
          </a:bodyPr>
          <a:lstStyle/>
          <a:p>
            <a:pPr algn="ctr" eaLnBrk="1" hangingPunct="1">
              <a:spcBef>
                <a:spcPct val="50000"/>
              </a:spcBef>
            </a:pPr>
            <a:r>
              <a:rPr lang="en-CA" b="1" dirty="0">
                <a:solidFill>
                  <a:schemeClr val="tx2">
                    <a:lumMod val="50000"/>
                  </a:schemeClr>
                </a:solidFill>
                <a:latin typeface="Arial"/>
                <a:cs typeface="Arial"/>
              </a:rPr>
              <a:t>Satisfaction au travail</a:t>
            </a:r>
            <a:endParaRPr lang="fr-FR" b="1" dirty="0">
              <a:solidFill>
                <a:schemeClr val="tx2">
                  <a:lumMod val="50000"/>
                </a:schemeClr>
              </a:solidFill>
              <a:latin typeface="Arial"/>
              <a:cs typeface="Arial"/>
            </a:endParaRPr>
          </a:p>
        </p:txBody>
      </p:sp>
      <p:sp>
        <p:nvSpPr>
          <p:cNvPr id="13" name="Line 25"/>
          <p:cNvSpPr>
            <a:spLocks noChangeShapeType="1"/>
          </p:cNvSpPr>
          <p:nvPr/>
        </p:nvSpPr>
        <p:spPr bwMode="auto">
          <a:xfrm>
            <a:off x="4419600" y="3200400"/>
            <a:ext cx="1588" cy="2286000"/>
          </a:xfrm>
          <a:prstGeom prst="line">
            <a:avLst/>
          </a:prstGeom>
          <a:noFill/>
          <a:ln w="50800">
            <a:solidFill>
              <a:srgbClr val="25223A"/>
            </a:solidFill>
            <a:round/>
            <a:headEnd/>
            <a:tailEnd/>
          </a:ln>
          <a:effectLst/>
        </p:spPr>
        <p:txBody>
          <a:bodyPr wrap="none" anchor="ctr">
            <a:prstTxWarp prst="textNoShape">
              <a:avLst/>
            </a:prstTxWarp>
          </a:bodyPr>
          <a:lstStyle/>
          <a:p>
            <a:endParaRPr lang="fr-FR"/>
          </a:p>
        </p:txBody>
      </p:sp>
      <p:sp>
        <p:nvSpPr>
          <p:cNvPr id="14" name="Freeform 27"/>
          <p:cNvSpPr>
            <a:spLocks/>
          </p:cNvSpPr>
          <p:nvPr/>
        </p:nvSpPr>
        <p:spPr bwMode="auto">
          <a:xfrm>
            <a:off x="4495800" y="3124200"/>
            <a:ext cx="420688" cy="457200"/>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5" name="Freeform 27"/>
          <p:cNvSpPr>
            <a:spLocks/>
          </p:cNvSpPr>
          <p:nvPr/>
        </p:nvSpPr>
        <p:spPr bwMode="auto">
          <a:xfrm>
            <a:off x="4495800" y="4114800"/>
            <a:ext cx="420688" cy="457200"/>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6" name="Freeform 27"/>
          <p:cNvSpPr>
            <a:spLocks/>
          </p:cNvSpPr>
          <p:nvPr/>
        </p:nvSpPr>
        <p:spPr bwMode="auto">
          <a:xfrm>
            <a:off x="4495800" y="5105400"/>
            <a:ext cx="420688" cy="457200"/>
          </a:xfrm>
          <a:custGeom>
            <a:avLst/>
            <a:gdLst>
              <a:gd name="T0" fmla="*/ 2147483647 w 1459"/>
              <a:gd name="T1" fmla="*/ 2147483647 h 1429"/>
              <a:gd name="T2" fmla="*/ 0 w 1459"/>
              <a:gd name="T3" fmla="*/ 2147483647 h 1429"/>
              <a:gd name="T4" fmla="*/ 0 w 1459"/>
              <a:gd name="T5" fmla="*/ 2147483647 h 1429"/>
              <a:gd name="T6" fmla="*/ 2147483647 w 1459"/>
              <a:gd name="T7" fmla="*/ 2147483647 h 1429"/>
              <a:gd name="T8" fmla="*/ 2147483647 w 1459"/>
              <a:gd name="T9" fmla="*/ 2147483647 h 1429"/>
              <a:gd name="T10" fmla="*/ 2147483647 w 1459"/>
              <a:gd name="T11" fmla="*/ 2147483647 h 1429"/>
              <a:gd name="T12" fmla="*/ 2147483647 w 1459"/>
              <a:gd name="T13" fmla="*/ 0 h 1429"/>
              <a:gd name="T14" fmla="*/ 2147483647 w 1459"/>
              <a:gd name="T15" fmla="*/ 2147483647 h 142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9" h="1429">
                <a:moveTo>
                  <a:pt x="926" y="337"/>
                </a:moveTo>
                <a:lnTo>
                  <a:pt x="0" y="337"/>
                </a:lnTo>
                <a:lnTo>
                  <a:pt x="0" y="1092"/>
                </a:lnTo>
                <a:lnTo>
                  <a:pt x="954" y="1092"/>
                </a:lnTo>
                <a:lnTo>
                  <a:pt x="954" y="1429"/>
                </a:lnTo>
                <a:lnTo>
                  <a:pt x="1459" y="729"/>
                </a:lnTo>
                <a:lnTo>
                  <a:pt x="926" y="0"/>
                </a:lnTo>
                <a:lnTo>
                  <a:pt x="926" y="337"/>
                </a:lnTo>
                <a:close/>
              </a:path>
            </a:pathLst>
          </a:custGeom>
          <a:solidFill>
            <a:srgbClr val="FFFFFF"/>
          </a:solidFill>
          <a:ln w="9525">
            <a:solidFill>
              <a:schemeClr val="tx1"/>
            </a:solidFill>
            <a:round/>
            <a:headEnd/>
            <a:tailEnd/>
          </a:ln>
        </p:spPr>
        <p:txBody>
          <a:bodyPr>
            <a:prstTxWarp prst="textNoShape">
              <a:avLst/>
            </a:prstTxWarp>
          </a:bodyPr>
          <a:lstStyle/>
          <a:p>
            <a:endParaRPr lang="fr-FR"/>
          </a:p>
        </p:txBody>
      </p:sp>
      <p:sp>
        <p:nvSpPr>
          <p:cNvPr id="17" name="Text Box 19"/>
          <p:cNvSpPr txBox="1">
            <a:spLocks noChangeArrowheads="1"/>
          </p:cNvSpPr>
          <p:nvPr/>
        </p:nvSpPr>
        <p:spPr bwMode="auto">
          <a:xfrm>
            <a:off x="4953000" y="3124200"/>
            <a:ext cx="1928812" cy="369332"/>
          </a:xfrm>
          <a:prstGeom prst="rect">
            <a:avLst/>
          </a:prstGeom>
          <a:noFill/>
          <a:ln w="12700">
            <a:noFill/>
            <a:miter lim="800000"/>
            <a:headEnd type="none" w="lg" len="med"/>
            <a:tailEnd type="none" w="lg" len="med"/>
          </a:ln>
          <a:effectLst/>
        </p:spPr>
        <p:txBody>
          <a:bodyPr>
            <a:prstTxWarp prst="textNoShape">
              <a:avLst/>
            </a:prstTxWarp>
            <a:spAutoFit/>
          </a:bodyPr>
          <a:lstStyle/>
          <a:p>
            <a:pPr eaLnBrk="1" hangingPunct="1">
              <a:spcBef>
                <a:spcPct val="50000"/>
              </a:spcBef>
            </a:pPr>
            <a:r>
              <a:rPr lang="en-CA" b="1" dirty="0">
                <a:solidFill>
                  <a:srgbClr val="10253F"/>
                </a:solidFill>
                <a:latin typeface="Arial"/>
                <a:cs typeface="Arial"/>
              </a:rPr>
              <a:t>Performance</a:t>
            </a:r>
            <a:endParaRPr lang="fr-FR" b="1" dirty="0">
              <a:solidFill>
                <a:srgbClr val="10253F"/>
              </a:solidFill>
              <a:latin typeface="Arial"/>
              <a:cs typeface="Arial"/>
            </a:endParaRPr>
          </a:p>
        </p:txBody>
      </p:sp>
      <p:sp>
        <p:nvSpPr>
          <p:cNvPr id="18" name="Text Box 21"/>
          <p:cNvSpPr txBox="1">
            <a:spLocks noChangeArrowheads="1"/>
          </p:cNvSpPr>
          <p:nvPr/>
        </p:nvSpPr>
        <p:spPr bwMode="auto">
          <a:xfrm>
            <a:off x="4953000" y="4114800"/>
            <a:ext cx="3581400" cy="369332"/>
          </a:xfrm>
          <a:prstGeom prst="rect">
            <a:avLst/>
          </a:prstGeom>
          <a:noFill/>
          <a:ln w="12700">
            <a:noFill/>
            <a:miter lim="800000"/>
            <a:headEnd type="none" w="lg" len="med"/>
            <a:tailEnd type="none" w="lg" len="med"/>
          </a:ln>
          <a:effectLst/>
        </p:spPr>
        <p:txBody>
          <a:bodyPr wrap="square">
            <a:prstTxWarp prst="textNoShape">
              <a:avLst/>
            </a:prstTxWarp>
            <a:spAutoFit/>
          </a:bodyPr>
          <a:lstStyle/>
          <a:p>
            <a:pPr eaLnBrk="1" hangingPunct="1">
              <a:spcBef>
                <a:spcPct val="50000"/>
              </a:spcBef>
            </a:pPr>
            <a:r>
              <a:rPr lang="en-CA" b="1" dirty="0" err="1" smtClean="0">
                <a:solidFill>
                  <a:srgbClr val="10253F"/>
                </a:solidFill>
                <a:latin typeface="Arial"/>
                <a:cs typeface="Arial"/>
              </a:rPr>
              <a:t>Roulement</a:t>
            </a:r>
            <a:r>
              <a:rPr lang="en-CA" b="1" dirty="0" smtClean="0">
                <a:solidFill>
                  <a:srgbClr val="10253F"/>
                </a:solidFill>
                <a:latin typeface="Arial"/>
                <a:cs typeface="Arial"/>
              </a:rPr>
              <a:t>du </a:t>
            </a:r>
            <a:r>
              <a:rPr lang="en-CA" b="1" dirty="0">
                <a:solidFill>
                  <a:srgbClr val="10253F"/>
                </a:solidFill>
                <a:latin typeface="Arial"/>
                <a:cs typeface="Arial"/>
              </a:rPr>
              <a:t>personnel</a:t>
            </a:r>
            <a:endParaRPr lang="fr-FR" b="1" dirty="0">
              <a:solidFill>
                <a:srgbClr val="10253F"/>
              </a:solidFill>
              <a:latin typeface="Arial"/>
              <a:cs typeface="Arial"/>
            </a:endParaRPr>
          </a:p>
        </p:txBody>
      </p:sp>
      <p:sp>
        <p:nvSpPr>
          <p:cNvPr id="19" name="Text Box 20"/>
          <p:cNvSpPr txBox="1">
            <a:spLocks noChangeArrowheads="1"/>
          </p:cNvSpPr>
          <p:nvPr/>
        </p:nvSpPr>
        <p:spPr bwMode="auto">
          <a:xfrm>
            <a:off x="4953000" y="5105400"/>
            <a:ext cx="1924050" cy="369332"/>
          </a:xfrm>
          <a:prstGeom prst="rect">
            <a:avLst/>
          </a:prstGeom>
          <a:noFill/>
          <a:ln w="12700">
            <a:noFill/>
            <a:miter lim="800000"/>
            <a:headEnd type="none" w="lg" len="med"/>
            <a:tailEnd type="none" w="lg" len="med"/>
          </a:ln>
          <a:effectLst/>
        </p:spPr>
        <p:txBody>
          <a:bodyPr>
            <a:prstTxWarp prst="textNoShape">
              <a:avLst/>
            </a:prstTxWarp>
            <a:spAutoFit/>
          </a:bodyPr>
          <a:lstStyle/>
          <a:p>
            <a:pPr eaLnBrk="1" hangingPunct="1">
              <a:spcBef>
                <a:spcPct val="50000"/>
              </a:spcBef>
            </a:pPr>
            <a:r>
              <a:rPr lang="en-CA" b="1" dirty="0" err="1">
                <a:solidFill>
                  <a:srgbClr val="10253F"/>
                </a:solidFill>
                <a:latin typeface="Arial"/>
                <a:cs typeface="Arial"/>
              </a:rPr>
              <a:t>Absentéisme</a:t>
            </a:r>
            <a:endParaRPr lang="fr-FR" b="1" dirty="0">
              <a:solidFill>
                <a:srgbClr val="10253F"/>
              </a:solidFill>
              <a:latin typeface="Arial"/>
              <a:cs typeface="Arial"/>
            </a:endParaRPr>
          </a:p>
        </p:txBody>
      </p:sp>
    </p:spTree>
    <p:extLst>
      <p:ext uri="{BB962C8B-B14F-4D97-AF65-F5344CB8AC3E}">
        <p14:creationId xmlns:p14="http://schemas.microsoft.com/office/powerpoint/2010/main" val="1717387404"/>
      </p:ext>
    </p:extLst>
  </p:cSld>
  <p:clrMapOvr>
    <a:masterClrMapping/>
  </p:clrMapOvr>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p:txBody>
          <a:bodyPr/>
          <a:lstStyle/>
          <a:p>
            <a:pPr algn="just" eaLnBrk="1" hangingPunct="1">
              <a:lnSpc>
                <a:spcPts val="2600"/>
              </a:lnSpc>
            </a:pPr>
            <a:r>
              <a:rPr lang="fr-FR" sz="2000" dirty="0" smtClean="0">
                <a:solidFill>
                  <a:srgbClr val="000000"/>
                </a:solidFill>
                <a:ea typeface="Times New Roman" charset="0"/>
                <a:cs typeface="Times New Roman" charset="0"/>
              </a:rPr>
              <a:t>Préoccupation plus récente que celle de la satisfaction au travail, mais occupant déjà une place de choix.  </a:t>
            </a:r>
          </a:p>
          <a:p>
            <a:pPr algn="just" eaLnBrk="1" hangingPunct="1">
              <a:lnSpc>
                <a:spcPts val="2600"/>
              </a:lnSpc>
            </a:pPr>
            <a:r>
              <a:rPr lang="fr-FR" sz="2000" dirty="0" smtClean="0">
                <a:solidFill>
                  <a:srgbClr val="000000"/>
                </a:solidFill>
                <a:ea typeface="Times New Roman" charset="0"/>
                <a:cs typeface="Times New Roman" charset="0"/>
              </a:rPr>
              <a:t>Concept très prometteur dans le domaine de la psychologie du travail et du comportement organisationnel, car :</a:t>
            </a:r>
            <a:endParaRPr lang="fr-CA" dirty="0" smtClean="0"/>
          </a:p>
          <a:p>
            <a:pPr lvl="1" algn="just" eaLnBrk="1" hangingPunct="1">
              <a:lnSpc>
                <a:spcPts val="2400"/>
              </a:lnSpc>
              <a:spcAft>
                <a:spcPts val="1200"/>
              </a:spcAft>
            </a:pPr>
            <a:r>
              <a:rPr lang="fr-FR" sz="1700" dirty="0" smtClean="0">
                <a:solidFill>
                  <a:srgbClr val="000000"/>
                </a:solidFill>
                <a:ea typeface="Times New Roman" charset="0"/>
                <a:cs typeface="Times New Roman" charset="0"/>
              </a:rPr>
              <a:t>Attitude centrale dans l’adoption de divers comportements par les travailleurs, dont celui de choisir de demeurer en poste. </a:t>
            </a:r>
            <a:endParaRPr lang="en-US" sz="1700" dirty="0" smtClean="0">
              <a:ea typeface="Times New Roman" charset="0"/>
              <a:cs typeface="Times New Roman" charset="0"/>
            </a:endParaRPr>
          </a:p>
          <a:p>
            <a:pPr lvl="1" algn="just" eaLnBrk="1" hangingPunct="1">
              <a:lnSpc>
                <a:spcPts val="2400"/>
              </a:lnSpc>
              <a:spcAft>
                <a:spcPts val="1200"/>
              </a:spcAft>
            </a:pPr>
            <a:r>
              <a:rPr lang="fr-FR" sz="1700" dirty="0" smtClean="0">
                <a:solidFill>
                  <a:srgbClr val="000000"/>
                </a:solidFill>
                <a:ea typeface="Times New Roman" charset="0"/>
                <a:cs typeface="Times New Roman" charset="0"/>
              </a:rPr>
              <a:t>Dans le contexte sociodémographique actuel, qui prévoit une pénurie importante de main-d’œuvre, importance du facteur d’engagement dans les stratégies de rétention et de développement du personnel des entreprises.</a:t>
            </a:r>
          </a:p>
          <a:p>
            <a:pPr lvl="1">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77</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6" name="Titre 5"/>
          <p:cNvSpPr>
            <a:spLocks noGrp="1"/>
          </p:cNvSpPr>
          <p:nvPr>
            <p:ph type="title"/>
          </p:nvPr>
        </p:nvSpPr>
        <p:spPr>
          <a:xfrm>
            <a:off x="762000" y="685800"/>
            <a:ext cx="8159824" cy="576064"/>
          </a:xfrm>
        </p:spPr>
        <p:txBody>
          <a:bodyPr>
            <a:normAutofit fontScale="90000"/>
          </a:bodyPr>
          <a:lstStyle/>
          <a:p>
            <a:pPr lvl="0"/>
            <a:r>
              <a:rPr lang="fr-CA" dirty="0" smtClean="0"/>
              <a:t>4.3 L’engagement organisationnel</a:t>
            </a:r>
            <a:endParaRPr lang="fr-FR" dirty="0"/>
          </a:p>
        </p:txBody>
      </p:sp>
    </p:spTree>
    <p:extLst>
      <p:ext uri="{BB962C8B-B14F-4D97-AF65-F5344CB8AC3E}">
        <p14:creationId xmlns:p14="http://schemas.microsoft.com/office/powerpoint/2010/main" val="2541702124"/>
      </p:ext>
    </p:extLst>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2"/>
          </p:nvPr>
        </p:nvSpPr>
        <p:spPr/>
        <p:txBody>
          <a:bodyPr>
            <a:normAutofit fontScale="92500"/>
          </a:bodyPr>
          <a:lstStyle/>
          <a:p>
            <a:pPr algn="just" eaLnBrk="1" hangingPunct="1">
              <a:lnSpc>
                <a:spcPts val="2560"/>
              </a:lnSpc>
              <a:buFont typeface="Wingdings" charset="2"/>
              <a:buNone/>
            </a:pPr>
            <a:r>
              <a:rPr lang="fr-FR" sz="1800" b="1" dirty="0" smtClean="0">
                <a:solidFill>
                  <a:srgbClr val="000000"/>
                </a:solidFill>
                <a:ea typeface="Times New Roman" charset="0"/>
                <a:cs typeface="Times New Roman" charset="0"/>
              </a:rPr>
              <a:t>Engagement affectif </a:t>
            </a:r>
            <a:r>
              <a:rPr lang="fr-FR" sz="1800" dirty="0" smtClean="0">
                <a:solidFill>
                  <a:srgbClr val="000000"/>
                </a:solidFill>
                <a:ea typeface="Times New Roman" charset="0"/>
                <a:cs typeface="Times New Roman" charset="0"/>
              </a:rPr>
              <a:t>- Cette forme d’engagement est présente lorsque l’employé accepte les objectifs de l’organisation, qu’il veut contribuer à l’atteinte de ces objectifs et qu’il désire fortement demeurer un membre de l’entreprise.</a:t>
            </a:r>
            <a:endParaRPr lang="en-US" sz="1800" dirty="0" smtClean="0">
              <a:ea typeface="Times New Roman" charset="0"/>
              <a:cs typeface="Times New Roman" charset="0"/>
            </a:endParaRPr>
          </a:p>
          <a:p>
            <a:pPr algn="just" eaLnBrk="1" hangingPunct="1">
              <a:lnSpc>
                <a:spcPts val="2560"/>
              </a:lnSpc>
              <a:buFont typeface="Wingdings" charset="2"/>
              <a:buNone/>
            </a:pPr>
            <a:r>
              <a:rPr lang="fr-FR" sz="1800" b="1" dirty="0" smtClean="0">
                <a:solidFill>
                  <a:srgbClr val="000000"/>
                </a:solidFill>
                <a:ea typeface="Times New Roman" charset="0"/>
                <a:cs typeface="Times New Roman" charset="0"/>
              </a:rPr>
              <a:t>Engagement normatif </a:t>
            </a:r>
            <a:r>
              <a:rPr lang="fr-FR" sz="1800" dirty="0" smtClean="0">
                <a:solidFill>
                  <a:srgbClr val="000000"/>
                </a:solidFill>
                <a:ea typeface="Times New Roman" charset="0"/>
                <a:cs typeface="Times New Roman" charset="0"/>
              </a:rPr>
              <a:t>- L’engagement normatif est associé à la loyauté de l’employé qui éprouve de la reconnaissance envers l’organisation. Cet engagement est fondé sur le sentiment d’obligation morale que ressent le travailleur à l’égard de l’entreprise. </a:t>
            </a:r>
          </a:p>
          <a:p>
            <a:pPr algn="just" eaLnBrk="1" hangingPunct="1">
              <a:lnSpc>
                <a:spcPts val="2560"/>
              </a:lnSpc>
              <a:buFont typeface="Wingdings" charset="2"/>
              <a:buNone/>
            </a:pPr>
            <a:r>
              <a:rPr lang="fr-FR" sz="1800" b="1" dirty="0" smtClean="0">
                <a:solidFill>
                  <a:srgbClr val="000000"/>
                </a:solidFill>
                <a:ea typeface="Times New Roman" charset="0"/>
                <a:cs typeface="Times New Roman" charset="0"/>
              </a:rPr>
              <a:t>Engagement de continuité </a:t>
            </a:r>
            <a:r>
              <a:rPr lang="fr-FR" sz="1800" dirty="0" smtClean="0">
                <a:solidFill>
                  <a:srgbClr val="000000"/>
                </a:solidFill>
                <a:ea typeface="Times New Roman" charset="0"/>
                <a:cs typeface="Times New Roman" charset="0"/>
              </a:rPr>
              <a:t>- En ce qui concerne l’engagement de continuité, l’employé qui l’affiche demeure au service de l’organisation tout simplement parce qu’il ne peut se permettre de faire autrement. Il craint de perdre les avantages ou les privilèges acquis avec le temps, ou il a simplement peu de solutions de rechange professionnelles. </a:t>
            </a:r>
            <a:endParaRPr lang="fr-FR" sz="1800" dirty="0" smtClean="0"/>
          </a:p>
          <a:p>
            <a:pPr lvl="1">
              <a:spcAft>
                <a:spcPts val="1400"/>
              </a:spcAft>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78</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7" name="Titre 5"/>
          <p:cNvSpPr>
            <a:spLocks noGrp="1"/>
          </p:cNvSpPr>
          <p:nvPr>
            <p:ph type="title"/>
          </p:nvPr>
        </p:nvSpPr>
        <p:spPr>
          <a:xfrm>
            <a:off x="762000" y="685800"/>
            <a:ext cx="8159824" cy="576064"/>
          </a:xfrm>
        </p:spPr>
        <p:txBody>
          <a:bodyPr>
            <a:normAutofit fontScale="90000"/>
          </a:bodyPr>
          <a:lstStyle/>
          <a:p>
            <a:pPr lvl="0"/>
            <a:r>
              <a:rPr lang="fr-CA" dirty="0" smtClean="0"/>
              <a:t>4.3 L’engagement organisationnel (suite)</a:t>
            </a:r>
            <a:endParaRPr lang="fr-FR" dirty="0"/>
          </a:p>
        </p:txBody>
      </p:sp>
    </p:spTree>
    <p:extLst>
      <p:ext uri="{BB962C8B-B14F-4D97-AF65-F5344CB8AC3E}">
        <p14:creationId xmlns:p14="http://schemas.microsoft.com/office/powerpoint/2010/main" val="520840345"/>
      </p:ext>
    </p:extLst>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79</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7" name="Titre 6"/>
          <p:cNvSpPr>
            <a:spLocks noGrp="1"/>
          </p:cNvSpPr>
          <p:nvPr>
            <p:ph type="title"/>
          </p:nvPr>
        </p:nvSpPr>
        <p:spPr>
          <a:xfrm>
            <a:off x="762000" y="685800"/>
            <a:ext cx="8002662" cy="576064"/>
          </a:xfrm>
        </p:spPr>
        <p:txBody>
          <a:bodyPr>
            <a:normAutofit fontScale="90000"/>
          </a:bodyPr>
          <a:lstStyle/>
          <a:p>
            <a:pPr lvl="0">
              <a:defRPr/>
            </a:pPr>
            <a:r>
              <a:rPr lang="fr-CA" dirty="0" smtClean="0"/>
              <a:t>4.3 L’engagement organisationnel (suite)</a:t>
            </a:r>
            <a:endParaRPr lang="fr-FR" dirty="0"/>
          </a:p>
        </p:txBody>
      </p:sp>
      <p:sp>
        <p:nvSpPr>
          <p:cNvPr id="9" name="Rectangle 8"/>
          <p:cNvSpPr/>
          <p:nvPr/>
        </p:nvSpPr>
        <p:spPr>
          <a:xfrm>
            <a:off x="1143000" y="1524000"/>
            <a:ext cx="7620000" cy="1925313"/>
          </a:xfrm>
          <a:prstGeom prst="rect">
            <a:avLst/>
          </a:prstGeom>
        </p:spPr>
        <p:txBody>
          <a:bodyPr wrap="square">
            <a:spAutoFit/>
          </a:bodyPr>
          <a:lstStyle/>
          <a:p>
            <a:pPr marL="0" indent="0" algn="just" eaLnBrk="1" hangingPunct="1">
              <a:spcAft>
                <a:spcPts val="600"/>
              </a:spcAft>
              <a:buFont typeface="Wingdings" charset="2"/>
              <a:buNone/>
            </a:pPr>
            <a:r>
              <a:rPr lang="fr-CA" b="1" dirty="0" smtClean="0"/>
              <a:t>Antécédents de l’engagement organisationnel </a:t>
            </a:r>
          </a:p>
          <a:p>
            <a:pPr marL="176400" indent="-176400" algn="just" eaLnBrk="1" hangingPunct="1">
              <a:lnSpc>
                <a:spcPts val="2200"/>
              </a:lnSpc>
              <a:spcAft>
                <a:spcPts val="600"/>
              </a:spcAft>
              <a:buFont typeface="Arial"/>
              <a:buChar char="•"/>
            </a:pPr>
            <a:r>
              <a:rPr lang="fr-CA" sz="1500" b="1" dirty="0" smtClean="0"/>
              <a:t>Exemples d’antécédents individuels </a:t>
            </a:r>
            <a:r>
              <a:rPr lang="fr-CA" sz="1500" dirty="0" smtClean="0"/>
              <a:t>– ancienneté, personnalité, estime de soi, sentiment d’</a:t>
            </a:r>
            <a:r>
              <a:rPr lang="fr-CA" sz="1500" dirty="0" err="1" smtClean="0"/>
              <a:t>auto-efficacité</a:t>
            </a:r>
            <a:r>
              <a:rPr lang="fr-CA" sz="1500" dirty="0" smtClean="0"/>
              <a:t>, valeurs.</a:t>
            </a:r>
          </a:p>
          <a:p>
            <a:pPr marL="176400" indent="-176400" algn="just" eaLnBrk="1" hangingPunct="1">
              <a:lnSpc>
                <a:spcPts val="2200"/>
              </a:lnSpc>
              <a:spcAft>
                <a:spcPts val="600"/>
              </a:spcAft>
              <a:buFont typeface="Arial"/>
              <a:buChar char="•"/>
            </a:pPr>
            <a:r>
              <a:rPr lang="fr-CA" sz="1500" b="1" dirty="0" smtClean="0"/>
              <a:t>Exemples d’antécédents organisationnels </a:t>
            </a:r>
            <a:r>
              <a:rPr lang="fr-CA" sz="1500" dirty="0" smtClean="0"/>
              <a:t>– caractéristiques du poste de travail, qualité des communications, style de leadership, reconnaissance, justice organisationnelle, climat organisationnel.</a:t>
            </a:r>
            <a:endParaRPr lang="fr-CA" sz="1500" dirty="0"/>
          </a:p>
        </p:txBody>
      </p:sp>
      <p:sp>
        <p:nvSpPr>
          <p:cNvPr id="10" name="Rectangle 9"/>
          <p:cNvSpPr/>
          <p:nvPr/>
        </p:nvSpPr>
        <p:spPr>
          <a:xfrm>
            <a:off x="1143000" y="3505200"/>
            <a:ext cx="4800600" cy="3337837"/>
          </a:xfrm>
          <a:prstGeom prst="rect">
            <a:avLst/>
          </a:prstGeom>
        </p:spPr>
        <p:txBody>
          <a:bodyPr wrap="square">
            <a:spAutoFit/>
          </a:bodyPr>
          <a:lstStyle/>
          <a:p>
            <a:pPr algn="just" eaLnBrk="1" hangingPunct="1">
              <a:lnSpc>
                <a:spcPts val="2200"/>
              </a:lnSpc>
              <a:spcBef>
                <a:spcPct val="30000"/>
              </a:spcBef>
              <a:buClr>
                <a:schemeClr val="tx1"/>
              </a:buClr>
              <a:buFont typeface="Wingdings" charset="2"/>
              <a:buNone/>
              <a:tabLst>
                <a:tab pos="3736975" algn="l"/>
              </a:tabLst>
            </a:pPr>
            <a:r>
              <a:rPr lang="fr-CA" b="1" dirty="0" smtClean="0">
                <a:latin typeface="Arial"/>
                <a:ea typeface="Times New Roman" charset="0"/>
                <a:cs typeface="Arial"/>
              </a:rPr>
              <a:t>Liens avec d’autres variables</a:t>
            </a:r>
          </a:p>
          <a:p>
            <a:pPr marL="176400" indent="-176400" algn="just" eaLnBrk="1" hangingPunct="1">
              <a:lnSpc>
                <a:spcPts val="2200"/>
              </a:lnSpc>
              <a:spcBef>
                <a:spcPct val="30000"/>
              </a:spcBef>
              <a:buClr>
                <a:schemeClr val="tx1"/>
              </a:buClr>
              <a:buFont typeface="Arial"/>
              <a:buChar char="•"/>
              <a:tabLst>
                <a:tab pos="3736975" algn="l"/>
              </a:tabLst>
            </a:pPr>
            <a:r>
              <a:rPr lang="fr-CA" sz="1500" dirty="0" smtClean="0">
                <a:latin typeface="Arial"/>
                <a:ea typeface="Times New Roman" charset="0"/>
                <a:cs typeface="Arial"/>
              </a:rPr>
              <a:t>Il semble que les conséquences de l’engagement organisationnel sont quelque peu similaires à celles dont nous avons déjà discuté en ce qui concerne la satisfaction au travail. Ainsi, le niveau d’engagement des travailleurs aurait principalement une influence sur leur </a:t>
            </a:r>
            <a:r>
              <a:rPr lang="fr-CA" sz="1500" b="1" dirty="0" smtClean="0">
                <a:latin typeface="Arial"/>
                <a:ea typeface="Times New Roman" charset="0"/>
                <a:cs typeface="Arial"/>
              </a:rPr>
              <a:t>intention de démissionner </a:t>
            </a:r>
            <a:r>
              <a:rPr lang="fr-CA" sz="1500" dirty="0" smtClean="0">
                <a:latin typeface="Arial"/>
                <a:ea typeface="Times New Roman" charset="0"/>
                <a:cs typeface="Arial"/>
              </a:rPr>
              <a:t>et leur </a:t>
            </a:r>
            <a:r>
              <a:rPr lang="fr-CA" sz="1500" b="1" dirty="0" smtClean="0">
                <a:latin typeface="Arial"/>
                <a:ea typeface="Times New Roman" charset="0"/>
                <a:cs typeface="Arial"/>
              </a:rPr>
              <a:t>performance au travail</a:t>
            </a:r>
            <a:r>
              <a:rPr lang="fr-CA" sz="1500" dirty="0" smtClean="0">
                <a:latin typeface="Arial"/>
                <a:ea typeface="Times New Roman" charset="0"/>
                <a:cs typeface="Arial"/>
              </a:rPr>
              <a:t>. Cependant, de récentes études soutiennent aussi que l’engagement serait un élément essentiel du </a:t>
            </a:r>
            <a:r>
              <a:rPr lang="fr-CA" sz="1500" b="1" dirty="0" smtClean="0">
                <a:latin typeface="Arial"/>
                <a:ea typeface="Times New Roman" charset="0"/>
                <a:cs typeface="Arial"/>
              </a:rPr>
              <a:t>bien-être au travail</a:t>
            </a:r>
            <a:r>
              <a:rPr lang="fr-CA" sz="1500" dirty="0" smtClean="0">
                <a:latin typeface="Arial"/>
                <a:ea typeface="Times New Roman" charset="0"/>
                <a:cs typeface="Arial"/>
              </a:rPr>
              <a:t>.</a:t>
            </a:r>
          </a:p>
          <a:p>
            <a:pPr algn="just" eaLnBrk="1" hangingPunct="1">
              <a:lnSpc>
                <a:spcPct val="90000"/>
              </a:lnSpc>
              <a:spcBef>
                <a:spcPct val="30000"/>
              </a:spcBef>
              <a:buClr>
                <a:schemeClr val="tx1"/>
              </a:buClr>
              <a:buFont typeface="Wingdings" charset="2"/>
              <a:buNone/>
              <a:tabLst>
                <a:tab pos="3736975" algn="l"/>
              </a:tabLst>
            </a:pPr>
            <a:endParaRPr lang="fr-CA" dirty="0">
              <a:solidFill>
                <a:srgbClr val="25223A"/>
              </a:solidFill>
              <a:latin typeface="Times New Roman" charset="0"/>
            </a:endParaRPr>
          </a:p>
        </p:txBody>
      </p:sp>
      <p:pic>
        <p:nvPicPr>
          <p:cNvPr id="11" name="Picture 9"/>
          <p:cNvPicPr>
            <a:picLocks noChangeAspect="1" noChangeArrowheads="1"/>
          </p:cNvPicPr>
          <p:nvPr/>
        </p:nvPicPr>
        <p:blipFill>
          <a:blip r:embed="rId3"/>
          <a:srcRect l="11543" t="6668" r="19301" b="10593"/>
          <a:stretch>
            <a:fillRect/>
          </a:stretch>
        </p:blipFill>
        <p:spPr bwMode="auto">
          <a:xfrm>
            <a:off x="6096000" y="4038600"/>
            <a:ext cx="2917825" cy="2214563"/>
          </a:xfrm>
          <a:prstGeom prst="rect">
            <a:avLst/>
          </a:prstGeom>
          <a:noFill/>
          <a:ln w="9525">
            <a:noFill/>
            <a:miter lim="800000"/>
            <a:headEnd/>
            <a:tailEnd/>
          </a:ln>
          <a:effectLst/>
        </p:spPr>
      </p:pic>
    </p:spTree>
    <p:extLst>
      <p:ext uri="{BB962C8B-B14F-4D97-AF65-F5344CB8AC3E}">
        <p14:creationId xmlns:p14="http://schemas.microsoft.com/office/powerpoint/2010/main" val="1897088388"/>
      </p:ext>
    </p:extLst>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2662" cy="576064"/>
          </a:xfrm>
        </p:spPr>
        <p:txBody>
          <a:bodyPr>
            <a:normAutofit fontScale="90000"/>
          </a:bodyPr>
          <a:lstStyle/>
          <a:p>
            <a:r>
              <a:rPr lang="fr-CA" dirty="0" smtClean="0"/>
              <a:t>4.3 L’engagement organisationnel (suite)</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80</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8" name="Rectangle 7"/>
          <p:cNvSpPr/>
          <p:nvPr/>
        </p:nvSpPr>
        <p:spPr>
          <a:xfrm>
            <a:off x="1143000" y="1524000"/>
            <a:ext cx="7620000" cy="4834657"/>
          </a:xfrm>
          <a:prstGeom prst="rect">
            <a:avLst/>
          </a:prstGeom>
        </p:spPr>
        <p:txBody>
          <a:bodyPr wrap="square">
            <a:spAutoFit/>
          </a:bodyPr>
          <a:lstStyle/>
          <a:p>
            <a:pPr marL="0" indent="0" algn="just">
              <a:spcAft>
                <a:spcPts val="1800"/>
              </a:spcAft>
              <a:buFont typeface="Wingdings" charset="2"/>
              <a:buNone/>
            </a:pPr>
            <a:r>
              <a:rPr lang="fr-FR" sz="2000" b="1" dirty="0" smtClean="0"/>
              <a:t>L’amélioration de l’engagement organisationnel</a:t>
            </a:r>
            <a:endParaRPr lang="fr-FR" dirty="0" smtClean="0"/>
          </a:p>
          <a:p>
            <a:pPr marL="0" indent="0" algn="just">
              <a:buFont typeface="Wingdings" charset="2"/>
              <a:buNone/>
            </a:pPr>
            <a:r>
              <a:rPr lang="fr-FR" dirty="0" smtClean="0"/>
              <a:t>Voici quelques exemples d’éléments favorisant l’engagement des employés envers leur organisation (Langton, Robbins et Judge, 2011) :</a:t>
            </a:r>
          </a:p>
          <a:p>
            <a:pPr marL="0" indent="0">
              <a:buFont typeface="Wingdings" charset="2"/>
              <a:buNone/>
            </a:pPr>
            <a:endParaRPr lang="fr-CA" dirty="0" smtClean="0"/>
          </a:p>
          <a:p>
            <a:pPr marL="176400" indent="-176400">
              <a:lnSpc>
                <a:spcPts val="2400"/>
              </a:lnSpc>
              <a:spcAft>
                <a:spcPts val="1200"/>
              </a:spcAft>
              <a:buFont typeface="Arial"/>
              <a:buChar char="•"/>
            </a:pPr>
            <a:r>
              <a:rPr lang="fr-FR" sz="1500" dirty="0" smtClean="0"/>
              <a:t>Favoriser la convergence entre les valeurs de l’organisation et les valeurs individuelles des travailleurs en préconisant une gestion par valeurs dans l’entreprise.</a:t>
            </a:r>
            <a:endParaRPr lang="fr-CA" sz="1500" dirty="0" smtClean="0"/>
          </a:p>
          <a:p>
            <a:pPr marL="176400" indent="-176400" algn="just">
              <a:lnSpc>
                <a:spcPts val="2400"/>
              </a:lnSpc>
              <a:spcAft>
                <a:spcPts val="1200"/>
              </a:spcAft>
              <a:buFont typeface="Arial"/>
              <a:buChar char="•"/>
            </a:pPr>
            <a:r>
              <a:rPr lang="fr-FR" sz="1500" dirty="0" smtClean="0"/>
              <a:t>S’assurer que chaque employé connaisse bien son rôle dans l’organisation et que les attentes envers son travail soient clairement définies.</a:t>
            </a:r>
            <a:endParaRPr lang="fr-CA" sz="1500" dirty="0" smtClean="0"/>
          </a:p>
          <a:p>
            <a:pPr marL="176400" indent="-176400">
              <a:lnSpc>
                <a:spcPts val="2400"/>
              </a:lnSpc>
              <a:spcAft>
                <a:spcPts val="1200"/>
              </a:spcAft>
              <a:buFont typeface="Arial"/>
              <a:buChar char="•"/>
            </a:pPr>
            <a:r>
              <a:rPr lang="fr-FR" sz="1500" dirty="0" smtClean="0"/>
              <a:t>Permettre aux travailleurs de s’autodéterminer au travail, c’est-à-dire leur offrirl’autonomie, les responsabilités et le pouvoir nécessaires à l’exécution de l’ensemblede leurs tâches.</a:t>
            </a:r>
            <a:endParaRPr lang="fr-CA" sz="1500" dirty="0" smtClean="0"/>
          </a:p>
          <a:p>
            <a:pPr marL="176400" indent="-176400" algn="just">
              <a:lnSpc>
                <a:spcPts val="2400"/>
              </a:lnSpc>
              <a:spcAft>
                <a:spcPts val="1200"/>
              </a:spcAft>
              <a:buFont typeface="Arial"/>
              <a:buChar char="•"/>
            </a:pPr>
            <a:r>
              <a:rPr lang="fr-FR" sz="1500" dirty="0" smtClean="0"/>
              <a:t>Offrir une reconnaissance individualisée pour la qualité de la performance au travail.</a:t>
            </a:r>
            <a:endParaRPr lang="fr-CA" sz="1500" dirty="0" smtClean="0"/>
          </a:p>
          <a:p>
            <a:pPr marL="176400" indent="-176400" algn="just">
              <a:lnSpc>
                <a:spcPts val="2400"/>
              </a:lnSpc>
              <a:spcAft>
                <a:spcPts val="1200"/>
              </a:spcAft>
              <a:buFont typeface="Arial"/>
              <a:buChar char="•"/>
            </a:pPr>
            <a:r>
              <a:rPr lang="fr-FR" sz="1500" dirty="0" smtClean="0"/>
              <a:t>Promouvoir un sain climat de travail où chacun peut ressentir du plaisir au travail.</a:t>
            </a:r>
            <a:endParaRPr lang="fr-CA" sz="1500" dirty="0" smtClean="0"/>
          </a:p>
        </p:txBody>
      </p:sp>
    </p:spTree>
    <p:extLst>
      <p:ext uri="{BB962C8B-B14F-4D97-AF65-F5344CB8AC3E}">
        <p14:creationId xmlns:p14="http://schemas.microsoft.com/office/powerpoint/2010/main" val="2292604751"/>
      </p:ext>
    </p:extLst>
  </p:cSld>
  <p:clrMapOvr>
    <a:masterClrMapping/>
  </p:clrMapOvr>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685800"/>
            <a:ext cx="8002662" cy="576064"/>
          </a:xfrm>
        </p:spPr>
        <p:txBody>
          <a:bodyPr>
            <a:normAutofit fontScale="90000"/>
          </a:bodyPr>
          <a:lstStyle/>
          <a:p>
            <a:r>
              <a:rPr lang="fr-CA" dirty="0" smtClean="0"/>
              <a:t>4.4 Les autres attitudes au travail</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81</a:t>
            </a:fld>
            <a:endParaRPr lang="fr-CA" dirty="0"/>
          </a:p>
        </p:txBody>
      </p:sp>
      <p:sp>
        <p:nvSpPr>
          <p:cNvPr id="5" name="Espace réservé du pied de page 4"/>
          <p:cNvSpPr>
            <a:spLocks noGrp="1"/>
          </p:cNvSpPr>
          <p:nvPr>
            <p:ph type="ftr" sz="quarter" idx="10"/>
          </p:nvPr>
        </p:nvSpPr>
        <p:spPr/>
        <p:txBody>
          <a:bodyPr/>
          <a:lstStyle/>
          <a:p>
            <a:pPr>
              <a:defRPr/>
            </a:pPr>
            <a:r>
              <a:rPr lang="fr-CA" b="1" dirty="0" smtClean="0"/>
              <a:t>Psychologie du travail et comportement organisationnel, </a:t>
            </a:r>
            <a:r>
              <a:rPr lang="fr-CA" dirty="0" smtClean="0"/>
              <a:t>4</a:t>
            </a:r>
            <a:r>
              <a:rPr lang="fr-CA" baseline="30000" dirty="0" smtClean="0"/>
              <a:t>e</a:t>
            </a:r>
            <a:r>
              <a:rPr lang="fr-CA" dirty="0" smtClean="0"/>
              <a:t> édition © 2012  </a:t>
            </a:r>
            <a:r>
              <a:rPr lang="fr-CA" dirty="0" err="1" smtClean="0"/>
              <a:t>Chenelière</a:t>
            </a:r>
            <a:r>
              <a:rPr lang="fr-CA" dirty="0" smtClean="0"/>
              <a:t> Éducation </a:t>
            </a:r>
            <a:r>
              <a:rPr lang="fr-CA" dirty="0" err="1" smtClean="0"/>
              <a:t>inc</a:t>
            </a:r>
            <a:r>
              <a:rPr lang="fr-CA" dirty="0" smtClean="0"/>
              <a:t>.</a:t>
            </a:r>
            <a:endParaRPr lang="fr-CA" dirty="0"/>
          </a:p>
        </p:txBody>
      </p:sp>
      <p:sp>
        <p:nvSpPr>
          <p:cNvPr id="6" name="Rectangle 5"/>
          <p:cNvSpPr/>
          <p:nvPr/>
        </p:nvSpPr>
        <p:spPr>
          <a:xfrm>
            <a:off x="1219200" y="1600200"/>
            <a:ext cx="7467600" cy="4744034"/>
          </a:xfrm>
          <a:prstGeom prst="rect">
            <a:avLst/>
          </a:prstGeom>
        </p:spPr>
        <p:txBody>
          <a:bodyPr wrap="square">
            <a:spAutoFit/>
          </a:bodyPr>
          <a:lstStyle/>
          <a:p>
            <a:pPr algn="just">
              <a:lnSpc>
                <a:spcPts val="2200"/>
              </a:lnSpc>
              <a:spcBef>
                <a:spcPct val="30000"/>
              </a:spcBef>
              <a:spcAft>
                <a:spcPts val="600"/>
              </a:spcAft>
              <a:buClr>
                <a:schemeClr val="tx1"/>
              </a:buClr>
              <a:buFont typeface="Wingdings" charset="2"/>
              <a:buNone/>
              <a:tabLst>
                <a:tab pos="3736975" algn="l"/>
              </a:tabLst>
            </a:pPr>
            <a:r>
              <a:rPr lang="fr-CA" sz="1500" b="1" dirty="0" smtClean="0">
                <a:solidFill>
                  <a:srgbClr val="25223A"/>
                </a:solidFill>
                <a:latin typeface="Arial"/>
                <a:cs typeface="Arial"/>
              </a:rPr>
              <a:t>La citoyenneté organisationnelle </a:t>
            </a:r>
            <a:r>
              <a:rPr lang="fr-CA" sz="1500" dirty="0" smtClean="0">
                <a:solidFill>
                  <a:srgbClr val="25223A"/>
                </a:solidFill>
                <a:latin typeface="Arial"/>
                <a:cs typeface="Arial"/>
              </a:rPr>
              <a:t>– On s’accorde pour considérer que la citoyenneté organisationnelle regroupe « </a:t>
            </a:r>
            <a:r>
              <a:rPr lang="fr-CA" sz="1500" i="1" dirty="0" smtClean="0">
                <a:solidFill>
                  <a:srgbClr val="25223A"/>
                </a:solidFill>
                <a:latin typeface="Arial"/>
                <a:cs typeface="Arial"/>
              </a:rPr>
              <a:t>les comportements favorables d’un employé vis-à-vis son organisation et qui dépassent les exigences normales de son poste</a:t>
            </a:r>
            <a:r>
              <a:rPr lang="fr-CA" sz="1500" dirty="0" smtClean="0">
                <a:solidFill>
                  <a:srgbClr val="25223A"/>
                </a:solidFill>
                <a:latin typeface="Arial"/>
                <a:cs typeface="Arial"/>
              </a:rPr>
              <a:t> » (</a:t>
            </a:r>
            <a:r>
              <a:rPr lang="fr-CA" sz="1500" dirty="0" err="1" smtClean="0">
                <a:solidFill>
                  <a:srgbClr val="25223A"/>
                </a:solidFill>
                <a:latin typeface="Arial"/>
                <a:cs typeface="Arial"/>
              </a:rPr>
              <a:t>McShane</a:t>
            </a:r>
            <a:r>
              <a:rPr lang="fr-CA" sz="1500" dirty="0" smtClean="0">
                <a:solidFill>
                  <a:srgbClr val="25223A"/>
                </a:solidFill>
                <a:latin typeface="Arial"/>
                <a:cs typeface="Arial"/>
              </a:rPr>
              <a:t> et </a:t>
            </a:r>
            <a:r>
              <a:rPr lang="fr-CA" sz="1500" dirty="0" err="1" smtClean="0">
                <a:solidFill>
                  <a:srgbClr val="25223A"/>
                </a:solidFill>
                <a:latin typeface="Arial"/>
                <a:cs typeface="Arial"/>
              </a:rPr>
              <a:t>Benaboiu</a:t>
            </a:r>
            <a:r>
              <a:rPr lang="fr-CA" sz="1500" dirty="0" smtClean="0">
                <a:solidFill>
                  <a:srgbClr val="25223A"/>
                </a:solidFill>
                <a:latin typeface="Arial"/>
                <a:cs typeface="Arial"/>
              </a:rPr>
              <a:t>, 2008). La nature des comportements de citoyenneté organisationnelle est très variée et plusieurs actions hétérogènes peuvent être regroupées sous ce vocable. Cependant, il est possible de regrouper les actions du travailleur faisant preuve de citoyenneté à l’intérieur de divers types de comportements </a:t>
            </a:r>
            <a:r>
              <a:rPr lang="fr-CA" sz="1500" dirty="0" err="1" smtClean="0">
                <a:solidFill>
                  <a:srgbClr val="25223A"/>
                </a:solidFill>
                <a:latin typeface="Arial"/>
                <a:cs typeface="Arial"/>
              </a:rPr>
              <a:t>prosociaux</a:t>
            </a:r>
            <a:r>
              <a:rPr lang="fr-CA" sz="1500" dirty="0" smtClean="0">
                <a:solidFill>
                  <a:srgbClr val="25223A"/>
                </a:solidFill>
                <a:latin typeface="Arial"/>
                <a:cs typeface="Arial"/>
              </a:rPr>
              <a:t>. Ainsi, l’altruisme, la prévenance, l’encouragement, la modération, la tolérance, le civisme et le professionnalisme peuvent être rattachés aux diverses dimensions de ce concept (Roux et Dussault, 2007). </a:t>
            </a:r>
          </a:p>
          <a:p>
            <a:pPr algn="just">
              <a:lnSpc>
                <a:spcPts val="2200"/>
              </a:lnSpc>
              <a:spcBef>
                <a:spcPct val="30000"/>
              </a:spcBef>
              <a:spcAft>
                <a:spcPts val="600"/>
              </a:spcAft>
              <a:buClr>
                <a:schemeClr val="tx1"/>
              </a:buClr>
              <a:buFont typeface="Wingdings" charset="2"/>
              <a:buNone/>
              <a:tabLst>
                <a:tab pos="3736975" algn="l"/>
              </a:tabLst>
            </a:pPr>
            <a:r>
              <a:rPr lang="fr-CA" sz="1500" b="1" dirty="0" smtClean="0">
                <a:solidFill>
                  <a:srgbClr val="25223A"/>
                </a:solidFill>
                <a:latin typeface="Arial"/>
                <a:cs typeface="Arial"/>
              </a:rPr>
              <a:t>L’engagement au travail </a:t>
            </a:r>
            <a:r>
              <a:rPr lang="fr-CA" sz="1500" dirty="0" smtClean="0">
                <a:solidFill>
                  <a:srgbClr val="25223A"/>
                </a:solidFill>
                <a:latin typeface="Arial"/>
                <a:cs typeface="Arial"/>
              </a:rPr>
              <a:t>– L’engagement au travail est un concept récent qui qualifie l’attitude d’un travailleur qui s’implique avec un grand enthousiasme dans les tâches qu’il exécute. On dira ainsi que l’engagement au travail est « </a:t>
            </a:r>
            <a:r>
              <a:rPr lang="fr-CA" sz="1500" i="1" dirty="0" smtClean="0">
                <a:solidFill>
                  <a:srgbClr val="25223A"/>
                </a:solidFill>
                <a:latin typeface="Arial"/>
                <a:cs typeface="Arial"/>
              </a:rPr>
              <a:t>un état émotionnel positif et épanouissant, caractérisé par la vigueur, le dévouement et l’absorption</a:t>
            </a:r>
            <a:r>
              <a:rPr lang="fr-CA" sz="1500" dirty="0" smtClean="0">
                <a:solidFill>
                  <a:srgbClr val="25223A"/>
                </a:solidFill>
                <a:latin typeface="Arial"/>
                <a:cs typeface="Arial"/>
              </a:rPr>
              <a:t> » (Langton, Robbins et Judge, 2011). Ainsi, le travailleur qui présente un grand engagement au travail s’acquittera de son travail avec passion et beaucoup d’intérêt. </a:t>
            </a:r>
            <a:endParaRPr lang="fr-CA" sz="1500" dirty="0">
              <a:solidFill>
                <a:srgbClr val="25223A"/>
              </a:solidFill>
              <a:latin typeface="Arial"/>
              <a:cs typeface="Arial"/>
            </a:endParaRPr>
          </a:p>
        </p:txBody>
      </p:sp>
    </p:spTree>
    <p:extLst>
      <p:ext uri="{BB962C8B-B14F-4D97-AF65-F5344CB8AC3E}">
        <p14:creationId xmlns:p14="http://schemas.microsoft.com/office/powerpoint/2010/main" val="3874733282"/>
      </p:ext>
    </p:extLst>
  </p:cSld>
  <p:clrMapOvr>
    <a:masterClrMapping/>
  </p:clrMapOvr>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685800"/>
            <a:ext cx="8002662" cy="576064"/>
          </a:xfrm>
        </p:spPr>
        <p:txBody>
          <a:bodyPr>
            <a:normAutofit fontScale="90000"/>
          </a:bodyPr>
          <a:lstStyle/>
          <a:p>
            <a:r>
              <a:rPr lang="fr-FR" dirty="0" smtClean="0"/>
              <a:t>Conclusion</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82</a:t>
            </a:fld>
            <a:endParaRPr lang="fr-CA" dirty="0"/>
          </a:p>
        </p:txBody>
      </p:sp>
      <p:sp>
        <p:nvSpPr>
          <p:cNvPr id="5" name="Espace réservé du texte 4"/>
          <p:cNvSpPr>
            <a:spLocks noGrp="1"/>
          </p:cNvSpPr>
          <p:nvPr>
            <p:ph type="body" sz="quarter" idx="12"/>
          </p:nvPr>
        </p:nvSpPr>
        <p:spPr/>
        <p:txBody>
          <a:bodyPr/>
          <a:lstStyle/>
          <a:p>
            <a:r>
              <a:rPr lang="fr-CA" sz="1500" dirty="0" smtClean="0">
                <a:latin typeface="Arial"/>
                <a:cs typeface="Arial"/>
              </a:rPr>
              <a:t>Bien cerner les attitudes des travailleurs n’est pas chose facile. En fait, chaque employé présente un profil bien personnel d’attitudes qui guide ses comportements au travail. Comme nous l’avons vu, même si la nature d’une attitude ne garantit pas l’adoption de comportements, elle demeure l’un des facteurs décisifs dans le choix de se comporter. En fait, il faut voir l’attitude comme un élément important d’un système qui régule les actions d’une personne. De pair avec la personnalité, les valeurs et les attributions, par exemple, l’attitude contribue à l’orientation des comportements d’une personne.</a:t>
            </a:r>
          </a:p>
          <a:p>
            <a:r>
              <a:rPr lang="fr-CA" sz="1500" dirty="0" smtClean="0">
                <a:latin typeface="Arial"/>
                <a:ea typeface="Times New Roman" charset="0"/>
                <a:cs typeface="Arial"/>
              </a:rPr>
              <a:t>Le diagnostic, formel ou informel, des attitudes au travail permet au gestionnaire de mieux saisir les leviers de maintien ou de développement des comportements recherchés. La satisfaction, les engagements et la citoyenneté organisationnelle sont autant d’informations qui permettent de saisir la dynamique comportementale d’un employé et, au besoin, d’intervenir sur certains aspects en fonction des attentes et des objectifs organisationnels.</a:t>
            </a:r>
            <a:endParaRPr lang="fr-CA" sz="1500" dirty="0" smtClean="0">
              <a:latin typeface="Arial"/>
              <a:cs typeface="Arial"/>
            </a:endParaRPr>
          </a:p>
          <a:p>
            <a:endParaRPr lang="fr-FR" dirty="0"/>
          </a:p>
        </p:txBody>
      </p:sp>
    </p:spTree>
    <p:extLst>
      <p:ext uri="{BB962C8B-B14F-4D97-AF65-F5344CB8AC3E}">
        <p14:creationId xmlns:p14="http://schemas.microsoft.com/office/powerpoint/2010/main" val="383823135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Les groupes de travail</a:t>
            </a:r>
            <a:endParaRPr lang="fr-CA" dirty="0"/>
          </a:p>
        </p:txBody>
      </p:sp>
      <p:sp>
        <p:nvSpPr>
          <p:cNvPr id="4" name="Espace réservé du texte 3"/>
          <p:cNvSpPr>
            <a:spLocks noGrp="1"/>
          </p:cNvSpPr>
          <p:nvPr>
            <p:ph type="body" sz="quarter" idx="10"/>
          </p:nvPr>
        </p:nvSpPr>
        <p:spPr/>
        <p:txBody>
          <a:bodyPr>
            <a:normAutofit fontScale="92500" lnSpcReduction="10000"/>
          </a:bodyPr>
          <a:lstStyle/>
          <a:p>
            <a:r>
              <a:rPr lang="fr-CA" dirty="0" smtClean="0"/>
              <a:t>Chapitre</a:t>
            </a:r>
            <a:endParaRPr lang="fr-CA" dirty="0"/>
          </a:p>
        </p:txBody>
      </p:sp>
      <p:sp>
        <p:nvSpPr>
          <p:cNvPr id="5" name="Espace réservé du texte 4"/>
          <p:cNvSpPr>
            <a:spLocks noGrp="1"/>
          </p:cNvSpPr>
          <p:nvPr>
            <p:ph type="body" sz="quarter" idx="11"/>
          </p:nvPr>
        </p:nvSpPr>
        <p:spPr/>
        <p:txBody>
          <a:bodyPr/>
          <a:lstStyle/>
          <a:p>
            <a:r>
              <a:rPr lang="fr-CA" dirty="0" smtClean="0"/>
              <a:t>5</a:t>
            </a:r>
          </a:p>
          <a:p>
            <a:endParaRPr lang="fr-CA" dirty="0"/>
          </a:p>
        </p:txBody>
      </p:sp>
      <p:cxnSp>
        <p:nvCxnSpPr>
          <p:cNvPr id="6" name="Connecteur droit 5"/>
          <p:cNvCxnSpPr/>
          <p:nvPr/>
        </p:nvCxnSpPr>
        <p:spPr>
          <a:xfrm>
            <a:off x="2019904" y="3248144"/>
            <a:ext cx="0" cy="19442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6376839"/>
      </p:ext>
    </p:extLst>
  </p:cSld>
  <p:clrMapOvr>
    <a:masterClrMapping/>
  </p:clrMapOvr>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Plan de chapitre</a:t>
            </a:r>
            <a:endParaRPr lang="fr-CA" dirty="0"/>
          </a:p>
        </p:txBody>
      </p:sp>
      <p:sp>
        <p:nvSpPr>
          <p:cNvPr id="3" name="Espace réservé du texte 2"/>
          <p:cNvSpPr>
            <a:spLocks noGrp="1"/>
          </p:cNvSpPr>
          <p:nvPr>
            <p:ph type="body" sz="quarter" idx="12"/>
          </p:nvPr>
        </p:nvSpPr>
        <p:spPr/>
        <p:txBody>
          <a:bodyPr/>
          <a:lstStyle/>
          <a:p>
            <a:pPr>
              <a:buNone/>
            </a:pPr>
            <a:r>
              <a:rPr lang="fr-CA" sz="1500" dirty="0" smtClean="0"/>
              <a:t>Introduction</a:t>
            </a:r>
            <a:endParaRPr lang="en-US" sz="1500" dirty="0" smtClean="0"/>
          </a:p>
          <a:p>
            <a:pPr>
              <a:buNone/>
            </a:pPr>
            <a:r>
              <a:rPr lang="fr-CA" sz="1500" dirty="0" smtClean="0"/>
              <a:t>5.1 L’adhésion à un groupe</a:t>
            </a:r>
            <a:endParaRPr lang="en-US" sz="1500" dirty="0" smtClean="0"/>
          </a:p>
          <a:p>
            <a:pPr>
              <a:buNone/>
            </a:pPr>
            <a:r>
              <a:rPr lang="fr-CA" sz="1500" dirty="0" smtClean="0"/>
              <a:t>5.2 Les types de groupes</a:t>
            </a:r>
            <a:endParaRPr lang="en-US" sz="1500" dirty="0" smtClean="0"/>
          </a:p>
          <a:p>
            <a:pPr>
              <a:buNone/>
            </a:pPr>
            <a:r>
              <a:rPr lang="fr-CA" sz="1500" dirty="0" smtClean="0"/>
              <a:t>5.3 Les étapes de l’évolution d’un groupe</a:t>
            </a:r>
            <a:endParaRPr lang="en-US" sz="1500" dirty="0" smtClean="0"/>
          </a:p>
          <a:p>
            <a:pPr>
              <a:buNone/>
            </a:pPr>
            <a:r>
              <a:rPr lang="fr-CA" sz="1500" dirty="0" smtClean="0"/>
              <a:t>5.4 L’efficacité du groupe</a:t>
            </a:r>
            <a:endParaRPr lang="en-US" sz="1500" dirty="0" smtClean="0"/>
          </a:p>
          <a:p>
            <a:pPr>
              <a:buNone/>
            </a:pPr>
            <a:r>
              <a:rPr lang="fr-CA" sz="1500" dirty="0" smtClean="0"/>
              <a:t>5.5 La « pensée de groupe » (</a:t>
            </a:r>
            <a:r>
              <a:rPr lang="fr-CA" sz="1500" i="1" dirty="0" err="1" smtClean="0"/>
              <a:t>groupthink</a:t>
            </a:r>
            <a:r>
              <a:rPr lang="fr-CA" sz="1500" dirty="0" smtClean="0"/>
              <a:t>)</a:t>
            </a:r>
            <a:endParaRPr lang="en-US" sz="1500" dirty="0" smtClean="0"/>
          </a:p>
          <a:p>
            <a:pPr>
              <a:buNone/>
            </a:pPr>
            <a:r>
              <a:rPr lang="fr-CA" sz="1500" dirty="0" smtClean="0"/>
              <a:t>5.6 La paresse sociale</a:t>
            </a:r>
            <a:endParaRPr lang="en-US" sz="1500" dirty="0" smtClean="0"/>
          </a:p>
          <a:p>
            <a:pPr>
              <a:buNone/>
            </a:pPr>
            <a:r>
              <a:rPr lang="fr-CA" sz="1500" dirty="0" smtClean="0"/>
              <a:t>5.7 Les équipes de travail par opposition aux groupes de travail</a:t>
            </a:r>
            <a:endParaRPr lang="en-US" sz="1500" dirty="0" smtClean="0"/>
          </a:p>
          <a:p>
            <a:pPr>
              <a:buNone/>
            </a:pPr>
            <a:r>
              <a:rPr lang="fr-CA" sz="1500" dirty="0" smtClean="0"/>
              <a:t>Conclusion</a:t>
            </a:r>
            <a:endParaRPr lang="fr-FR" sz="1500" dirty="0" smtClean="0"/>
          </a:p>
          <a:p>
            <a:pPr>
              <a:buNone/>
            </a:pP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84</a:t>
            </a:fld>
            <a:endParaRPr lang="fr-CA" dirty="0"/>
          </a:p>
        </p:txBody>
      </p:sp>
      <p:sp>
        <p:nvSpPr>
          <p:cNvPr id="5" name="Espace réservé du pied de page 4"/>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Tree>
    <p:extLst>
      <p:ext uri="{BB962C8B-B14F-4D97-AF65-F5344CB8AC3E}">
        <p14:creationId xmlns:p14="http://schemas.microsoft.com/office/powerpoint/2010/main" val="98898287"/>
      </p:ext>
    </p:extLst>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objectifs d’apprentissage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85</a:t>
            </a:fld>
            <a:endParaRPr lang="fr-CA" dirty="0"/>
          </a:p>
        </p:txBody>
      </p:sp>
      <p:sp>
        <p:nvSpPr>
          <p:cNvPr id="5" name="Espace réservé du texte 4"/>
          <p:cNvSpPr>
            <a:spLocks noGrp="1"/>
          </p:cNvSpPr>
          <p:nvPr>
            <p:ph type="body" sz="quarter" idx="12"/>
          </p:nvPr>
        </p:nvSpPr>
        <p:spPr>
          <a:xfrm>
            <a:off x="1066800" y="1524000"/>
            <a:ext cx="8077200" cy="4535487"/>
          </a:xfrm>
        </p:spPr>
        <p:txBody>
          <a:bodyPr>
            <a:normAutofit fontScale="25000" lnSpcReduction="20000"/>
          </a:bodyPr>
          <a:lstStyle/>
          <a:p>
            <a:pPr marL="0" indent="0">
              <a:lnSpc>
                <a:spcPts val="2400"/>
              </a:lnSpc>
              <a:spcAft>
                <a:spcPts val="200"/>
              </a:spcAft>
              <a:buNone/>
            </a:pPr>
            <a:r>
              <a:rPr lang="fr-CA" sz="1500" dirty="0" smtClean="0"/>
              <a:t>Dans ce chapitre, le lecteur se familiarisera avec :</a:t>
            </a:r>
            <a:endParaRPr lang="en-US" sz="1500" dirty="0" smtClean="0"/>
          </a:p>
          <a:p>
            <a:pPr>
              <a:lnSpc>
                <a:spcPts val="2400"/>
              </a:lnSpc>
              <a:spcAft>
                <a:spcPts val="200"/>
              </a:spcAft>
            </a:pPr>
            <a:r>
              <a:rPr lang="fr-CA" sz="1500" dirty="0" smtClean="0"/>
              <a:t>l’importance et les avantages de la présence de groupes à l’intérieur d’une organisation ;</a:t>
            </a:r>
            <a:endParaRPr lang="en-US" sz="1500" dirty="0" smtClean="0"/>
          </a:p>
          <a:p>
            <a:pPr>
              <a:lnSpc>
                <a:spcPts val="2400"/>
              </a:lnSpc>
              <a:spcAft>
                <a:spcPts val="200"/>
              </a:spcAft>
            </a:pPr>
            <a:r>
              <a:rPr lang="fr-CA" sz="1500" dirty="0" smtClean="0"/>
              <a:t>les raisons justifiant la formation d’un groupe ;</a:t>
            </a:r>
            <a:endParaRPr lang="en-US" sz="1500" dirty="0" smtClean="0"/>
          </a:p>
          <a:p>
            <a:pPr>
              <a:lnSpc>
                <a:spcPts val="2400"/>
              </a:lnSpc>
              <a:spcAft>
                <a:spcPts val="200"/>
              </a:spcAft>
            </a:pPr>
            <a:r>
              <a:rPr lang="fr-CA" sz="1500" dirty="0" smtClean="0"/>
              <a:t>les classes et les types de groupes ;</a:t>
            </a:r>
            <a:endParaRPr lang="en-US" sz="1500" dirty="0" smtClean="0"/>
          </a:p>
          <a:p>
            <a:pPr>
              <a:lnSpc>
                <a:spcPts val="2400"/>
              </a:lnSpc>
              <a:spcAft>
                <a:spcPts val="200"/>
              </a:spcAft>
            </a:pPr>
            <a:r>
              <a:rPr lang="fr-CA" sz="1500" dirty="0" smtClean="0"/>
              <a:t>les étapes de l’évolution d’un groupe ;</a:t>
            </a:r>
            <a:endParaRPr lang="en-US" sz="1500" dirty="0" smtClean="0"/>
          </a:p>
          <a:p>
            <a:pPr>
              <a:lnSpc>
                <a:spcPts val="2400"/>
              </a:lnSpc>
              <a:spcAft>
                <a:spcPts val="200"/>
              </a:spcAft>
            </a:pPr>
            <a:r>
              <a:rPr lang="fr-CA" sz="1500" dirty="0" smtClean="0"/>
              <a:t>l’influence de diverses variables sur la cohésion d’un groupe ;</a:t>
            </a:r>
            <a:endParaRPr lang="en-US" sz="1500" dirty="0" smtClean="0"/>
          </a:p>
          <a:p>
            <a:pPr>
              <a:lnSpc>
                <a:spcPts val="2400"/>
              </a:lnSpc>
              <a:spcAft>
                <a:spcPts val="200"/>
              </a:spcAft>
            </a:pPr>
            <a:r>
              <a:rPr lang="fr-CA" sz="1500" dirty="0" smtClean="0"/>
              <a:t>les effets positifs et négatifs de la cohésion sur l’efficacité du groupe ;</a:t>
            </a:r>
            <a:endParaRPr lang="en-US" sz="1500" dirty="0" smtClean="0"/>
          </a:p>
          <a:p>
            <a:pPr>
              <a:lnSpc>
                <a:spcPts val="2400"/>
              </a:lnSpc>
              <a:spcAft>
                <a:spcPts val="200"/>
              </a:spcAft>
            </a:pPr>
            <a:r>
              <a:rPr lang="fr-CA" sz="1500" dirty="0" smtClean="0"/>
              <a:t>le phénomène de la « pensée de groupe » ;</a:t>
            </a:r>
            <a:endParaRPr lang="en-US" sz="1500" dirty="0" smtClean="0"/>
          </a:p>
          <a:p>
            <a:pPr>
              <a:lnSpc>
                <a:spcPts val="2400"/>
              </a:lnSpc>
              <a:spcAft>
                <a:spcPts val="200"/>
              </a:spcAft>
            </a:pPr>
            <a:r>
              <a:rPr lang="fr-CA" sz="1500" dirty="0" smtClean="0"/>
              <a:t>le phénomène de la paresse sociale ;</a:t>
            </a:r>
            <a:endParaRPr lang="en-US" sz="1500" dirty="0" smtClean="0"/>
          </a:p>
          <a:p>
            <a:pPr>
              <a:lnSpc>
                <a:spcPts val="2400"/>
              </a:lnSpc>
              <a:spcAft>
                <a:spcPts val="200"/>
              </a:spcAft>
            </a:pPr>
            <a:r>
              <a:rPr lang="fr-CA" sz="1500" dirty="0" smtClean="0"/>
              <a:t>la différence entre le groupe et l’équipe en milieu de travail ;</a:t>
            </a:r>
            <a:endParaRPr lang="en-US" sz="1500" dirty="0" smtClean="0"/>
          </a:p>
          <a:p>
            <a:pPr>
              <a:lnSpc>
                <a:spcPts val="2400"/>
              </a:lnSpc>
              <a:spcAft>
                <a:spcPts val="200"/>
              </a:spcAft>
            </a:pPr>
            <a:r>
              <a:rPr lang="fr-CA" sz="1500" dirty="0" smtClean="0"/>
              <a:t>le fonctionnement des équipes de travail autogérées ;</a:t>
            </a:r>
            <a:endParaRPr lang="en-US" sz="1500" dirty="0" smtClean="0"/>
          </a:p>
          <a:p>
            <a:pPr>
              <a:lnSpc>
                <a:spcPts val="2400"/>
              </a:lnSpc>
              <a:spcAft>
                <a:spcPts val="200"/>
              </a:spcAft>
            </a:pPr>
            <a:r>
              <a:rPr lang="fr-CA" sz="1500" dirty="0" smtClean="0"/>
              <a:t>le fonctionnement des équipes </a:t>
            </a:r>
            <a:r>
              <a:rPr lang="fr-CA" sz="1500" dirty="0" err="1" smtClean="0"/>
              <a:t>interfonctionnelles</a:t>
            </a:r>
            <a:r>
              <a:rPr lang="fr-CA" sz="1500" dirty="0" smtClean="0"/>
              <a:t> ;</a:t>
            </a:r>
            <a:endParaRPr lang="en-US" sz="1500" dirty="0" smtClean="0"/>
          </a:p>
          <a:p>
            <a:pPr>
              <a:lnSpc>
                <a:spcPts val="2400"/>
              </a:lnSpc>
              <a:spcAft>
                <a:spcPts val="200"/>
              </a:spcAft>
            </a:pPr>
            <a:r>
              <a:rPr lang="fr-CA" sz="1500" dirty="0" smtClean="0"/>
              <a:t>le fonctionnement des équipes virtuelles. </a:t>
            </a:r>
            <a:endParaRPr lang="en-US" sz="1500" dirty="0" smtClean="0"/>
          </a:p>
          <a:p>
            <a:pPr>
              <a:spcAft>
                <a:spcPts val="200"/>
              </a:spcAft>
            </a:pPr>
            <a:endParaRPr lang="fr-FR" sz="1500" dirty="0"/>
          </a:p>
        </p:txBody>
      </p:sp>
    </p:spTree>
    <p:extLst>
      <p:ext uri="{BB962C8B-B14F-4D97-AF65-F5344CB8AC3E}">
        <p14:creationId xmlns:p14="http://schemas.microsoft.com/office/powerpoint/2010/main" val="110525254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5.1 L’adhésion à un groupe</a:t>
            </a:r>
            <a:r>
              <a:rPr lang="en-US" sz="2800" dirty="0" smtClean="0"/>
              <a:t/>
            </a:r>
            <a:br>
              <a:rPr lang="en-US" sz="2800" dirty="0" smtClean="0"/>
            </a:b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86</a:t>
            </a:fld>
            <a:endParaRPr lang="fr-CA" dirty="0"/>
          </a:p>
        </p:txBody>
      </p:sp>
      <p:sp>
        <p:nvSpPr>
          <p:cNvPr id="5" name="Espace réservé du texte 4"/>
          <p:cNvSpPr>
            <a:spLocks noGrp="1"/>
          </p:cNvSpPr>
          <p:nvPr>
            <p:ph type="body" sz="quarter" idx="12"/>
          </p:nvPr>
        </p:nvSpPr>
        <p:spPr/>
        <p:txBody>
          <a:bodyPr/>
          <a:lstStyle/>
          <a:p>
            <a:pPr>
              <a:lnSpc>
                <a:spcPts val="2600"/>
              </a:lnSpc>
              <a:spcAft>
                <a:spcPts val="1400"/>
              </a:spcAft>
            </a:pPr>
            <a:r>
              <a:rPr lang="fr-CA" sz="2000" dirty="0" smtClean="0"/>
              <a:t>Pourquoi les individus se joignent-ils à un groupe ou qu’est-ce qui les incite à en former un ?</a:t>
            </a:r>
            <a:endParaRPr lang="fr-CA" sz="2000" b="1" dirty="0" smtClean="0"/>
          </a:p>
          <a:p>
            <a:pPr lvl="1">
              <a:lnSpc>
                <a:spcPts val="2600"/>
              </a:lnSpc>
              <a:spcAft>
                <a:spcPts val="1200"/>
              </a:spcAft>
            </a:pPr>
            <a:r>
              <a:rPr lang="fr-CA" sz="1800" dirty="0" smtClean="0"/>
              <a:t>Les raisons qui amènent une personne à se joindre à un groupe sont très variées et peuvent satisfaire plusieurs besoins.</a:t>
            </a:r>
          </a:p>
          <a:p>
            <a:pPr lvl="1">
              <a:lnSpc>
                <a:spcPts val="2600"/>
              </a:lnSpc>
              <a:spcAft>
                <a:spcPts val="1200"/>
              </a:spcAft>
            </a:pPr>
            <a:r>
              <a:rPr lang="fr-CA" sz="1800" dirty="0" smtClean="0"/>
              <a:t>C’est pourquoi certains appartiennent à plusieurs groupes : si un groupe ne parvient pas à satisfaire tous les besoins d’un individu, ce dernier pourra cesser d’y appartenir ou investir plus de temps ou d’énergie dans d’autres groupes.</a:t>
            </a:r>
          </a:p>
          <a:p>
            <a:pPr lvl="1">
              <a:lnSpc>
                <a:spcPts val="2600"/>
              </a:lnSpc>
              <a:spcAft>
                <a:spcPts val="1200"/>
              </a:spcAft>
            </a:pPr>
            <a:r>
              <a:rPr lang="fr-CA" sz="1800" dirty="0" smtClean="0"/>
              <a:t>Les motifs les plus courants sont liés aux besoins de sécurité, d’appartenance sociale et d’engagement dans des tâches communes, afin d’accomplir une tâche ou résoudre un problème.</a:t>
            </a:r>
          </a:p>
          <a:p>
            <a:endParaRPr lang="fr-FR" dirty="0"/>
          </a:p>
        </p:txBody>
      </p:sp>
    </p:spTree>
    <p:extLst>
      <p:ext uri="{BB962C8B-B14F-4D97-AF65-F5344CB8AC3E}">
        <p14:creationId xmlns:p14="http://schemas.microsoft.com/office/powerpoint/2010/main" val="228832479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L’adhésion à un groupe</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87</a:t>
            </a:fld>
            <a:endParaRPr lang="fr-CA" dirty="0"/>
          </a:p>
        </p:txBody>
      </p:sp>
      <p:sp>
        <p:nvSpPr>
          <p:cNvPr id="5" name="Espace réservé du texte 4"/>
          <p:cNvSpPr>
            <a:spLocks noGrp="1"/>
          </p:cNvSpPr>
          <p:nvPr>
            <p:ph type="body" sz="quarter" idx="12"/>
          </p:nvPr>
        </p:nvSpPr>
        <p:spPr/>
        <p:txBody>
          <a:bodyPr>
            <a:normAutofit fontScale="85000" lnSpcReduction="10000"/>
          </a:bodyPr>
          <a:lstStyle/>
          <a:p>
            <a:r>
              <a:rPr lang="fr-CA" dirty="0" smtClean="0"/>
              <a:t>Dans la majorité des cas, c’est la direction qui a mis le groupe sur pied. </a:t>
            </a:r>
          </a:p>
          <a:p>
            <a:r>
              <a:rPr lang="fr-CA" dirty="0" smtClean="0"/>
              <a:t>Il est rare que les besoins d’un individu soient entièrement comblés par un seul groupe. C’est pourquoi certains appartiennent à plusieurs groupes. Si un groupe ne parvient pas à satisfaire tous les besoins d’un individu, ce dernier cessera d’appartenir au groupe ou investir plus de temps et d’énergie dans d’autres groupes.</a:t>
            </a:r>
          </a:p>
          <a:p>
            <a:r>
              <a:rPr lang="fr-CA" dirty="0" smtClean="0"/>
              <a:t>Lire </a:t>
            </a:r>
            <a:r>
              <a:rPr lang="fr-CA" i="1" dirty="0" smtClean="0"/>
              <a:t>‘Le travail policier en équipe’ </a:t>
            </a:r>
            <a:r>
              <a:rPr lang="fr-CA" dirty="0" smtClean="0"/>
              <a:t>à la page 183</a:t>
            </a:r>
            <a:r>
              <a:rPr lang="fr-CA" i="1" dirty="0" smtClean="0"/>
              <a:t> </a:t>
            </a:r>
          </a:p>
          <a:p>
            <a:r>
              <a:rPr lang="fr-CA" dirty="0" smtClean="0"/>
              <a:t>La notion de groupe se rattache à l’idée de la </a:t>
            </a:r>
            <a:r>
              <a:rPr lang="fr-CA" b="1" dirty="0" smtClean="0"/>
              <a:t>réalisation d’une tâche</a:t>
            </a:r>
            <a:r>
              <a:rPr lang="fr-CA" dirty="0" smtClean="0"/>
              <a:t> ou </a:t>
            </a:r>
            <a:r>
              <a:rPr lang="fr-CA" b="1" dirty="0" smtClean="0"/>
              <a:t>d’interaction sociale</a:t>
            </a:r>
            <a:r>
              <a:rPr lang="fr-CA" dirty="0" smtClean="0"/>
              <a:t>.</a:t>
            </a:r>
          </a:p>
          <a:p>
            <a:pPr>
              <a:buNone/>
            </a:pPr>
            <a:endParaRPr lang="fr-CA" dirty="0"/>
          </a:p>
        </p:txBody>
      </p:sp>
    </p:spTree>
    <p:extLst>
      <p:ext uri="{BB962C8B-B14F-4D97-AF65-F5344CB8AC3E}">
        <p14:creationId xmlns:p14="http://schemas.microsoft.com/office/powerpoint/2010/main" val="199365975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5.2 Les types de groupes</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88</a:t>
            </a:fld>
            <a:endParaRPr lang="fr-CA" dirty="0"/>
          </a:p>
        </p:txBody>
      </p:sp>
      <p:sp>
        <p:nvSpPr>
          <p:cNvPr id="5" name="Espace réservé du texte 4"/>
          <p:cNvSpPr>
            <a:spLocks noGrp="1"/>
          </p:cNvSpPr>
          <p:nvPr>
            <p:ph type="body" sz="quarter" idx="12"/>
          </p:nvPr>
        </p:nvSpPr>
        <p:spPr>
          <a:xfrm>
            <a:off x="1116012" y="1357298"/>
            <a:ext cx="7642225" cy="5000660"/>
          </a:xfrm>
        </p:spPr>
        <p:txBody>
          <a:bodyPr/>
          <a:lstStyle/>
          <a:p>
            <a:pPr>
              <a:lnSpc>
                <a:spcPts val="2600"/>
              </a:lnSpc>
              <a:spcAft>
                <a:spcPts val="1800"/>
              </a:spcAft>
            </a:pPr>
            <a:r>
              <a:rPr lang="fr-CA" sz="2000" dirty="0" smtClean="0"/>
              <a:t>Première catégorie : les groupes formels et les groupes informels</a:t>
            </a:r>
          </a:p>
          <a:p>
            <a:pPr lvl="1">
              <a:lnSpc>
                <a:spcPts val="2600"/>
              </a:lnSpc>
              <a:spcAft>
                <a:spcPts val="1800"/>
              </a:spcAft>
            </a:pPr>
            <a:r>
              <a:rPr lang="fr-CA" sz="1800" dirty="0" smtClean="0"/>
              <a:t>Un groupe formel a pour mandat d’exécuter les tâches et de fournir les services commandés par la direction en conformité avec des objectifs précis déjà établis par la direction.</a:t>
            </a:r>
          </a:p>
          <a:p>
            <a:pPr lvl="1">
              <a:lnSpc>
                <a:spcPts val="2600"/>
              </a:lnSpc>
              <a:spcAft>
                <a:spcPts val="1800"/>
              </a:spcAft>
            </a:pPr>
            <a:r>
              <a:rPr lang="fr-CA" sz="1800" dirty="0" smtClean="0"/>
              <a:t>Afin de favoriser l’atteinte de ces objectifs, la direction définit les normes de rendement et le rôle de chaque membre des divers groupes. </a:t>
            </a:r>
            <a:r>
              <a:rPr lang="fr-CA" sz="1600" dirty="0" smtClean="0"/>
              <a:t>(ex.; conseil d’administration, service financier, comité social)</a:t>
            </a:r>
          </a:p>
          <a:p>
            <a:pPr lvl="1">
              <a:lnSpc>
                <a:spcPts val="2600"/>
              </a:lnSpc>
              <a:spcAft>
                <a:spcPts val="1800"/>
              </a:spcAft>
            </a:pPr>
            <a:r>
              <a:rPr lang="fr-CA" sz="1800" dirty="0" smtClean="0"/>
              <a:t>Un groupe informel se forme spontanément, au fil du temps, et est constitué des interactions entre les membres de l’organisation qui partagent des idées, des valeurs, des croyances et des besoins sociaux semblables. </a:t>
            </a:r>
            <a:r>
              <a:rPr lang="fr-CA" sz="1400" dirty="0" smtClean="0"/>
              <a:t>(On reconnait ces groupes lors des </a:t>
            </a:r>
            <a:r>
              <a:rPr lang="fr-CA" sz="1400" dirty="0" err="1" smtClean="0"/>
              <a:t>pauses-café</a:t>
            </a:r>
            <a:r>
              <a:rPr lang="fr-CA" sz="1400" dirty="0" smtClean="0"/>
              <a:t>.)</a:t>
            </a:r>
            <a:endParaRPr lang="en-US" sz="1400" dirty="0" smtClean="0"/>
          </a:p>
          <a:p>
            <a:endParaRPr lang="fr-FR" dirty="0"/>
          </a:p>
        </p:txBody>
      </p:sp>
    </p:spTree>
    <p:extLst>
      <p:ext uri="{BB962C8B-B14F-4D97-AF65-F5344CB8AC3E}">
        <p14:creationId xmlns:p14="http://schemas.microsoft.com/office/powerpoint/2010/main" val="178845938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5.2 Les types de groupes (suite)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89</a:t>
            </a:fld>
            <a:endParaRPr lang="fr-CA" dirty="0"/>
          </a:p>
        </p:txBody>
      </p:sp>
      <p:sp>
        <p:nvSpPr>
          <p:cNvPr id="5" name="Espace réservé du texte 4"/>
          <p:cNvSpPr>
            <a:spLocks noGrp="1"/>
          </p:cNvSpPr>
          <p:nvPr>
            <p:ph type="body" sz="quarter" idx="12"/>
          </p:nvPr>
        </p:nvSpPr>
        <p:spPr>
          <a:xfrm>
            <a:off x="1116012" y="1557338"/>
            <a:ext cx="7642225" cy="4800620"/>
          </a:xfrm>
        </p:spPr>
        <p:txBody>
          <a:bodyPr>
            <a:normAutofit fontScale="85000" lnSpcReduction="10000"/>
          </a:bodyPr>
          <a:lstStyle/>
          <a:p>
            <a:pPr>
              <a:lnSpc>
                <a:spcPts val="2400"/>
              </a:lnSpc>
              <a:spcAft>
                <a:spcPts val="1800"/>
              </a:spcAft>
            </a:pPr>
            <a:r>
              <a:rPr lang="fr-CA" sz="2000" dirty="0" smtClean="0"/>
              <a:t>Deuxième catégorie : les groupes fonctionnels, </a:t>
            </a:r>
            <a:r>
              <a:rPr lang="fr-CA" sz="1600" dirty="0" smtClean="0"/>
              <a:t>(qui ressemblent aux groupes formels)</a:t>
            </a:r>
            <a:r>
              <a:rPr lang="fr-CA" sz="2000" dirty="0" smtClean="0"/>
              <a:t>, les groupes de tâches</a:t>
            </a:r>
            <a:r>
              <a:rPr lang="fr-CA" sz="1800" dirty="0" smtClean="0"/>
              <a:t>,</a:t>
            </a:r>
            <a:r>
              <a:rPr lang="fr-CA" sz="2000" dirty="0" smtClean="0"/>
              <a:t> les groupes d’amis et les groupes d’intérêts</a:t>
            </a:r>
          </a:p>
          <a:p>
            <a:pPr lvl="1">
              <a:lnSpc>
                <a:spcPts val="2400"/>
              </a:lnSpc>
              <a:spcAft>
                <a:spcPts val="1800"/>
              </a:spcAft>
            </a:pPr>
            <a:r>
              <a:rPr lang="fr-CA" sz="1800" dirty="0" smtClean="0"/>
              <a:t>Les groupes fonctionnels sont établis par la direction, sont relativement permanents et ont une fonction organisationnelle. </a:t>
            </a:r>
          </a:p>
          <a:p>
            <a:pPr lvl="1">
              <a:lnSpc>
                <a:spcPts val="2400"/>
              </a:lnSpc>
              <a:spcAft>
                <a:spcPts val="1800"/>
              </a:spcAft>
            </a:pPr>
            <a:r>
              <a:rPr lang="fr-CA" sz="1800" dirty="0" smtClean="0"/>
              <a:t>Les groupes de tâches sont mis sur pied afin de remplir une tâche spécifique.</a:t>
            </a:r>
          </a:p>
          <a:p>
            <a:pPr lvl="1">
              <a:lnSpc>
                <a:spcPts val="2400"/>
              </a:lnSpc>
              <a:spcAft>
                <a:spcPts val="1800"/>
              </a:spcAft>
            </a:pPr>
            <a:r>
              <a:rPr lang="fr-CA" sz="1800" dirty="0" smtClean="0"/>
              <a:t>Les groupes d’amis naissent des relations cordiales entre les membres et du plaisir qu’ils ont à être ensemble.</a:t>
            </a:r>
          </a:p>
          <a:p>
            <a:pPr lvl="1">
              <a:lnSpc>
                <a:spcPts val="2400"/>
              </a:lnSpc>
              <a:spcAft>
                <a:spcPts val="1800"/>
              </a:spcAft>
            </a:pPr>
            <a:r>
              <a:rPr lang="fr-CA" sz="1800" dirty="0" smtClean="0"/>
              <a:t>Les groupes d’intérêts sont formés de personnes qui ont des caractéristiques, des valeurs, des croyances, des objectifs ou des besoins semblables.</a:t>
            </a:r>
          </a:p>
          <a:p>
            <a:endParaRPr lang="fr-FR" dirty="0"/>
          </a:p>
        </p:txBody>
      </p:sp>
    </p:spTree>
    <p:extLst>
      <p:ext uri="{BB962C8B-B14F-4D97-AF65-F5344CB8AC3E}">
        <p14:creationId xmlns:p14="http://schemas.microsoft.com/office/powerpoint/2010/main" val="59481263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5.3 Les étapes de l’évolution d’un groupe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90</a:t>
            </a:fld>
            <a:endParaRPr lang="fr-CA" dirty="0"/>
          </a:p>
        </p:txBody>
      </p:sp>
      <p:sp>
        <p:nvSpPr>
          <p:cNvPr id="5" name="Espace réservé du texte 4"/>
          <p:cNvSpPr>
            <a:spLocks noGrp="1"/>
          </p:cNvSpPr>
          <p:nvPr>
            <p:ph type="body" sz="quarter" idx="12"/>
          </p:nvPr>
        </p:nvSpPr>
        <p:spPr>
          <a:xfrm>
            <a:off x="990600" y="1524000"/>
            <a:ext cx="7543800" cy="4887492"/>
          </a:xfrm>
        </p:spPr>
        <p:txBody>
          <a:bodyPr wrap="square">
            <a:spAutoFit/>
          </a:bodyPr>
          <a:lstStyle/>
          <a:p>
            <a:pPr marL="187200" indent="-457200">
              <a:buSzPct val="100000"/>
              <a:buNone/>
            </a:pPr>
            <a:r>
              <a:rPr lang="fr-CA" sz="2000" dirty="0" smtClean="0"/>
              <a:t> Un groupe est un organisme </a:t>
            </a:r>
            <a:r>
              <a:rPr lang="fr-CA" sz="2000" kern="0" dirty="0" smtClean="0"/>
              <a:t>dynamique</a:t>
            </a:r>
            <a:r>
              <a:rPr lang="fr-CA" sz="2000" dirty="0" smtClean="0"/>
              <a:t> qui évolue au fil du temps et dont le processus de maturation se divise en cinq étapes. Le passage d’une phase à l’autre reflète la degré de maturité du groupe.  </a:t>
            </a:r>
            <a:endParaRPr lang="fr-CA" sz="100" dirty="0" smtClean="0"/>
          </a:p>
          <a:p>
            <a:pPr marL="842963" indent="-514350">
              <a:spcAft>
                <a:spcPts val="600"/>
              </a:spcAft>
              <a:buNone/>
            </a:pPr>
            <a:r>
              <a:rPr lang="fr-CA" sz="1900" b="1" dirty="0" smtClean="0"/>
              <a:t>Étape 1. </a:t>
            </a:r>
            <a:r>
              <a:rPr lang="fr-CA" sz="1800" b="1" dirty="0" smtClean="0"/>
              <a:t>La constitution</a:t>
            </a:r>
          </a:p>
          <a:p>
            <a:pPr marL="1144588" lvl="1" indent="-514350">
              <a:spcAft>
                <a:spcPts val="600"/>
              </a:spcAft>
            </a:pPr>
            <a:r>
              <a:rPr lang="fr-CA" sz="1500" dirty="0" smtClean="0"/>
              <a:t>Les membres se cherchent des affinités possibles avec leurs confrères.</a:t>
            </a:r>
          </a:p>
          <a:p>
            <a:pPr marL="1144588" lvl="1" indent="-514350">
              <a:spcAft>
                <a:spcPts val="1200"/>
              </a:spcAft>
            </a:pPr>
            <a:r>
              <a:rPr lang="fr-CA" sz="1500" dirty="0" smtClean="0"/>
              <a:t>Le leader établit des directives claires et précises.</a:t>
            </a:r>
          </a:p>
          <a:p>
            <a:pPr marL="842963" indent="-514350">
              <a:spcAft>
                <a:spcPts val="600"/>
              </a:spcAft>
              <a:buNone/>
            </a:pPr>
            <a:r>
              <a:rPr lang="fr-CA" sz="1800" b="1" dirty="0" smtClean="0"/>
              <a:t>Étape 2. La confrontation</a:t>
            </a:r>
          </a:p>
          <a:p>
            <a:pPr marL="1144588" lvl="1" indent="-514350">
              <a:spcAft>
                <a:spcPts val="600"/>
              </a:spcAft>
            </a:pPr>
            <a:r>
              <a:rPr lang="fr-CA" sz="1500" dirty="0" smtClean="0"/>
              <a:t>Les membres ne tiennent plus en réserve leurs idées et leurs opinions.</a:t>
            </a:r>
          </a:p>
          <a:p>
            <a:pPr marL="1144588" lvl="1" indent="-514350">
              <a:spcAft>
                <a:spcPts val="600"/>
              </a:spcAft>
            </a:pPr>
            <a:r>
              <a:rPr lang="fr-CA" sz="1500" dirty="0" smtClean="0"/>
              <a:t>Une certaine lutte au leadership peut s’engager.</a:t>
            </a:r>
          </a:p>
          <a:p>
            <a:pPr marL="1144588" lvl="1" indent="-514350">
              <a:spcAft>
                <a:spcPts val="600"/>
              </a:spcAft>
            </a:pPr>
            <a:r>
              <a:rPr lang="fr-CA" sz="1500" dirty="0" smtClean="0"/>
              <a:t>La résolution des conflits est nécessaire pour que le  groupe évolue et passe à l’autre stade.</a:t>
            </a:r>
            <a:endParaRPr lang="fr-FR" sz="1500" dirty="0" smtClean="0"/>
          </a:p>
          <a:p>
            <a:endParaRPr lang="fr-FR" dirty="0"/>
          </a:p>
        </p:txBody>
      </p:sp>
    </p:spTree>
    <p:extLst>
      <p:ext uri="{BB962C8B-B14F-4D97-AF65-F5344CB8AC3E}">
        <p14:creationId xmlns:p14="http://schemas.microsoft.com/office/powerpoint/2010/main" val="391823202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5.3 Les étapes de l’évolution d’un groupe (</a:t>
            </a:r>
            <a:r>
              <a:rPr lang="fr-CA" i="1" dirty="0" smtClean="0"/>
              <a:t>suite</a:t>
            </a:r>
            <a:r>
              <a:rPr lang="fr-CA" dirty="0" smtClean="0"/>
              <a:t>)</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91</a:t>
            </a:fld>
            <a:endParaRPr lang="fr-CA" dirty="0"/>
          </a:p>
        </p:txBody>
      </p:sp>
      <p:sp>
        <p:nvSpPr>
          <p:cNvPr id="5" name="Espace réservé du texte 4"/>
          <p:cNvSpPr>
            <a:spLocks noGrp="1"/>
          </p:cNvSpPr>
          <p:nvPr>
            <p:ph type="body" sz="quarter" idx="12"/>
          </p:nvPr>
        </p:nvSpPr>
        <p:spPr>
          <a:xfrm>
            <a:off x="228600" y="1285860"/>
            <a:ext cx="8458200" cy="4929222"/>
          </a:xfrm>
        </p:spPr>
        <p:txBody>
          <a:bodyPr/>
          <a:lstStyle/>
          <a:p>
            <a:pPr marL="571500" indent="-571500">
              <a:lnSpc>
                <a:spcPts val="1800"/>
              </a:lnSpc>
              <a:buClr>
                <a:srgbClr val="25223A"/>
              </a:buClr>
              <a:buNone/>
            </a:pPr>
            <a:r>
              <a:rPr lang="fr-CA" sz="1800" b="1" dirty="0" smtClean="0"/>
              <a:t>		Étape 3. La normalisation</a:t>
            </a:r>
            <a:endParaRPr lang="fr-CA" sz="1800" dirty="0" smtClean="0"/>
          </a:p>
          <a:p>
            <a:pPr marL="1504950" lvl="2" indent="-514350">
              <a:lnSpc>
                <a:spcPts val="1800"/>
              </a:lnSpc>
            </a:pPr>
            <a:r>
              <a:rPr lang="fr-CA" sz="1500" dirty="0" smtClean="0"/>
              <a:t>De nouveaux rôles sont définis.</a:t>
            </a:r>
          </a:p>
          <a:p>
            <a:pPr marL="1504950" lvl="2" indent="-514350">
              <a:lnSpc>
                <a:spcPts val="1800"/>
              </a:lnSpc>
            </a:pPr>
            <a:r>
              <a:rPr lang="fr-CA" sz="1500" dirty="0" smtClean="0"/>
              <a:t>Un leader est choisi ou confirmé dans son rôle.</a:t>
            </a:r>
          </a:p>
          <a:p>
            <a:pPr marL="1504950" lvl="2" indent="-514350">
              <a:lnSpc>
                <a:spcPts val="1800"/>
              </a:lnSpc>
            </a:pPr>
            <a:r>
              <a:rPr lang="fr-CA" sz="1500" dirty="0" smtClean="0"/>
              <a:t>Les membres se sentent plus à l’aise et plus solidaires.</a:t>
            </a:r>
          </a:p>
          <a:p>
            <a:pPr marL="1504950" lvl="2" indent="-514350">
              <a:lnSpc>
                <a:spcPts val="1800"/>
              </a:lnSpc>
              <a:spcAft>
                <a:spcPts val="1000"/>
              </a:spcAft>
            </a:pPr>
            <a:r>
              <a:rPr lang="fr-CA" sz="1500" dirty="0" smtClean="0"/>
              <a:t>Les membres comprennent et respectent davantage les rôles et responsabilités de chacun.</a:t>
            </a:r>
          </a:p>
          <a:p>
            <a:pPr marL="571500" indent="-571500">
              <a:lnSpc>
                <a:spcPts val="1800"/>
              </a:lnSpc>
              <a:buClr>
                <a:srgbClr val="25223A"/>
              </a:buClr>
              <a:buNone/>
            </a:pPr>
            <a:r>
              <a:rPr lang="fr-CA" sz="1800" b="1" dirty="0" smtClean="0"/>
              <a:t>		Étape 4. La réalisation</a:t>
            </a:r>
            <a:endParaRPr lang="fr-CA" sz="1800" dirty="0" smtClean="0"/>
          </a:p>
          <a:p>
            <a:pPr marL="1504950" lvl="2" indent="-514350">
              <a:lnSpc>
                <a:spcPts val="1800"/>
              </a:lnSpc>
            </a:pPr>
            <a:r>
              <a:rPr lang="fr-CA" sz="1500" dirty="0" smtClean="0"/>
              <a:t>Des relations interpersonnelles plus intimes naissent.</a:t>
            </a:r>
          </a:p>
          <a:p>
            <a:pPr marL="1504950" lvl="2" indent="-514350">
              <a:lnSpc>
                <a:spcPts val="1800"/>
              </a:lnSpc>
            </a:pPr>
            <a:r>
              <a:rPr lang="fr-CA" sz="1500" dirty="0" smtClean="0"/>
              <a:t>Un climat de confiance et d’acceptation s’installe (Liens plus solides se créent).</a:t>
            </a:r>
          </a:p>
          <a:p>
            <a:pPr marL="1504950" lvl="2" indent="-514350">
              <a:lnSpc>
                <a:spcPts val="1800"/>
              </a:lnSpc>
              <a:spcAft>
                <a:spcPts val="1000"/>
              </a:spcAft>
            </a:pPr>
            <a:r>
              <a:rPr lang="fr-CA" sz="1500" dirty="0" smtClean="0"/>
              <a:t>Le groupe </a:t>
            </a:r>
            <a:r>
              <a:rPr lang="fr-CA" sz="1400" dirty="0" smtClean="0"/>
              <a:t>(qui a atteint une certaine forme de maturité)</a:t>
            </a:r>
            <a:r>
              <a:rPr lang="fr-CA" sz="1500" dirty="0" smtClean="0"/>
              <a:t> concentre la plus grande partie de ses énergies sur la réalisation des tâches et à atteinte du but visé.  </a:t>
            </a:r>
          </a:p>
          <a:p>
            <a:pPr marL="571500" indent="-571500">
              <a:lnSpc>
                <a:spcPts val="1800"/>
              </a:lnSpc>
              <a:buClr>
                <a:srgbClr val="25223A"/>
              </a:buClr>
              <a:buNone/>
            </a:pPr>
            <a:r>
              <a:rPr lang="fr-CA" sz="1800" b="1" dirty="0" smtClean="0"/>
              <a:t>		Étape 5. La dissolution</a:t>
            </a:r>
          </a:p>
          <a:p>
            <a:pPr marL="1504950" lvl="2" indent="-514350">
              <a:lnSpc>
                <a:spcPts val="1800"/>
              </a:lnSpc>
            </a:pPr>
            <a:r>
              <a:rPr lang="fr-CA" sz="1500" dirty="0" smtClean="0"/>
              <a:t>Les rites et les rituels (ex. cérémonies, fêtes) qui confirment les réalisations précédentes du groupe sont courants.</a:t>
            </a:r>
          </a:p>
          <a:p>
            <a:pPr marL="1504950" lvl="2" indent="-514350">
              <a:lnSpc>
                <a:spcPts val="1800"/>
              </a:lnSpc>
            </a:pPr>
            <a:r>
              <a:rPr lang="fr-CA" sz="1500" dirty="0" smtClean="0"/>
              <a:t>Les membres font souvent preuve de soutien affectif les uns envers les autres.</a:t>
            </a:r>
          </a:p>
          <a:p>
            <a:pPr>
              <a:buNone/>
            </a:pPr>
            <a:endParaRPr lang="fr-FR" dirty="0"/>
          </a:p>
        </p:txBody>
      </p:sp>
    </p:spTree>
    <p:extLst>
      <p:ext uri="{BB962C8B-B14F-4D97-AF65-F5344CB8AC3E}">
        <p14:creationId xmlns:p14="http://schemas.microsoft.com/office/powerpoint/2010/main" val="111498264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5.4 L’efficacité du groupe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92</a:t>
            </a:fld>
            <a:endParaRPr lang="fr-CA" dirty="0"/>
          </a:p>
        </p:txBody>
      </p:sp>
      <p:sp>
        <p:nvSpPr>
          <p:cNvPr id="5" name="Espace réservé du texte 4"/>
          <p:cNvSpPr>
            <a:spLocks noGrp="1"/>
          </p:cNvSpPr>
          <p:nvPr>
            <p:ph type="body" sz="quarter" idx="12"/>
          </p:nvPr>
        </p:nvSpPr>
        <p:spPr/>
        <p:txBody>
          <a:bodyPr>
            <a:normAutofit fontScale="70000" lnSpcReduction="20000"/>
          </a:bodyPr>
          <a:lstStyle/>
          <a:p>
            <a:pPr>
              <a:spcAft>
                <a:spcPts val="1200"/>
              </a:spcAft>
            </a:pPr>
            <a:r>
              <a:rPr lang="fr-CA" b="1" dirty="0" smtClean="0"/>
              <a:t>L’efficacité du groupe peut être influencée </a:t>
            </a:r>
            <a:r>
              <a:rPr lang="fr-CA" dirty="0" smtClean="0"/>
              <a:t>par :</a:t>
            </a:r>
          </a:p>
          <a:p>
            <a:pPr lvl="1">
              <a:spcAft>
                <a:spcPts val="1200"/>
              </a:spcAft>
            </a:pPr>
            <a:r>
              <a:rPr lang="fr-CA" dirty="0" smtClean="0"/>
              <a:t>Des facteurs de l’environnement externe (ex. : compression budgétaire </a:t>
            </a:r>
            <a:r>
              <a:rPr lang="fr-CA" i="1" dirty="0" smtClean="0"/>
              <a:t>versus</a:t>
            </a:r>
            <a:r>
              <a:rPr lang="fr-CA" dirty="0" smtClean="0"/>
              <a:t> stabilité de l’environnement)</a:t>
            </a:r>
          </a:p>
          <a:p>
            <a:pPr lvl="1">
              <a:spcAft>
                <a:spcPts val="1200"/>
              </a:spcAft>
            </a:pPr>
            <a:r>
              <a:rPr lang="fr-CA" dirty="0" smtClean="0"/>
              <a:t>Des </a:t>
            </a:r>
            <a:r>
              <a:rPr lang="fr-CA" b="1" dirty="0" smtClean="0"/>
              <a:t>variables situationnelles </a:t>
            </a:r>
            <a:r>
              <a:rPr lang="fr-CA" dirty="0" smtClean="0"/>
              <a:t>:</a:t>
            </a:r>
          </a:p>
          <a:p>
            <a:pPr lvl="2">
              <a:spcAft>
                <a:spcPts val="1200"/>
              </a:spcAft>
            </a:pPr>
            <a:r>
              <a:rPr lang="fr-CA" b="1" dirty="0" smtClean="0"/>
              <a:t>La taille </a:t>
            </a:r>
          </a:p>
          <a:p>
            <a:pPr lvl="3">
              <a:spcAft>
                <a:spcPts val="1200"/>
              </a:spcAft>
            </a:pPr>
            <a:r>
              <a:rPr lang="fr-CA" dirty="0" smtClean="0"/>
              <a:t>les groupes de petite taille évoluent plus facilement et ont une plus grande liberté d’action et peuvent prendre des décisions rapides. Dans un grand groupe, les communications sont plus difficiles.</a:t>
            </a:r>
          </a:p>
          <a:p>
            <a:pPr lvl="2">
              <a:spcAft>
                <a:spcPts val="1200"/>
              </a:spcAft>
            </a:pPr>
            <a:r>
              <a:rPr lang="fr-CA" b="1" dirty="0" smtClean="0"/>
              <a:t>La densité sociale </a:t>
            </a:r>
            <a:r>
              <a:rPr lang="fr-CA" sz="1600" dirty="0" smtClean="0"/>
              <a:t>(a un lien direct avec le nombre d’individus qualifiés disponibles dans une région géographique donnée).</a:t>
            </a:r>
          </a:p>
          <a:p>
            <a:pPr lvl="3">
              <a:spcAft>
                <a:spcPts val="1200"/>
              </a:spcAft>
            </a:pPr>
            <a:r>
              <a:rPr lang="fr-CA" dirty="0" smtClean="0"/>
              <a:t>la proximité géographique des personnes favorise l’augmentation des interactions sociales (La technologie peut permettre de réduire les difficultés liées à l’éloignement géographique.)</a:t>
            </a:r>
          </a:p>
          <a:p>
            <a:pPr>
              <a:buNone/>
            </a:pPr>
            <a:endParaRPr lang="fr-FR" dirty="0"/>
          </a:p>
        </p:txBody>
      </p:sp>
    </p:spTree>
    <p:extLst>
      <p:ext uri="{BB962C8B-B14F-4D97-AF65-F5344CB8AC3E}">
        <p14:creationId xmlns:p14="http://schemas.microsoft.com/office/powerpoint/2010/main" val="362555813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5.4 L’efficacité du groupe (suite) </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93</a:t>
            </a:fld>
            <a:endParaRPr lang="fr-CA" dirty="0"/>
          </a:p>
        </p:txBody>
      </p:sp>
      <p:sp>
        <p:nvSpPr>
          <p:cNvPr id="5" name="Espace réservé du texte 4"/>
          <p:cNvSpPr>
            <a:spLocks noGrp="1"/>
          </p:cNvSpPr>
          <p:nvPr>
            <p:ph type="body" sz="quarter" idx="12"/>
          </p:nvPr>
        </p:nvSpPr>
        <p:spPr>
          <a:xfrm>
            <a:off x="1116012" y="1285860"/>
            <a:ext cx="7642225" cy="5214974"/>
          </a:xfrm>
        </p:spPr>
        <p:txBody>
          <a:bodyPr>
            <a:normAutofit fontScale="77500" lnSpcReduction="20000"/>
          </a:bodyPr>
          <a:lstStyle/>
          <a:p>
            <a:pPr lvl="1">
              <a:spcAft>
                <a:spcPts val="1200"/>
              </a:spcAft>
            </a:pPr>
            <a:r>
              <a:rPr lang="fr-CA" dirty="0" smtClean="0"/>
              <a:t>Des variables situationnelles (suite) :</a:t>
            </a:r>
          </a:p>
          <a:p>
            <a:pPr lvl="2">
              <a:spcAft>
                <a:spcPts val="1200"/>
              </a:spcAft>
            </a:pPr>
            <a:r>
              <a:rPr lang="fr-CA" b="1" dirty="0" smtClean="0"/>
              <a:t>La tâche</a:t>
            </a:r>
          </a:p>
          <a:p>
            <a:pPr lvl="3">
              <a:spcAft>
                <a:spcPts val="1200"/>
              </a:spcAft>
            </a:pPr>
            <a:r>
              <a:rPr lang="fr-CA" dirty="0" smtClean="0"/>
              <a:t>Plus une tâche est complexe, plus le groupe prend de temps à l’accomplir et plus les probabilités d’en arriver à un consensus sont faibles. Plus l’accomplissement de la tâche requiert l’accès à des renseignements diversifiés et complexes, plus le risque d’erreurs augmentent.</a:t>
            </a:r>
          </a:p>
          <a:p>
            <a:pPr lvl="2">
              <a:spcAft>
                <a:spcPts val="1200"/>
              </a:spcAft>
            </a:pPr>
            <a:r>
              <a:rPr lang="fr-CA" b="1" dirty="0" smtClean="0"/>
              <a:t>La composition du groupe</a:t>
            </a:r>
          </a:p>
          <a:p>
            <a:pPr lvl="3">
              <a:spcAft>
                <a:spcPts val="1200"/>
              </a:spcAft>
            </a:pPr>
            <a:r>
              <a:rPr lang="fr-CA" dirty="0" smtClean="0"/>
              <a:t>renvoie à l’homogénéité </a:t>
            </a:r>
            <a:r>
              <a:rPr lang="fr-CA" sz="1400" dirty="0" smtClean="0"/>
              <a:t>(compatibilité) </a:t>
            </a:r>
            <a:r>
              <a:rPr lang="fr-CA" dirty="0" smtClean="0"/>
              <a:t>ou à l’hétérogénéité (</a:t>
            </a:r>
            <a:r>
              <a:rPr lang="fr-CA" sz="1400" dirty="0" smtClean="0"/>
              <a:t>variété de caractéristiques individuelles peut engendrer des conflits</a:t>
            </a:r>
            <a:r>
              <a:rPr lang="fr-CA" dirty="0" smtClean="0"/>
              <a:t>) des membres du groupe</a:t>
            </a:r>
          </a:p>
          <a:p>
            <a:pPr lvl="2">
              <a:spcAft>
                <a:spcPts val="1200"/>
              </a:spcAft>
            </a:pPr>
            <a:r>
              <a:rPr lang="fr-CA" b="1" dirty="0" smtClean="0"/>
              <a:t>Le style de leadership</a:t>
            </a:r>
          </a:p>
          <a:p>
            <a:pPr lvl="3">
              <a:spcAft>
                <a:spcPts val="1200"/>
              </a:spcAft>
            </a:pPr>
            <a:r>
              <a:rPr lang="fr-CA" dirty="0" smtClean="0"/>
              <a:t>le style de leadership (caractéristiques, expérience, âge, intelligence, etc.) exerce une influence sur le cheminement du groupe</a:t>
            </a:r>
          </a:p>
          <a:p>
            <a:pPr lvl="2">
              <a:spcAft>
                <a:spcPts val="1200"/>
              </a:spcAft>
            </a:pPr>
            <a:r>
              <a:rPr lang="fr-CA" b="1" dirty="0" smtClean="0"/>
              <a:t>La confiance groupale</a:t>
            </a:r>
          </a:p>
          <a:p>
            <a:pPr lvl="3">
              <a:spcAft>
                <a:spcPts val="1200"/>
              </a:spcAft>
            </a:pPr>
            <a:r>
              <a:rPr lang="fr-CA" dirty="0" smtClean="0"/>
              <a:t>la conviction des membres que leur groupe peut être efficace</a:t>
            </a:r>
          </a:p>
          <a:p>
            <a:endParaRPr lang="fr-FR" dirty="0"/>
          </a:p>
        </p:txBody>
      </p:sp>
    </p:spTree>
    <p:extLst>
      <p:ext uri="{BB962C8B-B14F-4D97-AF65-F5344CB8AC3E}">
        <p14:creationId xmlns:p14="http://schemas.microsoft.com/office/powerpoint/2010/main" val="404311630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5576" y="692696"/>
            <a:ext cx="8002662" cy="736040"/>
          </a:xfrm>
        </p:spPr>
        <p:txBody>
          <a:bodyPr/>
          <a:lstStyle/>
          <a:p>
            <a:r>
              <a:rPr lang="fr-CA" sz="2400" dirty="0" smtClean="0"/>
              <a:t>5.4 L’efficacité du groupe (suite): La structure du groupe </a:t>
            </a:r>
            <a:endParaRPr lang="fr-FR" sz="2400"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94</a:t>
            </a:fld>
            <a:endParaRPr lang="fr-CA" dirty="0"/>
          </a:p>
        </p:txBody>
      </p:sp>
      <p:sp>
        <p:nvSpPr>
          <p:cNvPr id="5" name="Espace réservé du texte 4"/>
          <p:cNvSpPr>
            <a:spLocks noGrp="1"/>
          </p:cNvSpPr>
          <p:nvPr>
            <p:ph type="body" sz="quarter" idx="12"/>
          </p:nvPr>
        </p:nvSpPr>
        <p:spPr>
          <a:xfrm>
            <a:off x="914400" y="1524000"/>
            <a:ext cx="7642225" cy="4976834"/>
          </a:xfrm>
        </p:spPr>
        <p:txBody>
          <a:bodyPr>
            <a:normAutofit fontScale="70000" lnSpcReduction="20000"/>
          </a:bodyPr>
          <a:lstStyle/>
          <a:p>
            <a:pPr lvl="1">
              <a:spcAft>
                <a:spcPts val="600"/>
              </a:spcAft>
            </a:pPr>
            <a:r>
              <a:rPr lang="fr-CA" dirty="0" smtClean="0"/>
              <a:t>La </a:t>
            </a:r>
            <a:r>
              <a:rPr lang="fr-CA" b="1" dirty="0" smtClean="0"/>
              <a:t>structure du groupe </a:t>
            </a:r>
            <a:r>
              <a:rPr lang="fr-CA" dirty="0" smtClean="0"/>
              <a:t>est définie par les normes qui le régissent ainsi que par le rôle et le statut de ses membres.</a:t>
            </a:r>
          </a:p>
          <a:p>
            <a:pPr lvl="1">
              <a:spcAft>
                <a:spcPts val="600"/>
              </a:spcAft>
            </a:pPr>
            <a:r>
              <a:rPr lang="fr-CA" dirty="0" smtClean="0"/>
              <a:t>Des éléments caractéristiques de la structure ou de la dynamique du groupe :</a:t>
            </a:r>
          </a:p>
          <a:p>
            <a:pPr lvl="2">
              <a:spcAft>
                <a:spcPts val="1200"/>
              </a:spcAft>
            </a:pPr>
            <a:r>
              <a:rPr lang="fr-CA" dirty="0" smtClean="0"/>
              <a:t>Les rôles </a:t>
            </a:r>
            <a:r>
              <a:rPr lang="fr-CA" sz="1400" dirty="0" smtClean="0"/>
              <a:t>(L’attribution des rôles permet d’assigner les diverses tâches et d’établir l’autorité au sein du groupe.)</a:t>
            </a:r>
          </a:p>
          <a:p>
            <a:pPr lvl="3">
              <a:spcAft>
                <a:spcPts val="1200"/>
              </a:spcAft>
            </a:pPr>
            <a:r>
              <a:rPr lang="fr-CA" dirty="0" smtClean="0"/>
              <a:t>correspondent à des </a:t>
            </a:r>
            <a:r>
              <a:rPr lang="fr-CA" b="1" dirty="0" smtClean="0"/>
              <a:t>comportements attendus</a:t>
            </a:r>
          </a:p>
          <a:p>
            <a:pPr lvl="3">
              <a:spcAft>
                <a:spcPts val="1200"/>
              </a:spcAft>
            </a:pPr>
            <a:r>
              <a:rPr lang="fr-CA" dirty="0" smtClean="0"/>
              <a:t>on note deux principaux types de rôles:  </a:t>
            </a:r>
            <a:r>
              <a:rPr lang="fr-CA" b="1" dirty="0" smtClean="0"/>
              <a:t>les rôles liés à la tâche </a:t>
            </a:r>
            <a:r>
              <a:rPr lang="fr-CA" sz="1400" b="1" dirty="0" smtClean="0"/>
              <a:t>(généralement assignés) </a:t>
            </a:r>
            <a:r>
              <a:rPr lang="fr-CA" dirty="0" smtClean="0"/>
              <a:t>et les </a:t>
            </a:r>
            <a:r>
              <a:rPr lang="fr-CA" b="1" dirty="0" smtClean="0"/>
              <a:t>rôles socio émotifs </a:t>
            </a:r>
            <a:r>
              <a:rPr lang="fr-CA" sz="1400" b="1" dirty="0" smtClean="0"/>
              <a:t>(gestion des émotions, des éventuelles tensions et aspects sociaux)</a:t>
            </a:r>
          </a:p>
          <a:p>
            <a:pPr lvl="2">
              <a:lnSpc>
                <a:spcPct val="80000"/>
              </a:lnSpc>
              <a:spcAft>
                <a:spcPts val="1200"/>
              </a:spcAft>
            </a:pPr>
            <a:r>
              <a:rPr lang="fr-CA" b="1" dirty="0" smtClean="0"/>
              <a:t>Les normes (</a:t>
            </a:r>
            <a:r>
              <a:rPr lang="fr-CA" sz="1400" b="1" dirty="0" smtClean="0"/>
              <a:t>Elles décrivent principalement  les droits et les obligations)</a:t>
            </a:r>
            <a:endParaRPr lang="fr-CA" b="1" dirty="0" smtClean="0"/>
          </a:p>
          <a:p>
            <a:pPr lvl="3">
              <a:lnSpc>
                <a:spcPct val="80000"/>
              </a:lnSpc>
              <a:spcAft>
                <a:spcPts val="1200"/>
              </a:spcAft>
            </a:pPr>
            <a:r>
              <a:rPr lang="fr-CA" b="1" dirty="0" smtClean="0"/>
              <a:t>standards</a:t>
            </a:r>
            <a:r>
              <a:rPr lang="fr-CA" dirty="0" smtClean="0"/>
              <a:t> relatifs aux comportements acceptables et aux lignes de conduite à respecter</a:t>
            </a:r>
          </a:p>
          <a:p>
            <a:pPr lvl="2">
              <a:lnSpc>
                <a:spcPct val="80000"/>
              </a:lnSpc>
              <a:spcAft>
                <a:spcPts val="1200"/>
              </a:spcAft>
            </a:pPr>
            <a:r>
              <a:rPr lang="fr-CA" b="1" dirty="0" smtClean="0"/>
              <a:t>Le statut</a:t>
            </a:r>
          </a:p>
          <a:p>
            <a:pPr lvl="3">
              <a:lnSpc>
                <a:spcPct val="80000"/>
              </a:lnSpc>
              <a:spcAft>
                <a:spcPts val="1200"/>
              </a:spcAft>
            </a:pPr>
            <a:r>
              <a:rPr lang="fr-CA" dirty="0" smtClean="0"/>
              <a:t>découle du rang ou de la position d’un employé dans l’organisation</a:t>
            </a:r>
          </a:p>
          <a:p>
            <a:pPr lvl="2">
              <a:lnSpc>
                <a:spcPct val="80000"/>
              </a:lnSpc>
              <a:spcAft>
                <a:spcPts val="1200"/>
              </a:spcAft>
            </a:pPr>
            <a:r>
              <a:rPr lang="fr-FR" dirty="0" smtClean="0"/>
              <a:t>La cohésion</a:t>
            </a:r>
          </a:p>
          <a:p>
            <a:pPr lvl="3">
              <a:lnSpc>
                <a:spcPct val="80000"/>
              </a:lnSpc>
              <a:spcAft>
                <a:spcPts val="1200"/>
              </a:spcAft>
            </a:pPr>
            <a:r>
              <a:rPr lang="fr-FR" dirty="0" smtClean="0"/>
              <a:t>degré d’affectation mutuelle et de respect entre les membres du groupe</a:t>
            </a:r>
            <a:endParaRPr lang="fr-CA" dirty="0" smtClean="0"/>
          </a:p>
          <a:p>
            <a:endParaRPr lang="fr-FR" dirty="0"/>
          </a:p>
        </p:txBody>
      </p:sp>
    </p:spTree>
    <p:extLst>
      <p:ext uri="{BB962C8B-B14F-4D97-AF65-F5344CB8AC3E}">
        <p14:creationId xmlns:p14="http://schemas.microsoft.com/office/powerpoint/2010/main" val="33710905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5576" y="692696"/>
            <a:ext cx="8002662" cy="878916"/>
          </a:xfrm>
        </p:spPr>
        <p:txBody>
          <a:bodyPr>
            <a:normAutofit fontScale="90000"/>
          </a:bodyPr>
          <a:lstStyle/>
          <a:p>
            <a:r>
              <a:rPr lang="fr-CA" sz="2800" dirty="0" smtClean="0"/>
              <a:t>5.4 L’efficacité du groupe (suite): La structure du groupe </a:t>
            </a:r>
            <a:endParaRPr lang="fr-CA"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95</a:t>
            </a:fld>
            <a:endParaRPr lang="fr-CA" dirty="0"/>
          </a:p>
        </p:txBody>
      </p:sp>
      <p:sp>
        <p:nvSpPr>
          <p:cNvPr id="5" name="Espace réservé du texte 4"/>
          <p:cNvSpPr>
            <a:spLocks noGrp="1"/>
          </p:cNvSpPr>
          <p:nvPr>
            <p:ph type="body" sz="quarter" idx="12"/>
          </p:nvPr>
        </p:nvSpPr>
        <p:spPr>
          <a:xfrm>
            <a:off x="1116012" y="1857364"/>
            <a:ext cx="7642225" cy="4235461"/>
          </a:xfrm>
        </p:spPr>
        <p:txBody>
          <a:bodyPr>
            <a:normAutofit fontScale="85000" lnSpcReduction="20000"/>
          </a:bodyPr>
          <a:lstStyle/>
          <a:p>
            <a:pPr lvl="2">
              <a:lnSpc>
                <a:spcPct val="80000"/>
              </a:lnSpc>
              <a:spcAft>
                <a:spcPts val="1200"/>
              </a:spcAft>
            </a:pPr>
            <a:r>
              <a:rPr lang="fr-CA" b="1" dirty="0" smtClean="0"/>
              <a:t>Les normes (</a:t>
            </a:r>
            <a:r>
              <a:rPr lang="fr-CA" sz="1400" b="1" dirty="0" smtClean="0"/>
              <a:t>Elles décrivent principalement  les droits et les obligations)</a:t>
            </a:r>
            <a:endParaRPr lang="fr-CA" b="1" dirty="0" smtClean="0"/>
          </a:p>
          <a:p>
            <a:pPr lvl="3">
              <a:lnSpc>
                <a:spcPct val="80000"/>
              </a:lnSpc>
              <a:spcAft>
                <a:spcPts val="1200"/>
              </a:spcAft>
            </a:pPr>
            <a:r>
              <a:rPr lang="fr-CA" b="1" dirty="0" smtClean="0"/>
              <a:t>standards</a:t>
            </a:r>
            <a:r>
              <a:rPr lang="fr-CA" dirty="0" smtClean="0"/>
              <a:t> relatifs aux comportements acceptables et aux lignes de conduite à respecter</a:t>
            </a:r>
          </a:p>
          <a:p>
            <a:pPr lvl="2">
              <a:lnSpc>
                <a:spcPct val="80000"/>
              </a:lnSpc>
              <a:spcAft>
                <a:spcPts val="1200"/>
              </a:spcAft>
            </a:pPr>
            <a:r>
              <a:rPr lang="fr-CA" b="1" dirty="0" smtClean="0"/>
              <a:t>Le statut (</a:t>
            </a:r>
            <a:r>
              <a:rPr lang="fr-CA" sz="1400" b="1" dirty="0" smtClean="0"/>
              <a:t>Détermine la façon le groupe ou l’individu est perçu)</a:t>
            </a:r>
            <a:endParaRPr lang="fr-CA" b="1" dirty="0" smtClean="0"/>
          </a:p>
          <a:p>
            <a:pPr lvl="3">
              <a:lnSpc>
                <a:spcPct val="80000"/>
              </a:lnSpc>
              <a:spcAft>
                <a:spcPts val="1200"/>
              </a:spcAft>
            </a:pPr>
            <a:r>
              <a:rPr lang="fr-CA" dirty="0" smtClean="0"/>
              <a:t>découle du rang ou de la position d’un employé dans l’organisation</a:t>
            </a:r>
          </a:p>
          <a:p>
            <a:pPr lvl="3">
              <a:lnSpc>
                <a:spcPct val="80000"/>
              </a:lnSpc>
              <a:spcAft>
                <a:spcPts val="1200"/>
              </a:spcAft>
            </a:pPr>
            <a:r>
              <a:rPr lang="fr-CA" dirty="0" smtClean="0"/>
              <a:t>Les principaux marqueurs du statut d’un individu: le titre d’emploi (directeur, vice-président, etc.), le titre professionnel (architecte, médecin, etc.), l’importance des relations (travailler avec une personne importante comme un ministre), le salaire direct et indirect (élevé), disposition d’espace (grand bureau).</a:t>
            </a:r>
          </a:p>
          <a:p>
            <a:pPr lvl="2">
              <a:lnSpc>
                <a:spcPct val="80000"/>
              </a:lnSpc>
              <a:spcAft>
                <a:spcPts val="1200"/>
              </a:spcAft>
            </a:pPr>
            <a:r>
              <a:rPr lang="fr-FR" b="1" dirty="0" smtClean="0"/>
              <a:t>La cohésion</a:t>
            </a:r>
          </a:p>
          <a:p>
            <a:pPr lvl="3">
              <a:lnSpc>
                <a:spcPct val="80000"/>
              </a:lnSpc>
              <a:spcAft>
                <a:spcPts val="1200"/>
              </a:spcAft>
            </a:pPr>
            <a:r>
              <a:rPr lang="fr-FR" b="1" dirty="0" smtClean="0"/>
              <a:t>Degré d’affectation mutuelle </a:t>
            </a:r>
            <a:r>
              <a:rPr lang="fr-FR" dirty="0" smtClean="0"/>
              <a:t>et </a:t>
            </a:r>
            <a:r>
              <a:rPr lang="fr-FR" b="1" dirty="0" smtClean="0"/>
              <a:t>de respect entre les membres </a:t>
            </a:r>
            <a:r>
              <a:rPr lang="fr-FR" dirty="0" smtClean="0"/>
              <a:t>du groupe (homogénéité, accord sur les buts, la taille, la communication, la menace externe, la compétition intergroupe, le succès du groupe, le taux de roulement)</a:t>
            </a:r>
            <a:endParaRPr lang="fr-CA" dirty="0" smtClean="0"/>
          </a:p>
          <a:p>
            <a:endParaRPr lang="fr-CA" dirty="0"/>
          </a:p>
        </p:txBody>
      </p:sp>
    </p:spTree>
    <p:extLst>
      <p:ext uri="{BB962C8B-B14F-4D97-AF65-F5344CB8AC3E}">
        <p14:creationId xmlns:p14="http://schemas.microsoft.com/office/powerpoint/2010/main" val="179047641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5.5 La « pensée de groupe » (</a:t>
            </a:r>
            <a:r>
              <a:rPr lang="fr-CA" i="1" dirty="0" err="1" smtClean="0"/>
              <a:t>groupthink</a:t>
            </a:r>
            <a:r>
              <a:rPr lang="fr-CA" dirty="0" smtClean="0"/>
              <a:t>)</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96</a:t>
            </a:fld>
            <a:endParaRPr lang="fr-CA" dirty="0"/>
          </a:p>
        </p:txBody>
      </p:sp>
      <p:sp>
        <p:nvSpPr>
          <p:cNvPr id="5" name="Espace réservé du texte 4"/>
          <p:cNvSpPr>
            <a:spLocks noGrp="1"/>
          </p:cNvSpPr>
          <p:nvPr>
            <p:ph type="body" sz="quarter" idx="12"/>
          </p:nvPr>
        </p:nvSpPr>
        <p:spPr/>
        <p:txBody>
          <a:bodyPr>
            <a:normAutofit fontScale="62500" lnSpcReduction="20000"/>
          </a:bodyPr>
          <a:lstStyle/>
          <a:p>
            <a:pPr>
              <a:lnSpc>
                <a:spcPts val="2720"/>
              </a:lnSpc>
              <a:spcAft>
                <a:spcPts val="1400"/>
              </a:spcAft>
            </a:pPr>
            <a:r>
              <a:rPr lang="fr-CA" dirty="0" smtClean="0"/>
              <a:t>Une cohésion élevée peut entraîner la « pensée de groupe » qui se manifeste par une intolérance à l’endroit de tout comportement qui ne respecte pas les normes établies par le groupe. </a:t>
            </a:r>
          </a:p>
          <a:p>
            <a:pPr>
              <a:lnSpc>
                <a:spcPts val="2720"/>
              </a:lnSpc>
              <a:spcAft>
                <a:spcPts val="1400"/>
              </a:spcAft>
            </a:pPr>
            <a:r>
              <a:rPr lang="fr-CA" dirty="0" smtClean="0"/>
              <a:t>Lors d’une prise de décision, tous les membres du groupe se rallient aux opinions dominantes plutôt que d’émettre leur propre opinion.</a:t>
            </a:r>
          </a:p>
          <a:p>
            <a:pPr>
              <a:lnSpc>
                <a:spcPts val="2720"/>
              </a:lnSpc>
              <a:spcAft>
                <a:spcPts val="1400"/>
              </a:spcAft>
            </a:pPr>
            <a:r>
              <a:rPr lang="fr-CA" dirty="0" smtClean="0"/>
              <a:t>On peut prévenir la « pensée de groupe » en facilitant l’évaluation critique des possibilités et en décourageant la poursuite absolue de l’unanimité.</a:t>
            </a:r>
          </a:p>
          <a:p>
            <a:pPr>
              <a:lnSpc>
                <a:spcPts val="2720"/>
              </a:lnSpc>
              <a:spcAft>
                <a:spcPts val="1400"/>
              </a:spcAft>
            </a:pPr>
            <a:r>
              <a:rPr lang="fr-CA" dirty="0" smtClean="0"/>
              <a:t>Voir tableau 5.2, p. 201</a:t>
            </a:r>
          </a:p>
          <a:p>
            <a:endParaRPr lang="fr-FR" dirty="0"/>
          </a:p>
        </p:txBody>
      </p:sp>
    </p:spTree>
    <p:extLst>
      <p:ext uri="{BB962C8B-B14F-4D97-AF65-F5344CB8AC3E}">
        <p14:creationId xmlns:p14="http://schemas.microsoft.com/office/powerpoint/2010/main" val="191432006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5.6 La paresse sociale</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97</a:t>
            </a:fld>
            <a:endParaRPr lang="fr-CA" dirty="0"/>
          </a:p>
        </p:txBody>
      </p:sp>
      <p:sp>
        <p:nvSpPr>
          <p:cNvPr id="5" name="Espace réservé du texte 4"/>
          <p:cNvSpPr>
            <a:spLocks noGrp="1"/>
          </p:cNvSpPr>
          <p:nvPr>
            <p:ph type="body" sz="quarter" idx="12"/>
          </p:nvPr>
        </p:nvSpPr>
        <p:spPr/>
        <p:txBody>
          <a:bodyPr>
            <a:normAutofit fontScale="55000" lnSpcReduction="20000"/>
          </a:bodyPr>
          <a:lstStyle/>
          <a:p>
            <a:pPr>
              <a:lnSpc>
                <a:spcPts val="2400"/>
              </a:lnSpc>
              <a:spcAft>
                <a:spcPts val="1200"/>
              </a:spcAft>
            </a:pPr>
            <a:r>
              <a:rPr lang="fr-CA" dirty="0" smtClean="0"/>
              <a:t>Dans un travail de groupe, tendance à ménager ses efforts physiques ou intellectuels, qui cause des pertes collectives au sein de grands groupes. </a:t>
            </a:r>
          </a:p>
          <a:p>
            <a:pPr>
              <a:lnSpc>
                <a:spcPts val="2400"/>
              </a:lnSpc>
              <a:spcAft>
                <a:spcPts val="1200"/>
              </a:spcAft>
            </a:pPr>
            <a:r>
              <a:rPr lang="fr-CA" dirty="0" smtClean="0"/>
              <a:t>Les membres du groupe organisent eux-mêmes le travail qu’ils ont à accomplir en se le répartissant.</a:t>
            </a:r>
          </a:p>
          <a:p>
            <a:pPr>
              <a:lnSpc>
                <a:spcPts val="2400"/>
              </a:lnSpc>
              <a:spcAft>
                <a:spcPts val="1200"/>
              </a:spcAft>
            </a:pPr>
            <a:r>
              <a:rPr lang="fr-CA" dirty="0" smtClean="0"/>
              <a:t>Se présente sous deux formes : </a:t>
            </a:r>
          </a:p>
          <a:p>
            <a:pPr lvl="1">
              <a:lnSpc>
                <a:spcPts val="2400"/>
              </a:lnSpc>
              <a:spcAft>
                <a:spcPts val="1200"/>
              </a:spcAft>
            </a:pPr>
            <a:r>
              <a:rPr lang="fr-CA" dirty="0" smtClean="0"/>
              <a:t>l’</a:t>
            </a:r>
            <a:r>
              <a:rPr lang="fr-CA" b="1" dirty="0" smtClean="0"/>
              <a:t>effet parasite </a:t>
            </a:r>
            <a:r>
              <a:rPr lang="fr-CA" dirty="0" smtClean="0"/>
              <a:t>qui survient lorsque des « profiteurs » ralentissent leurs efforts aux dépens des autres </a:t>
            </a:r>
            <a:r>
              <a:rPr lang="fr-CA" sz="1600" dirty="0" smtClean="0"/>
              <a:t>(ne font pas leur part)</a:t>
            </a:r>
            <a:r>
              <a:rPr lang="fr-CA" dirty="0" smtClean="0"/>
              <a:t>; </a:t>
            </a:r>
            <a:r>
              <a:rPr lang="fr-CA" sz="1600" dirty="0" smtClean="0"/>
              <a:t>(On peut accroître la visibilité du rendement individuel)</a:t>
            </a:r>
          </a:p>
          <a:p>
            <a:pPr lvl="1">
              <a:lnSpc>
                <a:spcPts val="2400"/>
              </a:lnSpc>
              <a:spcAft>
                <a:spcPts val="1200"/>
              </a:spcAft>
            </a:pPr>
            <a:r>
              <a:rPr lang="fr-CA" dirty="0" smtClean="0"/>
              <a:t>l’</a:t>
            </a:r>
            <a:r>
              <a:rPr lang="fr-CA" b="1" dirty="0" smtClean="0"/>
              <a:t>effet compensatoire </a:t>
            </a:r>
            <a:r>
              <a:rPr lang="fr-CA" dirty="0" smtClean="0"/>
              <a:t>qui survient lorsque certains membres d’un groupe font moins d’efforts en s’apercevant que d’autres sont profiteurs.</a:t>
            </a:r>
            <a:endParaRPr lang="fr-FR" dirty="0" smtClean="0"/>
          </a:p>
          <a:p>
            <a:endParaRPr lang="fr-FR" dirty="0"/>
          </a:p>
        </p:txBody>
      </p:sp>
    </p:spTree>
    <p:extLst>
      <p:ext uri="{BB962C8B-B14F-4D97-AF65-F5344CB8AC3E}">
        <p14:creationId xmlns:p14="http://schemas.microsoft.com/office/powerpoint/2010/main" val="377702574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381000"/>
            <a:ext cx="8002662" cy="576064"/>
          </a:xfrm>
        </p:spPr>
        <p:txBody>
          <a:bodyPr>
            <a:normAutofit fontScale="90000"/>
          </a:bodyPr>
          <a:lstStyle/>
          <a:p>
            <a:r>
              <a:rPr lang="fr-CA" dirty="0" smtClean="0"/>
              <a:t>5.7 Les équipes de travail par opposition aux groupes de travail</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98</a:t>
            </a:fld>
            <a:endParaRPr lang="fr-CA" dirty="0"/>
          </a:p>
        </p:txBody>
      </p:sp>
      <p:sp>
        <p:nvSpPr>
          <p:cNvPr id="5" name="Espace réservé du texte 4"/>
          <p:cNvSpPr>
            <a:spLocks noGrp="1"/>
          </p:cNvSpPr>
          <p:nvPr>
            <p:ph type="body" sz="quarter" idx="12"/>
          </p:nvPr>
        </p:nvSpPr>
        <p:spPr>
          <a:xfrm>
            <a:off x="1143000" y="1447800"/>
            <a:ext cx="7642225" cy="4910158"/>
          </a:xfrm>
        </p:spPr>
        <p:txBody>
          <a:bodyPr>
            <a:normAutofit fontScale="70000" lnSpcReduction="20000"/>
          </a:bodyPr>
          <a:lstStyle/>
          <a:p>
            <a:pPr>
              <a:lnSpc>
                <a:spcPts val="2320"/>
              </a:lnSpc>
            </a:pPr>
            <a:r>
              <a:rPr lang="fr-CA" dirty="0" smtClean="0"/>
              <a:t>Le terme « équipe » est habituellement utilisé pour définir un « groupe » dans un contexte organisationnel. </a:t>
            </a:r>
          </a:p>
          <a:p>
            <a:pPr>
              <a:lnSpc>
                <a:spcPts val="2320"/>
              </a:lnSpc>
            </a:pPr>
            <a:r>
              <a:rPr lang="fr-CA" dirty="0" smtClean="0"/>
              <a:t>Il existe au moins trois types de formules de travail axés sur la formation d'équipes:</a:t>
            </a:r>
          </a:p>
          <a:p>
            <a:pPr lvl="1">
              <a:lnSpc>
                <a:spcPts val="2320"/>
              </a:lnSpc>
            </a:pPr>
            <a:r>
              <a:rPr lang="fr-CA" dirty="0" smtClean="0"/>
              <a:t>Équipe de travail autogérée :</a:t>
            </a:r>
          </a:p>
          <a:p>
            <a:pPr lvl="2">
              <a:lnSpc>
                <a:spcPts val="2320"/>
              </a:lnSpc>
            </a:pPr>
            <a:r>
              <a:rPr lang="en-US" dirty="0" smtClean="0"/>
              <a:t>G</a:t>
            </a:r>
            <a:r>
              <a:rPr lang="fr-CA" dirty="0" err="1" smtClean="0"/>
              <a:t>roupe</a:t>
            </a:r>
            <a:r>
              <a:rPr lang="fr-CA" dirty="0" smtClean="0"/>
              <a:t> de travailleurs auquel est confiée la fabrication d’un produit dans toutes ses étapes.</a:t>
            </a:r>
            <a:endParaRPr lang="en-US" dirty="0" smtClean="0"/>
          </a:p>
          <a:p>
            <a:pPr lvl="1">
              <a:lnSpc>
                <a:spcPts val="2320"/>
              </a:lnSpc>
            </a:pPr>
            <a:r>
              <a:rPr lang="fr-CA" dirty="0" smtClean="0"/>
              <a:t>Équipe de travail </a:t>
            </a:r>
            <a:r>
              <a:rPr lang="fr-CA" dirty="0" err="1" smtClean="0"/>
              <a:t>interfonctionnelle</a:t>
            </a:r>
            <a:r>
              <a:rPr lang="fr-CA" dirty="0" smtClean="0"/>
              <a:t> :</a:t>
            </a:r>
          </a:p>
          <a:p>
            <a:pPr lvl="2">
              <a:lnSpc>
                <a:spcPts val="2320"/>
              </a:lnSpc>
            </a:pPr>
            <a:r>
              <a:rPr lang="fr-CA" dirty="0" smtClean="0"/>
              <a:t>Groupe de travail réunissant des personnes spécialisées dans divers domaines dans le but de mieux créer, concevoir ou livrer un produit ou un service.</a:t>
            </a:r>
          </a:p>
          <a:p>
            <a:pPr lvl="1">
              <a:lnSpc>
                <a:spcPts val="2320"/>
              </a:lnSpc>
            </a:pPr>
            <a:r>
              <a:rPr lang="fr-CA" dirty="0" smtClean="0"/>
              <a:t>Équipe de travail virtuelle :</a:t>
            </a:r>
          </a:p>
          <a:p>
            <a:pPr lvl="2">
              <a:lnSpc>
                <a:spcPts val="2320"/>
              </a:lnSpc>
            </a:pPr>
            <a:r>
              <a:rPr lang="fr-CA" dirty="0" smtClean="0"/>
              <a:t>Groupe de travail qui communique et collabore dans le temps, l’espace et l’organisation grâce à la technologie.</a:t>
            </a:r>
            <a:endParaRPr lang="fr-FR" dirty="0" smtClean="0"/>
          </a:p>
          <a:p>
            <a:endParaRPr lang="fr-FR" dirty="0"/>
          </a:p>
        </p:txBody>
      </p:sp>
    </p:spTree>
    <p:extLst>
      <p:ext uri="{BB962C8B-B14F-4D97-AF65-F5344CB8AC3E}">
        <p14:creationId xmlns:p14="http://schemas.microsoft.com/office/powerpoint/2010/main" val="269075840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dirty="0" smtClean="0"/>
              <a:t>Conclusion</a:t>
            </a:r>
            <a:endParaRPr lang="fr-FR" dirty="0"/>
          </a:p>
        </p:txBody>
      </p:sp>
      <p:sp>
        <p:nvSpPr>
          <p:cNvPr id="3" name="Espace réservé du pied de page 2"/>
          <p:cNvSpPr>
            <a:spLocks noGrp="1"/>
          </p:cNvSpPr>
          <p:nvPr>
            <p:ph type="ftr" sz="quarter" idx="10"/>
          </p:nvPr>
        </p:nvSpPr>
        <p:spPr/>
        <p:txBody>
          <a:bodyPr/>
          <a:lstStyle/>
          <a:p>
            <a:pPr>
              <a:defRPr/>
            </a:pPr>
            <a:r>
              <a:rPr lang="fr-CA" b="1" smtClean="0"/>
              <a:t>Psychologie du travail et comportement organisationnel, </a:t>
            </a:r>
            <a:r>
              <a:rPr lang="fr-CA" smtClean="0"/>
              <a:t>4</a:t>
            </a:r>
            <a:r>
              <a:rPr lang="fr-CA" baseline="30000" smtClean="0"/>
              <a:t>e</a:t>
            </a:r>
            <a:r>
              <a:rPr lang="fr-CA" smtClean="0"/>
              <a:t> édition © 2012  Chenelière Éducation inc.</a:t>
            </a:r>
            <a:endParaRPr lang="fr-CA" dirty="0"/>
          </a:p>
        </p:txBody>
      </p:sp>
      <p:sp>
        <p:nvSpPr>
          <p:cNvPr id="4" name="Espace réservé du numéro de diapositive 3"/>
          <p:cNvSpPr>
            <a:spLocks noGrp="1"/>
          </p:cNvSpPr>
          <p:nvPr>
            <p:ph type="sldNum" sz="quarter" idx="11"/>
          </p:nvPr>
        </p:nvSpPr>
        <p:spPr/>
        <p:txBody>
          <a:bodyPr/>
          <a:lstStyle/>
          <a:p>
            <a:pPr>
              <a:defRPr/>
            </a:pPr>
            <a:fld id="{A5153501-FCB4-45F5-B7E7-5F4549A5855C}" type="slidenum">
              <a:rPr lang="fr-CA" smtClean="0"/>
              <a:pPr>
                <a:defRPr/>
              </a:pPr>
              <a:t>99</a:t>
            </a:fld>
            <a:endParaRPr lang="fr-CA" dirty="0"/>
          </a:p>
        </p:txBody>
      </p:sp>
      <p:sp>
        <p:nvSpPr>
          <p:cNvPr id="5" name="Espace réservé du texte 4"/>
          <p:cNvSpPr>
            <a:spLocks noGrp="1"/>
          </p:cNvSpPr>
          <p:nvPr>
            <p:ph type="body" sz="quarter" idx="12"/>
          </p:nvPr>
        </p:nvSpPr>
        <p:spPr/>
        <p:txBody>
          <a:bodyPr>
            <a:normAutofit fontScale="70000" lnSpcReduction="20000"/>
          </a:bodyPr>
          <a:lstStyle/>
          <a:p>
            <a:pPr>
              <a:lnSpc>
                <a:spcPts val="2620"/>
              </a:lnSpc>
              <a:spcAft>
                <a:spcPts val="1400"/>
              </a:spcAft>
            </a:pPr>
            <a:r>
              <a:rPr lang="fr-CA" dirty="0" smtClean="0"/>
              <a:t>Divers groupes coexistent au sein des organisations.</a:t>
            </a:r>
          </a:p>
          <a:p>
            <a:pPr>
              <a:lnSpc>
                <a:spcPts val="2620"/>
              </a:lnSpc>
              <a:spcAft>
                <a:spcPts val="1400"/>
              </a:spcAft>
            </a:pPr>
            <a:r>
              <a:rPr lang="fr-CA" dirty="0" smtClean="0"/>
              <a:t>Au cours de son évolution, le groupe passe par cinq phases avant d’atteindre le plus haut niveau de maturité.</a:t>
            </a:r>
          </a:p>
          <a:p>
            <a:pPr>
              <a:lnSpc>
                <a:spcPts val="2620"/>
              </a:lnSpc>
              <a:spcAft>
                <a:spcPts val="1400"/>
              </a:spcAft>
            </a:pPr>
            <a:r>
              <a:rPr lang="fr-CA" dirty="0" smtClean="0"/>
              <a:t>Bien que l’efficacité d’un groupe soit liée à la façon dont il franchit ces différentes étapes, d’autres facteurs entrent en jeu, tels l’environnement externe, les variables situationnelles ou encore la structure, la dynamique du groupe, la pensée de groupe et la paresse sociale.</a:t>
            </a:r>
          </a:p>
          <a:p>
            <a:pPr>
              <a:lnSpc>
                <a:spcPts val="2620"/>
              </a:lnSpc>
              <a:spcAft>
                <a:spcPts val="1400"/>
              </a:spcAft>
            </a:pPr>
            <a:r>
              <a:rPr lang="fr-CA" dirty="0" smtClean="0"/>
              <a:t>Le terme « équipe » est habituellement utilisé pour définir un « groupe » qui est formé dans des contextes organisationnels. </a:t>
            </a:r>
            <a:endParaRPr lang="en-US" dirty="0" smtClean="0"/>
          </a:p>
        </p:txBody>
      </p:sp>
    </p:spTree>
    <p:extLst>
      <p:ext uri="{BB962C8B-B14F-4D97-AF65-F5344CB8AC3E}">
        <p14:creationId xmlns:p14="http://schemas.microsoft.com/office/powerpoint/2010/main" val="2038047212"/>
      </p:ext>
    </p:extLst>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56</TotalTime>
  <Words>9432</Words>
  <Application>Microsoft Macintosh PowerPoint</Application>
  <PresentationFormat>Présentation à l'écran (4:3)</PresentationFormat>
  <Paragraphs>736</Paragraphs>
  <Slides>99</Slides>
  <Notes>98</Notes>
  <HiddenSlides>0</HiddenSlides>
  <MMClips>0</MMClips>
  <ScaleCrop>false</ScaleCrop>
  <HeadingPairs>
    <vt:vector size="4" baseType="variant">
      <vt:variant>
        <vt:lpstr>Thème</vt:lpstr>
      </vt:variant>
      <vt:variant>
        <vt:i4>1</vt:i4>
      </vt:variant>
      <vt:variant>
        <vt:lpstr>Titres des diapositives</vt:lpstr>
      </vt:variant>
      <vt:variant>
        <vt:i4>99</vt:i4>
      </vt:variant>
    </vt:vector>
  </HeadingPairs>
  <TitlesOfParts>
    <vt:vector size="100" baseType="lpstr">
      <vt:lpstr>Thème Office</vt:lpstr>
      <vt:lpstr>Présentation PowerPoint</vt:lpstr>
      <vt:lpstr>Présentation PowerPoint</vt:lpstr>
      <vt:lpstr>Introduction à la psychologie du travail  et au comportement organisationnel</vt:lpstr>
      <vt:lpstr>Plan de chapitre</vt:lpstr>
      <vt:lpstr>Les objectifs d’apprentissage</vt:lpstr>
      <vt:lpstr>Définitions importantes</vt:lpstr>
      <vt:lpstr>Définitions </vt:lpstr>
      <vt:lpstr>Introduction</vt:lpstr>
      <vt:lpstr>Introduction (suite)</vt:lpstr>
      <vt:lpstr>Introduction (suite)</vt:lpstr>
      <vt:lpstr>1.1 Les écoles de pensée en psychologie</vt:lpstr>
      <vt:lpstr>1.1 Les écoles de pensée en psychologie</vt:lpstr>
      <vt:lpstr>1.2 Les modèles en comportement organisationnel</vt:lpstr>
      <vt:lpstr>1.2 Les modèles en comportement organisationnel (suite)</vt:lpstr>
      <vt:lpstr>Les avantages et les inconvénients du modèle de Taylor</vt:lpstr>
      <vt:lpstr>1.2 Les modèles en comportement organisationnel (suite) </vt:lpstr>
      <vt:lpstr>1.2 Les modèles en comportement organisationnel (suite) </vt:lpstr>
      <vt:lpstr>Les composantes du processus administratif</vt:lpstr>
      <vt:lpstr>1.2 Les modèles en comportement organisationnel (suite)</vt:lpstr>
      <vt:lpstr>Le modèle contemporain</vt:lpstr>
      <vt:lpstr>Le modèle contemporain</vt:lpstr>
      <vt:lpstr>Conclusion</vt:lpstr>
      <vt:lpstr>Conclusion (suite)</vt:lpstr>
      <vt:lpstr>Conclusion (suite)</vt:lpstr>
      <vt:lpstr>Les comportements au travail</vt:lpstr>
      <vt:lpstr>Plan de chapitre</vt:lpstr>
      <vt:lpstr>Les objectifs d’apprentissage</vt:lpstr>
      <vt:lpstr>Introduction</vt:lpstr>
      <vt:lpstr>Le comportement humain</vt:lpstr>
      <vt:lpstr>2.1 Le comportement humain</vt:lpstr>
      <vt:lpstr>2.1 Le comportement humain (suite)</vt:lpstr>
      <vt:lpstr>Les comportements au travail</vt:lpstr>
      <vt:lpstr>2.2 Le processus de perception</vt:lpstr>
      <vt:lpstr>Présentation PowerPoint</vt:lpstr>
      <vt:lpstr> La structure de la perception</vt:lpstr>
      <vt:lpstr>2.3 La personnalité</vt:lpstr>
      <vt:lpstr>2.3 La personnalité (suite)</vt:lpstr>
      <vt:lpstr>2.3 La personnalité (suite)</vt:lpstr>
      <vt:lpstr>2.3 La personnalité selon le modèle de 5 facteurs </vt:lpstr>
      <vt:lpstr>La personnalité et le comportement au travail</vt:lpstr>
      <vt:lpstr>2.4 Les valeurs et les attitudes dans l’environnement de travail</vt:lpstr>
      <vt:lpstr>2.4.3: L’adéquation entre les valeurs individuelles et organisationnelles</vt:lpstr>
      <vt:lpstr>2.5 Les attributions</vt:lpstr>
      <vt:lpstr>2.5 Les attributions (suite)</vt:lpstr>
      <vt:lpstr>Conclusion</vt:lpstr>
      <vt:lpstr>La motivation  au travail</vt:lpstr>
      <vt:lpstr>Plan de chapitre</vt:lpstr>
      <vt:lpstr>Les objectifs d’apprentissage</vt:lpstr>
      <vt:lpstr>3.1 Le phénomène de la motivation</vt:lpstr>
      <vt:lpstr>3.1 Le phénomène de la motivation</vt:lpstr>
      <vt:lpstr>3.1.3: Les caractéristiques de la motivation</vt:lpstr>
      <vt:lpstr>3.1 Le phénomène de la motivation (suite)</vt:lpstr>
      <vt:lpstr>3.2 Les théories de la motivation au travail</vt:lpstr>
      <vt:lpstr>3.2 Les théories de la motivation au travail (suite)</vt:lpstr>
      <vt:lpstr>3.2 Les théories de la motivation au travail (suite)</vt:lpstr>
      <vt:lpstr>3.2 Les théories de la motivation au travail (suite)</vt:lpstr>
      <vt:lpstr>3.2 Les théories de la motivation au travail (suite)</vt:lpstr>
      <vt:lpstr>3.2 Les théories de la motivation au travail (suite)</vt:lpstr>
      <vt:lpstr>3.2 Les théories de la motivation au travail (suite)</vt:lpstr>
      <vt:lpstr>3.2 Les théories de la motivation au travail (suite)</vt:lpstr>
      <vt:lpstr>3.2 Les théories de la motivation au travail (suite)</vt:lpstr>
      <vt:lpstr>3.2 Les théories de la motivation au travail (suite)</vt:lpstr>
      <vt:lpstr>3.2 Les théories de la motivation au travail (suite)</vt:lpstr>
      <vt:lpstr>Conclusion</vt:lpstr>
      <vt:lpstr>Les attitudes au travail</vt:lpstr>
      <vt:lpstr>Plan de chapitre</vt:lpstr>
      <vt:lpstr>Les objectifs d’apprentissage</vt:lpstr>
      <vt:lpstr>Introduction</vt:lpstr>
      <vt:lpstr>4.1 Qu’est-ce qu’une attitude ?</vt:lpstr>
      <vt:lpstr>4.1.3: L’incidence des attitudes sur le comportement</vt:lpstr>
      <vt:lpstr>4.1 Qu’est-ce qu’une attitude ? (suite)</vt:lpstr>
      <vt:lpstr>4.2 Le phénomène de la satisfaction au travail</vt:lpstr>
      <vt:lpstr>4.2 Le phénomène de la satisfaction au travail  (suite)</vt:lpstr>
      <vt:lpstr>4.2 Le phénomène de la satisfaction au travail  (suite)</vt:lpstr>
      <vt:lpstr>4.2.3: Les déterminants de la satisfaction au travail</vt:lpstr>
      <vt:lpstr>Présentation PowerPoint</vt:lpstr>
      <vt:lpstr>4.3 L’engagement organisationnel</vt:lpstr>
      <vt:lpstr>4.3 L’engagement organisationnel (suite)</vt:lpstr>
      <vt:lpstr>4.3 L’engagement organisationnel (suite)</vt:lpstr>
      <vt:lpstr>4.3 L’engagement organisationnel (suite)</vt:lpstr>
      <vt:lpstr>4.4 Les autres attitudes au travail</vt:lpstr>
      <vt:lpstr>Conclusion</vt:lpstr>
      <vt:lpstr>Les groupes de travail</vt:lpstr>
      <vt:lpstr>Plan de chapitre</vt:lpstr>
      <vt:lpstr>Les objectifs d’apprentissage</vt:lpstr>
      <vt:lpstr>5.1 L’adhésion à un groupe </vt:lpstr>
      <vt:lpstr>L’adhésion à un groupe</vt:lpstr>
      <vt:lpstr>5.2 Les types de groupes</vt:lpstr>
      <vt:lpstr>5.2 Les types de groupes (suite)</vt:lpstr>
      <vt:lpstr>5.3 Les étapes de l’évolution d’un groupe</vt:lpstr>
      <vt:lpstr>5.3 Les étapes de l’évolution d’un groupe (suite)</vt:lpstr>
      <vt:lpstr>5.4 L’efficacité du groupe</vt:lpstr>
      <vt:lpstr>5.4 L’efficacité du groupe (suite) </vt:lpstr>
      <vt:lpstr>5.4 L’efficacité du groupe (suite): La structure du groupe </vt:lpstr>
      <vt:lpstr>5.4 L’efficacité du groupe (suite): La structure du groupe </vt:lpstr>
      <vt:lpstr>5.5 La « pensée de groupe » (groupthink)</vt:lpstr>
      <vt:lpstr>5.6 La paresse sociale</vt:lpstr>
      <vt:lpstr>5.7 Les équipes de travail par opposition aux groupes de travail</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Benoit Simard</dc:creator>
  <cp:lastModifiedBy>Benoit Simard</cp:lastModifiedBy>
  <cp:revision>2</cp:revision>
  <cp:lastPrinted>2013-02-24T15:28:21Z</cp:lastPrinted>
  <dcterms:created xsi:type="dcterms:W3CDTF">2013-02-23T22:21:16Z</dcterms:created>
  <dcterms:modified xsi:type="dcterms:W3CDTF">2013-02-24T16:17:54Z</dcterms:modified>
</cp:coreProperties>
</file>