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vml" ContentType="application/vnd.openxmlformats-officedocument.vmlDrawing"/>
  <Default Extension="bin" ContentType="application/vnd.openxmlformats-officedocument.presentationml.printerSettings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embeddings/oleObject1.bin" ContentType="application/vnd.openxmlformats-officedocument.oleObject"/>
  <Override PartName="/ppt/theme/themeOverride3.xml" ContentType="application/vnd.openxmlformats-officedocument.themeOverride+xml"/>
  <Override PartName="/ppt/embeddings/oleObject2.bin" ContentType="application/vnd.openxmlformats-officedocument.oleObject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15.xml" ContentType="application/vnd.openxmlformats-officedocument.themeOverride+xml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theme/themeOverride16.xml" ContentType="application/vnd.openxmlformats-officedocument.themeOverride+xml"/>
  <Override PartName="/ppt/notesSlides/notesSlide9.xml" ContentType="application/vnd.openxmlformats-officedocument.presentationml.notesSlide+xml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theme/themeOverride17.xml" ContentType="application/vnd.openxmlformats-officedocument.themeOverride+xml"/>
  <Override PartName="/ppt/embeddings/oleObject12.bin" ContentType="application/vnd.openxmlformats-officedocument.oleObject"/>
  <Override PartName="/ppt/theme/themeOverride18.xml" ContentType="application/vnd.openxmlformats-officedocument.themeOverride+xml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theme/themeOverride19.xml" ContentType="application/vnd.openxmlformats-officedocument.themeOverride+xml"/>
  <Override PartName="/ppt/notesSlides/notesSlide10.xml" ContentType="application/vnd.openxmlformats-officedocument.presentationml.notesSlide+xml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theme/themeOverride20.xml" ContentType="application/vnd.openxmlformats-officedocument.themeOverride+xml"/>
  <Override PartName="/ppt/notesSlides/notesSlide11.xml" ContentType="application/vnd.openxmlformats-officedocument.presentationml.notesSlide+xml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theme/themeOverride21.xml" ContentType="application/vnd.openxmlformats-officedocument.themeOverride+xml"/>
  <Override PartName="/ppt/notesSlides/notesSlide12.xml" ContentType="application/vnd.openxmlformats-officedocument.presentationml.notesSlide+xml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theme/themeOverride22.xml" ContentType="application/vnd.openxmlformats-officedocument.themeOverride+xml"/>
  <Override PartName="/ppt/notesSlides/notesSlide13.xml" ContentType="application/vnd.openxmlformats-officedocument.presentationml.notesSlide+xml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theme/themeOverride2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16.xml" ContentType="application/vnd.openxmlformats-officedocument.presentationml.notesSlide+xml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theme/themeOverride26.xml" ContentType="application/vnd.openxmlformats-officedocument.themeOverride+xml"/>
  <Override PartName="/ppt/notesSlides/notesSlide17.xml" ContentType="application/vnd.openxmlformats-officedocument.presentationml.notesSlide+xml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theme/themeOverride27.xml" ContentType="application/vnd.openxmlformats-officedocument.themeOverride+xml"/>
  <Override PartName="/ppt/notesSlides/notesSlide18.xml" ContentType="application/vnd.openxmlformats-officedocument.presentationml.notesSlide+xml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theme/themeOverride2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ppt/theme/themeOverride33.xml" ContentType="application/vnd.openxmlformats-officedocument.themeOverride+xml"/>
  <Override PartName="/ppt/theme/themeOverride34.xml" ContentType="application/vnd.openxmlformats-officedocument.themeOverride+xml"/>
  <Override PartName="/ppt/theme/themeOverride35.xml" ContentType="application/vnd.openxmlformats-officedocument.themeOverride+xml"/>
  <Override PartName="/ppt/theme/themeOverride36.xml" ContentType="application/vnd.openxmlformats-officedocument.themeOverride+xml"/>
  <Override PartName="/ppt/theme/themeOverride37.xml" ContentType="application/vnd.openxmlformats-officedocument.themeOverride+xml"/>
  <Override PartName="/ppt/theme/themeOverride38.xml" ContentType="application/vnd.openxmlformats-officedocument.themeOverride+xml"/>
  <Override PartName="/ppt/theme/themeOverride39.xml" ContentType="application/vnd.openxmlformats-officedocument.themeOverride+xml"/>
  <Override PartName="/ppt/theme/themeOverride40.xml" ContentType="application/vnd.openxmlformats-officedocument.themeOverride+xml"/>
  <Override PartName="/ppt/theme/themeOverride41.xml" ContentType="application/vnd.openxmlformats-officedocument.themeOverride+xml"/>
  <Override PartName="/ppt/theme/themeOverride42.xml" ContentType="application/vnd.openxmlformats-officedocument.themeOverride+xml"/>
  <Override PartName="/ppt/embeddings/oleObject44.bin" ContentType="application/vnd.openxmlformats-officedocument.oleObject"/>
  <Override PartName="/ppt/theme/themeOverride43.xml" ContentType="application/vnd.openxmlformats-officedocument.themeOverride+xml"/>
  <Override PartName="/ppt/theme/themeOverride44.xml" ContentType="application/vnd.openxmlformats-officedocument.themeOverride+xml"/>
  <Override PartName="/ppt/theme/themeOverride45.xml" ContentType="application/vnd.openxmlformats-officedocument.themeOverride+xml"/>
  <Override PartName="/ppt/theme/themeOverride46.xml" ContentType="application/vnd.openxmlformats-officedocument.themeOverride+xml"/>
  <Override PartName="/ppt/theme/themeOverride47.xml" ContentType="application/vnd.openxmlformats-officedocument.themeOverride+xml"/>
  <Override PartName="/ppt/theme/themeOverride4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49.xml" ContentType="application/vnd.openxmlformats-officedocument.themeOverride+xml"/>
  <Override PartName="/ppt/embeddings/oleObject45.bin" ContentType="application/vnd.openxmlformats-officedocument.oleObject"/>
  <Override PartName="/ppt/theme/themeOverride50.xml" ContentType="application/vnd.openxmlformats-officedocument.themeOverride+xml"/>
  <Override PartName="/ppt/theme/themeOverride51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52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53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54.xml" ContentType="application/vnd.openxmlformats-officedocument.themeOverride+xml"/>
  <Override PartName="/ppt/theme/themeOverride5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56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5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5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59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60.xml" ContentType="application/vnd.openxmlformats-officedocument.themeOverride+xml"/>
  <Override PartName="/ppt/notesSlides/notesSlide31.xml" ContentType="application/vnd.openxmlformats-officedocument.presentationml.notesSlide+xml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theme/themeOverride61.xml" ContentType="application/vnd.openxmlformats-officedocument.themeOverride+xml"/>
  <Override PartName="/ppt/notesSlides/notesSlide32.xml" ContentType="application/vnd.openxmlformats-officedocument.presentationml.notesSlide+xml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theme/themeOverride62.xml" ContentType="application/vnd.openxmlformats-officedocument.themeOverride+xml"/>
  <Override PartName="/ppt/theme/themeOverride63.xml" ContentType="application/vnd.openxmlformats-officedocument.themeOverride+xml"/>
  <Override PartName="/ppt/notesSlides/notesSlide33.xml" ContentType="application/vnd.openxmlformats-officedocument.presentationml.notesSlide+xml"/>
  <Override PartName="/ppt/embeddings/oleObject51.bin" ContentType="application/vnd.openxmlformats-officedocument.oleObject"/>
  <Override PartName="/ppt/theme/themeOverride64.xml" ContentType="application/vnd.openxmlformats-officedocument.themeOverride+xml"/>
  <Override PartName="/ppt/theme/themeOverride65.xml" ContentType="application/vnd.openxmlformats-officedocument.themeOverride+xml"/>
  <Override PartName="/ppt/notesSlides/notesSlide34.xml" ContentType="application/vnd.openxmlformats-officedocument.presentationml.notesSlide+xml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theme/themeOverride66.xml" ContentType="application/vnd.openxmlformats-officedocument.themeOverride+xml"/>
  <Override PartName="/ppt/notesSlides/notesSlide35.xml" ContentType="application/vnd.openxmlformats-officedocument.presentationml.notesSlide+xml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theme/themeOverride67.xml" ContentType="application/vnd.openxmlformats-officedocument.themeOverride+xml"/>
  <Override PartName="/ppt/notesSlides/notesSlide36.xml" ContentType="application/vnd.openxmlformats-officedocument.presentationml.notesSlide+xml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embeddings/oleObject65.bin" ContentType="application/vnd.openxmlformats-officedocument.oleObject"/>
  <Override PartName="/ppt/theme/themeOverride68.xml" ContentType="application/vnd.openxmlformats-officedocument.themeOverride+xml"/>
  <Override PartName="/ppt/theme/themeOverride69.xml" ContentType="application/vnd.openxmlformats-officedocument.themeOverride+xml"/>
  <Override PartName="/ppt/notesSlides/notesSlide37.xml" ContentType="application/vnd.openxmlformats-officedocument.presentationml.notesSlide+xml"/>
  <Override PartName="/ppt/embeddings/oleObject66.bin" ContentType="application/vnd.openxmlformats-officedocument.oleObject"/>
  <Override PartName="/ppt/theme/themeOverride70.xml" ContentType="application/vnd.openxmlformats-officedocument.themeOverride+xml"/>
  <Override PartName="/ppt/notesSlides/notesSlide38.xml" ContentType="application/vnd.openxmlformats-officedocument.presentationml.notesSlide+xml"/>
  <Override PartName="/ppt/theme/themeOverride71.xml" ContentType="application/vnd.openxmlformats-officedocument.themeOverride+xml"/>
  <Override PartName="/ppt/notesSlides/notesSlide39.xml" ContentType="application/vnd.openxmlformats-officedocument.presentationml.notesSlide+xml"/>
  <Override PartName="/ppt/theme/themeOverride72.xml" ContentType="application/vnd.openxmlformats-officedocument.themeOverride+xml"/>
  <Override PartName="/ppt/notesSlides/notesSlide40.xml" ContentType="application/vnd.openxmlformats-officedocument.presentationml.notesSlide+xml"/>
  <Override PartName="/ppt/theme/themeOverride73.xml" ContentType="application/vnd.openxmlformats-officedocument.themeOverride+xml"/>
  <Override PartName="/ppt/notesSlides/notesSlide41.xml" ContentType="application/vnd.openxmlformats-officedocument.presentationml.notesSlide+xml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theme/themeOverride74.xml" ContentType="application/vnd.openxmlformats-officedocument.themeOverride+xml"/>
  <Override PartName="/ppt/notesSlides/notesSlide42.xml" ContentType="application/vnd.openxmlformats-officedocument.presentationml.notesSlide+xml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theme/themeOverride75.xml" ContentType="application/vnd.openxmlformats-officedocument.themeOverride+xml"/>
  <Override PartName="/ppt/notesSlides/notesSlide43.xml" ContentType="application/vnd.openxmlformats-officedocument.presentationml.notesSlide+xml"/>
  <Override PartName="/ppt/embeddings/oleObject75.bin" ContentType="application/vnd.openxmlformats-officedocument.oleObject"/>
  <Override PartName="/ppt/embeddings/oleObject76.bin" ContentType="application/vnd.openxmlformats-officedocument.oleObject"/>
  <Override PartName="/ppt/embeddings/oleObject77.bin" ContentType="application/vnd.openxmlformats-officedocument.oleObject"/>
  <Override PartName="/ppt/theme/themeOverride76.xml" ContentType="application/vnd.openxmlformats-officedocument.themeOverride+xml"/>
  <Override PartName="/ppt/notesSlides/notesSlide44.xml" ContentType="application/vnd.openxmlformats-officedocument.presentationml.notesSlide+xml"/>
  <Override PartName="/ppt/embeddings/oleObject78.bin" ContentType="application/vnd.openxmlformats-officedocument.oleObject"/>
  <Override PartName="/ppt/theme/themeOverride77.xml" ContentType="application/vnd.openxmlformats-officedocument.themeOverride+xml"/>
  <Override PartName="/ppt/notesSlides/notesSlide45.xml" ContentType="application/vnd.openxmlformats-officedocument.presentationml.notesSlide+xml"/>
  <Override PartName="/ppt/theme/themeOverride78.xml" ContentType="application/vnd.openxmlformats-officedocument.themeOverride+xml"/>
  <Override PartName="/ppt/notesSlides/notesSlide46.xml" ContentType="application/vnd.openxmlformats-officedocument.presentationml.notesSlide+xml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embeddings/oleObject81.bin" ContentType="application/vnd.openxmlformats-officedocument.oleObject"/>
  <Override PartName="/ppt/theme/themeOverride79.xml" ContentType="application/vnd.openxmlformats-officedocument.themeOverride+xml"/>
  <Override PartName="/ppt/theme/themeOverride80.xml" ContentType="application/vnd.openxmlformats-officedocument.themeOverride+xml"/>
  <Override PartName="/ppt/theme/themeOverride81.xml" ContentType="application/vnd.openxmlformats-officedocument.themeOverride+xml"/>
  <Override PartName="/ppt/notesSlides/notesSlide47.xml" ContentType="application/vnd.openxmlformats-officedocument.presentationml.notesSlide+xml"/>
  <Override PartName="/ppt/theme/themeOverride82.xml" ContentType="application/vnd.openxmlformats-officedocument.themeOverride+xml"/>
  <Override PartName="/ppt/notesSlides/notesSlide48.xml" ContentType="application/vnd.openxmlformats-officedocument.presentationml.notesSlide+xml"/>
  <Override PartName="/ppt/theme/themeOverride83.xml" ContentType="application/vnd.openxmlformats-officedocument.themeOverride+xml"/>
  <Override PartName="/ppt/theme/themeOverride84.xml" ContentType="application/vnd.openxmlformats-officedocument.themeOverride+xml"/>
  <Override PartName="/ppt/notesSlides/notesSlide49.xml" ContentType="application/vnd.openxmlformats-officedocument.presentationml.notesSlide+xml"/>
  <Override PartName="/ppt/embeddings/oleObject82.bin" ContentType="application/vnd.openxmlformats-officedocument.oleObject"/>
  <Override PartName="/ppt/theme/themeOverride85.xml" ContentType="application/vnd.openxmlformats-officedocument.themeOverride+xml"/>
  <Override PartName="/ppt/notesSlides/notesSlide50.xml" ContentType="application/vnd.openxmlformats-officedocument.presentationml.notesSlide+xml"/>
  <Override PartName="/ppt/embeddings/oleObject83.bin" ContentType="application/vnd.openxmlformats-officedocument.oleObject"/>
  <Override PartName="/ppt/embeddings/oleObject84.bin" ContentType="application/vnd.openxmlformats-officedocument.oleObject"/>
  <Override PartName="/ppt/embeddings/oleObject85.bin" ContentType="application/vnd.openxmlformats-officedocument.oleObject"/>
  <Override PartName="/ppt/theme/themeOverride86.xml" ContentType="application/vnd.openxmlformats-officedocument.themeOverride+xml"/>
  <Override PartName="/ppt/notesSlides/notesSlide51.xml" ContentType="application/vnd.openxmlformats-officedocument.presentationml.notesSlide+xml"/>
  <Override PartName="/ppt/theme/themeOverride87.xml" ContentType="application/vnd.openxmlformats-officedocument.themeOverride+xml"/>
  <Override PartName="/ppt/theme/themeOverride88.xml" ContentType="application/vnd.openxmlformats-officedocument.themeOverride+xml"/>
  <Override PartName="/ppt/notesSlides/notesSlide52.xml" ContentType="application/vnd.openxmlformats-officedocument.presentationml.notesSlide+xml"/>
  <Override PartName="/ppt/embeddings/oleObject86.bin" ContentType="application/vnd.openxmlformats-officedocument.oleObject"/>
  <Override PartName="/ppt/theme/themeOverride89.xml" ContentType="application/vnd.openxmlformats-officedocument.themeOverride+xml"/>
  <Override PartName="/ppt/notesSlides/notesSlide53.xml" ContentType="application/vnd.openxmlformats-officedocument.presentationml.notesSlide+xml"/>
  <Override PartName="/ppt/embeddings/oleObject87.bin" ContentType="application/vnd.openxmlformats-officedocument.oleObject"/>
  <Override PartName="/ppt/embeddings/oleObject88.bin" ContentType="application/vnd.openxmlformats-officedocument.oleObject"/>
  <Override PartName="/ppt/embeddings/oleObject89.bin" ContentType="application/vnd.openxmlformats-officedocument.oleObject"/>
  <Override PartName="/ppt/embeddings/oleObject90.bin" ContentType="application/vnd.openxmlformats-officedocument.oleObject"/>
  <Override PartName="/ppt/theme/themeOverride90.xml" ContentType="application/vnd.openxmlformats-officedocument.themeOverride+xml"/>
  <Override PartName="/ppt/theme/themeOverride91.xml" ContentType="application/vnd.openxmlformats-officedocument.themeOverride+xml"/>
  <Override PartName="/ppt/theme/themeOverride92.xml" ContentType="application/vnd.openxmlformats-officedocument.themeOverride+xml"/>
  <Override PartName="/ppt/notesSlides/notesSlide54.xml" ContentType="application/vnd.openxmlformats-officedocument.presentationml.notesSlide+xml"/>
  <Override PartName="/ppt/theme/themeOverride93.xml" ContentType="application/vnd.openxmlformats-officedocument.themeOverride+xml"/>
  <Override PartName="/ppt/notesSlides/notesSlide55.xml" ContentType="application/vnd.openxmlformats-officedocument.presentationml.notesSlide+xml"/>
  <Override PartName="/ppt/theme/themeOverride94.xml" ContentType="application/vnd.openxmlformats-officedocument.themeOverride+xml"/>
  <Override PartName="/ppt/notesSlides/notesSlide56.xml" ContentType="application/vnd.openxmlformats-officedocument.presentationml.notesSlide+xml"/>
  <Override PartName="/ppt/theme/themeOverride95.xml" ContentType="application/vnd.openxmlformats-officedocument.themeOverride+xml"/>
  <Override PartName="/ppt/notesSlides/notesSlide57.xml" ContentType="application/vnd.openxmlformats-officedocument.presentationml.notesSlide+xml"/>
  <Override PartName="/ppt/theme/themeOverride96.xml" ContentType="application/vnd.openxmlformats-officedocument.themeOverride+xml"/>
  <Override PartName="/ppt/notesSlides/notesSlide58.xml" ContentType="application/vnd.openxmlformats-officedocument.presentationml.notesSlide+xml"/>
  <Override PartName="/ppt/theme/themeOverride97.xml" ContentType="application/vnd.openxmlformats-officedocument.themeOverride+xml"/>
  <Override PartName="/ppt/notesSlides/notesSlide59.xml" ContentType="application/vnd.openxmlformats-officedocument.presentationml.notesSlide+xml"/>
  <Override PartName="/ppt/theme/themeOverride98.xml" ContentType="application/vnd.openxmlformats-officedocument.themeOverride+xml"/>
  <Override PartName="/ppt/notesSlides/notesSlide60.xml" ContentType="application/vnd.openxmlformats-officedocument.presentationml.notesSlide+xml"/>
  <Override PartName="/ppt/theme/themeOverride99.xml" ContentType="application/vnd.openxmlformats-officedocument.themeOverride+xml"/>
  <Override PartName="/ppt/notesSlides/notesSlide61.xml" ContentType="application/vnd.openxmlformats-officedocument.presentationml.notesSlide+xml"/>
  <Override PartName="/ppt/theme/themeOverride100.xml" ContentType="application/vnd.openxmlformats-officedocument.themeOverride+xml"/>
  <Override PartName="/ppt/notesSlides/notesSlide62.xml" ContentType="application/vnd.openxmlformats-officedocument.presentationml.notesSlide+xml"/>
  <Override PartName="/ppt/theme/themeOverride101.xml" ContentType="application/vnd.openxmlformats-officedocument.themeOverride+xml"/>
  <Override PartName="/ppt/notesSlides/notesSlide63.xml" ContentType="application/vnd.openxmlformats-officedocument.presentationml.notesSlide+xml"/>
  <Override PartName="/ppt/theme/themeOverride102.xml" ContentType="application/vnd.openxmlformats-officedocument.themeOverride+xml"/>
  <Override PartName="/ppt/notesSlides/notesSlide64.xml" ContentType="application/vnd.openxmlformats-officedocument.presentationml.notesSlide+xml"/>
  <Override PartName="/ppt/theme/themeOverride103.xml" ContentType="application/vnd.openxmlformats-officedocument.themeOverride+xml"/>
  <Override PartName="/ppt/theme/themeOverride104.xml" ContentType="application/vnd.openxmlformats-officedocument.themeOverride+xml"/>
  <Override PartName="/ppt/theme/themeOverride105.xml" ContentType="application/vnd.openxmlformats-officedocument.themeOverride+xml"/>
  <Override PartName="/ppt/embeddings/oleObject91.bin" ContentType="application/vnd.openxmlformats-officedocument.oleObject"/>
  <Override PartName="/ppt/embeddings/oleObject92.bin" ContentType="application/vnd.openxmlformats-officedocument.oleObject"/>
  <Override PartName="/ppt/theme/themeOverride106.xml" ContentType="application/vnd.openxmlformats-officedocument.themeOverride+xml"/>
  <Override PartName="/ppt/embeddings/oleObject93.bin" ContentType="application/vnd.openxmlformats-officedocument.oleObject"/>
  <Override PartName="/ppt/embeddings/oleObject94.bin" ContentType="application/vnd.openxmlformats-officedocument.oleObject"/>
  <Override PartName="/ppt/theme/themeOverride107.xml" ContentType="application/vnd.openxmlformats-officedocument.themeOverride+xml"/>
  <Override PartName="/ppt/embeddings/oleObject95.bin" ContentType="application/vnd.openxmlformats-officedocument.oleObject"/>
  <Override PartName="/ppt/theme/themeOverride108.xml" ContentType="application/vnd.openxmlformats-officedocument.themeOverride+xml"/>
  <Override PartName="/ppt/theme/themeOverride109.xml" ContentType="application/vnd.openxmlformats-officedocument.themeOverride+xml"/>
  <Override PartName="/ppt/embeddings/oleObject96.bin" ContentType="application/vnd.openxmlformats-officedocument.oleObject"/>
  <Override PartName="/ppt/theme/themeOverride110.xml" ContentType="application/vnd.openxmlformats-officedocument.themeOverride+xml"/>
  <Override PartName="/ppt/theme/themeOverride111.xml" ContentType="application/vnd.openxmlformats-officedocument.themeOverride+xml"/>
  <Override PartName="/ppt/embeddings/oleObject97.bin" ContentType="application/vnd.openxmlformats-officedocument.oleObject"/>
  <Override PartName="/ppt/theme/themeOverride112.xml" ContentType="application/vnd.openxmlformats-officedocument.themeOverride+xml"/>
  <Override PartName="/ppt/embeddings/oleObject98.bin" ContentType="application/vnd.openxmlformats-officedocument.oleObject"/>
  <Override PartName="/ppt/embeddings/oleObject99.bin" ContentType="application/vnd.openxmlformats-officedocument.oleObject"/>
  <Override PartName="/ppt/theme/themeOverride113.xml" ContentType="application/vnd.openxmlformats-officedocument.themeOverride+xml"/>
  <Override PartName="/ppt/theme/themeOverride114.xml" ContentType="application/vnd.openxmlformats-officedocument.themeOverride+xml"/>
  <Override PartName="/ppt/embeddings/oleObject100.bin" ContentType="application/vnd.openxmlformats-officedocument.oleObject"/>
  <Override PartName="/ppt/theme/themeOverride115.xml" ContentType="application/vnd.openxmlformats-officedocument.themeOverride+xml"/>
  <Override PartName="/ppt/embeddings/oleObject101.bin" ContentType="application/vnd.openxmlformats-officedocument.oleObject"/>
  <Override PartName="/ppt/embeddings/oleObject102.bin" ContentType="application/vnd.openxmlformats-officedocument.oleObject"/>
  <Override PartName="/ppt/theme/themeOverride116.xml" ContentType="application/vnd.openxmlformats-officedocument.themeOverride+xml"/>
  <Override PartName="/ppt/embeddings/oleObject103.bin" ContentType="application/vnd.openxmlformats-officedocument.oleObject"/>
  <Override PartName="/ppt/theme/themeOverride117.xml" ContentType="application/vnd.openxmlformats-officedocument.themeOverride+xml"/>
  <Override PartName="/ppt/theme/themeOverride118.xml" ContentType="application/vnd.openxmlformats-officedocument.themeOverride+xml"/>
  <Override PartName="/ppt/theme/themeOverride11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3696" r:id="rId2"/>
    <p:sldMasterId id="2147483710" r:id="rId3"/>
  </p:sldMasterIdLst>
  <p:notesMasterIdLst>
    <p:notesMasterId r:id="rId123"/>
  </p:notesMasterIdLst>
  <p:handoutMasterIdLst>
    <p:handoutMasterId r:id="rId124"/>
  </p:handoutMasterIdLst>
  <p:sldIdLst>
    <p:sldId id="471" r:id="rId4"/>
    <p:sldId id="472" r:id="rId5"/>
    <p:sldId id="473" r:id="rId6"/>
    <p:sldId id="470" r:id="rId7"/>
    <p:sldId id="375" r:id="rId8"/>
    <p:sldId id="380" r:id="rId9"/>
    <p:sldId id="381" r:id="rId10"/>
    <p:sldId id="480" r:id="rId11"/>
    <p:sldId id="481" r:id="rId12"/>
    <p:sldId id="482" r:id="rId13"/>
    <p:sldId id="382" r:id="rId14"/>
    <p:sldId id="483" r:id="rId15"/>
    <p:sldId id="383" r:id="rId16"/>
    <p:sldId id="384" r:id="rId17"/>
    <p:sldId id="474" r:id="rId18"/>
    <p:sldId id="387" r:id="rId19"/>
    <p:sldId id="475" r:id="rId20"/>
    <p:sldId id="476" r:id="rId21"/>
    <p:sldId id="390" r:id="rId22"/>
    <p:sldId id="391" r:id="rId23"/>
    <p:sldId id="393" r:id="rId24"/>
    <p:sldId id="395" r:id="rId25"/>
    <p:sldId id="396" r:id="rId26"/>
    <p:sldId id="397" r:id="rId27"/>
    <p:sldId id="398" r:id="rId28"/>
    <p:sldId id="399" r:id="rId29"/>
    <p:sldId id="400" r:id="rId30"/>
    <p:sldId id="401" r:id="rId31"/>
    <p:sldId id="402" r:id="rId32"/>
    <p:sldId id="403" r:id="rId33"/>
    <p:sldId id="510" r:id="rId34"/>
    <p:sldId id="511" r:id="rId35"/>
    <p:sldId id="513" r:id="rId36"/>
    <p:sldId id="515" r:id="rId37"/>
    <p:sldId id="514" r:id="rId38"/>
    <p:sldId id="558" r:id="rId39"/>
    <p:sldId id="559" r:id="rId40"/>
    <p:sldId id="520" r:id="rId41"/>
    <p:sldId id="521" r:id="rId42"/>
    <p:sldId id="523" r:id="rId43"/>
    <p:sldId id="512" r:id="rId44"/>
    <p:sldId id="516" r:id="rId45"/>
    <p:sldId id="518" r:id="rId46"/>
    <p:sldId id="519" r:id="rId47"/>
    <p:sldId id="522" r:id="rId48"/>
    <p:sldId id="525" r:id="rId49"/>
    <p:sldId id="526" r:id="rId50"/>
    <p:sldId id="528" r:id="rId51"/>
    <p:sldId id="527" r:id="rId52"/>
    <p:sldId id="556" r:id="rId53"/>
    <p:sldId id="405" r:id="rId54"/>
    <p:sldId id="406" r:id="rId55"/>
    <p:sldId id="408" r:id="rId56"/>
    <p:sldId id="529" r:id="rId57"/>
    <p:sldId id="410" r:id="rId58"/>
    <p:sldId id="411" r:id="rId59"/>
    <p:sldId id="412" r:id="rId60"/>
    <p:sldId id="413" r:id="rId61"/>
    <p:sldId id="414" r:id="rId62"/>
    <p:sldId id="415" r:id="rId63"/>
    <p:sldId id="416" r:id="rId64"/>
    <p:sldId id="479" r:id="rId65"/>
    <p:sldId id="418" r:id="rId66"/>
    <p:sldId id="535" r:id="rId67"/>
    <p:sldId id="419" r:id="rId68"/>
    <p:sldId id="421" r:id="rId69"/>
    <p:sldId id="422" r:id="rId70"/>
    <p:sldId id="530" r:id="rId71"/>
    <p:sldId id="426" r:id="rId72"/>
    <p:sldId id="427" r:id="rId73"/>
    <p:sldId id="428" r:id="rId74"/>
    <p:sldId id="429" r:id="rId75"/>
    <p:sldId id="431" r:id="rId76"/>
    <p:sldId id="432" r:id="rId77"/>
    <p:sldId id="434" r:id="rId78"/>
    <p:sldId id="436" r:id="rId79"/>
    <p:sldId id="437" r:id="rId80"/>
    <p:sldId id="440" r:id="rId81"/>
    <p:sldId id="532" r:id="rId82"/>
    <p:sldId id="478" r:id="rId83"/>
    <p:sldId id="446" r:id="rId84"/>
    <p:sldId id="448" r:id="rId85"/>
    <p:sldId id="477" r:id="rId86"/>
    <p:sldId id="443" r:id="rId87"/>
    <p:sldId id="444" r:id="rId88"/>
    <p:sldId id="449" r:id="rId89"/>
    <p:sldId id="533" r:id="rId90"/>
    <p:sldId id="451" r:id="rId91"/>
    <p:sldId id="452" r:id="rId92"/>
    <p:sldId id="536" r:id="rId93"/>
    <p:sldId id="537" r:id="rId94"/>
    <p:sldId id="453" r:id="rId95"/>
    <p:sldId id="454" r:id="rId96"/>
    <p:sldId id="455" r:id="rId97"/>
    <p:sldId id="456" r:id="rId98"/>
    <p:sldId id="457" r:id="rId99"/>
    <p:sldId id="458" r:id="rId100"/>
    <p:sldId id="459" r:id="rId101"/>
    <p:sldId id="460" r:id="rId102"/>
    <p:sldId id="461" r:id="rId103"/>
    <p:sldId id="462" r:id="rId104"/>
    <p:sldId id="463" r:id="rId105"/>
    <p:sldId id="534" r:id="rId106"/>
    <p:sldId id="538" r:id="rId107"/>
    <p:sldId id="539" r:id="rId108"/>
    <p:sldId id="551" r:id="rId109"/>
    <p:sldId id="552" r:id="rId110"/>
    <p:sldId id="540" r:id="rId111"/>
    <p:sldId id="546" r:id="rId112"/>
    <p:sldId id="542" r:id="rId113"/>
    <p:sldId id="543" r:id="rId114"/>
    <p:sldId id="549" r:id="rId115"/>
    <p:sldId id="547" r:id="rId116"/>
    <p:sldId id="544" r:id="rId117"/>
    <p:sldId id="550" r:id="rId118"/>
    <p:sldId id="553" r:id="rId119"/>
    <p:sldId id="545" r:id="rId120"/>
    <p:sldId id="554" r:id="rId121"/>
    <p:sldId id="555" r:id="rId12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6">
          <p15:clr>
            <a:srgbClr val="A4A3A4"/>
          </p15:clr>
        </p15:guide>
        <p15:guide id="2" pos="288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8ED5"/>
    <a:srgbClr val="3366FF"/>
    <a:srgbClr val="1D8177"/>
    <a:srgbClr val="0F8B85"/>
    <a:srgbClr val="0D7570"/>
    <a:srgbClr val="00928F"/>
    <a:srgbClr val="FFCC66"/>
    <a:srgbClr val="336699"/>
    <a:srgbClr val="0033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0" autoAdjust="0"/>
    <p:restoredTop sz="84055" autoAdjust="0"/>
  </p:normalViewPr>
  <p:slideViewPr>
    <p:cSldViewPr snapToGrid="0" showGuides="1">
      <p:cViewPr varScale="1">
        <p:scale>
          <a:sx n="72" d="100"/>
          <a:sy n="72" d="100"/>
        </p:scale>
        <p:origin x="-2056" y="-104"/>
      </p:cViewPr>
      <p:guideLst>
        <p:guide orient="horz" pos="2156"/>
        <p:guide pos="288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60" Type="http://schemas.openxmlformats.org/officeDocument/2006/relationships/slide" Target="slides/slide57.xml"/><Relationship Id="rId61" Type="http://schemas.openxmlformats.org/officeDocument/2006/relationships/slide" Target="slides/slide58.xml"/><Relationship Id="rId62" Type="http://schemas.openxmlformats.org/officeDocument/2006/relationships/slide" Target="slides/slide59.xml"/><Relationship Id="rId63" Type="http://schemas.openxmlformats.org/officeDocument/2006/relationships/slide" Target="slides/slide60.xml"/><Relationship Id="rId64" Type="http://schemas.openxmlformats.org/officeDocument/2006/relationships/slide" Target="slides/slide61.xml"/><Relationship Id="rId65" Type="http://schemas.openxmlformats.org/officeDocument/2006/relationships/slide" Target="slides/slide62.xml"/><Relationship Id="rId66" Type="http://schemas.openxmlformats.org/officeDocument/2006/relationships/slide" Target="slides/slide63.xml"/><Relationship Id="rId67" Type="http://schemas.openxmlformats.org/officeDocument/2006/relationships/slide" Target="slides/slide64.xml"/><Relationship Id="rId68" Type="http://schemas.openxmlformats.org/officeDocument/2006/relationships/slide" Target="slides/slide65.xml"/><Relationship Id="rId69" Type="http://schemas.openxmlformats.org/officeDocument/2006/relationships/slide" Target="slides/slide66.xml"/><Relationship Id="rId120" Type="http://schemas.openxmlformats.org/officeDocument/2006/relationships/slide" Target="slides/slide117.xml"/><Relationship Id="rId121" Type="http://schemas.openxmlformats.org/officeDocument/2006/relationships/slide" Target="slides/slide118.xml"/><Relationship Id="rId122" Type="http://schemas.openxmlformats.org/officeDocument/2006/relationships/slide" Target="slides/slide119.xml"/><Relationship Id="rId123" Type="http://schemas.openxmlformats.org/officeDocument/2006/relationships/notesMaster" Target="notesMasters/notesMaster1.xml"/><Relationship Id="rId124" Type="http://schemas.openxmlformats.org/officeDocument/2006/relationships/handoutMaster" Target="handoutMasters/handoutMaster1.xml"/><Relationship Id="rId125" Type="http://schemas.openxmlformats.org/officeDocument/2006/relationships/printerSettings" Target="printerSettings/printerSettings1.bin"/><Relationship Id="rId126" Type="http://schemas.openxmlformats.org/officeDocument/2006/relationships/presProps" Target="presProps.xml"/><Relationship Id="rId127" Type="http://schemas.openxmlformats.org/officeDocument/2006/relationships/viewProps" Target="viewProps.xml"/><Relationship Id="rId128" Type="http://schemas.openxmlformats.org/officeDocument/2006/relationships/theme" Target="theme/theme1.xml"/><Relationship Id="rId129" Type="http://schemas.openxmlformats.org/officeDocument/2006/relationships/tableStyles" Target="tableStyles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90" Type="http://schemas.openxmlformats.org/officeDocument/2006/relationships/slide" Target="slides/slide87.xml"/><Relationship Id="rId91" Type="http://schemas.openxmlformats.org/officeDocument/2006/relationships/slide" Target="slides/slide88.xml"/><Relationship Id="rId92" Type="http://schemas.openxmlformats.org/officeDocument/2006/relationships/slide" Target="slides/slide89.xml"/><Relationship Id="rId93" Type="http://schemas.openxmlformats.org/officeDocument/2006/relationships/slide" Target="slides/slide90.xml"/><Relationship Id="rId94" Type="http://schemas.openxmlformats.org/officeDocument/2006/relationships/slide" Target="slides/slide91.xml"/><Relationship Id="rId95" Type="http://schemas.openxmlformats.org/officeDocument/2006/relationships/slide" Target="slides/slide92.xml"/><Relationship Id="rId96" Type="http://schemas.openxmlformats.org/officeDocument/2006/relationships/slide" Target="slides/slide93.xml"/><Relationship Id="rId101" Type="http://schemas.openxmlformats.org/officeDocument/2006/relationships/slide" Target="slides/slide98.xml"/><Relationship Id="rId102" Type="http://schemas.openxmlformats.org/officeDocument/2006/relationships/slide" Target="slides/slide99.xml"/><Relationship Id="rId103" Type="http://schemas.openxmlformats.org/officeDocument/2006/relationships/slide" Target="slides/slide100.xml"/><Relationship Id="rId104" Type="http://schemas.openxmlformats.org/officeDocument/2006/relationships/slide" Target="slides/slide101.xml"/><Relationship Id="rId105" Type="http://schemas.openxmlformats.org/officeDocument/2006/relationships/slide" Target="slides/slide102.xml"/><Relationship Id="rId106" Type="http://schemas.openxmlformats.org/officeDocument/2006/relationships/slide" Target="slides/slide103.xml"/><Relationship Id="rId107" Type="http://schemas.openxmlformats.org/officeDocument/2006/relationships/slide" Target="slides/slide104.xml"/><Relationship Id="rId108" Type="http://schemas.openxmlformats.org/officeDocument/2006/relationships/slide" Target="slides/slide105.xml"/><Relationship Id="rId109" Type="http://schemas.openxmlformats.org/officeDocument/2006/relationships/slide" Target="slides/slide106.xml"/><Relationship Id="rId97" Type="http://schemas.openxmlformats.org/officeDocument/2006/relationships/slide" Target="slides/slide94.xml"/><Relationship Id="rId98" Type="http://schemas.openxmlformats.org/officeDocument/2006/relationships/slide" Target="slides/slide95.xml"/><Relationship Id="rId99" Type="http://schemas.openxmlformats.org/officeDocument/2006/relationships/slide" Target="slides/slide96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100" Type="http://schemas.openxmlformats.org/officeDocument/2006/relationships/slide" Target="slides/slide97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70" Type="http://schemas.openxmlformats.org/officeDocument/2006/relationships/slide" Target="slides/slide67.xml"/><Relationship Id="rId71" Type="http://schemas.openxmlformats.org/officeDocument/2006/relationships/slide" Target="slides/slide68.xml"/><Relationship Id="rId72" Type="http://schemas.openxmlformats.org/officeDocument/2006/relationships/slide" Target="slides/slide69.xml"/><Relationship Id="rId73" Type="http://schemas.openxmlformats.org/officeDocument/2006/relationships/slide" Target="slides/slide70.xml"/><Relationship Id="rId74" Type="http://schemas.openxmlformats.org/officeDocument/2006/relationships/slide" Target="slides/slide71.xml"/><Relationship Id="rId75" Type="http://schemas.openxmlformats.org/officeDocument/2006/relationships/slide" Target="slides/slide72.xml"/><Relationship Id="rId76" Type="http://schemas.openxmlformats.org/officeDocument/2006/relationships/slide" Target="slides/slide73.xml"/><Relationship Id="rId77" Type="http://schemas.openxmlformats.org/officeDocument/2006/relationships/slide" Target="slides/slide74.xml"/><Relationship Id="rId78" Type="http://schemas.openxmlformats.org/officeDocument/2006/relationships/slide" Target="slides/slide75.xml"/><Relationship Id="rId79" Type="http://schemas.openxmlformats.org/officeDocument/2006/relationships/slide" Target="slides/slide76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50" Type="http://schemas.openxmlformats.org/officeDocument/2006/relationships/slide" Target="slides/slide47.xml"/><Relationship Id="rId51" Type="http://schemas.openxmlformats.org/officeDocument/2006/relationships/slide" Target="slides/slide48.xml"/><Relationship Id="rId52" Type="http://schemas.openxmlformats.org/officeDocument/2006/relationships/slide" Target="slides/slide49.xml"/><Relationship Id="rId53" Type="http://schemas.openxmlformats.org/officeDocument/2006/relationships/slide" Target="slides/slide50.xml"/><Relationship Id="rId54" Type="http://schemas.openxmlformats.org/officeDocument/2006/relationships/slide" Target="slides/slide51.xml"/><Relationship Id="rId55" Type="http://schemas.openxmlformats.org/officeDocument/2006/relationships/slide" Target="slides/slide52.xml"/><Relationship Id="rId56" Type="http://schemas.openxmlformats.org/officeDocument/2006/relationships/slide" Target="slides/slide53.xml"/><Relationship Id="rId57" Type="http://schemas.openxmlformats.org/officeDocument/2006/relationships/slide" Target="slides/slide54.xml"/><Relationship Id="rId58" Type="http://schemas.openxmlformats.org/officeDocument/2006/relationships/slide" Target="slides/slide55.xml"/><Relationship Id="rId59" Type="http://schemas.openxmlformats.org/officeDocument/2006/relationships/slide" Target="slides/slide56.xml"/><Relationship Id="rId110" Type="http://schemas.openxmlformats.org/officeDocument/2006/relationships/slide" Target="slides/slide107.xml"/><Relationship Id="rId111" Type="http://schemas.openxmlformats.org/officeDocument/2006/relationships/slide" Target="slides/slide108.xml"/><Relationship Id="rId112" Type="http://schemas.openxmlformats.org/officeDocument/2006/relationships/slide" Target="slides/slide109.xml"/><Relationship Id="rId113" Type="http://schemas.openxmlformats.org/officeDocument/2006/relationships/slide" Target="slides/slide110.xml"/><Relationship Id="rId114" Type="http://schemas.openxmlformats.org/officeDocument/2006/relationships/slide" Target="slides/slide111.xml"/><Relationship Id="rId115" Type="http://schemas.openxmlformats.org/officeDocument/2006/relationships/slide" Target="slides/slide112.xml"/><Relationship Id="rId116" Type="http://schemas.openxmlformats.org/officeDocument/2006/relationships/slide" Target="slides/slide113.xml"/><Relationship Id="rId117" Type="http://schemas.openxmlformats.org/officeDocument/2006/relationships/slide" Target="slides/slide114.xml"/><Relationship Id="rId118" Type="http://schemas.openxmlformats.org/officeDocument/2006/relationships/slide" Target="slides/slide115.xml"/><Relationship Id="rId119" Type="http://schemas.openxmlformats.org/officeDocument/2006/relationships/slide" Target="slides/slide11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80" Type="http://schemas.openxmlformats.org/officeDocument/2006/relationships/slide" Target="slides/slide77.xml"/><Relationship Id="rId81" Type="http://schemas.openxmlformats.org/officeDocument/2006/relationships/slide" Target="slides/slide78.xml"/><Relationship Id="rId82" Type="http://schemas.openxmlformats.org/officeDocument/2006/relationships/slide" Target="slides/slide79.xml"/><Relationship Id="rId83" Type="http://schemas.openxmlformats.org/officeDocument/2006/relationships/slide" Target="slides/slide80.xml"/><Relationship Id="rId84" Type="http://schemas.openxmlformats.org/officeDocument/2006/relationships/slide" Target="slides/slide81.xml"/><Relationship Id="rId85" Type="http://schemas.openxmlformats.org/officeDocument/2006/relationships/slide" Target="slides/slide82.xml"/><Relationship Id="rId86" Type="http://schemas.openxmlformats.org/officeDocument/2006/relationships/slide" Target="slides/slide83.xml"/><Relationship Id="rId87" Type="http://schemas.openxmlformats.org/officeDocument/2006/relationships/slide" Target="slides/slide84.xml"/><Relationship Id="rId88" Type="http://schemas.openxmlformats.org/officeDocument/2006/relationships/slide" Target="slides/slide85.xml"/><Relationship Id="rId89" Type="http://schemas.openxmlformats.org/officeDocument/2006/relationships/slide" Target="slides/slide86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1.xml"/><Relationship Id="rId2" Type="http://schemas.openxmlformats.org/officeDocument/2006/relationships/slide" Target="slides/slide78.xml"/><Relationship Id="rId3" Type="http://schemas.openxmlformats.org/officeDocument/2006/relationships/slide" Target="slides/slide9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4" Type="http://schemas.openxmlformats.org/officeDocument/2006/relationships/image" Target="../media/image11.wmf"/><Relationship Id="rId1" Type="http://schemas.openxmlformats.org/officeDocument/2006/relationships/image" Target="../media/image8.wmf"/><Relationship Id="rId2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4" Type="http://schemas.openxmlformats.org/officeDocument/2006/relationships/image" Target="../media/image15.wmf"/><Relationship Id="rId5" Type="http://schemas.openxmlformats.org/officeDocument/2006/relationships/image" Target="../media/image16.wmf"/><Relationship Id="rId1" Type="http://schemas.openxmlformats.org/officeDocument/2006/relationships/image" Target="../media/image12.wmf"/><Relationship Id="rId2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Relationship Id="rId2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4" Type="http://schemas.openxmlformats.org/officeDocument/2006/relationships/image" Target="../media/image23.wmf"/><Relationship Id="rId5" Type="http://schemas.openxmlformats.org/officeDocument/2006/relationships/image" Target="../media/image24.wmf"/><Relationship Id="rId6" Type="http://schemas.openxmlformats.org/officeDocument/2006/relationships/image" Target="../media/image25.wmf"/><Relationship Id="rId1" Type="http://schemas.openxmlformats.org/officeDocument/2006/relationships/image" Target="../media/image20.wmf"/><Relationship Id="rId2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Relationship Id="rId2" Type="http://schemas.openxmlformats.org/officeDocument/2006/relationships/image" Target="../media/image27.wmf"/><Relationship Id="rId3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4" Type="http://schemas.openxmlformats.org/officeDocument/2006/relationships/image" Target="../media/image32.wmf"/><Relationship Id="rId1" Type="http://schemas.openxmlformats.org/officeDocument/2006/relationships/image" Target="../media/image29.wmf"/><Relationship Id="rId2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4" Type="http://schemas.openxmlformats.org/officeDocument/2006/relationships/image" Target="../media/image36.wmf"/><Relationship Id="rId1" Type="http://schemas.openxmlformats.org/officeDocument/2006/relationships/image" Target="../media/image33.wmf"/><Relationship Id="rId2" Type="http://schemas.openxmlformats.org/officeDocument/2006/relationships/image" Target="../media/image3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image" Target="../media/image39.wmf"/><Relationship Id="rId3" Type="http://schemas.openxmlformats.org/officeDocument/2006/relationships/image" Target="../media/image4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4" Type="http://schemas.openxmlformats.org/officeDocument/2006/relationships/image" Target="../media/image44.wmf"/><Relationship Id="rId5" Type="http://schemas.openxmlformats.org/officeDocument/2006/relationships/image" Target="../media/image45.wmf"/><Relationship Id="rId6" Type="http://schemas.openxmlformats.org/officeDocument/2006/relationships/image" Target="../media/image46.wmf"/><Relationship Id="rId1" Type="http://schemas.openxmlformats.org/officeDocument/2006/relationships/image" Target="../media/image41.wmf"/><Relationship Id="rId2" Type="http://schemas.openxmlformats.org/officeDocument/2006/relationships/image" Target="../media/image4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Relationship Id="rId2" Type="http://schemas.openxmlformats.org/officeDocument/2006/relationships/image" Target="../media/image48.wmf"/><Relationship Id="rId3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Relationship Id="rId2" Type="http://schemas.openxmlformats.org/officeDocument/2006/relationships/image" Target="../media/image5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Relationship Id="rId2" Type="http://schemas.openxmlformats.org/officeDocument/2006/relationships/image" Target="../media/image61.wmf"/><Relationship Id="rId3" Type="http://schemas.openxmlformats.org/officeDocument/2006/relationships/image" Target="../media/image62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Relationship Id="rId2" Type="http://schemas.openxmlformats.org/officeDocument/2006/relationships/image" Target="../media/image66.wmf"/><Relationship Id="rId3" Type="http://schemas.openxmlformats.org/officeDocument/2006/relationships/image" Target="../media/image67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Relationship Id="rId2" Type="http://schemas.openxmlformats.org/officeDocument/2006/relationships/image" Target="../media/image69.wmf"/><Relationship Id="rId3" Type="http://schemas.openxmlformats.org/officeDocument/2006/relationships/image" Target="../media/image70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4" Type="http://schemas.openxmlformats.org/officeDocument/2006/relationships/image" Target="../media/image74.wmf"/><Relationship Id="rId5" Type="http://schemas.openxmlformats.org/officeDocument/2006/relationships/image" Target="../media/image75.wmf"/><Relationship Id="rId6" Type="http://schemas.openxmlformats.org/officeDocument/2006/relationships/image" Target="../media/image76.wmf"/><Relationship Id="rId7" Type="http://schemas.openxmlformats.org/officeDocument/2006/relationships/image" Target="../media/image77.wmf"/><Relationship Id="rId8" Type="http://schemas.openxmlformats.org/officeDocument/2006/relationships/image" Target="../media/image78.wmf"/><Relationship Id="rId1" Type="http://schemas.openxmlformats.org/officeDocument/2006/relationships/image" Target="../media/image71.wmf"/><Relationship Id="rId2" Type="http://schemas.openxmlformats.org/officeDocument/2006/relationships/image" Target="../media/image72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4" Type="http://schemas.openxmlformats.org/officeDocument/2006/relationships/image" Target="../media/image83.wmf"/><Relationship Id="rId1" Type="http://schemas.openxmlformats.org/officeDocument/2006/relationships/image" Target="../media/image80.wmf"/><Relationship Id="rId2" Type="http://schemas.openxmlformats.org/officeDocument/2006/relationships/image" Target="../media/image81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4" Type="http://schemas.openxmlformats.org/officeDocument/2006/relationships/image" Target="../media/image87.wmf"/><Relationship Id="rId1" Type="http://schemas.openxmlformats.org/officeDocument/2006/relationships/image" Target="../media/image84.wmf"/><Relationship Id="rId2" Type="http://schemas.openxmlformats.org/officeDocument/2006/relationships/image" Target="../media/image85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Relationship Id="rId2" Type="http://schemas.openxmlformats.org/officeDocument/2006/relationships/image" Target="../media/image89.wmf"/><Relationship Id="rId3" Type="http://schemas.openxmlformats.org/officeDocument/2006/relationships/image" Target="../media/image9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Relationship Id="rId2" Type="http://schemas.openxmlformats.org/officeDocument/2006/relationships/image" Target="../media/image93.wmf"/><Relationship Id="rId3" Type="http://schemas.openxmlformats.org/officeDocument/2006/relationships/image" Target="../media/image94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Relationship Id="rId2" Type="http://schemas.openxmlformats.org/officeDocument/2006/relationships/image" Target="../media/image97.wmf"/><Relationship Id="rId3" Type="http://schemas.openxmlformats.org/officeDocument/2006/relationships/image" Target="../media/image98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4" Type="http://schemas.openxmlformats.org/officeDocument/2006/relationships/image" Target="../media/image103.wmf"/><Relationship Id="rId1" Type="http://schemas.openxmlformats.org/officeDocument/2006/relationships/image" Target="../media/image100.wmf"/><Relationship Id="rId2" Type="http://schemas.openxmlformats.org/officeDocument/2006/relationships/image" Target="../media/image101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Relationship Id="rId2" Type="http://schemas.openxmlformats.org/officeDocument/2006/relationships/image" Target="../media/image107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Relationship Id="rId2" Type="http://schemas.openxmlformats.org/officeDocument/2006/relationships/image" Target="../media/image109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Relationship Id="rId2" Type="http://schemas.openxmlformats.org/officeDocument/2006/relationships/image" Target="../media/image114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6.wmf"/><Relationship Id="rId2" Type="http://schemas.openxmlformats.org/officeDocument/2006/relationships/image" Target="../media/image117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86682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 style de texte du masque</a:t>
            </a:r>
          </a:p>
          <a:p>
            <a:pPr lvl="1"/>
            <a:r>
              <a:rPr lang="fr-CA" noProof="0" smtClean="0"/>
              <a:t>Second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12390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485340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3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6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7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9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0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2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3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4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5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8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1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2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4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5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6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8.xml"/></Relationships>
</file>

<file path=ppt/notesSlides/_rels/notesSlide5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9.xml"/></Relationships>
</file>

<file path=ppt/notesSlides/_rels/notesSlide5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2.xml"/></Relationships>
</file>

<file path=ppt/notesSlides/_rels/notesSlide5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3.xml"/></Relationships>
</file>

<file path=ppt/notesSlides/_rels/notesSlide5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4.xml"/></Relationships>
</file>

<file path=ppt/notesSlides/_rels/notesSlide5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5.xml"/></Relationships>
</file>

<file path=ppt/notesSlides/_rels/notesSlide5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6.xml"/></Relationships>
</file>

<file path=ppt/notesSlides/_rels/notesSlide5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7.xml"/></Relationships>
</file>

<file path=ppt/notesSlides/_rels/notesSlide6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8.xml"/></Relationships>
</file>

<file path=ppt/notesSlides/_rels/notesSlide6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9.xml"/></Relationships>
</file>

<file path=ppt/notesSlides/_rels/notesSlide6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0.xml"/></Relationships>
</file>

<file path=ppt/notesSlides/_rels/notesSlide6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1.xml"/></Relationships>
</file>

<file path=ppt/notesSlides/_rels/notesSlide6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2171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v/f</a:t>
            </a:r>
            <a:r>
              <a:rPr lang="fr-FR" baseline="0" dirty="0" smtClean="0"/>
              <a:t> ou choix multiple a l’examen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9119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12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12</a:t>
            </a:r>
          </a:p>
        </p:txBody>
      </p:sp>
      <p:sp>
        <p:nvSpPr>
          <p:cNvPr id="12493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493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493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r>
              <a:rPr lang="en-US" dirty="0" smtClean="0"/>
              <a:t>1</a:t>
            </a:r>
            <a:r>
              <a:rPr lang="en-US" baseline="0" dirty="0" smtClean="0"/>
              <a:t> couple </a:t>
            </a:r>
            <a:r>
              <a:rPr lang="en-US" baseline="0" dirty="0" err="1" smtClean="0"/>
              <a:t>veuelent</a:t>
            </a:r>
            <a:r>
              <a:rPr lang="en-US" baseline="0" dirty="0" smtClean="0"/>
              <a:t> 3 </a:t>
            </a:r>
            <a:r>
              <a:rPr lang="en-US" baseline="0" dirty="0" err="1" smtClean="0"/>
              <a:t>enfants</a:t>
            </a:r>
            <a:endParaRPr lang="en-US" baseline="0" dirty="0" smtClean="0"/>
          </a:p>
          <a:p>
            <a:r>
              <a:rPr lang="en-US" baseline="0" dirty="0" smtClean="0"/>
              <a:t>X= </a:t>
            </a:r>
            <a:r>
              <a:rPr lang="en-US" baseline="0" dirty="0" err="1" smtClean="0"/>
              <a:t>nombre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filles</a:t>
            </a:r>
            <a:endParaRPr lang="en-US" baseline="0" dirty="0" smtClean="0"/>
          </a:p>
          <a:p>
            <a:r>
              <a:rPr lang="en-US" baseline="0" dirty="0" smtClean="0"/>
              <a:t>P(garcons) = 0.52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31960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17</a:t>
            </a:r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5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17</a:t>
            </a:r>
          </a:p>
        </p:txBody>
      </p:sp>
      <p:sp>
        <p:nvSpPr>
          <p:cNvPr id="12596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596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596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0298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2698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698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698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11140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2800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0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801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801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42840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2903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903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2903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85746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27</a:t>
            </a: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27</a:t>
            </a:r>
          </a:p>
        </p:txBody>
      </p:sp>
      <p:sp>
        <p:nvSpPr>
          <p:cNvPr id="13005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005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005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28311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</a:t>
            </a:r>
          </a:p>
        </p:txBody>
      </p:sp>
      <p:sp>
        <p:nvSpPr>
          <p:cNvPr id="13108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108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108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57551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20</a:t>
            </a:r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20</a:t>
            </a:r>
          </a:p>
        </p:txBody>
      </p:sp>
      <p:sp>
        <p:nvSpPr>
          <p:cNvPr id="13210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210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210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730034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21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21</a:t>
            </a:r>
          </a:p>
        </p:txBody>
      </p:sp>
      <p:sp>
        <p:nvSpPr>
          <p:cNvPr id="13312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2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313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313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74843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23</a:t>
            </a:r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415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415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7408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25</a:t>
            </a:r>
          </a:p>
        </p:txBody>
      </p:sp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25</a:t>
            </a:r>
          </a:p>
        </p:txBody>
      </p:sp>
      <p:sp>
        <p:nvSpPr>
          <p:cNvPr id="13517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517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517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061481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19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28</a:t>
            </a:r>
          </a:p>
        </p:txBody>
      </p:sp>
      <p:sp>
        <p:nvSpPr>
          <p:cNvPr id="13620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620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620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360627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29</a:t>
            </a:r>
          </a:p>
        </p:txBody>
      </p:sp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29</a:t>
            </a:r>
          </a:p>
        </p:txBody>
      </p:sp>
      <p:sp>
        <p:nvSpPr>
          <p:cNvPr id="13722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722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722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421041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30</a:t>
            </a:r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4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825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825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238971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31</a:t>
            </a:r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0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1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31</a:t>
            </a:r>
          </a:p>
        </p:txBody>
      </p:sp>
      <p:sp>
        <p:nvSpPr>
          <p:cNvPr id="139272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3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39274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39275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497636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4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5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32</a:t>
            </a:r>
          </a:p>
        </p:txBody>
      </p:sp>
      <p:sp>
        <p:nvSpPr>
          <p:cNvPr id="140296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7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0298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0299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r>
              <a:rPr lang="en-US" dirty="0" smtClean="0"/>
              <a:t>Plus petit</a:t>
            </a:r>
            <a:r>
              <a:rPr lang="en-US" baseline="0" dirty="0" smtClean="0"/>
              <a:t> </a:t>
            </a:r>
            <a:r>
              <a:rPr lang="en-US" baseline="0" dirty="0" smtClean="0">
                <a:sym typeface="Wingdings"/>
              </a:rPr>
              <a:t> </a:t>
            </a:r>
            <a:r>
              <a:rPr lang="en-US" baseline="0" smtClean="0">
                <a:sym typeface="Wingdings"/>
              </a:rPr>
              <a:t>plus profitable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045283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75</a:t>
            </a:r>
          </a:p>
        </p:txBody>
      </p: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8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19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75</a:t>
            </a:r>
          </a:p>
        </p:txBody>
      </p:sp>
      <p:sp>
        <p:nvSpPr>
          <p:cNvPr id="141320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1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1322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1323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18728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76</a:t>
            </a: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3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76</a:t>
            </a:r>
          </a:p>
        </p:txBody>
      </p:sp>
      <p:sp>
        <p:nvSpPr>
          <p:cNvPr id="142344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5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234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234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976882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77</a:t>
            </a:r>
          </a:p>
        </p:txBody>
      </p:sp>
      <p:sp>
        <p:nvSpPr>
          <p:cNvPr id="1433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6" name="Rectangle 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7" name="Rectangle 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77</a:t>
            </a:r>
          </a:p>
        </p:txBody>
      </p:sp>
      <p:sp>
        <p:nvSpPr>
          <p:cNvPr id="143368" name="Rectangle 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69" name="Rectangle 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370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3371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775707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15804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</a:t>
            </a:r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43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439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612227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</a:t>
            </a:r>
          </a:p>
        </p:txBody>
      </p:sp>
      <p:sp>
        <p:nvSpPr>
          <p:cNvPr id="1454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5414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dirty="0" smtClean="0"/>
          </a:p>
        </p:txBody>
      </p:sp>
      <p:sp>
        <p:nvSpPr>
          <p:cNvPr id="14541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</p:spTree>
    <p:extLst>
      <p:ext uri="{BB962C8B-B14F-4D97-AF65-F5344CB8AC3E}">
        <p14:creationId xmlns:p14="http://schemas.microsoft.com/office/powerpoint/2010/main" val="33893187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</a:t>
            </a:r>
          </a:p>
        </p:txBody>
      </p:sp>
      <p:sp>
        <p:nvSpPr>
          <p:cNvPr id="1464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64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643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86794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9</a:t>
            </a:r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74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746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035385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84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10</a:t>
            </a: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848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848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03325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11</a:t>
            </a:r>
          </a:p>
        </p:txBody>
      </p:sp>
      <p:sp>
        <p:nvSpPr>
          <p:cNvPr id="1495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95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4951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3275545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12</a:t>
            </a:r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05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053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668222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15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13</a:t>
            </a:r>
          </a:p>
        </p:txBody>
      </p:sp>
      <p:sp>
        <p:nvSpPr>
          <p:cNvPr id="1515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15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15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155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133639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14</a:t>
            </a: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25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25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25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482442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17</a:t>
            </a:r>
          </a:p>
        </p:txBody>
      </p:sp>
      <p:sp>
        <p:nvSpPr>
          <p:cNvPr id="1536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3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360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114051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19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46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46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463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171975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5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18</a:t>
            </a:r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5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5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5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593086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667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21</a:t>
            </a: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66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667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1026569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76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22</a:t>
            </a:r>
          </a:p>
        </p:txBody>
      </p:sp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77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77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77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8011998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87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26</a:t>
            </a:r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87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872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4254353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9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27</a:t>
            </a:r>
          </a:p>
        </p:txBody>
      </p:sp>
      <p:sp>
        <p:nvSpPr>
          <p:cNvPr id="159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9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59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5975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704718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07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27</a:t>
            </a:r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07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077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291790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31</a:t>
            </a:r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179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3438876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281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33</a:t>
            </a: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282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282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282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6127370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34</a:t>
            </a:r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84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384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368993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486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36</a:t>
            </a:r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487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487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8098026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589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38</a:t>
            </a:r>
          </a:p>
        </p:txBody>
      </p:sp>
      <p:sp>
        <p:nvSpPr>
          <p:cNvPr id="16589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589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589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589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1791574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39</a:t>
            </a:r>
          </a:p>
        </p:txBody>
      </p:sp>
      <p:sp>
        <p:nvSpPr>
          <p:cNvPr id="16691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691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69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691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2829391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43</a:t>
            </a: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794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794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8898998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89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64</a:t>
            </a:r>
          </a:p>
        </p:txBody>
      </p:sp>
      <p:sp>
        <p:nvSpPr>
          <p:cNvPr id="1689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89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89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896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465633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998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66</a:t>
            </a:r>
          </a:p>
        </p:txBody>
      </p:sp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998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999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6999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8218875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101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61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101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10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101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5736211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203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62</a:t>
            </a: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203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203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203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2059241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30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67</a:t>
            </a:r>
          </a:p>
        </p:txBody>
      </p:sp>
      <p:sp>
        <p:nvSpPr>
          <p:cNvPr id="1730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30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30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306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1395479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0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69</a:t>
            </a:r>
          </a:p>
        </p:txBody>
      </p:sp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08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408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0690702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510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70</a:t>
            </a:r>
          </a:p>
        </p:txBody>
      </p:sp>
      <p:sp>
        <p:nvSpPr>
          <p:cNvPr id="17510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510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511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511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5527201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613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71</a:t>
            </a:r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61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613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835513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715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72</a:t>
            </a:r>
          </a:p>
        </p:txBody>
      </p:sp>
      <p:sp>
        <p:nvSpPr>
          <p:cNvPr id="17715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715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715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715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7388861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817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73</a:t>
            </a:r>
          </a:p>
        </p:txBody>
      </p:sp>
      <p:sp>
        <p:nvSpPr>
          <p:cNvPr id="17818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818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81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81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435030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92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74</a:t>
            </a:r>
          </a:p>
        </p:txBody>
      </p:sp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92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92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7920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62357995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022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75</a:t>
            </a:r>
          </a:p>
        </p:txBody>
      </p:sp>
      <p:sp>
        <p:nvSpPr>
          <p:cNvPr id="18022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022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023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023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0770156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12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76</a:t>
            </a:r>
          </a:p>
        </p:txBody>
      </p:sp>
      <p:sp>
        <p:nvSpPr>
          <p:cNvPr id="1812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12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12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98722894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227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77</a:t>
            </a:r>
          </a:p>
        </p:txBody>
      </p:sp>
      <p:sp>
        <p:nvSpPr>
          <p:cNvPr id="18227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227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22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227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91012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329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78</a:t>
            </a:r>
          </a:p>
        </p:txBody>
      </p:sp>
      <p:sp>
        <p:nvSpPr>
          <p:cNvPr id="18330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330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330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330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4774613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2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79</a:t>
            </a:r>
          </a:p>
        </p:txBody>
      </p:sp>
      <p:sp>
        <p:nvSpPr>
          <p:cNvPr id="18432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2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432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432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21842443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53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80</a:t>
            </a:r>
          </a:p>
        </p:txBody>
      </p:sp>
      <p:sp>
        <p:nvSpPr>
          <p:cNvPr id="1853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53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535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6284311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/>
          <a:lstStyle/>
          <a:p>
            <a:pPr algn="r" eaLnBrk="0" hangingPunct="0"/>
            <a:r>
              <a:rPr lang="fr-FR" sz="1000" i="1"/>
              <a:t>81</a:t>
            </a:r>
          </a:p>
        </p:txBody>
      </p:sp>
      <p:sp>
        <p:nvSpPr>
          <p:cNvPr id="18637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637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8637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18637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53531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383029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39518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388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9168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05320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040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395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498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15318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5124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025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78602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42EAFEDE-5F2F-46FC-8E93-76C8408D238F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011964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re et texte sur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C4-</a:t>
            </a:r>
            <a:fld id="{BDC58FDE-4842-489F-8B5D-209E0952ED5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375061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C4-</a:t>
            </a:r>
            <a:fld id="{529A410E-92FD-420C-A1C7-60CC79CA833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6626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1341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217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6131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9953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57070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815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04802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41664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4551826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8516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2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1795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42EAFEDE-5F2F-46FC-8E93-76C8408D238F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048428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697386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056709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362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60856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333571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8899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9068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63509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631852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962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6824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478766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42EAFEDE-5F2F-46FC-8E93-76C8408D238F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624330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529A410E-92FD-420C-A1C7-60CC79CA833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554293"/>
      </p:ext>
    </p:extLst>
  </p:cSld>
  <p:clrMapOvr>
    <a:masterClrMapping/>
  </p:clrMapOvr>
  <p:transition xmlns:p14="http://schemas.microsoft.com/office/powerpoint/2010/main">
    <p:wipe dir="r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re. Contenu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782903"/>
      </p:ext>
    </p:extLst>
  </p:cSld>
  <p:clrMapOvr>
    <a:masterClrMapping/>
  </p:clrMapOvr>
  <p:transition xmlns:p14="http://schemas.microsoft.com/office/powerpoint/2010/main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28.xml"/><Relationship Id="rId14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43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9.xml"/><Relationship Id="rId2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5.xml"/><Relationship Id="rId8" Type="http://schemas.openxmlformats.org/officeDocument/2006/relationships/slideLayout" Target="../slideLayouts/slideLayout36.xml"/><Relationship Id="rId9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551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42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940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Layout" Target="../slideLayouts/slideLayout17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1" Type="http://schemas.openxmlformats.org/officeDocument/2006/relationships/themeOverride" Target="../theme/themeOverride2.xml"/><Relationship Id="rId2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1" Type="http://schemas.openxmlformats.org/officeDocument/2006/relationships/themeOverride" Target="../theme/themeOverride3.xml"/><Relationship Id="rId2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image" Target="../media/image4.emf"/><Relationship Id="rId1" Type="http://schemas.openxmlformats.org/officeDocument/2006/relationships/themeOverride" Target="../theme/themeOverride7.xml"/><Relationship Id="rId2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.xml"/><Relationship Id="rId2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2.x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image" Target="../media/image6.emf"/><Relationship Id="rId1" Type="http://schemas.openxmlformats.org/officeDocument/2006/relationships/themeOverride" Target="../theme/themeOverride13.xml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4" Type="http://schemas.openxmlformats.org/officeDocument/2006/relationships/image" Target="../media/image7.emf"/><Relationship Id="rId1" Type="http://schemas.openxmlformats.org/officeDocument/2006/relationships/themeOverride" Target="../theme/themeOverride14.xml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8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9.wmf"/><Relationship Id="rId8" Type="http://schemas.openxmlformats.org/officeDocument/2006/relationships/oleObject" Target="../embeddings/oleObject5.bin"/><Relationship Id="rId9" Type="http://schemas.openxmlformats.org/officeDocument/2006/relationships/image" Target="../media/image10.wmf"/><Relationship Id="rId10" Type="http://schemas.openxmlformats.org/officeDocument/2006/relationships/oleObject" Target="../embeddings/oleObject6.bin"/><Relationship Id="rId11" Type="http://schemas.openxmlformats.org/officeDocument/2006/relationships/image" Target="../media/image11.wmf"/><Relationship Id="rId1" Type="http://schemas.openxmlformats.org/officeDocument/2006/relationships/themeOverride" Target="../theme/themeOverride15.xml"/><Relationship Id="rId2" Type="http://schemas.openxmlformats.org/officeDocument/2006/relationships/vmlDrawing" Target="../drawings/vmlDrawing3.vml"/></Relationships>
</file>

<file path=ppt/slides/_rels/slide1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0.bin"/><Relationship Id="rId12" Type="http://schemas.openxmlformats.org/officeDocument/2006/relationships/image" Target="../media/image15.wmf"/><Relationship Id="rId13" Type="http://schemas.openxmlformats.org/officeDocument/2006/relationships/oleObject" Target="../embeddings/oleObject11.bin"/><Relationship Id="rId14" Type="http://schemas.openxmlformats.org/officeDocument/2006/relationships/image" Target="../media/image16.wmf"/><Relationship Id="rId1" Type="http://schemas.openxmlformats.org/officeDocument/2006/relationships/themeOverride" Target="../theme/themeOverride16.xml"/><Relationship Id="rId2" Type="http://schemas.openxmlformats.org/officeDocument/2006/relationships/vmlDrawing" Target="../drawings/vmlDrawing4.vml"/><Relationship Id="rId3" Type="http://schemas.openxmlformats.org/officeDocument/2006/relationships/slideLayout" Target="../slideLayouts/slideLayout6.xml"/><Relationship Id="rId4" Type="http://schemas.openxmlformats.org/officeDocument/2006/relationships/notesSlide" Target="../notesSlides/notesSlide9.xml"/><Relationship Id="rId5" Type="http://schemas.openxmlformats.org/officeDocument/2006/relationships/oleObject" Target="../embeddings/oleObject7.bin"/><Relationship Id="rId6" Type="http://schemas.openxmlformats.org/officeDocument/2006/relationships/image" Target="../media/image12.wmf"/><Relationship Id="rId7" Type="http://schemas.openxmlformats.org/officeDocument/2006/relationships/oleObject" Target="../embeddings/oleObject8.bin"/><Relationship Id="rId8" Type="http://schemas.openxmlformats.org/officeDocument/2006/relationships/image" Target="../media/image13.wmf"/><Relationship Id="rId9" Type="http://schemas.openxmlformats.org/officeDocument/2006/relationships/oleObject" Target="../embeddings/oleObject9.bin"/><Relationship Id="rId10" Type="http://schemas.openxmlformats.org/officeDocument/2006/relationships/image" Target="../media/image1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1" Type="http://schemas.openxmlformats.org/officeDocument/2006/relationships/themeOverride" Target="../theme/themeOverride17.xml"/><Relationship Id="rId2" Type="http://schemas.openxmlformats.org/officeDocument/2006/relationships/vmlDrawing" Target="../drawings/vmlDrawing5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13.bin"/><Relationship Id="rId5" Type="http://schemas.openxmlformats.org/officeDocument/2006/relationships/image" Target="../media/image18.wmf"/><Relationship Id="rId6" Type="http://schemas.openxmlformats.org/officeDocument/2006/relationships/oleObject" Target="../embeddings/oleObject14.bin"/><Relationship Id="rId7" Type="http://schemas.openxmlformats.org/officeDocument/2006/relationships/image" Target="../media/image19.wmf"/><Relationship Id="rId1" Type="http://schemas.openxmlformats.org/officeDocument/2006/relationships/themeOverride" Target="../theme/themeOverride18.xml"/><Relationship Id="rId2" Type="http://schemas.openxmlformats.org/officeDocument/2006/relationships/vmlDrawing" Target="../drawings/vmlDrawing6.vml"/></Relationships>
</file>

<file path=ppt/slides/_rels/slide1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8.bin"/><Relationship Id="rId12" Type="http://schemas.openxmlformats.org/officeDocument/2006/relationships/image" Target="../media/image23.wmf"/><Relationship Id="rId13" Type="http://schemas.openxmlformats.org/officeDocument/2006/relationships/oleObject" Target="../embeddings/oleObject19.bin"/><Relationship Id="rId14" Type="http://schemas.openxmlformats.org/officeDocument/2006/relationships/image" Target="../media/image24.wmf"/><Relationship Id="rId15" Type="http://schemas.openxmlformats.org/officeDocument/2006/relationships/oleObject" Target="../embeddings/oleObject20.bin"/><Relationship Id="rId16" Type="http://schemas.openxmlformats.org/officeDocument/2006/relationships/image" Target="../media/image25.wmf"/><Relationship Id="rId1" Type="http://schemas.openxmlformats.org/officeDocument/2006/relationships/themeOverride" Target="../theme/themeOverride19.xml"/><Relationship Id="rId2" Type="http://schemas.openxmlformats.org/officeDocument/2006/relationships/vmlDrawing" Target="../drawings/vmlDrawing7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0.xml"/><Relationship Id="rId5" Type="http://schemas.openxmlformats.org/officeDocument/2006/relationships/oleObject" Target="../embeddings/oleObject15.bin"/><Relationship Id="rId6" Type="http://schemas.openxmlformats.org/officeDocument/2006/relationships/image" Target="../media/image20.wmf"/><Relationship Id="rId7" Type="http://schemas.openxmlformats.org/officeDocument/2006/relationships/oleObject" Target="../embeddings/oleObject16.bin"/><Relationship Id="rId8" Type="http://schemas.openxmlformats.org/officeDocument/2006/relationships/image" Target="../media/image21.wmf"/><Relationship Id="rId9" Type="http://schemas.openxmlformats.org/officeDocument/2006/relationships/oleObject" Target="../embeddings/oleObject17.bin"/><Relationship Id="rId10" Type="http://schemas.openxmlformats.org/officeDocument/2006/relationships/image" Target="../media/image22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1.xml"/><Relationship Id="rId5" Type="http://schemas.openxmlformats.org/officeDocument/2006/relationships/oleObject" Target="../embeddings/oleObject21.bin"/><Relationship Id="rId6" Type="http://schemas.openxmlformats.org/officeDocument/2006/relationships/image" Target="../media/image26.wmf"/><Relationship Id="rId7" Type="http://schemas.openxmlformats.org/officeDocument/2006/relationships/oleObject" Target="../embeddings/oleObject22.bin"/><Relationship Id="rId8" Type="http://schemas.openxmlformats.org/officeDocument/2006/relationships/image" Target="../media/image27.wmf"/><Relationship Id="rId9" Type="http://schemas.openxmlformats.org/officeDocument/2006/relationships/oleObject" Target="../embeddings/oleObject23.bin"/><Relationship Id="rId10" Type="http://schemas.openxmlformats.org/officeDocument/2006/relationships/image" Target="../media/image28.wmf"/><Relationship Id="rId1" Type="http://schemas.openxmlformats.org/officeDocument/2006/relationships/themeOverride" Target="../theme/themeOverride20.xml"/><Relationship Id="rId2" Type="http://schemas.openxmlformats.org/officeDocument/2006/relationships/vmlDrawing" Target="../drawings/vmlDrawing8.vml"/></Relationships>
</file>

<file path=ppt/slides/_rels/slide2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7.bin"/><Relationship Id="rId12" Type="http://schemas.openxmlformats.org/officeDocument/2006/relationships/image" Target="../media/image32.wmf"/><Relationship Id="rId1" Type="http://schemas.openxmlformats.org/officeDocument/2006/relationships/themeOverride" Target="../theme/themeOverride21.xml"/><Relationship Id="rId2" Type="http://schemas.openxmlformats.org/officeDocument/2006/relationships/vmlDrawing" Target="../drawings/vmlDrawing9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2.xml"/><Relationship Id="rId5" Type="http://schemas.openxmlformats.org/officeDocument/2006/relationships/oleObject" Target="../embeddings/oleObject24.bin"/><Relationship Id="rId6" Type="http://schemas.openxmlformats.org/officeDocument/2006/relationships/image" Target="../media/image29.wmf"/><Relationship Id="rId7" Type="http://schemas.openxmlformats.org/officeDocument/2006/relationships/oleObject" Target="../embeddings/oleObject25.bin"/><Relationship Id="rId8" Type="http://schemas.openxmlformats.org/officeDocument/2006/relationships/image" Target="../media/image30.wmf"/><Relationship Id="rId9" Type="http://schemas.openxmlformats.org/officeDocument/2006/relationships/oleObject" Target="../embeddings/oleObject26.bin"/><Relationship Id="rId10" Type="http://schemas.openxmlformats.org/officeDocument/2006/relationships/image" Target="../media/image31.wmf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1.bin"/><Relationship Id="rId12" Type="http://schemas.openxmlformats.org/officeDocument/2006/relationships/image" Target="../media/image36.wmf"/><Relationship Id="rId1" Type="http://schemas.openxmlformats.org/officeDocument/2006/relationships/themeOverride" Target="../theme/themeOverride22.xml"/><Relationship Id="rId2" Type="http://schemas.openxmlformats.org/officeDocument/2006/relationships/vmlDrawing" Target="../drawings/vmlDrawing10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3.xml"/><Relationship Id="rId5" Type="http://schemas.openxmlformats.org/officeDocument/2006/relationships/oleObject" Target="../embeddings/oleObject28.bin"/><Relationship Id="rId6" Type="http://schemas.openxmlformats.org/officeDocument/2006/relationships/image" Target="../media/image33.wmf"/><Relationship Id="rId7" Type="http://schemas.openxmlformats.org/officeDocument/2006/relationships/oleObject" Target="../embeddings/oleObject29.bin"/><Relationship Id="rId8" Type="http://schemas.openxmlformats.org/officeDocument/2006/relationships/image" Target="../media/image34.wmf"/><Relationship Id="rId9" Type="http://schemas.openxmlformats.org/officeDocument/2006/relationships/oleObject" Target="../embeddings/oleObject30.bin"/><Relationship Id="rId10" Type="http://schemas.openxmlformats.org/officeDocument/2006/relationships/image" Target="../media/image35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4" Type="http://schemas.openxmlformats.org/officeDocument/2006/relationships/image" Target="../media/image37.emf"/><Relationship Id="rId1" Type="http://schemas.openxmlformats.org/officeDocument/2006/relationships/themeOverride" Target="../theme/themeOverride24.xml"/><Relationship Id="rId2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6.xml"/><Relationship Id="rId5" Type="http://schemas.openxmlformats.org/officeDocument/2006/relationships/oleObject" Target="../embeddings/oleObject32.bin"/><Relationship Id="rId6" Type="http://schemas.openxmlformats.org/officeDocument/2006/relationships/image" Target="../media/image38.wmf"/><Relationship Id="rId7" Type="http://schemas.openxmlformats.org/officeDocument/2006/relationships/oleObject" Target="../embeddings/oleObject33.bin"/><Relationship Id="rId8" Type="http://schemas.openxmlformats.org/officeDocument/2006/relationships/image" Target="../media/image39.wmf"/><Relationship Id="rId9" Type="http://schemas.openxmlformats.org/officeDocument/2006/relationships/oleObject" Target="../embeddings/oleObject34.bin"/><Relationship Id="rId10" Type="http://schemas.openxmlformats.org/officeDocument/2006/relationships/image" Target="../media/image40.wmf"/><Relationship Id="rId1" Type="http://schemas.openxmlformats.org/officeDocument/2006/relationships/themeOverride" Target="../theme/themeOverride25.xml"/><Relationship Id="rId2" Type="http://schemas.openxmlformats.org/officeDocument/2006/relationships/vmlDrawing" Target="../drawings/vmlDrawing11.vml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8.bin"/><Relationship Id="rId12" Type="http://schemas.openxmlformats.org/officeDocument/2006/relationships/image" Target="../media/image44.wmf"/><Relationship Id="rId13" Type="http://schemas.openxmlformats.org/officeDocument/2006/relationships/oleObject" Target="../embeddings/oleObject39.bin"/><Relationship Id="rId14" Type="http://schemas.openxmlformats.org/officeDocument/2006/relationships/image" Target="../media/image45.wmf"/><Relationship Id="rId15" Type="http://schemas.openxmlformats.org/officeDocument/2006/relationships/oleObject" Target="../embeddings/oleObject40.bin"/><Relationship Id="rId16" Type="http://schemas.openxmlformats.org/officeDocument/2006/relationships/image" Target="../media/image46.wmf"/><Relationship Id="rId1" Type="http://schemas.openxmlformats.org/officeDocument/2006/relationships/themeOverride" Target="../theme/themeOverride26.xml"/><Relationship Id="rId2" Type="http://schemas.openxmlformats.org/officeDocument/2006/relationships/vmlDrawing" Target="../drawings/vmlDrawing12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7.xml"/><Relationship Id="rId5" Type="http://schemas.openxmlformats.org/officeDocument/2006/relationships/oleObject" Target="../embeddings/oleObject35.bin"/><Relationship Id="rId6" Type="http://schemas.openxmlformats.org/officeDocument/2006/relationships/image" Target="../media/image41.wmf"/><Relationship Id="rId7" Type="http://schemas.openxmlformats.org/officeDocument/2006/relationships/oleObject" Target="../embeddings/oleObject36.bin"/><Relationship Id="rId8" Type="http://schemas.openxmlformats.org/officeDocument/2006/relationships/image" Target="../media/image42.wmf"/><Relationship Id="rId9" Type="http://schemas.openxmlformats.org/officeDocument/2006/relationships/oleObject" Target="../embeddings/oleObject37.bin"/><Relationship Id="rId10" Type="http://schemas.openxmlformats.org/officeDocument/2006/relationships/image" Target="../media/image43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8.xml"/><Relationship Id="rId5" Type="http://schemas.openxmlformats.org/officeDocument/2006/relationships/oleObject" Target="../embeddings/oleObject41.bin"/><Relationship Id="rId6" Type="http://schemas.openxmlformats.org/officeDocument/2006/relationships/image" Target="../media/image47.wmf"/><Relationship Id="rId7" Type="http://schemas.openxmlformats.org/officeDocument/2006/relationships/oleObject" Target="../embeddings/oleObject42.bin"/><Relationship Id="rId8" Type="http://schemas.openxmlformats.org/officeDocument/2006/relationships/image" Target="../media/image48.wmf"/><Relationship Id="rId9" Type="http://schemas.openxmlformats.org/officeDocument/2006/relationships/oleObject" Target="../embeddings/oleObject43.bin"/><Relationship Id="rId10" Type="http://schemas.openxmlformats.org/officeDocument/2006/relationships/image" Target="../media/image49.wmf"/><Relationship Id="rId1" Type="http://schemas.openxmlformats.org/officeDocument/2006/relationships/themeOverride" Target="../theme/themeOverride27.xml"/><Relationship Id="rId2" Type="http://schemas.openxmlformats.org/officeDocument/2006/relationships/vmlDrawing" Target="../drawings/vmlDrawing13.v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9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1.xml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2.xml"/><Relationship Id="rId2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3.xml"/><Relationship Id="rId2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4.xml"/><Relationship Id="rId2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5.xml"/><Relationship Id="rId2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6.xml"/><Relationship Id="rId2" Type="http://schemas.openxmlformats.org/officeDocument/2006/relationships/slideLayout" Target="../slideLayouts/slideLayout6.xml"/><Relationship Id="rId3" Type="http://schemas.openxmlformats.org/officeDocument/2006/relationships/image" Target="../media/image50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7.xml"/><Relationship Id="rId2" Type="http://schemas.openxmlformats.org/officeDocument/2006/relationships/slideLayout" Target="../slideLayouts/slideLayout6.xml"/><Relationship Id="rId3" Type="http://schemas.openxmlformats.org/officeDocument/2006/relationships/image" Target="../media/image51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8.xml"/><Relationship Id="rId2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9.xml"/><Relationship Id="rId2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0.xml"/><Relationship Id="rId2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1.xml"/><Relationship Id="rId2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44.bin"/><Relationship Id="rId5" Type="http://schemas.openxmlformats.org/officeDocument/2006/relationships/image" Target="../media/image52.wmf"/><Relationship Id="rId1" Type="http://schemas.openxmlformats.org/officeDocument/2006/relationships/themeOverride" Target="../theme/themeOverride42.xml"/><Relationship Id="rId2" Type="http://schemas.openxmlformats.org/officeDocument/2006/relationships/vmlDrawing" Target="../drawings/vmlDrawing14.v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3.xml"/><Relationship Id="rId2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4.xml"/><Relationship Id="rId2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5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53.e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6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54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7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55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4" Type="http://schemas.openxmlformats.org/officeDocument/2006/relationships/image" Target="../media/image56.emf"/><Relationship Id="rId1" Type="http://schemas.openxmlformats.org/officeDocument/2006/relationships/themeOverride" Target="../theme/themeOverride48.xml"/><Relationship Id="rId2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oleObject" Target="../embeddings/oleObject45.bin"/><Relationship Id="rId5" Type="http://schemas.openxmlformats.org/officeDocument/2006/relationships/image" Target="../media/image57.wmf"/><Relationship Id="rId1" Type="http://schemas.openxmlformats.org/officeDocument/2006/relationships/themeOverride" Target="../theme/themeOverride49.xml"/><Relationship Id="rId2" Type="http://schemas.openxmlformats.org/officeDocument/2006/relationships/vmlDrawing" Target="../drawings/vmlDrawing15.v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0.xml"/><Relationship Id="rId2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3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4.xml"/><Relationship Id="rId2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6.xml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2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9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31.xml"/><Relationship Id="rId5" Type="http://schemas.openxmlformats.org/officeDocument/2006/relationships/oleObject" Target="../embeddings/oleObject46.bin"/><Relationship Id="rId6" Type="http://schemas.openxmlformats.org/officeDocument/2006/relationships/image" Target="../media/image58.wmf"/><Relationship Id="rId7" Type="http://schemas.openxmlformats.org/officeDocument/2006/relationships/oleObject" Target="../embeddings/oleObject47.bin"/><Relationship Id="rId8" Type="http://schemas.openxmlformats.org/officeDocument/2006/relationships/image" Target="../media/image59.wmf"/><Relationship Id="rId1" Type="http://schemas.openxmlformats.org/officeDocument/2006/relationships/themeOverride" Target="../theme/themeOverride60.xml"/><Relationship Id="rId2" Type="http://schemas.openxmlformats.org/officeDocument/2006/relationships/vmlDrawing" Target="../drawings/vmlDrawing16.v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2.xml"/><Relationship Id="rId5" Type="http://schemas.openxmlformats.org/officeDocument/2006/relationships/oleObject" Target="../embeddings/oleObject48.bin"/><Relationship Id="rId6" Type="http://schemas.openxmlformats.org/officeDocument/2006/relationships/image" Target="../media/image60.wmf"/><Relationship Id="rId7" Type="http://schemas.openxmlformats.org/officeDocument/2006/relationships/oleObject" Target="../embeddings/oleObject49.bin"/><Relationship Id="rId8" Type="http://schemas.openxmlformats.org/officeDocument/2006/relationships/image" Target="../media/image61.wmf"/><Relationship Id="rId9" Type="http://schemas.openxmlformats.org/officeDocument/2006/relationships/oleObject" Target="../embeddings/oleObject50.bin"/><Relationship Id="rId10" Type="http://schemas.openxmlformats.org/officeDocument/2006/relationships/image" Target="../media/image62.wmf"/><Relationship Id="rId1" Type="http://schemas.openxmlformats.org/officeDocument/2006/relationships/themeOverride" Target="../theme/themeOverride61.xml"/><Relationship Id="rId2" Type="http://schemas.openxmlformats.org/officeDocument/2006/relationships/vmlDrawing" Target="../drawings/vmlDrawing17.v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2.xml"/><Relationship Id="rId2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notesSlide" Target="../notesSlides/notesSlide33.xml"/><Relationship Id="rId5" Type="http://schemas.openxmlformats.org/officeDocument/2006/relationships/oleObject" Target="../embeddings/oleObject51.bin"/><Relationship Id="rId6" Type="http://schemas.openxmlformats.org/officeDocument/2006/relationships/package" Target="../embeddings/Microsoft_Excel_Sheet1.xlsx"/><Relationship Id="rId7" Type="http://schemas.openxmlformats.org/officeDocument/2006/relationships/image" Target="../media/image63.emf"/><Relationship Id="rId1" Type="http://schemas.openxmlformats.org/officeDocument/2006/relationships/themeOverride" Target="../theme/themeOverride63.xml"/><Relationship Id="rId2" Type="http://schemas.openxmlformats.org/officeDocument/2006/relationships/vmlDrawing" Target="../drawings/vmlDrawing18.v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64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4.xml"/><Relationship Id="rId5" Type="http://schemas.openxmlformats.org/officeDocument/2006/relationships/oleObject" Target="../embeddings/oleObject52.bin"/><Relationship Id="rId6" Type="http://schemas.openxmlformats.org/officeDocument/2006/relationships/image" Target="../media/image65.wmf"/><Relationship Id="rId7" Type="http://schemas.openxmlformats.org/officeDocument/2006/relationships/oleObject" Target="../embeddings/oleObject53.bin"/><Relationship Id="rId8" Type="http://schemas.openxmlformats.org/officeDocument/2006/relationships/image" Target="../media/image66.wmf"/><Relationship Id="rId9" Type="http://schemas.openxmlformats.org/officeDocument/2006/relationships/oleObject" Target="../embeddings/oleObject54.bin"/><Relationship Id="rId10" Type="http://schemas.openxmlformats.org/officeDocument/2006/relationships/image" Target="../media/image67.wmf"/><Relationship Id="rId1" Type="http://schemas.openxmlformats.org/officeDocument/2006/relationships/themeOverride" Target="../theme/themeOverride65.xml"/><Relationship Id="rId2" Type="http://schemas.openxmlformats.org/officeDocument/2006/relationships/vmlDrawing" Target="../drawings/vmlDrawing19.v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5.xml"/><Relationship Id="rId5" Type="http://schemas.openxmlformats.org/officeDocument/2006/relationships/oleObject" Target="../embeddings/oleObject55.bin"/><Relationship Id="rId6" Type="http://schemas.openxmlformats.org/officeDocument/2006/relationships/image" Target="../media/image68.wmf"/><Relationship Id="rId7" Type="http://schemas.openxmlformats.org/officeDocument/2006/relationships/oleObject" Target="../embeddings/oleObject56.bin"/><Relationship Id="rId8" Type="http://schemas.openxmlformats.org/officeDocument/2006/relationships/image" Target="../media/image69.wmf"/><Relationship Id="rId9" Type="http://schemas.openxmlformats.org/officeDocument/2006/relationships/oleObject" Target="../embeddings/oleObject57.bin"/><Relationship Id="rId10" Type="http://schemas.openxmlformats.org/officeDocument/2006/relationships/image" Target="../media/image70.wmf"/><Relationship Id="rId1" Type="http://schemas.openxmlformats.org/officeDocument/2006/relationships/themeOverride" Target="../theme/themeOverride66.xml"/><Relationship Id="rId2" Type="http://schemas.openxmlformats.org/officeDocument/2006/relationships/vmlDrawing" Target="../drawings/vmlDrawing20.vml"/></Relationships>
</file>

<file path=ppt/slides/_rels/slide6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0.bin"/><Relationship Id="rId20" Type="http://schemas.openxmlformats.org/officeDocument/2006/relationships/image" Target="../media/image78.wmf"/><Relationship Id="rId10" Type="http://schemas.openxmlformats.org/officeDocument/2006/relationships/image" Target="../media/image73.wmf"/><Relationship Id="rId11" Type="http://schemas.openxmlformats.org/officeDocument/2006/relationships/oleObject" Target="../embeddings/oleObject61.bin"/><Relationship Id="rId12" Type="http://schemas.openxmlformats.org/officeDocument/2006/relationships/image" Target="../media/image74.wmf"/><Relationship Id="rId13" Type="http://schemas.openxmlformats.org/officeDocument/2006/relationships/oleObject" Target="../embeddings/oleObject62.bin"/><Relationship Id="rId14" Type="http://schemas.openxmlformats.org/officeDocument/2006/relationships/image" Target="../media/image75.wmf"/><Relationship Id="rId15" Type="http://schemas.openxmlformats.org/officeDocument/2006/relationships/oleObject" Target="../embeddings/oleObject63.bin"/><Relationship Id="rId16" Type="http://schemas.openxmlformats.org/officeDocument/2006/relationships/image" Target="../media/image76.wmf"/><Relationship Id="rId17" Type="http://schemas.openxmlformats.org/officeDocument/2006/relationships/oleObject" Target="../embeddings/oleObject64.bin"/><Relationship Id="rId18" Type="http://schemas.openxmlformats.org/officeDocument/2006/relationships/image" Target="../media/image77.wmf"/><Relationship Id="rId19" Type="http://schemas.openxmlformats.org/officeDocument/2006/relationships/oleObject" Target="../embeddings/oleObject65.bin"/><Relationship Id="rId1" Type="http://schemas.openxmlformats.org/officeDocument/2006/relationships/themeOverride" Target="../theme/themeOverride67.xml"/><Relationship Id="rId2" Type="http://schemas.openxmlformats.org/officeDocument/2006/relationships/vmlDrawing" Target="../drawings/vmlDrawing21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6.xml"/><Relationship Id="rId5" Type="http://schemas.openxmlformats.org/officeDocument/2006/relationships/oleObject" Target="../embeddings/oleObject58.bin"/><Relationship Id="rId6" Type="http://schemas.openxmlformats.org/officeDocument/2006/relationships/image" Target="../media/image71.wmf"/><Relationship Id="rId7" Type="http://schemas.openxmlformats.org/officeDocument/2006/relationships/oleObject" Target="../embeddings/oleObject59.bin"/><Relationship Id="rId8" Type="http://schemas.openxmlformats.org/officeDocument/2006/relationships/image" Target="../media/image72.wmf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8.xml"/><Relationship Id="rId2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notesSlide" Target="../notesSlides/notesSlide37.xml"/><Relationship Id="rId5" Type="http://schemas.openxmlformats.org/officeDocument/2006/relationships/oleObject" Target="../embeddings/oleObject66.bin"/><Relationship Id="rId6" Type="http://schemas.openxmlformats.org/officeDocument/2006/relationships/package" Target="../embeddings/Microsoft_Excel_Sheet2.xlsx"/><Relationship Id="rId7" Type="http://schemas.openxmlformats.org/officeDocument/2006/relationships/image" Target="../media/image63.emf"/><Relationship Id="rId1" Type="http://schemas.openxmlformats.org/officeDocument/2006/relationships/themeOverride" Target="../theme/themeOverride69.xml"/><Relationship Id="rId2" Type="http://schemas.openxmlformats.org/officeDocument/2006/relationships/vmlDrawing" Target="../drawings/vmlDrawing22.v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4" Type="http://schemas.openxmlformats.org/officeDocument/2006/relationships/image" Target="../media/image79.emf"/><Relationship Id="rId1" Type="http://schemas.openxmlformats.org/officeDocument/2006/relationships/themeOverride" Target="../theme/themeOverride71.xml"/><Relationship Id="rId2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0.xml"/></Relationships>
</file>

<file path=ppt/slides/_rels/slide73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70.bin"/><Relationship Id="rId12" Type="http://schemas.openxmlformats.org/officeDocument/2006/relationships/image" Target="../media/image83.wmf"/><Relationship Id="rId1" Type="http://schemas.openxmlformats.org/officeDocument/2006/relationships/themeOverride" Target="../theme/themeOverride73.xml"/><Relationship Id="rId2" Type="http://schemas.openxmlformats.org/officeDocument/2006/relationships/vmlDrawing" Target="../drawings/vmlDrawing23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1.xml"/><Relationship Id="rId5" Type="http://schemas.openxmlformats.org/officeDocument/2006/relationships/oleObject" Target="../embeddings/oleObject67.bin"/><Relationship Id="rId6" Type="http://schemas.openxmlformats.org/officeDocument/2006/relationships/image" Target="../media/image80.wmf"/><Relationship Id="rId7" Type="http://schemas.openxmlformats.org/officeDocument/2006/relationships/oleObject" Target="../embeddings/oleObject68.bin"/><Relationship Id="rId8" Type="http://schemas.openxmlformats.org/officeDocument/2006/relationships/image" Target="../media/image81.wmf"/><Relationship Id="rId9" Type="http://schemas.openxmlformats.org/officeDocument/2006/relationships/oleObject" Target="../embeddings/oleObject69.bin"/><Relationship Id="rId10" Type="http://schemas.openxmlformats.org/officeDocument/2006/relationships/image" Target="../media/image82.wmf"/></Relationships>
</file>

<file path=ppt/slides/_rels/slide7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74.bin"/><Relationship Id="rId12" Type="http://schemas.openxmlformats.org/officeDocument/2006/relationships/image" Target="../media/image87.wmf"/><Relationship Id="rId1" Type="http://schemas.openxmlformats.org/officeDocument/2006/relationships/themeOverride" Target="../theme/themeOverride74.xml"/><Relationship Id="rId2" Type="http://schemas.openxmlformats.org/officeDocument/2006/relationships/vmlDrawing" Target="../drawings/vmlDrawing24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2.xml"/><Relationship Id="rId5" Type="http://schemas.openxmlformats.org/officeDocument/2006/relationships/oleObject" Target="../embeddings/oleObject71.bin"/><Relationship Id="rId6" Type="http://schemas.openxmlformats.org/officeDocument/2006/relationships/image" Target="../media/image84.wmf"/><Relationship Id="rId7" Type="http://schemas.openxmlformats.org/officeDocument/2006/relationships/oleObject" Target="../embeddings/oleObject72.bin"/><Relationship Id="rId8" Type="http://schemas.openxmlformats.org/officeDocument/2006/relationships/image" Target="../media/image85.wmf"/><Relationship Id="rId9" Type="http://schemas.openxmlformats.org/officeDocument/2006/relationships/oleObject" Target="../embeddings/oleObject73.bin"/><Relationship Id="rId10" Type="http://schemas.openxmlformats.org/officeDocument/2006/relationships/image" Target="../media/image86.wm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3.xml"/><Relationship Id="rId5" Type="http://schemas.openxmlformats.org/officeDocument/2006/relationships/oleObject" Target="../embeddings/oleObject75.bin"/><Relationship Id="rId6" Type="http://schemas.openxmlformats.org/officeDocument/2006/relationships/image" Target="../media/image88.wmf"/><Relationship Id="rId7" Type="http://schemas.openxmlformats.org/officeDocument/2006/relationships/oleObject" Target="../embeddings/oleObject76.bin"/><Relationship Id="rId8" Type="http://schemas.openxmlformats.org/officeDocument/2006/relationships/image" Target="../media/image89.wmf"/><Relationship Id="rId9" Type="http://schemas.openxmlformats.org/officeDocument/2006/relationships/oleObject" Target="../embeddings/oleObject77.bin"/><Relationship Id="rId10" Type="http://schemas.openxmlformats.org/officeDocument/2006/relationships/image" Target="../media/image90.wmf"/><Relationship Id="rId1" Type="http://schemas.openxmlformats.org/officeDocument/2006/relationships/themeOverride" Target="../theme/themeOverride75.xml"/><Relationship Id="rId2" Type="http://schemas.openxmlformats.org/officeDocument/2006/relationships/vmlDrawing" Target="../drawings/vmlDrawing25.v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4.xml"/><Relationship Id="rId5" Type="http://schemas.openxmlformats.org/officeDocument/2006/relationships/oleObject" Target="../embeddings/oleObject78.bin"/><Relationship Id="rId6" Type="http://schemas.openxmlformats.org/officeDocument/2006/relationships/image" Target="../media/image91.wmf"/><Relationship Id="rId1" Type="http://schemas.openxmlformats.org/officeDocument/2006/relationships/themeOverride" Target="../theme/themeOverride76.xml"/><Relationship Id="rId2" Type="http://schemas.openxmlformats.org/officeDocument/2006/relationships/vmlDrawing" Target="../drawings/vmlDrawing26.v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5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46.xml"/><Relationship Id="rId5" Type="http://schemas.openxmlformats.org/officeDocument/2006/relationships/oleObject" Target="../embeddings/oleObject79.bin"/><Relationship Id="rId6" Type="http://schemas.openxmlformats.org/officeDocument/2006/relationships/image" Target="../media/image92.wmf"/><Relationship Id="rId7" Type="http://schemas.openxmlformats.org/officeDocument/2006/relationships/oleObject" Target="../embeddings/oleObject80.bin"/><Relationship Id="rId8" Type="http://schemas.openxmlformats.org/officeDocument/2006/relationships/image" Target="../media/image93.wmf"/><Relationship Id="rId9" Type="http://schemas.openxmlformats.org/officeDocument/2006/relationships/oleObject" Target="../embeddings/oleObject81.bin"/><Relationship Id="rId10" Type="http://schemas.openxmlformats.org/officeDocument/2006/relationships/image" Target="../media/image94.wmf"/><Relationship Id="rId1" Type="http://schemas.openxmlformats.org/officeDocument/2006/relationships/themeOverride" Target="../theme/themeOverride78.xml"/><Relationship Id="rId2" Type="http://schemas.openxmlformats.org/officeDocument/2006/relationships/vmlDrawing" Target="../drawings/vmlDrawing27.v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9.xml"/><Relationship Id="rId2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0.xml"/><Relationship Id="rId2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3.xml"/><Relationship Id="rId2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49.xml"/><Relationship Id="rId5" Type="http://schemas.openxmlformats.org/officeDocument/2006/relationships/oleObject" Target="../embeddings/oleObject82.bin"/><Relationship Id="rId6" Type="http://schemas.openxmlformats.org/officeDocument/2006/relationships/image" Target="../media/image95.wmf"/><Relationship Id="rId1" Type="http://schemas.openxmlformats.org/officeDocument/2006/relationships/themeOverride" Target="../theme/themeOverride84.xml"/><Relationship Id="rId2" Type="http://schemas.openxmlformats.org/officeDocument/2006/relationships/vmlDrawing" Target="../drawings/vmlDrawing28.v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0.xml"/><Relationship Id="rId5" Type="http://schemas.openxmlformats.org/officeDocument/2006/relationships/oleObject" Target="../embeddings/oleObject83.bin"/><Relationship Id="rId6" Type="http://schemas.openxmlformats.org/officeDocument/2006/relationships/image" Target="../media/image96.wmf"/><Relationship Id="rId7" Type="http://schemas.openxmlformats.org/officeDocument/2006/relationships/oleObject" Target="../embeddings/oleObject84.bin"/><Relationship Id="rId8" Type="http://schemas.openxmlformats.org/officeDocument/2006/relationships/image" Target="../media/image97.wmf"/><Relationship Id="rId9" Type="http://schemas.openxmlformats.org/officeDocument/2006/relationships/oleObject" Target="../embeddings/oleObject85.bin"/><Relationship Id="rId10" Type="http://schemas.openxmlformats.org/officeDocument/2006/relationships/image" Target="../media/image98.wmf"/><Relationship Id="rId1" Type="http://schemas.openxmlformats.org/officeDocument/2006/relationships/themeOverride" Target="../theme/themeOverride85.xml"/><Relationship Id="rId2" Type="http://schemas.openxmlformats.org/officeDocument/2006/relationships/vmlDrawing" Target="../drawings/vmlDrawing29.v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6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7.xml"/><Relationship Id="rId2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2.xml"/><Relationship Id="rId5" Type="http://schemas.openxmlformats.org/officeDocument/2006/relationships/oleObject" Target="../embeddings/oleObject86.bin"/><Relationship Id="rId6" Type="http://schemas.openxmlformats.org/officeDocument/2006/relationships/image" Target="../media/image99.wmf"/><Relationship Id="rId1" Type="http://schemas.openxmlformats.org/officeDocument/2006/relationships/themeOverride" Target="../theme/themeOverride88.xml"/><Relationship Id="rId2" Type="http://schemas.openxmlformats.org/officeDocument/2006/relationships/vmlDrawing" Target="../drawings/vmlDrawing30.vml"/></Relationships>
</file>

<file path=ppt/slides/_rels/slide8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90.bin"/><Relationship Id="rId12" Type="http://schemas.openxmlformats.org/officeDocument/2006/relationships/image" Target="../media/image103.wmf"/><Relationship Id="rId1" Type="http://schemas.openxmlformats.org/officeDocument/2006/relationships/themeOverride" Target="../theme/themeOverride89.xml"/><Relationship Id="rId2" Type="http://schemas.openxmlformats.org/officeDocument/2006/relationships/vmlDrawing" Target="../drawings/vmlDrawing31.vm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3.xml"/><Relationship Id="rId5" Type="http://schemas.openxmlformats.org/officeDocument/2006/relationships/oleObject" Target="../embeddings/oleObject87.bin"/><Relationship Id="rId6" Type="http://schemas.openxmlformats.org/officeDocument/2006/relationships/image" Target="../media/image100.wmf"/><Relationship Id="rId7" Type="http://schemas.openxmlformats.org/officeDocument/2006/relationships/oleObject" Target="../embeddings/oleObject88.bin"/><Relationship Id="rId8" Type="http://schemas.openxmlformats.org/officeDocument/2006/relationships/image" Target="../media/image101.wmf"/><Relationship Id="rId9" Type="http://schemas.openxmlformats.org/officeDocument/2006/relationships/oleObject" Target="../embeddings/oleObject89.bin"/><Relationship Id="rId10" Type="http://schemas.openxmlformats.org/officeDocument/2006/relationships/image" Target="../media/image102.wmf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0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104.emf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1.xml"/><Relationship Id="rId2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4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4" Type="http://schemas.openxmlformats.org/officeDocument/2006/relationships/image" Target="../media/image105.emf"/><Relationship Id="rId1" Type="http://schemas.openxmlformats.org/officeDocument/2006/relationships/themeOverride" Target="../theme/themeOverride93.xml"/><Relationship Id="rId2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4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5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6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8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7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59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8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0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99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0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1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3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2.x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64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3.xml"/><Relationship Id="rId2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4.xml"/><Relationship Id="rId2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1.bin"/><Relationship Id="rId5" Type="http://schemas.openxmlformats.org/officeDocument/2006/relationships/image" Target="../media/image106.wmf"/><Relationship Id="rId6" Type="http://schemas.openxmlformats.org/officeDocument/2006/relationships/oleObject" Target="../embeddings/oleObject92.bin"/><Relationship Id="rId7" Type="http://schemas.openxmlformats.org/officeDocument/2006/relationships/image" Target="../media/image107.wmf"/><Relationship Id="rId1" Type="http://schemas.openxmlformats.org/officeDocument/2006/relationships/themeOverride" Target="../theme/themeOverride105.xml"/><Relationship Id="rId2" Type="http://schemas.openxmlformats.org/officeDocument/2006/relationships/vmlDrawing" Target="../drawings/vmlDrawing32.v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93.bin"/><Relationship Id="rId5" Type="http://schemas.openxmlformats.org/officeDocument/2006/relationships/image" Target="../media/image108.wmf"/><Relationship Id="rId6" Type="http://schemas.openxmlformats.org/officeDocument/2006/relationships/oleObject" Target="../embeddings/oleObject94.bin"/><Relationship Id="rId7" Type="http://schemas.openxmlformats.org/officeDocument/2006/relationships/image" Target="../media/image109.wmf"/><Relationship Id="rId1" Type="http://schemas.openxmlformats.org/officeDocument/2006/relationships/themeOverride" Target="../theme/themeOverride106.xml"/><Relationship Id="rId2" Type="http://schemas.openxmlformats.org/officeDocument/2006/relationships/vmlDrawing" Target="../drawings/vmlDrawing33.v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95.bin"/><Relationship Id="rId5" Type="http://schemas.openxmlformats.org/officeDocument/2006/relationships/image" Target="../media/image110.wmf"/><Relationship Id="rId1" Type="http://schemas.openxmlformats.org/officeDocument/2006/relationships/themeOverride" Target="../theme/themeOverride107.xml"/><Relationship Id="rId2" Type="http://schemas.openxmlformats.org/officeDocument/2006/relationships/vmlDrawing" Target="../drawings/vmlDrawing34.v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08.xml"/><Relationship Id="rId2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4" Type="http://schemas.openxmlformats.org/officeDocument/2006/relationships/oleObject" Target="../embeddings/oleObject96.bin"/><Relationship Id="rId5" Type="http://schemas.openxmlformats.org/officeDocument/2006/relationships/image" Target="../media/image111.wmf"/><Relationship Id="rId1" Type="http://schemas.openxmlformats.org/officeDocument/2006/relationships/themeOverride" Target="../theme/themeOverride109.xml"/><Relationship Id="rId2" Type="http://schemas.openxmlformats.org/officeDocument/2006/relationships/vmlDrawing" Target="../drawings/vmlDrawing35.v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0.xml"/><Relationship Id="rId2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oleObject" Target="../embeddings/oleObject97.bin"/><Relationship Id="rId5" Type="http://schemas.openxmlformats.org/officeDocument/2006/relationships/image" Target="../media/image112.wmf"/><Relationship Id="rId1" Type="http://schemas.openxmlformats.org/officeDocument/2006/relationships/themeOverride" Target="../theme/themeOverride111.xml"/><Relationship Id="rId2" Type="http://schemas.openxmlformats.org/officeDocument/2006/relationships/vmlDrawing" Target="../drawings/vmlDrawing36.v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98.bin"/><Relationship Id="rId5" Type="http://schemas.openxmlformats.org/officeDocument/2006/relationships/image" Target="../media/image113.wmf"/><Relationship Id="rId6" Type="http://schemas.openxmlformats.org/officeDocument/2006/relationships/oleObject" Target="../embeddings/oleObject99.bin"/><Relationship Id="rId7" Type="http://schemas.openxmlformats.org/officeDocument/2006/relationships/image" Target="../media/image114.wmf"/><Relationship Id="rId1" Type="http://schemas.openxmlformats.org/officeDocument/2006/relationships/themeOverride" Target="../theme/themeOverride112.xml"/><Relationship Id="rId2" Type="http://schemas.openxmlformats.org/officeDocument/2006/relationships/vmlDrawing" Target="../drawings/vmlDrawing37.v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3.xml"/><Relationship Id="rId2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4" Type="http://schemas.openxmlformats.org/officeDocument/2006/relationships/oleObject" Target="../embeddings/oleObject100.bin"/><Relationship Id="rId5" Type="http://schemas.openxmlformats.org/officeDocument/2006/relationships/image" Target="../media/image115.wmf"/><Relationship Id="rId1" Type="http://schemas.openxmlformats.org/officeDocument/2006/relationships/themeOverride" Target="../theme/themeOverride114.xml"/><Relationship Id="rId2" Type="http://schemas.openxmlformats.org/officeDocument/2006/relationships/vmlDrawing" Target="../drawings/vmlDrawing38.v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oleObject" Target="../embeddings/oleObject101.bin"/><Relationship Id="rId5" Type="http://schemas.openxmlformats.org/officeDocument/2006/relationships/image" Target="../media/image116.wmf"/><Relationship Id="rId6" Type="http://schemas.openxmlformats.org/officeDocument/2006/relationships/oleObject" Target="../embeddings/oleObject102.bin"/><Relationship Id="rId7" Type="http://schemas.openxmlformats.org/officeDocument/2006/relationships/image" Target="../media/image117.wmf"/><Relationship Id="rId1" Type="http://schemas.openxmlformats.org/officeDocument/2006/relationships/themeOverride" Target="../theme/themeOverride115.xml"/><Relationship Id="rId2" Type="http://schemas.openxmlformats.org/officeDocument/2006/relationships/vmlDrawing" Target="../drawings/vmlDrawing39.v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oleObject" Target="../embeddings/oleObject103.bin"/><Relationship Id="rId5" Type="http://schemas.openxmlformats.org/officeDocument/2006/relationships/image" Target="../media/image118.wmf"/><Relationship Id="rId1" Type="http://schemas.openxmlformats.org/officeDocument/2006/relationships/themeOverride" Target="../theme/themeOverride116.xml"/><Relationship Id="rId2" Type="http://schemas.openxmlformats.org/officeDocument/2006/relationships/vmlDrawing" Target="../drawings/vmlDrawing40.v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7.xml"/><Relationship Id="rId2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18.xml"/><Relationship Id="rId2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emf"/><Relationship Id="rId4" Type="http://schemas.openxmlformats.org/officeDocument/2006/relationships/image" Target="../media/image120.emf"/><Relationship Id="rId1" Type="http://schemas.openxmlformats.org/officeDocument/2006/relationships/themeOverride" Target="../theme/themeOverride119.x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dirty="0" smtClean="0">
                <a:solidFill>
                  <a:schemeClr val="accent1"/>
                </a:solidFill>
              </a:rPr>
              <a:t>Chapitre 4. </a:t>
            </a:r>
            <a:r>
              <a:rPr lang="fr-FR" dirty="0" smtClean="0"/>
              <a:t>Modèles probabilistes discrets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Notions probabilistes et statistiques</a:t>
            </a:r>
          </a:p>
          <a:p>
            <a:pPr eaLnBrk="1" hangingPunct="1"/>
            <a:r>
              <a:rPr lang="fr-FR" dirty="0" smtClean="0"/>
              <a:t>Notions de variable aléatoire et de loi de probabilité</a:t>
            </a:r>
          </a:p>
          <a:p>
            <a:pPr eaLnBrk="1" hangingPunct="1"/>
            <a:r>
              <a:rPr lang="fr-FR" dirty="0" smtClean="0"/>
              <a:t>Espérance mathématique et variance</a:t>
            </a:r>
          </a:p>
          <a:p>
            <a:pPr eaLnBrk="1" hangingPunct="1"/>
            <a:r>
              <a:rPr lang="fr-FR" dirty="0" smtClean="0"/>
              <a:t>Lois de probabilité discrètes</a:t>
            </a:r>
          </a:p>
          <a:p>
            <a:pPr eaLnBrk="1" hangingPunct="1"/>
            <a:r>
              <a:rPr lang="fr-FR" dirty="0" smtClean="0"/>
              <a:t>La loi binomiale</a:t>
            </a:r>
          </a:p>
          <a:p>
            <a:pPr eaLnBrk="1" hangingPunct="1"/>
            <a:r>
              <a:rPr lang="fr-FR" dirty="0" smtClean="0"/>
              <a:t>La loi de Poisson</a:t>
            </a:r>
          </a:p>
          <a:p>
            <a:pPr eaLnBrk="1" hangingPunct="1"/>
            <a:r>
              <a:rPr lang="fr-FR" dirty="0" smtClean="0"/>
              <a:t>La loi hypergéométrique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67958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Notions probabilistes et statistiques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239520"/>
            <a:ext cx="4038600" cy="36369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fr-FR" sz="2400" b="1" smtClean="0"/>
              <a:t>Notions probabilistes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	(concepts théoriques)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Variable aléatoire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Loi de probabilité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Probabilité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Espérance mathématique 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None/>
            </a:pPr>
            <a:r>
              <a:rPr lang="fr-FR" sz="2400" i="1" smtClean="0"/>
              <a:t>		E(X)=</a:t>
            </a:r>
            <a:r>
              <a:rPr lang="fr-FR" sz="2400" i="1" smtClean="0">
                <a:latin typeface="Symbol" pitchFamily="18" charset="2"/>
              </a:rPr>
              <a:t>m</a:t>
            </a:r>
            <a:r>
              <a:rPr lang="fr-FR" sz="2400" smtClean="0"/>
              <a:t> 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Variance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i="1" smtClean="0"/>
              <a:t>		Var(X)=</a:t>
            </a:r>
            <a:r>
              <a:rPr lang="fr-FR" sz="2400" i="1" smtClean="0">
                <a:latin typeface="Symbol" pitchFamily="18" charset="2"/>
              </a:rPr>
              <a:t>s</a:t>
            </a:r>
            <a:r>
              <a:rPr lang="fr-FR" sz="2400" i="1" baseline="30000" smtClean="0"/>
              <a:t>2</a:t>
            </a:r>
          </a:p>
        </p:txBody>
      </p:sp>
      <p:sp>
        <p:nvSpPr>
          <p:cNvPr id="1030" name="Rectangle 5"/>
          <p:cNvSpPr>
            <a:spLocks noGrp="1" noChangeArrowheads="1"/>
          </p:cNvSpPr>
          <p:nvPr>
            <p:ph sz="quarter" idx="2"/>
          </p:nvPr>
        </p:nvSpPr>
        <p:spPr>
          <a:xfrm>
            <a:off x="4648200" y="1226820"/>
            <a:ext cx="4038600" cy="36623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fr-FR" sz="2400" b="1" smtClean="0"/>
              <a:t>Notions statistiques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	(concepts pratiques)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Variable statistique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Distribution statistique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Fréquence relative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Moyenne arithmétique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 	 </a:t>
            </a:r>
          </a:p>
          <a:p>
            <a:pPr eaLnBrk="1" hangingPunct="1">
              <a:lnSpc>
                <a:spcPct val="90000"/>
              </a:lnSpc>
              <a:buFont typeface="Times New Roman" pitchFamily="18" charset="0"/>
              <a:buChar char="–"/>
            </a:pPr>
            <a:r>
              <a:rPr lang="fr-FR" sz="2400" smtClean="0"/>
              <a:t>Variance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400" smtClean="0"/>
              <a:t>		</a:t>
            </a:r>
            <a:r>
              <a:rPr lang="fr-FR" sz="2400" i="1" smtClean="0"/>
              <a:t>Var(X)=S</a:t>
            </a:r>
            <a:r>
              <a:rPr lang="fr-FR" sz="2400" i="1" baseline="30000" smtClean="0"/>
              <a:t>2</a:t>
            </a:r>
            <a:endParaRPr lang="fr-FR" sz="2400" i="1" smtClean="0"/>
          </a:p>
        </p:txBody>
      </p:sp>
      <p:graphicFrame>
        <p:nvGraphicFramePr>
          <p:cNvPr id="1026" name="Object 6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3083318"/>
              </p:ext>
            </p:extLst>
          </p:nvPr>
        </p:nvGraphicFramePr>
        <p:xfrm>
          <a:off x="6270625" y="3655695"/>
          <a:ext cx="358775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4" imgW="177480" imgH="190440" progId="Equation.3">
                  <p:embed/>
                </p:oleObj>
              </mc:Choice>
              <mc:Fallback>
                <p:oleObj name="Equation" r:id="rId4" imgW="177480" imgH="1904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25" y="3655695"/>
                        <a:ext cx="358775" cy="38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090613" y="5166995"/>
            <a:ext cx="198278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/>
              <a:t>Population (</a:t>
            </a:r>
            <a:r>
              <a:rPr lang="fr-FR" sz="2400" i="1"/>
              <a:t>N</a:t>
            </a:r>
            <a:r>
              <a:rPr lang="fr-FR" sz="2400"/>
              <a:t>)</a:t>
            </a: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5487988" y="5162233"/>
            <a:ext cx="2014537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/>
              <a:t>Échantillon (</a:t>
            </a:r>
            <a:r>
              <a:rPr lang="fr-FR" sz="2400" i="1"/>
              <a:t>n</a:t>
            </a:r>
            <a:r>
              <a:rPr lang="fr-FR" sz="2400"/>
              <a:t>)</a:t>
            </a:r>
          </a:p>
        </p:txBody>
      </p:sp>
      <p:sp>
        <p:nvSpPr>
          <p:cNvPr id="1033" name="AutoShape 9"/>
          <p:cNvSpPr>
            <a:spLocks noChangeArrowheads="1"/>
          </p:cNvSpPr>
          <p:nvPr/>
        </p:nvSpPr>
        <p:spPr bwMode="auto">
          <a:xfrm rot="16200000">
            <a:off x="1998663" y="4655820"/>
            <a:ext cx="184150" cy="784225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34" name="AutoShape 10"/>
          <p:cNvSpPr>
            <a:spLocks noChangeArrowheads="1"/>
          </p:cNvSpPr>
          <p:nvPr/>
        </p:nvSpPr>
        <p:spPr bwMode="auto">
          <a:xfrm rot="16200000">
            <a:off x="6351588" y="4627245"/>
            <a:ext cx="184150" cy="784225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636713" y="5582920"/>
            <a:ext cx="5873750" cy="10160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173038" indent="-173038" eaLnBrk="0" hangingPunct="0"/>
            <a:r>
              <a:rPr lang="fr-FR" sz="2000" b="1">
                <a:solidFill>
                  <a:srgbClr val="000000"/>
                </a:solidFill>
              </a:rPr>
              <a:t>* </a:t>
            </a:r>
            <a:r>
              <a:rPr lang="fr-FR" sz="2000">
                <a:solidFill>
                  <a:srgbClr val="000000"/>
                </a:solidFill>
              </a:rPr>
              <a:t>Loi des grands nombres: la </a:t>
            </a:r>
            <a:r>
              <a:rPr lang="fr-FR" sz="2000" i="1">
                <a:solidFill>
                  <a:srgbClr val="000000"/>
                </a:solidFill>
              </a:rPr>
              <a:t>fréquence relative </a:t>
            </a:r>
            <a:r>
              <a:rPr lang="fr-FR" sz="2000">
                <a:solidFill>
                  <a:srgbClr val="000000"/>
                </a:solidFill>
              </a:rPr>
              <a:t>d’un événement tend vers sa </a:t>
            </a:r>
            <a:r>
              <a:rPr lang="fr-FR" sz="2000" i="1">
                <a:solidFill>
                  <a:srgbClr val="000000"/>
                </a:solidFill>
              </a:rPr>
              <a:t>probabilité</a:t>
            </a:r>
            <a:r>
              <a:rPr lang="fr-FR" sz="2000">
                <a:solidFill>
                  <a:srgbClr val="000000"/>
                </a:solidFill>
              </a:rPr>
              <a:t> lorsque la taille de l’échantillon, </a:t>
            </a:r>
            <a:r>
              <a:rPr lang="fr-FR" sz="2000" i="1">
                <a:solidFill>
                  <a:srgbClr val="000000"/>
                </a:solidFill>
              </a:rPr>
              <a:t>n</a:t>
            </a:r>
            <a:r>
              <a:rPr lang="fr-FR" sz="2000">
                <a:solidFill>
                  <a:srgbClr val="000000"/>
                </a:solidFill>
              </a:rPr>
              <a:t>, augmente vers l’infini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Notions de variable aléatoire </a:t>
            </a:r>
            <a:br>
              <a:rPr lang="fr-FR" sz="3600" smtClean="0"/>
            </a:br>
            <a:r>
              <a:rPr lang="fr-FR" sz="3600" smtClean="0"/>
              <a:t>et de loi de probabilité</a:t>
            </a:r>
          </a:p>
        </p:txBody>
      </p:sp>
      <p:graphicFrame>
        <p:nvGraphicFramePr>
          <p:cNvPr id="2050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953000" y="4859338"/>
          <a:ext cx="1803400" cy="77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Equation" r:id="rId4" imgW="799920" imgH="342720" progId="Equation.3">
                  <p:embed/>
                </p:oleObj>
              </mc:Choice>
              <mc:Fallback>
                <p:oleObj name="Equation" r:id="rId4" imgW="799920" imgH="3427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4859338"/>
                        <a:ext cx="1803400" cy="773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La quantification des événements d’une épreuve définit la notion de variable aléatoire</a:t>
            </a:r>
            <a:endParaRPr lang="fr-CA" smtClean="0"/>
          </a:p>
          <a:p>
            <a:pPr eaLnBrk="1" hangingPunct="1"/>
            <a:r>
              <a:rPr lang="fr-FR" smtClean="0"/>
              <a:t>L’assignation d’une probabilité à chacune des valeurs d’une variable aléatoire définit la loi de probabilité de cette variable aléatoire</a:t>
            </a:r>
            <a:endParaRPr lang="fr-CA" smtClean="0"/>
          </a:p>
          <a:p>
            <a:pPr eaLnBrk="1" hangingPunct="1"/>
            <a:r>
              <a:rPr lang="fr-CA" smtClean="0"/>
              <a:t>On note la loi de probabilité de la variable </a:t>
            </a:r>
            <a:r>
              <a:rPr lang="fr-CA" i="1" smtClean="0"/>
              <a:t>X, f(x</a:t>
            </a:r>
            <a:r>
              <a:rPr lang="fr-CA" i="1" baseline="-25000" smtClean="0"/>
              <a:t>i</a:t>
            </a:r>
            <a:r>
              <a:rPr lang="fr-CA" i="1" smtClean="0"/>
              <a:t>) 			      f(x</a:t>
            </a:r>
            <a:r>
              <a:rPr lang="fr-CA" i="1" baseline="-25000" smtClean="0"/>
              <a:t>i</a:t>
            </a:r>
            <a:r>
              <a:rPr lang="fr-CA" i="1" smtClean="0"/>
              <a:t>) = P(X = x</a:t>
            </a:r>
            <a:r>
              <a:rPr lang="fr-CA" i="1" baseline="-25000" smtClean="0"/>
              <a:t>i</a:t>
            </a:r>
            <a:r>
              <a:rPr lang="fr-CA" i="1" smtClean="0"/>
              <a:t>)</a:t>
            </a:r>
            <a:r>
              <a:rPr lang="fr-CA" smtClean="0"/>
              <a:t>		</a:t>
            </a:r>
          </a:p>
          <a:p>
            <a:pPr eaLnBrk="1" hangingPunct="1">
              <a:buFontTx/>
              <a:buNone/>
            </a:pPr>
            <a:r>
              <a:rPr lang="fr-CA" smtClean="0"/>
              <a:t>			  </a:t>
            </a:r>
            <a:r>
              <a:rPr lang="fr-CA" i="1" smtClean="0"/>
              <a:t>0 ≤ f(x</a:t>
            </a:r>
            <a:r>
              <a:rPr lang="fr-CA" i="1" baseline="-25000" smtClean="0"/>
              <a:t>i</a:t>
            </a:r>
            <a:r>
              <a:rPr lang="fr-CA" i="1" smtClean="0"/>
              <a:t>) ≤ 1</a:t>
            </a:r>
            <a:r>
              <a:rPr lang="fr-CA" smtClean="0"/>
              <a:t>   et</a:t>
            </a:r>
            <a:endParaRPr lang="fr-FR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Définition de variable aléatoire </a:t>
            </a:r>
            <a:br>
              <a:rPr lang="fr-FR" sz="3600" smtClean="0"/>
            </a:br>
            <a:r>
              <a:rPr lang="fr-FR" sz="3600" smtClean="0"/>
              <a:t>et de loi de probabilité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i="1" smtClean="0">
                <a:solidFill>
                  <a:srgbClr val="000099"/>
                </a:solidFill>
              </a:rPr>
              <a:t>Variable aléatoire</a:t>
            </a:r>
            <a:r>
              <a:rPr lang="fr-FR" smtClean="0">
                <a:solidFill>
                  <a:schemeClr val="tx2"/>
                </a:solidFill>
              </a:rPr>
              <a:t>:</a:t>
            </a:r>
            <a:r>
              <a:rPr lang="fr-FR" smtClean="0">
                <a:solidFill>
                  <a:srgbClr val="FC0128"/>
                </a:solidFill>
              </a:rPr>
              <a:t> </a:t>
            </a:r>
            <a:r>
              <a:rPr lang="fr-FR" smtClean="0"/>
              <a:t>fonction qui associe à chaque résultat d'une expérience aléatoire une valeur numérique, </a:t>
            </a:r>
            <a:r>
              <a:rPr lang="fr-FR" i="1" smtClean="0"/>
              <a:t>x</a:t>
            </a:r>
            <a:r>
              <a:rPr lang="fr-FR" i="1" baseline="-25000" smtClean="0"/>
              <a:t>i</a:t>
            </a:r>
            <a:endParaRPr lang="fr-FR" smtClean="0"/>
          </a:p>
          <a:p>
            <a:pPr eaLnBrk="1" hangingPunct="1"/>
            <a:r>
              <a:rPr lang="fr-FR" i="1" smtClean="0">
                <a:solidFill>
                  <a:srgbClr val="000099"/>
                </a:solidFill>
              </a:rPr>
              <a:t>Loi de probabilité</a:t>
            </a:r>
            <a:r>
              <a:rPr lang="fr-FR" smtClean="0">
                <a:solidFill>
                  <a:schemeClr val="tx2"/>
                </a:solidFill>
              </a:rPr>
              <a:t>:</a:t>
            </a:r>
            <a:r>
              <a:rPr lang="fr-FR" smtClean="0">
                <a:solidFill>
                  <a:srgbClr val="FC0128"/>
                </a:solidFill>
              </a:rPr>
              <a:t> </a:t>
            </a:r>
            <a:r>
              <a:rPr lang="fr-FR" smtClean="0"/>
              <a:t>fonction qui associe à chaque valeur numérique possible, </a:t>
            </a:r>
            <a:r>
              <a:rPr lang="fr-FR" i="1" smtClean="0"/>
              <a:t>x</a:t>
            </a:r>
            <a:r>
              <a:rPr lang="fr-FR" i="1" baseline="-25000" smtClean="0"/>
              <a:t>i</a:t>
            </a:r>
            <a:r>
              <a:rPr lang="fr-FR" smtClean="0"/>
              <a:t>, d'une variable aléatoire, </a:t>
            </a:r>
            <a:r>
              <a:rPr lang="fr-FR" i="1" smtClean="0"/>
              <a:t>X</a:t>
            </a:r>
            <a:r>
              <a:rPr lang="fr-FR" smtClean="0"/>
              <a:t>,  la probabilité, </a:t>
            </a:r>
            <a:r>
              <a:rPr lang="fr-FR" i="1" smtClean="0"/>
              <a:t>f(x</a:t>
            </a:r>
            <a:r>
              <a:rPr lang="fr-FR" i="1" baseline="-25000" smtClean="0"/>
              <a:t>i</a:t>
            </a:r>
            <a:r>
              <a:rPr lang="fr-FR" i="1" smtClean="0"/>
              <a:t>)</a:t>
            </a:r>
            <a:r>
              <a:rPr lang="fr-FR" smtClean="0"/>
              <a:t>, que celle-ci prenne cette valeur numérique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1: variable aléatoire discrète</a:t>
            </a:r>
          </a:p>
        </p:txBody>
      </p:sp>
      <p:sp>
        <p:nvSpPr>
          <p:cNvPr id="540679" name="Rectangle 7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z="2600" smtClean="0"/>
              <a:t>Un couple désire avoir trois enfants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Notons </a:t>
            </a:r>
            <a:r>
              <a:rPr lang="fr-FR" sz="2600" i="1" smtClean="0"/>
              <a:t>X</a:t>
            </a:r>
            <a:r>
              <a:rPr lang="fr-FR" sz="2600" smtClean="0"/>
              <a:t>, la variable aléatoire donnant le nombre de filles parmi les trois enfants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On sait que </a:t>
            </a:r>
            <a:r>
              <a:rPr lang="fr-FR" sz="2600" i="1" smtClean="0"/>
              <a:t>P(garçon) = 0,52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Faire un tableau des événements élémentaires, incluant les valeurs de la variable aléatoire et la probabilité associée à chacune de ces valeurs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Représenter graphiquement la loi de probabilité</a:t>
            </a:r>
          </a:p>
          <a:p>
            <a:pPr eaLnBrk="1" hangingPunct="1">
              <a:lnSpc>
                <a:spcPct val="90000"/>
              </a:lnSpc>
            </a:pPr>
            <a:r>
              <a:rPr lang="fr-FR" sz="2600" smtClean="0"/>
              <a:t>Soit les événements: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i="1" smtClean="0"/>
              <a:t>G</a:t>
            </a:r>
            <a:r>
              <a:rPr lang="fr-FR" sz="2600" smtClean="0"/>
              <a:t>: le couple a un garçon</a:t>
            </a:r>
          </a:p>
          <a:p>
            <a:pPr lvl="1" eaLnBrk="1" hangingPunct="1">
              <a:lnSpc>
                <a:spcPct val="90000"/>
              </a:lnSpc>
            </a:pPr>
            <a:r>
              <a:rPr lang="fr-FR" sz="2600" i="1" smtClean="0"/>
              <a:t>F</a:t>
            </a:r>
            <a:r>
              <a:rPr lang="fr-FR" sz="2600" smtClean="0"/>
              <a:t>: le couple a une fille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0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0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0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0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0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0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0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0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0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0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0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0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06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406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06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06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1:</a:t>
            </a:r>
            <a:br>
              <a:rPr lang="fr-FR" sz="3600" smtClean="0"/>
            </a:br>
            <a:r>
              <a:rPr lang="fr-CA" sz="3600" smtClean="0"/>
              <a:t>la loi de probabilité</a:t>
            </a:r>
            <a:endParaRPr lang="fr-FR" sz="3600" smtClean="0"/>
          </a:p>
        </p:txBody>
      </p:sp>
      <p:sp>
        <p:nvSpPr>
          <p:cNvPr id="44036" name="Rectangle 7"/>
          <p:cNvSpPr>
            <a:spLocks noChangeArrowheads="1"/>
          </p:cNvSpPr>
          <p:nvPr/>
        </p:nvSpPr>
        <p:spPr bwMode="auto">
          <a:xfrm>
            <a:off x="5713413" y="1835150"/>
            <a:ext cx="327660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fr-FR" sz="2600" i="1"/>
              <a:t>X</a:t>
            </a:r>
            <a:r>
              <a:rPr lang="fr-FR" sz="2600"/>
              <a:t>: le nombre de filles</a:t>
            </a:r>
          </a:p>
        </p:txBody>
      </p:sp>
      <p:sp>
        <p:nvSpPr>
          <p:cNvPr id="44037" name="Rectangle 8"/>
          <p:cNvSpPr>
            <a:spLocks noChangeArrowheads="1"/>
          </p:cNvSpPr>
          <p:nvPr/>
        </p:nvSpPr>
        <p:spPr bwMode="auto">
          <a:xfrm>
            <a:off x="336550" y="1949450"/>
            <a:ext cx="2068513" cy="4300538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1</a:t>
            </a:r>
            <a:r>
              <a:rPr lang="fr-FR" sz="2400" i="1"/>
              <a:t>=(GGG)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2</a:t>
            </a:r>
            <a:r>
              <a:rPr lang="fr-FR" sz="2400" i="1"/>
              <a:t>=(GGF)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3</a:t>
            </a:r>
            <a:r>
              <a:rPr lang="fr-FR" sz="2400" i="1"/>
              <a:t>=(GFG)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4</a:t>
            </a:r>
            <a:r>
              <a:rPr lang="fr-FR" sz="2400" i="1"/>
              <a:t>=(FGG)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5</a:t>
            </a:r>
            <a:r>
              <a:rPr lang="fr-FR" sz="2400" i="1"/>
              <a:t>=(FFG)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6</a:t>
            </a:r>
            <a:r>
              <a:rPr lang="fr-FR" sz="2400" i="1"/>
              <a:t>=(FGF)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7</a:t>
            </a:r>
            <a:r>
              <a:rPr lang="fr-FR" sz="2400" i="1"/>
              <a:t>=(GFF)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e</a:t>
            </a:r>
            <a:r>
              <a:rPr lang="fr-FR" sz="2400" i="1" baseline="-25000"/>
              <a:t>8</a:t>
            </a:r>
            <a:r>
              <a:rPr lang="fr-FR" sz="2400" i="1"/>
              <a:t>=(FFF)</a:t>
            </a:r>
          </a:p>
        </p:txBody>
      </p:sp>
      <p:sp>
        <p:nvSpPr>
          <p:cNvPr id="44038" name="Rectangle 9"/>
          <p:cNvSpPr>
            <a:spLocks noChangeArrowheads="1"/>
          </p:cNvSpPr>
          <p:nvPr/>
        </p:nvSpPr>
        <p:spPr bwMode="auto">
          <a:xfrm>
            <a:off x="2663825" y="1947863"/>
            <a:ext cx="2068513" cy="4300537"/>
          </a:xfrm>
          <a:prstGeom prst="rect">
            <a:avLst/>
          </a:prstGeom>
          <a:noFill/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1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14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2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13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3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13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4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13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5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12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6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12 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7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12 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400" i="1"/>
              <a:t>P(e</a:t>
            </a:r>
            <a:r>
              <a:rPr lang="fr-FR" sz="2400" i="1" baseline="-25000"/>
              <a:t>8</a:t>
            </a:r>
            <a:r>
              <a:rPr lang="fr-FR" sz="2400" i="1"/>
              <a:t>)=</a:t>
            </a:r>
            <a:r>
              <a:rPr lang="fr-CA" sz="2400" i="1"/>
              <a:t>0,</a:t>
            </a:r>
            <a:r>
              <a:rPr lang="fr-FR" sz="2400" i="1"/>
              <a:t>11</a:t>
            </a:r>
          </a:p>
        </p:txBody>
      </p:sp>
      <p:sp>
        <p:nvSpPr>
          <p:cNvPr id="44039" name="Rectangle 10"/>
          <p:cNvSpPr>
            <a:spLocks noChangeArrowheads="1"/>
          </p:cNvSpPr>
          <p:nvPr/>
        </p:nvSpPr>
        <p:spPr bwMode="auto">
          <a:xfrm>
            <a:off x="2514600" y="1503363"/>
            <a:ext cx="2322513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600" dirty="0" smtClean="0"/>
              <a:t>Probabilités</a:t>
            </a:r>
            <a:endParaRPr lang="fr-FR" sz="2600" dirty="0"/>
          </a:p>
        </p:txBody>
      </p:sp>
      <p:sp>
        <p:nvSpPr>
          <p:cNvPr id="44040" name="Rectangle 11"/>
          <p:cNvSpPr>
            <a:spLocks noChangeArrowheads="1"/>
          </p:cNvSpPr>
          <p:nvPr/>
        </p:nvSpPr>
        <p:spPr bwMode="auto">
          <a:xfrm>
            <a:off x="984250" y="1525588"/>
            <a:ext cx="83820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600" i="1"/>
              <a:t>S</a:t>
            </a:r>
          </a:p>
        </p:txBody>
      </p:sp>
      <p:sp>
        <p:nvSpPr>
          <p:cNvPr id="44041" name="Rectangle 12"/>
          <p:cNvSpPr>
            <a:spLocks noChangeArrowheads="1"/>
          </p:cNvSpPr>
          <p:nvPr/>
        </p:nvSpPr>
        <p:spPr bwMode="auto">
          <a:xfrm>
            <a:off x="6743700" y="2809875"/>
            <a:ext cx="137160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600" i="1"/>
              <a:t>x</a:t>
            </a:r>
            <a:r>
              <a:rPr lang="fr-FR" sz="2600" i="1" baseline="-25000"/>
              <a:t>i</a:t>
            </a:r>
          </a:p>
        </p:txBody>
      </p:sp>
      <p:sp>
        <p:nvSpPr>
          <p:cNvPr id="44042" name="Rectangle 13"/>
          <p:cNvSpPr>
            <a:spLocks noChangeArrowheads="1"/>
          </p:cNvSpPr>
          <p:nvPr/>
        </p:nvSpPr>
        <p:spPr bwMode="auto">
          <a:xfrm>
            <a:off x="7735888" y="2832100"/>
            <a:ext cx="137160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600" i="1"/>
              <a:t>f(x</a:t>
            </a:r>
            <a:r>
              <a:rPr lang="fr-FR" sz="2600" i="1" baseline="-25000"/>
              <a:t>i</a:t>
            </a:r>
            <a:r>
              <a:rPr lang="fr-FR" sz="2600" i="1"/>
              <a:t>)</a:t>
            </a:r>
          </a:p>
        </p:txBody>
      </p:sp>
      <p:sp>
        <p:nvSpPr>
          <p:cNvPr id="44043" name="Line 14"/>
          <p:cNvSpPr>
            <a:spLocks noChangeShapeType="1"/>
          </p:cNvSpPr>
          <p:nvPr/>
        </p:nvSpPr>
        <p:spPr bwMode="auto">
          <a:xfrm>
            <a:off x="8102600" y="3295650"/>
            <a:ext cx="7159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044" name="Line 15"/>
          <p:cNvSpPr>
            <a:spLocks noChangeShapeType="1"/>
          </p:cNvSpPr>
          <p:nvPr/>
        </p:nvSpPr>
        <p:spPr bwMode="auto">
          <a:xfrm>
            <a:off x="7042150" y="3295650"/>
            <a:ext cx="71596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4045" name="Rectangle 16"/>
          <p:cNvSpPr>
            <a:spLocks noChangeArrowheads="1"/>
          </p:cNvSpPr>
          <p:nvPr/>
        </p:nvSpPr>
        <p:spPr bwMode="auto">
          <a:xfrm>
            <a:off x="7045325" y="3363913"/>
            <a:ext cx="727075" cy="2271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600" i="1"/>
              <a:t>0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600" i="1"/>
              <a:t>1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600" i="1"/>
              <a:t>2</a:t>
            </a:r>
          </a:p>
          <a:p>
            <a:pPr algn="ctr" eaLnBrk="0" hangingPunct="0">
              <a:spcBef>
                <a:spcPct val="50000"/>
              </a:spcBef>
            </a:pPr>
            <a:r>
              <a:rPr lang="fr-FR" sz="2600" i="1"/>
              <a:t>3</a:t>
            </a:r>
          </a:p>
        </p:txBody>
      </p:sp>
      <p:sp>
        <p:nvSpPr>
          <p:cNvPr id="44046" name="Line 17"/>
          <p:cNvSpPr>
            <a:spLocks noChangeShapeType="1"/>
          </p:cNvSpPr>
          <p:nvPr/>
        </p:nvSpPr>
        <p:spPr bwMode="auto">
          <a:xfrm>
            <a:off x="4402138" y="2197100"/>
            <a:ext cx="2871787" cy="14287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47" name="Line 18"/>
          <p:cNvSpPr>
            <a:spLocks noChangeShapeType="1"/>
          </p:cNvSpPr>
          <p:nvPr/>
        </p:nvSpPr>
        <p:spPr bwMode="auto">
          <a:xfrm>
            <a:off x="4379913" y="2727325"/>
            <a:ext cx="2900362" cy="1385888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48" name="Line 19"/>
          <p:cNvSpPr>
            <a:spLocks noChangeShapeType="1"/>
          </p:cNvSpPr>
          <p:nvPr/>
        </p:nvSpPr>
        <p:spPr bwMode="auto">
          <a:xfrm>
            <a:off x="4370388" y="3297238"/>
            <a:ext cx="2900362" cy="9017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49" name="Line 20"/>
          <p:cNvSpPr>
            <a:spLocks noChangeShapeType="1"/>
          </p:cNvSpPr>
          <p:nvPr/>
        </p:nvSpPr>
        <p:spPr bwMode="auto">
          <a:xfrm>
            <a:off x="4414838" y="3835400"/>
            <a:ext cx="2859087" cy="4508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50" name="Line 21"/>
          <p:cNvSpPr>
            <a:spLocks noChangeShapeType="1"/>
          </p:cNvSpPr>
          <p:nvPr/>
        </p:nvSpPr>
        <p:spPr bwMode="auto">
          <a:xfrm>
            <a:off x="4402138" y="4383088"/>
            <a:ext cx="2881312" cy="360362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51" name="Line 22"/>
          <p:cNvSpPr>
            <a:spLocks noChangeShapeType="1"/>
          </p:cNvSpPr>
          <p:nvPr/>
        </p:nvSpPr>
        <p:spPr bwMode="auto">
          <a:xfrm flipV="1">
            <a:off x="4398963" y="4819650"/>
            <a:ext cx="2871787" cy="115888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52" name="Line 23"/>
          <p:cNvSpPr>
            <a:spLocks noChangeShapeType="1"/>
          </p:cNvSpPr>
          <p:nvPr/>
        </p:nvSpPr>
        <p:spPr bwMode="auto">
          <a:xfrm flipV="1">
            <a:off x="4402138" y="4891088"/>
            <a:ext cx="2874962" cy="58102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53" name="Line 24"/>
          <p:cNvSpPr>
            <a:spLocks noChangeShapeType="1"/>
          </p:cNvSpPr>
          <p:nvPr/>
        </p:nvSpPr>
        <p:spPr bwMode="auto">
          <a:xfrm flipV="1">
            <a:off x="4379913" y="5407025"/>
            <a:ext cx="2900362" cy="57467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4054" name="Rectangle 25"/>
          <p:cNvSpPr>
            <a:spLocks noChangeArrowheads="1"/>
          </p:cNvSpPr>
          <p:nvPr/>
        </p:nvSpPr>
        <p:spPr bwMode="auto">
          <a:xfrm>
            <a:off x="8031163" y="3363913"/>
            <a:ext cx="814387" cy="2271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CA" sz="2600" i="1"/>
              <a:t>0,</a:t>
            </a:r>
            <a:r>
              <a:rPr lang="fr-FR" sz="2600" i="1"/>
              <a:t>14</a:t>
            </a:r>
          </a:p>
          <a:p>
            <a:pPr algn="ctr" eaLnBrk="0" hangingPunct="0">
              <a:spcBef>
                <a:spcPct val="50000"/>
              </a:spcBef>
            </a:pPr>
            <a:r>
              <a:rPr lang="fr-CA" sz="2600" i="1"/>
              <a:t>0,</a:t>
            </a:r>
            <a:r>
              <a:rPr lang="fr-FR" sz="2600" i="1"/>
              <a:t>39</a:t>
            </a:r>
          </a:p>
          <a:p>
            <a:pPr algn="ctr" eaLnBrk="0" hangingPunct="0">
              <a:spcBef>
                <a:spcPct val="50000"/>
              </a:spcBef>
            </a:pPr>
            <a:r>
              <a:rPr lang="fr-CA" sz="2600" i="1"/>
              <a:t>0,</a:t>
            </a:r>
            <a:r>
              <a:rPr lang="fr-FR" sz="2600" i="1"/>
              <a:t>36</a:t>
            </a:r>
          </a:p>
          <a:p>
            <a:pPr algn="ctr" eaLnBrk="0" hangingPunct="0">
              <a:spcBef>
                <a:spcPct val="50000"/>
              </a:spcBef>
            </a:pPr>
            <a:r>
              <a:rPr lang="fr-CA" sz="2600" i="1"/>
              <a:t>0,</a:t>
            </a:r>
            <a:r>
              <a:rPr lang="fr-FR" sz="2600" i="1"/>
              <a:t>11</a:t>
            </a:r>
          </a:p>
        </p:txBody>
      </p:sp>
      <p:sp>
        <p:nvSpPr>
          <p:cNvPr id="44055" name="Rectangle 26"/>
          <p:cNvSpPr>
            <a:spLocks noChangeArrowheads="1"/>
          </p:cNvSpPr>
          <p:nvPr/>
        </p:nvSpPr>
        <p:spPr bwMode="auto">
          <a:xfrm>
            <a:off x="6398058" y="2362200"/>
            <a:ext cx="2701061" cy="489878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fr-FR" sz="2600" dirty="0"/>
              <a:t>Loi de </a:t>
            </a:r>
            <a:r>
              <a:rPr lang="fr-FR" sz="2600" dirty="0" smtClean="0"/>
              <a:t>probabilités</a:t>
            </a:r>
            <a:endParaRPr lang="fr-FR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1:</a:t>
            </a:r>
            <a:br>
              <a:rPr lang="fr-FR" sz="3600" smtClean="0"/>
            </a:br>
            <a:r>
              <a:rPr lang="fr-FR" sz="3600" smtClean="0"/>
              <a:t> la représentation graphique</a:t>
            </a:r>
          </a:p>
        </p:txBody>
      </p:sp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93532" y="1852613"/>
            <a:ext cx="5976843" cy="3833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2: variable aléatoire discrète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, une variable aléatoire discrète mesurant le nombre de circuits électroniques défectueux dans un échantillon de deux circuits électroniques produits par une entreprise</a:t>
            </a:r>
          </a:p>
          <a:p>
            <a:pPr eaLnBrk="1" hangingPunct="1"/>
            <a:r>
              <a:rPr lang="fr-FR" smtClean="0"/>
              <a:t>Le procédé de production de cette entreprise donne une probabilité qu’un circuit électronique soit défectueux de </a:t>
            </a:r>
            <a:r>
              <a:rPr lang="fr-FR" i="1" smtClean="0"/>
              <a:t>0,05</a:t>
            </a:r>
            <a:endParaRPr lang="fr-FR" smtClean="0"/>
          </a:p>
          <a:p>
            <a:pPr eaLnBrk="1" hangingPunct="1"/>
            <a:r>
              <a:rPr lang="fr-FR" smtClean="0"/>
              <a:t>L’espace échantillonnal de cette épreuve est: 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S=</a:t>
            </a:r>
            <a:r>
              <a:rPr lang="en-US" i="1" smtClean="0"/>
              <a:t>{</a:t>
            </a:r>
            <a:r>
              <a:rPr lang="fr-FR" i="1" smtClean="0"/>
              <a:t>BB,BD,DB,DD}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2:</a:t>
            </a:r>
            <a:br>
              <a:rPr lang="fr-FR" sz="3600" smtClean="0"/>
            </a:br>
            <a:r>
              <a:rPr lang="fr-CA" sz="3600" smtClean="0"/>
              <a:t>la loi de probabilité</a:t>
            </a:r>
            <a:endParaRPr lang="fr-FR" sz="3600" smtClean="0"/>
          </a:p>
        </p:txBody>
      </p:sp>
      <p:graphicFrame>
        <p:nvGraphicFramePr>
          <p:cNvPr id="752687" name="Group 47"/>
          <p:cNvGraphicFramePr>
            <a:graphicFrameLocks noGrp="1"/>
          </p:cNvGraphicFramePr>
          <p:nvPr>
            <p:ph type="tbl" idx="1"/>
          </p:nvPr>
        </p:nvGraphicFramePr>
        <p:xfrm>
          <a:off x="620713" y="1792288"/>
          <a:ext cx="7921625" cy="2105660"/>
        </p:xfrm>
        <a:graphic>
          <a:graphicData uri="http://schemas.openxmlformats.org/drawingml/2006/table">
            <a:tbl>
              <a:tblPr/>
              <a:tblGrid>
                <a:gridCol w="939800"/>
                <a:gridCol w="1558925"/>
                <a:gridCol w="5422900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  <a:r>
                        <a:rPr kumimoji="0" lang="fr-FR" sz="26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Résultats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f(x</a:t>
                      </a:r>
                      <a:r>
                        <a:rPr kumimoji="0" lang="fr-FR" sz="26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) = P(X=x</a:t>
                      </a:r>
                      <a:r>
                        <a:rPr kumimoji="0" lang="fr-FR" sz="26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0,95 </a:t>
                      </a: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× 0,95 = 0,9025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BD, DB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(0,95 </a:t>
                      </a: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× 0,05) + (</a:t>
                      </a: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0,05 </a:t>
                      </a: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× 0,95) = 0,0950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0,05 </a:t>
                      </a: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× 0,05 = 0,0025</a:t>
                      </a:r>
                      <a:endParaRPr kumimoji="0" lang="fr-FR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52712" name="Group 72"/>
          <p:cNvGraphicFramePr>
            <a:graphicFrameLocks noGrp="1"/>
          </p:cNvGraphicFramePr>
          <p:nvPr/>
        </p:nvGraphicFramePr>
        <p:xfrm>
          <a:off x="3513138" y="4205288"/>
          <a:ext cx="2135187" cy="2105660"/>
        </p:xfrm>
        <a:graphic>
          <a:graphicData uri="http://schemas.openxmlformats.org/drawingml/2006/table">
            <a:tbl>
              <a:tblPr/>
              <a:tblGrid>
                <a:gridCol w="939800"/>
                <a:gridCol w="1195387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  <a:r>
                        <a:rPr kumimoji="0" lang="fr-FR" sz="26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f(x</a:t>
                      </a:r>
                      <a:r>
                        <a:rPr kumimoji="0" lang="fr-FR" sz="2600" b="1" i="1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  <a:r>
                        <a:rPr kumimoji="0" lang="fr-FR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0,0950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0,0025</a:t>
                      </a:r>
                      <a:endParaRPr kumimoji="0" lang="fr-FR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42EAFEDE-5F2F-46FC-8E93-76C8408D238F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2:</a:t>
            </a:r>
            <a:br>
              <a:rPr lang="fr-FR" sz="3600" smtClean="0"/>
            </a:br>
            <a:r>
              <a:rPr lang="fr-FR" sz="3600" smtClean="0"/>
              <a:t> la représentation graphique</a:t>
            </a:r>
          </a:p>
        </p:txBody>
      </p:sp>
      <p:pic>
        <p:nvPicPr>
          <p:cNvPr id="156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0666" y="1618922"/>
            <a:ext cx="5552718" cy="447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9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Fonction de répartition</a:t>
            </a:r>
            <a:endParaRPr lang="fr-FR" i="1" smtClean="0"/>
          </a:p>
        </p:txBody>
      </p:sp>
      <p:sp>
        <p:nvSpPr>
          <p:cNvPr id="49160" name="Rectangle 7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Tout comme en statistique descriptive, on peut introduire la notion de courbe de probabilités cumulées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Dans le cas d’une variable aléatoire, elle porte le nom de fonction de répartition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fonction de répartition, </a:t>
            </a:r>
            <a:r>
              <a:rPr lang="fr-FR" i="1" smtClean="0"/>
              <a:t>F(x</a:t>
            </a:r>
            <a:r>
              <a:rPr lang="fr-FR" i="1" baseline="-25000" smtClean="0"/>
              <a:t>i</a:t>
            </a:r>
            <a:r>
              <a:rPr lang="fr-FR" i="1" smtClean="0"/>
              <a:t>)</a:t>
            </a:r>
            <a:r>
              <a:rPr lang="fr-FR" smtClean="0"/>
              <a:t>, donne la probabilité cumulée pour chaque valeur </a:t>
            </a:r>
            <a:r>
              <a:rPr lang="fr-FR" i="1" smtClean="0"/>
              <a:t>x</a:t>
            </a:r>
            <a:r>
              <a:rPr lang="fr-FR" i="1" baseline="-25000" smtClean="0"/>
              <a:t>i</a:t>
            </a:r>
            <a:r>
              <a:rPr lang="fr-FR" smtClean="0"/>
              <a:t> de la variable </a:t>
            </a:r>
            <a:r>
              <a:rPr lang="fr-FR" i="1" smtClean="0"/>
              <a:t>X </a:t>
            </a:r>
            <a:r>
              <a:rPr lang="fr-FR" smtClean="0"/>
              <a:t>(la probabilité que </a:t>
            </a:r>
            <a:r>
              <a:rPr lang="fr-FR" i="1" smtClean="0"/>
              <a:t>X</a:t>
            </a:r>
            <a:r>
              <a:rPr lang="fr-FR" smtClean="0"/>
              <a:t> prenne un valeur plus petite ou égale à </a:t>
            </a:r>
            <a:r>
              <a:rPr lang="fr-FR" i="1" smtClean="0"/>
              <a:t>x</a:t>
            </a:r>
            <a:r>
              <a:rPr lang="fr-FR" i="1" baseline="-25000" smtClean="0"/>
              <a:t>i</a:t>
            </a:r>
            <a:r>
              <a:rPr lang="fr-FR" smtClean="0"/>
              <a:t>)</a:t>
            </a:r>
            <a:endParaRPr lang="fr-FR" baseline="-250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			</a:t>
            </a:r>
            <a:r>
              <a:rPr lang="fr-FR" i="1" smtClean="0"/>
              <a:t>F(x</a:t>
            </a:r>
            <a:r>
              <a:rPr lang="fr-FR" i="1" baseline="-25000" smtClean="0"/>
              <a:t>i</a:t>
            </a:r>
            <a:r>
              <a:rPr lang="fr-FR" i="1" smtClean="0"/>
              <a:t>) = P(X </a:t>
            </a:r>
            <a:r>
              <a:rPr lang="fr-FR" i="1" smtClean="0">
                <a:sym typeface="Symbol" pitchFamily="18" charset="2"/>
              </a:rPr>
              <a:t></a:t>
            </a:r>
            <a:r>
              <a:rPr lang="fr-FR" i="1" smtClean="0"/>
              <a:t> x</a:t>
            </a:r>
            <a:r>
              <a:rPr lang="fr-FR" i="1" baseline="-25000" smtClean="0"/>
              <a:t>i</a:t>
            </a:r>
            <a:r>
              <a:rPr lang="fr-FR" i="1" smtClean="0"/>
              <a:t>)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Propriétés de la fonction de répartition</a:t>
            </a:r>
          </a:p>
        </p:txBody>
      </p:sp>
      <p:sp>
        <p:nvSpPr>
          <p:cNvPr id="5018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0 ≤ F(x) ≤ 1</a:t>
            </a:r>
          </a:p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F(x</a:t>
            </a:r>
            <a:r>
              <a:rPr lang="en-CA" i="1" baseline="-25000" noProof="1" smtClean="0"/>
              <a:t>i</a:t>
            </a:r>
            <a:r>
              <a:rPr lang="en-CA" i="1" noProof="1" smtClean="0"/>
              <a:t>) ≤ F(x</a:t>
            </a:r>
            <a:r>
              <a:rPr lang="en-CA" i="1" baseline="-25000" noProof="1" smtClean="0"/>
              <a:t>j</a:t>
            </a:r>
            <a:r>
              <a:rPr lang="en-CA" i="1" noProof="1" smtClean="0"/>
              <a:t>)    </a:t>
            </a:r>
            <a:r>
              <a:rPr lang="en-CA" noProof="1" smtClean="0"/>
              <a:t>si </a:t>
            </a:r>
            <a:r>
              <a:rPr lang="en-CA" i="1" noProof="1" smtClean="0"/>
              <a:t>  x</a:t>
            </a:r>
            <a:r>
              <a:rPr lang="en-CA" i="1" baseline="-25000" noProof="1" smtClean="0"/>
              <a:t>i</a:t>
            </a:r>
            <a:r>
              <a:rPr lang="en-CA" i="1" noProof="1" smtClean="0"/>
              <a:t> ≤ x</a:t>
            </a:r>
            <a:r>
              <a:rPr lang="en-CA" i="1" baseline="-25000" noProof="1" smtClean="0"/>
              <a:t>j</a:t>
            </a:r>
          </a:p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P(X &gt; x</a:t>
            </a:r>
            <a:r>
              <a:rPr lang="en-CA" i="1" baseline="-25000" noProof="1" smtClean="0"/>
              <a:t>i</a:t>
            </a:r>
            <a:r>
              <a:rPr lang="en-CA" i="1" noProof="1" smtClean="0"/>
              <a:t>) = 1 – P(X ≤ x</a:t>
            </a:r>
            <a:r>
              <a:rPr lang="en-CA" i="1" baseline="-25000" noProof="1" smtClean="0"/>
              <a:t>i</a:t>
            </a:r>
            <a:r>
              <a:rPr lang="en-CA" i="1" noProof="1" smtClean="0"/>
              <a:t> ) = 1 – F(x</a:t>
            </a:r>
            <a:r>
              <a:rPr lang="en-CA" i="1" baseline="-25000" noProof="1" smtClean="0"/>
              <a:t>i</a:t>
            </a:r>
            <a:r>
              <a:rPr lang="en-CA" i="1" noProof="1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3:</a:t>
            </a:r>
            <a:br>
              <a:rPr lang="fr-FR" sz="3600" smtClean="0"/>
            </a:br>
            <a:r>
              <a:rPr lang="fr-FR" sz="3600" smtClean="0"/>
              <a:t>la fonction de répartition</a:t>
            </a:r>
          </a:p>
        </p:txBody>
      </p:sp>
      <p:sp>
        <p:nvSpPr>
          <p:cNvPr id="51203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587500"/>
            <a:ext cx="8229600" cy="15192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Pour les données de l’exemple 1, déterminer la fonction de répartition et tracer le graphique correspondant</a:t>
            </a:r>
          </a:p>
        </p:txBody>
      </p:sp>
      <p:sp>
        <p:nvSpPr>
          <p:cNvPr id="51205" name="Rectangle 9"/>
          <p:cNvSpPr>
            <a:spLocks noChangeArrowheads="1"/>
          </p:cNvSpPr>
          <p:nvPr/>
        </p:nvSpPr>
        <p:spPr bwMode="auto">
          <a:xfrm>
            <a:off x="5526088" y="4500563"/>
            <a:ext cx="2563812" cy="528637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fr-FR" sz="2800" i="1"/>
              <a:t>F(x</a:t>
            </a:r>
            <a:r>
              <a:rPr lang="fr-FR" sz="2800" i="1" baseline="-25000"/>
              <a:t>i</a:t>
            </a:r>
            <a:r>
              <a:rPr lang="fr-FR" sz="2800" i="1"/>
              <a:t>) = P(X </a:t>
            </a:r>
            <a:r>
              <a:rPr lang="fr-FR" sz="2800" i="1">
                <a:sym typeface="Symbol" pitchFamily="18" charset="2"/>
              </a:rPr>
              <a:t></a:t>
            </a:r>
            <a:r>
              <a:rPr lang="fr-FR" sz="2800" i="1"/>
              <a:t> x</a:t>
            </a:r>
            <a:r>
              <a:rPr lang="fr-FR" sz="2800" i="1" baseline="-25000"/>
              <a:t>i</a:t>
            </a:r>
            <a:r>
              <a:rPr lang="fr-FR" sz="2800" i="1"/>
              <a:t>)</a:t>
            </a:r>
          </a:p>
        </p:txBody>
      </p:sp>
      <p:sp>
        <p:nvSpPr>
          <p:cNvPr id="51206" name="AutoShape 10"/>
          <p:cNvSpPr>
            <a:spLocks/>
          </p:cNvSpPr>
          <p:nvPr/>
        </p:nvSpPr>
        <p:spPr bwMode="auto">
          <a:xfrm>
            <a:off x="5245100" y="3975100"/>
            <a:ext cx="228600" cy="1549400"/>
          </a:xfrm>
          <a:prstGeom prst="rightBrace">
            <a:avLst>
              <a:gd name="adj1" fmla="val 56481"/>
              <a:gd name="adj2" fmla="val 50000"/>
            </a:avLst>
          </a:prstGeom>
          <a:noFill/>
          <a:ln w="28575" cap="sq">
            <a:solidFill>
              <a:srgbClr val="CC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5120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6550" y="3375025"/>
            <a:ext cx="3768725" cy="2266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3677" y="1758471"/>
            <a:ext cx="5871820" cy="399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227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3: le graphique</a:t>
            </a:r>
            <a:br>
              <a:rPr lang="fr-FR" sz="3600" smtClean="0"/>
            </a:br>
            <a:r>
              <a:rPr lang="fr-FR" sz="3600" smtClean="0"/>
              <a:t>de la fonction de répartition</a:t>
            </a:r>
          </a:p>
        </p:txBody>
      </p:sp>
      <p:cxnSp>
        <p:nvCxnSpPr>
          <p:cNvPr id="7" name="Connecteur droit 6"/>
          <p:cNvCxnSpPr/>
          <p:nvPr/>
        </p:nvCxnSpPr>
        <p:spPr bwMode="auto">
          <a:xfrm>
            <a:off x="2371059" y="4688958"/>
            <a:ext cx="1095154" cy="0"/>
          </a:xfrm>
          <a:prstGeom prst="line">
            <a:avLst/>
          </a:prstGeom>
          <a:solidFill>
            <a:schemeClr val="accent1"/>
          </a:solidFill>
          <a:ln w="38100" cap="sq" cmpd="sng" algn="ctr">
            <a:solidFill>
              <a:srgbClr val="558ED5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8" name="Connecteur droit 7"/>
          <p:cNvCxnSpPr/>
          <p:nvPr/>
        </p:nvCxnSpPr>
        <p:spPr bwMode="auto">
          <a:xfrm>
            <a:off x="3508740" y="3678865"/>
            <a:ext cx="1095154" cy="0"/>
          </a:xfrm>
          <a:prstGeom prst="line">
            <a:avLst/>
          </a:prstGeom>
          <a:solidFill>
            <a:schemeClr val="accent1"/>
          </a:solidFill>
          <a:ln w="38100" cap="sq" cmpd="sng" algn="ctr">
            <a:solidFill>
              <a:srgbClr val="558ED5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9" name="Connecteur droit 8"/>
          <p:cNvCxnSpPr/>
          <p:nvPr/>
        </p:nvCxnSpPr>
        <p:spPr bwMode="auto">
          <a:xfrm>
            <a:off x="4634690" y="2764464"/>
            <a:ext cx="1095154" cy="0"/>
          </a:xfrm>
          <a:prstGeom prst="line">
            <a:avLst/>
          </a:prstGeom>
          <a:solidFill>
            <a:schemeClr val="accent1"/>
          </a:solidFill>
          <a:ln w="38100" cap="sq" cmpd="sng" algn="ctr">
            <a:solidFill>
              <a:srgbClr val="558ED5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cxnSp>
        <p:nvCxnSpPr>
          <p:cNvPr id="10" name="Connecteur droit 9"/>
          <p:cNvCxnSpPr/>
          <p:nvPr/>
        </p:nvCxnSpPr>
        <p:spPr bwMode="auto">
          <a:xfrm>
            <a:off x="5761740" y="2477384"/>
            <a:ext cx="1095154" cy="0"/>
          </a:xfrm>
          <a:prstGeom prst="line">
            <a:avLst/>
          </a:prstGeom>
          <a:solidFill>
            <a:schemeClr val="accent1"/>
          </a:solidFill>
          <a:ln w="38100" cap="sq" cmpd="sng" algn="ctr">
            <a:solidFill>
              <a:srgbClr val="558ED5"/>
            </a:solidFill>
            <a:prstDash val="solid"/>
            <a:round/>
            <a:headEnd type="none" w="sm" len="sm"/>
            <a:tailEnd type="none" w="sm" len="sm"/>
          </a:ln>
          <a:effectLst/>
        </p:spPr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Espérance mathématique</a:t>
            </a:r>
          </a:p>
        </p:txBody>
      </p:sp>
      <p:graphicFrame>
        <p:nvGraphicFramePr>
          <p:cNvPr id="3074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9938" y="1785938"/>
          <a:ext cx="7926387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Equation" r:id="rId4" imgW="3301920" imgH="228600" progId="Equation.3">
                  <p:embed/>
                </p:oleObj>
              </mc:Choice>
              <mc:Fallback>
                <p:oleObj name="Equation" r:id="rId4" imgW="3301920" imgH="2286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938" y="1785938"/>
                        <a:ext cx="7926387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9938" y="2970213"/>
          <a:ext cx="631031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Equation" r:id="rId6" imgW="2628720" imgH="228600" progId="Equation.3">
                  <p:embed/>
                </p:oleObj>
              </mc:Choice>
              <mc:Fallback>
                <p:oleObj name="Equation" r:id="rId6" imgW="2628720" imgH="2286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938" y="2970213"/>
                        <a:ext cx="6310312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9938" y="4121150"/>
          <a:ext cx="2922587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Equation" r:id="rId8" imgW="1218960" imgH="431640" progId="Equation.3">
                  <p:embed/>
                </p:oleObj>
              </mc:Choice>
              <mc:Fallback>
                <p:oleObj name="Equation" r:id="rId8" imgW="1218960" imgH="4316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938" y="4121150"/>
                        <a:ext cx="2922587" cy="1036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5427663" y="4448175"/>
          <a:ext cx="161448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Equation" r:id="rId10" imgW="672840" imgH="203040" progId="Equation.3">
                  <p:embed/>
                </p:oleObj>
              </mc:Choice>
              <mc:Fallback>
                <p:oleObj name="Equation" r:id="rId10" imgW="67284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663" y="4448175"/>
                        <a:ext cx="1614487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Variance et écart-type</a:t>
            </a:r>
          </a:p>
        </p:txBody>
      </p:sp>
      <p:graphicFrame>
        <p:nvGraphicFramePr>
          <p:cNvPr id="4098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998538" y="1600200"/>
          <a:ext cx="3535362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Equation" r:id="rId5" imgW="1473120" imgH="241200" progId="Equation.3">
                  <p:embed/>
                </p:oleObj>
              </mc:Choice>
              <mc:Fallback>
                <p:oleObj name="Equation" r:id="rId5" imgW="1473120" imgH="2412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8538" y="1600200"/>
                        <a:ext cx="3535362" cy="579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98538" y="2332038"/>
          <a:ext cx="4540250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Equation" r:id="rId7" imgW="1892160" imgH="457200" progId="Equation.3">
                  <p:embed/>
                </p:oleObj>
              </mc:Choice>
              <mc:Fallback>
                <p:oleObj name="Equation" r:id="rId7" imgW="1892160" imgH="4572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8538" y="2332038"/>
                        <a:ext cx="4540250" cy="1096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992188" y="3435350"/>
            <a:ext cx="3671887" cy="1958975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4100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968375" y="4348163"/>
          <a:ext cx="3267075" cy="1036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5" name="Equation" r:id="rId9" imgW="1358640" imgH="431640" progId="Equation.3">
                  <p:embed/>
                </p:oleObj>
              </mc:Choice>
              <mc:Fallback>
                <p:oleObj name="Equation" r:id="rId9" imgW="1358640" imgH="4316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8375" y="4348163"/>
                        <a:ext cx="3267075" cy="1036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998538" y="3519488"/>
          <a:ext cx="3762375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Equation" r:id="rId11" imgW="1574640" imgH="241200" progId="Equation.3">
                  <p:embed/>
                </p:oleObj>
              </mc:Choice>
              <mc:Fallback>
                <p:oleObj name="Equation" r:id="rId11" imgW="1574640" imgH="24120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8538" y="3519488"/>
                        <a:ext cx="3762375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Rectangle 13"/>
          <p:cNvSpPr>
            <a:spLocks noChangeArrowheads="1"/>
          </p:cNvSpPr>
          <p:nvPr/>
        </p:nvSpPr>
        <p:spPr bwMode="auto">
          <a:xfrm>
            <a:off x="998538" y="5694363"/>
            <a:ext cx="2867025" cy="652462"/>
          </a:xfrm>
          <a:prstGeom prst="rect">
            <a:avLst/>
          </a:prstGeom>
          <a:solidFill>
            <a:srgbClr val="C8FE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4102" name="Object 14">
            <a:hlinkClick r:id="" action="ppaction://ole?verb=0"/>
          </p:cNvPr>
          <p:cNvGraphicFramePr>
            <a:graphicFrameLocks/>
          </p:cNvGraphicFramePr>
          <p:nvPr/>
        </p:nvGraphicFramePr>
        <p:xfrm>
          <a:off x="998538" y="5683250"/>
          <a:ext cx="2835275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" name="Equation" r:id="rId13" imgW="1180800" imgH="253800" progId="Equation.3">
                  <p:embed/>
                </p:oleObj>
              </mc:Choice>
              <mc:Fallback>
                <p:oleObj name="Equation" r:id="rId13" imgW="1180800" imgH="253800" progId="Equation.3">
                  <p:embed/>
                  <p:pic>
                    <p:nvPicPr>
                      <p:cNvPr id="0" name="Object 14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8538" y="5683250"/>
                        <a:ext cx="2835275" cy="608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Line 15"/>
          <p:cNvSpPr>
            <a:spLocks noChangeShapeType="1"/>
          </p:cNvSpPr>
          <p:nvPr/>
        </p:nvSpPr>
        <p:spPr bwMode="auto">
          <a:xfrm>
            <a:off x="3148013" y="4094163"/>
            <a:ext cx="95250" cy="488950"/>
          </a:xfrm>
          <a:prstGeom prst="line">
            <a:avLst/>
          </a:prstGeom>
          <a:noFill/>
          <a:ln w="3810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Coefficient de variation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2973388" y="2560638"/>
            <a:ext cx="3224212" cy="1133475"/>
            <a:chOff x="1369" y="1549"/>
            <a:chExt cx="2031" cy="714"/>
          </a:xfrm>
        </p:grpSpPr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1369" y="1549"/>
              <a:ext cx="2031" cy="714"/>
            </a:xfrm>
            <a:prstGeom prst="rect">
              <a:avLst/>
            </a:prstGeom>
            <a:solidFill>
              <a:srgbClr val="C8FE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  <p:graphicFrame>
          <p:nvGraphicFramePr>
            <p:cNvPr id="5122" name="Object 7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1391" y="1583"/>
            <a:ext cx="1938" cy="6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7" name="Equation" r:id="rId4" imgW="1282680" imgH="419040" progId="Equation.3">
                    <p:embed/>
                  </p:oleObj>
                </mc:Choice>
                <mc:Fallback>
                  <p:oleObj name="Equation" r:id="rId4" imgW="1282680" imgH="419040" progId="Equation.3">
                    <p:embed/>
                    <p:pic>
                      <p:nvPicPr>
                        <p:cNvPr id="0" name="Object 7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1" y="1583"/>
                          <a:ext cx="1938" cy="6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4: l’espérance mathématique</a:t>
            </a:r>
          </a:p>
        </p:txBody>
      </p:sp>
      <p:sp>
        <p:nvSpPr>
          <p:cNvPr id="615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Pour les données de l’exemple 1, trouver </a:t>
            </a:r>
            <a:r>
              <a:rPr lang="fr-FR" i="1" smtClean="0"/>
              <a:t>E(X)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Ceci veut dire que pour 100 couples qui désirent avoir 3 enfants, il y aura en moyenne 144 filles parmi les 300 enfants</a:t>
            </a:r>
          </a:p>
        </p:txBody>
      </p:sp>
      <p:graphicFrame>
        <p:nvGraphicFramePr>
          <p:cNvPr id="6146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8350" y="3697288"/>
          <a:ext cx="8288338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1" name="Équation" r:id="rId4" imgW="3606480" imgH="203040" progId="Equation.3">
                  <p:embed/>
                </p:oleObj>
              </mc:Choice>
              <mc:Fallback>
                <p:oleObj name="Équation" r:id="rId4" imgW="3606480" imgH="203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350" y="3697288"/>
                        <a:ext cx="8288338" cy="46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827088" y="2325688"/>
          <a:ext cx="2798762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Equation" r:id="rId6" imgW="1218960" imgH="431640" progId="Equation.3">
                  <p:embed/>
                </p:oleObj>
              </mc:Choice>
              <mc:Fallback>
                <p:oleObj name="Equation" r:id="rId6" imgW="1218960" imgH="4316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325688"/>
                        <a:ext cx="2798762" cy="992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8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4: </a:t>
            </a:r>
            <a:br>
              <a:rPr lang="fr-FR" sz="3600" smtClean="0"/>
            </a:br>
            <a:r>
              <a:rPr lang="fr-FR" sz="3600" smtClean="0"/>
              <a:t>la variance et l’écart-type</a:t>
            </a:r>
          </a:p>
        </p:txBody>
      </p:sp>
      <p:sp>
        <p:nvSpPr>
          <p:cNvPr id="7177" name="Rectangle 6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Trouver </a:t>
            </a:r>
            <a:r>
              <a:rPr lang="fr-FR" i="1" smtClean="0"/>
              <a:t>Var(X)</a:t>
            </a:r>
            <a:r>
              <a:rPr lang="fr-FR" smtClean="0"/>
              <a:t> et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</a:t>
            </a:r>
          </a:p>
        </p:txBody>
      </p:sp>
      <p:graphicFrame>
        <p:nvGraphicFramePr>
          <p:cNvPr id="7170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5334000" y="2206625"/>
          <a:ext cx="3201988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5" name="Equation" r:id="rId5" imgW="1371600" imgH="431640" progId="Equation.3">
                  <p:embed/>
                </p:oleObj>
              </mc:Choice>
              <mc:Fallback>
                <p:oleObj name="Equation" r:id="rId5" imgW="1371600" imgH="4316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2206625"/>
                        <a:ext cx="3201988" cy="108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3588" y="2386013"/>
          <a:ext cx="3786187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6" name="Equation" r:id="rId7" imgW="1574640" imgH="241200" progId="Equation.3">
                  <p:embed/>
                </p:oleObj>
              </mc:Choice>
              <mc:Fallback>
                <p:oleObj name="Equation" r:id="rId7" imgW="1574640" imgH="24120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3588" y="2386013"/>
                        <a:ext cx="3786187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869950" y="4800600"/>
          <a:ext cx="6243638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7" name="Equation" r:id="rId9" imgW="2603160" imgH="228600" progId="Equation.3">
                  <p:embed/>
                </p:oleObj>
              </mc:Choice>
              <mc:Fallback>
                <p:oleObj name="Equation" r:id="rId9" imgW="2603160" imgH="22860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950" y="4800600"/>
                        <a:ext cx="6243638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12">
            <a:hlinkClick r:id="" action="ppaction://ole?verb=0"/>
          </p:cNvPr>
          <p:cNvGraphicFramePr>
            <a:graphicFrameLocks/>
          </p:cNvGraphicFramePr>
          <p:nvPr/>
        </p:nvGraphicFramePr>
        <p:xfrm>
          <a:off x="876300" y="5662613"/>
          <a:ext cx="5027613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8" name="Equation" r:id="rId11" imgW="2095200" imgH="253800" progId="Equation.3">
                  <p:embed/>
                </p:oleObj>
              </mc:Choice>
              <mc:Fallback>
                <p:oleObj name="Equation" r:id="rId11" imgW="2095200" imgH="253800" progId="Equation.3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6300" y="5662613"/>
                        <a:ext cx="5027613" cy="608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9" name="Line 13"/>
          <p:cNvSpPr>
            <a:spLocks noChangeShapeType="1"/>
          </p:cNvSpPr>
          <p:nvPr/>
        </p:nvSpPr>
        <p:spPr bwMode="auto">
          <a:xfrm flipH="1">
            <a:off x="1655763" y="2947988"/>
            <a:ext cx="4083050" cy="657225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7174" name="Object 14"/>
          <p:cNvGraphicFramePr>
            <a:graphicFrameLocks noChangeAspect="1"/>
          </p:cNvGraphicFramePr>
          <p:nvPr/>
        </p:nvGraphicFramePr>
        <p:xfrm>
          <a:off x="1662113" y="4017963"/>
          <a:ext cx="1011237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99" name="Equation" r:id="rId13" imgW="419040" imgH="203040" progId="Equation.3">
                  <p:embed/>
                </p:oleObj>
              </mc:Choice>
              <mc:Fallback>
                <p:oleObj name="Equation" r:id="rId13" imgW="419040" imgH="203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2113" y="4017963"/>
                        <a:ext cx="1011237" cy="488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Freeform 15"/>
          <p:cNvSpPr>
            <a:spLocks/>
          </p:cNvSpPr>
          <p:nvPr/>
        </p:nvSpPr>
        <p:spPr bwMode="auto">
          <a:xfrm>
            <a:off x="2944813" y="2230438"/>
            <a:ext cx="3019425" cy="258762"/>
          </a:xfrm>
          <a:custGeom>
            <a:avLst/>
            <a:gdLst>
              <a:gd name="T0" fmla="*/ 0 w 1902"/>
              <a:gd name="T1" fmla="*/ 302418152 h 163"/>
              <a:gd name="T2" fmla="*/ 0 w 1902"/>
              <a:gd name="T3" fmla="*/ 0 h 163"/>
              <a:gd name="T4" fmla="*/ 2147483647 w 1902"/>
              <a:gd name="T5" fmla="*/ 0 h 163"/>
              <a:gd name="T6" fmla="*/ 2147483647 w 1902"/>
              <a:gd name="T7" fmla="*/ 410783827 h 163"/>
              <a:gd name="T8" fmla="*/ 0 60000 65536"/>
              <a:gd name="T9" fmla="*/ 0 60000 65536"/>
              <a:gd name="T10" fmla="*/ 0 60000 65536"/>
              <a:gd name="T11" fmla="*/ 0 60000 65536"/>
              <a:gd name="T12" fmla="*/ 0 w 1902"/>
              <a:gd name="T13" fmla="*/ 0 h 163"/>
              <a:gd name="T14" fmla="*/ 1902 w 1902"/>
              <a:gd name="T15" fmla="*/ 163 h 1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02" h="163">
                <a:moveTo>
                  <a:pt x="0" y="120"/>
                </a:moveTo>
                <a:lnTo>
                  <a:pt x="0" y="0"/>
                </a:lnTo>
                <a:lnTo>
                  <a:pt x="1902" y="0"/>
                </a:lnTo>
                <a:lnTo>
                  <a:pt x="1902" y="163"/>
                </a:lnTo>
              </a:path>
            </a:pathLst>
          </a:custGeom>
          <a:noFill/>
          <a:ln w="19050" cap="flat" cmpd="sng">
            <a:solidFill>
              <a:srgbClr val="CC6600"/>
            </a:solidFill>
            <a:prstDash val="dash"/>
            <a:round/>
            <a:headEnd type="triangle" w="med" len="med"/>
            <a:tailEnd type="non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181" name="Line 16"/>
          <p:cNvSpPr>
            <a:spLocks noChangeShapeType="1"/>
          </p:cNvSpPr>
          <p:nvPr/>
        </p:nvSpPr>
        <p:spPr bwMode="auto">
          <a:xfrm>
            <a:off x="2319338" y="4403725"/>
            <a:ext cx="482600" cy="490538"/>
          </a:xfrm>
          <a:prstGeom prst="line">
            <a:avLst/>
          </a:prstGeom>
          <a:noFill/>
          <a:ln w="28575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7175" name="Object 17">
            <a:hlinkClick r:id="" action="ppaction://ole?verb=0"/>
          </p:cNvPr>
          <p:cNvGraphicFramePr>
            <a:graphicFrameLocks/>
          </p:cNvGraphicFramePr>
          <p:nvPr/>
        </p:nvGraphicFramePr>
        <p:xfrm>
          <a:off x="533400" y="3492500"/>
          <a:ext cx="85899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0" name="Equation" r:id="rId15" imgW="3581280" imgH="228600" progId="Equation.3">
                  <p:embed/>
                </p:oleObj>
              </mc:Choice>
              <mc:Fallback>
                <p:oleObj name="Equation" r:id="rId15" imgW="3581280" imgH="228600" progId="Equation.3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492500"/>
                        <a:ext cx="8589963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4:</a:t>
            </a:r>
            <a:br>
              <a:rPr lang="fr-FR" sz="3600" smtClean="0"/>
            </a:br>
            <a:r>
              <a:rPr lang="fr-FR" sz="3600" smtClean="0"/>
              <a:t>le coefficient de variation</a:t>
            </a:r>
          </a:p>
        </p:txBody>
      </p:sp>
      <p:sp>
        <p:nvSpPr>
          <p:cNvPr id="8199" name="Rectangle 8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5492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Trouver </a:t>
            </a:r>
            <a:r>
              <a:rPr lang="fr-FR" i="1" smtClean="0"/>
              <a:t>CV</a:t>
            </a:r>
          </a:p>
        </p:txBody>
      </p:sp>
      <p:graphicFrame>
        <p:nvGraphicFramePr>
          <p:cNvPr id="8194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28750" y="2355850"/>
          <a:ext cx="315277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Equation" r:id="rId5" imgW="1231560" imgH="419040" progId="Equation.3">
                  <p:embed/>
                </p:oleObj>
              </mc:Choice>
              <mc:Fallback>
                <p:oleObj name="Equation" r:id="rId5" imgW="1231560" imgH="419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0" y="2355850"/>
                        <a:ext cx="3152775" cy="1073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19338" y="3773488"/>
          <a:ext cx="1982787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0" name="Equation" r:id="rId7" imgW="774360" imgH="406080" progId="Equation.3">
                  <p:embed/>
                </p:oleObj>
              </mc:Choice>
              <mc:Fallback>
                <p:oleObj name="Equation" r:id="rId7" imgW="774360" imgH="4060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9338" y="3773488"/>
                        <a:ext cx="1982787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28863" y="5086350"/>
          <a:ext cx="1558925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Equation" r:id="rId9" imgW="609480" imgH="203040" progId="Equation.3">
                  <p:embed/>
                </p:oleObj>
              </mc:Choice>
              <mc:Fallback>
                <p:oleObj name="Equation" r:id="rId9" imgW="60948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8863" y="5086350"/>
                        <a:ext cx="1558925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4: </a:t>
            </a:r>
            <a:br>
              <a:rPr lang="fr-FR" sz="3600" smtClean="0"/>
            </a:br>
            <a:r>
              <a:rPr lang="fr-FR" sz="3600" smtClean="0"/>
              <a:t>la loi de probabilité</a:t>
            </a:r>
          </a:p>
        </p:txBody>
      </p:sp>
      <p:sp>
        <p:nvSpPr>
          <p:cNvPr id="9223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284288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Déterminer la probabilité que le nombre de filles soit de 2 ou moins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veut</a:t>
            </a:r>
          </a:p>
        </p:txBody>
      </p:sp>
      <p:graphicFrame>
        <p:nvGraphicFramePr>
          <p:cNvPr id="9218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78038" y="2463800"/>
          <a:ext cx="276701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3" name="Equation" r:id="rId5" imgW="1104840" imgH="203040" progId="Equation.3">
                  <p:embed/>
                </p:oleObj>
              </mc:Choice>
              <mc:Fallback>
                <p:oleObj name="Equation" r:id="rId5" imgW="110484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8038" y="2463800"/>
                        <a:ext cx="2767012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30525" y="3175000"/>
          <a:ext cx="51530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4" name="Equation" r:id="rId7" imgW="2057400" imgH="203040" progId="Equation.3">
                  <p:embed/>
                </p:oleObj>
              </mc:Choice>
              <mc:Fallback>
                <p:oleObj name="Equation" r:id="rId7" imgW="205740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0525" y="3175000"/>
                        <a:ext cx="5153025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49575" y="3886200"/>
          <a:ext cx="2959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5" name="Equation" r:id="rId9" imgW="1180800" imgH="203040" progId="Equation.3">
                  <p:embed/>
                </p:oleObj>
              </mc:Choice>
              <mc:Fallback>
                <p:oleObj name="Equation" r:id="rId9" imgW="118080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49575" y="3886200"/>
                        <a:ext cx="2959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84500" y="4597400"/>
          <a:ext cx="28622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6" name="Equation" r:id="rId11" imgW="1143000" imgH="203040" progId="Equation.3">
                  <p:embed/>
                </p:oleObj>
              </mc:Choice>
              <mc:Fallback>
                <p:oleObj name="Equation" r:id="rId11" imgW="1143000" imgH="20304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4500" y="4597400"/>
                        <a:ext cx="2862263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4:</a:t>
            </a:r>
            <a:br>
              <a:rPr lang="fr-FR" sz="3600" smtClean="0"/>
            </a:br>
            <a:r>
              <a:rPr lang="fr-FR" sz="3600" smtClean="0"/>
              <a:t>la loi de probabilité (suite)</a:t>
            </a:r>
          </a:p>
        </p:txBody>
      </p:sp>
      <p:sp>
        <p:nvSpPr>
          <p:cNvPr id="10247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284288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Déterminer la probabilité que le nombre de filles soit supérieur à 2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veut</a:t>
            </a:r>
          </a:p>
        </p:txBody>
      </p:sp>
      <p:graphicFrame>
        <p:nvGraphicFramePr>
          <p:cNvPr id="10242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3552825" y="4400550"/>
          <a:ext cx="1954213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7" name="Equation" r:id="rId5" imgW="787320" imgH="203040" progId="Equation.3">
                  <p:embed/>
                </p:oleObj>
              </mc:Choice>
              <mc:Fallback>
                <p:oleObj name="Equation" r:id="rId5" imgW="78732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2825" y="4400550"/>
                        <a:ext cx="1954213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3538538" y="3689350"/>
          <a:ext cx="144938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8" name="Equation" r:id="rId7" imgW="583920" imgH="203040" progId="Equation.3">
                  <p:embed/>
                </p:oleObj>
              </mc:Choice>
              <mc:Fallback>
                <p:oleObj name="Equation" r:id="rId7" imgW="58392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8538" y="3689350"/>
                        <a:ext cx="1449387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3541713" y="3041650"/>
          <a:ext cx="1636712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9" name="Equation" r:id="rId9" imgW="660240" imgH="203040" progId="Equation.3">
                  <p:embed/>
                </p:oleObj>
              </mc:Choice>
              <mc:Fallback>
                <p:oleObj name="Equation" r:id="rId9" imgW="66024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1713" y="3041650"/>
                        <a:ext cx="1636712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13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06613" y="2481263"/>
          <a:ext cx="3654425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0" name="Equation" r:id="rId11" imgW="1473120" imgH="203040" progId="Equation.3">
                  <p:embed/>
                </p:oleObj>
              </mc:Choice>
              <mc:Fallback>
                <p:oleObj name="Equation" r:id="rId11" imgW="1473120" imgH="203040" progId="Equation.3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6613" y="2481263"/>
                        <a:ext cx="3654425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Exemple 5: variable aléatoire discrète</a:t>
            </a:r>
          </a:p>
        </p:txBody>
      </p:sp>
      <p:sp>
        <p:nvSpPr>
          <p:cNvPr id="53251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889000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: le nombre de systèmes de son vendus par jour 	      par un détaillant</a:t>
            </a:r>
          </a:p>
        </p:txBody>
      </p:sp>
      <p:grpSp>
        <p:nvGrpSpPr>
          <p:cNvPr id="53253" name="Group 11"/>
          <p:cNvGrpSpPr>
            <a:grpSpLocks/>
          </p:cNvGrpSpPr>
          <p:nvPr/>
        </p:nvGrpSpPr>
        <p:grpSpPr bwMode="auto">
          <a:xfrm>
            <a:off x="1408113" y="2994025"/>
            <a:ext cx="6310312" cy="1652588"/>
            <a:chOff x="1055" y="2090"/>
            <a:chExt cx="3975" cy="1041"/>
          </a:xfrm>
        </p:grpSpPr>
        <p:sp>
          <p:nvSpPr>
            <p:cNvPr id="53254" name="Rectangle 8"/>
            <p:cNvSpPr>
              <a:spLocks noChangeArrowheads="1"/>
            </p:cNvSpPr>
            <p:nvPr/>
          </p:nvSpPr>
          <p:spPr bwMode="auto">
            <a:xfrm>
              <a:off x="1068" y="2185"/>
              <a:ext cx="3962" cy="86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b="1">
                  <a:latin typeface="Arial" charset="0"/>
                </a:rPr>
                <a:t>  </a:t>
              </a:r>
              <a:r>
                <a:rPr lang="fr-FR" sz="2800" i="1"/>
                <a:t>x</a:t>
              </a:r>
              <a:r>
                <a:rPr lang="fr-FR" sz="2800" i="1" baseline="-25000"/>
                <a:t>i</a:t>
              </a:r>
              <a:r>
                <a:rPr lang="fr-FR" sz="2800"/>
                <a:t>	  1	  2	  3	  4	  5	  6</a:t>
              </a:r>
            </a:p>
            <a:p>
              <a:pPr eaLnBrk="0" hangingPunct="0"/>
              <a:endParaRPr lang="fr-FR" sz="2800"/>
            </a:p>
            <a:p>
              <a:pPr eaLnBrk="0" hangingPunct="0"/>
              <a:r>
                <a:rPr lang="fr-FR" sz="2800" i="1"/>
                <a:t>f(x</a:t>
              </a:r>
              <a:r>
                <a:rPr lang="fr-FR" sz="2800" i="1" baseline="-25000"/>
                <a:t>i</a:t>
              </a:r>
              <a:r>
                <a:rPr lang="fr-FR" sz="2800" i="1"/>
                <a:t>)</a:t>
              </a:r>
              <a:r>
                <a:rPr lang="fr-FR" sz="2800"/>
                <a:t>	</a:t>
              </a:r>
              <a:r>
                <a:rPr lang="fr-CA" sz="2800"/>
                <a:t>0,</a:t>
              </a:r>
              <a:r>
                <a:rPr lang="fr-FR" sz="2800"/>
                <a:t>04	</a:t>
              </a:r>
              <a:r>
                <a:rPr lang="fr-CA" sz="2800"/>
                <a:t>0,</a:t>
              </a:r>
              <a:r>
                <a:rPr lang="fr-FR" sz="2800"/>
                <a:t>06	</a:t>
              </a:r>
              <a:r>
                <a:rPr lang="fr-CA" sz="2800"/>
                <a:t>0,</a:t>
              </a:r>
              <a:r>
                <a:rPr lang="fr-FR" sz="2800"/>
                <a:t>25	</a:t>
              </a:r>
              <a:r>
                <a:rPr lang="fr-CA" sz="2800"/>
                <a:t>0,</a:t>
              </a:r>
              <a:r>
                <a:rPr lang="fr-FR" sz="2800"/>
                <a:t>35	</a:t>
              </a:r>
              <a:r>
                <a:rPr lang="fr-CA" sz="2800"/>
                <a:t>0,</a:t>
              </a:r>
              <a:r>
                <a:rPr lang="fr-FR" sz="2800"/>
                <a:t>19	</a:t>
              </a:r>
              <a:r>
                <a:rPr lang="fr-CA" sz="2800"/>
                <a:t>0,</a:t>
              </a:r>
              <a:r>
                <a:rPr lang="fr-FR" sz="2800"/>
                <a:t>11</a:t>
              </a:r>
            </a:p>
          </p:txBody>
        </p:sp>
        <p:sp>
          <p:nvSpPr>
            <p:cNvPr id="53255" name="Line 9"/>
            <p:cNvSpPr>
              <a:spLocks noChangeShapeType="1"/>
            </p:cNvSpPr>
            <p:nvPr/>
          </p:nvSpPr>
          <p:spPr bwMode="auto">
            <a:xfrm>
              <a:off x="1605" y="2090"/>
              <a:ext cx="0" cy="10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3256" name="Line 10"/>
            <p:cNvSpPr>
              <a:spLocks noChangeShapeType="1"/>
            </p:cNvSpPr>
            <p:nvPr/>
          </p:nvSpPr>
          <p:spPr bwMode="auto">
            <a:xfrm>
              <a:off x="1055" y="2565"/>
              <a:ext cx="39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5:</a:t>
            </a:r>
            <a:br>
              <a:rPr lang="fr-FR" sz="3600" smtClean="0"/>
            </a:br>
            <a:r>
              <a:rPr lang="fr-FR" sz="3600" smtClean="0"/>
              <a:t>la représentation graphique</a:t>
            </a:r>
          </a:p>
        </p:txBody>
      </p:sp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5809" y="1638969"/>
            <a:ext cx="5912035" cy="4572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5:</a:t>
            </a:r>
            <a:br>
              <a:rPr lang="fr-FR" sz="3600" smtClean="0"/>
            </a:br>
            <a:r>
              <a:rPr lang="fr-FR" sz="3600" smtClean="0"/>
              <a:t>l’espérance mathématique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5381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Trouver l’espérance mathématique de </a:t>
            </a:r>
            <a:r>
              <a:rPr lang="fr-FR" i="1" smtClean="0"/>
              <a:t>X</a:t>
            </a:r>
          </a:p>
        </p:txBody>
      </p:sp>
      <p:graphicFrame>
        <p:nvGraphicFramePr>
          <p:cNvPr id="1126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850900" y="2279650"/>
          <a:ext cx="3186113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1" name="Equation" r:id="rId5" imgW="1257120" imgH="431640" progId="Equation.3">
                  <p:embed/>
                </p:oleObj>
              </mc:Choice>
              <mc:Fallback>
                <p:oleObj name="Equation" r:id="rId5" imgW="1257120" imgH="4316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2279650"/>
                        <a:ext cx="3186113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1895475" y="3546475"/>
          <a:ext cx="6926263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2" name="Equation" r:id="rId7" imgW="3098520" imgH="203040" progId="Equation.3">
                  <p:embed/>
                </p:oleObj>
              </mc:Choice>
              <mc:Fallback>
                <p:oleObj name="Equation" r:id="rId7" imgW="3098520" imgH="20304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5475" y="3546475"/>
                        <a:ext cx="6926263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1905000" y="4283075"/>
          <a:ext cx="144621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3" name="Equation" r:id="rId9" imgW="647640" imgH="203040" progId="Equation.3">
                  <p:embed/>
                </p:oleObj>
              </mc:Choice>
              <mc:Fallback>
                <p:oleObj name="Equation" r:id="rId9" imgW="64764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4283075"/>
                        <a:ext cx="1446213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5:</a:t>
            </a:r>
            <a:br>
              <a:rPr lang="fr-FR" sz="3600" smtClean="0"/>
            </a:br>
            <a:r>
              <a:rPr lang="fr-FR" sz="3600" smtClean="0"/>
              <a:t>la variance et l’écart-type</a:t>
            </a:r>
          </a:p>
        </p:txBody>
      </p:sp>
      <p:sp>
        <p:nvSpPr>
          <p:cNvPr id="12297" name="Rectangle 2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Trouver </a:t>
            </a:r>
            <a:r>
              <a:rPr lang="fr-FR" i="1" smtClean="0"/>
              <a:t>Var(X)</a:t>
            </a:r>
            <a:r>
              <a:rPr lang="fr-FR" smtClean="0"/>
              <a:t> et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</a:t>
            </a:r>
          </a:p>
        </p:txBody>
      </p:sp>
      <p:graphicFrame>
        <p:nvGraphicFramePr>
          <p:cNvPr id="12290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2963863" y="2854325"/>
          <a:ext cx="3397250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5" name="Equation" r:id="rId5" imgW="1358640" imgH="431640" progId="Equation.3">
                  <p:embed/>
                </p:oleObj>
              </mc:Choice>
              <mc:Fallback>
                <p:oleObj name="Equation" r:id="rId5" imgW="1358640" imgH="4316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3863" y="2854325"/>
                        <a:ext cx="3397250" cy="1084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8213" y="2366963"/>
          <a:ext cx="3787775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6" name="Equation" r:id="rId7" imgW="1574640" imgH="241200" progId="Equation.3">
                  <p:embed/>
                </p:oleObj>
              </mc:Choice>
              <mc:Fallback>
                <p:oleObj name="Equation" r:id="rId7" imgW="1574640" imgH="2412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8213" y="2366963"/>
                        <a:ext cx="3787775" cy="579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74913" y="4510088"/>
          <a:ext cx="6448425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7" name="Equation" r:id="rId9" imgW="2692080" imgH="228600" progId="Equation.3">
                  <p:embed/>
                </p:oleObj>
              </mc:Choice>
              <mc:Fallback>
                <p:oleObj name="Equation" r:id="rId9" imgW="2692080" imgH="2286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4913" y="4510088"/>
                        <a:ext cx="6448425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8213" y="5969000"/>
          <a:ext cx="4973637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8" name="Equation" r:id="rId11" imgW="2070000" imgH="253800" progId="Equation.3">
                  <p:embed/>
                </p:oleObj>
              </mc:Choice>
              <mc:Fallback>
                <p:oleObj name="Equation" r:id="rId11" imgW="2070000" imgH="2538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8213" y="5969000"/>
                        <a:ext cx="4973637" cy="608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8213" y="5253038"/>
          <a:ext cx="478948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9" name="Equation" r:id="rId13" imgW="1993680" imgH="228600" progId="Equation.3">
                  <p:embed/>
                </p:oleObj>
              </mc:Choice>
              <mc:Fallback>
                <p:oleObj name="Equation" r:id="rId13" imgW="1993680" imgH="22860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8213" y="5253038"/>
                        <a:ext cx="4789487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938213" y="3925888"/>
          <a:ext cx="6748462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20" name="Equation" r:id="rId15" imgW="2806560" imgH="228600" progId="Equation.3">
                  <p:embed/>
                </p:oleObj>
              </mc:Choice>
              <mc:Fallback>
                <p:oleObj name="Equation" r:id="rId15" imgW="2806560" imgH="22860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8213" y="3925888"/>
                        <a:ext cx="6748462" cy="550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5:</a:t>
            </a:r>
            <a:br>
              <a:rPr lang="fr-FR" sz="3600" smtClean="0"/>
            </a:br>
            <a:r>
              <a:rPr lang="fr-FR" sz="3600" smtClean="0"/>
              <a:t>le coefficient de variation</a:t>
            </a:r>
          </a:p>
        </p:txBody>
      </p:sp>
      <p:sp>
        <p:nvSpPr>
          <p:cNvPr id="13319" name="Rectangle 8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5381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Trouver le </a:t>
            </a:r>
            <a:r>
              <a:rPr lang="fr-FR" i="1" smtClean="0"/>
              <a:t>CV</a:t>
            </a:r>
          </a:p>
        </p:txBody>
      </p:sp>
      <p:graphicFrame>
        <p:nvGraphicFramePr>
          <p:cNvPr id="13314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812925" y="2366963"/>
          <a:ext cx="3251200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9" name="Equation" r:id="rId5" imgW="1282680" imgH="419040" progId="Equation.3">
                  <p:embed/>
                </p:oleObj>
              </mc:Choice>
              <mc:Fallback>
                <p:oleObj name="Equation" r:id="rId5" imgW="1282680" imgH="419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2925" y="2366963"/>
                        <a:ext cx="3251200" cy="106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36813" y="3649663"/>
          <a:ext cx="202882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0" name="Equation" r:id="rId7" imgW="799920" imgH="406080" progId="Equation.3">
                  <p:embed/>
                </p:oleObj>
              </mc:Choice>
              <mc:Fallback>
                <p:oleObj name="Equation" r:id="rId7" imgW="799920" imgH="4060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6813" y="3649663"/>
                        <a:ext cx="2028825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30463" y="5040313"/>
          <a:ext cx="160972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1" name="Equation" r:id="rId9" imgW="634680" imgH="190440" progId="Equation.3">
                  <p:embed/>
                </p:oleObj>
              </mc:Choice>
              <mc:Fallback>
                <p:oleObj name="Equation" r:id="rId9" imgW="634680" imgH="1904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0463" y="5040313"/>
                        <a:ext cx="1609725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85750"/>
            <a:ext cx="8229600" cy="7064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Propriétés de </a:t>
            </a:r>
            <a:r>
              <a:rPr lang="fr-FR" i="1" smtClean="0"/>
              <a:t>E(X)</a:t>
            </a:r>
            <a:r>
              <a:rPr lang="fr-FR" smtClean="0"/>
              <a:t> et </a:t>
            </a:r>
            <a:r>
              <a:rPr lang="fr-FR" i="1" smtClean="0"/>
              <a:t>Var(X)</a:t>
            </a:r>
            <a:endParaRPr lang="fr-FR" sz="3200" i="1" smtClean="0"/>
          </a:p>
        </p:txBody>
      </p:sp>
      <p:sp>
        <p:nvSpPr>
          <p:cNvPr id="55300" name="Rectangle 7"/>
          <p:cNvSpPr>
            <a:spLocks noGrp="1" noChangeArrowheads="1"/>
          </p:cNvSpPr>
          <p:nvPr>
            <p:ph sz="quarter" idx="1"/>
          </p:nvPr>
        </p:nvSpPr>
        <p:spPr>
          <a:xfrm>
            <a:off x="496888" y="1017588"/>
            <a:ext cx="8239125" cy="5434012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sz="2600" noProof="1" smtClean="0"/>
              <a:t>Changement d’origine</a:t>
            </a:r>
            <a:r>
              <a:rPr lang="en-CA" sz="2400" noProof="1" smtClean="0"/>
              <a:t> </a:t>
            </a:r>
          </a:p>
          <a:p>
            <a:pPr lvl="1" eaLnBrk="1" hangingPunct="1"/>
            <a:r>
              <a:rPr lang="en-CA" sz="2400" i="1" noProof="1" smtClean="0"/>
              <a:t>E(X + c)  =  E(X) + c</a:t>
            </a:r>
          </a:p>
          <a:p>
            <a:pPr lvl="1" eaLnBrk="1" hangingPunct="1"/>
            <a:r>
              <a:rPr lang="en-CA" sz="2400" i="1" noProof="1" smtClean="0"/>
              <a:t>Var(X + c)  =  Var(X)</a:t>
            </a:r>
          </a:p>
          <a:p>
            <a:pPr lvl="1" eaLnBrk="1" hangingPunct="1"/>
            <a:r>
              <a:rPr lang="en-CA" sz="2400" i="1" noProof="1" smtClean="0"/>
              <a:t> 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(X + c)  =  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(X)</a:t>
            </a:r>
          </a:p>
          <a:p>
            <a:pPr eaLnBrk="1" hangingPunct="1"/>
            <a:r>
              <a:rPr lang="en-CA" sz="2600" noProof="1" smtClean="0"/>
              <a:t>Changement d’échelle</a:t>
            </a:r>
          </a:p>
          <a:p>
            <a:pPr lvl="1" eaLnBrk="1" hangingPunct="1"/>
            <a:r>
              <a:rPr lang="en-CA" sz="2400" i="1" noProof="1" smtClean="0"/>
              <a:t>E(aX)  =  aE(X)</a:t>
            </a:r>
          </a:p>
          <a:p>
            <a:pPr lvl="1" eaLnBrk="1" hangingPunct="1"/>
            <a:r>
              <a:rPr lang="en-CA" sz="2400" i="1" noProof="1" smtClean="0"/>
              <a:t>Var(aX)  =  a</a:t>
            </a:r>
            <a:r>
              <a:rPr lang="en-CA" sz="2400" i="1" baseline="30000" noProof="1" smtClean="0"/>
              <a:t>2</a:t>
            </a:r>
            <a:r>
              <a:rPr lang="en-CA" sz="2400" i="1" noProof="1" smtClean="0"/>
              <a:t>Var(X)</a:t>
            </a:r>
          </a:p>
          <a:p>
            <a:pPr lvl="1" eaLnBrk="1" hangingPunct="1"/>
            <a:r>
              <a:rPr lang="en-CA" sz="2400" i="1" noProof="1" smtClean="0"/>
              <a:t> 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(aX)   =  a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(X)</a:t>
            </a:r>
          </a:p>
          <a:p>
            <a:pPr eaLnBrk="1" hangingPunct="1"/>
            <a:r>
              <a:rPr lang="en-CA" sz="2600" noProof="1" smtClean="0"/>
              <a:t>Changement d’origine et d’échelle</a:t>
            </a:r>
          </a:p>
          <a:p>
            <a:pPr lvl="1" eaLnBrk="1" hangingPunct="1"/>
            <a:r>
              <a:rPr lang="en-CA" sz="2400" i="1" noProof="1" smtClean="0"/>
              <a:t>E(aX + c) = aE(X) + c</a:t>
            </a:r>
          </a:p>
          <a:p>
            <a:pPr lvl="1" eaLnBrk="1" hangingPunct="1"/>
            <a:r>
              <a:rPr lang="en-CA" sz="2400" i="1" noProof="1" smtClean="0"/>
              <a:t>Var(aX + c) = a</a:t>
            </a:r>
            <a:r>
              <a:rPr lang="en-CA" sz="2400" i="1" baseline="30000" noProof="1" smtClean="0"/>
              <a:t>2</a:t>
            </a:r>
            <a:r>
              <a:rPr lang="en-CA" sz="2400" i="1" noProof="1" smtClean="0"/>
              <a:t>Var(X)</a:t>
            </a:r>
          </a:p>
          <a:p>
            <a:pPr lvl="1" eaLnBrk="1" hangingPunct="1"/>
            <a:r>
              <a:rPr lang="en-CA" sz="2400" i="1" noProof="1" smtClean="0"/>
              <a:t> 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(aX + c) = a</a:t>
            </a:r>
            <a:r>
              <a:rPr lang="en-CA" sz="2400" i="1" noProof="1" smtClean="0">
                <a:latin typeface="Symbol" pitchFamily="18" charset="2"/>
              </a:rPr>
              <a:t>s</a:t>
            </a:r>
            <a:r>
              <a:rPr lang="en-CA" sz="2400" i="1" noProof="1" smtClean="0"/>
              <a:t>(X)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</a:t>
            </a:r>
            <a:r>
              <a:rPr lang="fr-CA" sz="3600" smtClean="0"/>
              <a:t>6:</a:t>
            </a:r>
            <a:r>
              <a:rPr lang="fr-FR" sz="3600" smtClean="0"/>
              <a:t/>
            </a:r>
            <a:br>
              <a:rPr lang="fr-FR" sz="3600" smtClean="0"/>
            </a:br>
            <a:r>
              <a:rPr lang="fr-FR" sz="3600" smtClean="0"/>
              <a:t>changement </a:t>
            </a:r>
            <a:r>
              <a:rPr lang="fr-CA" sz="3600" smtClean="0"/>
              <a:t>d’origine et </a:t>
            </a:r>
            <a:r>
              <a:rPr lang="fr-FR" sz="3600" smtClean="0"/>
              <a:t>d’échelle</a:t>
            </a:r>
          </a:p>
        </p:txBody>
      </p:sp>
      <p:sp>
        <p:nvSpPr>
          <p:cNvPr id="56323" name="Rectangle 6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Soit l’exemple 5, le nombre de systèmes de son vendus par jour par un détaillant</a:t>
            </a:r>
            <a:endParaRPr lang="fr-CA" smtClean="0"/>
          </a:p>
          <a:p>
            <a:pPr eaLnBrk="1" hangingPunct="1"/>
            <a:r>
              <a:rPr lang="fr-FR" smtClean="0"/>
              <a:t>On a déjà obtenu:</a:t>
            </a:r>
          </a:p>
          <a:p>
            <a:pPr eaLnBrk="1" hangingPunct="1">
              <a:buFontTx/>
              <a:buNone/>
            </a:pPr>
            <a:r>
              <a:rPr lang="fr-FR" i="1" smtClean="0"/>
              <a:t>		E(X) = 3</a:t>
            </a:r>
            <a:r>
              <a:rPr lang="fr-CA" i="1" smtClean="0"/>
              <a:t>,</a:t>
            </a:r>
            <a:r>
              <a:rPr lang="fr-FR" i="1" smtClean="0"/>
              <a:t>92</a:t>
            </a:r>
            <a:r>
              <a:rPr lang="fr-FR" smtClean="0"/>
              <a:t> systèmes vendus par jour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Var(X) = 1</a:t>
            </a:r>
            <a:r>
              <a:rPr lang="fr-CA" i="1" smtClean="0"/>
              <a:t>,</a:t>
            </a:r>
            <a:r>
              <a:rPr lang="fr-FR" i="1" smtClean="0"/>
              <a:t>47</a:t>
            </a:r>
          </a:p>
          <a:p>
            <a:pPr eaLnBrk="1" hangingPunct="1">
              <a:buFontTx/>
              <a:buNone/>
            </a:pPr>
            <a:r>
              <a:rPr lang="fr-FR" i="1" smtClean="0"/>
              <a:t>		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 = 1</a:t>
            </a:r>
            <a:r>
              <a:rPr lang="fr-CA" i="1" smtClean="0"/>
              <a:t>,</a:t>
            </a:r>
            <a:r>
              <a:rPr lang="fr-FR" i="1" smtClean="0"/>
              <a:t>21</a:t>
            </a:r>
          </a:p>
          <a:p>
            <a:pPr eaLnBrk="1" hangingPunct="1"/>
            <a:r>
              <a:rPr lang="fr-FR" smtClean="0"/>
              <a:t>Quel est l’espérance, la variance et l’écart-type de profit par jour si le détaillant réalise 100$ de profit par système vendu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</a:t>
            </a:r>
            <a:r>
              <a:rPr lang="fr-CA" sz="3600" smtClean="0"/>
              <a:t>6:</a:t>
            </a:r>
            <a:br>
              <a:rPr lang="fr-CA" sz="3600" smtClean="0"/>
            </a:br>
            <a:r>
              <a:rPr lang="fr-FR" sz="3600" smtClean="0"/>
              <a:t>changement </a:t>
            </a:r>
            <a:r>
              <a:rPr lang="fr-CA" sz="3600" smtClean="0"/>
              <a:t>d’origine et </a:t>
            </a:r>
            <a:r>
              <a:rPr lang="fr-FR" sz="3600" smtClean="0"/>
              <a:t>d’échelle (suite)</a:t>
            </a:r>
          </a:p>
        </p:txBody>
      </p:sp>
      <p:sp>
        <p:nvSpPr>
          <p:cNvPr id="5734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758950"/>
            <a:ext cx="8229600" cy="4367213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a = 100$</a:t>
            </a:r>
            <a:endParaRPr lang="en-CA" noProof="1" smtClean="0"/>
          </a:p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E(aX) = aE(X) = 100 </a:t>
            </a:r>
            <a:r>
              <a:rPr lang="en-CA" i="1" noProof="1" smtClean="0">
                <a:sym typeface="Symbol" pitchFamily="18" charset="2"/>
              </a:rPr>
              <a:t></a:t>
            </a:r>
            <a:r>
              <a:rPr lang="en-CA" i="1" noProof="1" smtClean="0"/>
              <a:t> 3,92 = 392,00$</a:t>
            </a:r>
          </a:p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Var(aX) = a</a:t>
            </a:r>
            <a:r>
              <a:rPr lang="en-CA" i="1" baseline="30000" noProof="1" smtClean="0"/>
              <a:t>2</a:t>
            </a:r>
            <a:r>
              <a:rPr lang="en-CA" i="1" noProof="1" smtClean="0"/>
              <a:t>Var(X) = 100</a:t>
            </a:r>
            <a:r>
              <a:rPr lang="en-CA" i="1" baseline="30000" noProof="1" smtClean="0"/>
              <a:t>2</a:t>
            </a:r>
            <a:r>
              <a:rPr lang="en-CA" i="1" noProof="1" smtClean="0"/>
              <a:t> </a:t>
            </a:r>
            <a:r>
              <a:rPr lang="en-CA" i="1" noProof="1" smtClean="0">
                <a:sym typeface="Symbol" pitchFamily="18" charset="2"/>
              </a:rPr>
              <a:t></a:t>
            </a:r>
            <a:r>
              <a:rPr lang="en-CA" i="1" noProof="1" smtClean="0"/>
              <a:t> 1,47 = 14700</a:t>
            </a:r>
          </a:p>
          <a:p>
            <a:pPr eaLnBrk="1" hangingPunct="1">
              <a:lnSpc>
                <a:spcPct val="125000"/>
              </a:lnSpc>
            </a:pPr>
            <a:r>
              <a:rPr lang="en-CA" i="1" noProof="1" smtClean="0"/>
              <a:t> 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noProof="1" smtClean="0"/>
              <a:t>(aX) = a</a:t>
            </a:r>
            <a:r>
              <a:rPr lang="en-CA" i="1" noProof="1" smtClean="0">
                <a:latin typeface="Symbol" pitchFamily="18" charset="2"/>
              </a:rPr>
              <a:t>s</a:t>
            </a:r>
            <a:r>
              <a:rPr lang="en-CA" i="1" noProof="1" smtClean="0"/>
              <a:t>(X) = 100 </a:t>
            </a:r>
            <a:r>
              <a:rPr lang="en-CA" i="1" noProof="1" smtClean="0">
                <a:sym typeface="Symbol" pitchFamily="18" charset="2"/>
              </a:rPr>
              <a:t></a:t>
            </a:r>
            <a:r>
              <a:rPr lang="en-CA" i="1" noProof="1" smtClean="0"/>
              <a:t> 1,21 = 121,00$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Combinaison de variables aléatoires</a:t>
            </a:r>
          </a:p>
        </p:txBody>
      </p:sp>
      <p:sp>
        <p:nvSpPr>
          <p:cNvPr id="5837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En gestion, on doit souvent combiner deux ou plusieurs variables aléatoires</a:t>
            </a:r>
          </a:p>
          <a:p>
            <a:pPr lvl="1" eaLnBrk="1" hangingPunct="1"/>
            <a:r>
              <a:rPr lang="fr-FR" smtClean="0"/>
              <a:t>Le rendement d’un portefeuille financier dépend du rendement individuel des titres qui le composent</a:t>
            </a:r>
          </a:p>
          <a:p>
            <a:pPr lvl="1" eaLnBrk="1" hangingPunct="1"/>
            <a:r>
              <a:rPr lang="fr-FR" smtClean="0"/>
              <a:t>Les ventes totales d’une entreprises dépendent de celles de tous ses produits</a:t>
            </a:r>
          </a:p>
          <a:p>
            <a:pPr lvl="1" eaLnBrk="1" hangingPunct="1"/>
            <a:r>
              <a:rPr lang="fr-FR" smtClean="0"/>
              <a:t>…</a:t>
            </a:r>
            <a:endParaRPr lang="fr-FR" i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Règle de calcul pour les combinaisons</a:t>
            </a:r>
            <a:br>
              <a:rPr lang="fr-FR" sz="3600" smtClean="0"/>
            </a:br>
            <a:r>
              <a:rPr lang="fr-FR" sz="3600" smtClean="0"/>
              <a:t>de variables aléatoires indépendantes</a:t>
            </a:r>
          </a:p>
        </p:txBody>
      </p:sp>
      <p:sp>
        <p:nvSpPr>
          <p:cNvPr id="5939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906963"/>
          </a:xfrm>
        </p:spPr>
        <p:txBody>
          <a:bodyPr/>
          <a:lstStyle/>
          <a:p>
            <a:pPr eaLnBrk="1" hangingPunct="1"/>
            <a:r>
              <a:rPr lang="fr-FR" sz="2400" smtClean="0"/>
              <a:t>Soit  </a:t>
            </a:r>
            <a:r>
              <a:rPr lang="fr-FR" sz="2400" i="1" smtClean="0"/>
              <a:t>X</a:t>
            </a:r>
            <a:r>
              <a:rPr lang="fr-FR" sz="2400" smtClean="0"/>
              <a:t> et </a:t>
            </a:r>
            <a:r>
              <a:rPr lang="fr-FR" sz="2400" i="1" smtClean="0"/>
              <a:t>Y</a:t>
            </a:r>
            <a:r>
              <a:rPr lang="fr-FR" sz="2400" smtClean="0"/>
              <a:t> deux variables aléatoires indépendantes</a:t>
            </a:r>
          </a:p>
          <a:p>
            <a:pPr eaLnBrk="1" hangingPunct="1"/>
            <a:r>
              <a:rPr lang="fr-FR" sz="2400" smtClean="0"/>
              <a:t>Somme (</a:t>
            </a:r>
            <a:r>
              <a:rPr lang="fr-FR" sz="2400" i="1" smtClean="0"/>
              <a:t>X + Y)</a:t>
            </a:r>
            <a:endParaRPr lang="fr-FR" sz="2400" smtClean="0"/>
          </a:p>
          <a:p>
            <a:pPr lvl="1" eaLnBrk="1" hangingPunct="1"/>
            <a:r>
              <a:rPr lang="fr-FR" sz="2400" i="1" smtClean="0"/>
              <a:t>E(X + Y) = E(X) + E(Y)</a:t>
            </a:r>
          </a:p>
          <a:p>
            <a:pPr lvl="1" eaLnBrk="1" hangingPunct="1"/>
            <a:r>
              <a:rPr lang="fr-FR" sz="2400" i="1" smtClean="0"/>
              <a:t>Var(X + Y) = Var(X) + Var(Y)</a:t>
            </a:r>
          </a:p>
          <a:p>
            <a:pPr eaLnBrk="1" hangingPunct="1"/>
            <a:r>
              <a:rPr lang="fr-FR" sz="2400" smtClean="0"/>
              <a:t>Différence (</a:t>
            </a:r>
            <a:r>
              <a:rPr lang="fr-FR" sz="2400" i="1" smtClean="0"/>
              <a:t>X – Y)</a:t>
            </a:r>
            <a:endParaRPr lang="fr-FR" sz="2400" smtClean="0"/>
          </a:p>
          <a:p>
            <a:pPr lvl="1" eaLnBrk="1" hangingPunct="1"/>
            <a:r>
              <a:rPr lang="fr-FR" sz="2400" i="1" smtClean="0"/>
              <a:t>E(X - Y) = E(X) - E(Y)</a:t>
            </a:r>
          </a:p>
          <a:p>
            <a:pPr lvl="1" eaLnBrk="1" hangingPunct="1"/>
            <a:r>
              <a:rPr lang="fr-FR" sz="2400" i="1" smtClean="0"/>
              <a:t>Var(X - Y) = Var(X) + Var(Y)</a:t>
            </a:r>
          </a:p>
          <a:p>
            <a:pPr eaLnBrk="1" hangingPunct="1"/>
            <a:r>
              <a:rPr lang="fr-FR" sz="2400" smtClean="0"/>
              <a:t>Produit (</a:t>
            </a:r>
            <a:r>
              <a:rPr lang="fr-FR" sz="2400" i="1" smtClean="0"/>
              <a:t>X </a:t>
            </a:r>
            <a:r>
              <a:rPr lang="fr-FR" sz="2400" i="1" smtClean="0">
                <a:cs typeface="Times New Roman" pitchFamily="18" charset="0"/>
              </a:rPr>
              <a:t>× </a:t>
            </a:r>
            <a:r>
              <a:rPr lang="fr-FR" sz="2400" i="1" smtClean="0"/>
              <a:t>Y) </a:t>
            </a:r>
          </a:p>
          <a:p>
            <a:pPr lvl="1" eaLnBrk="1" hangingPunct="1"/>
            <a:r>
              <a:rPr lang="fr-FR" sz="2400" i="1" smtClean="0"/>
              <a:t>E(X </a:t>
            </a:r>
            <a:r>
              <a:rPr lang="fr-FR" sz="2400" i="1" smtClean="0">
                <a:cs typeface="Times New Roman" pitchFamily="18" charset="0"/>
              </a:rPr>
              <a:t>×</a:t>
            </a:r>
            <a:r>
              <a:rPr lang="fr-FR" sz="2400" i="1" smtClean="0"/>
              <a:t> Y) = E(X) </a:t>
            </a:r>
            <a:r>
              <a:rPr lang="fr-FR" sz="2400" i="1" smtClean="0">
                <a:cs typeface="Times New Roman" pitchFamily="18" charset="0"/>
              </a:rPr>
              <a:t>×</a:t>
            </a:r>
            <a:r>
              <a:rPr lang="fr-FR" sz="2400" i="1" smtClean="0"/>
              <a:t> E(Y)</a:t>
            </a:r>
          </a:p>
          <a:p>
            <a:pPr lvl="1" eaLnBrk="1" hangingPunct="1"/>
            <a:r>
              <a:rPr lang="fr-FR" sz="2400" i="1" smtClean="0"/>
              <a:t>Var(X </a:t>
            </a:r>
            <a:r>
              <a:rPr lang="fr-FR" sz="2400" i="1" smtClean="0">
                <a:cs typeface="Times New Roman" pitchFamily="18" charset="0"/>
              </a:rPr>
              <a:t>×</a:t>
            </a:r>
            <a:r>
              <a:rPr lang="fr-FR" sz="2400" i="1" smtClean="0"/>
              <a:t> Y) = E(X)</a:t>
            </a:r>
            <a:r>
              <a:rPr lang="fr-FR" sz="2400" i="1" baseline="30000" smtClean="0"/>
              <a:t>2</a:t>
            </a:r>
            <a:r>
              <a:rPr lang="fr-FR" sz="2400" i="1" smtClean="0"/>
              <a:t>Var(Y) + E(Y)</a:t>
            </a:r>
            <a:r>
              <a:rPr lang="fr-FR" sz="2400" i="1" baseline="30000" smtClean="0"/>
              <a:t>2</a:t>
            </a:r>
            <a:r>
              <a:rPr lang="fr-FR" sz="2400" i="1" smtClean="0"/>
              <a:t>Var(X) + Var(X) Var(Y)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ou</a:t>
            </a:r>
            <a:r>
              <a:rPr lang="fr-FR" sz="2400" i="1" smtClean="0"/>
              <a:t> Var(X </a:t>
            </a:r>
            <a:r>
              <a:rPr lang="fr-FR" sz="2400" i="1" smtClean="0">
                <a:cs typeface="Times New Roman" pitchFamily="18" charset="0"/>
              </a:rPr>
              <a:t>×</a:t>
            </a:r>
            <a:r>
              <a:rPr lang="fr-FR" sz="2400" i="1" smtClean="0"/>
              <a:t> Y) = E(X</a:t>
            </a:r>
            <a:r>
              <a:rPr lang="fr-FR" sz="2400" i="1" baseline="30000" smtClean="0"/>
              <a:t>2</a:t>
            </a:r>
            <a:r>
              <a:rPr lang="fr-FR" sz="2400" i="1" smtClean="0"/>
              <a:t>)</a:t>
            </a:r>
            <a:r>
              <a:rPr lang="fr-FR" sz="2400" i="1" baseline="30000" smtClean="0"/>
              <a:t> </a:t>
            </a:r>
            <a:r>
              <a:rPr lang="fr-FR" sz="2400" i="1" smtClean="0"/>
              <a:t>E(Y</a:t>
            </a:r>
            <a:r>
              <a:rPr lang="fr-FR" sz="2400" i="1" baseline="30000" smtClean="0"/>
              <a:t>2</a:t>
            </a:r>
            <a:r>
              <a:rPr lang="fr-FR" sz="2400" i="1" smtClean="0"/>
              <a:t>)</a:t>
            </a:r>
            <a:r>
              <a:rPr lang="fr-FR" sz="2400" i="1" baseline="30000" smtClean="0"/>
              <a:t> - </a:t>
            </a:r>
            <a:r>
              <a:rPr lang="fr-FR" sz="2400" i="1" smtClean="0"/>
              <a:t>E(X)</a:t>
            </a:r>
            <a:r>
              <a:rPr lang="fr-FR" sz="2400" i="1" baseline="30000" smtClean="0"/>
              <a:t>2</a:t>
            </a:r>
            <a:r>
              <a:rPr lang="fr-FR" sz="2400" i="1" smtClean="0"/>
              <a:t>E(Y)</a:t>
            </a:r>
            <a:r>
              <a:rPr lang="fr-FR" sz="2400" i="1" baseline="30000" smtClean="0"/>
              <a:t>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7:</a:t>
            </a:r>
            <a:br>
              <a:rPr lang="fr-FR" sz="3600" smtClean="0"/>
            </a:br>
            <a:r>
              <a:rPr lang="fr-FR" sz="3600" smtClean="0"/>
              <a:t>combinaison de deux variables aléatoires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68300" y="1600200"/>
            <a:ext cx="8356600" cy="4525963"/>
          </a:xfrm>
        </p:spPr>
        <p:txBody>
          <a:bodyPr/>
          <a:lstStyle/>
          <a:p>
            <a:pPr eaLnBrk="1" hangingPunct="1"/>
            <a:r>
              <a:rPr lang="fr-FR" smtClean="0"/>
              <a:t>Soit </a:t>
            </a:r>
            <a:r>
              <a:rPr lang="fr-FR" i="1" smtClean="0"/>
              <a:t>X,</a:t>
            </a:r>
            <a:r>
              <a:rPr lang="fr-FR" smtClean="0"/>
              <a:t> le nombre d’unités vendues par jour du produit P1 d’une entreprise et sa loi de probabilité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>
              <a:buFontTx/>
              <a:buNone/>
            </a:pPr>
            <a:r>
              <a:rPr lang="fr-FR" smtClean="0"/>
              <a:t>	et </a:t>
            </a:r>
            <a:r>
              <a:rPr lang="fr-FR" i="1" smtClean="0"/>
              <a:t>Y,</a:t>
            </a:r>
            <a:r>
              <a:rPr lang="fr-FR" smtClean="0"/>
              <a:t> le nombre d’unités vendues par jour du produit P2 de cette entreprise et sa loi de probabilité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r>
              <a:rPr lang="fr-FR" smtClean="0"/>
              <a:t>On définit </a:t>
            </a:r>
            <a:r>
              <a:rPr lang="fr-FR" i="1" smtClean="0"/>
              <a:t>T = X + Y</a:t>
            </a:r>
            <a:r>
              <a:rPr lang="fr-FR" smtClean="0"/>
              <a:t>, les ventes totales d’une journée</a:t>
            </a: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1446213" y="2541588"/>
            <a:ext cx="4460875" cy="942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800" b="1">
                <a:latin typeface="Arial" charset="0"/>
              </a:rPr>
              <a:t>  </a:t>
            </a:r>
            <a:r>
              <a:rPr lang="fr-FR" sz="2800" i="1"/>
              <a:t>x</a:t>
            </a:r>
            <a:r>
              <a:rPr lang="fr-FR" sz="2800" i="1" baseline="-25000"/>
              <a:t>i</a:t>
            </a:r>
            <a:r>
              <a:rPr lang="fr-FR" sz="2800"/>
              <a:t>	  0	  1	  2	  3</a:t>
            </a:r>
          </a:p>
          <a:p>
            <a:pPr eaLnBrk="0" hangingPunct="0"/>
            <a:r>
              <a:rPr lang="fr-FR" sz="2800" i="1"/>
              <a:t>f(x</a:t>
            </a:r>
            <a:r>
              <a:rPr lang="fr-FR" sz="2800" i="1" baseline="-25000"/>
              <a:t>i</a:t>
            </a:r>
            <a:r>
              <a:rPr lang="fr-FR" sz="2800" i="1"/>
              <a:t>)</a:t>
            </a:r>
            <a:r>
              <a:rPr lang="fr-FR" sz="2800"/>
              <a:t>	</a:t>
            </a:r>
            <a:r>
              <a:rPr lang="fr-CA" sz="2800"/>
              <a:t>0,</a:t>
            </a:r>
            <a:r>
              <a:rPr lang="fr-FR" sz="2800"/>
              <a:t>15	</a:t>
            </a:r>
            <a:r>
              <a:rPr lang="fr-CA" sz="2800"/>
              <a:t>0,30</a:t>
            </a:r>
            <a:r>
              <a:rPr lang="fr-FR" sz="2800"/>
              <a:t>	</a:t>
            </a:r>
            <a:r>
              <a:rPr lang="fr-CA" sz="2800"/>
              <a:t>0,4</a:t>
            </a:r>
            <a:r>
              <a:rPr lang="fr-FR" sz="2800"/>
              <a:t>5	</a:t>
            </a:r>
            <a:r>
              <a:rPr lang="fr-CA" sz="2800"/>
              <a:t>0,</a:t>
            </a:r>
            <a:r>
              <a:rPr lang="fr-FR" sz="2800"/>
              <a:t>10</a:t>
            </a:r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2298700" y="2670175"/>
            <a:ext cx="0" cy="8270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0423" name="Line 7"/>
          <p:cNvSpPr>
            <a:spLocks noChangeShapeType="1"/>
          </p:cNvSpPr>
          <p:nvPr/>
        </p:nvSpPr>
        <p:spPr bwMode="auto">
          <a:xfrm>
            <a:off x="1425575" y="3055938"/>
            <a:ext cx="4470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0424" name="Rectangle 11"/>
          <p:cNvSpPr>
            <a:spLocks noChangeArrowheads="1"/>
          </p:cNvSpPr>
          <p:nvPr/>
        </p:nvSpPr>
        <p:spPr bwMode="auto">
          <a:xfrm>
            <a:off x="1446213" y="4459288"/>
            <a:ext cx="5375275" cy="942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800" b="1">
                <a:latin typeface="Arial" charset="0"/>
              </a:rPr>
              <a:t>  </a:t>
            </a:r>
            <a:r>
              <a:rPr lang="fr-FR" sz="2800" i="1"/>
              <a:t>y</a:t>
            </a:r>
            <a:r>
              <a:rPr lang="fr-FR" sz="2800" i="1" baseline="-25000"/>
              <a:t>i</a:t>
            </a:r>
            <a:r>
              <a:rPr lang="fr-FR" sz="2800"/>
              <a:t>	  0	  1	  2	  3	  4</a:t>
            </a:r>
          </a:p>
          <a:p>
            <a:pPr eaLnBrk="0" hangingPunct="0"/>
            <a:r>
              <a:rPr lang="fr-FR" sz="2800" i="1"/>
              <a:t>f(y</a:t>
            </a:r>
            <a:r>
              <a:rPr lang="fr-FR" sz="2800" i="1" baseline="-25000"/>
              <a:t>i</a:t>
            </a:r>
            <a:r>
              <a:rPr lang="fr-FR" sz="2800" i="1"/>
              <a:t>)</a:t>
            </a:r>
            <a:r>
              <a:rPr lang="fr-FR" sz="2800"/>
              <a:t>	</a:t>
            </a:r>
            <a:r>
              <a:rPr lang="fr-CA" sz="2800"/>
              <a:t>0,</a:t>
            </a:r>
            <a:r>
              <a:rPr lang="fr-FR" sz="2800"/>
              <a:t>10	</a:t>
            </a:r>
            <a:r>
              <a:rPr lang="fr-CA" sz="2800"/>
              <a:t>0,25</a:t>
            </a:r>
            <a:r>
              <a:rPr lang="fr-FR" sz="2800"/>
              <a:t>	</a:t>
            </a:r>
            <a:r>
              <a:rPr lang="fr-CA" sz="2800"/>
              <a:t>0,40</a:t>
            </a:r>
            <a:r>
              <a:rPr lang="fr-FR" sz="2800"/>
              <a:t>	</a:t>
            </a:r>
            <a:r>
              <a:rPr lang="fr-CA" sz="2800"/>
              <a:t>0,</a:t>
            </a:r>
            <a:r>
              <a:rPr lang="fr-FR" sz="2800"/>
              <a:t>15	</a:t>
            </a:r>
            <a:r>
              <a:rPr lang="fr-CA" sz="2800"/>
              <a:t>0,</a:t>
            </a:r>
            <a:r>
              <a:rPr lang="fr-FR" sz="2800"/>
              <a:t>10</a:t>
            </a:r>
          </a:p>
        </p:txBody>
      </p:sp>
      <p:sp>
        <p:nvSpPr>
          <p:cNvPr id="60425" name="Line 12"/>
          <p:cNvSpPr>
            <a:spLocks noChangeShapeType="1"/>
          </p:cNvSpPr>
          <p:nvPr/>
        </p:nvSpPr>
        <p:spPr bwMode="auto">
          <a:xfrm>
            <a:off x="2298700" y="4587875"/>
            <a:ext cx="0" cy="8270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0426" name="Line 13"/>
          <p:cNvSpPr>
            <a:spLocks noChangeShapeType="1"/>
          </p:cNvSpPr>
          <p:nvPr/>
        </p:nvSpPr>
        <p:spPr bwMode="auto">
          <a:xfrm>
            <a:off x="1425575" y="4973638"/>
            <a:ext cx="5397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7: calcul de E(X), Var(X), </a:t>
            </a:r>
            <a:br>
              <a:rPr lang="fr-FR" sz="3600" smtClean="0"/>
            </a:br>
            <a:r>
              <a:rPr lang="fr-FR" sz="3600" smtClean="0"/>
              <a:t>E(Y) et Var(Y)</a:t>
            </a:r>
          </a:p>
        </p:txBody>
      </p:sp>
      <p:sp>
        <p:nvSpPr>
          <p:cNvPr id="6144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i="1" smtClean="0"/>
              <a:t>E(X) = 1,5	E(X</a:t>
            </a:r>
            <a:r>
              <a:rPr lang="fr-FR" i="1" baseline="30000" smtClean="0"/>
              <a:t>2</a:t>
            </a:r>
            <a:r>
              <a:rPr lang="fr-FR" i="1" smtClean="0"/>
              <a:t>) = 3,00</a:t>
            </a:r>
          </a:p>
          <a:p>
            <a:pPr eaLnBrk="1" hangingPunct="1"/>
            <a:r>
              <a:rPr lang="fr-FR" i="1" smtClean="0"/>
              <a:t>Var(X) = E(X</a:t>
            </a:r>
            <a:r>
              <a:rPr lang="fr-FR" i="1" baseline="30000" smtClean="0"/>
              <a:t>2</a:t>
            </a:r>
            <a:r>
              <a:rPr lang="fr-FR" i="1" smtClean="0"/>
              <a:t>)- E(X)</a:t>
            </a:r>
            <a:r>
              <a:rPr lang="fr-FR" i="1" baseline="30000" smtClean="0"/>
              <a:t>2 </a:t>
            </a:r>
            <a:r>
              <a:rPr lang="fr-FR" i="1" smtClean="0"/>
              <a:t>= 3 - (1,5)</a:t>
            </a:r>
            <a:r>
              <a:rPr lang="fr-FR" i="1" baseline="30000" smtClean="0"/>
              <a:t>2 </a:t>
            </a:r>
            <a:r>
              <a:rPr lang="fr-FR" i="1" smtClean="0"/>
              <a:t>= 0,75</a:t>
            </a:r>
          </a:p>
          <a:p>
            <a:pPr eaLnBrk="1" hangingPunct="1"/>
            <a:r>
              <a:rPr lang="fr-FR" i="1" smtClean="0"/>
              <a:t>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 = 0,87</a:t>
            </a:r>
          </a:p>
          <a:p>
            <a:pPr eaLnBrk="1" hangingPunct="1"/>
            <a:r>
              <a:rPr lang="fr-FR" i="1" smtClean="0"/>
              <a:t>E(Y) = 1,9	E(Y</a:t>
            </a:r>
            <a:r>
              <a:rPr lang="fr-FR" i="1" baseline="30000" smtClean="0"/>
              <a:t>2</a:t>
            </a:r>
            <a:r>
              <a:rPr lang="fr-FR" i="1" smtClean="0"/>
              <a:t>) = 4,8</a:t>
            </a:r>
          </a:p>
          <a:p>
            <a:pPr eaLnBrk="1" hangingPunct="1"/>
            <a:r>
              <a:rPr lang="fr-FR" i="1" smtClean="0"/>
              <a:t>Var(Y) = E(Y</a:t>
            </a:r>
            <a:r>
              <a:rPr lang="fr-FR" i="1" baseline="30000" smtClean="0"/>
              <a:t>2</a:t>
            </a:r>
            <a:r>
              <a:rPr lang="fr-FR" i="1" smtClean="0"/>
              <a:t>) - E(Y)</a:t>
            </a:r>
            <a:r>
              <a:rPr lang="fr-FR" i="1" baseline="30000" smtClean="0"/>
              <a:t>2 </a:t>
            </a:r>
            <a:r>
              <a:rPr lang="fr-FR" i="1" smtClean="0"/>
              <a:t>= 4,8 - (1,9)</a:t>
            </a:r>
            <a:r>
              <a:rPr lang="fr-FR" i="1" baseline="30000" smtClean="0"/>
              <a:t>2 </a:t>
            </a:r>
            <a:r>
              <a:rPr lang="fr-FR" i="1" smtClean="0"/>
              <a:t>= 1,19</a:t>
            </a:r>
          </a:p>
          <a:p>
            <a:pPr eaLnBrk="1" hangingPunct="1"/>
            <a:r>
              <a:rPr lang="fr-FR" i="1" smtClean="0"/>
              <a:t>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(Y) = 1,09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7: calculer </a:t>
            </a:r>
            <a:r>
              <a:rPr lang="fr-FR" i="1" smtClean="0"/>
              <a:t>E(T)</a:t>
            </a:r>
            <a:r>
              <a:rPr lang="fr-FR" smtClean="0"/>
              <a:t> et </a:t>
            </a:r>
            <a:r>
              <a:rPr lang="fr-FR" i="1" smtClean="0"/>
              <a:t>Var(T)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Quelle est l’espérance des ventes totales par jour si les ventes des deux produits sont indépendantes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E(T) = E(X) + E(Y) = 1,5 + 1,9 = 3,4</a:t>
            </a:r>
          </a:p>
          <a:p>
            <a:pPr eaLnBrk="1" hangingPunct="1"/>
            <a:r>
              <a:rPr lang="fr-FR" smtClean="0"/>
              <a:t>Quelle est la variance et l’écart-type des ventes totales par jour</a:t>
            </a:r>
          </a:p>
          <a:p>
            <a:pPr eaLnBrk="1" hangingPunct="1">
              <a:buFontTx/>
              <a:buNone/>
            </a:pPr>
            <a:r>
              <a:rPr lang="fr-FR" i="1" smtClean="0"/>
              <a:t>	Var(T) = Var(X) + Var(Y) = 0,75 + 1,19 = 1,94</a:t>
            </a:r>
          </a:p>
          <a:p>
            <a:pPr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(T) = 1,39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7: loi de probabilité de </a:t>
            </a:r>
            <a:r>
              <a:rPr lang="fr-FR" i="1" smtClean="0"/>
              <a:t>T</a:t>
            </a:r>
          </a:p>
        </p:txBody>
      </p:sp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875" y="1330325"/>
            <a:ext cx="6089650" cy="51831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219825" y="1905000"/>
            <a:ext cx="2847975" cy="1920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FontTx/>
              <a:buChar char="•"/>
            </a:pPr>
            <a:r>
              <a:rPr lang="fr-FR" sz="2000"/>
              <a:t>On doit déterminer toutes les combinaisons des valeurs de </a:t>
            </a:r>
            <a:r>
              <a:rPr lang="fr-FR" sz="2000" i="1"/>
              <a:t>X</a:t>
            </a:r>
            <a:r>
              <a:rPr lang="fr-FR" sz="2000"/>
              <a:t> et de </a:t>
            </a:r>
            <a:r>
              <a:rPr lang="fr-FR" sz="2000" i="1"/>
              <a:t>Y</a:t>
            </a:r>
            <a:r>
              <a:rPr lang="fr-FR" sz="2000"/>
              <a:t>, leur probabilité et la valeur correspondante de </a:t>
            </a:r>
            <a:r>
              <a:rPr lang="fr-FR" sz="2000" i="1"/>
              <a:t>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7: loi de probabilité de </a:t>
            </a:r>
            <a:r>
              <a:rPr lang="fr-FR" sz="3600" i="1" smtClean="0"/>
              <a:t>T (suite)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810250" y="2152650"/>
            <a:ext cx="2847975" cy="2225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FontTx/>
              <a:buChar char="•"/>
            </a:pPr>
            <a:r>
              <a:rPr lang="fr-FR" sz="2000"/>
              <a:t>On obtient la loi de probabilité de </a:t>
            </a:r>
            <a:r>
              <a:rPr lang="fr-FR" sz="2000" i="1"/>
              <a:t>T</a:t>
            </a:r>
            <a:r>
              <a:rPr lang="fr-FR" sz="2000"/>
              <a:t> en additionnant les probabilités des combinaisons de </a:t>
            </a:r>
            <a:r>
              <a:rPr lang="fr-FR" sz="2000" i="1"/>
              <a:t>X</a:t>
            </a:r>
            <a:r>
              <a:rPr lang="fr-FR" sz="2000"/>
              <a:t> et de </a:t>
            </a:r>
            <a:r>
              <a:rPr lang="fr-FR" sz="2000" i="1"/>
              <a:t>Y </a:t>
            </a:r>
            <a:r>
              <a:rPr lang="fr-FR" sz="2000"/>
              <a:t>qui donne la même valeur</a:t>
            </a:r>
            <a:r>
              <a:rPr lang="fr-FR" sz="2000" i="1"/>
              <a:t> de</a:t>
            </a:r>
            <a:r>
              <a:rPr lang="fr-FR" sz="2000"/>
              <a:t> </a:t>
            </a:r>
            <a:r>
              <a:rPr lang="fr-FR" sz="2000" i="1"/>
              <a:t>T</a:t>
            </a:r>
          </a:p>
        </p:txBody>
      </p:sp>
      <p:pic>
        <p:nvPicPr>
          <p:cNvPr id="645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650" y="1871663"/>
            <a:ext cx="6115050" cy="31702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371475" y="5353050"/>
            <a:ext cx="737235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180975" indent="-180975">
              <a:spcBef>
                <a:spcPct val="50000"/>
              </a:spcBef>
              <a:buFontTx/>
              <a:buChar char="•"/>
            </a:pPr>
            <a:r>
              <a:rPr lang="fr-FR" sz="2000"/>
              <a:t>On vérifie que </a:t>
            </a:r>
            <a:r>
              <a:rPr lang="fr-FR" sz="2000" i="1"/>
              <a:t>E(T) = 3,4 </a:t>
            </a:r>
            <a:r>
              <a:rPr lang="fr-FR" sz="2000"/>
              <a:t>et que</a:t>
            </a:r>
            <a:r>
              <a:rPr lang="fr-FR" sz="2000" i="1"/>
              <a:t> Var(T) = 1,94</a:t>
            </a:r>
            <a:r>
              <a:rPr lang="fr-FR" sz="2000"/>
              <a:t> </a:t>
            </a:r>
            <a:endParaRPr lang="fr-FR" sz="2000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Règle de calcul pour les combinaisons</a:t>
            </a:r>
            <a:br>
              <a:rPr lang="fr-FR" sz="3600" smtClean="0"/>
            </a:br>
            <a:r>
              <a:rPr lang="fr-FR" sz="3600" smtClean="0"/>
              <a:t>linéaires de variables indépendantes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68300" y="1600200"/>
            <a:ext cx="8394700" cy="4525963"/>
          </a:xfrm>
        </p:spPr>
        <p:txBody>
          <a:bodyPr/>
          <a:lstStyle/>
          <a:p>
            <a:pPr eaLnBrk="1" hangingPunct="1"/>
            <a:r>
              <a:rPr lang="fr-FR" smtClean="0"/>
              <a:t>Soit  </a:t>
            </a:r>
            <a:r>
              <a:rPr lang="fr-FR" i="1" smtClean="0"/>
              <a:t>X</a:t>
            </a:r>
            <a:r>
              <a:rPr lang="fr-FR" i="1" baseline="-25000" smtClean="0"/>
              <a:t>1</a:t>
            </a:r>
            <a:r>
              <a:rPr lang="fr-FR" smtClean="0"/>
              <a:t>,  </a:t>
            </a:r>
            <a:r>
              <a:rPr lang="fr-FR" i="1" smtClean="0"/>
              <a:t>X</a:t>
            </a:r>
            <a:r>
              <a:rPr lang="fr-FR" i="1" baseline="-25000" smtClean="0"/>
              <a:t>2</a:t>
            </a:r>
            <a:r>
              <a:rPr lang="fr-FR" smtClean="0"/>
              <a:t>,  </a:t>
            </a:r>
            <a:r>
              <a:rPr lang="fr-FR" i="1" smtClean="0"/>
              <a:t>X</a:t>
            </a:r>
            <a:r>
              <a:rPr lang="fr-FR" i="1" baseline="-25000" smtClean="0"/>
              <a:t>n</a:t>
            </a:r>
            <a:r>
              <a:rPr lang="fr-FR" smtClean="0"/>
              <a:t>    </a:t>
            </a:r>
            <a:r>
              <a:rPr lang="fr-FR" i="1" smtClean="0"/>
              <a:t>n</a:t>
            </a:r>
            <a:r>
              <a:rPr lang="fr-FR" smtClean="0"/>
              <a:t> variables aléatoires indépendantes</a:t>
            </a:r>
          </a:p>
          <a:p>
            <a:pPr eaLnBrk="1" hangingPunct="1"/>
            <a:r>
              <a:rPr lang="fr-FR" smtClean="0"/>
              <a:t>Soit la combinaison linéaire, a</a:t>
            </a:r>
            <a:r>
              <a:rPr lang="fr-FR" i="1" baseline="-25000" smtClean="0"/>
              <a:t>1</a:t>
            </a:r>
            <a:r>
              <a:rPr lang="fr-FR" i="1" smtClean="0"/>
              <a:t>X</a:t>
            </a:r>
            <a:r>
              <a:rPr lang="fr-FR" i="1" baseline="-25000" smtClean="0"/>
              <a:t>1</a:t>
            </a:r>
            <a:r>
              <a:rPr lang="fr-FR" smtClean="0"/>
              <a:t> + a</a:t>
            </a:r>
            <a:r>
              <a:rPr lang="fr-FR" i="1" baseline="-25000" smtClean="0"/>
              <a:t>2</a:t>
            </a:r>
            <a:r>
              <a:rPr lang="fr-FR" i="1" smtClean="0"/>
              <a:t>X</a:t>
            </a:r>
            <a:r>
              <a:rPr lang="fr-FR" i="1" baseline="-25000" smtClean="0"/>
              <a:t>2</a:t>
            </a:r>
            <a:r>
              <a:rPr lang="fr-FR" smtClean="0"/>
              <a:t> + … + a</a:t>
            </a:r>
            <a:r>
              <a:rPr lang="fr-FR" i="1" baseline="-25000" smtClean="0"/>
              <a:t>n</a:t>
            </a:r>
            <a:r>
              <a:rPr lang="fr-FR" i="1" smtClean="0"/>
              <a:t>X</a:t>
            </a:r>
            <a:r>
              <a:rPr lang="fr-FR" i="1" baseline="-25000" smtClean="0"/>
              <a:t>n</a:t>
            </a:r>
            <a:r>
              <a:rPr lang="fr-FR" smtClean="0"/>
              <a:t> </a:t>
            </a:r>
          </a:p>
          <a:p>
            <a:pPr lvl="1" eaLnBrk="1" hangingPunct="1">
              <a:buFontTx/>
              <a:buNone/>
            </a:pPr>
            <a:endParaRPr lang="fr-FR" i="1" noProof="1" smtClean="0"/>
          </a:p>
          <a:p>
            <a:pPr lvl="1" eaLnBrk="1" hangingPunct="1"/>
            <a:r>
              <a:rPr lang="fr-FR" i="1" noProof="1" smtClean="0"/>
              <a:t>E(a</a:t>
            </a:r>
            <a:r>
              <a:rPr lang="fr-FR" i="1" baseline="-25000" noProof="1" smtClean="0"/>
              <a:t>1</a:t>
            </a:r>
            <a:r>
              <a:rPr lang="fr-FR" i="1" noProof="1" smtClean="0"/>
              <a:t>X</a:t>
            </a:r>
            <a:r>
              <a:rPr lang="fr-FR" i="1" baseline="-25000" noProof="1" smtClean="0"/>
              <a:t>1</a:t>
            </a:r>
            <a:r>
              <a:rPr lang="fr-FR" i="1" noProof="1" smtClean="0"/>
              <a:t> + a</a:t>
            </a:r>
            <a:r>
              <a:rPr lang="fr-FR" i="1" baseline="-25000" noProof="1" smtClean="0"/>
              <a:t>2</a:t>
            </a:r>
            <a:r>
              <a:rPr lang="fr-FR" i="1" noProof="1" smtClean="0"/>
              <a:t>X</a:t>
            </a:r>
            <a:r>
              <a:rPr lang="fr-FR" i="1" baseline="-25000" noProof="1" smtClean="0"/>
              <a:t>2</a:t>
            </a:r>
            <a:r>
              <a:rPr lang="fr-FR" i="1" noProof="1" smtClean="0"/>
              <a:t> +</a:t>
            </a:r>
            <a:r>
              <a:rPr lang="en-US" i="1" smtClean="0"/>
              <a:t> </a:t>
            </a:r>
            <a:r>
              <a:rPr lang="en-US" i="1" noProof="1" smtClean="0"/>
              <a:t>… + a</a:t>
            </a:r>
            <a:r>
              <a:rPr lang="en-US" i="1" baseline="-25000" noProof="1" smtClean="0"/>
              <a:t>n</a:t>
            </a:r>
            <a:r>
              <a:rPr lang="en-US" i="1" noProof="1" smtClean="0"/>
              <a:t>X</a:t>
            </a:r>
            <a:r>
              <a:rPr lang="en-US" i="1" baseline="-25000" noProof="1" smtClean="0"/>
              <a:t>n</a:t>
            </a:r>
            <a:r>
              <a:rPr lang="en-US" i="1" noProof="1" smtClean="0"/>
              <a:t>) = a</a:t>
            </a:r>
            <a:r>
              <a:rPr lang="en-US" i="1" baseline="-25000" noProof="1" smtClean="0"/>
              <a:t>1</a:t>
            </a:r>
            <a:r>
              <a:rPr lang="en-US" i="1" noProof="1" smtClean="0"/>
              <a:t>E(X</a:t>
            </a:r>
            <a:r>
              <a:rPr lang="en-US" i="1" baseline="-25000" noProof="1" smtClean="0"/>
              <a:t>1</a:t>
            </a:r>
            <a:r>
              <a:rPr lang="en-US" i="1" noProof="1" smtClean="0"/>
              <a:t>)+ a</a:t>
            </a:r>
            <a:r>
              <a:rPr lang="en-US" i="1" baseline="-25000" noProof="1" smtClean="0"/>
              <a:t>2</a:t>
            </a:r>
            <a:r>
              <a:rPr lang="en-US" i="1" noProof="1" smtClean="0"/>
              <a:t>E(X</a:t>
            </a:r>
            <a:r>
              <a:rPr lang="en-US" i="1" baseline="-25000" noProof="1" smtClean="0"/>
              <a:t>2</a:t>
            </a:r>
            <a:r>
              <a:rPr lang="en-US" i="1" noProof="1" smtClean="0"/>
              <a:t>) +</a:t>
            </a:r>
            <a:r>
              <a:rPr lang="fr-FR" i="1" smtClean="0"/>
              <a:t> 						          </a:t>
            </a:r>
            <a:r>
              <a:rPr lang="fr-FR" i="1" noProof="1" smtClean="0"/>
              <a:t>…</a:t>
            </a:r>
            <a:r>
              <a:rPr lang="fr-FR" i="1" smtClean="0"/>
              <a:t> </a:t>
            </a:r>
            <a:r>
              <a:rPr lang="fr-FR" i="1" noProof="1" smtClean="0"/>
              <a:t>+ a</a:t>
            </a:r>
            <a:r>
              <a:rPr lang="fr-FR" i="1" baseline="-25000" noProof="1" smtClean="0"/>
              <a:t>n</a:t>
            </a:r>
            <a:r>
              <a:rPr lang="fr-FR" i="1" noProof="1" smtClean="0"/>
              <a:t>E(X</a:t>
            </a:r>
            <a:r>
              <a:rPr lang="fr-FR" i="1" baseline="-25000" noProof="1" smtClean="0"/>
              <a:t>n</a:t>
            </a:r>
            <a:r>
              <a:rPr lang="fr-FR" i="1" noProof="1" smtClean="0"/>
              <a:t>) </a:t>
            </a:r>
          </a:p>
          <a:p>
            <a:pPr lvl="1" eaLnBrk="1" hangingPunct="1">
              <a:buFontTx/>
              <a:buNone/>
            </a:pPr>
            <a:endParaRPr lang="fr-FR" i="1" noProof="1" smtClean="0"/>
          </a:p>
          <a:p>
            <a:pPr lvl="1" eaLnBrk="1" hangingPunct="1"/>
            <a:r>
              <a:rPr lang="fr-FR" i="1" noProof="1" smtClean="0"/>
              <a:t>Var(a</a:t>
            </a:r>
            <a:r>
              <a:rPr lang="fr-FR" i="1" baseline="-25000" noProof="1" smtClean="0"/>
              <a:t>1</a:t>
            </a:r>
            <a:r>
              <a:rPr lang="fr-FR" i="1" noProof="1" smtClean="0"/>
              <a:t>X</a:t>
            </a:r>
            <a:r>
              <a:rPr lang="fr-FR" i="1" baseline="-25000" noProof="1" smtClean="0"/>
              <a:t>1</a:t>
            </a:r>
            <a:r>
              <a:rPr lang="fr-FR" i="1" noProof="1" smtClean="0"/>
              <a:t> + a</a:t>
            </a:r>
            <a:r>
              <a:rPr lang="fr-FR" i="1" baseline="-25000" noProof="1" smtClean="0"/>
              <a:t>2</a:t>
            </a:r>
            <a:r>
              <a:rPr lang="fr-FR" i="1" noProof="1" smtClean="0"/>
              <a:t>X</a:t>
            </a:r>
            <a:r>
              <a:rPr lang="fr-FR" i="1" baseline="-25000" noProof="1" smtClean="0"/>
              <a:t>2</a:t>
            </a:r>
            <a:r>
              <a:rPr lang="fr-FR" i="1" noProof="1" smtClean="0"/>
              <a:t> +</a:t>
            </a:r>
            <a:r>
              <a:rPr lang="en-US" i="1" smtClean="0"/>
              <a:t> </a:t>
            </a:r>
            <a:r>
              <a:rPr lang="en-US" i="1" noProof="1" smtClean="0"/>
              <a:t>… + a</a:t>
            </a:r>
            <a:r>
              <a:rPr lang="en-US" i="1" baseline="-25000" noProof="1" smtClean="0"/>
              <a:t>n</a:t>
            </a:r>
            <a:r>
              <a:rPr lang="en-US" i="1" noProof="1" smtClean="0"/>
              <a:t>X</a:t>
            </a:r>
            <a:r>
              <a:rPr lang="en-US" i="1" baseline="-25000" noProof="1" smtClean="0"/>
              <a:t>n</a:t>
            </a:r>
            <a:r>
              <a:rPr lang="en-US" i="1" noProof="1" smtClean="0"/>
              <a:t>) = a</a:t>
            </a:r>
            <a:r>
              <a:rPr lang="en-US" i="1" baseline="-25000" noProof="1" smtClean="0"/>
              <a:t>1</a:t>
            </a:r>
            <a:r>
              <a:rPr lang="en-US" i="1" baseline="30000" noProof="1" smtClean="0"/>
              <a:t>2</a:t>
            </a:r>
            <a:r>
              <a:rPr lang="en-US" i="1" noProof="1" smtClean="0"/>
              <a:t>Var(X</a:t>
            </a:r>
            <a:r>
              <a:rPr lang="en-US" i="1" baseline="-25000" noProof="1" smtClean="0"/>
              <a:t>1</a:t>
            </a:r>
            <a:r>
              <a:rPr lang="en-US" i="1" noProof="1" smtClean="0"/>
              <a:t>) + 				  a</a:t>
            </a:r>
            <a:r>
              <a:rPr lang="en-US" i="1" baseline="-25000" noProof="1" smtClean="0"/>
              <a:t>2</a:t>
            </a:r>
            <a:r>
              <a:rPr lang="en-US" i="1" baseline="30000" noProof="1" smtClean="0"/>
              <a:t>2</a:t>
            </a:r>
            <a:r>
              <a:rPr lang="en-US" i="1" noProof="1" smtClean="0"/>
              <a:t>Var(X</a:t>
            </a:r>
            <a:r>
              <a:rPr lang="en-US" i="1" baseline="-25000" noProof="1" smtClean="0"/>
              <a:t>2</a:t>
            </a:r>
            <a:r>
              <a:rPr lang="en-US" i="1" noProof="1" smtClean="0"/>
              <a:t>) +</a:t>
            </a:r>
            <a:r>
              <a:rPr lang="en-US" i="1" smtClean="0"/>
              <a:t> </a:t>
            </a:r>
            <a:r>
              <a:rPr lang="en-US" i="1" noProof="1" smtClean="0"/>
              <a:t>… + a</a:t>
            </a:r>
            <a:r>
              <a:rPr lang="en-US" i="1" baseline="-25000" noProof="1" smtClean="0"/>
              <a:t>n</a:t>
            </a:r>
            <a:r>
              <a:rPr lang="en-US" i="1" baseline="30000" noProof="1" smtClean="0"/>
              <a:t>2</a:t>
            </a:r>
            <a:r>
              <a:rPr lang="en-US" i="1" noProof="1" smtClean="0"/>
              <a:t>Var(X</a:t>
            </a:r>
            <a:r>
              <a:rPr lang="en-US" i="1" baseline="-25000" noProof="1" smtClean="0"/>
              <a:t>n</a:t>
            </a:r>
            <a:r>
              <a:rPr lang="en-US" i="1" noProof="1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8: calculer l’espérance</a:t>
            </a:r>
            <a:br>
              <a:rPr lang="fr-FR" sz="3600" smtClean="0"/>
            </a:br>
            <a:r>
              <a:rPr lang="fr-FR" sz="3600" smtClean="0"/>
              <a:t>et la variance du profit total </a:t>
            </a:r>
          </a:p>
        </p:txBody>
      </p:sp>
      <p:sp>
        <p:nvSpPr>
          <p:cNvPr id="6656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z="2600" smtClean="0"/>
              <a:t>Soit l’exemple 7, quelle est l’espérance et la variance du profit total résultant des ventes de P1 et P2 si l’entreprise fait 50$ de profit sur P1 et 80$ sur P2</a:t>
            </a:r>
          </a:p>
          <a:p>
            <a:pPr eaLnBrk="1" hangingPunct="1"/>
            <a:r>
              <a:rPr lang="fr-FR" sz="2600" smtClean="0"/>
              <a:t>Soit </a:t>
            </a:r>
            <a:r>
              <a:rPr lang="fr-FR" sz="2600" i="1" smtClean="0"/>
              <a:t>X</a:t>
            </a:r>
            <a:r>
              <a:rPr lang="fr-FR" sz="2600" i="1" baseline="-25000" smtClean="0"/>
              <a:t>1</a:t>
            </a:r>
            <a:r>
              <a:rPr lang="fr-FR" sz="2600" smtClean="0"/>
              <a:t> le nombre d’unités vendues par jour du produit P1 </a:t>
            </a:r>
          </a:p>
          <a:p>
            <a:pPr lvl="1" eaLnBrk="1" hangingPunct="1">
              <a:buFontTx/>
              <a:buNone/>
            </a:pPr>
            <a:r>
              <a:rPr lang="fr-FR" sz="2600" i="1" smtClean="0"/>
              <a:t>	   X</a:t>
            </a:r>
            <a:r>
              <a:rPr lang="fr-FR" sz="2600" i="1" baseline="-25000" smtClean="0"/>
              <a:t>2</a:t>
            </a:r>
            <a:r>
              <a:rPr lang="fr-FR" sz="2600" smtClean="0"/>
              <a:t> le nombre d’unités vendues par jour du produit P2</a:t>
            </a:r>
          </a:p>
          <a:p>
            <a:pPr eaLnBrk="1" hangingPunct="1"/>
            <a:r>
              <a:rPr lang="fr-FR" sz="2600" smtClean="0"/>
              <a:t>On définit </a:t>
            </a:r>
            <a:r>
              <a:rPr lang="fr-FR" sz="2600" i="1" smtClean="0"/>
              <a:t>P = 50X</a:t>
            </a:r>
            <a:r>
              <a:rPr lang="fr-FR" sz="2600" i="1" baseline="-25000" smtClean="0"/>
              <a:t>1</a:t>
            </a:r>
            <a:r>
              <a:rPr lang="fr-FR" sz="2600" i="1" smtClean="0"/>
              <a:t> + 80X</a:t>
            </a:r>
            <a:r>
              <a:rPr lang="fr-FR" sz="2600" i="1" baseline="-25000" smtClean="0"/>
              <a:t>2 </a:t>
            </a:r>
          </a:p>
          <a:p>
            <a:pPr lvl="4" eaLnBrk="1" hangingPunct="1">
              <a:buFontTx/>
              <a:buNone/>
            </a:pPr>
            <a:r>
              <a:rPr lang="fr-FR" sz="2600" smtClean="0"/>
              <a:t> 		  (le profit total d’une journée de vente)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39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8: combinaison linéaire de deux variables indépendantes</a:t>
            </a:r>
          </a:p>
        </p:txBody>
      </p:sp>
      <p:sp>
        <p:nvSpPr>
          <p:cNvPr id="6758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600200"/>
            <a:ext cx="8372475" cy="4525963"/>
          </a:xfrm>
        </p:spPr>
        <p:txBody>
          <a:bodyPr/>
          <a:lstStyle/>
          <a:p>
            <a:pPr eaLnBrk="1" hangingPunct="1"/>
            <a:r>
              <a:rPr lang="fr-FR" sz="2600" i="1" smtClean="0"/>
              <a:t>E(P) = E(50X</a:t>
            </a:r>
            <a:r>
              <a:rPr lang="fr-FR" sz="2600" i="1" baseline="-25000" smtClean="0"/>
              <a:t>1</a:t>
            </a:r>
            <a:r>
              <a:rPr lang="fr-FR" sz="2600" i="1" smtClean="0"/>
              <a:t> + 80X</a:t>
            </a:r>
            <a:r>
              <a:rPr lang="fr-FR" sz="2600" i="1" baseline="-25000" smtClean="0"/>
              <a:t>2 </a:t>
            </a:r>
            <a:r>
              <a:rPr lang="fr-FR" i="1" smtClean="0"/>
              <a:t>) = </a:t>
            </a:r>
            <a:r>
              <a:rPr lang="fr-FR" sz="2600" i="1" smtClean="0"/>
              <a:t>50E(X</a:t>
            </a:r>
            <a:r>
              <a:rPr lang="fr-FR" sz="2600" i="1" baseline="-25000" smtClean="0"/>
              <a:t>1</a:t>
            </a:r>
            <a:r>
              <a:rPr lang="fr-FR" sz="2600" i="1" smtClean="0"/>
              <a:t>)+ 80E(X</a:t>
            </a:r>
            <a:r>
              <a:rPr lang="fr-FR" sz="2600" i="1" baseline="-25000" smtClean="0"/>
              <a:t>2 </a:t>
            </a:r>
            <a:r>
              <a:rPr lang="fr-FR" i="1" smtClean="0"/>
              <a:t>) </a:t>
            </a:r>
          </a:p>
          <a:p>
            <a:pPr lvl="2" eaLnBrk="1" hangingPunct="1">
              <a:buFontTx/>
              <a:buNone/>
            </a:pPr>
            <a:r>
              <a:rPr lang="fr-FR" i="1" smtClean="0"/>
              <a:t>  = 50$</a:t>
            </a:r>
            <a:r>
              <a:rPr lang="fr-FR" sz="2600" i="1" smtClean="0"/>
              <a:t>∙</a:t>
            </a:r>
            <a:r>
              <a:rPr lang="fr-FR" i="1" smtClean="0"/>
              <a:t>(1,5) + 80$</a:t>
            </a:r>
            <a:r>
              <a:rPr lang="fr-FR" sz="2600" i="1" smtClean="0"/>
              <a:t>∙</a:t>
            </a:r>
            <a:r>
              <a:rPr lang="fr-FR" i="1" smtClean="0"/>
              <a:t>(1,9)= 75$ + 152$ = 227$</a:t>
            </a:r>
          </a:p>
          <a:p>
            <a:pPr eaLnBrk="1" hangingPunct="1"/>
            <a:r>
              <a:rPr lang="fr-FR" i="1" smtClean="0"/>
              <a:t>Var(</a:t>
            </a:r>
            <a:r>
              <a:rPr lang="fr-FR" sz="2600" i="1" smtClean="0"/>
              <a:t>P) = Var(50X</a:t>
            </a:r>
            <a:r>
              <a:rPr lang="fr-FR" sz="2600" i="1" baseline="-25000" smtClean="0"/>
              <a:t>1</a:t>
            </a:r>
            <a:r>
              <a:rPr lang="fr-FR" sz="2600" i="1" smtClean="0"/>
              <a:t> + 80X</a:t>
            </a:r>
            <a:r>
              <a:rPr lang="fr-FR" sz="2600" i="1" baseline="-25000" smtClean="0"/>
              <a:t>2 </a:t>
            </a:r>
            <a:r>
              <a:rPr lang="fr-FR" i="1" smtClean="0"/>
              <a:t>)=50</a:t>
            </a:r>
            <a:r>
              <a:rPr lang="fr-FR" i="1" baseline="30000" smtClean="0"/>
              <a:t>2</a:t>
            </a:r>
            <a:r>
              <a:rPr lang="fr-FR" i="1" smtClean="0"/>
              <a:t>Var(</a:t>
            </a:r>
            <a:r>
              <a:rPr lang="fr-FR" sz="2600" i="1" smtClean="0"/>
              <a:t>X</a:t>
            </a:r>
            <a:r>
              <a:rPr lang="fr-FR" sz="2600" i="1" baseline="-25000" smtClean="0"/>
              <a:t>1</a:t>
            </a:r>
            <a:r>
              <a:rPr lang="fr-FR" i="1" smtClean="0"/>
              <a:t>) + 80</a:t>
            </a:r>
            <a:r>
              <a:rPr lang="fr-FR" i="1" baseline="30000" smtClean="0"/>
              <a:t>2</a:t>
            </a:r>
            <a:r>
              <a:rPr lang="fr-FR" i="1" smtClean="0"/>
              <a:t>Var(</a:t>
            </a:r>
            <a:r>
              <a:rPr lang="fr-FR" sz="2600" i="1" smtClean="0"/>
              <a:t>X</a:t>
            </a:r>
            <a:r>
              <a:rPr lang="fr-FR" sz="2600" i="1" baseline="-25000" smtClean="0"/>
              <a:t>2</a:t>
            </a:r>
            <a:r>
              <a:rPr lang="fr-FR" i="1" smtClean="0"/>
              <a:t>)</a:t>
            </a:r>
          </a:p>
          <a:p>
            <a:pPr lvl="2" eaLnBrk="1" hangingPunct="1">
              <a:buFontTx/>
              <a:buNone/>
            </a:pPr>
            <a:r>
              <a:rPr lang="fr-FR" i="1" smtClean="0"/>
              <a:t>	  =50</a:t>
            </a:r>
            <a:r>
              <a:rPr lang="fr-FR" i="1" baseline="30000" smtClean="0"/>
              <a:t>2</a:t>
            </a:r>
            <a:r>
              <a:rPr lang="fr-FR" sz="2600" i="1" smtClean="0"/>
              <a:t>∙</a:t>
            </a:r>
            <a:r>
              <a:rPr lang="fr-FR" i="1" smtClean="0"/>
              <a:t>(0,75) + 80</a:t>
            </a:r>
            <a:r>
              <a:rPr lang="fr-FR" i="1" baseline="30000" smtClean="0"/>
              <a:t>2</a:t>
            </a:r>
            <a:r>
              <a:rPr lang="fr-FR" sz="2600" i="1" smtClean="0"/>
              <a:t>∙</a:t>
            </a:r>
            <a:r>
              <a:rPr lang="fr-FR" i="1" smtClean="0"/>
              <a:t>(1,19) = 1875 + 7616 =9491</a:t>
            </a:r>
          </a:p>
          <a:p>
            <a:pPr eaLnBrk="1" hangingPunct="1"/>
            <a:r>
              <a:rPr lang="fr-FR" i="1" smtClean="0"/>
              <a:t>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</a:t>
            </a:r>
            <a:r>
              <a:rPr lang="fr-FR" sz="2600" i="1" smtClean="0"/>
              <a:t>P) = 97,42$</a:t>
            </a:r>
            <a:endParaRPr lang="fr-FR" i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covariance</a:t>
            </a:r>
          </a:p>
        </p:txBody>
      </p:sp>
      <p:sp>
        <p:nvSpPr>
          <p:cNvPr id="68612" name="Rectangle 8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Si les deux variables ne sont pas indépendantes, il existe une mesure statistique qui permet de déterminer leur degré de dépendance, la covariance</a:t>
            </a:r>
          </a:p>
          <a:p>
            <a:pPr eaLnBrk="1" hangingPunct="1">
              <a:buFontTx/>
              <a:buNone/>
            </a:pPr>
            <a:endParaRPr lang="fr-FR" sz="2000" smtClean="0"/>
          </a:p>
          <a:p>
            <a:pPr eaLnBrk="1" hangingPunct="1">
              <a:buFontTx/>
              <a:buNone/>
            </a:pPr>
            <a:r>
              <a:rPr lang="fr-FR" sz="2600" i="1" smtClean="0"/>
              <a:t>	Cov(X,Y) = E(X∙Y) – E(X)∙E(Y)   </a:t>
            </a:r>
            <a:r>
              <a:rPr lang="fr-FR" sz="2600" smtClean="0"/>
              <a:t>où – ∞</a:t>
            </a:r>
            <a:r>
              <a:rPr lang="fr-FR" sz="2600" i="1" smtClean="0"/>
              <a:t> </a:t>
            </a:r>
            <a:r>
              <a:rPr lang="fr-FR" sz="2600" smtClean="0"/>
              <a:t>≤</a:t>
            </a:r>
            <a:r>
              <a:rPr lang="fr-FR" sz="2600" i="1" smtClean="0"/>
              <a:t> Cov(X,Y) </a:t>
            </a:r>
            <a:r>
              <a:rPr lang="fr-FR" sz="2600" smtClean="0"/>
              <a:t>≤ + ∞</a:t>
            </a:r>
          </a:p>
          <a:p>
            <a:pPr eaLnBrk="1" hangingPunct="1">
              <a:buFontTx/>
              <a:buNone/>
            </a:pPr>
            <a:endParaRPr lang="fr-FR" sz="2000" smtClean="0"/>
          </a:p>
          <a:p>
            <a:pPr eaLnBrk="1" hangingPunct="1"/>
            <a:r>
              <a:rPr lang="fr-FR" sz="2600" smtClean="0"/>
              <a:t>Si les deux variables sont indépendantes</a:t>
            </a:r>
          </a:p>
          <a:p>
            <a:pPr eaLnBrk="1" hangingPunct="1">
              <a:buFontTx/>
              <a:buNone/>
            </a:pPr>
            <a:r>
              <a:rPr lang="fr-FR" sz="2600" i="1" smtClean="0"/>
              <a:t>	Cov(X,Y) = E(X)∙E(Y) – E(X)∙E(Y) = 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Le coefficient de corrélation</a:t>
            </a:r>
          </a:p>
        </p:txBody>
      </p:sp>
      <p:graphicFrame>
        <p:nvGraphicFramePr>
          <p:cNvPr id="178180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257300" y="2679700"/>
          <a:ext cx="6626225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3" name="Equation" r:id="rId4" imgW="2755800" imgH="419040" progId="Equation.3">
                  <p:embed/>
                </p:oleObj>
              </mc:Choice>
              <mc:Fallback>
                <p:oleObj name="Equation" r:id="rId4" imgW="275580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7300" y="2679700"/>
                        <a:ext cx="6626225" cy="1008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7736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Le coefficient de corrélation mesure l’intensité de la relation entre deux variables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fr-FR" i="1" smtClean="0"/>
              <a:t>-1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>
                <a:latin typeface="Symbol" pitchFamily="18" charset="2"/>
              </a:rPr>
              <a:t>r</a:t>
            </a:r>
            <a:r>
              <a:rPr lang="fr-FR" i="1" smtClean="0"/>
              <a:t> </a:t>
            </a:r>
            <a:r>
              <a:rPr lang="fr-FR" i="1" smtClean="0">
                <a:sym typeface="Symbol" pitchFamily="18" charset="2"/>
              </a:rPr>
              <a:t></a:t>
            </a:r>
            <a:r>
              <a:rPr lang="fr-FR" i="1" smtClean="0"/>
              <a:t> 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pour une corrélation linéaire positive parfaite </a:t>
            </a:r>
            <a:r>
              <a:rPr lang="fr-FR" i="1" smtClean="0">
                <a:latin typeface="Symbol" pitchFamily="18" charset="2"/>
              </a:rPr>
              <a:t>r</a:t>
            </a:r>
            <a:r>
              <a:rPr lang="fr-FR" i="1" smtClean="0"/>
              <a:t> =1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pour une corrélation linéaire négative parfaite </a:t>
            </a:r>
            <a:r>
              <a:rPr lang="fr-FR" i="1" smtClean="0">
                <a:latin typeface="Symbol" pitchFamily="18" charset="2"/>
              </a:rPr>
              <a:t>r</a:t>
            </a:r>
            <a:r>
              <a:rPr lang="fr-FR" i="1" smtClean="0"/>
              <a:t> =-1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s’il n’y a pas de corrélation entre les variables </a:t>
            </a:r>
            <a:r>
              <a:rPr lang="fr-FR" i="1" smtClean="0">
                <a:latin typeface="Symbol" pitchFamily="18" charset="2"/>
              </a:rPr>
              <a:t>r</a:t>
            </a:r>
            <a:r>
              <a:rPr lang="fr-FR" i="1" smtClean="0"/>
              <a:t> =0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Représentation graphique</a:t>
            </a:r>
            <a:br>
              <a:rPr lang="fr-FR" sz="3600" smtClean="0"/>
            </a:br>
            <a:r>
              <a:rPr lang="fr-FR" sz="3600" smtClean="0"/>
              <a:t>de la corrélation </a:t>
            </a:r>
          </a:p>
        </p:txBody>
      </p:sp>
      <p:grpSp>
        <p:nvGrpSpPr>
          <p:cNvPr id="69636" name="Group 98"/>
          <p:cNvGrpSpPr>
            <a:grpSpLocks/>
          </p:cNvGrpSpPr>
          <p:nvPr/>
        </p:nvGrpSpPr>
        <p:grpSpPr bwMode="auto">
          <a:xfrm>
            <a:off x="1408113" y="2308225"/>
            <a:ext cx="6219825" cy="4060825"/>
            <a:chOff x="887" y="1454"/>
            <a:chExt cx="3918" cy="2558"/>
          </a:xfrm>
        </p:grpSpPr>
        <p:grpSp>
          <p:nvGrpSpPr>
            <p:cNvPr id="69646" name="Group 179"/>
            <p:cNvGrpSpPr>
              <a:grpSpLocks/>
            </p:cNvGrpSpPr>
            <p:nvPr/>
          </p:nvGrpSpPr>
          <p:grpSpPr bwMode="auto">
            <a:xfrm>
              <a:off x="887" y="1454"/>
              <a:ext cx="1728" cy="1008"/>
              <a:chOff x="975" y="1389"/>
              <a:chExt cx="1728" cy="1008"/>
            </a:xfrm>
          </p:grpSpPr>
          <p:grpSp>
            <p:nvGrpSpPr>
              <p:cNvPr id="69698" name="Group 56"/>
              <p:cNvGrpSpPr>
                <a:grpSpLocks noChangeAspect="1"/>
              </p:cNvGrpSpPr>
              <p:nvPr/>
            </p:nvGrpSpPr>
            <p:grpSpPr bwMode="auto">
              <a:xfrm>
                <a:off x="975" y="1389"/>
                <a:ext cx="1728" cy="1008"/>
                <a:chOff x="1455" y="8775"/>
                <a:chExt cx="4320" cy="2520"/>
              </a:xfrm>
            </p:grpSpPr>
            <p:sp>
              <p:nvSpPr>
                <p:cNvPr id="69700" name="AutoShape 67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1455" y="8775"/>
                  <a:ext cx="4320" cy="25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9701" name="Line 66"/>
                <p:cNvSpPr>
                  <a:spLocks noChangeShapeType="1"/>
                </p:cNvSpPr>
                <p:nvPr/>
              </p:nvSpPr>
              <p:spPr bwMode="auto">
                <a:xfrm flipV="1">
                  <a:off x="1995" y="8955"/>
                  <a:ext cx="0" cy="21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9702" name="Line 65"/>
                <p:cNvSpPr>
                  <a:spLocks noChangeShapeType="1"/>
                </p:cNvSpPr>
                <p:nvPr/>
              </p:nvSpPr>
              <p:spPr bwMode="auto">
                <a:xfrm>
                  <a:off x="1815" y="11014"/>
                  <a:ext cx="28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69703" name="Text Box 64"/>
                <p:cNvSpPr txBox="1">
                  <a:spLocks noChangeArrowheads="1"/>
                </p:cNvSpPr>
                <p:nvPr/>
              </p:nvSpPr>
              <p:spPr bwMode="auto">
                <a:xfrm>
                  <a:off x="2355" y="913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4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2595" y="937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5" name="Text Box 62"/>
                <p:cNvSpPr txBox="1">
                  <a:spLocks noChangeArrowheads="1"/>
                </p:cNvSpPr>
                <p:nvPr/>
              </p:nvSpPr>
              <p:spPr bwMode="auto">
                <a:xfrm>
                  <a:off x="2835" y="961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6" name="Text Box 61"/>
                <p:cNvSpPr txBox="1">
                  <a:spLocks noChangeArrowheads="1"/>
                </p:cNvSpPr>
                <p:nvPr/>
              </p:nvSpPr>
              <p:spPr bwMode="auto">
                <a:xfrm>
                  <a:off x="3075" y="985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7" name="Text Box 60"/>
                <p:cNvSpPr txBox="1">
                  <a:spLocks noChangeArrowheads="1"/>
                </p:cNvSpPr>
                <p:nvPr/>
              </p:nvSpPr>
              <p:spPr bwMode="auto">
                <a:xfrm>
                  <a:off x="3315" y="1009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8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3555" y="1033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09" name="Text Box 58"/>
                <p:cNvSpPr txBox="1">
                  <a:spLocks noChangeArrowheads="1"/>
                </p:cNvSpPr>
                <p:nvPr/>
              </p:nvSpPr>
              <p:spPr bwMode="auto">
                <a:xfrm>
                  <a:off x="3795" y="10575"/>
                  <a:ext cx="36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●</a:t>
                  </a:r>
                  <a:endParaRPr lang="fr-CA" sz="1800">
                    <a:latin typeface="Arial" charset="0"/>
                  </a:endParaRPr>
                </a:p>
              </p:txBody>
            </p:sp>
            <p:sp>
              <p:nvSpPr>
                <p:cNvPr id="69710" name="Text Box 57"/>
                <p:cNvSpPr txBox="1">
                  <a:spLocks noChangeArrowheads="1"/>
                </p:cNvSpPr>
                <p:nvPr/>
              </p:nvSpPr>
              <p:spPr bwMode="auto">
                <a:xfrm>
                  <a:off x="1455" y="8775"/>
                  <a:ext cx="540" cy="3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fr-CA" sz="1200">
                      <a:latin typeface="Arial" charset="0"/>
                      <a:cs typeface="Times New Roman" pitchFamily="18" charset="0"/>
                    </a:rPr>
                    <a:t>Y</a:t>
                  </a:r>
                  <a:endParaRPr lang="fr-CA" sz="1800">
                    <a:latin typeface="Arial" charset="0"/>
                  </a:endParaRPr>
                </a:p>
              </p:txBody>
            </p:sp>
          </p:grpSp>
          <p:sp>
            <p:nvSpPr>
              <p:cNvPr id="69699" name="Text Box 68"/>
              <p:cNvSpPr txBox="1">
                <a:spLocks noChangeArrowheads="1"/>
              </p:cNvSpPr>
              <p:nvPr/>
            </p:nvSpPr>
            <p:spPr bwMode="auto">
              <a:xfrm>
                <a:off x="2290" y="2251"/>
                <a:ext cx="216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cs typeface="Times New Roman" pitchFamily="18" charset="0"/>
                  </a:rPr>
                  <a:t>X</a:t>
                </a:r>
                <a:endParaRPr lang="fr-CA" sz="1800">
                  <a:latin typeface="Arial" charset="0"/>
                </a:endParaRPr>
              </a:p>
            </p:txBody>
          </p:sp>
        </p:grpSp>
        <p:grpSp>
          <p:nvGrpSpPr>
            <p:cNvPr id="69647" name="Group 40"/>
            <p:cNvGrpSpPr>
              <a:grpSpLocks noChangeAspect="1"/>
            </p:cNvGrpSpPr>
            <p:nvPr/>
          </p:nvGrpSpPr>
          <p:grpSpPr bwMode="auto">
            <a:xfrm>
              <a:off x="3077" y="1454"/>
              <a:ext cx="1728" cy="1008"/>
              <a:chOff x="6023" y="1427"/>
              <a:chExt cx="4320" cy="2520"/>
            </a:xfrm>
          </p:grpSpPr>
          <p:sp>
            <p:nvSpPr>
              <p:cNvPr id="69683" name="AutoShape 55"/>
              <p:cNvSpPr>
                <a:spLocks noChangeAspect="1" noChangeArrowheads="1" noTextEdit="1"/>
              </p:cNvSpPr>
              <p:nvPr/>
            </p:nvSpPr>
            <p:spPr bwMode="auto">
              <a:xfrm>
                <a:off x="6023" y="1427"/>
                <a:ext cx="4320" cy="2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84" name="Line 54"/>
              <p:cNvSpPr>
                <a:spLocks noChangeShapeType="1"/>
              </p:cNvSpPr>
              <p:nvPr/>
            </p:nvSpPr>
            <p:spPr bwMode="auto">
              <a:xfrm flipV="1">
                <a:off x="6563" y="1607"/>
                <a:ext cx="0" cy="21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85" name="Line 53"/>
              <p:cNvSpPr>
                <a:spLocks noChangeShapeType="1"/>
              </p:cNvSpPr>
              <p:nvPr/>
            </p:nvSpPr>
            <p:spPr bwMode="auto">
              <a:xfrm>
                <a:off x="6383" y="3666"/>
                <a:ext cx="28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86" name="Text Box 52"/>
              <p:cNvSpPr txBox="1">
                <a:spLocks noChangeArrowheads="1"/>
              </p:cNvSpPr>
              <p:nvPr/>
            </p:nvSpPr>
            <p:spPr bwMode="auto">
              <a:xfrm>
                <a:off x="6923" y="17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7" name="Text Box 51"/>
              <p:cNvSpPr txBox="1">
                <a:spLocks noChangeArrowheads="1"/>
              </p:cNvSpPr>
              <p:nvPr/>
            </p:nvSpPr>
            <p:spPr bwMode="auto">
              <a:xfrm>
                <a:off x="7283" y="19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8" name="Text Box 50"/>
              <p:cNvSpPr txBox="1">
                <a:spLocks noChangeArrowheads="1"/>
              </p:cNvSpPr>
              <p:nvPr/>
            </p:nvSpPr>
            <p:spPr bwMode="auto">
              <a:xfrm>
                <a:off x="7403" y="22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9" name="Text Box 49"/>
              <p:cNvSpPr txBox="1">
                <a:spLocks noChangeArrowheads="1"/>
              </p:cNvSpPr>
              <p:nvPr/>
            </p:nvSpPr>
            <p:spPr bwMode="auto">
              <a:xfrm>
                <a:off x="7643" y="23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0" name="Text Box 48"/>
              <p:cNvSpPr txBox="1">
                <a:spLocks noChangeArrowheads="1"/>
              </p:cNvSpPr>
              <p:nvPr/>
            </p:nvSpPr>
            <p:spPr bwMode="auto">
              <a:xfrm>
                <a:off x="7463" y="27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1" name="Text Box 47"/>
              <p:cNvSpPr txBox="1">
                <a:spLocks noChangeArrowheads="1"/>
              </p:cNvSpPr>
              <p:nvPr/>
            </p:nvSpPr>
            <p:spPr bwMode="auto">
              <a:xfrm>
                <a:off x="8123" y="29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2" name="Text Box 46"/>
              <p:cNvSpPr txBox="1">
                <a:spLocks noChangeArrowheads="1"/>
              </p:cNvSpPr>
              <p:nvPr/>
            </p:nvSpPr>
            <p:spPr bwMode="auto">
              <a:xfrm>
                <a:off x="8363" y="28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3" name="Text Box 45"/>
              <p:cNvSpPr txBox="1">
                <a:spLocks noChangeArrowheads="1"/>
              </p:cNvSpPr>
              <p:nvPr/>
            </p:nvSpPr>
            <p:spPr bwMode="auto">
              <a:xfrm>
                <a:off x="7703" y="26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4" name="Text Box 44"/>
              <p:cNvSpPr txBox="1">
                <a:spLocks noChangeArrowheads="1"/>
              </p:cNvSpPr>
              <p:nvPr/>
            </p:nvSpPr>
            <p:spPr bwMode="auto">
              <a:xfrm>
                <a:off x="8003" y="250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5" name="Text Box 43"/>
              <p:cNvSpPr txBox="1">
                <a:spLocks noChangeArrowheads="1"/>
              </p:cNvSpPr>
              <p:nvPr/>
            </p:nvSpPr>
            <p:spPr bwMode="auto">
              <a:xfrm>
                <a:off x="8363" y="32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6" name="Text Box 42"/>
              <p:cNvSpPr txBox="1">
                <a:spLocks noChangeArrowheads="1"/>
              </p:cNvSpPr>
              <p:nvPr/>
            </p:nvSpPr>
            <p:spPr bwMode="auto">
              <a:xfrm>
                <a:off x="6023" y="142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Y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97" name="Text Box 41"/>
              <p:cNvSpPr txBox="1">
                <a:spLocks noChangeArrowheads="1"/>
              </p:cNvSpPr>
              <p:nvPr/>
            </p:nvSpPr>
            <p:spPr bwMode="auto">
              <a:xfrm>
                <a:off x="9263" y="358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X</a:t>
                </a:r>
                <a:endParaRPr lang="fr-CA" sz="1800">
                  <a:latin typeface="Arial" charset="0"/>
                </a:endParaRPr>
              </a:p>
            </p:txBody>
          </p:sp>
        </p:grpSp>
        <p:grpSp>
          <p:nvGrpSpPr>
            <p:cNvPr id="69648" name="Group 24"/>
            <p:cNvGrpSpPr>
              <a:grpSpLocks noChangeAspect="1"/>
            </p:cNvGrpSpPr>
            <p:nvPr/>
          </p:nvGrpSpPr>
          <p:grpSpPr bwMode="auto">
            <a:xfrm>
              <a:off x="887" y="3004"/>
              <a:ext cx="1728" cy="1008"/>
              <a:chOff x="6023" y="1427"/>
              <a:chExt cx="4320" cy="2520"/>
            </a:xfrm>
          </p:grpSpPr>
          <p:sp>
            <p:nvSpPr>
              <p:cNvPr id="69668" name="AutoShape 39"/>
              <p:cNvSpPr>
                <a:spLocks noChangeAspect="1" noChangeArrowheads="1" noTextEdit="1"/>
              </p:cNvSpPr>
              <p:nvPr/>
            </p:nvSpPr>
            <p:spPr bwMode="auto">
              <a:xfrm>
                <a:off x="6023" y="1427"/>
                <a:ext cx="4320" cy="2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69" name="Line 38"/>
              <p:cNvSpPr>
                <a:spLocks noChangeShapeType="1"/>
              </p:cNvSpPr>
              <p:nvPr/>
            </p:nvSpPr>
            <p:spPr bwMode="auto">
              <a:xfrm flipV="1">
                <a:off x="6563" y="1607"/>
                <a:ext cx="0" cy="21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70" name="Line 37"/>
              <p:cNvSpPr>
                <a:spLocks noChangeShapeType="1"/>
              </p:cNvSpPr>
              <p:nvPr/>
            </p:nvSpPr>
            <p:spPr bwMode="auto">
              <a:xfrm>
                <a:off x="6383" y="3666"/>
                <a:ext cx="28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71" name="Text Box 36"/>
              <p:cNvSpPr txBox="1">
                <a:spLocks noChangeArrowheads="1"/>
              </p:cNvSpPr>
              <p:nvPr/>
            </p:nvSpPr>
            <p:spPr bwMode="auto">
              <a:xfrm>
                <a:off x="6923" y="30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2" name="Text Box 35"/>
              <p:cNvSpPr txBox="1">
                <a:spLocks noChangeArrowheads="1"/>
              </p:cNvSpPr>
              <p:nvPr/>
            </p:nvSpPr>
            <p:spPr bwMode="auto">
              <a:xfrm>
                <a:off x="7103" y="250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3" name="Text Box 34"/>
              <p:cNvSpPr txBox="1">
                <a:spLocks noChangeArrowheads="1"/>
              </p:cNvSpPr>
              <p:nvPr/>
            </p:nvSpPr>
            <p:spPr bwMode="auto">
              <a:xfrm>
                <a:off x="7403" y="23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4" name="Text Box 33"/>
              <p:cNvSpPr txBox="1">
                <a:spLocks noChangeArrowheads="1"/>
              </p:cNvSpPr>
              <p:nvPr/>
            </p:nvSpPr>
            <p:spPr bwMode="auto">
              <a:xfrm>
                <a:off x="7643" y="23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5" name="Text Box 32"/>
              <p:cNvSpPr txBox="1">
                <a:spLocks noChangeArrowheads="1"/>
              </p:cNvSpPr>
              <p:nvPr/>
            </p:nvSpPr>
            <p:spPr bwMode="auto">
              <a:xfrm>
                <a:off x="7463" y="280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6" name="Text Box 31"/>
              <p:cNvSpPr txBox="1">
                <a:spLocks noChangeArrowheads="1"/>
              </p:cNvSpPr>
              <p:nvPr/>
            </p:nvSpPr>
            <p:spPr bwMode="auto">
              <a:xfrm>
                <a:off x="8123" y="23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7" name="Text Box 30"/>
              <p:cNvSpPr txBox="1">
                <a:spLocks noChangeArrowheads="1"/>
              </p:cNvSpPr>
              <p:nvPr/>
            </p:nvSpPr>
            <p:spPr bwMode="auto">
              <a:xfrm>
                <a:off x="8363" y="21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8" name="Text Box 29"/>
              <p:cNvSpPr txBox="1">
                <a:spLocks noChangeArrowheads="1"/>
              </p:cNvSpPr>
              <p:nvPr/>
            </p:nvSpPr>
            <p:spPr bwMode="auto">
              <a:xfrm>
                <a:off x="8183" y="17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79" name="Text Box 28"/>
              <p:cNvSpPr txBox="1">
                <a:spLocks noChangeArrowheads="1"/>
              </p:cNvSpPr>
              <p:nvPr/>
            </p:nvSpPr>
            <p:spPr bwMode="auto">
              <a:xfrm>
                <a:off x="8003" y="25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0" name="Text Box 27"/>
              <p:cNvSpPr txBox="1">
                <a:spLocks noChangeArrowheads="1"/>
              </p:cNvSpPr>
              <p:nvPr/>
            </p:nvSpPr>
            <p:spPr bwMode="auto">
              <a:xfrm>
                <a:off x="8723" y="17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1" name="Text Box 26"/>
              <p:cNvSpPr txBox="1">
                <a:spLocks noChangeArrowheads="1"/>
              </p:cNvSpPr>
              <p:nvPr/>
            </p:nvSpPr>
            <p:spPr bwMode="auto">
              <a:xfrm>
                <a:off x="6023" y="142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Y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82" name="Text Box 25"/>
              <p:cNvSpPr txBox="1">
                <a:spLocks noChangeArrowheads="1"/>
              </p:cNvSpPr>
              <p:nvPr/>
            </p:nvSpPr>
            <p:spPr bwMode="auto">
              <a:xfrm>
                <a:off x="9263" y="358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X</a:t>
                </a:r>
                <a:endParaRPr lang="fr-CA" sz="1800">
                  <a:latin typeface="Arial" charset="0"/>
                </a:endParaRPr>
              </a:p>
            </p:txBody>
          </p:sp>
        </p:grpSp>
        <p:grpSp>
          <p:nvGrpSpPr>
            <p:cNvPr id="69649" name="Group 5"/>
            <p:cNvGrpSpPr>
              <a:grpSpLocks noChangeAspect="1"/>
            </p:cNvGrpSpPr>
            <p:nvPr/>
          </p:nvGrpSpPr>
          <p:grpSpPr bwMode="auto">
            <a:xfrm>
              <a:off x="3077" y="3004"/>
              <a:ext cx="1728" cy="1008"/>
              <a:chOff x="6023" y="1427"/>
              <a:chExt cx="4320" cy="2520"/>
            </a:xfrm>
          </p:grpSpPr>
          <p:sp>
            <p:nvSpPr>
              <p:cNvPr id="69650" name="AutoShape 23"/>
              <p:cNvSpPr>
                <a:spLocks noChangeAspect="1" noChangeArrowheads="1" noTextEdit="1"/>
              </p:cNvSpPr>
              <p:nvPr/>
            </p:nvSpPr>
            <p:spPr bwMode="auto">
              <a:xfrm>
                <a:off x="6023" y="1427"/>
                <a:ext cx="4320" cy="25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51" name="Line 22"/>
              <p:cNvSpPr>
                <a:spLocks noChangeShapeType="1"/>
              </p:cNvSpPr>
              <p:nvPr/>
            </p:nvSpPr>
            <p:spPr bwMode="auto">
              <a:xfrm flipV="1">
                <a:off x="6563" y="1607"/>
                <a:ext cx="0" cy="21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52" name="Line 21"/>
              <p:cNvSpPr>
                <a:spLocks noChangeShapeType="1"/>
              </p:cNvSpPr>
              <p:nvPr/>
            </p:nvSpPr>
            <p:spPr bwMode="auto">
              <a:xfrm>
                <a:off x="6383" y="3666"/>
                <a:ext cx="288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9653" name="Text Box 20"/>
              <p:cNvSpPr txBox="1">
                <a:spLocks noChangeArrowheads="1"/>
              </p:cNvSpPr>
              <p:nvPr/>
            </p:nvSpPr>
            <p:spPr bwMode="auto">
              <a:xfrm>
                <a:off x="6923" y="30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4" name="Text Box 19"/>
              <p:cNvSpPr txBox="1">
                <a:spLocks noChangeArrowheads="1"/>
              </p:cNvSpPr>
              <p:nvPr/>
            </p:nvSpPr>
            <p:spPr bwMode="auto">
              <a:xfrm>
                <a:off x="7103" y="250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5" name="Text Box 18"/>
              <p:cNvSpPr txBox="1">
                <a:spLocks noChangeArrowheads="1"/>
              </p:cNvSpPr>
              <p:nvPr/>
            </p:nvSpPr>
            <p:spPr bwMode="auto">
              <a:xfrm>
                <a:off x="7403" y="19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6" name="Text Box 17"/>
              <p:cNvSpPr txBox="1">
                <a:spLocks noChangeArrowheads="1"/>
              </p:cNvSpPr>
              <p:nvPr/>
            </p:nvSpPr>
            <p:spPr bwMode="auto">
              <a:xfrm>
                <a:off x="7643" y="23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7" name="Text Box 16"/>
              <p:cNvSpPr txBox="1">
                <a:spLocks noChangeArrowheads="1"/>
              </p:cNvSpPr>
              <p:nvPr/>
            </p:nvSpPr>
            <p:spPr bwMode="auto">
              <a:xfrm>
                <a:off x="7463" y="280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8" name="Text Box 15"/>
              <p:cNvSpPr txBox="1">
                <a:spLocks noChangeArrowheads="1"/>
              </p:cNvSpPr>
              <p:nvPr/>
            </p:nvSpPr>
            <p:spPr bwMode="auto">
              <a:xfrm>
                <a:off x="8123" y="23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59" name="Text Box 14"/>
              <p:cNvSpPr txBox="1">
                <a:spLocks noChangeArrowheads="1"/>
              </p:cNvSpPr>
              <p:nvPr/>
            </p:nvSpPr>
            <p:spPr bwMode="auto">
              <a:xfrm>
                <a:off x="8363" y="21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0" name="Text Box 13"/>
              <p:cNvSpPr txBox="1">
                <a:spLocks noChangeArrowheads="1"/>
              </p:cNvSpPr>
              <p:nvPr/>
            </p:nvSpPr>
            <p:spPr bwMode="auto">
              <a:xfrm>
                <a:off x="8183" y="17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1" name="Text Box 12"/>
              <p:cNvSpPr txBox="1">
                <a:spLocks noChangeArrowheads="1"/>
              </p:cNvSpPr>
              <p:nvPr/>
            </p:nvSpPr>
            <p:spPr bwMode="auto">
              <a:xfrm>
                <a:off x="8003" y="256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2" name="Text Box 11"/>
              <p:cNvSpPr txBox="1">
                <a:spLocks noChangeArrowheads="1"/>
              </p:cNvSpPr>
              <p:nvPr/>
            </p:nvSpPr>
            <p:spPr bwMode="auto">
              <a:xfrm>
                <a:off x="8723" y="30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3" name="Text Box 10"/>
              <p:cNvSpPr txBox="1">
                <a:spLocks noChangeArrowheads="1"/>
              </p:cNvSpPr>
              <p:nvPr/>
            </p:nvSpPr>
            <p:spPr bwMode="auto">
              <a:xfrm>
                <a:off x="6743" y="214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4" name="Text Box 9"/>
              <p:cNvSpPr txBox="1">
                <a:spLocks noChangeArrowheads="1"/>
              </p:cNvSpPr>
              <p:nvPr/>
            </p:nvSpPr>
            <p:spPr bwMode="auto">
              <a:xfrm>
                <a:off x="7823" y="322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5" name="Text Box 8"/>
              <p:cNvSpPr txBox="1">
                <a:spLocks noChangeArrowheads="1"/>
              </p:cNvSpPr>
              <p:nvPr/>
            </p:nvSpPr>
            <p:spPr bwMode="auto">
              <a:xfrm>
                <a:off x="8723" y="2687"/>
                <a:ext cx="36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●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6" name="Text Box 7"/>
              <p:cNvSpPr txBox="1">
                <a:spLocks noChangeArrowheads="1"/>
              </p:cNvSpPr>
              <p:nvPr/>
            </p:nvSpPr>
            <p:spPr bwMode="auto">
              <a:xfrm>
                <a:off x="6023" y="142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Y</a:t>
                </a:r>
                <a:endParaRPr lang="fr-CA" sz="1800">
                  <a:latin typeface="Arial" charset="0"/>
                </a:endParaRPr>
              </a:p>
            </p:txBody>
          </p:sp>
          <p:sp>
            <p:nvSpPr>
              <p:cNvPr id="69667" name="Text Box 6"/>
              <p:cNvSpPr txBox="1">
                <a:spLocks noChangeArrowheads="1"/>
              </p:cNvSpPr>
              <p:nvPr/>
            </p:nvSpPr>
            <p:spPr bwMode="auto">
              <a:xfrm>
                <a:off x="9263" y="3587"/>
                <a:ext cx="540" cy="3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fr-CA" sz="1200">
                    <a:latin typeface="Arial" charset="0"/>
                    <a:cs typeface="Times New Roman" pitchFamily="18" charset="0"/>
                  </a:rPr>
                  <a:t>X</a:t>
                </a:r>
                <a:endParaRPr lang="fr-CA" sz="1800">
                  <a:latin typeface="Arial" charset="0"/>
                </a:endParaRPr>
              </a:p>
            </p:txBody>
          </p:sp>
        </p:grpSp>
      </p:grpSp>
      <p:graphicFrame>
        <p:nvGraphicFramePr>
          <p:cNvPr id="794712" name="Group 88"/>
          <p:cNvGraphicFramePr>
            <a:graphicFrameLocks noGrp="1"/>
          </p:cNvGraphicFramePr>
          <p:nvPr/>
        </p:nvGraphicFramePr>
        <p:xfrm>
          <a:off x="1162050" y="1747838"/>
          <a:ext cx="6840538" cy="4940301"/>
        </p:xfrm>
        <a:graphic>
          <a:graphicData uri="http://schemas.openxmlformats.org/drawingml/2006/table">
            <a:tbl>
              <a:tblPr/>
              <a:tblGrid>
                <a:gridCol w="3421063"/>
                <a:gridCol w="3419475"/>
              </a:tblGrid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Corrélation parfaite négative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fr-FR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r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-1)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Forte corrélation négative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(-1 &lt; </a:t>
                      </a:r>
                      <a:r>
                        <a:rPr kumimoji="0" lang="fr-FR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r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&lt;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 0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1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Corrélation positive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 &lt; </a:t>
                      </a:r>
                      <a:r>
                        <a:rPr kumimoji="0" lang="fr-FR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r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&lt;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 1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Aucune corrélation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fr-FR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r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ymbol" pitchFamily="18" charset="2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 0)</a:t>
                      </a:r>
                      <a:endParaRPr kumimoji="0" lang="fr-F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42EAFEDE-5F2F-46FC-8E93-76C8408D238F}" type="slidenum">
              <a:rPr lang="fr-FR" smtClean="0"/>
              <a:pPr>
                <a:defRPr/>
              </a:pPr>
              <a:t>43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Règle de calcul pour les combinaisons</a:t>
            </a:r>
            <a:br>
              <a:rPr lang="fr-FR" sz="3600" smtClean="0"/>
            </a:br>
            <a:r>
              <a:rPr lang="fr-FR" sz="3600" smtClean="0"/>
              <a:t>de variables aléatoires dépendantes</a:t>
            </a:r>
          </a:p>
        </p:txBody>
      </p:sp>
      <p:sp>
        <p:nvSpPr>
          <p:cNvPr id="706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Soit  </a:t>
            </a:r>
            <a:r>
              <a:rPr lang="fr-FR" i="1" dirty="0" smtClean="0"/>
              <a:t>X</a:t>
            </a:r>
            <a:r>
              <a:rPr lang="fr-FR" dirty="0" smtClean="0"/>
              <a:t> et </a:t>
            </a:r>
            <a:r>
              <a:rPr lang="fr-FR" i="1" dirty="0" smtClean="0"/>
              <a:t>Y</a:t>
            </a:r>
            <a:r>
              <a:rPr lang="fr-FR" dirty="0" smtClean="0"/>
              <a:t> deux variables aléatoires dépendantes</a:t>
            </a:r>
          </a:p>
          <a:p>
            <a:pPr eaLnBrk="1" hangingPunct="1"/>
            <a:r>
              <a:rPr lang="fr-FR" dirty="0" smtClean="0"/>
              <a:t>Somme (</a:t>
            </a:r>
            <a:r>
              <a:rPr lang="fr-FR" i="1" dirty="0" smtClean="0"/>
              <a:t>X + Y)</a:t>
            </a:r>
            <a:endParaRPr lang="fr-FR" dirty="0" smtClean="0"/>
          </a:p>
          <a:p>
            <a:pPr lvl="1" eaLnBrk="1" hangingPunct="1"/>
            <a:r>
              <a:rPr lang="fr-FR" i="1" dirty="0" smtClean="0"/>
              <a:t>E(X + Y) = E(X) + E(Y)</a:t>
            </a:r>
          </a:p>
          <a:p>
            <a:pPr lvl="1" eaLnBrk="1" hangingPunct="1"/>
            <a:r>
              <a:rPr lang="fr-FR" i="1" dirty="0" smtClean="0"/>
              <a:t>Var(X + Y) = Var(X) + Var(Y) </a:t>
            </a:r>
            <a:r>
              <a:rPr lang="fr-FR" i="1" dirty="0">
                <a:cs typeface="Times New Roman" pitchFamily="18" charset="0"/>
              </a:rPr>
              <a:t>+</a:t>
            </a:r>
            <a:r>
              <a:rPr lang="fr-FR" i="1" dirty="0" smtClean="0">
                <a:cs typeface="Times New Roman" pitchFamily="18" charset="0"/>
              </a:rPr>
              <a:t> </a:t>
            </a:r>
            <a:r>
              <a:rPr lang="fr-FR" i="1" dirty="0" smtClean="0">
                <a:cs typeface="Times New Roman" pitchFamily="18" charset="0"/>
              </a:rPr>
              <a:t>2</a:t>
            </a:r>
            <a:r>
              <a:rPr lang="fr-FR" i="1" dirty="0" smtClean="0"/>
              <a:t>Cov(X,Y)</a:t>
            </a:r>
          </a:p>
          <a:p>
            <a:pPr eaLnBrk="1" hangingPunct="1"/>
            <a:r>
              <a:rPr lang="fr-FR" dirty="0" smtClean="0"/>
              <a:t>Différence (</a:t>
            </a:r>
            <a:r>
              <a:rPr lang="fr-FR" i="1" dirty="0" smtClean="0"/>
              <a:t>X – Y)</a:t>
            </a:r>
            <a:endParaRPr lang="fr-FR" dirty="0" smtClean="0"/>
          </a:p>
          <a:p>
            <a:pPr lvl="1" eaLnBrk="1" hangingPunct="1"/>
            <a:r>
              <a:rPr lang="fr-FR" i="1" dirty="0" smtClean="0"/>
              <a:t>E(X - Y) = E(X) - E(Y)</a:t>
            </a:r>
          </a:p>
          <a:p>
            <a:pPr lvl="1" eaLnBrk="1" hangingPunct="1"/>
            <a:r>
              <a:rPr lang="fr-FR" i="1" dirty="0" smtClean="0"/>
              <a:t>Var(X - Y) = Var(X) + Var(Y) </a:t>
            </a:r>
            <a:r>
              <a:rPr lang="fr-FR" i="1" dirty="0">
                <a:cs typeface="Times New Roman" pitchFamily="18" charset="0"/>
              </a:rPr>
              <a:t>-</a:t>
            </a:r>
            <a:r>
              <a:rPr lang="fr-FR" i="1" dirty="0" smtClean="0">
                <a:cs typeface="Times New Roman" pitchFamily="18" charset="0"/>
              </a:rPr>
              <a:t> </a:t>
            </a:r>
            <a:r>
              <a:rPr lang="fr-FR" i="1" dirty="0" smtClean="0">
                <a:cs typeface="Times New Roman" pitchFamily="18" charset="0"/>
              </a:rPr>
              <a:t>2</a:t>
            </a:r>
            <a:r>
              <a:rPr lang="fr-FR" i="1" dirty="0" smtClean="0"/>
              <a:t>Cov(X,Y)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9: calcul de la covariance</a:t>
            </a:r>
            <a:br>
              <a:rPr lang="fr-FR" sz="3600" smtClean="0"/>
            </a:br>
            <a:r>
              <a:rPr lang="fr-FR" sz="3600" smtClean="0"/>
              <a:t>et de la corrélation</a:t>
            </a:r>
          </a:p>
        </p:txBody>
      </p:sp>
      <p:sp>
        <p:nvSpPr>
          <p:cNvPr id="71684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151063"/>
          </a:xfrm>
        </p:spPr>
        <p:txBody>
          <a:bodyPr/>
          <a:lstStyle/>
          <a:p>
            <a:pPr eaLnBrk="1" hangingPunct="1"/>
            <a:r>
              <a:rPr lang="fr-FR" sz="2600" smtClean="0"/>
              <a:t>Soit </a:t>
            </a:r>
            <a:r>
              <a:rPr lang="fr-FR" sz="2600" i="1" smtClean="0"/>
              <a:t>X</a:t>
            </a:r>
            <a:r>
              <a:rPr lang="fr-FR" sz="2600" smtClean="0"/>
              <a:t>: le nombre d’unités vendues par jour du produit A</a:t>
            </a:r>
          </a:p>
          <a:p>
            <a:pPr lvl="1" eaLnBrk="1" hangingPunct="1">
              <a:buFontTx/>
              <a:buNone/>
            </a:pPr>
            <a:r>
              <a:rPr lang="fr-FR" sz="2600" i="1" smtClean="0"/>
              <a:t>		 Y</a:t>
            </a:r>
            <a:r>
              <a:rPr lang="fr-FR" sz="2600" smtClean="0"/>
              <a:t>: le nombre d’unités vendues par jour du produit B</a:t>
            </a:r>
          </a:p>
          <a:p>
            <a:pPr eaLnBrk="1" hangingPunct="1"/>
            <a:r>
              <a:rPr lang="fr-FR" sz="2600" smtClean="0"/>
              <a:t>La distribution jointe des ventes est</a:t>
            </a:r>
          </a:p>
        </p:txBody>
      </p:sp>
      <p:pic>
        <p:nvPicPr>
          <p:cNvPr id="71685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7188" y="3236913"/>
            <a:ext cx="5865812" cy="2413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9: calcul de </a:t>
            </a:r>
            <a:r>
              <a:rPr lang="fr-FR" i="1" smtClean="0"/>
              <a:t>E(X)</a:t>
            </a:r>
            <a:r>
              <a:rPr lang="fr-FR" smtClean="0"/>
              <a:t> et </a:t>
            </a:r>
            <a:r>
              <a:rPr lang="fr-FR" i="1" smtClean="0"/>
              <a:t>Var(X)</a:t>
            </a:r>
          </a:p>
        </p:txBody>
      </p:sp>
      <p:sp>
        <p:nvSpPr>
          <p:cNvPr id="7270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147763"/>
          </a:xfrm>
        </p:spPr>
        <p:txBody>
          <a:bodyPr/>
          <a:lstStyle/>
          <a:p>
            <a:pPr eaLnBrk="1" hangingPunct="1"/>
            <a:r>
              <a:rPr lang="fr-FR" i="1" smtClean="0"/>
              <a:t>E(X) = 1,75</a:t>
            </a:r>
          </a:p>
          <a:p>
            <a:pPr eaLnBrk="1" hangingPunct="1"/>
            <a:r>
              <a:rPr lang="fr-FR" i="1" smtClean="0"/>
              <a:t>Var(X) = 0, 79</a:t>
            </a:r>
            <a:r>
              <a:rPr lang="fr-FR" smtClean="0"/>
              <a:t> et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 = 0,89</a:t>
            </a:r>
          </a:p>
        </p:txBody>
      </p:sp>
      <p:pic>
        <p:nvPicPr>
          <p:cNvPr id="7270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2940050"/>
            <a:ext cx="8069263" cy="2376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9: calcul de </a:t>
            </a:r>
            <a:r>
              <a:rPr lang="fr-FR" i="1" smtClean="0"/>
              <a:t>E(Y)</a:t>
            </a:r>
            <a:r>
              <a:rPr lang="fr-FR" smtClean="0"/>
              <a:t> et </a:t>
            </a:r>
            <a:r>
              <a:rPr lang="fr-FR" i="1" smtClean="0"/>
              <a:t>Var(Y)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198563"/>
          </a:xfrm>
        </p:spPr>
        <p:txBody>
          <a:bodyPr/>
          <a:lstStyle/>
          <a:p>
            <a:pPr eaLnBrk="1" hangingPunct="1"/>
            <a:r>
              <a:rPr lang="fr-FR" i="1" smtClean="0"/>
              <a:t>E(Y) = 2,45</a:t>
            </a:r>
          </a:p>
          <a:p>
            <a:pPr eaLnBrk="1" hangingPunct="1"/>
            <a:r>
              <a:rPr lang="fr-FR" i="1" smtClean="0"/>
              <a:t>Var(Y) = 3, 35</a:t>
            </a:r>
            <a:r>
              <a:rPr lang="fr-FR" smtClean="0"/>
              <a:t> et 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(Y) = 1,83</a:t>
            </a:r>
          </a:p>
        </p:txBody>
      </p:sp>
      <p:pic>
        <p:nvPicPr>
          <p:cNvPr id="7373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00" y="2930525"/>
            <a:ext cx="8169275" cy="24066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9: calcul de </a:t>
            </a:r>
            <a:r>
              <a:rPr lang="fr-FR" i="1" smtClean="0"/>
              <a:t>E(XY)</a:t>
            </a:r>
          </a:p>
        </p:txBody>
      </p:sp>
      <p:sp>
        <p:nvSpPr>
          <p:cNvPr id="7475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198563"/>
          </a:xfrm>
        </p:spPr>
        <p:txBody>
          <a:bodyPr/>
          <a:lstStyle/>
          <a:p>
            <a:pPr eaLnBrk="1" hangingPunct="1"/>
            <a:r>
              <a:rPr lang="fr-FR" i="1" smtClean="0"/>
              <a:t>E(XY) = 5,65</a:t>
            </a:r>
          </a:p>
        </p:txBody>
      </p:sp>
      <p:pic>
        <p:nvPicPr>
          <p:cNvPr id="7475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125" y="2598738"/>
            <a:ext cx="7975600" cy="2251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48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9: calcul de la corrélation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81975" cy="42211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i="1" noProof="1" smtClean="0"/>
              <a:t>Cov(X,Y) = E(X∙Y)</a:t>
            </a:r>
            <a:r>
              <a:rPr lang="en-US" i="1" smtClean="0"/>
              <a:t>-</a:t>
            </a:r>
            <a:r>
              <a:rPr lang="en-US" i="1" noProof="1" smtClean="0"/>
              <a:t>E(X)∙E(Y) = 5,65-(1,75)∙(2,45)</a:t>
            </a:r>
          </a:p>
          <a:p>
            <a:pPr lvl="4" eaLnBrk="1" hangingPunct="1">
              <a:lnSpc>
                <a:spcPct val="90000"/>
              </a:lnSpc>
              <a:buFontTx/>
              <a:buNone/>
            </a:pPr>
            <a:r>
              <a:rPr lang="en-US" i="1" noProof="1" smtClean="0"/>
              <a:t>=1,3625</a:t>
            </a:r>
            <a:endParaRPr lang="fr-FR" i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r-FR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Il existe donc une forte corrélation linéaire positive (</a:t>
            </a:r>
            <a:r>
              <a:rPr lang="fr-FR" i="1" smtClean="0"/>
              <a:t>84%</a:t>
            </a:r>
            <a:r>
              <a:rPr lang="fr-FR" smtClean="0"/>
              <a:t>) entre le nombre d’unités vendues par jour du produit A</a:t>
            </a:r>
            <a:r>
              <a:rPr lang="fr-FR" i="1" smtClean="0"/>
              <a:t> </a:t>
            </a:r>
            <a:r>
              <a:rPr lang="fr-FR" smtClean="0"/>
              <a:t>et celui du produit B</a:t>
            </a:r>
          </a:p>
        </p:txBody>
      </p:sp>
      <p:graphicFrame>
        <p:nvGraphicFramePr>
          <p:cNvPr id="178180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877888" y="2927350"/>
          <a:ext cx="526415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7" name="Equation" r:id="rId4" imgW="2286000" imgH="419040" progId="Equation.3">
                  <p:embed/>
                </p:oleObj>
              </mc:Choice>
              <mc:Fallback>
                <p:oleObj name="Equation" r:id="rId4" imgW="228600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7888" y="2927350"/>
                        <a:ext cx="526415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49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Règle général de calcul pour les combinaisons variables dépendantes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600200"/>
            <a:ext cx="8620125" cy="4525963"/>
          </a:xfrm>
        </p:spPr>
        <p:txBody>
          <a:bodyPr/>
          <a:lstStyle/>
          <a:p>
            <a:pPr eaLnBrk="1" hangingPunct="1"/>
            <a:r>
              <a:rPr lang="en-CA" noProof="1" smtClean="0"/>
              <a:t>Soit  </a:t>
            </a:r>
            <a:r>
              <a:rPr lang="en-CA" i="1" noProof="1" smtClean="0"/>
              <a:t>X</a:t>
            </a:r>
            <a:r>
              <a:rPr lang="en-CA" noProof="1" smtClean="0"/>
              <a:t> et </a:t>
            </a:r>
            <a:r>
              <a:rPr lang="en-CA" i="1" noProof="1" smtClean="0"/>
              <a:t>Y</a:t>
            </a:r>
            <a:r>
              <a:rPr lang="en-CA" noProof="1" smtClean="0"/>
              <a:t> deux variables aléatoires dépendantes</a:t>
            </a:r>
          </a:p>
          <a:p>
            <a:pPr eaLnBrk="1" hangingPunct="1"/>
            <a:r>
              <a:rPr lang="en-CA" noProof="1" smtClean="0"/>
              <a:t>Somme (a</a:t>
            </a:r>
            <a:r>
              <a:rPr lang="en-CA" i="1" noProof="1" smtClean="0"/>
              <a:t>X + bY)</a:t>
            </a:r>
            <a:endParaRPr lang="en-CA" noProof="1" smtClean="0"/>
          </a:p>
          <a:p>
            <a:pPr lvl="1" eaLnBrk="1" hangingPunct="1"/>
            <a:r>
              <a:rPr lang="en-CA" i="1" noProof="1" smtClean="0"/>
              <a:t>E(aX + </a:t>
            </a:r>
            <a:r>
              <a:rPr lang="fr-FR" i="1" smtClean="0"/>
              <a:t>b</a:t>
            </a:r>
            <a:r>
              <a:rPr lang="fr-FR" i="1" noProof="1" smtClean="0"/>
              <a:t>Y) = </a:t>
            </a:r>
            <a:r>
              <a:rPr lang="fr-FR" i="1" smtClean="0"/>
              <a:t>a</a:t>
            </a:r>
            <a:r>
              <a:rPr lang="fr-FR" i="1" noProof="1" smtClean="0"/>
              <a:t>E(X) + </a:t>
            </a:r>
            <a:r>
              <a:rPr lang="fr-FR" i="1" smtClean="0"/>
              <a:t>b</a:t>
            </a:r>
            <a:r>
              <a:rPr lang="fr-FR" i="1" noProof="1" smtClean="0"/>
              <a:t>E(Y)</a:t>
            </a:r>
          </a:p>
          <a:p>
            <a:pPr lvl="1" eaLnBrk="1" hangingPunct="1"/>
            <a:r>
              <a:rPr lang="fr-FR" i="1" noProof="1" smtClean="0"/>
              <a:t>Var(</a:t>
            </a:r>
            <a:r>
              <a:rPr lang="fr-FR" i="1" smtClean="0"/>
              <a:t>a</a:t>
            </a:r>
            <a:r>
              <a:rPr lang="fr-FR" i="1" noProof="1" smtClean="0"/>
              <a:t>X + </a:t>
            </a:r>
            <a:r>
              <a:rPr lang="fr-FR" i="1" smtClean="0"/>
              <a:t>b</a:t>
            </a:r>
            <a:r>
              <a:rPr lang="fr-FR" i="1" noProof="1" smtClean="0"/>
              <a:t>Y) = </a:t>
            </a:r>
            <a:r>
              <a:rPr lang="fr-FR" i="1" smtClean="0"/>
              <a:t>a</a:t>
            </a:r>
            <a:r>
              <a:rPr lang="fr-FR" i="1" baseline="30000" smtClean="0"/>
              <a:t>2</a:t>
            </a:r>
            <a:r>
              <a:rPr lang="fr-FR" i="1" noProof="1" smtClean="0"/>
              <a:t>Var(X) + </a:t>
            </a:r>
            <a:r>
              <a:rPr lang="fr-FR" i="1" smtClean="0"/>
              <a:t>b</a:t>
            </a:r>
            <a:r>
              <a:rPr lang="fr-FR" i="1" baseline="30000" smtClean="0"/>
              <a:t>2</a:t>
            </a:r>
            <a:r>
              <a:rPr lang="fr-FR" i="1" noProof="1" smtClean="0"/>
              <a:t>Var(Y) </a:t>
            </a:r>
            <a:r>
              <a:rPr lang="fr-FR" i="1" noProof="1" smtClean="0">
                <a:cs typeface="Times New Roman" pitchFamily="18" charset="0"/>
              </a:rPr>
              <a:t>± 2</a:t>
            </a:r>
            <a:r>
              <a:rPr lang="fr-FR" i="1" smtClean="0">
                <a:cs typeface="Times New Roman" pitchFamily="18" charset="0"/>
              </a:rPr>
              <a:t>ab</a:t>
            </a:r>
            <a:r>
              <a:rPr lang="fr-FR" i="1" noProof="1" smtClean="0"/>
              <a:t>Cov(X,Y)</a:t>
            </a:r>
          </a:p>
          <a:p>
            <a:pPr eaLnBrk="1" hangingPunct="1"/>
            <a:r>
              <a:rPr lang="fr-FR" noProof="1" smtClean="0"/>
              <a:t>Différence (</a:t>
            </a:r>
            <a:r>
              <a:rPr lang="fr-FR" smtClean="0"/>
              <a:t>a</a:t>
            </a:r>
            <a:r>
              <a:rPr lang="fr-FR" i="1" noProof="1" smtClean="0"/>
              <a:t>X – </a:t>
            </a:r>
            <a:r>
              <a:rPr lang="fr-FR" i="1" smtClean="0"/>
              <a:t>b</a:t>
            </a:r>
            <a:r>
              <a:rPr lang="fr-FR" i="1" noProof="1" smtClean="0"/>
              <a:t>Y)</a:t>
            </a:r>
            <a:endParaRPr lang="fr-FR" noProof="1" smtClean="0"/>
          </a:p>
          <a:p>
            <a:pPr lvl="1" eaLnBrk="1" hangingPunct="1"/>
            <a:r>
              <a:rPr lang="fr-FR" i="1" noProof="1" smtClean="0"/>
              <a:t>E(</a:t>
            </a:r>
            <a:r>
              <a:rPr lang="fr-FR" i="1" smtClean="0"/>
              <a:t>a</a:t>
            </a:r>
            <a:r>
              <a:rPr lang="fr-FR" i="1" noProof="1" smtClean="0"/>
              <a:t>X - </a:t>
            </a:r>
            <a:r>
              <a:rPr lang="fr-FR" i="1" smtClean="0"/>
              <a:t>b</a:t>
            </a:r>
            <a:r>
              <a:rPr lang="fr-FR" i="1" noProof="1" smtClean="0"/>
              <a:t>Y) = </a:t>
            </a:r>
            <a:r>
              <a:rPr lang="fr-FR" i="1" smtClean="0"/>
              <a:t>a</a:t>
            </a:r>
            <a:r>
              <a:rPr lang="fr-FR" i="1" noProof="1" smtClean="0"/>
              <a:t>E(X) - </a:t>
            </a:r>
            <a:r>
              <a:rPr lang="fr-FR" i="1" smtClean="0"/>
              <a:t>b</a:t>
            </a:r>
            <a:r>
              <a:rPr lang="fr-FR" i="1" noProof="1" smtClean="0"/>
              <a:t>E(Y)</a:t>
            </a:r>
          </a:p>
          <a:p>
            <a:pPr lvl="1" eaLnBrk="1" hangingPunct="1"/>
            <a:r>
              <a:rPr lang="fr-FR" i="1" noProof="1" smtClean="0"/>
              <a:t>Var(</a:t>
            </a:r>
            <a:r>
              <a:rPr lang="fr-FR" i="1" smtClean="0"/>
              <a:t>a</a:t>
            </a:r>
            <a:r>
              <a:rPr lang="fr-FR" i="1" noProof="1" smtClean="0"/>
              <a:t>X - </a:t>
            </a:r>
            <a:r>
              <a:rPr lang="fr-FR" i="1" smtClean="0"/>
              <a:t>b</a:t>
            </a:r>
            <a:r>
              <a:rPr lang="fr-FR" i="1" noProof="1" smtClean="0"/>
              <a:t>Y) = </a:t>
            </a:r>
            <a:r>
              <a:rPr lang="fr-FR" i="1" smtClean="0"/>
              <a:t>a</a:t>
            </a:r>
            <a:r>
              <a:rPr lang="fr-FR" i="1" baseline="30000" smtClean="0"/>
              <a:t>2</a:t>
            </a:r>
            <a:r>
              <a:rPr lang="fr-FR" i="1" noProof="1" smtClean="0"/>
              <a:t>Var(X) + </a:t>
            </a:r>
            <a:r>
              <a:rPr lang="fr-FR" i="1" smtClean="0"/>
              <a:t>b</a:t>
            </a:r>
            <a:r>
              <a:rPr lang="fr-FR" i="1" baseline="30000" smtClean="0"/>
              <a:t>2</a:t>
            </a:r>
            <a:r>
              <a:rPr lang="fr-FR" i="1" noProof="1" smtClean="0"/>
              <a:t>Var(Y) </a:t>
            </a:r>
            <a:r>
              <a:rPr lang="fr-FR" i="1" noProof="1" smtClean="0">
                <a:cs typeface="Times New Roman" pitchFamily="18" charset="0"/>
              </a:rPr>
              <a:t>± </a:t>
            </a:r>
            <a:r>
              <a:rPr lang="fr-FR" i="1" smtClean="0">
                <a:cs typeface="Times New Roman" pitchFamily="18" charset="0"/>
              </a:rPr>
              <a:t>2ab</a:t>
            </a:r>
            <a:r>
              <a:rPr lang="fr-FR" i="1" noProof="1" smtClean="0"/>
              <a:t>Cov(X,Y)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CA" smtClean="0"/>
              <a:t>L</a:t>
            </a:r>
            <a:r>
              <a:rPr lang="fr-FR" smtClean="0"/>
              <a:t>ois </a:t>
            </a:r>
            <a:r>
              <a:rPr lang="fr-CA" smtClean="0"/>
              <a:t>de probabilité discrètes</a:t>
            </a:r>
            <a:endParaRPr lang="fr-FR" smtClean="0"/>
          </a:p>
        </p:txBody>
      </p:sp>
      <p:sp>
        <p:nvSpPr>
          <p:cNvPr id="76804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De nombreuses situations pratiques s’apparentent à certains comportements de variables aléatoires qui sont régies par des lois spécifiques (théoriques)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Avantages des lois théoriques</a:t>
            </a:r>
          </a:p>
        </p:txBody>
      </p:sp>
      <p:sp>
        <p:nvSpPr>
          <p:cNvPr id="604164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Observations remplacées par une expression mathématique ayant un nombre restreint de paramètres</a:t>
            </a:r>
          </a:p>
          <a:p>
            <a:pPr eaLnBrk="1" hangingPunct="1"/>
            <a:r>
              <a:rPr lang="fr-FR" smtClean="0"/>
              <a:t>Les lois théoriques agissent comme modèle et diminuent les irrégularités dues à l'échantillonnage</a:t>
            </a:r>
          </a:p>
          <a:p>
            <a:pPr eaLnBrk="1" hangingPunct="1"/>
            <a:r>
              <a:rPr lang="fr-FR" smtClean="0"/>
              <a:t>Moyenne et variance plus faciles à déterminer</a:t>
            </a:r>
          </a:p>
          <a:p>
            <a:pPr eaLnBrk="1" hangingPunct="1"/>
            <a:r>
              <a:rPr lang="fr-FR" smtClean="0"/>
              <a:t>Des tables de probabilité disponibles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4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La loi binomiale</a:t>
            </a:r>
          </a:p>
        </p:txBody>
      </p:sp>
      <p:sp>
        <p:nvSpPr>
          <p:cNvPr id="78852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Utilisée lorsque le phénomène aléatoire observé donne lieu à deux résultats possibles seulement:</a:t>
            </a:r>
          </a:p>
          <a:p>
            <a:pPr lvl="1" eaLnBrk="1" hangingPunct="1"/>
            <a:r>
              <a:rPr lang="fr-FR" smtClean="0"/>
              <a:t>succès ou insuccès</a:t>
            </a:r>
          </a:p>
          <a:p>
            <a:pPr lvl="1" eaLnBrk="1" hangingPunct="1"/>
            <a:r>
              <a:rPr lang="fr-FR" smtClean="0"/>
              <a:t>oui ou non</a:t>
            </a:r>
          </a:p>
          <a:p>
            <a:pPr lvl="1" eaLnBrk="1" hangingPunct="1"/>
            <a:r>
              <a:rPr lang="fr-FR" smtClean="0"/>
              <a:t>favorable ou défavorable</a:t>
            </a:r>
          </a:p>
          <a:p>
            <a:pPr lvl="1" eaLnBrk="1" hangingPunct="1"/>
            <a:r>
              <a:rPr lang="fr-FR" smtClean="0"/>
              <a:t>absence ou présence d’une caractéristique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Épreuve de Bernoulli</a:t>
            </a:r>
          </a:p>
        </p:txBody>
      </p:sp>
      <p:sp>
        <p:nvSpPr>
          <p:cNvPr id="7987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Expérience aléatoire élémentaire dont l'ensemble fondamental se compose de deux événements simples:</a:t>
            </a:r>
          </a:p>
          <a:p>
            <a:pPr lvl="1" eaLnBrk="1" hangingPunct="1"/>
            <a:r>
              <a:rPr lang="fr-FR" smtClean="0"/>
              <a:t>succès avec probabilité,  </a:t>
            </a:r>
            <a:r>
              <a:rPr lang="fr-FR" i="1" smtClean="0"/>
              <a:t>p</a:t>
            </a:r>
          </a:p>
          <a:p>
            <a:pPr lvl="1" eaLnBrk="1" hangingPunct="1"/>
            <a:r>
              <a:rPr lang="fr-FR" smtClean="0"/>
              <a:t>insuccès avec probabilité, </a:t>
            </a:r>
            <a:r>
              <a:rPr lang="fr-FR" i="1" smtClean="0"/>
              <a:t>q = (1-p)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Exemple 10: épreuve de Bernoulli</a:t>
            </a:r>
          </a:p>
        </p:txBody>
      </p:sp>
      <p:sp>
        <p:nvSpPr>
          <p:cNvPr id="61235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508000" y="1600200"/>
            <a:ext cx="8153400" cy="45259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Soit l’épreuve, vérifier si une personne a acheté un nouveau savon à lessive</a:t>
            </a:r>
          </a:p>
          <a:p>
            <a:pPr lvl="1" eaLnBrk="1" hangingPunct="1"/>
            <a:r>
              <a:rPr lang="fr-CA" sz="2400" smtClean="0"/>
              <a:t>L</a:t>
            </a:r>
            <a:r>
              <a:rPr lang="fr-FR" sz="2400" smtClean="0"/>
              <a:t>es résultats possibles sont: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</a:t>
            </a:r>
            <a:r>
              <a:rPr lang="fr-CA" sz="2400" i="1" smtClean="0"/>
              <a:t>1</a:t>
            </a:r>
            <a:r>
              <a:rPr lang="fr-CA" sz="2400" smtClean="0"/>
              <a:t>:   </a:t>
            </a:r>
            <a:r>
              <a:rPr lang="fr-FR" sz="2400" smtClean="0"/>
              <a:t>a acheté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</a:t>
            </a:r>
            <a:r>
              <a:rPr lang="fr-FR" sz="2400" i="1" smtClean="0"/>
              <a:t>0</a:t>
            </a:r>
            <a:r>
              <a:rPr lang="fr-CA" sz="2400" smtClean="0"/>
              <a:t>:   </a:t>
            </a:r>
            <a:r>
              <a:rPr lang="fr-FR" sz="2400" smtClean="0"/>
              <a:t>n’a pas acheté</a:t>
            </a:r>
          </a:p>
          <a:p>
            <a:pPr eaLnBrk="1" hangingPunct="1"/>
            <a:r>
              <a:rPr lang="fr-FR" sz="2400" smtClean="0"/>
              <a:t>Soit l’épreuve, vérifier si une personne suit régulièrement (</a:t>
            </a:r>
            <a:r>
              <a:rPr lang="fr-FR" sz="2400" smtClean="0">
                <a:sym typeface="Symbol" pitchFamily="18" charset="2"/>
              </a:rPr>
              <a:t>3 fois / semaine) </a:t>
            </a:r>
            <a:r>
              <a:rPr lang="fr-FR" sz="2400" smtClean="0"/>
              <a:t>un programme de conditionnement physique:</a:t>
            </a:r>
          </a:p>
          <a:p>
            <a:pPr lvl="1" eaLnBrk="1" hangingPunct="1"/>
            <a:r>
              <a:rPr lang="fr-FR" sz="2400" smtClean="0"/>
              <a:t>Les résultats possibles sont: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</a:t>
            </a:r>
            <a:r>
              <a:rPr lang="fr-FR" sz="2400" i="1" smtClean="0"/>
              <a:t>1</a:t>
            </a:r>
            <a:r>
              <a:rPr lang="fr-FR" sz="2400" smtClean="0"/>
              <a:t>:   suit régulièrement un programme</a:t>
            </a:r>
          </a:p>
          <a:p>
            <a:pPr lvl="1" eaLnBrk="1" hangingPunct="1">
              <a:buFontTx/>
              <a:buNone/>
            </a:pPr>
            <a:r>
              <a:rPr lang="fr-FR" sz="2400" smtClean="0"/>
              <a:t>	</a:t>
            </a:r>
            <a:r>
              <a:rPr lang="fr-FR" sz="2400" i="1" smtClean="0"/>
              <a:t>0</a:t>
            </a:r>
            <a:r>
              <a:rPr lang="fr-FR" sz="2400" smtClean="0"/>
              <a:t>:   ne suit pas régulièrement un programme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2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2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2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2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2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2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2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2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2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2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2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2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2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2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2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2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23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65FB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7" grpId="0" build="p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Loi de probabilité</a:t>
            </a:r>
            <a:br>
              <a:rPr lang="fr-FR" sz="3600" smtClean="0"/>
            </a:br>
            <a:r>
              <a:rPr lang="fr-FR" sz="3600" smtClean="0"/>
              <a:t> épreuve de Bernoulli</a:t>
            </a:r>
          </a:p>
        </p:txBody>
      </p:sp>
      <p:grpSp>
        <p:nvGrpSpPr>
          <p:cNvPr id="81924" name="Group 19"/>
          <p:cNvGrpSpPr>
            <a:grpSpLocks/>
          </p:cNvGrpSpPr>
          <p:nvPr/>
        </p:nvGrpSpPr>
        <p:grpSpPr bwMode="auto">
          <a:xfrm>
            <a:off x="1852613" y="1874838"/>
            <a:ext cx="5411787" cy="4095750"/>
            <a:chOff x="1167" y="1181"/>
            <a:chExt cx="3409" cy="2580"/>
          </a:xfrm>
        </p:grpSpPr>
        <p:sp>
          <p:nvSpPr>
            <p:cNvPr id="81925" name="Line 11"/>
            <p:cNvSpPr>
              <a:spLocks noChangeShapeType="1"/>
            </p:cNvSpPr>
            <p:nvPr/>
          </p:nvSpPr>
          <p:spPr bwMode="auto">
            <a:xfrm flipH="1">
              <a:off x="1970" y="2991"/>
              <a:ext cx="563" cy="0"/>
            </a:xfrm>
            <a:prstGeom prst="line">
              <a:avLst/>
            </a:prstGeom>
            <a:noFill/>
            <a:ln w="3810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1926" name="Line 12"/>
            <p:cNvSpPr>
              <a:spLocks noChangeShapeType="1"/>
            </p:cNvSpPr>
            <p:nvPr/>
          </p:nvSpPr>
          <p:spPr bwMode="auto">
            <a:xfrm flipH="1">
              <a:off x="1966" y="1837"/>
              <a:ext cx="1437" cy="0"/>
            </a:xfrm>
            <a:prstGeom prst="line">
              <a:avLst/>
            </a:prstGeom>
            <a:noFill/>
            <a:ln w="38100">
              <a:solidFill>
                <a:srgbClr val="CC66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1927" name="Freeform 6"/>
            <p:cNvSpPr>
              <a:spLocks/>
            </p:cNvSpPr>
            <p:nvPr/>
          </p:nvSpPr>
          <p:spPr bwMode="auto">
            <a:xfrm>
              <a:off x="1973" y="1459"/>
              <a:ext cx="2465" cy="1999"/>
            </a:xfrm>
            <a:custGeom>
              <a:avLst/>
              <a:gdLst>
                <a:gd name="T0" fmla="*/ 0 w 2465"/>
                <a:gd name="T1" fmla="*/ 0 h 1999"/>
                <a:gd name="T2" fmla="*/ 0 w 2465"/>
                <a:gd name="T3" fmla="*/ 1998 h 1999"/>
                <a:gd name="T4" fmla="*/ 2464 w 2465"/>
                <a:gd name="T5" fmla="*/ 1998 h 1999"/>
                <a:gd name="T6" fmla="*/ 0 60000 65536"/>
                <a:gd name="T7" fmla="*/ 0 60000 65536"/>
                <a:gd name="T8" fmla="*/ 0 60000 65536"/>
                <a:gd name="T9" fmla="*/ 0 w 2465"/>
                <a:gd name="T10" fmla="*/ 0 h 1999"/>
                <a:gd name="T11" fmla="*/ 2465 w 2465"/>
                <a:gd name="T12" fmla="*/ 1999 h 199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465" h="1999">
                  <a:moveTo>
                    <a:pt x="0" y="0"/>
                  </a:moveTo>
                  <a:lnTo>
                    <a:pt x="0" y="1998"/>
                  </a:lnTo>
                  <a:lnTo>
                    <a:pt x="2464" y="1998"/>
                  </a:lnTo>
                </a:path>
              </a:pathLst>
            </a:custGeom>
            <a:noFill/>
            <a:ln w="19050" cap="rnd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1928" name="Line 7"/>
            <p:cNvSpPr>
              <a:spLocks noChangeShapeType="1"/>
            </p:cNvSpPr>
            <p:nvPr/>
          </p:nvSpPr>
          <p:spPr bwMode="auto">
            <a:xfrm flipV="1">
              <a:off x="2533" y="2984"/>
              <a:ext cx="0" cy="481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1929" name="Line 8"/>
            <p:cNvSpPr>
              <a:spLocks noChangeShapeType="1"/>
            </p:cNvSpPr>
            <p:nvPr/>
          </p:nvSpPr>
          <p:spPr bwMode="auto">
            <a:xfrm flipV="1">
              <a:off x="3395" y="1830"/>
              <a:ext cx="0" cy="1635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81930" name="Rectangle 9"/>
            <p:cNvSpPr>
              <a:spLocks noChangeArrowheads="1"/>
            </p:cNvSpPr>
            <p:nvPr/>
          </p:nvSpPr>
          <p:spPr bwMode="auto">
            <a:xfrm>
              <a:off x="1679" y="1664"/>
              <a:ext cx="226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>
                  <a:solidFill>
                    <a:srgbClr val="000000"/>
                  </a:solidFill>
                </a:rPr>
                <a:t>p</a:t>
              </a:r>
            </a:p>
          </p:txBody>
        </p:sp>
        <p:sp>
          <p:nvSpPr>
            <p:cNvPr id="81931" name="Rectangle 10"/>
            <p:cNvSpPr>
              <a:spLocks noChangeArrowheads="1"/>
            </p:cNvSpPr>
            <p:nvPr/>
          </p:nvSpPr>
          <p:spPr bwMode="auto">
            <a:xfrm>
              <a:off x="1167" y="2798"/>
              <a:ext cx="78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>
                  <a:solidFill>
                    <a:srgbClr val="000000"/>
                  </a:solidFill>
                </a:rPr>
                <a:t>q = 1-p</a:t>
              </a:r>
            </a:p>
          </p:txBody>
        </p:sp>
        <p:sp>
          <p:nvSpPr>
            <p:cNvPr id="81932" name="Rectangle 13"/>
            <p:cNvSpPr>
              <a:spLocks noChangeArrowheads="1"/>
            </p:cNvSpPr>
            <p:nvPr/>
          </p:nvSpPr>
          <p:spPr bwMode="auto">
            <a:xfrm>
              <a:off x="2413" y="3424"/>
              <a:ext cx="38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fr-FR" sz="2800">
                  <a:solidFill>
                    <a:srgbClr val="000000"/>
                  </a:solidFill>
                </a:rPr>
                <a:t>0</a:t>
              </a:r>
            </a:p>
          </p:txBody>
        </p:sp>
        <p:sp>
          <p:nvSpPr>
            <p:cNvPr id="81933" name="Rectangle 14"/>
            <p:cNvSpPr>
              <a:spLocks noChangeArrowheads="1"/>
            </p:cNvSpPr>
            <p:nvPr/>
          </p:nvSpPr>
          <p:spPr bwMode="auto">
            <a:xfrm>
              <a:off x="4321" y="3436"/>
              <a:ext cx="255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>
                  <a:solidFill>
                    <a:srgbClr val="000000"/>
                  </a:solidFill>
                </a:rPr>
                <a:t>x</a:t>
              </a:r>
              <a:r>
                <a:rPr lang="fr-FR" sz="2800" i="1" baseline="-25000">
                  <a:solidFill>
                    <a:srgbClr val="000000"/>
                  </a:solidFill>
                </a:rPr>
                <a:t>i</a:t>
              </a:r>
            </a:p>
          </p:txBody>
        </p:sp>
        <p:sp>
          <p:nvSpPr>
            <p:cNvPr id="81934" name="Rectangle 15"/>
            <p:cNvSpPr>
              <a:spLocks noChangeArrowheads="1"/>
            </p:cNvSpPr>
            <p:nvPr/>
          </p:nvSpPr>
          <p:spPr bwMode="auto">
            <a:xfrm>
              <a:off x="1532" y="1181"/>
              <a:ext cx="467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fr-FR" sz="2800" i="1">
                  <a:solidFill>
                    <a:srgbClr val="000000"/>
                  </a:solidFill>
                </a:rPr>
                <a:t>f(x</a:t>
              </a:r>
              <a:r>
                <a:rPr lang="fr-FR" sz="2800" i="1" baseline="-25000">
                  <a:solidFill>
                    <a:srgbClr val="000000"/>
                  </a:solidFill>
                </a:rPr>
                <a:t>i</a:t>
              </a:r>
              <a:r>
                <a:rPr lang="fr-FR" sz="2800" i="1">
                  <a:solidFill>
                    <a:srgbClr val="000000"/>
                  </a:solidFill>
                </a:rPr>
                <a:t>)</a:t>
              </a:r>
            </a:p>
          </p:txBody>
        </p:sp>
        <p:sp>
          <p:nvSpPr>
            <p:cNvPr id="81935" name="Rectangle 16"/>
            <p:cNvSpPr>
              <a:spLocks noChangeArrowheads="1"/>
            </p:cNvSpPr>
            <p:nvPr/>
          </p:nvSpPr>
          <p:spPr bwMode="auto">
            <a:xfrm>
              <a:off x="3284" y="3424"/>
              <a:ext cx="388" cy="3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2800">
                  <a:solidFill>
                    <a:srgbClr val="000000"/>
                  </a:solidFill>
                </a:rPr>
                <a:t>1</a:t>
              </a:r>
              <a:endParaRPr lang="fr-FR" sz="2800">
                <a:solidFill>
                  <a:srgbClr val="000000"/>
                </a:solidFill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Processus de Bernoulli</a:t>
            </a:r>
          </a:p>
        </p:txBody>
      </p:sp>
      <p:sp>
        <p:nvSpPr>
          <p:cNvPr id="616452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Expérience aléatoire constituée d'une suite de </a:t>
            </a:r>
            <a:r>
              <a:rPr lang="fr-FR" i="1" smtClean="0"/>
              <a:t>n</a:t>
            </a:r>
            <a:r>
              <a:rPr lang="fr-FR" smtClean="0"/>
              <a:t> épreuves de Bernoulli indépendantes ayant la même probabilité, </a:t>
            </a:r>
            <a:r>
              <a:rPr lang="fr-FR" i="1" smtClean="0"/>
              <a:t>p</a:t>
            </a:r>
            <a:r>
              <a:rPr lang="fr-FR" smtClean="0"/>
              <a:t>, de succès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Un processus de Bernoulli doit satisfaire les trois conditions suivantes: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I</a:t>
            </a:r>
            <a:r>
              <a:rPr lang="fr-FR" smtClean="0"/>
              <a:t>l n’y a que deux résultats possibles pour chaque épreuve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L</a:t>
            </a:r>
            <a:r>
              <a:rPr lang="fr-FR" smtClean="0"/>
              <a:t>es épreuves sont indépendantes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L</a:t>
            </a:r>
            <a:r>
              <a:rPr lang="fr-FR" smtClean="0"/>
              <a:t>a probabilité de succès est la même à chaque épreuve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4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6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6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6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6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4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64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2" grpId="0" build="p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Processus de Bernoulli </a:t>
            </a:r>
            <a:r>
              <a:rPr lang="en-US" sz="3600" smtClean="0"/>
              <a:t/>
            </a:r>
            <a:br>
              <a:rPr lang="en-US" sz="3600" smtClean="0"/>
            </a:br>
            <a:r>
              <a:rPr lang="fr-FR" sz="3600" smtClean="0"/>
              <a:t>et variable binomiale</a:t>
            </a:r>
          </a:p>
        </p:txBody>
      </p:sp>
      <p:sp>
        <p:nvSpPr>
          <p:cNvPr id="618501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Si on s’intéresse au nombre de succès obtenus en répétant </a:t>
            </a:r>
            <a:r>
              <a:rPr lang="fr-FR" i="1" smtClean="0"/>
              <a:t>n</a:t>
            </a:r>
            <a:r>
              <a:rPr lang="fr-FR" smtClean="0"/>
              <a:t> fois l’épreuve de Bernoulli, on définit alors une variable binomiale</a:t>
            </a:r>
          </a:p>
          <a:p>
            <a:pPr eaLnBrk="1" hangingPunct="1"/>
            <a:r>
              <a:rPr lang="fr-FR" smtClean="0"/>
              <a:t>Ce qu’on veut</a:t>
            </a:r>
          </a:p>
          <a:p>
            <a:pPr lvl="1" eaLnBrk="1" hangingPunct="1"/>
            <a:r>
              <a:rPr lang="fr-FR" smtClean="0"/>
              <a:t>déterminer la probabilité qu’au cours de </a:t>
            </a:r>
            <a:r>
              <a:rPr lang="fr-FR" i="1" smtClean="0"/>
              <a:t>n</a:t>
            </a:r>
            <a:r>
              <a:rPr lang="fr-FR" smtClean="0"/>
              <a:t> essais, l’événement succès (de probabilité </a:t>
            </a:r>
            <a:r>
              <a:rPr lang="fr-FR" i="1" smtClean="0"/>
              <a:t>p</a:t>
            </a:r>
            <a:r>
              <a:rPr lang="fr-FR" smtClean="0"/>
              <a:t>) se produise </a:t>
            </a:r>
            <a:r>
              <a:rPr lang="fr-FR" i="1" smtClean="0"/>
              <a:t>x</a:t>
            </a:r>
            <a:r>
              <a:rPr lang="fr-FR" smtClean="0"/>
              <a:t> fois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8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8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85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85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85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85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501" grpId="0" build="p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La loi binomiale de paramètres </a:t>
            </a:r>
            <a:r>
              <a:rPr lang="fr-FR" sz="3600" i="1" smtClean="0"/>
              <a:t>n</a:t>
            </a:r>
            <a:r>
              <a:rPr lang="fr-FR" sz="3600" smtClean="0"/>
              <a:t> et </a:t>
            </a:r>
            <a:r>
              <a:rPr lang="fr-FR" sz="3600" i="1" smtClean="0"/>
              <a:t>p</a:t>
            </a:r>
            <a:r>
              <a:rPr lang="fr-FR" sz="3600" smtClean="0"/>
              <a:t/>
            </a:r>
            <a:br>
              <a:rPr lang="fr-FR" sz="3600" smtClean="0"/>
            </a:br>
            <a:r>
              <a:rPr lang="fr-FR" sz="3600" i="1" smtClean="0"/>
              <a:t>b(x; n, p)</a:t>
            </a:r>
          </a:p>
        </p:txBody>
      </p:sp>
      <p:sp>
        <p:nvSpPr>
          <p:cNvPr id="84995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Notation</a:t>
            </a:r>
          </a:p>
          <a:p>
            <a:pPr lvl="1" eaLnBrk="1" hangingPunct="1"/>
            <a:r>
              <a:rPr lang="fr-FR" i="1" smtClean="0"/>
              <a:t>p</a:t>
            </a:r>
            <a:r>
              <a:rPr lang="fr-FR" smtClean="0"/>
              <a:t>: probabilité de succès</a:t>
            </a:r>
          </a:p>
          <a:p>
            <a:pPr lvl="1" eaLnBrk="1" hangingPunct="1"/>
            <a:r>
              <a:rPr lang="fr-FR" i="1" smtClean="0"/>
              <a:t>q</a:t>
            </a:r>
            <a:r>
              <a:rPr lang="fr-FR" smtClean="0"/>
              <a:t>: probabilité d’insuccès = </a:t>
            </a:r>
            <a:r>
              <a:rPr lang="fr-FR" i="1" smtClean="0"/>
              <a:t>1-p</a:t>
            </a:r>
          </a:p>
          <a:p>
            <a:pPr lvl="1" eaLnBrk="1" hangingPunct="1"/>
            <a:r>
              <a:rPr lang="fr-FR" i="1" smtClean="0"/>
              <a:t>n</a:t>
            </a:r>
            <a:r>
              <a:rPr lang="fr-FR" smtClean="0"/>
              <a:t>: nombre d’épreuves indépendantes</a:t>
            </a:r>
          </a:p>
          <a:p>
            <a:pPr lvl="1" eaLnBrk="1" hangingPunct="1"/>
            <a:r>
              <a:rPr lang="fr-FR" i="1" smtClean="0"/>
              <a:t>x</a:t>
            </a:r>
            <a:r>
              <a:rPr lang="fr-FR" smtClean="0"/>
              <a:t>: nombre de succès dans n épreuves</a:t>
            </a:r>
          </a:p>
          <a:p>
            <a:pPr lvl="1" eaLnBrk="1" hangingPunct="1"/>
            <a:r>
              <a:rPr lang="fr-FR" i="1" smtClean="0"/>
              <a:t>X</a:t>
            </a:r>
            <a:r>
              <a:rPr lang="fr-FR" smtClean="0"/>
              <a:t>: variable aléatoire discrète prenant les valeurs 	   entières </a:t>
            </a:r>
            <a:r>
              <a:rPr lang="fr-FR" i="1" smtClean="0"/>
              <a:t>x = 0, 1, 2, ...., n</a:t>
            </a:r>
          </a:p>
          <a:p>
            <a:pPr lvl="1" eaLnBrk="1" hangingPunct="1"/>
            <a:r>
              <a:rPr lang="fr-FR" i="1" smtClean="0"/>
              <a:t>N</a:t>
            </a:r>
            <a:r>
              <a:rPr lang="fr-FR" smtClean="0"/>
              <a:t>: population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59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La loi binomiale</a:t>
            </a:r>
            <a:br>
              <a:rPr lang="fr-FR" sz="3600" smtClean="0"/>
            </a:br>
            <a:r>
              <a:rPr lang="fr-FR" sz="3600" smtClean="0"/>
              <a:t> </a:t>
            </a:r>
            <a:r>
              <a:rPr lang="fr-FR" sz="3600" i="1" smtClean="0"/>
              <a:t>P(X=x) = b(x; n, p)</a:t>
            </a:r>
          </a:p>
        </p:txBody>
      </p:sp>
      <p:sp>
        <p:nvSpPr>
          <p:cNvPr id="16390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21907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Soit une série de </a:t>
            </a:r>
            <a:r>
              <a:rPr lang="fr-FR" i="1" smtClean="0"/>
              <a:t>n</a:t>
            </a:r>
            <a:r>
              <a:rPr lang="fr-FR" smtClean="0"/>
              <a:t> épreuves de Bernoulli indépendantes, alors la probabilité d’observer </a:t>
            </a:r>
            <a:r>
              <a:rPr lang="fr-FR" i="1" smtClean="0"/>
              <a:t>x</a:t>
            </a:r>
            <a:r>
              <a:rPr lang="fr-FR" smtClean="0"/>
              <a:t> succès en </a:t>
            </a:r>
            <a:r>
              <a:rPr lang="fr-FR" i="1" smtClean="0"/>
              <a:t>n</a:t>
            </a:r>
            <a:r>
              <a:rPr lang="fr-FR" smtClean="0"/>
              <a:t> épreuves est</a:t>
            </a:r>
          </a:p>
        </p:txBody>
      </p:sp>
      <p:sp>
        <p:nvSpPr>
          <p:cNvPr id="16391" name="Rectangle 6"/>
          <p:cNvSpPr>
            <a:spLocks noChangeArrowheads="1"/>
          </p:cNvSpPr>
          <p:nvPr/>
        </p:nvSpPr>
        <p:spPr bwMode="auto">
          <a:xfrm>
            <a:off x="5708650" y="3321050"/>
            <a:ext cx="3270250" cy="485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600"/>
              <a:t>pour  </a:t>
            </a:r>
            <a:r>
              <a:rPr lang="fr-FR" sz="2600" i="1"/>
              <a:t>x = 0, 1, 2, ..., n</a:t>
            </a:r>
          </a:p>
        </p:txBody>
      </p:sp>
      <p:graphicFrame>
        <p:nvGraphicFramePr>
          <p:cNvPr id="1638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11225" y="3086100"/>
          <a:ext cx="4484688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1" name="Equation" r:id="rId5" imgW="1866600" imgH="457200" progId="Equation.3">
                  <p:embed/>
                </p:oleObj>
              </mc:Choice>
              <mc:Fallback>
                <p:oleObj name="Equation" r:id="rId5" imgW="1866600" imgH="4572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225" y="3086100"/>
                        <a:ext cx="4484688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2600" name="Rectangle 8"/>
          <p:cNvSpPr>
            <a:spLocks noChangeArrowheads="1"/>
          </p:cNvSpPr>
          <p:nvPr/>
        </p:nvSpPr>
        <p:spPr bwMode="auto">
          <a:xfrm>
            <a:off x="1398588" y="5611813"/>
            <a:ext cx="4024312" cy="955675"/>
          </a:xfrm>
          <a:prstGeom prst="rect">
            <a:avLst/>
          </a:prstGeom>
          <a:solidFill>
            <a:srgbClr val="CCFF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algn="ctr" eaLnBrk="0" hangingPunct="0">
              <a:defRPr/>
            </a:pPr>
            <a:r>
              <a:rPr lang="fr-FR" sz="2800"/>
              <a:t>combinaison</a:t>
            </a:r>
          </a:p>
          <a:p>
            <a:pPr algn="ctr" eaLnBrk="0" hangingPunct="0">
              <a:defRPr/>
            </a:pPr>
            <a:r>
              <a:rPr lang="fr-FR" sz="2800"/>
              <a:t>(disposition non ordonnée</a:t>
            </a:r>
            <a:r>
              <a:rPr lang="fr-FR" sz="280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 rot="-5400000">
            <a:off x="3136900" y="4875213"/>
            <a:ext cx="473075" cy="958850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16387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289175" y="4083050"/>
          <a:ext cx="3297238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32" name="Equation" r:id="rId7" imgW="1371600" imgH="419040" progId="Equation.3">
                  <p:embed/>
                </p:oleObj>
              </mc:Choice>
              <mc:Fallback>
                <p:oleObj name="Equation" r:id="rId7" imgW="1371600" imgH="419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175" y="4083050"/>
                        <a:ext cx="3297238" cy="1008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BDC58FDE-4842-489F-8B5D-209E0952ED56}" type="slidenum">
              <a:rPr lang="fr-FR" smtClean="0"/>
              <a:pPr>
                <a:defRPr/>
              </a:pPr>
              <a:t>60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La moyenne, la variance et l’écart-type d’une variable binomiale</a:t>
            </a:r>
          </a:p>
        </p:txBody>
      </p:sp>
      <p:sp>
        <p:nvSpPr>
          <p:cNvPr id="17415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831975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dirty="0" smtClean="0"/>
              <a:t>Soit </a:t>
            </a:r>
            <a:r>
              <a:rPr lang="fr-FR" i="1" dirty="0" smtClean="0"/>
              <a:t>X</a:t>
            </a:r>
            <a:r>
              <a:rPr lang="fr-FR" dirty="0" smtClean="0"/>
              <a:t> une variable aléatoire distribuée selon une loi binomiale </a:t>
            </a:r>
            <a:r>
              <a:rPr lang="fr-FR" i="1" dirty="0" smtClean="0"/>
              <a:t>b(</a:t>
            </a:r>
            <a:r>
              <a:rPr lang="fr-FR" i="1" dirty="0" err="1" smtClean="0"/>
              <a:t>x;n,p</a:t>
            </a:r>
            <a:r>
              <a:rPr lang="fr-FR" i="1" dirty="0" smtClean="0"/>
              <a:t>)</a:t>
            </a:r>
            <a:r>
              <a:rPr lang="fr-FR" dirty="0" smtClean="0"/>
              <a:t> alors l’espérance mathématique de </a:t>
            </a:r>
            <a:r>
              <a:rPr lang="fr-FR" i="1" dirty="0" smtClean="0"/>
              <a:t>X</a:t>
            </a:r>
            <a:r>
              <a:rPr lang="fr-FR" dirty="0" smtClean="0"/>
              <a:t>, la variance et l’écart-type sont respectivement:</a:t>
            </a:r>
          </a:p>
        </p:txBody>
      </p:sp>
      <p:graphicFrame>
        <p:nvGraphicFramePr>
          <p:cNvPr id="1741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12950" y="3251200"/>
          <a:ext cx="1579563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5" name="Equation" r:id="rId5" imgW="1498320" imgH="393480" progId="Equation.3">
                  <p:embed/>
                </p:oleObj>
              </mc:Choice>
              <mc:Fallback>
                <p:oleObj name="Equation" r:id="rId5" imgW="1498320" imgH="39348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2950" y="3251200"/>
                        <a:ext cx="1579563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06600" y="3944938"/>
          <a:ext cx="210185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6" name="Equation" r:id="rId7" imgW="1993680" imgH="393480" progId="Equation.3">
                  <p:embed/>
                </p:oleObj>
              </mc:Choice>
              <mc:Fallback>
                <p:oleObj name="Equation" r:id="rId7" imgW="1993680" imgH="39348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6600" y="3944938"/>
                        <a:ext cx="2101850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27238" y="4668838"/>
          <a:ext cx="200818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7" name="Equation" r:id="rId9" imgW="1904760" imgH="419040" progId="Equation.3">
                  <p:embed/>
                </p:oleObj>
              </mc:Choice>
              <mc:Fallback>
                <p:oleObj name="Equation" r:id="rId9" imgW="1904760" imgH="419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238" y="4668838"/>
                        <a:ext cx="200818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11:</a:t>
            </a:r>
            <a:br>
              <a:rPr lang="fr-FR" sz="3600" smtClean="0"/>
            </a:br>
            <a:r>
              <a:rPr lang="fr-FR" sz="3600" smtClean="0"/>
              <a:t>la loi binomiale </a:t>
            </a:r>
            <a:r>
              <a:rPr lang="fr-FR" sz="3600" i="1" smtClean="0"/>
              <a:t>b(x; 4, 0,30)</a:t>
            </a:r>
          </a:p>
        </p:txBody>
      </p:sp>
      <p:sp>
        <p:nvSpPr>
          <p:cNvPr id="8602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Si pour une grande municipalité canadienne, la </a:t>
            </a:r>
            <a:r>
              <a:rPr lang="fr-FR" dirty="0"/>
              <a:t>proportion des </a:t>
            </a:r>
            <a:r>
              <a:rPr lang="fr-FR" dirty="0" smtClean="0"/>
              <a:t>personnes ayant </a:t>
            </a:r>
            <a:r>
              <a:rPr lang="fr-FR" dirty="0"/>
              <a:t>un baccalauréat est de </a:t>
            </a:r>
            <a:r>
              <a:rPr lang="fr-FR" i="1" dirty="0" smtClean="0"/>
              <a:t>p=0,30, </a:t>
            </a:r>
            <a:r>
              <a:rPr lang="fr-FR" dirty="0" smtClean="0"/>
              <a:t>déterminer la probabilité d’avoir </a:t>
            </a:r>
            <a:r>
              <a:rPr lang="fr-FR" i="1" dirty="0" smtClean="0"/>
              <a:t>x</a:t>
            </a:r>
            <a:r>
              <a:rPr lang="fr-FR" dirty="0" smtClean="0"/>
              <a:t> personnes ayant un baccalauréat dans un échantillon de 4 personnes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dirty="0" smtClean="0"/>
              <a:t>Exemple 11:</a:t>
            </a:r>
            <a:br>
              <a:rPr lang="fr-FR" sz="3600" dirty="0" smtClean="0"/>
            </a:br>
            <a:r>
              <a:rPr lang="fr-FR" sz="3600" i="1" dirty="0" smtClean="0"/>
              <a:t>P(X=x) = b(x; 4, 0,30)</a:t>
            </a:r>
          </a:p>
        </p:txBody>
      </p:sp>
      <p:sp>
        <p:nvSpPr>
          <p:cNvPr id="87043" name="Rectangle 4"/>
          <p:cNvSpPr>
            <a:spLocks noChangeArrowheads="1"/>
          </p:cNvSpPr>
          <p:nvPr/>
        </p:nvSpPr>
        <p:spPr bwMode="auto">
          <a:xfrm>
            <a:off x="3660775" y="2022475"/>
            <a:ext cx="4914900" cy="53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87045" name="Rectangle 6"/>
          <p:cNvSpPr>
            <a:spLocks noChangeArrowheads="1"/>
          </p:cNvSpPr>
          <p:nvPr/>
        </p:nvSpPr>
        <p:spPr bwMode="auto">
          <a:xfrm>
            <a:off x="439738" y="1583238"/>
            <a:ext cx="5287962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marL="355600" indent="-355600" eaLnBrk="0" hangingPunct="0">
              <a:buFontTx/>
              <a:buChar char="•"/>
            </a:pPr>
            <a:r>
              <a:rPr lang="fr-FR" sz="2800" dirty="0">
                <a:solidFill>
                  <a:srgbClr val="000000"/>
                </a:solidFill>
              </a:rPr>
              <a:t>L’ensemble des cas possibles est:</a:t>
            </a:r>
          </a:p>
        </p:txBody>
      </p:sp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8009702"/>
              </p:ext>
            </p:extLst>
          </p:nvPr>
        </p:nvGraphicFramePr>
        <p:xfrm>
          <a:off x="818500" y="2126206"/>
          <a:ext cx="7400925" cy="428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0" name="Feuille de calcul" r:id="rId6" imgW="7400858" imgH="4286211" progId="Excel.Sheet.12">
                  <p:embed/>
                </p:oleObj>
              </mc:Choice>
              <mc:Fallback>
                <p:oleObj name="Feuille de calcul" r:id="rId6" imgW="7400858" imgH="428621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8500" y="2126206"/>
                        <a:ext cx="7400925" cy="428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11:</a:t>
            </a:r>
            <a:br>
              <a:rPr lang="fr-FR" sz="3600" smtClean="0"/>
            </a:br>
            <a:r>
              <a:rPr lang="fr-FR" sz="3600" smtClean="0"/>
              <a:t>représentation graphique de</a:t>
            </a:r>
            <a:r>
              <a:rPr lang="fr-FR" sz="3600" i="1" smtClean="0"/>
              <a:t> b(x; 4, 0,30)</a:t>
            </a:r>
          </a:p>
        </p:txBody>
      </p:sp>
      <p:pic>
        <p:nvPicPr>
          <p:cNvPr id="1095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9926" y="1644366"/>
            <a:ext cx="6982489" cy="451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11:</a:t>
            </a:r>
            <a:br>
              <a:rPr lang="fr-FR" sz="3600" smtClean="0"/>
            </a:br>
            <a:r>
              <a:rPr lang="fr-FR" sz="3600" smtClean="0"/>
              <a:t>calcul des probabilités</a:t>
            </a:r>
          </a:p>
        </p:txBody>
      </p:sp>
      <p:sp>
        <p:nvSpPr>
          <p:cNvPr id="1843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473044" cy="45259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/>
              <a:t>Déterminer la probabilité d’observer 2 personnes ayant un baccalauréat dans un échantillon de 4 personnes </a:t>
            </a:r>
          </a:p>
          <a:p>
            <a:pPr eaLnBrk="1" hangingPunct="1"/>
            <a:r>
              <a:rPr lang="fr-FR" i="1" dirty="0" smtClean="0"/>
              <a:t>b(2; 4, </a:t>
            </a:r>
            <a:r>
              <a:rPr lang="en-US" i="1" dirty="0" smtClean="0"/>
              <a:t>0</a:t>
            </a:r>
            <a:r>
              <a:rPr lang="fr-FR" i="1" dirty="0" smtClean="0"/>
              <a:t>,30) =</a:t>
            </a:r>
            <a:r>
              <a:rPr lang="fr-FR" dirty="0" smtClean="0"/>
              <a:t> ?</a:t>
            </a:r>
          </a:p>
        </p:txBody>
      </p:sp>
      <p:graphicFrame>
        <p:nvGraphicFramePr>
          <p:cNvPr id="1843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63675" y="3441700"/>
          <a:ext cx="512445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99" name="Equation" r:id="rId5" imgW="2133360" imgH="457200" progId="Equation.3">
                  <p:embed/>
                </p:oleObj>
              </mc:Choice>
              <mc:Fallback>
                <p:oleObj name="Equation" r:id="rId5" imgW="2133360" imgH="4572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3675" y="3441700"/>
                        <a:ext cx="5124450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70188" y="4629150"/>
          <a:ext cx="34798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0" name="Equation" r:id="rId7" imgW="1447560" imgH="203040" progId="Equation.3">
                  <p:embed/>
                </p:oleObj>
              </mc:Choice>
              <mc:Fallback>
                <p:oleObj name="Equation" r:id="rId7" imgW="144756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0188" y="4629150"/>
                        <a:ext cx="34798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2747963" y="5219700"/>
          <a:ext cx="412115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1" name="Equation" r:id="rId9" imgW="1714320" imgH="419040" progId="Equation.3">
                  <p:embed/>
                </p:oleObj>
              </mc:Choice>
              <mc:Fallback>
                <p:oleObj name="Equation" r:id="rId9" imgW="1714320" imgH="419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7963" y="5219700"/>
                        <a:ext cx="412115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11:</a:t>
            </a:r>
            <a:br>
              <a:rPr lang="fr-FR" sz="3600" smtClean="0"/>
            </a:br>
            <a:r>
              <a:rPr lang="fr-FR" sz="3600" smtClean="0"/>
              <a:t>la moyenne, la variance et l’écart-type</a:t>
            </a:r>
          </a:p>
        </p:txBody>
      </p:sp>
      <p:sp>
        <p:nvSpPr>
          <p:cNvPr id="19462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7209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/>
              <a:t>Pour un </a:t>
            </a:r>
            <a:r>
              <a:rPr lang="fr-FR" dirty="0"/>
              <a:t>échantillon de 4 </a:t>
            </a:r>
            <a:r>
              <a:rPr lang="fr-FR" dirty="0" smtClean="0"/>
              <a:t>personnes, déterminer l’espérance mathématique de </a:t>
            </a:r>
            <a:r>
              <a:rPr lang="fr-FR" i="1" dirty="0" smtClean="0"/>
              <a:t>X</a:t>
            </a:r>
            <a:r>
              <a:rPr lang="fr-FR" dirty="0" smtClean="0"/>
              <a:t>, la variance et l’écart-type, si la proportion des personnes ayant un baccalauréat dans la municipalité est de </a:t>
            </a:r>
            <a:r>
              <a:rPr lang="fr-FR" i="1" dirty="0" smtClean="0"/>
              <a:t>30%</a:t>
            </a:r>
            <a:endParaRPr lang="fr-FR" dirty="0" smtClean="0"/>
          </a:p>
          <a:p>
            <a:pPr eaLnBrk="1" hangingPunct="1"/>
            <a:r>
              <a:rPr lang="fr-FR" dirty="0" smtClean="0"/>
              <a:t>Soit </a:t>
            </a:r>
            <a:r>
              <a:rPr lang="fr-FR" i="1" dirty="0" smtClean="0"/>
              <a:t>X</a:t>
            </a:r>
            <a:r>
              <a:rPr lang="fr-FR" dirty="0" smtClean="0"/>
              <a:t>: le nombre de personnes ayant un baccalauréat</a:t>
            </a:r>
          </a:p>
        </p:txBody>
      </p:sp>
      <p:graphicFrame>
        <p:nvGraphicFramePr>
          <p:cNvPr id="19458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172829" y="4090917"/>
          <a:ext cx="4366733" cy="475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3" name="Equation" r:id="rId5" imgW="1866600" imgH="203040" progId="Equation.3">
                  <p:embed/>
                </p:oleObj>
              </mc:Choice>
              <mc:Fallback>
                <p:oleObj name="Equation" r:id="rId5" imgW="186660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2829" y="4090917"/>
                        <a:ext cx="4366733" cy="4755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155700" y="4696454"/>
          <a:ext cx="6030913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4" name="Equation" r:id="rId7" imgW="2577960" imgH="203040" progId="Equation.3">
                  <p:embed/>
                </p:oleObj>
              </mc:Choice>
              <mc:Fallback>
                <p:oleObj name="Equation" r:id="rId7" imgW="257796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5700" y="4696454"/>
                        <a:ext cx="6030913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157288" y="5359400"/>
          <a:ext cx="66865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5" name="Equation" r:id="rId9" imgW="2857320" imgH="253800" progId="Equation.3">
                  <p:embed/>
                </p:oleObj>
              </mc:Choice>
              <mc:Fallback>
                <p:oleObj name="Equation" r:id="rId9" imgW="2857320" imgH="25380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288" y="5359400"/>
                        <a:ext cx="66865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1" name="Rectangle 4"/>
          <p:cNvSpPr>
            <a:spLocks noGrp="1" noChangeArrowheads="1"/>
          </p:cNvSpPr>
          <p:nvPr>
            <p:ph type="title"/>
          </p:nvPr>
        </p:nvSpPr>
        <p:spPr>
          <a:xfrm>
            <a:off x="452438" y="44450"/>
            <a:ext cx="8283575" cy="148431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smtClean="0"/>
              <a:t>Relations utiles pour le calcul</a:t>
            </a:r>
            <a:br>
              <a:rPr lang="fr-FR" sz="3600" smtClean="0"/>
            </a:br>
            <a:r>
              <a:rPr lang="fr-FR" sz="3600" smtClean="0"/>
              <a:t>des probabilités binomiales</a:t>
            </a:r>
          </a:p>
        </p:txBody>
      </p:sp>
      <p:graphicFrame>
        <p:nvGraphicFramePr>
          <p:cNvPr id="20482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1449388"/>
          <a:ext cx="655320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7" name="Equation" r:id="rId5" imgW="3276360" imgH="457200" progId="Equation.3">
                  <p:embed/>
                </p:oleObj>
              </mc:Choice>
              <mc:Fallback>
                <p:oleObj name="Equation" r:id="rId5" imgW="3276360" imgH="4572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1449388"/>
                        <a:ext cx="6553200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2476500"/>
          <a:ext cx="34258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8" name="Equation" r:id="rId7" imgW="1714320" imgH="457200" progId="Equation.3">
                  <p:embed/>
                </p:oleObj>
              </mc:Choice>
              <mc:Fallback>
                <p:oleObj name="Equation" r:id="rId7" imgW="1714320" imgH="4572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2476500"/>
                        <a:ext cx="34258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3502025"/>
          <a:ext cx="3201988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9" name="Equation" r:id="rId9" imgW="1600200" imgH="203040" progId="Equation.3">
                  <p:embed/>
                </p:oleObj>
              </mc:Choice>
              <mc:Fallback>
                <p:oleObj name="Equation" r:id="rId9" imgW="1600200" imgH="203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3502025"/>
                        <a:ext cx="3201988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4021138"/>
          <a:ext cx="3201988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0" name="Equation" r:id="rId11" imgW="1600200" imgH="203040" progId="Equation.3">
                  <p:embed/>
                </p:oleObj>
              </mc:Choice>
              <mc:Fallback>
                <p:oleObj name="Equation" r:id="rId11" imgW="1600200" imgH="20304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4021138"/>
                        <a:ext cx="3201988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12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5600700"/>
          <a:ext cx="1906588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1" name="Equation" r:id="rId13" imgW="952200" imgH="228600" progId="Equation.3">
                  <p:embed/>
                </p:oleObj>
              </mc:Choice>
              <mc:Fallback>
                <p:oleObj name="Equation" r:id="rId13" imgW="952200" imgH="228600" progId="Equation.3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5600700"/>
                        <a:ext cx="1906588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1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6170613"/>
          <a:ext cx="3176588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2" name="Equation" r:id="rId15" imgW="1587240" imgH="228600" progId="Equation.3">
                  <p:embed/>
                </p:oleObj>
              </mc:Choice>
              <mc:Fallback>
                <p:oleObj name="Equation" r:id="rId15" imgW="1587240" imgH="228600" progId="Equation.3">
                  <p:embed/>
                  <p:pic>
                    <p:nvPicPr>
                      <p:cNvPr id="0" name="Object 14"/>
                      <p:cNvPicPr>
                        <a:picLocks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6170613"/>
                        <a:ext cx="3176588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8" name="Object 1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4537075"/>
          <a:ext cx="5487988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3" name="Equation" r:id="rId17" imgW="2743200" imgH="203040" progId="Equation.3">
                  <p:embed/>
                </p:oleObj>
              </mc:Choice>
              <mc:Fallback>
                <p:oleObj name="Equation" r:id="rId17" imgW="2743200" imgH="203040" progId="Equation.3">
                  <p:embed/>
                  <p:pic>
                    <p:nvPicPr>
                      <p:cNvPr id="0" name="Object 15"/>
                      <p:cNvPicPr>
                        <a:picLocks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4537075"/>
                        <a:ext cx="5487988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9" name="Object 1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33425" y="5056188"/>
          <a:ext cx="5564188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4" name="Equation" r:id="rId19" imgW="2781000" imgH="215640" progId="Equation.3">
                  <p:embed/>
                </p:oleObj>
              </mc:Choice>
              <mc:Fallback>
                <p:oleObj name="Equation" r:id="rId19" imgW="2781000" imgH="215640" progId="Equation.3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5056188"/>
                        <a:ext cx="5564188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11:</a:t>
            </a:r>
            <a:br>
              <a:rPr lang="fr-FR" sz="3600" smtClean="0"/>
            </a:br>
            <a:r>
              <a:rPr lang="fr-FR" sz="3600" smtClean="0"/>
              <a:t>calcul des probabilités binomiales</a:t>
            </a:r>
          </a:p>
        </p:txBody>
      </p:sp>
      <p:sp>
        <p:nvSpPr>
          <p:cNvPr id="8909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79400" y="1600200"/>
            <a:ext cx="8585200" cy="4525963"/>
          </a:xfrm>
        </p:spPr>
        <p:txBody>
          <a:bodyPr/>
          <a:lstStyle/>
          <a:p>
            <a:pPr eaLnBrk="1" hangingPunct="1"/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 = P(X </a:t>
            </a:r>
            <a:r>
              <a:rPr lang="fr-FR" i="1" smtClean="0">
                <a:sym typeface="Symbol" pitchFamily="18" charset="2"/>
              </a:rPr>
              <a:t>= 0</a:t>
            </a:r>
            <a:r>
              <a:rPr lang="fr-FR" i="1" smtClean="0"/>
              <a:t>) + P(X </a:t>
            </a:r>
            <a:r>
              <a:rPr lang="fr-FR" i="1" smtClean="0">
                <a:sym typeface="Symbol" pitchFamily="18" charset="2"/>
              </a:rPr>
              <a:t>= 1</a:t>
            </a:r>
            <a:r>
              <a:rPr lang="fr-FR" i="1" smtClean="0"/>
              <a:t>) + P(X </a:t>
            </a:r>
            <a:r>
              <a:rPr lang="fr-FR" i="1" smtClean="0">
                <a:sym typeface="Symbol" pitchFamily="18" charset="2"/>
              </a:rPr>
              <a:t>= 2</a:t>
            </a:r>
            <a:r>
              <a:rPr lang="fr-FR" i="1" smtClean="0"/>
              <a:t>) + P(X </a:t>
            </a:r>
            <a:r>
              <a:rPr lang="fr-FR" i="1" smtClean="0">
                <a:sym typeface="Symbol" pitchFamily="18" charset="2"/>
              </a:rPr>
              <a:t>= 3</a:t>
            </a:r>
            <a:r>
              <a:rPr lang="fr-FR" i="1" smtClean="0"/>
              <a:t>)</a:t>
            </a:r>
          </a:p>
          <a:p>
            <a:pPr eaLnBrk="1" hangingPunct="1"/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= 3</a:t>
            </a:r>
            <a:r>
              <a:rPr lang="fr-FR" i="1" smtClean="0"/>
              <a:t>) = 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 - P(X </a:t>
            </a:r>
            <a:r>
              <a:rPr lang="fr-FR" i="1" smtClean="0">
                <a:sym typeface="Symbol" pitchFamily="18" charset="2"/>
              </a:rPr>
              <a:t> 2</a:t>
            </a:r>
            <a:r>
              <a:rPr lang="fr-FR" i="1" smtClean="0"/>
              <a:t>)</a:t>
            </a:r>
          </a:p>
          <a:p>
            <a:pPr eaLnBrk="1" hangingPunct="1"/>
            <a:r>
              <a:rPr lang="fr-FR" i="1" smtClean="0"/>
              <a:t>P(X </a:t>
            </a:r>
            <a:r>
              <a:rPr lang="en-US" i="1" smtClean="0">
                <a:sym typeface="Symbol" pitchFamily="18" charset="2"/>
              </a:rPr>
              <a:t>&gt;</a:t>
            </a:r>
            <a:r>
              <a:rPr lang="fr-FR" i="1" smtClean="0">
                <a:sym typeface="Symbol" pitchFamily="18" charset="2"/>
              </a:rPr>
              <a:t> 3</a:t>
            </a:r>
            <a:r>
              <a:rPr lang="fr-FR" i="1" smtClean="0"/>
              <a:t>) = 1- 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</a:t>
            </a:r>
          </a:p>
          <a:p>
            <a:pPr eaLnBrk="1" hangingPunct="1"/>
            <a:r>
              <a:rPr lang="fr-FR" i="1" smtClean="0"/>
              <a:t>P(X &lt; 4) = 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</a:t>
            </a:r>
          </a:p>
          <a:p>
            <a:pPr eaLnBrk="1" hangingPunct="1"/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</a:t>
            </a:r>
            <a:r>
              <a:rPr lang="fr-FR" i="1" smtClean="0"/>
              <a:t> 4) = 1- P(X &lt; 4) = 1 - 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</a:t>
            </a:r>
          </a:p>
          <a:p>
            <a:pPr eaLnBrk="1" hangingPunct="1"/>
            <a:r>
              <a:rPr lang="fr-FR" i="1" smtClean="0"/>
              <a:t>P(1 </a:t>
            </a:r>
            <a:r>
              <a:rPr lang="fr-FR" i="1" smtClean="0">
                <a:sym typeface="Symbol" pitchFamily="18" charset="2"/>
              </a:rPr>
              <a:t></a:t>
            </a:r>
            <a:r>
              <a:rPr lang="fr-FR" i="1" smtClean="0"/>
              <a:t> X </a:t>
            </a:r>
            <a:r>
              <a:rPr lang="fr-FR" i="1" smtClean="0">
                <a:sym typeface="Symbol" pitchFamily="18" charset="2"/>
              </a:rPr>
              <a:t></a:t>
            </a:r>
            <a:r>
              <a:rPr lang="fr-FR" i="1" smtClean="0"/>
              <a:t> 3) = P(X </a:t>
            </a:r>
            <a:r>
              <a:rPr lang="fr-FR" i="1" smtClean="0">
                <a:sym typeface="Symbol" pitchFamily="18" charset="2"/>
              </a:rPr>
              <a:t> </a:t>
            </a:r>
            <a:r>
              <a:rPr lang="fr-FR" i="1" smtClean="0"/>
              <a:t>3) - P(X </a:t>
            </a:r>
            <a:r>
              <a:rPr lang="fr-FR" i="1" smtClean="0">
                <a:sym typeface="Symbol" pitchFamily="18" charset="2"/>
              </a:rPr>
              <a:t> 0</a:t>
            </a:r>
            <a:r>
              <a:rPr lang="fr-FR" i="1" smtClean="0"/>
              <a:t>)</a:t>
            </a:r>
          </a:p>
          <a:p>
            <a:pPr lvl="4" eaLnBrk="1" hangingPunct="1">
              <a:buFontTx/>
              <a:buNone/>
            </a:pPr>
            <a:r>
              <a:rPr lang="en-US" i="1" smtClean="0"/>
              <a:t>	  = </a:t>
            </a:r>
            <a:r>
              <a:rPr lang="fr-FR" i="1" smtClean="0"/>
              <a:t>P(X </a:t>
            </a:r>
            <a:r>
              <a:rPr lang="fr-FR" i="1" smtClean="0">
                <a:sym typeface="Symbol" pitchFamily="18" charset="2"/>
              </a:rPr>
              <a:t>= 1</a:t>
            </a:r>
            <a:r>
              <a:rPr lang="fr-FR" i="1" smtClean="0"/>
              <a:t>) + P(X </a:t>
            </a:r>
            <a:r>
              <a:rPr lang="fr-FR" i="1" smtClean="0">
                <a:sym typeface="Symbol" pitchFamily="18" charset="2"/>
              </a:rPr>
              <a:t>= 2</a:t>
            </a:r>
            <a:r>
              <a:rPr lang="fr-FR" i="1" smtClean="0"/>
              <a:t>) + P(X </a:t>
            </a:r>
            <a:r>
              <a:rPr lang="fr-FR" i="1" smtClean="0">
                <a:sym typeface="Symbol" pitchFamily="18" charset="2"/>
              </a:rPr>
              <a:t>= 3</a:t>
            </a:r>
            <a:r>
              <a:rPr lang="fr-FR" i="1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03388"/>
            <a:ext cx="82296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3600" dirty="0" smtClean="0"/>
              <a:t>Exemple 12: loi binomiale</a:t>
            </a:r>
          </a:p>
        </p:txBody>
      </p:sp>
      <p:sp>
        <p:nvSpPr>
          <p:cNvPr id="90116" name="Text Box 72"/>
          <p:cNvSpPr txBox="1">
            <a:spLocks noChangeArrowheads="1"/>
          </p:cNvSpPr>
          <p:nvPr/>
        </p:nvSpPr>
        <p:spPr bwMode="auto">
          <a:xfrm>
            <a:off x="454025" y="5194300"/>
            <a:ext cx="8247063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/>
              <a:t>P(X </a:t>
            </a:r>
            <a:r>
              <a:rPr lang="en-US" sz="2400" i="1">
                <a:sym typeface="Symbol" pitchFamily="18" charset="2"/>
              </a:rPr>
              <a:t> </a:t>
            </a:r>
            <a:r>
              <a:rPr lang="en-US" sz="2400" i="1"/>
              <a:t>1) = P(X = 1) + P(X = 0) = 0,4116 + 0,2401 = 0,6517 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/>
              <a:t>P(2 </a:t>
            </a:r>
            <a:r>
              <a:rPr lang="en-US" sz="2400" i="1">
                <a:sym typeface="Symbol" pitchFamily="18" charset="2"/>
              </a:rPr>
              <a:t></a:t>
            </a:r>
            <a:r>
              <a:rPr lang="en-US" sz="2400" i="1"/>
              <a:t> X </a:t>
            </a:r>
            <a:r>
              <a:rPr lang="en-US" sz="2400" i="1">
                <a:sym typeface="Symbol" pitchFamily="18" charset="2"/>
              </a:rPr>
              <a:t> 3</a:t>
            </a:r>
            <a:r>
              <a:rPr lang="en-US" sz="2400" i="1"/>
              <a:t>) = P(X = 2) + P(X = 3) = 0,2646 + 0,0756 = 0,3</a:t>
            </a:r>
            <a:r>
              <a:rPr lang="fr-CA" sz="2400" i="1"/>
              <a:t>40</a:t>
            </a:r>
            <a:r>
              <a:rPr lang="en-US" sz="2400" i="1"/>
              <a:t>2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i="1"/>
              <a:t>P(X </a:t>
            </a:r>
            <a:r>
              <a:rPr lang="en-US" sz="2400" i="1">
                <a:sym typeface="Symbol" pitchFamily="18" charset="2"/>
              </a:rPr>
              <a:t></a:t>
            </a:r>
            <a:r>
              <a:rPr lang="en-US" sz="2400" i="1"/>
              <a:t> 2) = 1 - P(X </a:t>
            </a:r>
            <a:r>
              <a:rPr lang="en-US" sz="2400" i="1">
                <a:sym typeface="Symbol" pitchFamily="18" charset="2"/>
              </a:rPr>
              <a:t> </a:t>
            </a:r>
            <a:r>
              <a:rPr lang="en-US" sz="2400" i="1"/>
              <a:t>1) = 1 - 0,6517 = 0,3483</a:t>
            </a:r>
            <a:endParaRPr lang="fr-FR" sz="2400" i="1"/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2212363"/>
              </p:ext>
            </p:extLst>
          </p:nvPr>
        </p:nvGraphicFramePr>
        <p:xfrm>
          <a:off x="1223171" y="1270663"/>
          <a:ext cx="6733805" cy="389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4" name="Feuille de calcul" r:id="rId6" imgW="7400858" imgH="4286211" progId="Excel.Sheet.12">
                  <p:embed/>
                </p:oleObj>
              </mc:Choice>
              <mc:Fallback>
                <p:oleObj name="Feuille de calcul" r:id="rId6" imgW="7400858" imgH="4286211" progId="Excel.Sheet.12">
                  <p:embed/>
                  <p:pic>
                    <p:nvPicPr>
                      <p:cNvPr id="0" name="Obje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3171" y="1270663"/>
                        <a:ext cx="6733805" cy="3899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69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12: utilisation de la table</a:t>
            </a:r>
            <a:br>
              <a:rPr lang="fr-FR" sz="3600" smtClean="0"/>
            </a:br>
            <a:r>
              <a:rPr lang="fr-FR" sz="3600" smtClean="0"/>
              <a:t>de probabilités binomiales</a:t>
            </a:r>
          </a:p>
        </p:txBody>
      </p:sp>
      <p:sp>
        <p:nvSpPr>
          <p:cNvPr id="64717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33388" y="1787525"/>
            <a:ext cx="8380412" cy="48529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Si on connaît </a:t>
            </a:r>
            <a:r>
              <a:rPr lang="fr-FR" i="1" smtClean="0"/>
              <a:t>n</a:t>
            </a:r>
            <a:r>
              <a:rPr lang="fr-FR" smtClean="0"/>
              <a:t>, et </a:t>
            </a:r>
            <a:r>
              <a:rPr lang="fr-FR" i="1" smtClean="0"/>
              <a:t>p</a:t>
            </a:r>
            <a:r>
              <a:rPr lang="fr-FR" smtClean="0"/>
              <a:t>, on peut obtenir directement les probabilités binomiales, </a:t>
            </a:r>
            <a:r>
              <a:rPr lang="fr-FR" i="1" smtClean="0"/>
              <a:t>P(X= x)</a:t>
            </a:r>
            <a:r>
              <a:rPr lang="fr-FR" smtClean="0"/>
              <a:t> en utilisant la table A1, page 904-907  </a:t>
            </a:r>
          </a:p>
          <a:p>
            <a:pPr eaLnBrk="1" hangingPunct="1"/>
            <a:r>
              <a:rPr lang="fr-FR" smtClean="0"/>
              <a:t>Pour un nombre de succès </a:t>
            </a:r>
            <a:r>
              <a:rPr lang="fr-FR" i="1" smtClean="0"/>
              <a:t>x</a:t>
            </a:r>
            <a:r>
              <a:rPr lang="fr-FR" smtClean="0"/>
              <a:t>, on lit dans la table la probabilité recherchée</a:t>
            </a:r>
          </a:p>
          <a:p>
            <a:pPr eaLnBrk="1" hangingPunct="1"/>
            <a:r>
              <a:rPr lang="fr-CA" smtClean="0"/>
              <a:t>Par</a:t>
            </a:r>
            <a:r>
              <a:rPr lang="fr-FR" smtClean="0"/>
              <a:t> exemple </a:t>
            </a:r>
            <a:r>
              <a:rPr lang="fr-CA" smtClean="0"/>
              <a:t>pour </a:t>
            </a:r>
            <a:r>
              <a:rPr lang="fr-FR" i="1" smtClean="0"/>
              <a:t>n = </a:t>
            </a:r>
            <a:r>
              <a:rPr lang="fr-CA" i="1" smtClean="0"/>
              <a:t>10</a:t>
            </a:r>
            <a:r>
              <a:rPr lang="fr-FR" smtClean="0"/>
              <a:t> et </a:t>
            </a:r>
            <a:r>
              <a:rPr lang="fr-FR" i="1" smtClean="0"/>
              <a:t>p = 0,</a:t>
            </a:r>
            <a:r>
              <a:rPr lang="fr-CA" i="1" smtClean="0"/>
              <a:t>4</a:t>
            </a:r>
            <a:r>
              <a:rPr lang="fr-FR" i="1" smtClean="0"/>
              <a:t>0</a:t>
            </a:r>
            <a:r>
              <a:rPr lang="fr-FR" smtClean="0"/>
              <a:t> </a:t>
            </a:r>
            <a:r>
              <a:rPr lang="fr-CA" smtClean="0"/>
              <a:t>déterminer </a:t>
            </a:r>
            <a:r>
              <a:rPr lang="fr-FR" i="1" smtClean="0"/>
              <a:t>P(X=</a:t>
            </a:r>
            <a:r>
              <a:rPr lang="fr-CA" i="1" smtClean="0"/>
              <a:t>5</a:t>
            </a:r>
            <a:r>
              <a:rPr lang="fr-FR" i="1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3" grpId="0" build="p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12: utilisation de la table</a:t>
            </a:r>
            <a:br>
              <a:rPr lang="fr-FR" sz="3600" smtClean="0"/>
            </a:br>
            <a:r>
              <a:rPr lang="fr-FR" sz="3600" smtClean="0"/>
              <a:t>de probabilités binomiales (suite)</a:t>
            </a:r>
          </a:p>
        </p:txBody>
      </p:sp>
      <p:pic>
        <p:nvPicPr>
          <p:cNvPr id="92163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88" y="2228850"/>
            <a:ext cx="9158288" cy="37893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649220" name="Oval 4"/>
          <p:cNvSpPr>
            <a:spLocks noChangeArrowheads="1"/>
          </p:cNvSpPr>
          <p:nvPr/>
        </p:nvSpPr>
        <p:spPr bwMode="auto">
          <a:xfrm>
            <a:off x="0" y="2122488"/>
            <a:ext cx="862013" cy="5175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49221" name="Oval 5"/>
          <p:cNvSpPr>
            <a:spLocks noChangeArrowheads="1"/>
          </p:cNvSpPr>
          <p:nvPr/>
        </p:nvSpPr>
        <p:spPr bwMode="auto">
          <a:xfrm>
            <a:off x="6503988" y="2347913"/>
            <a:ext cx="862012" cy="5175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49222" name="Oval 6"/>
          <p:cNvSpPr>
            <a:spLocks noChangeArrowheads="1"/>
          </p:cNvSpPr>
          <p:nvPr/>
        </p:nvSpPr>
        <p:spPr bwMode="auto">
          <a:xfrm>
            <a:off x="34925" y="4087813"/>
            <a:ext cx="862013" cy="5175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649223" name="Line 7"/>
          <p:cNvSpPr>
            <a:spLocks noChangeShapeType="1"/>
          </p:cNvSpPr>
          <p:nvPr/>
        </p:nvSpPr>
        <p:spPr bwMode="auto">
          <a:xfrm>
            <a:off x="874713" y="4330700"/>
            <a:ext cx="56927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49224" name="Line 8"/>
          <p:cNvSpPr>
            <a:spLocks noChangeShapeType="1"/>
          </p:cNvSpPr>
          <p:nvPr/>
        </p:nvSpPr>
        <p:spPr bwMode="auto">
          <a:xfrm>
            <a:off x="6970713" y="2863850"/>
            <a:ext cx="0" cy="12065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49225" name="Oval 9"/>
          <p:cNvSpPr>
            <a:spLocks noChangeArrowheads="1"/>
          </p:cNvSpPr>
          <p:nvPr/>
        </p:nvSpPr>
        <p:spPr bwMode="auto">
          <a:xfrm>
            <a:off x="6591300" y="4124325"/>
            <a:ext cx="746125" cy="379413"/>
          </a:xfrm>
          <a:prstGeom prst="ellips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4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9220" grpId="0" animBg="1"/>
      <p:bldP spid="649221" grpId="0" animBg="1"/>
      <p:bldP spid="649222" grpId="0" animBg="1"/>
      <p:bldP spid="649223" grpId="0" animBg="1"/>
      <p:bldP spid="649224" grpId="0" animBg="1"/>
      <p:bldP spid="64922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Rectangle 9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13: utilisation de la table</a:t>
            </a:r>
            <a:br>
              <a:rPr lang="fr-FR" sz="3600" smtClean="0"/>
            </a:br>
            <a:r>
              <a:rPr lang="fr-FR" sz="3600" smtClean="0"/>
              <a:t>des probabilités binomiales</a:t>
            </a:r>
          </a:p>
        </p:txBody>
      </p:sp>
      <p:sp>
        <p:nvSpPr>
          <p:cNvPr id="651272" name="Rectangle 8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142288" cy="45259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Une étude de marché faite à Ottawa révèle que 40% des gens préfèrent le savon Axcédull</a:t>
            </a:r>
          </a:p>
          <a:p>
            <a:pPr eaLnBrk="1" hangingPunct="1"/>
            <a:r>
              <a:rPr lang="fr-FR" smtClean="0"/>
              <a:t>10 consommateurs sont choisis au hasard</a:t>
            </a:r>
          </a:p>
          <a:p>
            <a:pPr eaLnBrk="1" hangingPunct="1"/>
            <a:r>
              <a:rPr lang="fr-FR" smtClean="0"/>
              <a:t>Quelle est la probabilité d’observer exactement 4 consommateurs préférant le savon Axcédull?</a:t>
            </a:r>
          </a:p>
          <a:p>
            <a:pPr eaLnBrk="1" hangingPunct="1">
              <a:buFontTx/>
              <a:buNone/>
            </a:pPr>
            <a:r>
              <a:rPr lang="fr-FR" i="1" smtClean="0"/>
              <a:t>	P(X = 4) = b(4; 10, 0</a:t>
            </a:r>
            <a:r>
              <a:rPr lang="en-US" i="1" smtClean="0"/>
              <a:t>,</a:t>
            </a:r>
            <a:r>
              <a:rPr lang="fr-FR" i="1" smtClean="0"/>
              <a:t>4) = </a:t>
            </a:r>
            <a:r>
              <a:rPr lang="en-US" i="1" smtClean="0"/>
              <a:t>0,</a:t>
            </a:r>
            <a:r>
              <a:rPr lang="fr-FR" i="1" smtClean="0"/>
              <a:t>2508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51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2" grpId="0" build="p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13: utilisation de la table</a:t>
            </a:r>
            <a:br>
              <a:rPr lang="fr-FR" sz="3600" smtClean="0"/>
            </a:br>
            <a:r>
              <a:rPr lang="fr-FR" sz="3600" smtClean="0"/>
              <a:t>des probabilités binomiales (suite)</a:t>
            </a:r>
          </a:p>
        </p:txBody>
      </p:sp>
      <p:sp>
        <p:nvSpPr>
          <p:cNvPr id="21511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5613" y="1600200"/>
            <a:ext cx="8229600" cy="904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Déterminer la probabilité d’observer moins de 4 consommateurs préférant le savon Axcédull</a:t>
            </a:r>
          </a:p>
        </p:txBody>
      </p:sp>
      <p:sp>
        <p:nvSpPr>
          <p:cNvPr id="21512" name="Rectangle 5"/>
          <p:cNvSpPr>
            <a:spLocks noChangeArrowheads="1"/>
          </p:cNvSpPr>
          <p:nvPr/>
        </p:nvSpPr>
        <p:spPr bwMode="auto">
          <a:xfrm>
            <a:off x="495300" y="4465638"/>
            <a:ext cx="8526463" cy="9699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rgbClr val="000000"/>
              </a:buClr>
              <a:buSzPct val="100000"/>
              <a:buFontTx/>
              <a:buChar char="•"/>
            </a:pPr>
            <a:r>
              <a:rPr lang="fr-FR" sz="2800"/>
              <a:t>Déterminer l</a:t>
            </a:r>
            <a:r>
              <a:rPr lang="fr-FR" sz="2800">
                <a:solidFill>
                  <a:srgbClr val="000000"/>
                </a:solidFill>
              </a:rPr>
              <a:t>a probabilité d’observer plus de 3 consommateurs préférant le savon Axcédull</a:t>
            </a:r>
          </a:p>
        </p:txBody>
      </p:sp>
      <p:graphicFrame>
        <p:nvGraphicFramePr>
          <p:cNvPr id="2150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903288" y="5570538"/>
          <a:ext cx="7178675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1" name="Equation" r:id="rId5" imgW="2882880" imgH="203040" progId="Equation.3">
                  <p:embed/>
                </p:oleObj>
              </mc:Choice>
              <mc:Fallback>
                <p:oleObj name="Equation" r:id="rId5" imgW="288288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3288" y="5570538"/>
                        <a:ext cx="7178675" cy="50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Line 8"/>
          <p:cNvSpPr>
            <a:spLocks noChangeShapeType="1"/>
          </p:cNvSpPr>
          <p:nvPr/>
        </p:nvSpPr>
        <p:spPr bwMode="auto">
          <a:xfrm>
            <a:off x="3697288" y="4286250"/>
            <a:ext cx="1955800" cy="1366838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21507" name="Object 9">
            <a:hlinkClick r:id="" action="ppaction://ole?verb=0"/>
          </p:cNvPr>
          <p:cNvGraphicFramePr>
            <a:graphicFrameLocks/>
          </p:cNvGraphicFramePr>
          <p:nvPr/>
        </p:nvGraphicFramePr>
        <p:xfrm>
          <a:off x="941388" y="2673350"/>
          <a:ext cx="7991475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2" name="Equation" r:id="rId7" imgW="6197400" imgH="380880" progId="Equation.3">
                  <p:embed/>
                </p:oleObj>
              </mc:Choice>
              <mc:Fallback>
                <p:oleObj name="Equation" r:id="rId7" imgW="6197400" imgH="380880" progId="Equation.3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1388" y="2673350"/>
                        <a:ext cx="7991475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10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59025" y="3308350"/>
          <a:ext cx="5437188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3" name="Equation" r:id="rId9" imgW="4216320" imgH="304560" progId="Equation.3">
                  <p:embed/>
                </p:oleObj>
              </mc:Choice>
              <mc:Fallback>
                <p:oleObj name="Equation" r:id="rId9" imgW="4216320" imgH="304560" progId="Equation.3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9025" y="3308350"/>
                        <a:ext cx="5437188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2341563" y="3954463"/>
          <a:ext cx="1408112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4" name="Equation" r:id="rId11" imgW="1091880" imgH="304560" progId="Equation.3">
                  <p:embed/>
                </p:oleObj>
              </mc:Choice>
              <mc:Fallback>
                <p:oleObj name="Equation" r:id="rId11" imgW="1091880" imgH="30456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1563" y="3954463"/>
                        <a:ext cx="1408112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13: utilisation de la table</a:t>
            </a:r>
            <a:br>
              <a:rPr lang="fr-FR" sz="3600" smtClean="0"/>
            </a:br>
            <a:r>
              <a:rPr lang="fr-FR" sz="3600" smtClean="0"/>
              <a:t>des probabilités binomiales (suite)</a:t>
            </a:r>
          </a:p>
        </p:txBody>
      </p:sp>
      <p:sp>
        <p:nvSpPr>
          <p:cNvPr id="22538" name="Rectangle 10"/>
          <p:cNvSpPr>
            <a:spLocks noGrp="1" noChangeArrowheads="1"/>
          </p:cNvSpPr>
          <p:nvPr>
            <p:ph sz="quarter" idx="1"/>
          </p:nvPr>
        </p:nvSpPr>
        <p:spPr>
          <a:xfrm>
            <a:off x="455613" y="1600200"/>
            <a:ext cx="8229600" cy="904875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Déterminer la probabilité d’observer de 4 à 6 consommateurs préférant le savon Axcédull</a:t>
            </a:r>
          </a:p>
        </p:txBody>
      </p:sp>
      <p:sp>
        <p:nvSpPr>
          <p:cNvPr id="22535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536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22530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90838" y="3313113"/>
          <a:ext cx="4073525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5" name="Equation" r:id="rId5" imgW="1688760" imgH="203040" progId="Equation.3">
                  <p:embed/>
                </p:oleObj>
              </mc:Choice>
              <mc:Fallback>
                <p:oleObj name="Equation" r:id="rId5" imgW="1688760" imgH="203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0838" y="3313113"/>
                        <a:ext cx="4073525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830263" y="4900613"/>
          <a:ext cx="6723062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6" name="Equation" r:id="rId7" imgW="2806560" imgH="203040" progId="Equation.3">
                  <p:embed/>
                </p:oleObj>
              </mc:Choice>
              <mc:Fallback>
                <p:oleObj name="Equation" r:id="rId7" imgW="280656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263" y="4900613"/>
                        <a:ext cx="6723062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874713" y="2595563"/>
          <a:ext cx="566896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7" name="Equation" r:id="rId9" imgW="2349360" imgH="203040" progId="Equation.3">
                  <p:embed/>
                </p:oleObj>
              </mc:Choice>
              <mc:Fallback>
                <p:oleObj name="Equation" r:id="rId9" imgW="234936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713" y="2595563"/>
                        <a:ext cx="566896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16375" y="5456238"/>
          <a:ext cx="4044950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8" name="Equation" r:id="rId11" imgW="1688760" imgH="203040" progId="Equation.3">
                  <p:embed/>
                </p:oleObj>
              </mc:Choice>
              <mc:Fallback>
                <p:oleObj name="Equation" r:id="rId11" imgW="1688760" imgH="203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75" y="5456238"/>
                        <a:ext cx="4044950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66725" y="3817938"/>
            <a:ext cx="8135938" cy="9699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rgbClr val="000000"/>
              </a:buClr>
              <a:buSzPct val="100000"/>
              <a:buFontTx/>
              <a:buChar char="•"/>
            </a:pPr>
            <a:r>
              <a:rPr lang="fr-FR" sz="2800"/>
              <a:t>Déterminer l</a:t>
            </a:r>
            <a:r>
              <a:rPr lang="fr-FR" sz="2800">
                <a:solidFill>
                  <a:srgbClr val="000000"/>
                </a:solidFill>
              </a:rPr>
              <a:t>a probabilité d’observer moins de 2 consommateurs préférant le savon Axcédull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13:</a:t>
            </a:r>
            <a:br>
              <a:rPr lang="fr-FR" sz="3600" smtClean="0"/>
            </a:br>
            <a:r>
              <a:rPr lang="fr-FR" sz="3600" smtClean="0"/>
              <a:t>la moyenne, la variance et l’écart-type</a:t>
            </a:r>
          </a:p>
        </p:txBody>
      </p:sp>
      <p:sp>
        <p:nvSpPr>
          <p:cNvPr id="23560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444750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Quelle est l’espérance mathématique de </a:t>
            </a:r>
            <a:r>
              <a:rPr lang="fr-FR" i="1" smtClean="0"/>
              <a:t>X</a:t>
            </a:r>
            <a:r>
              <a:rPr lang="fr-FR" smtClean="0"/>
              <a:t>, la variance et l’écart-type?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: le nombre de consommateurs préférant le savon Axcédull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a </a:t>
            </a:r>
            <a:r>
              <a:rPr lang="fr-FR" i="1" smtClean="0"/>
              <a:t>n = 10</a:t>
            </a:r>
            <a:r>
              <a:rPr lang="fr-FR" smtClean="0"/>
              <a:t> et </a:t>
            </a:r>
            <a:r>
              <a:rPr lang="fr-FR" i="1" smtClean="0"/>
              <a:t>p = </a:t>
            </a:r>
            <a:r>
              <a:rPr lang="en-US" i="1" smtClean="0"/>
              <a:t>0,</a:t>
            </a:r>
            <a:r>
              <a:rPr lang="fr-FR" i="1" smtClean="0"/>
              <a:t>40</a:t>
            </a:r>
            <a:endParaRPr lang="fr-FR" smtClean="0"/>
          </a:p>
        </p:txBody>
      </p:sp>
      <p:sp>
        <p:nvSpPr>
          <p:cNvPr id="2355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355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23554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209675" y="3960813"/>
          <a:ext cx="4291013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9" name="Equation" r:id="rId5" imgW="1765080" imgH="203040" progId="Equation.3">
                  <p:embed/>
                </p:oleObj>
              </mc:Choice>
              <mc:Fallback>
                <p:oleObj name="Equation" r:id="rId5" imgW="1765080" imgH="20304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9675" y="3960813"/>
                        <a:ext cx="4291013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209675" y="5462588"/>
          <a:ext cx="6792913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0" name="Equation" r:id="rId7" imgW="2793960" imgH="253800" progId="Equation.3">
                  <p:embed/>
                </p:oleObj>
              </mc:Choice>
              <mc:Fallback>
                <p:oleObj name="Equation" r:id="rId7" imgW="2793960" imgH="2538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9675" y="5462588"/>
                        <a:ext cx="6792913" cy="615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209675" y="4745038"/>
          <a:ext cx="6297613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1" name="Equation" r:id="rId9" imgW="2590560" imgH="203040" progId="Equation.3">
                  <p:embed/>
                </p:oleObj>
              </mc:Choice>
              <mc:Fallback>
                <p:oleObj name="Equation" r:id="rId9" imgW="2590560" imgH="2030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9675" y="4745038"/>
                        <a:ext cx="6297613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Utilisation de la table des probabilités binomiales lorsque </a:t>
            </a:r>
            <a:r>
              <a:rPr lang="fr-FR" sz="3600" i="1" smtClean="0"/>
              <a:t>p </a:t>
            </a:r>
            <a:r>
              <a:rPr lang="en-US" sz="3600" i="1" smtClean="0"/>
              <a:t>&gt; 0,50</a:t>
            </a:r>
            <a:endParaRPr lang="fr-FR" sz="3600" i="1" smtClean="0"/>
          </a:p>
        </p:txBody>
      </p:sp>
      <p:sp>
        <p:nvSpPr>
          <p:cNvPr id="2458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2484438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Les probabilités binomiales ne sont pas données pour </a:t>
            </a:r>
            <a:r>
              <a:rPr lang="fr-FR" i="1" smtClean="0"/>
              <a:t>p &gt; 0</a:t>
            </a:r>
            <a:r>
              <a:rPr lang="fr-CA" i="1" smtClean="0"/>
              <a:t>,</a:t>
            </a:r>
            <a:r>
              <a:rPr lang="fr-FR" i="1" smtClean="0"/>
              <a:t>5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peut toutefois utiliser la propriété suivante lorsque </a:t>
            </a:r>
            <a:r>
              <a:rPr lang="fr-FR" i="1" smtClean="0"/>
              <a:t>p &gt; 0</a:t>
            </a:r>
            <a:r>
              <a:rPr lang="fr-CA" i="1" smtClean="0"/>
              <a:t>,</a:t>
            </a:r>
            <a:r>
              <a:rPr lang="fr-FR" i="1" smtClean="0"/>
              <a:t>5</a:t>
            </a:r>
            <a:endParaRPr lang="fr-FR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		</a:t>
            </a:r>
            <a:r>
              <a:rPr lang="fr-FR" i="1" smtClean="0"/>
              <a:t>b(x; n, p) = b(n-x; n, 1-p)</a:t>
            </a:r>
          </a:p>
        </p:txBody>
      </p:sp>
      <p:sp>
        <p:nvSpPr>
          <p:cNvPr id="2458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graphicFrame>
        <p:nvGraphicFramePr>
          <p:cNvPr id="24578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822325" y="4195763"/>
          <a:ext cx="750411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3" name="Equation" r:id="rId5" imgW="3365280" imgH="457200" progId="Equation.3">
                  <p:embed/>
                </p:oleObj>
              </mc:Choice>
              <mc:Fallback>
                <p:oleObj name="Equation" r:id="rId5" imgW="3365280" imgH="45720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325" y="4195763"/>
                        <a:ext cx="7504113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3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14:</a:t>
            </a:r>
            <a:br>
              <a:rPr lang="fr-FR" sz="3600" smtClean="0"/>
            </a:br>
            <a:r>
              <a:rPr lang="fr-FR" sz="3600" smtClean="0"/>
              <a:t> </a:t>
            </a:r>
            <a:r>
              <a:rPr lang="fr-FR" sz="3600" i="1" smtClean="0"/>
              <a:t>b(x; n, p) = b(n-x; n, 1-p)</a:t>
            </a:r>
          </a:p>
        </p:txBody>
      </p:sp>
      <p:sp>
        <p:nvSpPr>
          <p:cNvPr id="66765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091488" cy="51054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/>
              <a:t>Dans une municipalité de l</a:t>
            </a:r>
            <a:r>
              <a:rPr lang="en-CA" dirty="0" smtClean="0"/>
              <a:t>’</a:t>
            </a:r>
            <a:r>
              <a:rPr lang="fr-FR" dirty="0" smtClean="0"/>
              <a:t>Ontario, 9 personnes sur 10 achètent des billets de loterie (</a:t>
            </a:r>
            <a:r>
              <a:rPr lang="fr-FR" i="1" dirty="0" smtClean="0"/>
              <a:t>p = 0,9</a:t>
            </a:r>
            <a:r>
              <a:rPr lang="fr-FR" dirty="0" smtClean="0"/>
              <a:t>)</a:t>
            </a:r>
          </a:p>
          <a:p>
            <a:pPr eaLnBrk="1" hangingPunct="1"/>
            <a:r>
              <a:rPr lang="fr-FR" dirty="0" smtClean="0"/>
              <a:t>On choisit 5 personnes au hasard</a:t>
            </a:r>
          </a:p>
          <a:p>
            <a:pPr eaLnBrk="1" hangingPunct="1"/>
            <a:r>
              <a:rPr lang="fr-FR" dirty="0" smtClean="0"/>
              <a:t>Quelle est la probabilité que 3 personnes aient acheté des billets de loterie?</a:t>
            </a:r>
          </a:p>
          <a:p>
            <a:pPr eaLnBrk="1" hangingPunct="1"/>
            <a:r>
              <a:rPr lang="fr-FR" dirty="0" smtClean="0"/>
              <a:t>Ici </a:t>
            </a:r>
            <a:r>
              <a:rPr lang="fr-FR" i="1" dirty="0" smtClean="0"/>
              <a:t>n = 5</a:t>
            </a:r>
            <a:r>
              <a:rPr lang="fr-FR" dirty="0" smtClean="0"/>
              <a:t>, </a:t>
            </a:r>
            <a:r>
              <a:rPr lang="fr-FR" i="1" dirty="0" smtClean="0"/>
              <a:t>p = 0,9</a:t>
            </a:r>
            <a:r>
              <a:rPr lang="fr-FR" dirty="0" smtClean="0"/>
              <a:t>  et </a:t>
            </a:r>
            <a:r>
              <a:rPr lang="fr-FR" i="1" dirty="0" smtClean="0"/>
              <a:t>x = 3</a:t>
            </a:r>
          </a:p>
          <a:p>
            <a:pPr eaLnBrk="1" hangingPunct="1"/>
            <a:r>
              <a:rPr lang="fr-FR" dirty="0" smtClean="0"/>
              <a:t>Puisque les probabilités binomiales ne sont pas données pour </a:t>
            </a:r>
            <a:r>
              <a:rPr lang="fr-FR" i="1" dirty="0" smtClean="0"/>
              <a:t>p &gt; 0,5</a:t>
            </a:r>
            <a:r>
              <a:rPr lang="fr-FR" dirty="0" smtClean="0"/>
              <a:t>, on peut utiliser la propriété suivante:</a:t>
            </a:r>
          </a:p>
          <a:p>
            <a:pPr eaLnBrk="1" hangingPunct="1">
              <a:buFontTx/>
              <a:buNone/>
            </a:pPr>
            <a:r>
              <a:rPr lang="fr-FR" dirty="0" smtClean="0"/>
              <a:t>	</a:t>
            </a:r>
            <a:r>
              <a:rPr lang="fr-FR" i="1" dirty="0" smtClean="0"/>
              <a:t>	P(X=x) = b(x; n, p) = b(n-x; n, 1-p)</a:t>
            </a:r>
          </a:p>
        </p:txBody>
      </p:sp>
      <p:sp>
        <p:nvSpPr>
          <p:cNvPr id="94211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4212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76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76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653" grpId="0" build="p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14: comparaison</a:t>
            </a:r>
            <a:br>
              <a:rPr lang="fr-FR" sz="3600" smtClean="0"/>
            </a:br>
            <a:r>
              <a:rPr lang="fr-FR" sz="3600" smtClean="0"/>
              <a:t>avec la formule et les tables</a:t>
            </a:r>
          </a:p>
        </p:txBody>
      </p:sp>
      <p:sp>
        <p:nvSpPr>
          <p:cNvPr id="25611" name="Rectangle 9"/>
          <p:cNvSpPr>
            <a:spLocks noGrp="1" noChangeArrowheads="1"/>
          </p:cNvSpPr>
          <p:nvPr>
            <p:ph sz="quarter" idx="1"/>
          </p:nvPr>
        </p:nvSpPr>
        <p:spPr>
          <a:xfrm>
            <a:off x="804863" y="1987550"/>
            <a:ext cx="8162925" cy="568325"/>
          </a:xfrm>
          <a:noFill/>
        </p:spPr>
        <p:txBody>
          <a:bodyPr lIns="90488" tIns="44450" rIns="90488" bIns="44450"/>
          <a:lstStyle/>
          <a:p>
            <a:pPr eaLnBrk="1" hangingPunct="1">
              <a:buFontTx/>
              <a:buNone/>
            </a:pPr>
            <a:r>
              <a:rPr lang="fr-FR" smtClean="0"/>
              <a:t>	    </a:t>
            </a:r>
            <a:r>
              <a:rPr lang="fr-FR" i="1" smtClean="0"/>
              <a:t>b(</a:t>
            </a:r>
            <a:r>
              <a:rPr lang="fr-CA" i="1" smtClean="0"/>
              <a:t>3</a:t>
            </a:r>
            <a:r>
              <a:rPr lang="fr-FR" i="1" smtClean="0"/>
              <a:t>; </a:t>
            </a:r>
            <a:r>
              <a:rPr lang="fr-CA" i="1" smtClean="0"/>
              <a:t>5</a:t>
            </a:r>
            <a:r>
              <a:rPr lang="fr-FR" i="1" smtClean="0"/>
              <a:t>, 0</a:t>
            </a:r>
            <a:r>
              <a:rPr lang="fr-CA" i="1" smtClean="0"/>
              <a:t>,</a:t>
            </a:r>
            <a:r>
              <a:rPr lang="en-US" i="1" smtClean="0"/>
              <a:t>9</a:t>
            </a:r>
            <a:r>
              <a:rPr lang="fr-FR" i="1" smtClean="0"/>
              <a:t>)                 =             b(2; </a:t>
            </a:r>
            <a:r>
              <a:rPr lang="fr-CA" i="1" smtClean="0"/>
              <a:t>5</a:t>
            </a:r>
            <a:r>
              <a:rPr lang="fr-FR" i="1" smtClean="0"/>
              <a:t>, 0</a:t>
            </a:r>
            <a:r>
              <a:rPr lang="fr-CA" i="1" smtClean="0"/>
              <a:t>,</a:t>
            </a:r>
            <a:r>
              <a:rPr lang="en-US" i="1" smtClean="0"/>
              <a:t>1</a:t>
            </a:r>
            <a:r>
              <a:rPr lang="fr-FR" i="1" smtClean="0"/>
              <a:t>)</a:t>
            </a:r>
            <a:endParaRPr lang="fr-FR" smtClean="0"/>
          </a:p>
        </p:txBody>
      </p:sp>
      <p:sp>
        <p:nvSpPr>
          <p:cNvPr id="25606" name="Rectangle 4"/>
          <p:cNvSpPr>
            <a:spLocks noChangeArrowheads="1"/>
          </p:cNvSpPr>
          <p:nvPr/>
        </p:nvSpPr>
        <p:spPr bwMode="auto">
          <a:xfrm>
            <a:off x="4783138" y="2032000"/>
            <a:ext cx="4213225" cy="4614863"/>
          </a:xfrm>
          <a:prstGeom prst="rect">
            <a:avLst/>
          </a:prstGeom>
          <a:solidFill>
            <a:srgbClr val="C1CEFF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7" name="Rectangle 5"/>
          <p:cNvSpPr>
            <a:spLocks noChangeArrowheads="1"/>
          </p:cNvSpPr>
          <p:nvPr/>
        </p:nvSpPr>
        <p:spPr bwMode="auto">
          <a:xfrm>
            <a:off x="84138" y="2032000"/>
            <a:ext cx="4678362" cy="4592638"/>
          </a:xfrm>
          <a:prstGeom prst="rect">
            <a:avLst/>
          </a:prstGeom>
          <a:solidFill>
            <a:srgbClr val="CCFF99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9" name="Rectangle 7"/>
          <p:cNvSpPr>
            <a:spLocks noChangeArrowheads="1"/>
          </p:cNvSpPr>
          <p:nvPr/>
        </p:nvSpPr>
        <p:spPr bwMode="auto">
          <a:xfrm>
            <a:off x="5411788" y="4232275"/>
            <a:ext cx="2982912" cy="1370013"/>
          </a:xfrm>
          <a:prstGeom prst="rect">
            <a:avLst/>
          </a:prstGeom>
          <a:solidFill>
            <a:srgbClr val="C1CEFF"/>
          </a:solidFill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fr-FR" sz="2800">
                <a:solidFill>
                  <a:srgbClr val="000000"/>
                </a:solidFill>
              </a:rPr>
              <a:t>dans l</a:t>
            </a:r>
            <a:r>
              <a:rPr lang="fr-CA" sz="2800">
                <a:solidFill>
                  <a:srgbClr val="000000"/>
                </a:solidFill>
              </a:rPr>
              <a:t>a</a:t>
            </a:r>
            <a:r>
              <a:rPr lang="fr-FR" sz="2800">
                <a:solidFill>
                  <a:srgbClr val="000000"/>
                </a:solidFill>
              </a:rPr>
              <a:t> table</a:t>
            </a:r>
            <a:r>
              <a:rPr lang="fr-CA" sz="2800">
                <a:solidFill>
                  <a:srgbClr val="000000"/>
                </a:solidFill>
              </a:rPr>
              <a:t> A1</a:t>
            </a:r>
            <a:endParaRPr lang="fr-FR" sz="2800">
              <a:solidFill>
                <a:srgbClr val="000000"/>
              </a:solidFill>
            </a:endParaRPr>
          </a:p>
          <a:p>
            <a:pPr algn="ctr" eaLnBrk="0" hangingPunct="0"/>
            <a:r>
              <a:rPr lang="fr-FR" sz="2800">
                <a:solidFill>
                  <a:srgbClr val="000000"/>
                </a:solidFill>
              </a:rPr>
              <a:t>on trouve le même</a:t>
            </a:r>
          </a:p>
          <a:p>
            <a:pPr algn="ctr" eaLnBrk="0" hangingPunct="0"/>
            <a:r>
              <a:rPr lang="fr-FR" sz="2800">
                <a:solidFill>
                  <a:srgbClr val="000000"/>
                </a:solidFill>
              </a:rPr>
              <a:t>résultat, soit 0</a:t>
            </a:r>
            <a:r>
              <a:rPr lang="fr-CA" sz="2800">
                <a:solidFill>
                  <a:srgbClr val="000000"/>
                </a:solidFill>
              </a:rPr>
              <a:t>,0729</a:t>
            </a:r>
            <a:endParaRPr lang="fr-FR" sz="2800">
              <a:solidFill>
                <a:srgbClr val="000000"/>
              </a:solidFill>
            </a:endParaRPr>
          </a:p>
        </p:txBody>
      </p:sp>
      <p:sp>
        <p:nvSpPr>
          <p:cNvPr id="25610" name="AutoShape 8"/>
          <p:cNvSpPr>
            <a:spLocks noChangeArrowheads="1"/>
          </p:cNvSpPr>
          <p:nvPr/>
        </p:nvSpPr>
        <p:spPr bwMode="auto">
          <a:xfrm rot="-5400000">
            <a:off x="6594475" y="3319463"/>
            <a:ext cx="600075" cy="1130300"/>
          </a:xfrm>
          <a:prstGeom prst="rightArrow">
            <a:avLst>
              <a:gd name="adj1" fmla="val 50000"/>
              <a:gd name="adj2" fmla="val 50014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12" name="Rectangle 10"/>
          <p:cNvSpPr>
            <a:spLocks noChangeArrowheads="1"/>
          </p:cNvSpPr>
          <p:nvPr/>
        </p:nvSpPr>
        <p:spPr bwMode="auto">
          <a:xfrm>
            <a:off x="1679575" y="2874963"/>
            <a:ext cx="1806575" cy="515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fr-FR" sz="2800" i="1">
                <a:solidFill>
                  <a:srgbClr val="000000"/>
                </a:solidFill>
              </a:rPr>
              <a:t>x    n    p</a:t>
            </a:r>
          </a:p>
        </p:txBody>
      </p:sp>
      <p:sp>
        <p:nvSpPr>
          <p:cNvPr id="25613" name="Rectangle 12"/>
          <p:cNvSpPr>
            <a:spLocks noChangeArrowheads="1"/>
          </p:cNvSpPr>
          <p:nvPr/>
        </p:nvSpPr>
        <p:spPr bwMode="auto">
          <a:xfrm>
            <a:off x="6024563" y="2946400"/>
            <a:ext cx="2203450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fr-FR" sz="2800" i="1">
                <a:solidFill>
                  <a:srgbClr val="000000"/>
                </a:solidFill>
              </a:rPr>
              <a:t>n-x   n   1-p</a:t>
            </a:r>
          </a:p>
        </p:txBody>
      </p:sp>
      <p:graphicFrame>
        <p:nvGraphicFramePr>
          <p:cNvPr id="25602" name="Object 13">
            <a:hlinkClick r:id="" action="ppaction://ole?verb=0"/>
          </p:cNvPr>
          <p:cNvGraphicFramePr>
            <a:graphicFrameLocks/>
          </p:cNvGraphicFramePr>
          <p:nvPr/>
        </p:nvGraphicFramePr>
        <p:xfrm>
          <a:off x="52388" y="3562350"/>
          <a:ext cx="4702175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7" name="Equation" r:id="rId5" imgW="2234880" imgH="457200" progId="Equation.3">
                  <p:embed/>
                </p:oleObj>
              </mc:Choice>
              <mc:Fallback>
                <p:oleObj name="Equation" r:id="rId5" imgW="2234880" imgH="457200" progId="Equation.3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8" y="3562350"/>
                        <a:ext cx="4702175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4" name="Line 15"/>
          <p:cNvSpPr>
            <a:spLocks noChangeShapeType="1"/>
          </p:cNvSpPr>
          <p:nvPr/>
        </p:nvSpPr>
        <p:spPr bwMode="auto">
          <a:xfrm flipV="1">
            <a:off x="2392363" y="2468563"/>
            <a:ext cx="0" cy="534987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5615" name="Line 16"/>
          <p:cNvSpPr>
            <a:spLocks noChangeShapeType="1"/>
          </p:cNvSpPr>
          <p:nvPr/>
        </p:nvSpPr>
        <p:spPr bwMode="auto">
          <a:xfrm flipV="1">
            <a:off x="1831975" y="2419350"/>
            <a:ext cx="136525" cy="619125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5616" name="Line 17"/>
          <p:cNvSpPr>
            <a:spLocks noChangeShapeType="1"/>
          </p:cNvSpPr>
          <p:nvPr/>
        </p:nvSpPr>
        <p:spPr bwMode="auto">
          <a:xfrm flipH="1" flipV="1">
            <a:off x="2881313" y="2490788"/>
            <a:ext cx="38100" cy="547687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5617" name="Line 18"/>
          <p:cNvSpPr>
            <a:spLocks noChangeShapeType="1"/>
          </p:cNvSpPr>
          <p:nvPr/>
        </p:nvSpPr>
        <p:spPr bwMode="auto">
          <a:xfrm flipV="1">
            <a:off x="6270625" y="2447925"/>
            <a:ext cx="223838" cy="60325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5618" name="Line 19"/>
          <p:cNvSpPr>
            <a:spLocks noChangeShapeType="1"/>
          </p:cNvSpPr>
          <p:nvPr/>
        </p:nvSpPr>
        <p:spPr bwMode="auto">
          <a:xfrm flipH="1" flipV="1">
            <a:off x="6900863" y="2443163"/>
            <a:ext cx="38100" cy="646112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25619" name="Line 20"/>
          <p:cNvSpPr>
            <a:spLocks noChangeShapeType="1"/>
          </p:cNvSpPr>
          <p:nvPr/>
        </p:nvSpPr>
        <p:spPr bwMode="auto">
          <a:xfrm flipH="1" flipV="1">
            <a:off x="7381875" y="2465388"/>
            <a:ext cx="169863" cy="609600"/>
          </a:xfrm>
          <a:prstGeom prst="line">
            <a:avLst/>
          </a:prstGeom>
          <a:noFill/>
          <a:ln w="19050">
            <a:solidFill>
              <a:srgbClr val="CC66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graphicFrame>
        <p:nvGraphicFramePr>
          <p:cNvPr id="25603" name="Object 21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6763" y="5759450"/>
          <a:ext cx="3475037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8" name="Equation" r:id="rId7" imgW="1650960" imgH="203040" progId="Equation.3">
                  <p:embed/>
                </p:oleObj>
              </mc:Choice>
              <mc:Fallback>
                <p:oleObj name="Equation" r:id="rId7" imgW="1650960" imgH="203040" progId="Equation.3">
                  <p:embed/>
                  <p:pic>
                    <p:nvPicPr>
                      <p:cNvPr id="0" name="Object 21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3" y="5759450"/>
                        <a:ext cx="3475037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2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44500" y="4592638"/>
          <a:ext cx="403542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9" name="Equation" r:id="rId9" imgW="1917360" imgH="419040" progId="Equation.3">
                  <p:embed/>
                </p:oleObj>
              </mc:Choice>
              <mc:Fallback>
                <p:oleObj name="Equation" r:id="rId9" imgW="1917360" imgH="419040" progId="Equation.3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500" y="4592638"/>
                        <a:ext cx="4035425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loi binomiale avec Excel</a:t>
            </a:r>
            <a:endParaRPr lang="fr-FR" smtClean="0"/>
          </a:p>
        </p:txBody>
      </p:sp>
      <p:sp>
        <p:nvSpPr>
          <p:cNvPr id="9523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noProof="1" smtClean="0"/>
              <a:t>Trouver </a:t>
            </a:r>
            <a:r>
              <a:rPr lang="en-CA" i="1" noProof="1" smtClean="0"/>
              <a:t>b(x; n, p)</a:t>
            </a:r>
          </a:p>
          <a:p>
            <a:pPr eaLnBrk="1" hangingPunct="1"/>
            <a:r>
              <a:rPr lang="en-CA" noProof="1" smtClean="0"/>
              <a:t>Pour la probabilité de </a:t>
            </a:r>
            <a:r>
              <a:rPr lang="en-CA" i="1" noProof="1" smtClean="0"/>
              <a:t>X</a:t>
            </a:r>
            <a:r>
              <a:rPr lang="en-CA" noProof="1" smtClean="0"/>
              <a:t> on utilise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LOI.BINOMIALE(x;n;p;FAUX)</a:t>
            </a:r>
          </a:p>
          <a:p>
            <a:pPr eaLnBrk="1" hangingPunct="1"/>
            <a:r>
              <a:rPr lang="fr-FR" noProof="1" smtClean="0"/>
              <a:t>Pour obtenir </a:t>
            </a:r>
            <a:r>
              <a:rPr lang="en-US" smtClean="0"/>
              <a:t>la </a:t>
            </a:r>
            <a:r>
              <a:rPr lang="en-US" noProof="1" smtClean="0"/>
              <a:t>probabilité cumulée de </a:t>
            </a:r>
            <a:r>
              <a:rPr lang="en-US" i="1" noProof="1" smtClean="0"/>
              <a:t>X</a:t>
            </a:r>
            <a:r>
              <a:rPr lang="en-US" noProof="1" smtClean="0"/>
              <a:t> on utilise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LOI.BINOMIALE(x;n;p;VRAI)</a:t>
            </a:r>
          </a:p>
          <a:p>
            <a:pPr eaLnBrk="1" hangingPunct="1"/>
            <a:r>
              <a:rPr lang="fr-FR" noProof="1" smtClean="0"/>
              <a:t>Pour </a:t>
            </a:r>
            <a:r>
              <a:rPr lang="fr-FR" i="1" noProof="1" smtClean="0"/>
              <a:t>b(2;10,10%)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LOI.BINOMIALE(2;10;0,1;FAUX)</a:t>
            </a:r>
          </a:p>
          <a:p>
            <a:pPr eaLnBrk="1" hangingPunct="1"/>
            <a:r>
              <a:rPr lang="fr-FR" noProof="1" smtClean="0"/>
              <a:t>En anglais: </a:t>
            </a:r>
            <a:r>
              <a:rPr lang="fr-FR" i="1" noProof="1" smtClean="0"/>
              <a:t>BINOMDIST(x,n,p,FALSE)</a:t>
            </a:r>
            <a:endParaRPr lang="fr-FR" noProof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79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Processus de Poisson</a:t>
            </a:r>
          </a:p>
        </p:txBody>
      </p:sp>
      <p:sp>
        <p:nvSpPr>
          <p:cNvPr id="962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dirty="0" smtClean="0"/>
              <a:t>Dans le processus de Poisson, on cherche à déterminer la probabilité qu’un événement particulier se réalise </a:t>
            </a:r>
            <a:r>
              <a:rPr lang="fr-FR" i="1" dirty="0" smtClean="0"/>
              <a:t>x</a:t>
            </a:r>
            <a:r>
              <a:rPr lang="fr-FR" dirty="0" smtClean="0"/>
              <a:t> fois au cours d’une période de temps de durée </a:t>
            </a:r>
            <a:r>
              <a:rPr lang="fr-FR" i="1" dirty="0" smtClean="0"/>
              <a:t>t</a:t>
            </a:r>
          </a:p>
          <a:p>
            <a:pPr eaLnBrk="1" hangingPunct="1"/>
            <a:r>
              <a:rPr lang="fr-FR" dirty="0" smtClean="0"/>
              <a:t>Par exemple, déterminer la probabilité que trois clients </a:t>
            </a:r>
            <a:r>
              <a:rPr lang="fr-FR" smtClean="0"/>
              <a:t>se présentent </a:t>
            </a:r>
            <a:r>
              <a:rPr lang="fr-FR" dirty="0" smtClean="0"/>
              <a:t>à un comptoir pendant une période de 5 minutes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Processus de Poisson</a:t>
            </a:r>
          </a:p>
        </p:txBody>
      </p:sp>
      <p:sp>
        <p:nvSpPr>
          <p:cNvPr id="97283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Ce type de processus est appelé processus de Poisson</a:t>
            </a:r>
          </a:p>
          <a:p>
            <a:pPr lvl="1" eaLnBrk="1" hangingPunct="1"/>
            <a:r>
              <a:rPr lang="fr-FR" smtClean="0"/>
              <a:t>Processus de Poisson: on a des succès distribués de façon aléatoire </a:t>
            </a:r>
            <a:r>
              <a:rPr lang="fr-FR" i="1" smtClean="0"/>
              <a:t>pendant une période de temps t spécifiée</a:t>
            </a:r>
            <a:endParaRPr lang="fr-FR" smtClean="0"/>
          </a:p>
          <a:p>
            <a:pPr lvl="1" eaLnBrk="1" hangingPunct="1"/>
            <a:r>
              <a:rPr lang="fr-FR" smtClean="0"/>
              <a:t>Processus de Bernoulli: on a des succès distribués de façon aléatoire </a:t>
            </a:r>
            <a:r>
              <a:rPr lang="fr-FR" i="1" smtClean="0"/>
              <a:t>au cours d’une suite de n épreuves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Conditions d’application </a:t>
            </a:r>
            <a:br>
              <a:rPr lang="fr-FR" sz="3600" smtClean="0"/>
            </a:br>
            <a:r>
              <a:rPr lang="fr-FR" sz="3600" smtClean="0"/>
              <a:t>du processus de Poisson</a:t>
            </a:r>
          </a:p>
        </p:txBody>
      </p:sp>
      <p:sp>
        <p:nvSpPr>
          <p:cNvPr id="98307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Le nombre de succès dans des intervalles de temps disjoints sont indépendants entre eux</a:t>
            </a:r>
            <a:endParaRPr lang="fr-CA" smtClean="0"/>
          </a:p>
          <a:p>
            <a:pPr eaLnBrk="1" hangingPunct="1">
              <a:lnSpc>
                <a:spcPct val="90000"/>
              </a:lnSpc>
            </a:pPr>
            <a:endParaRPr lang="fr-CA" smtClean="0"/>
          </a:p>
          <a:p>
            <a:pPr eaLnBrk="1" hangingPunct="1">
              <a:lnSpc>
                <a:spcPct val="90000"/>
              </a:lnSpc>
            </a:pPr>
            <a:endParaRPr lang="fr-CA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probabilité d'un succès est proportionnelle à la longueur de l'intervalle (ou d'espace), </a:t>
            </a:r>
            <a:r>
              <a:rPr lang="fr-FR" i="1" smtClean="0"/>
              <a:t>t</a:t>
            </a:r>
            <a:r>
              <a:rPr lang="fr-FR" smtClean="0"/>
              <a:t>, observée et au nombre moyen de succès par intervalle de temps (ou d'espace), </a:t>
            </a:r>
            <a:r>
              <a:rPr lang="fr-FR" i="1" smtClean="0">
                <a:latin typeface="Symbol" pitchFamily="18" charset="2"/>
              </a:rPr>
              <a:t>a</a:t>
            </a:r>
            <a:endParaRPr lang="fr-FR" i="1" smtClean="0"/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La probabilité d'observer plus d'un succès dans un petit intervalle de temps (ou d'espace) est négligeable</a:t>
            </a:r>
          </a:p>
        </p:txBody>
      </p:sp>
      <p:grpSp>
        <p:nvGrpSpPr>
          <p:cNvPr id="98309" name="Group 6"/>
          <p:cNvGrpSpPr>
            <a:grpSpLocks/>
          </p:cNvGrpSpPr>
          <p:nvPr/>
        </p:nvGrpSpPr>
        <p:grpSpPr bwMode="auto">
          <a:xfrm>
            <a:off x="1736725" y="2343150"/>
            <a:ext cx="5688013" cy="1047750"/>
            <a:chOff x="960" y="1511"/>
            <a:chExt cx="3583" cy="660"/>
          </a:xfrm>
        </p:grpSpPr>
        <p:sp>
          <p:nvSpPr>
            <p:cNvPr id="98310" name="Line 7"/>
            <p:cNvSpPr>
              <a:spLocks noChangeShapeType="1"/>
            </p:cNvSpPr>
            <p:nvPr/>
          </p:nvSpPr>
          <p:spPr bwMode="auto">
            <a:xfrm>
              <a:off x="965" y="1880"/>
              <a:ext cx="355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1" name="Line 8"/>
            <p:cNvSpPr>
              <a:spLocks noChangeShapeType="1"/>
            </p:cNvSpPr>
            <p:nvPr/>
          </p:nvSpPr>
          <p:spPr bwMode="auto">
            <a:xfrm flipV="1">
              <a:off x="960" y="1769"/>
              <a:ext cx="0" cy="11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2" name="Line 9"/>
            <p:cNvSpPr>
              <a:spLocks noChangeShapeType="1"/>
            </p:cNvSpPr>
            <p:nvPr/>
          </p:nvSpPr>
          <p:spPr bwMode="auto">
            <a:xfrm flipV="1">
              <a:off x="4536" y="1771"/>
              <a:ext cx="0" cy="11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3" name="Line 10"/>
            <p:cNvSpPr>
              <a:spLocks noChangeShapeType="1"/>
            </p:cNvSpPr>
            <p:nvPr/>
          </p:nvSpPr>
          <p:spPr bwMode="auto">
            <a:xfrm flipV="1">
              <a:off x="2072" y="1774"/>
              <a:ext cx="0" cy="11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4" name="Line 11"/>
            <p:cNvSpPr>
              <a:spLocks noChangeShapeType="1"/>
            </p:cNvSpPr>
            <p:nvPr/>
          </p:nvSpPr>
          <p:spPr bwMode="auto">
            <a:xfrm>
              <a:off x="3325" y="2013"/>
              <a:ext cx="1218" cy="1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5" name="Line 12"/>
            <p:cNvSpPr>
              <a:spLocks noChangeShapeType="1"/>
            </p:cNvSpPr>
            <p:nvPr/>
          </p:nvSpPr>
          <p:spPr bwMode="auto">
            <a:xfrm flipH="1">
              <a:off x="2064" y="2013"/>
              <a:ext cx="1033" cy="0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6" name="Line 13"/>
            <p:cNvSpPr>
              <a:spLocks noChangeShapeType="1"/>
            </p:cNvSpPr>
            <p:nvPr/>
          </p:nvSpPr>
          <p:spPr bwMode="auto">
            <a:xfrm>
              <a:off x="1578" y="2013"/>
              <a:ext cx="471" cy="0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7" name="Line 14"/>
            <p:cNvSpPr>
              <a:spLocks noChangeShapeType="1"/>
            </p:cNvSpPr>
            <p:nvPr/>
          </p:nvSpPr>
          <p:spPr bwMode="auto">
            <a:xfrm>
              <a:off x="992" y="2013"/>
              <a:ext cx="391" cy="0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98318" name="Text Box 15"/>
            <p:cNvSpPr txBox="1">
              <a:spLocks noChangeArrowheads="1"/>
            </p:cNvSpPr>
            <p:nvPr/>
          </p:nvSpPr>
          <p:spPr bwMode="auto">
            <a:xfrm>
              <a:off x="1325" y="1533"/>
              <a:ext cx="327" cy="3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/>
                <a:t>x</a:t>
              </a:r>
              <a:r>
                <a:rPr lang="fr-CA" sz="2800" i="1" baseline="-25000"/>
                <a:t>1</a:t>
              </a:r>
              <a:endParaRPr lang="fr-FR" sz="2800" i="1" baseline="-25000"/>
            </a:p>
          </p:txBody>
        </p:sp>
        <p:sp>
          <p:nvSpPr>
            <p:cNvPr id="98319" name="Text Box 16"/>
            <p:cNvSpPr txBox="1">
              <a:spLocks noChangeArrowheads="1"/>
            </p:cNvSpPr>
            <p:nvPr/>
          </p:nvSpPr>
          <p:spPr bwMode="auto">
            <a:xfrm>
              <a:off x="3053" y="1511"/>
              <a:ext cx="327" cy="3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/>
                <a:t>x</a:t>
              </a:r>
              <a:r>
                <a:rPr lang="fr-CA" sz="2800" i="1" baseline="-25000"/>
                <a:t>2</a:t>
              </a:r>
              <a:endParaRPr lang="fr-FR" sz="2800" i="1" baseline="-25000"/>
            </a:p>
          </p:txBody>
        </p:sp>
        <p:sp>
          <p:nvSpPr>
            <p:cNvPr id="98320" name="Text Box 17"/>
            <p:cNvSpPr txBox="1">
              <a:spLocks noChangeArrowheads="1"/>
            </p:cNvSpPr>
            <p:nvPr/>
          </p:nvSpPr>
          <p:spPr bwMode="auto">
            <a:xfrm>
              <a:off x="1368" y="1844"/>
              <a:ext cx="327" cy="3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/>
                <a:t>t</a:t>
              </a:r>
              <a:r>
                <a:rPr lang="fr-CA" sz="2800" i="1" baseline="-25000"/>
                <a:t>1</a:t>
              </a:r>
              <a:endParaRPr lang="fr-FR" sz="2800" i="1" baseline="-25000"/>
            </a:p>
          </p:txBody>
        </p:sp>
        <p:sp>
          <p:nvSpPr>
            <p:cNvPr id="98321" name="Text Box 18"/>
            <p:cNvSpPr txBox="1">
              <a:spLocks noChangeArrowheads="1"/>
            </p:cNvSpPr>
            <p:nvPr/>
          </p:nvSpPr>
          <p:spPr bwMode="auto">
            <a:xfrm>
              <a:off x="3129" y="1844"/>
              <a:ext cx="327" cy="3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fr-CA" sz="2800" i="1"/>
                <a:t>t</a:t>
              </a:r>
              <a:r>
                <a:rPr lang="fr-CA" sz="2800" i="1" baseline="-25000"/>
                <a:t>2</a:t>
              </a:r>
              <a:endParaRPr lang="fr-FR" sz="2800" i="1" baseline="-2500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de Poisson</a:t>
            </a:r>
          </a:p>
        </p:txBody>
      </p:sp>
      <p:sp>
        <p:nvSpPr>
          <p:cNvPr id="9933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Utilisée pour décrire le comportement d’événements dont les chances de réalisation sont faibles pendant une unité de temps (ou d’espace) donnée</a:t>
            </a:r>
          </a:p>
          <a:p>
            <a:pPr eaLnBrk="1" hangingPunct="1"/>
            <a:r>
              <a:rPr lang="fr-FR" smtClean="0"/>
              <a:t>La probabilité que la foudre tombe sur une maison</a:t>
            </a:r>
          </a:p>
          <a:p>
            <a:pPr eaLnBrk="1" hangingPunct="1"/>
            <a:r>
              <a:rPr lang="fr-FR" smtClean="0"/>
              <a:t>La probabilité d’avoir une crevaison en automobile</a:t>
            </a:r>
          </a:p>
          <a:p>
            <a:pPr eaLnBrk="1" hangingPunct="1"/>
            <a:r>
              <a:rPr lang="fr-FR" smtClean="0"/>
              <a:t>Le nombre de véhicules se présentant à un poste de péage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La loi de Poisson</a:t>
            </a:r>
            <a:br>
              <a:rPr lang="fr-FR" sz="3600" smtClean="0"/>
            </a:br>
            <a:r>
              <a:rPr lang="fr-FR" sz="3600" i="1" smtClean="0"/>
              <a:t>p(x; </a:t>
            </a:r>
            <a:r>
              <a:rPr lang="fr-FR" sz="3600" i="1" smtClean="0">
                <a:latin typeface="Symbol" pitchFamily="18" charset="2"/>
              </a:rPr>
              <a:t>l)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1666875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</a:t>
            </a:r>
            <a:r>
              <a:rPr lang="fr-FR" i="1" smtClean="0"/>
              <a:t>X</a:t>
            </a:r>
            <a:r>
              <a:rPr lang="fr-FR" smtClean="0"/>
              <a:t> une variable aléatoire discrète donnant le nombre de succès, </a:t>
            </a:r>
            <a:r>
              <a:rPr lang="fr-FR" i="1" smtClean="0"/>
              <a:t>x = 0, 1, 2, ...</a:t>
            </a:r>
            <a:r>
              <a:rPr lang="fr-FR" smtClean="0"/>
              <a:t> dans un intervalle de temps (ou d'espace) spécifié et dont la loi de probabilité est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982663" y="4859338"/>
            <a:ext cx="7610475" cy="1165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eaLnBrk="0" hangingPunct="0">
              <a:spcBef>
                <a:spcPct val="50000"/>
              </a:spcBef>
              <a:tabLst>
                <a:tab pos="444500" algn="l"/>
              </a:tabLst>
            </a:pPr>
            <a:r>
              <a:rPr lang="fr-FR" sz="2800" i="1" dirty="0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fr-FR" sz="2800" dirty="0">
                <a:solidFill>
                  <a:srgbClr val="000000"/>
                </a:solidFill>
                <a:latin typeface="Symbol" pitchFamily="18" charset="2"/>
              </a:rPr>
              <a:t> </a:t>
            </a:r>
            <a:r>
              <a:rPr lang="fr-FR" sz="2800" dirty="0">
                <a:solidFill>
                  <a:srgbClr val="000000"/>
                </a:solidFill>
              </a:rPr>
              <a:t>: nombre moyen de succès dans l'intervalle de   	temps </a:t>
            </a:r>
            <a:r>
              <a:rPr lang="fr-FR" sz="2800" i="1" dirty="0" err="1">
                <a:solidFill>
                  <a:srgbClr val="000000"/>
                </a:solidFill>
              </a:rPr>
              <a:t>t</a:t>
            </a:r>
            <a:r>
              <a:rPr lang="fr-FR" sz="2800" dirty="0">
                <a:solidFill>
                  <a:srgbClr val="000000"/>
                </a:solidFill>
              </a:rPr>
              <a:t> (ou d'espace)</a:t>
            </a:r>
            <a:endParaRPr lang="fr-FR" sz="2800" dirty="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26626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2430463" y="3390900"/>
          <a:ext cx="4300537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1" name="Equation" r:id="rId5" imgW="1790640" imgH="419040" progId="Equation.3">
                  <p:embed/>
                </p:oleObj>
              </mc:Choice>
              <mc:Fallback>
                <p:oleObj name="Equation" r:id="rId5" imgW="1790640" imgH="419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0463" y="3390900"/>
                        <a:ext cx="4300537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BDC58FDE-4842-489F-8B5D-209E0952ED56}" type="slidenum">
              <a:rPr lang="fr-FR" smtClean="0"/>
              <a:pPr>
                <a:defRPr/>
              </a:pPr>
              <a:t>84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La moyenne, la variance et l’écart-type</a:t>
            </a:r>
            <a:br>
              <a:rPr lang="fr-FR" sz="3600" smtClean="0"/>
            </a:br>
            <a:r>
              <a:rPr lang="fr-FR" sz="3600" smtClean="0"/>
              <a:t>de la loi de Poisson</a:t>
            </a:r>
          </a:p>
        </p:txBody>
      </p:sp>
      <p:sp>
        <p:nvSpPr>
          <p:cNvPr id="27655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831975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Soit X une variable aléatoire distribuée d’après une loi de Poisson </a:t>
            </a:r>
            <a:r>
              <a:rPr lang="fr-FR" i="1" smtClean="0"/>
              <a:t>p(x;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)</a:t>
            </a:r>
            <a:r>
              <a:rPr lang="fr-FR" smtClean="0"/>
              <a:t>, alors l’espérance mathématique de </a:t>
            </a:r>
            <a:r>
              <a:rPr lang="fr-FR" i="1" smtClean="0"/>
              <a:t>X</a:t>
            </a:r>
            <a:r>
              <a:rPr lang="fr-FR" smtClean="0"/>
              <a:t>, la variance et l’écart-type sont respectivement:</a:t>
            </a:r>
          </a:p>
        </p:txBody>
      </p:sp>
      <p:graphicFrame>
        <p:nvGraphicFramePr>
          <p:cNvPr id="2765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1704975" y="3476625"/>
          <a:ext cx="14859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5" name="Equation" r:id="rId5" imgW="1409400" imgH="393480" progId="Equation.3">
                  <p:embed/>
                </p:oleObj>
              </mc:Choice>
              <mc:Fallback>
                <p:oleObj name="Equation" r:id="rId5" imgW="1409400" imgH="393480" progId="Equation.3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4975" y="3476625"/>
                        <a:ext cx="1485900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1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704975" y="5145088"/>
          <a:ext cx="175260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6" name="Equation" r:id="rId7" imgW="1663560" imgH="469800" progId="Equation.3">
                  <p:embed/>
                </p:oleObj>
              </mc:Choice>
              <mc:Fallback>
                <p:oleObj name="Equation" r:id="rId7" imgW="1663560" imgH="46980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4975" y="5145088"/>
                        <a:ext cx="1752600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704975" y="4321175"/>
          <a:ext cx="1768475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7" name="Equation" r:id="rId9" imgW="1676160" imgH="393480" progId="Equation.3">
                  <p:embed/>
                </p:oleObj>
              </mc:Choice>
              <mc:Fallback>
                <p:oleObj name="Equation" r:id="rId9" imgW="1676160" imgH="39348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4975" y="4321175"/>
                        <a:ext cx="1768475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Processus de Poisson</a:t>
            </a:r>
          </a:p>
        </p:txBody>
      </p:sp>
      <p:sp>
        <p:nvSpPr>
          <p:cNvPr id="100355" name="Rectangle 4"/>
          <p:cNvSpPr>
            <a:spLocks noChangeArrowheads="1"/>
          </p:cNvSpPr>
          <p:nvPr/>
        </p:nvSpPr>
        <p:spPr bwMode="auto">
          <a:xfrm>
            <a:off x="479425" y="1644650"/>
            <a:ext cx="8143875" cy="33214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2800" b="1" dirty="0">
                <a:solidFill>
                  <a:srgbClr val="000000"/>
                </a:solidFill>
                <a:latin typeface="Symbol" pitchFamily="18" charset="2"/>
              </a:rPr>
              <a:t>			     </a:t>
            </a:r>
            <a:r>
              <a:rPr lang="fr-FR" sz="2800" i="1" dirty="0">
                <a:solidFill>
                  <a:srgbClr val="000000"/>
                </a:solidFill>
                <a:latin typeface="Symbol" pitchFamily="18" charset="2"/>
              </a:rPr>
              <a:t>l = a </a:t>
            </a:r>
            <a:r>
              <a:rPr lang="fr-FR" sz="2800" i="1" dirty="0" err="1">
                <a:solidFill>
                  <a:srgbClr val="000000"/>
                </a:solidFill>
                <a:latin typeface="Arial" charset="0"/>
              </a:rPr>
              <a:t>t</a:t>
            </a:r>
            <a:endParaRPr lang="fr-FR" sz="2800" i="1" dirty="0">
              <a:solidFill>
                <a:srgbClr val="000000"/>
              </a:solidFill>
              <a:latin typeface="Symbol" pitchFamily="18" charset="2"/>
            </a:endParaRPr>
          </a:p>
          <a:p>
            <a:pPr eaLnBrk="0" hangingPunct="0">
              <a:spcBef>
                <a:spcPct val="50000"/>
              </a:spcBef>
            </a:pPr>
            <a:r>
              <a:rPr lang="fr-FR" sz="2800" i="1" dirty="0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fr-FR" sz="2800" dirty="0">
                <a:solidFill>
                  <a:srgbClr val="000000"/>
                </a:solidFill>
                <a:latin typeface="Arial" charset="0"/>
              </a:rPr>
              <a:t>: </a:t>
            </a:r>
            <a:r>
              <a:rPr lang="fr-FR" sz="2800" dirty="0">
                <a:solidFill>
                  <a:srgbClr val="000000"/>
                </a:solidFill>
              </a:rPr>
              <a:t>nombre moyen de succès dans l'intervalle de temps </a:t>
            </a:r>
            <a:r>
              <a:rPr lang="fr-FR" sz="2800" dirty="0" err="1">
                <a:solidFill>
                  <a:srgbClr val="000000"/>
                </a:solidFill>
              </a:rPr>
              <a:t>t</a:t>
            </a:r>
            <a:endParaRPr lang="fr-FR" sz="2800" dirty="0">
              <a:solidFill>
                <a:srgbClr val="00000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fr-FR" sz="2800" i="1" dirty="0">
                <a:solidFill>
                  <a:srgbClr val="000000"/>
                </a:solidFill>
                <a:latin typeface="Symbol" pitchFamily="18" charset="2"/>
              </a:rPr>
              <a:t>a</a:t>
            </a:r>
            <a:r>
              <a:rPr lang="fr-FR" sz="2800" dirty="0">
                <a:solidFill>
                  <a:srgbClr val="000000"/>
                </a:solidFill>
                <a:latin typeface="Symbol" pitchFamily="18" charset="2"/>
              </a:rPr>
              <a:t>: </a:t>
            </a:r>
            <a:r>
              <a:rPr lang="fr-FR" sz="2800" dirty="0">
                <a:solidFill>
                  <a:srgbClr val="000000"/>
                </a:solidFill>
              </a:rPr>
              <a:t>nombre moyen de réalisations par unité</a:t>
            </a:r>
            <a:r>
              <a:rPr lang="fr-CA" sz="2800" dirty="0">
                <a:solidFill>
                  <a:srgbClr val="000000"/>
                </a:solidFill>
              </a:rPr>
              <a:t> </a:t>
            </a:r>
            <a:r>
              <a:rPr lang="fr-FR" sz="2800" dirty="0">
                <a:solidFill>
                  <a:srgbClr val="000000"/>
                </a:solidFill>
              </a:rPr>
              <a:t>de temps 	(intensité du processus</a:t>
            </a:r>
            <a:r>
              <a:rPr lang="fr-FR" sz="2800" dirty="0" smtClean="0">
                <a:solidFill>
                  <a:srgbClr val="000000"/>
                </a:solidFill>
              </a:rPr>
              <a:t>) </a:t>
            </a:r>
            <a:r>
              <a:rPr lang="fr-FR" sz="2800" dirty="0" smtClean="0">
                <a:solidFill>
                  <a:srgbClr val="000000"/>
                </a:solidFill>
                <a:sym typeface="Wingdings"/>
              </a:rPr>
              <a:t> donner dans le problème</a:t>
            </a:r>
            <a:endParaRPr lang="fr-FR" sz="2800" dirty="0">
              <a:solidFill>
                <a:srgbClr val="00000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fr-FR" sz="2800" i="1" dirty="0" err="1">
                <a:solidFill>
                  <a:srgbClr val="000000"/>
                </a:solidFill>
              </a:rPr>
              <a:t>t</a:t>
            </a:r>
            <a:r>
              <a:rPr lang="fr-FR" sz="2800" dirty="0">
                <a:solidFill>
                  <a:srgbClr val="000000"/>
                </a:solidFill>
              </a:rPr>
              <a:t>: intervalle de temps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15: la loi de Poisson</a:t>
            </a:r>
            <a:endParaRPr lang="fr-FR" i="1" smtClean="0"/>
          </a:p>
        </p:txBody>
      </p:sp>
      <p:sp>
        <p:nvSpPr>
          <p:cNvPr id="1013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6656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L’arrivée des clients à une banque suit une distribution de Poisson avec en moyenne deux clients par minute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Calculer la probabilité qu’il arrive exactement 12 clients dans un intervalle de 5 minutes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Prenons la minute comme unité de temps</a:t>
            </a:r>
          </a:p>
          <a:p>
            <a:pPr eaLnBrk="1" hangingPunct="1">
              <a:lnSpc>
                <a:spcPct val="90000"/>
              </a:lnSpc>
            </a:pPr>
            <a:r>
              <a:rPr lang="fr-FR" smtClean="0"/>
              <a:t>On obtient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i="1" smtClean="0">
                <a:latin typeface="Symbol" pitchFamily="18" charset="2"/>
              </a:rPr>
              <a:t>	a</a:t>
            </a:r>
            <a:r>
              <a:rPr lang="fr-FR" i="1" smtClean="0"/>
              <a:t> = 2</a:t>
            </a:r>
            <a:r>
              <a:rPr lang="fr-FR" smtClean="0"/>
              <a:t> clients/minute (intensité du processus)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i="1" smtClean="0"/>
              <a:t>	t = 5</a:t>
            </a:r>
            <a:r>
              <a:rPr lang="fr-FR" smtClean="0"/>
              <a:t> minutes (intervalle de temps)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donc </a:t>
            </a:r>
            <a:r>
              <a:rPr lang="fr-FR" smtClean="0">
                <a:latin typeface="Symbol" pitchFamily="18" charset="2"/>
              </a:rPr>
              <a:t>l</a:t>
            </a:r>
            <a:r>
              <a:rPr lang="fr-FR" smtClean="0"/>
              <a:t> = 10 = 2 </a:t>
            </a:r>
            <a:r>
              <a:rPr lang="fr-FR" sz="3400" smtClean="0">
                <a:sym typeface="Symbol" pitchFamily="18" charset="2"/>
              </a:rPr>
              <a:t></a:t>
            </a:r>
            <a:r>
              <a:rPr lang="fr-FR" smtClean="0"/>
              <a:t> 5 = 10 clients/5 minutes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15: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</a:t>
            </a:r>
            <a:endParaRPr lang="fr-FR" sz="3600" smtClean="0"/>
          </a:p>
        </p:txBody>
      </p:sp>
      <p:sp>
        <p:nvSpPr>
          <p:cNvPr id="28677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363538" y="2921000"/>
            <a:ext cx="8526462" cy="3789363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On trouve le même résultat en utilisant la table </a:t>
            </a:r>
            <a:r>
              <a:rPr lang="en-US" smtClean="0"/>
              <a:t>A</a:t>
            </a:r>
            <a:r>
              <a:rPr lang="fr-FR" smtClean="0"/>
              <a:t>2 page </a:t>
            </a:r>
            <a:r>
              <a:rPr lang="en-US" smtClean="0"/>
              <a:t>908-912</a:t>
            </a:r>
            <a:endParaRPr lang="fr-FR" smtClean="0"/>
          </a:p>
          <a:p>
            <a:pPr eaLnBrk="1" hangingPunct="1"/>
            <a:r>
              <a:rPr lang="fr-FR" smtClean="0"/>
              <a:t>Trouver l’espérance mathématique de </a:t>
            </a:r>
            <a:r>
              <a:rPr lang="fr-FR" i="1" smtClean="0"/>
              <a:t>X</a:t>
            </a:r>
            <a:r>
              <a:rPr lang="fr-FR" smtClean="0"/>
              <a:t>, la variance et l’écart-type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 	E(X) =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10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 	Var(X) =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10</a:t>
            </a:r>
          </a:p>
          <a:p>
            <a:pPr lvl="1" eaLnBrk="1" hangingPunct="1">
              <a:buFontTx/>
              <a:buNone/>
            </a:pPr>
            <a:r>
              <a:rPr lang="en-US" i="1" smtClean="0"/>
              <a:t>	</a:t>
            </a:r>
            <a:r>
              <a:rPr lang="fr-FR" i="1" smtClean="0">
                <a:latin typeface="Symbol" pitchFamily="18" charset="2"/>
              </a:rPr>
              <a:t>s</a:t>
            </a:r>
            <a:r>
              <a:rPr lang="fr-FR" i="1" smtClean="0"/>
              <a:t>(X) = 3</a:t>
            </a:r>
            <a:r>
              <a:rPr lang="en-US" i="1" smtClean="0"/>
              <a:t>,</a:t>
            </a:r>
            <a:r>
              <a:rPr lang="fr-FR" i="1" smtClean="0"/>
              <a:t>16</a:t>
            </a:r>
          </a:p>
        </p:txBody>
      </p:sp>
      <p:graphicFrame>
        <p:nvGraphicFramePr>
          <p:cNvPr id="28674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03263" y="1776413"/>
          <a:ext cx="605790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9" name="Equation" r:id="rId5" imgW="2425680" imgH="419040" progId="Equation.3">
                  <p:embed/>
                </p:oleObj>
              </mc:Choice>
              <mc:Fallback>
                <p:oleObj name="Equation" r:id="rId5" imgW="2425680" imgH="41904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263" y="1776413"/>
                        <a:ext cx="6057900" cy="104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15: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 </a:t>
            </a:r>
            <a:r>
              <a:rPr lang="fr-FR" sz="3600" smtClean="0"/>
              <a:t>(suite)</a:t>
            </a:r>
          </a:p>
        </p:txBody>
      </p:sp>
      <p:sp>
        <p:nvSpPr>
          <p:cNvPr id="29703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1458913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fr-FR" smtClean="0"/>
              <a:t>Calculer la probabilité qu’il arrive plus de 3 clients dans un intervalle de 5 minutes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>
                <a:latin typeface="Symbol" pitchFamily="18" charset="2"/>
              </a:rPr>
              <a:t>  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10</a:t>
            </a:r>
          </a:p>
        </p:txBody>
      </p:sp>
      <p:graphicFrame>
        <p:nvGraphicFramePr>
          <p:cNvPr id="29698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771525" y="3151188"/>
          <a:ext cx="37084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3" name="Equation" r:id="rId5" imgW="1574640" imgH="203040" progId="Equation.3">
                  <p:embed/>
                </p:oleObj>
              </mc:Choice>
              <mc:Fallback>
                <p:oleObj name="Equation" r:id="rId5" imgW="1574640" imgH="20304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525" y="3151188"/>
                        <a:ext cx="3708400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699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1509713" y="5386388"/>
          <a:ext cx="3170237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4" name="Equation" r:id="rId7" imgW="1346040" imgH="203040" progId="Equation.3">
                  <p:embed/>
                </p:oleObj>
              </mc:Choice>
              <mc:Fallback>
                <p:oleObj name="Equation" r:id="rId7" imgW="1346040" imgH="203040" progId="Equation.3">
                  <p:embed/>
                  <p:pic>
                    <p:nvPicPr>
                      <p:cNvPr id="0" name="Object 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9713" y="5386388"/>
                        <a:ext cx="3170237" cy="47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0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93838" y="3886200"/>
          <a:ext cx="759777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5" name="Equation" r:id="rId9" imgW="3225600" imgH="215640" progId="Equation.3">
                  <p:embed/>
                </p:oleObj>
              </mc:Choice>
              <mc:Fallback>
                <p:oleObj name="Equation" r:id="rId9" imgW="3225600" imgH="21564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3838" y="3886200"/>
                        <a:ext cx="7597775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1" name="Object 11">
            <a:hlinkClick r:id="" action="ppaction://ole?verb=0"/>
          </p:cNvPr>
          <p:cNvGraphicFramePr>
            <a:graphicFrameLocks/>
          </p:cNvGraphicFramePr>
          <p:nvPr/>
        </p:nvGraphicFramePr>
        <p:xfrm>
          <a:off x="1492250" y="4627563"/>
          <a:ext cx="59229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86" name="Equation" r:id="rId11" imgW="2514600" imgH="215640" progId="Equation.3">
                  <p:embed/>
                </p:oleObj>
              </mc:Choice>
              <mc:Fallback>
                <p:oleObj name="Equation" r:id="rId11" imgW="2514600" imgH="215640" progId="Equation.3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250" y="4627563"/>
                        <a:ext cx="5922963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89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15: représentation graphique</a:t>
            </a:r>
            <a:br>
              <a:rPr lang="fr-FR" sz="3600" smtClean="0"/>
            </a:br>
            <a:r>
              <a:rPr lang="fr-FR" sz="3600" smtClean="0"/>
              <a:t>de la loi de Poisson </a:t>
            </a:r>
            <a:r>
              <a:rPr lang="fr-FR" sz="3600" i="1" smtClean="0"/>
              <a:t>p(x; 10) </a:t>
            </a:r>
            <a:r>
              <a:rPr lang="fr-FR" sz="3600" smtClean="0"/>
              <a:t>(suite)</a:t>
            </a:r>
          </a:p>
        </p:txBody>
      </p:sp>
      <p:pic>
        <p:nvPicPr>
          <p:cNvPr id="1853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880" y="1625823"/>
            <a:ext cx="7414104" cy="456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smtClean="0"/>
              <a:t>La loi de Poisson avec Excel</a:t>
            </a:r>
            <a:endParaRPr lang="fr-FR" smtClean="0"/>
          </a:p>
        </p:txBody>
      </p:sp>
      <p:sp>
        <p:nvSpPr>
          <p:cNvPr id="10342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noProof="1" smtClean="0"/>
              <a:t>Trouver </a:t>
            </a:r>
            <a:r>
              <a:rPr lang="en-US" i="1" smtClean="0"/>
              <a:t>p</a:t>
            </a:r>
            <a:r>
              <a:rPr lang="en-US" i="1" noProof="1" smtClean="0"/>
              <a:t>(x; </a:t>
            </a:r>
            <a:r>
              <a:rPr lang="en-US" i="1" smtClean="0">
                <a:latin typeface="Symbol" pitchFamily="18" charset="2"/>
              </a:rPr>
              <a:t>l</a:t>
            </a:r>
            <a:r>
              <a:rPr lang="en-US" i="1" noProof="1" smtClean="0"/>
              <a:t>)</a:t>
            </a:r>
          </a:p>
          <a:p>
            <a:pPr eaLnBrk="1" hangingPunct="1"/>
            <a:r>
              <a:rPr lang="en-US" noProof="1" smtClean="0"/>
              <a:t>Pour la probabilité de </a:t>
            </a:r>
            <a:r>
              <a:rPr lang="en-US" i="1" noProof="1" smtClean="0"/>
              <a:t>X</a:t>
            </a:r>
            <a:r>
              <a:rPr lang="en-US" noProof="1" smtClean="0"/>
              <a:t> on utilise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</a:t>
            </a:r>
            <a:r>
              <a:rPr lang="en-US" i="1" smtClean="0"/>
              <a:t>POISSON</a:t>
            </a:r>
            <a:r>
              <a:rPr lang="en-US" i="1" noProof="1" smtClean="0"/>
              <a:t>(x;</a:t>
            </a:r>
            <a:r>
              <a:rPr lang="en-US" i="1" smtClean="0">
                <a:latin typeface="Symbol" pitchFamily="18" charset="2"/>
              </a:rPr>
              <a:t>l</a:t>
            </a:r>
            <a:r>
              <a:rPr lang="en-US" i="1" noProof="1" smtClean="0"/>
              <a:t>;FAUX)</a:t>
            </a:r>
          </a:p>
          <a:p>
            <a:pPr eaLnBrk="1" hangingPunct="1"/>
            <a:r>
              <a:rPr lang="en-US" noProof="1" smtClean="0"/>
              <a:t>Pour obtenir </a:t>
            </a:r>
            <a:r>
              <a:rPr lang="en-US" smtClean="0"/>
              <a:t>la </a:t>
            </a:r>
            <a:r>
              <a:rPr lang="en-US" noProof="1" smtClean="0"/>
              <a:t>probabilité cumulée de </a:t>
            </a:r>
            <a:r>
              <a:rPr lang="en-US" i="1" noProof="1" smtClean="0"/>
              <a:t>X</a:t>
            </a:r>
            <a:r>
              <a:rPr lang="en-US" noProof="1" smtClean="0"/>
              <a:t> on utilise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</a:t>
            </a:r>
            <a:r>
              <a:rPr lang="en-US" i="1" smtClean="0"/>
              <a:t>POISSON</a:t>
            </a:r>
            <a:r>
              <a:rPr lang="en-US" i="1" noProof="1" smtClean="0"/>
              <a:t>(x;</a:t>
            </a:r>
            <a:r>
              <a:rPr lang="en-US" i="1" smtClean="0">
                <a:latin typeface="Symbol" pitchFamily="18" charset="2"/>
              </a:rPr>
              <a:t>l</a:t>
            </a:r>
            <a:r>
              <a:rPr lang="en-US" i="1" noProof="1" smtClean="0"/>
              <a:t>;VRAI)</a:t>
            </a:r>
          </a:p>
          <a:p>
            <a:pPr eaLnBrk="1" hangingPunct="1"/>
            <a:r>
              <a:rPr lang="en-US" noProof="1" smtClean="0"/>
              <a:t>Pour </a:t>
            </a:r>
            <a:r>
              <a:rPr lang="en-US" i="1" smtClean="0"/>
              <a:t>P</a:t>
            </a:r>
            <a:r>
              <a:rPr lang="en-US" i="1" noProof="1" smtClean="0"/>
              <a:t>(2;1</a:t>
            </a:r>
            <a:r>
              <a:rPr lang="en-US" i="1" smtClean="0"/>
              <a:t>,5</a:t>
            </a:r>
            <a:r>
              <a:rPr lang="en-US" i="1" noProof="1" smtClean="0"/>
              <a:t>)</a:t>
            </a:r>
          </a:p>
          <a:p>
            <a:pPr lvl="1" eaLnBrk="1" hangingPunct="1">
              <a:buFontTx/>
              <a:buNone/>
            </a:pPr>
            <a:r>
              <a:rPr lang="fr-FR" i="1" smtClean="0"/>
              <a:t>	</a:t>
            </a:r>
            <a:r>
              <a:rPr lang="fr-FR" i="1" noProof="1" smtClean="0"/>
              <a:t>LOI.</a:t>
            </a:r>
            <a:r>
              <a:rPr lang="en-US" i="1" smtClean="0"/>
              <a:t>POISSON</a:t>
            </a:r>
            <a:r>
              <a:rPr lang="en-US" i="1" noProof="1" smtClean="0"/>
              <a:t>(</a:t>
            </a:r>
            <a:r>
              <a:rPr lang="en-US" i="1" smtClean="0"/>
              <a:t>2</a:t>
            </a:r>
            <a:r>
              <a:rPr lang="en-US" i="1" noProof="1" smtClean="0"/>
              <a:t>;</a:t>
            </a:r>
            <a:r>
              <a:rPr lang="en-US" i="1" smtClean="0"/>
              <a:t>1,5</a:t>
            </a:r>
            <a:r>
              <a:rPr lang="en-US" i="1" noProof="1" smtClean="0"/>
              <a:t>;FAUX)</a:t>
            </a:r>
          </a:p>
          <a:p>
            <a:pPr eaLnBrk="1" hangingPunct="1"/>
            <a:r>
              <a:rPr lang="en-US" noProof="1" smtClean="0"/>
              <a:t>En anglais: </a:t>
            </a:r>
            <a:r>
              <a:rPr lang="en-US" i="1" smtClean="0"/>
              <a:t>POISSON</a:t>
            </a:r>
            <a:r>
              <a:rPr lang="en-US" i="1" noProof="1" smtClean="0"/>
              <a:t>(x,</a:t>
            </a:r>
            <a:r>
              <a:rPr lang="en-US" i="1" smtClean="0">
                <a:latin typeface="Symbol" pitchFamily="18" charset="2"/>
              </a:rPr>
              <a:t>l</a:t>
            </a:r>
            <a:r>
              <a:rPr lang="en-US" i="1" noProof="1" smtClean="0"/>
              <a:t>,FALSE)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Somme de deux variables aléatoires</a:t>
            </a:r>
            <a:br>
              <a:rPr lang="fr-FR" sz="3600" smtClean="0"/>
            </a:br>
            <a:r>
              <a:rPr lang="fr-FR" sz="3600" smtClean="0"/>
              <a:t>de Poisson</a:t>
            </a:r>
          </a:p>
        </p:txBody>
      </p:sp>
      <p:sp>
        <p:nvSpPr>
          <p:cNvPr id="104452" name="Rectangle 5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dirty="0" smtClean="0"/>
              <a:t>Soient </a:t>
            </a:r>
            <a:r>
              <a:rPr lang="fr-FR" i="1" dirty="0" smtClean="0"/>
              <a:t>X</a:t>
            </a:r>
            <a:r>
              <a:rPr lang="fr-FR" i="1" baseline="-25000" dirty="0" smtClean="0"/>
              <a:t>1</a:t>
            </a:r>
            <a:r>
              <a:rPr lang="fr-FR" dirty="0" smtClean="0"/>
              <a:t> et </a:t>
            </a:r>
            <a:r>
              <a:rPr lang="fr-FR" i="1" dirty="0" smtClean="0"/>
              <a:t>X</a:t>
            </a:r>
            <a:r>
              <a:rPr lang="fr-FR" i="1" baseline="-25000" dirty="0" smtClean="0"/>
              <a:t>2</a:t>
            </a:r>
            <a:r>
              <a:rPr lang="fr-FR" dirty="0" smtClean="0"/>
              <a:t> deux variables aléatoires indépendantes qui suivent respectivement des lois de Poisson de moyenne </a:t>
            </a:r>
            <a:r>
              <a:rPr lang="fr-FR" i="1" dirty="0" smtClean="0">
                <a:latin typeface="Symbol" pitchFamily="18" charset="2"/>
              </a:rPr>
              <a:t>l</a:t>
            </a:r>
            <a:r>
              <a:rPr lang="fr-FR" i="1" baseline="-25000" dirty="0" smtClean="0"/>
              <a:t>1</a:t>
            </a:r>
            <a:r>
              <a:rPr lang="fr-FR" dirty="0" smtClean="0"/>
              <a:t> et </a:t>
            </a:r>
            <a:r>
              <a:rPr lang="fr-FR" i="1" dirty="0" smtClean="0">
                <a:latin typeface="Symbol" pitchFamily="18" charset="2"/>
              </a:rPr>
              <a:t>l</a:t>
            </a:r>
            <a:r>
              <a:rPr lang="fr-FR" i="1" baseline="-25000" dirty="0" smtClean="0"/>
              <a:t>2</a:t>
            </a:r>
            <a:r>
              <a:rPr lang="fr-FR" dirty="0" smtClean="0"/>
              <a:t>  </a:t>
            </a:r>
          </a:p>
          <a:p>
            <a:pPr eaLnBrk="1" hangingPunct="1"/>
            <a:r>
              <a:rPr lang="fr-FR" dirty="0" smtClean="0"/>
              <a:t>La somme </a:t>
            </a:r>
            <a:r>
              <a:rPr lang="fr-FR" i="1" dirty="0" smtClean="0"/>
              <a:t>X</a:t>
            </a:r>
            <a:r>
              <a:rPr lang="fr-FR" i="1" baseline="-25000" dirty="0" smtClean="0"/>
              <a:t>1</a:t>
            </a:r>
            <a:r>
              <a:rPr lang="fr-FR" i="1" dirty="0" smtClean="0"/>
              <a:t> + X</a:t>
            </a:r>
            <a:r>
              <a:rPr lang="fr-FR" i="1" baseline="-25000" dirty="0" smtClean="0"/>
              <a:t>2</a:t>
            </a:r>
            <a:r>
              <a:rPr lang="fr-FR" dirty="0" smtClean="0"/>
              <a:t> de ces deux variables aléatoires indépendantes est une variable aléatoire distribuée également selon une loi de Poisson de paramètre</a:t>
            </a:r>
          </a:p>
          <a:p>
            <a:pPr eaLnBrk="1" hangingPunct="1"/>
            <a:endParaRPr lang="fr-FR" sz="1000" dirty="0" smtClean="0"/>
          </a:p>
          <a:p>
            <a:pPr eaLnBrk="1" hangingPunct="1">
              <a:buFontTx/>
              <a:buNone/>
            </a:pPr>
            <a:r>
              <a:rPr lang="fr-FR" dirty="0" smtClean="0"/>
              <a:t>				 </a:t>
            </a:r>
            <a:r>
              <a:rPr lang="fr-FR" i="1" dirty="0" smtClean="0">
                <a:latin typeface="Symbol" pitchFamily="18" charset="2"/>
              </a:rPr>
              <a:t>l</a:t>
            </a:r>
            <a:r>
              <a:rPr lang="fr-FR" i="1" dirty="0" smtClean="0"/>
              <a:t> = </a:t>
            </a:r>
            <a:r>
              <a:rPr lang="fr-FR" i="1" dirty="0" smtClean="0">
                <a:latin typeface="Symbol" pitchFamily="18" charset="2"/>
              </a:rPr>
              <a:t>l</a:t>
            </a:r>
            <a:r>
              <a:rPr lang="fr-FR" i="1" baseline="-25000" dirty="0" smtClean="0"/>
              <a:t>1</a:t>
            </a:r>
            <a:r>
              <a:rPr lang="fr-FR" i="1" dirty="0" smtClean="0"/>
              <a:t> + </a:t>
            </a:r>
            <a:r>
              <a:rPr lang="fr-FR" i="1" dirty="0" smtClean="0">
                <a:latin typeface="Symbol" pitchFamily="18" charset="2"/>
              </a:rPr>
              <a:t>l</a:t>
            </a:r>
            <a:r>
              <a:rPr lang="fr-FR" i="1" baseline="-25000" dirty="0" smtClean="0"/>
              <a:t>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7" name="Rectangle 1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16:</a:t>
            </a:r>
            <a:br>
              <a:rPr lang="fr-FR" sz="3600" smtClean="0"/>
            </a:br>
            <a:r>
              <a:rPr lang="fr-FR" sz="3600" smtClean="0"/>
              <a:t>deux variables aléatoires Poisson</a:t>
            </a:r>
          </a:p>
        </p:txBody>
      </p:sp>
      <p:sp>
        <p:nvSpPr>
          <p:cNvPr id="105475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292100" y="1630363"/>
            <a:ext cx="8509000" cy="8826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z="2400" smtClean="0"/>
              <a:t>L’arrivée des voitures à un carrefour routier suit une distribution de Poisson avec en moyenne</a:t>
            </a:r>
          </a:p>
        </p:txBody>
      </p:sp>
      <p:sp>
        <p:nvSpPr>
          <p:cNvPr id="105476" name="Rectangle 17"/>
          <p:cNvSpPr>
            <a:spLocks noChangeArrowheads="1"/>
          </p:cNvSpPr>
          <p:nvPr/>
        </p:nvSpPr>
        <p:spPr bwMode="auto">
          <a:xfrm>
            <a:off x="274638" y="5297488"/>
            <a:ext cx="8526462" cy="7921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eaLnBrk="0" hangingPunct="0">
              <a:spcBef>
                <a:spcPct val="20000"/>
              </a:spcBef>
              <a:buClr>
                <a:srgbClr val="000000"/>
              </a:buClr>
              <a:buSzPct val="100000"/>
              <a:buFontTx/>
              <a:buChar char="•"/>
            </a:pPr>
            <a:r>
              <a:rPr lang="fr-FR" sz="2400">
                <a:solidFill>
                  <a:srgbClr val="000000"/>
                </a:solidFill>
              </a:rPr>
              <a:t>Calculer la probabilité qu’il arrive exactement 7 voitures au carrefour routier dans un intervalle de une minute</a:t>
            </a:r>
          </a:p>
        </p:txBody>
      </p:sp>
      <p:pic>
        <p:nvPicPr>
          <p:cNvPr id="105478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1125" y="2646363"/>
            <a:ext cx="6380163" cy="24780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16: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5)</a:t>
            </a:r>
          </a:p>
        </p:txBody>
      </p:sp>
      <p:sp>
        <p:nvSpPr>
          <p:cNvPr id="704516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96888" y="1701800"/>
            <a:ext cx="8423275" cy="49164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Prenons la minute comme unité de temps</a:t>
            </a:r>
          </a:p>
          <a:p>
            <a:pPr eaLnBrk="1" hangingPunct="1">
              <a:buFontTx/>
              <a:buNone/>
            </a:pPr>
            <a:r>
              <a:rPr lang="en-US" smtClean="0">
                <a:latin typeface="Symbol" pitchFamily="18" charset="2"/>
              </a:rPr>
              <a:t>  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baseline="-25000" smtClean="0"/>
              <a:t>1</a:t>
            </a:r>
            <a:r>
              <a:rPr lang="fr-FR" i="1" smtClean="0"/>
              <a:t> +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baseline="-25000" smtClean="0"/>
              <a:t>2</a:t>
            </a:r>
            <a:r>
              <a:rPr lang="fr-FR" smtClean="0"/>
              <a:t> </a:t>
            </a:r>
          </a:p>
          <a:p>
            <a:pPr eaLnBrk="1" hangingPunct="1">
              <a:buFontTx/>
              <a:buNone/>
            </a:pPr>
            <a:r>
              <a:rPr lang="fr-FR" smtClean="0"/>
              <a:t>	   = 4 voitures/2 minutes + 3 voitures/minute</a:t>
            </a:r>
          </a:p>
          <a:p>
            <a:pPr eaLnBrk="1" hangingPunct="1">
              <a:buFontTx/>
              <a:buNone/>
            </a:pPr>
            <a:r>
              <a:rPr lang="fr-FR" smtClean="0"/>
              <a:t>	   = 5 voitures/minute</a:t>
            </a:r>
          </a:p>
          <a:p>
            <a:pPr eaLnBrk="1" hangingPunct="1"/>
            <a:r>
              <a:rPr lang="fr-FR" i="1" smtClean="0"/>
              <a:t>p(x;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) = p(7; 5)</a:t>
            </a:r>
            <a:r>
              <a:rPr lang="fr-FR" smtClean="0"/>
              <a:t> = 0</a:t>
            </a:r>
            <a:r>
              <a:rPr lang="en-US" smtClean="0"/>
              <a:t>,</a:t>
            </a:r>
            <a:r>
              <a:rPr lang="fr-FR" smtClean="0"/>
              <a:t>1044 (table </a:t>
            </a:r>
            <a:r>
              <a:rPr lang="en-US" smtClean="0"/>
              <a:t>A2 </a:t>
            </a:r>
            <a:r>
              <a:rPr lang="fr-FR" smtClean="0"/>
              <a:t>page </a:t>
            </a:r>
            <a:r>
              <a:rPr lang="en-US" smtClean="0"/>
              <a:t>909</a:t>
            </a:r>
            <a:r>
              <a:rPr lang="fr-FR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4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4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4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4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4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4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4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4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4516" grpId="0" build="p" autoUpdateAnimBg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16: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</a:t>
            </a:r>
          </a:p>
        </p:txBody>
      </p:sp>
      <p:sp>
        <p:nvSpPr>
          <p:cNvPr id="706564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12273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Quelle serait la probabilité qu’il arrive exactement 7 voitures au cours de deux minutes?</a:t>
            </a:r>
          </a:p>
          <a:p>
            <a:pPr eaLnBrk="1" hangingPunct="1"/>
            <a:r>
              <a:rPr lang="fr-FR" smtClean="0"/>
              <a:t>Sachant que </a:t>
            </a:r>
            <a:r>
              <a:rPr lang="fr-FR" smtClean="0">
                <a:latin typeface="Symbol" pitchFamily="18" charset="2"/>
              </a:rPr>
              <a:t>l</a:t>
            </a:r>
            <a:r>
              <a:rPr lang="fr-FR" smtClean="0"/>
              <a:t> = 5 voitures/minute</a:t>
            </a:r>
          </a:p>
          <a:p>
            <a:pPr eaLnBrk="1" hangingPunct="1">
              <a:buFontTx/>
              <a:buNone/>
            </a:pPr>
            <a:r>
              <a:rPr lang="fr-FR" smtClean="0"/>
              <a:t>		alors dans 2 minutes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 = 10 voitures/2 minutes</a:t>
            </a:r>
          </a:p>
          <a:p>
            <a:pPr eaLnBrk="1" hangingPunct="1"/>
            <a:r>
              <a:rPr lang="fr-FR" smtClean="0"/>
              <a:t>Donc,</a:t>
            </a:r>
          </a:p>
          <a:p>
            <a:pPr eaLnBrk="1" hangingPunct="1">
              <a:buFontTx/>
              <a:buNone/>
            </a:pPr>
            <a:r>
              <a:rPr lang="fr-FR" smtClean="0"/>
              <a:t>		</a:t>
            </a:r>
            <a:r>
              <a:rPr lang="fr-FR" i="1" smtClean="0"/>
              <a:t>p(x; </a:t>
            </a:r>
            <a:r>
              <a:rPr lang="fr-FR" i="1" smtClean="0">
                <a:latin typeface="Symbol" pitchFamily="18" charset="2"/>
              </a:rPr>
              <a:t>l</a:t>
            </a:r>
            <a:r>
              <a:rPr lang="fr-FR" i="1" smtClean="0"/>
              <a:t>) = p(7; 10)</a:t>
            </a:r>
            <a:r>
              <a:rPr lang="fr-FR" smtClean="0"/>
              <a:t> </a:t>
            </a:r>
            <a:r>
              <a:rPr lang="fr-FR" i="1" smtClean="0"/>
              <a:t>= 0</a:t>
            </a:r>
            <a:r>
              <a:rPr lang="en-US" i="1" smtClean="0"/>
              <a:t>,</a:t>
            </a:r>
            <a:r>
              <a:rPr lang="fr-FR" i="1" smtClean="0"/>
              <a:t>0901</a:t>
            </a:r>
            <a:r>
              <a:rPr lang="fr-FR" smtClean="0"/>
              <a:t> (table </a:t>
            </a:r>
            <a:r>
              <a:rPr lang="en-US" smtClean="0"/>
              <a:t>A2</a:t>
            </a:r>
            <a:r>
              <a:rPr lang="en-US" sz="2400" smtClean="0"/>
              <a:t> </a:t>
            </a:r>
            <a:r>
              <a:rPr lang="fr-FR" sz="2400" smtClean="0"/>
              <a:t>page </a:t>
            </a:r>
            <a:r>
              <a:rPr lang="en-US" sz="2400" smtClean="0"/>
              <a:t>910</a:t>
            </a:r>
            <a:r>
              <a:rPr lang="fr-FR" sz="240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6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06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64" grpId="0" build="p" autoUpdateAnimBg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8" name="Rectangle 11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17:</a:t>
            </a:r>
            <a:br>
              <a:rPr lang="fr-FR" sz="3600" smtClean="0"/>
            </a:br>
            <a:r>
              <a:rPr lang="fr-FR" sz="3600" smtClean="0"/>
              <a:t>la loi de Poisson</a:t>
            </a:r>
          </a:p>
        </p:txBody>
      </p:sp>
      <p:sp>
        <p:nvSpPr>
          <p:cNvPr id="108547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Le nombre de défauts mineurs de fabrication par  plaquette électronique produite par une entreprise de l’Outaouais est distribué selon une loi de Poisson avec un taux moyen de 2 défauts mineurs par plaquette</a:t>
            </a:r>
          </a:p>
        </p:txBody>
      </p:sp>
      <p:grpSp>
        <p:nvGrpSpPr>
          <p:cNvPr id="108549" name="Group 39"/>
          <p:cNvGrpSpPr>
            <a:grpSpLocks/>
          </p:cNvGrpSpPr>
          <p:nvPr/>
        </p:nvGrpSpPr>
        <p:grpSpPr bwMode="auto">
          <a:xfrm>
            <a:off x="3184525" y="4087813"/>
            <a:ext cx="2776538" cy="1284287"/>
            <a:chOff x="2014" y="2503"/>
            <a:chExt cx="1749" cy="809"/>
          </a:xfrm>
        </p:grpSpPr>
        <p:sp>
          <p:nvSpPr>
            <p:cNvPr id="108550" name="Line 9"/>
            <p:cNvSpPr>
              <a:spLocks noChangeShapeType="1"/>
            </p:cNvSpPr>
            <p:nvPr/>
          </p:nvSpPr>
          <p:spPr bwMode="auto">
            <a:xfrm flipV="1">
              <a:off x="2574" y="2813"/>
              <a:ext cx="367" cy="17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8551" name="Rectangle 10"/>
            <p:cNvSpPr>
              <a:spLocks noChangeArrowheads="1"/>
            </p:cNvSpPr>
            <p:nvPr/>
          </p:nvSpPr>
          <p:spPr bwMode="auto">
            <a:xfrm>
              <a:off x="2898" y="2503"/>
              <a:ext cx="865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2 défauts/</a:t>
              </a:r>
            </a:p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plaquette</a:t>
              </a:r>
            </a:p>
          </p:txBody>
        </p:sp>
        <p:grpSp>
          <p:nvGrpSpPr>
            <p:cNvPr id="108552" name="Group 37"/>
            <p:cNvGrpSpPr>
              <a:grpSpLocks/>
            </p:cNvGrpSpPr>
            <p:nvPr/>
          </p:nvGrpSpPr>
          <p:grpSpPr bwMode="auto">
            <a:xfrm>
              <a:off x="2014" y="2584"/>
              <a:ext cx="552" cy="728"/>
              <a:chOff x="1616" y="2904"/>
              <a:chExt cx="552" cy="728"/>
            </a:xfrm>
          </p:grpSpPr>
          <p:sp>
            <p:nvSpPr>
              <p:cNvPr id="108553" name="AutoShape 17"/>
              <p:cNvSpPr>
                <a:spLocks noChangeArrowheads="1"/>
              </p:cNvSpPr>
              <p:nvPr/>
            </p:nvSpPr>
            <p:spPr bwMode="auto">
              <a:xfrm>
                <a:off x="1616" y="2904"/>
                <a:ext cx="552" cy="728"/>
              </a:xfrm>
              <a:prstGeom prst="plaque">
                <a:avLst>
                  <a:gd name="adj" fmla="val 16667"/>
                </a:avLst>
              </a:prstGeom>
              <a:solidFill>
                <a:srgbClr val="FFFFCC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08626" name="Rectangle 18"/>
              <p:cNvSpPr>
                <a:spLocks noChangeArrowheads="1"/>
              </p:cNvSpPr>
              <p:nvPr/>
            </p:nvSpPr>
            <p:spPr bwMode="auto">
              <a:xfrm>
                <a:off x="176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27" name="Rectangle 19"/>
              <p:cNvSpPr>
                <a:spLocks noChangeArrowheads="1"/>
              </p:cNvSpPr>
              <p:nvPr/>
            </p:nvSpPr>
            <p:spPr bwMode="auto">
              <a:xfrm>
                <a:off x="1824" y="3056"/>
                <a:ext cx="96" cy="15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28" name="Rectangle 20"/>
              <p:cNvSpPr>
                <a:spLocks noChangeArrowheads="1"/>
              </p:cNvSpPr>
              <p:nvPr/>
            </p:nvSpPr>
            <p:spPr bwMode="auto">
              <a:xfrm>
                <a:off x="1976" y="3024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1" name="Rectangle 23"/>
              <p:cNvSpPr>
                <a:spLocks noChangeArrowheads="1"/>
              </p:cNvSpPr>
              <p:nvPr/>
            </p:nvSpPr>
            <p:spPr bwMode="auto">
              <a:xfrm>
                <a:off x="1664" y="3232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2" name="Rectangle 24"/>
              <p:cNvSpPr>
                <a:spLocks noChangeArrowheads="1"/>
              </p:cNvSpPr>
              <p:nvPr/>
            </p:nvSpPr>
            <p:spPr bwMode="auto">
              <a:xfrm>
                <a:off x="1864" y="3264"/>
                <a:ext cx="78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4" name="Rectangle 26"/>
              <p:cNvSpPr>
                <a:spLocks noChangeArrowheads="1"/>
              </p:cNvSpPr>
              <p:nvPr/>
            </p:nvSpPr>
            <p:spPr bwMode="auto">
              <a:xfrm>
                <a:off x="2016" y="3224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5" name="Rectangle 27"/>
              <p:cNvSpPr>
                <a:spLocks noChangeArrowheads="1"/>
              </p:cNvSpPr>
              <p:nvPr/>
            </p:nvSpPr>
            <p:spPr bwMode="auto">
              <a:xfrm>
                <a:off x="1800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6" name="Rectangle 28"/>
              <p:cNvSpPr>
                <a:spLocks noChangeArrowheads="1"/>
              </p:cNvSpPr>
              <p:nvPr/>
            </p:nvSpPr>
            <p:spPr bwMode="auto">
              <a:xfrm>
                <a:off x="1936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7" name="Rectangle 29"/>
              <p:cNvSpPr>
                <a:spLocks noChangeArrowheads="1"/>
              </p:cNvSpPr>
              <p:nvPr/>
            </p:nvSpPr>
            <p:spPr bwMode="auto">
              <a:xfrm>
                <a:off x="2016" y="3336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8" name="Rectangle 30"/>
              <p:cNvSpPr>
                <a:spLocks noChangeArrowheads="1"/>
              </p:cNvSpPr>
              <p:nvPr/>
            </p:nvSpPr>
            <p:spPr bwMode="auto">
              <a:xfrm>
                <a:off x="192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39" name="Rectangle 31"/>
              <p:cNvSpPr>
                <a:spLocks noChangeArrowheads="1"/>
              </p:cNvSpPr>
              <p:nvPr/>
            </p:nvSpPr>
            <p:spPr bwMode="auto">
              <a:xfrm>
                <a:off x="1704" y="3464"/>
                <a:ext cx="47" cy="72"/>
              </a:xfrm>
              <a:prstGeom prst="rect">
                <a:avLst/>
              </a:prstGeom>
              <a:solidFill>
                <a:srgbClr val="003366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08640" name="Rectangle 32"/>
              <p:cNvSpPr>
                <a:spLocks noChangeArrowheads="1"/>
              </p:cNvSpPr>
              <p:nvPr/>
            </p:nvSpPr>
            <p:spPr bwMode="auto">
              <a:xfrm>
                <a:off x="1688" y="3048"/>
                <a:ext cx="72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108566" name="Line 33"/>
              <p:cNvSpPr>
                <a:spLocks noChangeShapeType="1"/>
              </p:cNvSpPr>
              <p:nvPr/>
            </p:nvSpPr>
            <p:spPr bwMode="auto">
              <a:xfrm>
                <a:off x="1776" y="3112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8567" name="Line 34"/>
              <p:cNvSpPr>
                <a:spLocks noChangeShapeType="1"/>
              </p:cNvSpPr>
              <p:nvPr/>
            </p:nvSpPr>
            <p:spPr bwMode="auto">
              <a:xfrm>
                <a:off x="1800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08568" name="Line 35"/>
              <p:cNvSpPr>
                <a:spLocks noChangeShapeType="1"/>
              </p:cNvSpPr>
              <p:nvPr/>
            </p:nvSpPr>
            <p:spPr bwMode="auto">
              <a:xfrm>
                <a:off x="1968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08644" name="Line 36"/>
              <p:cNvSpPr>
                <a:spLocks noChangeShapeType="1"/>
              </p:cNvSpPr>
              <p:nvPr/>
            </p:nvSpPr>
            <p:spPr bwMode="auto">
              <a:xfrm>
                <a:off x="1752" y="2904"/>
                <a:ext cx="272" cy="0"/>
              </a:xfrm>
              <a:prstGeom prst="line">
                <a:avLst/>
              </a:prstGeom>
              <a:noFill/>
              <a:ln w="28575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  <a:effectLst>
                <a:outerShdw dist="52363" dir="842175" algn="ctr" rotWithShape="0">
                  <a:schemeClr val="tx2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fr-CA"/>
              </a:p>
            </p:txBody>
          </p:sp>
        </p:grp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2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17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4)</a:t>
            </a:r>
          </a:p>
        </p:txBody>
      </p:sp>
      <p:sp>
        <p:nvSpPr>
          <p:cNvPr id="109571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61963" y="1616075"/>
            <a:ext cx="8229600" cy="405765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Quelle est la probabilité de trouver exactement  5 défauts dans un système de contrôle contenant 2 plaquettes?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fr-FR" i="1" smtClean="0">
                <a:solidFill>
                  <a:srgbClr val="000000"/>
                </a:solidFill>
              </a:rPr>
              <a:t>p(5;</a:t>
            </a:r>
            <a:r>
              <a:rPr lang="fr-FR" i="1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fr-FR" i="1" smtClean="0">
                <a:solidFill>
                  <a:srgbClr val="000000"/>
                </a:solidFill>
              </a:rPr>
              <a:t>4) = 0</a:t>
            </a:r>
            <a:r>
              <a:rPr lang="en-US" i="1" smtClean="0">
                <a:solidFill>
                  <a:srgbClr val="000000"/>
                </a:solidFill>
              </a:rPr>
              <a:t>,</a:t>
            </a:r>
            <a:r>
              <a:rPr lang="fr-FR" i="1" smtClean="0">
                <a:solidFill>
                  <a:srgbClr val="000000"/>
                </a:solidFill>
              </a:rPr>
              <a:t>1563</a:t>
            </a:r>
            <a:r>
              <a:rPr lang="fr-FR" smtClean="0">
                <a:solidFill>
                  <a:srgbClr val="000000"/>
                </a:solidFill>
              </a:rPr>
              <a:t>  (table</a:t>
            </a:r>
            <a:r>
              <a:rPr lang="en-US" smtClean="0">
                <a:solidFill>
                  <a:srgbClr val="000000"/>
                </a:solidFill>
              </a:rPr>
              <a:t> A2</a:t>
            </a:r>
            <a:r>
              <a:rPr lang="fr-FR" smtClean="0">
                <a:solidFill>
                  <a:srgbClr val="000000"/>
                </a:solidFill>
              </a:rPr>
              <a:t> p</a:t>
            </a:r>
            <a:r>
              <a:rPr lang="en-US" smtClean="0">
                <a:solidFill>
                  <a:srgbClr val="000000"/>
                </a:solidFill>
              </a:rPr>
              <a:t> 909</a:t>
            </a:r>
            <a:r>
              <a:rPr lang="fr-FR" sz="3000" b="1" smtClean="0">
                <a:solidFill>
                  <a:srgbClr val="000000"/>
                </a:solidFill>
              </a:rPr>
              <a:t>)</a:t>
            </a:r>
          </a:p>
        </p:txBody>
      </p:sp>
      <p:grpSp>
        <p:nvGrpSpPr>
          <p:cNvPr id="109573" name="Group 56"/>
          <p:cNvGrpSpPr>
            <a:grpSpLocks/>
          </p:cNvGrpSpPr>
          <p:nvPr/>
        </p:nvGrpSpPr>
        <p:grpSpPr bwMode="auto">
          <a:xfrm>
            <a:off x="2603500" y="3338513"/>
            <a:ext cx="3916363" cy="1360487"/>
            <a:chOff x="2248" y="1991"/>
            <a:chExt cx="2467" cy="857"/>
          </a:xfrm>
        </p:grpSpPr>
        <p:grpSp>
          <p:nvGrpSpPr>
            <p:cNvPr id="109574" name="Group 53"/>
            <p:cNvGrpSpPr>
              <a:grpSpLocks/>
            </p:cNvGrpSpPr>
            <p:nvPr/>
          </p:nvGrpSpPr>
          <p:grpSpPr bwMode="auto">
            <a:xfrm>
              <a:off x="2248" y="2000"/>
              <a:ext cx="1264" cy="848"/>
              <a:chOff x="1768" y="1704"/>
              <a:chExt cx="1264" cy="848"/>
            </a:xfrm>
          </p:grpSpPr>
          <p:sp>
            <p:nvSpPr>
              <p:cNvPr id="109577" name="Rectangle 52"/>
              <p:cNvSpPr>
                <a:spLocks noChangeArrowheads="1"/>
              </p:cNvSpPr>
              <p:nvPr/>
            </p:nvSpPr>
            <p:spPr bwMode="auto">
              <a:xfrm>
                <a:off x="1768" y="1704"/>
                <a:ext cx="1264" cy="848"/>
              </a:xfrm>
              <a:prstGeom prst="rect">
                <a:avLst/>
              </a:prstGeom>
              <a:solidFill>
                <a:srgbClr val="FFCC66"/>
              </a:solidFill>
              <a:ln w="12700" cap="sq">
                <a:solidFill>
                  <a:srgbClr val="FFCC66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109578" name="Group 16"/>
              <p:cNvGrpSpPr>
                <a:grpSpLocks/>
              </p:cNvGrpSpPr>
              <p:nvPr/>
            </p:nvGrpSpPr>
            <p:grpSpPr bwMode="auto">
              <a:xfrm>
                <a:off x="1798" y="1772"/>
                <a:ext cx="552" cy="728"/>
                <a:chOff x="1616" y="2904"/>
                <a:chExt cx="552" cy="728"/>
              </a:xfrm>
            </p:grpSpPr>
            <p:sp>
              <p:nvSpPr>
                <p:cNvPr id="109597" name="AutoShape 17"/>
                <p:cNvSpPr>
                  <a:spLocks noChangeArrowheads="1"/>
                </p:cNvSpPr>
                <p:nvPr/>
              </p:nvSpPr>
              <p:spPr bwMode="auto">
                <a:xfrm>
                  <a:off x="1616" y="2904"/>
                  <a:ext cx="552" cy="728"/>
                </a:xfrm>
                <a:prstGeom prst="plaque">
                  <a:avLst>
                    <a:gd name="adj" fmla="val 16667"/>
                  </a:avLst>
                </a:prstGeom>
                <a:solidFill>
                  <a:srgbClr val="FFFFCC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10674" name="Rectangle 18"/>
                <p:cNvSpPr>
                  <a:spLocks noChangeArrowheads="1"/>
                </p:cNvSpPr>
                <p:nvPr/>
              </p:nvSpPr>
              <p:spPr bwMode="auto">
                <a:xfrm>
                  <a:off x="176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75" name="Rectangle 19"/>
                <p:cNvSpPr>
                  <a:spLocks noChangeArrowheads="1"/>
                </p:cNvSpPr>
                <p:nvPr/>
              </p:nvSpPr>
              <p:spPr bwMode="auto">
                <a:xfrm>
                  <a:off x="1824" y="3056"/>
                  <a:ext cx="96" cy="15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76" name="Rectangle 20"/>
                <p:cNvSpPr>
                  <a:spLocks noChangeArrowheads="1"/>
                </p:cNvSpPr>
                <p:nvPr/>
              </p:nvSpPr>
              <p:spPr bwMode="auto">
                <a:xfrm>
                  <a:off x="1976" y="3024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77" name="Rectangle 21"/>
                <p:cNvSpPr>
                  <a:spLocks noChangeArrowheads="1"/>
                </p:cNvSpPr>
                <p:nvPr/>
              </p:nvSpPr>
              <p:spPr bwMode="auto">
                <a:xfrm>
                  <a:off x="1664" y="3232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78" name="Rectangle 22"/>
                <p:cNvSpPr>
                  <a:spLocks noChangeArrowheads="1"/>
                </p:cNvSpPr>
                <p:nvPr/>
              </p:nvSpPr>
              <p:spPr bwMode="auto">
                <a:xfrm>
                  <a:off x="1864" y="3264"/>
                  <a:ext cx="78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79" name="Rectangle 23"/>
                <p:cNvSpPr>
                  <a:spLocks noChangeArrowheads="1"/>
                </p:cNvSpPr>
                <p:nvPr/>
              </p:nvSpPr>
              <p:spPr bwMode="auto">
                <a:xfrm>
                  <a:off x="2016" y="3224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0" name="Rectangle 24"/>
                <p:cNvSpPr>
                  <a:spLocks noChangeArrowheads="1"/>
                </p:cNvSpPr>
                <p:nvPr/>
              </p:nvSpPr>
              <p:spPr bwMode="auto">
                <a:xfrm>
                  <a:off x="1800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1" name="Rectangle 25"/>
                <p:cNvSpPr>
                  <a:spLocks noChangeArrowheads="1"/>
                </p:cNvSpPr>
                <p:nvPr/>
              </p:nvSpPr>
              <p:spPr bwMode="auto">
                <a:xfrm>
                  <a:off x="1936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2" name="Rectangle 26"/>
                <p:cNvSpPr>
                  <a:spLocks noChangeArrowheads="1"/>
                </p:cNvSpPr>
                <p:nvPr/>
              </p:nvSpPr>
              <p:spPr bwMode="auto">
                <a:xfrm>
                  <a:off x="2016" y="3336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3" name="Rectangle 27"/>
                <p:cNvSpPr>
                  <a:spLocks noChangeArrowheads="1"/>
                </p:cNvSpPr>
                <p:nvPr/>
              </p:nvSpPr>
              <p:spPr bwMode="auto">
                <a:xfrm>
                  <a:off x="192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4" name="Rectangle 28"/>
                <p:cNvSpPr>
                  <a:spLocks noChangeArrowheads="1"/>
                </p:cNvSpPr>
                <p:nvPr/>
              </p:nvSpPr>
              <p:spPr bwMode="auto">
                <a:xfrm>
                  <a:off x="1704" y="3464"/>
                  <a:ext cx="47" cy="72"/>
                </a:xfrm>
                <a:prstGeom prst="rect">
                  <a:avLst/>
                </a:prstGeom>
                <a:solidFill>
                  <a:srgbClr val="003366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85" name="Rectangle 29"/>
                <p:cNvSpPr>
                  <a:spLocks noChangeArrowheads="1"/>
                </p:cNvSpPr>
                <p:nvPr/>
              </p:nvSpPr>
              <p:spPr bwMode="auto">
                <a:xfrm>
                  <a:off x="1688" y="3048"/>
                  <a:ext cx="72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109610" name="Line 30"/>
                <p:cNvSpPr>
                  <a:spLocks noChangeShapeType="1"/>
                </p:cNvSpPr>
                <p:nvPr/>
              </p:nvSpPr>
              <p:spPr bwMode="auto">
                <a:xfrm>
                  <a:off x="1776" y="3112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09611" name="Line 31"/>
                <p:cNvSpPr>
                  <a:spLocks noChangeShapeType="1"/>
                </p:cNvSpPr>
                <p:nvPr/>
              </p:nvSpPr>
              <p:spPr bwMode="auto">
                <a:xfrm>
                  <a:off x="1800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09612" name="Line 32"/>
                <p:cNvSpPr>
                  <a:spLocks noChangeShapeType="1"/>
                </p:cNvSpPr>
                <p:nvPr/>
              </p:nvSpPr>
              <p:spPr bwMode="auto">
                <a:xfrm>
                  <a:off x="1968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0689" name="Line 33"/>
                <p:cNvSpPr>
                  <a:spLocks noChangeShapeType="1"/>
                </p:cNvSpPr>
                <p:nvPr/>
              </p:nvSpPr>
              <p:spPr bwMode="auto">
                <a:xfrm>
                  <a:off x="1752" y="2904"/>
                  <a:ext cx="272" cy="0"/>
                </a:xfrm>
                <a:prstGeom prst="line">
                  <a:avLst/>
                </a:prstGeom>
                <a:noFill/>
                <a:ln w="28575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  <a:effectLst>
                  <a:outerShdw dist="52363" dir="842175" algn="ctr" rotWithShape="0">
                    <a:schemeClr val="tx2"/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fr-CA"/>
                </a:p>
              </p:txBody>
            </p:sp>
          </p:grpSp>
          <p:grpSp>
            <p:nvGrpSpPr>
              <p:cNvPr id="109579" name="Group 34"/>
              <p:cNvGrpSpPr>
                <a:grpSpLocks/>
              </p:cNvGrpSpPr>
              <p:nvPr/>
            </p:nvGrpSpPr>
            <p:grpSpPr bwMode="auto">
              <a:xfrm>
                <a:off x="2438" y="1772"/>
                <a:ext cx="552" cy="728"/>
                <a:chOff x="1616" y="2904"/>
                <a:chExt cx="552" cy="728"/>
              </a:xfrm>
            </p:grpSpPr>
            <p:sp>
              <p:nvSpPr>
                <p:cNvPr id="109580" name="AutoShape 35"/>
                <p:cNvSpPr>
                  <a:spLocks noChangeArrowheads="1"/>
                </p:cNvSpPr>
                <p:nvPr/>
              </p:nvSpPr>
              <p:spPr bwMode="auto">
                <a:xfrm>
                  <a:off x="1616" y="2904"/>
                  <a:ext cx="552" cy="728"/>
                </a:xfrm>
                <a:prstGeom prst="plaque">
                  <a:avLst>
                    <a:gd name="adj" fmla="val 16667"/>
                  </a:avLst>
                </a:prstGeom>
                <a:solidFill>
                  <a:srgbClr val="FFFFCC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10692" name="Rectangle 36"/>
                <p:cNvSpPr>
                  <a:spLocks noChangeArrowheads="1"/>
                </p:cNvSpPr>
                <p:nvPr/>
              </p:nvSpPr>
              <p:spPr bwMode="auto">
                <a:xfrm>
                  <a:off x="176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3" name="Rectangle 37"/>
                <p:cNvSpPr>
                  <a:spLocks noChangeArrowheads="1"/>
                </p:cNvSpPr>
                <p:nvPr/>
              </p:nvSpPr>
              <p:spPr bwMode="auto">
                <a:xfrm>
                  <a:off x="1824" y="3056"/>
                  <a:ext cx="96" cy="15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4" name="Rectangle 38"/>
                <p:cNvSpPr>
                  <a:spLocks noChangeArrowheads="1"/>
                </p:cNvSpPr>
                <p:nvPr/>
              </p:nvSpPr>
              <p:spPr bwMode="auto">
                <a:xfrm>
                  <a:off x="1976" y="3024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5" name="Rectangle 39"/>
                <p:cNvSpPr>
                  <a:spLocks noChangeArrowheads="1"/>
                </p:cNvSpPr>
                <p:nvPr/>
              </p:nvSpPr>
              <p:spPr bwMode="auto">
                <a:xfrm>
                  <a:off x="1664" y="3232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6" name="Rectangle 40"/>
                <p:cNvSpPr>
                  <a:spLocks noChangeArrowheads="1"/>
                </p:cNvSpPr>
                <p:nvPr/>
              </p:nvSpPr>
              <p:spPr bwMode="auto">
                <a:xfrm>
                  <a:off x="1864" y="3264"/>
                  <a:ext cx="78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7" name="Rectangle 41"/>
                <p:cNvSpPr>
                  <a:spLocks noChangeArrowheads="1"/>
                </p:cNvSpPr>
                <p:nvPr/>
              </p:nvSpPr>
              <p:spPr bwMode="auto">
                <a:xfrm>
                  <a:off x="2016" y="3224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8" name="Rectangle 42"/>
                <p:cNvSpPr>
                  <a:spLocks noChangeArrowheads="1"/>
                </p:cNvSpPr>
                <p:nvPr/>
              </p:nvSpPr>
              <p:spPr bwMode="auto">
                <a:xfrm>
                  <a:off x="1800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699" name="Rectangle 43"/>
                <p:cNvSpPr>
                  <a:spLocks noChangeArrowheads="1"/>
                </p:cNvSpPr>
                <p:nvPr/>
              </p:nvSpPr>
              <p:spPr bwMode="auto">
                <a:xfrm>
                  <a:off x="1936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700" name="Rectangle 44"/>
                <p:cNvSpPr>
                  <a:spLocks noChangeArrowheads="1"/>
                </p:cNvSpPr>
                <p:nvPr/>
              </p:nvSpPr>
              <p:spPr bwMode="auto">
                <a:xfrm>
                  <a:off x="2016" y="3336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701" name="Rectangle 45"/>
                <p:cNvSpPr>
                  <a:spLocks noChangeArrowheads="1"/>
                </p:cNvSpPr>
                <p:nvPr/>
              </p:nvSpPr>
              <p:spPr bwMode="auto">
                <a:xfrm>
                  <a:off x="192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702" name="Rectangle 46"/>
                <p:cNvSpPr>
                  <a:spLocks noChangeArrowheads="1"/>
                </p:cNvSpPr>
                <p:nvPr/>
              </p:nvSpPr>
              <p:spPr bwMode="auto">
                <a:xfrm>
                  <a:off x="1704" y="3464"/>
                  <a:ext cx="47" cy="72"/>
                </a:xfrm>
                <a:prstGeom prst="rect">
                  <a:avLst/>
                </a:prstGeom>
                <a:solidFill>
                  <a:srgbClr val="003366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0703" name="Rectangle 47"/>
                <p:cNvSpPr>
                  <a:spLocks noChangeArrowheads="1"/>
                </p:cNvSpPr>
                <p:nvPr/>
              </p:nvSpPr>
              <p:spPr bwMode="auto">
                <a:xfrm>
                  <a:off x="1688" y="3048"/>
                  <a:ext cx="72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109593" name="Line 48"/>
                <p:cNvSpPr>
                  <a:spLocks noChangeShapeType="1"/>
                </p:cNvSpPr>
                <p:nvPr/>
              </p:nvSpPr>
              <p:spPr bwMode="auto">
                <a:xfrm>
                  <a:off x="1776" y="3112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09594" name="Line 49"/>
                <p:cNvSpPr>
                  <a:spLocks noChangeShapeType="1"/>
                </p:cNvSpPr>
                <p:nvPr/>
              </p:nvSpPr>
              <p:spPr bwMode="auto">
                <a:xfrm>
                  <a:off x="1800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09595" name="Line 50"/>
                <p:cNvSpPr>
                  <a:spLocks noChangeShapeType="1"/>
                </p:cNvSpPr>
                <p:nvPr/>
              </p:nvSpPr>
              <p:spPr bwMode="auto">
                <a:xfrm>
                  <a:off x="1968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0707" name="Line 51"/>
                <p:cNvSpPr>
                  <a:spLocks noChangeShapeType="1"/>
                </p:cNvSpPr>
                <p:nvPr/>
              </p:nvSpPr>
              <p:spPr bwMode="auto">
                <a:xfrm>
                  <a:off x="1752" y="2904"/>
                  <a:ext cx="272" cy="0"/>
                </a:xfrm>
                <a:prstGeom prst="line">
                  <a:avLst/>
                </a:prstGeom>
                <a:noFill/>
                <a:ln w="28575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  <a:effectLst>
                  <a:outerShdw dist="52363" dir="842175" algn="ctr" rotWithShape="0">
                    <a:schemeClr val="tx2"/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fr-CA"/>
                </a:p>
              </p:txBody>
            </p:sp>
          </p:grpSp>
        </p:grpSp>
        <p:sp>
          <p:nvSpPr>
            <p:cNvPr id="109575" name="Line 54"/>
            <p:cNvSpPr>
              <a:spLocks noChangeShapeType="1"/>
            </p:cNvSpPr>
            <p:nvPr/>
          </p:nvSpPr>
          <p:spPr bwMode="auto">
            <a:xfrm flipV="1">
              <a:off x="3526" y="2301"/>
              <a:ext cx="367" cy="17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09576" name="Rectangle 55"/>
            <p:cNvSpPr>
              <a:spLocks noChangeArrowheads="1"/>
            </p:cNvSpPr>
            <p:nvPr/>
          </p:nvSpPr>
          <p:spPr bwMode="auto">
            <a:xfrm>
              <a:off x="3850" y="1991"/>
              <a:ext cx="865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4 défauts/</a:t>
              </a:r>
            </a:p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système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8" name="Rectangle 1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</a:t>
            </a:r>
            <a:br>
              <a:rPr lang="fr-FR" sz="3600" smtClean="0"/>
            </a:br>
            <a:r>
              <a:rPr lang="fr-FR" sz="3600" smtClean="0"/>
              <a:t>la loi de Poisson (suite)</a:t>
            </a:r>
          </a:p>
        </p:txBody>
      </p:sp>
      <p:sp>
        <p:nvSpPr>
          <p:cNvPr id="110595" name="Rectangle 4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Soit les deux systèmes de contrôle suivants de l’entreprise:</a:t>
            </a:r>
          </a:p>
        </p:txBody>
      </p:sp>
      <p:sp>
        <p:nvSpPr>
          <p:cNvPr id="110596" name="Rectangle 13"/>
          <p:cNvSpPr>
            <a:spLocks noChangeArrowheads="1"/>
          </p:cNvSpPr>
          <p:nvPr/>
        </p:nvSpPr>
        <p:spPr bwMode="auto">
          <a:xfrm>
            <a:off x="800100" y="5403850"/>
            <a:ext cx="3200400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>
                <a:solidFill>
                  <a:srgbClr val="000000"/>
                </a:solidFill>
              </a:rPr>
              <a:t>système A (3 plaquettes)</a:t>
            </a:r>
          </a:p>
        </p:txBody>
      </p:sp>
      <p:sp>
        <p:nvSpPr>
          <p:cNvPr id="110597" name="Rectangle 14"/>
          <p:cNvSpPr>
            <a:spLocks noChangeArrowheads="1"/>
          </p:cNvSpPr>
          <p:nvPr/>
        </p:nvSpPr>
        <p:spPr bwMode="auto">
          <a:xfrm>
            <a:off x="5073650" y="4773613"/>
            <a:ext cx="318293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fr-FR" sz="2400">
                <a:solidFill>
                  <a:srgbClr val="000000"/>
                </a:solidFill>
              </a:rPr>
              <a:t>système B (2 plaquettes)</a:t>
            </a:r>
          </a:p>
        </p:txBody>
      </p:sp>
      <p:grpSp>
        <p:nvGrpSpPr>
          <p:cNvPr id="110599" name="Group 134"/>
          <p:cNvGrpSpPr>
            <a:grpSpLocks/>
          </p:cNvGrpSpPr>
          <p:nvPr/>
        </p:nvGrpSpPr>
        <p:grpSpPr bwMode="auto">
          <a:xfrm>
            <a:off x="5080000" y="3403600"/>
            <a:ext cx="3797300" cy="1346200"/>
            <a:chOff x="3136" y="1920"/>
            <a:chExt cx="2392" cy="848"/>
          </a:xfrm>
        </p:grpSpPr>
        <p:grpSp>
          <p:nvGrpSpPr>
            <p:cNvPr id="110658" name="Group 35"/>
            <p:cNvGrpSpPr>
              <a:grpSpLocks/>
            </p:cNvGrpSpPr>
            <p:nvPr/>
          </p:nvGrpSpPr>
          <p:grpSpPr bwMode="auto">
            <a:xfrm>
              <a:off x="3136" y="1920"/>
              <a:ext cx="1264" cy="848"/>
              <a:chOff x="1768" y="1704"/>
              <a:chExt cx="1264" cy="848"/>
            </a:xfrm>
          </p:grpSpPr>
          <p:sp>
            <p:nvSpPr>
              <p:cNvPr id="110661" name="Rectangle 36"/>
              <p:cNvSpPr>
                <a:spLocks noChangeArrowheads="1"/>
              </p:cNvSpPr>
              <p:nvPr/>
            </p:nvSpPr>
            <p:spPr bwMode="auto">
              <a:xfrm>
                <a:off x="1768" y="1704"/>
                <a:ext cx="1264" cy="848"/>
              </a:xfrm>
              <a:prstGeom prst="rect">
                <a:avLst/>
              </a:prstGeom>
              <a:solidFill>
                <a:srgbClr val="FFCC66"/>
              </a:solidFill>
              <a:ln w="12700" cap="sq">
                <a:solidFill>
                  <a:srgbClr val="FFCC66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grpSp>
            <p:nvGrpSpPr>
              <p:cNvPr id="110662" name="Group 37"/>
              <p:cNvGrpSpPr>
                <a:grpSpLocks/>
              </p:cNvGrpSpPr>
              <p:nvPr/>
            </p:nvGrpSpPr>
            <p:grpSpPr bwMode="auto">
              <a:xfrm>
                <a:off x="1798" y="1772"/>
                <a:ext cx="552" cy="728"/>
                <a:chOff x="1616" y="2904"/>
                <a:chExt cx="552" cy="728"/>
              </a:xfrm>
            </p:grpSpPr>
            <p:sp>
              <p:nvSpPr>
                <p:cNvPr id="110681" name="AutoShape 38"/>
                <p:cNvSpPr>
                  <a:spLocks noChangeArrowheads="1"/>
                </p:cNvSpPr>
                <p:nvPr/>
              </p:nvSpPr>
              <p:spPr bwMode="auto">
                <a:xfrm>
                  <a:off x="1616" y="2904"/>
                  <a:ext cx="552" cy="728"/>
                </a:xfrm>
                <a:prstGeom prst="plaque">
                  <a:avLst>
                    <a:gd name="adj" fmla="val 16667"/>
                  </a:avLst>
                </a:prstGeom>
                <a:solidFill>
                  <a:srgbClr val="FFFFCC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12743" name="Rectangle 39"/>
                <p:cNvSpPr>
                  <a:spLocks noChangeArrowheads="1"/>
                </p:cNvSpPr>
                <p:nvPr/>
              </p:nvSpPr>
              <p:spPr bwMode="auto">
                <a:xfrm>
                  <a:off x="176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4" name="Rectangle 40"/>
                <p:cNvSpPr>
                  <a:spLocks noChangeArrowheads="1"/>
                </p:cNvSpPr>
                <p:nvPr/>
              </p:nvSpPr>
              <p:spPr bwMode="auto">
                <a:xfrm>
                  <a:off x="1824" y="3056"/>
                  <a:ext cx="96" cy="15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5" name="Rectangle 41"/>
                <p:cNvSpPr>
                  <a:spLocks noChangeArrowheads="1"/>
                </p:cNvSpPr>
                <p:nvPr/>
              </p:nvSpPr>
              <p:spPr bwMode="auto">
                <a:xfrm>
                  <a:off x="1976" y="3024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6" name="Rectangle 42"/>
                <p:cNvSpPr>
                  <a:spLocks noChangeArrowheads="1"/>
                </p:cNvSpPr>
                <p:nvPr/>
              </p:nvSpPr>
              <p:spPr bwMode="auto">
                <a:xfrm>
                  <a:off x="1664" y="3232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7" name="Rectangle 43"/>
                <p:cNvSpPr>
                  <a:spLocks noChangeArrowheads="1"/>
                </p:cNvSpPr>
                <p:nvPr/>
              </p:nvSpPr>
              <p:spPr bwMode="auto">
                <a:xfrm>
                  <a:off x="1864" y="3264"/>
                  <a:ext cx="78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8" name="Rectangle 44"/>
                <p:cNvSpPr>
                  <a:spLocks noChangeArrowheads="1"/>
                </p:cNvSpPr>
                <p:nvPr/>
              </p:nvSpPr>
              <p:spPr bwMode="auto">
                <a:xfrm>
                  <a:off x="2016" y="3224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49" name="Rectangle 45"/>
                <p:cNvSpPr>
                  <a:spLocks noChangeArrowheads="1"/>
                </p:cNvSpPr>
                <p:nvPr/>
              </p:nvSpPr>
              <p:spPr bwMode="auto">
                <a:xfrm>
                  <a:off x="1800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50" name="Rectangle 46"/>
                <p:cNvSpPr>
                  <a:spLocks noChangeArrowheads="1"/>
                </p:cNvSpPr>
                <p:nvPr/>
              </p:nvSpPr>
              <p:spPr bwMode="auto">
                <a:xfrm>
                  <a:off x="1936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51" name="Rectangle 47"/>
                <p:cNvSpPr>
                  <a:spLocks noChangeArrowheads="1"/>
                </p:cNvSpPr>
                <p:nvPr/>
              </p:nvSpPr>
              <p:spPr bwMode="auto">
                <a:xfrm>
                  <a:off x="2016" y="3336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52" name="Rectangle 48"/>
                <p:cNvSpPr>
                  <a:spLocks noChangeArrowheads="1"/>
                </p:cNvSpPr>
                <p:nvPr/>
              </p:nvSpPr>
              <p:spPr bwMode="auto">
                <a:xfrm>
                  <a:off x="192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53" name="Rectangle 49"/>
                <p:cNvSpPr>
                  <a:spLocks noChangeArrowheads="1"/>
                </p:cNvSpPr>
                <p:nvPr/>
              </p:nvSpPr>
              <p:spPr bwMode="auto">
                <a:xfrm>
                  <a:off x="1704" y="3464"/>
                  <a:ext cx="47" cy="72"/>
                </a:xfrm>
                <a:prstGeom prst="rect">
                  <a:avLst/>
                </a:prstGeom>
                <a:solidFill>
                  <a:srgbClr val="003366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54" name="Rectangle 50"/>
                <p:cNvSpPr>
                  <a:spLocks noChangeArrowheads="1"/>
                </p:cNvSpPr>
                <p:nvPr/>
              </p:nvSpPr>
              <p:spPr bwMode="auto">
                <a:xfrm>
                  <a:off x="1688" y="3048"/>
                  <a:ext cx="72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110694" name="Line 51"/>
                <p:cNvSpPr>
                  <a:spLocks noChangeShapeType="1"/>
                </p:cNvSpPr>
                <p:nvPr/>
              </p:nvSpPr>
              <p:spPr bwMode="auto">
                <a:xfrm>
                  <a:off x="1776" y="3112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10695" name="Line 52"/>
                <p:cNvSpPr>
                  <a:spLocks noChangeShapeType="1"/>
                </p:cNvSpPr>
                <p:nvPr/>
              </p:nvSpPr>
              <p:spPr bwMode="auto">
                <a:xfrm>
                  <a:off x="1800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10696" name="Line 53"/>
                <p:cNvSpPr>
                  <a:spLocks noChangeShapeType="1"/>
                </p:cNvSpPr>
                <p:nvPr/>
              </p:nvSpPr>
              <p:spPr bwMode="auto">
                <a:xfrm>
                  <a:off x="1968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2758" name="Line 54"/>
                <p:cNvSpPr>
                  <a:spLocks noChangeShapeType="1"/>
                </p:cNvSpPr>
                <p:nvPr/>
              </p:nvSpPr>
              <p:spPr bwMode="auto">
                <a:xfrm>
                  <a:off x="1752" y="2904"/>
                  <a:ext cx="272" cy="0"/>
                </a:xfrm>
                <a:prstGeom prst="line">
                  <a:avLst/>
                </a:prstGeom>
                <a:noFill/>
                <a:ln w="28575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  <a:effectLst>
                  <a:outerShdw dist="52363" dir="842175" algn="ctr" rotWithShape="0">
                    <a:schemeClr val="tx2"/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fr-CA"/>
                </a:p>
              </p:txBody>
            </p:sp>
          </p:grpSp>
          <p:grpSp>
            <p:nvGrpSpPr>
              <p:cNvPr id="110663" name="Group 55"/>
              <p:cNvGrpSpPr>
                <a:grpSpLocks/>
              </p:cNvGrpSpPr>
              <p:nvPr/>
            </p:nvGrpSpPr>
            <p:grpSpPr bwMode="auto">
              <a:xfrm>
                <a:off x="2438" y="1772"/>
                <a:ext cx="552" cy="728"/>
                <a:chOff x="1616" y="2904"/>
                <a:chExt cx="552" cy="728"/>
              </a:xfrm>
            </p:grpSpPr>
            <p:sp>
              <p:nvSpPr>
                <p:cNvPr id="110664" name="AutoShape 56"/>
                <p:cNvSpPr>
                  <a:spLocks noChangeArrowheads="1"/>
                </p:cNvSpPr>
                <p:nvPr/>
              </p:nvSpPr>
              <p:spPr bwMode="auto">
                <a:xfrm>
                  <a:off x="1616" y="2904"/>
                  <a:ext cx="552" cy="728"/>
                </a:xfrm>
                <a:prstGeom prst="plaque">
                  <a:avLst>
                    <a:gd name="adj" fmla="val 16667"/>
                  </a:avLst>
                </a:prstGeom>
                <a:solidFill>
                  <a:srgbClr val="FFFFCC"/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712761" name="Rectangle 57"/>
                <p:cNvSpPr>
                  <a:spLocks noChangeArrowheads="1"/>
                </p:cNvSpPr>
                <p:nvPr/>
              </p:nvSpPr>
              <p:spPr bwMode="auto">
                <a:xfrm>
                  <a:off x="176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2" name="Rectangle 58"/>
                <p:cNvSpPr>
                  <a:spLocks noChangeArrowheads="1"/>
                </p:cNvSpPr>
                <p:nvPr/>
              </p:nvSpPr>
              <p:spPr bwMode="auto">
                <a:xfrm>
                  <a:off x="1824" y="3056"/>
                  <a:ext cx="96" cy="15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3" name="Rectangle 59"/>
                <p:cNvSpPr>
                  <a:spLocks noChangeArrowheads="1"/>
                </p:cNvSpPr>
                <p:nvPr/>
              </p:nvSpPr>
              <p:spPr bwMode="auto">
                <a:xfrm>
                  <a:off x="1976" y="3024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4" name="Rectangle 60"/>
                <p:cNvSpPr>
                  <a:spLocks noChangeArrowheads="1"/>
                </p:cNvSpPr>
                <p:nvPr/>
              </p:nvSpPr>
              <p:spPr bwMode="auto">
                <a:xfrm>
                  <a:off x="1664" y="3232"/>
                  <a:ext cx="120" cy="184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5" name="Rectangle 61"/>
                <p:cNvSpPr>
                  <a:spLocks noChangeArrowheads="1"/>
                </p:cNvSpPr>
                <p:nvPr/>
              </p:nvSpPr>
              <p:spPr bwMode="auto">
                <a:xfrm>
                  <a:off x="1864" y="3264"/>
                  <a:ext cx="78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6" name="Rectangle 62"/>
                <p:cNvSpPr>
                  <a:spLocks noChangeArrowheads="1"/>
                </p:cNvSpPr>
                <p:nvPr/>
              </p:nvSpPr>
              <p:spPr bwMode="auto">
                <a:xfrm>
                  <a:off x="2016" y="3224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7" name="Rectangle 63"/>
                <p:cNvSpPr>
                  <a:spLocks noChangeArrowheads="1"/>
                </p:cNvSpPr>
                <p:nvPr/>
              </p:nvSpPr>
              <p:spPr bwMode="auto">
                <a:xfrm>
                  <a:off x="1800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8" name="Rectangle 64"/>
                <p:cNvSpPr>
                  <a:spLocks noChangeArrowheads="1"/>
                </p:cNvSpPr>
                <p:nvPr/>
              </p:nvSpPr>
              <p:spPr bwMode="auto">
                <a:xfrm>
                  <a:off x="1936" y="3464"/>
                  <a:ext cx="96" cy="128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69" name="Rectangle 65"/>
                <p:cNvSpPr>
                  <a:spLocks noChangeArrowheads="1"/>
                </p:cNvSpPr>
                <p:nvPr/>
              </p:nvSpPr>
              <p:spPr bwMode="auto">
                <a:xfrm>
                  <a:off x="2016" y="3336"/>
                  <a:ext cx="47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70" name="Rectangle 66"/>
                <p:cNvSpPr>
                  <a:spLocks noChangeArrowheads="1"/>
                </p:cNvSpPr>
                <p:nvPr/>
              </p:nvSpPr>
              <p:spPr bwMode="auto">
                <a:xfrm>
                  <a:off x="1928" y="2928"/>
                  <a:ext cx="64" cy="72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71" name="Rectangle 67"/>
                <p:cNvSpPr>
                  <a:spLocks noChangeArrowheads="1"/>
                </p:cNvSpPr>
                <p:nvPr/>
              </p:nvSpPr>
              <p:spPr bwMode="auto">
                <a:xfrm>
                  <a:off x="1704" y="3464"/>
                  <a:ext cx="47" cy="72"/>
                </a:xfrm>
                <a:prstGeom prst="rect">
                  <a:avLst/>
                </a:prstGeom>
                <a:solidFill>
                  <a:srgbClr val="003366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712772" name="Rectangle 68"/>
                <p:cNvSpPr>
                  <a:spLocks noChangeArrowheads="1"/>
                </p:cNvSpPr>
                <p:nvPr/>
              </p:nvSpPr>
              <p:spPr bwMode="auto">
                <a:xfrm>
                  <a:off x="1688" y="3048"/>
                  <a:ext cx="72" cy="120"/>
                </a:xfrm>
                <a:prstGeom prst="rect">
                  <a:avLst/>
                </a:prstGeom>
                <a:solidFill>
                  <a:schemeClr val="accent1"/>
                </a:solidFill>
                <a:ln w="12700" cap="sq">
                  <a:noFill/>
                  <a:miter lim="800000"/>
                  <a:headEnd type="none" w="sm" len="sm"/>
                  <a:tailEnd type="none" w="sm" len="sm"/>
                </a:ln>
                <a:effectLst>
                  <a:outerShdw dist="17961" dir="2700000" algn="ctr" rotWithShape="0">
                    <a:schemeClr val="tx2"/>
                  </a:outerShdw>
                </a:effectLst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CA"/>
                </a:p>
              </p:txBody>
            </p:sp>
            <p:sp>
              <p:nvSpPr>
                <p:cNvPr id="110677" name="Line 69"/>
                <p:cNvSpPr>
                  <a:spLocks noChangeShapeType="1"/>
                </p:cNvSpPr>
                <p:nvPr/>
              </p:nvSpPr>
              <p:spPr bwMode="auto">
                <a:xfrm>
                  <a:off x="1776" y="3112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10678" name="Line 70"/>
                <p:cNvSpPr>
                  <a:spLocks noChangeShapeType="1"/>
                </p:cNvSpPr>
                <p:nvPr/>
              </p:nvSpPr>
              <p:spPr bwMode="auto">
                <a:xfrm>
                  <a:off x="1800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110679" name="Line 71"/>
                <p:cNvSpPr>
                  <a:spLocks noChangeShapeType="1"/>
                </p:cNvSpPr>
                <p:nvPr/>
              </p:nvSpPr>
              <p:spPr bwMode="auto">
                <a:xfrm>
                  <a:off x="1968" y="3336"/>
                  <a:ext cx="32" cy="0"/>
                </a:xfrm>
                <a:prstGeom prst="line">
                  <a:avLst/>
                </a:prstGeom>
                <a:noFill/>
                <a:ln w="12700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712776" name="Line 72"/>
                <p:cNvSpPr>
                  <a:spLocks noChangeShapeType="1"/>
                </p:cNvSpPr>
                <p:nvPr/>
              </p:nvSpPr>
              <p:spPr bwMode="auto">
                <a:xfrm>
                  <a:off x="1752" y="2904"/>
                  <a:ext cx="272" cy="0"/>
                </a:xfrm>
                <a:prstGeom prst="line">
                  <a:avLst/>
                </a:prstGeom>
                <a:noFill/>
                <a:ln w="28575" cap="sq">
                  <a:solidFill>
                    <a:srgbClr val="FFCC66"/>
                  </a:solidFill>
                  <a:round/>
                  <a:headEnd type="none" w="sm" len="sm"/>
                  <a:tailEnd type="none" w="sm" len="sm"/>
                </a:ln>
                <a:effectLst>
                  <a:outerShdw dist="52363" dir="842175" algn="ctr" rotWithShape="0">
                    <a:schemeClr val="tx2"/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fr-CA"/>
                </a:p>
              </p:txBody>
            </p:sp>
          </p:grpSp>
        </p:grpSp>
        <p:sp>
          <p:nvSpPr>
            <p:cNvPr id="110659" name="Line 73"/>
            <p:cNvSpPr>
              <a:spLocks noChangeShapeType="1"/>
            </p:cNvSpPr>
            <p:nvPr/>
          </p:nvSpPr>
          <p:spPr bwMode="auto">
            <a:xfrm flipV="1">
              <a:off x="4414" y="2181"/>
              <a:ext cx="367" cy="17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0660" name="Rectangle 74"/>
            <p:cNvSpPr>
              <a:spLocks noChangeArrowheads="1"/>
            </p:cNvSpPr>
            <p:nvPr/>
          </p:nvSpPr>
          <p:spPr bwMode="auto">
            <a:xfrm>
              <a:off x="4652" y="1935"/>
              <a:ext cx="876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4 défauts/</a:t>
              </a:r>
            </a:p>
            <a:p>
              <a:pPr algn="ctr" eaLnBrk="0" hangingPunct="0"/>
              <a:r>
                <a:rPr lang="fr-FR" sz="2400" i="1">
                  <a:solidFill>
                    <a:srgbClr val="000000"/>
                  </a:solidFill>
                </a:rPr>
                <a:t>système B</a:t>
              </a:r>
            </a:p>
          </p:txBody>
        </p:sp>
      </p:grpSp>
      <p:sp>
        <p:nvSpPr>
          <p:cNvPr id="110600" name="Rectangle 114"/>
          <p:cNvSpPr>
            <a:spLocks noChangeArrowheads="1"/>
          </p:cNvSpPr>
          <p:nvPr/>
        </p:nvSpPr>
        <p:spPr bwMode="auto">
          <a:xfrm>
            <a:off x="3363913" y="2894013"/>
            <a:ext cx="1390650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fr-FR" sz="2400" i="1">
                <a:solidFill>
                  <a:srgbClr val="000000"/>
                </a:solidFill>
              </a:rPr>
              <a:t>6 défauts/</a:t>
            </a:r>
          </a:p>
          <a:p>
            <a:pPr algn="ctr" eaLnBrk="0" hangingPunct="0"/>
            <a:r>
              <a:rPr lang="fr-FR" sz="2400" i="1">
                <a:solidFill>
                  <a:srgbClr val="000000"/>
                </a:solidFill>
              </a:rPr>
              <a:t>système A</a:t>
            </a:r>
          </a:p>
        </p:txBody>
      </p:sp>
      <p:grpSp>
        <p:nvGrpSpPr>
          <p:cNvPr id="110601" name="Group 133"/>
          <p:cNvGrpSpPr>
            <a:grpSpLocks/>
          </p:cNvGrpSpPr>
          <p:nvPr/>
        </p:nvGrpSpPr>
        <p:grpSpPr bwMode="auto">
          <a:xfrm>
            <a:off x="855663" y="2832100"/>
            <a:ext cx="2624137" cy="2476500"/>
            <a:chOff x="411" y="1904"/>
            <a:chExt cx="1653" cy="1560"/>
          </a:xfrm>
        </p:grpSpPr>
        <p:sp>
          <p:nvSpPr>
            <p:cNvPr id="110602" name="Rectangle 76"/>
            <p:cNvSpPr>
              <a:spLocks noChangeArrowheads="1"/>
            </p:cNvSpPr>
            <p:nvPr/>
          </p:nvSpPr>
          <p:spPr bwMode="auto">
            <a:xfrm>
              <a:off x="411" y="1904"/>
              <a:ext cx="1264" cy="1560"/>
            </a:xfrm>
            <a:prstGeom prst="rect">
              <a:avLst/>
            </a:prstGeom>
            <a:solidFill>
              <a:srgbClr val="FFCC66"/>
            </a:solidFill>
            <a:ln w="12700" cap="sq">
              <a:solidFill>
                <a:srgbClr val="FFCC66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110603" name="Group 77"/>
            <p:cNvGrpSpPr>
              <a:grpSpLocks/>
            </p:cNvGrpSpPr>
            <p:nvPr/>
          </p:nvGrpSpPr>
          <p:grpSpPr bwMode="auto">
            <a:xfrm>
              <a:off x="449" y="1940"/>
              <a:ext cx="552" cy="728"/>
              <a:chOff x="1616" y="2904"/>
              <a:chExt cx="552" cy="728"/>
            </a:xfrm>
          </p:grpSpPr>
          <p:sp>
            <p:nvSpPr>
              <p:cNvPr id="110641" name="AutoShape 78"/>
              <p:cNvSpPr>
                <a:spLocks noChangeArrowheads="1"/>
              </p:cNvSpPr>
              <p:nvPr/>
            </p:nvSpPr>
            <p:spPr bwMode="auto">
              <a:xfrm>
                <a:off x="1616" y="2904"/>
                <a:ext cx="552" cy="728"/>
              </a:xfrm>
              <a:prstGeom prst="plaque">
                <a:avLst>
                  <a:gd name="adj" fmla="val 16667"/>
                </a:avLst>
              </a:prstGeom>
              <a:solidFill>
                <a:srgbClr val="FFFFCC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12783" name="Rectangle 79"/>
              <p:cNvSpPr>
                <a:spLocks noChangeArrowheads="1"/>
              </p:cNvSpPr>
              <p:nvPr/>
            </p:nvSpPr>
            <p:spPr bwMode="auto">
              <a:xfrm>
                <a:off x="176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4" name="Rectangle 80"/>
              <p:cNvSpPr>
                <a:spLocks noChangeArrowheads="1"/>
              </p:cNvSpPr>
              <p:nvPr/>
            </p:nvSpPr>
            <p:spPr bwMode="auto">
              <a:xfrm>
                <a:off x="1824" y="3056"/>
                <a:ext cx="96" cy="15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5" name="Rectangle 81"/>
              <p:cNvSpPr>
                <a:spLocks noChangeArrowheads="1"/>
              </p:cNvSpPr>
              <p:nvPr/>
            </p:nvSpPr>
            <p:spPr bwMode="auto">
              <a:xfrm>
                <a:off x="1976" y="3024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6" name="Rectangle 82"/>
              <p:cNvSpPr>
                <a:spLocks noChangeArrowheads="1"/>
              </p:cNvSpPr>
              <p:nvPr/>
            </p:nvSpPr>
            <p:spPr bwMode="auto">
              <a:xfrm>
                <a:off x="1664" y="3232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7" name="Rectangle 83"/>
              <p:cNvSpPr>
                <a:spLocks noChangeArrowheads="1"/>
              </p:cNvSpPr>
              <p:nvPr/>
            </p:nvSpPr>
            <p:spPr bwMode="auto">
              <a:xfrm>
                <a:off x="1864" y="3264"/>
                <a:ext cx="78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8" name="Rectangle 84"/>
              <p:cNvSpPr>
                <a:spLocks noChangeArrowheads="1"/>
              </p:cNvSpPr>
              <p:nvPr/>
            </p:nvSpPr>
            <p:spPr bwMode="auto">
              <a:xfrm>
                <a:off x="2016" y="3224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89" name="Rectangle 85"/>
              <p:cNvSpPr>
                <a:spLocks noChangeArrowheads="1"/>
              </p:cNvSpPr>
              <p:nvPr/>
            </p:nvSpPr>
            <p:spPr bwMode="auto">
              <a:xfrm>
                <a:off x="1800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90" name="Rectangle 86"/>
              <p:cNvSpPr>
                <a:spLocks noChangeArrowheads="1"/>
              </p:cNvSpPr>
              <p:nvPr/>
            </p:nvSpPr>
            <p:spPr bwMode="auto">
              <a:xfrm>
                <a:off x="1936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91" name="Rectangle 87"/>
              <p:cNvSpPr>
                <a:spLocks noChangeArrowheads="1"/>
              </p:cNvSpPr>
              <p:nvPr/>
            </p:nvSpPr>
            <p:spPr bwMode="auto">
              <a:xfrm>
                <a:off x="2016" y="3336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92" name="Rectangle 88"/>
              <p:cNvSpPr>
                <a:spLocks noChangeArrowheads="1"/>
              </p:cNvSpPr>
              <p:nvPr/>
            </p:nvSpPr>
            <p:spPr bwMode="auto">
              <a:xfrm>
                <a:off x="192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93" name="Rectangle 89"/>
              <p:cNvSpPr>
                <a:spLocks noChangeArrowheads="1"/>
              </p:cNvSpPr>
              <p:nvPr/>
            </p:nvSpPr>
            <p:spPr bwMode="auto">
              <a:xfrm>
                <a:off x="1704" y="3464"/>
                <a:ext cx="47" cy="72"/>
              </a:xfrm>
              <a:prstGeom prst="rect">
                <a:avLst/>
              </a:prstGeom>
              <a:solidFill>
                <a:srgbClr val="003366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794" name="Rectangle 90"/>
              <p:cNvSpPr>
                <a:spLocks noChangeArrowheads="1"/>
              </p:cNvSpPr>
              <p:nvPr/>
            </p:nvSpPr>
            <p:spPr bwMode="auto">
              <a:xfrm>
                <a:off x="1688" y="3048"/>
                <a:ext cx="72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110654" name="Line 91"/>
              <p:cNvSpPr>
                <a:spLocks noChangeShapeType="1"/>
              </p:cNvSpPr>
              <p:nvPr/>
            </p:nvSpPr>
            <p:spPr bwMode="auto">
              <a:xfrm>
                <a:off x="1776" y="3112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55" name="Line 92"/>
              <p:cNvSpPr>
                <a:spLocks noChangeShapeType="1"/>
              </p:cNvSpPr>
              <p:nvPr/>
            </p:nvSpPr>
            <p:spPr bwMode="auto">
              <a:xfrm>
                <a:off x="1800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56" name="Line 93"/>
              <p:cNvSpPr>
                <a:spLocks noChangeShapeType="1"/>
              </p:cNvSpPr>
              <p:nvPr/>
            </p:nvSpPr>
            <p:spPr bwMode="auto">
              <a:xfrm>
                <a:off x="1968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2798" name="Line 94"/>
              <p:cNvSpPr>
                <a:spLocks noChangeShapeType="1"/>
              </p:cNvSpPr>
              <p:nvPr/>
            </p:nvSpPr>
            <p:spPr bwMode="auto">
              <a:xfrm>
                <a:off x="1752" y="2904"/>
                <a:ext cx="272" cy="0"/>
              </a:xfrm>
              <a:prstGeom prst="line">
                <a:avLst/>
              </a:prstGeom>
              <a:noFill/>
              <a:ln w="28575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  <a:effectLst>
                <a:outerShdw dist="52363" dir="842175" algn="ctr" rotWithShape="0">
                  <a:schemeClr val="tx2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fr-CA"/>
              </a:p>
            </p:txBody>
          </p:sp>
        </p:grpSp>
        <p:grpSp>
          <p:nvGrpSpPr>
            <p:cNvPr id="110604" name="Group 95"/>
            <p:cNvGrpSpPr>
              <a:grpSpLocks/>
            </p:cNvGrpSpPr>
            <p:nvPr/>
          </p:nvGrpSpPr>
          <p:grpSpPr bwMode="auto">
            <a:xfrm>
              <a:off x="1089" y="1940"/>
              <a:ext cx="552" cy="728"/>
              <a:chOff x="1616" y="2904"/>
              <a:chExt cx="552" cy="728"/>
            </a:xfrm>
          </p:grpSpPr>
          <p:sp>
            <p:nvSpPr>
              <p:cNvPr id="110624" name="AutoShape 96"/>
              <p:cNvSpPr>
                <a:spLocks noChangeArrowheads="1"/>
              </p:cNvSpPr>
              <p:nvPr/>
            </p:nvSpPr>
            <p:spPr bwMode="auto">
              <a:xfrm>
                <a:off x="1616" y="2904"/>
                <a:ext cx="552" cy="728"/>
              </a:xfrm>
              <a:prstGeom prst="plaque">
                <a:avLst>
                  <a:gd name="adj" fmla="val 16667"/>
                </a:avLst>
              </a:prstGeom>
              <a:solidFill>
                <a:srgbClr val="FFFFCC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12801" name="Rectangle 97"/>
              <p:cNvSpPr>
                <a:spLocks noChangeArrowheads="1"/>
              </p:cNvSpPr>
              <p:nvPr/>
            </p:nvSpPr>
            <p:spPr bwMode="auto">
              <a:xfrm>
                <a:off x="176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2" name="Rectangle 98"/>
              <p:cNvSpPr>
                <a:spLocks noChangeArrowheads="1"/>
              </p:cNvSpPr>
              <p:nvPr/>
            </p:nvSpPr>
            <p:spPr bwMode="auto">
              <a:xfrm>
                <a:off x="1824" y="3056"/>
                <a:ext cx="96" cy="15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3" name="Rectangle 99"/>
              <p:cNvSpPr>
                <a:spLocks noChangeArrowheads="1"/>
              </p:cNvSpPr>
              <p:nvPr/>
            </p:nvSpPr>
            <p:spPr bwMode="auto">
              <a:xfrm>
                <a:off x="1976" y="3024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4" name="Rectangle 100"/>
              <p:cNvSpPr>
                <a:spLocks noChangeArrowheads="1"/>
              </p:cNvSpPr>
              <p:nvPr/>
            </p:nvSpPr>
            <p:spPr bwMode="auto">
              <a:xfrm>
                <a:off x="1664" y="3232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5" name="Rectangle 101"/>
              <p:cNvSpPr>
                <a:spLocks noChangeArrowheads="1"/>
              </p:cNvSpPr>
              <p:nvPr/>
            </p:nvSpPr>
            <p:spPr bwMode="auto">
              <a:xfrm>
                <a:off x="1864" y="3264"/>
                <a:ext cx="78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6" name="Rectangle 102"/>
              <p:cNvSpPr>
                <a:spLocks noChangeArrowheads="1"/>
              </p:cNvSpPr>
              <p:nvPr/>
            </p:nvSpPr>
            <p:spPr bwMode="auto">
              <a:xfrm>
                <a:off x="2016" y="3224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7" name="Rectangle 103"/>
              <p:cNvSpPr>
                <a:spLocks noChangeArrowheads="1"/>
              </p:cNvSpPr>
              <p:nvPr/>
            </p:nvSpPr>
            <p:spPr bwMode="auto">
              <a:xfrm>
                <a:off x="1800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8" name="Rectangle 104"/>
              <p:cNvSpPr>
                <a:spLocks noChangeArrowheads="1"/>
              </p:cNvSpPr>
              <p:nvPr/>
            </p:nvSpPr>
            <p:spPr bwMode="auto">
              <a:xfrm>
                <a:off x="1936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09" name="Rectangle 105"/>
              <p:cNvSpPr>
                <a:spLocks noChangeArrowheads="1"/>
              </p:cNvSpPr>
              <p:nvPr/>
            </p:nvSpPr>
            <p:spPr bwMode="auto">
              <a:xfrm>
                <a:off x="2016" y="3336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10" name="Rectangle 106"/>
              <p:cNvSpPr>
                <a:spLocks noChangeArrowheads="1"/>
              </p:cNvSpPr>
              <p:nvPr/>
            </p:nvSpPr>
            <p:spPr bwMode="auto">
              <a:xfrm>
                <a:off x="192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11" name="Rectangle 107"/>
              <p:cNvSpPr>
                <a:spLocks noChangeArrowheads="1"/>
              </p:cNvSpPr>
              <p:nvPr/>
            </p:nvSpPr>
            <p:spPr bwMode="auto">
              <a:xfrm>
                <a:off x="1704" y="3464"/>
                <a:ext cx="47" cy="72"/>
              </a:xfrm>
              <a:prstGeom prst="rect">
                <a:avLst/>
              </a:prstGeom>
              <a:solidFill>
                <a:srgbClr val="003366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12" name="Rectangle 108"/>
              <p:cNvSpPr>
                <a:spLocks noChangeArrowheads="1"/>
              </p:cNvSpPr>
              <p:nvPr/>
            </p:nvSpPr>
            <p:spPr bwMode="auto">
              <a:xfrm>
                <a:off x="1688" y="3048"/>
                <a:ext cx="72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110637" name="Line 109"/>
              <p:cNvSpPr>
                <a:spLocks noChangeShapeType="1"/>
              </p:cNvSpPr>
              <p:nvPr/>
            </p:nvSpPr>
            <p:spPr bwMode="auto">
              <a:xfrm>
                <a:off x="1776" y="3112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38" name="Line 110"/>
              <p:cNvSpPr>
                <a:spLocks noChangeShapeType="1"/>
              </p:cNvSpPr>
              <p:nvPr/>
            </p:nvSpPr>
            <p:spPr bwMode="auto">
              <a:xfrm>
                <a:off x="1800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39" name="Line 111"/>
              <p:cNvSpPr>
                <a:spLocks noChangeShapeType="1"/>
              </p:cNvSpPr>
              <p:nvPr/>
            </p:nvSpPr>
            <p:spPr bwMode="auto">
              <a:xfrm>
                <a:off x="1968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2816" name="Line 112"/>
              <p:cNvSpPr>
                <a:spLocks noChangeShapeType="1"/>
              </p:cNvSpPr>
              <p:nvPr/>
            </p:nvSpPr>
            <p:spPr bwMode="auto">
              <a:xfrm>
                <a:off x="1752" y="2904"/>
                <a:ext cx="272" cy="0"/>
              </a:xfrm>
              <a:prstGeom prst="line">
                <a:avLst/>
              </a:prstGeom>
              <a:noFill/>
              <a:ln w="28575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  <a:effectLst>
                <a:outerShdw dist="52363" dir="842175" algn="ctr" rotWithShape="0">
                  <a:schemeClr val="tx2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fr-CA"/>
              </a:p>
            </p:txBody>
          </p:sp>
        </p:grpSp>
        <p:sp>
          <p:nvSpPr>
            <p:cNvPr id="110605" name="Line 113"/>
            <p:cNvSpPr>
              <a:spLocks noChangeShapeType="1"/>
            </p:cNvSpPr>
            <p:nvPr/>
          </p:nvSpPr>
          <p:spPr bwMode="auto">
            <a:xfrm flipV="1">
              <a:off x="1697" y="2173"/>
              <a:ext cx="367" cy="178"/>
            </a:xfrm>
            <a:prstGeom prst="line">
              <a:avLst/>
            </a:prstGeom>
            <a:noFill/>
            <a:ln w="28575">
              <a:solidFill>
                <a:srgbClr val="CC6600"/>
              </a:solidFill>
              <a:prstDash val="dash"/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CA"/>
            </a:p>
          </p:txBody>
        </p:sp>
        <p:grpSp>
          <p:nvGrpSpPr>
            <p:cNvPr id="110606" name="Group 115"/>
            <p:cNvGrpSpPr>
              <a:grpSpLocks/>
            </p:cNvGrpSpPr>
            <p:nvPr/>
          </p:nvGrpSpPr>
          <p:grpSpPr bwMode="auto">
            <a:xfrm>
              <a:off x="753" y="2700"/>
              <a:ext cx="552" cy="728"/>
              <a:chOff x="1616" y="2904"/>
              <a:chExt cx="552" cy="728"/>
            </a:xfrm>
          </p:grpSpPr>
          <p:sp>
            <p:nvSpPr>
              <p:cNvPr id="110607" name="AutoShape 116"/>
              <p:cNvSpPr>
                <a:spLocks noChangeArrowheads="1"/>
              </p:cNvSpPr>
              <p:nvPr/>
            </p:nvSpPr>
            <p:spPr bwMode="auto">
              <a:xfrm>
                <a:off x="1616" y="2904"/>
                <a:ext cx="552" cy="728"/>
              </a:xfrm>
              <a:prstGeom prst="plaque">
                <a:avLst>
                  <a:gd name="adj" fmla="val 16667"/>
                </a:avLst>
              </a:prstGeom>
              <a:solidFill>
                <a:srgbClr val="FFFFCC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712821" name="Rectangle 117"/>
              <p:cNvSpPr>
                <a:spLocks noChangeArrowheads="1"/>
              </p:cNvSpPr>
              <p:nvPr/>
            </p:nvSpPr>
            <p:spPr bwMode="auto">
              <a:xfrm>
                <a:off x="176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2" name="Rectangle 118"/>
              <p:cNvSpPr>
                <a:spLocks noChangeArrowheads="1"/>
              </p:cNvSpPr>
              <p:nvPr/>
            </p:nvSpPr>
            <p:spPr bwMode="auto">
              <a:xfrm>
                <a:off x="1824" y="3056"/>
                <a:ext cx="96" cy="15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3" name="Rectangle 119"/>
              <p:cNvSpPr>
                <a:spLocks noChangeArrowheads="1"/>
              </p:cNvSpPr>
              <p:nvPr/>
            </p:nvSpPr>
            <p:spPr bwMode="auto">
              <a:xfrm>
                <a:off x="1976" y="3024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4" name="Rectangle 120"/>
              <p:cNvSpPr>
                <a:spLocks noChangeArrowheads="1"/>
              </p:cNvSpPr>
              <p:nvPr/>
            </p:nvSpPr>
            <p:spPr bwMode="auto">
              <a:xfrm>
                <a:off x="1664" y="3232"/>
                <a:ext cx="120" cy="184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5" name="Rectangle 121"/>
              <p:cNvSpPr>
                <a:spLocks noChangeArrowheads="1"/>
              </p:cNvSpPr>
              <p:nvPr/>
            </p:nvSpPr>
            <p:spPr bwMode="auto">
              <a:xfrm>
                <a:off x="1864" y="3264"/>
                <a:ext cx="78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6" name="Rectangle 122"/>
              <p:cNvSpPr>
                <a:spLocks noChangeArrowheads="1"/>
              </p:cNvSpPr>
              <p:nvPr/>
            </p:nvSpPr>
            <p:spPr bwMode="auto">
              <a:xfrm>
                <a:off x="2016" y="3224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7" name="Rectangle 123"/>
              <p:cNvSpPr>
                <a:spLocks noChangeArrowheads="1"/>
              </p:cNvSpPr>
              <p:nvPr/>
            </p:nvSpPr>
            <p:spPr bwMode="auto">
              <a:xfrm>
                <a:off x="1800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8" name="Rectangle 124"/>
              <p:cNvSpPr>
                <a:spLocks noChangeArrowheads="1"/>
              </p:cNvSpPr>
              <p:nvPr/>
            </p:nvSpPr>
            <p:spPr bwMode="auto">
              <a:xfrm>
                <a:off x="1936" y="3464"/>
                <a:ext cx="96" cy="128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29" name="Rectangle 125"/>
              <p:cNvSpPr>
                <a:spLocks noChangeArrowheads="1"/>
              </p:cNvSpPr>
              <p:nvPr/>
            </p:nvSpPr>
            <p:spPr bwMode="auto">
              <a:xfrm>
                <a:off x="2016" y="3336"/>
                <a:ext cx="47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30" name="Rectangle 126"/>
              <p:cNvSpPr>
                <a:spLocks noChangeArrowheads="1"/>
              </p:cNvSpPr>
              <p:nvPr/>
            </p:nvSpPr>
            <p:spPr bwMode="auto">
              <a:xfrm>
                <a:off x="1928" y="2928"/>
                <a:ext cx="64" cy="72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31" name="Rectangle 127"/>
              <p:cNvSpPr>
                <a:spLocks noChangeArrowheads="1"/>
              </p:cNvSpPr>
              <p:nvPr/>
            </p:nvSpPr>
            <p:spPr bwMode="auto">
              <a:xfrm>
                <a:off x="1704" y="3464"/>
                <a:ext cx="47" cy="72"/>
              </a:xfrm>
              <a:prstGeom prst="rect">
                <a:avLst/>
              </a:prstGeom>
              <a:solidFill>
                <a:srgbClr val="003366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712832" name="Rectangle 128"/>
              <p:cNvSpPr>
                <a:spLocks noChangeArrowheads="1"/>
              </p:cNvSpPr>
              <p:nvPr/>
            </p:nvSpPr>
            <p:spPr bwMode="auto">
              <a:xfrm>
                <a:off x="1688" y="3048"/>
                <a:ext cx="72" cy="120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 lim="800000"/>
                <a:headEnd type="none" w="sm" len="sm"/>
                <a:tailEnd type="none" w="sm" len="sm"/>
              </a:ln>
              <a:effectLst>
                <a:outerShdw dist="17961" dir="2700000" algn="ctr" rotWithShape="0">
                  <a:schemeClr val="tx2"/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fr-CA"/>
              </a:p>
            </p:txBody>
          </p:sp>
          <p:sp>
            <p:nvSpPr>
              <p:cNvPr id="110620" name="Line 129"/>
              <p:cNvSpPr>
                <a:spLocks noChangeShapeType="1"/>
              </p:cNvSpPr>
              <p:nvPr/>
            </p:nvSpPr>
            <p:spPr bwMode="auto">
              <a:xfrm>
                <a:off x="1776" y="3112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21" name="Line 130"/>
              <p:cNvSpPr>
                <a:spLocks noChangeShapeType="1"/>
              </p:cNvSpPr>
              <p:nvPr/>
            </p:nvSpPr>
            <p:spPr bwMode="auto">
              <a:xfrm>
                <a:off x="1800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110622" name="Line 131"/>
              <p:cNvSpPr>
                <a:spLocks noChangeShapeType="1"/>
              </p:cNvSpPr>
              <p:nvPr/>
            </p:nvSpPr>
            <p:spPr bwMode="auto">
              <a:xfrm>
                <a:off x="1968" y="3336"/>
                <a:ext cx="32" cy="0"/>
              </a:xfrm>
              <a:prstGeom prst="line">
                <a:avLst/>
              </a:prstGeom>
              <a:noFill/>
              <a:ln w="12700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712836" name="Line 132"/>
              <p:cNvSpPr>
                <a:spLocks noChangeShapeType="1"/>
              </p:cNvSpPr>
              <p:nvPr/>
            </p:nvSpPr>
            <p:spPr bwMode="auto">
              <a:xfrm>
                <a:off x="1752" y="2904"/>
                <a:ext cx="272" cy="0"/>
              </a:xfrm>
              <a:prstGeom prst="line">
                <a:avLst/>
              </a:prstGeom>
              <a:noFill/>
              <a:ln w="28575" cap="sq">
                <a:solidFill>
                  <a:srgbClr val="FFCC66"/>
                </a:solidFill>
                <a:round/>
                <a:headEnd type="none" w="sm" len="sm"/>
                <a:tailEnd type="none" w="sm" len="sm"/>
              </a:ln>
              <a:effectLst>
                <a:outerShdw dist="52363" dir="842175" algn="ctr" rotWithShape="0">
                  <a:schemeClr val="tx2"/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fr-CA"/>
              </a:p>
            </p:txBody>
          </p:sp>
        </p:grp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</a:t>
            </a:r>
            <a:endParaRPr lang="fr-FR" sz="3600" smtClean="0"/>
          </a:p>
        </p:txBody>
      </p:sp>
      <p:sp>
        <p:nvSpPr>
          <p:cNvPr id="714756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423863" y="1717675"/>
            <a:ext cx="8347075" cy="44592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noProof="1" smtClean="0"/>
              <a:t>Quelle est la probabilité de trouver 10 défauts en tout?</a:t>
            </a:r>
            <a:endParaRPr lang="en-CA" noProof="1" smtClean="0">
              <a:latin typeface="Symbol" pitchFamily="18" charset="2"/>
            </a:endParaRPr>
          </a:p>
          <a:p>
            <a:pPr eaLnBrk="1" hangingPunct="1">
              <a:buFontTx/>
              <a:buNone/>
            </a:pPr>
            <a:r>
              <a:rPr lang="en-CA" i="1" noProof="1" smtClean="0">
                <a:latin typeface="Symbol" pitchFamily="18" charset="2"/>
              </a:rPr>
              <a:t>		l</a:t>
            </a:r>
            <a:r>
              <a:rPr lang="en-CA" i="1" baseline="-25000" noProof="1" smtClean="0"/>
              <a:t>A</a:t>
            </a:r>
            <a:r>
              <a:rPr lang="en-CA" i="1" noProof="1" smtClean="0"/>
              <a:t> = 6 défauts/système A</a:t>
            </a:r>
          </a:p>
          <a:p>
            <a:pPr eaLnBrk="1" hangingPunct="1">
              <a:buFontTx/>
              <a:buNone/>
            </a:pPr>
            <a:r>
              <a:rPr lang="en-CA" i="1" noProof="1" smtClean="0">
                <a:latin typeface="Symbol" pitchFamily="18" charset="2"/>
              </a:rPr>
              <a:t>		l</a:t>
            </a:r>
            <a:r>
              <a:rPr lang="en-CA" i="1" baseline="-25000" noProof="1" smtClean="0"/>
              <a:t>B</a:t>
            </a:r>
            <a:r>
              <a:rPr lang="en-CA" i="1" noProof="1" smtClean="0"/>
              <a:t> = 4 défauts/système B</a:t>
            </a:r>
          </a:p>
          <a:p>
            <a:pPr eaLnBrk="1" hangingPunct="1">
              <a:buFontTx/>
              <a:buNone/>
            </a:pPr>
            <a:r>
              <a:rPr lang="en-CA" i="1" noProof="1" smtClean="0">
                <a:latin typeface="Symbol" pitchFamily="18" charset="2"/>
              </a:rPr>
              <a:t>		l</a:t>
            </a:r>
            <a:r>
              <a:rPr lang="en-CA" i="1" noProof="1" smtClean="0"/>
              <a:t> = </a:t>
            </a:r>
            <a:r>
              <a:rPr lang="en-CA" i="1" noProof="1" smtClean="0">
                <a:latin typeface="Symbol" pitchFamily="18" charset="2"/>
              </a:rPr>
              <a:t>l</a:t>
            </a:r>
            <a:r>
              <a:rPr lang="en-CA" i="1" baseline="-25000" noProof="1" smtClean="0"/>
              <a:t>A</a:t>
            </a:r>
            <a:r>
              <a:rPr lang="en-CA" i="1" noProof="1" smtClean="0"/>
              <a:t> + </a:t>
            </a:r>
            <a:r>
              <a:rPr lang="en-CA" i="1" noProof="1" smtClean="0">
                <a:latin typeface="Symbol" pitchFamily="18" charset="2"/>
              </a:rPr>
              <a:t>l</a:t>
            </a:r>
            <a:r>
              <a:rPr lang="en-CA" i="1" baseline="-25000" noProof="1" smtClean="0"/>
              <a:t>B</a:t>
            </a:r>
            <a:r>
              <a:rPr lang="en-CA" i="1" noProof="1" smtClean="0"/>
              <a:t> = 6+4 = 10 défauts/systèmes A et B</a:t>
            </a:r>
          </a:p>
          <a:p>
            <a:pPr eaLnBrk="1" hangingPunct="1"/>
            <a:r>
              <a:rPr lang="en-CA" i="1" noProof="1" smtClean="0"/>
              <a:t>p(10; 10) = 0,1251</a:t>
            </a:r>
            <a:r>
              <a:rPr lang="en-CA" noProof="1" smtClean="0"/>
              <a:t> (table A2 p 911)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99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4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4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47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47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47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47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47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47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7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47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47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4756" grpId="0" build="p" autoUpdateAnimBg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 </a:t>
            </a:r>
            <a:r>
              <a:rPr lang="fr-FR" sz="3600" smtClean="0"/>
              <a:t>(suite)</a:t>
            </a:r>
          </a:p>
        </p:txBody>
      </p:sp>
      <p:sp>
        <p:nvSpPr>
          <p:cNvPr id="716804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60363" y="1809750"/>
            <a:ext cx="8572500" cy="4360863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</a:pPr>
            <a:r>
              <a:rPr lang="en-CA" noProof="1" smtClean="0"/>
              <a:t>Quelle est la probabilité de trouver 3 défauts dans le système A et 4 dans le système B?</a:t>
            </a:r>
          </a:p>
          <a:p>
            <a:pPr eaLnBrk="1" hangingPunct="1">
              <a:lnSpc>
                <a:spcPct val="90000"/>
              </a:lnSpc>
            </a:pPr>
            <a:r>
              <a:rPr lang="en-CA" noProof="1" smtClean="0"/>
              <a:t>On a déjà: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CA" noProof="1" smtClean="0"/>
              <a:t> </a:t>
            </a:r>
            <a:r>
              <a:rPr lang="fr-FR" smtClean="0"/>
              <a:t>	</a:t>
            </a:r>
            <a:r>
              <a:rPr lang="fr-FR" i="1" noProof="1" smtClean="0">
                <a:latin typeface="Symbol" pitchFamily="18" charset="2"/>
              </a:rPr>
              <a:t>l</a:t>
            </a:r>
            <a:r>
              <a:rPr lang="fr-FR" i="1" baseline="-25000" noProof="1" smtClean="0"/>
              <a:t>A</a:t>
            </a:r>
            <a:r>
              <a:rPr lang="fr-FR" i="1" noProof="1" smtClean="0"/>
              <a:t> = 6 défauts/système A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fr-FR" noProof="1" smtClean="0"/>
              <a:t> </a:t>
            </a:r>
            <a:r>
              <a:rPr lang="fr-FR" smtClean="0"/>
              <a:t>	</a:t>
            </a:r>
            <a:r>
              <a:rPr lang="fr-FR" i="1" noProof="1" smtClean="0">
                <a:latin typeface="Symbol" pitchFamily="18" charset="2"/>
              </a:rPr>
              <a:t>l</a:t>
            </a:r>
            <a:r>
              <a:rPr lang="fr-FR" i="1" baseline="-25000" noProof="1" smtClean="0"/>
              <a:t>B</a:t>
            </a:r>
            <a:r>
              <a:rPr lang="fr-FR" i="1" noProof="1" smtClean="0"/>
              <a:t> = 4 défauts/système B</a:t>
            </a:r>
          </a:p>
          <a:p>
            <a:pPr eaLnBrk="1" hangingPunct="1">
              <a:lnSpc>
                <a:spcPct val="90000"/>
              </a:lnSpc>
            </a:pPr>
            <a:r>
              <a:rPr lang="fr-FR" noProof="1" smtClean="0"/>
              <a:t>Soit </a:t>
            </a:r>
            <a:r>
              <a:rPr lang="fr-FR" i="1" noProof="1" smtClean="0"/>
              <a:t>X</a:t>
            </a:r>
            <a:r>
              <a:rPr lang="fr-FR" i="1" baseline="-25000" noProof="1" smtClean="0"/>
              <a:t>1</a:t>
            </a:r>
            <a:r>
              <a:rPr lang="fr-FR" noProof="1" smtClean="0"/>
              <a:t>: le nombre de défauts dans le système 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mtClean="0"/>
              <a:t>	    </a:t>
            </a:r>
            <a:r>
              <a:rPr lang="fr-FR" noProof="1" smtClean="0"/>
              <a:t>et </a:t>
            </a:r>
            <a:r>
              <a:rPr lang="fr-FR" i="1" noProof="1" smtClean="0"/>
              <a:t>X</a:t>
            </a:r>
            <a:r>
              <a:rPr lang="fr-FR" i="1" baseline="-25000" noProof="1" smtClean="0"/>
              <a:t>2</a:t>
            </a:r>
            <a:r>
              <a:rPr lang="fr-FR" noProof="1" smtClean="0"/>
              <a:t>: le nombre de défauts dans le système 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68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4" grpId="0" build="p" autoUpdateAnimBg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</a:t>
            </a:r>
            <a:br>
              <a:rPr lang="fr-FR" sz="3600" smtClean="0"/>
            </a:br>
            <a:r>
              <a:rPr lang="fr-FR" sz="3600" smtClean="0"/>
              <a:t>la loi de Poisson </a:t>
            </a:r>
            <a:r>
              <a:rPr lang="fr-FR" sz="3600" i="1" smtClean="0"/>
              <a:t>p(x; 10) </a:t>
            </a:r>
            <a:r>
              <a:rPr lang="fr-FR" sz="3600" smtClean="0"/>
              <a:t>(suite)</a:t>
            </a:r>
          </a:p>
        </p:txBody>
      </p:sp>
      <p:sp>
        <p:nvSpPr>
          <p:cNvPr id="113667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39725" y="1701800"/>
            <a:ext cx="8410575" cy="49164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CA" i="1" noProof="1" smtClean="0"/>
              <a:t>X</a:t>
            </a:r>
            <a:r>
              <a:rPr lang="en-CA" i="1" baseline="-25000" noProof="1" smtClean="0"/>
              <a:t>1</a:t>
            </a:r>
            <a:r>
              <a:rPr lang="en-CA" noProof="1" smtClean="0"/>
              <a:t> et </a:t>
            </a:r>
            <a:r>
              <a:rPr lang="en-CA" i="1" noProof="1" smtClean="0"/>
              <a:t>X</a:t>
            </a:r>
            <a:r>
              <a:rPr lang="en-CA" i="1" baseline="-25000" noProof="1" smtClean="0"/>
              <a:t>2</a:t>
            </a:r>
            <a:r>
              <a:rPr lang="en-CA" noProof="1" smtClean="0"/>
              <a:t> étant indépendantes, alors:</a:t>
            </a:r>
          </a:p>
          <a:p>
            <a:pPr eaLnBrk="1" hangingPunct="1">
              <a:buFontTx/>
              <a:buNone/>
            </a:pPr>
            <a:r>
              <a:rPr lang="en-CA" noProof="1" smtClean="0"/>
              <a:t>	    </a:t>
            </a:r>
            <a:r>
              <a:rPr lang="en-CA" i="1" noProof="1" smtClean="0"/>
              <a:t>P(X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=3 et X</a:t>
            </a:r>
            <a:r>
              <a:rPr lang="en-CA" i="1" baseline="-25000" noProof="1" smtClean="0"/>
              <a:t>2</a:t>
            </a:r>
            <a:r>
              <a:rPr lang="en-CA" i="1" noProof="1" smtClean="0"/>
              <a:t>=4) = P(X</a:t>
            </a:r>
            <a:r>
              <a:rPr lang="en-CA" i="1" baseline="-25000" noProof="1" smtClean="0"/>
              <a:t>1</a:t>
            </a:r>
            <a:r>
              <a:rPr lang="en-CA" i="1" noProof="1" smtClean="0"/>
              <a:t>=3)∙P(X</a:t>
            </a:r>
            <a:r>
              <a:rPr lang="en-CA" i="1" baseline="-25000" noProof="1" smtClean="0"/>
              <a:t>2</a:t>
            </a:r>
            <a:r>
              <a:rPr lang="en-CA" i="1" noProof="1" smtClean="0"/>
              <a:t>=4)</a:t>
            </a:r>
          </a:p>
          <a:p>
            <a:pPr eaLnBrk="1" hangingPunct="1">
              <a:buFontTx/>
              <a:buNone/>
            </a:pPr>
            <a:r>
              <a:rPr lang="en-CA" i="1" noProof="1" smtClean="0"/>
              <a:t>				     = p(3; 6) ∙ p(4; 4)</a:t>
            </a:r>
          </a:p>
          <a:p>
            <a:pPr eaLnBrk="1" hangingPunct="1">
              <a:buFontTx/>
              <a:buNone/>
            </a:pPr>
            <a:r>
              <a:rPr lang="en-CA" i="1" noProof="1" smtClean="0"/>
              <a:t>				     = (0,0892)∙(0,1954)</a:t>
            </a:r>
          </a:p>
          <a:p>
            <a:pPr eaLnBrk="1" hangingPunct="1">
              <a:buFontTx/>
              <a:buNone/>
            </a:pPr>
            <a:r>
              <a:rPr lang="en-CA" i="1" noProof="1" smtClean="0"/>
              <a:t>				     = 0,0174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fr-FR" sz="3600" smtClean="0"/>
              <a:t>Exemple 18: espérance mathématique</a:t>
            </a:r>
            <a:br>
              <a:rPr lang="fr-FR" sz="3600" smtClean="0"/>
            </a:br>
            <a:r>
              <a:rPr lang="fr-FR" sz="3600" smtClean="0"/>
              <a:t>de la loi de Poisson</a:t>
            </a:r>
          </a:p>
        </p:txBody>
      </p:sp>
      <p:sp>
        <p:nvSpPr>
          <p:cNvPr id="720900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363538" y="1717675"/>
            <a:ext cx="8696325" cy="4446588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fr-FR" smtClean="0"/>
              <a:t>Sachant qu’il y a </a:t>
            </a:r>
            <a:r>
              <a:rPr lang="en-US" smtClean="0"/>
              <a:t>4</a:t>
            </a:r>
            <a:r>
              <a:rPr lang="fr-FR" smtClean="0"/>
              <a:t> défauts dans le système A, combien de défauts en moyenne s’attend-on à trouver en tout dans les deux systèmes</a:t>
            </a:r>
          </a:p>
          <a:p>
            <a:pPr eaLnBrk="1" hangingPunct="1"/>
            <a:r>
              <a:rPr lang="fr-FR" smtClean="0"/>
              <a:t>Puisque </a:t>
            </a:r>
            <a:r>
              <a:rPr lang="fr-FR" i="1" smtClean="0"/>
              <a:t>X</a:t>
            </a:r>
            <a:r>
              <a:rPr lang="fr-FR" i="1" baseline="-25000" smtClean="0"/>
              <a:t>1</a:t>
            </a:r>
            <a:r>
              <a:rPr lang="fr-FR" smtClean="0"/>
              <a:t> et </a:t>
            </a:r>
            <a:r>
              <a:rPr lang="fr-FR" i="1" smtClean="0"/>
              <a:t>X</a:t>
            </a:r>
            <a:r>
              <a:rPr lang="fr-FR" i="1" baseline="-25000" smtClean="0"/>
              <a:t>2</a:t>
            </a:r>
            <a:r>
              <a:rPr lang="fr-FR" smtClean="0"/>
              <a:t> sont indépendantes, alors la probabilité de réalisation de </a:t>
            </a:r>
            <a:r>
              <a:rPr lang="fr-FR" i="1" smtClean="0"/>
              <a:t>X</a:t>
            </a:r>
            <a:r>
              <a:rPr lang="fr-FR" i="1" baseline="-25000" smtClean="0"/>
              <a:t>2</a:t>
            </a:r>
            <a:r>
              <a:rPr lang="fr-FR" i="1" smtClean="0"/>
              <a:t> </a:t>
            </a:r>
            <a:r>
              <a:rPr lang="fr-FR" smtClean="0"/>
              <a:t>est la même que l’événement </a:t>
            </a:r>
            <a:r>
              <a:rPr lang="fr-FR" i="1" smtClean="0"/>
              <a:t>X</a:t>
            </a:r>
            <a:r>
              <a:rPr lang="fr-FR" i="1" baseline="-25000" smtClean="0"/>
              <a:t>1</a:t>
            </a:r>
            <a:r>
              <a:rPr lang="fr-FR" smtClean="0"/>
              <a:t> se soit réalisé ou non </a:t>
            </a:r>
          </a:p>
          <a:p>
            <a:pPr eaLnBrk="1" hangingPunct="1"/>
            <a:r>
              <a:rPr lang="fr-FR" smtClean="0"/>
              <a:t>Le système A a </a:t>
            </a:r>
            <a:r>
              <a:rPr lang="en-US" smtClean="0"/>
              <a:t>4</a:t>
            </a:r>
            <a:r>
              <a:rPr lang="fr-FR" smtClean="0"/>
              <a:t> défauts  en moyenne et le système B, 4 défauts en moyenne, on a donc </a:t>
            </a:r>
            <a:r>
              <a:rPr lang="fr-FR" i="1" smtClean="0"/>
              <a:t>4 + 4 = 8</a:t>
            </a:r>
            <a:r>
              <a:rPr lang="fr-FR" smtClean="0"/>
              <a:t> défauts en moyenne dans les deux systèmes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0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0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0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0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900" grpId="0" build="p" autoUpdateAnimBg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Trois autres lois discrètes utiles</a:t>
            </a:r>
          </a:p>
        </p:txBody>
      </p:sp>
      <p:sp>
        <p:nvSpPr>
          <p:cNvPr id="11571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hypergéométrique (nombre de succès </a:t>
            </a:r>
            <a:r>
              <a:rPr lang="fr-FR" i="1" smtClean="0"/>
              <a:t>x</a:t>
            </a:r>
            <a:r>
              <a:rPr lang="fr-FR" smtClean="0"/>
              <a:t> dans un échantillon de </a:t>
            </a:r>
            <a:r>
              <a:rPr lang="fr-FR" i="1" smtClean="0"/>
              <a:t>n </a:t>
            </a:r>
            <a:r>
              <a:rPr lang="fr-FR" smtClean="0"/>
              <a:t>avec un tirage sans remise)</a:t>
            </a:r>
          </a:p>
          <a:p>
            <a:pPr eaLnBrk="1" hangingPunct="1"/>
            <a:r>
              <a:rPr lang="fr-FR" smtClean="0"/>
              <a:t>La loi géométrique (nombre d’essais </a:t>
            </a:r>
            <a:r>
              <a:rPr lang="fr-FR" i="1" smtClean="0"/>
              <a:t>x</a:t>
            </a:r>
            <a:r>
              <a:rPr lang="fr-FR" smtClean="0"/>
              <a:t> pour obtenir le premier succès)</a:t>
            </a:r>
          </a:p>
          <a:p>
            <a:pPr eaLnBrk="1" hangingPunct="1"/>
            <a:r>
              <a:rPr lang="fr-FR" smtClean="0"/>
              <a:t>La loi binomiale négative (nombre d’essais </a:t>
            </a:r>
            <a:r>
              <a:rPr lang="fr-FR" i="1" smtClean="0"/>
              <a:t>n</a:t>
            </a:r>
            <a:r>
              <a:rPr lang="fr-FR" smtClean="0"/>
              <a:t> pour obtenir le </a:t>
            </a:r>
            <a:r>
              <a:rPr lang="fr-FR" i="1" smtClean="0"/>
              <a:t>k</a:t>
            </a:r>
            <a:r>
              <a:rPr lang="fr-FR" i="1" baseline="30000" smtClean="0"/>
              <a:t>ième</a:t>
            </a:r>
            <a:r>
              <a:rPr lang="fr-FR" smtClean="0"/>
              <a:t> succès)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La loi hypergéométrique</a:t>
            </a:r>
            <a:br>
              <a:rPr lang="fr-FR" sz="3600" smtClean="0"/>
            </a:br>
            <a:r>
              <a:rPr lang="fr-FR" sz="3600" smtClean="0"/>
              <a:t>et la loi binomiale</a:t>
            </a:r>
          </a:p>
        </p:txBody>
      </p:sp>
      <p:sp>
        <p:nvSpPr>
          <p:cNvPr id="11674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Comme la loi binomiale à partir d’un processus de Bernoulli, la loi hypergéométrique donne la probabilité d’obtenir </a:t>
            </a:r>
            <a:r>
              <a:rPr lang="fr-FR" i="1" smtClean="0"/>
              <a:t>x</a:t>
            </a:r>
            <a:r>
              <a:rPr lang="fr-FR" smtClean="0"/>
              <a:t> succès dans un échantillon de taille </a:t>
            </a:r>
            <a:r>
              <a:rPr lang="fr-FR" i="1" smtClean="0"/>
              <a:t>n</a:t>
            </a:r>
            <a:endParaRPr lang="fr-FR" smtClean="0"/>
          </a:p>
          <a:p>
            <a:pPr eaLnBrk="1" hangingPunct="1"/>
            <a:r>
              <a:rPr lang="fr-FR" smtClean="0"/>
              <a:t>Les conditions d’application sont:</a:t>
            </a:r>
          </a:p>
          <a:p>
            <a:pPr lvl="1" eaLnBrk="1" hangingPunct="1"/>
            <a:r>
              <a:rPr lang="fr-FR" smtClean="0"/>
              <a:t>le tirage est sans remise</a:t>
            </a:r>
          </a:p>
          <a:p>
            <a:pPr lvl="1" eaLnBrk="1" hangingPunct="1"/>
            <a:r>
              <a:rPr lang="fr-FR" smtClean="0"/>
              <a:t>et le taux de sondage </a:t>
            </a:r>
            <a:r>
              <a:rPr lang="fr-FR" i="1" smtClean="0"/>
              <a:t>n/N</a:t>
            </a:r>
            <a:r>
              <a:rPr lang="fr-FR" smtClean="0"/>
              <a:t> est supérieur à 10%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La loi hypergéométrique </a:t>
            </a:r>
            <a:r>
              <a:rPr lang="fr-FR" sz="3600" i="1" smtClean="0"/>
              <a:t>H(x; n; a; N)</a:t>
            </a:r>
          </a:p>
        </p:txBody>
      </p:sp>
      <p:sp>
        <p:nvSpPr>
          <p:cNvPr id="3072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347075" cy="4792663"/>
          </a:xfrm>
        </p:spPr>
        <p:txBody>
          <a:bodyPr/>
          <a:lstStyle/>
          <a:p>
            <a:pPr eaLnBrk="1" hangingPunct="1"/>
            <a:r>
              <a:rPr lang="en-CA" sz="2400" noProof="1" smtClean="0"/>
              <a:t>Soit une variable aléatoire </a:t>
            </a:r>
            <a:r>
              <a:rPr lang="en-CA" sz="2400" i="1" noProof="1" smtClean="0"/>
              <a:t>X</a:t>
            </a:r>
            <a:r>
              <a:rPr lang="en-CA" sz="2400" noProof="1" smtClean="0"/>
              <a:t> suivant une loi hypergéométrique, la loi de probabilité est donnée par</a:t>
            </a:r>
          </a:p>
          <a:p>
            <a:pPr eaLnBrk="1" hangingPunct="1"/>
            <a:endParaRPr lang="en-CA" sz="2400" noProof="1" smtClean="0"/>
          </a:p>
          <a:p>
            <a:pPr eaLnBrk="1" hangingPunct="1">
              <a:buFontTx/>
              <a:buNone/>
            </a:pPr>
            <a:endParaRPr lang="en-CA" sz="2400" noProof="1" smtClean="0"/>
          </a:p>
          <a:p>
            <a:pPr eaLnBrk="1" hangingPunct="1">
              <a:buFontTx/>
              <a:buNone/>
            </a:pPr>
            <a:endParaRPr lang="en-CA" sz="2400" noProof="1" smtClean="0"/>
          </a:p>
          <a:p>
            <a:pPr eaLnBrk="1" hangingPunct="1">
              <a:buFontTx/>
              <a:buNone/>
            </a:pPr>
            <a:endParaRPr lang="en-CA" sz="2400" noProof="1" smtClean="0"/>
          </a:p>
          <a:p>
            <a:pPr eaLnBrk="1" hangingPunct="1">
              <a:buFontTx/>
              <a:buNone/>
            </a:pPr>
            <a:r>
              <a:rPr lang="en-CA" sz="2400" noProof="1" smtClean="0"/>
              <a:t>	</a:t>
            </a:r>
          </a:p>
          <a:p>
            <a:pPr eaLnBrk="1" hangingPunct="1">
              <a:buFontTx/>
              <a:buNone/>
            </a:pPr>
            <a:r>
              <a:rPr lang="en-CA" sz="2400" noProof="1" smtClean="0"/>
              <a:t>	où </a:t>
            </a:r>
            <a:r>
              <a:rPr lang="en-CA" sz="2400" i="1" noProof="1" smtClean="0"/>
              <a:t>a</a:t>
            </a:r>
            <a:r>
              <a:rPr lang="en-CA" sz="2400" noProof="1" smtClean="0"/>
              <a:t> est le nombre de succès dans la population et </a:t>
            </a:r>
            <a:r>
              <a:rPr lang="en-CA" sz="2400" i="1" noProof="1" smtClean="0"/>
              <a:t>b</a:t>
            </a:r>
            <a:r>
              <a:rPr lang="en-CA" sz="2400" noProof="1" smtClean="0"/>
              <a:t> le nombre d’échecs tel que	</a:t>
            </a:r>
            <a:endParaRPr lang="fr-FR" sz="2400" dirty="0" smtClean="0"/>
          </a:p>
          <a:p>
            <a:pPr eaLnBrk="1" hangingPunct="1">
              <a:buFontTx/>
              <a:buNone/>
            </a:pPr>
            <a:r>
              <a:rPr lang="fr-FR" sz="2400" dirty="0" smtClean="0"/>
              <a:t>			</a:t>
            </a:r>
            <a:r>
              <a:rPr lang="fr-FR" sz="2400" noProof="1" smtClean="0"/>
              <a:t> </a:t>
            </a:r>
            <a:r>
              <a:rPr lang="fr-FR" sz="2400" i="1" noProof="1" smtClean="0"/>
              <a:t>a = Np	 b = Nq	a + b = N</a:t>
            </a:r>
          </a:p>
        </p:txBody>
      </p:sp>
      <p:graphicFrame>
        <p:nvGraphicFramePr>
          <p:cNvPr id="3072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433513" y="2601913"/>
          <a:ext cx="3059112" cy="188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7" name="Equation" r:id="rId4" imgW="1485720" imgH="914400" progId="Equation.3">
                  <p:embed/>
                </p:oleObj>
              </mc:Choice>
              <mc:Fallback>
                <p:oleObj name="Equation" r:id="rId4" imgW="1485720" imgH="914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3513" y="2601913"/>
                        <a:ext cx="3059112" cy="1882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Object 10"/>
          <p:cNvGraphicFramePr>
            <a:graphicFrameLocks noChangeAspect="1"/>
          </p:cNvGraphicFramePr>
          <p:nvPr/>
        </p:nvGraphicFramePr>
        <p:xfrm>
          <a:off x="4940300" y="3060700"/>
          <a:ext cx="3405188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8" name="Equation" r:id="rId6" imgW="1650960" imgH="457200" progId="Equation.3">
                  <p:embed/>
                </p:oleObj>
              </mc:Choice>
              <mc:Fallback>
                <p:oleObj name="Equation" r:id="rId6" imgW="1650960" imgH="457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0300" y="3060700"/>
                        <a:ext cx="3405188" cy="94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529A410E-92FD-420C-A1C7-60CC79CA8333}" type="slidenum">
              <a:rPr lang="fr-FR" smtClean="0"/>
              <a:pPr>
                <a:defRPr/>
              </a:pPr>
              <a:t>105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L’espérance mathématique et la variance de la loi hypergéométrique</a:t>
            </a:r>
            <a:endParaRPr lang="fr-FR" sz="3600" i="1" smtClean="0"/>
          </a:p>
        </p:txBody>
      </p:sp>
      <p:graphicFrame>
        <p:nvGraphicFramePr>
          <p:cNvPr id="31746" name="Object 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969963" y="3778250"/>
          <a:ext cx="3590925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1" name="Equation" r:id="rId4" imgW="1422360" imgH="393480" progId="Equation.3">
                  <p:embed/>
                </p:oleObj>
              </mc:Choice>
              <mc:Fallback>
                <p:oleObj name="Equation" r:id="rId4" imgW="142236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963" y="3778250"/>
                        <a:ext cx="3590925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7" name="Object 9"/>
          <p:cNvGraphicFramePr>
            <a:graphicFrameLocks noChangeAspect="1"/>
          </p:cNvGraphicFramePr>
          <p:nvPr/>
        </p:nvGraphicFramePr>
        <p:xfrm>
          <a:off x="969963" y="2506663"/>
          <a:ext cx="1858962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2" name="Equation" r:id="rId6" imgW="736560" imgH="203040" progId="Equation.3">
                  <p:embed/>
                </p:oleObj>
              </mc:Choice>
              <mc:Fallback>
                <p:oleObj name="Equation" r:id="rId6" imgW="736560" imgH="203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9963" y="2506663"/>
                        <a:ext cx="1858962" cy="512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529A410E-92FD-420C-A1C7-60CC79CA8333}" type="slidenum">
              <a:rPr lang="fr-FR" smtClean="0"/>
              <a:pPr>
                <a:defRPr/>
              </a:pPr>
              <a:t>106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Formule de la loi hypergéométrique</a:t>
            </a:r>
          </a:p>
        </p:txBody>
      </p:sp>
      <p:graphicFrame>
        <p:nvGraphicFramePr>
          <p:cNvPr id="32770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076325" y="3151188"/>
          <a:ext cx="6950075" cy="195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5" name="Equation" r:id="rId4" imgW="2895480" imgH="812520" progId="Equation.3">
                  <p:embed/>
                </p:oleObj>
              </mc:Choice>
              <mc:Fallback>
                <p:oleObj name="Equation" r:id="rId4" imgW="2895480" imgH="8125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6325" y="3151188"/>
                        <a:ext cx="6950075" cy="1951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3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/>
            <a:r>
              <a:rPr lang="fr-FR" smtClean="0"/>
              <a:t>On peut réécrire la formule de la loi de probabilité hypergéométrique de la façon suivante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Exemple 19: la loi hypergéométrique</a:t>
            </a:r>
          </a:p>
        </p:txBody>
      </p:sp>
      <p:sp>
        <p:nvSpPr>
          <p:cNvPr id="11776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noProof="1" smtClean="0"/>
              <a:t>Considérons un groupe de 50 étudiants à l’École de gestion Telfer</a:t>
            </a:r>
          </a:p>
          <a:p>
            <a:pPr eaLnBrk="1" hangingPunct="1">
              <a:lnSpc>
                <a:spcPct val="90000"/>
              </a:lnSpc>
            </a:pPr>
            <a:r>
              <a:rPr lang="en-CA" noProof="1" smtClean="0"/>
              <a:t>10% d’entre eux ont une excellente connaissance de la statistique (</a:t>
            </a:r>
            <a:r>
              <a:rPr lang="en-CA" i="1" noProof="1" smtClean="0"/>
              <a:t>a=</a:t>
            </a:r>
            <a:r>
              <a:rPr lang="en-CA" noProof="1" smtClean="0"/>
              <a:t> </a:t>
            </a:r>
            <a:r>
              <a:rPr lang="en-CA" i="1" noProof="1" smtClean="0"/>
              <a:t>Np = 50 </a:t>
            </a:r>
            <a:r>
              <a:rPr lang="en-CA" i="1" noProof="1" smtClean="0">
                <a:cs typeface="Times New Roman" pitchFamily="18" charset="0"/>
              </a:rPr>
              <a:t>×</a:t>
            </a:r>
            <a:r>
              <a:rPr lang="en-CA" i="1" noProof="1" smtClean="0"/>
              <a:t> 10% = 5</a:t>
            </a:r>
            <a:r>
              <a:rPr lang="en-CA" noProof="1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CA" noProof="1" smtClean="0"/>
              <a:t>On choisit au hasard 10 étudiants de ce groupe</a:t>
            </a:r>
          </a:p>
          <a:p>
            <a:pPr eaLnBrk="1" hangingPunct="1">
              <a:lnSpc>
                <a:spcPct val="90000"/>
              </a:lnSpc>
            </a:pPr>
            <a:r>
              <a:rPr lang="en-CA" noProof="1" smtClean="0"/>
              <a:t>Quelle est la probabilité d’avoir </a:t>
            </a:r>
            <a:r>
              <a:rPr lang="fr-FR" smtClean="0"/>
              <a:t>2</a:t>
            </a:r>
            <a:r>
              <a:rPr lang="fr-FR" noProof="1" smtClean="0"/>
              <a:t> étudiants ayant une excellente connaissance de la statistique</a:t>
            </a:r>
          </a:p>
          <a:p>
            <a:pPr eaLnBrk="1" hangingPunct="1">
              <a:lnSpc>
                <a:spcPct val="90000"/>
              </a:lnSpc>
            </a:pPr>
            <a:r>
              <a:rPr lang="fr-FR" i="1" noProof="1" smtClean="0"/>
              <a:t>X</a:t>
            </a:r>
            <a:r>
              <a:rPr lang="fr-FR" noProof="1" smtClean="0"/>
              <a:t> = nombre d’étudiants ayant une excellente</a:t>
            </a:r>
          </a:p>
          <a:p>
            <a:pPr lvl="2" eaLnBrk="1" hangingPunct="1">
              <a:lnSpc>
                <a:spcPct val="90000"/>
              </a:lnSpc>
              <a:buFontTx/>
              <a:buNone/>
            </a:pPr>
            <a:r>
              <a:rPr lang="fr-FR" noProof="1" smtClean="0"/>
              <a:t>				connaissance de la statistique</a:t>
            </a:r>
          </a:p>
          <a:p>
            <a:pPr eaLnBrk="1" hangingPunct="1">
              <a:lnSpc>
                <a:spcPct val="90000"/>
              </a:lnSpc>
            </a:pPr>
            <a:r>
              <a:rPr lang="fr-FR" i="1" noProof="1" smtClean="0"/>
              <a:t>P(X=2) = H(2; 10; 5; 50) = 0,2098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mtClean="0"/>
              <a:t>Exemple 19: calcul de la probabilité</a:t>
            </a:r>
          </a:p>
        </p:txBody>
      </p:sp>
      <p:graphicFrame>
        <p:nvGraphicFramePr>
          <p:cNvPr id="33794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49250" y="1957388"/>
          <a:ext cx="8408988" cy="186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9" name="Equation" r:id="rId4" imgW="3670200" imgH="812520" progId="Equation.3">
                  <p:embed/>
                </p:oleObj>
              </mc:Choice>
              <mc:Fallback>
                <p:oleObj name="Equation" r:id="rId4" imgW="3670200" imgH="8125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" y="1957388"/>
                        <a:ext cx="8408988" cy="186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109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hypergéométrique avec Excel</a:t>
            </a:r>
          </a:p>
        </p:txBody>
      </p:sp>
      <p:sp>
        <p:nvSpPr>
          <p:cNvPr id="118788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noProof="1" smtClean="0"/>
              <a:t>Trouver </a:t>
            </a:r>
            <a:r>
              <a:rPr lang="en-CA" i="1" noProof="1" smtClean="0"/>
              <a:t>H(x; </a:t>
            </a:r>
            <a:r>
              <a:rPr lang="fr-FR" i="1" smtClean="0"/>
              <a:t>n</a:t>
            </a:r>
            <a:r>
              <a:rPr lang="fr-FR" i="1" noProof="1" smtClean="0"/>
              <a:t>; </a:t>
            </a:r>
            <a:r>
              <a:rPr lang="fr-FR" i="1" smtClean="0"/>
              <a:t>a</a:t>
            </a:r>
            <a:r>
              <a:rPr lang="fr-FR" i="1" noProof="1" smtClean="0"/>
              <a:t>; N)</a:t>
            </a:r>
          </a:p>
          <a:p>
            <a:pPr eaLnBrk="1" hangingPunct="1"/>
            <a:r>
              <a:rPr lang="fr-FR" noProof="1" smtClean="0"/>
              <a:t>Pour la probabilité de </a:t>
            </a:r>
            <a:r>
              <a:rPr lang="fr-FR" i="1" noProof="1" smtClean="0"/>
              <a:t>X</a:t>
            </a:r>
            <a:r>
              <a:rPr lang="fr-FR" noProof="1" smtClean="0"/>
              <a:t> on utilise</a:t>
            </a:r>
          </a:p>
          <a:p>
            <a:pPr lvl="1" eaLnBrk="1" hangingPunct="1">
              <a:buFontTx/>
              <a:buNone/>
            </a:pPr>
            <a:r>
              <a:rPr lang="fr-FR" i="1" noProof="1" smtClean="0"/>
              <a:t>	LOI.HYPERG</a:t>
            </a:r>
            <a:r>
              <a:rPr lang="fr-FR" i="1" smtClean="0"/>
              <a:t>E</a:t>
            </a:r>
            <a:r>
              <a:rPr lang="fr-FR" i="1" noProof="1" smtClean="0"/>
              <a:t>OM</a:t>
            </a:r>
            <a:r>
              <a:rPr lang="fr-FR" i="1" smtClean="0"/>
              <a:t>E</a:t>
            </a:r>
            <a:r>
              <a:rPr lang="fr-FR" i="1" noProof="1" smtClean="0"/>
              <a:t>TRIQUE(x; </a:t>
            </a:r>
            <a:r>
              <a:rPr lang="fr-FR" i="1" smtClean="0"/>
              <a:t>n</a:t>
            </a:r>
            <a:r>
              <a:rPr lang="fr-FR" i="1" noProof="1" smtClean="0"/>
              <a:t>; </a:t>
            </a:r>
            <a:r>
              <a:rPr lang="fr-FR" i="1" smtClean="0"/>
              <a:t>a</a:t>
            </a:r>
            <a:r>
              <a:rPr lang="fr-FR" i="1" noProof="1" smtClean="0"/>
              <a:t>; N)</a:t>
            </a:r>
          </a:p>
          <a:p>
            <a:pPr eaLnBrk="1" hangingPunct="1"/>
            <a:r>
              <a:rPr lang="fr-FR" noProof="1" smtClean="0"/>
              <a:t>Pour </a:t>
            </a:r>
            <a:r>
              <a:rPr lang="fr-FR" i="1" noProof="1" smtClean="0"/>
              <a:t>H(2; 10; </a:t>
            </a:r>
            <a:r>
              <a:rPr lang="fr-FR" i="1" smtClean="0"/>
              <a:t>5</a:t>
            </a:r>
            <a:r>
              <a:rPr lang="fr-FR" i="1" noProof="1" smtClean="0"/>
              <a:t>; 50) </a:t>
            </a:r>
          </a:p>
          <a:p>
            <a:pPr lvl="1" eaLnBrk="1" hangingPunct="1">
              <a:buFontTx/>
              <a:buNone/>
            </a:pPr>
            <a:r>
              <a:rPr lang="fr-FR" i="1" noProof="1" smtClean="0"/>
              <a:t>	 LOI.HYPERG</a:t>
            </a:r>
            <a:r>
              <a:rPr lang="fr-FR" i="1" smtClean="0"/>
              <a:t>E</a:t>
            </a:r>
            <a:r>
              <a:rPr lang="fr-FR" i="1" noProof="1" smtClean="0"/>
              <a:t>OM</a:t>
            </a:r>
            <a:r>
              <a:rPr lang="fr-FR" i="1" smtClean="0"/>
              <a:t>E</a:t>
            </a:r>
            <a:r>
              <a:rPr lang="fr-FR" i="1" noProof="1" smtClean="0"/>
              <a:t>TRIQUE(2; 10; 5; 50)</a:t>
            </a:r>
          </a:p>
          <a:p>
            <a:pPr eaLnBrk="1" hangingPunct="1"/>
            <a:r>
              <a:rPr lang="fr-FR" noProof="1" smtClean="0"/>
              <a:t>En anglais: </a:t>
            </a:r>
            <a:r>
              <a:rPr lang="fr-FR" i="1" noProof="1" smtClean="0"/>
              <a:t>HYPGEOMDIST(2</a:t>
            </a:r>
            <a:r>
              <a:rPr lang="fr-FR" i="1" smtClean="0"/>
              <a:t>,</a:t>
            </a:r>
            <a:r>
              <a:rPr lang="fr-FR" i="1" noProof="1" smtClean="0"/>
              <a:t> 10</a:t>
            </a:r>
            <a:r>
              <a:rPr lang="fr-FR" i="1" smtClean="0"/>
              <a:t>,</a:t>
            </a:r>
            <a:r>
              <a:rPr lang="fr-FR" i="1" noProof="1" smtClean="0"/>
              <a:t> 5</a:t>
            </a:r>
            <a:r>
              <a:rPr lang="fr-FR" i="1" smtClean="0"/>
              <a:t>,</a:t>
            </a:r>
            <a:r>
              <a:rPr lang="fr-FR" i="1" noProof="1" smtClean="0"/>
              <a:t> 50)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géométrique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05775" cy="4525963"/>
          </a:xfrm>
        </p:spPr>
        <p:txBody>
          <a:bodyPr/>
          <a:lstStyle/>
          <a:p>
            <a:pPr eaLnBrk="1" hangingPunct="1"/>
            <a:r>
              <a:rPr lang="fr-FR" smtClean="0"/>
              <a:t>La loi géométrique est une distribution basée sur un processus de Bernoulli</a:t>
            </a:r>
          </a:p>
          <a:p>
            <a:pPr eaLnBrk="1" hangingPunct="1"/>
            <a:r>
              <a:rPr lang="fr-FR" smtClean="0"/>
              <a:t>Elle donne la probabilité qu’une épreuve doive être répétée </a:t>
            </a:r>
            <a:r>
              <a:rPr lang="fr-FR" i="1" smtClean="0"/>
              <a:t>x</a:t>
            </a:r>
            <a:r>
              <a:rPr lang="fr-FR" smtClean="0"/>
              <a:t> fois avant d’obtenir un succès</a:t>
            </a:r>
          </a:p>
          <a:p>
            <a:pPr eaLnBrk="1" hangingPunct="1"/>
            <a:r>
              <a:rPr lang="fr-FR" smtClean="0"/>
              <a:t>Par exemple, quelle est la probabilité qu’il faille lancer une pièce de monnaie 4 fois avant d’obtenir pile?</a:t>
            </a:r>
          </a:p>
          <a:p>
            <a:pPr eaLnBrk="1" hangingPunct="1"/>
            <a:r>
              <a:rPr lang="fr-CA" sz="2700" smtClean="0"/>
              <a:t>Soit une variable aléatoire </a:t>
            </a:r>
            <a:r>
              <a:rPr lang="fr-CA" sz="2700" i="1" smtClean="0"/>
              <a:t>X</a:t>
            </a:r>
            <a:r>
              <a:rPr lang="fr-CA" sz="2700" smtClean="0"/>
              <a:t> suivant une loi géométrique, la loi de probabilité est donnée par</a:t>
            </a:r>
            <a:endParaRPr lang="fr-FR" sz="2700" smtClean="0"/>
          </a:p>
        </p:txBody>
      </p:sp>
      <p:graphicFrame>
        <p:nvGraphicFramePr>
          <p:cNvPr id="34818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3276600" y="5824538"/>
          <a:ext cx="2598738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3" name="Equation" r:id="rId4" imgW="1130040" imgH="228600" progId="Equation.3">
                  <p:embed/>
                </p:oleObj>
              </mc:Choice>
              <mc:Fallback>
                <p:oleObj name="Equation" r:id="rId4" imgW="113004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5824538"/>
                        <a:ext cx="2598738" cy="525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111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L’espérance mathématique</a:t>
            </a:r>
            <a:br>
              <a:rPr lang="fr-FR" sz="3600" smtClean="0"/>
            </a:br>
            <a:r>
              <a:rPr lang="fr-FR" sz="3600" smtClean="0"/>
              <a:t>et la variance de la loi géométrique</a:t>
            </a:r>
          </a:p>
        </p:txBody>
      </p:sp>
      <p:graphicFrame>
        <p:nvGraphicFramePr>
          <p:cNvPr id="35842" name="Object 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22313" y="2454275"/>
          <a:ext cx="156051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7" name="Equation" r:id="rId4" imgW="698400" imgH="419040" progId="Equation.3">
                  <p:embed/>
                </p:oleObj>
              </mc:Choice>
              <mc:Fallback>
                <p:oleObj name="Equation" r:id="rId4" imgW="69840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313" y="2454275"/>
                        <a:ext cx="1560512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43" name="Object 6"/>
          <p:cNvGraphicFramePr>
            <a:graphicFrameLocks noChangeAspect="1"/>
          </p:cNvGraphicFramePr>
          <p:nvPr/>
        </p:nvGraphicFramePr>
        <p:xfrm>
          <a:off x="722313" y="3940175"/>
          <a:ext cx="303847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88" name="Equation" r:id="rId6" imgW="1358640" imgH="419040" progId="Equation.3">
                  <p:embed/>
                </p:oleObj>
              </mc:Choice>
              <mc:Fallback>
                <p:oleObj name="Equation" r:id="rId6" imgW="135864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313" y="3940175"/>
                        <a:ext cx="3038475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112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Exemple 20: la loi géométrique</a:t>
            </a:r>
          </a:p>
        </p:txBody>
      </p:sp>
      <p:sp>
        <p:nvSpPr>
          <p:cNvPr id="11981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tabLst>
                <a:tab pos="723900" algn="l"/>
              </a:tabLst>
            </a:pPr>
            <a:r>
              <a:rPr lang="fr-FR" smtClean="0"/>
              <a:t>La fabrication de puces électroniques peut être considérée comme une épreuve de Bernoulli</a:t>
            </a:r>
          </a:p>
          <a:p>
            <a:pPr eaLnBrk="1" hangingPunct="1">
              <a:tabLst>
                <a:tab pos="723900" algn="l"/>
              </a:tabLst>
            </a:pPr>
            <a:r>
              <a:rPr lang="fr-FR" smtClean="0"/>
              <a:t>Une entreprise estime que 80% des puces qu’elle produit sont bonnes</a:t>
            </a:r>
          </a:p>
          <a:p>
            <a:pPr eaLnBrk="1" hangingPunct="1">
              <a:tabLst>
                <a:tab pos="723900" algn="l"/>
              </a:tabLst>
            </a:pPr>
            <a:r>
              <a:rPr lang="fr-FR" i="1" smtClean="0"/>
              <a:t>X:</a:t>
            </a:r>
            <a:r>
              <a:rPr lang="fr-FR" smtClean="0"/>
              <a:t> nombre de puces à fabriquer avant d’obtenir la 	première bonne puce</a:t>
            </a:r>
          </a:p>
          <a:p>
            <a:pPr eaLnBrk="1" hangingPunct="1">
              <a:tabLst>
                <a:tab pos="723900" algn="l"/>
              </a:tabLst>
            </a:pPr>
            <a:r>
              <a:rPr lang="fr-FR" smtClean="0"/>
              <a:t>Calculer la probabilité qu’il faille fabriquer 3 puces pour en obtenir 1 bonne</a:t>
            </a:r>
          </a:p>
          <a:p>
            <a:pPr eaLnBrk="1" hangingPunct="1">
              <a:tabLst>
                <a:tab pos="723900" algn="l"/>
              </a:tabLst>
            </a:pPr>
            <a:r>
              <a:rPr lang="fr-FR" i="1" smtClean="0"/>
              <a:t>P(X=3) = 0,20</a:t>
            </a:r>
            <a:r>
              <a:rPr lang="fr-FR" i="1" baseline="30000" smtClean="0">
                <a:cs typeface="Times New Roman" pitchFamily="18" charset="0"/>
              </a:rPr>
              <a:t>2</a:t>
            </a:r>
            <a:r>
              <a:rPr lang="fr-FR" i="1" smtClean="0"/>
              <a:t> </a:t>
            </a:r>
            <a:r>
              <a:rPr lang="fr-FR" i="1" smtClean="0">
                <a:cs typeface="Times New Roman" pitchFamily="18" charset="0"/>
              </a:rPr>
              <a:t>× 0,80</a:t>
            </a:r>
            <a:r>
              <a:rPr lang="fr-FR" i="1" baseline="30000" smtClean="0">
                <a:cs typeface="Times New Roman" pitchFamily="18" charset="0"/>
              </a:rPr>
              <a:t> </a:t>
            </a:r>
            <a:r>
              <a:rPr lang="fr-FR" i="1" smtClean="0">
                <a:cs typeface="Times New Roman" pitchFamily="18" charset="0"/>
              </a:rPr>
              <a:t>= 0,032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113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/>
              <a:t>La loi binomiale négative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67675" cy="4525963"/>
          </a:xfrm>
        </p:spPr>
        <p:txBody>
          <a:bodyPr/>
          <a:lstStyle/>
          <a:p>
            <a:pPr eaLnBrk="1" hangingPunct="1"/>
            <a:r>
              <a:rPr lang="fr-FR" smtClean="0"/>
              <a:t>La loi binomiale négative est une distribution basée sur un processus de Bernoulli</a:t>
            </a:r>
          </a:p>
          <a:p>
            <a:pPr eaLnBrk="1" hangingPunct="1"/>
            <a:r>
              <a:rPr lang="fr-FR" smtClean="0"/>
              <a:t>Elle donne la probabilité</a:t>
            </a:r>
            <a:r>
              <a:rPr lang="en-CA" smtClean="0"/>
              <a:t> </a:t>
            </a:r>
            <a:r>
              <a:rPr lang="fr-FR" smtClean="0"/>
              <a:t>qu’une épreuve doive être répétée </a:t>
            </a:r>
            <a:r>
              <a:rPr lang="fr-FR" i="1" smtClean="0"/>
              <a:t>x </a:t>
            </a:r>
            <a:r>
              <a:rPr lang="fr-FR" smtClean="0"/>
              <a:t>fois avant d’obtenir </a:t>
            </a:r>
            <a:r>
              <a:rPr lang="fr-FR" i="1" smtClean="0"/>
              <a:t>k</a:t>
            </a:r>
            <a:r>
              <a:rPr lang="fr-FR" smtClean="0"/>
              <a:t> succès</a:t>
            </a:r>
          </a:p>
          <a:p>
            <a:pPr eaLnBrk="1" hangingPunct="1"/>
            <a:r>
              <a:rPr lang="fr-FR" smtClean="0"/>
              <a:t>Par exemple, combien de fois doit-on lancer une pièce de monnaie avant d’obtenir trois fois pile?</a:t>
            </a:r>
          </a:p>
          <a:p>
            <a:pPr eaLnBrk="1" hangingPunct="1"/>
            <a:r>
              <a:rPr lang="fr-FR" smtClean="0"/>
              <a:t>Soit une variable aléatoire </a:t>
            </a:r>
            <a:r>
              <a:rPr lang="fr-FR" i="1" smtClean="0"/>
              <a:t>X</a:t>
            </a:r>
            <a:r>
              <a:rPr lang="fr-FR" smtClean="0"/>
              <a:t> suivant une loi binomiale négative, la loi de probabilité est</a:t>
            </a:r>
          </a:p>
        </p:txBody>
      </p:sp>
      <p:graphicFrame>
        <p:nvGraphicFramePr>
          <p:cNvPr id="36866" name="Object 4">
            <a:hlinkClick r:id="" action="ppaction://ole?verb=0"/>
          </p:cNvPr>
          <p:cNvGraphicFramePr>
            <a:graphicFrameLocks noGrp="1"/>
          </p:cNvGraphicFramePr>
          <p:nvPr>
            <p:ph sz="quarter" idx="2"/>
          </p:nvPr>
        </p:nvGraphicFramePr>
        <p:xfrm>
          <a:off x="1812925" y="5383213"/>
          <a:ext cx="4875213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1" name="Equation" r:id="rId4" imgW="2197080" imgH="457200" progId="Equation.3">
                  <p:embed/>
                </p:oleObj>
              </mc:Choice>
              <mc:Fallback>
                <p:oleObj name="Equation" r:id="rId4" imgW="2197080" imgH="4572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2925" y="5383213"/>
                        <a:ext cx="4875213" cy="1014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529A410E-92FD-420C-A1C7-60CC79CA8333}" type="slidenum">
              <a:rPr lang="fr-FR" smtClean="0"/>
              <a:pPr>
                <a:defRPr/>
              </a:pPr>
              <a:t>114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L’espérance mathématique et </a:t>
            </a:r>
            <a:br>
              <a:rPr lang="fr-FR" sz="3600" smtClean="0"/>
            </a:br>
            <a:r>
              <a:rPr lang="fr-FR" sz="3600" smtClean="0"/>
              <a:t>la variance de la loi binomiale négative</a:t>
            </a:r>
          </a:p>
        </p:txBody>
      </p:sp>
      <p:graphicFrame>
        <p:nvGraphicFramePr>
          <p:cNvPr id="37890" name="Object 3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22313" y="2454275"/>
          <a:ext cx="1560512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5" name="Equation" r:id="rId4" imgW="698400" imgH="419040" progId="Equation.3">
                  <p:embed/>
                </p:oleObj>
              </mc:Choice>
              <mc:Fallback>
                <p:oleObj name="Equation" r:id="rId4" imgW="698400" imgH="4190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313" y="2454275"/>
                        <a:ext cx="1560512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Object 4"/>
          <p:cNvGraphicFramePr>
            <a:graphicFrameLocks noChangeAspect="1"/>
          </p:cNvGraphicFramePr>
          <p:nvPr/>
        </p:nvGraphicFramePr>
        <p:xfrm>
          <a:off x="863600" y="3940175"/>
          <a:ext cx="27559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6" name="Equation" r:id="rId6" imgW="1231560" imgH="419040" progId="Equation.3">
                  <p:embed/>
                </p:oleObj>
              </mc:Choice>
              <mc:Fallback>
                <p:oleObj name="Equation" r:id="rId6" imgW="123156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600" y="3940175"/>
                        <a:ext cx="2755900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115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z="3600" smtClean="0"/>
              <a:t>Exemple 21: la loi binomiale négative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70875" cy="4525963"/>
          </a:xfrm>
        </p:spPr>
        <p:txBody>
          <a:bodyPr/>
          <a:lstStyle/>
          <a:p>
            <a:pPr eaLnBrk="1" hangingPunct="1"/>
            <a:r>
              <a:rPr lang="fr-FR" smtClean="0"/>
              <a:t>La fabrication de puces électroniques peut être considérée comme une épreuve de Bernoulli</a:t>
            </a:r>
          </a:p>
          <a:p>
            <a:pPr eaLnBrk="1" hangingPunct="1"/>
            <a:r>
              <a:rPr lang="fr-FR" smtClean="0"/>
              <a:t>Une entreprise estime que 80% des puces qu’elle produit sont bonnes</a:t>
            </a:r>
          </a:p>
          <a:p>
            <a:pPr eaLnBrk="1" hangingPunct="1"/>
            <a:r>
              <a:rPr lang="fr-FR" i="1" smtClean="0"/>
              <a:t>X</a:t>
            </a:r>
            <a:r>
              <a:rPr lang="fr-FR" smtClean="0"/>
              <a:t>:  nombre de puces à fabriquer pour en obtenir 3</a:t>
            </a:r>
          </a:p>
          <a:p>
            <a:pPr lvl="2" eaLnBrk="1" hangingPunct="1">
              <a:buFontTx/>
              <a:buNone/>
            </a:pPr>
            <a:r>
              <a:rPr lang="fr-FR" smtClean="0"/>
              <a:t>bonnes</a:t>
            </a:r>
          </a:p>
          <a:p>
            <a:pPr eaLnBrk="1" hangingPunct="1"/>
            <a:r>
              <a:rPr lang="fr-FR" smtClean="0"/>
              <a:t>Calculer la probabilité qu’il faille fabriquer exactement 5 puces pour obtenir 3 bonnes</a:t>
            </a:r>
            <a:endParaRPr lang="fr-FR" sz="2400" smtClean="0"/>
          </a:p>
        </p:txBody>
      </p:sp>
      <p:graphicFrame>
        <p:nvGraphicFramePr>
          <p:cNvPr id="38914" name="Object 4">
            <a:hlinkClick r:id="" action="ppaction://ole?verb=0"/>
          </p:cNvPr>
          <p:cNvGraphicFramePr>
            <a:graphicFrameLocks noGrp="1"/>
          </p:cNvGraphicFramePr>
          <p:nvPr>
            <p:ph sz="half" idx="2"/>
          </p:nvPr>
        </p:nvGraphicFramePr>
        <p:xfrm>
          <a:off x="857250" y="5467350"/>
          <a:ext cx="57277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9" name="Equation" r:id="rId4" imgW="2679480" imgH="457200" progId="Equation.3">
                  <p:embed/>
                </p:oleObj>
              </mc:Choice>
              <mc:Fallback>
                <p:oleObj name="Equation" r:id="rId4" imgW="2679480" imgH="457200" progId="Equation.3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50" y="5467350"/>
                        <a:ext cx="5727700" cy="97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4545153-642F-4810-82AC-A817845915F3}" type="slidenum">
              <a:rPr lang="fr-FR" smtClean="0"/>
              <a:pPr>
                <a:defRPr/>
              </a:pPr>
              <a:t>116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xmlns:p14="http://schemas.microsoft.com/office/powerpoint/2010/main">
    <p:wipe dir="r"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Approximation de la loi binomiale</a:t>
            </a:r>
            <a:br>
              <a:rPr lang="fr-FR" sz="3600" smtClean="0"/>
            </a:br>
            <a:r>
              <a:rPr lang="fr-FR" sz="3600" smtClean="0"/>
              <a:t>par la loi de Poisson</a:t>
            </a:r>
          </a:p>
        </p:txBody>
      </p:sp>
      <p:sp>
        <p:nvSpPr>
          <p:cNvPr id="12083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CA" noProof="1" smtClean="0"/>
              <a:t>Conditions d’application:</a:t>
            </a:r>
          </a:p>
          <a:p>
            <a:pPr lvl="1" eaLnBrk="1" hangingPunct="1"/>
            <a:r>
              <a:rPr lang="en-CA" noProof="1" smtClean="0"/>
              <a:t>Le nombre d’épreuves </a:t>
            </a:r>
            <a:r>
              <a:rPr lang="en-CA" i="1" noProof="1" smtClean="0"/>
              <a:t>n</a:t>
            </a:r>
            <a:r>
              <a:rPr lang="en-CA" noProof="1" smtClean="0"/>
              <a:t> doit être très grand</a:t>
            </a:r>
          </a:p>
          <a:p>
            <a:pPr lvl="1" eaLnBrk="1" hangingPunct="1"/>
            <a:r>
              <a:rPr lang="en-CA" noProof="1" smtClean="0"/>
              <a:t>La probabilité </a:t>
            </a:r>
            <a:r>
              <a:rPr lang="en-CA" i="1" noProof="1" smtClean="0"/>
              <a:t>p</a:t>
            </a:r>
            <a:r>
              <a:rPr lang="en-CA" noProof="1" smtClean="0"/>
              <a:t> de succès est faible</a:t>
            </a:r>
          </a:p>
          <a:p>
            <a:pPr lvl="1" eaLnBrk="1" hangingPunct="1"/>
            <a:r>
              <a:rPr lang="en-CA" noProof="1" smtClean="0"/>
              <a:t>La valeur de </a:t>
            </a:r>
            <a:r>
              <a:rPr lang="en-CA" i="1" noProof="1" smtClean="0"/>
              <a:t>np</a:t>
            </a:r>
            <a:r>
              <a:rPr lang="en-CA" noProof="1" smtClean="0"/>
              <a:t> est petite par rapport à </a:t>
            </a:r>
            <a:r>
              <a:rPr lang="en-CA" i="1" noProof="1" smtClean="0"/>
              <a:t>n</a:t>
            </a:r>
          </a:p>
          <a:p>
            <a:pPr lvl="1" eaLnBrk="1" hangingPunct="1"/>
            <a:r>
              <a:rPr lang="en-CA" noProof="1" smtClean="0"/>
              <a:t>L’approximation est surtout valable si </a:t>
            </a:r>
            <a:r>
              <a:rPr lang="en-CA" i="1" noProof="1" smtClean="0"/>
              <a:t>n &gt; 20,</a:t>
            </a:r>
            <a:r>
              <a:rPr lang="fr-FR" i="1" smtClean="0"/>
              <a:t>       </a:t>
            </a:r>
            <a:r>
              <a:rPr lang="fr-FR" i="1" noProof="1" smtClean="0"/>
              <a:t>p </a:t>
            </a:r>
            <a:r>
              <a:rPr lang="fr-FR" i="1" noProof="1" smtClean="0">
                <a:sym typeface="Symbol" pitchFamily="18" charset="2"/>
              </a:rPr>
              <a:t></a:t>
            </a:r>
            <a:r>
              <a:rPr lang="fr-FR" i="1" noProof="1" smtClean="0"/>
              <a:t> 0,10 </a:t>
            </a:r>
            <a:r>
              <a:rPr lang="fr-FR" noProof="1" smtClean="0"/>
              <a:t>et</a:t>
            </a:r>
            <a:r>
              <a:rPr lang="fr-FR" i="1" noProof="1" smtClean="0"/>
              <a:t> np </a:t>
            </a:r>
            <a:r>
              <a:rPr lang="fr-FR" i="1" noProof="1" smtClean="0">
                <a:sym typeface="Symbol" pitchFamily="18" charset="2"/>
              </a:rPr>
              <a:t></a:t>
            </a:r>
            <a:r>
              <a:rPr lang="fr-FR" i="1" noProof="1" smtClean="0"/>
              <a:t> 5</a:t>
            </a:r>
          </a:p>
          <a:p>
            <a:pPr eaLnBrk="1" hangingPunct="1"/>
            <a:r>
              <a:rPr lang="fr-FR" smtClean="0"/>
              <a:t>Sous ces conditions</a:t>
            </a:r>
            <a:endParaRPr lang="fr-FR" noProof="1" smtClean="0"/>
          </a:p>
          <a:p>
            <a:pPr eaLnBrk="1" hangingPunct="1">
              <a:buFontTx/>
              <a:buNone/>
            </a:pPr>
            <a:r>
              <a:rPr lang="fr-FR" noProof="1" smtClean="0"/>
              <a:t>		</a:t>
            </a:r>
            <a:r>
              <a:rPr lang="fr-FR" i="1" noProof="1" smtClean="0"/>
              <a:t>b(</a:t>
            </a:r>
            <a:r>
              <a:rPr lang="fr-FR" i="1" smtClean="0"/>
              <a:t>x</a:t>
            </a:r>
            <a:r>
              <a:rPr lang="fr-FR" i="1" noProof="1" smtClean="0"/>
              <a:t>; n</a:t>
            </a:r>
            <a:r>
              <a:rPr lang="fr-FR" i="1" smtClean="0"/>
              <a:t>;</a:t>
            </a:r>
            <a:r>
              <a:rPr lang="fr-FR" i="1" noProof="1" smtClean="0"/>
              <a:t> p) </a:t>
            </a:r>
            <a:r>
              <a:rPr lang="fr-FR" i="1" noProof="1" smtClean="0">
                <a:sym typeface="Symbol" pitchFamily="18" charset="2"/>
              </a:rPr>
              <a:t> </a:t>
            </a:r>
            <a:r>
              <a:rPr lang="fr-FR" i="1" noProof="1" smtClean="0"/>
              <a:t> p(x; </a:t>
            </a:r>
            <a:r>
              <a:rPr lang="fr-FR" i="1" noProof="1" smtClean="0">
                <a:latin typeface="Symbol" pitchFamily="18" charset="2"/>
              </a:rPr>
              <a:t>l</a:t>
            </a:r>
            <a:r>
              <a:rPr lang="fr-FR" i="1" noProof="1" smtClean="0"/>
              <a:t>)</a:t>
            </a:r>
            <a:r>
              <a:rPr lang="fr-FR" noProof="1" smtClean="0"/>
              <a:t> avec </a:t>
            </a:r>
            <a:r>
              <a:rPr lang="fr-FR" i="1" noProof="1" smtClean="0">
                <a:latin typeface="Symbol" pitchFamily="18" charset="2"/>
              </a:rPr>
              <a:t></a:t>
            </a:r>
            <a:r>
              <a:rPr lang="fr-FR" i="1" noProof="1" smtClean="0"/>
              <a:t>=np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117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22: approximation de la loi binomiale par la loi de Poisson</a:t>
            </a:r>
          </a:p>
        </p:txBody>
      </p:sp>
      <p:sp>
        <p:nvSpPr>
          <p:cNvPr id="121860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fr-FR" smtClean="0"/>
              <a:t>1% des gens qui reçoivent le vaccin AC0-HM ont une mauvaise réaction</a:t>
            </a:r>
          </a:p>
          <a:p>
            <a:pPr eaLnBrk="1" hangingPunct="1"/>
            <a:r>
              <a:rPr lang="fr-FR" smtClean="0"/>
              <a:t>Si dans une région, un total de 500 personnes reçoivent le vaccin, quelle est la probabilité qu’il y ait 3 mauvaises réactions</a:t>
            </a:r>
            <a:r>
              <a:rPr lang="fr-FR" i="1" smtClean="0"/>
              <a:t> </a:t>
            </a:r>
          </a:p>
          <a:p>
            <a:pPr eaLnBrk="1" hangingPunct="1"/>
            <a:r>
              <a:rPr lang="fr-FR" i="1" noProof="1" smtClean="0"/>
              <a:t>b(</a:t>
            </a:r>
            <a:r>
              <a:rPr lang="fr-FR" i="1" smtClean="0"/>
              <a:t>x</a:t>
            </a:r>
            <a:r>
              <a:rPr lang="fr-FR" i="1" noProof="1" smtClean="0"/>
              <a:t>; n, p) </a:t>
            </a:r>
            <a:r>
              <a:rPr lang="fr-FR" i="1" noProof="1" smtClean="0">
                <a:sym typeface="Symbol" pitchFamily="18" charset="2"/>
              </a:rPr>
              <a:t> </a:t>
            </a:r>
            <a:r>
              <a:rPr lang="fr-FR" i="1" noProof="1" smtClean="0"/>
              <a:t> p(x; </a:t>
            </a:r>
            <a:r>
              <a:rPr lang="fr-FR" i="1" noProof="1" smtClean="0">
                <a:latin typeface="Symbol" pitchFamily="18" charset="2"/>
              </a:rPr>
              <a:t>l</a:t>
            </a:r>
            <a:r>
              <a:rPr lang="fr-FR" i="1" noProof="1" smtClean="0"/>
              <a:t>)</a:t>
            </a:r>
            <a:r>
              <a:rPr lang="fr-FR" noProof="1" smtClean="0"/>
              <a:t> avec </a:t>
            </a:r>
            <a:r>
              <a:rPr lang="fr-FR" i="1" noProof="1" smtClean="0">
                <a:latin typeface="Symbol" pitchFamily="18" charset="2"/>
              </a:rPr>
              <a:t></a:t>
            </a:r>
            <a:r>
              <a:rPr lang="fr-FR" i="1" noProof="1" smtClean="0"/>
              <a:t>=np</a:t>
            </a:r>
            <a:r>
              <a:rPr lang="fr-FR" smtClean="0"/>
              <a:t> donc </a:t>
            </a:r>
            <a:r>
              <a:rPr lang="fr-FR" i="1" noProof="1" smtClean="0">
                <a:latin typeface="Symbol" pitchFamily="18" charset="2"/>
              </a:rPr>
              <a:t></a:t>
            </a:r>
            <a:r>
              <a:rPr lang="fr-FR" i="1" noProof="1" smtClean="0"/>
              <a:t>=</a:t>
            </a:r>
            <a:r>
              <a:rPr lang="fr-FR" i="1" smtClean="0"/>
              <a:t>500</a:t>
            </a:r>
            <a:r>
              <a:rPr lang="fr-FR" i="1" smtClean="0">
                <a:cs typeface="Times New Roman" pitchFamily="18" charset="0"/>
              </a:rPr>
              <a:t>×</a:t>
            </a:r>
            <a:r>
              <a:rPr lang="fr-FR" i="1" smtClean="0"/>
              <a:t>0,01 = 5</a:t>
            </a:r>
          </a:p>
          <a:p>
            <a:pPr eaLnBrk="1" hangingPunct="1"/>
            <a:r>
              <a:rPr lang="fr-FR" i="1" smtClean="0"/>
              <a:t>p(3; 5) = 0,1404 </a:t>
            </a:r>
          </a:p>
          <a:p>
            <a:pPr eaLnBrk="1" hangingPunct="1"/>
            <a:endParaRPr lang="fr-FR" smtClean="0"/>
          </a:p>
          <a:p>
            <a:pPr eaLnBrk="1" hangingPunct="1"/>
            <a:endParaRPr lang="fr-FR" i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fr-FR" sz="3600" smtClean="0"/>
              <a:t>Exemple 22: approximation de la loi binomiale par la loi de Poisson (suite)</a:t>
            </a:r>
          </a:p>
        </p:txBody>
      </p:sp>
      <p:pic>
        <p:nvPicPr>
          <p:cNvPr id="12288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8300" y="1590675"/>
            <a:ext cx="2171700" cy="47561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1996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6876" y="1987900"/>
            <a:ext cx="6336378" cy="390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C4-</a:t>
            </a:r>
            <a:fld id="{7E203344-2C70-486A-8351-8BD96268B7D3}" type="slidenum">
              <a:rPr lang="fr-FR" smtClean="0"/>
              <a:pPr>
                <a:defRPr/>
              </a:pPr>
              <a:t>119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2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3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4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5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6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7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8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9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0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0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2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3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4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5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6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7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8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ppt/theme/themeOverride119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3436</TotalTime>
  <Pages>120</Pages>
  <Words>5164</Words>
  <Application>Microsoft Macintosh PowerPoint</Application>
  <PresentationFormat>On-screen Show (4:3)</PresentationFormat>
  <Paragraphs>884</Paragraphs>
  <Slides>119</Slides>
  <Notes>64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119</vt:i4>
      </vt:variant>
    </vt:vector>
  </HeadingPairs>
  <TitlesOfParts>
    <vt:vector size="125" baseType="lpstr">
      <vt:lpstr>Equity</vt:lpstr>
      <vt:lpstr>1_Equity</vt:lpstr>
      <vt:lpstr>2_Equity</vt:lpstr>
      <vt:lpstr>Equation</vt:lpstr>
      <vt:lpstr>Équation</vt:lpstr>
      <vt:lpstr>Feuille de calcul</vt:lpstr>
      <vt:lpstr>Chapitre 4. Modèles probabilistes discrets</vt:lpstr>
      <vt:lpstr>Notions probabilistes et statistiques</vt:lpstr>
      <vt:lpstr>Notions de variable aléatoire  et de loi de probabilité</vt:lpstr>
      <vt:lpstr>Définition de variable aléatoire  et de loi de probabilité</vt:lpstr>
      <vt:lpstr>Exemple 1: variable aléatoire discrète</vt:lpstr>
      <vt:lpstr>Exemple 1: la loi de probabilité</vt:lpstr>
      <vt:lpstr>Exemple 1:  la représentation graphique</vt:lpstr>
      <vt:lpstr>Exemple 2: variable aléatoire discrète</vt:lpstr>
      <vt:lpstr>Exemple 2: la loi de probabilité</vt:lpstr>
      <vt:lpstr>Exemple 2:  la représentation graphique</vt:lpstr>
      <vt:lpstr>Fonction de répartition</vt:lpstr>
      <vt:lpstr>Propriétés de la fonction de répartition</vt:lpstr>
      <vt:lpstr>Exemple 3: la fonction de répartition</vt:lpstr>
      <vt:lpstr>Exemple 3: le graphique de la fonction de répartition</vt:lpstr>
      <vt:lpstr>Espérance mathématique</vt:lpstr>
      <vt:lpstr>Variance et écart-type</vt:lpstr>
      <vt:lpstr>Coefficient de variation</vt:lpstr>
      <vt:lpstr>Exemple 4: l’espérance mathématique</vt:lpstr>
      <vt:lpstr>Exemple 4:  la variance et l’écart-type</vt:lpstr>
      <vt:lpstr>Exemple 4: le coefficient de variation</vt:lpstr>
      <vt:lpstr>Exemple 4:  la loi de probabilité</vt:lpstr>
      <vt:lpstr>Exemple 4: la loi de probabilité (suite)</vt:lpstr>
      <vt:lpstr>Exemple 5: variable aléatoire discrète</vt:lpstr>
      <vt:lpstr>Exemple 5: la représentation graphique</vt:lpstr>
      <vt:lpstr>Exemple 5: l’espérance mathématique</vt:lpstr>
      <vt:lpstr>Exemple 5: la variance et l’écart-type</vt:lpstr>
      <vt:lpstr>Exemple 5: le coefficient de variation</vt:lpstr>
      <vt:lpstr>Propriétés de E(X) et Var(X)</vt:lpstr>
      <vt:lpstr>Exemple 6: changement d’origine et d’échelle</vt:lpstr>
      <vt:lpstr>Exemple 6: changement d’origine et d’échelle (suite)</vt:lpstr>
      <vt:lpstr>Combinaison de variables aléatoires</vt:lpstr>
      <vt:lpstr>Règle de calcul pour les combinaisons de variables aléatoires indépendantes</vt:lpstr>
      <vt:lpstr>Exemple 7: combinaison de deux variables aléatoires</vt:lpstr>
      <vt:lpstr>Exemple 7: calcul de E(X), Var(X),  E(Y) et Var(Y)</vt:lpstr>
      <vt:lpstr>Exemple 7: calculer E(T) et Var(T)</vt:lpstr>
      <vt:lpstr>Exemple 7: loi de probabilité de T</vt:lpstr>
      <vt:lpstr>Exemple 7: loi de probabilité de T (suite)</vt:lpstr>
      <vt:lpstr>Règle de calcul pour les combinaisons linéaires de variables indépendantes</vt:lpstr>
      <vt:lpstr>Exemple 8: calculer l’espérance et la variance du profit total </vt:lpstr>
      <vt:lpstr>Exemple 8: combinaison linéaire de deux variables indépendantes</vt:lpstr>
      <vt:lpstr>La covariance</vt:lpstr>
      <vt:lpstr>Le coefficient de corrélation</vt:lpstr>
      <vt:lpstr>Représentation graphique de la corrélation </vt:lpstr>
      <vt:lpstr>Règle de calcul pour les combinaisons de variables aléatoires dépendantes</vt:lpstr>
      <vt:lpstr>Exemple 9: calcul de la covariance et de la corrélation</vt:lpstr>
      <vt:lpstr>Exemple 9: calcul de E(X) et Var(X)</vt:lpstr>
      <vt:lpstr>Exemple 9: calcul de E(Y) et Var(Y)</vt:lpstr>
      <vt:lpstr>Exemple 9: calcul de E(XY)</vt:lpstr>
      <vt:lpstr>Exemple 9: calcul de la corrélation</vt:lpstr>
      <vt:lpstr>Règle général de calcul pour les combinaisons variables dépendantes</vt:lpstr>
      <vt:lpstr>Lois de probabilité discrètes</vt:lpstr>
      <vt:lpstr>Avantages des lois théoriques</vt:lpstr>
      <vt:lpstr>La loi binomiale</vt:lpstr>
      <vt:lpstr>Épreuve de Bernoulli</vt:lpstr>
      <vt:lpstr>Exemple 10: épreuve de Bernoulli</vt:lpstr>
      <vt:lpstr>Loi de probabilité  épreuve de Bernoulli</vt:lpstr>
      <vt:lpstr>Processus de Bernoulli</vt:lpstr>
      <vt:lpstr>Processus de Bernoulli  et variable binomiale</vt:lpstr>
      <vt:lpstr>La loi binomiale de paramètres n et p b(x; n, p)</vt:lpstr>
      <vt:lpstr>La loi binomiale  P(X=x) = b(x; n, p)</vt:lpstr>
      <vt:lpstr>La moyenne, la variance et l’écart-type d’une variable binomiale</vt:lpstr>
      <vt:lpstr>Exemple 11: la loi binomiale b(x; 4, 0,30)</vt:lpstr>
      <vt:lpstr>Exemple 11: P(X=x) = b(x; 4, 0,30)</vt:lpstr>
      <vt:lpstr>Exemple 11: représentation graphique de b(x; 4, 0,30)</vt:lpstr>
      <vt:lpstr>Exemple 11: calcul des probabilités</vt:lpstr>
      <vt:lpstr>Exemple 11: la moyenne, la variance et l’écart-type</vt:lpstr>
      <vt:lpstr>Relations utiles pour le calcul des probabilités binomiales</vt:lpstr>
      <vt:lpstr>Exemple 11: calcul des probabilités binomiales</vt:lpstr>
      <vt:lpstr>Exemple 12: loi binomiale</vt:lpstr>
      <vt:lpstr>Exemple 12: utilisation de la table de probabilités binomiales</vt:lpstr>
      <vt:lpstr>Exemple 12: utilisation de la table de probabilités binomiales (suite)</vt:lpstr>
      <vt:lpstr>Exemple 13: utilisation de la table des probabilités binomiales</vt:lpstr>
      <vt:lpstr>Exemple 13: utilisation de la table des probabilités binomiales (suite)</vt:lpstr>
      <vt:lpstr>Exemple 13: utilisation de la table des probabilités binomiales (suite)</vt:lpstr>
      <vt:lpstr>Exemple 13: la moyenne, la variance et l’écart-type</vt:lpstr>
      <vt:lpstr>Utilisation de la table des probabilités binomiales lorsque p &gt; 0,50</vt:lpstr>
      <vt:lpstr>Exemple 14:  b(x; n, p) = b(n-x; n, 1-p)</vt:lpstr>
      <vt:lpstr>Exemple 14: comparaison avec la formule et les tables</vt:lpstr>
      <vt:lpstr>La loi binomiale avec Excel</vt:lpstr>
      <vt:lpstr>Processus de Poisson</vt:lpstr>
      <vt:lpstr>Processus de Poisson</vt:lpstr>
      <vt:lpstr>Conditions d’application  du processus de Poisson</vt:lpstr>
      <vt:lpstr>La loi de Poisson</vt:lpstr>
      <vt:lpstr>La loi de Poisson p(x; l)</vt:lpstr>
      <vt:lpstr>La moyenne, la variance et l’écart-type de la loi de Poisson</vt:lpstr>
      <vt:lpstr>Processus de Poisson</vt:lpstr>
      <vt:lpstr>Exemple 15: la loi de Poisson</vt:lpstr>
      <vt:lpstr>Exemple 15: la loi de Poisson p(x; 10)</vt:lpstr>
      <vt:lpstr>Exemple 15: la loi de Poisson p(x; 10) (suite)</vt:lpstr>
      <vt:lpstr>Exemple 15: représentation graphique de la loi de Poisson p(x; 10) (suite)</vt:lpstr>
      <vt:lpstr>La loi de Poisson avec Excel</vt:lpstr>
      <vt:lpstr>Somme de deux variables aléatoires de Poisson</vt:lpstr>
      <vt:lpstr>Exemple 16: deux variables aléatoires Poisson</vt:lpstr>
      <vt:lpstr>Exemple 16: la loi de Poisson p(x; 5)</vt:lpstr>
      <vt:lpstr>Exemple 16: la loi de Poisson p(x; 10)</vt:lpstr>
      <vt:lpstr>Exemple 17: la loi de Poisson</vt:lpstr>
      <vt:lpstr>Exemple 17 la loi de Poisson p(x; 4)</vt:lpstr>
      <vt:lpstr>Exemple 18: la loi de Poisson (suite)</vt:lpstr>
      <vt:lpstr>Exemple 18: la loi de Poisson p(x; 10)</vt:lpstr>
      <vt:lpstr>Exemple 18: la loi de Poisson p(x; 10) (suite)</vt:lpstr>
      <vt:lpstr>Exemple 18: la loi de Poisson p(x; 10) (suite)</vt:lpstr>
      <vt:lpstr>Exemple 18: espérance mathématique de la loi de Poisson</vt:lpstr>
      <vt:lpstr>Trois autres lois discrètes utiles</vt:lpstr>
      <vt:lpstr>La loi hypergéométrique et la loi binomiale</vt:lpstr>
      <vt:lpstr>La loi hypergéométrique H(x; n; a; N)</vt:lpstr>
      <vt:lpstr>L’espérance mathématique et la variance de la loi hypergéométrique</vt:lpstr>
      <vt:lpstr>Formule de la loi hypergéométrique</vt:lpstr>
      <vt:lpstr>Exemple 19: la loi hypergéométrique</vt:lpstr>
      <vt:lpstr>Exemple 19: calcul de la probabilité</vt:lpstr>
      <vt:lpstr>La loi hypergéométrique avec Excel</vt:lpstr>
      <vt:lpstr>La loi géométrique</vt:lpstr>
      <vt:lpstr>L’espérance mathématique et la variance de la loi géométrique</vt:lpstr>
      <vt:lpstr>Exemple 20: la loi géométrique</vt:lpstr>
      <vt:lpstr>La loi binomiale négative</vt:lpstr>
      <vt:lpstr>L’espérance mathématique et  la variance de la loi binomiale négative</vt:lpstr>
      <vt:lpstr>Exemple 21: la loi binomiale négative</vt:lpstr>
      <vt:lpstr>Approximation de la loi binomiale par la loi de Poisson</vt:lpstr>
      <vt:lpstr>Exemple 22: approximation de la loi binomiale par la loi de Poisson</vt:lpstr>
      <vt:lpstr>Exemple 22: approximation de la loi binomiale par la loi de Poisson (suite)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Chapitre 1</dc:title>
  <dc:subject>Statistique descriptive</dc:subject>
  <dc:creator>Carl Doyon et Jean Couillard</dc:creator>
  <cp:lastModifiedBy>Valerie Montambeault</cp:lastModifiedBy>
  <cp:revision>300</cp:revision>
  <cp:lastPrinted>1996-08-06T15:58:36Z</cp:lastPrinted>
  <dcterms:created xsi:type="dcterms:W3CDTF">1996-07-25T15:36:52Z</dcterms:created>
  <dcterms:modified xsi:type="dcterms:W3CDTF">2014-11-11T15:09:20Z</dcterms:modified>
</cp:coreProperties>
</file>