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png" ContentType="image/png"/>
  <Default Extension="jpeg" ContentType="image/jpeg"/>
  <Default Extension="xml" ContentType="application/xml"/>
  <Override PartName="/ppt/slides/slide9.xml" ContentType="application/vnd.openxmlformats-officedocument.presentationml.slide+xml"/>
  <Override PartName="/ppt/slideLayouts/slideLayout16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1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60" r:id="rId1"/>
  </p:sldMasterIdLst>
  <p:sldIdLst>
    <p:sldId id="260" r:id="rId2"/>
    <p:sldId id="263" r:id="rId3"/>
    <p:sldId id="264" r:id="rId4"/>
    <p:sldId id="265" r:id="rId5"/>
    <p:sldId id="266" r:id="rId6"/>
    <p:sldId id="267" r:id="rId7"/>
    <p:sldId id="268" r:id="rId8"/>
    <p:sldId id="270" r:id="rId9"/>
    <p:sldId id="269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 varScale="1">
        <p:scale>
          <a:sx n="87" d="100"/>
          <a:sy n="87" d="100"/>
        </p:scale>
        <p:origin x="-96" y="-3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6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TitleSli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BC79-8463-4947-ABE0-9D2FD3BF809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492375"/>
            <a:ext cx="6762749" cy="1470025"/>
          </a:xfrm>
        </p:spPr>
        <p:txBody>
          <a:bodyPr/>
          <a:lstStyle>
            <a:lvl1pPr algn="r">
              <a:defRPr sz="4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1" y="3966882"/>
            <a:ext cx="6762749" cy="1752600"/>
          </a:xfrm>
        </p:spPr>
        <p:txBody>
          <a:bodyPr>
            <a:normAutofit/>
          </a:bodyPr>
          <a:lstStyle>
            <a:lvl1pPr marL="0" indent="0" algn="r">
              <a:spcBef>
                <a:spcPts val="60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46611-08E9-DB40-B493-586BF9697CE9}" type="datetimeFigureOut">
              <a:rPr lang="en-US" smtClean="0"/>
              <a:pPr/>
              <a:t>1/27/15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46611-08E9-DB40-B493-586BF9697CE9}" type="datetimeFigureOut">
              <a:rPr lang="en-US" smtClean="0"/>
              <a:pPr/>
              <a:t>1/27/15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BC79-8463-4947-ABE0-9D2FD3BF80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SectionHead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2591360"/>
            <a:ext cx="7583487" cy="1362075"/>
          </a:xfrm>
        </p:spPr>
        <p:txBody>
          <a:bodyPr anchor="b" anchorCtr="0">
            <a:noAutofit/>
          </a:bodyPr>
          <a:lstStyle>
            <a:lvl1pPr algn="l">
              <a:defRPr sz="4400" b="1" cap="none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3950354"/>
            <a:ext cx="7583487" cy="1500187"/>
          </a:xfrm>
        </p:spPr>
        <p:txBody>
          <a:bodyPr anchor="t" anchorCtr="0"/>
          <a:lstStyle>
            <a:lvl1pPr marL="0" indent="0" algn="l">
              <a:spcBef>
                <a:spcPts val="600"/>
              </a:spcBef>
              <a:buNone/>
              <a:defRPr sz="20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46611-08E9-DB40-B493-586BF9697CE9}" type="datetimeFigureOut">
              <a:rPr lang="en-US" smtClean="0"/>
              <a:pPr/>
              <a:t>1/27/15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BC79-8463-4947-ABE0-9D2FD3BF80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2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8541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46611-08E9-DB40-B493-586BF9697CE9}" type="datetimeFigureOut">
              <a:rPr lang="en-US" smtClean="0"/>
              <a:pPr/>
              <a:t>1/27/15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BC79-8463-4947-ABE0-9D2FD3BF80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044388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438835"/>
            <a:ext cx="3657600" cy="789828"/>
          </a:xfrm>
        </p:spPr>
        <p:txBody>
          <a:bodyPr anchor="b">
            <a:noAutofit/>
          </a:bodyPr>
          <a:lstStyle>
            <a:lvl1pPr marL="0" indent="0" algn="ctr">
              <a:lnSpc>
                <a:spcPts val="3000"/>
              </a:lnSpc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9463" y="2362199"/>
            <a:ext cx="3657600" cy="36861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5350" y="1438835"/>
            <a:ext cx="3657600" cy="789828"/>
          </a:xfrm>
        </p:spPr>
        <p:txBody>
          <a:bodyPr anchor="b">
            <a:noAutofit/>
          </a:bodyPr>
          <a:lstStyle>
            <a:lvl1pPr marL="0" indent="0" algn="ctr">
              <a:lnSpc>
                <a:spcPts val="3000"/>
              </a:lnSpc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5350" y="2362199"/>
            <a:ext cx="3657600" cy="36861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46611-08E9-DB40-B493-586BF9697CE9}" type="datetimeFigureOut">
              <a:rPr lang="en-US" smtClean="0"/>
              <a:pPr/>
              <a:t>1/27/15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BC79-8463-4947-ABE0-9D2FD3BF8090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874059" y="2286000"/>
            <a:ext cx="3563003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815840" y="2286000"/>
            <a:ext cx="3566160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874059" y="2286000"/>
            <a:ext cx="3563003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815840" y="2286000"/>
            <a:ext cx="3566160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2" y="1828801"/>
            <a:ext cx="7585076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46611-08E9-DB40-B493-586BF9697CE9}" type="datetimeFigureOut">
              <a:rPr lang="en-US" smtClean="0"/>
              <a:pPr/>
              <a:t>1/27/15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BC79-8463-4947-ABE0-9D2FD3BF809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779462" y="3991816"/>
            <a:ext cx="7585076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095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46611-08E9-DB40-B493-586BF9697CE9}" type="datetimeFigureOut">
              <a:rPr lang="en-US" smtClean="0"/>
              <a:pPr/>
              <a:t>1/27/15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BC79-8463-4947-ABE0-9D2FD3BF809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471095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779462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46611-08E9-DB40-B493-586BF9697CE9}" type="datetimeFigureOut">
              <a:rPr lang="en-US" smtClean="0"/>
              <a:pPr/>
              <a:t>1/27/15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BC79-8463-4947-ABE0-9D2FD3BF809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half" idx="14"/>
          </p:nvPr>
        </p:nvSpPr>
        <p:spPr>
          <a:xfrm>
            <a:off x="77946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13" name="Content Placeholder 2"/>
          <p:cNvSpPr>
            <a:spLocks noGrp="1"/>
          </p:cNvSpPr>
          <p:nvPr>
            <p:ph sz="half" idx="15"/>
          </p:nvPr>
        </p:nvSpPr>
        <p:spPr>
          <a:xfrm>
            <a:off x="77946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14" name="Content Placeholder 2"/>
          <p:cNvSpPr>
            <a:spLocks noGrp="1"/>
          </p:cNvSpPr>
          <p:nvPr>
            <p:ph sz="half" idx="1"/>
          </p:nvPr>
        </p:nvSpPr>
        <p:spPr>
          <a:xfrm>
            <a:off x="471095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15" name="Content Placeholder 2"/>
          <p:cNvSpPr>
            <a:spLocks noGrp="1"/>
          </p:cNvSpPr>
          <p:nvPr>
            <p:ph sz="half" idx="13"/>
          </p:nvPr>
        </p:nvSpPr>
        <p:spPr>
          <a:xfrm>
            <a:off x="471095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46611-08E9-DB40-B493-586BF9697CE9}" type="datetimeFigureOut">
              <a:rPr lang="en-US" smtClean="0"/>
              <a:pPr/>
              <a:t>1/27/15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BC79-8463-4947-ABE0-9D2FD3BF80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46611-08E9-DB40-B493-586BF9697CE9}" type="datetimeFigureOut">
              <a:rPr lang="en-US" smtClean="0"/>
              <a:pPr/>
              <a:t>1/27/15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BC79-8463-4947-ABE0-9D2FD3BF80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Capti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4" y="590550"/>
            <a:ext cx="365760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3023" y="739588"/>
            <a:ext cx="3657600" cy="53087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464" y="1816100"/>
            <a:ext cx="3657600" cy="38227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46611-08E9-DB40-B493-586BF9697CE9}" type="datetimeFigureOut">
              <a:rPr lang="en-US" smtClean="0"/>
              <a:pPr/>
              <a:t>1/27/15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BC79-8463-4947-ABE0-9D2FD3BF80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PictureCapti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977" y="187452"/>
            <a:ext cx="853665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6200" y="533400"/>
            <a:ext cx="4476750" cy="1252538"/>
          </a:xfrm>
        </p:spPr>
        <p:txBody>
          <a:bodyPr anchor="b"/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86124" y="1828800"/>
            <a:ext cx="4474539" cy="3810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6124" y="6288741"/>
            <a:ext cx="1887537" cy="365125"/>
          </a:xfrm>
        </p:spPr>
        <p:txBody>
          <a:bodyPr/>
          <a:lstStyle/>
          <a:p>
            <a:fld id="{05046611-08E9-DB40-B493-586BF9697CE9}" type="datetimeFigureOut">
              <a:rPr lang="en-US" smtClean="0"/>
              <a:pPr/>
              <a:t>1/27/15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67399" y="6288741"/>
            <a:ext cx="267596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BC79-8463-4947-ABE0-9D2FD3BF809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188253" y="179292"/>
            <a:ext cx="3281087" cy="6483096"/>
          </a:xfrm>
          <a:prstGeom prst="round1Rect">
            <a:avLst>
              <a:gd name="adj" fmla="val 17325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verlay-PictureCaption-Extra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0953" y="533400"/>
            <a:ext cx="3657600" cy="1252538"/>
          </a:xfrm>
        </p:spPr>
        <p:txBody>
          <a:bodyPr anchor="b"/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596153" y="1600199"/>
            <a:ext cx="3657600" cy="3657601"/>
          </a:xfrm>
          <a:prstGeom prst="ellipse">
            <a:avLst/>
          </a:prstGeom>
          <a:blipFill dpi="0" rotWithShape="0">
            <a:blip r:embed="rId3" cstate="print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10412" y="1828800"/>
            <a:ext cx="3657600" cy="3810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1000" y="6288741"/>
            <a:ext cx="1865125" cy="365125"/>
          </a:xfrm>
        </p:spPr>
        <p:txBody>
          <a:bodyPr/>
          <a:lstStyle/>
          <a:p>
            <a:fld id="{05046611-08E9-DB40-B493-586BF9697CE9}" type="datetimeFigureOut">
              <a:rPr lang="en-US" smtClean="0"/>
              <a:pPr/>
              <a:t>1/27/15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25813" y="6288741"/>
            <a:ext cx="521755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BC79-8463-4947-ABE0-9D2FD3BF80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verlay-PictureCaption-Extra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038" y="3778624"/>
            <a:ext cx="7560515" cy="1102658"/>
          </a:xfrm>
        </p:spPr>
        <p:txBody>
          <a:bodyPr anchor="b"/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871584" y="762000"/>
            <a:ext cx="7427726" cy="2989730"/>
          </a:xfrm>
          <a:prstGeom prst="roundRect">
            <a:avLst>
              <a:gd name="adj" fmla="val 7476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8034" y="4827493"/>
            <a:ext cx="7559977" cy="1220881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1000" y="6288741"/>
            <a:ext cx="1865125" cy="365125"/>
          </a:xfrm>
        </p:spPr>
        <p:txBody>
          <a:bodyPr/>
          <a:lstStyle/>
          <a:p>
            <a:fld id="{05046611-08E9-DB40-B493-586BF9697CE9}" type="datetimeFigureOut">
              <a:rPr lang="en-US" smtClean="0"/>
              <a:pPr/>
              <a:t>1/27/15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25813" y="6288741"/>
            <a:ext cx="521755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BC79-8463-4947-ABE0-9D2FD3BF80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46611-08E9-DB40-B493-586BF9697CE9}" type="datetimeFigureOut">
              <a:rPr lang="en-US" smtClean="0"/>
              <a:pPr/>
              <a:t>1/27/15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BC79-8463-4947-ABE0-9D2FD3BF80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28646" y="779463"/>
            <a:ext cx="1358153" cy="52689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9462" y="779464"/>
            <a:ext cx="6170613" cy="526891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46611-08E9-DB40-B493-586BF9697CE9}" type="datetimeFigureOut">
              <a:rPr lang="en-US" smtClean="0"/>
              <a:pPr/>
              <a:t>1/27/15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BC79-8463-4947-ABE0-9D2FD3BF80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Diagonal Corner Rectangle 7"/>
          <p:cNvSpPr/>
          <p:nvPr/>
        </p:nvSpPr>
        <p:spPr>
          <a:xfrm>
            <a:off x="189707" y="189707"/>
            <a:ext cx="8764587" cy="6478587"/>
          </a:xfrm>
          <a:prstGeom prst="round2DiagRect">
            <a:avLst>
              <a:gd name="adj1" fmla="val 9416"/>
              <a:gd name="adj2" fmla="val 0"/>
            </a:avLst>
          </a:prstGeom>
          <a:gradFill>
            <a:gsLst>
              <a:gs pos="17000">
                <a:schemeClr val="bg2"/>
              </a:gs>
              <a:gs pos="100000">
                <a:schemeClr val="tx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04438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828800"/>
            <a:ext cx="7583487" cy="42089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1000" y="6288741"/>
            <a:ext cx="18875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05046611-08E9-DB40-B493-586BF9697CE9}" type="datetimeFigureOut">
              <a:rPr lang="en-US" smtClean="0"/>
              <a:pPr/>
              <a:t>1/27/15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4615" y="6288741"/>
            <a:ext cx="52387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4411" y="219635"/>
            <a:ext cx="493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C5F6BC79-8463-4947-ABE0-9D2FD3BF809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400" rtl="0" eaLnBrk="1" latinLnBrk="0" hangingPunct="1">
        <a:spcBef>
          <a:spcPct val="0"/>
        </a:spcBef>
        <a:buNone/>
        <a:defRPr sz="38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82575" indent="-282575" algn="l" defTabSz="914400" rtl="0" eaLnBrk="1" latinLnBrk="0" hangingPunct="1">
        <a:spcBef>
          <a:spcPts val="2000"/>
        </a:spcBef>
        <a:buFont typeface="Wingdings 2" pitchFamily="18" charset="2"/>
        <a:buChar char=""/>
        <a:defRPr sz="2200" kern="1200">
          <a:solidFill>
            <a:schemeClr val="bg1"/>
          </a:solidFill>
          <a:latin typeface="+mn-lt"/>
          <a:ea typeface="+mn-ea"/>
          <a:cs typeface="+mn-cs"/>
        </a:defRPr>
      </a:lvl1pPr>
      <a:lvl2pPr marL="577850" indent="-295275" algn="l" defTabSz="914400" rtl="0" eaLnBrk="1" latinLnBrk="0" hangingPunct="1">
        <a:spcBef>
          <a:spcPts val="600"/>
        </a:spcBef>
        <a:buFont typeface="Wingdings 2" pitchFamily="18" charset="2"/>
        <a:buChar char="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860425" indent="-282575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latin typeface="+mn-lt"/>
          <a:ea typeface="+mn-ea"/>
          <a:cs typeface="+mn-cs"/>
        </a:defRPr>
      </a:lvl3pPr>
      <a:lvl4pPr marL="1143000" indent="-282575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1425575" indent="-282575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437979"/>
            <a:ext cx="6762749" cy="759160"/>
          </a:xfrm>
        </p:spPr>
        <p:txBody>
          <a:bodyPr/>
          <a:lstStyle/>
          <a:p>
            <a:pPr algn="ctr"/>
            <a:r>
              <a:rPr lang="en-US" b="1" i="1" dirty="0" smtClean="0">
                <a:solidFill>
                  <a:srgbClr val="0D0D0D"/>
                </a:solidFill>
                <a:latin typeface="Arial"/>
                <a:cs typeface="Arial"/>
              </a:rPr>
              <a:t>N. 338</a:t>
            </a:r>
            <a:endParaRPr lang="en-US" b="1" i="1" dirty="0">
              <a:solidFill>
                <a:srgbClr val="0D0D0D"/>
              </a:solidFill>
              <a:latin typeface="Arial"/>
              <a:cs typeface="Arial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0147" y="1197139"/>
            <a:ext cx="7493926" cy="5200047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en-GB" sz="9846" b="1" i="1" u="sng" dirty="0" smtClean="0">
                <a:latin typeface="Arial"/>
                <a:cs typeface="Arial"/>
              </a:rPr>
              <a:t>Relational Practice Across Diverse Contexts</a:t>
            </a:r>
          </a:p>
          <a:p>
            <a:pPr algn="ctr"/>
            <a:endParaRPr lang="en-GB" sz="7000" b="1" i="1" dirty="0" smtClean="0">
              <a:latin typeface="Arial"/>
              <a:cs typeface="Arial"/>
            </a:endParaRPr>
          </a:p>
          <a:p>
            <a:pPr algn="ctr"/>
            <a:r>
              <a:rPr lang="en-GB" sz="8000" b="1" dirty="0" smtClean="0">
                <a:solidFill>
                  <a:schemeClr val="tx1"/>
                </a:solidFill>
                <a:latin typeface="Arial"/>
                <a:cs typeface="Arial"/>
              </a:rPr>
              <a:t>Class </a:t>
            </a:r>
            <a:r>
              <a:rPr lang="en-GB" sz="8000" b="1" dirty="0" smtClean="0">
                <a:solidFill>
                  <a:schemeClr val="tx1"/>
                </a:solidFill>
                <a:latin typeface="Arial"/>
                <a:cs typeface="Arial"/>
              </a:rPr>
              <a:t>5</a:t>
            </a:r>
          </a:p>
          <a:p>
            <a:pPr algn="ctr"/>
            <a:r>
              <a:rPr lang="en-GB" sz="8000" b="1" dirty="0" smtClean="0">
                <a:latin typeface="Arial"/>
                <a:cs typeface="Arial"/>
              </a:rPr>
              <a:t>January 27</a:t>
            </a:r>
            <a:r>
              <a:rPr lang="en-GB" sz="8000" b="1" baseline="30000" dirty="0" smtClean="0">
                <a:latin typeface="Arial"/>
                <a:cs typeface="Arial"/>
              </a:rPr>
              <a:t>th</a:t>
            </a:r>
            <a:r>
              <a:rPr lang="en-GB" sz="8000" b="1" dirty="0" smtClean="0">
                <a:latin typeface="Arial"/>
                <a:cs typeface="Arial"/>
              </a:rPr>
              <a:t>, </a:t>
            </a:r>
            <a:r>
              <a:rPr lang="en-GB" sz="8000" b="1" dirty="0" smtClean="0">
                <a:latin typeface="Arial"/>
                <a:cs typeface="Arial"/>
              </a:rPr>
              <a:t>2015</a:t>
            </a:r>
          </a:p>
          <a:p>
            <a:pPr algn="ctr"/>
            <a:r>
              <a:rPr lang="en-GB" sz="8000" b="1" dirty="0" smtClean="0">
                <a:latin typeface="Arial"/>
                <a:cs typeface="Arial"/>
              </a:rPr>
              <a:t>1300-1600, Wood 5</a:t>
            </a:r>
            <a:endParaRPr lang="en-GB" sz="8000" b="1" dirty="0" smtClean="0">
              <a:latin typeface="Arial"/>
              <a:cs typeface="Arial"/>
            </a:endParaRPr>
          </a:p>
          <a:p>
            <a:pPr algn="ctr"/>
            <a:endParaRPr lang="en-GB" sz="8000" b="1" dirty="0" smtClean="0">
              <a:latin typeface="Arial"/>
              <a:cs typeface="Arial"/>
            </a:endParaRPr>
          </a:p>
          <a:p>
            <a:pPr algn="ctr"/>
            <a:r>
              <a:rPr lang="en-GB" sz="8000" b="1" dirty="0" smtClean="0">
                <a:latin typeface="Arial"/>
                <a:cs typeface="Arial"/>
              </a:rPr>
              <a:t>Course Leader:</a:t>
            </a:r>
          </a:p>
          <a:p>
            <a:pPr algn="ctr"/>
            <a:r>
              <a:rPr lang="en-GB" sz="8000" b="1" i="1" dirty="0" smtClean="0">
                <a:latin typeface="Arial"/>
                <a:cs typeface="Arial"/>
              </a:rPr>
              <a:t>Paddy Rodney</a:t>
            </a:r>
          </a:p>
          <a:p>
            <a:pPr algn="ctr"/>
            <a:r>
              <a:rPr lang="en-GB" sz="8000" b="1" dirty="0" smtClean="0">
                <a:latin typeface="Arial"/>
                <a:cs typeface="Arial"/>
              </a:rPr>
              <a:t>TA: </a:t>
            </a:r>
          </a:p>
          <a:p>
            <a:pPr algn="ctr"/>
            <a:r>
              <a:rPr lang="en-GB" sz="8000" b="1" i="1" dirty="0" err="1" smtClean="0">
                <a:latin typeface="Arial"/>
                <a:cs typeface="Arial"/>
              </a:rPr>
              <a:t>Nassim</a:t>
            </a:r>
            <a:r>
              <a:rPr lang="en-GB" sz="8000" b="1" i="1" dirty="0" smtClean="0">
                <a:latin typeface="Arial"/>
                <a:cs typeface="Arial"/>
              </a:rPr>
              <a:t> </a:t>
            </a:r>
            <a:r>
              <a:rPr lang="en-GB" sz="8000" b="1" i="1" dirty="0" err="1" smtClean="0">
                <a:latin typeface="Arial"/>
                <a:cs typeface="Arial"/>
              </a:rPr>
              <a:t>Adhami</a:t>
            </a:r>
            <a:endParaRPr lang="en-GB" sz="8000" b="1" i="1" dirty="0" smtClean="0">
              <a:latin typeface="Arial"/>
              <a:cs typeface="Arial"/>
            </a:endParaRPr>
          </a:p>
          <a:p>
            <a:pPr algn="ctr"/>
            <a:endParaRPr lang="en-GB" sz="3600" b="1" dirty="0" smtClean="0">
              <a:latin typeface="Arial"/>
              <a:cs typeface="Arial"/>
            </a:endParaRPr>
          </a:p>
          <a:p>
            <a:pPr algn="ctr"/>
            <a:endParaRPr lang="en-GB" sz="3600" b="1" i="1" dirty="0" smtClean="0">
              <a:latin typeface="Arial"/>
              <a:cs typeface="Arial"/>
            </a:endParaRPr>
          </a:p>
          <a:p>
            <a:pPr algn="ctr"/>
            <a:endParaRPr lang="en-US" sz="3600" dirty="0" smtClean="0">
              <a:latin typeface="Arial"/>
              <a:cs typeface="Arial"/>
            </a:endParaRPr>
          </a:p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2547" y="381000"/>
            <a:ext cx="7910403" cy="1447800"/>
          </a:xfrm>
        </p:spPr>
        <p:txBody>
          <a:bodyPr/>
          <a:lstStyle/>
          <a:p>
            <a:pPr algn="ctr"/>
            <a:r>
              <a:rPr lang="en-US" sz="3600" b="1" i="1" u="sng" dirty="0" smtClean="0">
                <a:solidFill>
                  <a:schemeClr val="tx1"/>
                </a:solidFill>
                <a:latin typeface="Arial"/>
                <a:cs typeface="Arial"/>
              </a:rPr>
              <a:t>Class #5:</a:t>
            </a:r>
            <a:r>
              <a:rPr lang="en-US" sz="3600" b="1" i="1" u="sng" dirty="0" smtClean="0">
                <a:solidFill>
                  <a:schemeClr val="tx1"/>
                </a:solidFill>
                <a:latin typeface="Arial"/>
                <a:cs typeface="Arial"/>
              </a:rPr>
              <a:t> AGENDA: Tuesday</a:t>
            </a:r>
            <a:r>
              <a:rPr lang="en-US" sz="3600" b="1" i="1" u="sng" dirty="0" smtClean="0">
                <a:solidFill>
                  <a:schemeClr val="tx1"/>
                </a:solidFill>
                <a:latin typeface="Arial"/>
                <a:cs typeface="Arial"/>
              </a:rPr>
              <a:t>, January 27th, 1300--1600 (WOOD 5)</a:t>
            </a:r>
            <a:endParaRPr lang="en-US" sz="3600" b="1" i="1" u="sng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547" y="2014698"/>
            <a:ext cx="8248030" cy="402303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/>
                <a:cs typeface="Arial"/>
              </a:rPr>
              <a:t>LECTURE/DISCUSSION:</a:t>
            </a:r>
            <a:r>
              <a:rPr lang="en-US" sz="3600" b="1" dirty="0" smtClean="0">
                <a:latin typeface="Arial"/>
                <a:cs typeface="Arial"/>
              </a:rPr>
              <a:t> Review </a:t>
            </a:r>
            <a:r>
              <a:rPr lang="en-US" sz="3600" b="1" dirty="0" smtClean="0">
                <a:latin typeface="Arial"/>
                <a:cs typeface="Arial"/>
              </a:rPr>
              <a:t>of main points from </a:t>
            </a:r>
            <a:r>
              <a:rPr lang="en-US" sz="3600" b="1" dirty="0" err="1" smtClean="0">
                <a:latin typeface="Arial"/>
                <a:cs typeface="Arial"/>
              </a:rPr>
              <a:t>Doane</a:t>
            </a:r>
            <a:r>
              <a:rPr lang="en-US" sz="3600" b="1" dirty="0" smtClean="0">
                <a:latin typeface="Arial"/>
                <a:cs typeface="Arial"/>
              </a:rPr>
              <a:t> &amp; </a:t>
            </a:r>
            <a:r>
              <a:rPr lang="en-US" sz="3600" b="1" dirty="0" err="1" smtClean="0">
                <a:latin typeface="Arial"/>
                <a:cs typeface="Arial"/>
              </a:rPr>
              <a:t>Varcoe</a:t>
            </a:r>
            <a:r>
              <a:rPr lang="en-US" sz="3600" b="1" dirty="0" smtClean="0">
                <a:latin typeface="Arial"/>
                <a:cs typeface="Arial"/>
              </a:rPr>
              <a:t> Chapters 6, 7 &amp; 8</a:t>
            </a:r>
          </a:p>
          <a:p>
            <a:r>
              <a:rPr lang="en-US" sz="3600" b="1" dirty="0" smtClean="0">
                <a:latin typeface="Arial"/>
                <a:cs typeface="Arial"/>
              </a:rPr>
              <a:t>PRACTICE quiz questions, with discussion of how to write multiple choice questions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268716"/>
          </a:xfrm>
        </p:spPr>
        <p:txBody>
          <a:bodyPr/>
          <a:lstStyle/>
          <a:p>
            <a:pPr algn="ctr"/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Some Key Points: </a:t>
            </a:r>
            <a:r>
              <a:rPr lang="en-US" sz="2800" b="1" i="1" u="sng" dirty="0" err="1" smtClean="0">
                <a:solidFill>
                  <a:schemeClr val="tx1"/>
                </a:solidFill>
                <a:latin typeface="Arial"/>
                <a:cs typeface="Arial"/>
              </a:rPr>
              <a:t>Doane</a:t>
            </a:r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 and </a:t>
            </a:r>
            <a:r>
              <a:rPr lang="en-US" sz="2800" b="1" i="1" u="sng" dirty="0" err="1" smtClean="0">
                <a:solidFill>
                  <a:schemeClr val="tx1"/>
                </a:solidFill>
                <a:latin typeface="Arial"/>
                <a:cs typeface="Arial"/>
              </a:rPr>
              <a:t>Varcoe</a:t>
            </a:r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2800" b="1" i="1" u="sng" dirty="0" smtClean="0">
                <a:solidFill>
                  <a:srgbClr val="FFFFFF"/>
                </a:solidFill>
                <a:latin typeface="Arial"/>
                <a:cs typeface="Arial"/>
              </a:rPr>
              <a:t>Chapter 6:</a:t>
            </a:r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2800" b="1" i="1" u="sng" dirty="0" smtClean="0">
                <a:solidFill>
                  <a:srgbClr val="000000"/>
                </a:solidFill>
                <a:latin typeface="Arial"/>
                <a:cs typeface="Arial"/>
              </a:rPr>
              <a:t>Ways of Knowing to Support Relational Inquiry </a:t>
            </a:r>
            <a:r>
              <a:rPr lang="en-US" sz="2400" b="1" i="1" u="sng" dirty="0" smtClean="0">
                <a:latin typeface="Arial"/>
                <a:cs typeface="Arial"/>
              </a:rPr>
              <a:t>[Slide 1]</a:t>
            </a:r>
            <a:endParaRPr lang="en-US" sz="2400" b="1" i="1" u="sng" dirty="0"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4376" y="1824906"/>
            <a:ext cx="8758970" cy="4438173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smtClean="0">
                <a:latin typeface="Arial"/>
                <a:cs typeface="Arial"/>
              </a:rPr>
              <a:t>READ the chapter, and STUDY: Box 6.2 (</a:t>
            </a:r>
            <a:r>
              <a:rPr lang="en-US" sz="2800" b="1" dirty="0" err="1" smtClean="0">
                <a:latin typeface="Arial"/>
                <a:cs typeface="Arial"/>
              </a:rPr>
              <a:t>p</a:t>
            </a:r>
            <a:r>
              <a:rPr lang="en-US" sz="2800" b="1" dirty="0" smtClean="0">
                <a:latin typeface="Arial"/>
                <a:cs typeface="Arial"/>
              </a:rPr>
              <a:t>. 257), Box 6.3 (</a:t>
            </a:r>
            <a:r>
              <a:rPr lang="en-US" sz="2800" b="1" dirty="0" err="1" smtClean="0">
                <a:latin typeface="Arial"/>
                <a:cs typeface="Arial"/>
              </a:rPr>
              <a:t>p</a:t>
            </a:r>
            <a:r>
              <a:rPr lang="en-US" sz="2800" b="1" dirty="0" smtClean="0">
                <a:latin typeface="Arial"/>
                <a:cs typeface="Arial"/>
              </a:rPr>
              <a:t>. 263), Box 6.4 (</a:t>
            </a:r>
            <a:r>
              <a:rPr lang="en-US" sz="2800" b="1" dirty="0" err="1" smtClean="0">
                <a:latin typeface="Arial"/>
                <a:cs typeface="Arial"/>
              </a:rPr>
              <a:t>p</a:t>
            </a:r>
            <a:r>
              <a:rPr lang="en-US" sz="2800" b="1" dirty="0" smtClean="0">
                <a:latin typeface="Arial"/>
                <a:cs typeface="Arial"/>
              </a:rPr>
              <a:t>. 270), Box 6.5 (</a:t>
            </a:r>
            <a:r>
              <a:rPr lang="en-US" sz="2800" b="1" dirty="0" err="1" smtClean="0">
                <a:latin typeface="Arial"/>
                <a:cs typeface="Arial"/>
              </a:rPr>
              <a:t>p</a:t>
            </a:r>
            <a:r>
              <a:rPr lang="en-US" sz="2800" b="1" dirty="0" smtClean="0">
                <a:latin typeface="Arial"/>
                <a:cs typeface="Arial"/>
              </a:rPr>
              <a:t>. 271), Box 6.3 (</a:t>
            </a:r>
            <a:r>
              <a:rPr lang="en-US" sz="2800" b="1" dirty="0" err="1" smtClean="0">
                <a:latin typeface="Arial"/>
                <a:cs typeface="Arial"/>
              </a:rPr>
              <a:t>p</a:t>
            </a:r>
            <a:r>
              <a:rPr lang="en-US" sz="2800" b="1" dirty="0" smtClean="0">
                <a:latin typeface="Arial"/>
                <a:cs typeface="Arial"/>
              </a:rPr>
              <a:t>. 277)</a:t>
            </a:r>
            <a:endParaRPr lang="en-US" sz="2800" b="1" dirty="0" smtClean="0">
              <a:latin typeface="Arial"/>
              <a:cs typeface="Arial"/>
            </a:endParaRPr>
          </a:p>
          <a:p>
            <a:r>
              <a:rPr lang="en-US" sz="2800" b="1" dirty="0" smtClean="0">
                <a:latin typeface="Arial"/>
                <a:cs typeface="Arial"/>
              </a:rPr>
              <a:t>“A relational epistemology highlights </a:t>
            </a:r>
            <a:r>
              <a:rPr lang="en-US" sz="2800" b="1" dirty="0" smtClean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lang="en-US" sz="2800" b="1" i="1" dirty="0" smtClean="0">
                <a:solidFill>
                  <a:srgbClr val="FFFFFF"/>
                </a:solidFill>
                <a:latin typeface="Arial"/>
                <a:cs typeface="Arial"/>
              </a:rPr>
              <a:t>inseparability</a:t>
            </a:r>
            <a:r>
              <a:rPr lang="en-US" sz="2800" b="1" dirty="0" smtClean="0">
                <a:solidFill>
                  <a:srgbClr val="FFFFFF"/>
                </a:solidFill>
                <a:latin typeface="Arial"/>
                <a:cs typeface="Arial"/>
              </a:rPr>
              <a:t> of mind and body and thus of people and their worlds” (</a:t>
            </a:r>
            <a:r>
              <a:rPr lang="en-US" sz="2800" b="1" dirty="0" err="1" smtClean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lang="en-US" sz="2800" b="1" dirty="0" smtClean="0">
                <a:solidFill>
                  <a:srgbClr val="FFFFFF"/>
                </a:solidFill>
                <a:latin typeface="Arial"/>
                <a:cs typeface="Arial"/>
              </a:rPr>
              <a:t>. 231).</a:t>
            </a:r>
          </a:p>
          <a:p>
            <a:r>
              <a:rPr lang="en-US" sz="2800" b="1" dirty="0" smtClean="0">
                <a:solidFill>
                  <a:srgbClr val="FFFFFF"/>
                </a:solidFill>
                <a:latin typeface="Arial"/>
                <a:cs typeface="Arial"/>
              </a:rPr>
              <a:t>“Nursing practice that </a:t>
            </a:r>
            <a:r>
              <a:rPr lang="en-US" sz="2800" b="1" dirty="0" smtClean="0">
                <a:solidFill>
                  <a:srgbClr val="FFFFFF"/>
                </a:solidFill>
                <a:latin typeface="Arial"/>
                <a:cs typeface="Arial"/>
              </a:rPr>
              <a:t>is relational and responsive to the uniqueness of people and families must be informed by multiple forms of knowledge including </a:t>
            </a:r>
            <a:r>
              <a:rPr lang="en-US" sz="2800" b="1" i="1" dirty="0" smtClean="0">
                <a:solidFill>
                  <a:srgbClr val="FFFFFF"/>
                </a:solidFill>
                <a:latin typeface="Arial"/>
                <a:cs typeface="Arial"/>
              </a:rPr>
              <a:t>empirical, ethical, aesthetic, and sociopolitical” </a:t>
            </a:r>
            <a:r>
              <a:rPr lang="en-US" sz="2800" b="1" dirty="0" smtClean="0">
                <a:solidFill>
                  <a:srgbClr val="FFFFFF"/>
                </a:solidFill>
                <a:latin typeface="Arial"/>
                <a:cs typeface="Arial"/>
              </a:rPr>
              <a:t>(</a:t>
            </a:r>
            <a:r>
              <a:rPr lang="en-US" sz="2800" b="1" dirty="0" err="1" smtClean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lang="en-US" sz="2800" b="1" dirty="0" smtClean="0">
                <a:solidFill>
                  <a:srgbClr val="FFFFFF"/>
                </a:solidFill>
                <a:latin typeface="Arial"/>
                <a:cs typeface="Arial"/>
              </a:rPr>
              <a:t>. 231).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268716"/>
          </a:xfrm>
        </p:spPr>
        <p:txBody>
          <a:bodyPr/>
          <a:lstStyle/>
          <a:p>
            <a:pPr algn="ctr"/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Some Key Points: </a:t>
            </a:r>
            <a:r>
              <a:rPr lang="en-US" sz="2800" b="1" i="1" u="sng" dirty="0" err="1" smtClean="0">
                <a:solidFill>
                  <a:schemeClr val="tx1"/>
                </a:solidFill>
                <a:latin typeface="Arial"/>
                <a:cs typeface="Arial"/>
              </a:rPr>
              <a:t>Doane</a:t>
            </a:r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 and </a:t>
            </a:r>
            <a:r>
              <a:rPr lang="en-US" sz="2800" b="1" i="1" u="sng" dirty="0" err="1" smtClean="0">
                <a:solidFill>
                  <a:schemeClr val="tx1"/>
                </a:solidFill>
                <a:latin typeface="Arial"/>
                <a:cs typeface="Arial"/>
              </a:rPr>
              <a:t>Varcoe</a:t>
            </a:r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2800" b="1" i="1" u="sng" dirty="0" smtClean="0">
                <a:solidFill>
                  <a:srgbClr val="FFFFFF"/>
                </a:solidFill>
                <a:latin typeface="Arial"/>
                <a:cs typeface="Arial"/>
              </a:rPr>
              <a:t>Chapter 6:</a:t>
            </a:r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2800" b="1" i="1" u="sng" dirty="0" smtClean="0">
                <a:solidFill>
                  <a:srgbClr val="000000"/>
                </a:solidFill>
                <a:latin typeface="Arial"/>
                <a:cs typeface="Arial"/>
              </a:rPr>
              <a:t>Ways of Knowing to Support Relational Inquiry </a:t>
            </a:r>
            <a:r>
              <a:rPr lang="en-US" sz="2400" b="1" i="1" u="sng" dirty="0" smtClean="0">
                <a:latin typeface="Arial"/>
                <a:cs typeface="Arial"/>
              </a:rPr>
              <a:t>[Slide 2]</a:t>
            </a:r>
            <a:endParaRPr lang="en-US" sz="2400" b="1" i="1" u="sng" dirty="0"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4376" y="1824906"/>
            <a:ext cx="8758970" cy="4438173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latin typeface="Arial"/>
                <a:cs typeface="Arial"/>
              </a:rPr>
              <a:t>“Relating through </a:t>
            </a:r>
            <a:r>
              <a:rPr lang="en-US" sz="2800" b="1" i="1" dirty="0" smtClean="0">
                <a:latin typeface="Arial"/>
                <a:cs typeface="Arial"/>
              </a:rPr>
              <a:t>knowing</a:t>
            </a:r>
            <a:r>
              <a:rPr lang="en-US" sz="2800" b="1" dirty="0" smtClean="0">
                <a:latin typeface="Arial"/>
                <a:cs typeface="Arial"/>
              </a:rPr>
              <a:t> and </a:t>
            </a:r>
            <a:r>
              <a:rPr lang="en-US" sz="2800" b="1" i="1" dirty="0" smtClean="0">
                <a:latin typeface="Arial"/>
                <a:cs typeface="Arial"/>
              </a:rPr>
              <a:t>not knowing </a:t>
            </a:r>
            <a:r>
              <a:rPr lang="en-US" sz="2800" b="1" dirty="0" smtClean="0">
                <a:latin typeface="Arial"/>
                <a:cs typeface="Arial"/>
              </a:rPr>
              <a:t>simultaneously in all instances assists you to continually question the limits of your knowledge and continuously inquire to expand that knowledge” (</a:t>
            </a:r>
            <a:r>
              <a:rPr lang="en-US" sz="2800" b="1" dirty="0" err="1" smtClean="0">
                <a:latin typeface="Arial"/>
                <a:cs typeface="Arial"/>
              </a:rPr>
              <a:t>p</a:t>
            </a:r>
            <a:r>
              <a:rPr lang="en-US" sz="2800" b="1" dirty="0" smtClean="0">
                <a:latin typeface="Arial"/>
                <a:cs typeface="Arial"/>
              </a:rPr>
              <a:t>. 239).</a:t>
            </a:r>
          </a:p>
          <a:p>
            <a:r>
              <a:rPr lang="en-US" sz="2800" b="1" dirty="0" smtClean="0">
                <a:latin typeface="Arial"/>
                <a:cs typeface="Arial"/>
              </a:rPr>
              <a:t>“Knowledge can never be separated from values or ideology” (</a:t>
            </a:r>
            <a:r>
              <a:rPr lang="en-US" sz="2800" b="1" dirty="0" err="1" smtClean="0">
                <a:latin typeface="Arial"/>
                <a:cs typeface="Arial"/>
              </a:rPr>
              <a:t>p</a:t>
            </a:r>
            <a:r>
              <a:rPr lang="en-US" sz="2800" b="1" dirty="0" smtClean="0">
                <a:latin typeface="Arial"/>
                <a:cs typeface="Arial"/>
              </a:rPr>
              <a:t>. 260).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268716"/>
          </a:xfrm>
        </p:spPr>
        <p:txBody>
          <a:bodyPr/>
          <a:lstStyle/>
          <a:p>
            <a:pPr algn="ctr"/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Some Key Points: </a:t>
            </a:r>
            <a:r>
              <a:rPr lang="en-US" sz="2800" b="1" i="1" u="sng" dirty="0" err="1" smtClean="0">
                <a:solidFill>
                  <a:schemeClr val="tx1"/>
                </a:solidFill>
                <a:latin typeface="Arial"/>
                <a:cs typeface="Arial"/>
              </a:rPr>
              <a:t>Doane</a:t>
            </a:r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 and </a:t>
            </a:r>
            <a:r>
              <a:rPr lang="en-US" sz="2800" b="1" i="1" u="sng" dirty="0" err="1" smtClean="0">
                <a:solidFill>
                  <a:schemeClr val="tx1"/>
                </a:solidFill>
                <a:latin typeface="Arial"/>
                <a:cs typeface="Arial"/>
              </a:rPr>
              <a:t>Varcoe</a:t>
            </a:r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2800" b="1" i="1" u="sng" dirty="0" smtClean="0">
                <a:solidFill>
                  <a:srgbClr val="FFFFFF"/>
                </a:solidFill>
                <a:latin typeface="Arial"/>
                <a:cs typeface="Arial"/>
              </a:rPr>
              <a:t>Chapter 6:</a:t>
            </a:r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2800" b="1" i="1" u="sng" dirty="0" smtClean="0">
                <a:solidFill>
                  <a:srgbClr val="000000"/>
                </a:solidFill>
                <a:latin typeface="Arial"/>
                <a:cs typeface="Arial"/>
              </a:rPr>
              <a:t>Ways of Knowing to Support Relational Inquiry </a:t>
            </a:r>
            <a:r>
              <a:rPr lang="en-US" sz="2400" b="1" i="1" u="sng" dirty="0" smtClean="0">
                <a:latin typeface="Arial"/>
                <a:cs typeface="Arial"/>
              </a:rPr>
              <a:t>[Slide 3]</a:t>
            </a:r>
            <a:endParaRPr lang="en-US" sz="2400" b="1" i="1" u="sng" dirty="0"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4376" y="1824906"/>
            <a:ext cx="8758970" cy="443817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b="1" i="1" dirty="0" smtClean="0">
                <a:latin typeface="Arial"/>
                <a:cs typeface="Arial"/>
              </a:rPr>
              <a:t>APPLICATION:</a:t>
            </a:r>
          </a:p>
          <a:p>
            <a:pPr>
              <a:buNone/>
            </a:pPr>
            <a:r>
              <a:rPr lang="en-US" sz="2800" b="1" dirty="0" smtClean="0">
                <a:latin typeface="Arial"/>
                <a:cs typeface="Arial"/>
              </a:rPr>
              <a:t>How can </a:t>
            </a:r>
            <a:r>
              <a:rPr lang="en-US" sz="2800" b="1" dirty="0" err="1" smtClean="0">
                <a:latin typeface="Arial"/>
                <a:cs typeface="Arial"/>
              </a:rPr>
              <a:t>Doane</a:t>
            </a:r>
            <a:r>
              <a:rPr lang="en-US" sz="2800" b="1" dirty="0" smtClean="0">
                <a:latin typeface="Arial"/>
                <a:cs typeface="Arial"/>
              </a:rPr>
              <a:t> and </a:t>
            </a:r>
            <a:r>
              <a:rPr lang="en-US" sz="2800" b="1" dirty="0" err="1" smtClean="0">
                <a:latin typeface="Arial"/>
                <a:cs typeface="Arial"/>
              </a:rPr>
              <a:t>Varcoe’s</a:t>
            </a:r>
            <a:r>
              <a:rPr lang="en-US" sz="2800" b="1" dirty="0" smtClean="0">
                <a:latin typeface="Arial"/>
                <a:cs typeface="Arial"/>
              </a:rPr>
              <a:t> critique of </a:t>
            </a:r>
            <a:r>
              <a:rPr lang="en-US" sz="2800" b="1" i="1" dirty="0" smtClean="0">
                <a:latin typeface="Arial"/>
                <a:cs typeface="Arial"/>
              </a:rPr>
              <a:t>compliance</a:t>
            </a:r>
            <a:r>
              <a:rPr lang="en-US" sz="2800" b="1" dirty="0" smtClean="0">
                <a:latin typeface="Arial"/>
                <a:cs typeface="Arial"/>
              </a:rPr>
              <a:t> (pp. 274-275) be informed by multiple forms of knowledge? </a:t>
            </a:r>
            <a:endParaRPr lang="en-US" sz="2800" b="1" smtClean="0">
              <a:latin typeface="Arial"/>
              <a:cs typeface="Arial"/>
            </a:endParaRPr>
          </a:p>
          <a:p>
            <a:pPr>
              <a:buNone/>
            </a:pPr>
            <a:r>
              <a:rPr lang="en-US" sz="2800" b="1" smtClean="0">
                <a:latin typeface="Arial"/>
                <a:cs typeface="Arial"/>
              </a:rPr>
              <a:t>Discuss </a:t>
            </a:r>
            <a:r>
              <a:rPr lang="en-US" sz="2800" b="1" dirty="0" smtClean="0">
                <a:latin typeface="Arial"/>
                <a:cs typeface="Arial"/>
              </a:rPr>
              <a:t>each form of knowledge and offer some specific examples.</a:t>
            </a:r>
          </a:p>
          <a:p>
            <a:endParaRPr lang="en-US" sz="2800" b="1" dirty="0" smtClean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4376" y="381000"/>
            <a:ext cx="8394013" cy="1268716"/>
          </a:xfrm>
        </p:spPr>
        <p:txBody>
          <a:bodyPr/>
          <a:lstStyle/>
          <a:p>
            <a:pPr algn="ctr"/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Some Key Points: </a:t>
            </a:r>
            <a:r>
              <a:rPr lang="en-US" sz="2800" b="1" i="1" u="sng" dirty="0" err="1" smtClean="0">
                <a:solidFill>
                  <a:schemeClr val="tx1"/>
                </a:solidFill>
                <a:latin typeface="Arial"/>
                <a:cs typeface="Arial"/>
              </a:rPr>
              <a:t>Doane</a:t>
            </a:r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 and </a:t>
            </a:r>
            <a:r>
              <a:rPr lang="en-US" sz="2800" b="1" i="1" u="sng" dirty="0" err="1" smtClean="0">
                <a:solidFill>
                  <a:schemeClr val="tx1"/>
                </a:solidFill>
                <a:latin typeface="Arial"/>
                <a:cs typeface="Arial"/>
              </a:rPr>
              <a:t>Varcoe</a:t>
            </a:r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2800" b="1" i="1" u="sng" dirty="0" smtClean="0">
                <a:solidFill>
                  <a:srgbClr val="FFFFFF"/>
                </a:solidFill>
                <a:latin typeface="Arial"/>
                <a:cs typeface="Arial"/>
              </a:rPr>
              <a:t>Chapter 7:</a:t>
            </a:r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 All Nursing is </a:t>
            </a:r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Theoretically Informed </a:t>
            </a:r>
            <a:r>
              <a:rPr lang="en-US" sz="2400" b="1" i="1" u="sng" dirty="0" smtClean="0">
                <a:latin typeface="Arial"/>
                <a:cs typeface="Arial"/>
              </a:rPr>
              <a:t>[Slide 1]</a:t>
            </a:r>
            <a:endParaRPr lang="en-US" sz="2400" b="1" i="1" u="sng" dirty="0"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4376" y="1824906"/>
            <a:ext cx="8758970" cy="4438173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latin typeface="Arial"/>
                <a:cs typeface="Arial"/>
              </a:rPr>
              <a:t>READ the chapter, and </a:t>
            </a:r>
            <a:r>
              <a:rPr lang="en-US" sz="2800" b="1" dirty="0" smtClean="0">
                <a:latin typeface="Arial"/>
                <a:cs typeface="Arial"/>
              </a:rPr>
              <a:t>STUDY the questions on </a:t>
            </a:r>
            <a:r>
              <a:rPr lang="en-US" sz="2800" b="1" dirty="0" err="1" smtClean="0">
                <a:latin typeface="Arial"/>
                <a:cs typeface="Arial"/>
              </a:rPr>
              <a:t>p</a:t>
            </a:r>
            <a:r>
              <a:rPr lang="en-US" sz="2800" b="1" dirty="0" smtClean="0">
                <a:latin typeface="Arial"/>
                <a:cs typeface="Arial"/>
              </a:rPr>
              <a:t>. 298.</a:t>
            </a:r>
          </a:p>
          <a:p>
            <a:r>
              <a:rPr lang="en-US" sz="2800" b="1" dirty="0" smtClean="0">
                <a:latin typeface="Arial"/>
                <a:cs typeface="Arial"/>
              </a:rPr>
              <a:t>“Although the theories that inform your action may not be formal or intentionally enlisted, they highly influence your actions and set parameters on how you provide nursing care” (</a:t>
            </a:r>
            <a:r>
              <a:rPr lang="en-US" sz="2800" b="1" dirty="0" err="1" smtClean="0">
                <a:latin typeface="Arial"/>
                <a:cs typeface="Arial"/>
              </a:rPr>
              <a:t>p</a:t>
            </a:r>
            <a:r>
              <a:rPr lang="en-US" sz="2800" b="1" dirty="0" smtClean="0">
                <a:latin typeface="Arial"/>
                <a:cs typeface="Arial"/>
              </a:rPr>
              <a:t>. 283).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268716"/>
          </a:xfrm>
        </p:spPr>
        <p:txBody>
          <a:bodyPr/>
          <a:lstStyle/>
          <a:p>
            <a:pPr algn="ctr"/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Some Key Points: </a:t>
            </a:r>
            <a:r>
              <a:rPr lang="en-US" sz="2800" b="1" i="1" u="sng" dirty="0" err="1" smtClean="0">
                <a:solidFill>
                  <a:schemeClr val="tx1"/>
                </a:solidFill>
                <a:latin typeface="Arial"/>
                <a:cs typeface="Arial"/>
              </a:rPr>
              <a:t>Doane</a:t>
            </a:r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 and </a:t>
            </a:r>
            <a:r>
              <a:rPr lang="en-US" sz="2800" b="1" i="1" u="sng" dirty="0" err="1" smtClean="0">
                <a:solidFill>
                  <a:schemeClr val="tx1"/>
                </a:solidFill>
                <a:latin typeface="Arial"/>
                <a:cs typeface="Arial"/>
              </a:rPr>
              <a:t>Varcoe</a:t>
            </a:r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2800" b="1" i="1" u="sng" dirty="0" smtClean="0">
                <a:solidFill>
                  <a:srgbClr val="FFFFFF"/>
                </a:solidFill>
                <a:latin typeface="Arial"/>
                <a:cs typeface="Arial"/>
              </a:rPr>
              <a:t>Chapter 7:</a:t>
            </a:r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2400" b="1" i="1" u="sng" dirty="0" smtClean="0">
                <a:solidFill>
                  <a:schemeClr val="tx1"/>
                </a:solidFill>
                <a:latin typeface="Arial"/>
                <a:cs typeface="Arial"/>
              </a:rPr>
              <a:t>All Nursing is Theoretically Informed </a:t>
            </a:r>
            <a:r>
              <a:rPr lang="en-US" sz="2400" b="1" i="1" u="sng" dirty="0" smtClean="0">
                <a:latin typeface="Arial"/>
                <a:cs typeface="Arial"/>
              </a:rPr>
              <a:t>[Slide 2]</a:t>
            </a:r>
            <a:endParaRPr lang="en-US" sz="2400" b="1" i="1" u="sng" dirty="0"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4376" y="1824906"/>
            <a:ext cx="8758970" cy="443817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sz="2800" b="1" i="1" dirty="0" smtClean="0">
                <a:latin typeface="Arial"/>
                <a:cs typeface="Arial"/>
              </a:rPr>
              <a:t>APPLICATION:</a:t>
            </a:r>
          </a:p>
          <a:p>
            <a:pPr>
              <a:buNone/>
            </a:pPr>
            <a:r>
              <a:rPr lang="en-US" sz="2800" b="1" dirty="0" smtClean="0">
                <a:latin typeface="Arial"/>
                <a:cs typeface="Arial"/>
              </a:rPr>
              <a:t>In their review of theories informing nursing practice, </a:t>
            </a:r>
            <a:r>
              <a:rPr lang="en-US" sz="2800" b="1" dirty="0" err="1" smtClean="0">
                <a:latin typeface="Arial"/>
                <a:cs typeface="Arial"/>
              </a:rPr>
              <a:t>Doane</a:t>
            </a:r>
            <a:r>
              <a:rPr lang="en-US" sz="2800" b="1" dirty="0" smtClean="0">
                <a:latin typeface="Arial"/>
                <a:cs typeface="Arial"/>
              </a:rPr>
              <a:t> and </a:t>
            </a:r>
            <a:r>
              <a:rPr lang="en-US" sz="2800" b="1" dirty="0" err="1" smtClean="0">
                <a:latin typeface="Arial"/>
                <a:cs typeface="Arial"/>
              </a:rPr>
              <a:t>Varcoe</a:t>
            </a:r>
            <a:r>
              <a:rPr lang="en-US" sz="2800" b="1" dirty="0" smtClean="0">
                <a:latin typeface="Arial"/>
                <a:cs typeface="Arial"/>
              </a:rPr>
              <a:t> articulate the characteristics of </a:t>
            </a:r>
            <a:r>
              <a:rPr lang="en-US" sz="2800" b="1" i="1" dirty="0" smtClean="0">
                <a:latin typeface="Arial"/>
                <a:cs typeface="Arial"/>
              </a:rPr>
              <a:t>humanistic nursing</a:t>
            </a:r>
            <a:r>
              <a:rPr lang="en-US" sz="2800" b="1" dirty="0" smtClean="0">
                <a:latin typeface="Arial"/>
                <a:cs typeface="Arial"/>
              </a:rPr>
              <a:t>, including “being with and doing with”, “dialogue”, “here and now”, “occurring in situations”, “all-at-once”, and “complementary synthesis” (</a:t>
            </a:r>
            <a:r>
              <a:rPr lang="en-US" sz="2800" b="1" dirty="0" err="1" smtClean="0">
                <a:latin typeface="Arial"/>
                <a:cs typeface="Arial"/>
              </a:rPr>
              <a:t>p</a:t>
            </a:r>
            <a:r>
              <a:rPr lang="en-US" sz="2800" b="1" dirty="0" smtClean="0">
                <a:latin typeface="Arial"/>
                <a:cs typeface="Arial"/>
              </a:rPr>
              <a:t>. 287).</a:t>
            </a:r>
          </a:p>
          <a:p>
            <a:r>
              <a:rPr lang="en-US" sz="2800" b="1" dirty="0" smtClean="0">
                <a:latin typeface="Arial"/>
                <a:cs typeface="Arial"/>
              </a:rPr>
              <a:t>DISCUSS how these characteristics might inform a public health nurse visiting a new mother who is having trouble with breast feeding. </a:t>
            </a:r>
            <a:endParaRPr lang="en-US" sz="2800" b="1" dirty="0" smtClean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4376" y="381000"/>
            <a:ext cx="8394013" cy="1268716"/>
          </a:xfrm>
        </p:spPr>
        <p:txBody>
          <a:bodyPr/>
          <a:lstStyle/>
          <a:p>
            <a:pPr algn="ctr"/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Some Key Points: </a:t>
            </a:r>
            <a:r>
              <a:rPr lang="en-US" sz="2800" b="1" i="1" u="sng" dirty="0" err="1" smtClean="0">
                <a:solidFill>
                  <a:schemeClr val="tx1"/>
                </a:solidFill>
                <a:latin typeface="Arial"/>
                <a:cs typeface="Arial"/>
              </a:rPr>
              <a:t>Doane</a:t>
            </a:r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 and </a:t>
            </a:r>
            <a:r>
              <a:rPr lang="en-US" sz="2800" b="1" i="1" u="sng" dirty="0" err="1" smtClean="0">
                <a:solidFill>
                  <a:schemeClr val="tx1"/>
                </a:solidFill>
                <a:latin typeface="Arial"/>
                <a:cs typeface="Arial"/>
              </a:rPr>
              <a:t>Varcoe</a:t>
            </a:r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2800" b="1" i="1" u="sng" dirty="0" smtClean="0">
                <a:solidFill>
                  <a:srgbClr val="FFFFFF"/>
                </a:solidFill>
                <a:latin typeface="Arial"/>
                <a:cs typeface="Arial"/>
              </a:rPr>
              <a:t>Chapter 8:</a:t>
            </a:r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 All Nursing </a:t>
            </a:r>
            <a:r>
              <a:rPr lang="en-US" sz="2400" b="1" i="1" u="sng" dirty="0" smtClean="0">
                <a:solidFill>
                  <a:schemeClr val="tx1"/>
                </a:solidFill>
                <a:latin typeface="Arial"/>
                <a:cs typeface="Arial"/>
              </a:rPr>
              <a:t>is </a:t>
            </a:r>
            <a:r>
              <a:rPr lang="en-US" sz="2400" b="1" i="1" u="sng" dirty="0" smtClean="0">
                <a:solidFill>
                  <a:schemeClr val="tx1"/>
                </a:solidFill>
                <a:latin typeface="Arial"/>
                <a:cs typeface="Arial"/>
              </a:rPr>
              <a:t>Relational Practice</a:t>
            </a:r>
            <a:r>
              <a:rPr lang="en-US" sz="2400" b="1" i="1" u="sng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br>
              <a:rPr lang="en-US" sz="2400" b="1" i="1" u="sng" dirty="0" smtClean="0">
                <a:solidFill>
                  <a:schemeClr val="tx1"/>
                </a:solidFill>
                <a:latin typeface="Arial"/>
                <a:cs typeface="Arial"/>
              </a:rPr>
            </a:br>
            <a:r>
              <a:rPr lang="en-US" sz="2400" b="1" i="1" u="sng" dirty="0" smtClean="0">
                <a:latin typeface="Arial"/>
                <a:cs typeface="Arial"/>
              </a:rPr>
              <a:t>[Slide 1]</a:t>
            </a:r>
            <a:endParaRPr lang="en-US" sz="2400" b="1" i="1" u="sng" dirty="0"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4376" y="1824906"/>
            <a:ext cx="8758970" cy="4438173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smtClean="0">
                <a:latin typeface="Arial"/>
                <a:cs typeface="Arial"/>
              </a:rPr>
              <a:t>READ the chapter, and </a:t>
            </a:r>
            <a:r>
              <a:rPr lang="en-US" sz="2800" b="1" dirty="0" smtClean="0">
                <a:latin typeface="Arial"/>
                <a:cs typeface="Arial"/>
              </a:rPr>
              <a:t>STUDY Box 8.1 (</a:t>
            </a:r>
            <a:r>
              <a:rPr lang="en-US" sz="2800" b="1" dirty="0" err="1" smtClean="0">
                <a:latin typeface="Arial"/>
                <a:cs typeface="Arial"/>
              </a:rPr>
              <a:t>p</a:t>
            </a:r>
            <a:r>
              <a:rPr lang="en-US" sz="2800" b="1" dirty="0" smtClean="0">
                <a:latin typeface="Arial"/>
                <a:cs typeface="Arial"/>
              </a:rPr>
              <a:t>. 314), “Try it Out” 8.2 (</a:t>
            </a:r>
            <a:r>
              <a:rPr lang="en-US" sz="2800" b="1" dirty="0" err="1" smtClean="0">
                <a:latin typeface="Arial"/>
                <a:cs typeface="Arial"/>
              </a:rPr>
              <a:t>p</a:t>
            </a:r>
            <a:r>
              <a:rPr lang="en-US" sz="2800" b="1" dirty="0" smtClean="0">
                <a:latin typeface="Arial"/>
                <a:cs typeface="Arial"/>
              </a:rPr>
              <a:t>. 315), “Relating to What Is” (pp. 327-330), and “Your Relational Inquiry Toolbox” (pp. 331-332).</a:t>
            </a:r>
          </a:p>
          <a:p>
            <a:r>
              <a:rPr lang="en-US" sz="2800" b="1" dirty="0" smtClean="0">
                <a:latin typeface="Arial"/>
                <a:cs typeface="Arial"/>
              </a:rPr>
              <a:t>“To practice from a socio-environmental perspective of health in line with the purposes and goals of nursing as outlined in the human science theories of nursing requires shifting your reference point to </a:t>
            </a:r>
            <a:r>
              <a:rPr lang="en-US" sz="2800" b="1" i="1" dirty="0" smtClean="0">
                <a:latin typeface="Arial"/>
                <a:cs typeface="Arial"/>
              </a:rPr>
              <a:t>what is</a:t>
            </a:r>
            <a:r>
              <a:rPr lang="en-US" sz="2800" b="1" dirty="0" smtClean="0">
                <a:latin typeface="Arial"/>
                <a:cs typeface="Arial"/>
              </a:rPr>
              <a:t>—relating to the particular situation as it is and responding to what is meaningful to the people in those situations” (</a:t>
            </a:r>
            <a:r>
              <a:rPr lang="en-US" sz="2800" b="1" dirty="0" err="1" smtClean="0">
                <a:latin typeface="Arial"/>
                <a:cs typeface="Arial"/>
              </a:rPr>
              <a:t>Hartrick</a:t>
            </a:r>
            <a:r>
              <a:rPr lang="en-US" sz="2800" b="1" dirty="0" smtClean="0">
                <a:latin typeface="Arial"/>
                <a:cs typeface="Arial"/>
              </a:rPr>
              <a:t> </a:t>
            </a:r>
            <a:r>
              <a:rPr lang="en-US" sz="2800" b="1" dirty="0" err="1" smtClean="0">
                <a:latin typeface="Arial"/>
                <a:cs typeface="Arial"/>
              </a:rPr>
              <a:t>Doane</a:t>
            </a:r>
            <a:r>
              <a:rPr lang="en-US" sz="2800" b="1" dirty="0" smtClean="0">
                <a:latin typeface="Arial"/>
                <a:cs typeface="Arial"/>
              </a:rPr>
              <a:t> in press; cited in </a:t>
            </a:r>
            <a:r>
              <a:rPr lang="en-US" sz="2800" b="1" dirty="0" err="1" smtClean="0">
                <a:latin typeface="Arial"/>
                <a:cs typeface="Arial"/>
              </a:rPr>
              <a:t>Doane</a:t>
            </a:r>
            <a:r>
              <a:rPr lang="en-US" sz="2800" b="1" dirty="0" smtClean="0">
                <a:latin typeface="Arial"/>
                <a:cs typeface="Arial"/>
              </a:rPr>
              <a:t> &amp; </a:t>
            </a:r>
            <a:r>
              <a:rPr lang="en-US" sz="2800" b="1" dirty="0" err="1" smtClean="0">
                <a:latin typeface="Arial"/>
                <a:cs typeface="Arial"/>
              </a:rPr>
              <a:t>Varcoe</a:t>
            </a:r>
            <a:r>
              <a:rPr lang="en-US" sz="2800" b="1" dirty="0" smtClean="0">
                <a:latin typeface="Arial"/>
                <a:cs typeface="Arial"/>
              </a:rPr>
              <a:t> 2015, </a:t>
            </a:r>
            <a:r>
              <a:rPr lang="en-US" sz="2800" b="1" dirty="0" err="1" smtClean="0">
                <a:latin typeface="Arial"/>
                <a:cs typeface="Arial"/>
              </a:rPr>
              <a:t>p</a:t>
            </a:r>
            <a:r>
              <a:rPr lang="en-US" sz="2800" b="1" dirty="0" smtClean="0">
                <a:latin typeface="Arial"/>
                <a:cs typeface="Arial"/>
              </a:rPr>
              <a:t>. 324).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268716"/>
          </a:xfrm>
        </p:spPr>
        <p:txBody>
          <a:bodyPr/>
          <a:lstStyle/>
          <a:p>
            <a:pPr algn="ctr"/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Some Key Points: </a:t>
            </a:r>
            <a:r>
              <a:rPr lang="en-US" sz="2800" b="1" i="1" u="sng" dirty="0" err="1" smtClean="0">
                <a:solidFill>
                  <a:schemeClr val="tx1"/>
                </a:solidFill>
                <a:latin typeface="Arial"/>
                <a:cs typeface="Arial"/>
              </a:rPr>
              <a:t>Doane</a:t>
            </a:r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 and </a:t>
            </a:r>
            <a:r>
              <a:rPr lang="en-US" sz="2800" b="1" i="1" u="sng" dirty="0" err="1" smtClean="0">
                <a:solidFill>
                  <a:schemeClr val="tx1"/>
                </a:solidFill>
                <a:latin typeface="Arial"/>
                <a:cs typeface="Arial"/>
              </a:rPr>
              <a:t>Varcoe</a:t>
            </a:r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2800" b="1" i="1" u="sng" dirty="0" smtClean="0">
                <a:solidFill>
                  <a:srgbClr val="FFFFFF"/>
                </a:solidFill>
                <a:latin typeface="Arial"/>
                <a:cs typeface="Arial"/>
              </a:rPr>
              <a:t>Chapter 8:</a:t>
            </a:r>
            <a:r>
              <a:rPr lang="en-US" sz="2800" b="1" i="1" u="sng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2400" b="1" i="1" u="sng" dirty="0" smtClean="0">
                <a:solidFill>
                  <a:schemeClr val="tx1"/>
                </a:solidFill>
                <a:latin typeface="Arial"/>
                <a:cs typeface="Arial"/>
              </a:rPr>
              <a:t>All Nursing is</a:t>
            </a:r>
            <a:r>
              <a:rPr lang="en-US" sz="2400" b="1" i="1" u="sng" dirty="0" smtClean="0">
                <a:solidFill>
                  <a:schemeClr val="tx1"/>
                </a:solidFill>
                <a:latin typeface="Arial"/>
                <a:cs typeface="Arial"/>
              </a:rPr>
              <a:t> Relational </a:t>
            </a:r>
            <a:r>
              <a:rPr lang="en-US" sz="2400" b="1" i="1" u="sng" dirty="0" err="1" smtClean="0">
                <a:solidFill>
                  <a:schemeClr val="tx1"/>
                </a:solidFill>
                <a:latin typeface="Arial"/>
                <a:cs typeface="Arial"/>
              </a:rPr>
              <a:t>Practice</a:t>
            </a:r>
            <a:r>
              <a:rPr lang="en-US" sz="2400" b="1" i="1" u="sng" dirty="0" err="1" smtClean="0">
                <a:latin typeface="Arial"/>
                <a:cs typeface="Arial"/>
              </a:rPr>
              <a:t>[Slide</a:t>
            </a:r>
            <a:r>
              <a:rPr lang="en-US" sz="2400" b="1" i="1" u="sng" dirty="0" smtClean="0">
                <a:latin typeface="Arial"/>
                <a:cs typeface="Arial"/>
              </a:rPr>
              <a:t> 2 ]</a:t>
            </a:r>
            <a:endParaRPr lang="en-US" sz="2400" b="1" i="1" u="sng" dirty="0"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4376" y="1824906"/>
            <a:ext cx="8758970" cy="4438173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sz="2800" b="1" i="1" dirty="0" smtClean="0">
                <a:latin typeface="Arial"/>
                <a:cs typeface="Arial"/>
              </a:rPr>
              <a:t>APPLICATION:</a:t>
            </a:r>
          </a:p>
          <a:p>
            <a:pPr>
              <a:buNone/>
            </a:pPr>
            <a:r>
              <a:rPr lang="en-US" sz="2800" b="1" i="1" u="sng" dirty="0" smtClean="0">
                <a:latin typeface="Arial"/>
                <a:cs typeface="Arial"/>
              </a:rPr>
              <a:t>TRY OUT </a:t>
            </a:r>
            <a:r>
              <a:rPr lang="en-US" sz="2800" b="1" i="1" u="sng" dirty="0" err="1" smtClean="0">
                <a:latin typeface="Arial"/>
                <a:cs typeface="Arial"/>
              </a:rPr>
              <a:t>Exercize</a:t>
            </a:r>
            <a:r>
              <a:rPr lang="en-US" sz="2800" b="1" i="1" u="sng" dirty="0" smtClean="0">
                <a:latin typeface="Arial"/>
                <a:cs typeface="Arial"/>
              </a:rPr>
              <a:t> 8.1 (</a:t>
            </a:r>
            <a:r>
              <a:rPr lang="en-US" sz="2800" b="1" i="1" u="sng" dirty="0" err="1" smtClean="0">
                <a:latin typeface="Arial"/>
                <a:cs typeface="Arial"/>
              </a:rPr>
              <a:t>p</a:t>
            </a:r>
            <a:r>
              <a:rPr lang="en-US" sz="2800" b="1" i="1" u="sng" dirty="0" smtClean="0">
                <a:latin typeface="Arial"/>
                <a:cs typeface="Arial"/>
              </a:rPr>
              <a:t>. 313):</a:t>
            </a:r>
          </a:p>
          <a:p>
            <a:pPr>
              <a:buNone/>
            </a:pPr>
            <a:r>
              <a:rPr lang="en-US" sz="2800" b="1" i="1" dirty="0" smtClean="0">
                <a:latin typeface="Arial"/>
                <a:cs typeface="Arial"/>
              </a:rPr>
              <a:t>Reflecting back on a clinical experience, ask:</a:t>
            </a:r>
          </a:p>
          <a:p>
            <a:r>
              <a:rPr lang="en-US" sz="2800" b="1" i="1" dirty="0" smtClean="0">
                <a:latin typeface="Arial"/>
                <a:cs typeface="Arial"/>
              </a:rPr>
              <a:t>What patterns do you see?</a:t>
            </a:r>
          </a:p>
          <a:p>
            <a:r>
              <a:rPr lang="en-US" sz="2800" b="1" i="1" dirty="0" smtClean="0">
                <a:latin typeface="Arial"/>
                <a:cs typeface="Arial"/>
              </a:rPr>
              <a:t>Can you identify values that are shaping your practice? How?</a:t>
            </a:r>
          </a:p>
          <a:p>
            <a:r>
              <a:rPr lang="en-US" sz="2800" b="1" i="1" dirty="0" smtClean="0">
                <a:latin typeface="Arial"/>
                <a:cs typeface="Arial"/>
              </a:rPr>
              <a:t>Are your actions in line with your values?</a:t>
            </a:r>
          </a:p>
          <a:p>
            <a:r>
              <a:rPr lang="en-US" sz="2800" b="1" i="1" dirty="0" smtClean="0">
                <a:latin typeface="Arial"/>
                <a:cs typeface="Arial"/>
              </a:rPr>
              <a:t>What knowledge informs your relational practice? How?</a:t>
            </a:r>
          </a:p>
          <a:p>
            <a:endParaRPr lang="en-US" sz="2800" b="1" i="1" dirty="0" smtClean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volution">
  <a:themeElements>
    <a:clrScheme name="Revolution">
      <a:dk1>
        <a:sysClr val="windowText" lastClr="000000"/>
      </a:dk1>
      <a:lt1>
        <a:sysClr val="window" lastClr="FFFFFF"/>
      </a:lt1>
      <a:dk2>
        <a:srgbClr val="1B3861"/>
      </a:dk2>
      <a:lt2>
        <a:srgbClr val="38ABED"/>
      </a:lt2>
      <a:accent1>
        <a:srgbClr val="0C5986"/>
      </a:accent1>
      <a:accent2>
        <a:srgbClr val="DDF53D"/>
      </a:accent2>
      <a:accent3>
        <a:srgbClr val="508709"/>
      </a:accent3>
      <a:accent4>
        <a:srgbClr val="BF5E00"/>
      </a:accent4>
      <a:accent5>
        <a:srgbClr val="9C0001"/>
      </a:accent5>
      <a:accent6>
        <a:srgbClr val="660075"/>
      </a:accent6>
      <a:hlink>
        <a:srgbClr val="ABF24D"/>
      </a:hlink>
      <a:folHlink>
        <a:srgbClr val="A0E7FB"/>
      </a:folHlink>
    </a:clrScheme>
    <a:fontScheme name="Revolution">
      <a:majorFont>
        <a:latin typeface="Trebuchet MS"/>
        <a:ea typeface=""/>
        <a:cs typeface=""/>
        <a:font script="Jpan" typeface="ＭＳ ゴシック"/>
      </a:majorFont>
      <a:minorFont>
        <a:latin typeface="Trebuchet MS"/>
        <a:ea typeface=""/>
        <a:cs typeface=""/>
        <a:font script="Jpan" typeface="ＭＳ ゴシック"/>
      </a:minorFont>
    </a:fontScheme>
    <a:fmtScheme name="Revolution">
      <a: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0800000">
              <a:srgbClr val="808080">
                <a:alpha val="75000"/>
              </a:srgbClr>
            </a:innerShdw>
          </a:effectLst>
        </a:effectStyle>
        <a:effectStyle>
          <a:effectLst>
            <a:innerShdw blurRad="50800" dist="25400" dir="13500000">
              <a:srgbClr val="808080">
                <a:alpha val="75000"/>
              </a:srgbClr>
            </a:innerShdw>
            <a:outerShdw blurRad="63500" dist="508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1400000"/>
            </a:lightRig>
          </a:scene3d>
          <a:sp3d contourW="12700" prstMaterial="softmetal">
            <a:bevelT w="63500" h="254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Revolution.thmx</Template>
  <TotalTime>302</TotalTime>
  <Words>743</Words>
  <Application>Microsoft Macintosh PowerPoint</Application>
  <PresentationFormat>On-screen Show (4:3)</PresentationFormat>
  <Paragraphs>45</Paragraphs>
  <Slides>9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Revolution</vt:lpstr>
      <vt:lpstr>N. 338</vt:lpstr>
      <vt:lpstr>Class #5: AGENDA: Tuesday, January 27th, 1300--1600 (WOOD 5)</vt:lpstr>
      <vt:lpstr>Some Key Points: Doane and Varcoe Chapter 6: Ways of Knowing to Support Relational Inquiry [Slide 1]</vt:lpstr>
      <vt:lpstr>Some Key Points: Doane and Varcoe Chapter 6: Ways of Knowing to Support Relational Inquiry [Slide 2]</vt:lpstr>
      <vt:lpstr>Some Key Points: Doane and Varcoe Chapter 6: Ways of Knowing to Support Relational Inquiry [Slide 3]</vt:lpstr>
      <vt:lpstr>Some Key Points: Doane and Varcoe Chapter 7: All Nursing is Theoretically Informed [Slide 1]</vt:lpstr>
      <vt:lpstr>Some Key Points: Doane and Varcoe Chapter 7: All Nursing is Theoretically Informed [Slide 2]</vt:lpstr>
      <vt:lpstr>Some Key Points: Doane and Varcoe Chapter 8: All Nursing is Relational Practice  [Slide 1]</vt:lpstr>
      <vt:lpstr>Some Key Points: Doane and Varcoe Chapter 8: All Nursing is Relational Practice[Slide 2 ]</vt:lpstr>
    </vt:vector>
  </TitlesOfParts>
  <Company>UBC Nursing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N. 341</dc:title>
  <dc:creator>Patricia Rodney</dc:creator>
  <cp:lastModifiedBy>Patricia Rodney</cp:lastModifiedBy>
  <cp:revision>103</cp:revision>
  <dcterms:created xsi:type="dcterms:W3CDTF">2015-01-27T17:28:54Z</dcterms:created>
  <dcterms:modified xsi:type="dcterms:W3CDTF">2015-01-27T19:02:20Z</dcterms:modified>
</cp:coreProperties>
</file>