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64" r:id="rId1"/>
  </p:sldMasterIdLst>
  <p:notesMasterIdLst>
    <p:notesMasterId r:id="rId23"/>
  </p:notesMasterIdLst>
  <p:handoutMasterIdLst>
    <p:handoutMasterId r:id="rId24"/>
  </p:handoutMasterIdLst>
  <p:sldIdLst>
    <p:sldId id="256" r:id="rId2"/>
    <p:sldId id="284" r:id="rId3"/>
    <p:sldId id="257" r:id="rId4"/>
    <p:sldId id="258" r:id="rId5"/>
    <p:sldId id="282" r:id="rId6"/>
    <p:sldId id="266" r:id="rId7"/>
    <p:sldId id="283" r:id="rId8"/>
    <p:sldId id="264" r:id="rId9"/>
    <p:sldId id="263" r:id="rId10"/>
    <p:sldId id="277" r:id="rId11"/>
    <p:sldId id="262" r:id="rId12"/>
    <p:sldId id="276" r:id="rId13"/>
    <p:sldId id="278" r:id="rId14"/>
    <p:sldId id="261" r:id="rId15"/>
    <p:sldId id="268" r:id="rId16"/>
    <p:sldId id="269" r:id="rId17"/>
    <p:sldId id="280" r:id="rId18"/>
    <p:sldId id="270" r:id="rId19"/>
    <p:sldId id="281" r:id="rId20"/>
    <p:sldId id="271" r:id="rId21"/>
    <p:sldId id="272" r:id="rId2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76" autoAdjust="0"/>
    <p:restoredTop sz="94665" autoAdjust="0"/>
  </p:normalViewPr>
  <p:slideViewPr>
    <p:cSldViewPr>
      <p:cViewPr>
        <p:scale>
          <a:sx n="60" d="100"/>
          <a:sy n="60" d="100"/>
        </p:scale>
        <p:origin x="2616" y="119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notesMaster" Target="notesMasters/notesMaster1.xml"/><Relationship Id="rId24" Type="http://schemas.openxmlformats.org/officeDocument/2006/relationships/handoutMaster" Target="handoutMasters/handoutMaster1.xml"/><Relationship Id="rId25" Type="http://schemas.openxmlformats.org/officeDocument/2006/relationships/presProps" Target="presProps.xml"/><Relationship Id="rId26" Type="http://schemas.openxmlformats.org/officeDocument/2006/relationships/viewProps" Target="viewProps.xml"/><Relationship Id="rId27" Type="http://schemas.openxmlformats.org/officeDocument/2006/relationships/theme" Target="theme/theme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F6E50D-4FDE-463F-8260-356641308F55}" type="datetimeFigureOut">
              <a:rPr lang="en-CA" smtClean="0"/>
              <a:pPr/>
              <a:t>2016-02-12</a:t>
            </a:fld>
            <a:endParaRPr lang="en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FC4787-1353-4000-A6A5-A9D12E9A47C3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63920846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670802-A984-4C25-8F4C-E4DD1A889788}" type="datetimeFigureOut">
              <a:rPr lang="en-CA" smtClean="0"/>
              <a:pPr/>
              <a:t>2016-02-12</a:t>
            </a:fld>
            <a:endParaRPr lang="en-CA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679790-4740-4C30-A995-D0F3283786D1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33024509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679790-4740-4C30-A995-D0F3283786D1}" type="slidenum">
              <a:rPr lang="en-CA" smtClean="0"/>
              <a:pPr/>
              <a:t>1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e l'en-tête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611206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9790-4740-4C30-A995-D0F3283786D1}" type="slidenum">
              <a:rPr lang="en-CA" smtClean="0"/>
              <a:pPr/>
              <a:t>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110940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679790-4740-4C30-A995-D0F3283786D1}" type="slidenum">
              <a:rPr lang="en-CA" smtClean="0"/>
              <a:pPr/>
              <a:t>3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e l'en-tête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898664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679790-4740-4C30-A995-D0F3283786D1}" type="slidenum">
              <a:rPr lang="en-CA" smtClean="0"/>
              <a:pPr/>
              <a:t>4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e l'en-tête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656494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679790-4740-4C30-A995-D0F3283786D1}" type="slidenum">
              <a:rPr lang="en-CA" smtClean="0"/>
              <a:pPr/>
              <a:t>6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e l'en-tête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044507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679790-4740-4C30-A995-D0F3283786D1}" type="slidenum">
              <a:rPr lang="en-CA" smtClean="0"/>
              <a:pPr/>
              <a:t>8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e l'en-tête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977727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679790-4740-4C30-A995-D0F3283786D1}" type="slidenum">
              <a:rPr lang="en-CA" smtClean="0"/>
              <a:pPr/>
              <a:t>9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e l'en-tête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890853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Espace réservé de l'en-tête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9790-4740-4C30-A995-D0F3283786D1}" type="slidenum">
              <a:rPr lang="en-CA" smtClean="0"/>
              <a:pPr/>
              <a:t>10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175067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679790-4740-4C30-A995-D0F3283786D1}" type="slidenum">
              <a:rPr lang="en-CA" smtClean="0"/>
              <a:pPr/>
              <a:t>11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e l'en-tête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447600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Espace réservé de l'en-tête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9790-4740-4C30-A995-D0F3283786D1}" type="slidenum">
              <a:rPr lang="en-CA" smtClean="0"/>
              <a:pPr/>
              <a:t>12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521926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Espace réservé de l'en-tête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9790-4740-4C30-A995-D0F3283786D1}" type="slidenum">
              <a:rPr lang="en-CA" smtClean="0"/>
              <a:pPr/>
              <a:t>13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57811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679790-4740-4C30-A995-D0F3283786D1}" type="slidenum">
              <a:rPr lang="en-CA" smtClean="0"/>
              <a:pPr/>
              <a:t>14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e l'en-tête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440878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679790-4740-4C30-A995-D0F3283786D1}" type="slidenum">
              <a:rPr lang="en-CA" smtClean="0"/>
              <a:pPr/>
              <a:t>15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e l'en-tête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7327535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679790-4740-4C30-A995-D0F3283786D1}" type="slidenum">
              <a:rPr lang="en-CA" smtClean="0"/>
              <a:pPr/>
              <a:t>16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e l'en-tête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589749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Espace réservé de l'en-tête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9790-4740-4C30-A995-D0F3283786D1}" type="slidenum">
              <a:rPr lang="en-CA" smtClean="0"/>
              <a:pPr/>
              <a:t>17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1931819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679790-4740-4C30-A995-D0F3283786D1}" type="slidenum">
              <a:rPr lang="en-CA" smtClean="0"/>
              <a:pPr/>
              <a:t>18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e l'en-tête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716453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Espace réservé de l'en-tête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9790-4740-4C30-A995-D0F3283786D1}" type="slidenum">
              <a:rPr lang="en-CA" smtClean="0"/>
              <a:pPr/>
              <a:t>19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9254150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679790-4740-4C30-A995-D0F3283786D1}" type="slidenum">
              <a:rPr lang="en-CA" smtClean="0"/>
              <a:pPr/>
              <a:t>20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e l'en-tête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52066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679790-4740-4C30-A995-D0F3283786D1}" type="slidenum">
              <a:rPr lang="en-CA" smtClean="0"/>
              <a:pPr/>
              <a:t>21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e l'en-tête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817375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0" y="2226503"/>
            <a:ext cx="5917679" cy="2550877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0" y="4777380"/>
            <a:ext cx="591767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7498080" y="1828800"/>
            <a:ext cx="990599" cy="22865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EBADF453-737C-40BA-8129-49D53B725C59}" type="datetime1">
              <a:rPr lang="en-CA" smtClean="0"/>
              <a:t>2016-02-12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6236208" y="3264408"/>
            <a:ext cx="3859795" cy="228660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11" name="Rectangle 10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1EF82739-BE34-48A7-A77E-DF9804684288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509004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970" y="927098"/>
            <a:ext cx="6343672" cy="70986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887B9-BF04-43F2-AD13-5A33BA65AAE1}" type="datetime1">
              <a:rPr lang="en-CA" smtClean="0"/>
              <a:t>2016-02-12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1EF82739-BE34-48A7-A77E-DF9804684288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559270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6200000">
              <a:off x="3105027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/>
            <p:nvPr/>
          </p:nvSpPr>
          <p:spPr bwMode="gray">
            <a:xfrm rot="15687606">
              <a:off x="3320102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7534" y="2257588"/>
            <a:ext cx="3090672" cy="3020344"/>
          </a:xfrm>
        </p:spPr>
        <p:txBody>
          <a:bodyPr anchor="ctr"/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19261" y="2257588"/>
            <a:ext cx="3082516" cy="302034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8FB65-5C33-4BB1-B470-D3A40DAB3DA6}" type="datetime1">
              <a:rPr lang="en-CA" smtClean="0"/>
              <a:t>2016-02-12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1EF82739-BE34-48A7-A77E-DF9804684288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858234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66440" y="2489200"/>
            <a:ext cx="3636980" cy="353060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0581" y="2489203"/>
            <a:ext cx="3636980" cy="35306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E34A8-25AA-405E-AF99-7FFF6E9D6B33}" type="datetime1">
              <a:rPr lang="en-CA" smtClean="0"/>
              <a:t>2016-02-12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1EF82739-BE34-48A7-A77E-DF9804684288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798495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9918" y="2489200"/>
            <a:ext cx="3633502" cy="75929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6440" y="3248490"/>
            <a:ext cx="3636980" cy="277131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0581" y="2489200"/>
            <a:ext cx="3636979" cy="75663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0581" y="3245835"/>
            <a:ext cx="3636980" cy="27739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A3193-F1B0-4EFB-8CFB-030FCBC22721}" type="datetime1">
              <a:rPr lang="en-CA" smtClean="0"/>
              <a:t>2016-02-12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1EF82739-BE34-48A7-A77E-DF9804684288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414861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A4B46-4B1B-4778-BF36-5FA244E687E4}" type="datetime1">
              <a:rPr lang="en-CA" smtClean="0"/>
              <a:t>2016-02-12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1EF82739-BE34-48A7-A77E-DF9804684288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296028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F5F53-1164-4FCB-B247-F976D051E6AE}" type="datetime1">
              <a:rPr lang="en-CA" smtClean="0"/>
              <a:t>2016-02-12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1EF82739-BE34-48A7-A77E-DF9804684288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991097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548536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/>
            <p:nvPr/>
          </p:nvSpPr>
          <p:spPr bwMode="gray">
            <a:xfrm rot="15687606">
              <a:off x="2769747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447800"/>
            <a:ext cx="2712590" cy="1495588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68927" y="1447800"/>
            <a:ext cx="3632850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1" y="3086845"/>
            <a:ext cx="2712589" cy="2933701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444B4-A06A-4587-93B6-E49F19C0484E}" type="datetime1">
              <a:rPr lang="en-CA" smtClean="0"/>
              <a:t>2016-02-12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1EF82739-BE34-48A7-A77E-DF9804684288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520609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852610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 rot="15687606">
              <a:off x="3074559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381390"/>
            <a:ext cx="2987089" cy="157480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722909" y="1320800"/>
            <a:ext cx="2791102" cy="42164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086100"/>
            <a:ext cx="2987089" cy="24511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2BAF1-C56A-4649-B290-FB112E94A852}" type="datetime1">
              <a:rPr lang="en-CA" smtClean="0"/>
              <a:t>2016-02-12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1EF82739-BE34-48A7-A77E-DF9804684288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067017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10204164">
              <a:off x="426788" y="456424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6" name="Rectangle 15"/>
            <p:cNvSpPr/>
            <p:nvPr/>
          </p:nvSpPr>
          <p:spPr>
            <a:xfrm>
              <a:off x="421503" y="402165"/>
              <a:ext cx="8327939" cy="3141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0800000">
              <a:off x="485023" y="2670079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4961454"/>
            <a:ext cx="642200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1" y="685800"/>
            <a:ext cx="6422004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0" y="5528192"/>
            <a:ext cx="6422004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AAEE4-452B-4950-A5C6-2F9EE7556DDD}" type="datetime1">
              <a:rPr lang="en-CA" smtClean="0"/>
              <a:t>2016-02-12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1EF82739-BE34-48A7-A77E-DF9804684288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83230735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2780895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Rectangle 8"/>
            <p:cNvSpPr/>
            <p:nvPr/>
          </p:nvSpPr>
          <p:spPr>
            <a:xfrm>
              <a:off x="485023" y="4343399"/>
              <a:ext cx="8182128" cy="21124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>
              <a:off x="485023" y="2854646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2005" cy="1692720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488023"/>
            <a:ext cx="6422005" cy="2536857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AAEE4-452B-4950-A5C6-2F9EE7556DDD}" type="datetime1">
              <a:rPr lang="en-CA" smtClean="0"/>
              <a:t>2016-02-12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1EF82739-BE34-48A7-A77E-DF9804684288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31064003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430920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10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3" name="TextBox 22"/>
          <p:cNvSpPr txBox="1"/>
          <p:nvPr/>
        </p:nvSpPr>
        <p:spPr bwMode="gray">
          <a:xfrm>
            <a:off x="647430" y="651690"/>
            <a:ext cx="6015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 bwMode="gray">
          <a:xfrm>
            <a:off x="7069418" y="2900292"/>
            <a:ext cx="6190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8060" y="927099"/>
            <a:ext cx="6160385" cy="2882179"/>
          </a:xfrm>
        </p:spPr>
        <p:txBody>
          <a:bodyPr anchor="ctr"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387278" y="3809278"/>
            <a:ext cx="5646143" cy="333113"/>
          </a:xfrm>
        </p:spPr>
        <p:txBody>
          <a:bodyPr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5000816"/>
            <a:ext cx="6343673" cy="101061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AAEE4-452B-4950-A5C6-2F9EE7556DDD}" type="datetime1">
              <a:rPr lang="en-CA" smtClean="0"/>
              <a:t>2016-02-12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1EF82739-BE34-48A7-A77E-DF9804684288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39751871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/>
            <p:nvPr/>
          </p:nvSpPr>
          <p:spPr bwMode="gray">
            <a:xfrm rot="21010068">
              <a:off x="6359946" y="431124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7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2057400"/>
            <a:ext cx="6422005" cy="20955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5024908"/>
            <a:ext cx="6422004" cy="994891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AAEE4-452B-4950-A5C6-2F9EE7556DDD}" type="datetime1">
              <a:rPr lang="en-CA" smtClean="0"/>
              <a:t>2016-02-12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Rectangle 6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1EF82739-BE34-48A7-A77E-DF9804684288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60789770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3593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2489200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5"/>
          </p:nvPr>
        </p:nvSpPr>
        <p:spPr>
          <a:xfrm>
            <a:off x="866440" y="3147164"/>
            <a:ext cx="2313432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05614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08471" y="3147164"/>
            <a:ext cx="2318918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60935" y="3147164"/>
            <a:ext cx="2316625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294530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AAEE4-452B-4950-A5C6-2F9EE7556DDD}" type="datetime1">
              <a:rPr lang="en-CA" smtClean="0"/>
              <a:t>2016-02-12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1EF82739-BE34-48A7-A77E-DF9804684288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38176387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345260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4179596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9055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8"/>
          </p:nvPr>
        </p:nvSpPr>
        <p:spPr>
          <a:xfrm>
            <a:off x="866439" y="4837558"/>
            <a:ext cx="2313432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11125" y="4179595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8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553189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11125" y="484820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4179596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9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08641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58642" y="483755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40" name="Straight Connector 39"/>
          <p:cNvCxnSpPr/>
          <p:nvPr/>
        </p:nvCxnSpPr>
        <p:spPr>
          <a:xfrm>
            <a:off x="3290019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AAEE4-452B-4950-A5C6-2F9EE7556DDD}" type="datetime1">
              <a:rPr lang="en-CA" smtClean="0"/>
              <a:t>2016-02-12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1EF82739-BE34-48A7-A77E-DF9804684288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06570697"/>
      </p:ext>
    </p:extLst>
  </p:cSld>
  <p:clrMapOvr>
    <a:masterClrMapping/>
  </p:clrMapOvr>
  <p:hf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21301" y="6387910"/>
            <a:ext cx="990599" cy="228659"/>
          </a:xfrm>
        </p:spPr>
        <p:txBody>
          <a:bodyPr/>
          <a:lstStyle/>
          <a:p>
            <a:fld id="{2460FF4E-A1EE-44E4-899B-14DFC7BB84D4}" type="datetime1">
              <a:rPr lang="en-CA" smtClean="0"/>
              <a:t>2016-02-12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6133" y="6387910"/>
            <a:ext cx="3859795" cy="228660"/>
          </a:xfrm>
        </p:spPr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1EF82739-BE34-48A7-A77E-DF9804684288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096828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20420" cy="6860798"/>
            <a:chOff x="-1588" y="0"/>
            <a:chExt cx="9120420" cy="6860798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4966650">
              <a:off x="4673046" y="5107506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</p:grpSp>
      <p:sp>
        <p:nvSpPr>
          <p:cNvPr id="17" name="Rectangle 16"/>
          <p:cNvSpPr/>
          <p:nvPr/>
        </p:nvSpPr>
        <p:spPr>
          <a:xfrm>
            <a:off x="414867" y="402165"/>
            <a:ext cx="4610565" cy="605367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 bwMode="gray">
          <a:xfrm rot="5400000">
            <a:off x="1299309" y="1765596"/>
            <a:ext cx="5995993" cy="3326809"/>
          </a:xfrm>
          <a:custGeom>
            <a:avLst/>
            <a:gdLst/>
            <a:ahLst/>
            <a:cxnLst/>
            <a:rect l="0" t="0" r="r" b="b"/>
            <a:pathLst>
              <a:path w="4960" h="2752">
                <a:moveTo>
                  <a:pt x="0" y="0"/>
                </a:moveTo>
                <a:lnTo>
                  <a:pt x="0" y="324"/>
                </a:lnTo>
                <a:lnTo>
                  <a:pt x="0" y="1992"/>
                </a:lnTo>
                <a:lnTo>
                  <a:pt x="0" y="2752"/>
                </a:lnTo>
                <a:lnTo>
                  <a:pt x="4960" y="2752"/>
                </a:lnTo>
                <a:lnTo>
                  <a:pt x="4960" y="1992"/>
                </a:lnTo>
                <a:lnTo>
                  <a:pt x="4960" y="324"/>
                </a:lnTo>
                <a:lnTo>
                  <a:pt x="4960" y="0"/>
                </a:lnTo>
                <a:lnTo>
                  <a:pt x="4960" y="0"/>
                </a:lnTo>
                <a:lnTo>
                  <a:pt x="4734" y="34"/>
                </a:lnTo>
                <a:lnTo>
                  <a:pt x="4510" y="64"/>
                </a:lnTo>
                <a:lnTo>
                  <a:pt x="4284" y="90"/>
                </a:lnTo>
                <a:lnTo>
                  <a:pt x="4060" y="114"/>
                </a:lnTo>
                <a:lnTo>
                  <a:pt x="3836" y="132"/>
                </a:lnTo>
                <a:lnTo>
                  <a:pt x="3614" y="146"/>
                </a:lnTo>
                <a:lnTo>
                  <a:pt x="3392" y="158"/>
                </a:lnTo>
                <a:lnTo>
                  <a:pt x="3174" y="166"/>
                </a:lnTo>
                <a:lnTo>
                  <a:pt x="2960" y="172"/>
                </a:lnTo>
                <a:lnTo>
                  <a:pt x="2748" y="174"/>
                </a:lnTo>
                <a:lnTo>
                  <a:pt x="2542" y="174"/>
                </a:lnTo>
                <a:lnTo>
                  <a:pt x="2338" y="174"/>
                </a:lnTo>
                <a:lnTo>
                  <a:pt x="2140" y="170"/>
                </a:lnTo>
                <a:lnTo>
                  <a:pt x="1948" y="164"/>
                </a:lnTo>
                <a:lnTo>
                  <a:pt x="1762" y="156"/>
                </a:lnTo>
                <a:lnTo>
                  <a:pt x="1582" y="148"/>
                </a:lnTo>
                <a:lnTo>
                  <a:pt x="1410" y="138"/>
                </a:lnTo>
                <a:lnTo>
                  <a:pt x="1244" y="128"/>
                </a:lnTo>
                <a:lnTo>
                  <a:pt x="1088" y="116"/>
                </a:lnTo>
                <a:lnTo>
                  <a:pt x="938" y="104"/>
                </a:lnTo>
                <a:lnTo>
                  <a:pt x="668" y="78"/>
                </a:lnTo>
                <a:lnTo>
                  <a:pt x="438" y="54"/>
                </a:lnTo>
                <a:lnTo>
                  <a:pt x="254" y="34"/>
                </a:lnTo>
                <a:lnTo>
                  <a:pt x="116" y="1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18" name="Freeform 5"/>
          <p:cNvSpPr>
            <a:spLocks noEditPoints="1"/>
          </p:cNvSpPr>
          <p:nvPr/>
        </p:nvSpPr>
        <p:spPr bwMode="gray">
          <a:xfrm>
            <a:off x="0" y="0"/>
            <a:ext cx="9144000" cy="6858000"/>
          </a:xfrm>
          <a:custGeom>
            <a:avLst/>
            <a:gdLst/>
            <a:ahLst/>
            <a:cxnLst/>
            <a:rect l="0" t="0" r="r" b="b"/>
            <a:pathLst>
              <a:path w="5760" h="4320">
                <a:moveTo>
                  <a:pt x="0" y="0"/>
                </a:moveTo>
                <a:lnTo>
                  <a:pt x="0" y="4320"/>
                </a:lnTo>
                <a:lnTo>
                  <a:pt x="5760" y="4320"/>
                </a:lnTo>
                <a:lnTo>
                  <a:pt x="5760" y="0"/>
                </a:lnTo>
                <a:lnTo>
                  <a:pt x="0" y="0"/>
                </a:lnTo>
                <a:close/>
                <a:moveTo>
                  <a:pt x="5444" y="4004"/>
                </a:moveTo>
                <a:lnTo>
                  <a:pt x="324" y="4004"/>
                </a:lnTo>
                <a:lnTo>
                  <a:pt x="324" y="324"/>
                </a:lnTo>
                <a:lnTo>
                  <a:pt x="5444" y="324"/>
                </a:lnTo>
                <a:lnTo>
                  <a:pt x="5444" y="400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174928" y="1447799"/>
            <a:ext cx="1113516" cy="4572001"/>
          </a:xfrm>
        </p:spPr>
        <p:txBody>
          <a:bodyPr vert="eaVert" anchor="ctr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738" y="1447799"/>
            <a:ext cx="4416936" cy="457200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E0CEF-5177-4210-A929-CA5C9A1F5218}" type="datetime1">
              <a:rPr lang="en-CA" smtClean="0"/>
              <a:t>2016-02-12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8546" y="6365498"/>
            <a:ext cx="3859795" cy="228660"/>
          </a:xfrm>
        </p:spPr>
        <p:txBody>
          <a:bodyPr/>
          <a:lstStyle/>
          <a:p>
            <a:endParaRPr lang="en-CA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1EF82739-BE34-48A7-A77E-DF9804684288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070048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theme" Target="../theme/theme1.xml"/><Relationship Id="rId19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21010068">
              <a:off x="6359946" y="179029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5" name="Freeform 24"/>
            <p:cNvSpPr/>
            <p:nvPr/>
          </p:nvSpPr>
          <p:spPr bwMode="gray">
            <a:xfrm>
              <a:off x="485023" y="1856450"/>
              <a:ext cx="8173954" cy="4535226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866440" y="927099"/>
            <a:ext cx="6345260" cy="7098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4382" y="2489200"/>
            <a:ext cx="6345260" cy="353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74443" y="6365498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 b="1" i="0">
                <a:solidFill>
                  <a:schemeClr val="accent1"/>
                </a:solidFill>
              </a:defRPr>
            </a:lvl1pPr>
          </a:lstStyle>
          <a:p>
            <a:fld id="{1E6AAEE4-452B-4950-A5C6-2F9EE7556DDD}" type="datetime1">
              <a:rPr lang="en-CA" smtClean="0"/>
              <a:t>2016-02-12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0843" y="6365497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 b="1" i="0">
                <a:solidFill>
                  <a:schemeClr val="accent1"/>
                </a:solidFill>
              </a:defRPr>
            </a:lvl1pPr>
          </a:lstStyle>
          <a:p>
            <a:endParaRPr lang="en-CA"/>
          </a:p>
        </p:txBody>
      </p:sp>
      <p:sp>
        <p:nvSpPr>
          <p:cNvPr id="26" name="Rectangle 25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chemeClr val="bg1"/>
                </a:solidFill>
              </a:defRPr>
            </a:lvl1pPr>
          </a:lstStyle>
          <a:p>
            <a:fld id="{1EF82739-BE34-48A7-A77E-DF9804684288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247170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65" r:id="rId1"/>
    <p:sldLayoutId id="2147484166" r:id="rId2"/>
    <p:sldLayoutId id="2147484167" r:id="rId3"/>
    <p:sldLayoutId id="2147484168" r:id="rId4"/>
    <p:sldLayoutId id="2147484169" r:id="rId5"/>
    <p:sldLayoutId id="2147484170" r:id="rId6"/>
    <p:sldLayoutId id="2147484171" r:id="rId7"/>
    <p:sldLayoutId id="2147484172" r:id="rId8"/>
    <p:sldLayoutId id="2147484173" r:id="rId9"/>
    <p:sldLayoutId id="2147484174" r:id="rId10"/>
    <p:sldLayoutId id="2147484175" r:id="rId11"/>
    <p:sldLayoutId id="2147484176" r:id="rId12"/>
    <p:sldLayoutId id="2147484177" r:id="rId13"/>
    <p:sldLayoutId id="2147484178" r:id="rId14"/>
    <p:sldLayoutId id="2147484179" r:id="rId15"/>
    <p:sldLayoutId id="2147484180" r:id="rId16"/>
    <p:sldLayoutId id="2147484181" r:id="rId17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200" b="0" i="0" kern="1200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83464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3444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0876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0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5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979712" y="2636912"/>
            <a:ext cx="6477000" cy="3096344"/>
          </a:xfrm>
        </p:spPr>
        <p:txBody>
          <a:bodyPr>
            <a:normAutofit fontScale="90000"/>
          </a:bodyPr>
          <a:lstStyle/>
          <a:p>
            <a:pPr algn="ctr"/>
            <a:r>
              <a:rPr lang="en-CA" dirty="0" smtClean="0"/>
              <a:t>Friday, February 13,  2016</a:t>
            </a:r>
            <a:br>
              <a:rPr lang="en-CA" dirty="0" smtClean="0"/>
            </a:br>
            <a:r>
              <a:rPr lang="fr-CA" dirty="0" smtClean="0"/>
              <a:t/>
            </a:r>
            <a:br>
              <a:rPr lang="fr-CA" dirty="0" smtClean="0"/>
            </a:br>
            <a:r>
              <a:rPr lang="fr-CA" dirty="0" smtClean="0"/>
              <a:t>-----------------------</a:t>
            </a:r>
            <a:r>
              <a:rPr lang="en-CA" dirty="0" smtClean="0"/>
              <a:t/>
            </a:r>
            <a:br>
              <a:rPr lang="en-CA" dirty="0" smtClean="0"/>
            </a:br>
            <a:r>
              <a:rPr lang="en-US" dirty="0" smtClean="0"/>
              <a:t>Technology and  Inequality: The digital divide</a:t>
            </a:r>
            <a:r>
              <a:rPr lang="en-CA" dirty="0" smtClean="0"/>
              <a:t/>
            </a:r>
            <a:br>
              <a:rPr lang="en-CA" dirty="0" smtClean="0"/>
            </a:br>
            <a:endParaRPr lang="en-CA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438400" y="5423371"/>
            <a:ext cx="6705600" cy="1434629"/>
          </a:xfrm>
        </p:spPr>
        <p:txBody>
          <a:bodyPr>
            <a:normAutofit/>
          </a:bodyPr>
          <a:lstStyle/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dirty="0" smtClean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82739-BE34-48A7-A77E-DF9804684288}" type="slidenum">
              <a:rPr lang="en-CA" smtClean="0"/>
              <a:pPr/>
              <a:t>1</a:t>
            </a:fld>
            <a:endParaRPr lang="en-CA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>
                <a:solidFill>
                  <a:srgbClr val="00B050"/>
                </a:solidFill>
              </a:rPr>
              <a:t>Getting prepared for today’s class</a:t>
            </a:r>
            <a:endParaRPr lang="en-CA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b="1" dirty="0">
                <a:solidFill>
                  <a:srgbClr val="00B050"/>
                </a:solidFill>
              </a:rPr>
              <a:t>1 The digital divide</a:t>
            </a:r>
          </a:p>
          <a:p>
            <a:r>
              <a:rPr lang="en-CA" b="1" dirty="0">
                <a:solidFill>
                  <a:srgbClr val="00B050"/>
                </a:solidFill>
              </a:rPr>
              <a:t>2 The global digital divide: access and use of internet  in countries around the world</a:t>
            </a:r>
          </a:p>
          <a:p>
            <a:r>
              <a:rPr lang="en-CA" b="1" dirty="0">
                <a:solidFill>
                  <a:srgbClr val="00B050"/>
                </a:solidFill>
              </a:rPr>
              <a:t>3 China’s move towards digitization:  A unique example</a:t>
            </a:r>
          </a:p>
          <a:p>
            <a:r>
              <a:rPr lang="en-CA" b="1" dirty="0">
                <a:solidFill>
                  <a:srgbClr val="00B050"/>
                </a:solidFill>
              </a:rPr>
              <a:t>4 The effect of technology transfer on developing countries</a:t>
            </a:r>
          </a:p>
          <a:p>
            <a:endParaRPr lang="en-CA" dirty="0">
              <a:solidFill>
                <a:srgbClr val="00B05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82739-BE34-48A7-A77E-DF9804684288}" type="slidenum">
              <a:rPr lang="en-CA" smtClean="0"/>
              <a:pPr/>
              <a:t>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052074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CA" dirty="0" smtClean="0"/>
              <a:t>Introduction:</a:t>
            </a:r>
          </a:p>
          <a:p>
            <a:pPr>
              <a:buFontTx/>
              <a:buChar char="-"/>
            </a:pPr>
            <a:r>
              <a:rPr lang="en-CA" dirty="0"/>
              <a:t>A</a:t>
            </a:r>
            <a:r>
              <a:rPr lang="en-CA" dirty="0" smtClean="0"/>
              <a:t>nalysis of the technological divide in contemporary societies</a:t>
            </a:r>
          </a:p>
          <a:p>
            <a:pPr>
              <a:buFontTx/>
              <a:buChar char="-"/>
            </a:pPr>
            <a:r>
              <a:rPr lang="en-CA" dirty="0" smtClean="0"/>
              <a:t>Understanding the global digital divide: </a:t>
            </a:r>
            <a:r>
              <a:rPr lang="en-CA" u="sng" dirty="0" smtClean="0"/>
              <a:t>the micro and macro level  barriers </a:t>
            </a:r>
            <a:r>
              <a:rPr lang="en-CA" dirty="0" smtClean="0"/>
              <a:t>in the developing countries</a:t>
            </a:r>
          </a:p>
          <a:p>
            <a:pPr>
              <a:buFontTx/>
              <a:buChar char="-"/>
            </a:pPr>
            <a:r>
              <a:rPr lang="en-CA" dirty="0" smtClean="0"/>
              <a:t>The meaning of  t</a:t>
            </a:r>
            <a:r>
              <a:rPr lang="en-CA" u="sng" dirty="0" smtClean="0"/>
              <a:t>echnology transfer </a:t>
            </a:r>
            <a:r>
              <a:rPr lang="en-CA" dirty="0" smtClean="0"/>
              <a:t>from developing to developed countries </a:t>
            </a:r>
          </a:p>
          <a:p>
            <a:pPr>
              <a:buFontTx/>
              <a:buChar char="-"/>
            </a:pPr>
            <a:endParaRPr lang="en-CA" dirty="0" smtClean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82739-BE34-48A7-A77E-DF9804684288}" type="slidenum">
              <a:rPr lang="en-CA" smtClean="0"/>
              <a:pPr/>
              <a:t>3</a:t>
            </a:fld>
            <a:endParaRPr lang="en-CA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CA" b="1" dirty="0" smtClean="0"/>
              <a:t>1 The digital divide</a:t>
            </a:r>
          </a:p>
          <a:p>
            <a:r>
              <a:rPr lang="en-CA" dirty="0" smtClean="0"/>
              <a:t>The 3 Digital divides or discrepancy between social groups :</a:t>
            </a:r>
          </a:p>
          <a:p>
            <a:pPr marL="82296" indent="0">
              <a:buNone/>
            </a:pPr>
            <a:r>
              <a:rPr lang="en-CA" dirty="0" smtClean="0"/>
              <a:t>- access to internet</a:t>
            </a:r>
            <a:endParaRPr lang="en-CA" dirty="0" smtClean="0"/>
          </a:p>
          <a:p>
            <a:pPr marL="82296" indent="0">
              <a:buNone/>
            </a:pPr>
            <a:r>
              <a:rPr lang="en-CA" b="1" dirty="0" smtClean="0"/>
              <a:t>- </a:t>
            </a:r>
            <a:r>
              <a:rPr lang="en-CA" b="1" dirty="0" smtClean="0"/>
              <a:t>empowerment</a:t>
            </a:r>
            <a:endParaRPr lang="en-CA" b="1" dirty="0" smtClean="0"/>
          </a:p>
          <a:p>
            <a:pPr marL="82296" indent="0">
              <a:buNone/>
            </a:pPr>
            <a:r>
              <a:rPr lang="en-CA" b="1" dirty="0" smtClean="0"/>
              <a:t>-how to use the internet</a:t>
            </a:r>
            <a:endParaRPr lang="en-CA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82739-BE34-48A7-A77E-DF9804684288}" type="slidenum">
              <a:rPr lang="en-CA" smtClean="0"/>
              <a:pPr/>
              <a:t>4</a:t>
            </a:fld>
            <a:endParaRPr lang="en-CA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CA" sz="2400" dirty="0"/>
              <a:t>From computers in the 1990s to laptops, eBook readers, cell phones and tablets today.</a:t>
            </a:r>
          </a:p>
          <a:p>
            <a:r>
              <a:rPr lang="en-CA" sz="2400" dirty="0"/>
              <a:t>Bill Clinton’s haves and have-nots in the digital age. </a:t>
            </a:r>
          </a:p>
          <a:p>
            <a:r>
              <a:rPr lang="en-CA" sz="2400" dirty="0" smtClean="0"/>
              <a:t>The real Digital </a:t>
            </a:r>
            <a:r>
              <a:rPr lang="en-CA" sz="2400" dirty="0"/>
              <a:t>divide :</a:t>
            </a:r>
          </a:p>
          <a:p>
            <a:pPr marL="82296" indent="0">
              <a:buNone/>
            </a:pPr>
            <a:r>
              <a:rPr lang="en-CA" sz="2400" dirty="0" smtClean="0"/>
              <a:t>-the segregation between the north and the south</a:t>
            </a:r>
            <a:endParaRPr lang="en-CA" sz="2400" dirty="0"/>
          </a:p>
          <a:p>
            <a:pPr marL="82296" indent="0">
              <a:buNone/>
            </a:pPr>
            <a:r>
              <a:rPr lang="en-CA" sz="2400" dirty="0" smtClean="0"/>
              <a:t>-the vast gap between the poor and the rich countries</a:t>
            </a:r>
            <a:endParaRPr lang="en-CA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82739-BE34-48A7-A77E-DF9804684288}" type="slidenum">
              <a:rPr lang="en-CA" smtClean="0"/>
              <a:pPr/>
              <a:t>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394362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CA" dirty="0" smtClean="0"/>
              <a:t>1.1 Early studies of the digital divide</a:t>
            </a:r>
          </a:p>
          <a:p>
            <a:r>
              <a:rPr lang="en-CA" dirty="0" smtClean="0"/>
              <a:t>Falling out through the net : a study of urban and rural  Americans and Canadians in the 1990s</a:t>
            </a:r>
          </a:p>
          <a:p>
            <a:pPr marL="82296" indent="0">
              <a:buNone/>
            </a:pPr>
            <a:r>
              <a:rPr lang="en-CA" dirty="0" smtClean="0"/>
              <a:t>The  alarming internet penetration rate characteristics: </a:t>
            </a:r>
          </a:p>
          <a:p>
            <a:pPr marL="82296" indent="0">
              <a:buNone/>
            </a:pPr>
            <a:r>
              <a:rPr lang="en-CA" dirty="0" smtClean="0"/>
              <a:t>- </a:t>
            </a:r>
            <a:r>
              <a:rPr lang="en-CA" dirty="0" smtClean="0"/>
              <a:t>Gender </a:t>
            </a:r>
            <a:r>
              <a:rPr lang="en-CA" dirty="0" err="1" smtClean="0"/>
              <a:t>mle</a:t>
            </a:r>
            <a:r>
              <a:rPr lang="en-CA" dirty="0" smtClean="0"/>
              <a:t> and female use differently</a:t>
            </a:r>
            <a:endParaRPr lang="en-CA" dirty="0" smtClean="0"/>
          </a:p>
          <a:p>
            <a:pPr marL="82296" indent="0">
              <a:buNone/>
            </a:pPr>
            <a:r>
              <a:rPr lang="en-CA" b="1" dirty="0" smtClean="0"/>
              <a:t>-age young use more than old</a:t>
            </a:r>
            <a:endParaRPr lang="en-CA" dirty="0" smtClean="0"/>
          </a:p>
          <a:p>
            <a:pPr marL="82296" indent="0">
              <a:buNone/>
            </a:pPr>
            <a:r>
              <a:rPr lang="en-CA" dirty="0" smtClean="0"/>
              <a:t>- The rural and urban people</a:t>
            </a:r>
            <a:endParaRPr lang="en-CA" dirty="0" smtClean="0"/>
          </a:p>
          <a:p>
            <a:pPr marL="82296" indent="0">
              <a:buNone/>
            </a:pPr>
            <a:r>
              <a:rPr lang="en-CA" b="1" dirty="0" smtClean="0"/>
              <a:t>- </a:t>
            </a:r>
            <a:r>
              <a:rPr lang="en-CA" b="1" dirty="0" smtClean="0"/>
              <a:t>Between single and dual parents</a:t>
            </a:r>
            <a:endParaRPr lang="en-CA" b="1" dirty="0" smtClean="0"/>
          </a:p>
          <a:p>
            <a:pPr marL="82296" indent="0">
              <a:buNone/>
            </a:pPr>
            <a:r>
              <a:rPr lang="en-CA" b="1" dirty="0" smtClean="0"/>
              <a:t>-households and ethnicities</a:t>
            </a:r>
            <a:endParaRPr lang="en-CA" i="1" dirty="0">
              <a:solidFill>
                <a:srgbClr val="0070C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82739-BE34-48A7-A77E-DF9804684288}" type="slidenum">
              <a:rPr lang="en-CA" smtClean="0"/>
              <a:pPr/>
              <a:t>6</a:t>
            </a:fld>
            <a:endParaRPr lang="en-CA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CA" dirty="0"/>
              <a:t>1.2 Policy intervention </a:t>
            </a:r>
            <a:r>
              <a:rPr lang="en-CA" dirty="0" smtClean="0"/>
              <a:t>and the </a:t>
            </a:r>
            <a:r>
              <a:rPr lang="en-CA" dirty="0"/>
              <a:t>Digital divide</a:t>
            </a:r>
          </a:p>
          <a:p>
            <a:r>
              <a:rPr lang="en-CA" dirty="0" smtClean="0"/>
              <a:t>The impact of the  growing digital divide and policy in Canada and USA: Government and  non government organizations</a:t>
            </a:r>
          </a:p>
          <a:p>
            <a:pPr>
              <a:buNone/>
            </a:pPr>
            <a:r>
              <a:rPr lang="en-CA" i="1" dirty="0" smtClean="0">
                <a:solidFill>
                  <a:srgbClr val="0070C0"/>
                </a:solidFill>
              </a:rPr>
              <a:t>E.g</a:t>
            </a:r>
            <a:r>
              <a:rPr lang="en-CA" i="1" dirty="0">
                <a:solidFill>
                  <a:srgbClr val="0070C0"/>
                </a:solidFill>
              </a:rPr>
              <a:t>. Bill and </a:t>
            </a:r>
            <a:r>
              <a:rPr lang="en-CA" i="1" dirty="0" err="1">
                <a:solidFill>
                  <a:srgbClr val="0070C0"/>
                </a:solidFill>
              </a:rPr>
              <a:t>Milenda</a:t>
            </a:r>
            <a:r>
              <a:rPr lang="en-CA" i="1" dirty="0">
                <a:solidFill>
                  <a:srgbClr val="0070C0"/>
                </a:solidFill>
              </a:rPr>
              <a:t> Gates foundation (1999)</a:t>
            </a:r>
          </a:p>
          <a:p>
            <a:pPr>
              <a:buNone/>
            </a:pPr>
            <a:r>
              <a:rPr lang="en-CA" i="1" dirty="0">
                <a:solidFill>
                  <a:srgbClr val="0070C0"/>
                </a:solidFill>
              </a:rPr>
              <a:t> CANARIE (1993, Ottawa), </a:t>
            </a:r>
          </a:p>
          <a:p>
            <a:pPr>
              <a:buNone/>
            </a:pPr>
            <a:r>
              <a:rPr lang="en-CA" i="1" dirty="0">
                <a:solidFill>
                  <a:srgbClr val="0070C0"/>
                </a:solidFill>
              </a:rPr>
              <a:t>E rate (1997, public internet access in USA)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82739-BE34-48A7-A77E-DF9804684288}" type="slidenum">
              <a:rPr lang="en-CA" smtClean="0"/>
              <a:pPr/>
              <a:t>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894523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CA" dirty="0" smtClean="0"/>
              <a:t>1.3 Closing the digital divide</a:t>
            </a:r>
          </a:p>
          <a:p>
            <a:r>
              <a:rPr lang="en-CA" dirty="0" smtClean="0"/>
              <a:t>The  2009 Canadian internet use survey: study growth of internet penetration rate in Canada </a:t>
            </a:r>
          </a:p>
          <a:p>
            <a:r>
              <a:rPr lang="en-CA" dirty="0" smtClean="0"/>
              <a:t>How the digital divide persists in Canada</a:t>
            </a:r>
          </a:p>
          <a:p>
            <a:pPr>
              <a:buNone/>
            </a:pPr>
            <a:r>
              <a:rPr lang="en-CA" i="1" dirty="0" smtClean="0">
                <a:solidFill>
                  <a:srgbClr val="0070C0"/>
                </a:solidFill>
              </a:rPr>
              <a:t>E.g. 80% twelfth year internet connection of kids  over 16 compared to 12% in 1995</a:t>
            </a:r>
          </a:p>
          <a:p>
            <a:pPr>
              <a:buNone/>
            </a:pPr>
            <a:r>
              <a:rPr lang="en-CA" i="1" dirty="0" smtClean="0">
                <a:solidFill>
                  <a:srgbClr val="0070C0"/>
                </a:solidFill>
              </a:rPr>
              <a:t>E.g. Rural Canadians  under  the 30K income level (50%)</a:t>
            </a:r>
          </a:p>
          <a:p>
            <a:pPr>
              <a:buNone/>
            </a:pPr>
            <a:r>
              <a:rPr lang="en-CA" i="1" dirty="0" smtClean="0">
                <a:solidFill>
                  <a:srgbClr val="0070C0"/>
                </a:solidFill>
              </a:rPr>
              <a:t>E.g. The 66 % Internet users among  the below post secondary level </a:t>
            </a:r>
          </a:p>
          <a:p>
            <a:pPr>
              <a:buNone/>
            </a:pPr>
            <a:r>
              <a:rPr lang="en-CA" i="1" dirty="0" smtClean="0">
                <a:solidFill>
                  <a:srgbClr val="0070C0"/>
                </a:solidFill>
              </a:rPr>
              <a:t>E.g. Most penetration rate among the middle class and the younger generation</a:t>
            </a:r>
          </a:p>
          <a:p>
            <a:endParaRPr lang="en-CA" i="1" dirty="0" smtClean="0">
              <a:solidFill>
                <a:srgbClr val="0070C0"/>
              </a:solidFill>
            </a:endParaRP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82739-BE34-48A7-A77E-DF9804684288}" type="slidenum">
              <a:rPr lang="en-CA" smtClean="0"/>
              <a:pPr/>
              <a:t>8</a:t>
            </a:fld>
            <a:endParaRPr lang="en-CA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CA" sz="2400" dirty="0" smtClean="0"/>
              <a:t>1.4  The skills divide</a:t>
            </a:r>
          </a:p>
          <a:p>
            <a:pPr marL="82296" indent="0">
              <a:buNone/>
            </a:pPr>
            <a:r>
              <a:rPr lang="en-CA" sz="2400" dirty="0" smtClean="0"/>
              <a:t>- </a:t>
            </a:r>
            <a:r>
              <a:rPr lang="en-CA" sz="2400" dirty="0" smtClean="0"/>
              <a:t>Technical competence</a:t>
            </a:r>
            <a:endParaRPr lang="en-CA" sz="2400" dirty="0" smtClean="0"/>
          </a:p>
          <a:p>
            <a:pPr marL="82296" indent="0">
              <a:buNone/>
            </a:pPr>
            <a:endParaRPr lang="en-CA" sz="2400" dirty="0" smtClean="0"/>
          </a:p>
          <a:p>
            <a:pPr marL="82296" indent="0">
              <a:buNone/>
            </a:pPr>
            <a:r>
              <a:rPr lang="en-CA" sz="2400" dirty="0" smtClean="0"/>
              <a:t>-Internet </a:t>
            </a:r>
            <a:r>
              <a:rPr lang="en-CA" sz="2400" dirty="0" err="1" smtClean="0"/>
              <a:t>literracy</a:t>
            </a:r>
            <a:endParaRPr lang="en-CA" sz="2400" dirty="0" smtClean="0"/>
          </a:p>
          <a:p>
            <a:pPr marL="82296" indent="0">
              <a:buNone/>
            </a:pPr>
            <a:r>
              <a:rPr lang="en-CA" sz="2400" i="1" dirty="0" err="1" smtClean="0">
                <a:solidFill>
                  <a:srgbClr val="0070C0"/>
                </a:solidFill>
              </a:rPr>
              <a:t>E.g</a:t>
            </a:r>
            <a:r>
              <a:rPr lang="en-CA" sz="2400" i="1" dirty="0" smtClean="0">
                <a:solidFill>
                  <a:srgbClr val="0070C0"/>
                </a:solidFill>
              </a:rPr>
              <a:t>: finding jobs . Do </a:t>
            </a:r>
            <a:r>
              <a:rPr lang="en-CA" sz="2400" i="1" dirty="0" err="1" smtClean="0">
                <a:solidFill>
                  <a:srgbClr val="0070C0"/>
                </a:solidFill>
              </a:rPr>
              <a:t>uou</a:t>
            </a:r>
            <a:r>
              <a:rPr lang="en-CA" sz="2400" i="1" dirty="0" smtClean="0">
                <a:solidFill>
                  <a:srgbClr val="0070C0"/>
                </a:solidFill>
              </a:rPr>
              <a:t> know how to use the internet</a:t>
            </a:r>
            <a:endParaRPr lang="en-CA" sz="2400" i="1" dirty="0" smtClean="0">
              <a:solidFill>
                <a:srgbClr val="0070C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82739-BE34-48A7-A77E-DF9804684288}" type="slidenum">
              <a:rPr lang="en-CA" smtClean="0"/>
              <a:pPr/>
              <a:t>9</a:t>
            </a:fld>
            <a:endParaRPr lang="en-CA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CA" dirty="0" smtClean="0"/>
              <a:t>1.5 The economic opportunity and the democratic divide</a:t>
            </a:r>
          </a:p>
          <a:p>
            <a:pPr>
              <a:buNone/>
            </a:pPr>
            <a:r>
              <a:rPr lang="en-CA" dirty="0" smtClean="0"/>
              <a:t>- The  beliefs and attitudes towards the usefulness of  the internet</a:t>
            </a:r>
          </a:p>
          <a:p>
            <a:pPr>
              <a:buNone/>
            </a:pPr>
            <a:r>
              <a:rPr lang="en-CA" dirty="0" smtClean="0"/>
              <a:t>- Democratic divide (information, political parties, donations,  communicate online with MPs, Senators and  government etc.)</a:t>
            </a:r>
          </a:p>
          <a:p>
            <a:pPr>
              <a:buNone/>
            </a:pPr>
            <a:r>
              <a:rPr lang="en-CA" dirty="0" smtClean="0"/>
              <a:t>-  The countless opportunities of modern web base utilities.</a:t>
            </a:r>
          </a:p>
          <a:p>
            <a:endParaRPr lang="en-CA" dirty="0" smtClean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82739-BE34-48A7-A77E-DF9804684288}" type="slidenum">
              <a:rPr lang="en-CA" smtClean="0"/>
              <a:pPr/>
              <a:t>10</a:t>
            </a:fld>
            <a:endParaRPr lang="en-CA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CA" b="1" dirty="0" smtClean="0"/>
              <a:t>2 The global digital divide: access and use of internet  in countries around the world</a:t>
            </a:r>
          </a:p>
          <a:p>
            <a:r>
              <a:rPr lang="en-CA" dirty="0" smtClean="0"/>
              <a:t>The highest level of computer penetration: </a:t>
            </a:r>
          </a:p>
          <a:p>
            <a:pPr marL="82296" indent="0">
              <a:buNone/>
            </a:pPr>
            <a:r>
              <a:rPr lang="en-CA" dirty="0" smtClean="0"/>
              <a:t>- </a:t>
            </a:r>
            <a:r>
              <a:rPr lang="en-CA" dirty="0" smtClean="0"/>
              <a:t>Canada and USA</a:t>
            </a:r>
            <a:endParaRPr lang="en-CA" dirty="0" smtClean="0"/>
          </a:p>
          <a:p>
            <a:pPr marL="82296" indent="0">
              <a:buNone/>
            </a:pPr>
            <a:r>
              <a:rPr lang="en-CA" dirty="0" smtClean="0"/>
              <a:t>- </a:t>
            </a:r>
            <a:r>
              <a:rPr lang="en-CA" dirty="0" smtClean="0"/>
              <a:t>Europe and </a:t>
            </a:r>
            <a:r>
              <a:rPr lang="en-CA" dirty="0" err="1" smtClean="0"/>
              <a:t>australia</a:t>
            </a:r>
            <a:endParaRPr lang="en-CA" dirty="0" smtClean="0"/>
          </a:p>
          <a:p>
            <a:pPr marL="82296" indent="0">
              <a:buNone/>
            </a:pPr>
            <a:r>
              <a:rPr lang="en-CA" dirty="0" smtClean="0"/>
              <a:t>The correlation between low level of computer - internet connection, </a:t>
            </a:r>
          </a:p>
          <a:p>
            <a:pPr marL="82296" indent="0">
              <a:buNone/>
            </a:pPr>
            <a:r>
              <a:rPr lang="en-CA" dirty="0" smtClean="0"/>
              <a:t>- Low level of life when you are poor you don</a:t>
            </a:r>
            <a:r>
              <a:rPr lang="fr-FR" dirty="0" smtClean="0"/>
              <a:t>’</a:t>
            </a:r>
            <a:r>
              <a:rPr lang="en-CA" dirty="0" smtClean="0"/>
              <a:t>t use the internet</a:t>
            </a:r>
            <a:endParaRPr lang="en-CA" dirty="0" smtClean="0"/>
          </a:p>
          <a:p>
            <a:pPr marL="82296" indent="0">
              <a:buNone/>
            </a:pPr>
            <a:r>
              <a:rPr lang="en-CA" dirty="0" smtClean="0"/>
              <a:t>-participation in the global digital economy</a:t>
            </a:r>
            <a:endParaRPr lang="en-CA" dirty="0" smtClean="0"/>
          </a:p>
          <a:p>
            <a:pPr marL="82296" indent="0">
              <a:buNone/>
            </a:pPr>
            <a:endParaRPr lang="en-CA" dirty="0" smtClean="0"/>
          </a:p>
          <a:p>
            <a:pPr marL="82296" indent="0"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82739-BE34-48A7-A77E-DF9804684288}" type="slidenum">
              <a:rPr lang="en-CA" smtClean="0"/>
              <a:pPr/>
              <a:t>11</a:t>
            </a:fld>
            <a:endParaRPr lang="en-CA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The </a:t>
            </a:r>
            <a:r>
              <a:rPr lang="en-CA" dirty="0"/>
              <a:t>5</a:t>
            </a:r>
            <a:r>
              <a:rPr lang="en-CA" dirty="0" smtClean="0"/>
              <a:t> most salient barriers of developing countries  about commuter penetration:</a:t>
            </a:r>
          </a:p>
          <a:p>
            <a:pPr marL="82296" indent="0">
              <a:buNone/>
            </a:pPr>
            <a:r>
              <a:rPr lang="en-CA" i="1" dirty="0" smtClean="0"/>
              <a:t>- </a:t>
            </a:r>
            <a:r>
              <a:rPr lang="en-CA" i="1" dirty="0" err="1" smtClean="0"/>
              <a:t>Lak</a:t>
            </a:r>
            <a:r>
              <a:rPr lang="en-CA" i="1" dirty="0" smtClean="0"/>
              <a:t> of </a:t>
            </a:r>
            <a:r>
              <a:rPr lang="en-CA" i="1" dirty="0" err="1" smtClean="0"/>
              <a:t>infrastruture</a:t>
            </a:r>
            <a:endParaRPr lang="en-CA" i="1" dirty="0" smtClean="0"/>
          </a:p>
          <a:p>
            <a:pPr marL="82296" indent="0">
              <a:buNone/>
            </a:pPr>
            <a:endParaRPr lang="en-CA" i="1" dirty="0" smtClean="0"/>
          </a:p>
          <a:p>
            <a:pPr marL="82296" indent="0">
              <a:buNone/>
            </a:pPr>
            <a:r>
              <a:rPr lang="en-CA" i="1" dirty="0" smtClean="0"/>
              <a:t>- </a:t>
            </a:r>
            <a:r>
              <a:rPr lang="en-CA" i="1" dirty="0" err="1" smtClean="0"/>
              <a:t>Interet</a:t>
            </a:r>
            <a:r>
              <a:rPr lang="en-CA" i="1" dirty="0" smtClean="0"/>
              <a:t> fees</a:t>
            </a:r>
            <a:endParaRPr lang="en-CA" i="1" dirty="0" smtClean="0"/>
          </a:p>
          <a:p>
            <a:pPr marL="82296" indent="0">
              <a:buNone/>
            </a:pPr>
            <a:endParaRPr lang="en-CA" i="1" dirty="0" smtClean="0"/>
          </a:p>
          <a:p>
            <a:pPr marL="82296" indent="0">
              <a:buNone/>
            </a:pPr>
            <a:r>
              <a:rPr lang="en-CA" i="1" dirty="0" smtClean="0"/>
              <a:t>- </a:t>
            </a:r>
            <a:r>
              <a:rPr lang="en-CA" i="1" dirty="0" smtClean="0"/>
              <a:t>Education and </a:t>
            </a:r>
            <a:r>
              <a:rPr lang="en-CA" i="1" dirty="0" err="1" smtClean="0"/>
              <a:t>elliteracy</a:t>
            </a:r>
            <a:endParaRPr lang="en-CA" i="1" dirty="0" smtClean="0"/>
          </a:p>
          <a:p>
            <a:pPr marL="82296" indent="0">
              <a:buNone/>
            </a:pPr>
            <a:endParaRPr lang="en-CA" i="1" dirty="0" smtClean="0"/>
          </a:p>
          <a:p>
            <a:pPr>
              <a:buFontTx/>
              <a:buChar char="-"/>
            </a:pPr>
            <a:endParaRPr lang="en-CA" dirty="0" smtClean="0"/>
          </a:p>
          <a:p>
            <a:pPr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82739-BE34-48A7-A77E-DF9804684288}" type="slidenum">
              <a:rPr lang="en-CA" smtClean="0"/>
              <a:pPr/>
              <a:t>12</a:t>
            </a:fld>
            <a:endParaRPr lang="en-CA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82296" indent="0">
              <a:buNone/>
            </a:pPr>
            <a:r>
              <a:rPr lang="en-CA" sz="2800" dirty="0" smtClean="0"/>
              <a:t>- People </a:t>
            </a:r>
            <a:r>
              <a:rPr lang="en-CA" sz="2800" dirty="0" err="1" smtClean="0"/>
              <a:t>ahave</a:t>
            </a:r>
            <a:r>
              <a:rPr lang="en-CA" sz="2800" dirty="0" smtClean="0"/>
              <a:t> poor computer skills </a:t>
            </a:r>
            <a:endParaRPr lang="en-CA" sz="2800" dirty="0" smtClean="0"/>
          </a:p>
          <a:p>
            <a:pPr marL="82296" indent="0">
              <a:buNone/>
            </a:pPr>
            <a:endParaRPr lang="en-CA" sz="2800" dirty="0"/>
          </a:p>
          <a:p>
            <a:pPr marL="82296" indent="0">
              <a:buNone/>
            </a:pPr>
            <a:r>
              <a:rPr lang="en-CA" sz="2800" dirty="0" smtClean="0"/>
              <a:t>- </a:t>
            </a:r>
            <a:r>
              <a:rPr lang="en-CA" sz="2800" dirty="0" smtClean="0"/>
              <a:t>Lack of support</a:t>
            </a:r>
            <a:endParaRPr lang="en-CA" sz="2800" dirty="0" smtClean="0"/>
          </a:p>
          <a:p>
            <a:pPr marL="82296" indent="0">
              <a:buNone/>
            </a:pPr>
            <a:endParaRPr lang="en-CA" sz="2800" dirty="0"/>
          </a:p>
          <a:p>
            <a:pPr marL="82296" indent="0">
              <a:buNone/>
            </a:pPr>
            <a:r>
              <a:rPr lang="en-CA" sz="2800" dirty="0" smtClean="0"/>
              <a:t>- </a:t>
            </a:r>
            <a:r>
              <a:rPr lang="en-CA" sz="2800" dirty="0" smtClean="0"/>
              <a:t>Cultural barriers</a:t>
            </a:r>
            <a:endParaRPr lang="en-CA" sz="2800" dirty="0" smtClean="0"/>
          </a:p>
          <a:p>
            <a:pPr marL="82296" indent="0">
              <a:buNone/>
            </a:pPr>
            <a:endParaRPr lang="en-CA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82739-BE34-48A7-A77E-DF9804684288}" type="slidenum">
              <a:rPr lang="en-CA" smtClean="0"/>
              <a:pPr/>
              <a:t>13</a:t>
            </a:fld>
            <a:endParaRPr lang="en-CA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The typical categories of countries  based on  the levels of  economic development:</a:t>
            </a:r>
          </a:p>
          <a:p>
            <a:pPr>
              <a:buNone/>
            </a:pPr>
            <a:r>
              <a:rPr lang="en-CA" dirty="0" smtClean="0"/>
              <a:t>- The OECD  countries ( Organisation for  economic cooperation and development)</a:t>
            </a:r>
          </a:p>
          <a:p>
            <a:pPr>
              <a:buNone/>
            </a:pPr>
            <a:r>
              <a:rPr lang="en-CA" dirty="0" smtClean="0"/>
              <a:t>- Fast Developing nations </a:t>
            </a:r>
            <a:r>
              <a:rPr lang="en-CA" dirty="0"/>
              <a:t>(</a:t>
            </a:r>
            <a:r>
              <a:rPr lang="en-CA" dirty="0" smtClean="0"/>
              <a:t>Brazil, Russia, India, China, South Africa etc.)</a:t>
            </a:r>
          </a:p>
          <a:p>
            <a:pPr>
              <a:buNone/>
            </a:pPr>
            <a:r>
              <a:rPr lang="en-CA" dirty="0" smtClean="0"/>
              <a:t>- The case of the least developed countries (LDC)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82739-BE34-48A7-A77E-DF9804684288}" type="slidenum">
              <a:rPr lang="en-CA" smtClean="0"/>
              <a:pPr/>
              <a:t>14</a:t>
            </a:fld>
            <a:endParaRPr lang="en-CA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 </a:t>
            </a:r>
            <a:endParaRPr lang="en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CA" dirty="0" smtClean="0"/>
              <a:t>The shrinking  gap in  computer access :</a:t>
            </a:r>
          </a:p>
          <a:p>
            <a:pPr marL="82296" indent="0">
              <a:buNone/>
            </a:pPr>
            <a:endParaRPr lang="en-CA" dirty="0" smtClean="0"/>
          </a:p>
          <a:p>
            <a:pPr>
              <a:buFontTx/>
              <a:buChar char="-"/>
            </a:pPr>
            <a:r>
              <a:rPr lang="en-CA" dirty="0" smtClean="0"/>
              <a:t>The stagnating  fixed lines in the LDC</a:t>
            </a:r>
          </a:p>
          <a:p>
            <a:pPr marL="82296" indent="0">
              <a:buNone/>
            </a:pPr>
            <a:endParaRPr lang="en-CA" dirty="0" smtClean="0"/>
          </a:p>
          <a:p>
            <a:pPr>
              <a:buFontTx/>
              <a:buChar char="-"/>
            </a:pPr>
            <a:r>
              <a:rPr lang="en-CA" dirty="0" smtClean="0"/>
              <a:t>Why there is Rapid Cell phone increase</a:t>
            </a:r>
            <a:endParaRPr lang="en-CA" dirty="0"/>
          </a:p>
          <a:p>
            <a:pPr marL="82296" indent="0">
              <a:buNone/>
            </a:pPr>
            <a:endParaRPr lang="en-CA" dirty="0" smtClean="0"/>
          </a:p>
          <a:p>
            <a:pPr>
              <a:buFontTx/>
              <a:buChar char="-"/>
            </a:pPr>
            <a:r>
              <a:rPr lang="en-CA" dirty="0" smtClean="0"/>
              <a:t>Impact of </a:t>
            </a:r>
            <a:r>
              <a:rPr lang="en-CA" dirty="0"/>
              <a:t>poor </a:t>
            </a:r>
            <a:r>
              <a:rPr lang="en-CA" dirty="0" smtClean="0"/>
              <a:t>infrastructure in the LDC</a:t>
            </a:r>
          </a:p>
          <a:p>
            <a:pPr>
              <a:buFontTx/>
              <a:buChar char="-"/>
            </a:pPr>
            <a:r>
              <a:rPr lang="en-CA" dirty="0" smtClean="0"/>
              <a:t>slower </a:t>
            </a:r>
            <a:r>
              <a:rPr lang="en-CA" dirty="0"/>
              <a:t>Internet penetration rate  in the LDC </a:t>
            </a:r>
          </a:p>
          <a:p>
            <a:pPr>
              <a:buFontTx/>
              <a:buChar char="-"/>
            </a:pPr>
            <a:endParaRPr lang="en-CA" dirty="0"/>
          </a:p>
          <a:p>
            <a:pPr marL="82296" indent="0">
              <a:buNone/>
            </a:pPr>
            <a:r>
              <a:rPr lang="en-CA" dirty="0"/>
              <a:t>- Slow diffusion of Broadband in the LDC</a:t>
            </a:r>
          </a:p>
          <a:p>
            <a:pPr>
              <a:buFontTx/>
              <a:buChar char="-"/>
            </a:pPr>
            <a:endParaRPr lang="en-CA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82739-BE34-48A7-A77E-DF9804684288}" type="slidenum">
              <a:rPr lang="en-CA" smtClean="0"/>
              <a:pPr/>
              <a:t>15</a:t>
            </a:fld>
            <a:endParaRPr lang="en-CA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The OLPC ( One laptop per child programme) by a  US NGO :</a:t>
            </a:r>
          </a:p>
          <a:p>
            <a:pPr>
              <a:buNone/>
            </a:pPr>
            <a:r>
              <a:rPr lang="en-CA" i="1" dirty="0">
                <a:solidFill>
                  <a:srgbClr val="0070C0"/>
                </a:solidFill>
              </a:rPr>
              <a:t>E.g. The XO </a:t>
            </a:r>
            <a:r>
              <a:rPr lang="en-CA" i="1" dirty="0" smtClean="0">
                <a:solidFill>
                  <a:srgbClr val="0070C0"/>
                </a:solidFill>
              </a:rPr>
              <a:t>and essential needs in Africa</a:t>
            </a:r>
            <a:endParaRPr lang="en-CA" i="1" dirty="0">
              <a:solidFill>
                <a:srgbClr val="0070C0"/>
              </a:solidFill>
            </a:endParaRPr>
          </a:p>
          <a:p>
            <a:pPr>
              <a:buNone/>
            </a:pPr>
            <a:r>
              <a:rPr lang="en-CA" i="1" dirty="0">
                <a:solidFill>
                  <a:srgbClr val="0070C0"/>
                </a:solidFill>
              </a:rPr>
              <a:t>E.g. XO and  unexpected </a:t>
            </a:r>
            <a:r>
              <a:rPr lang="en-CA" i="1" dirty="0" smtClean="0">
                <a:solidFill>
                  <a:srgbClr val="0070C0"/>
                </a:solidFill>
              </a:rPr>
              <a:t>IT expenditure  </a:t>
            </a:r>
          </a:p>
          <a:p>
            <a:pPr>
              <a:buNone/>
            </a:pPr>
            <a:endParaRPr lang="en-CA" i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en-CA" i="1" dirty="0" smtClean="0">
                <a:solidFill>
                  <a:srgbClr val="FF0000"/>
                </a:solidFill>
              </a:rPr>
              <a:t>Pertinence or impertinence in a poverty ridden  third world?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82739-BE34-48A7-A77E-DF9804684288}" type="slidenum">
              <a:rPr lang="en-CA" smtClean="0"/>
              <a:pPr/>
              <a:t>16</a:t>
            </a:fld>
            <a:endParaRPr lang="en-CA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sz="2400" dirty="0" smtClean="0"/>
              <a:t>The response of Microsoft  with  alternative  and affordable soft ware for developing countries (Nigeria  and Libya).</a:t>
            </a:r>
          </a:p>
          <a:p>
            <a:r>
              <a:rPr lang="en-CA" sz="2400" dirty="0" smtClean="0"/>
              <a:t>Policy as an indispensable  prerequisite to  facilitate  a bottom-up development in the development of ICT in the developing world</a:t>
            </a:r>
          </a:p>
          <a:p>
            <a:pPr marL="82296" indent="0">
              <a:buNone/>
            </a:pPr>
            <a:endParaRPr lang="en-CA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82739-BE34-48A7-A77E-DF9804684288}" type="slidenum">
              <a:rPr lang="en-CA" smtClean="0"/>
              <a:pPr/>
              <a:t>17</a:t>
            </a:fld>
            <a:endParaRPr lang="en-CA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/>
            </a:r>
            <a:br>
              <a:rPr lang="en-CA" dirty="0" smtClean="0"/>
            </a:br>
            <a:endParaRPr lang="en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CA" sz="2000" b="1" dirty="0" smtClean="0"/>
              <a:t>3 China’s move towards digi</a:t>
            </a:r>
            <a:r>
              <a:rPr lang="en-CA" sz="2000" b="1" dirty="0"/>
              <a:t>t</a:t>
            </a:r>
            <a:r>
              <a:rPr lang="en-CA" sz="2000" b="1" dirty="0" smtClean="0"/>
              <a:t>ization:  A unique example</a:t>
            </a:r>
          </a:p>
          <a:p>
            <a:r>
              <a:rPr lang="en-CA" sz="2000" dirty="0" smtClean="0"/>
              <a:t>Individual </a:t>
            </a:r>
            <a:r>
              <a:rPr lang="en-CA" sz="2000" dirty="0"/>
              <a:t>and  business internet  penetration</a:t>
            </a:r>
          </a:p>
          <a:p>
            <a:r>
              <a:rPr lang="en-CA" sz="2000" dirty="0"/>
              <a:t>P</a:t>
            </a:r>
            <a:r>
              <a:rPr lang="en-CA" sz="2000" dirty="0" smtClean="0"/>
              <a:t>erformance in </a:t>
            </a:r>
            <a:r>
              <a:rPr lang="en-CA" sz="2000" dirty="0"/>
              <a:t>t</a:t>
            </a:r>
            <a:r>
              <a:rPr lang="en-CA" sz="2000" dirty="0" smtClean="0"/>
              <a:t>he policy sector: the two factors</a:t>
            </a:r>
          </a:p>
          <a:p>
            <a:pPr marL="82296" indent="0">
              <a:buNone/>
            </a:pPr>
            <a:r>
              <a:rPr lang="en-CA" sz="2000" dirty="0" smtClean="0"/>
              <a:t>- </a:t>
            </a:r>
            <a:r>
              <a:rPr lang="en-CA" sz="2000" dirty="0" err="1" smtClean="0"/>
              <a:t>Theres</a:t>
            </a:r>
            <a:r>
              <a:rPr lang="en-CA" sz="2000" dirty="0" smtClean="0"/>
              <a:t> a lot of people in china (the population</a:t>
            </a:r>
            <a:endParaRPr lang="en-CA" sz="2000" dirty="0" smtClean="0"/>
          </a:p>
          <a:p>
            <a:pPr marL="82296" indent="0">
              <a:buNone/>
            </a:pPr>
            <a:endParaRPr lang="en-CA" sz="2000" dirty="0" smtClean="0"/>
          </a:p>
          <a:p>
            <a:pPr>
              <a:buNone/>
            </a:pPr>
            <a:r>
              <a:rPr lang="en-CA" sz="2000" dirty="0" smtClean="0"/>
              <a:t>-growing </a:t>
            </a:r>
            <a:r>
              <a:rPr lang="en-CA" sz="2000" dirty="0" err="1" smtClean="0"/>
              <a:t>chineese</a:t>
            </a:r>
            <a:r>
              <a:rPr lang="en-CA" sz="2000" dirty="0" smtClean="0"/>
              <a:t> economy</a:t>
            </a:r>
            <a:endParaRPr lang="en-CA" sz="2000" dirty="0" smtClean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82739-BE34-48A7-A77E-DF9804684288}" type="slidenum">
              <a:rPr lang="en-CA" smtClean="0"/>
              <a:pPr/>
              <a:t>18</a:t>
            </a:fld>
            <a:endParaRPr lang="en-CA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H</a:t>
            </a:r>
            <a:r>
              <a:rPr lang="en-CA" sz="2400" dirty="0" smtClean="0"/>
              <a:t>ighest internet penetration rate in the developing world: Policy , ICT and internet censorship</a:t>
            </a:r>
          </a:p>
          <a:p>
            <a:pPr>
              <a:buNone/>
            </a:pPr>
            <a:r>
              <a:rPr lang="en-CA" sz="2400" i="1" dirty="0" smtClean="0">
                <a:solidFill>
                  <a:srgbClr val="0070C0"/>
                </a:solidFill>
              </a:rPr>
              <a:t>E.g. 38% of internet users between  18-24 years; 0.85% above 60 years;</a:t>
            </a:r>
          </a:p>
          <a:p>
            <a:r>
              <a:rPr lang="en-CA" sz="2400" dirty="0" smtClean="0"/>
              <a:t>The high cost of internet connexion in China</a:t>
            </a:r>
          </a:p>
          <a:p>
            <a:r>
              <a:rPr lang="en-CA" sz="2400" dirty="0" smtClean="0"/>
              <a:t>Recent  cost decrease</a:t>
            </a:r>
          </a:p>
          <a:p>
            <a:pPr>
              <a:buNone/>
            </a:pPr>
            <a:endParaRPr lang="en-CA" sz="2400" dirty="0" smtClean="0"/>
          </a:p>
          <a:p>
            <a:endParaRPr lang="en-CA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82739-BE34-48A7-A77E-DF9804684288}" type="slidenum">
              <a:rPr lang="en-CA" smtClean="0"/>
              <a:pPr/>
              <a:t>19</a:t>
            </a:fld>
            <a:endParaRPr lang="en-CA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CA" b="1" dirty="0" smtClean="0"/>
              <a:t>4 </a:t>
            </a:r>
            <a:r>
              <a:rPr lang="en-CA" sz="2000" b="1" dirty="0" smtClean="0"/>
              <a:t>The effect of technology transfer on developing countries</a:t>
            </a:r>
          </a:p>
          <a:p>
            <a:pPr>
              <a:buNone/>
            </a:pPr>
            <a:r>
              <a:rPr lang="en-CA" sz="2000" i="1" dirty="0" smtClean="0">
                <a:solidFill>
                  <a:srgbClr val="FF0000"/>
                </a:solidFill>
              </a:rPr>
              <a:t>What is technology transfer?</a:t>
            </a:r>
          </a:p>
          <a:p>
            <a:r>
              <a:rPr lang="en-CA" sz="2000" dirty="0" smtClean="0"/>
              <a:t>The complex </a:t>
            </a:r>
            <a:r>
              <a:rPr lang="en-CA" sz="2000" b="1" dirty="0" smtClean="0"/>
              <a:t>cultural</a:t>
            </a:r>
            <a:r>
              <a:rPr lang="en-CA" sz="2000" dirty="0" smtClean="0"/>
              <a:t>, </a:t>
            </a:r>
            <a:r>
              <a:rPr lang="en-CA" sz="2000" b="1" dirty="0" smtClean="0"/>
              <a:t>social</a:t>
            </a:r>
            <a:r>
              <a:rPr lang="en-CA" sz="2000" dirty="0" smtClean="0"/>
              <a:t> and  </a:t>
            </a:r>
            <a:r>
              <a:rPr lang="en-CA" sz="2000" b="1" dirty="0" smtClean="0"/>
              <a:t>economic</a:t>
            </a:r>
            <a:r>
              <a:rPr lang="en-CA" sz="2000" dirty="0" smtClean="0"/>
              <a:t> </a:t>
            </a:r>
            <a:r>
              <a:rPr lang="en-CA" sz="2000" u="sng" dirty="0" smtClean="0"/>
              <a:t>dimensions</a:t>
            </a:r>
            <a:r>
              <a:rPr lang="en-CA" sz="2000" dirty="0" smtClean="0"/>
              <a:t> of  technology transfer</a:t>
            </a:r>
          </a:p>
          <a:p>
            <a:pPr marL="82296" indent="0">
              <a:buNone/>
            </a:pPr>
            <a:r>
              <a:rPr lang="en-CA" sz="2000" dirty="0" smtClean="0"/>
              <a:t>- </a:t>
            </a:r>
            <a:r>
              <a:rPr lang="en-CA" sz="2000" dirty="0" smtClean="0"/>
              <a:t>Technology transfer is always short term</a:t>
            </a:r>
            <a:endParaRPr lang="en-CA" sz="2000" dirty="0" smtClean="0"/>
          </a:p>
          <a:p>
            <a:pPr marL="82296" indent="0">
              <a:buNone/>
            </a:pPr>
            <a:endParaRPr lang="en-CA" sz="2000" dirty="0" smtClean="0"/>
          </a:p>
          <a:p>
            <a:pPr marL="82296" indent="0">
              <a:buNone/>
            </a:pPr>
            <a:r>
              <a:rPr lang="en-CA" sz="2000" dirty="0" smtClean="0"/>
              <a:t>-</a:t>
            </a:r>
            <a:r>
              <a:rPr lang="en-CA" sz="2000" dirty="0" err="1" smtClean="0"/>
              <a:t>Dependance</a:t>
            </a:r>
            <a:r>
              <a:rPr lang="en-CA" sz="2000" dirty="0" smtClean="0"/>
              <a:t>, we </a:t>
            </a:r>
            <a:r>
              <a:rPr lang="en-CA" sz="2000" dirty="0" err="1" smtClean="0"/>
              <a:t>denpence</a:t>
            </a:r>
            <a:r>
              <a:rPr lang="en-CA" sz="2000" dirty="0" smtClean="0"/>
              <a:t> to much on </a:t>
            </a:r>
            <a:r>
              <a:rPr lang="en-CA" sz="2000" dirty="0" err="1" smtClean="0"/>
              <a:t>foreing</a:t>
            </a:r>
            <a:r>
              <a:rPr lang="en-CA" sz="2000" dirty="0" smtClean="0"/>
              <a:t> aid</a:t>
            </a:r>
            <a:endParaRPr lang="en-CA" sz="2000" dirty="0" smtClean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82739-BE34-48A7-A77E-DF9804684288}" type="slidenum">
              <a:rPr lang="en-CA" smtClean="0"/>
              <a:pPr/>
              <a:t>20</a:t>
            </a:fld>
            <a:endParaRPr lang="en-CA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n-CA" b="1" dirty="0" smtClean="0"/>
              <a:t>Conclusion: Critical perspectives of the world’s digital divide</a:t>
            </a:r>
          </a:p>
          <a:p>
            <a:r>
              <a:rPr lang="en-CA" dirty="0" smtClean="0"/>
              <a:t>The digital divide and inequality between countries</a:t>
            </a:r>
          </a:p>
          <a:p>
            <a:pPr>
              <a:buNone/>
            </a:pPr>
            <a:r>
              <a:rPr lang="en-CA" dirty="0" smtClean="0"/>
              <a:t>- Going beyond the divide and propose solutions</a:t>
            </a:r>
            <a:endParaRPr lang="en-CA" dirty="0"/>
          </a:p>
          <a:p>
            <a:pPr>
              <a:buNone/>
            </a:pPr>
            <a:r>
              <a:rPr lang="en-CA" dirty="0" smtClean="0"/>
              <a:t>- Before the  acquisition of technology: the need to acknowledging  the existence of more urgent needs in the developing world(water shelter, food health care education etc.)</a:t>
            </a:r>
          </a:p>
          <a:p>
            <a:pPr>
              <a:buFontTx/>
              <a:buChar char="-"/>
            </a:pPr>
            <a:r>
              <a:rPr lang="en-CA" dirty="0" smtClean="0"/>
              <a:t>Going beyond technology access: training, production, distribution and developing an economic model of return</a:t>
            </a:r>
          </a:p>
          <a:p>
            <a:pPr>
              <a:buFontTx/>
              <a:buChar char="-"/>
            </a:pPr>
            <a:r>
              <a:rPr lang="en-CA" dirty="0" smtClean="0"/>
              <a:t>The recent  pull up of African countries with tremendous hi-tech capacities</a:t>
            </a:r>
          </a:p>
          <a:p>
            <a:pPr>
              <a:buNone/>
            </a:pPr>
            <a:r>
              <a:rPr lang="en-CA" dirty="0" smtClean="0"/>
              <a:t>*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F82739-BE34-48A7-A77E-DF9804684288}" type="slidenum">
              <a:rPr lang="en-CA" smtClean="0"/>
              <a:pPr/>
              <a:t>21</a:t>
            </a:fld>
            <a:endParaRPr lang="en-CA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815</TotalTime>
  <Words>955</Words>
  <Application>Microsoft Macintosh PowerPoint</Application>
  <PresentationFormat>Présentation à l'écran (4:3)</PresentationFormat>
  <Paragraphs>159</Paragraphs>
  <Slides>21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6" baseType="lpstr">
      <vt:lpstr>Calibri</vt:lpstr>
      <vt:lpstr>Century Gothic</vt:lpstr>
      <vt:lpstr>Wingdings 3</vt:lpstr>
      <vt:lpstr>Arial</vt:lpstr>
      <vt:lpstr>Ion Boardroom</vt:lpstr>
      <vt:lpstr>Friday, February 13,  2016  ----------------------- Technology and  Inequality: The digital divide </vt:lpstr>
      <vt:lpstr>Getting prepared for today’s class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 </vt:lpstr>
      <vt:lpstr>Présentation PowerPoint</vt:lpstr>
      <vt:lpstr>Présentation PowerPoint</vt:lpstr>
      <vt:lpstr> </vt:lpstr>
      <vt:lpstr>Présentation PowerPoint</vt:lpstr>
      <vt:lpstr>Présentation PowerPoint</vt:lpstr>
      <vt:lpstr>Présentation PowerPoint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Monday, 4th February, 2013</dc:title>
  <dc:creator>Dr Baba</dc:creator>
  <cp:lastModifiedBy>VINCENT DENEAULT</cp:lastModifiedBy>
  <cp:revision>25</cp:revision>
  <dcterms:created xsi:type="dcterms:W3CDTF">2013-02-03T10:39:43Z</dcterms:created>
  <dcterms:modified xsi:type="dcterms:W3CDTF">2016-02-12T18:07:38Z</dcterms:modified>
</cp:coreProperties>
</file>