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6" r:id="rId37"/>
    <p:sldId id="320" r:id="rId38"/>
    <p:sldId id="298" r:id="rId39"/>
    <p:sldId id="299" r:id="rId40"/>
    <p:sldId id="321" r:id="rId41"/>
    <p:sldId id="300" r:id="rId42"/>
    <p:sldId id="301" r:id="rId43"/>
    <p:sldId id="316" r:id="rId44"/>
    <p:sldId id="302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7" r:id="rId58"/>
    <p:sldId id="318" r:id="rId59"/>
    <p:sldId id="319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61" autoAdjust="0"/>
    <p:restoredTop sz="94712"/>
  </p:normalViewPr>
  <p:slideViewPr>
    <p:cSldViewPr>
      <p:cViewPr varScale="1">
        <p:scale>
          <a:sx n="77" d="100"/>
          <a:sy n="77" d="100"/>
        </p:scale>
        <p:origin x="-16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63" Type="http://schemas.openxmlformats.org/officeDocument/2006/relationships/presProps" Target="presProps.xml"/><Relationship Id="rId64" Type="http://schemas.openxmlformats.org/officeDocument/2006/relationships/viewProps" Target="viewProps.xml"/><Relationship Id="rId65" Type="http://schemas.openxmlformats.org/officeDocument/2006/relationships/theme" Target="theme/theme1.xml"/><Relationship Id="rId66" Type="http://schemas.openxmlformats.org/officeDocument/2006/relationships/tableStyles" Target="tableStyles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60" Type="http://schemas.openxmlformats.org/officeDocument/2006/relationships/slide" Target="slides/slide58.xml"/><Relationship Id="rId61" Type="http://schemas.openxmlformats.org/officeDocument/2006/relationships/notesMaster" Target="notesMasters/notesMaster1.xml"/><Relationship Id="rId62" Type="http://schemas.openxmlformats.org/officeDocument/2006/relationships/printerSettings" Target="printerSettings/printerSettings1.bin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7E15F-02BF-4769-928C-34D852285A51}" type="datetimeFigureOut">
              <a:rPr lang="en-US" smtClean="0"/>
              <a:t>2015-10-07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83579-BD54-413E-94FE-33C5783D0B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700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461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77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404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people age they go from Egalitarian to Hierarchical.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27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293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FS=Factor of safety</a:t>
            </a:r>
          </a:p>
          <a:p>
            <a:r>
              <a:rPr lang="en-US" dirty="0" smtClean="0"/>
              <a:t>RF=Resisting</a:t>
            </a:r>
            <a:r>
              <a:rPr lang="en-US" baseline="0" dirty="0" smtClean="0"/>
              <a:t> force</a:t>
            </a:r>
            <a:endParaRPr lang="en-US" dirty="0" smtClean="0"/>
          </a:p>
          <a:p>
            <a:r>
              <a:rPr lang="en-US" dirty="0" smtClean="0"/>
              <a:t>DF=Driving</a:t>
            </a:r>
            <a:r>
              <a:rPr lang="en-US" baseline="0" dirty="0" smtClean="0"/>
              <a:t> force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44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Translational slide-</a:t>
            </a:r>
            <a:r>
              <a:rPr lang="en-US" baseline="0" dirty="0" smtClean="0"/>
              <a:t> a type of landslide where material moves </a:t>
            </a:r>
            <a:r>
              <a:rPr lang="en-US" baseline="0" dirty="0" smtClean="0"/>
              <a:t>downslope </a:t>
            </a:r>
            <a:r>
              <a:rPr lang="en-US" baseline="0" dirty="0" smtClean="0"/>
              <a:t>along a discrete plane.</a:t>
            </a:r>
          </a:p>
          <a:p>
            <a:r>
              <a:rPr lang="en-US" baseline="0" dirty="0" smtClean="0"/>
              <a:t>Rotational – type of landslide </a:t>
            </a:r>
            <a:r>
              <a:rPr lang="en-US" baseline="0" dirty="0" smtClean="0"/>
              <a:t>where material moves downslope along an upward </a:t>
            </a:r>
            <a:r>
              <a:rPr lang="en-US" u="sng" baseline="0" dirty="0" smtClean="0"/>
              <a:t>curved</a:t>
            </a:r>
            <a:r>
              <a:rPr lang="en-US" baseline="0" dirty="0" smtClean="0"/>
              <a:t> surface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776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Recessed</a:t>
            </a:r>
            <a:r>
              <a:rPr lang="en-US" baseline="0" dirty="0" smtClean="0"/>
              <a:t> crest- on side some material has fallen in</a:t>
            </a:r>
          </a:p>
          <a:p>
            <a:r>
              <a:rPr lang="en-US" baseline="0" dirty="0" smtClean="0"/>
              <a:t>Talus- fragments of rock moving </a:t>
            </a:r>
            <a:r>
              <a:rPr lang="en-US" baseline="0" dirty="0" smtClean="0"/>
              <a:t>down a </a:t>
            </a:r>
            <a:r>
              <a:rPr lang="en-US" baseline="0" dirty="0" smtClean="0"/>
              <a:t>slope and </a:t>
            </a:r>
            <a:r>
              <a:rPr lang="en-US" baseline="0" dirty="0" smtClean="0"/>
              <a:t>accumulated </a:t>
            </a:r>
            <a:r>
              <a:rPr lang="en-US" baseline="0" dirty="0" smtClean="0"/>
              <a:t>at its base.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57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Tiltmetres</a:t>
            </a:r>
            <a:r>
              <a:rPr lang="en-US" dirty="0" smtClean="0"/>
              <a:t> – measure small changes from the horizontal level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83579-BD54-413E-94FE-33C5783D0B36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102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468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821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00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4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7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474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812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2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8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36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1028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04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34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069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54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2854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79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22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278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2613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2015-10-07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38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51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9306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tif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image" Target="../media/image13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4" Type="http://schemas.openxmlformats.org/officeDocument/2006/relationships/image" Target="../media/image27.jpg"/><Relationship Id="rId5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Patterns of Choice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458200" cy="5029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There are 4 patterns describing how people choose to respond to a risk.</a:t>
            </a:r>
          </a:p>
          <a:p>
            <a:pPr>
              <a:lnSpc>
                <a:spcPct val="110000"/>
              </a:lnSpc>
            </a:pPr>
            <a:endParaRPr lang="en-US" u="sng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1. </a:t>
            </a:r>
            <a:r>
              <a:rPr lang="en-US" u="sng" dirty="0" smtClean="0"/>
              <a:t>Absorb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/>
              <a:t>V</a:t>
            </a:r>
            <a:r>
              <a:rPr lang="en-US" dirty="0" smtClean="0"/>
              <a:t>iew the risk as unproblematic or deny it outright</a:t>
            </a:r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The probability is deemed to low to worry about</a:t>
            </a:r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Fate is determined by the capacity to absorb losses. (where you live, and </a:t>
            </a:r>
            <a:r>
              <a:rPr lang="en-US" smtClean="0"/>
              <a:t>wealth etc… </a:t>
            </a:r>
            <a:r>
              <a:rPr lang="en-US" dirty="0" smtClean="0"/>
              <a:t>changes ability </a:t>
            </a:r>
            <a:r>
              <a:rPr lang="en-US" smtClean="0"/>
              <a:t>to absorb losses)</a:t>
            </a:r>
            <a:endParaRPr lang="en-US" dirty="0" smtClean="0"/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Example: San Andreas fault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361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Patterns of Choice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2. </a:t>
            </a:r>
            <a:r>
              <a:rPr lang="en-US" u="sng" dirty="0" smtClean="0"/>
              <a:t>Accept</a:t>
            </a:r>
          </a:p>
          <a:p>
            <a:endParaRPr lang="en-US" u="sng" dirty="0"/>
          </a:p>
          <a:p>
            <a:pPr marL="342900" indent="-342900">
              <a:buFontTx/>
              <a:buChar char="-"/>
            </a:pPr>
            <a:r>
              <a:rPr lang="en-US" dirty="0"/>
              <a:t>T</a:t>
            </a:r>
            <a:r>
              <a:rPr lang="en-US" dirty="0" smtClean="0"/>
              <a:t>here is awareness of the hazard (no denial)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Passive attitudes (there is little that can be done to reduce impacts)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Hazards are often viewed as acts of God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Example:</a:t>
            </a:r>
          </a:p>
          <a:p>
            <a:r>
              <a:rPr lang="en-US" dirty="0" smtClean="0"/>
              <a:t>Nigeria drought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649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Patterns of Choice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7150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3. </a:t>
            </a:r>
            <a:r>
              <a:rPr lang="en-US" u="sng" dirty="0" smtClean="0"/>
              <a:t>Reduce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there is awareness of the hazard (no denial)</a:t>
            </a:r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Action is taken to reduce the impacts</a:t>
            </a:r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Typically there is reactive response and some preparation</a:t>
            </a:r>
          </a:p>
          <a:p>
            <a:pPr marL="342900" indent="-342900">
              <a:lnSpc>
                <a:spcPct val="110000"/>
              </a:lnSpc>
              <a:buFontTx/>
              <a:buChar char="-"/>
            </a:pPr>
            <a:r>
              <a:rPr lang="en-US" dirty="0" smtClean="0"/>
              <a:t>Usually people stay in place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Example: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flooding events, snow and wind related hazards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589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Patterns of Choice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 </a:t>
            </a:r>
            <a:r>
              <a:rPr lang="en-US" u="sng" dirty="0" smtClean="0"/>
              <a:t>Change</a:t>
            </a:r>
          </a:p>
          <a:p>
            <a:endParaRPr lang="en-US" u="sng" dirty="0"/>
          </a:p>
          <a:p>
            <a:pPr marL="342900" indent="-342900">
              <a:buFontTx/>
              <a:buChar char="-"/>
            </a:pPr>
            <a:r>
              <a:rPr lang="en-US" dirty="0"/>
              <a:t>T</a:t>
            </a:r>
            <a:r>
              <a:rPr lang="en-US" dirty="0" smtClean="0"/>
              <a:t>here </a:t>
            </a:r>
            <a:r>
              <a:rPr lang="en-US" dirty="0"/>
              <a:t>is awareness of the hazard (no denial</a:t>
            </a:r>
            <a:r>
              <a:rPr lang="en-US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Radical action may be taken (move away or change the land use)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Example:</a:t>
            </a:r>
          </a:p>
          <a:p>
            <a:r>
              <a:rPr lang="en-US" dirty="0" smtClean="0"/>
              <a:t>Australia drought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375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Social Amplification of Risk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After </a:t>
            </a:r>
            <a:r>
              <a:rPr lang="en-US" dirty="0" smtClean="0"/>
              <a:t>many years </a:t>
            </a:r>
            <a:r>
              <a:rPr lang="en-US" dirty="0"/>
              <a:t>of research </a:t>
            </a:r>
            <a:r>
              <a:rPr lang="en-US" dirty="0" smtClean="0"/>
              <a:t>on </a:t>
            </a:r>
            <a:r>
              <a:rPr lang="en-US" dirty="0"/>
              <a:t>public </a:t>
            </a:r>
            <a:r>
              <a:rPr lang="en-US" dirty="0" smtClean="0"/>
              <a:t>responses to </a:t>
            </a:r>
            <a:r>
              <a:rPr lang="en-US" dirty="0"/>
              <a:t>risk, no comprehensive theory exists to explain why apparently minor </a:t>
            </a:r>
            <a:r>
              <a:rPr lang="en-US" dirty="0" smtClean="0"/>
              <a:t>risk events (as </a:t>
            </a:r>
            <a:r>
              <a:rPr lang="en-US" dirty="0"/>
              <a:t>assessed by </a:t>
            </a:r>
            <a:r>
              <a:rPr lang="en-US" dirty="0" smtClean="0"/>
              <a:t>experts) </a:t>
            </a:r>
            <a:r>
              <a:rPr lang="en-US" dirty="0"/>
              <a:t>sometimes produce massive public </a:t>
            </a:r>
            <a:r>
              <a:rPr lang="en-US" dirty="0" smtClean="0"/>
              <a:t>reactions.</a:t>
            </a:r>
          </a:p>
          <a:p>
            <a:endParaRPr lang="en-US" dirty="0"/>
          </a:p>
          <a:p>
            <a:r>
              <a:rPr lang="en-US" dirty="0" smtClean="0"/>
              <a:t>What is an example of a hazard that typically evokes massive public reactions that are more severe than what the hazard likely warrants?</a:t>
            </a:r>
          </a:p>
          <a:p>
            <a:endParaRPr lang="en-US" dirty="0"/>
          </a:p>
          <a:p>
            <a:r>
              <a:rPr lang="en-US" dirty="0" smtClean="0"/>
              <a:t>What are some potentially negative impacts of such reactions?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915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Evocative Hazards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These are hazards </a:t>
            </a:r>
            <a:r>
              <a:rPr lang="en-US" dirty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hat are not likely to be serious but typically evoke much public reaction.</a:t>
            </a:r>
            <a:endParaRPr lang="en-US" dirty="0">
              <a:solidFill>
                <a:schemeClr val="tx1"/>
              </a:solidFill>
            </a:endParaRPr>
          </a:p>
          <a:p>
            <a:endParaRPr lang="en-US" u="sng" dirty="0" smtClean="0"/>
          </a:p>
          <a:p>
            <a:r>
              <a:rPr lang="en-US" dirty="0" smtClean="0"/>
              <a:t>Ex: pesticides</a:t>
            </a:r>
          </a:p>
          <a:p>
            <a:endParaRPr lang="en-US" dirty="0"/>
          </a:p>
          <a:p>
            <a:r>
              <a:rPr lang="en-US" dirty="0"/>
              <a:t>Canadians take pride in having attractive lawns around their homes and many use lawn care products to maintain them.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However</a:t>
            </a:r>
            <a:r>
              <a:rPr lang="en-US" dirty="0"/>
              <a:t>, pesticide use for lawn care has become an issue in many communities across </a:t>
            </a:r>
            <a:r>
              <a:rPr lang="en-US" dirty="0" smtClean="0"/>
              <a:t>Canada </a:t>
            </a:r>
            <a:r>
              <a:rPr lang="en-US" dirty="0"/>
              <a:t>due to </a:t>
            </a:r>
            <a:r>
              <a:rPr lang="en-US" dirty="0" smtClean="0"/>
              <a:t>increasing </a:t>
            </a:r>
            <a:r>
              <a:rPr lang="en-US" dirty="0"/>
              <a:t>awareness of the </a:t>
            </a:r>
            <a:r>
              <a:rPr lang="en-US" i="1" dirty="0"/>
              <a:t>potential</a:t>
            </a:r>
            <a:r>
              <a:rPr lang="en-US" dirty="0"/>
              <a:t> </a:t>
            </a:r>
            <a:r>
              <a:rPr lang="en-US" dirty="0" smtClean="0"/>
              <a:t>impact.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466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Banal Hazards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3810000"/>
          </a:xfrm>
        </p:spPr>
        <p:txBody>
          <a:bodyPr/>
          <a:lstStyle/>
          <a:p>
            <a:r>
              <a:rPr lang="en-US" dirty="0" smtClean="0"/>
              <a:t>These are hazards that are known to be relatively more serious but typically evoke little public reaction.</a:t>
            </a:r>
          </a:p>
          <a:p>
            <a:endParaRPr lang="en-US" dirty="0"/>
          </a:p>
          <a:p>
            <a:r>
              <a:rPr lang="en-US" dirty="0"/>
              <a:t>According to a Consumers Union </a:t>
            </a:r>
            <a:r>
              <a:rPr lang="en-US" dirty="0" smtClean="0"/>
              <a:t>study, </a:t>
            </a:r>
            <a:r>
              <a:rPr lang="en-US" dirty="0"/>
              <a:t>eating peanut butter </a:t>
            </a:r>
            <a:r>
              <a:rPr lang="en-US" dirty="0" smtClean="0"/>
              <a:t>(which </a:t>
            </a:r>
            <a:r>
              <a:rPr lang="en-US" dirty="0"/>
              <a:t>contains an average level </a:t>
            </a:r>
            <a:r>
              <a:rPr lang="en-US" dirty="0" smtClean="0"/>
              <a:t>of </a:t>
            </a:r>
            <a:r>
              <a:rPr lang="en-US" dirty="0"/>
              <a:t>2</a:t>
            </a:r>
            <a:r>
              <a:rPr lang="en-US" dirty="0" smtClean="0"/>
              <a:t> </a:t>
            </a:r>
            <a:r>
              <a:rPr lang="en-US" dirty="0"/>
              <a:t>parts per billion of </a:t>
            </a:r>
            <a:r>
              <a:rPr lang="en-US" dirty="0" err="1" smtClean="0"/>
              <a:t>aflatoxin</a:t>
            </a:r>
            <a:r>
              <a:rPr lang="en-US" dirty="0" smtClean="0"/>
              <a:t>) </a:t>
            </a:r>
            <a:r>
              <a:rPr lang="en-US" dirty="0"/>
              <a:t>once every 10 days </a:t>
            </a:r>
            <a:r>
              <a:rPr lang="en-US" dirty="0" smtClean="0"/>
              <a:t>presents </a:t>
            </a:r>
            <a:r>
              <a:rPr lang="en-US" dirty="0"/>
              <a:t>a cancer risk of 7</a:t>
            </a:r>
            <a:r>
              <a:rPr lang="en-US" dirty="0" smtClean="0"/>
              <a:t> </a:t>
            </a:r>
            <a:r>
              <a:rPr lang="en-US" dirty="0"/>
              <a:t>in one million. </a:t>
            </a:r>
            <a:r>
              <a:rPr lang="en-US" dirty="0" smtClean="0"/>
              <a:t> Small </a:t>
            </a:r>
            <a:r>
              <a:rPr lang="en-US" dirty="0"/>
              <a:t>as that may seem, </a:t>
            </a:r>
            <a:r>
              <a:rPr lang="en-US" dirty="0" smtClean="0"/>
              <a:t>it is </a:t>
            </a:r>
            <a:r>
              <a:rPr lang="en-US" dirty="0"/>
              <a:t>higher than the estimated risk of cancer from most pesticides.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14" descr="peanutbu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811789"/>
            <a:ext cx="1063385" cy="1879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5599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5344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Amplification and Attenuation of Risk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r>
              <a:rPr lang="en-US" u="sng" dirty="0" smtClean="0"/>
              <a:t>Amplification</a:t>
            </a:r>
          </a:p>
          <a:p>
            <a:r>
              <a:rPr lang="en-US" dirty="0" smtClean="0"/>
              <a:t>-Involves hazards that have a low probability as assessed by experts.</a:t>
            </a:r>
          </a:p>
          <a:p>
            <a:r>
              <a:rPr lang="en-US" dirty="0" smtClean="0"/>
              <a:t>-Elicit strong public concern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u="sng" dirty="0" smtClean="0"/>
              <a:t>Attenuation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Involves hazards that may have serious physical impacts and a relatively higher probability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Elicit weak public concer</a:t>
            </a:r>
            <a:r>
              <a:rPr lang="en-US" dirty="0"/>
              <a:t>n</a:t>
            </a:r>
            <a:endParaRPr lang="en-US" dirty="0" smtClean="0"/>
          </a:p>
        </p:txBody>
      </p:sp>
      <p:pic>
        <p:nvPicPr>
          <p:cNvPr id="4" name="Picture 4" descr="sound_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873664"/>
            <a:ext cx="8191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mu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345" y="5571837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7693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763000" cy="914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Amplification and Attenuation of Risk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3434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Transmitter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-generates and sends the message about the risk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(e.g. media)</a:t>
            </a:r>
          </a:p>
          <a:p>
            <a:endParaRPr lang="en-US" dirty="0"/>
          </a:p>
          <a:p>
            <a:r>
              <a:rPr lang="en-US" dirty="0" smtClean="0"/>
              <a:t>Signal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-the message itself</a:t>
            </a:r>
          </a:p>
          <a:p>
            <a:endParaRPr lang="en-US" dirty="0"/>
          </a:p>
          <a:p>
            <a:r>
              <a:rPr lang="en-US" dirty="0" smtClean="0"/>
              <a:t>Receiver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The target audience for message signals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The original signal may be considerably modified by the time it is received.</a:t>
            </a:r>
          </a:p>
        </p:txBody>
      </p:sp>
    </p:spTree>
    <p:extLst>
      <p:ext uri="{BB962C8B-B14F-4D97-AF65-F5344CB8AC3E}">
        <p14:creationId xmlns:p14="http://schemas.microsoft.com/office/powerpoint/2010/main" val="3585298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Signal Value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3886200"/>
          </a:xfrm>
        </p:spPr>
        <p:txBody>
          <a:bodyPr>
            <a:normAutofit/>
          </a:bodyPr>
          <a:lstStyle/>
          <a:p>
            <a:r>
              <a:rPr lang="en-US" dirty="0" smtClean="0"/>
              <a:t>Signals can be prescribed values by the receiver.</a:t>
            </a:r>
          </a:p>
          <a:p>
            <a:endParaRPr lang="en-US" dirty="0" smtClean="0"/>
          </a:p>
          <a:p>
            <a:r>
              <a:rPr lang="en-US" dirty="0" smtClean="0"/>
              <a:t>This is related to the characteristics of the event and the hazard it reflects.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High signal values may </a:t>
            </a:r>
            <a:r>
              <a:rPr lang="en-US" dirty="0"/>
              <a:t>suggest that a new risk has appeared or that the risk is different than previously understood.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827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Examples of Signal Value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382000" cy="4419600"/>
          </a:xfrm>
        </p:spPr>
        <p:txBody>
          <a:bodyPr>
            <a:normAutofit/>
          </a:bodyPr>
          <a:lstStyle/>
          <a:p>
            <a:r>
              <a:rPr lang="en-US" dirty="0" smtClean="0"/>
              <a:t>A large </a:t>
            </a:r>
            <a:r>
              <a:rPr lang="en-US" dirty="0"/>
              <a:t>accident that takes many lives may </a:t>
            </a:r>
            <a:r>
              <a:rPr lang="en-US" dirty="0" smtClean="0"/>
              <a:t>have a low signal value </a:t>
            </a:r>
            <a:r>
              <a:rPr lang="en-US" dirty="0"/>
              <a:t>if it occurs as part of a familiar and understood system (such as a </a:t>
            </a:r>
            <a:r>
              <a:rPr lang="en-US" dirty="0" smtClean="0"/>
              <a:t>car crash).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A small accident in an unfamiliar or poorly understood system (nuclear power plant, laboratory) may have high signal value and cause concern since people may perceive the risk is uncontrollable.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854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Stigmatization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r>
              <a:rPr lang="en-US" dirty="0" smtClean="0"/>
              <a:t>This is a process by which negative images are ascribed to places, technologies, or people.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The risk perception of a future event in the area could be altered simply because of past events there.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Example:</a:t>
            </a:r>
          </a:p>
          <a:p>
            <a:r>
              <a:rPr lang="en-US" dirty="0" smtClean="0"/>
              <a:t>Love Canal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Impacts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Spread of Impact</a:t>
            </a:r>
          </a:p>
          <a:p>
            <a:endParaRPr lang="en-US" dirty="0"/>
          </a:p>
          <a:p>
            <a:r>
              <a:rPr lang="en-US" dirty="0" smtClean="0"/>
              <a:t>Impacts can spread like ripples and often extend well beyond the local area.</a:t>
            </a:r>
          </a:p>
          <a:p>
            <a:endParaRPr lang="en-US" dirty="0" smtClean="0"/>
          </a:p>
          <a:p>
            <a:r>
              <a:rPr lang="en-US" dirty="0" smtClean="0"/>
              <a:t>Entire countries, technologies (medications), industries (meat) can be affected.</a:t>
            </a:r>
            <a:endParaRPr lang="en-US" dirty="0"/>
          </a:p>
          <a:p>
            <a:endParaRPr lang="en-US" dirty="0"/>
          </a:p>
          <a:p>
            <a:r>
              <a:rPr lang="en-US" u="sng" dirty="0" smtClean="0"/>
              <a:t>Secondary Impacts</a:t>
            </a:r>
            <a:endParaRPr lang="en-US" u="sng" dirty="0"/>
          </a:p>
          <a:p>
            <a:r>
              <a:rPr lang="en-US" dirty="0" smtClean="0"/>
              <a:t>Property values and insurance rates may change</a:t>
            </a:r>
          </a:p>
        </p:txBody>
      </p:sp>
    </p:spTree>
    <p:extLst>
      <p:ext uri="{BB962C8B-B14F-4D97-AF65-F5344CB8AC3E}">
        <p14:creationId xmlns:p14="http://schemas.microsoft.com/office/powerpoint/2010/main" val="2951391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Secondary Impacts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32004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Stigma and property values are typically intertwined.</a:t>
            </a:r>
          </a:p>
          <a:p>
            <a:endParaRPr lang="en-US" dirty="0"/>
          </a:p>
          <a:p>
            <a:r>
              <a:rPr lang="en-US" dirty="0" smtClean="0"/>
              <a:t>Example:</a:t>
            </a:r>
          </a:p>
          <a:p>
            <a:r>
              <a:rPr lang="en-US" dirty="0" smtClean="0"/>
              <a:t>There were significant differences between house prices in wildfire-affected areas and non-affected areas of Phoenix after a wildfire (even though the risk of another wildfire there was very low).</a:t>
            </a:r>
            <a:endParaRPr lang="en-US" dirty="0"/>
          </a:p>
        </p:txBody>
      </p:sp>
      <p:pic>
        <p:nvPicPr>
          <p:cNvPr id="4" name="Picture 4" descr="table_pijawka_et_al_house_price_stigma_phoeni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29000" y="4373174"/>
            <a:ext cx="5334000" cy="2260777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5247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Risk Perception Theories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Question: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Why do some people feel that some technologies (e.g. nuclear energy or chemical pesticides) are a major concern while others feel that they are not a concern?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There are 5 theories that attempt to explain this: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- Knowledge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- Personality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- </a:t>
            </a:r>
            <a:r>
              <a:rPr lang="en-US" dirty="0"/>
              <a:t>E</a:t>
            </a:r>
            <a:r>
              <a:rPr lang="en-US" dirty="0" smtClean="0"/>
              <a:t>conomic</a:t>
            </a: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- </a:t>
            </a:r>
            <a:r>
              <a:rPr lang="en-US" dirty="0" smtClean="0"/>
              <a:t>Political</a:t>
            </a: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- </a:t>
            </a:r>
            <a:r>
              <a:rPr lang="en-US" dirty="0" smtClean="0"/>
              <a:t>Cultural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65607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Knowledge Theory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was this theory tested?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-Education </a:t>
            </a:r>
            <a:r>
              <a:rPr lang="en-US" dirty="0" smtClean="0">
                <a:solidFill>
                  <a:schemeClr val="tx1"/>
                </a:solidFill>
              </a:rPr>
              <a:t>level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-Self</a:t>
            </a:r>
            <a:r>
              <a:rPr lang="en-US" dirty="0" smtClean="0">
                <a:solidFill>
                  <a:schemeClr val="tx1"/>
                </a:solidFill>
              </a:rPr>
              <a:t>-reported knowledge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/>
              <a:t>(People </a:t>
            </a:r>
            <a:r>
              <a:rPr lang="en-US" dirty="0" smtClean="0"/>
              <a:t>were asked to provide an estimate of annual fatalities from 8 technologies (aviation, nuclear energy, lawn mowers, etc)). Their answers were then compared to actual fatality data.</a:t>
            </a:r>
          </a:p>
          <a:p>
            <a:endParaRPr lang="en-US" dirty="0"/>
          </a:p>
          <a:p>
            <a:r>
              <a:rPr lang="en-US" dirty="0" smtClean="0"/>
              <a:t>Hypothesis:</a:t>
            </a:r>
          </a:p>
          <a:p>
            <a:r>
              <a:rPr lang="en-US" dirty="0" smtClean="0"/>
              <a:t>Greater knowledge of fatality data leads o a greater perceived threat from the technology.</a:t>
            </a:r>
          </a:p>
        </p:txBody>
      </p:sp>
    </p:spTree>
    <p:extLst>
      <p:ext uri="{BB962C8B-B14F-4D97-AF65-F5344CB8AC3E}">
        <p14:creationId xmlns:p14="http://schemas.microsoft.com/office/powerpoint/2010/main" val="602612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Personality Theory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r>
              <a:rPr lang="en-US" dirty="0" smtClean="0"/>
              <a:t>This theory was tested using validated measures and questionnaires developed by psychologists.</a:t>
            </a:r>
          </a:p>
          <a:p>
            <a:endParaRPr lang="en-US" dirty="0"/>
          </a:p>
          <a:p>
            <a:r>
              <a:rPr lang="en-US" dirty="0" smtClean="0"/>
              <a:t>Hypothesis: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There is consistency between the personality type and the perceived threat from technological hazards.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148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Economic Theory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This theory is based on the annual income of the people tested.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Hypotheses:</a:t>
            </a:r>
          </a:p>
          <a:p>
            <a:endParaRPr lang="en-US" dirty="0" smtClean="0"/>
          </a:p>
          <a:p>
            <a:r>
              <a:rPr lang="en-US" dirty="0" smtClean="0"/>
              <a:t>The wealthy are more willing to take risks with technology because they may benefit more or have better access.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The poor are less willing because they may deal with any associated burdens (pollution).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647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Political Theory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theory was tested by determining the political ideology of the subjects (through completion of a 20 question survey).</a:t>
            </a:r>
          </a:p>
          <a:p>
            <a:endParaRPr lang="en-US" dirty="0"/>
          </a:p>
          <a:p>
            <a:r>
              <a:rPr lang="en-US" dirty="0" smtClean="0"/>
              <a:t>Hypothesis:</a:t>
            </a:r>
          </a:p>
          <a:p>
            <a:endParaRPr lang="en-US" dirty="0"/>
          </a:p>
          <a:p>
            <a:r>
              <a:rPr lang="en-US" dirty="0" smtClean="0"/>
              <a:t>Personal views toward risk are related to the political party (and policies) that people support.</a:t>
            </a:r>
          </a:p>
        </p:txBody>
      </p:sp>
    </p:spTree>
    <p:extLst>
      <p:ext uri="{BB962C8B-B14F-4D97-AF65-F5344CB8AC3E}">
        <p14:creationId xmlns:p14="http://schemas.microsoft.com/office/powerpoint/2010/main" val="18176686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Cultural Theory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This theory is based on the way of life of the people (urban, rural,</a:t>
            </a:r>
            <a:r>
              <a:rPr lang="en-US" dirty="0"/>
              <a:t> </a:t>
            </a:r>
            <a:r>
              <a:rPr lang="en-US" dirty="0" smtClean="0"/>
              <a:t>retired, child-rearing, etc.).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It is supported by personal worldviews (i.e. the way the person believes the world operates or should operate).</a:t>
            </a:r>
          </a:p>
          <a:p>
            <a:endParaRPr lang="en-US" dirty="0" smtClean="0"/>
          </a:p>
          <a:p>
            <a:r>
              <a:rPr lang="en-US" dirty="0" smtClean="0"/>
              <a:t>Examples: hierarchical, egalitarian, individualist	</a:t>
            </a:r>
            <a:endParaRPr lang="en-US" dirty="0"/>
          </a:p>
          <a:p>
            <a:r>
              <a:rPr lang="en-US" dirty="0" smtClean="0"/>
              <a:t>Hypothesis: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The worldview is correlated to how the person perceives risk.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190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Hierarchical Worldview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/>
          <a:lstStyle/>
          <a:p>
            <a:r>
              <a:rPr lang="en-US" dirty="0" smtClean="0"/>
              <a:t>This view defines boundaries between superiors and subordinates.</a:t>
            </a:r>
          </a:p>
          <a:p>
            <a:endParaRPr lang="en-US" dirty="0"/>
          </a:p>
          <a:p>
            <a:r>
              <a:rPr lang="en-US" dirty="0" smtClean="0"/>
              <a:t>Examples of this view: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Strong patriotism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Support for country, right or wrong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Strong respect for authority (law, order, and obedience are strongly valued)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Strict ethical standard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Concern about lack of discipline in youth</a:t>
            </a:r>
          </a:p>
        </p:txBody>
      </p:sp>
    </p:spTree>
    <p:extLst>
      <p:ext uri="{BB962C8B-B14F-4D97-AF65-F5344CB8AC3E}">
        <p14:creationId xmlns:p14="http://schemas.microsoft.com/office/powerpoint/2010/main" val="950706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Egalitarian Worldview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view centres on political solutions to inequality.</a:t>
            </a:r>
          </a:p>
          <a:p>
            <a:endParaRPr lang="en-US" dirty="0"/>
          </a:p>
          <a:p>
            <a:r>
              <a:rPr lang="en-US" dirty="0" smtClean="0"/>
              <a:t>Examples of this view:</a:t>
            </a: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 smtClean="0"/>
              <a:t>belief that world conflict can be eliminated with a more equal distribution of resources</a:t>
            </a: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 smtClean="0"/>
              <a:t>Support for government efforts to reduce poverty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Support for high tax burdens on the wealthy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A lack of trust in large corporations</a:t>
            </a:r>
          </a:p>
        </p:txBody>
      </p:sp>
    </p:spTree>
    <p:extLst>
      <p:ext uri="{BB962C8B-B14F-4D97-AF65-F5344CB8AC3E}">
        <p14:creationId xmlns:p14="http://schemas.microsoft.com/office/powerpoint/2010/main" val="17093747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Individualism Worldview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worldview emphasizes personal freedom and choice.</a:t>
            </a:r>
          </a:p>
          <a:p>
            <a:endParaRPr lang="en-US" dirty="0"/>
          </a:p>
          <a:p>
            <a:r>
              <a:rPr lang="en-US" dirty="0" smtClean="0"/>
              <a:t>Examples of this view:</a:t>
            </a: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 smtClean="0"/>
              <a:t>constraints on individuals should be minimized (lack of support for heavy government regulation)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Belief that a welfare state destroys individual initiative.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Continued economic growth and private profit are keys to quality of life.</a:t>
            </a:r>
          </a:p>
        </p:txBody>
      </p:sp>
    </p:spTree>
    <p:extLst>
      <p:ext uri="{BB962C8B-B14F-4D97-AF65-F5344CB8AC3E}">
        <p14:creationId xmlns:p14="http://schemas.microsoft.com/office/powerpoint/2010/main" val="3842049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Results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724400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ests of the 5 theories were performed in a study by </a:t>
            </a:r>
            <a:r>
              <a:rPr lang="en-US" dirty="0" err="1" smtClean="0"/>
              <a:t>Wildavsky</a:t>
            </a:r>
            <a:r>
              <a:rPr lang="en-US" dirty="0" smtClean="0"/>
              <a:t> and </a:t>
            </a:r>
            <a:r>
              <a:rPr lang="en-US" dirty="0" err="1" smtClean="0"/>
              <a:t>Dake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134 people participated in the study.</a:t>
            </a:r>
          </a:p>
          <a:p>
            <a:endParaRPr lang="en-US" dirty="0"/>
          </a:p>
          <a:p>
            <a:r>
              <a:rPr lang="en-US" u="sng" dirty="0" smtClean="0"/>
              <a:t>Knowledge Theory</a:t>
            </a:r>
          </a:p>
          <a:p>
            <a:endParaRPr lang="en-US" dirty="0"/>
          </a:p>
          <a:p>
            <a:r>
              <a:rPr lang="en-US" dirty="0" smtClean="0"/>
              <a:t>The results suggested that greater knowledge resulted in a greater perceived benefit from technological activities but results were not statistically significant.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00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Results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Personality Theory</a:t>
            </a:r>
          </a:p>
          <a:p>
            <a:endParaRPr lang="en-US" dirty="0"/>
          </a:p>
          <a:p>
            <a:r>
              <a:rPr lang="en-US" dirty="0" smtClean="0"/>
              <a:t>Those who perceived technological activities as high risk had less aggressive personality types.</a:t>
            </a:r>
          </a:p>
          <a:p>
            <a:endParaRPr lang="en-US" dirty="0"/>
          </a:p>
          <a:p>
            <a:r>
              <a:rPr lang="en-US" dirty="0" smtClean="0"/>
              <a:t>There is no accepted explanation for this but there are consistencies with the cultural theories</a:t>
            </a:r>
          </a:p>
          <a:p>
            <a:endParaRPr lang="en-US" dirty="0"/>
          </a:p>
          <a:p>
            <a:r>
              <a:rPr lang="en-US" dirty="0" smtClean="0"/>
              <a:t>Those with a les aggressive personality were more likely to have hierarchical worldviews.</a:t>
            </a:r>
          </a:p>
        </p:txBody>
      </p:sp>
    </p:spTree>
    <p:extLst>
      <p:ext uri="{BB962C8B-B14F-4D97-AF65-F5344CB8AC3E}">
        <p14:creationId xmlns:p14="http://schemas.microsoft.com/office/powerpoint/2010/main" val="3427739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Results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Economic Theory</a:t>
            </a:r>
          </a:p>
          <a:p>
            <a:endParaRPr lang="en-US" dirty="0"/>
          </a:p>
          <a:p>
            <a:r>
              <a:rPr lang="en-US" dirty="0" smtClean="0"/>
              <a:t>The results were inconsistent since there was little correlation between income and personal views toward the risks of technological activities.</a:t>
            </a:r>
          </a:p>
          <a:p>
            <a:endParaRPr lang="en-US" dirty="0"/>
          </a:p>
          <a:p>
            <a:r>
              <a:rPr lang="en-US" u="sng" dirty="0"/>
              <a:t>Political Theory</a:t>
            </a:r>
          </a:p>
          <a:p>
            <a:endParaRPr lang="en-US" dirty="0" smtClean="0"/>
          </a:p>
          <a:p>
            <a:r>
              <a:rPr lang="en-US" dirty="0" smtClean="0"/>
              <a:t>Those who identified as left-wing were more likely to see the technological activities as threatening.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293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Results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209800"/>
          </a:xfrm>
        </p:spPr>
        <p:txBody>
          <a:bodyPr/>
          <a:lstStyle/>
          <a:p>
            <a:r>
              <a:rPr lang="en-US" u="sng" dirty="0" smtClean="0"/>
              <a:t>Cultural Theory</a:t>
            </a:r>
          </a:p>
          <a:p>
            <a:endParaRPr lang="en-US" dirty="0"/>
          </a:p>
          <a:p>
            <a:r>
              <a:rPr lang="en-US" dirty="0" smtClean="0"/>
              <a:t>Only </a:t>
            </a:r>
            <a:r>
              <a:rPr lang="en-US" dirty="0"/>
              <a:t>t</a:t>
            </a:r>
            <a:r>
              <a:rPr lang="en-US" dirty="0" smtClean="0"/>
              <a:t>he highest correlations are listed on the table and all those listed are statistically significant.</a:t>
            </a:r>
            <a:endParaRPr lang="en-US" dirty="0"/>
          </a:p>
        </p:txBody>
      </p:sp>
      <p:graphicFrame>
        <p:nvGraphicFramePr>
          <p:cNvPr id="4" name="Group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169106"/>
              </p:ext>
            </p:extLst>
          </p:nvPr>
        </p:nvGraphicFramePr>
        <p:xfrm>
          <a:off x="1600200" y="3810000"/>
          <a:ext cx="5854700" cy="2184400"/>
        </p:xfrm>
        <a:graphic>
          <a:graphicData uri="http://schemas.openxmlformats.org/drawingml/2006/table">
            <a:tbl>
              <a:tblPr/>
              <a:tblGrid>
                <a:gridCol w="1752600"/>
                <a:gridCol w="1295400"/>
                <a:gridCol w="1524000"/>
                <a:gridCol w="128270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grave problem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risk worth taking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perceived benefit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egalitarianism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-0.42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hierarchism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0.37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individualism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0.34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099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Summary of Results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257800"/>
            <a:ext cx="8229600" cy="10668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 cultural theory was found to be the best explanation for how people perceived the risk.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07322"/>
              </p:ext>
            </p:extLst>
          </p:nvPr>
        </p:nvGraphicFramePr>
        <p:xfrm>
          <a:off x="1905000" y="1752600"/>
          <a:ext cx="5105401" cy="3108851"/>
        </p:xfrm>
        <a:graphic>
          <a:graphicData uri="http://schemas.openxmlformats.org/drawingml/2006/table">
            <a:tbl>
              <a:tblPr/>
              <a:tblGrid>
                <a:gridCol w="1958421"/>
                <a:gridCol w="958951"/>
                <a:gridCol w="2188029"/>
              </a:tblGrid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Theory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Result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knowledge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→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inconclusive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personality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→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conclusive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economic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→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inconclusive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political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→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conclusive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cultural</a:t>
                      </a: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→</a:t>
                      </a:r>
                      <a:endParaRPr kumimoji="0" lang="en-CA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conclusive</a:t>
                      </a: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8100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Worldviews and Social Conflict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58674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The clash of worldviews can sometimes result in conflict whether or not the views are based on actual fact.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Example: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A wealth of scientific evidence shows warming average temperatures worldwide.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Environmentalists lobby governments to regulate emissions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-Economic growth advocated cast doubt on the quality of the data</a:t>
            </a:r>
          </a:p>
        </p:txBody>
      </p:sp>
      <p:pic>
        <p:nvPicPr>
          <p:cNvPr id="4" name="Picture 4" descr="figure_wto_prot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466" y="1905000"/>
            <a:ext cx="2879933" cy="1924232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416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2590800"/>
          </a:xfrm>
        </p:spPr>
        <p:txBody>
          <a:bodyPr/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Downslope movements of rock or sediment as a result of gravity.</a:t>
            </a:r>
          </a:p>
          <a:p>
            <a:endParaRPr lang="en-US" dirty="0"/>
          </a:p>
          <a:p>
            <a:r>
              <a:rPr lang="en-US" dirty="0" smtClean="0"/>
              <a:t>Movement is classified as rapid if it can be detected by eye. 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897922"/>
            <a:ext cx="6072414" cy="3804630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75405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4800600" cy="9723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Classification of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17160"/>
            <a:ext cx="8229600" cy="4343400"/>
          </a:xfrm>
        </p:spPr>
        <p:txBody>
          <a:bodyPr/>
          <a:lstStyle/>
          <a:p>
            <a:r>
              <a:rPr lang="en-US" dirty="0" smtClean="0"/>
              <a:t>This is based on 4 variables:</a:t>
            </a:r>
          </a:p>
          <a:p>
            <a:r>
              <a:rPr lang="en-US" dirty="0" smtClean="0"/>
              <a:t>-mechanism of movement</a:t>
            </a:r>
          </a:p>
          <a:p>
            <a:r>
              <a:rPr lang="en-US" dirty="0" smtClean="0"/>
              <a:t>-type of material</a:t>
            </a:r>
          </a:p>
          <a:p>
            <a:r>
              <a:rPr lang="en-US" dirty="0" smtClean="0"/>
              <a:t>-amount of water present</a:t>
            </a:r>
          </a:p>
          <a:p>
            <a:r>
              <a:rPr lang="en-US" dirty="0" smtClean="0"/>
              <a:t>-speed of movement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20" descr="Lanskide McClure Pa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7800" y="4267200"/>
            <a:ext cx="3657600" cy="2371725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Picture 6" descr="5milecre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3793" y="304800"/>
            <a:ext cx="3505613" cy="3707860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3762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Mechanisms of Movement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458200" cy="5715000"/>
          </a:xfrm>
        </p:spPr>
        <p:txBody>
          <a:bodyPr>
            <a:normAutofit/>
          </a:bodyPr>
          <a:lstStyle/>
          <a:p>
            <a:r>
              <a:rPr lang="en-US" dirty="0" smtClean="0"/>
              <a:t>There are 3 basic mechanisms:</a:t>
            </a:r>
          </a:p>
          <a:p>
            <a:endParaRPr lang="en-US" dirty="0"/>
          </a:p>
          <a:p>
            <a:r>
              <a:rPr lang="en-US" dirty="0" smtClean="0"/>
              <a:t>Fall</a:t>
            </a:r>
          </a:p>
          <a:p>
            <a:r>
              <a:rPr lang="en-US" dirty="0" smtClean="0"/>
              <a:t>Rock or sediment dropping off the face of a cliff.</a:t>
            </a:r>
          </a:p>
          <a:p>
            <a:endParaRPr lang="en-US" dirty="0"/>
          </a:p>
          <a:p>
            <a:r>
              <a:rPr lang="en-US" dirty="0" smtClean="0"/>
              <a:t>Slide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-Downslope movement along a</a:t>
            </a:r>
          </a:p>
          <a:p>
            <a:r>
              <a:rPr lang="en-US" dirty="0">
                <a:solidFill>
                  <a:schemeClr val="tx1"/>
                </a:solidFill>
              </a:rPr>
              <a:t>d</a:t>
            </a:r>
            <a:r>
              <a:rPr lang="en-US" dirty="0" smtClean="0">
                <a:solidFill>
                  <a:schemeClr val="tx1"/>
                </a:solidFill>
              </a:rPr>
              <a:t>iscrete failure plane.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Flow</a:t>
            </a:r>
          </a:p>
          <a:p>
            <a:r>
              <a:rPr lang="en-US" dirty="0" smtClean="0"/>
              <a:t>- Movement of particles semi-independently of one another, commonly with the aid of water.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3075749"/>
            <a:ext cx="3124200" cy="1965643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74063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0"/>
            <a:ext cx="25146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Types of Landslides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38981"/>
            <a:ext cx="6281928" cy="5586984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20475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Rock Fall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2057400"/>
          </a:xfrm>
        </p:spPr>
        <p:txBody>
          <a:bodyPr>
            <a:normAutofit/>
          </a:bodyPr>
          <a:lstStyle/>
          <a:p>
            <a:r>
              <a:rPr lang="en-US" dirty="0" smtClean="0"/>
              <a:t>This mass movement is caused by a fall mechanism.</a:t>
            </a:r>
          </a:p>
          <a:p>
            <a:r>
              <a:rPr lang="en-US" dirty="0" smtClean="0"/>
              <a:t>It involves rock rolling down a steep slope of falling through the air.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505200"/>
            <a:ext cx="4495800" cy="2942457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3124200"/>
            <a:ext cx="2712720" cy="4109481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2084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Slump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524000"/>
            <a:ext cx="8610600" cy="1600200"/>
          </a:xfrm>
        </p:spPr>
        <p:txBody>
          <a:bodyPr/>
          <a:lstStyle/>
          <a:p>
            <a:r>
              <a:rPr lang="en-US" dirty="0" smtClean="0"/>
              <a:t>This mass movement is caused by a slide mechanism.</a:t>
            </a:r>
          </a:p>
          <a:p>
            <a:r>
              <a:rPr lang="en-US" dirty="0" smtClean="0"/>
              <a:t>In a slump, the failure plane is curved upward.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99" y="3200400"/>
            <a:ext cx="4731217" cy="3124200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16929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Creep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4876800" cy="4724400"/>
          </a:xfrm>
        </p:spPr>
        <p:txBody>
          <a:bodyPr/>
          <a:lstStyle/>
          <a:p>
            <a:r>
              <a:rPr lang="en-US" dirty="0" smtClean="0"/>
              <a:t>This mass movement is caused by a flow mechanism.</a:t>
            </a:r>
          </a:p>
          <a:p>
            <a:endParaRPr lang="en-US" dirty="0" smtClean="0"/>
          </a:p>
          <a:p>
            <a:r>
              <a:rPr lang="en-US" dirty="0" smtClean="0"/>
              <a:t>Speed of movement ranges from a few millimeters to a meter annually.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http://farm3.static.flickr.com/2727/4270907637_eed132ff68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76400"/>
            <a:ext cx="3571897" cy="4764360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74483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Forces on Slopes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724400"/>
          </a:xfrm>
        </p:spPr>
        <p:txBody>
          <a:bodyPr/>
          <a:lstStyle/>
          <a:p>
            <a:r>
              <a:rPr lang="en-US" dirty="0" smtClean="0"/>
              <a:t>The stability of a slope is based on the balance between two types of forces:</a:t>
            </a:r>
          </a:p>
          <a:p>
            <a:endParaRPr lang="en-US" dirty="0"/>
          </a:p>
          <a:p>
            <a:r>
              <a:rPr lang="en-US" dirty="0" smtClean="0"/>
              <a:t>Driving Forces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These move material downslope; they are based on the weight of the material from vegetation, water, etc.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r>
              <a:rPr lang="en-US" dirty="0" smtClean="0"/>
              <a:t>Resisting Forces</a:t>
            </a:r>
          </a:p>
          <a:p>
            <a:r>
              <a:rPr lang="en-US" dirty="0" smtClean="0"/>
              <a:t>These oppose downslope movement; they are based on the shear strength of the material.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604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Factor of Safety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Definition: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The ratio of resisting forces to driving forces.</a:t>
            </a: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FS= RF/DF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When the ratio is over 1, the slope is stable.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When the ratio is under 1, the slope is unstable.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r>
              <a:rPr lang="en-US" dirty="0" smtClean="0"/>
              <a:t>If the factor of safety equals 1, resisting forces equal the driving forces.</a:t>
            </a:r>
          </a:p>
          <a:p>
            <a:endParaRPr lang="en-US" dirty="0"/>
          </a:p>
          <a:p>
            <a:r>
              <a:rPr lang="en-US" dirty="0" smtClean="0"/>
              <a:t>The forces are determined by relationships among: material type, slope and topography, climate, vegetation, and water.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222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Role of Material Type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3820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The degree of consolidation and the presence of weakness planes can increase the risk of landslides.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Slumps are most common in unconsolidated sediment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/>
              <a:t>Slumps are </a:t>
            </a:r>
            <a:r>
              <a:rPr lang="en-US" i="1" dirty="0"/>
              <a:t>rotational slides</a:t>
            </a:r>
            <a:r>
              <a:rPr lang="en-US" dirty="0"/>
              <a:t> as opposed to </a:t>
            </a:r>
            <a:r>
              <a:rPr lang="en-US" i="1" dirty="0"/>
              <a:t>translational slides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Translational slides often occur where sediment overlays bedrock; the failure plane is generally at the boundary between the soil and the bedrock.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891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Role of Slope and Topography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458200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steeper the slope, the greater the driving forces.</a:t>
            </a:r>
          </a:p>
          <a:p>
            <a:endParaRPr lang="en-US" dirty="0" smtClean="0"/>
          </a:p>
          <a:p>
            <a:r>
              <a:rPr lang="en-US" dirty="0" smtClean="0"/>
              <a:t>-Steepest slopes are associated with rock falls.</a:t>
            </a:r>
          </a:p>
          <a:p>
            <a:endParaRPr lang="en-US" dirty="0" smtClean="0"/>
          </a:p>
          <a:p>
            <a:r>
              <a:rPr lang="en-US" dirty="0" smtClean="0"/>
              <a:t>-Moderate slopes are associated with flows.</a:t>
            </a:r>
          </a:p>
          <a:p>
            <a:endParaRPr lang="en-US" dirty="0" smtClean="0"/>
          </a:p>
          <a:p>
            <a:r>
              <a:rPr lang="en-US" dirty="0" smtClean="0"/>
              <a:t>-Gentle slopes are associated with flows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Topographic Relief: The height of a hill or mountain above the land around it.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r>
              <a:rPr lang="en-US" dirty="0" smtClean="0"/>
              <a:t>Dangerous landslides are more likely in areas of high relief.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30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Role of Climate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1054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The climate of an area influences the amount of water that infiltrates and erodes the soil.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In dry summers, vegetation is sparse, soil is thin and bare rock is exposed in many areas.</a:t>
            </a:r>
          </a:p>
          <a:p>
            <a:pPr>
              <a:lnSpc>
                <a:spcPct val="11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Rock falls are more likely in those areas.</a:t>
            </a:r>
          </a:p>
          <a:p>
            <a:endParaRPr lang="en-US" dirty="0"/>
          </a:p>
          <a:p>
            <a:r>
              <a:rPr lang="en-US" dirty="0" smtClean="0"/>
              <a:t>In humid climates, soil is thick and rock is generally covered with soil and vegetation.  </a:t>
            </a:r>
          </a:p>
          <a:p>
            <a:endParaRPr lang="en-US" dirty="0"/>
          </a:p>
          <a:p>
            <a:r>
              <a:rPr lang="en-US" dirty="0" smtClean="0"/>
              <a:t>Thus, flows and creep are more likely in those areas.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327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Role of Vegetation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Dense vegetation can slow surface erosion.</a:t>
            </a:r>
          </a:p>
          <a:p>
            <a:endParaRPr lang="en-US" dirty="0"/>
          </a:p>
          <a:p>
            <a:r>
              <a:rPr lang="en-US" dirty="0" smtClean="0"/>
              <a:t>How?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Roots add strength and cohesion to the slope.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r>
              <a:rPr lang="en-US" dirty="0" smtClean="0"/>
              <a:t>Therefore, improper deforestation often increases the frequency of landslides.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370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Role of Water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10600" cy="3124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Water saturates soil increasing the likelihood of flows.</a:t>
            </a:r>
          </a:p>
          <a:p>
            <a:endParaRPr lang="en-US" dirty="0" smtClean="0"/>
          </a:p>
          <a:p>
            <a:r>
              <a:rPr lang="en-US" dirty="0" smtClean="0"/>
              <a:t>Following prolonged periods of deep water infiltration, slumps can develop.</a:t>
            </a:r>
            <a:endParaRPr lang="en-US" dirty="0"/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Water can also erode the base of a slope therefore decreasing its resisting force.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419600"/>
            <a:ext cx="4284133" cy="231343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54774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Regions at Risk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40408"/>
            <a:ext cx="3657600" cy="4343400"/>
          </a:xfrm>
        </p:spPr>
        <p:txBody>
          <a:bodyPr>
            <a:normAutofit/>
          </a:bodyPr>
          <a:lstStyle/>
          <a:p>
            <a:r>
              <a:rPr lang="en-US" dirty="0" smtClean="0"/>
              <a:t>Any location with significant variation in topography is at risk.</a:t>
            </a:r>
          </a:p>
          <a:p>
            <a:endParaRPr lang="en-US" dirty="0" smtClean="0"/>
          </a:p>
          <a:p>
            <a:r>
              <a:rPr lang="en-US" dirty="0" smtClean="0"/>
              <a:t>Factors that increase risk include urban development, deforestation, and climate change.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905000"/>
            <a:ext cx="4745736" cy="401421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98331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Frank Slide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153400" cy="51054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It is Canada’s best-known landslide.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It occurred in 1903 on Turtle Mountain near Frank, Alberta.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The landslide killed 76 people, dammed the </a:t>
            </a:r>
            <a:r>
              <a:rPr lang="en-US" dirty="0" err="1" smtClean="0">
                <a:solidFill>
                  <a:schemeClr val="tx1"/>
                </a:solidFill>
              </a:rPr>
              <a:t>Crowsnest</a:t>
            </a:r>
            <a:r>
              <a:rPr lang="en-US" dirty="0" smtClean="0">
                <a:solidFill>
                  <a:schemeClr val="tx1"/>
                </a:solidFill>
              </a:rPr>
              <a:t> River creating a lake, and buried 5km of railway.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The exact cause of the landslide is unknown but glaciation, mining, and heavy snow are likely </a:t>
            </a:r>
            <a:r>
              <a:rPr lang="en-US" dirty="0" smtClean="0"/>
              <a:t>contributors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797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Frank Slide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24000"/>
            <a:ext cx="7571232" cy="511682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49238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Effects of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267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Approximately 30 people are killed by landslides annually in North America.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Landslides can block railways and highways in isolated areas thus severely impacting travel.</a:t>
            </a:r>
          </a:p>
          <a:p>
            <a:endParaRPr lang="en-US" dirty="0"/>
          </a:p>
          <a:p>
            <a:r>
              <a:rPr lang="en-US" dirty="0" smtClean="0"/>
              <a:t>As urban areas continue </a:t>
            </a:r>
          </a:p>
          <a:p>
            <a:r>
              <a:rPr lang="en-US" dirty="0" smtClean="0"/>
              <a:t>to</a:t>
            </a:r>
            <a:r>
              <a:rPr lang="en-US" dirty="0"/>
              <a:t> </a:t>
            </a:r>
            <a:r>
              <a:rPr lang="en-US" dirty="0" smtClean="0"/>
              <a:t>grow, property </a:t>
            </a:r>
          </a:p>
          <a:p>
            <a:r>
              <a:rPr lang="en-US" dirty="0" smtClean="0"/>
              <a:t>damage will increase.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778665"/>
            <a:ext cx="4294679" cy="2888323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23440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Natural Service Functions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Landslides can result in the development of new habitats in forests and aquatic ecosystems.</a:t>
            </a:r>
          </a:p>
          <a:p>
            <a:endParaRPr lang="en-US" dirty="0"/>
          </a:p>
          <a:p>
            <a:r>
              <a:rPr lang="en-US" dirty="0" smtClean="0"/>
              <a:t>This produces an increase of biodiversity.</a:t>
            </a:r>
          </a:p>
          <a:p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smtClean="0"/>
              <a:t>Landslides can carry sediments that contain valuable minerals which become concentrated at the base of a slope following an event.</a:t>
            </a:r>
          </a:p>
        </p:txBody>
      </p:sp>
    </p:spTree>
    <p:extLst>
      <p:ext uri="{BB962C8B-B14F-4D97-AF65-F5344CB8AC3E}">
        <p14:creationId xmlns:p14="http://schemas.microsoft.com/office/powerpoint/2010/main" val="2178143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Human Interaction with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2209800"/>
          </a:xfrm>
        </p:spPr>
        <p:txBody>
          <a:bodyPr/>
          <a:lstStyle/>
          <a:p>
            <a:r>
              <a:rPr lang="en-US" dirty="0" smtClean="0"/>
              <a:t>Grading of land surfaces for new home and building construction can increase probability of slope failure.</a:t>
            </a:r>
          </a:p>
          <a:p>
            <a:endParaRPr lang="en-US" dirty="0"/>
          </a:p>
          <a:p>
            <a:r>
              <a:rPr lang="en-US" dirty="0" smtClean="0"/>
              <a:t>Harvesting timber and urbanization are currently the leading human causes for the increase in landslides.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3810000"/>
            <a:ext cx="4636008" cy="2807208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90128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Human Interaction with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71800"/>
          </a:xfrm>
        </p:spPr>
        <p:txBody>
          <a:bodyPr/>
          <a:lstStyle/>
          <a:p>
            <a:r>
              <a:rPr lang="en-US" u="sng" dirty="0" smtClean="0"/>
              <a:t>Timber Harvesting</a:t>
            </a:r>
          </a:p>
          <a:p>
            <a:endParaRPr lang="en-US" u="sng" dirty="0"/>
          </a:p>
          <a:p>
            <a:r>
              <a:rPr lang="en-US" dirty="0" smtClean="0"/>
              <a:t>Clear-cutting and the construction of logging roads can cause landslides in geologically unstable areas.</a:t>
            </a:r>
          </a:p>
          <a:p>
            <a:endParaRPr lang="en-US" dirty="0" smtClean="0"/>
          </a:p>
          <a:p>
            <a:r>
              <a:rPr lang="en-US" dirty="0" smtClean="0"/>
              <a:t>A lack of surface vegetation and a lack of tree roots enhances soil erosion.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419600"/>
            <a:ext cx="3733800" cy="223544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19966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Human Interaction with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5410200" cy="5486400"/>
          </a:xfrm>
        </p:spPr>
        <p:txBody>
          <a:bodyPr>
            <a:normAutofit lnSpcReduction="10000"/>
          </a:bodyPr>
          <a:lstStyle/>
          <a:p>
            <a:r>
              <a:rPr lang="en-US" u="sng" dirty="0" smtClean="0"/>
              <a:t>Urbanization</a:t>
            </a:r>
          </a:p>
          <a:p>
            <a:endParaRPr lang="en-US" u="sng" dirty="0"/>
          </a:p>
          <a:p>
            <a:pPr>
              <a:lnSpc>
                <a:spcPct val="110000"/>
              </a:lnSpc>
            </a:pPr>
            <a:r>
              <a:rPr lang="en-US" dirty="0" smtClean="0"/>
              <a:t>Modern engineering has allowed us to turn hilly slopes into flat land for construction.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Slopes are destabilized when rock is removed, lawns are watered, septic systems are installed, and buildings are constructed.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All of these add weight to the slope increasing the driving force.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329" y="3048000"/>
            <a:ext cx="3252216" cy="2315845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66607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Minimizing the Landslide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An important first step is recognizing where they are most likely to occur.</a:t>
            </a:r>
          </a:p>
          <a:p>
            <a:endParaRPr lang="en-US" dirty="0"/>
          </a:p>
          <a:p>
            <a:r>
              <a:rPr lang="en-US" dirty="0" smtClean="0"/>
              <a:t>Features indicative of unstable slopes include: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-Cracks </a:t>
            </a:r>
            <a:r>
              <a:rPr lang="en-US" dirty="0" smtClean="0">
                <a:solidFill>
                  <a:schemeClr val="tx1"/>
                </a:solidFill>
              </a:rPr>
              <a:t>on a hillside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-Recessed </a:t>
            </a:r>
            <a:r>
              <a:rPr lang="en-US" dirty="0" smtClean="0">
                <a:solidFill>
                  <a:schemeClr val="tx1"/>
                </a:solidFill>
              </a:rPr>
              <a:t>crest of a valley wall</a:t>
            </a: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Large boulders or talus at a cliff base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Tilted trees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Exposed bedrock</a:t>
            </a: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An irregular land surface at a slope base</a:t>
            </a:r>
          </a:p>
          <a:p>
            <a:endParaRPr lang="en-US" dirty="0"/>
          </a:p>
          <a:p>
            <a:r>
              <a:rPr lang="en-US" dirty="0" smtClean="0"/>
              <a:t>Aerial photos are used to detect some of these features and then hazard maps can be produced.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3124200"/>
            <a:ext cx="2353056" cy="174291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855902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49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Prevention of Landslides 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490" y="1295400"/>
            <a:ext cx="8229600" cy="2895600"/>
          </a:xfrm>
        </p:spPr>
        <p:txBody>
          <a:bodyPr>
            <a:normAutofit/>
          </a:bodyPr>
          <a:lstStyle/>
          <a:p>
            <a:r>
              <a:rPr lang="en-US" dirty="0" smtClean="0"/>
              <a:t>Complete prevention is impossible but certain engineering practices can minimize the hazard:</a:t>
            </a:r>
          </a:p>
          <a:p>
            <a:endParaRPr lang="en-US" dirty="0"/>
          </a:p>
          <a:p>
            <a:r>
              <a:rPr lang="en-US" u="sng" dirty="0" smtClean="0"/>
              <a:t>Drainage Control</a:t>
            </a:r>
          </a:p>
          <a:p>
            <a:r>
              <a:rPr lang="en-US" dirty="0" smtClean="0"/>
              <a:t>- The objective is to remove excess water from the soil by pipes and drains.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57" y="3954216"/>
            <a:ext cx="3996043" cy="2736144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02585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Prevention of 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/>
          <a:lstStyle/>
          <a:p>
            <a:r>
              <a:rPr lang="en-US" u="sng" dirty="0" smtClean="0"/>
              <a:t>Levelling the Slope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 Material from the upper slope can be moved to the slope base with modern technology.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/>
          </a:p>
          <a:p>
            <a:r>
              <a:rPr lang="en-US" u="sng" dirty="0" smtClean="0"/>
              <a:t>Slope Supports</a:t>
            </a:r>
            <a:endParaRPr lang="en-US" u="sng" dirty="0"/>
          </a:p>
          <a:p>
            <a:r>
              <a:rPr lang="en-US" dirty="0" smtClean="0"/>
              <a:t>Examples of these include retaining walls, rock bolts, and metal screens.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945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Slope Supports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00" y="1148081"/>
            <a:ext cx="3451491" cy="234054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141" y="1148081"/>
            <a:ext cx="3596443" cy="234054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733800"/>
            <a:ext cx="4050792" cy="282549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3733800"/>
            <a:ext cx="4315968" cy="281635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18755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Landslide Warning Systems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T</a:t>
            </a:r>
            <a:r>
              <a:rPr lang="en-US" i="1" dirty="0" err="1" smtClean="0"/>
              <a:t>iltmeters</a:t>
            </a:r>
            <a:r>
              <a:rPr lang="en-US" dirty="0" smtClean="0"/>
              <a:t> are currently used to detect vibrations along a slope.</a:t>
            </a:r>
          </a:p>
          <a:p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smtClean="0"/>
              <a:t>Measure small changes from the horizontal level (is angle changing of slope)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Some rock fences along railways in western North America are linked to signal systems.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Rain gauges on slopes can identify when a precipitation threshold has been reached.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6478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Perception of the Landslide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relative infrequency of large landslides tends to reduce awareness of this hazard.</a:t>
            </a:r>
          </a:p>
          <a:p>
            <a:endParaRPr lang="en-US" dirty="0" smtClean="0"/>
          </a:p>
          <a:p>
            <a:r>
              <a:rPr lang="en-US" dirty="0" smtClean="0"/>
              <a:t>It is especially a concern where evidence of past events is not visible.</a:t>
            </a:r>
          </a:p>
          <a:p>
            <a:endParaRPr lang="en-US" dirty="0"/>
          </a:p>
          <a:p>
            <a:r>
              <a:rPr lang="en-US" dirty="0" smtClean="0"/>
              <a:t>People continue to build in areas prone to landslides</a:t>
            </a:r>
            <a:r>
              <a:rPr lang="en-US" dirty="0"/>
              <a:t>.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This requires adjustments in order to minimize deaths and property damage.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97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04088"/>
            <a:ext cx="8839200" cy="66751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Adjustments to the Landslide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It is crucial to safely cite critical facilities (hospitals, schools, power plants, etc) away from landslide-prone areas.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Reducing water pressure by way of good drainage is the best corrective measure to counter the hazard since this will decrease the driving force.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Analyzing landslide hazard maps and avoiding the purchase of a home in a hazardous area is the best way to reduce risk.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761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</TotalTime>
  <Words>2824</Words>
  <Application>Microsoft Macintosh PowerPoint</Application>
  <PresentationFormat>On-screen Show (4:3)</PresentationFormat>
  <Paragraphs>467</Paragraphs>
  <Slides>58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58</vt:i4>
      </vt:variant>
    </vt:vector>
  </HeadingPairs>
  <TitlesOfParts>
    <vt:vector size="60" baseType="lpstr">
      <vt:lpstr>Flow</vt:lpstr>
      <vt:lpstr>1_Flow</vt:lpstr>
      <vt:lpstr>Patterns of Choice</vt:lpstr>
      <vt:lpstr>Patterns of Choice</vt:lpstr>
      <vt:lpstr>Patterns of Choice</vt:lpstr>
      <vt:lpstr>Patterns of Choice</vt:lpstr>
      <vt:lpstr>Social Amplification of Risk</vt:lpstr>
      <vt:lpstr>Evocative Hazards</vt:lpstr>
      <vt:lpstr>Banal Hazards</vt:lpstr>
      <vt:lpstr>Amplification and Attenuation of Risk</vt:lpstr>
      <vt:lpstr>Amplification and Attenuation of Risk</vt:lpstr>
      <vt:lpstr>Signal Value</vt:lpstr>
      <vt:lpstr>Examples of Signal Value</vt:lpstr>
      <vt:lpstr>Stigmatization</vt:lpstr>
      <vt:lpstr>Impacts</vt:lpstr>
      <vt:lpstr>Secondary Impacts</vt:lpstr>
      <vt:lpstr>Risk Perception Theories</vt:lpstr>
      <vt:lpstr>Knowledge Theory</vt:lpstr>
      <vt:lpstr>Personality Theory</vt:lpstr>
      <vt:lpstr>Economic Theory</vt:lpstr>
      <vt:lpstr>Political Theory</vt:lpstr>
      <vt:lpstr>Cultural Theory</vt:lpstr>
      <vt:lpstr>Hierarchical Worldview</vt:lpstr>
      <vt:lpstr>Egalitarian Worldview</vt:lpstr>
      <vt:lpstr>Individualism Worldview</vt:lpstr>
      <vt:lpstr>Results</vt:lpstr>
      <vt:lpstr>Results</vt:lpstr>
      <vt:lpstr>Results</vt:lpstr>
      <vt:lpstr>Results</vt:lpstr>
      <vt:lpstr>Summary of Results</vt:lpstr>
      <vt:lpstr>Worldviews and Social Conflict</vt:lpstr>
      <vt:lpstr>Landslides</vt:lpstr>
      <vt:lpstr>Classification of Landslides</vt:lpstr>
      <vt:lpstr>Mechanisms of Movement</vt:lpstr>
      <vt:lpstr>Types of Landslides</vt:lpstr>
      <vt:lpstr>Rock Fall</vt:lpstr>
      <vt:lpstr>Slump</vt:lpstr>
      <vt:lpstr>Creep</vt:lpstr>
      <vt:lpstr>Forces on Slopes</vt:lpstr>
      <vt:lpstr>Factor of Safety</vt:lpstr>
      <vt:lpstr>Role of Material Type</vt:lpstr>
      <vt:lpstr>Role of Slope and Topography</vt:lpstr>
      <vt:lpstr>Role of Climate</vt:lpstr>
      <vt:lpstr>Role of Vegetation</vt:lpstr>
      <vt:lpstr>Role of Water</vt:lpstr>
      <vt:lpstr>Regions at Risk</vt:lpstr>
      <vt:lpstr>The Frank Slide</vt:lpstr>
      <vt:lpstr>The Frank Slide</vt:lpstr>
      <vt:lpstr>Effects of Landslides</vt:lpstr>
      <vt:lpstr>Natural Service Functions</vt:lpstr>
      <vt:lpstr>Human Interaction with Landslides</vt:lpstr>
      <vt:lpstr>Human Interaction with Landslides</vt:lpstr>
      <vt:lpstr>Human Interaction with Landslides</vt:lpstr>
      <vt:lpstr>Minimizing the Landslide Hazard</vt:lpstr>
      <vt:lpstr>Prevention of Landslides </vt:lpstr>
      <vt:lpstr>Prevention of Landslides</vt:lpstr>
      <vt:lpstr>Slope Supports</vt:lpstr>
      <vt:lpstr>Landslide Warning Systems</vt:lpstr>
      <vt:lpstr>Perception of the Landslide Hazard</vt:lpstr>
      <vt:lpstr>Adjustments to the Landslide Hazard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 and Culture; Landslides</dc:title>
  <dc:creator>Mark</dc:creator>
  <cp:lastModifiedBy>Jeffrey Smith</cp:lastModifiedBy>
  <cp:revision>88</cp:revision>
  <dcterms:created xsi:type="dcterms:W3CDTF">2012-09-23T19:06:44Z</dcterms:created>
  <dcterms:modified xsi:type="dcterms:W3CDTF">2015-10-08T03:27:02Z</dcterms:modified>
</cp:coreProperties>
</file>