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16"/>
  </p:notesMasterIdLst>
  <p:sldIdLst>
    <p:sldId id="256" r:id="rId2"/>
    <p:sldId id="258" r:id="rId3"/>
    <p:sldId id="259" r:id="rId4"/>
    <p:sldId id="260" r:id="rId5"/>
    <p:sldId id="257" r:id="rId6"/>
    <p:sldId id="261" r:id="rId7"/>
    <p:sldId id="262" r:id="rId8"/>
    <p:sldId id="263" r:id="rId9"/>
    <p:sldId id="264" r:id="rId10"/>
    <p:sldId id="265" r:id="rId11"/>
    <p:sldId id="266" r:id="rId12"/>
    <p:sldId id="267" r:id="rId13"/>
    <p:sldId id="268" r:id="rId14"/>
    <p:sldId id="26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5" d="100"/>
          <a:sy n="65" d="100"/>
        </p:scale>
        <p:origin x="-108" y="-19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2BA1FAA-7813-4F70-8FC7-D99185D11A9C}" type="datetimeFigureOut">
              <a:rPr lang="en-US" smtClean="0"/>
              <a:pPr/>
              <a:t>10/20/2011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D5F1C61-82DD-4AFD-BA2C-534DD9B75B16}"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D5F1C61-82DD-4AFD-BA2C-534DD9B75B16}"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D5F1C61-82DD-4AFD-BA2C-534DD9B75B16}"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D5F1C61-82DD-4AFD-BA2C-534DD9B75B16}"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D5F1C61-82DD-4AFD-BA2C-534DD9B75B16}"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D5F1C61-82DD-4AFD-BA2C-534DD9B75B16}"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D5F1C61-82DD-4AFD-BA2C-534DD9B75B16}"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D5F1C61-82DD-4AFD-BA2C-534DD9B75B16}"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D5F1C61-82DD-4AFD-BA2C-534DD9B75B16}"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D5F1C61-82DD-4AFD-BA2C-534DD9B75B16}"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D5F1C61-82DD-4AFD-BA2C-534DD9B75B16}"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D5F1C61-82DD-4AFD-BA2C-534DD9B75B16}"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D5F1C61-82DD-4AFD-BA2C-534DD9B75B16}"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D5F1C61-82DD-4AFD-BA2C-534DD9B75B16}"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D5F1C61-82DD-4AFD-BA2C-534DD9B75B16}"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85ED1B2E-4E3D-4776-8EFC-4AEDA4118C55}" type="datetimeFigureOut">
              <a:rPr lang="en-US" smtClean="0"/>
              <a:pPr/>
              <a:t>10/20/2011</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95EBD5F1-8979-4314-86DD-FA4518EDD217}"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5ED1B2E-4E3D-4776-8EFC-4AEDA4118C55}" type="datetimeFigureOut">
              <a:rPr lang="en-US" smtClean="0"/>
              <a:pPr/>
              <a:t>10/20/2011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EBD5F1-8979-4314-86DD-FA4518EDD21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85ED1B2E-4E3D-4776-8EFC-4AEDA4118C55}" type="datetimeFigureOut">
              <a:rPr lang="en-US" smtClean="0"/>
              <a:pPr/>
              <a:t>10/20/2011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EBD5F1-8979-4314-86DD-FA4518EDD217}"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5ED1B2E-4E3D-4776-8EFC-4AEDA4118C55}" type="datetimeFigureOut">
              <a:rPr lang="en-US" smtClean="0"/>
              <a:pPr/>
              <a:t>10/20/2011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EBD5F1-8979-4314-86DD-FA4518EDD21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85ED1B2E-4E3D-4776-8EFC-4AEDA4118C55}" type="datetimeFigureOut">
              <a:rPr lang="en-US" smtClean="0"/>
              <a:pPr/>
              <a:t>10/20/2011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5EBD5F1-8979-4314-86DD-FA4518EDD21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85ED1B2E-4E3D-4776-8EFC-4AEDA4118C55}" type="datetimeFigureOut">
              <a:rPr lang="en-US" smtClean="0"/>
              <a:pPr/>
              <a:t>10/20/2011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5EBD5F1-8979-4314-86DD-FA4518EDD21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5ED1B2E-4E3D-4776-8EFC-4AEDA4118C55}" type="datetimeFigureOut">
              <a:rPr lang="en-US" smtClean="0"/>
              <a:pPr/>
              <a:t>10/20/2011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5EBD5F1-8979-4314-86DD-FA4518EDD21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5ED1B2E-4E3D-4776-8EFC-4AEDA4118C55}" type="datetimeFigureOut">
              <a:rPr lang="en-US" smtClean="0"/>
              <a:pPr/>
              <a:t>10/20/2011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EBD5F1-8979-4314-86DD-FA4518EDD21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85ED1B2E-4E3D-4776-8EFC-4AEDA4118C55}" type="datetimeFigureOut">
              <a:rPr lang="en-US" smtClean="0"/>
              <a:pPr/>
              <a:t>10/20/2011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95EBD5F1-8979-4314-86DD-FA4518EDD217}"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5ED1B2E-4E3D-4776-8EFC-4AEDA4118C55}" type="datetimeFigureOut">
              <a:rPr lang="en-US" smtClean="0"/>
              <a:pPr/>
              <a:t>10/20/2011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EBD5F1-8979-4314-86DD-FA4518EDD21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5ED1B2E-4E3D-4776-8EFC-4AEDA4118C55}" type="datetimeFigureOut">
              <a:rPr lang="en-US" smtClean="0"/>
              <a:pPr/>
              <a:t>10/20/2011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EBD5F1-8979-4314-86DD-FA4518EDD217}"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85ED1B2E-4E3D-4776-8EFC-4AEDA4118C55}" type="datetimeFigureOut">
              <a:rPr lang="en-US" smtClean="0"/>
              <a:pPr/>
              <a:t>10/20/2011</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95EBD5F1-8979-4314-86DD-FA4518EDD217}"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BRAVE NEW WORLD</a:t>
            </a:r>
            <a:endParaRPr lang="en-US" dirty="0"/>
          </a:p>
        </p:txBody>
      </p:sp>
      <p:sp>
        <p:nvSpPr>
          <p:cNvPr id="3" name="Subtitle 2"/>
          <p:cNvSpPr>
            <a:spLocks noGrp="1"/>
          </p:cNvSpPr>
          <p:nvPr>
            <p:ph type="subTitle" idx="1"/>
          </p:nvPr>
        </p:nvSpPr>
        <p:spPr/>
        <p:txBody>
          <a:bodyPr/>
          <a:lstStyle/>
          <a:p>
            <a:r>
              <a:rPr lang="en-US" dirty="0" err="1" smtClean="0"/>
              <a:t>Aldous</a:t>
            </a:r>
            <a:r>
              <a:rPr lang="en-US" dirty="0" smtClean="0"/>
              <a:t> Huxley</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Biography</a:t>
            </a:r>
            <a:endParaRPr lang="en-US" dirty="0"/>
          </a:p>
        </p:txBody>
      </p:sp>
      <p:sp>
        <p:nvSpPr>
          <p:cNvPr id="3" name="Content Placeholder 2"/>
          <p:cNvSpPr>
            <a:spLocks noGrp="1"/>
          </p:cNvSpPr>
          <p:nvPr>
            <p:ph idx="1"/>
          </p:nvPr>
        </p:nvSpPr>
        <p:spPr/>
        <p:txBody>
          <a:bodyPr>
            <a:normAutofit/>
          </a:bodyPr>
          <a:lstStyle/>
          <a:p>
            <a:r>
              <a:rPr lang="en-US" sz="2400" dirty="0" smtClean="0">
                <a:latin typeface="+mj-lt"/>
              </a:rPr>
              <a:t>Born July 26, 1894 in </a:t>
            </a:r>
            <a:r>
              <a:rPr lang="en-US" sz="2400" dirty="0" err="1" smtClean="0">
                <a:latin typeface="+mj-lt"/>
              </a:rPr>
              <a:t>Godalming</a:t>
            </a:r>
            <a:r>
              <a:rPr lang="en-US" sz="2400" dirty="0" smtClean="0">
                <a:latin typeface="+mj-lt"/>
              </a:rPr>
              <a:t>, Surrey, England.</a:t>
            </a:r>
          </a:p>
          <a:p>
            <a:pPr lvl="1"/>
            <a:r>
              <a:rPr lang="en-US" dirty="0" smtClean="0">
                <a:latin typeface="+mj-lt"/>
              </a:rPr>
              <a:t>Grandson of famous zoologist Thomas Henry Huxley.</a:t>
            </a:r>
          </a:p>
          <a:p>
            <a:pPr lvl="1"/>
            <a:r>
              <a:rPr lang="en-US" dirty="0" smtClean="0">
                <a:latin typeface="+mj-lt"/>
              </a:rPr>
              <a:t>Grand-nephew of critic and poet Matthew Arnold.</a:t>
            </a:r>
          </a:p>
          <a:p>
            <a:r>
              <a:rPr lang="en-US" sz="2400" dirty="0" smtClean="0">
                <a:latin typeface="+mj-lt"/>
              </a:rPr>
              <a:t>Suffered a bout of blindness in his teenage years; after recovery he studied English Literature at Oxford.</a:t>
            </a:r>
          </a:p>
          <a:p>
            <a:r>
              <a:rPr lang="en-US" sz="2400" dirty="0" smtClean="0">
                <a:latin typeface="+mj-lt"/>
              </a:rPr>
              <a:t>Supported himself teaching – taught Orwell French at Eton.</a:t>
            </a:r>
          </a:p>
          <a:p>
            <a:r>
              <a:rPr lang="en-US" sz="2400" dirty="0" smtClean="0">
                <a:latin typeface="+mj-lt"/>
              </a:rPr>
              <a:t>During the 1920s, Huxley associated with the Bloomsbury Set, a group of writers and thinkers including D.H. Lawrence, Bertrand Russell, and Clive Bell.</a:t>
            </a:r>
            <a:endParaRPr lang="en-US" sz="2400"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Biography</a:t>
            </a:r>
            <a:endParaRPr lang="en-US" dirty="0"/>
          </a:p>
        </p:txBody>
      </p:sp>
      <p:sp>
        <p:nvSpPr>
          <p:cNvPr id="3" name="Content Placeholder 2"/>
          <p:cNvSpPr>
            <a:spLocks noGrp="1"/>
          </p:cNvSpPr>
          <p:nvPr>
            <p:ph idx="1"/>
          </p:nvPr>
        </p:nvSpPr>
        <p:spPr/>
        <p:txBody>
          <a:bodyPr/>
          <a:lstStyle/>
          <a:p>
            <a:r>
              <a:rPr lang="en-US" dirty="0" smtClean="0">
                <a:latin typeface="+mj-lt"/>
              </a:rPr>
              <a:t>In 1920s, Huxley visited the Brunner and </a:t>
            </a:r>
            <a:r>
              <a:rPr lang="en-US" dirty="0" err="1" smtClean="0">
                <a:latin typeface="+mj-lt"/>
              </a:rPr>
              <a:t>Mond</a:t>
            </a:r>
            <a:r>
              <a:rPr lang="en-US" dirty="0" smtClean="0">
                <a:latin typeface="+mj-lt"/>
              </a:rPr>
              <a:t> chemical plant at </a:t>
            </a:r>
            <a:r>
              <a:rPr lang="en-US" dirty="0" err="1" smtClean="0">
                <a:latin typeface="+mj-lt"/>
              </a:rPr>
              <a:t>Billingham</a:t>
            </a:r>
            <a:r>
              <a:rPr lang="en-US" dirty="0" smtClean="0">
                <a:latin typeface="+mj-lt"/>
              </a:rPr>
              <a:t> in northeastern England.</a:t>
            </a:r>
          </a:p>
          <a:p>
            <a:pPr lvl="1"/>
            <a:r>
              <a:rPr lang="en-US" dirty="0" smtClean="0">
                <a:latin typeface="+mj-lt"/>
              </a:rPr>
              <a:t>For the time, it was a very technologically advanced plant.</a:t>
            </a:r>
          </a:p>
          <a:p>
            <a:pPr lvl="1"/>
            <a:r>
              <a:rPr lang="en-US" dirty="0" smtClean="0">
                <a:latin typeface="+mj-lt"/>
              </a:rPr>
              <a:t>Set up by Sir Alfred </a:t>
            </a:r>
            <a:r>
              <a:rPr lang="en-US" dirty="0" err="1" smtClean="0">
                <a:latin typeface="+mj-lt"/>
              </a:rPr>
              <a:t>Mond</a:t>
            </a:r>
            <a:r>
              <a:rPr lang="en-US" dirty="0" smtClean="0">
                <a:latin typeface="+mj-lt"/>
              </a:rPr>
              <a:t> (who would go on to consolidate Brunner and </a:t>
            </a:r>
            <a:r>
              <a:rPr lang="en-US" dirty="0" err="1" smtClean="0">
                <a:latin typeface="+mj-lt"/>
              </a:rPr>
              <a:t>Mond</a:t>
            </a:r>
            <a:r>
              <a:rPr lang="en-US" dirty="0" smtClean="0">
                <a:latin typeface="+mj-lt"/>
              </a:rPr>
              <a:t> into Imperial Chemical Industries).</a:t>
            </a:r>
          </a:p>
          <a:p>
            <a:pPr lvl="1"/>
            <a:r>
              <a:rPr lang="en-US" dirty="0" smtClean="0">
                <a:latin typeface="+mj-lt"/>
              </a:rPr>
              <a:t>Inspired the technocracy of </a:t>
            </a:r>
            <a:r>
              <a:rPr lang="en-US" u="sng" dirty="0" smtClean="0">
                <a:latin typeface="+mj-lt"/>
              </a:rPr>
              <a:t>Brave New World</a:t>
            </a:r>
            <a:r>
              <a:rPr lang="en-US" dirty="0" smtClean="0">
                <a:latin typeface="+mj-lt"/>
              </a:rPr>
              <a:t>.</a:t>
            </a:r>
          </a:p>
          <a:p>
            <a:pPr lvl="1"/>
            <a:r>
              <a:rPr lang="en-US" dirty="0" smtClean="0">
                <a:latin typeface="+mj-lt"/>
              </a:rPr>
              <a:t>“Huxley hailed </a:t>
            </a:r>
            <a:r>
              <a:rPr lang="en-US" dirty="0" err="1" smtClean="0">
                <a:latin typeface="+mj-lt"/>
              </a:rPr>
              <a:t>Billingham</a:t>
            </a:r>
            <a:r>
              <a:rPr lang="en-US" dirty="0" smtClean="0">
                <a:latin typeface="+mj-lt"/>
              </a:rPr>
              <a:t> as a ‘triumphant embodiment’ of the principles of planning, an ‘ordered universe … in the midst of the larger world of </a:t>
            </a:r>
            <a:r>
              <a:rPr lang="en-US" dirty="0" err="1" smtClean="0">
                <a:latin typeface="+mj-lt"/>
              </a:rPr>
              <a:t>planless</a:t>
            </a:r>
            <a:r>
              <a:rPr lang="en-US" dirty="0" smtClean="0">
                <a:latin typeface="+mj-lt"/>
              </a:rPr>
              <a:t> </a:t>
            </a:r>
            <a:r>
              <a:rPr lang="en-US" dirty="0" smtClean="0">
                <a:latin typeface="+mj-lt"/>
              </a:rPr>
              <a:t>incoherence’” </a:t>
            </a:r>
            <a:r>
              <a:rPr lang="en-US" dirty="0" smtClean="0">
                <a:latin typeface="+mj-lt"/>
              </a:rPr>
              <a:t>(Bradshaw 5).</a:t>
            </a:r>
            <a:endParaRPr lang="en-US"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Biography</a:t>
            </a:r>
            <a:endParaRPr lang="en-US" dirty="0"/>
          </a:p>
        </p:txBody>
      </p:sp>
      <p:sp>
        <p:nvSpPr>
          <p:cNvPr id="3" name="Content Placeholder 2"/>
          <p:cNvSpPr>
            <a:spLocks noGrp="1"/>
          </p:cNvSpPr>
          <p:nvPr>
            <p:ph idx="1"/>
          </p:nvPr>
        </p:nvSpPr>
        <p:spPr/>
        <p:txBody>
          <a:bodyPr>
            <a:normAutofit/>
          </a:bodyPr>
          <a:lstStyle/>
          <a:p>
            <a:r>
              <a:rPr lang="en-US" sz="2200" dirty="0" smtClean="0">
                <a:latin typeface="+mj-lt"/>
              </a:rPr>
              <a:t>1937: Huxley moves to Hollywood and lived in Southern California until his death.</a:t>
            </a:r>
          </a:p>
          <a:p>
            <a:pPr lvl="1"/>
            <a:r>
              <a:rPr lang="en-US" sz="2200" dirty="0" smtClean="0">
                <a:latin typeface="+mj-lt"/>
              </a:rPr>
              <a:t>Became interested in Eastern spiritualism and vegetarianism.</a:t>
            </a:r>
          </a:p>
          <a:p>
            <a:pPr lvl="1"/>
            <a:r>
              <a:rPr lang="en-US" sz="2200" dirty="0" smtClean="0">
                <a:latin typeface="+mj-lt"/>
              </a:rPr>
              <a:t>In the 1950s, he was introduced to psychedelic drugs.</a:t>
            </a:r>
          </a:p>
          <a:p>
            <a:pPr lvl="1"/>
            <a:r>
              <a:rPr lang="en-US" sz="2200" dirty="0" smtClean="0">
                <a:latin typeface="+mj-lt"/>
              </a:rPr>
              <a:t>Experiences with mescaline became the basis for his 1954 book </a:t>
            </a:r>
            <a:r>
              <a:rPr lang="en-US" sz="2200" u="sng" dirty="0" smtClean="0">
                <a:latin typeface="+mj-lt"/>
              </a:rPr>
              <a:t>The Doors of Perception</a:t>
            </a:r>
            <a:r>
              <a:rPr lang="en-US" sz="2200" dirty="0" smtClean="0">
                <a:latin typeface="+mj-lt"/>
              </a:rPr>
              <a:t>.</a:t>
            </a:r>
          </a:p>
          <a:p>
            <a:pPr lvl="1"/>
            <a:r>
              <a:rPr lang="en-US" sz="2200" dirty="0" smtClean="0">
                <a:latin typeface="+mj-lt"/>
              </a:rPr>
              <a:t>In 1960, he was diagnosed with laryngeal cancer.</a:t>
            </a:r>
          </a:p>
          <a:p>
            <a:pPr lvl="1"/>
            <a:r>
              <a:rPr lang="en-US" sz="2200" dirty="0" smtClean="0">
                <a:latin typeface="+mj-lt"/>
              </a:rPr>
              <a:t>Final novel, </a:t>
            </a:r>
            <a:r>
              <a:rPr lang="en-US" sz="2200" u="sng" dirty="0" smtClean="0">
                <a:latin typeface="+mj-lt"/>
              </a:rPr>
              <a:t>Island</a:t>
            </a:r>
            <a:r>
              <a:rPr lang="en-US" sz="2200" dirty="0" smtClean="0">
                <a:latin typeface="+mj-lt"/>
              </a:rPr>
              <a:t> (1960), described a genuine utopia and its destruction be the invading forces of Western modernity.</a:t>
            </a:r>
          </a:p>
          <a:p>
            <a:pPr lvl="1"/>
            <a:r>
              <a:rPr lang="en-US" sz="2200" dirty="0" smtClean="0">
                <a:latin typeface="+mj-lt"/>
              </a:rPr>
              <a:t>Died on November 22, 1963.</a:t>
            </a:r>
          </a:p>
          <a:p>
            <a:pPr lvl="2"/>
            <a:r>
              <a:rPr lang="en-US" sz="2200" dirty="0" smtClean="0">
                <a:latin typeface="+mj-lt"/>
              </a:rPr>
              <a:t>Same day as the deaths of JFK and C.S. Lewis.</a:t>
            </a:r>
            <a:endParaRPr lang="en-US" sz="2200"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43712"/>
          </a:xfrm>
        </p:spPr>
        <p:txBody>
          <a:bodyPr>
            <a:normAutofit/>
          </a:bodyPr>
          <a:lstStyle/>
          <a:p>
            <a:r>
              <a:rPr lang="en-US" sz="3600" u="sng" dirty="0" smtClean="0"/>
              <a:t>Brave New World</a:t>
            </a:r>
            <a:r>
              <a:rPr lang="en-US" sz="3600" dirty="0" smtClean="0"/>
              <a:t> &amp; </a:t>
            </a:r>
            <a:r>
              <a:rPr lang="en-US" sz="3600" u="sng" dirty="0" smtClean="0"/>
              <a:t>Nineteen Eighty-Four</a:t>
            </a:r>
            <a:endParaRPr lang="en-US" sz="3600" u="sng" dirty="0"/>
          </a:p>
        </p:txBody>
      </p:sp>
      <p:sp>
        <p:nvSpPr>
          <p:cNvPr id="3" name="Content Placeholder 2"/>
          <p:cNvSpPr>
            <a:spLocks noGrp="1"/>
          </p:cNvSpPr>
          <p:nvPr>
            <p:ph idx="1"/>
          </p:nvPr>
        </p:nvSpPr>
        <p:spPr>
          <a:xfrm>
            <a:off x="457200" y="1447800"/>
            <a:ext cx="8229600" cy="5105400"/>
          </a:xfrm>
        </p:spPr>
        <p:txBody>
          <a:bodyPr>
            <a:noAutofit/>
          </a:bodyPr>
          <a:lstStyle/>
          <a:p>
            <a:r>
              <a:rPr lang="en-US" sz="2200" dirty="0" smtClean="0">
                <a:latin typeface="+mj-lt"/>
              </a:rPr>
              <a:t>In his 1946 review of </a:t>
            </a:r>
            <a:r>
              <a:rPr lang="en-US" sz="2200" u="sng" dirty="0" smtClean="0">
                <a:latin typeface="+mj-lt"/>
              </a:rPr>
              <a:t>We</a:t>
            </a:r>
            <a:r>
              <a:rPr lang="en-US" sz="2200" dirty="0" smtClean="0">
                <a:latin typeface="+mj-lt"/>
              </a:rPr>
              <a:t>, George Orwell commented on the similarities between that book and Huxley’s </a:t>
            </a:r>
            <a:r>
              <a:rPr lang="en-US" sz="2200" u="sng" dirty="0" smtClean="0">
                <a:latin typeface="+mj-lt"/>
              </a:rPr>
              <a:t>Brave New World</a:t>
            </a:r>
            <a:r>
              <a:rPr lang="en-US" sz="2200" dirty="0" smtClean="0">
                <a:latin typeface="+mj-lt"/>
              </a:rPr>
              <a:t>.</a:t>
            </a:r>
          </a:p>
          <a:p>
            <a:pPr lvl="1"/>
            <a:r>
              <a:rPr lang="en-US" sz="2200" dirty="0" smtClean="0">
                <a:latin typeface="+mj-lt"/>
              </a:rPr>
              <a:t>Orwell felt that </a:t>
            </a:r>
            <a:r>
              <a:rPr lang="en-US" sz="2200" u="sng" dirty="0" smtClean="0">
                <a:latin typeface="+mj-lt"/>
              </a:rPr>
              <a:t>Brave New World</a:t>
            </a:r>
            <a:r>
              <a:rPr lang="en-US" sz="2200" dirty="0" smtClean="0">
                <a:latin typeface="+mj-lt"/>
              </a:rPr>
              <a:t> was unrealistic.</a:t>
            </a:r>
          </a:p>
          <a:p>
            <a:pPr lvl="1"/>
            <a:r>
              <a:rPr lang="en-US" sz="2200" dirty="0" smtClean="0">
                <a:latin typeface="+mj-lt"/>
              </a:rPr>
              <a:t>“Those at the top have no strong motive for staying at the top, and though everyone is happy in vacuous way, life has become so pointless that it is difficult to believe that such a society could endure.”</a:t>
            </a:r>
          </a:p>
          <a:p>
            <a:r>
              <a:rPr lang="en-US" sz="2200" dirty="0" smtClean="0">
                <a:latin typeface="+mj-lt"/>
              </a:rPr>
              <a:t>Huxley responded in a 1949 letter to Orwell:</a:t>
            </a:r>
          </a:p>
          <a:p>
            <a:pPr lvl="1"/>
            <a:r>
              <a:rPr lang="en-US" sz="2200" dirty="0" smtClean="0">
                <a:latin typeface="+mj-lt"/>
              </a:rPr>
              <a:t>“Within the next generation I believe that the world’s leaders will discover that infant conditioning and </a:t>
            </a:r>
            <a:r>
              <a:rPr lang="en-US" sz="2200" dirty="0" err="1" smtClean="0">
                <a:latin typeface="+mj-lt"/>
              </a:rPr>
              <a:t>narco</a:t>
            </a:r>
            <a:r>
              <a:rPr lang="en-US" sz="2200" dirty="0" smtClean="0">
                <a:latin typeface="+mj-lt"/>
              </a:rPr>
              <a:t>-hypnosis are more efficient, as instruments of government, than clubs or prisons, and that the lust for power can be just as completely satisfied by suggesting people into loving their servitude as by flogging them and kicking them into obedience.”</a:t>
            </a:r>
            <a:endParaRPr lang="en-US" sz="2200"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5" presetClass="entr" presetSubtype="10"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checkerboard(across)">
                                      <p:cBhvr>
                                        <p:cTn id="31"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“Brave new world…”</a:t>
            </a:r>
            <a:endParaRPr lang="en-US" dirty="0"/>
          </a:p>
        </p:txBody>
      </p:sp>
      <p:sp>
        <p:nvSpPr>
          <p:cNvPr id="3" name="Content Placeholder 2"/>
          <p:cNvSpPr>
            <a:spLocks noGrp="1"/>
          </p:cNvSpPr>
          <p:nvPr>
            <p:ph idx="1"/>
          </p:nvPr>
        </p:nvSpPr>
        <p:spPr/>
        <p:txBody>
          <a:bodyPr>
            <a:normAutofit/>
          </a:bodyPr>
          <a:lstStyle/>
          <a:p>
            <a:r>
              <a:rPr lang="en-US" sz="2200" dirty="0" smtClean="0">
                <a:latin typeface="+mj-lt"/>
              </a:rPr>
              <a:t>Title is a reference to Shakespeare.</a:t>
            </a:r>
          </a:p>
          <a:p>
            <a:r>
              <a:rPr lang="en-US" sz="2200" u="sng" dirty="0" smtClean="0">
                <a:latin typeface="+mj-lt"/>
              </a:rPr>
              <a:t>The Tempest</a:t>
            </a:r>
            <a:r>
              <a:rPr lang="en-US" sz="2200" dirty="0" smtClean="0">
                <a:latin typeface="+mj-lt"/>
              </a:rPr>
              <a:t>: V.i.181-184</a:t>
            </a:r>
          </a:p>
          <a:p>
            <a:pPr lvl="1"/>
            <a:r>
              <a:rPr lang="en-US" sz="2200" dirty="0" smtClean="0">
                <a:latin typeface="+mj-lt"/>
              </a:rPr>
              <a:t>Miranda: “O wonder! / How many goodly creatures are there here! / How beauteous mankind is! O brave new world! / That has such people in it!”</a:t>
            </a:r>
          </a:p>
          <a:p>
            <a:pPr lvl="1"/>
            <a:r>
              <a:rPr lang="en-US" sz="2200" dirty="0" smtClean="0">
                <a:latin typeface="+mj-lt"/>
              </a:rPr>
              <a:t>These lines are intended to be somewhat ironic.</a:t>
            </a:r>
          </a:p>
          <a:p>
            <a:pPr lvl="1"/>
            <a:r>
              <a:rPr lang="en-US" sz="2200" dirty="0" smtClean="0">
                <a:latin typeface="+mj-lt"/>
              </a:rPr>
              <a:t>Miranda is isolated on an island and is seeing “civilized” Europeans for the first time.</a:t>
            </a:r>
          </a:p>
          <a:p>
            <a:pPr lvl="1"/>
            <a:r>
              <a:rPr lang="en-US" sz="2200" dirty="0" smtClean="0">
                <a:latin typeface="+mj-lt"/>
              </a:rPr>
              <a:t>However: what she is actually seeing is a bunch of drunken sailors and traitors.</a:t>
            </a:r>
          </a:p>
          <a:p>
            <a:pPr lvl="1">
              <a:buNone/>
            </a:pPr>
            <a:endParaRPr lang="en-US" sz="2200"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“Brave new world…”</a:t>
            </a:r>
            <a:endParaRPr lang="en-US" dirty="0"/>
          </a:p>
        </p:txBody>
      </p:sp>
      <p:sp>
        <p:nvSpPr>
          <p:cNvPr id="3" name="Content Placeholder 2"/>
          <p:cNvSpPr>
            <a:spLocks noGrp="1"/>
          </p:cNvSpPr>
          <p:nvPr>
            <p:ph idx="1"/>
          </p:nvPr>
        </p:nvSpPr>
        <p:spPr>
          <a:xfrm>
            <a:off x="457200" y="1935480"/>
            <a:ext cx="8229600" cy="4617720"/>
          </a:xfrm>
        </p:spPr>
        <p:txBody>
          <a:bodyPr>
            <a:normAutofit/>
          </a:bodyPr>
          <a:lstStyle/>
          <a:p>
            <a:pPr marL="274320" lvl="1" indent="-274320">
              <a:buClr>
                <a:schemeClr val="accent3"/>
              </a:buClr>
              <a:buSzPct val="95000"/>
            </a:pPr>
            <a:r>
              <a:rPr lang="en-US" sz="2000" dirty="0" smtClean="0">
                <a:latin typeface="+mj-lt"/>
              </a:rPr>
              <a:t>This same irony is seen when John the Savage describes the World State as a “brave new world.”</a:t>
            </a:r>
          </a:p>
          <a:p>
            <a:r>
              <a:rPr lang="en-US" sz="2000" dirty="0" smtClean="0">
                <a:latin typeface="+mj-lt"/>
              </a:rPr>
              <a:t>First uttered in </a:t>
            </a:r>
            <a:r>
              <a:rPr lang="en-US" sz="2000" dirty="0" err="1" smtClean="0">
                <a:latin typeface="+mj-lt"/>
              </a:rPr>
              <a:t>Malpais</a:t>
            </a:r>
            <a:r>
              <a:rPr lang="en-US" sz="2000" dirty="0" smtClean="0">
                <a:latin typeface="+mj-lt"/>
              </a:rPr>
              <a:t> reservation when Bernard tells John that he will take him back to London (120).</a:t>
            </a:r>
          </a:p>
          <a:p>
            <a:pPr lvl="1"/>
            <a:r>
              <a:rPr lang="en-US" sz="2000" dirty="0" smtClean="0">
                <a:latin typeface="+mj-lt"/>
              </a:rPr>
              <a:t>When he says “How beauteous mankind is”, John is thinking of </a:t>
            </a:r>
            <a:r>
              <a:rPr lang="en-US" sz="2000" dirty="0" err="1" smtClean="0">
                <a:latin typeface="+mj-lt"/>
              </a:rPr>
              <a:t>Lenina</a:t>
            </a:r>
            <a:r>
              <a:rPr lang="en-US" sz="2000" dirty="0" smtClean="0">
                <a:latin typeface="+mj-lt"/>
              </a:rPr>
              <a:t>.</a:t>
            </a:r>
          </a:p>
          <a:p>
            <a:pPr lvl="1"/>
            <a:r>
              <a:rPr lang="en-US" sz="2000" dirty="0" smtClean="0">
                <a:latin typeface="+mj-lt"/>
              </a:rPr>
              <a:t>Here he appears to be voicing the same excitement as Miranda when faced with an unknown world.</a:t>
            </a:r>
          </a:p>
          <a:p>
            <a:r>
              <a:rPr lang="en-US" sz="2000" dirty="0" smtClean="0">
                <a:latin typeface="+mj-lt"/>
              </a:rPr>
              <a:t>Uttered a second time when John, disillusioned with the World State, sees the Deltas queuing up to get their </a:t>
            </a:r>
            <a:r>
              <a:rPr lang="en-US" sz="2000" i="1" dirty="0" smtClean="0">
                <a:latin typeface="+mj-lt"/>
              </a:rPr>
              <a:t>soma</a:t>
            </a:r>
            <a:r>
              <a:rPr lang="en-US" sz="2000" dirty="0" smtClean="0">
                <a:latin typeface="+mj-lt"/>
              </a:rPr>
              <a:t> rations (184).</a:t>
            </a:r>
          </a:p>
          <a:p>
            <a:pPr lvl="1"/>
            <a:r>
              <a:rPr lang="en-US" sz="2000" dirty="0" smtClean="0">
                <a:latin typeface="+mj-lt"/>
              </a:rPr>
              <a:t>Now the line has the same irony as Shakespeare’s original: “goodly creatures” are Delta “maggots”.</a:t>
            </a:r>
          </a:p>
          <a:p>
            <a:pPr lvl="1"/>
            <a:r>
              <a:rPr lang="en-US" sz="2000" dirty="0" smtClean="0">
                <a:latin typeface="+mj-lt"/>
              </a:rPr>
              <a:t>But John also reinterprets the lines as a command to make a brave new world of the World State by forcing the Deltas to be free.</a:t>
            </a:r>
          </a:p>
          <a:p>
            <a:pPr lvl="1"/>
            <a:endParaRPr lang="en-US" sz="2000"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 calcmode="lin" valueType="num">
                                      <p:cBhvr additive="base">
                                        <p:cTn id="4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smtClean="0"/>
              <a:t>The Tempest</a:t>
            </a:r>
            <a:r>
              <a:rPr lang="en-US" dirty="0" smtClean="0"/>
              <a:t> and Utopia</a:t>
            </a:r>
            <a:endParaRPr lang="en-US" u="sng" dirty="0"/>
          </a:p>
        </p:txBody>
      </p:sp>
      <p:sp>
        <p:nvSpPr>
          <p:cNvPr id="3" name="Content Placeholder 2"/>
          <p:cNvSpPr>
            <a:spLocks noGrp="1"/>
          </p:cNvSpPr>
          <p:nvPr>
            <p:ph idx="1"/>
          </p:nvPr>
        </p:nvSpPr>
        <p:spPr/>
        <p:txBody>
          <a:bodyPr>
            <a:normAutofit/>
          </a:bodyPr>
          <a:lstStyle/>
          <a:p>
            <a:r>
              <a:rPr lang="en-US" sz="2200" dirty="0" smtClean="0">
                <a:latin typeface="+mj-lt"/>
              </a:rPr>
              <a:t>Like </a:t>
            </a:r>
            <a:r>
              <a:rPr lang="en-US" sz="2200" dirty="0" err="1" smtClean="0">
                <a:latin typeface="+mj-lt"/>
              </a:rPr>
              <a:t>More’s</a:t>
            </a:r>
            <a:r>
              <a:rPr lang="en-US" sz="2200" dirty="0" smtClean="0">
                <a:latin typeface="+mj-lt"/>
              </a:rPr>
              <a:t> Utopia, the island in </a:t>
            </a:r>
            <a:r>
              <a:rPr lang="en-US" sz="2200" u="sng" dirty="0" smtClean="0">
                <a:latin typeface="+mj-lt"/>
              </a:rPr>
              <a:t>The Tempest</a:t>
            </a:r>
            <a:r>
              <a:rPr lang="en-US" sz="2200" dirty="0" smtClean="0">
                <a:latin typeface="+mj-lt"/>
              </a:rPr>
              <a:t> is a new land in the Atlantic Ocean.</a:t>
            </a:r>
          </a:p>
          <a:p>
            <a:pPr lvl="1"/>
            <a:r>
              <a:rPr lang="en-US" sz="2200" dirty="0" smtClean="0">
                <a:latin typeface="+mj-lt"/>
              </a:rPr>
              <a:t>Location is somewhat ambiguous: some suggestion that it is in the Mediterranean.</a:t>
            </a:r>
          </a:p>
          <a:p>
            <a:pPr lvl="1"/>
            <a:r>
              <a:rPr lang="en-US" sz="2200" dirty="0" smtClean="0">
                <a:latin typeface="+mj-lt"/>
              </a:rPr>
              <a:t>But its description also seems to be inspired by early accounts of Bermuda from Shakespeare’s time.</a:t>
            </a:r>
          </a:p>
          <a:p>
            <a:pPr lvl="2"/>
            <a:r>
              <a:rPr lang="en-US" sz="2200" dirty="0" smtClean="0">
                <a:latin typeface="+mj-lt"/>
              </a:rPr>
              <a:t>Particularly a 1610 pamphlet, </a:t>
            </a:r>
            <a:r>
              <a:rPr lang="en-US" sz="2200" u="sng" dirty="0" smtClean="0">
                <a:latin typeface="+mj-lt"/>
              </a:rPr>
              <a:t>The True Repertory of the Wrack and Redemption of Sir Thomas Gates</a:t>
            </a:r>
            <a:r>
              <a:rPr lang="en-US" sz="2200" dirty="0" smtClean="0">
                <a:latin typeface="+mj-lt"/>
              </a:rPr>
              <a:t> by William Strachey.</a:t>
            </a:r>
          </a:p>
          <a:p>
            <a:pPr lvl="2"/>
            <a:r>
              <a:rPr lang="en-US" sz="2200" dirty="0" smtClean="0">
                <a:latin typeface="+mj-lt"/>
              </a:rPr>
              <a:t>Similar to </a:t>
            </a:r>
            <a:r>
              <a:rPr lang="en-US" sz="2200" u="sng" dirty="0" smtClean="0">
                <a:latin typeface="+mj-lt"/>
              </a:rPr>
              <a:t>Utopia</a:t>
            </a:r>
            <a:r>
              <a:rPr lang="en-US" sz="2200" dirty="0" smtClean="0">
                <a:latin typeface="+mj-lt"/>
              </a:rPr>
              <a:t>’s inspiration from Vespucci’s travelogues.</a:t>
            </a:r>
          </a:p>
          <a:p>
            <a:pPr lvl="1"/>
            <a:r>
              <a:rPr lang="en-US" sz="2200" dirty="0" smtClean="0">
                <a:latin typeface="+mj-lt"/>
              </a:rPr>
              <a:t>A couple of references in the play relate it to the voyages of discovery.</a:t>
            </a:r>
            <a:endParaRPr lang="en-US" sz="2200"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43712"/>
          </a:xfrm>
        </p:spPr>
        <p:txBody>
          <a:bodyPr>
            <a:normAutofit fontScale="90000"/>
          </a:bodyPr>
          <a:lstStyle/>
          <a:p>
            <a:r>
              <a:rPr lang="en-US" u="sng" dirty="0" smtClean="0"/>
              <a:t>The Tempest</a:t>
            </a:r>
            <a:r>
              <a:rPr lang="en-US" i="1" dirty="0" smtClean="0"/>
              <a:t> </a:t>
            </a:r>
            <a:r>
              <a:rPr lang="en-US" dirty="0" smtClean="0"/>
              <a:t>and Utopia</a:t>
            </a:r>
            <a:endParaRPr lang="en-US" u="sng" dirty="0"/>
          </a:p>
        </p:txBody>
      </p:sp>
      <p:sp>
        <p:nvSpPr>
          <p:cNvPr id="3" name="Content Placeholder 2"/>
          <p:cNvSpPr>
            <a:spLocks noGrp="1"/>
          </p:cNvSpPr>
          <p:nvPr>
            <p:ph idx="1"/>
          </p:nvPr>
        </p:nvSpPr>
        <p:spPr>
          <a:xfrm>
            <a:off x="457200" y="1447800"/>
            <a:ext cx="8229600" cy="5181600"/>
          </a:xfrm>
        </p:spPr>
        <p:txBody>
          <a:bodyPr>
            <a:noAutofit/>
          </a:bodyPr>
          <a:lstStyle/>
          <a:p>
            <a:r>
              <a:rPr lang="en-US" sz="2200" u="sng" dirty="0" smtClean="0">
                <a:latin typeface="+mj-lt"/>
              </a:rPr>
              <a:t>The Tempest</a:t>
            </a:r>
            <a:r>
              <a:rPr lang="en-US" sz="2200" dirty="0" smtClean="0">
                <a:latin typeface="+mj-lt"/>
              </a:rPr>
              <a:t> also draws upon an essay by the 16</a:t>
            </a:r>
            <a:r>
              <a:rPr lang="en-US" sz="2200" baseline="30000" dirty="0" smtClean="0">
                <a:latin typeface="+mj-lt"/>
              </a:rPr>
              <a:t>th</a:t>
            </a:r>
            <a:r>
              <a:rPr lang="en-US" sz="2200" dirty="0" smtClean="0">
                <a:latin typeface="+mj-lt"/>
              </a:rPr>
              <a:t> Century French essayist Montaigne called “Of The Cannibals”.</a:t>
            </a:r>
          </a:p>
          <a:p>
            <a:r>
              <a:rPr lang="en-US" sz="2200" dirty="0" smtClean="0">
                <a:latin typeface="+mj-lt"/>
              </a:rPr>
              <a:t>Montaigne praised the primitive societies of the New World as an ideal state.</a:t>
            </a:r>
          </a:p>
          <a:p>
            <a:pPr lvl="1"/>
            <a:r>
              <a:rPr lang="en-US" sz="2200" dirty="0" smtClean="0">
                <a:latin typeface="+mj-lt"/>
              </a:rPr>
              <a:t>Montaigne’s description is echoed by the shipwrecked sailor Gonzalo who sees Prospero’s island as a possible location for a natural, </a:t>
            </a:r>
            <a:r>
              <a:rPr lang="en-US" sz="2200" dirty="0" err="1" smtClean="0">
                <a:latin typeface="+mj-lt"/>
              </a:rPr>
              <a:t>primitivist</a:t>
            </a:r>
            <a:r>
              <a:rPr lang="en-US" sz="2200" dirty="0" smtClean="0">
                <a:latin typeface="+mj-lt"/>
              </a:rPr>
              <a:t> Utopia (II.i.148-169).</a:t>
            </a:r>
          </a:p>
          <a:p>
            <a:pPr lvl="1"/>
            <a:r>
              <a:rPr lang="en-US" sz="2200" dirty="0" smtClean="0">
                <a:latin typeface="+mj-lt"/>
              </a:rPr>
              <a:t>Parallel between Prospero’s island and the Savage Reservation – an island of primitivism amidst the developed, European world.</a:t>
            </a:r>
          </a:p>
          <a:p>
            <a:r>
              <a:rPr lang="en-US" sz="2200" dirty="0" smtClean="0">
                <a:latin typeface="+mj-lt"/>
              </a:rPr>
              <a:t>But the island itself is ruled by Prospero and his magic.</a:t>
            </a:r>
          </a:p>
          <a:p>
            <a:pPr lvl="1"/>
            <a:r>
              <a:rPr lang="en-US" sz="2200" dirty="0" smtClean="0">
                <a:latin typeface="+mj-lt"/>
              </a:rPr>
              <a:t>The magic is the product of his “secret studies” = science.</a:t>
            </a:r>
          </a:p>
          <a:p>
            <a:pPr lvl="1"/>
            <a:r>
              <a:rPr lang="en-US" sz="2200" dirty="0" smtClean="0">
                <a:latin typeface="+mj-lt"/>
              </a:rPr>
              <a:t>Prospero’s control of the island parallels the World Controllers’ use of science to create a stable society.</a:t>
            </a:r>
            <a:endParaRPr lang="en-US" sz="2200"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Shakespeare in </a:t>
            </a:r>
            <a:r>
              <a:rPr lang="en-US" u="sng" dirty="0" smtClean="0"/>
              <a:t>Brave New World</a:t>
            </a:r>
            <a:endParaRPr lang="en-US" dirty="0"/>
          </a:p>
        </p:txBody>
      </p:sp>
      <p:sp>
        <p:nvSpPr>
          <p:cNvPr id="3" name="Content Placeholder 2"/>
          <p:cNvSpPr>
            <a:spLocks noGrp="1"/>
          </p:cNvSpPr>
          <p:nvPr>
            <p:ph idx="1"/>
          </p:nvPr>
        </p:nvSpPr>
        <p:spPr/>
        <p:txBody>
          <a:bodyPr>
            <a:normAutofit/>
          </a:bodyPr>
          <a:lstStyle/>
          <a:p>
            <a:r>
              <a:rPr lang="en-US" sz="2400" dirty="0" smtClean="0">
                <a:latin typeface="+mj-lt"/>
              </a:rPr>
              <a:t>The title is but one of multiple references to  Shakespeare throughout the novel – largely from John the Savage.</a:t>
            </a:r>
          </a:p>
          <a:p>
            <a:endParaRPr lang="en-US" sz="2400" dirty="0" smtClean="0">
              <a:latin typeface="+mj-lt"/>
            </a:endParaRPr>
          </a:p>
          <a:p>
            <a:r>
              <a:rPr lang="en-US" sz="2400" dirty="0" smtClean="0">
                <a:latin typeface="+mj-lt"/>
              </a:rPr>
              <a:t>Shakespeare represents an older world of nobility and feeling contrasted  with the banality of the World State.</a:t>
            </a:r>
          </a:p>
          <a:p>
            <a:endParaRPr lang="en-US" sz="2400" dirty="0" smtClean="0">
              <a:latin typeface="+mj-lt"/>
            </a:endParaRPr>
          </a:p>
          <a:p>
            <a:r>
              <a:rPr lang="en-US" sz="2400" dirty="0" smtClean="0">
                <a:latin typeface="+mj-lt"/>
              </a:rPr>
              <a:t>Similar role to the Golden Country of </a:t>
            </a:r>
            <a:r>
              <a:rPr lang="en-US" sz="2400" u="sng" dirty="0" smtClean="0">
                <a:latin typeface="+mj-lt"/>
              </a:rPr>
              <a:t>Nineteen Eighty-Four</a:t>
            </a:r>
            <a:r>
              <a:rPr lang="en-US" sz="2400" dirty="0" smtClean="0">
                <a:latin typeface="+mj-lt"/>
              </a:rPr>
              <a:t>.</a:t>
            </a:r>
          </a:p>
          <a:p>
            <a:pPr lvl="1"/>
            <a:r>
              <a:rPr lang="en-US" dirty="0" smtClean="0">
                <a:latin typeface="+mj-lt"/>
              </a:rPr>
              <a:t>Remember: after dreaming of the Golden Country, Winston wakes up with the word “Shakespeare” on his lips.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667512"/>
          </a:xfrm>
        </p:spPr>
        <p:txBody>
          <a:bodyPr>
            <a:normAutofit fontScale="90000"/>
          </a:bodyPr>
          <a:lstStyle/>
          <a:p>
            <a:r>
              <a:rPr lang="en-US" dirty="0" smtClean="0"/>
              <a:t>Shakespeare in </a:t>
            </a:r>
            <a:r>
              <a:rPr lang="en-US" u="sng" dirty="0" smtClean="0"/>
              <a:t>Brave New World</a:t>
            </a:r>
            <a:endParaRPr lang="en-US" dirty="0"/>
          </a:p>
        </p:txBody>
      </p:sp>
      <p:sp>
        <p:nvSpPr>
          <p:cNvPr id="3" name="Content Placeholder 2"/>
          <p:cNvSpPr>
            <a:spLocks noGrp="1"/>
          </p:cNvSpPr>
          <p:nvPr>
            <p:ph idx="1"/>
          </p:nvPr>
        </p:nvSpPr>
        <p:spPr>
          <a:xfrm>
            <a:off x="457200" y="1371600"/>
            <a:ext cx="8229600" cy="4953000"/>
          </a:xfrm>
        </p:spPr>
        <p:txBody>
          <a:bodyPr>
            <a:normAutofit fontScale="92500" lnSpcReduction="10000"/>
          </a:bodyPr>
          <a:lstStyle/>
          <a:p>
            <a:r>
              <a:rPr lang="en-US" sz="2400" dirty="0" smtClean="0">
                <a:latin typeface="+mj-lt"/>
              </a:rPr>
              <a:t>The usage of Shakespeare as foil for the degeneration of culture is also seen in T.S. Eliot’s </a:t>
            </a:r>
            <a:r>
              <a:rPr lang="en-US" sz="2400" u="sng" dirty="0" smtClean="0">
                <a:latin typeface="+mj-lt"/>
              </a:rPr>
              <a:t>The Waste Land</a:t>
            </a:r>
            <a:r>
              <a:rPr lang="en-US" sz="2400" dirty="0" smtClean="0">
                <a:latin typeface="+mj-lt"/>
              </a:rPr>
              <a:t>.</a:t>
            </a:r>
          </a:p>
          <a:p>
            <a:pPr lvl="1"/>
            <a:r>
              <a:rPr lang="en-US" sz="2000" dirty="0" smtClean="0">
                <a:latin typeface="+mj-lt"/>
              </a:rPr>
              <a:t>“You know nothing? Do you see nothing? Do you remember</a:t>
            </a:r>
          </a:p>
          <a:p>
            <a:pPr lvl="2">
              <a:buNone/>
            </a:pPr>
            <a:r>
              <a:rPr lang="en-US" sz="2000" dirty="0" smtClean="0">
                <a:latin typeface="+mj-lt"/>
              </a:rPr>
              <a:t>“Nothing?”</a:t>
            </a:r>
          </a:p>
          <a:p>
            <a:pPr lvl="2">
              <a:buNone/>
            </a:pPr>
            <a:r>
              <a:rPr lang="en-US" sz="2000" dirty="0" smtClean="0">
                <a:latin typeface="+mj-lt"/>
              </a:rPr>
              <a:t>		I remember</a:t>
            </a:r>
          </a:p>
          <a:p>
            <a:pPr lvl="2">
              <a:buNone/>
            </a:pPr>
            <a:r>
              <a:rPr lang="en-US" sz="2000" dirty="0" smtClean="0">
                <a:latin typeface="+mj-lt"/>
              </a:rPr>
              <a:t>Those are the pearls that were his eyes.</a:t>
            </a:r>
          </a:p>
          <a:p>
            <a:pPr lvl="2">
              <a:buNone/>
            </a:pPr>
            <a:r>
              <a:rPr lang="en-US" sz="2000" dirty="0" smtClean="0">
                <a:latin typeface="+mj-lt"/>
              </a:rPr>
              <a:t>“Are you alive, or not? Is there nothing in your head?”</a:t>
            </a:r>
          </a:p>
          <a:p>
            <a:pPr lvl="2">
              <a:buNone/>
            </a:pPr>
            <a:r>
              <a:rPr lang="en-US" sz="2000" dirty="0" smtClean="0">
                <a:latin typeface="+mj-lt"/>
              </a:rPr>
              <a:t>				But</a:t>
            </a:r>
          </a:p>
          <a:p>
            <a:pPr lvl="2">
              <a:buNone/>
            </a:pPr>
            <a:r>
              <a:rPr lang="en-US" sz="2000" dirty="0" smtClean="0">
                <a:latin typeface="+mj-lt"/>
              </a:rPr>
              <a:t>O </a:t>
            </a:r>
            <a:r>
              <a:rPr lang="en-US" sz="2000" dirty="0" err="1" smtClean="0">
                <a:latin typeface="+mj-lt"/>
              </a:rPr>
              <a:t>O</a:t>
            </a:r>
            <a:r>
              <a:rPr lang="en-US" sz="2000" dirty="0" smtClean="0">
                <a:latin typeface="+mj-lt"/>
              </a:rPr>
              <a:t> </a:t>
            </a:r>
            <a:r>
              <a:rPr lang="en-US" sz="2000" dirty="0" err="1" smtClean="0">
                <a:latin typeface="+mj-lt"/>
              </a:rPr>
              <a:t>O</a:t>
            </a:r>
            <a:r>
              <a:rPr lang="en-US" sz="2000" dirty="0" smtClean="0">
                <a:latin typeface="+mj-lt"/>
              </a:rPr>
              <a:t> </a:t>
            </a:r>
            <a:r>
              <a:rPr lang="en-US" sz="2000" dirty="0" err="1" smtClean="0">
                <a:latin typeface="+mj-lt"/>
              </a:rPr>
              <a:t>O</a:t>
            </a:r>
            <a:r>
              <a:rPr lang="en-US" sz="2000" dirty="0" smtClean="0">
                <a:latin typeface="+mj-lt"/>
              </a:rPr>
              <a:t> that </a:t>
            </a:r>
            <a:r>
              <a:rPr lang="en-US" sz="2000" dirty="0" err="1" smtClean="0">
                <a:latin typeface="+mj-lt"/>
              </a:rPr>
              <a:t>Shakespeherian</a:t>
            </a:r>
            <a:r>
              <a:rPr lang="en-US" sz="2000" dirty="0" smtClean="0">
                <a:latin typeface="+mj-lt"/>
              </a:rPr>
              <a:t> Rag – </a:t>
            </a:r>
          </a:p>
          <a:p>
            <a:pPr lvl="2">
              <a:buNone/>
            </a:pPr>
            <a:r>
              <a:rPr lang="en-US" sz="2000" dirty="0" smtClean="0">
                <a:latin typeface="+mj-lt"/>
              </a:rPr>
              <a:t>It’s so elegant</a:t>
            </a:r>
          </a:p>
          <a:p>
            <a:pPr lvl="2">
              <a:buNone/>
            </a:pPr>
            <a:r>
              <a:rPr lang="en-US" sz="2000" dirty="0" smtClean="0">
                <a:latin typeface="+mj-lt"/>
              </a:rPr>
              <a:t>So intelligent</a:t>
            </a:r>
          </a:p>
          <a:p>
            <a:pPr lvl="2">
              <a:buNone/>
            </a:pPr>
            <a:r>
              <a:rPr lang="en-US" sz="2000" dirty="0" smtClean="0">
                <a:latin typeface="+mj-lt"/>
              </a:rPr>
              <a:t>(II.122-130)</a:t>
            </a:r>
          </a:p>
          <a:p>
            <a:pPr lvl="1"/>
            <a:r>
              <a:rPr lang="en-US" sz="2300" dirty="0" smtClean="0">
                <a:latin typeface="+mj-lt"/>
              </a:rPr>
              <a:t>Ariel’s song to Ferdinand is transformed into a banal popular song.</a:t>
            </a:r>
          </a:p>
          <a:p>
            <a:pPr lvl="1"/>
            <a:r>
              <a:rPr lang="en-US" sz="2300" dirty="0" smtClean="0">
                <a:latin typeface="+mj-lt"/>
              </a:rPr>
              <a:t>The canon of English Literature has been colonized by American mass-culture.</a:t>
            </a:r>
            <a:endParaRPr lang="en-US" sz="2300"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blinds(horizontal)">
                                      <p:cBhvr>
                                        <p:cTn id="13" dur="500"/>
                                        <p:tgtEl>
                                          <p:spTgt spid="3">
                                            <p:txEl>
                                              <p:pRg st="1" end="1"/>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blinds(horizontal)">
                                      <p:cBhvr>
                                        <p:cTn id="16" dur="500"/>
                                        <p:tgtEl>
                                          <p:spTgt spid="3">
                                            <p:txEl>
                                              <p:pRg st="2" end="2"/>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500"/>
                                        <p:tgtEl>
                                          <p:spTgt spid="3">
                                            <p:txEl>
                                              <p:pRg st="3" end="3"/>
                                            </p:txEl>
                                          </p:spTgt>
                                        </p:tgtEl>
                                      </p:cBhvr>
                                    </p:animEffect>
                                  </p:childTnLst>
                                </p:cTn>
                              </p:par>
                              <p:par>
                                <p:cTn id="20" presetID="3" presetClass="entr" presetSubtype="10"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linds(horizontal)">
                                      <p:cBhvr>
                                        <p:cTn id="22" dur="500"/>
                                        <p:tgtEl>
                                          <p:spTgt spid="3">
                                            <p:txEl>
                                              <p:pRg st="4" end="4"/>
                                            </p:txEl>
                                          </p:spTgt>
                                        </p:tgtEl>
                                      </p:cBhvr>
                                    </p:animEffect>
                                  </p:childTnLst>
                                </p:cTn>
                              </p:par>
                              <p:par>
                                <p:cTn id="23" presetID="3" presetClass="entr" presetSubtype="10"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Effect transition="in" filter="blinds(horizontal)">
                                      <p:cBhvr>
                                        <p:cTn id="25" dur="500"/>
                                        <p:tgtEl>
                                          <p:spTgt spid="3">
                                            <p:txEl>
                                              <p:pRg st="5" end="5"/>
                                            </p:txEl>
                                          </p:spTgt>
                                        </p:tgtEl>
                                      </p:cBhvr>
                                    </p:animEffect>
                                  </p:childTnLst>
                                </p:cTn>
                              </p:par>
                              <p:par>
                                <p:cTn id="26" presetID="3" presetClass="entr" presetSubtype="10" fill="hold" nodeType="with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blinds(horizontal)">
                                      <p:cBhvr>
                                        <p:cTn id="28" dur="500"/>
                                        <p:tgtEl>
                                          <p:spTgt spid="3">
                                            <p:txEl>
                                              <p:pRg st="6" end="6"/>
                                            </p:txEl>
                                          </p:spTgt>
                                        </p:tgtEl>
                                      </p:cBhvr>
                                    </p:animEffect>
                                  </p:childTnLst>
                                </p:cTn>
                              </p:par>
                              <p:par>
                                <p:cTn id="29" presetID="3" presetClass="entr" presetSubtype="10" fill="hold" nodeType="with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Effect transition="in" filter="blinds(horizontal)">
                                      <p:cBhvr>
                                        <p:cTn id="31" dur="500"/>
                                        <p:tgtEl>
                                          <p:spTgt spid="3">
                                            <p:txEl>
                                              <p:pRg st="7" end="7"/>
                                            </p:txEl>
                                          </p:spTgt>
                                        </p:tgtEl>
                                      </p:cBhvr>
                                    </p:animEffect>
                                  </p:childTnLst>
                                </p:cTn>
                              </p:par>
                              <p:par>
                                <p:cTn id="32" presetID="3" presetClass="entr" presetSubtype="10" fill="hold" nodeType="withEffect">
                                  <p:stCondLst>
                                    <p:cond delay="0"/>
                                  </p:stCondLst>
                                  <p:childTnLst>
                                    <p:set>
                                      <p:cBhvr>
                                        <p:cTn id="33" dur="1" fill="hold">
                                          <p:stCondLst>
                                            <p:cond delay="0"/>
                                          </p:stCondLst>
                                        </p:cTn>
                                        <p:tgtEl>
                                          <p:spTgt spid="3">
                                            <p:txEl>
                                              <p:pRg st="8" end="8"/>
                                            </p:txEl>
                                          </p:spTgt>
                                        </p:tgtEl>
                                        <p:attrNameLst>
                                          <p:attrName>style.visibility</p:attrName>
                                        </p:attrNameLst>
                                      </p:cBhvr>
                                      <p:to>
                                        <p:strVal val="visible"/>
                                      </p:to>
                                    </p:set>
                                    <p:animEffect transition="in" filter="blinds(horizontal)">
                                      <p:cBhvr>
                                        <p:cTn id="34" dur="500"/>
                                        <p:tgtEl>
                                          <p:spTgt spid="3">
                                            <p:txEl>
                                              <p:pRg st="8" end="8"/>
                                            </p:txEl>
                                          </p:spTgt>
                                        </p:tgtEl>
                                      </p:cBhvr>
                                    </p:animEffect>
                                  </p:childTnLst>
                                </p:cTn>
                              </p:par>
                              <p:par>
                                <p:cTn id="35" presetID="3" presetClass="entr" presetSubtype="10" fill="hold" nodeType="with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blinds(horizontal)">
                                      <p:cBhvr>
                                        <p:cTn id="37" dur="500"/>
                                        <p:tgtEl>
                                          <p:spTgt spid="3">
                                            <p:txEl>
                                              <p:pRg st="9" end="9"/>
                                            </p:txEl>
                                          </p:spTgt>
                                        </p:tgtEl>
                                      </p:cBhvr>
                                    </p:animEffect>
                                  </p:childTnLst>
                                </p:cTn>
                              </p:par>
                              <p:par>
                                <p:cTn id="38" presetID="3" presetClass="entr" presetSubtype="10" fill="hold" nodeType="withEffect">
                                  <p:stCondLst>
                                    <p:cond delay="0"/>
                                  </p:stCondLst>
                                  <p:childTnLst>
                                    <p:set>
                                      <p:cBhvr>
                                        <p:cTn id="39" dur="1" fill="hold">
                                          <p:stCondLst>
                                            <p:cond delay="0"/>
                                          </p:stCondLst>
                                        </p:cTn>
                                        <p:tgtEl>
                                          <p:spTgt spid="3">
                                            <p:txEl>
                                              <p:pRg st="10" end="10"/>
                                            </p:txEl>
                                          </p:spTgt>
                                        </p:tgtEl>
                                        <p:attrNameLst>
                                          <p:attrName>style.visibility</p:attrName>
                                        </p:attrNameLst>
                                      </p:cBhvr>
                                      <p:to>
                                        <p:strVal val="visible"/>
                                      </p:to>
                                    </p:set>
                                    <p:animEffect transition="in" filter="blinds(horizontal)">
                                      <p:cBhvr>
                                        <p:cTn id="40" dur="500"/>
                                        <p:tgtEl>
                                          <p:spTgt spid="3">
                                            <p:txEl>
                                              <p:pRg st="10" end="10"/>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3">
                                            <p:txEl>
                                              <p:pRg st="11" end="11"/>
                                            </p:txEl>
                                          </p:spTgt>
                                        </p:tgtEl>
                                        <p:attrNameLst>
                                          <p:attrName>style.visibility</p:attrName>
                                        </p:attrNameLst>
                                      </p:cBhvr>
                                      <p:to>
                                        <p:strVal val="visible"/>
                                      </p:to>
                                    </p:set>
                                    <p:anim calcmode="lin" valueType="num">
                                      <p:cBhvr additive="base">
                                        <p:cTn id="45"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3">
                                            <p:txEl>
                                              <p:pRg st="12" end="12"/>
                                            </p:txEl>
                                          </p:spTgt>
                                        </p:tgtEl>
                                        <p:attrNameLst>
                                          <p:attrName>style.visibility</p:attrName>
                                        </p:attrNameLst>
                                      </p:cBhvr>
                                      <p:to>
                                        <p:strVal val="visible"/>
                                      </p:to>
                                    </p:set>
                                    <p:anim calcmode="lin" valueType="num">
                                      <p:cBhvr additive="base">
                                        <p:cTn id="51"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
                                            <p:txEl>
                                              <p:pRg st="12" end="1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America</a:t>
            </a:r>
            <a:endParaRPr lang="en-US" dirty="0"/>
          </a:p>
        </p:txBody>
      </p:sp>
      <p:sp>
        <p:nvSpPr>
          <p:cNvPr id="3" name="Content Placeholder 2"/>
          <p:cNvSpPr>
            <a:spLocks noGrp="1"/>
          </p:cNvSpPr>
          <p:nvPr>
            <p:ph idx="1"/>
          </p:nvPr>
        </p:nvSpPr>
        <p:spPr/>
        <p:txBody>
          <a:bodyPr>
            <a:normAutofit lnSpcReduction="10000"/>
          </a:bodyPr>
          <a:lstStyle/>
          <a:p>
            <a:r>
              <a:rPr lang="en-US" sz="2400" dirty="0" smtClean="0">
                <a:latin typeface="+mj-lt"/>
              </a:rPr>
              <a:t>Like many European intellectuals at the time, Huxley was concerned with the emergence of America as a world power.</a:t>
            </a:r>
          </a:p>
          <a:p>
            <a:r>
              <a:rPr lang="en-US" sz="2400" dirty="0" smtClean="0">
                <a:latin typeface="+mj-lt"/>
              </a:rPr>
              <a:t>Huxley visited the USA for the first time in 1926.</a:t>
            </a:r>
          </a:p>
          <a:p>
            <a:pPr lvl="1"/>
            <a:r>
              <a:rPr lang="en-US" dirty="0" smtClean="0">
                <a:latin typeface="+mj-lt"/>
              </a:rPr>
              <a:t>Described Los Angeles as “the City of Dreadful Joy.”</a:t>
            </a:r>
          </a:p>
          <a:p>
            <a:r>
              <a:rPr lang="en-US" sz="2400" dirty="0" smtClean="0">
                <a:latin typeface="+mj-lt"/>
              </a:rPr>
              <a:t>The society of the World State was conceived as a satire on the global diffusion of American culture.</a:t>
            </a:r>
          </a:p>
          <a:p>
            <a:pPr lvl="1"/>
            <a:r>
              <a:rPr lang="en-US" sz="2200" dirty="0" smtClean="0">
                <a:latin typeface="+mj-lt"/>
              </a:rPr>
              <a:t>Huge skyscrapers in London</a:t>
            </a:r>
          </a:p>
          <a:p>
            <a:pPr lvl="1"/>
            <a:r>
              <a:rPr lang="en-US" sz="2200" dirty="0" smtClean="0">
                <a:latin typeface="+mj-lt"/>
              </a:rPr>
              <a:t>“</a:t>
            </a:r>
            <a:r>
              <a:rPr lang="en-US" sz="2200" dirty="0" err="1" smtClean="0">
                <a:latin typeface="+mj-lt"/>
              </a:rPr>
              <a:t>Feelies</a:t>
            </a:r>
            <a:r>
              <a:rPr lang="en-US" sz="2200" dirty="0" smtClean="0">
                <a:latin typeface="+mj-lt"/>
              </a:rPr>
              <a:t>” – descendants of the then still relatively new “talkies”</a:t>
            </a:r>
          </a:p>
          <a:p>
            <a:pPr lvl="1"/>
            <a:r>
              <a:rPr lang="en-US" sz="2200" dirty="0" smtClean="0">
                <a:latin typeface="+mj-lt"/>
              </a:rPr>
              <a:t>Sex-hormone chewing gum</a:t>
            </a:r>
          </a:p>
          <a:p>
            <a:pPr lvl="1"/>
            <a:r>
              <a:rPr lang="en-US" sz="2200" dirty="0" smtClean="0">
                <a:latin typeface="+mj-lt"/>
              </a:rPr>
              <a:t>Zippers – Huxley called the zipper “America’s national crest”</a:t>
            </a:r>
          </a:p>
          <a:p>
            <a:pPr lvl="1"/>
            <a:r>
              <a:rPr lang="en-US" sz="2200" dirty="0" smtClean="0">
                <a:latin typeface="+mj-lt"/>
              </a:rPr>
              <a:t>“Wailing </a:t>
            </a:r>
            <a:r>
              <a:rPr lang="en-US" sz="2200" dirty="0" err="1" smtClean="0">
                <a:latin typeface="+mj-lt"/>
              </a:rPr>
              <a:t>sexophones</a:t>
            </a:r>
            <a:r>
              <a:rPr lang="en-US" sz="2200" dirty="0" smtClean="0">
                <a:latin typeface="+mj-lt"/>
              </a:rPr>
              <a:t>” – represent jazz.</a:t>
            </a:r>
          </a:p>
          <a:p>
            <a:endParaRPr lang="en-US" sz="2400" dirty="0" smtClean="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1+#ppt_w/2"/>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 calcmode="lin" valueType="num">
                                      <p:cBhvr additive="base">
                                        <p:cTn id="39" dur="500" fill="hold"/>
                                        <p:tgtEl>
                                          <p:spTgt spid="3">
                                            <p:txEl>
                                              <p:pRg st="6" end="6"/>
                                            </p:txEl>
                                          </p:spTgt>
                                        </p:tgtEl>
                                        <p:attrNameLst>
                                          <p:attrName>ppt_x</p:attrName>
                                        </p:attrNameLst>
                                      </p:cBhvr>
                                      <p:tavLst>
                                        <p:tav tm="0">
                                          <p:val>
                                            <p:strVal val="1+#ppt_w/2"/>
                                          </p:val>
                                        </p:tav>
                                        <p:tav tm="100000">
                                          <p:val>
                                            <p:strVal val="#ppt_x"/>
                                          </p:val>
                                        </p:tav>
                                      </p:tavLst>
                                    </p:anim>
                                    <p:anim calcmode="lin" valueType="num">
                                      <p:cBhvr additive="base">
                                        <p:cTn id="40" dur="500" fill="hold"/>
                                        <p:tgtEl>
                                          <p:spTgt spid="3">
                                            <p:txEl>
                                              <p:pRg st="6" end="6"/>
                                            </p:txEl>
                                          </p:spTgt>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 calcmode="lin" valueType="num">
                                      <p:cBhvr additive="base">
                                        <p:cTn id="43" dur="500" fill="hold"/>
                                        <p:tgtEl>
                                          <p:spTgt spid="3">
                                            <p:txEl>
                                              <p:pRg st="7" end="7"/>
                                            </p:txEl>
                                          </p:spTgt>
                                        </p:tgtEl>
                                        <p:attrNameLst>
                                          <p:attrName>ppt_x</p:attrName>
                                        </p:attrNameLst>
                                      </p:cBhvr>
                                      <p:tavLst>
                                        <p:tav tm="0">
                                          <p:val>
                                            <p:strVal val="1+#ppt_w/2"/>
                                          </p:val>
                                        </p:tav>
                                        <p:tav tm="100000">
                                          <p:val>
                                            <p:strVal val="#ppt_x"/>
                                          </p:val>
                                        </p:tav>
                                      </p:tavLst>
                                    </p:anim>
                                    <p:anim calcmode="lin" valueType="num">
                                      <p:cBhvr additive="base">
                                        <p:cTn id="44" dur="500" fill="hold"/>
                                        <p:tgtEl>
                                          <p:spTgt spid="3">
                                            <p:txEl>
                                              <p:pRg st="7" end="7"/>
                                            </p:txEl>
                                          </p:spTgt>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 calcmode="lin" valueType="num">
                                      <p:cBhvr additive="base">
                                        <p:cTn id="47" dur="500" fill="hold"/>
                                        <p:tgtEl>
                                          <p:spTgt spid="3">
                                            <p:txEl>
                                              <p:pRg st="8" end="8"/>
                                            </p:txEl>
                                          </p:spTgt>
                                        </p:tgtEl>
                                        <p:attrNameLst>
                                          <p:attrName>ppt_x</p:attrName>
                                        </p:attrNameLst>
                                      </p:cBhvr>
                                      <p:tavLst>
                                        <p:tav tm="0">
                                          <p:val>
                                            <p:strVal val="1+#ppt_w/2"/>
                                          </p:val>
                                        </p:tav>
                                        <p:tav tm="100000">
                                          <p:val>
                                            <p:strVal val="#ppt_x"/>
                                          </p:val>
                                        </p:tav>
                                      </p:tavLst>
                                    </p:anim>
                                    <p:anim calcmode="lin" valueType="num">
                                      <p:cBhvr additive="base">
                                        <p:cTn id="48" dur="500" fill="hold"/>
                                        <p:tgtEl>
                                          <p:spTgt spid="3">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Fordism</a:t>
            </a:r>
            <a:endParaRPr lang="en-US" dirty="0"/>
          </a:p>
        </p:txBody>
      </p:sp>
      <p:sp>
        <p:nvSpPr>
          <p:cNvPr id="3" name="Content Placeholder 2"/>
          <p:cNvSpPr>
            <a:spLocks noGrp="1"/>
          </p:cNvSpPr>
          <p:nvPr>
            <p:ph idx="1"/>
          </p:nvPr>
        </p:nvSpPr>
        <p:spPr/>
        <p:txBody>
          <a:bodyPr>
            <a:normAutofit/>
          </a:bodyPr>
          <a:lstStyle/>
          <a:p>
            <a:r>
              <a:rPr lang="en-US" sz="2200" dirty="0" smtClean="0">
                <a:latin typeface="+mj-lt"/>
              </a:rPr>
              <a:t>On his first voyage to America, Huxley came across Henry Ford’s autobiography, </a:t>
            </a:r>
            <a:r>
              <a:rPr lang="en-US" sz="2200" u="sng" dirty="0" smtClean="0">
                <a:latin typeface="+mj-lt"/>
              </a:rPr>
              <a:t>My Life and Work</a:t>
            </a:r>
            <a:r>
              <a:rPr lang="en-US" sz="2200" dirty="0" smtClean="0">
                <a:latin typeface="+mj-lt"/>
              </a:rPr>
              <a:t>, and found that America as he saw it seemed to reflect the assembly line of a Ford motor plant.</a:t>
            </a:r>
          </a:p>
          <a:p>
            <a:r>
              <a:rPr lang="en-US" sz="2200" dirty="0" smtClean="0">
                <a:latin typeface="+mj-lt"/>
              </a:rPr>
              <a:t>As a society, the World State is built upon the principles of the assembly line.</a:t>
            </a:r>
          </a:p>
          <a:p>
            <a:r>
              <a:rPr lang="en-US" sz="2200" dirty="0" smtClean="0">
                <a:latin typeface="+mj-lt"/>
              </a:rPr>
              <a:t>Ford’s assembly line requires the reduction of the worker into a simple tool.</a:t>
            </a:r>
          </a:p>
          <a:p>
            <a:pPr lvl="1"/>
            <a:r>
              <a:rPr lang="en-US" sz="2200" dirty="0" smtClean="0">
                <a:latin typeface="+mj-lt"/>
              </a:rPr>
              <a:t>Linked to the scientific management theories of Frederick Taylor.</a:t>
            </a:r>
          </a:p>
          <a:p>
            <a:pPr lvl="1"/>
            <a:r>
              <a:rPr lang="en-US" sz="2200" dirty="0" smtClean="0">
                <a:latin typeface="+mj-lt"/>
              </a:rPr>
              <a:t>Worker productivity can be maximized by breaking down any operation into a standardized series of incremental steps determined by scientific analysis.</a:t>
            </a:r>
            <a:endParaRPr lang="en-US" sz="2200"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Fordism</a:t>
            </a:r>
            <a:endParaRPr lang="en-US" dirty="0"/>
          </a:p>
        </p:txBody>
      </p:sp>
      <p:sp>
        <p:nvSpPr>
          <p:cNvPr id="3" name="Content Placeholder 2"/>
          <p:cNvSpPr>
            <a:spLocks noGrp="1"/>
          </p:cNvSpPr>
          <p:nvPr>
            <p:ph idx="1"/>
          </p:nvPr>
        </p:nvSpPr>
        <p:spPr/>
        <p:txBody>
          <a:bodyPr>
            <a:normAutofit/>
          </a:bodyPr>
          <a:lstStyle/>
          <a:p>
            <a:r>
              <a:rPr lang="en-US" sz="2200" dirty="0" smtClean="0">
                <a:latin typeface="+mj-lt"/>
              </a:rPr>
              <a:t>The World State is a society in which </a:t>
            </a:r>
            <a:r>
              <a:rPr lang="en-US" sz="2200" dirty="0" err="1" smtClean="0">
                <a:latin typeface="+mj-lt"/>
              </a:rPr>
              <a:t>Taylorism</a:t>
            </a:r>
            <a:r>
              <a:rPr lang="en-US" sz="2200" dirty="0" smtClean="0">
                <a:latin typeface="+mj-lt"/>
              </a:rPr>
              <a:t>/</a:t>
            </a:r>
            <a:r>
              <a:rPr lang="en-US" sz="2200" dirty="0" err="1" smtClean="0">
                <a:latin typeface="+mj-lt"/>
              </a:rPr>
              <a:t>Fordism</a:t>
            </a:r>
            <a:r>
              <a:rPr lang="en-US" sz="2200" dirty="0" smtClean="0">
                <a:latin typeface="+mj-lt"/>
              </a:rPr>
              <a:t> has taken over not just industrial production, but all aspects of human existence.</a:t>
            </a:r>
          </a:p>
          <a:p>
            <a:r>
              <a:rPr lang="en-US" sz="2200" dirty="0" smtClean="0">
                <a:latin typeface="+mj-lt"/>
              </a:rPr>
              <a:t>Human beings are mass-produced like cars.</a:t>
            </a:r>
          </a:p>
          <a:p>
            <a:pPr lvl="1"/>
            <a:r>
              <a:rPr lang="en-US" sz="2200" dirty="0" smtClean="0">
                <a:latin typeface="+mj-lt"/>
              </a:rPr>
              <a:t>Nature has been overtaken by scientific methods.</a:t>
            </a:r>
          </a:p>
          <a:p>
            <a:pPr lvl="1"/>
            <a:r>
              <a:rPr lang="en-US" sz="2200" dirty="0" smtClean="0">
                <a:latin typeface="+mj-lt"/>
              </a:rPr>
              <a:t>Enables human nature to be manipulated: Deltas and Epsilons happy to menial, repetitive work.</a:t>
            </a:r>
          </a:p>
          <a:p>
            <a:r>
              <a:rPr lang="en-US" sz="2200" dirty="0" smtClean="0">
                <a:latin typeface="+mj-lt"/>
              </a:rPr>
              <a:t>Moreover, human existence itself has an economic function: people are bred to be consumers.</a:t>
            </a:r>
          </a:p>
          <a:p>
            <a:pPr lvl="1"/>
            <a:r>
              <a:rPr lang="en-US" sz="2200" dirty="0" smtClean="0">
                <a:latin typeface="+mj-lt"/>
              </a:rPr>
              <a:t>All activity must have an economic function.</a:t>
            </a:r>
            <a:endParaRPr lang="en-US" sz="2200"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81</TotalTime>
  <Words>1327</Words>
  <Application>Microsoft Office PowerPoint</Application>
  <PresentationFormat>On-screen Show (4:3)</PresentationFormat>
  <Paragraphs>118</Paragraphs>
  <Slides>14</Slides>
  <Notes>14</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Flow</vt:lpstr>
      <vt:lpstr>BRAVE NEW WORLD</vt:lpstr>
      <vt:lpstr>Biography</vt:lpstr>
      <vt:lpstr>Biography</vt:lpstr>
      <vt:lpstr>Biography</vt:lpstr>
      <vt:lpstr>Brave New World &amp; Nineteen Eighty-Four</vt:lpstr>
      <vt:lpstr>“Brave new world…”</vt:lpstr>
      <vt:lpstr>“Brave new world…”</vt:lpstr>
      <vt:lpstr>The Tempest and Utopia</vt:lpstr>
      <vt:lpstr>The Tempest and Utopia</vt:lpstr>
      <vt:lpstr>Shakespeare in Brave New World</vt:lpstr>
      <vt:lpstr>Shakespeare in Brave New World</vt:lpstr>
      <vt:lpstr>America</vt:lpstr>
      <vt:lpstr>Fordism</vt:lpstr>
      <vt:lpstr>Fordism</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BRAVE NEW WORLD</dc:title>
  <dc:creator>Michael Phillips</dc:creator>
  <cp:lastModifiedBy>Michael</cp:lastModifiedBy>
  <cp:revision>13</cp:revision>
  <dcterms:created xsi:type="dcterms:W3CDTF">2011-10-20T17:59:32Z</dcterms:created>
  <dcterms:modified xsi:type="dcterms:W3CDTF">2011-10-20T19:26:01Z</dcterms:modified>
</cp:coreProperties>
</file>