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p:sldMasterIdLst>
    <p:sldMasterId id="2147483648" r:id="rId1"/>
    <p:sldMasterId id="2147483650" r:id="rId2"/>
    <p:sldMasterId id="2147483651" r:id="rId3"/>
    <p:sldMasterId id="2147483652" r:id="rId4"/>
  </p:sldMasterIdLst>
  <p:notesMasterIdLst>
    <p:notesMasterId r:id="rId33"/>
  </p:notesMasterIdLst>
  <p:handoutMasterIdLst>
    <p:handoutMasterId r:id="rId34"/>
  </p:handoutMasterIdLst>
  <p:sldIdLst>
    <p:sldId id="256" r:id="rId5"/>
    <p:sldId id="301" r:id="rId6"/>
    <p:sldId id="302" r:id="rId7"/>
    <p:sldId id="257" r:id="rId8"/>
    <p:sldId id="304" r:id="rId9"/>
    <p:sldId id="303" r:id="rId10"/>
    <p:sldId id="305" r:id="rId11"/>
    <p:sldId id="306" r:id="rId12"/>
    <p:sldId id="307" r:id="rId13"/>
    <p:sldId id="284" r:id="rId14"/>
    <p:sldId id="294" r:id="rId15"/>
    <p:sldId id="295" r:id="rId16"/>
    <p:sldId id="285" r:id="rId17"/>
    <p:sldId id="286" r:id="rId18"/>
    <p:sldId id="283" r:id="rId19"/>
    <p:sldId id="308" r:id="rId20"/>
    <p:sldId id="309" r:id="rId21"/>
    <p:sldId id="259" r:id="rId22"/>
    <p:sldId id="262" r:id="rId23"/>
    <p:sldId id="274" r:id="rId24"/>
    <p:sldId id="263" r:id="rId25"/>
    <p:sldId id="291" r:id="rId26"/>
    <p:sldId id="279" r:id="rId27"/>
    <p:sldId id="293" r:id="rId28"/>
    <p:sldId id="282" r:id="rId29"/>
    <p:sldId id="287" r:id="rId30"/>
    <p:sldId id="296" r:id="rId31"/>
    <p:sldId id="310" r:id="rId32"/>
  </p:sldIdLst>
  <p:sldSz cx="13004800" cy="9753600"/>
  <p:notesSz cx="6858000" cy="9144000"/>
  <p:defaultTextStyle>
    <a:defPPr>
      <a:defRPr lang="fr-FR"/>
    </a:defPPr>
    <a:lvl1pPr algn="ctr" defTabSz="584200" rtl="0" fontAlgn="base" hangingPunct="0">
      <a:spcBef>
        <a:spcPct val="0"/>
      </a:spcBef>
      <a:spcAft>
        <a:spcPct val="0"/>
      </a:spcAft>
      <a:buClr>
        <a:srgbClr val="876552"/>
      </a:buClr>
      <a:buFont typeface="Georgia" pitchFamily="18" charset="0"/>
      <a:defRPr sz="3600" kern="1200">
        <a:solidFill>
          <a:srgbClr val="4F4A37"/>
        </a:solidFill>
        <a:latin typeface="Didot" charset="0"/>
        <a:ea typeface="Didot" charset="0"/>
        <a:cs typeface="Didot" charset="0"/>
        <a:sym typeface="Didot" charset="0"/>
      </a:defRPr>
    </a:lvl1pPr>
    <a:lvl2pPr marL="342900" indent="114300" algn="ctr" defTabSz="584200" rtl="0" fontAlgn="base" hangingPunct="0">
      <a:spcBef>
        <a:spcPct val="0"/>
      </a:spcBef>
      <a:spcAft>
        <a:spcPct val="0"/>
      </a:spcAft>
      <a:buClr>
        <a:srgbClr val="876552"/>
      </a:buClr>
      <a:buFont typeface="Georgia" pitchFamily="18" charset="0"/>
      <a:defRPr sz="3600" kern="1200">
        <a:solidFill>
          <a:srgbClr val="4F4A37"/>
        </a:solidFill>
        <a:latin typeface="Didot" charset="0"/>
        <a:ea typeface="Didot" charset="0"/>
        <a:cs typeface="Didot" charset="0"/>
        <a:sym typeface="Didot" charset="0"/>
      </a:defRPr>
    </a:lvl2pPr>
    <a:lvl3pPr marL="685800" indent="228600" algn="ctr" defTabSz="584200" rtl="0" fontAlgn="base" hangingPunct="0">
      <a:spcBef>
        <a:spcPct val="0"/>
      </a:spcBef>
      <a:spcAft>
        <a:spcPct val="0"/>
      </a:spcAft>
      <a:buClr>
        <a:srgbClr val="876552"/>
      </a:buClr>
      <a:buFont typeface="Georgia" pitchFamily="18" charset="0"/>
      <a:defRPr sz="3600" kern="1200">
        <a:solidFill>
          <a:srgbClr val="4F4A37"/>
        </a:solidFill>
        <a:latin typeface="Didot" charset="0"/>
        <a:ea typeface="Didot" charset="0"/>
        <a:cs typeface="Didot" charset="0"/>
        <a:sym typeface="Didot" charset="0"/>
      </a:defRPr>
    </a:lvl3pPr>
    <a:lvl4pPr marL="1028700" indent="342900" algn="ctr" defTabSz="584200" rtl="0" fontAlgn="base" hangingPunct="0">
      <a:spcBef>
        <a:spcPct val="0"/>
      </a:spcBef>
      <a:spcAft>
        <a:spcPct val="0"/>
      </a:spcAft>
      <a:buClr>
        <a:srgbClr val="876552"/>
      </a:buClr>
      <a:buFont typeface="Georgia" pitchFamily="18" charset="0"/>
      <a:defRPr sz="3600" kern="1200">
        <a:solidFill>
          <a:srgbClr val="4F4A37"/>
        </a:solidFill>
        <a:latin typeface="Didot" charset="0"/>
        <a:ea typeface="Didot" charset="0"/>
        <a:cs typeface="Didot" charset="0"/>
        <a:sym typeface="Didot" charset="0"/>
      </a:defRPr>
    </a:lvl4pPr>
    <a:lvl5pPr marL="1371600" indent="457200" algn="ctr" defTabSz="584200" rtl="0" fontAlgn="base" hangingPunct="0">
      <a:spcBef>
        <a:spcPct val="0"/>
      </a:spcBef>
      <a:spcAft>
        <a:spcPct val="0"/>
      </a:spcAft>
      <a:buClr>
        <a:srgbClr val="876552"/>
      </a:buClr>
      <a:buFont typeface="Georgia" pitchFamily="18" charset="0"/>
      <a:defRPr sz="3600" kern="1200">
        <a:solidFill>
          <a:srgbClr val="4F4A37"/>
        </a:solidFill>
        <a:latin typeface="Didot" charset="0"/>
        <a:ea typeface="Didot" charset="0"/>
        <a:cs typeface="Didot" charset="0"/>
        <a:sym typeface="Didot" charset="0"/>
      </a:defRPr>
    </a:lvl5pPr>
    <a:lvl6pPr marL="2286000" algn="l" defTabSz="914400" rtl="0" eaLnBrk="1" latinLnBrk="0" hangingPunct="1">
      <a:defRPr sz="3600" kern="1200">
        <a:solidFill>
          <a:srgbClr val="4F4A37"/>
        </a:solidFill>
        <a:latin typeface="Didot" charset="0"/>
        <a:ea typeface="Didot" charset="0"/>
        <a:cs typeface="Didot" charset="0"/>
        <a:sym typeface="Didot" charset="0"/>
      </a:defRPr>
    </a:lvl6pPr>
    <a:lvl7pPr marL="2743200" algn="l" defTabSz="914400" rtl="0" eaLnBrk="1" latinLnBrk="0" hangingPunct="1">
      <a:defRPr sz="3600" kern="1200">
        <a:solidFill>
          <a:srgbClr val="4F4A37"/>
        </a:solidFill>
        <a:latin typeface="Didot" charset="0"/>
        <a:ea typeface="Didot" charset="0"/>
        <a:cs typeface="Didot" charset="0"/>
        <a:sym typeface="Didot" charset="0"/>
      </a:defRPr>
    </a:lvl7pPr>
    <a:lvl8pPr marL="3200400" algn="l" defTabSz="914400" rtl="0" eaLnBrk="1" latinLnBrk="0" hangingPunct="1">
      <a:defRPr sz="3600" kern="1200">
        <a:solidFill>
          <a:srgbClr val="4F4A37"/>
        </a:solidFill>
        <a:latin typeface="Didot" charset="0"/>
        <a:ea typeface="Didot" charset="0"/>
        <a:cs typeface="Didot" charset="0"/>
        <a:sym typeface="Didot" charset="0"/>
      </a:defRPr>
    </a:lvl8pPr>
    <a:lvl9pPr marL="3657600" algn="l" defTabSz="914400" rtl="0" eaLnBrk="1" latinLnBrk="0" hangingPunct="1">
      <a:defRPr sz="3600" kern="1200">
        <a:solidFill>
          <a:srgbClr val="4F4A37"/>
        </a:solidFill>
        <a:latin typeface="Didot" charset="0"/>
        <a:ea typeface="Didot" charset="0"/>
        <a:cs typeface="Didot" charset="0"/>
        <a:sym typeface="Didot" charset="0"/>
      </a:defRPr>
    </a:lvl9pPr>
  </p:defaultTextStyle>
  <p:extLst>
    <p:ext uri="{EFAFB233-063F-42B5-8137-9DF3F51BA10A}">
      <p15:sldGuideLst xmlns:p15="http://schemas.microsoft.com/office/powerpoint/2012/main">
        <p15:guide id="1" orient="horz" pos="3072">
          <p15:clr>
            <a:srgbClr val="A4A3A4"/>
          </p15:clr>
        </p15:guide>
        <p15:guide id="2" pos="409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99"/>
    <a:srgbClr val="99CC00"/>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0" d="100"/>
          <a:sy n="50" d="100"/>
        </p:scale>
        <p:origin x="1344" y="42"/>
      </p:cViewPr>
      <p:guideLst>
        <p:guide orient="horz" pos="3072"/>
        <p:guide pos="4096"/>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21.wmf"/><Relationship Id="rId1" Type="http://schemas.openxmlformats.org/officeDocument/2006/relationships/image" Target="../media/image20.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dirty="0"/>
          </a:p>
        </p:txBody>
      </p:sp>
      <p:sp>
        <p:nvSpPr>
          <p:cNvPr id="3" name="Espace réservé de la date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767FC5A0-E2F2-4E13-8E2E-E30955249184}" type="datetimeFigureOut">
              <a:rPr lang="fr-FR" smtClean="0"/>
              <a:pPr/>
              <a:t>03/02/2015</a:t>
            </a:fld>
            <a:endParaRPr lang="fr-FR" dirty="0"/>
          </a:p>
        </p:txBody>
      </p:sp>
      <p:sp>
        <p:nvSpPr>
          <p:cNvPr id="4" name="Espace réservé du pied de page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dirty="0"/>
          </a:p>
        </p:txBody>
      </p:sp>
      <p:sp>
        <p:nvSpPr>
          <p:cNvPr id="5" name="Espace réservé du numéro de diapositiv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BB4D741-FF32-47CC-9716-64B1B99E6739}" type="slidenum">
              <a:rPr lang="fr-FR" smtClean="0"/>
              <a:pPr/>
              <a:t>‹#›</a:t>
            </a:fld>
            <a:endParaRPr lang="fr-FR" dirty="0"/>
          </a:p>
        </p:txBody>
      </p:sp>
    </p:spTree>
    <p:extLst>
      <p:ext uri="{BB962C8B-B14F-4D97-AF65-F5344CB8AC3E}">
        <p14:creationId xmlns:p14="http://schemas.microsoft.com/office/powerpoint/2010/main" val="185519426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554" name="Rectangle 1"/>
          <p:cNvSpPr>
            <a:spLocks noGrp="1" noRot="1" noChangeAspect="1"/>
          </p:cNvSpPr>
          <p:nvPr>
            <p:ph type="sldImg" idx="2"/>
          </p:nvPr>
        </p:nvSpPr>
        <p:spPr bwMode="auto">
          <a:xfrm>
            <a:off x="1143000" y="685800"/>
            <a:ext cx="4572000" cy="3429000"/>
          </a:xfrm>
          <a:prstGeom prst="rect">
            <a:avLst/>
          </a:prstGeom>
          <a:noFill/>
          <a:ln w="12700" cap="rnd">
            <a:noFill/>
            <a:round/>
            <a:headEnd/>
            <a:tailEnd/>
          </a:ln>
        </p:spPr>
      </p:sp>
      <p:sp>
        <p:nvSpPr>
          <p:cNvPr id="6146" name="Rectangle 2"/>
          <p:cNvSpPr>
            <a:spLocks noGrp="1"/>
          </p:cNvSpPr>
          <p:nvPr>
            <p:ph type="body" sz="quarter" idx="3"/>
          </p:nvPr>
        </p:nvSpPr>
        <p:spPr bwMode="auto">
          <a:xfrm>
            <a:off x="914400" y="4343400"/>
            <a:ext cx="5029200" cy="4114800"/>
          </a:xfrm>
          <a:prstGeom prst="rect">
            <a:avLst/>
          </a:prstGeom>
          <a:noFill/>
          <a:ln w="12700" cap="rnd" cmpd="sng">
            <a:noFill/>
            <a:prstDash val="solid"/>
            <a:round/>
            <a:headEnd type="none" w="med" len="med"/>
            <a:tailEnd type="none" w="med" len="med"/>
          </a:ln>
          <a:effectLst/>
        </p:spPr>
        <p:txBody>
          <a:bodyPr vert="horz" wrap="square" lIns="91440" tIns="45720" rIns="91440" bIns="45720" numCol="1" anchor="t" anchorCtr="0" compatLnSpc="1">
            <a:prstTxWarp prst="textNoShape">
              <a:avLst/>
            </a:prstTxWarp>
          </a:bodyPr>
          <a:lstStyle/>
          <a:p>
            <a:pPr lvl="0"/>
            <a:r>
              <a:rPr lang="fr-FR" noProof="0" smtClean="0">
                <a:sym typeface="Noteworthy Bold" charset="0"/>
              </a:rPr>
              <a:t>Click to edit Master text styles</a:t>
            </a:r>
          </a:p>
          <a:p>
            <a:pPr lvl="1"/>
            <a:r>
              <a:rPr lang="fr-FR" noProof="0" smtClean="0">
                <a:sym typeface="Noteworthy Bold" charset="0"/>
              </a:rPr>
              <a:t>Second level</a:t>
            </a:r>
          </a:p>
          <a:p>
            <a:pPr lvl="2"/>
            <a:r>
              <a:rPr lang="fr-FR" noProof="0" smtClean="0">
                <a:sym typeface="Noteworthy Bold" charset="0"/>
              </a:rPr>
              <a:t>Third level</a:t>
            </a:r>
          </a:p>
          <a:p>
            <a:pPr lvl="3"/>
            <a:r>
              <a:rPr lang="fr-FR" noProof="0" smtClean="0">
                <a:sym typeface="Noteworthy Bold" charset="0"/>
              </a:rPr>
              <a:t>Fourth level</a:t>
            </a:r>
          </a:p>
          <a:p>
            <a:pPr lvl="4"/>
            <a:r>
              <a:rPr lang="fr-FR" noProof="0" smtClean="0">
                <a:sym typeface="Noteworthy Bold" charset="0"/>
              </a:rPr>
              <a:t>Fifth level</a:t>
            </a:r>
          </a:p>
        </p:txBody>
      </p:sp>
    </p:spTree>
    <p:extLst>
      <p:ext uri="{BB962C8B-B14F-4D97-AF65-F5344CB8AC3E}">
        <p14:creationId xmlns:p14="http://schemas.microsoft.com/office/powerpoint/2010/main" val="2033420254"/>
      </p:ext>
    </p:extLst>
  </p:cSld>
  <p:clrMap bg1="lt1" tx1="dk1" bg2="lt2" tx2="dk2" accent1="accent1" accent2="accent2" accent3="accent3" accent4="accent4" accent5="accent5" accent6="accent6" hlink="hlink" folHlink="folHlink"/>
  <p:notesStyle>
    <a:lvl1pPr algn="l" defTabSz="457200" rtl="0" eaLnBrk="0" fontAlgn="base" hangingPunct="0">
      <a:lnSpc>
        <a:spcPts val="3500"/>
      </a:lnSpc>
      <a:spcBef>
        <a:spcPct val="0"/>
      </a:spcBef>
      <a:spcAft>
        <a:spcPct val="0"/>
      </a:spcAft>
      <a:buClr>
        <a:srgbClr val="876552"/>
      </a:buClr>
      <a:buFont typeface="Georgia" pitchFamily="18" charset="0"/>
      <a:defRPr sz="2400" kern="1200">
        <a:solidFill>
          <a:srgbClr val="572E2D"/>
        </a:solidFill>
        <a:latin typeface="Noteworthy Bold" charset="0"/>
        <a:ea typeface="Noteworthy Bold" charset="0"/>
        <a:cs typeface="Noteworthy Bold" charset="0"/>
        <a:sym typeface="Noteworthy Bold" charset="0"/>
      </a:defRPr>
    </a:lvl1pPr>
    <a:lvl2pPr marL="342900" algn="l" defTabSz="457200" rtl="0" eaLnBrk="0" fontAlgn="base" hangingPunct="0">
      <a:lnSpc>
        <a:spcPts val="3500"/>
      </a:lnSpc>
      <a:spcBef>
        <a:spcPct val="0"/>
      </a:spcBef>
      <a:spcAft>
        <a:spcPct val="0"/>
      </a:spcAft>
      <a:buClr>
        <a:srgbClr val="876552"/>
      </a:buClr>
      <a:buFont typeface="Georgia" pitchFamily="18" charset="0"/>
      <a:defRPr sz="2400" kern="1200">
        <a:solidFill>
          <a:srgbClr val="572E2D"/>
        </a:solidFill>
        <a:latin typeface="Noteworthy Bold" charset="0"/>
        <a:ea typeface="Noteworthy Bold" charset="0"/>
        <a:cs typeface="Noteworthy Bold" charset="0"/>
        <a:sym typeface="Noteworthy Bold" charset="0"/>
      </a:defRPr>
    </a:lvl2pPr>
    <a:lvl3pPr marL="685800" algn="l" defTabSz="457200" rtl="0" eaLnBrk="0" fontAlgn="base" hangingPunct="0">
      <a:lnSpc>
        <a:spcPts val="3500"/>
      </a:lnSpc>
      <a:spcBef>
        <a:spcPct val="0"/>
      </a:spcBef>
      <a:spcAft>
        <a:spcPct val="0"/>
      </a:spcAft>
      <a:buClr>
        <a:srgbClr val="876552"/>
      </a:buClr>
      <a:buFont typeface="Georgia" pitchFamily="18" charset="0"/>
      <a:defRPr sz="2400" kern="1200">
        <a:solidFill>
          <a:srgbClr val="572E2D"/>
        </a:solidFill>
        <a:latin typeface="Noteworthy Bold" charset="0"/>
        <a:ea typeface="Noteworthy Bold" charset="0"/>
        <a:cs typeface="Noteworthy Bold" charset="0"/>
        <a:sym typeface="Noteworthy Bold" charset="0"/>
      </a:defRPr>
    </a:lvl3pPr>
    <a:lvl4pPr marL="1028700" algn="l" defTabSz="457200" rtl="0" eaLnBrk="0" fontAlgn="base" hangingPunct="0">
      <a:lnSpc>
        <a:spcPts val="3500"/>
      </a:lnSpc>
      <a:spcBef>
        <a:spcPct val="0"/>
      </a:spcBef>
      <a:spcAft>
        <a:spcPct val="0"/>
      </a:spcAft>
      <a:buClr>
        <a:srgbClr val="876552"/>
      </a:buClr>
      <a:buFont typeface="Georgia" pitchFamily="18" charset="0"/>
      <a:defRPr sz="2400" kern="1200">
        <a:solidFill>
          <a:srgbClr val="572E2D"/>
        </a:solidFill>
        <a:latin typeface="Noteworthy Bold" charset="0"/>
        <a:ea typeface="Noteworthy Bold" charset="0"/>
        <a:cs typeface="Noteworthy Bold" charset="0"/>
        <a:sym typeface="Noteworthy Bold" charset="0"/>
      </a:defRPr>
    </a:lvl4pPr>
    <a:lvl5pPr marL="1371600" algn="l" defTabSz="457200" rtl="0" eaLnBrk="0" fontAlgn="base" hangingPunct="0">
      <a:lnSpc>
        <a:spcPts val="3500"/>
      </a:lnSpc>
      <a:spcBef>
        <a:spcPct val="0"/>
      </a:spcBef>
      <a:spcAft>
        <a:spcPct val="0"/>
      </a:spcAft>
      <a:buClr>
        <a:srgbClr val="876552"/>
      </a:buClr>
      <a:buFont typeface="Georgia" pitchFamily="18" charset="0"/>
      <a:defRPr sz="2400" kern="1200">
        <a:solidFill>
          <a:srgbClr val="572E2D"/>
        </a:solidFill>
        <a:latin typeface="Noteworthy Bold" charset="0"/>
        <a:ea typeface="Noteworthy Bold" charset="0"/>
        <a:cs typeface="Noteworthy Bold" charset="0"/>
        <a:sym typeface="Noteworthy Bold"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Tree>
    <p:extLst>
      <p:ext uri="{BB962C8B-B14F-4D97-AF65-F5344CB8AC3E}">
        <p14:creationId xmlns:p14="http://schemas.microsoft.com/office/powerpoint/2010/main" val="42810486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74725" y="3030538"/>
            <a:ext cx="11055350" cy="2090737"/>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951038" y="5527675"/>
            <a:ext cx="9102725" cy="2492375"/>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Cliquez pour modifier le style des sous-titres du masque</a:t>
            </a:r>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a:xfrm>
            <a:off x="650875" y="2276475"/>
            <a:ext cx="11703050" cy="6435725"/>
          </a:xfrm>
          <a:prstGeom prst="rect">
            <a:avLst/>
          </a:prstGeo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027113" y="6267450"/>
            <a:ext cx="11053762" cy="1936750"/>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1027113" y="4133850"/>
            <a:ext cx="11053762" cy="2133600"/>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650875"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578600"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650875" y="390525"/>
            <a:ext cx="11703050" cy="1625600"/>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650875" y="2182813"/>
            <a:ext cx="5745163"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650875" y="3092450"/>
            <a:ext cx="5745163"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605588" y="2182813"/>
            <a:ext cx="5748337"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6605588" y="3092450"/>
            <a:ext cx="5748337"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50875" y="388938"/>
            <a:ext cx="4278313" cy="1652587"/>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5084763" y="388938"/>
            <a:ext cx="7269162" cy="8323262"/>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650875" y="2041525"/>
            <a:ext cx="4278313" cy="667067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549525" y="6827838"/>
            <a:ext cx="7802563" cy="806450"/>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2549525" y="871538"/>
            <a:ext cx="7802563" cy="58515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dirty="0" smtClean="0">
              <a:sym typeface="Didot" charset="0"/>
            </a:endParaRPr>
          </a:p>
        </p:txBody>
      </p:sp>
      <p:sp>
        <p:nvSpPr>
          <p:cNvPr id="4" name="Espace réservé du texte 3"/>
          <p:cNvSpPr>
            <a:spLocks noGrp="1"/>
          </p:cNvSpPr>
          <p:nvPr>
            <p:ph type="body" sz="half" idx="2"/>
          </p:nvPr>
        </p:nvSpPr>
        <p:spPr>
          <a:xfrm>
            <a:off x="2549525" y="7634288"/>
            <a:ext cx="7802563" cy="114458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650875" y="2276475"/>
            <a:ext cx="11703050" cy="6435725"/>
          </a:xfrm>
          <a:prstGeom prst="rect">
            <a:avLst/>
          </a:prstGeo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9428163" y="571500"/>
            <a:ext cx="2925762" cy="8140700"/>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650875" y="571500"/>
            <a:ext cx="8624888" cy="8140700"/>
          </a:xfrm>
          <a:prstGeom prst="rect">
            <a:avLst/>
          </a:prstGeo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74725" y="3030538"/>
            <a:ext cx="11055350" cy="2090737"/>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Cliquez pour modifier le style des sous-titres du masque</a:t>
            </a:r>
            <a:endParaRPr lang="fr-F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027113" y="6267450"/>
            <a:ext cx="11053762" cy="1936750"/>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1104900" y="7632700"/>
            <a:ext cx="5321300" cy="109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578600" y="7632700"/>
            <a:ext cx="5321300" cy="109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650875" y="390525"/>
            <a:ext cx="11703050" cy="1625600"/>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50875" y="388938"/>
            <a:ext cx="4278313" cy="1652587"/>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549525" y="6827838"/>
            <a:ext cx="7802563" cy="806450"/>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dirty="0" smtClean="0">
              <a:sym typeface="Zapfino" charset="0"/>
            </a:endParaRPr>
          </a:p>
        </p:txBody>
      </p:sp>
      <p:sp>
        <p:nvSpPr>
          <p:cNvPr id="4" name="Espace réservé du texte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9201150" y="6248400"/>
            <a:ext cx="2698750" cy="2476500"/>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1104900" y="6248400"/>
            <a:ext cx="7943850" cy="2476500"/>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74725" y="3030538"/>
            <a:ext cx="11055350" cy="2090737"/>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Cliquez pour modifier le style des sous-titres du masque</a:t>
            </a:r>
            <a:endParaRPr lang="fr-F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027113" y="6267450"/>
            <a:ext cx="11053762" cy="1936750"/>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1104900" y="3022600"/>
            <a:ext cx="2622550" cy="5715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3879850" y="3022600"/>
            <a:ext cx="2622550" cy="5715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650875" y="390525"/>
            <a:ext cx="11703050" cy="1625600"/>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50875" y="388938"/>
            <a:ext cx="4278313" cy="1652587"/>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549525" y="6827838"/>
            <a:ext cx="7802563" cy="806450"/>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dirty="0" smtClean="0">
              <a:sym typeface="Didot" charset="0"/>
            </a:endParaRPr>
          </a:p>
        </p:txBody>
      </p:sp>
      <p:sp>
        <p:nvSpPr>
          <p:cNvPr id="4" name="Espace réservé du texte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9201150" y="571500"/>
            <a:ext cx="2698750" cy="8166100"/>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1104900" y="571500"/>
            <a:ext cx="7943850" cy="8166100"/>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74725" y="3030538"/>
            <a:ext cx="11055350" cy="2090737"/>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Cliquez pour modifier le style des sous-titres du masque</a:t>
            </a:r>
            <a:endParaRPr lang="fr-F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027113" y="6267450"/>
            <a:ext cx="11053762" cy="1936750"/>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1104900" y="3022600"/>
            <a:ext cx="5321300" cy="5715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578600" y="3022600"/>
            <a:ext cx="5321300" cy="5715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650875" y="390525"/>
            <a:ext cx="11703050" cy="1625600"/>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50875" y="388938"/>
            <a:ext cx="4278313" cy="1652587"/>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549525" y="6827838"/>
            <a:ext cx="7802563" cy="806450"/>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dirty="0" smtClean="0">
              <a:sym typeface="Didot" charset="0"/>
            </a:endParaRPr>
          </a:p>
        </p:txBody>
      </p:sp>
      <p:sp>
        <p:nvSpPr>
          <p:cNvPr id="4" name="Espace réservé du texte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9201150" y="571500"/>
            <a:ext cx="2698750" cy="8166100"/>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1104900" y="571500"/>
            <a:ext cx="7943850" cy="8166100"/>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3.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4.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2.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2050" name="Rectangle 1"/>
          <p:cNvSpPr>
            <a:spLocks noGrp="1"/>
          </p:cNvSpPr>
          <p:nvPr>
            <p:ph type="title"/>
          </p:nvPr>
        </p:nvSpPr>
        <p:spPr bwMode="auto">
          <a:xfrm>
            <a:off x="1104900" y="571500"/>
            <a:ext cx="10795000" cy="2362200"/>
          </a:xfrm>
          <a:prstGeom prst="rect">
            <a:avLst/>
          </a:prstGeom>
          <a:noFill/>
          <a:ln w="12700">
            <a:noFill/>
            <a:miter lim="0"/>
            <a:headEnd/>
            <a:tailEnd/>
          </a:ln>
        </p:spPr>
        <p:txBody>
          <a:bodyPr vert="horz" wrap="square" lIns="50800" tIns="50800" rIns="50800" bIns="50800" numCol="1" anchor="ctr" anchorCtr="0" compatLnSpc="1">
            <a:prstTxWarp prst="textNoShape">
              <a:avLst/>
            </a:prstTxWarp>
          </a:bodyPr>
          <a:lstStyle/>
          <a:p>
            <a:pPr lvl="0"/>
            <a:r>
              <a:rPr lang="fr-FR" smtClean="0">
                <a:sym typeface="Didot" charset="0"/>
              </a:rPr>
              <a:t>Click to edit Master title style</a:t>
            </a:r>
          </a:p>
        </p:txBody>
      </p:sp>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Lst>
  <p:txStyles>
    <p:titleStyle>
      <a:lvl1pPr algn="ctr" defTabSz="584200" rtl="0" eaLnBrk="0" fontAlgn="base" hangingPunct="0">
        <a:spcBef>
          <a:spcPct val="0"/>
        </a:spcBef>
        <a:spcAft>
          <a:spcPct val="0"/>
        </a:spcAft>
        <a:buClr>
          <a:srgbClr val="876552"/>
        </a:buClr>
        <a:buFont typeface="Georgia" pitchFamily="18" charset="0"/>
        <a:defRPr sz="7600">
          <a:solidFill>
            <a:srgbClr val="714D3A"/>
          </a:solidFill>
          <a:latin typeface="+mj-lt"/>
          <a:ea typeface="+mj-ea"/>
          <a:cs typeface="+mj-cs"/>
          <a:sym typeface="Didot" charset="0"/>
        </a:defRPr>
      </a:lvl1pPr>
      <a:lvl2pPr algn="ctr" defTabSz="584200" rtl="0" eaLnBrk="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2pPr>
      <a:lvl3pPr algn="ctr" defTabSz="584200" rtl="0" eaLnBrk="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3pPr>
      <a:lvl4pPr algn="ctr" defTabSz="584200" rtl="0" eaLnBrk="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4pPr>
      <a:lvl5pPr algn="ctr" defTabSz="584200" rtl="0" eaLnBrk="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5pPr>
      <a:lvl6pPr marL="4572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6pPr>
      <a:lvl7pPr marL="9144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7pPr>
      <a:lvl8pPr marL="13716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8pPr>
      <a:lvl9pPr marL="18288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9pPr>
    </p:titleStyle>
    <p:bodyStyle>
      <a:lvl1pPr algn="l" defTabSz="584200" rtl="0" eaLnBrk="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1pPr>
      <a:lvl2pPr marL="342900" algn="l" defTabSz="584200" rtl="0" eaLnBrk="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2pPr>
      <a:lvl3pPr marL="685800" algn="l" defTabSz="584200" rtl="0" eaLnBrk="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3pPr>
      <a:lvl4pPr marL="1028700" algn="l" defTabSz="584200" rtl="0" eaLnBrk="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4pPr>
      <a:lvl5pPr marL="1371600" algn="l" defTabSz="584200" rtl="0" eaLnBrk="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5pPr>
      <a:lvl6pPr marL="1828800" algn="l" defTabSz="584200" rtl="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6pPr>
      <a:lvl7pPr marL="2286000" algn="l" defTabSz="584200" rtl="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7pPr>
      <a:lvl8pPr marL="2743200" algn="l" defTabSz="584200" rtl="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8pPr>
      <a:lvl9pPr marL="3200400" algn="l" defTabSz="584200" rtl="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3074" name="Rectangle 1"/>
          <p:cNvSpPr>
            <a:spLocks noGrp="1"/>
          </p:cNvSpPr>
          <p:nvPr>
            <p:ph type="title"/>
          </p:nvPr>
        </p:nvSpPr>
        <p:spPr bwMode="auto">
          <a:xfrm>
            <a:off x="1104900" y="6248400"/>
            <a:ext cx="10795000" cy="1397000"/>
          </a:xfrm>
          <a:prstGeom prst="rect">
            <a:avLst/>
          </a:prstGeom>
          <a:noFill/>
          <a:ln w="12700">
            <a:noFill/>
            <a:miter lim="0"/>
            <a:headEnd/>
            <a:tailEnd/>
          </a:ln>
        </p:spPr>
        <p:txBody>
          <a:bodyPr vert="horz" wrap="square" lIns="50800" tIns="50800" rIns="50800" bIns="50800" numCol="1" anchor="ctr" anchorCtr="0" compatLnSpc="1">
            <a:prstTxWarp prst="textNoShape">
              <a:avLst/>
            </a:prstTxWarp>
          </a:bodyPr>
          <a:lstStyle/>
          <a:p>
            <a:pPr lvl="0"/>
            <a:r>
              <a:rPr lang="fr-FR" smtClean="0">
                <a:sym typeface="Didot" charset="0"/>
              </a:rPr>
              <a:t>Click to edit Master title style</a:t>
            </a:r>
          </a:p>
        </p:txBody>
      </p:sp>
      <p:sp>
        <p:nvSpPr>
          <p:cNvPr id="3075" name="Rectangle 2"/>
          <p:cNvSpPr>
            <a:spLocks noGrp="1"/>
          </p:cNvSpPr>
          <p:nvPr>
            <p:ph type="body" idx="1"/>
          </p:nvPr>
        </p:nvSpPr>
        <p:spPr bwMode="auto">
          <a:xfrm>
            <a:off x="1104900" y="7632700"/>
            <a:ext cx="10795000" cy="1092200"/>
          </a:xfrm>
          <a:prstGeom prst="rect">
            <a:avLst/>
          </a:prstGeom>
          <a:noFill/>
          <a:ln w="12700">
            <a:noFill/>
            <a:miter lim="0"/>
            <a:headEnd/>
            <a:tailEnd/>
          </a:ln>
        </p:spPr>
        <p:txBody>
          <a:bodyPr vert="horz" wrap="square" lIns="50800" tIns="50800" rIns="50800" bIns="50800" numCol="1" anchor="ctr" anchorCtr="0" compatLnSpc="1">
            <a:prstTxWarp prst="textNoShape">
              <a:avLst/>
            </a:prstTxWarp>
          </a:bodyPr>
          <a:lstStyle/>
          <a:p>
            <a:pPr lvl="0"/>
            <a:r>
              <a:rPr lang="fr-FR" smtClean="0">
                <a:sym typeface="Zapfino" charset="0"/>
              </a:rPr>
              <a:t>Click to edit Master text styles</a:t>
            </a:r>
          </a:p>
          <a:p>
            <a:pPr lvl="1"/>
            <a:r>
              <a:rPr lang="fr-FR" smtClean="0">
                <a:sym typeface="Zapfino" charset="0"/>
              </a:rPr>
              <a:t>Second level</a:t>
            </a:r>
          </a:p>
          <a:p>
            <a:pPr lvl="2"/>
            <a:r>
              <a:rPr lang="fr-FR" smtClean="0">
                <a:sym typeface="Zapfino" charset="0"/>
              </a:rPr>
              <a:t>Third level</a:t>
            </a:r>
          </a:p>
          <a:p>
            <a:pPr lvl="3"/>
            <a:r>
              <a:rPr lang="fr-FR" smtClean="0">
                <a:sym typeface="Zapfino" charset="0"/>
              </a:rPr>
              <a:t>Fourth level</a:t>
            </a:r>
          </a:p>
          <a:p>
            <a:pPr lvl="4"/>
            <a:r>
              <a:rPr lang="fr-FR" smtClean="0">
                <a:sym typeface="Zapfino" charset="0"/>
              </a:rPr>
              <a:t>Fifth level</a:t>
            </a:r>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ctr" defTabSz="584200" rtl="0" eaLnBrk="0" fontAlgn="base" hangingPunct="0">
        <a:spcBef>
          <a:spcPct val="0"/>
        </a:spcBef>
        <a:spcAft>
          <a:spcPct val="0"/>
        </a:spcAft>
        <a:buClr>
          <a:srgbClr val="876552"/>
        </a:buClr>
        <a:buFont typeface="Georgia" pitchFamily="18" charset="0"/>
        <a:defRPr sz="7600">
          <a:solidFill>
            <a:srgbClr val="714D3A"/>
          </a:solidFill>
          <a:latin typeface="+mj-lt"/>
          <a:ea typeface="+mj-ea"/>
          <a:cs typeface="+mj-cs"/>
          <a:sym typeface="Didot" charset="0"/>
        </a:defRPr>
      </a:lvl1pPr>
      <a:lvl2pPr algn="ctr" defTabSz="584200" rtl="0" eaLnBrk="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2pPr>
      <a:lvl3pPr algn="ctr" defTabSz="584200" rtl="0" eaLnBrk="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3pPr>
      <a:lvl4pPr algn="ctr" defTabSz="584200" rtl="0" eaLnBrk="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4pPr>
      <a:lvl5pPr algn="ctr" defTabSz="584200" rtl="0" eaLnBrk="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5pPr>
      <a:lvl6pPr marL="4572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6pPr>
      <a:lvl7pPr marL="9144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7pPr>
      <a:lvl8pPr marL="13716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8pPr>
      <a:lvl9pPr marL="18288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9pPr>
    </p:titleStyle>
    <p:bodyStyle>
      <a:lvl1pPr algn="ctr" defTabSz="584200" rtl="0" eaLnBrk="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1pPr>
      <a:lvl2pPr marL="342900" algn="ctr" defTabSz="584200" rtl="0" eaLnBrk="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2pPr>
      <a:lvl3pPr marL="685800" algn="ctr" defTabSz="584200" rtl="0" eaLnBrk="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3pPr>
      <a:lvl4pPr marL="1028700" algn="ctr" defTabSz="584200" rtl="0" eaLnBrk="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4pPr>
      <a:lvl5pPr marL="1371600" algn="ctr" defTabSz="584200" rtl="0" eaLnBrk="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5pPr>
      <a:lvl6pPr marL="18288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6pPr>
      <a:lvl7pPr marL="22860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7pPr>
      <a:lvl8pPr marL="27432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8pPr>
      <a:lvl9pPr marL="32004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1"/>
          <p:cNvSpPr>
            <a:spLocks noGrp="1"/>
          </p:cNvSpPr>
          <p:nvPr>
            <p:ph type="title"/>
          </p:nvPr>
        </p:nvSpPr>
        <p:spPr bwMode="auto">
          <a:xfrm>
            <a:off x="1104900" y="571500"/>
            <a:ext cx="10795000" cy="2362200"/>
          </a:xfrm>
          <a:prstGeom prst="rect">
            <a:avLst/>
          </a:prstGeom>
          <a:noFill/>
          <a:ln w="12700">
            <a:noFill/>
            <a:miter lim="0"/>
            <a:headEnd/>
            <a:tailEnd/>
          </a:ln>
        </p:spPr>
        <p:txBody>
          <a:bodyPr vert="horz" wrap="square" lIns="50800" tIns="50800" rIns="50800" bIns="50800" numCol="1" anchor="ctr" anchorCtr="0" compatLnSpc="1">
            <a:prstTxWarp prst="textNoShape">
              <a:avLst/>
            </a:prstTxWarp>
          </a:bodyPr>
          <a:lstStyle/>
          <a:p>
            <a:pPr lvl="0"/>
            <a:r>
              <a:rPr lang="fr-FR" smtClean="0">
                <a:sym typeface="Didot" charset="0"/>
              </a:rPr>
              <a:t>Click to edit Master title style</a:t>
            </a:r>
          </a:p>
        </p:txBody>
      </p:sp>
      <p:sp>
        <p:nvSpPr>
          <p:cNvPr id="4099" name="Rectangle 2"/>
          <p:cNvSpPr>
            <a:spLocks noGrp="1"/>
          </p:cNvSpPr>
          <p:nvPr>
            <p:ph type="body" idx="1"/>
          </p:nvPr>
        </p:nvSpPr>
        <p:spPr bwMode="auto">
          <a:xfrm>
            <a:off x="1104900" y="3022600"/>
            <a:ext cx="5397500" cy="5715000"/>
          </a:xfrm>
          <a:prstGeom prst="rect">
            <a:avLst/>
          </a:prstGeom>
          <a:noFill/>
          <a:ln w="12700">
            <a:noFill/>
            <a:miter lim="0"/>
            <a:headEnd/>
            <a:tailEnd/>
          </a:ln>
        </p:spPr>
        <p:txBody>
          <a:bodyPr vert="horz" wrap="square" lIns="50800" tIns="50800" rIns="50800" bIns="50800" numCol="1" anchor="ctr" anchorCtr="0" compatLnSpc="1">
            <a:prstTxWarp prst="textNoShape">
              <a:avLst/>
            </a:prstTxWarp>
          </a:bodyPr>
          <a:lstStyle/>
          <a:p>
            <a:pPr lvl="0"/>
            <a:r>
              <a:rPr lang="fr-FR" smtClean="0">
                <a:sym typeface="Didot" charset="0"/>
              </a:rPr>
              <a:t>Click to edit Master text styles</a:t>
            </a:r>
          </a:p>
          <a:p>
            <a:pPr lvl="1"/>
            <a:r>
              <a:rPr lang="fr-FR" smtClean="0">
                <a:sym typeface="Didot" charset="0"/>
              </a:rPr>
              <a:t>Second level</a:t>
            </a:r>
          </a:p>
          <a:p>
            <a:pPr lvl="2"/>
            <a:r>
              <a:rPr lang="fr-FR" smtClean="0">
                <a:sym typeface="Didot" charset="0"/>
              </a:rPr>
              <a:t>Third level</a:t>
            </a:r>
          </a:p>
          <a:p>
            <a:pPr lvl="3"/>
            <a:r>
              <a:rPr lang="fr-FR" smtClean="0">
                <a:sym typeface="Didot" charset="0"/>
              </a:rPr>
              <a:t>Fourth level</a:t>
            </a:r>
          </a:p>
          <a:p>
            <a:pPr lvl="4"/>
            <a:r>
              <a:rPr lang="fr-FR" smtClean="0">
                <a:sym typeface="Didot" charset="0"/>
              </a:rPr>
              <a:t>Fifth level</a:t>
            </a:r>
          </a:p>
        </p:txBody>
      </p:sp>
    </p:spTree>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txStyles>
    <p:titleStyle>
      <a:lvl1pPr algn="ctr" defTabSz="584200" rtl="0" eaLnBrk="0" fontAlgn="base" hangingPunct="0">
        <a:spcBef>
          <a:spcPct val="0"/>
        </a:spcBef>
        <a:spcAft>
          <a:spcPct val="0"/>
        </a:spcAft>
        <a:buClr>
          <a:srgbClr val="876552"/>
        </a:buClr>
        <a:buFont typeface="Georgia" pitchFamily="18" charset="0"/>
        <a:defRPr sz="7600">
          <a:solidFill>
            <a:srgbClr val="714D3A"/>
          </a:solidFill>
          <a:latin typeface="+mj-lt"/>
          <a:ea typeface="+mj-ea"/>
          <a:cs typeface="+mj-cs"/>
          <a:sym typeface="Didot" charset="0"/>
        </a:defRPr>
      </a:lvl1pPr>
      <a:lvl2pPr algn="ctr" defTabSz="584200" rtl="0" eaLnBrk="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2pPr>
      <a:lvl3pPr algn="ctr" defTabSz="584200" rtl="0" eaLnBrk="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3pPr>
      <a:lvl4pPr algn="ctr" defTabSz="584200" rtl="0" eaLnBrk="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4pPr>
      <a:lvl5pPr algn="ctr" defTabSz="584200" rtl="0" eaLnBrk="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5pPr>
      <a:lvl6pPr marL="4572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6pPr>
      <a:lvl7pPr marL="9144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7pPr>
      <a:lvl8pPr marL="13716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8pPr>
      <a:lvl9pPr marL="18288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9pPr>
    </p:titleStyle>
    <p:bodyStyle>
      <a:lvl1pPr marL="366713" indent="-366713" algn="l" defTabSz="457200" rtl="0" eaLnBrk="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1pPr>
      <a:lvl2pPr marL="811213" indent="-366713" algn="l" defTabSz="457200" rtl="0" eaLnBrk="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2pPr>
      <a:lvl3pPr marL="1255713" indent="-366713" algn="l" defTabSz="457200" rtl="0" eaLnBrk="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3pPr>
      <a:lvl4pPr marL="1700213" indent="-366713" algn="l" defTabSz="457200" rtl="0" eaLnBrk="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4pPr>
      <a:lvl5pPr marL="2144713" indent="-366713" algn="l" defTabSz="457200" rtl="0" eaLnBrk="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5pPr>
      <a:lvl6pPr marL="2601913" indent="-366713" algn="l" defTabSz="457200" rtl="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6pPr>
      <a:lvl7pPr marL="3059113" indent="-366713" algn="l" defTabSz="457200" rtl="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7pPr>
      <a:lvl8pPr marL="3516313" indent="-366713" algn="l" defTabSz="457200" rtl="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8pPr>
      <a:lvl9pPr marL="3973513" indent="-366713" algn="l" defTabSz="457200" rtl="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5122" name="Rectangle 1"/>
          <p:cNvSpPr>
            <a:spLocks noGrp="1"/>
          </p:cNvSpPr>
          <p:nvPr>
            <p:ph type="title"/>
          </p:nvPr>
        </p:nvSpPr>
        <p:spPr bwMode="auto">
          <a:xfrm>
            <a:off x="1104900" y="571500"/>
            <a:ext cx="10795000" cy="2362200"/>
          </a:xfrm>
          <a:prstGeom prst="rect">
            <a:avLst/>
          </a:prstGeom>
          <a:noFill/>
          <a:ln w="12700">
            <a:noFill/>
            <a:miter lim="0"/>
            <a:headEnd/>
            <a:tailEnd/>
          </a:ln>
        </p:spPr>
        <p:txBody>
          <a:bodyPr vert="horz" wrap="square" lIns="50800" tIns="50800" rIns="50800" bIns="50800" numCol="1" anchor="ctr" anchorCtr="0" compatLnSpc="1">
            <a:prstTxWarp prst="textNoShape">
              <a:avLst/>
            </a:prstTxWarp>
          </a:bodyPr>
          <a:lstStyle/>
          <a:p>
            <a:pPr lvl="0"/>
            <a:r>
              <a:rPr lang="fr-FR" smtClean="0">
                <a:sym typeface="Didot" charset="0"/>
              </a:rPr>
              <a:t>Click to edit Master title style</a:t>
            </a:r>
          </a:p>
        </p:txBody>
      </p:sp>
      <p:sp>
        <p:nvSpPr>
          <p:cNvPr id="5123" name="Rectangle 2"/>
          <p:cNvSpPr>
            <a:spLocks noGrp="1"/>
          </p:cNvSpPr>
          <p:nvPr>
            <p:ph type="body" idx="1"/>
          </p:nvPr>
        </p:nvSpPr>
        <p:spPr bwMode="auto">
          <a:xfrm>
            <a:off x="1104900" y="3022600"/>
            <a:ext cx="10795000" cy="5715000"/>
          </a:xfrm>
          <a:prstGeom prst="rect">
            <a:avLst/>
          </a:prstGeom>
          <a:noFill/>
          <a:ln w="12700">
            <a:noFill/>
            <a:miter lim="0"/>
            <a:headEnd/>
            <a:tailEnd/>
          </a:ln>
        </p:spPr>
        <p:txBody>
          <a:bodyPr vert="horz" wrap="square" lIns="50800" tIns="50800" rIns="50800" bIns="50800" numCol="1" anchor="ctr" anchorCtr="0" compatLnSpc="1">
            <a:prstTxWarp prst="textNoShape">
              <a:avLst/>
            </a:prstTxWarp>
          </a:bodyPr>
          <a:lstStyle/>
          <a:p>
            <a:pPr lvl="0"/>
            <a:r>
              <a:rPr lang="fr-FR" smtClean="0">
                <a:sym typeface="Didot" charset="0"/>
              </a:rPr>
              <a:t>Click to edit Master text styles</a:t>
            </a:r>
          </a:p>
          <a:p>
            <a:pPr lvl="1"/>
            <a:r>
              <a:rPr lang="fr-FR" smtClean="0">
                <a:sym typeface="Didot" charset="0"/>
              </a:rPr>
              <a:t>Second level</a:t>
            </a:r>
          </a:p>
          <a:p>
            <a:pPr lvl="2"/>
            <a:r>
              <a:rPr lang="fr-FR" smtClean="0">
                <a:sym typeface="Didot" charset="0"/>
              </a:rPr>
              <a:t>Third level</a:t>
            </a:r>
          </a:p>
          <a:p>
            <a:pPr lvl="3"/>
            <a:r>
              <a:rPr lang="fr-FR" smtClean="0">
                <a:sym typeface="Didot" charset="0"/>
              </a:rPr>
              <a:t>Fourth level</a:t>
            </a:r>
          </a:p>
          <a:p>
            <a:pPr lvl="4"/>
            <a:r>
              <a:rPr lang="fr-FR" smtClean="0">
                <a:sym typeface="Didot" charset="0"/>
              </a:rPr>
              <a:t>Fifth level</a:t>
            </a:r>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584200" rtl="0" eaLnBrk="0" fontAlgn="base" hangingPunct="0">
        <a:spcBef>
          <a:spcPct val="0"/>
        </a:spcBef>
        <a:spcAft>
          <a:spcPct val="0"/>
        </a:spcAft>
        <a:buClr>
          <a:srgbClr val="876552"/>
        </a:buClr>
        <a:buFont typeface="Georgia" pitchFamily="18" charset="0"/>
        <a:defRPr sz="7600">
          <a:solidFill>
            <a:srgbClr val="714D3A"/>
          </a:solidFill>
          <a:latin typeface="+mj-lt"/>
          <a:ea typeface="+mj-ea"/>
          <a:cs typeface="+mj-cs"/>
          <a:sym typeface="Didot" charset="0"/>
        </a:defRPr>
      </a:lvl1pPr>
      <a:lvl2pPr algn="ctr" defTabSz="584200" rtl="0" eaLnBrk="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2pPr>
      <a:lvl3pPr algn="ctr" defTabSz="584200" rtl="0" eaLnBrk="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3pPr>
      <a:lvl4pPr algn="ctr" defTabSz="584200" rtl="0" eaLnBrk="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4pPr>
      <a:lvl5pPr algn="ctr" defTabSz="584200" rtl="0" eaLnBrk="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5pPr>
      <a:lvl6pPr marL="4572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6pPr>
      <a:lvl7pPr marL="9144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7pPr>
      <a:lvl8pPr marL="13716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8pPr>
      <a:lvl9pPr marL="18288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9pPr>
    </p:titleStyle>
    <p:bodyStyle>
      <a:lvl1pPr marL="366713" indent="-366713" algn="l" defTabSz="457200" rtl="0" eaLnBrk="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1pPr>
      <a:lvl2pPr marL="811213" indent="-366713" algn="l" defTabSz="457200" rtl="0" eaLnBrk="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2pPr>
      <a:lvl3pPr marL="1255713" indent="-366713" algn="l" defTabSz="457200" rtl="0" eaLnBrk="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3pPr>
      <a:lvl4pPr marL="1700213" indent="-366713" algn="l" defTabSz="457200" rtl="0" eaLnBrk="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4pPr>
      <a:lvl5pPr marL="2144713" indent="-366713" algn="l" defTabSz="457200" rtl="0" eaLnBrk="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5pPr>
      <a:lvl6pPr marL="2601913" indent="-366713" algn="l" defTabSz="457200" rtl="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6pPr>
      <a:lvl7pPr marL="3059113" indent="-366713" algn="l" defTabSz="457200" rtl="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7pPr>
      <a:lvl8pPr marL="3516313" indent="-366713" algn="l" defTabSz="457200" rtl="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8pPr>
      <a:lvl9pPr marL="3973513" indent="-366713" algn="l" defTabSz="457200" rtl="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3.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emf"/><Relationship Id="rId1" Type="http://schemas.openxmlformats.org/officeDocument/2006/relationships/slideLayout" Target="../slideLayouts/slideLayout6.xml"/><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6.png"/><Relationship Id="rId2" Type="http://schemas.openxmlformats.org/officeDocument/2006/relationships/image" Target="../media/image10.png"/><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7.png"/><Relationship Id="rId2" Type="http://schemas.openxmlformats.org/officeDocument/2006/relationships/image" Target="../media/image10.png"/><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jpeg"/><Relationship Id="rId4" Type="http://schemas.openxmlformats.org/officeDocument/2006/relationships/image" Target="../media/image1.png"/><Relationship Id="rId9" Type="http://schemas.openxmlformats.org/officeDocument/2006/relationships/image" Target="../media/image18.png"/></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9.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3.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2.png"/><Relationship Id="rId7" Type="http://schemas.openxmlformats.org/officeDocument/2006/relationships/image" Target="../media/image21.wmf"/><Relationship Id="rId2" Type="http://schemas.openxmlformats.org/officeDocument/2006/relationships/slideLayout" Target="../slideLayouts/slideLayout39.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20.wmf"/><Relationship Id="rId4" Type="http://schemas.openxmlformats.org/officeDocument/2006/relationships/oleObject" Target="../embeddings/oleObject1.bin"/></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39.xml"/></Relationships>
</file>

<file path=ppt/slides/_rels/slide18.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Layout" Target="../slideLayouts/slideLayout24.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1"/>
          <p:cNvSpPr>
            <a:spLocks noGrp="1" noChangeArrowheads="1"/>
          </p:cNvSpPr>
          <p:nvPr>
            <p:ph type="title"/>
          </p:nvPr>
        </p:nvSpPr>
        <p:spPr/>
        <p:txBody>
          <a:bodyPr/>
          <a:lstStyle/>
          <a:p>
            <a:pPr eaLnBrk="1"/>
            <a:r>
              <a:rPr lang="fr-FR" sz="3200" dirty="0" smtClean="0"/>
              <a:t>Leçon 1 : Les acteurs économiques et le circuit économique : Quelques notions fondamentales pour comprendre l’analyse économique</a:t>
            </a:r>
          </a:p>
        </p:txBody>
      </p:sp>
      <p:sp>
        <p:nvSpPr>
          <p:cNvPr id="6147" name="Rectangle 2"/>
          <p:cNvSpPr>
            <a:spLocks noGrp="1" noChangeArrowheads="1"/>
          </p:cNvSpPr>
          <p:nvPr>
            <p:ph type="body" idx="1"/>
          </p:nvPr>
        </p:nvSpPr>
        <p:spPr>
          <a:xfrm>
            <a:off x="914400" y="8045450"/>
            <a:ext cx="10793413" cy="703263"/>
          </a:xfrm>
        </p:spPr>
        <p:txBody>
          <a:bodyPr/>
          <a:lstStyle/>
          <a:p>
            <a:pPr eaLnBrk="1"/>
            <a:r>
              <a:rPr lang="fr-FR" sz="2400" dirty="0" smtClean="0"/>
              <a:t>ECO1702A</a:t>
            </a:r>
          </a:p>
          <a:p>
            <a:pPr eaLnBrk="1"/>
            <a:r>
              <a:rPr lang="fr-FR" sz="2400" dirty="0" smtClean="0"/>
              <a:t>Université d'Ottawa</a:t>
            </a:r>
          </a:p>
          <a:p>
            <a:pPr eaLnBrk="1"/>
            <a:r>
              <a:rPr lang="fr-FR" sz="2400" dirty="0" smtClean="0"/>
              <a:t>Claude Parthenay</a:t>
            </a:r>
          </a:p>
          <a:p>
            <a:pPr eaLnBrk="1"/>
            <a:endParaRPr lang="fr-FR" sz="2400" dirty="0" smtClean="0"/>
          </a:p>
        </p:txBody>
      </p:sp>
      <p:pic>
        <p:nvPicPr>
          <p:cNvPr id="78850" name="Picture 2" descr="http://www.oracle-apps-training-online.com/images/001Production_Lin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7075" y="2740432"/>
            <a:ext cx="4280292" cy="321214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http://3.bp.blogspot.com/-zRGbTRVUQHk/Tspixtfl43I/AAAAAAAAAJs/PVTt-uoFVss/s1600/marches-financier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7366" y="2740432"/>
            <a:ext cx="3970751" cy="3136894"/>
          </a:xfrm>
          <a:prstGeom prst="rect">
            <a:avLst/>
          </a:prstGeom>
          <a:noFill/>
          <a:extLst>
            <a:ext uri="{909E8E84-426E-40DD-AFC4-6F175D3DCCD1}">
              <a14:hiddenFill xmlns:a14="http://schemas.microsoft.com/office/drawing/2010/main">
                <a:solidFill>
                  <a:srgbClr val="FFFFFF"/>
                </a:solidFill>
              </a14:hiddenFill>
            </a:ext>
          </a:extLst>
        </p:spPr>
      </p:pic>
      <p:pic>
        <p:nvPicPr>
          <p:cNvPr id="78852" name="Picture 4" descr="http://images.lpcdn.ca/641x427/201201/06/457610-banque-centrale-indique-mardi-entremis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779272">
            <a:off x="301530" y="861709"/>
            <a:ext cx="4570854" cy="2937897"/>
          </a:xfrm>
          <a:prstGeom prst="rect">
            <a:avLst/>
          </a:prstGeom>
          <a:noFill/>
          <a:extLst>
            <a:ext uri="{909E8E84-426E-40DD-AFC4-6F175D3DCCD1}">
              <a14:hiddenFill xmlns:a14="http://schemas.microsoft.com/office/drawing/2010/main">
                <a:solidFill>
                  <a:srgbClr val="FFFFFF"/>
                </a:solidFill>
              </a14:hiddenFill>
            </a:ext>
          </a:extLst>
        </p:spPr>
      </p:pic>
      <p:pic>
        <p:nvPicPr>
          <p:cNvPr id="78854" name="Picture 6" descr="http://idata.over-blog.com/2/79/34/01/Images-pour-mon-blog/chomage.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61081">
            <a:off x="8123255" y="288246"/>
            <a:ext cx="4457700" cy="3562350"/>
          </a:xfrm>
          <a:prstGeom prst="rect">
            <a:avLst/>
          </a:prstGeom>
          <a:noFill/>
          <a:extLst>
            <a:ext uri="{909E8E84-426E-40DD-AFC4-6F175D3DCCD1}">
              <a14:hiddenFill xmlns:a14="http://schemas.microsoft.com/office/drawing/2010/main">
                <a:solidFill>
                  <a:srgbClr val="FFFFFF"/>
                </a:solidFill>
              </a14:hiddenFill>
            </a:ext>
          </a:extLst>
        </p:spPr>
      </p:pic>
      <p:pic>
        <p:nvPicPr>
          <p:cNvPr id="78856" name="Picture 8" descr="http://media.paperblog.fr/i/493/4933154/panique-bancaire-europeenne-reserves-fraction-L-2Cz8rF.jpe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86957" y="2330657"/>
            <a:ext cx="8551160" cy="354666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885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885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885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nodeType="clickEffect">
                                  <p:stCondLst>
                                    <p:cond delay="0"/>
                                  </p:stCondLst>
                                  <p:childTnLst>
                                    <p:set>
                                      <p:cBhvr>
                                        <p:cTn id="22" dur="1" fill="hold">
                                          <p:stCondLst>
                                            <p:cond delay="0"/>
                                          </p:stCondLst>
                                        </p:cTn>
                                        <p:tgtEl>
                                          <p:spTgt spid="78856"/>
                                        </p:tgtEl>
                                        <p:attrNameLst>
                                          <p:attrName>style.visibility</p:attrName>
                                        </p:attrNameLst>
                                      </p:cBhvr>
                                      <p:to>
                                        <p:strVal val="visible"/>
                                      </p:to>
                                    </p:set>
                                    <p:anim calcmode="lin" valueType="num">
                                      <p:cBhvr>
                                        <p:cTn id="23" dur="500" fill="hold"/>
                                        <p:tgtEl>
                                          <p:spTgt spid="78856"/>
                                        </p:tgtEl>
                                        <p:attrNameLst>
                                          <p:attrName>ppt_w</p:attrName>
                                        </p:attrNameLst>
                                      </p:cBhvr>
                                      <p:tavLst>
                                        <p:tav tm="0">
                                          <p:val>
                                            <p:fltVal val="0"/>
                                          </p:val>
                                        </p:tav>
                                        <p:tav tm="100000">
                                          <p:val>
                                            <p:strVal val="#ppt_w"/>
                                          </p:val>
                                        </p:tav>
                                      </p:tavLst>
                                    </p:anim>
                                    <p:anim calcmode="lin" valueType="num">
                                      <p:cBhvr>
                                        <p:cTn id="24" dur="500" fill="hold"/>
                                        <p:tgtEl>
                                          <p:spTgt spid="78856"/>
                                        </p:tgtEl>
                                        <p:attrNameLst>
                                          <p:attrName>ppt_h</p:attrName>
                                        </p:attrNameLst>
                                      </p:cBhvr>
                                      <p:tavLst>
                                        <p:tav tm="0">
                                          <p:val>
                                            <p:fltVal val="0"/>
                                          </p:val>
                                        </p:tav>
                                        <p:tav tm="100000">
                                          <p:val>
                                            <p:strVal val="#ppt_h"/>
                                          </p:val>
                                        </p:tav>
                                      </p:tavLst>
                                    </p:anim>
                                    <p:animEffect transition="in" filter="fade">
                                      <p:cBhvr>
                                        <p:cTn id="25" dur="500"/>
                                        <p:tgtEl>
                                          <p:spTgt spid="788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69752" y="571500"/>
            <a:ext cx="11809312" cy="1280964"/>
          </a:xfrm>
        </p:spPr>
        <p:txBody>
          <a:bodyPr/>
          <a:lstStyle/>
          <a:p>
            <a:r>
              <a:rPr lang="fr-FR" sz="5400" dirty="0" smtClean="0"/>
              <a:t>Qu’est-ce que l’analyse économique?</a:t>
            </a:r>
            <a:endParaRPr lang="fr-FR" sz="5400" dirty="0"/>
          </a:p>
        </p:txBody>
      </p:sp>
      <p:sp>
        <p:nvSpPr>
          <p:cNvPr id="3" name="ZoneTexte 2"/>
          <p:cNvSpPr txBox="1"/>
          <p:nvPr/>
        </p:nvSpPr>
        <p:spPr>
          <a:xfrm>
            <a:off x="669752" y="2212504"/>
            <a:ext cx="11593288" cy="6186309"/>
          </a:xfrm>
          <a:prstGeom prst="rect">
            <a:avLst/>
          </a:prstGeom>
          <a:noFill/>
        </p:spPr>
        <p:txBody>
          <a:bodyPr wrap="square" rtlCol="0">
            <a:spAutoFit/>
          </a:bodyPr>
          <a:lstStyle/>
          <a:p>
            <a:pPr marL="571500" indent="-571500" algn="l">
              <a:buFont typeface="Wingdings" panose="05000000000000000000" pitchFamily="2" charset="2"/>
              <a:buChar char="ü"/>
            </a:pPr>
            <a:r>
              <a:rPr lang="fr-FR" dirty="0" smtClean="0"/>
              <a:t>Comprendre les activités de production, de consommation, de répartition et leurs relations.</a:t>
            </a:r>
          </a:p>
          <a:p>
            <a:pPr marL="571500" indent="-571500" algn="l">
              <a:buFont typeface="Wingdings" panose="05000000000000000000" pitchFamily="2" charset="2"/>
              <a:buChar char="ü"/>
            </a:pPr>
            <a:endParaRPr lang="fr-FR" dirty="0"/>
          </a:p>
          <a:p>
            <a:pPr marL="571500" indent="-571500" algn="l">
              <a:buFont typeface="Wingdings" panose="05000000000000000000" pitchFamily="2" charset="2"/>
              <a:buChar char="ü"/>
            </a:pPr>
            <a:r>
              <a:rPr lang="fr-FR" dirty="0" smtClean="0"/>
              <a:t>Calculer et comprendre la croissance, le chômage, la monnaie et l’inflation.</a:t>
            </a:r>
          </a:p>
          <a:p>
            <a:pPr marL="571500" indent="-571500" algn="l">
              <a:buFont typeface="Wingdings" panose="05000000000000000000" pitchFamily="2" charset="2"/>
              <a:buChar char="ü"/>
            </a:pPr>
            <a:endParaRPr lang="fr-FR" dirty="0"/>
          </a:p>
          <a:p>
            <a:pPr marL="571500" indent="-571500" algn="l">
              <a:buFont typeface="Wingdings" panose="05000000000000000000" pitchFamily="2" charset="2"/>
              <a:buChar char="ü"/>
            </a:pPr>
            <a:r>
              <a:rPr lang="fr-FR" dirty="0"/>
              <a:t>C</a:t>
            </a:r>
            <a:r>
              <a:rPr lang="fr-FR" dirty="0" smtClean="0"/>
              <a:t>omprendre la manière dont les individus effectuent des choix et coordonnent leurs actions.</a:t>
            </a:r>
          </a:p>
          <a:p>
            <a:pPr marL="571500" indent="-571500" algn="l">
              <a:buFont typeface="Wingdings" panose="05000000000000000000" pitchFamily="2" charset="2"/>
              <a:buChar char="ü"/>
            </a:pPr>
            <a:endParaRPr lang="fr-FR" dirty="0"/>
          </a:p>
          <a:p>
            <a:pPr marL="571500" indent="-571500" algn="l">
              <a:buFont typeface="Wingdings" panose="05000000000000000000" pitchFamily="2" charset="2"/>
              <a:buChar char="ü"/>
            </a:pPr>
            <a:r>
              <a:rPr lang="fr-FR" dirty="0" smtClean="0"/>
              <a:t>Analyser et comprendre l’action économique des gouvernements et des autorités monétaires.</a:t>
            </a:r>
            <a:endParaRPr lang="fr-FR" dirty="0"/>
          </a:p>
        </p:txBody>
      </p:sp>
    </p:spTree>
    <p:extLst>
      <p:ext uri="{BB962C8B-B14F-4D97-AF65-F5344CB8AC3E}">
        <p14:creationId xmlns:p14="http://schemas.microsoft.com/office/powerpoint/2010/main" val="3765932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69752" y="571500"/>
            <a:ext cx="11593288" cy="1064940"/>
          </a:xfrm>
        </p:spPr>
        <p:txBody>
          <a:bodyPr/>
          <a:lstStyle/>
          <a:p>
            <a:r>
              <a:rPr lang="fr-FR" sz="4800" dirty="0" smtClean="0"/>
              <a:t>Que signifie faire de la macro-économie ?</a:t>
            </a:r>
            <a:endParaRPr lang="fr-FR" sz="4800" dirty="0"/>
          </a:p>
        </p:txBody>
      </p:sp>
      <p:sp>
        <p:nvSpPr>
          <p:cNvPr id="3" name="ZoneTexte 2"/>
          <p:cNvSpPr txBox="1"/>
          <p:nvPr/>
        </p:nvSpPr>
        <p:spPr>
          <a:xfrm>
            <a:off x="844464" y="1708448"/>
            <a:ext cx="11161240" cy="6986528"/>
          </a:xfrm>
          <a:prstGeom prst="rect">
            <a:avLst/>
          </a:prstGeom>
          <a:noFill/>
        </p:spPr>
        <p:txBody>
          <a:bodyPr wrap="square" rtlCol="0">
            <a:spAutoFit/>
          </a:bodyPr>
          <a:lstStyle/>
          <a:p>
            <a:r>
              <a:rPr lang="fr-FR" sz="3200" b="1" dirty="0" smtClean="0"/>
              <a:t>« La macroéconomie est un domaine de la science économique qui se consacre à l’étude du fonctionnement d’ensemble du </a:t>
            </a:r>
            <a:r>
              <a:rPr lang="fr-FR" sz="3200" b="1" i="1" dirty="0" smtClean="0"/>
              <a:t>système économique</a:t>
            </a:r>
            <a:r>
              <a:rPr lang="fr-FR" sz="3200" b="1" dirty="0" smtClean="0"/>
              <a:t>. Alors que la </a:t>
            </a:r>
            <a:r>
              <a:rPr lang="fr-FR" sz="3200" b="1" i="1" dirty="0" smtClean="0"/>
              <a:t>microéconomie</a:t>
            </a:r>
            <a:r>
              <a:rPr lang="fr-FR" sz="3200" b="1" dirty="0" smtClean="0"/>
              <a:t> prend pour point de départ le comportement des </a:t>
            </a:r>
            <a:r>
              <a:rPr lang="fr-FR" sz="3200" b="1" i="1" dirty="0" smtClean="0"/>
              <a:t>agents économiques</a:t>
            </a:r>
            <a:r>
              <a:rPr lang="fr-FR" sz="3200" b="1" dirty="0" smtClean="0"/>
              <a:t> (le </a:t>
            </a:r>
            <a:r>
              <a:rPr lang="fr-FR" sz="3200" b="1" i="1" dirty="0" smtClean="0"/>
              <a:t>consommateur</a:t>
            </a:r>
            <a:r>
              <a:rPr lang="fr-FR" sz="3200" b="1" dirty="0" smtClean="0"/>
              <a:t>, le </a:t>
            </a:r>
            <a:r>
              <a:rPr lang="fr-FR" sz="3200" b="1" i="1" dirty="0" smtClean="0"/>
              <a:t>producteur</a:t>
            </a:r>
            <a:r>
              <a:rPr lang="fr-FR" sz="3200" b="1" dirty="0" smtClean="0"/>
              <a:t>) et analyse la coordination de leurs décisions décentralisées, la </a:t>
            </a:r>
            <a:r>
              <a:rPr lang="fr-FR" sz="3200" b="1" i="1" dirty="0" smtClean="0"/>
              <a:t>macroéconomie</a:t>
            </a:r>
            <a:r>
              <a:rPr lang="fr-FR" sz="3200" b="1" dirty="0" smtClean="0"/>
              <a:t> prend pour point de départ des </a:t>
            </a:r>
            <a:r>
              <a:rPr lang="fr-FR" sz="3200" b="1" i="1" dirty="0" smtClean="0"/>
              <a:t>agrégats</a:t>
            </a:r>
            <a:r>
              <a:rPr lang="fr-FR" sz="3200" b="1" dirty="0" smtClean="0"/>
              <a:t> calculés au niveau de l’économie globale (la </a:t>
            </a:r>
            <a:r>
              <a:rPr lang="fr-FR" sz="3200" b="1" i="1" dirty="0" smtClean="0"/>
              <a:t>production</a:t>
            </a:r>
            <a:r>
              <a:rPr lang="fr-FR" sz="3200" b="1" dirty="0" smtClean="0"/>
              <a:t>, la </a:t>
            </a:r>
            <a:r>
              <a:rPr lang="fr-FR" sz="3200" b="1" i="1" dirty="0" smtClean="0"/>
              <a:t>consommation</a:t>
            </a:r>
            <a:r>
              <a:rPr lang="fr-FR" sz="3200" b="1" dirty="0" smtClean="0"/>
              <a:t>, l’</a:t>
            </a:r>
            <a:r>
              <a:rPr lang="fr-FR" sz="3200" b="1" i="1" dirty="0" smtClean="0"/>
              <a:t>épargne</a:t>
            </a:r>
            <a:r>
              <a:rPr lang="fr-FR" sz="3200" b="1" dirty="0" smtClean="0"/>
              <a:t>, etc.) et s’efforce de construire des </a:t>
            </a:r>
            <a:r>
              <a:rPr lang="fr-FR" sz="3200" b="1" i="1" dirty="0" smtClean="0"/>
              <a:t>modèles</a:t>
            </a:r>
            <a:r>
              <a:rPr lang="fr-FR" sz="3200" b="1" dirty="0" smtClean="0"/>
              <a:t> qui rendent compte des relations entre ces agrégats »</a:t>
            </a:r>
          </a:p>
          <a:p>
            <a:pPr algn="l"/>
            <a:r>
              <a:rPr lang="fr-FR" sz="3200" dirty="0" smtClean="0"/>
              <a:t>Dictionnaire de science économique, Armand Colin, 4</a:t>
            </a:r>
            <a:r>
              <a:rPr lang="fr-FR" sz="3200" baseline="30000" dirty="0" smtClean="0"/>
              <a:t>ième</a:t>
            </a:r>
            <a:r>
              <a:rPr lang="fr-FR" sz="3200" dirty="0" smtClean="0"/>
              <a:t> édition, article « macroéconomie ».</a:t>
            </a:r>
            <a:endParaRPr lang="fr-FR" sz="3200" dirty="0"/>
          </a:p>
        </p:txBody>
      </p:sp>
    </p:spTree>
    <p:extLst>
      <p:ext uri="{BB962C8B-B14F-4D97-AF65-F5344CB8AC3E}">
        <p14:creationId xmlns:p14="http://schemas.microsoft.com/office/powerpoint/2010/main" val="2781605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par>
                          <p:cTn id="10" fill="hold">
                            <p:stCondLst>
                              <p:cond delay="500"/>
                            </p:stCondLst>
                            <p:childTnLst>
                              <p:par>
                                <p:cTn id="11" presetID="1" presetClass="entr" presetSubtype="0" fill="hold" grpId="0"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1"/>
          <p:cNvSpPr>
            <a:spLocks noGrp="1" noChangeArrowheads="1"/>
          </p:cNvSpPr>
          <p:nvPr>
            <p:ph type="title"/>
          </p:nvPr>
        </p:nvSpPr>
        <p:spPr>
          <a:xfrm>
            <a:off x="1104900" y="571501"/>
            <a:ext cx="10793413" cy="1200150"/>
          </a:xfrm>
        </p:spPr>
        <p:txBody>
          <a:bodyPr/>
          <a:lstStyle/>
          <a:p>
            <a:pPr eaLnBrk="1"/>
            <a:r>
              <a:rPr lang="fr-FR" sz="4800" dirty="0" smtClean="0"/>
              <a:t>La rareté et ses conséquences</a:t>
            </a:r>
          </a:p>
        </p:txBody>
      </p:sp>
      <p:pic>
        <p:nvPicPr>
          <p:cNvPr id="8194" name="Picture 2"/>
          <p:cNvPicPr>
            <a:picLocks noChangeAspect="1"/>
          </p:cNvPicPr>
          <p:nvPr/>
        </p:nvPicPr>
        <p:blipFill>
          <a:blip r:embed="rId2" cstate="print"/>
          <a:srcRect/>
          <a:stretch>
            <a:fillRect/>
          </a:stretch>
        </p:blipFill>
        <p:spPr bwMode="auto">
          <a:xfrm>
            <a:off x="4984750" y="1771650"/>
            <a:ext cx="4233863" cy="3175000"/>
          </a:xfrm>
          <a:prstGeom prst="rect">
            <a:avLst/>
          </a:prstGeom>
          <a:noFill/>
          <a:ln w="12700" cap="rnd">
            <a:noFill/>
            <a:round/>
            <a:headEnd/>
            <a:tailEnd/>
          </a:ln>
        </p:spPr>
      </p:pic>
      <p:grpSp>
        <p:nvGrpSpPr>
          <p:cNvPr id="2" name="Group 3"/>
          <p:cNvGrpSpPr>
            <a:grpSpLocks/>
          </p:cNvGrpSpPr>
          <p:nvPr/>
        </p:nvGrpSpPr>
        <p:grpSpPr bwMode="auto">
          <a:xfrm>
            <a:off x="4310063" y="2005013"/>
            <a:ext cx="1611312" cy="838200"/>
            <a:chOff x="0" y="0"/>
            <a:chExt cx="127" cy="67"/>
          </a:xfrm>
        </p:grpSpPr>
        <p:sp>
          <p:nvSpPr>
            <p:cNvPr id="15378" name="Rectangle 4"/>
            <p:cNvSpPr>
              <a:spLocks/>
            </p:cNvSpPr>
            <p:nvPr/>
          </p:nvSpPr>
          <p:spPr bwMode="auto">
            <a:xfrm>
              <a:off x="3" y="3"/>
              <a:ext cx="121" cy="60"/>
            </a:xfrm>
            <a:prstGeom prst="rect">
              <a:avLst/>
            </a:prstGeom>
            <a:gradFill rotWithShape="0">
              <a:gsLst>
                <a:gs pos="0">
                  <a:srgbClr val="838B3B"/>
                </a:gs>
                <a:gs pos="100000">
                  <a:srgbClr val="838B3B">
                    <a:alpha val="64998"/>
                  </a:srgbClr>
                </a:gs>
              </a:gsLst>
              <a:lin ang="5400000"/>
            </a:gradFill>
            <a:ln w="9525">
              <a:noFill/>
              <a:round/>
              <a:headEnd/>
              <a:tailEnd/>
            </a:ln>
          </p:spPr>
          <p:txBody>
            <a:bodyPr lIns="50800" tIns="50800" rIns="50800" bIns="50800" anchor="ctr"/>
            <a:lstStyle/>
            <a:p>
              <a:r>
                <a:rPr lang="fr-FR" dirty="0"/>
                <a:t>Rareté</a:t>
              </a:r>
            </a:p>
          </p:txBody>
        </p:sp>
        <p:pic>
          <p:nvPicPr>
            <p:cNvPr id="15379" name="Picture 5"/>
            <p:cNvPicPr>
              <a:picLocks noChangeAspect="1"/>
            </p:cNvPicPr>
            <p:nvPr/>
          </p:nvPicPr>
          <p:blipFill>
            <a:blip r:embed="rId3" cstate="print"/>
            <a:srcRect/>
            <a:stretch>
              <a:fillRect/>
            </a:stretch>
          </p:blipFill>
          <p:spPr bwMode="auto">
            <a:xfrm>
              <a:off x="0" y="0"/>
              <a:ext cx="127" cy="67"/>
            </a:xfrm>
            <a:prstGeom prst="rect">
              <a:avLst/>
            </a:prstGeom>
            <a:noFill/>
            <a:ln w="12700" cap="rnd">
              <a:noFill/>
              <a:round/>
              <a:headEnd/>
              <a:tailEnd/>
            </a:ln>
          </p:spPr>
        </p:pic>
      </p:gr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819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208956"/>
          </a:xfrm>
        </p:spPr>
        <p:txBody>
          <a:bodyPr/>
          <a:lstStyle/>
          <a:p>
            <a:r>
              <a:rPr lang="fr-FR" dirty="0" smtClean="0"/>
              <a:t>La rareté.</a:t>
            </a:r>
            <a:endParaRPr lang="fr-FR" dirty="0"/>
          </a:p>
        </p:txBody>
      </p:sp>
      <p:pic>
        <p:nvPicPr>
          <p:cNvPr id="788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9752" y="1924472"/>
            <a:ext cx="6413500" cy="2320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ZoneTexte 2"/>
          <p:cNvSpPr txBox="1"/>
          <p:nvPr/>
        </p:nvSpPr>
        <p:spPr>
          <a:xfrm>
            <a:off x="7582520" y="1924472"/>
            <a:ext cx="4608512" cy="2862322"/>
          </a:xfrm>
          <a:prstGeom prst="rect">
            <a:avLst/>
          </a:prstGeom>
          <a:noFill/>
        </p:spPr>
        <p:txBody>
          <a:bodyPr wrap="square" rtlCol="0">
            <a:spAutoFit/>
          </a:bodyPr>
          <a:lstStyle/>
          <a:p>
            <a:pPr algn="l"/>
            <a:r>
              <a:rPr lang="fr-FR" dirty="0" smtClean="0"/>
              <a:t>Les biens sont couteux à obtenir et disponibles en quantité limitée =&gt; choix.</a:t>
            </a:r>
            <a:endParaRPr lang="fr-FR" dirty="0"/>
          </a:p>
        </p:txBody>
      </p:sp>
      <p:cxnSp>
        <p:nvCxnSpPr>
          <p:cNvPr id="5" name="Connecteur droit 4"/>
          <p:cNvCxnSpPr/>
          <p:nvPr/>
        </p:nvCxnSpPr>
        <p:spPr bwMode="auto">
          <a:xfrm>
            <a:off x="3190032" y="4794410"/>
            <a:ext cx="6264696" cy="0"/>
          </a:xfrm>
          <a:prstGeom prst="line">
            <a:avLst/>
          </a:prstGeom>
          <a:blipFill dpi="0" rotWithShape="0">
            <a:blip r:embed="rId3"/>
            <a:srcRect/>
            <a:tile tx="0" ty="0" sx="100000" sy="100000" flip="none" algn="tl"/>
          </a:blipFill>
          <a:ln w="38100" cap="flat" cmpd="sng" algn="ctr">
            <a:solidFill>
              <a:srgbClr val="C00000"/>
            </a:solidFill>
            <a:prstDash val="solid"/>
            <a:miter lim="0"/>
            <a:headEnd type="none" w="med" len="med"/>
            <a:tailEnd type="none" w="med" len="med"/>
          </a:ln>
          <a:effectLst/>
        </p:spPr>
      </p:cxnSp>
      <p:sp>
        <p:nvSpPr>
          <p:cNvPr id="8" name="ZoneTexte 7"/>
          <p:cNvSpPr txBox="1"/>
          <p:nvPr/>
        </p:nvSpPr>
        <p:spPr>
          <a:xfrm>
            <a:off x="705756" y="4948808"/>
            <a:ext cx="11233248" cy="3785652"/>
          </a:xfrm>
          <a:prstGeom prst="rect">
            <a:avLst/>
          </a:prstGeom>
          <a:noFill/>
        </p:spPr>
        <p:txBody>
          <a:bodyPr wrap="square" rtlCol="0">
            <a:spAutoFit/>
          </a:bodyPr>
          <a:lstStyle/>
          <a:p>
            <a:pPr algn="l"/>
            <a:r>
              <a:rPr lang="fr-FR" sz="2400" b="1" dirty="0" smtClean="0"/>
              <a:t>Débat : sommes-nous dans un monde de rareté ?</a:t>
            </a:r>
          </a:p>
          <a:p>
            <a:pPr algn="l"/>
            <a:endParaRPr lang="fr-FR" sz="2400" b="1" dirty="0"/>
          </a:p>
          <a:p>
            <a:pPr algn="l"/>
            <a:r>
              <a:rPr lang="fr-FR" sz="2400" b="1" dirty="0" smtClean="0"/>
              <a:t>Critique des anthropologues:</a:t>
            </a:r>
          </a:p>
          <a:p>
            <a:pPr algn="l"/>
            <a:r>
              <a:rPr lang="fr-FR" sz="2400" b="1" dirty="0" err="1" smtClean="0"/>
              <a:t>Sahlins</a:t>
            </a:r>
            <a:r>
              <a:rPr lang="fr-FR" sz="2400" b="1" dirty="0" smtClean="0"/>
              <a:t> (1976), </a:t>
            </a:r>
            <a:r>
              <a:rPr lang="fr-FR" sz="2400" b="1" i="1" dirty="0" smtClean="0"/>
              <a:t>Âge de pierre, âge d’abondance. </a:t>
            </a:r>
            <a:r>
              <a:rPr lang="fr-FR" sz="2400" dirty="0" smtClean="0"/>
              <a:t>Dans beaucoup de sociétés des peuples premiers, il n’y a pas de compétition pour l’accès aux biens.</a:t>
            </a:r>
          </a:p>
          <a:p>
            <a:pPr algn="l"/>
            <a:endParaRPr lang="fr-FR" sz="2400" b="1" i="1" dirty="0"/>
          </a:p>
          <a:p>
            <a:pPr algn="l"/>
            <a:r>
              <a:rPr lang="fr-FR" sz="2400" b="1" dirty="0" smtClean="0"/>
              <a:t>K. Polanyi (1977), </a:t>
            </a:r>
            <a:r>
              <a:rPr lang="fr-FR" sz="2400" b="1" i="1" dirty="0" smtClean="0"/>
              <a:t>La subsistance de l’homme.</a:t>
            </a:r>
            <a:endParaRPr lang="fr-FR" sz="2400" dirty="0" smtClean="0"/>
          </a:p>
          <a:p>
            <a:pPr algn="l"/>
            <a:r>
              <a:rPr lang="fr-FR" sz="2400" b="1" dirty="0"/>
              <a:t>	</a:t>
            </a:r>
            <a:r>
              <a:rPr lang="fr-FR" sz="2400" dirty="0" smtClean="0"/>
              <a:t>La rareté n’implique pas obligatoirement le choix.</a:t>
            </a:r>
          </a:p>
          <a:p>
            <a:pPr algn="l"/>
            <a:r>
              <a:rPr lang="fr-FR" sz="2400" b="1" dirty="0"/>
              <a:t>	</a:t>
            </a:r>
            <a:r>
              <a:rPr lang="fr-FR" sz="2400" dirty="0" smtClean="0"/>
              <a:t>Ce sont le structures économiques qui peuvent créer de la rareté.</a:t>
            </a:r>
            <a:endParaRPr lang="fr-FR" sz="2400" b="1" dirty="0" smtClean="0"/>
          </a:p>
          <a:p>
            <a:pPr algn="l"/>
            <a:endParaRPr lang="fr-FR" sz="2400" b="1" dirty="0"/>
          </a:p>
        </p:txBody>
      </p:sp>
      <p:pic>
        <p:nvPicPr>
          <p:cNvPr id="78851" name="Picture 3" descr="C:\Users\EMIN\Desktop\653086-797082[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55216" y="7037040"/>
            <a:ext cx="2080478" cy="22521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1728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500" fill="hold"/>
                                        <p:tgtEl>
                                          <p:spTgt spid="78850"/>
                                        </p:tgtEl>
                                        <p:attrNameLst>
                                          <p:attrName>ppt_w</p:attrName>
                                        </p:attrNameLst>
                                      </p:cBhvr>
                                      <p:tavLst>
                                        <p:tav tm="0">
                                          <p:val>
                                            <p:fltVal val="0"/>
                                          </p:val>
                                        </p:tav>
                                        <p:tav tm="100000">
                                          <p:val>
                                            <p:strVal val="#ppt_w"/>
                                          </p:val>
                                        </p:tav>
                                      </p:tavLst>
                                    </p:anim>
                                    <p:anim calcmode="lin" valueType="num">
                                      <p:cBhvr>
                                        <p:cTn id="8" dur="500" fill="hold"/>
                                        <p:tgtEl>
                                          <p:spTgt spid="78850"/>
                                        </p:tgtEl>
                                        <p:attrNameLst>
                                          <p:attrName>ppt_h</p:attrName>
                                        </p:attrNameLst>
                                      </p:cBhvr>
                                      <p:tavLst>
                                        <p:tav tm="0">
                                          <p:val>
                                            <p:fltVal val="0"/>
                                          </p:val>
                                        </p:tav>
                                        <p:tav tm="100000">
                                          <p:val>
                                            <p:strVal val="#ppt_h"/>
                                          </p:val>
                                        </p:tav>
                                      </p:tavLst>
                                    </p:anim>
                                    <p:animEffect transition="in" filter="fade">
                                      <p:cBhvr>
                                        <p:cTn id="9" dur="500"/>
                                        <p:tgtEl>
                                          <p:spTgt spid="78850"/>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ircle(in)">
                                      <p:cBhvr>
                                        <p:cTn id="18" dur="20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nodeType="clickEffect">
                                  <p:stCondLst>
                                    <p:cond delay="0"/>
                                  </p:stCondLst>
                                  <p:childTnLst>
                                    <p:set>
                                      <p:cBhvr>
                                        <p:cTn id="42" dur="1" fill="hold">
                                          <p:stCondLst>
                                            <p:cond delay="0"/>
                                          </p:stCondLst>
                                        </p:cTn>
                                        <p:tgtEl>
                                          <p:spTgt spid="78851"/>
                                        </p:tgtEl>
                                        <p:attrNameLst>
                                          <p:attrName>style.visibility</p:attrName>
                                        </p:attrNameLst>
                                      </p:cBhvr>
                                      <p:to>
                                        <p:strVal val="visible"/>
                                      </p:to>
                                    </p:set>
                                    <p:anim calcmode="lin" valueType="num">
                                      <p:cBhvr>
                                        <p:cTn id="43" dur="500" fill="hold"/>
                                        <p:tgtEl>
                                          <p:spTgt spid="78851"/>
                                        </p:tgtEl>
                                        <p:attrNameLst>
                                          <p:attrName>ppt_w</p:attrName>
                                        </p:attrNameLst>
                                      </p:cBhvr>
                                      <p:tavLst>
                                        <p:tav tm="0">
                                          <p:val>
                                            <p:fltVal val="0"/>
                                          </p:val>
                                        </p:tav>
                                        <p:tav tm="100000">
                                          <p:val>
                                            <p:strVal val="#ppt_w"/>
                                          </p:val>
                                        </p:tav>
                                      </p:tavLst>
                                    </p:anim>
                                    <p:anim calcmode="lin" valueType="num">
                                      <p:cBhvr>
                                        <p:cTn id="44" dur="500" fill="hold"/>
                                        <p:tgtEl>
                                          <p:spTgt spid="78851"/>
                                        </p:tgtEl>
                                        <p:attrNameLst>
                                          <p:attrName>ppt_h</p:attrName>
                                        </p:attrNameLst>
                                      </p:cBhvr>
                                      <p:tavLst>
                                        <p:tav tm="0">
                                          <p:val>
                                            <p:fltVal val="0"/>
                                          </p:val>
                                        </p:tav>
                                        <p:tav tm="100000">
                                          <p:val>
                                            <p:strVal val="#ppt_h"/>
                                          </p:val>
                                        </p:tav>
                                      </p:tavLst>
                                    </p:anim>
                                    <p:animEffect transition="in" filter="fade">
                                      <p:cBhvr>
                                        <p:cTn id="45" dur="500"/>
                                        <p:tgtEl>
                                          <p:spTgt spid="78851"/>
                                        </p:tgtEl>
                                      </p:cBhvr>
                                    </p:animEffect>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grpId="0" nodeType="clickEffect">
                                  <p:stCondLst>
                                    <p:cond delay="0"/>
                                  </p:stCondLst>
                                  <p:childTnLst>
                                    <p:set>
                                      <p:cBhvr>
                                        <p:cTn id="49" dur="1" fill="hold">
                                          <p:stCondLst>
                                            <p:cond delay="0"/>
                                          </p:stCondLst>
                                        </p:cTn>
                                        <p:tgtEl>
                                          <p:spTgt spid="8">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1"/>
          <p:cNvSpPr>
            <a:spLocks noGrp="1" noChangeArrowheads="1"/>
          </p:cNvSpPr>
          <p:nvPr>
            <p:ph type="title"/>
          </p:nvPr>
        </p:nvSpPr>
        <p:spPr>
          <a:xfrm>
            <a:off x="1104900" y="571501"/>
            <a:ext cx="10793413" cy="1200150"/>
          </a:xfrm>
        </p:spPr>
        <p:txBody>
          <a:bodyPr/>
          <a:lstStyle/>
          <a:p>
            <a:pPr eaLnBrk="1"/>
            <a:r>
              <a:rPr lang="fr-FR" sz="4800" dirty="0" smtClean="0"/>
              <a:t>La rareté et ses conséquences</a:t>
            </a:r>
          </a:p>
        </p:txBody>
      </p:sp>
      <p:pic>
        <p:nvPicPr>
          <p:cNvPr id="8194" name="Picture 2"/>
          <p:cNvPicPr>
            <a:picLocks noChangeAspect="1"/>
          </p:cNvPicPr>
          <p:nvPr/>
        </p:nvPicPr>
        <p:blipFill>
          <a:blip r:embed="rId2" cstate="print"/>
          <a:srcRect/>
          <a:stretch>
            <a:fillRect/>
          </a:stretch>
        </p:blipFill>
        <p:spPr bwMode="auto">
          <a:xfrm>
            <a:off x="4984750" y="1771650"/>
            <a:ext cx="4233863" cy="3175000"/>
          </a:xfrm>
          <a:prstGeom prst="rect">
            <a:avLst/>
          </a:prstGeom>
          <a:noFill/>
          <a:ln w="12700" cap="rnd">
            <a:noFill/>
            <a:round/>
            <a:headEnd/>
            <a:tailEnd/>
          </a:ln>
        </p:spPr>
      </p:pic>
      <p:grpSp>
        <p:nvGrpSpPr>
          <p:cNvPr id="2" name="Group 3"/>
          <p:cNvGrpSpPr>
            <a:grpSpLocks/>
          </p:cNvGrpSpPr>
          <p:nvPr/>
        </p:nvGrpSpPr>
        <p:grpSpPr bwMode="auto">
          <a:xfrm>
            <a:off x="4310063" y="2005013"/>
            <a:ext cx="1611312" cy="838200"/>
            <a:chOff x="0" y="0"/>
            <a:chExt cx="127" cy="67"/>
          </a:xfrm>
        </p:grpSpPr>
        <p:sp>
          <p:nvSpPr>
            <p:cNvPr id="15378" name="Rectangle 4"/>
            <p:cNvSpPr>
              <a:spLocks/>
            </p:cNvSpPr>
            <p:nvPr/>
          </p:nvSpPr>
          <p:spPr bwMode="auto">
            <a:xfrm>
              <a:off x="3" y="3"/>
              <a:ext cx="121" cy="60"/>
            </a:xfrm>
            <a:prstGeom prst="rect">
              <a:avLst/>
            </a:prstGeom>
            <a:gradFill rotWithShape="0">
              <a:gsLst>
                <a:gs pos="0">
                  <a:srgbClr val="838B3B"/>
                </a:gs>
                <a:gs pos="100000">
                  <a:srgbClr val="838B3B">
                    <a:alpha val="64998"/>
                  </a:srgbClr>
                </a:gs>
              </a:gsLst>
              <a:lin ang="5400000"/>
            </a:gradFill>
            <a:ln w="9525">
              <a:noFill/>
              <a:round/>
              <a:headEnd/>
              <a:tailEnd/>
            </a:ln>
          </p:spPr>
          <p:txBody>
            <a:bodyPr lIns="50800" tIns="50800" rIns="50800" bIns="50800" anchor="ctr"/>
            <a:lstStyle/>
            <a:p>
              <a:r>
                <a:rPr lang="fr-FR"/>
                <a:t>Rareté</a:t>
              </a:r>
            </a:p>
          </p:txBody>
        </p:sp>
        <p:pic>
          <p:nvPicPr>
            <p:cNvPr id="15379" name="Picture 5"/>
            <p:cNvPicPr>
              <a:picLocks noChangeAspect="1"/>
            </p:cNvPicPr>
            <p:nvPr/>
          </p:nvPicPr>
          <p:blipFill>
            <a:blip r:embed="rId3" cstate="print"/>
            <a:srcRect/>
            <a:stretch>
              <a:fillRect/>
            </a:stretch>
          </p:blipFill>
          <p:spPr bwMode="auto">
            <a:xfrm>
              <a:off x="0" y="0"/>
              <a:ext cx="127" cy="67"/>
            </a:xfrm>
            <a:prstGeom prst="rect">
              <a:avLst/>
            </a:prstGeom>
            <a:noFill/>
            <a:ln w="12700" cap="rnd">
              <a:noFill/>
              <a:round/>
              <a:headEnd/>
              <a:tailEnd/>
            </a:ln>
          </p:spPr>
        </p:pic>
      </p:grpSp>
      <p:sp>
        <p:nvSpPr>
          <p:cNvPr id="8198" name="AutoShape 6" descr="Chart Tile 1.png"/>
          <p:cNvSpPr>
            <a:spLocks/>
          </p:cNvSpPr>
          <p:nvPr/>
        </p:nvSpPr>
        <p:spPr bwMode="auto">
          <a:xfrm rot="8371064">
            <a:off x="2617788" y="2619375"/>
            <a:ext cx="1550987" cy="806450"/>
          </a:xfrm>
          <a:prstGeom prst="rightArrow">
            <a:avLst>
              <a:gd name="adj1" fmla="val 32000"/>
              <a:gd name="adj2" fmla="val 132347"/>
            </a:avLst>
          </a:prstGeom>
          <a:blipFill dpi="0" rotWithShape="0">
            <a:blip r:embed="rId4" cstate="print"/>
            <a:srcRect/>
            <a:tile tx="0" ty="0" sx="100000" sy="100000" flip="none" algn="tl"/>
          </a:blipFill>
          <a:ln w="3175">
            <a:solidFill>
              <a:srgbClr val="F9F9F9"/>
            </a:solidFill>
            <a:miter lim="0"/>
            <a:headEnd/>
            <a:tailEnd/>
          </a:ln>
        </p:spPr>
        <p:txBody>
          <a:bodyPr lIns="50800" tIns="50800" rIns="50800" bIns="50800" anchor="ctr"/>
          <a:lstStyle/>
          <a:p>
            <a:endParaRPr lang="fr-FR" sz="2800"/>
          </a:p>
        </p:txBody>
      </p:sp>
      <p:pic>
        <p:nvPicPr>
          <p:cNvPr id="8200" name="Picture 8"/>
          <p:cNvPicPr>
            <a:picLocks noChangeAspect="1"/>
          </p:cNvPicPr>
          <p:nvPr/>
        </p:nvPicPr>
        <p:blipFill>
          <a:blip r:embed="rId5" cstate="print"/>
          <a:srcRect/>
          <a:stretch>
            <a:fillRect/>
          </a:stretch>
        </p:blipFill>
        <p:spPr bwMode="auto">
          <a:xfrm>
            <a:off x="395288" y="3816350"/>
            <a:ext cx="4305300" cy="3225800"/>
          </a:xfrm>
          <a:prstGeom prst="rect">
            <a:avLst/>
          </a:prstGeom>
          <a:noFill/>
          <a:ln w="12700" cap="rnd">
            <a:noFill/>
            <a:round/>
            <a:headEnd/>
            <a:tailEnd/>
          </a:ln>
        </p:spPr>
      </p:pic>
      <p:grpSp>
        <p:nvGrpSpPr>
          <p:cNvPr id="3" name="Group 10"/>
          <p:cNvGrpSpPr>
            <a:grpSpLocks/>
          </p:cNvGrpSpPr>
          <p:nvPr/>
        </p:nvGrpSpPr>
        <p:grpSpPr bwMode="auto">
          <a:xfrm>
            <a:off x="1500188" y="3616325"/>
            <a:ext cx="2095500" cy="838200"/>
            <a:chOff x="0" y="0"/>
            <a:chExt cx="165" cy="67"/>
          </a:xfrm>
        </p:grpSpPr>
        <p:sp>
          <p:nvSpPr>
            <p:cNvPr id="15376" name="Rectangle 11"/>
            <p:cNvSpPr>
              <a:spLocks/>
            </p:cNvSpPr>
            <p:nvPr/>
          </p:nvSpPr>
          <p:spPr bwMode="auto">
            <a:xfrm>
              <a:off x="3" y="3"/>
              <a:ext cx="159" cy="60"/>
            </a:xfrm>
            <a:prstGeom prst="rect">
              <a:avLst/>
            </a:prstGeom>
            <a:gradFill rotWithShape="0">
              <a:gsLst>
                <a:gs pos="0">
                  <a:srgbClr val="838B3B"/>
                </a:gs>
                <a:gs pos="100000">
                  <a:srgbClr val="838B3B">
                    <a:alpha val="64998"/>
                  </a:srgbClr>
                </a:gs>
              </a:gsLst>
              <a:lin ang="5400000"/>
            </a:gradFill>
            <a:ln w="9525">
              <a:noFill/>
              <a:round/>
              <a:headEnd/>
              <a:tailEnd/>
            </a:ln>
          </p:spPr>
          <p:txBody>
            <a:bodyPr lIns="50800" tIns="50800" rIns="50800" bIns="50800" anchor="ctr"/>
            <a:lstStyle/>
            <a:p>
              <a:r>
                <a:rPr lang="fr-FR"/>
                <a:t>Produire</a:t>
              </a:r>
            </a:p>
          </p:txBody>
        </p:sp>
        <p:pic>
          <p:nvPicPr>
            <p:cNvPr id="15377" name="Picture 12"/>
            <p:cNvPicPr>
              <a:picLocks noChangeAspect="1"/>
            </p:cNvPicPr>
            <p:nvPr/>
          </p:nvPicPr>
          <p:blipFill>
            <a:blip r:embed="rId6" cstate="print"/>
            <a:srcRect/>
            <a:stretch>
              <a:fillRect/>
            </a:stretch>
          </p:blipFill>
          <p:spPr bwMode="auto">
            <a:xfrm>
              <a:off x="0" y="0"/>
              <a:ext cx="165" cy="67"/>
            </a:xfrm>
            <a:prstGeom prst="rect">
              <a:avLst/>
            </a:prstGeom>
            <a:noFill/>
            <a:ln w="12700" cap="rnd">
              <a:noFill/>
              <a:round/>
              <a:headEnd/>
              <a:tailEnd/>
            </a:ln>
          </p:spPr>
        </p:pic>
      </p:grpSp>
      <p:pic>
        <p:nvPicPr>
          <p:cNvPr id="8206" name="Picture 14"/>
          <p:cNvPicPr>
            <a:picLocks noChangeAspect="1"/>
          </p:cNvPicPr>
          <p:nvPr/>
        </p:nvPicPr>
        <p:blipFill>
          <a:blip r:embed="rId7" cstate="print"/>
          <a:srcRect/>
          <a:stretch>
            <a:fillRect/>
          </a:stretch>
        </p:blipFill>
        <p:spPr bwMode="auto">
          <a:xfrm>
            <a:off x="1606550" y="6532563"/>
            <a:ext cx="831850" cy="1546225"/>
          </a:xfrm>
          <a:prstGeom prst="rect">
            <a:avLst/>
          </a:prstGeom>
          <a:noFill/>
          <a:ln w="12700" cap="rnd">
            <a:noFill/>
            <a:round/>
            <a:headEnd/>
            <a:tailEnd/>
          </a:ln>
        </p:spPr>
      </p:pic>
      <p:sp>
        <p:nvSpPr>
          <p:cNvPr id="8208" name="Rectangle 16"/>
          <p:cNvSpPr>
            <a:spLocks/>
          </p:cNvSpPr>
          <p:nvPr/>
        </p:nvSpPr>
        <p:spPr bwMode="auto">
          <a:xfrm>
            <a:off x="555625" y="8015288"/>
            <a:ext cx="3340100" cy="1270000"/>
          </a:xfrm>
          <a:prstGeom prst="rect">
            <a:avLst/>
          </a:prstGeom>
          <a:noFill/>
          <a:ln w="12700">
            <a:noFill/>
            <a:miter lim="0"/>
            <a:headEnd/>
            <a:tailEnd/>
          </a:ln>
        </p:spPr>
        <p:txBody>
          <a:bodyPr lIns="50800" tIns="50800" rIns="50800" bIns="50800" anchor="ctr"/>
          <a:lstStyle/>
          <a:p>
            <a:r>
              <a:rPr lang="fr-FR" dirty="0"/>
              <a:t>Que Produire?</a:t>
            </a:r>
          </a:p>
          <a:p>
            <a:r>
              <a:rPr lang="fr-FR" dirty="0"/>
              <a:t>=&gt; Choix</a:t>
            </a:r>
          </a:p>
        </p:txBody>
      </p:sp>
    </p:spTree>
    <p:extLst>
      <p:ext uri="{BB962C8B-B14F-4D97-AF65-F5344CB8AC3E}">
        <p14:creationId xmlns:p14="http://schemas.microsoft.com/office/powerpoint/2010/main" val="354604797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8198"/>
                                        </p:tgtEl>
                                        <p:attrNameLst>
                                          <p:attrName>style.visibility</p:attrName>
                                        </p:attrNameLst>
                                      </p:cBhvr>
                                      <p:to>
                                        <p:strVal val="visible"/>
                                      </p:to>
                                    </p:set>
                                    <p:animEffect transition="in" filter="wipe(up)">
                                      <p:cBhvr>
                                        <p:cTn id="7" dur="1000"/>
                                        <p:tgtEl>
                                          <p:spTgt spid="819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23" presetClass="entr" presetSubtype="16" fill="hold" nodeType="clickEffect">
                                  <p:stCondLst>
                                    <p:cond delay="0"/>
                                  </p:stCondLst>
                                  <p:childTnLst>
                                    <p:set>
                                      <p:cBhvr>
                                        <p:cTn id="15" dur="1" fill="hold">
                                          <p:stCondLst>
                                            <p:cond delay="0"/>
                                          </p:stCondLst>
                                        </p:cTn>
                                        <p:tgtEl>
                                          <p:spTgt spid="8200"/>
                                        </p:tgtEl>
                                        <p:attrNameLst>
                                          <p:attrName>style.visibility</p:attrName>
                                        </p:attrNameLst>
                                      </p:cBhvr>
                                      <p:to>
                                        <p:strVal val="visible"/>
                                      </p:to>
                                    </p:set>
                                    <p:anim calcmode="lin" valueType="num">
                                      <p:cBhvr>
                                        <p:cTn id="16" dur="500" fill="hold"/>
                                        <p:tgtEl>
                                          <p:spTgt spid="8200"/>
                                        </p:tgtEl>
                                        <p:attrNameLst>
                                          <p:attrName>ppt_w</p:attrName>
                                        </p:attrNameLst>
                                      </p:cBhvr>
                                      <p:tavLst>
                                        <p:tav tm="0">
                                          <p:val>
                                            <p:fltVal val="0"/>
                                          </p:val>
                                        </p:tav>
                                        <p:tav tm="100000">
                                          <p:val>
                                            <p:strVal val="#ppt_w"/>
                                          </p:val>
                                        </p:tav>
                                      </p:tavLst>
                                    </p:anim>
                                    <p:anim calcmode="lin" valueType="num">
                                      <p:cBhvr>
                                        <p:cTn id="17" dur="500" fill="hold"/>
                                        <p:tgtEl>
                                          <p:spTgt spid="8200"/>
                                        </p:tgtEl>
                                        <p:attrNameLst>
                                          <p:attrName>ppt_h</p:attrName>
                                        </p:attrNameLst>
                                      </p:cBhvr>
                                      <p:tavLst>
                                        <p:tav tm="0">
                                          <p:val>
                                            <p:fltVal val="0"/>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8206"/>
                                        </p:tgtEl>
                                        <p:attrNameLst>
                                          <p:attrName>style.visibility</p:attrName>
                                        </p:attrNameLst>
                                      </p:cBhvr>
                                      <p:to>
                                        <p:strVal val="visible"/>
                                      </p:to>
                                    </p:set>
                                    <p:animEffect transition="in" filter="wipe(up)">
                                      <p:cBhvr>
                                        <p:cTn id="22" dur="1000"/>
                                        <p:tgtEl>
                                          <p:spTgt spid="8206"/>
                                        </p:tgtEl>
                                      </p:cBhvr>
                                    </p:animEffect>
                                  </p:childTnLst>
                                </p:cTn>
                              </p:par>
                            </p:childTnLst>
                          </p:cTn>
                        </p:par>
                        <p:par>
                          <p:cTn id="23" fill="hold">
                            <p:stCondLst>
                              <p:cond delay="1000"/>
                            </p:stCondLst>
                            <p:childTnLst>
                              <p:par>
                                <p:cTn id="24" presetID="1" presetClass="entr" presetSubtype="0" fill="hold" grpId="0" nodeType="afterEffect">
                                  <p:stCondLst>
                                    <p:cond delay="0"/>
                                  </p:stCondLst>
                                  <p:childTnLst>
                                    <p:set>
                                      <p:cBhvr>
                                        <p:cTn id="25" dur="1" fill="hold">
                                          <p:stCondLst>
                                            <p:cond delay="0"/>
                                          </p:stCondLst>
                                        </p:cTn>
                                        <p:tgtEl>
                                          <p:spTgt spid="820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8" grpId="0" animBg="1"/>
      <p:bldP spid="820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69752" y="484312"/>
            <a:ext cx="11665296" cy="1656184"/>
          </a:xfrm>
        </p:spPr>
        <p:txBody>
          <a:bodyPr/>
          <a:lstStyle/>
          <a:p>
            <a:r>
              <a:rPr lang="fr-FR" sz="4400" b="1" dirty="0" smtClean="0"/>
              <a:t>Faire des choix : arbitrage entre des actions alternatives</a:t>
            </a:r>
            <a:endParaRPr lang="fr-FR" sz="4400" b="1" dirty="0"/>
          </a:p>
        </p:txBody>
      </p:sp>
      <p:sp>
        <p:nvSpPr>
          <p:cNvPr id="3" name="ZoneTexte 2"/>
          <p:cNvSpPr txBox="1"/>
          <p:nvPr/>
        </p:nvSpPr>
        <p:spPr>
          <a:xfrm>
            <a:off x="868520" y="4847056"/>
            <a:ext cx="1728192" cy="646331"/>
          </a:xfrm>
          <a:prstGeom prst="rect">
            <a:avLst/>
          </a:prstGeom>
          <a:noFill/>
        </p:spPr>
        <p:txBody>
          <a:bodyPr wrap="square" rtlCol="0">
            <a:spAutoFit/>
          </a:bodyPr>
          <a:lstStyle/>
          <a:p>
            <a:pPr algn="l"/>
            <a:r>
              <a:rPr lang="fr-FR" dirty="0" smtClean="0"/>
              <a:t>Choix :</a:t>
            </a:r>
            <a:endParaRPr lang="fr-FR" dirty="0"/>
          </a:p>
        </p:txBody>
      </p:sp>
      <p:sp>
        <p:nvSpPr>
          <p:cNvPr id="4" name="ZoneTexte 3"/>
          <p:cNvSpPr txBox="1"/>
          <p:nvPr/>
        </p:nvSpPr>
        <p:spPr>
          <a:xfrm>
            <a:off x="4304336" y="6172943"/>
            <a:ext cx="2016224" cy="646331"/>
          </a:xfrm>
          <a:prstGeom prst="rect">
            <a:avLst/>
          </a:prstGeom>
          <a:noFill/>
          <a:ln w="38100">
            <a:solidFill>
              <a:srgbClr val="C00000"/>
            </a:solidFill>
          </a:ln>
        </p:spPr>
        <p:txBody>
          <a:bodyPr wrap="square" rtlCol="0">
            <a:spAutoFit/>
          </a:bodyPr>
          <a:lstStyle/>
          <a:p>
            <a:r>
              <a:rPr lang="fr-FR" dirty="0" smtClean="0"/>
              <a:t>Revenu</a:t>
            </a:r>
            <a:endParaRPr lang="fr-FR" dirty="0"/>
          </a:p>
        </p:txBody>
      </p:sp>
      <p:sp>
        <p:nvSpPr>
          <p:cNvPr id="5" name="ZoneTexte 4"/>
          <p:cNvSpPr txBox="1"/>
          <p:nvPr/>
        </p:nvSpPr>
        <p:spPr>
          <a:xfrm>
            <a:off x="7738864" y="5668888"/>
            <a:ext cx="3744416" cy="646331"/>
          </a:xfrm>
          <a:prstGeom prst="rect">
            <a:avLst/>
          </a:prstGeom>
          <a:noFill/>
          <a:ln w="38100">
            <a:solidFill>
              <a:srgbClr val="C00000"/>
            </a:solidFill>
          </a:ln>
        </p:spPr>
        <p:txBody>
          <a:bodyPr wrap="square" rtlCol="0">
            <a:spAutoFit/>
          </a:bodyPr>
          <a:lstStyle/>
          <a:p>
            <a:pPr algn="l"/>
            <a:r>
              <a:rPr lang="fr-FR" dirty="0" smtClean="0"/>
              <a:t>Consommation</a:t>
            </a:r>
            <a:endParaRPr lang="fr-FR" dirty="0"/>
          </a:p>
        </p:txBody>
      </p:sp>
      <p:sp>
        <p:nvSpPr>
          <p:cNvPr id="6" name="ZoneTexte 5"/>
          <p:cNvSpPr txBox="1"/>
          <p:nvPr/>
        </p:nvSpPr>
        <p:spPr>
          <a:xfrm>
            <a:off x="7760720" y="6819273"/>
            <a:ext cx="3744416" cy="646331"/>
          </a:xfrm>
          <a:prstGeom prst="rect">
            <a:avLst/>
          </a:prstGeom>
          <a:noFill/>
          <a:ln w="38100">
            <a:solidFill>
              <a:srgbClr val="C00000"/>
            </a:solidFill>
          </a:ln>
        </p:spPr>
        <p:txBody>
          <a:bodyPr wrap="square" rtlCol="0">
            <a:spAutoFit/>
          </a:bodyPr>
          <a:lstStyle/>
          <a:p>
            <a:pPr algn="l"/>
            <a:r>
              <a:rPr lang="fr-FR" dirty="0" smtClean="0"/>
              <a:t>Epargne</a:t>
            </a:r>
            <a:endParaRPr lang="fr-FR" dirty="0"/>
          </a:p>
        </p:txBody>
      </p:sp>
      <p:sp>
        <p:nvSpPr>
          <p:cNvPr id="7" name="ZoneTexte 6"/>
          <p:cNvSpPr txBox="1"/>
          <p:nvPr/>
        </p:nvSpPr>
        <p:spPr>
          <a:xfrm>
            <a:off x="4155552" y="3240864"/>
            <a:ext cx="2448272" cy="646331"/>
          </a:xfrm>
          <a:prstGeom prst="rect">
            <a:avLst/>
          </a:prstGeom>
          <a:noFill/>
          <a:ln w="38100">
            <a:solidFill>
              <a:srgbClr val="C00000"/>
            </a:solidFill>
          </a:ln>
        </p:spPr>
        <p:txBody>
          <a:bodyPr wrap="square" rtlCol="0">
            <a:spAutoFit/>
          </a:bodyPr>
          <a:lstStyle/>
          <a:p>
            <a:r>
              <a:rPr lang="fr-FR" dirty="0" smtClean="0"/>
              <a:t>Production</a:t>
            </a:r>
            <a:endParaRPr lang="fr-FR" dirty="0"/>
          </a:p>
        </p:txBody>
      </p:sp>
      <p:sp>
        <p:nvSpPr>
          <p:cNvPr id="8" name="ZoneTexte 7"/>
          <p:cNvSpPr txBox="1"/>
          <p:nvPr/>
        </p:nvSpPr>
        <p:spPr>
          <a:xfrm>
            <a:off x="7561752" y="2288551"/>
            <a:ext cx="3744416" cy="646331"/>
          </a:xfrm>
          <a:prstGeom prst="rect">
            <a:avLst/>
          </a:prstGeom>
          <a:noFill/>
          <a:ln w="38100">
            <a:solidFill>
              <a:srgbClr val="C00000"/>
            </a:solidFill>
          </a:ln>
        </p:spPr>
        <p:txBody>
          <a:bodyPr wrap="square" rtlCol="0">
            <a:spAutoFit/>
          </a:bodyPr>
          <a:lstStyle/>
          <a:p>
            <a:pPr algn="l"/>
            <a:r>
              <a:rPr lang="fr-FR" dirty="0" smtClean="0"/>
              <a:t>Consommation</a:t>
            </a:r>
            <a:endParaRPr lang="fr-FR" dirty="0"/>
          </a:p>
        </p:txBody>
      </p:sp>
      <p:sp>
        <p:nvSpPr>
          <p:cNvPr id="9" name="ZoneTexte 8"/>
          <p:cNvSpPr txBox="1"/>
          <p:nvPr/>
        </p:nvSpPr>
        <p:spPr>
          <a:xfrm>
            <a:off x="7703328" y="4133442"/>
            <a:ext cx="3744416" cy="646331"/>
          </a:xfrm>
          <a:prstGeom prst="rect">
            <a:avLst/>
          </a:prstGeom>
          <a:noFill/>
          <a:ln w="38100">
            <a:solidFill>
              <a:srgbClr val="C00000"/>
            </a:solidFill>
          </a:ln>
        </p:spPr>
        <p:txBody>
          <a:bodyPr wrap="square" rtlCol="0">
            <a:spAutoFit/>
          </a:bodyPr>
          <a:lstStyle/>
          <a:p>
            <a:pPr algn="l"/>
            <a:r>
              <a:rPr lang="fr-FR" dirty="0" smtClean="0"/>
              <a:t>Investissement</a:t>
            </a:r>
            <a:endParaRPr lang="fr-FR" dirty="0"/>
          </a:p>
        </p:txBody>
      </p:sp>
      <p:cxnSp>
        <p:nvCxnSpPr>
          <p:cNvPr id="11" name="Connecteur droit 10"/>
          <p:cNvCxnSpPr/>
          <p:nvPr/>
        </p:nvCxnSpPr>
        <p:spPr bwMode="auto">
          <a:xfrm>
            <a:off x="4570980" y="5170222"/>
            <a:ext cx="6264696" cy="0"/>
          </a:xfrm>
          <a:prstGeom prst="line">
            <a:avLst/>
          </a:prstGeom>
          <a:blipFill dpi="0" rotWithShape="0">
            <a:blip r:embed="rId2"/>
            <a:srcRect/>
            <a:tile tx="0" ty="0" sx="100000" sy="100000" flip="none" algn="tl"/>
          </a:blipFill>
          <a:ln w="38100" cap="flat" cmpd="sng" algn="ctr">
            <a:solidFill>
              <a:srgbClr val="C00000"/>
            </a:solidFill>
            <a:prstDash val="solid"/>
            <a:miter lim="0"/>
            <a:headEnd type="none" w="med" len="med"/>
            <a:tailEnd type="none" w="med" len="med"/>
          </a:ln>
          <a:effectLst/>
        </p:spPr>
      </p:cxnSp>
      <p:cxnSp>
        <p:nvCxnSpPr>
          <p:cNvPr id="13" name="Connecteur droit avec flèche 12"/>
          <p:cNvCxnSpPr>
            <a:stCxn id="4" idx="3"/>
            <a:endCxn id="5" idx="1"/>
          </p:cNvCxnSpPr>
          <p:nvPr/>
        </p:nvCxnSpPr>
        <p:spPr bwMode="auto">
          <a:xfrm flipV="1">
            <a:off x="6320560" y="5992054"/>
            <a:ext cx="1418304" cy="504055"/>
          </a:xfrm>
          <a:prstGeom prst="straightConnector1">
            <a:avLst/>
          </a:prstGeom>
          <a:blipFill dpi="0" rotWithShape="0">
            <a:blip r:embed="rId2"/>
            <a:srcRect/>
            <a:tile tx="0" ty="0" sx="100000" sy="100000" flip="none" algn="tl"/>
          </a:blipFill>
          <a:ln w="38100" cap="flat" cmpd="sng" algn="ctr">
            <a:solidFill>
              <a:srgbClr val="C00000"/>
            </a:solidFill>
            <a:prstDash val="solid"/>
            <a:miter lim="0"/>
            <a:headEnd type="none" w="med" len="med"/>
            <a:tailEnd type="arrow"/>
          </a:ln>
          <a:effectLst/>
        </p:spPr>
      </p:cxnSp>
      <p:cxnSp>
        <p:nvCxnSpPr>
          <p:cNvPr id="15" name="Connecteur droit avec flèche 14"/>
          <p:cNvCxnSpPr>
            <a:stCxn id="4" idx="3"/>
            <a:endCxn id="6" idx="1"/>
          </p:cNvCxnSpPr>
          <p:nvPr/>
        </p:nvCxnSpPr>
        <p:spPr bwMode="auto">
          <a:xfrm>
            <a:off x="6320560" y="6496109"/>
            <a:ext cx="1440160" cy="646330"/>
          </a:xfrm>
          <a:prstGeom prst="straightConnector1">
            <a:avLst/>
          </a:prstGeom>
          <a:blipFill dpi="0" rotWithShape="0">
            <a:blip r:embed="rId2"/>
            <a:srcRect/>
            <a:tile tx="0" ty="0" sx="100000" sy="100000" flip="none" algn="tl"/>
          </a:blipFill>
          <a:ln w="38100" cap="flat" cmpd="sng" algn="ctr">
            <a:solidFill>
              <a:srgbClr val="C00000"/>
            </a:solidFill>
            <a:prstDash val="solid"/>
            <a:miter lim="0"/>
            <a:headEnd type="none" w="med" len="med"/>
            <a:tailEnd type="arrow"/>
          </a:ln>
          <a:effectLst/>
        </p:spPr>
      </p:cxnSp>
      <p:cxnSp>
        <p:nvCxnSpPr>
          <p:cNvPr id="17" name="Connecteur droit avec flèche 16"/>
          <p:cNvCxnSpPr>
            <a:stCxn id="7" idx="3"/>
            <a:endCxn id="8" idx="1"/>
          </p:cNvCxnSpPr>
          <p:nvPr/>
        </p:nvCxnSpPr>
        <p:spPr bwMode="auto">
          <a:xfrm flipV="1">
            <a:off x="6603824" y="2611717"/>
            <a:ext cx="957928" cy="952313"/>
          </a:xfrm>
          <a:prstGeom prst="straightConnector1">
            <a:avLst/>
          </a:prstGeom>
          <a:blipFill dpi="0" rotWithShape="0">
            <a:blip r:embed="rId2"/>
            <a:srcRect/>
            <a:tile tx="0" ty="0" sx="100000" sy="100000" flip="none" algn="tl"/>
          </a:blipFill>
          <a:ln w="38100" cap="flat" cmpd="sng" algn="ctr">
            <a:solidFill>
              <a:srgbClr val="C00000"/>
            </a:solidFill>
            <a:prstDash val="solid"/>
            <a:miter lim="0"/>
            <a:headEnd type="none" w="med" len="med"/>
            <a:tailEnd type="arrow"/>
          </a:ln>
          <a:effectLst/>
        </p:spPr>
      </p:cxnSp>
      <p:cxnSp>
        <p:nvCxnSpPr>
          <p:cNvPr id="19" name="Connecteur droit avec flèche 18"/>
          <p:cNvCxnSpPr>
            <a:stCxn id="7" idx="3"/>
            <a:endCxn id="9" idx="1"/>
          </p:cNvCxnSpPr>
          <p:nvPr/>
        </p:nvCxnSpPr>
        <p:spPr bwMode="auto">
          <a:xfrm>
            <a:off x="6603824" y="3564030"/>
            <a:ext cx="1099504" cy="892578"/>
          </a:xfrm>
          <a:prstGeom prst="straightConnector1">
            <a:avLst/>
          </a:prstGeom>
          <a:blipFill dpi="0" rotWithShape="0">
            <a:blip r:embed="rId2"/>
            <a:srcRect/>
            <a:tile tx="0" ty="0" sx="100000" sy="100000" flip="none" algn="tl"/>
          </a:blipFill>
          <a:ln w="38100" cap="flat" cmpd="sng" algn="ctr">
            <a:solidFill>
              <a:srgbClr val="C00000"/>
            </a:solidFill>
            <a:prstDash val="solid"/>
            <a:miter lim="0"/>
            <a:headEnd type="none" w="med" len="med"/>
            <a:tailEnd type="arrow"/>
          </a:ln>
          <a:effectLst/>
        </p:spPr>
      </p:cxnSp>
    </p:spTree>
    <p:extLst>
      <p:ext uri="{BB962C8B-B14F-4D97-AF65-F5344CB8AC3E}">
        <p14:creationId xmlns:p14="http://schemas.microsoft.com/office/powerpoint/2010/main" val="895357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nodeType="click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500"/>
                                        <p:tgtEl>
                                          <p:spTgt spid="17"/>
                                        </p:tgtEl>
                                      </p:cBhvr>
                                    </p:animEffect>
                                  </p:childTnLst>
                                </p:cTn>
                              </p:par>
                              <p:par>
                                <p:cTn id="12" presetID="22" presetClass="entr" presetSubtype="8"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left)">
                                      <p:cBhvr>
                                        <p:cTn id="14" dur="500"/>
                                        <p:tgtEl>
                                          <p:spTgt spid="19"/>
                                        </p:tgtEl>
                                      </p:cBhvr>
                                    </p:animEffec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circle(in)">
                                      <p:cBhvr>
                                        <p:cTn id="27" dur="20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left)">
                                      <p:cBhvr>
                                        <p:cTn id="36" dur="500"/>
                                        <p:tgtEl>
                                          <p:spTgt spid="13"/>
                                        </p:tgtEl>
                                      </p:cBhvr>
                                    </p:animEffect>
                                  </p:childTnLst>
                                </p:cTn>
                              </p:par>
                              <p:par>
                                <p:cTn id="37" presetID="22" presetClass="entr" presetSubtype="8"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left)">
                                      <p:cBhvr>
                                        <p:cTn id="39" dur="500"/>
                                        <p:tgtEl>
                                          <p:spTgt spid="15"/>
                                        </p:tgtEl>
                                      </p:cBhvr>
                                    </p:animEffec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grpId="0" nodeType="clickEffect">
                                  <p:stCondLst>
                                    <p:cond delay="0"/>
                                  </p:stCondLst>
                                  <p:childTnLst>
                                    <p:set>
                                      <p:cBhvr>
                                        <p:cTn id="43" dur="1" fill="hold">
                                          <p:stCondLst>
                                            <p:cond delay="0"/>
                                          </p:stCondLst>
                                        </p:cTn>
                                        <p:tgtEl>
                                          <p:spTgt spid="5"/>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grpId="0" nodeType="clickEffect">
                                  <p:stCondLst>
                                    <p:cond delay="0"/>
                                  </p:stCondLst>
                                  <p:childTnLst>
                                    <p:set>
                                      <p:cBhvr>
                                        <p:cTn id="47"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1302156" cy="1136948"/>
          </a:xfrm>
        </p:spPr>
        <p:txBody>
          <a:bodyPr/>
          <a:lstStyle/>
          <a:p>
            <a:r>
              <a:rPr lang="fr-FR" sz="4800" b="1" dirty="0" smtClean="0"/>
              <a:t>Comment effectuer des arbitrages ?</a:t>
            </a:r>
            <a:endParaRPr lang="fr-FR" sz="4800" b="1" dirty="0"/>
          </a:p>
        </p:txBody>
      </p:sp>
      <p:sp>
        <p:nvSpPr>
          <p:cNvPr id="3" name="ZoneTexte 2"/>
          <p:cNvSpPr txBox="1"/>
          <p:nvPr/>
        </p:nvSpPr>
        <p:spPr>
          <a:xfrm>
            <a:off x="957784" y="2068488"/>
            <a:ext cx="6696744" cy="1508105"/>
          </a:xfrm>
          <a:prstGeom prst="rect">
            <a:avLst/>
          </a:prstGeom>
          <a:noFill/>
        </p:spPr>
        <p:txBody>
          <a:bodyPr wrap="square" rtlCol="0">
            <a:spAutoFit/>
          </a:bodyPr>
          <a:lstStyle/>
          <a:p>
            <a:pPr algn="l"/>
            <a:r>
              <a:rPr lang="fr-FR" dirty="0" smtClean="0"/>
              <a:t>Le coût d’opportunité : </a:t>
            </a:r>
          </a:p>
          <a:p>
            <a:pPr algn="l"/>
            <a:r>
              <a:rPr lang="fr-FR" sz="2800" i="1" dirty="0" smtClean="0"/>
              <a:t>ce à quoi il faut renoncer pour obtenir quelque chose.</a:t>
            </a:r>
            <a:endParaRPr lang="fr-FR" i="1" dirty="0"/>
          </a:p>
        </p:txBody>
      </p:sp>
      <p:cxnSp>
        <p:nvCxnSpPr>
          <p:cNvPr id="5" name="Connecteur droit 4"/>
          <p:cNvCxnSpPr/>
          <p:nvPr/>
        </p:nvCxnSpPr>
        <p:spPr bwMode="auto">
          <a:xfrm>
            <a:off x="1173808" y="3868688"/>
            <a:ext cx="6768752" cy="0"/>
          </a:xfrm>
          <a:prstGeom prst="line">
            <a:avLst/>
          </a:prstGeom>
          <a:blipFill dpi="0" rotWithShape="0">
            <a:blip r:embed="rId2"/>
            <a:srcRect/>
            <a:tile tx="0" ty="0" sx="100000" sy="100000" flip="none" algn="tl"/>
          </a:blipFill>
          <a:ln w="38100" cap="flat" cmpd="sng" algn="ctr">
            <a:solidFill>
              <a:srgbClr val="C00000"/>
            </a:solidFill>
            <a:prstDash val="solid"/>
            <a:miter lim="0"/>
            <a:headEnd type="none" w="med" len="med"/>
            <a:tailEnd type="none" w="med" len="med"/>
          </a:ln>
          <a:effectLst/>
        </p:spPr>
      </p:cxnSp>
      <p:sp>
        <p:nvSpPr>
          <p:cNvPr id="8" name="ZoneTexte 7"/>
          <p:cNvSpPr txBox="1"/>
          <p:nvPr/>
        </p:nvSpPr>
        <p:spPr>
          <a:xfrm>
            <a:off x="1083456" y="4228728"/>
            <a:ext cx="4968552" cy="1508105"/>
          </a:xfrm>
          <a:prstGeom prst="rect">
            <a:avLst/>
          </a:prstGeom>
          <a:noFill/>
        </p:spPr>
        <p:txBody>
          <a:bodyPr wrap="square" rtlCol="0">
            <a:spAutoFit/>
          </a:bodyPr>
          <a:lstStyle/>
          <a:p>
            <a:pPr algn="l"/>
            <a:r>
              <a:rPr lang="fr-FR" dirty="0" smtClean="0"/>
              <a:t>Incitation :</a:t>
            </a:r>
          </a:p>
          <a:p>
            <a:pPr algn="l"/>
            <a:r>
              <a:rPr lang="fr-FR" sz="2800" i="1" dirty="0" smtClean="0"/>
              <a:t>Mécanisme qui permet aux individus d’effectuer un choix</a:t>
            </a:r>
            <a:endParaRPr lang="fr-FR" sz="2800" i="1" dirty="0"/>
          </a:p>
        </p:txBody>
      </p:sp>
      <p:sp>
        <p:nvSpPr>
          <p:cNvPr id="9" name="ZoneTexte 8"/>
          <p:cNvSpPr txBox="1"/>
          <p:nvPr/>
        </p:nvSpPr>
        <p:spPr>
          <a:xfrm>
            <a:off x="1533848" y="6100936"/>
            <a:ext cx="2376264" cy="646331"/>
          </a:xfrm>
          <a:prstGeom prst="rect">
            <a:avLst/>
          </a:prstGeom>
          <a:noFill/>
        </p:spPr>
        <p:txBody>
          <a:bodyPr wrap="square" rtlCol="0">
            <a:spAutoFit/>
          </a:bodyPr>
          <a:lstStyle/>
          <a:p>
            <a:pPr algn="l"/>
            <a:r>
              <a:rPr lang="fr-FR" i="1" dirty="0" smtClean="0"/>
              <a:t>Prix</a:t>
            </a:r>
            <a:endParaRPr lang="fr-FR" i="1" dirty="0"/>
          </a:p>
        </p:txBody>
      </p:sp>
      <p:sp>
        <p:nvSpPr>
          <p:cNvPr id="10" name="ZoneTexte 9"/>
          <p:cNvSpPr txBox="1"/>
          <p:nvPr/>
        </p:nvSpPr>
        <p:spPr>
          <a:xfrm>
            <a:off x="1533848" y="7253064"/>
            <a:ext cx="5976664" cy="646331"/>
          </a:xfrm>
          <a:prstGeom prst="rect">
            <a:avLst/>
          </a:prstGeom>
          <a:noFill/>
        </p:spPr>
        <p:txBody>
          <a:bodyPr wrap="square" rtlCol="0">
            <a:spAutoFit/>
          </a:bodyPr>
          <a:lstStyle/>
          <a:p>
            <a:pPr algn="l"/>
            <a:r>
              <a:rPr lang="fr-FR" i="1" dirty="0" smtClean="0"/>
              <a:t>Action du gouvernement</a:t>
            </a:r>
            <a:endParaRPr lang="fr-FR" i="1" dirty="0"/>
          </a:p>
        </p:txBody>
      </p:sp>
      <p:sp>
        <p:nvSpPr>
          <p:cNvPr id="11" name="ZoneTexte 10"/>
          <p:cNvSpPr txBox="1"/>
          <p:nvPr/>
        </p:nvSpPr>
        <p:spPr>
          <a:xfrm>
            <a:off x="8878664" y="4659614"/>
            <a:ext cx="3312368" cy="646331"/>
          </a:xfrm>
          <a:prstGeom prst="rect">
            <a:avLst/>
          </a:prstGeom>
          <a:noFill/>
        </p:spPr>
        <p:txBody>
          <a:bodyPr wrap="square" rtlCol="0">
            <a:spAutoFit/>
          </a:bodyPr>
          <a:lstStyle/>
          <a:p>
            <a:r>
              <a:rPr lang="fr-FR" dirty="0" smtClean="0"/>
              <a:t>Information</a:t>
            </a:r>
            <a:endParaRPr lang="fr-FR" dirty="0"/>
          </a:p>
        </p:txBody>
      </p:sp>
      <p:sp>
        <p:nvSpPr>
          <p:cNvPr id="12" name="Accolade fermante 11"/>
          <p:cNvSpPr/>
          <p:nvPr/>
        </p:nvSpPr>
        <p:spPr bwMode="auto">
          <a:xfrm>
            <a:off x="8230592" y="2068488"/>
            <a:ext cx="1008112" cy="5830907"/>
          </a:xfrm>
          <a:prstGeom prst="rightBrace">
            <a:avLst>
              <a:gd name="adj1" fmla="val 8333"/>
              <a:gd name="adj2" fmla="val 50313"/>
            </a:avLst>
          </a:prstGeom>
          <a:noFill/>
          <a:ln w="38100" cap="flat" cmpd="sng" algn="ctr">
            <a:solidFill>
              <a:srgbClr val="C00000"/>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Tree>
    <p:extLst>
      <p:ext uri="{BB962C8B-B14F-4D97-AF65-F5344CB8AC3E}">
        <p14:creationId xmlns:p14="http://schemas.microsoft.com/office/powerpoint/2010/main" val="3817474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in)">
                                      <p:cBhvr>
                                        <p:cTn id="15" dur="20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left)">
                                      <p:cBhvr>
                                        <p:cTn id="36" dur="500"/>
                                        <p:tgtEl>
                                          <p:spTgt spid="12"/>
                                        </p:tgtEl>
                                      </p:cBhvr>
                                    </p:animEffec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build="p"/>
      <p:bldP spid="9" grpId="0"/>
      <p:bldP spid="10" grpId="0"/>
      <p:bldP spid="11" grpId="0"/>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1"/>
          <p:cNvSpPr>
            <a:spLocks noGrp="1" noChangeArrowheads="1"/>
          </p:cNvSpPr>
          <p:nvPr>
            <p:ph type="title"/>
          </p:nvPr>
        </p:nvSpPr>
        <p:spPr>
          <a:xfrm>
            <a:off x="1104900" y="571501"/>
            <a:ext cx="10793413" cy="1200150"/>
          </a:xfrm>
        </p:spPr>
        <p:txBody>
          <a:bodyPr/>
          <a:lstStyle/>
          <a:p>
            <a:pPr eaLnBrk="1"/>
            <a:r>
              <a:rPr lang="fr-FR" sz="4800" dirty="0" smtClean="0"/>
              <a:t>La rareté et ses conséquences</a:t>
            </a:r>
          </a:p>
        </p:txBody>
      </p:sp>
      <p:pic>
        <p:nvPicPr>
          <p:cNvPr id="8194" name="Picture 2"/>
          <p:cNvPicPr>
            <a:picLocks noChangeAspect="1"/>
          </p:cNvPicPr>
          <p:nvPr/>
        </p:nvPicPr>
        <p:blipFill>
          <a:blip r:embed="rId2" cstate="print"/>
          <a:srcRect/>
          <a:stretch>
            <a:fillRect/>
          </a:stretch>
        </p:blipFill>
        <p:spPr bwMode="auto">
          <a:xfrm>
            <a:off x="4984750" y="1771650"/>
            <a:ext cx="4233863" cy="3175000"/>
          </a:xfrm>
          <a:prstGeom prst="rect">
            <a:avLst/>
          </a:prstGeom>
          <a:noFill/>
          <a:ln w="12700" cap="rnd">
            <a:noFill/>
            <a:round/>
            <a:headEnd/>
            <a:tailEnd/>
          </a:ln>
        </p:spPr>
      </p:pic>
      <p:grpSp>
        <p:nvGrpSpPr>
          <p:cNvPr id="2" name="Group 3"/>
          <p:cNvGrpSpPr>
            <a:grpSpLocks/>
          </p:cNvGrpSpPr>
          <p:nvPr/>
        </p:nvGrpSpPr>
        <p:grpSpPr bwMode="auto">
          <a:xfrm>
            <a:off x="4310063" y="2005013"/>
            <a:ext cx="1611312" cy="838200"/>
            <a:chOff x="0" y="0"/>
            <a:chExt cx="127" cy="67"/>
          </a:xfrm>
        </p:grpSpPr>
        <p:sp>
          <p:nvSpPr>
            <p:cNvPr id="15378" name="Rectangle 4"/>
            <p:cNvSpPr>
              <a:spLocks/>
            </p:cNvSpPr>
            <p:nvPr/>
          </p:nvSpPr>
          <p:spPr bwMode="auto">
            <a:xfrm>
              <a:off x="3" y="3"/>
              <a:ext cx="121" cy="60"/>
            </a:xfrm>
            <a:prstGeom prst="rect">
              <a:avLst/>
            </a:prstGeom>
            <a:gradFill rotWithShape="0">
              <a:gsLst>
                <a:gs pos="0">
                  <a:srgbClr val="838B3B"/>
                </a:gs>
                <a:gs pos="100000">
                  <a:srgbClr val="838B3B">
                    <a:alpha val="64998"/>
                  </a:srgbClr>
                </a:gs>
              </a:gsLst>
              <a:lin ang="5400000"/>
            </a:gradFill>
            <a:ln w="9525">
              <a:noFill/>
              <a:round/>
              <a:headEnd/>
              <a:tailEnd/>
            </a:ln>
          </p:spPr>
          <p:txBody>
            <a:bodyPr lIns="50800" tIns="50800" rIns="50800" bIns="50800" anchor="ctr"/>
            <a:lstStyle/>
            <a:p>
              <a:r>
                <a:rPr lang="fr-FR"/>
                <a:t>Rareté</a:t>
              </a:r>
            </a:p>
          </p:txBody>
        </p:sp>
        <p:pic>
          <p:nvPicPr>
            <p:cNvPr id="15379" name="Picture 5"/>
            <p:cNvPicPr>
              <a:picLocks noChangeAspect="1"/>
            </p:cNvPicPr>
            <p:nvPr/>
          </p:nvPicPr>
          <p:blipFill>
            <a:blip r:embed="rId3" cstate="print"/>
            <a:srcRect/>
            <a:stretch>
              <a:fillRect/>
            </a:stretch>
          </p:blipFill>
          <p:spPr bwMode="auto">
            <a:xfrm>
              <a:off x="0" y="0"/>
              <a:ext cx="127" cy="67"/>
            </a:xfrm>
            <a:prstGeom prst="rect">
              <a:avLst/>
            </a:prstGeom>
            <a:noFill/>
            <a:ln w="12700" cap="rnd">
              <a:noFill/>
              <a:round/>
              <a:headEnd/>
              <a:tailEnd/>
            </a:ln>
          </p:spPr>
        </p:pic>
      </p:grpSp>
      <p:sp>
        <p:nvSpPr>
          <p:cNvPr id="8198" name="AutoShape 6" descr="Chart Tile 1.png"/>
          <p:cNvSpPr>
            <a:spLocks/>
          </p:cNvSpPr>
          <p:nvPr/>
        </p:nvSpPr>
        <p:spPr bwMode="auto">
          <a:xfrm rot="8371064">
            <a:off x="2617788" y="2619375"/>
            <a:ext cx="1550987" cy="806450"/>
          </a:xfrm>
          <a:prstGeom prst="rightArrow">
            <a:avLst>
              <a:gd name="adj1" fmla="val 32000"/>
              <a:gd name="adj2" fmla="val 132347"/>
            </a:avLst>
          </a:prstGeom>
          <a:blipFill dpi="0" rotWithShape="0">
            <a:blip r:embed="rId4" cstate="print"/>
            <a:srcRect/>
            <a:tile tx="0" ty="0" sx="100000" sy="100000" flip="none" algn="tl"/>
          </a:blipFill>
          <a:ln w="3175">
            <a:solidFill>
              <a:srgbClr val="F9F9F9"/>
            </a:solidFill>
            <a:miter lim="0"/>
            <a:headEnd/>
            <a:tailEnd/>
          </a:ln>
        </p:spPr>
        <p:txBody>
          <a:bodyPr lIns="50800" tIns="50800" rIns="50800" bIns="50800" anchor="ctr"/>
          <a:lstStyle/>
          <a:p>
            <a:endParaRPr lang="fr-FR" sz="2800"/>
          </a:p>
        </p:txBody>
      </p:sp>
      <p:pic>
        <p:nvPicPr>
          <p:cNvPr id="8200" name="Picture 8"/>
          <p:cNvPicPr>
            <a:picLocks noChangeAspect="1"/>
          </p:cNvPicPr>
          <p:nvPr/>
        </p:nvPicPr>
        <p:blipFill>
          <a:blip r:embed="rId5" cstate="print"/>
          <a:srcRect/>
          <a:stretch>
            <a:fillRect/>
          </a:stretch>
        </p:blipFill>
        <p:spPr bwMode="auto">
          <a:xfrm>
            <a:off x="395288" y="3816350"/>
            <a:ext cx="4305300" cy="3225800"/>
          </a:xfrm>
          <a:prstGeom prst="rect">
            <a:avLst/>
          </a:prstGeom>
          <a:noFill/>
          <a:ln w="12700" cap="rnd">
            <a:noFill/>
            <a:round/>
            <a:headEnd/>
            <a:tailEnd/>
          </a:ln>
        </p:spPr>
      </p:pic>
      <p:grpSp>
        <p:nvGrpSpPr>
          <p:cNvPr id="3" name="Group 10"/>
          <p:cNvGrpSpPr>
            <a:grpSpLocks/>
          </p:cNvGrpSpPr>
          <p:nvPr/>
        </p:nvGrpSpPr>
        <p:grpSpPr bwMode="auto">
          <a:xfrm>
            <a:off x="1500188" y="3616325"/>
            <a:ext cx="2095500" cy="838200"/>
            <a:chOff x="0" y="0"/>
            <a:chExt cx="165" cy="67"/>
          </a:xfrm>
        </p:grpSpPr>
        <p:sp>
          <p:nvSpPr>
            <p:cNvPr id="15376" name="Rectangle 11"/>
            <p:cNvSpPr>
              <a:spLocks/>
            </p:cNvSpPr>
            <p:nvPr/>
          </p:nvSpPr>
          <p:spPr bwMode="auto">
            <a:xfrm>
              <a:off x="3" y="3"/>
              <a:ext cx="159" cy="60"/>
            </a:xfrm>
            <a:prstGeom prst="rect">
              <a:avLst/>
            </a:prstGeom>
            <a:gradFill rotWithShape="0">
              <a:gsLst>
                <a:gs pos="0">
                  <a:srgbClr val="838B3B"/>
                </a:gs>
                <a:gs pos="100000">
                  <a:srgbClr val="838B3B">
                    <a:alpha val="64998"/>
                  </a:srgbClr>
                </a:gs>
              </a:gsLst>
              <a:lin ang="5400000"/>
            </a:gradFill>
            <a:ln w="9525">
              <a:noFill/>
              <a:round/>
              <a:headEnd/>
              <a:tailEnd/>
            </a:ln>
          </p:spPr>
          <p:txBody>
            <a:bodyPr lIns="50800" tIns="50800" rIns="50800" bIns="50800" anchor="ctr"/>
            <a:lstStyle/>
            <a:p>
              <a:r>
                <a:rPr lang="fr-FR"/>
                <a:t>Produire</a:t>
              </a:r>
            </a:p>
          </p:txBody>
        </p:sp>
        <p:pic>
          <p:nvPicPr>
            <p:cNvPr id="15377" name="Picture 12"/>
            <p:cNvPicPr>
              <a:picLocks noChangeAspect="1"/>
            </p:cNvPicPr>
            <p:nvPr/>
          </p:nvPicPr>
          <p:blipFill>
            <a:blip r:embed="rId6" cstate="print"/>
            <a:srcRect/>
            <a:stretch>
              <a:fillRect/>
            </a:stretch>
          </p:blipFill>
          <p:spPr bwMode="auto">
            <a:xfrm>
              <a:off x="0" y="0"/>
              <a:ext cx="165" cy="67"/>
            </a:xfrm>
            <a:prstGeom prst="rect">
              <a:avLst/>
            </a:prstGeom>
            <a:noFill/>
            <a:ln w="12700" cap="rnd">
              <a:noFill/>
              <a:round/>
              <a:headEnd/>
              <a:tailEnd/>
            </a:ln>
          </p:spPr>
        </p:pic>
      </p:grpSp>
      <p:pic>
        <p:nvPicPr>
          <p:cNvPr id="8205" name="Picture 13"/>
          <p:cNvPicPr>
            <a:picLocks noChangeAspect="1"/>
          </p:cNvPicPr>
          <p:nvPr/>
        </p:nvPicPr>
        <p:blipFill>
          <a:blip r:embed="rId7" cstate="print"/>
          <a:srcRect/>
          <a:stretch>
            <a:fillRect/>
          </a:stretch>
        </p:blipFill>
        <p:spPr bwMode="auto">
          <a:xfrm>
            <a:off x="4308475" y="5019675"/>
            <a:ext cx="1614488" cy="819150"/>
          </a:xfrm>
          <a:prstGeom prst="rect">
            <a:avLst/>
          </a:prstGeom>
          <a:noFill/>
          <a:ln w="12700" cap="rnd">
            <a:noFill/>
            <a:round/>
            <a:headEnd/>
            <a:tailEnd/>
          </a:ln>
        </p:spPr>
      </p:pic>
      <p:pic>
        <p:nvPicPr>
          <p:cNvPr id="8206" name="Picture 14"/>
          <p:cNvPicPr>
            <a:picLocks noChangeAspect="1"/>
          </p:cNvPicPr>
          <p:nvPr/>
        </p:nvPicPr>
        <p:blipFill>
          <a:blip r:embed="rId8" cstate="print"/>
          <a:srcRect/>
          <a:stretch>
            <a:fillRect/>
          </a:stretch>
        </p:blipFill>
        <p:spPr bwMode="auto">
          <a:xfrm>
            <a:off x="1606550" y="6532563"/>
            <a:ext cx="831850" cy="1546225"/>
          </a:xfrm>
          <a:prstGeom prst="rect">
            <a:avLst/>
          </a:prstGeom>
          <a:noFill/>
          <a:ln w="12700" cap="rnd">
            <a:noFill/>
            <a:round/>
            <a:headEnd/>
            <a:tailEnd/>
          </a:ln>
        </p:spPr>
      </p:pic>
      <p:sp>
        <p:nvSpPr>
          <p:cNvPr id="8207" name="Rectangle 15"/>
          <p:cNvSpPr>
            <a:spLocks/>
          </p:cNvSpPr>
          <p:nvPr/>
        </p:nvSpPr>
        <p:spPr bwMode="auto">
          <a:xfrm>
            <a:off x="5751513" y="4669525"/>
            <a:ext cx="2954884" cy="1738313"/>
          </a:xfrm>
          <a:prstGeom prst="rect">
            <a:avLst/>
          </a:prstGeom>
          <a:noFill/>
          <a:ln w="12700">
            <a:noFill/>
            <a:miter lim="0"/>
            <a:headEnd/>
            <a:tailEnd/>
          </a:ln>
        </p:spPr>
        <p:txBody>
          <a:bodyPr lIns="50800" tIns="50800" rIns="50800" bIns="50800" anchor="ctr"/>
          <a:lstStyle/>
          <a:p>
            <a:r>
              <a:rPr lang="fr-FR" dirty="0" smtClean="0"/>
              <a:t>Efficacité de la division </a:t>
            </a:r>
            <a:r>
              <a:rPr lang="fr-FR" dirty="0"/>
              <a:t>du travail</a:t>
            </a:r>
          </a:p>
        </p:txBody>
      </p:sp>
      <p:sp>
        <p:nvSpPr>
          <p:cNvPr id="8208" name="Rectangle 16"/>
          <p:cNvSpPr>
            <a:spLocks/>
          </p:cNvSpPr>
          <p:nvPr/>
        </p:nvSpPr>
        <p:spPr bwMode="auto">
          <a:xfrm>
            <a:off x="555625" y="8015288"/>
            <a:ext cx="3340100" cy="1270000"/>
          </a:xfrm>
          <a:prstGeom prst="rect">
            <a:avLst/>
          </a:prstGeom>
          <a:noFill/>
          <a:ln w="12700">
            <a:noFill/>
            <a:miter lim="0"/>
            <a:headEnd/>
            <a:tailEnd/>
          </a:ln>
        </p:spPr>
        <p:txBody>
          <a:bodyPr lIns="50800" tIns="50800" rIns="50800" bIns="50800" anchor="ctr"/>
          <a:lstStyle/>
          <a:p>
            <a:r>
              <a:rPr lang="fr-FR" dirty="0"/>
              <a:t>Que Produire?</a:t>
            </a:r>
          </a:p>
          <a:p>
            <a:r>
              <a:rPr lang="fr-FR" dirty="0"/>
              <a:t>=&gt; Choix</a:t>
            </a:r>
          </a:p>
        </p:txBody>
      </p:sp>
      <p:pic>
        <p:nvPicPr>
          <p:cNvPr id="8209" name="Picture 17"/>
          <p:cNvPicPr>
            <a:picLocks noChangeAspect="1"/>
          </p:cNvPicPr>
          <p:nvPr/>
        </p:nvPicPr>
        <p:blipFill>
          <a:blip r:embed="rId9" cstate="print"/>
          <a:srcRect/>
          <a:stretch>
            <a:fillRect/>
          </a:stretch>
        </p:blipFill>
        <p:spPr bwMode="auto">
          <a:xfrm rot="1742090">
            <a:off x="3358319" y="6807199"/>
            <a:ext cx="1979612" cy="954088"/>
          </a:xfrm>
          <a:prstGeom prst="rect">
            <a:avLst/>
          </a:prstGeom>
          <a:noFill/>
          <a:ln w="12700" cap="rnd">
            <a:noFill/>
            <a:round/>
            <a:headEnd/>
            <a:tailEnd/>
          </a:ln>
        </p:spPr>
      </p:pic>
      <p:sp>
        <p:nvSpPr>
          <p:cNvPr id="8210" name="Rectangle 18"/>
          <p:cNvSpPr>
            <a:spLocks/>
          </p:cNvSpPr>
          <p:nvPr/>
        </p:nvSpPr>
        <p:spPr bwMode="auto">
          <a:xfrm>
            <a:off x="4533024" y="7757120"/>
            <a:ext cx="3716337" cy="1366045"/>
          </a:xfrm>
          <a:prstGeom prst="rect">
            <a:avLst/>
          </a:prstGeom>
          <a:noFill/>
          <a:ln w="12700">
            <a:solidFill>
              <a:srgbClr val="717A87">
                <a:alpha val="65097"/>
              </a:srgbClr>
            </a:solidFill>
            <a:miter lim="0"/>
            <a:headEnd/>
            <a:tailEnd/>
          </a:ln>
        </p:spPr>
        <p:txBody>
          <a:bodyPr lIns="50800" tIns="50800" rIns="50800" bIns="50800" anchor="ctr"/>
          <a:lstStyle/>
          <a:p>
            <a:r>
              <a:rPr lang="fr-FR" dirty="0"/>
              <a:t>Répartition des </a:t>
            </a:r>
            <a:r>
              <a:rPr lang="fr-FR" dirty="0" smtClean="0"/>
              <a:t>richesses</a:t>
            </a:r>
            <a:endParaRPr lang="fr-FR" dirty="0"/>
          </a:p>
        </p:txBody>
      </p:sp>
      <p:pic>
        <p:nvPicPr>
          <p:cNvPr id="20" name="Picture 13"/>
          <p:cNvPicPr>
            <a:picLocks noChangeAspect="1"/>
          </p:cNvPicPr>
          <p:nvPr/>
        </p:nvPicPr>
        <p:blipFill>
          <a:blip r:embed="rId7" cstate="print"/>
          <a:srcRect/>
          <a:stretch>
            <a:fillRect/>
          </a:stretch>
        </p:blipFill>
        <p:spPr bwMode="auto">
          <a:xfrm>
            <a:off x="8706397" y="5052822"/>
            <a:ext cx="1614488" cy="819150"/>
          </a:xfrm>
          <a:prstGeom prst="rect">
            <a:avLst/>
          </a:prstGeom>
          <a:noFill/>
          <a:ln w="12700" cap="rnd">
            <a:noFill/>
            <a:round/>
            <a:headEnd/>
            <a:tailEnd/>
          </a:ln>
        </p:spPr>
      </p:pic>
      <p:sp>
        <p:nvSpPr>
          <p:cNvPr id="4" name="ZoneTexte 3"/>
          <p:cNvSpPr txBox="1"/>
          <p:nvPr/>
        </p:nvSpPr>
        <p:spPr>
          <a:xfrm>
            <a:off x="10320885" y="5052822"/>
            <a:ext cx="2376264" cy="646331"/>
          </a:xfrm>
          <a:prstGeom prst="rect">
            <a:avLst/>
          </a:prstGeom>
          <a:noFill/>
        </p:spPr>
        <p:txBody>
          <a:bodyPr wrap="square" rtlCol="0">
            <a:spAutoFit/>
          </a:bodyPr>
          <a:lstStyle/>
          <a:p>
            <a:r>
              <a:rPr lang="fr-FR" dirty="0" smtClean="0"/>
              <a:t>Echange</a:t>
            </a:r>
            <a:endParaRPr lang="fr-FR" dirty="0"/>
          </a:p>
        </p:txBody>
      </p:sp>
      <p:pic>
        <p:nvPicPr>
          <p:cNvPr id="78850" name="Picture 2" descr="http://psmoret.unblog.fr/files/2010/04/richesseetlespauvres.jp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465221" y="6676298"/>
            <a:ext cx="3711329" cy="26779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3279873"/>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205"/>
                                        </p:tgtEl>
                                        <p:attrNameLst>
                                          <p:attrName>style.visibility</p:attrName>
                                        </p:attrNameLst>
                                      </p:cBhvr>
                                      <p:to>
                                        <p:strVal val="visible"/>
                                      </p:to>
                                    </p:set>
                                    <p:animEffect transition="in" filter="wipe(left)">
                                      <p:cBhvr>
                                        <p:cTn id="7" dur="1000"/>
                                        <p:tgtEl>
                                          <p:spTgt spid="8205"/>
                                        </p:tgtEl>
                                      </p:cBhvr>
                                    </p:animEffect>
                                  </p:childTnLst>
                                </p:cTn>
                              </p:par>
                            </p:childTnLst>
                          </p:cTn>
                        </p:par>
                        <p:par>
                          <p:cTn id="8" fill="hold">
                            <p:stCondLst>
                              <p:cond delay="1000"/>
                            </p:stCondLst>
                            <p:childTnLst>
                              <p:par>
                                <p:cTn id="9" presetID="1" presetClass="entr" presetSubtype="0" fill="hold" grpId="0" nodeType="afterEffect">
                                  <p:stCondLst>
                                    <p:cond delay="0"/>
                                  </p:stCondLst>
                                  <p:childTnLst>
                                    <p:set>
                                      <p:cBhvr>
                                        <p:cTn id="10" dur="1" fill="hold">
                                          <p:stCondLst>
                                            <p:cond delay="0"/>
                                          </p:stCondLst>
                                        </p:cTn>
                                        <p:tgtEl>
                                          <p:spTgt spid="820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1000"/>
                                        <p:tgtEl>
                                          <p:spTgt spid="20"/>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22" presetClass="entr" presetSubtype="1" fill="hold" nodeType="clickEffect">
                                  <p:stCondLst>
                                    <p:cond delay="0"/>
                                  </p:stCondLst>
                                  <p:childTnLst>
                                    <p:set>
                                      <p:cBhvr>
                                        <p:cTn id="23" dur="1" fill="hold">
                                          <p:stCondLst>
                                            <p:cond delay="0"/>
                                          </p:stCondLst>
                                        </p:cTn>
                                        <p:tgtEl>
                                          <p:spTgt spid="8209"/>
                                        </p:tgtEl>
                                        <p:attrNameLst>
                                          <p:attrName>style.visibility</p:attrName>
                                        </p:attrNameLst>
                                      </p:cBhvr>
                                      <p:to>
                                        <p:strVal val="visible"/>
                                      </p:to>
                                    </p:set>
                                    <p:animEffect transition="in" filter="wipe(up)">
                                      <p:cBhvr>
                                        <p:cTn id="24" dur="1000"/>
                                        <p:tgtEl>
                                          <p:spTgt spid="8209"/>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8210"/>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78850"/>
                                        </p:tgtEl>
                                        <p:attrNameLst>
                                          <p:attrName>style.visibility</p:attrName>
                                        </p:attrNameLst>
                                      </p:cBhvr>
                                      <p:to>
                                        <p:strVal val="visible"/>
                                      </p:to>
                                    </p:set>
                                    <p:anim calcmode="lin" valueType="num">
                                      <p:cBhvr>
                                        <p:cTn id="33" dur="500" fill="hold"/>
                                        <p:tgtEl>
                                          <p:spTgt spid="78850"/>
                                        </p:tgtEl>
                                        <p:attrNameLst>
                                          <p:attrName>ppt_w</p:attrName>
                                        </p:attrNameLst>
                                      </p:cBhvr>
                                      <p:tavLst>
                                        <p:tav tm="0">
                                          <p:val>
                                            <p:fltVal val="0"/>
                                          </p:val>
                                        </p:tav>
                                        <p:tav tm="100000">
                                          <p:val>
                                            <p:strVal val="#ppt_w"/>
                                          </p:val>
                                        </p:tav>
                                      </p:tavLst>
                                    </p:anim>
                                    <p:anim calcmode="lin" valueType="num">
                                      <p:cBhvr>
                                        <p:cTn id="34" dur="500" fill="hold"/>
                                        <p:tgtEl>
                                          <p:spTgt spid="78850"/>
                                        </p:tgtEl>
                                        <p:attrNameLst>
                                          <p:attrName>ppt_h</p:attrName>
                                        </p:attrNameLst>
                                      </p:cBhvr>
                                      <p:tavLst>
                                        <p:tav tm="0">
                                          <p:val>
                                            <p:fltVal val="0"/>
                                          </p:val>
                                        </p:tav>
                                        <p:tav tm="100000">
                                          <p:val>
                                            <p:strVal val="#ppt_h"/>
                                          </p:val>
                                        </p:tav>
                                      </p:tavLst>
                                    </p:anim>
                                    <p:animEffect transition="in" filter="fade">
                                      <p:cBhvr>
                                        <p:cTn id="35" dur="500"/>
                                        <p:tgtEl>
                                          <p:spTgt spid="788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7" grpId="0"/>
      <p:bldP spid="8210" grpId="0" animBg="1"/>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pPr eaLnBrk="1" fontAlgn="auto" hangingPunct="1">
              <a:spcAft>
                <a:spcPts val="0"/>
              </a:spcAft>
              <a:defRPr/>
            </a:pPr>
            <a:r>
              <a:rPr lang="fr-FR" dirty="0" smtClean="0"/>
              <a:t>La loi de l’offre et de la demande</a:t>
            </a:r>
            <a:endParaRPr lang="fr-FR" dirty="0"/>
          </a:p>
        </p:txBody>
      </p:sp>
      <p:cxnSp>
        <p:nvCxnSpPr>
          <p:cNvPr id="4" name="Connecteur droit avec flèche 3"/>
          <p:cNvCxnSpPr/>
          <p:nvPr/>
        </p:nvCxnSpPr>
        <p:spPr>
          <a:xfrm rot="5400000" flipH="1" flipV="1">
            <a:off x="-764258" y="5638801"/>
            <a:ext cx="5387058" cy="2258"/>
          </a:xfrm>
          <a:prstGeom prst="straightConnector1">
            <a:avLst/>
          </a:prstGeom>
          <a:ln w="38100">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6" name="Connecteur droit avec flèche 5"/>
          <p:cNvCxnSpPr/>
          <p:nvPr/>
        </p:nvCxnSpPr>
        <p:spPr>
          <a:xfrm>
            <a:off x="1930401" y="8331200"/>
            <a:ext cx="7619999" cy="2258"/>
          </a:xfrm>
          <a:prstGeom prst="straightConnector1">
            <a:avLst/>
          </a:prstGeom>
          <a:ln w="38100">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sp>
        <p:nvSpPr>
          <p:cNvPr id="8" name="ZoneTexte 7"/>
          <p:cNvSpPr txBox="1">
            <a:spLocks noChangeArrowheads="1"/>
          </p:cNvSpPr>
          <p:nvPr/>
        </p:nvSpPr>
        <p:spPr bwMode="auto">
          <a:xfrm>
            <a:off x="1029792" y="2356520"/>
            <a:ext cx="1219200" cy="1006969"/>
          </a:xfrm>
          <a:prstGeom prst="rect">
            <a:avLst/>
          </a:prstGeom>
          <a:noFill/>
          <a:ln w="9525">
            <a:noFill/>
            <a:miter lim="800000"/>
            <a:headEnd/>
            <a:tailEnd/>
          </a:ln>
        </p:spPr>
        <p:txBody>
          <a:bodyPr lIns="130046" tIns="65023" rIns="130046" bIns="65023">
            <a:spAutoFit/>
          </a:bodyPr>
          <a:lstStyle/>
          <a:p>
            <a:r>
              <a:rPr lang="fr-FR" sz="2800" dirty="0">
                <a:latin typeface="Book Antiqua" pitchFamily="18" charset="0"/>
              </a:rPr>
              <a:t>Prix (</a:t>
            </a:r>
            <a:r>
              <a:rPr lang="fr-FR" sz="2800" i="1" dirty="0">
                <a:latin typeface="Book Antiqua" pitchFamily="18" charset="0"/>
              </a:rPr>
              <a:t>p)</a:t>
            </a:r>
            <a:endParaRPr lang="fr-FR" sz="2800" dirty="0">
              <a:latin typeface="Book Antiqua" pitchFamily="18" charset="0"/>
            </a:endParaRPr>
          </a:p>
        </p:txBody>
      </p:sp>
      <p:sp>
        <p:nvSpPr>
          <p:cNvPr id="9" name="ZoneTexte 8"/>
          <p:cNvSpPr txBox="1">
            <a:spLocks noChangeArrowheads="1"/>
          </p:cNvSpPr>
          <p:nvPr/>
        </p:nvSpPr>
        <p:spPr bwMode="auto">
          <a:xfrm>
            <a:off x="9550400" y="8128000"/>
            <a:ext cx="2540001" cy="568960"/>
          </a:xfrm>
          <a:prstGeom prst="rect">
            <a:avLst/>
          </a:prstGeom>
          <a:noFill/>
          <a:ln w="9525">
            <a:noFill/>
            <a:miter lim="800000"/>
            <a:headEnd/>
            <a:tailEnd/>
          </a:ln>
        </p:spPr>
        <p:txBody>
          <a:bodyPr lIns="130046" tIns="65023" rIns="130046" bIns="65023">
            <a:spAutoFit/>
          </a:bodyPr>
          <a:lstStyle/>
          <a:p>
            <a:r>
              <a:rPr lang="fr-FR" sz="2800" dirty="0">
                <a:latin typeface="Book Antiqua" pitchFamily="18" charset="0"/>
              </a:rPr>
              <a:t>Quantité (</a:t>
            </a:r>
            <a:r>
              <a:rPr lang="fr-FR" sz="2800" i="1" dirty="0">
                <a:latin typeface="Book Antiqua" pitchFamily="18" charset="0"/>
              </a:rPr>
              <a:t>q)</a:t>
            </a:r>
            <a:endParaRPr lang="fr-FR" sz="2800" dirty="0">
              <a:latin typeface="Book Antiqua" pitchFamily="18" charset="0"/>
            </a:endParaRPr>
          </a:p>
        </p:txBody>
      </p:sp>
      <p:sp>
        <p:nvSpPr>
          <p:cNvPr id="33" name="ZoneTexte 32"/>
          <p:cNvSpPr txBox="1"/>
          <p:nvPr/>
        </p:nvSpPr>
        <p:spPr>
          <a:xfrm>
            <a:off x="8590632" y="7030270"/>
            <a:ext cx="2438400" cy="657014"/>
          </a:xfrm>
          <a:prstGeom prst="rect">
            <a:avLst/>
          </a:prstGeom>
          <a:noFill/>
        </p:spPr>
        <p:txBody>
          <a:bodyPr lIns="130046" tIns="65023" rIns="130046" bIns="65023">
            <a:spAutoFit/>
          </a:bodyPr>
          <a:lstStyle/>
          <a:p>
            <a:pPr fontAlgn="auto">
              <a:spcBef>
                <a:spcPts val="0"/>
              </a:spcBef>
              <a:spcAft>
                <a:spcPts val="0"/>
              </a:spcAft>
              <a:defRPr/>
            </a:pPr>
            <a:r>
              <a:rPr lang="fr-FR" sz="3400" dirty="0">
                <a:solidFill>
                  <a:schemeClr val="accent6"/>
                </a:solidFill>
                <a:latin typeface="+mn-lt"/>
              </a:rPr>
              <a:t>Demande</a:t>
            </a:r>
          </a:p>
        </p:txBody>
      </p:sp>
      <p:sp>
        <p:nvSpPr>
          <p:cNvPr id="34" name="ZoneTexte 33"/>
          <p:cNvSpPr txBox="1">
            <a:spLocks noChangeArrowheads="1"/>
          </p:cNvSpPr>
          <p:nvPr/>
        </p:nvSpPr>
        <p:spPr bwMode="auto">
          <a:xfrm>
            <a:off x="9285951" y="2617894"/>
            <a:ext cx="1524001" cy="657013"/>
          </a:xfrm>
          <a:prstGeom prst="rect">
            <a:avLst/>
          </a:prstGeom>
          <a:noFill/>
          <a:ln w="9525">
            <a:noFill/>
            <a:miter lim="800000"/>
            <a:headEnd/>
            <a:tailEnd/>
          </a:ln>
        </p:spPr>
        <p:txBody>
          <a:bodyPr lIns="130046" tIns="65023" rIns="130046" bIns="65023">
            <a:spAutoFit/>
          </a:bodyPr>
          <a:lstStyle/>
          <a:p>
            <a:r>
              <a:rPr lang="fr-FR" sz="3400" dirty="0">
                <a:solidFill>
                  <a:srgbClr val="99CC00"/>
                </a:solidFill>
                <a:latin typeface="Book Antiqua" pitchFamily="18" charset="0"/>
              </a:rPr>
              <a:t>Offre</a:t>
            </a:r>
          </a:p>
        </p:txBody>
      </p:sp>
      <p:cxnSp>
        <p:nvCxnSpPr>
          <p:cNvPr id="36" name="Connecteur droit 35"/>
          <p:cNvCxnSpPr/>
          <p:nvPr/>
        </p:nvCxnSpPr>
        <p:spPr>
          <a:xfrm flipH="1">
            <a:off x="1930401" y="5602452"/>
            <a:ext cx="3599891" cy="1"/>
          </a:xfrm>
          <a:prstGeom prst="line">
            <a:avLst/>
          </a:prstGeom>
          <a:ln w="38100">
            <a:solidFill>
              <a:srgbClr val="C00000"/>
            </a:solidFill>
            <a:prstDash val="sysDash"/>
          </a:ln>
        </p:spPr>
        <p:style>
          <a:lnRef idx="1">
            <a:schemeClr val="accent1"/>
          </a:lnRef>
          <a:fillRef idx="0">
            <a:schemeClr val="accent1"/>
          </a:fillRef>
          <a:effectRef idx="0">
            <a:schemeClr val="accent1"/>
          </a:effectRef>
          <a:fontRef idx="minor">
            <a:schemeClr val="tx1"/>
          </a:fontRef>
        </p:style>
      </p:cxnSp>
      <p:cxnSp>
        <p:nvCxnSpPr>
          <p:cNvPr id="39" name="Connecteur droit 38"/>
          <p:cNvCxnSpPr/>
          <p:nvPr/>
        </p:nvCxnSpPr>
        <p:spPr>
          <a:xfrm>
            <a:off x="5566296" y="5549621"/>
            <a:ext cx="1" cy="2728747"/>
          </a:xfrm>
          <a:prstGeom prst="line">
            <a:avLst/>
          </a:prstGeom>
          <a:ln w="38100">
            <a:solidFill>
              <a:srgbClr val="C00000"/>
            </a:solidFill>
            <a:prstDash val="sysDash"/>
          </a:ln>
        </p:spPr>
        <p:style>
          <a:lnRef idx="1">
            <a:schemeClr val="accent1"/>
          </a:lnRef>
          <a:fillRef idx="0">
            <a:schemeClr val="accent1"/>
          </a:fillRef>
          <a:effectRef idx="0">
            <a:schemeClr val="accent1"/>
          </a:effectRef>
          <a:fontRef idx="minor">
            <a:schemeClr val="tx1"/>
          </a:fontRef>
        </p:style>
      </p:cxnSp>
      <p:sp>
        <p:nvSpPr>
          <p:cNvPr id="40" name="ZoneTexte 39"/>
          <p:cNvSpPr txBox="1">
            <a:spLocks noChangeArrowheads="1"/>
          </p:cNvSpPr>
          <p:nvPr/>
        </p:nvSpPr>
        <p:spPr bwMode="auto">
          <a:xfrm>
            <a:off x="1029792" y="5273945"/>
            <a:ext cx="697409" cy="654536"/>
          </a:xfrm>
          <a:prstGeom prst="rect">
            <a:avLst/>
          </a:prstGeom>
          <a:noFill/>
          <a:ln w="9525">
            <a:noFill/>
            <a:miter lim="800000"/>
            <a:headEnd/>
            <a:tailEnd/>
          </a:ln>
        </p:spPr>
        <p:txBody>
          <a:bodyPr wrap="square" lIns="130046" tIns="65023" rIns="130046" bIns="65023">
            <a:spAutoFit/>
          </a:bodyPr>
          <a:lstStyle/>
          <a:p>
            <a:r>
              <a:rPr lang="fr-FR" sz="3400" dirty="0" smtClean="0">
                <a:latin typeface="Book Antiqua" pitchFamily="18" charset="0"/>
              </a:rPr>
              <a:t>P</a:t>
            </a:r>
            <a:r>
              <a:rPr lang="fr-FR" sz="3400" baseline="30000" dirty="0" smtClean="0">
                <a:latin typeface="Book Antiqua" pitchFamily="18" charset="0"/>
              </a:rPr>
              <a:t>*</a:t>
            </a:r>
            <a:endParaRPr lang="fr-FR" sz="3400" baseline="30000" dirty="0">
              <a:latin typeface="Book Antiqua" pitchFamily="18" charset="0"/>
            </a:endParaRPr>
          </a:p>
        </p:txBody>
      </p:sp>
      <p:sp>
        <p:nvSpPr>
          <p:cNvPr id="41" name="ZoneTexte 40"/>
          <p:cNvSpPr txBox="1">
            <a:spLocks noChangeArrowheads="1"/>
          </p:cNvSpPr>
          <p:nvPr/>
        </p:nvSpPr>
        <p:spPr bwMode="auto">
          <a:xfrm>
            <a:off x="5158421" y="8406385"/>
            <a:ext cx="774327" cy="654536"/>
          </a:xfrm>
          <a:prstGeom prst="rect">
            <a:avLst/>
          </a:prstGeom>
          <a:noFill/>
          <a:ln w="9525">
            <a:noFill/>
            <a:miter lim="800000"/>
            <a:headEnd/>
            <a:tailEnd/>
          </a:ln>
        </p:spPr>
        <p:txBody>
          <a:bodyPr wrap="square" lIns="130046" tIns="65023" rIns="130046" bIns="65023">
            <a:spAutoFit/>
          </a:bodyPr>
          <a:lstStyle/>
          <a:p>
            <a:r>
              <a:rPr lang="fr-FR" sz="3400" dirty="0" smtClean="0">
                <a:latin typeface="Book Antiqua" pitchFamily="18" charset="0"/>
              </a:rPr>
              <a:t>Q</a:t>
            </a:r>
            <a:r>
              <a:rPr lang="fr-FR" sz="3400" baseline="30000" dirty="0" smtClean="0">
                <a:latin typeface="Book Antiqua" pitchFamily="18" charset="0"/>
              </a:rPr>
              <a:t>*</a:t>
            </a:r>
            <a:endParaRPr lang="fr-FR" sz="3400" baseline="30000" dirty="0">
              <a:latin typeface="Book Antiqua" pitchFamily="18" charset="0"/>
            </a:endParaRPr>
          </a:p>
        </p:txBody>
      </p:sp>
      <p:cxnSp>
        <p:nvCxnSpPr>
          <p:cNvPr id="5" name="Connecteur droit 4"/>
          <p:cNvCxnSpPr/>
          <p:nvPr/>
        </p:nvCxnSpPr>
        <p:spPr bwMode="auto">
          <a:xfrm>
            <a:off x="2469952" y="3157502"/>
            <a:ext cx="6120680" cy="4743635"/>
          </a:xfrm>
          <a:prstGeom prst="line">
            <a:avLst/>
          </a:prstGeom>
          <a:blipFill dpi="0" rotWithShape="0">
            <a:blip r:embed="rId2"/>
            <a:srcRect/>
            <a:tile tx="0" ty="0" sx="100000" sy="100000" flip="none" algn="tl"/>
          </a:blipFill>
          <a:ln w="50800" cap="flat" cmpd="sng" algn="ctr">
            <a:solidFill>
              <a:schemeClr val="accent6">
                <a:lumMod val="60000"/>
                <a:lumOff val="40000"/>
              </a:schemeClr>
            </a:solidFill>
            <a:prstDash val="solid"/>
            <a:miter lim="0"/>
            <a:headEnd type="none" w="med" len="med"/>
            <a:tailEnd type="none" w="med" len="med"/>
          </a:ln>
          <a:effectLst/>
        </p:spPr>
      </p:cxnSp>
      <p:cxnSp>
        <p:nvCxnSpPr>
          <p:cNvPr id="10" name="Connecteur droit 9"/>
          <p:cNvCxnSpPr/>
          <p:nvPr/>
        </p:nvCxnSpPr>
        <p:spPr bwMode="auto">
          <a:xfrm flipV="1">
            <a:off x="2757984" y="3157502"/>
            <a:ext cx="5616624" cy="4743635"/>
          </a:xfrm>
          <a:prstGeom prst="line">
            <a:avLst/>
          </a:prstGeom>
          <a:blipFill dpi="0" rotWithShape="0">
            <a:blip r:embed="rId2"/>
            <a:srcRect/>
            <a:tile tx="0" ty="0" sx="100000" sy="100000" flip="none" algn="tl"/>
          </a:blipFill>
          <a:ln w="50800" cap="flat" cmpd="sng" algn="ctr">
            <a:solidFill>
              <a:srgbClr val="92D050"/>
            </a:solidFill>
            <a:prstDash val="solid"/>
            <a:miter lim="0"/>
            <a:headEnd type="none" w="med" len="med"/>
            <a:tailEnd type="none" w="med" len="med"/>
          </a:ln>
          <a:effectLst/>
        </p:spPr>
      </p:cxnSp>
      <p:sp>
        <p:nvSpPr>
          <p:cNvPr id="19" name="Ellipse 18"/>
          <p:cNvSpPr/>
          <p:nvPr/>
        </p:nvSpPr>
        <p:spPr bwMode="auto">
          <a:xfrm>
            <a:off x="5401569" y="5456213"/>
            <a:ext cx="288032" cy="292479"/>
          </a:xfrm>
          <a:prstGeom prst="ellipse">
            <a:avLst/>
          </a:prstGeom>
          <a:solidFill>
            <a:srgbClr val="FF0000"/>
          </a:solid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1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33"/>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left)">
                                      <p:cBhvr>
                                        <p:cTn id="26" dur="1000"/>
                                        <p:tgtEl>
                                          <p:spTgt spid="10"/>
                                        </p:tgtEl>
                                      </p:cBhvr>
                                    </p:animEffec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p:cTn id="35" dur="500" fill="hold"/>
                                        <p:tgtEl>
                                          <p:spTgt spid="19"/>
                                        </p:tgtEl>
                                        <p:attrNameLst>
                                          <p:attrName>ppt_w</p:attrName>
                                        </p:attrNameLst>
                                      </p:cBhvr>
                                      <p:tavLst>
                                        <p:tav tm="0">
                                          <p:val>
                                            <p:fltVal val="0"/>
                                          </p:val>
                                        </p:tav>
                                        <p:tav tm="100000">
                                          <p:val>
                                            <p:strVal val="#ppt_w"/>
                                          </p:val>
                                        </p:tav>
                                      </p:tavLst>
                                    </p:anim>
                                    <p:anim calcmode="lin" valueType="num">
                                      <p:cBhvr>
                                        <p:cTn id="36" dur="500" fill="hold"/>
                                        <p:tgtEl>
                                          <p:spTgt spid="19"/>
                                        </p:tgtEl>
                                        <p:attrNameLst>
                                          <p:attrName>ppt_h</p:attrName>
                                        </p:attrNameLst>
                                      </p:cBhvr>
                                      <p:tavLst>
                                        <p:tav tm="0">
                                          <p:val>
                                            <p:fltVal val="0"/>
                                          </p:val>
                                        </p:tav>
                                        <p:tav tm="100000">
                                          <p:val>
                                            <p:strVal val="#ppt_h"/>
                                          </p:val>
                                        </p:tav>
                                      </p:tavLst>
                                    </p:anim>
                                    <p:animEffect transition="in" filter="fade">
                                      <p:cBhvr>
                                        <p:cTn id="37" dur="500"/>
                                        <p:tgtEl>
                                          <p:spTgt spid="19"/>
                                        </p:tgtEl>
                                      </p:cBhvr>
                                    </p:animEffec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40"/>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nodeType="clickEffect">
                                  <p:stCondLst>
                                    <p:cond delay="0"/>
                                  </p:stCondLst>
                                  <p:childTnLst>
                                    <p:set>
                                      <p:cBhvr>
                                        <p:cTn id="45" dur="1" fill="hold">
                                          <p:stCondLst>
                                            <p:cond delay="0"/>
                                          </p:stCondLst>
                                        </p:cTn>
                                        <p:tgtEl>
                                          <p:spTgt spid="36"/>
                                        </p:tgtEl>
                                        <p:attrNameLst>
                                          <p:attrName>style.visibility</p:attrName>
                                        </p:attrNameLst>
                                      </p:cBhvr>
                                      <p:to>
                                        <p:strVal val="visible"/>
                                      </p:to>
                                    </p:set>
                                    <p:animEffect transition="in" filter="wipe(left)">
                                      <p:cBhvr>
                                        <p:cTn id="46" dur="500"/>
                                        <p:tgtEl>
                                          <p:spTgt spid="36"/>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1" fill="hold" nodeType="clickEffect">
                                  <p:stCondLst>
                                    <p:cond delay="0"/>
                                  </p:stCondLst>
                                  <p:childTnLst>
                                    <p:set>
                                      <p:cBhvr>
                                        <p:cTn id="50" dur="1" fill="hold">
                                          <p:stCondLst>
                                            <p:cond delay="0"/>
                                          </p:stCondLst>
                                        </p:cTn>
                                        <p:tgtEl>
                                          <p:spTgt spid="39"/>
                                        </p:tgtEl>
                                        <p:attrNameLst>
                                          <p:attrName>style.visibility</p:attrName>
                                        </p:attrNameLst>
                                      </p:cBhvr>
                                      <p:to>
                                        <p:strVal val="visible"/>
                                      </p:to>
                                    </p:set>
                                    <p:animEffect transition="in" filter="wipe(up)">
                                      <p:cBhvr>
                                        <p:cTn id="51" dur="500"/>
                                        <p:tgtEl>
                                          <p:spTgt spid="39"/>
                                        </p:tgtEl>
                                      </p:cBhvr>
                                    </p:animEffect>
                                  </p:childTnLst>
                                </p:cTn>
                              </p:par>
                            </p:childTnLst>
                          </p:cTn>
                        </p:par>
                      </p:childTnLst>
                    </p:cTn>
                  </p:par>
                  <p:par>
                    <p:cTn id="52" fill="hold">
                      <p:stCondLst>
                        <p:cond delay="indefinite"/>
                      </p:stCondLst>
                      <p:childTnLst>
                        <p:par>
                          <p:cTn id="53" fill="hold">
                            <p:stCondLst>
                              <p:cond delay="0"/>
                            </p:stCondLst>
                            <p:childTnLst>
                              <p:par>
                                <p:cTn id="54" presetID="1" presetClass="entr" presetSubtype="0" fill="hold" grpId="0" nodeType="clickEffect">
                                  <p:stCondLst>
                                    <p:cond delay="0"/>
                                  </p:stCondLst>
                                  <p:childTnLst>
                                    <p:set>
                                      <p:cBhvr>
                                        <p:cTn id="55"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33" grpId="0"/>
      <p:bldP spid="34" grpId="0"/>
      <p:bldP spid="40" grpId="0"/>
      <p:bldP spid="41" grpId="0"/>
      <p:bldP spid="1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568996"/>
          </a:xfrm>
        </p:spPr>
        <p:txBody>
          <a:bodyPr/>
          <a:lstStyle/>
          <a:p>
            <a:r>
              <a:rPr lang="fr-FR" dirty="0" smtClean="0"/>
              <a:t>Comment l’O = la D ?</a:t>
            </a:r>
            <a:endParaRPr lang="fr-FR" dirty="0"/>
          </a:p>
        </p:txBody>
      </p:sp>
      <p:cxnSp>
        <p:nvCxnSpPr>
          <p:cNvPr id="3" name="Connecteur droit avec flèche 2"/>
          <p:cNvCxnSpPr/>
          <p:nvPr/>
        </p:nvCxnSpPr>
        <p:spPr>
          <a:xfrm rot="5400000" flipH="1" flipV="1">
            <a:off x="-764258" y="5638801"/>
            <a:ext cx="5387058" cy="2258"/>
          </a:xfrm>
          <a:prstGeom prst="straightConnector1">
            <a:avLst/>
          </a:prstGeom>
          <a:ln w="38100">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4" name="Connecteur droit avec flèche 3"/>
          <p:cNvCxnSpPr/>
          <p:nvPr/>
        </p:nvCxnSpPr>
        <p:spPr>
          <a:xfrm>
            <a:off x="1930401" y="8331200"/>
            <a:ext cx="7619999" cy="2258"/>
          </a:xfrm>
          <a:prstGeom prst="straightConnector1">
            <a:avLst/>
          </a:prstGeom>
          <a:ln w="38100">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sp>
        <p:nvSpPr>
          <p:cNvPr id="5" name="ZoneTexte 4"/>
          <p:cNvSpPr txBox="1">
            <a:spLocks noChangeArrowheads="1"/>
          </p:cNvSpPr>
          <p:nvPr/>
        </p:nvSpPr>
        <p:spPr bwMode="auto">
          <a:xfrm>
            <a:off x="1029792" y="2356520"/>
            <a:ext cx="1219200" cy="1006969"/>
          </a:xfrm>
          <a:prstGeom prst="rect">
            <a:avLst/>
          </a:prstGeom>
          <a:noFill/>
          <a:ln w="9525">
            <a:noFill/>
            <a:miter lim="800000"/>
            <a:headEnd/>
            <a:tailEnd/>
          </a:ln>
        </p:spPr>
        <p:txBody>
          <a:bodyPr lIns="130046" tIns="65023" rIns="130046" bIns="65023">
            <a:spAutoFit/>
          </a:bodyPr>
          <a:lstStyle/>
          <a:p>
            <a:r>
              <a:rPr lang="fr-FR" sz="2800" dirty="0">
                <a:latin typeface="Book Antiqua" pitchFamily="18" charset="0"/>
              </a:rPr>
              <a:t>Prix (</a:t>
            </a:r>
            <a:r>
              <a:rPr lang="fr-FR" sz="2800" i="1" dirty="0">
                <a:latin typeface="Book Antiqua" pitchFamily="18" charset="0"/>
              </a:rPr>
              <a:t>p)</a:t>
            </a:r>
            <a:endParaRPr lang="fr-FR" sz="2800" dirty="0">
              <a:latin typeface="Book Antiqua" pitchFamily="18" charset="0"/>
            </a:endParaRPr>
          </a:p>
        </p:txBody>
      </p:sp>
      <p:sp>
        <p:nvSpPr>
          <p:cNvPr id="6" name="ZoneTexte 5"/>
          <p:cNvSpPr txBox="1">
            <a:spLocks noChangeArrowheads="1"/>
          </p:cNvSpPr>
          <p:nvPr/>
        </p:nvSpPr>
        <p:spPr bwMode="auto">
          <a:xfrm>
            <a:off x="9550400" y="8128000"/>
            <a:ext cx="2540001" cy="568960"/>
          </a:xfrm>
          <a:prstGeom prst="rect">
            <a:avLst/>
          </a:prstGeom>
          <a:noFill/>
          <a:ln w="9525">
            <a:noFill/>
            <a:miter lim="800000"/>
            <a:headEnd/>
            <a:tailEnd/>
          </a:ln>
        </p:spPr>
        <p:txBody>
          <a:bodyPr lIns="130046" tIns="65023" rIns="130046" bIns="65023">
            <a:spAutoFit/>
          </a:bodyPr>
          <a:lstStyle/>
          <a:p>
            <a:r>
              <a:rPr lang="fr-FR" sz="2800" dirty="0">
                <a:latin typeface="Book Antiqua" pitchFamily="18" charset="0"/>
              </a:rPr>
              <a:t>Quantité (</a:t>
            </a:r>
            <a:r>
              <a:rPr lang="fr-FR" sz="2800" i="1" dirty="0">
                <a:latin typeface="Book Antiqua" pitchFamily="18" charset="0"/>
              </a:rPr>
              <a:t>q)</a:t>
            </a:r>
            <a:endParaRPr lang="fr-FR" sz="2800" dirty="0">
              <a:latin typeface="Book Antiqua" pitchFamily="18" charset="0"/>
            </a:endParaRPr>
          </a:p>
        </p:txBody>
      </p:sp>
      <p:sp>
        <p:nvSpPr>
          <p:cNvPr id="7" name="ZoneTexte 6"/>
          <p:cNvSpPr txBox="1"/>
          <p:nvPr/>
        </p:nvSpPr>
        <p:spPr>
          <a:xfrm>
            <a:off x="8590632" y="7030270"/>
            <a:ext cx="2438400" cy="657014"/>
          </a:xfrm>
          <a:prstGeom prst="rect">
            <a:avLst/>
          </a:prstGeom>
          <a:noFill/>
        </p:spPr>
        <p:txBody>
          <a:bodyPr lIns="130046" tIns="65023" rIns="130046" bIns="65023">
            <a:spAutoFit/>
          </a:bodyPr>
          <a:lstStyle/>
          <a:p>
            <a:pPr fontAlgn="auto">
              <a:spcBef>
                <a:spcPts val="0"/>
              </a:spcBef>
              <a:spcAft>
                <a:spcPts val="0"/>
              </a:spcAft>
              <a:defRPr/>
            </a:pPr>
            <a:r>
              <a:rPr lang="fr-FR" sz="3400" dirty="0">
                <a:solidFill>
                  <a:schemeClr val="accent6"/>
                </a:solidFill>
                <a:latin typeface="+mn-lt"/>
              </a:rPr>
              <a:t>Demande</a:t>
            </a:r>
          </a:p>
        </p:txBody>
      </p:sp>
      <p:sp>
        <p:nvSpPr>
          <p:cNvPr id="8" name="ZoneTexte 7"/>
          <p:cNvSpPr txBox="1">
            <a:spLocks noChangeArrowheads="1"/>
          </p:cNvSpPr>
          <p:nvPr/>
        </p:nvSpPr>
        <p:spPr bwMode="auto">
          <a:xfrm>
            <a:off x="9285951" y="2617894"/>
            <a:ext cx="1524001" cy="657013"/>
          </a:xfrm>
          <a:prstGeom prst="rect">
            <a:avLst/>
          </a:prstGeom>
          <a:noFill/>
          <a:ln w="9525">
            <a:noFill/>
            <a:miter lim="800000"/>
            <a:headEnd/>
            <a:tailEnd/>
          </a:ln>
        </p:spPr>
        <p:txBody>
          <a:bodyPr lIns="130046" tIns="65023" rIns="130046" bIns="65023">
            <a:spAutoFit/>
          </a:bodyPr>
          <a:lstStyle/>
          <a:p>
            <a:r>
              <a:rPr lang="fr-FR" sz="3400" dirty="0">
                <a:solidFill>
                  <a:srgbClr val="99CC00"/>
                </a:solidFill>
                <a:latin typeface="Book Antiqua" pitchFamily="18" charset="0"/>
              </a:rPr>
              <a:t>Offre</a:t>
            </a:r>
          </a:p>
        </p:txBody>
      </p:sp>
      <p:cxnSp>
        <p:nvCxnSpPr>
          <p:cNvPr id="9" name="Connecteur droit 8"/>
          <p:cNvCxnSpPr/>
          <p:nvPr/>
        </p:nvCxnSpPr>
        <p:spPr>
          <a:xfrm flipH="1">
            <a:off x="1930401" y="5602452"/>
            <a:ext cx="3599891" cy="1"/>
          </a:xfrm>
          <a:prstGeom prst="line">
            <a:avLst/>
          </a:prstGeom>
          <a:ln w="38100">
            <a:solidFill>
              <a:srgbClr val="C00000"/>
            </a:solidFill>
            <a:prstDash val="sysDash"/>
          </a:ln>
        </p:spPr>
        <p:style>
          <a:lnRef idx="1">
            <a:schemeClr val="accent1"/>
          </a:lnRef>
          <a:fillRef idx="0">
            <a:schemeClr val="accent1"/>
          </a:fillRef>
          <a:effectRef idx="0">
            <a:schemeClr val="accent1"/>
          </a:effectRef>
          <a:fontRef idx="minor">
            <a:schemeClr val="tx1"/>
          </a:fontRef>
        </p:style>
      </p:cxnSp>
      <p:cxnSp>
        <p:nvCxnSpPr>
          <p:cNvPr id="10" name="Connecteur droit 9"/>
          <p:cNvCxnSpPr/>
          <p:nvPr/>
        </p:nvCxnSpPr>
        <p:spPr>
          <a:xfrm>
            <a:off x="5566296" y="5549621"/>
            <a:ext cx="1" cy="2728747"/>
          </a:xfrm>
          <a:prstGeom prst="line">
            <a:avLst/>
          </a:prstGeom>
          <a:ln w="38100">
            <a:solidFill>
              <a:srgbClr val="C00000"/>
            </a:solidFill>
            <a:prstDash val="sysDash"/>
          </a:ln>
        </p:spPr>
        <p:style>
          <a:lnRef idx="1">
            <a:schemeClr val="accent1"/>
          </a:lnRef>
          <a:fillRef idx="0">
            <a:schemeClr val="accent1"/>
          </a:fillRef>
          <a:effectRef idx="0">
            <a:schemeClr val="accent1"/>
          </a:effectRef>
          <a:fontRef idx="minor">
            <a:schemeClr val="tx1"/>
          </a:fontRef>
        </p:style>
      </p:cxnSp>
      <p:sp>
        <p:nvSpPr>
          <p:cNvPr id="11" name="ZoneTexte 10"/>
          <p:cNvSpPr txBox="1">
            <a:spLocks noChangeArrowheads="1"/>
          </p:cNvSpPr>
          <p:nvPr/>
        </p:nvSpPr>
        <p:spPr bwMode="auto">
          <a:xfrm>
            <a:off x="1029792" y="5273945"/>
            <a:ext cx="697409" cy="654536"/>
          </a:xfrm>
          <a:prstGeom prst="rect">
            <a:avLst/>
          </a:prstGeom>
          <a:noFill/>
          <a:ln w="9525">
            <a:noFill/>
            <a:miter lim="800000"/>
            <a:headEnd/>
            <a:tailEnd/>
          </a:ln>
        </p:spPr>
        <p:txBody>
          <a:bodyPr wrap="square" lIns="130046" tIns="65023" rIns="130046" bIns="65023">
            <a:spAutoFit/>
          </a:bodyPr>
          <a:lstStyle/>
          <a:p>
            <a:r>
              <a:rPr lang="fr-FR" sz="3400" dirty="0" smtClean="0">
                <a:latin typeface="Book Antiqua" pitchFamily="18" charset="0"/>
              </a:rPr>
              <a:t>P</a:t>
            </a:r>
            <a:r>
              <a:rPr lang="fr-FR" sz="3400" baseline="30000" dirty="0" smtClean="0">
                <a:latin typeface="Book Antiqua" pitchFamily="18" charset="0"/>
              </a:rPr>
              <a:t>*</a:t>
            </a:r>
            <a:endParaRPr lang="fr-FR" sz="3400" baseline="30000" dirty="0">
              <a:latin typeface="Book Antiqua" pitchFamily="18" charset="0"/>
            </a:endParaRPr>
          </a:p>
        </p:txBody>
      </p:sp>
      <p:sp>
        <p:nvSpPr>
          <p:cNvPr id="12" name="ZoneTexte 11"/>
          <p:cNvSpPr txBox="1">
            <a:spLocks noChangeArrowheads="1"/>
          </p:cNvSpPr>
          <p:nvPr/>
        </p:nvSpPr>
        <p:spPr bwMode="auto">
          <a:xfrm>
            <a:off x="5158421" y="8406385"/>
            <a:ext cx="774327" cy="654536"/>
          </a:xfrm>
          <a:prstGeom prst="rect">
            <a:avLst/>
          </a:prstGeom>
          <a:noFill/>
          <a:ln w="9525">
            <a:noFill/>
            <a:miter lim="800000"/>
            <a:headEnd/>
            <a:tailEnd/>
          </a:ln>
        </p:spPr>
        <p:txBody>
          <a:bodyPr wrap="square" lIns="130046" tIns="65023" rIns="130046" bIns="65023">
            <a:spAutoFit/>
          </a:bodyPr>
          <a:lstStyle/>
          <a:p>
            <a:r>
              <a:rPr lang="fr-FR" sz="3400" dirty="0" smtClean="0">
                <a:latin typeface="Book Antiqua" pitchFamily="18" charset="0"/>
              </a:rPr>
              <a:t>Q</a:t>
            </a:r>
            <a:r>
              <a:rPr lang="fr-FR" sz="3400" baseline="30000" dirty="0" smtClean="0">
                <a:latin typeface="Book Antiqua" pitchFamily="18" charset="0"/>
              </a:rPr>
              <a:t>*</a:t>
            </a:r>
            <a:endParaRPr lang="fr-FR" sz="3400" baseline="30000" dirty="0">
              <a:latin typeface="Book Antiqua" pitchFamily="18" charset="0"/>
            </a:endParaRPr>
          </a:p>
        </p:txBody>
      </p:sp>
      <p:cxnSp>
        <p:nvCxnSpPr>
          <p:cNvPr id="13" name="Connecteur droit 12"/>
          <p:cNvCxnSpPr/>
          <p:nvPr/>
        </p:nvCxnSpPr>
        <p:spPr bwMode="auto">
          <a:xfrm>
            <a:off x="2469952" y="3157502"/>
            <a:ext cx="6120680" cy="4743635"/>
          </a:xfrm>
          <a:prstGeom prst="line">
            <a:avLst/>
          </a:prstGeom>
          <a:blipFill dpi="0" rotWithShape="0">
            <a:blip r:embed="rId2"/>
            <a:srcRect/>
            <a:tile tx="0" ty="0" sx="100000" sy="100000" flip="none" algn="tl"/>
          </a:blipFill>
          <a:ln w="50800" cap="flat" cmpd="sng" algn="ctr">
            <a:solidFill>
              <a:schemeClr val="accent6">
                <a:lumMod val="60000"/>
                <a:lumOff val="40000"/>
              </a:schemeClr>
            </a:solidFill>
            <a:prstDash val="solid"/>
            <a:miter lim="0"/>
            <a:headEnd type="none" w="med" len="med"/>
            <a:tailEnd type="none" w="med" len="med"/>
          </a:ln>
          <a:effectLst/>
        </p:spPr>
      </p:cxnSp>
      <p:cxnSp>
        <p:nvCxnSpPr>
          <p:cNvPr id="14" name="Connecteur droit 13"/>
          <p:cNvCxnSpPr/>
          <p:nvPr/>
        </p:nvCxnSpPr>
        <p:spPr bwMode="auto">
          <a:xfrm flipV="1">
            <a:off x="2757984" y="3157502"/>
            <a:ext cx="5616624" cy="4743635"/>
          </a:xfrm>
          <a:prstGeom prst="line">
            <a:avLst/>
          </a:prstGeom>
          <a:blipFill dpi="0" rotWithShape="0">
            <a:blip r:embed="rId2"/>
            <a:srcRect/>
            <a:tile tx="0" ty="0" sx="100000" sy="100000" flip="none" algn="tl"/>
          </a:blipFill>
          <a:ln w="50800" cap="flat" cmpd="sng" algn="ctr">
            <a:solidFill>
              <a:srgbClr val="92D050"/>
            </a:solidFill>
            <a:prstDash val="solid"/>
            <a:miter lim="0"/>
            <a:headEnd type="none" w="med" len="med"/>
            <a:tailEnd type="none" w="med" len="med"/>
          </a:ln>
          <a:effectLst/>
        </p:spPr>
      </p:cxnSp>
      <p:sp>
        <p:nvSpPr>
          <p:cNvPr id="15" name="ZoneTexte 14"/>
          <p:cNvSpPr txBox="1">
            <a:spLocks noChangeArrowheads="1"/>
          </p:cNvSpPr>
          <p:nvPr/>
        </p:nvSpPr>
        <p:spPr bwMode="auto">
          <a:xfrm>
            <a:off x="1117601" y="4084712"/>
            <a:ext cx="762000" cy="654536"/>
          </a:xfrm>
          <a:prstGeom prst="rect">
            <a:avLst/>
          </a:prstGeom>
          <a:noFill/>
          <a:ln w="9525">
            <a:noFill/>
            <a:miter lim="800000"/>
            <a:headEnd/>
            <a:tailEnd/>
          </a:ln>
        </p:spPr>
        <p:txBody>
          <a:bodyPr wrap="square" lIns="130046" tIns="65023" rIns="130046" bIns="65023">
            <a:spAutoFit/>
          </a:bodyPr>
          <a:lstStyle/>
          <a:p>
            <a:r>
              <a:rPr lang="fr-FR" sz="3400" dirty="0" smtClean="0">
                <a:latin typeface="Book Antiqua" pitchFamily="18" charset="0"/>
              </a:rPr>
              <a:t>P</a:t>
            </a:r>
            <a:r>
              <a:rPr lang="fr-FR" sz="3400" baseline="-25000" dirty="0" smtClean="0">
                <a:latin typeface="Book Antiqua" pitchFamily="18" charset="0"/>
              </a:rPr>
              <a:t>1</a:t>
            </a:r>
            <a:endParaRPr lang="fr-FR" sz="3400" baseline="-25000" dirty="0">
              <a:latin typeface="Book Antiqua" pitchFamily="18" charset="0"/>
            </a:endParaRPr>
          </a:p>
        </p:txBody>
      </p:sp>
      <p:cxnSp>
        <p:nvCxnSpPr>
          <p:cNvPr id="17" name="Connecteur droit 16"/>
          <p:cNvCxnSpPr/>
          <p:nvPr/>
        </p:nvCxnSpPr>
        <p:spPr bwMode="auto">
          <a:xfrm>
            <a:off x="1879601" y="4588768"/>
            <a:ext cx="5486895" cy="0"/>
          </a:xfrm>
          <a:prstGeom prst="line">
            <a:avLst/>
          </a:prstGeom>
          <a:blipFill dpi="0" rotWithShape="0">
            <a:blip r:embed="rId2"/>
            <a:srcRect/>
            <a:tile tx="0" ty="0" sx="100000" sy="100000" flip="none" algn="tl"/>
          </a:blipFill>
          <a:ln w="38100" cap="flat" cmpd="sng" algn="ctr">
            <a:solidFill>
              <a:srgbClr val="C00000"/>
            </a:solidFill>
            <a:prstDash val="dash"/>
            <a:miter lim="0"/>
            <a:headEnd type="none" w="med" len="med"/>
            <a:tailEnd type="none" w="med" len="med"/>
          </a:ln>
          <a:effectLst/>
        </p:spPr>
      </p:cxnSp>
      <p:sp>
        <p:nvSpPr>
          <p:cNvPr id="18" name="Ellipse 17"/>
          <p:cNvSpPr/>
          <p:nvPr/>
        </p:nvSpPr>
        <p:spPr bwMode="auto">
          <a:xfrm>
            <a:off x="5401569" y="5456213"/>
            <a:ext cx="288032" cy="292479"/>
          </a:xfrm>
          <a:prstGeom prst="ellipse">
            <a:avLst/>
          </a:prstGeom>
          <a:solidFill>
            <a:srgbClr val="FF0000"/>
          </a:solid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19" name="Ellipse 18"/>
          <p:cNvSpPr/>
          <p:nvPr/>
        </p:nvSpPr>
        <p:spPr bwMode="auto">
          <a:xfrm>
            <a:off x="6574408" y="4481696"/>
            <a:ext cx="216024" cy="209560"/>
          </a:xfrm>
          <a:prstGeom prst="ellipse">
            <a:avLst/>
          </a:prstGeom>
          <a:solidFill>
            <a:srgbClr val="C00000"/>
          </a:solid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20" name="Ellipse 19"/>
          <p:cNvSpPr/>
          <p:nvPr/>
        </p:nvSpPr>
        <p:spPr bwMode="auto">
          <a:xfrm>
            <a:off x="4198144" y="4483988"/>
            <a:ext cx="216024" cy="209560"/>
          </a:xfrm>
          <a:prstGeom prst="ellipse">
            <a:avLst/>
          </a:prstGeom>
          <a:solidFill>
            <a:srgbClr val="C00000"/>
          </a:solid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21" name="ZoneTexte 20"/>
          <p:cNvSpPr txBox="1">
            <a:spLocks noChangeArrowheads="1"/>
          </p:cNvSpPr>
          <p:nvPr/>
        </p:nvSpPr>
        <p:spPr bwMode="auto">
          <a:xfrm>
            <a:off x="3730346" y="3784568"/>
            <a:ext cx="762000" cy="654536"/>
          </a:xfrm>
          <a:prstGeom prst="rect">
            <a:avLst/>
          </a:prstGeom>
          <a:noFill/>
          <a:ln w="9525">
            <a:noFill/>
            <a:miter lim="800000"/>
            <a:headEnd/>
            <a:tailEnd/>
          </a:ln>
        </p:spPr>
        <p:txBody>
          <a:bodyPr wrap="square" lIns="130046" tIns="65023" rIns="130046" bIns="65023">
            <a:spAutoFit/>
          </a:bodyPr>
          <a:lstStyle/>
          <a:p>
            <a:r>
              <a:rPr lang="fr-FR" sz="3400" dirty="0" smtClean="0">
                <a:latin typeface="Book Antiqua" pitchFamily="18" charset="0"/>
              </a:rPr>
              <a:t>D</a:t>
            </a:r>
            <a:r>
              <a:rPr lang="fr-FR" sz="3400" baseline="-25000" dirty="0" smtClean="0">
                <a:latin typeface="Book Antiqua" pitchFamily="18" charset="0"/>
              </a:rPr>
              <a:t>1</a:t>
            </a:r>
            <a:endParaRPr lang="fr-FR" sz="3400" baseline="-25000" dirty="0">
              <a:latin typeface="Book Antiqua" pitchFamily="18" charset="0"/>
            </a:endParaRPr>
          </a:p>
        </p:txBody>
      </p:sp>
      <p:sp>
        <p:nvSpPr>
          <p:cNvPr id="22" name="ZoneTexte 21"/>
          <p:cNvSpPr txBox="1">
            <a:spLocks noChangeArrowheads="1"/>
          </p:cNvSpPr>
          <p:nvPr/>
        </p:nvSpPr>
        <p:spPr bwMode="auto">
          <a:xfrm>
            <a:off x="6509385" y="3829452"/>
            <a:ext cx="762000" cy="654536"/>
          </a:xfrm>
          <a:prstGeom prst="rect">
            <a:avLst/>
          </a:prstGeom>
          <a:noFill/>
          <a:ln w="9525">
            <a:noFill/>
            <a:miter lim="800000"/>
            <a:headEnd/>
            <a:tailEnd/>
          </a:ln>
        </p:spPr>
        <p:txBody>
          <a:bodyPr wrap="square" lIns="130046" tIns="65023" rIns="130046" bIns="65023">
            <a:spAutoFit/>
          </a:bodyPr>
          <a:lstStyle/>
          <a:p>
            <a:r>
              <a:rPr lang="fr-FR" sz="3400" dirty="0" smtClean="0">
                <a:latin typeface="Book Antiqua" pitchFamily="18" charset="0"/>
              </a:rPr>
              <a:t>O</a:t>
            </a:r>
            <a:r>
              <a:rPr lang="fr-FR" sz="3400" baseline="-25000" dirty="0" smtClean="0">
                <a:latin typeface="Book Antiqua" pitchFamily="18" charset="0"/>
              </a:rPr>
              <a:t>1</a:t>
            </a:r>
            <a:endParaRPr lang="fr-FR" sz="3400" baseline="-25000" dirty="0">
              <a:latin typeface="Book Antiqua" pitchFamily="18" charset="0"/>
            </a:endParaRPr>
          </a:p>
        </p:txBody>
      </p:sp>
      <p:sp>
        <p:nvSpPr>
          <p:cNvPr id="23" name="ZoneTexte 22"/>
          <p:cNvSpPr txBox="1"/>
          <p:nvPr/>
        </p:nvSpPr>
        <p:spPr>
          <a:xfrm>
            <a:off x="7942559" y="3388265"/>
            <a:ext cx="4464497" cy="1569660"/>
          </a:xfrm>
          <a:prstGeom prst="rect">
            <a:avLst/>
          </a:prstGeom>
          <a:noFill/>
        </p:spPr>
        <p:txBody>
          <a:bodyPr wrap="square" rtlCol="0">
            <a:spAutoFit/>
          </a:bodyPr>
          <a:lstStyle/>
          <a:p>
            <a:r>
              <a:rPr lang="fr-FR" sz="3200" dirty="0" smtClean="0"/>
              <a:t>D</a:t>
            </a:r>
            <a:r>
              <a:rPr lang="fr-FR" sz="3200" baseline="-25000" dirty="0" smtClean="0"/>
              <a:t>1</a:t>
            </a:r>
            <a:r>
              <a:rPr lang="fr-FR" sz="3200" dirty="0" smtClean="0"/>
              <a:t> &lt; O</a:t>
            </a:r>
            <a:r>
              <a:rPr lang="fr-FR" sz="3200" baseline="-25000" dirty="0" smtClean="0"/>
              <a:t>1</a:t>
            </a:r>
            <a:r>
              <a:rPr lang="fr-FR" sz="3200" dirty="0" smtClean="0"/>
              <a:t> =&gt; surplus</a:t>
            </a:r>
          </a:p>
          <a:p>
            <a:r>
              <a:rPr lang="fr-FR" sz="3200" dirty="0" smtClean="0"/>
              <a:t>Les O baissent les prix et O =D</a:t>
            </a:r>
            <a:endParaRPr lang="fr-FR" sz="3200" dirty="0"/>
          </a:p>
        </p:txBody>
      </p:sp>
      <p:sp>
        <p:nvSpPr>
          <p:cNvPr id="24" name="ZoneTexte 23"/>
          <p:cNvSpPr txBox="1">
            <a:spLocks noChangeArrowheads="1"/>
          </p:cNvSpPr>
          <p:nvPr/>
        </p:nvSpPr>
        <p:spPr bwMode="auto">
          <a:xfrm>
            <a:off x="1203488" y="5960646"/>
            <a:ext cx="762000" cy="654536"/>
          </a:xfrm>
          <a:prstGeom prst="rect">
            <a:avLst/>
          </a:prstGeom>
          <a:noFill/>
          <a:ln w="9525">
            <a:noFill/>
            <a:miter lim="800000"/>
            <a:headEnd/>
            <a:tailEnd/>
          </a:ln>
        </p:spPr>
        <p:txBody>
          <a:bodyPr wrap="square" lIns="130046" tIns="65023" rIns="130046" bIns="65023">
            <a:spAutoFit/>
          </a:bodyPr>
          <a:lstStyle/>
          <a:p>
            <a:r>
              <a:rPr lang="fr-FR" sz="3400" dirty="0" smtClean="0">
                <a:latin typeface="Book Antiqua" pitchFamily="18" charset="0"/>
              </a:rPr>
              <a:t>P</a:t>
            </a:r>
            <a:r>
              <a:rPr lang="fr-FR" sz="3400" baseline="-25000" dirty="0" smtClean="0">
                <a:latin typeface="Book Antiqua" pitchFamily="18" charset="0"/>
              </a:rPr>
              <a:t>2</a:t>
            </a:r>
            <a:endParaRPr lang="fr-FR" sz="3400" baseline="-25000" dirty="0">
              <a:latin typeface="Book Antiqua" pitchFamily="18" charset="0"/>
            </a:endParaRPr>
          </a:p>
        </p:txBody>
      </p:sp>
      <p:cxnSp>
        <p:nvCxnSpPr>
          <p:cNvPr id="25" name="Connecteur droit 24"/>
          <p:cNvCxnSpPr/>
          <p:nvPr/>
        </p:nvCxnSpPr>
        <p:spPr bwMode="auto">
          <a:xfrm>
            <a:off x="1965488" y="6464702"/>
            <a:ext cx="5486895" cy="0"/>
          </a:xfrm>
          <a:prstGeom prst="line">
            <a:avLst/>
          </a:prstGeom>
          <a:blipFill dpi="0" rotWithShape="0">
            <a:blip r:embed="rId2"/>
            <a:srcRect/>
            <a:tile tx="0" ty="0" sx="100000" sy="100000" flip="none" algn="tl"/>
          </a:blipFill>
          <a:ln w="38100" cap="flat" cmpd="sng" algn="ctr">
            <a:solidFill>
              <a:srgbClr val="C00000"/>
            </a:solidFill>
            <a:prstDash val="dash"/>
            <a:miter lim="0"/>
            <a:headEnd type="none" w="med" len="med"/>
            <a:tailEnd type="none" w="med" len="med"/>
          </a:ln>
          <a:effectLst/>
        </p:spPr>
      </p:cxnSp>
      <p:sp>
        <p:nvSpPr>
          <p:cNvPr id="26" name="Ellipse 25"/>
          <p:cNvSpPr/>
          <p:nvPr/>
        </p:nvSpPr>
        <p:spPr bwMode="auto">
          <a:xfrm>
            <a:off x="6660295" y="6357630"/>
            <a:ext cx="216024" cy="209560"/>
          </a:xfrm>
          <a:prstGeom prst="ellipse">
            <a:avLst/>
          </a:prstGeom>
          <a:solidFill>
            <a:srgbClr val="C00000"/>
          </a:solid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27" name="Ellipse 26"/>
          <p:cNvSpPr/>
          <p:nvPr/>
        </p:nvSpPr>
        <p:spPr bwMode="auto">
          <a:xfrm>
            <a:off x="4284031" y="6359922"/>
            <a:ext cx="216024" cy="209560"/>
          </a:xfrm>
          <a:prstGeom prst="ellipse">
            <a:avLst/>
          </a:prstGeom>
          <a:solidFill>
            <a:srgbClr val="C00000"/>
          </a:solid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28" name="ZoneTexte 27"/>
          <p:cNvSpPr txBox="1">
            <a:spLocks noChangeArrowheads="1"/>
          </p:cNvSpPr>
          <p:nvPr/>
        </p:nvSpPr>
        <p:spPr bwMode="auto">
          <a:xfrm>
            <a:off x="3816233" y="5660502"/>
            <a:ext cx="762000" cy="654536"/>
          </a:xfrm>
          <a:prstGeom prst="rect">
            <a:avLst/>
          </a:prstGeom>
          <a:noFill/>
          <a:ln w="9525">
            <a:noFill/>
            <a:miter lim="800000"/>
            <a:headEnd/>
            <a:tailEnd/>
          </a:ln>
        </p:spPr>
        <p:txBody>
          <a:bodyPr wrap="square" lIns="130046" tIns="65023" rIns="130046" bIns="65023">
            <a:spAutoFit/>
          </a:bodyPr>
          <a:lstStyle/>
          <a:p>
            <a:r>
              <a:rPr lang="fr-FR" sz="3400" dirty="0" smtClean="0">
                <a:latin typeface="Book Antiqua" pitchFamily="18" charset="0"/>
              </a:rPr>
              <a:t>O</a:t>
            </a:r>
            <a:r>
              <a:rPr lang="fr-FR" sz="3400" baseline="-25000" dirty="0" smtClean="0">
                <a:latin typeface="Book Antiqua" pitchFamily="18" charset="0"/>
              </a:rPr>
              <a:t>2</a:t>
            </a:r>
            <a:endParaRPr lang="fr-FR" sz="3400" baseline="-25000" dirty="0">
              <a:latin typeface="Book Antiqua" pitchFamily="18" charset="0"/>
            </a:endParaRPr>
          </a:p>
        </p:txBody>
      </p:sp>
      <p:sp>
        <p:nvSpPr>
          <p:cNvPr id="29" name="ZoneTexte 28"/>
          <p:cNvSpPr txBox="1">
            <a:spLocks noChangeArrowheads="1"/>
          </p:cNvSpPr>
          <p:nvPr/>
        </p:nvSpPr>
        <p:spPr bwMode="auto">
          <a:xfrm>
            <a:off x="6595272" y="5705386"/>
            <a:ext cx="762000" cy="654536"/>
          </a:xfrm>
          <a:prstGeom prst="rect">
            <a:avLst/>
          </a:prstGeom>
          <a:noFill/>
          <a:ln w="9525">
            <a:noFill/>
            <a:miter lim="800000"/>
            <a:headEnd/>
            <a:tailEnd/>
          </a:ln>
        </p:spPr>
        <p:txBody>
          <a:bodyPr wrap="square" lIns="130046" tIns="65023" rIns="130046" bIns="65023">
            <a:spAutoFit/>
          </a:bodyPr>
          <a:lstStyle/>
          <a:p>
            <a:r>
              <a:rPr lang="fr-FR" sz="3400" dirty="0" smtClean="0">
                <a:latin typeface="Book Antiqua" pitchFamily="18" charset="0"/>
              </a:rPr>
              <a:t>D</a:t>
            </a:r>
            <a:r>
              <a:rPr lang="fr-FR" sz="3400" baseline="-25000" dirty="0" smtClean="0">
                <a:latin typeface="Book Antiqua" pitchFamily="18" charset="0"/>
              </a:rPr>
              <a:t>2</a:t>
            </a:r>
            <a:endParaRPr lang="fr-FR" sz="3400" baseline="-25000" dirty="0">
              <a:latin typeface="Book Antiqua" pitchFamily="18" charset="0"/>
            </a:endParaRPr>
          </a:p>
        </p:txBody>
      </p:sp>
      <p:sp>
        <p:nvSpPr>
          <p:cNvPr id="30" name="ZoneTexte 29"/>
          <p:cNvSpPr txBox="1"/>
          <p:nvPr/>
        </p:nvSpPr>
        <p:spPr>
          <a:xfrm>
            <a:off x="7942558" y="5530208"/>
            <a:ext cx="4464497" cy="1569660"/>
          </a:xfrm>
          <a:prstGeom prst="rect">
            <a:avLst/>
          </a:prstGeom>
          <a:noFill/>
        </p:spPr>
        <p:txBody>
          <a:bodyPr wrap="square" rtlCol="0">
            <a:spAutoFit/>
          </a:bodyPr>
          <a:lstStyle/>
          <a:p>
            <a:r>
              <a:rPr lang="fr-FR" sz="3200" dirty="0" smtClean="0"/>
              <a:t>O</a:t>
            </a:r>
            <a:r>
              <a:rPr lang="fr-FR" sz="3200" baseline="-25000" dirty="0" smtClean="0"/>
              <a:t>2</a:t>
            </a:r>
            <a:r>
              <a:rPr lang="fr-FR" sz="3200" dirty="0" smtClean="0"/>
              <a:t> &lt; D</a:t>
            </a:r>
            <a:r>
              <a:rPr lang="fr-FR" sz="3200" baseline="-25000" dirty="0" smtClean="0"/>
              <a:t>2</a:t>
            </a:r>
            <a:r>
              <a:rPr lang="fr-FR" sz="3200" dirty="0" smtClean="0"/>
              <a:t> =&gt; pénurie</a:t>
            </a:r>
          </a:p>
          <a:p>
            <a:r>
              <a:rPr lang="fr-FR" sz="3200" dirty="0" smtClean="0"/>
              <a:t>Les O haussent les prix et O =D</a:t>
            </a:r>
            <a:endParaRPr lang="fr-FR" sz="3200" dirty="0"/>
          </a:p>
        </p:txBody>
      </p:sp>
    </p:spTree>
    <p:extLst>
      <p:ext uri="{BB962C8B-B14F-4D97-AF65-F5344CB8AC3E}">
        <p14:creationId xmlns:p14="http://schemas.microsoft.com/office/powerpoint/2010/main" val="605325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nodeType="click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1000"/>
                                        <p:tgtEl>
                                          <p:spTgt spid="17"/>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20"/>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21"/>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22"/>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23"/>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24"/>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nodeType="click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wipe(left)">
                                      <p:cBhvr>
                                        <p:cTn id="36" dur="1000"/>
                                        <p:tgtEl>
                                          <p:spTgt spid="25"/>
                                        </p:tgtEl>
                                      </p:cBhvr>
                                    </p:animEffec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28"/>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9" grpId="0" animBg="1"/>
      <p:bldP spid="20" grpId="0" animBg="1"/>
      <p:bldP spid="21" grpId="0"/>
      <p:bldP spid="22" grpId="0"/>
      <p:bldP spid="23" grpId="0"/>
      <p:bldP spid="24" grpId="0"/>
      <p:bldP spid="26" grpId="0" animBg="1"/>
      <p:bldP spid="27" grpId="0" animBg="1"/>
      <p:bldP spid="28" grpId="0"/>
      <p:bldP spid="29" grpId="0"/>
      <p:bldP spid="3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208956"/>
          </a:xfrm>
        </p:spPr>
        <p:txBody>
          <a:bodyPr/>
          <a:lstStyle/>
          <a:p>
            <a:r>
              <a:rPr lang="fr-FR" sz="4400" dirty="0" smtClean="0"/>
              <a:t>Les conditions pour que la loi de l’O et de la D fonctionne</a:t>
            </a:r>
            <a:endParaRPr lang="fr-FR" sz="4400" dirty="0"/>
          </a:p>
        </p:txBody>
      </p:sp>
      <p:sp>
        <p:nvSpPr>
          <p:cNvPr id="3" name="ZoneTexte 2"/>
          <p:cNvSpPr txBox="1"/>
          <p:nvPr/>
        </p:nvSpPr>
        <p:spPr>
          <a:xfrm>
            <a:off x="741760" y="1852464"/>
            <a:ext cx="11233248" cy="1754326"/>
          </a:xfrm>
          <a:prstGeom prst="rect">
            <a:avLst/>
          </a:prstGeom>
          <a:noFill/>
        </p:spPr>
        <p:txBody>
          <a:bodyPr wrap="square" rtlCol="0">
            <a:spAutoFit/>
          </a:bodyPr>
          <a:lstStyle/>
          <a:p>
            <a:pPr algn="l"/>
            <a:r>
              <a:rPr lang="fr-FR" dirty="0" smtClean="0"/>
              <a:t>Il faut qu’il y ait beaucoup d’offreurs et de demandeurs. Il na faut pas qu’un agent ou un groupe d’agents puissent fixer les prix.</a:t>
            </a:r>
            <a:endParaRPr lang="fr-FR" dirty="0"/>
          </a:p>
        </p:txBody>
      </p:sp>
      <p:sp>
        <p:nvSpPr>
          <p:cNvPr id="4" name="ZoneTexte 3"/>
          <p:cNvSpPr txBox="1"/>
          <p:nvPr/>
        </p:nvSpPr>
        <p:spPr>
          <a:xfrm>
            <a:off x="741760" y="3868688"/>
            <a:ext cx="11521280" cy="1754326"/>
          </a:xfrm>
          <a:prstGeom prst="rect">
            <a:avLst/>
          </a:prstGeom>
          <a:noFill/>
        </p:spPr>
        <p:txBody>
          <a:bodyPr wrap="square" rtlCol="0">
            <a:spAutoFit/>
          </a:bodyPr>
          <a:lstStyle/>
          <a:p>
            <a:pPr algn="l"/>
            <a:r>
              <a:rPr lang="fr-FR" dirty="0" smtClean="0"/>
              <a:t>Il peut y avoir des monopoles,</a:t>
            </a:r>
          </a:p>
          <a:p>
            <a:pPr algn="l"/>
            <a:r>
              <a:rPr lang="fr-FR" dirty="0"/>
              <a:t>	</a:t>
            </a:r>
            <a:r>
              <a:rPr lang="fr-FR" dirty="0" smtClean="0"/>
              <a:t>						des monopsones</a:t>
            </a:r>
          </a:p>
          <a:p>
            <a:pPr algn="l"/>
            <a:r>
              <a:rPr lang="fr-FR" dirty="0"/>
              <a:t>	</a:t>
            </a:r>
            <a:r>
              <a:rPr lang="fr-FR" dirty="0" smtClean="0"/>
              <a:t>							des oligopoles</a:t>
            </a:r>
            <a:endParaRPr lang="fr-FR" dirty="0"/>
          </a:p>
        </p:txBody>
      </p:sp>
      <p:sp>
        <p:nvSpPr>
          <p:cNvPr id="5" name="ZoneTexte 4"/>
          <p:cNvSpPr txBox="1"/>
          <p:nvPr/>
        </p:nvSpPr>
        <p:spPr>
          <a:xfrm>
            <a:off x="957784" y="6532984"/>
            <a:ext cx="11305256" cy="1754326"/>
          </a:xfrm>
          <a:prstGeom prst="rect">
            <a:avLst/>
          </a:prstGeom>
          <a:noFill/>
        </p:spPr>
        <p:txBody>
          <a:bodyPr wrap="square" rtlCol="0">
            <a:spAutoFit/>
          </a:bodyPr>
          <a:lstStyle/>
          <a:p>
            <a:pPr algn="l"/>
            <a:r>
              <a:rPr lang="fr-FR" dirty="0" smtClean="0"/>
              <a:t>La situation de concurrence oblige les entreprises à rechercher les coûts de production les plus bas possibles.</a:t>
            </a:r>
            <a:endParaRPr lang="fr-FR" dirty="0"/>
          </a:p>
        </p:txBody>
      </p:sp>
    </p:spTree>
    <p:extLst>
      <p:ext uri="{BB962C8B-B14F-4D97-AF65-F5344CB8AC3E}">
        <p14:creationId xmlns:p14="http://schemas.microsoft.com/office/powerpoint/2010/main" val="137045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uild="p"/>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Autofit/>
          </a:bodyPr>
          <a:lstStyle/>
          <a:p>
            <a:pPr eaLnBrk="1" fontAlgn="auto" hangingPunct="1">
              <a:spcAft>
                <a:spcPts val="0"/>
              </a:spcAft>
              <a:defRPr/>
            </a:pPr>
            <a:r>
              <a:rPr lang="fr-FR" sz="4600" dirty="0" smtClean="0"/>
              <a:t>Walras : une représentation théorique de l’ensemble des marchés</a:t>
            </a:r>
            <a:endParaRPr lang="fr-FR" sz="4600" dirty="0"/>
          </a:p>
        </p:txBody>
      </p:sp>
      <p:pic>
        <p:nvPicPr>
          <p:cNvPr id="3" name="Image 2" descr="walras_leon.gif"/>
          <p:cNvPicPr>
            <a:picLocks noChangeAspect="1"/>
          </p:cNvPicPr>
          <p:nvPr/>
        </p:nvPicPr>
        <p:blipFill>
          <a:blip r:embed="rId3" cstate="print"/>
          <a:srcRect/>
          <a:stretch>
            <a:fillRect/>
          </a:stretch>
        </p:blipFill>
        <p:spPr bwMode="auto">
          <a:xfrm>
            <a:off x="609600" y="2336801"/>
            <a:ext cx="2140373" cy="2790613"/>
          </a:xfrm>
          <a:prstGeom prst="rect">
            <a:avLst/>
          </a:prstGeom>
          <a:noFill/>
          <a:ln w="9525">
            <a:noFill/>
            <a:miter lim="800000"/>
            <a:headEnd/>
            <a:tailEnd/>
          </a:ln>
        </p:spPr>
      </p:pic>
      <p:sp>
        <p:nvSpPr>
          <p:cNvPr id="4" name="ZoneTexte 3"/>
          <p:cNvSpPr txBox="1">
            <a:spLocks noChangeArrowheads="1"/>
          </p:cNvSpPr>
          <p:nvPr/>
        </p:nvSpPr>
        <p:spPr bwMode="auto">
          <a:xfrm>
            <a:off x="3556001" y="2540001"/>
            <a:ext cx="8940800" cy="1968782"/>
          </a:xfrm>
          <a:prstGeom prst="rect">
            <a:avLst/>
          </a:prstGeom>
          <a:noFill/>
          <a:ln w="9525">
            <a:noFill/>
            <a:miter lim="800000"/>
            <a:headEnd/>
            <a:tailEnd/>
          </a:ln>
        </p:spPr>
        <p:txBody>
          <a:bodyPr lIns="130046" tIns="65023" rIns="130046" bIns="65023">
            <a:spAutoFit/>
          </a:bodyPr>
          <a:lstStyle/>
          <a:p>
            <a:r>
              <a:rPr lang="fr-FR" sz="4000" dirty="0">
                <a:latin typeface="Book Antiqua" pitchFamily="18" charset="0"/>
              </a:rPr>
              <a:t>Léon Walras (1834-1910),  l’un des pères de l’école néo-classique et de la notion d’équilibre général.</a:t>
            </a:r>
          </a:p>
        </p:txBody>
      </p:sp>
      <p:sp>
        <p:nvSpPr>
          <p:cNvPr id="1031" name="Rectangle 8"/>
          <p:cNvSpPr>
            <a:spLocks noChangeArrowheads="1"/>
          </p:cNvSpPr>
          <p:nvPr/>
        </p:nvSpPr>
        <p:spPr bwMode="auto">
          <a:xfrm>
            <a:off x="6371051" y="-342657"/>
            <a:ext cx="262697" cy="685314"/>
          </a:xfrm>
          <a:prstGeom prst="rect">
            <a:avLst/>
          </a:prstGeom>
          <a:noFill/>
          <a:ln w="9525">
            <a:noFill/>
            <a:miter lim="800000"/>
            <a:headEnd/>
            <a:tailEnd/>
          </a:ln>
        </p:spPr>
        <p:txBody>
          <a:bodyPr wrap="none" lIns="130046" tIns="65023" rIns="130046" bIns="65023" anchor="ctr">
            <a:spAutoFit/>
          </a:bodyPr>
          <a:lstStyle/>
          <a:p>
            <a:endParaRPr lang="fr-FR">
              <a:latin typeface="Book Antiqua" pitchFamily="18" charset="0"/>
            </a:endParaRPr>
          </a:p>
        </p:txBody>
      </p:sp>
      <p:sp>
        <p:nvSpPr>
          <p:cNvPr id="1032" name="Rectangle 10"/>
          <p:cNvSpPr>
            <a:spLocks noChangeArrowheads="1"/>
          </p:cNvSpPr>
          <p:nvPr/>
        </p:nvSpPr>
        <p:spPr bwMode="auto">
          <a:xfrm>
            <a:off x="6371051" y="-342657"/>
            <a:ext cx="262697" cy="685314"/>
          </a:xfrm>
          <a:prstGeom prst="rect">
            <a:avLst/>
          </a:prstGeom>
          <a:noFill/>
          <a:ln w="9525">
            <a:noFill/>
            <a:miter lim="800000"/>
            <a:headEnd/>
            <a:tailEnd/>
          </a:ln>
        </p:spPr>
        <p:txBody>
          <a:bodyPr wrap="none" lIns="130046" tIns="65023" rIns="130046" bIns="65023" anchor="ctr">
            <a:spAutoFit/>
          </a:bodyPr>
          <a:lstStyle/>
          <a:p>
            <a:endParaRPr lang="fr-FR">
              <a:latin typeface="Book Antiqua" pitchFamily="18" charset="0"/>
            </a:endParaRPr>
          </a:p>
        </p:txBody>
      </p:sp>
      <p:sp>
        <p:nvSpPr>
          <p:cNvPr id="1033" name="Rectangle 13"/>
          <p:cNvSpPr>
            <a:spLocks noChangeArrowheads="1"/>
          </p:cNvSpPr>
          <p:nvPr/>
        </p:nvSpPr>
        <p:spPr bwMode="auto">
          <a:xfrm>
            <a:off x="6371051" y="-342657"/>
            <a:ext cx="262697" cy="685314"/>
          </a:xfrm>
          <a:prstGeom prst="rect">
            <a:avLst/>
          </a:prstGeom>
          <a:noFill/>
          <a:ln w="9525">
            <a:noFill/>
            <a:miter lim="800000"/>
            <a:headEnd/>
            <a:tailEnd/>
          </a:ln>
        </p:spPr>
        <p:txBody>
          <a:bodyPr wrap="none" lIns="130046" tIns="65023" rIns="130046" bIns="65023" anchor="ctr">
            <a:spAutoFit/>
          </a:bodyPr>
          <a:lstStyle/>
          <a:p>
            <a:endParaRPr lang="fr-FR">
              <a:latin typeface="Book Antiqua" pitchFamily="18" charset="0"/>
            </a:endParaRPr>
          </a:p>
        </p:txBody>
      </p:sp>
      <p:graphicFrame>
        <p:nvGraphicFramePr>
          <p:cNvPr id="4112" name="Object 2"/>
          <p:cNvGraphicFramePr>
            <a:graphicFrameLocks noChangeAspect="1"/>
          </p:cNvGraphicFramePr>
          <p:nvPr>
            <p:extLst>
              <p:ext uri="{D42A27DB-BD31-4B8C-83A1-F6EECF244321}">
                <p14:modId xmlns:p14="http://schemas.microsoft.com/office/powerpoint/2010/main" val="912678916"/>
              </p:ext>
            </p:extLst>
          </p:nvPr>
        </p:nvGraphicFramePr>
        <p:xfrm>
          <a:off x="1986234" y="6532984"/>
          <a:ext cx="4376737" cy="685800"/>
        </p:xfrm>
        <a:graphic>
          <a:graphicData uri="http://schemas.openxmlformats.org/presentationml/2006/ole">
            <mc:AlternateContent xmlns:mc="http://schemas.openxmlformats.org/markup-compatibility/2006">
              <mc:Choice xmlns:v="urn:schemas-microsoft-com:vml" Requires="v">
                <p:oleObj spid="_x0000_s78052" name="Équation" r:id="rId4" imgW="1422360" imgH="203040" progId="Equation.3">
                  <p:embed/>
                </p:oleObj>
              </mc:Choice>
              <mc:Fallback>
                <p:oleObj name="Équation" r:id="rId4" imgW="1422360" imgH="203040" progId="Equation.3">
                  <p:embed/>
                  <p:pic>
                    <p:nvPicPr>
                      <p:cNvPr id="0" name="Picture 40"/>
                      <p:cNvPicPr>
                        <a:picLocks noChangeAspect="1" noChangeArrowheads="1"/>
                      </p:cNvPicPr>
                      <p:nvPr/>
                    </p:nvPicPr>
                    <p:blipFill>
                      <a:blip r:embed="rId5"/>
                      <a:srcRect/>
                      <a:stretch>
                        <a:fillRect/>
                      </a:stretch>
                    </p:blipFill>
                    <p:spPr bwMode="auto">
                      <a:xfrm>
                        <a:off x="1986234" y="6532984"/>
                        <a:ext cx="4376737" cy="6858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35" name="Rectangle 20"/>
          <p:cNvSpPr>
            <a:spLocks noChangeArrowheads="1"/>
          </p:cNvSpPr>
          <p:nvPr/>
        </p:nvSpPr>
        <p:spPr bwMode="auto">
          <a:xfrm>
            <a:off x="6371051" y="-342657"/>
            <a:ext cx="262697" cy="685314"/>
          </a:xfrm>
          <a:prstGeom prst="rect">
            <a:avLst/>
          </a:prstGeom>
          <a:noFill/>
          <a:ln w="9525">
            <a:noFill/>
            <a:miter lim="800000"/>
            <a:headEnd/>
            <a:tailEnd/>
          </a:ln>
        </p:spPr>
        <p:txBody>
          <a:bodyPr wrap="none" lIns="130046" tIns="65023" rIns="130046" bIns="65023" anchor="ctr">
            <a:spAutoFit/>
          </a:bodyPr>
          <a:lstStyle/>
          <a:p>
            <a:endParaRPr lang="fr-FR">
              <a:latin typeface="Book Antiqua" pitchFamily="18" charset="0"/>
            </a:endParaRPr>
          </a:p>
        </p:txBody>
      </p:sp>
      <p:graphicFrame>
        <p:nvGraphicFramePr>
          <p:cNvPr id="4115" name="Object 4"/>
          <p:cNvGraphicFramePr>
            <a:graphicFrameLocks noChangeAspect="1"/>
          </p:cNvGraphicFramePr>
          <p:nvPr/>
        </p:nvGraphicFramePr>
        <p:xfrm>
          <a:off x="1828800" y="7721600"/>
          <a:ext cx="3352801" cy="1320801"/>
        </p:xfrm>
        <a:graphic>
          <a:graphicData uri="http://schemas.openxmlformats.org/presentationml/2006/ole">
            <mc:AlternateContent xmlns:mc="http://schemas.openxmlformats.org/markup-compatibility/2006">
              <mc:Choice xmlns:v="urn:schemas-microsoft-com:vml" Requires="v">
                <p:oleObj spid="_x0000_s78053" name="Équation" r:id="rId6" imgW="952087" imgH="406224" progId="Equation.3">
                  <p:embed/>
                </p:oleObj>
              </mc:Choice>
              <mc:Fallback>
                <p:oleObj name="Équation" r:id="rId6" imgW="952087" imgH="406224" progId="Equation.3">
                  <p:embed/>
                  <p:pic>
                    <p:nvPicPr>
                      <p:cNvPr id="0" name="Picture 4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28800" y="7721600"/>
                        <a:ext cx="3352801" cy="1320801"/>
                      </a:xfrm>
                      <a:prstGeom prst="rect">
                        <a:avLst/>
                      </a:prstGeom>
                      <a:solidFill>
                        <a:schemeClr val="bg1"/>
                      </a:solidFill>
                    </p:spPr>
                  </p:pic>
                </p:oleObj>
              </mc:Fallback>
            </mc:AlternateContent>
          </a:graphicData>
        </a:graphic>
      </p:graphicFrame>
      <p:sp>
        <p:nvSpPr>
          <p:cNvPr id="25" name="ZoneTexte 24"/>
          <p:cNvSpPr txBox="1">
            <a:spLocks noChangeArrowheads="1"/>
          </p:cNvSpPr>
          <p:nvPr/>
        </p:nvSpPr>
        <p:spPr bwMode="auto">
          <a:xfrm>
            <a:off x="7582520" y="4732784"/>
            <a:ext cx="4775201" cy="4009301"/>
          </a:xfrm>
          <a:prstGeom prst="rect">
            <a:avLst/>
          </a:prstGeom>
          <a:noFill/>
          <a:ln w="9525">
            <a:noFill/>
            <a:miter lim="800000"/>
            <a:headEnd/>
            <a:tailEnd/>
          </a:ln>
        </p:spPr>
        <p:txBody>
          <a:bodyPr lIns="130046" tIns="65023" rIns="130046" bIns="65023">
            <a:spAutoFit/>
          </a:bodyPr>
          <a:lstStyle/>
          <a:p>
            <a:r>
              <a:rPr lang="fr-FR" dirty="0">
                <a:latin typeface="Book Antiqua" pitchFamily="18" charset="0"/>
              </a:rPr>
              <a:t>L’équilibre général est un équilibre où aucun agent ne peut améliorer sa situation sans détériorer la situation de quelqu’un d’autre</a:t>
            </a:r>
          </a:p>
        </p:txBody>
      </p:sp>
      <mc:AlternateContent xmlns:mc="http://schemas.openxmlformats.org/markup-compatibility/2006" xmlns:a14="http://schemas.microsoft.com/office/drawing/2010/main">
        <mc:Choice Requires="a14">
          <p:sp>
            <p:nvSpPr>
              <p:cNvPr id="5" name="ZoneTexte 4"/>
              <p:cNvSpPr txBox="1"/>
              <p:nvPr/>
            </p:nvSpPr>
            <p:spPr>
              <a:xfrm>
                <a:off x="1702296" y="5452864"/>
                <a:ext cx="5730095" cy="646331"/>
              </a:xfrm>
              <a:prstGeom prst="rect">
                <a:avLst/>
              </a:prstGeom>
              <a:solidFill>
                <a:srgbClr val="FFFFCC"/>
              </a:solid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fr-FR" i="1" smtClean="0">
                              <a:latin typeface="Cambria Math" panose="02040503050406030204" pitchFamily="18" charset="0"/>
                            </a:rPr>
                          </m:ctrlPr>
                        </m:sSubPr>
                        <m:e>
                          <m:r>
                            <a:rPr lang="fr-FR" b="0" i="1" smtClean="0">
                              <a:latin typeface="Cambria Math"/>
                            </a:rPr>
                            <m:t>𝑂</m:t>
                          </m:r>
                        </m:e>
                        <m:sub>
                          <m:r>
                            <a:rPr lang="fr-FR" b="0" i="1" smtClean="0">
                              <a:latin typeface="Cambria Math"/>
                            </a:rPr>
                            <m:t>𝑖</m:t>
                          </m:r>
                        </m:sub>
                      </m:sSub>
                      <m:r>
                        <a:rPr lang="fr-FR" b="0" i="0" smtClean="0">
                          <a:latin typeface="Cambria Math"/>
                        </a:rPr>
                        <m:t>=</m:t>
                      </m:r>
                      <m:r>
                        <a:rPr lang="fr-FR" b="0" i="1" smtClean="0">
                          <a:latin typeface="Cambria Math"/>
                        </a:rPr>
                        <m:t>𝐹</m:t>
                      </m:r>
                      <m:r>
                        <a:rPr lang="fr-FR" b="0" i="0" smtClean="0">
                          <a:latin typeface="Cambria Math"/>
                        </a:rPr>
                        <m:t>(</m:t>
                      </m:r>
                      <m:sSub>
                        <m:sSubPr>
                          <m:ctrlPr>
                            <a:rPr lang="fr-FR" b="0" i="1" smtClean="0">
                              <a:latin typeface="Cambria Math" panose="02040503050406030204" pitchFamily="18" charset="0"/>
                            </a:rPr>
                          </m:ctrlPr>
                        </m:sSubPr>
                        <m:e>
                          <m:r>
                            <a:rPr lang="fr-FR" b="0" i="1" smtClean="0">
                              <a:latin typeface="Cambria Math"/>
                            </a:rPr>
                            <m:t>𝑝</m:t>
                          </m:r>
                        </m:e>
                        <m:sub>
                          <m:r>
                            <a:rPr lang="fr-FR" b="0" i="1" smtClean="0">
                              <a:latin typeface="Cambria Math"/>
                            </a:rPr>
                            <m:t>1</m:t>
                          </m:r>
                        </m:sub>
                      </m:sSub>
                      <m:r>
                        <a:rPr lang="fr-FR" b="0" i="1" smtClean="0">
                          <a:latin typeface="Cambria Math"/>
                        </a:rPr>
                        <m:t>,</m:t>
                      </m:r>
                      <m:sSub>
                        <m:sSubPr>
                          <m:ctrlPr>
                            <a:rPr lang="fr-FR" b="0" i="1" smtClean="0">
                              <a:latin typeface="Cambria Math" panose="02040503050406030204" pitchFamily="18" charset="0"/>
                            </a:rPr>
                          </m:ctrlPr>
                        </m:sSubPr>
                        <m:e>
                          <m:r>
                            <a:rPr lang="fr-FR" b="0" i="1" smtClean="0">
                              <a:latin typeface="Cambria Math"/>
                            </a:rPr>
                            <m:t>𝑝</m:t>
                          </m:r>
                        </m:e>
                        <m:sub>
                          <m:r>
                            <a:rPr lang="fr-FR" b="0" i="1" smtClean="0">
                              <a:latin typeface="Cambria Math"/>
                            </a:rPr>
                            <m:t>2</m:t>
                          </m:r>
                        </m:sub>
                      </m:sSub>
                      <m:r>
                        <a:rPr lang="fr-FR" b="0" i="1" smtClean="0">
                          <a:latin typeface="Cambria Math"/>
                        </a:rPr>
                        <m:t>,…,</m:t>
                      </m:r>
                      <m:sSub>
                        <m:sSubPr>
                          <m:ctrlPr>
                            <a:rPr lang="fr-FR" b="0" i="1" smtClean="0">
                              <a:latin typeface="Cambria Math" panose="02040503050406030204" pitchFamily="18" charset="0"/>
                            </a:rPr>
                          </m:ctrlPr>
                        </m:sSubPr>
                        <m:e>
                          <m:r>
                            <a:rPr lang="fr-FR" b="0" i="1" smtClean="0">
                              <a:latin typeface="Cambria Math"/>
                            </a:rPr>
                            <m:t>𝑝</m:t>
                          </m:r>
                        </m:e>
                        <m:sub>
                          <m:r>
                            <a:rPr lang="fr-FR" b="0" i="1" smtClean="0">
                              <a:latin typeface="Cambria Math"/>
                            </a:rPr>
                            <m:t>𝑖</m:t>
                          </m:r>
                        </m:sub>
                      </m:sSub>
                      <m:r>
                        <a:rPr lang="fr-FR" b="0" i="1" smtClean="0">
                          <a:latin typeface="Cambria Math"/>
                        </a:rPr>
                        <m:t>,…,</m:t>
                      </m:r>
                      <m:sSub>
                        <m:sSubPr>
                          <m:ctrlPr>
                            <a:rPr lang="fr-FR" b="0" i="1" smtClean="0">
                              <a:latin typeface="Cambria Math" panose="02040503050406030204" pitchFamily="18" charset="0"/>
                            </a:rPr>
                          </m:ctrlPr>
                        </m:sSubPr>
                        <m:e>
                          <m:r>
                            <a:rPr lang="fr-FR" b="0" i="1" smtClean="0">
                              <a:latin typeface="Cambria Math"/>
                            </a:rPr>
                            <m:t>𝑝</m:t>
                          </m:r>
                        </m:e>
                        <m:sub>
                          <m:r>
                            <a:rPr lang="fr-FR" b="0" i="1" smtClean="0">
                              <a:latin typeface="Cambria Math"/>
                            </a:rPr>
                            <m:t>𝑛</m:t>
                          </m:r>
                        </m:sub>
                      </m:sSub>
                      <m:r>
                        <a:rPr lang="fr-FR" b="0" i="1" smtClean="0">
                          <a:latin typeface="Cambria Math"/>
                        </a:rPr>
                        <m:t>)</m:t>
                      </m:r>
                    </m:oMath>
                  </m:oMathPara>
                </a14:m>
                <a:endParaRPr lang="fr-FR" dirty="0"/>
              </a:p>
            </p:txBody>
          </p:sp>
        </mc:Choice>
        <mc:Fallback xmlns="">
          <p:sp>
            <p:nvSpPr>
              <p:cNvPr id="5" name="ZoneTexte 4"/>
              <p:cNvSpPr txBox="1">
                <a:spLocks noRot="1" noChangeAspect="1" noMove="1" noResize="1" noEditPoints="1" noAdjustHandles="1" noChangeArrowheads="1" noChangeShapeType="1" noTextEdit="1"/>
              </p:cNvSpPr>
              <p:nvPr/>
            </p:nvSpPr>
            <p:spPr>
              <a:xfrm>
                <a:off x="1702296" y="5452864"/>
                <a:ext cx="5730095" cy="646331"/>
              </a:xfrm>
              <a:prstGeom prst="rect">
                <a:avLst/>
              </a:prstGeom>
              <a:blipFill rotWithShape="1">
                <a:blip r:embed="rId8"/>
                <a:stretch>
                  <a:fillRect/>
                </a:stretch>
              </a:blipFill>
            </p:spPr>
            <p:txBody>
              <a:bodyPr/>
              <a:lstStyle/>
              <a:p>
                <a:r>
                  <a:rPr lang="fr-FR">
                    <a:noFill/>
                  </a:rPr>
                  <a:t> </a:t>
                </a:r>
              </a:p>
            </p:txBody>
          </p:sp>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1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1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5" grpId="0"/>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641004"/>
          </a:xfrm>
        </p:spPr>
        <p:txBody>
          <a:bodyPr>
            <a:normAutofit/>
          </a:bodyPr>
          <a:lstStyle/>
          <a:p>
            <a:pPr>
              <a:defRPr/>
            </a:pPr>
            <a:r>
              <a:rPr lang="fr-FR" sz="4800" b="1" dirty="0" smtClean="0"/>
              <a:t>Les conditions de l’équilibre général</a:t>
            </a:r>
            <a:endParaRPr lang="fr-FR" sz="4800" b="1" dirty="0"/>
          </a:p>
        </p:txBody>
      </p:sp>
      <p:sp>
        <p:nvSpPr>
          <p:cNvPr id="3" name="ZoneTexte 2"/>
          <p:cNvSpPr txBox="1">
            <a:spLocks noChangeArrowheads="1"/>
          </p:cNvSpPr>
          <p:nvPr/>
        </p:nvSpPr>
        <p:spPr bwMode="auto">
          <a:xfrm>
            <a:off x="711201" y="2641600"/>
            <a:ext cx="11785600" cy="5301962"/>
          </a:xfrm>
          <a:prstGeom prst="rect">
            <a:avLst/>
          </a:prstGeom>
          <a:noFill/>
          <a:ln w="9525">
            <a:noFill/>
            <a:miter lim="800000"/>
            <a:headEnd/>
            <a:tailEnd/>
          </a:ln>
        </p:spPr>
        <p:txBody>
          <a:bodyPr lIns="130046" tIns="65023" rIns="130046" bIns="65023">
            <a:spAutoFit/>
          </a:bodyPr>
          <a:lstStyle/>
          <a:p>
            <a:pPr algn="l">
              <a:buFont typeface="Wingdings" pitchFamily="2" charset="2"/>
              <a:buChar char="ü"/>
            </a:pPr>
            <a:r>
              <a:rPr lang="fr-FR" sz="2800" dirty="0"/>
              <a:t>Atomicité du marché :</a:t>
            </a:r>
          </a:p>
          <a:p>
            <a:pPr algn="l"/>
            <a:r>
              <a:rPr lang="fr-FR" sz="2800" dirty="0"/>
              <a:t>	Une multitude d’offreurs et de demandeurs</a:t>
            </a:r>
          </a:p>
          <a:p>
            <a:pPr algn="l">
              <a:buFont typeface="Wingdings" pitchFamily="2" charset="2"/>
              <a:buChar char="ü"/>
            </a:pPr>
            <a:endParaRPr lang="fr-FR" sz="2800" dirty="0"/>
          </a:p>
          <a:p>
            <a:pPr algn="l">
              <a:buFont typeface="Wingdings" pitchFamily="2" charset="2"/>
              <a:buChar char="ü"/>
            </a:pPr>
            <a:r>
              <a:rPr lang="fr-FR" sz="2800" dirty="0"/>
              <a:t>Homogénéité des produits :</a:t>
            </a:r>
          </a:p>
          <a:p>
            <a:pPr algn="l"/>
            <a:r>
              <a:rPr lang="fr-FR" sz="2800" dirty="0"/>
              <a:t>	La comparaison entre les produits ne doit porter que sur les prix</a:t>
            </a:r>
          </a:p>
          <a:p>
            <a:pPr algn="l">
              <a:buFont typeface="Wingdings" pitchFamily="2" charset="2"/>
              <a:buChar char="ü"/>
            </a:pPr>
            <a:endParaRPr lang="fr-FR" sz="2800" dirty="0"/>
          </a:p>
          <a:p>
            <a:pPr algn="l">
              <a:buFont typeface="Wingdings" pitchFamily="2" charset="2"/>
              <a:buChar char="ü"/>
            </a:pPr>
            <a:r>
              <a:rPr lang="fr-FR" sz="2800" dirty="0"/>
              <a:t>Fluidité des marchés :</a:t>
            </a:r>
          </a:p>
          <a:p>
            <a:pPr algn="l"/>
            <a:r>
              <a:rPr lang="fr-FR" sz="2800" dirty="0" smtClean="0"/>
              <a:t> 	Entrée </a:t>
            </a:r>
            <a:r>
              <a:rPr lang="fr-FR" sz="2800" dirty="0"/>
              <a:t>et sortie libre des marchés si modification des comportements, apparition de nouveaux produits ou progrès technique</a:t>
            </a:r>
          </a:p>
          <a:p>
            <a:pPr algn="l">
              <a:buFont typeface="Wingdings" pitchFamily="2" charset="2"/>
              <a:buChar char="ü"/>
            </a:pPr>
            <a:endParaRPr lang="fr-FR" sz="2800" dirty="0"/>
          </a:p>
          <a:p>
            <a:pPr algn="l">
              <a:buFont typeface="Wingdings" pitchFamily="2" charset="2"/>
              <a:buChar char="ü"/>
            </a:pPr>
            <a:r>
              <a:rPr lang="fr-FR" sz="2800" dirty="0"/>
              <a:t>Transparence du marché</a:t>
            </a:r>
          </a:p>
          <a:p>
            <a:pPr algn="l"/>
            <a:r>
              <a:rPr lang="fr-FR" sz="2800" dirty="0"/>
              <a:t>	Information doit être connue de tous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352972"/>
          </a:xfrm>
        </p:spPr>
        <p:txBody>
          <a:bodyPr/>
          <a:lstStyle/>
          <a:p>
            <a:r>
              <a:rPr lang="fr-FR" sz="6000" dirty="0" smtClean="0"/>
              <a:t>Les défaillances de marché</a:t>
            </a:r>
            <a:endParaRPr lang="fr-FR" sz="6000" dirty="0"/>
          </a:p>
        </p:txBody>
      </p:sp>
      <p:sp>
        <p:nvSpPr>
          <p:cNvPr id="3" name="Rectangle 2"/>
          <p:cNvSpPr>
            <a:spLocks noChangeArrowheads="1"/>
          </p:cNvSpPr>
          <p:nvPr/>
        </p:nvSpPr>
        <p:spPr bwMode="auto">
          <a:xfrm>
            <a:off x="2829992" y="2500536"/>
            <a:ext cx="7398302" cy="2246769"/>
          </a:xfrm>
          <a:prstGeom prst="rect">
            <a:avLst/>
          </a:prstGeom>
          <a:solidFill>
            <a:srgbClr val="99CC00"/>
          </a:solidFill>
          <a:ln w="9525">
            <a:noFill/>
            <a:miter lim="800000"/>
            <a:headEnd/>
            <a:tailEnd/>
          </a:ln>
        </p:spPr>
        <p:txBody>
          <a:bodyPr wrap="square">
            <a:spAutoFit/>
          </a:bodyPr>
          <a:lstStyle/>
          <a:p>
            <a:pPr algn="ctr">
              <a:tabLst>
                <a:tab pos="781050" algn="l"/>
                <a:tab pos="1230313" algn="l"/>
                <a:tab pos="1679575" algn="l"/>
                <a:tab pos="2128838" algn="l"/>
                <a:tab pos="2578100" algn="l"/>
                <a:tab pos="3027363" algn="l"/>
                <a:tab pos="3476625" algn="l"/>
                <a:tab pos="3925888" algn="l"/>
                <a:tab pos="4375150" algn="l"/>
                <a:tab pos="4824413" algn="l"/>
                <a:tab pos="5273675" algn="l"/>
                <a:tab pos="5722938" algn="l"/>
                <a:tab pos="6172200" algn="l"/>
                <a:tab pos="6621463" algn="l"/>
                <a:tab pos="7070725" algn="l"/>
                <a:tab pos="7519988" algn="l"/>
                <a:tab pos="7969250" algn="l"/>
                <a:tab pos="8418513" algn="l"/>
                <a:tab pos="8867775" algn="l"/>
                <a:tab pos="9317038" algn="l"/>
              </a:tabLst>
            </a:pPr>
            <a:r>
              <a:rPr lang="fr-CA" sz="2800" b="1" dirty="0">
                <a:solidFill>
                  <a:schemeClr val="tx1"/>
                </a:solidFill>
                <a:ea typeface="ＭＳ Ｐゴシック" charset="0"/>
                <a:cs typeface="ＭＳ Ｐゴシック" charset="0"/>
              </a:rPr>
              <a:t>Défaillances du marché</a:t>
            </a:r>
            <a:r>
              <a:rPr lang="fr-CA" sz="1050" b="1" dirty="0">
                <a:solidFill>
                  <a:schemeClr val="tx1"/>
                </a:solidFill>
                <a:ea typeface="ＭＳ Ｐゴシック" charset="0"/>
                <a:cs typeface="ＭＳ Ｐゴシック" charset="0"/>
              </a:rPr>
              <a:t> </a:t>
            </a:r>
            <a:r>
              <a:rPr lang="fr-CA" sz="2800" b="1" dirty="0">
                <a:solidFill>
                  <a:schemeClr val="tx1"/>
                </a:solidFill>
                <a:ea typeface="ＭＳ Ｐゴシック" charset="0"/>
                <a:cs typeface="ＭＳ Ｐゴシック" charset="0"/>
              </a:rPr>
              <a:t>:</a:t>
            </a:r>
          </a:p>
          <a:p>
            <a:pPr algn="ctr">
              <a:tabLst>
                <a:tab pos="781050" algn="l"/>
                <a:tab pos="1230313" algn="l"/>
                <a:tab pos="1679575" algn="l"/>
                <a:tab pos="2128838" algn="l"/>
                <a:tab pos="2578100" algn="l"/>
                <a:tab pos="3027363" algn="l"/>
                <a:tab pos="3476625" algn="l"/>
                <a:tab pos="3925888" algn="l"/>
                <a:tab pos="4375150" algn="l"/>
                <a:tab pos="4824413" algn="l"/>
                <a:tab pos="5273675" algn="l"/>
                <a:tab pos="5722938" algn="l"/>
                <a:tab pos="6172200" algn="l"/>
                <a:tab pos="6621463" algn="l"/>
                <a:tab pos="7070725" algn="l"/>
                <a:tab pos="7519988" algn="l"/>
                <a:tab pos="7969250" algn="l"/>
                <a:tab pos="8418513" algn="l"/>
                <a:tab pos="8867775" algn="l"/>
                <a:tab pos="9317038" algn="l"/>
              </a:tabLst>
            </a:pPr>
            <a:r>
              <a:rPr lang="fr-CA" sz="2800" dirty="0">
                <a:solidFill>
                  <a:schemeClr val="tx1"/>
                </a:solidFill>
                <a:ea typeface="ＭＳ Ｐゴシック" charset="0"/>
                <a:cs typeface="ＭＳ Ｐゴシック" charset="0"/>
              </a:rPr>
              <a:t> situations dans lesquelles </a:t>
            </a:r>
            <a:br>
              <a:rPr lang="fr-CA" sz="2800" dirty="0">
                <a:solidFill>
                  <a:schemeClr val="tx1"/>
                </a:solidFill>
                <a:ea typeface="ＭＳ Ｐゴシック" charset="0"/>
                <a:cs typeface="ＭＳ Ｐゴシック" charset="0"/>
              </a:rPr>
            </a:br>
            <a:r>
              <a:rPr lang="fr-CA" sz="2800" dirty="0">
                <a:solidFill>
                  <a:schemeClr val="tx1"/>
                </a:solidFill>
                <a:ea typeface="ＭＳ Ｐゴシック" charset="0"/>
                <a:cs typeface="ＭＳ Ｐゴシック" charset="0"/>
              </a:rPr>
              <a:t>le marché, livré à lui-même, ne parvient pas à allouer </a:t>
            </a:r>
            <a:br>
              <a:rPr lang="fr-CA" sz="2800" dirty="0">
                <a:solidFill>
                  <a:schemeClr val="tx1"/>
                </a:solidFill>
                <a:ea typeface="ＭＳ Ｐゴシック" charset="0"/>
                <a:cs typeface="ＭＳ Ｐゴシック" charset="0"/>
              </a:rPr>
            </a:br>
            <a:r>
              <a:rPr lang="fr-CA" sz="2800" dirty="0">
                <a:solidFill>
                  <a:schemeClr val="tx1"/>
                </a:solidFill>
                <a:ea typeface="ＭＳ Ｐゴシック" charset="0"/>
                <a:cs typeface="ＭＳ Ｐゴシック" charset="0"/>
              </a:rPr>
              <a:t>les ressources de manière efficiente.  </a:t>
            </a:r>
          </a:p>
        </p:txBody>
      </p:sp>
      <p:sp>
        <p:nvSpPr>
          <p:cNvPr id="4" name="Rectangle 3"/>
          <p:cNvSpPr>
            <a:spLocks noChangeArrowheads="1"/>
          </p:cNvSpPr>
          <p:nvPr/>
        </p:nvSpPr>
        <p:spPr bwMode="auto">
          <a:xfrm>
            <a:off x="1389832" y="5496128"/>
            <a:ext cx="3813488" cy="1815882"/>
          </a:xfrm>
          <a:prstGeom prst="rect">
            <a:avLst/>
          </a:prstGeom>
          <a:solidFill>
            <a:srgbClr val="99CC00"/>
          </a:solidFill>
          <a:ln w="9525">
            <a:noFill/>
            <a:miter lim="800000"/>
            <a:headEnd/>
            <a:tailEnd/>
          </a:ln>
        </p:spPr>
        <p:txBody>
          <a:bodyPr wrap="square">
            <a:spAutoFit/>
          </a:bodyPr>
          <a:lstStyle/>
          <a:p>
            <a:pPr algn="ctr"/>
            <a:r>
              <a:rPr lang="fr-CA" sz="2800" b="1" dirty="0">
                <a:solidFill>
                  <a:schemeClr val="tx1"/>
                </a:solidFill>
                <a:cs typeface="Arial Unicode MS" charset="0"/>
              </a:rPr>
              <a:t>Externalité</a:t>
            </a:r>
            <a:r>
              <a:rPr lang="fr-CA" sz="1050" b="1" dirty="0">
                <a:solidFill>
                  <a:schemeClr val="tx1"/>
                </a:solidFill>
                <a:ea typeface="ＭＳ Ｐゴシック" charset="0"/>
                <a:cs typeface="ＭＳ Ｐゴシック" charset="0"/>
              </a:rPr>
              <a:t> </a:t>
            </a:r>
            <a:r>
              <a:rPr lang="fr-CA" sz="2800" b="1" dirty="0">
                <a:solidFill>
                  <a:schemeClr val="tx1"/>
                </a:solidFill>
                <a:ea typeface="ＭＳ Ｐゴシック" charset="0"/>
                <a:cs typeface="ＭＳ Ｐゴシック" charset="0"/>
              </a:rPr>
              <a:t>:</a:t>
            </a:r>
            <a:r>
              <a:rPr lang="fr-CA" sz="2800" dirty="0">
                <a:solidFill>
                  <a:schemeClr val="tx1"/>
                </a:solidFill>
                <a:cs typeface="Arial Unicode MS" charset="0"/>
              </a:rPr>
              <a:t> </a:t>
            </a:r>
          </a:p>
          <a:p>
            <a:pPr algn="ctr"/>
            <a:r>
              <a:rPr lang="fr-CA" sz="2800" dirty="0">
                <a:solidFill>
                  <a:schemeClr val="tx1"/>
                </a:solidFill>
                <a:cs typeface="Arial Unicode MS" charset="0"/>
              </a:rPr>
              <a:t>effet du comportement d’un agent sur </a:t>
            </a:r>
            <a:br>
              <a:rPr lang="fr-CA" sz="2800" dirty="0">
                <a:solidFill>
                  <a:schemeClr val="tx1"/>
                </a:solidFill>
                <a:cs typeface="Arial Unicode MS" charset="0"/>
              </a:rPr>
            </a:br>
            <a:r>
              <a:rPr lang="fr-CA" sz="2800" dirty="0">
                <a:solidFill>
                  <a:schemeClr val="tx1"/>
                </a:solidFill>
                <a:cs typeface="Arial Unicode MS" charset="0"/>
              </a:rPr>
              <a:t>le bien-être d’un tiers.</a:t>
            </a:r>
            <a:endParaRPr lang="fr-FR" sz="2800" dirty="0">
              <a:solidFill>
                <a:schemeClr val="tx1"/>
              </a:solidFill>
            </a:endParaRPr>
          </a:p>
        </p:txBody>
      </p:sp>
      <p:sp>
        <p:nvSpPr>
          <p:cNvPr id="5" name="Rectangle 4"/>
          <p:cNvSpPr>
            <a:spLocks noChangeArrowheads="1"/>
          </p:cNvSpPr>
          <p:nvPr/>
        </p:nvSpPr>
        <p:spPr bwMode="auto">
          <a:xfrm>
            <a:off x="7366496" y="5280104"/>
            <a:ext cx="4536504" cy="2850011"/>
          </a:xfrm>
          <a:prstGeom prst="rect">
            <a:avLst/>
          </a:prstGeom>
          <a:solidFill>
            <a:srgbClr val="99CC00"/>
          </a:solidFill>
          <a:ln w="9525">
            <a:solidFill>
              <a:srgbClr val="99CC00"/>
            </a:solidFill>
            <a:miter lim="800000"/>
            <a:headEnd/>
            <a:tailEnd/>
          </a:ln>
        </p:spPr>
        <p:txBody>
          <a:bodyPr wrap="square">
            <a:spAutoFit/>
          </a:bodyPr>
          <a:lstStyle/>
          <a:p>
            <a:pPr marL="236538" indent="-236538" algn="ctr">
              <a:spcBef>
                <a:spcPct val="20000"/>
              </a:spcBef>
              <a:spcAft>
                <a:spcPct val="20000"/>
              </a:spcAft>
              <a:tabLst>
                <a:tab pos="781050" algn="l"/>
                <a:tab pos="1230313" algn="l"/>
                <a:tab pos="1679575" algn="l"/>
                <a:tab pos="2128838" algn="l"/>
                <a:tab pos="2578100" algn="l"/>
                <a:tab pos="3027363" algn="l"/>
                <a:tab pos="3476625" algn="l"/>
                <a:tab pos="3925888" algn="l"/>
                <a:tab pos="4375150" algn="l"/>
                <a:tab pos="4824413" algn="l"/>
                <a:tab pos="5273675" algn="l"/>
                <a:tab pos="5722938" algn="l"/>
                <a:tab pos="6172200" algn="l"/>
                <a:tab pos="6621463" algn="l"/>
                <a:tab pos="7070725" algn="l"/>
                <a:tab pos="7519988" algn="l"/>
                <a:tab pos="7969250" algn="l"/>
                <a:tab pos="8418513" algn="l"/>
                <a:tab pos="8867775" algn="l"/>
                <a:tab pos="9317038" algn="l"/>
              </a:tabLst>
            </a:pPr>
            <a:r>
              <a:rPr lang="fr-CA" sz="2800" b="1" dirty="0">
                <a:solidFill>
                  <a:schemeClr val="tx1"/>
                </a:solidFill>
                <a:cs typeface="Arial Unicode MS" charset="0"/>
              </a:rPr>
              <a:t>Pouvoir de marché</a:t>
            </a:r>
            <a:r>
              <a:rPr lang="fr-CA" sz="1050" b="1" dirty="0">
                <a:solidFill>
                  <a:schemeClr val="tx1"/>
                </a:solidFill>
                <a:ea typeface="ＭＳ Ｐゴシック" charset="0"/>
                <a:cs typeface="ＭＳ Ｐゴシック" charset="0"/>
              </a:rPr>
              <a:t> </a:t>
            </a:r>
            <a:r>
              <a:rPr lang="fr-CA" sz="2800" b="1" dirty="0">
                <a:solidFill>
                  <a:schemeClr val="tx1"/>
                </a:solidFill>
                <a:ea typeface="ＭＳ Ｐゴシック" charset="0"/>
                <a:cs typeface="ＭＳ Ｐゴシック" charset="0"/>
              </a:rPr>
              <a:t>:</a:t>
            </a:r>
          </a:p>
          <a:p>
            <a:pPr marL="236538" indent="-236538" algn="ctr">
              <a:spcBef>
                <a:spcPct val="20000"/>
              </a:spcBef>
              <a:spcAft>
                <a:spcPct val="20000"/>
              </a:spcAft>
              <a:tabLst>
                <a:tab pos="781050" algn="l"/>
                <a:tab pos="1230313" algn="l"/>
                <a:tab pos="1679575" algn="l"/>
                <a:tab pos="2128838" algn="l"/>
                <a:tab pos="2578100" algn="l"/>
                <a:tab pos="3027363" algn="l"/>
                <a:tab pos="3476625" algn="l"/>
                <a:tab pos="3925888" algn="l"/>
                <a:tab pos="4375150" algn="l"/>
                <a:tab pos="4824413" algn="l"/>
                <a:tab pos="5273675" algn="l"/>
                <a:tab pos="5722938" algn="l"/>
                <a:tab pos="6172200" algn="l"/>
                <a:tab pos="6621463" algn="l"/>
                <a:tab pos="7070725" algn="l"/>
                <a:tab pos="7519988" algn="l"/>
                <a:tab pos="7969250" algn="l"/>
                <a:tab pos="8418513" algn="l"/>
                <a:tab pos="8867775" algn="l"/>
                <a:tab pos="9317038" algn="l"/>
              </a:tabLst>
            </a:pPr>
            <a:r>
              <a:rPr lang="fr-CA" sz="2800" dirty="0">
                <a:solidFill>
                  <a:schemeClr val="tx1"/>
                </a:solidFill>
                <a:cs typeface="Arial Unicode MS" charset="0"/>
              </a:rPr>
              <a:t>capacité d’un agent économique (ou d’un groupe d’agents) à avoir une influence importante sur les prix du marché.</a:t>
            </a:r>
            <a:r>
              <a:rPr lang="fr-CA" sz="2800" dirty="0">
                <a:solidFill>
                  <a:schemeClr val="tx1"/>
                </a:solidFill>
                <a:latin typeface="Times New Roman" pitchFamily="18" charset="0"/>
                <a:cs typeface="Arial Unicode MS" charset="0"/>
              </a:rPr>
              <a:t> </a:t>
            </a:r>
          </a:p>
        </p:txBody>
      </p:sp>
      <p:cxnSp>
        <p:nvCxnSpPr>
          <p:cNvPr id="6" name="Connecteur droit avec flèche 5"/>
          <p:cNvCxnSpPr>
            <a:stCxn id="3" idx="2"/>
            <a:endCxn id="4" idx="0"/>
          </p:cNvCxnSpPr>
          <p:nvPr/>
        </p:nvCxnSpPr>
        <p:spPr>
          <a:xfrm flipH="1">
            <a:off x="3296576" y="4747305"/>
            <a:ext cx="3232567" cy="748823"/>
          </a:xfrm>
          <a:prstGeom prst="straightConnector1">
            <a:avLst/>
          </a:prstGeom>
          <a:ln w="76200">
            <a:solidFill>
              <a:srgbClr val="99CC00"/>
            </a:solidFill>
            <a:tailEnd type="arrow"/>
          </a:ln>
        </p:spPr>
        <p:style>
          <a:lnRef idx="1">
            <a:schemeClr val="accent1"/>
          </a:lnRef>
          <a:fillRef idx="0">
            <a:schemeClr val="accent1"/>
          </a:fillRef>
          <a:effectRef idx="0">
            <a:schemeClr val="accent1"/>
          </a:effectRef>
          <a:fontRef idx="minor">
            <a:schemeClr val="tx1"/>
          </a:fontRef>
        </p:style>
      </p:cxnSp>
      <p:cxnSp>
        <p:nvCxnSpPr>
          <p:cNvPr id="7" name="Connecteur droit avec flèche 6"/>
          <p:cNvCxnSpPr>
            <a:stCxn id="3" idx="2"/>
            <a:endCxn id="5" idx="0"/>
          </p:cNvCxnSpPr>
          <p:nvPr/>
        </p:nvCxnSpPr>
        <p:spPr>
          <a:xfrm>
            <a:off x="6529143" y="4747305"/>
            <a:ext cx="3105605" cy="532799"/>
          </a:xfrm>
          <a:prstGeom prst="straightConnector1">
            <a:avLst/>
          </a:prstGeom>
          <a:ln w="76200">
            <a:solidFill>
              <a:srgbClr val="99CC00"/>
            </a:solidFill>
            <a:tailEnd type="arrow"/>
          </a:ln>
        </p:spPr>
        <p:style>
          <a:lnRef idx="1">
            <a:schemeClr val="accent1"/>
          </a:lnRef>
          <a:fillRef idx="0">
            <a:schemeClr val="accent1"/>
          </a:fillRef>
          <a:effectRef idx="0">
            <a:schemeClr val="accent1"/>
          </a:effectRef>
          <a:fontRef idx="minor">
            <a:schemeClr val="tx1"/>
          </a:fontRef>
        </p:style>
      </p:cxnSp>
      <p:sp>
        <p:nvSpPr>
          <p:cNvPr id="10" name="ZoneTexte 9"/>
          <p:cNvSpPr txBox="1"/>
          <p:nvPr/>
        </p:nvSpPr>
        <p:spPr>
          <a:xfrm>
            <a:off x="741760" y="7613104"/>
            <a:ext cx="6048672" cy="523220"/>
          </a:xfrm>
          <a:prstGeom prst="rect">
            <a:avLst/>
          </a:prstGeom>
          <a:noFill/>
        </p:spPr>
        <p:txBody>
          <a:bodyPr wrap="square" rtlCol="0">
            <a:spAutoFit/>
          </a:bodyPr>
          <a:lstStyle/>
          <a:p>
            <a:pPr algn="l"/>
            <a:r>
              <a:rPr lang="fr-FR" sz="2800" dirty="0" smtClean="0"/>
              <a:t>Externalités négatives : la pollution</a:t>
            </a:r>
            <a:endParaRPr lang="fr-FR" sz="2800" dirty="0"/>
          </a:p>
        </p:txBody>
      </p:sp>
      <p:sp>
        <p:nvSpPr>
          <p:cNvPr id="11" name="ZoneTexte 10"/>
          <p:cNvSpPr txBox="1"/>
          <p:nvPr/>
        </p:nvSpPr>
        <p:spPr>
          <a:xfrm>
            <a:off x="741759" y="8130116"/>
            <a:ext cx="6480721" cy="960316"/>
          </a:xfrm>
          <a:prstGeom prst="rect">
            <a:avLst/>
          </a:prstGeom>
          <a:noFill/>
        </p:spPr>
        <p:txBody>
          <a:bodyPr wrap="square" rtlCol="0">
            <a:spAutoFit/>
          </a:bodyPr>
          <a:lstStyle/>
          <a:p>
            <a:pPr algn="l"/>
            <a:r>
              <a:rPr lang="fr-FR" sz="2800" dirty="0" smtClean="0"/>
              <a:t>Externalités positives : la diffusion de connaissance</a:t>
            </a:r>
            <a:endParaRPr lang="fr-FR"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3" presetClass="entr" presetSubtype="16"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500" fill="hold"/>
                                        <p:tgtEl>
                                          <p:spTgt spid="5"/>
                                        </p:tgtEl>
                                        <p:attrNameLst>
                                          <p:attrName>ppt_w</p:attrName>
                                        </p:attrNameLst>
                                      </p:cBhvr>
                                      <p:tavLst>
                                        <p:tav tm="0">
                                          <p:val>
                                            <p:fltVal val="0"/>
                                          </p:val>
                                        </p:tav>
                                        <p:tav tm="100000">
                                          <p:val>
                                            <p:strVal val="#ppt_w"/>
                                          </p:val>
                                        </p:tav>
                                      </p:tavLst>
                                    </p:anim>
                                    <p:anim calcmode="lin" valueType="num">
                                      <p:cBhvr>
                                        <p:cTn id="19" dur="500" fill="hold"/>
                                        <p:tgtEl>
                                          <p:spTgt spid="5"/>
                                        </p:tgtEl>
                                        <p:attrNameLst>
                                          <p:attrName>ppt_h</p:attrName>
                                        </p:attrNameLst>
                                      </p:cBhvr>
                                      <p:tavLst>
                                        <p:tav tm="0">
                                          <p:val>
                                            <p:fltVal val="0"/>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1"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up)">
                                      <p:cBhvr>
                                        <p:cTn id="24" dur="5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23" presetClass="entr" presetSubtype="16"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500" fill="hold"/>
                                        <p:tgtEl>
                                          <p:spTgt spid="4"/>
                                        </p:tgtEl>
                                        <p:attrNameLst>
                                          <p:attrName>ppt_w</p:attrName>
                                        </p:attrNameLst>
                                      </p:cBhvr>
                                      <p:tavLst>
                                        <p:tav tm="0">
                                          <p:val>
                                            <p:fltVal val="0"/>
                                          </p:val>
                                        </p:tav>
                                        <p:tav tm="100000">
                                          <p:val>
                                            <p:strVal val="#ppt_w"/>
                                          </p:val>
                                        </p:tav>
                                      </p:tavLst>
                                    </p:anim>
                                    <p:anim calcmode="lin" valueType="num">
                                      <p:cBhvr>
                                        <p:cTn id="30"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10" grpId="0"/>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97744" y="556320"/>
            <a:ext cx="11881320" cy="1728192"/>
          </a:xfrm>
        </p:spPr>
        <p:txBody>
          <a:bodyPr/>
          <a:lstStyle/>
          <a:p>
            <a:r>
              <a:rPr lang="fr-FR" sz="4400" b="1" dirty="0" smtClean="0"/>
              <a:t>Comment décrire la manière dont fonctionne l’économie d’un pays ?</a:t>
            </a:r>
            <a:endParaRPr lang="fr-FR" sz="4400" b="1" dirty="0"/>
          </a:p>
        </p:txBody>
      </p:sp>
      <p:sp>
        <p:nvSpPr>
          <p:cNvPr id="3" name="ZoneTexte 2"/>
          <p:cNvSpPr txBox="1"/>
          <p:nvPr/>
        </p:nvSpPr>
        <p:spPr>
          <a:xfrm>
            <a:off x="1245816" y="2500536"/>
            <a:ext cx="4032448" cy="646331"/>
          </a:xfrm>
          <a:prstGeom prst="rect">
            <a:avLst/>
          </a:prstGeom>
          <a:noFill/>
        </p:spPr>
        <p:txBody>
          <a:bodyPr wrap="square" rtlCol="0">
            <a:spAutoFit/>
          </a:bodyPr>
          <a:lstStyle/>
          <a:p>
            <a:pPr algn="l"/>
            <a:r>
              <a:rPr lang="fr-FR" dirty="0" smtClean="0"/>
              <a:t>La modélisation</a:t>
            </a:r>
            <a:endParaRPr lang="fr-FR" dirty="0"/>
          </a:p>
        </p:txBody>
      </p:sp>
      <p:sp>
        <p:nvSpPr>
          <p:cNvPr id="4" name="ZoneTexte 3"/>
          <p:cNvSpPr txBox="1"/>
          <p:nvPr/>
        </p:nvSpPr>
        <p:spPr>
          <a:xfrm>
            <a:off x="1245816" y="3436640"/>
            <a:ext cx="11017224" cy="2308324"/>
          </a:xfrm>
          <a:prstGeom prst="rect">
            <a:avLst/>
          </a:prstGeom>
          <a:noFill/>
        </p:spPr>
        <p:txBody>
          <a:bodyPr wrap="square" rtlCol="0">
            <a:spAutoFit/>
          </a:bodyPr>
          <a:lstStyle/>
          <a:p>
            <a:pPr algn="l"/>
            <a:r>
              <a:rPr lang="fr-FR" i="1" dirty="0" smtClean="0"/>
              <a:t>Un modèle est une représentation simplifiée de la réalité. On retient dans la réalité les éléments et les relations essentielles pour expliquer un phénomène économique.</a:t>
            </a:r>
          </a:p>
        </p:txBody>
      </p:sp>
    </p:spTree>
    <p:extLst>
      <p:ext uri="{BB962C8B-B14F-4D97-AF65-F5344CB8AC3E}">
        <p14:creationId xmlns:p14="http://schemas.microsoft.com/office/powerpoint/2010/main" val="3459341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Effect transition="in" filter="fade">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064940"/>
          </a:xfrm>
        </p:spPr>
        <p:txBody>
          <a:bodyPr/>
          <a:lstStyle/>
          <a:p>
            <a:r>
              <a:rPr lang="fr-FR" sz="6000" b="1" dirty="0" smtClean="0"/>
              <a:t>Le circuit économique</a:t>
            </a:r>
            <a:endParaRPr lang="fr-FR" sz="6000" b="1" dirty="0"/>
          </a:p>
        </p:txBody>
      </p:sp>
      <p:sp>
        <p:nvSpPr>
          <p:cNvPr id="4" name="Rectangle 3"/>
          <p:cNvSpPr/>
          <p:nvPr/>
        </p:nvSpPr>
        <p:spPr bwMode="auto">
          <a:xfrm>
            <a:off x="813768" y="4401970"/>
            <a:ext cx="2808312" cy="535804"/>
          </a:xfrm>
          <a:prstGeom prst="rect">
            <a:avLst/>
          </a:prstGeom>
          <a:noFill/>
          <a:ln w="38100" cap="flat" cmpd="sng" algn="ctr">
            <a:solidFill>
              <a:srgbClr val="C00000"/>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5" name="Rectangle 4"/>
          <p:cNvSpPr/>
          <p:nvPr/>
        </p:nvSpPr>
        <p:spPr bwMode="auto">
          <a:xfrm>
            <a:off x="5206256" y="4433626"/>
            <a:ext cx="2808312" cy="523220"/>
          </a:xfrm>
          <a:prstGeom prst="rect">
            <a:avLst/>
          </a:prstGeom>
          <a:noFill/>
          <a:ln w="38100" cap="flat" cmpd="sng" algn="ctr">
            <a:solidFill>
              <a:srgbClr val="C00000"/>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6" name="Rectangle 5"/>
          <p:cNvSpPr/>
          <p:nvPr/>
        </p:nvSpPr>
        <p:spPr bwMode="auto">
          <a:xfrm>
            <a:off x="9526736" y="4433626"/>
            <a:ext cx="2808312" cy="523220"/>
          </a:xfrm>
          <a:prstGeom prst="rect">
            <a:avLst/>
          </a:prstGeom>
          <a:noFill/>
          <a:ln w="38100" cap="flat" cmpd="sng" algn="ctr">
            <a:solidFill>
              <a:srgbClr val="C00000"/>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7" name="ZoneTexte 6"/>
          <p:cNvSpPr txBox="1"/>
          <p:nvPr/>
        </p:nvSpPr>
        <p:spPr>
          <a:xfrm>
            <a:off x="813768" y="4401970"/>
            <a:ext cx="2808312" cy="523220"/>
          </a:xfrm>
          <a:prstGeom prst="rect">
            <a:avLst/>
          </a:prstGeom>
          <a:noFill/>
        </p:spPr>
        <p:txBody>
          <a:bodyPr wrap="square" rtlCol="0">
            <a:spAutoFit/>
          </a:bodyPr>
          <a:lstStyle/>
          <a:p>
            <a:r>
              <a:rPr lang="fr-FR" sz="2800" dirty="0" smtClean="0"/>
              <a:t>Entreprises</a:t>
            </a:r>
            <a:endParaRPr lang="fr-FR" sz="2800" dirty="0"/>
          </a:p>
        </p:txBody>
      </p:sp>
      <p:sp>
        <p:nvSpPr>
          <p:cNvPr id="8" name="ZoneTexte 7"/>
          <p:cNvSpPr txBox="1"/>
          <p:nvPr/>
        </p:nvSpPr>
        <p:spPr>
          <a:xfrm>
            <a:off x="5206256" y="4414554"/>
            <a:ext cx="2808312" cy="523220"/>
          </a:xfrm>
          <a:prstGeom prst="rect">
            <a:avLst/>
          </a:prstGeom>
          <a:noFill/>
        </p:spPr>
        <p:txBody>
          <a:bodyPr wrap="square" rtlCol="0">
            <a:spAutoFit/>
          </a:bodyPr>
          <a:lstStyle/>
          <a:p>
            <a:r>
              <a:rPr lang="fr-FR" sz="2800" dirty="0" smtClean="0"/>
              <a:t>Gouvernements</a:t>
            </a:r>
            <a:endParaRPr lang="fr-FR" sz="2800" dirty="0"/>
          </a:p>
        </p:txBody>
      </p:sp>
      <p:sp>
        <p:nvSpPr>
          <p:cNvPr id="9" name="ZoneTexte 8"/>
          <p:cNvSpPr txBox="1"/>
          <p:nvPr/>
        </p:nvSpPr>
        <p:spPr>
          <a:xfrm>
            <a:off x="9526736" y="4414554"/>
            <a:ext cx="2808312" cy="954107"/>
          </a:xfrm>
          <a:prstGeom prst="rect">
            <a:avLst/>
          </a:prstGeom>
          <a:noFill/>
        </p:spPr>
        <p:txBody>
          <a:bodyPr wrap="square" rtlCol="0">
            <a:spAutoFit/>
          </a:bodyPr>
          <a:lstStyle/>
          <a:p>
            <a:r>
              <a:rPr lang="fr-FR" sz="2800" dirty="0" smtClean="0"/>
              <a:t>Ménages/</a:t>
            </a:r>
          </a:p>
          <a:p>
            <a:r>
              <a:rPr lang="fr-FR" sz="2800" dirty="0"/>
              <a:t> </a:t>
            </a:r>
            <a:r>
              <a:rPr lang="fr-FR" sz="2800" dirty="0" smtClean="0"/>
              <a:t>    </a:t>
            </a:r>
            <a:r>
              <a:rPr lang="fr-FR" sz="2800" dirty="0" err="1" smtClean="0"/>
              <a:t>consomateur</a:t>
            </a:r>
            <a:r>
              <a:rPr lang="fr-FR" sz="2800" dirty="0" smtClean="0"/>
              <a:t> </a:t>
            </a:r>
            <a:endParaRPr lang="fr-FR" sz="2800" dirty="0"/>
          </a:p>
        </p:txBody>
      </p:sp>
      <p:sp>
        <p:nvSpPr>
          <p:cNvPr id="10" name="Ellipse 9"/>
          <p:cNvSpPr/>
          <p:nvPr/>
        </p:nvSpPr>
        <p:spPr bwMode="auto">
          <a:xfrm>
            <a:off x="4918104" y="1780455"/>
            <a:ext cx="3312368" cy="1601019"/>
          </a:xfrm>
          <a:prstGeom prst="ellipse">
            <a:avLst/>
          </a:prstGeom>
          <a:noFill/>
          <a:ln w="38100" cap="flat" cmpd="sng" algn="ctr">
            <a:solidFill>
              <a:srgbClr val="C00000"/>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11" name="Ellipse 10"/>
          <p:cNvSpPr/>
          <p:nvPr/>
        </p:nvSpPr>
        <p:spPr bwMode="auto">
          <a:xfrm>
            <a:off x="5070504" y="6316960"/>
            <a:ext cx="3312368" cy="1440160"/>
          </a:xfrm>
          <a:prstGeom prst="ellipse">
            <a:avLst/>
          </a:prstGeom>
          <a:noFill/>
          <a:ln w="38100" cap="flat" cmpd="sng" algn="ctr">
            <a:solidFill>
              <a:srgbClr val="C00000"/>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12" name="ZoneTexte 11"/>
          <p:cNvSpPr txBox="1"/>
          <p:nvPr/>
        </p:nvSpPr>
        <p:spPr>
          <a:xfrm>
            <a:off x="5350272" y="1888466"/>
            <a:ext cx="2448272" cy="1384995"/>
          </a:xfrm>
          <a:prstGeom prst="rect">
            <a:avLst/>
          </a:prstGeom>
          <a:noFill/>
        </p:spPr>
        <p:txBody>
          <a:bodyPr wrap="square" rtlCol="0">
            <a:spAutoFit/>
          </a:bodyPr>
          <a:lstStyle/>
          <a:p>
            <a:r>
              <a:rPr lang="fr-FR" sz="2800" i="1" dirty="0" smtClean="0"/>
              <a:t>Marché des biens et services</a:t>
            </a:r>
            <a:endParaRPr lang="fr-FR" sz="2800" i="1" dirty="0"/>
          </a:p>
        </p:txBody>
      </p:sp>
      <p:sp>
        <p:nvSpPr>
          <p:cNvPr id="13" name="ZoneTexte 12"/>
          <p:cNvSpPr txBox="1"/>
          <p:nvPr/>
        </p:nvSpPr>
        <p:spPr>
          <a:xfrm>
            <a:off x="5561600" y="6316960"/>
            <a:ext cx="2448272" cy="1384995"/>
          </a:xfrm>
          <a:prstGeom prst="rect">
            <a:avLst/>
          </a:prstGeom>
          <a:noFill/>
        </p:spPr>
        <p:txBody>
          <a:bodyPr wrap="square" rtlCol="0">
            <a:spAutoFit/>
          </a:bodyPr>
          <a:lstStyle/>
          <a:p>
            <a:r>
              <a:rPr lang="fr-FR" sz="2800" i="1" dirty="0" smtClean="0"/>
              <a:t>Marché des facteurs de production</a:t>
            </a:r>
            <a:endParaRPr lang="fr-FR" sz="2800" i="1" dirty="0"/>
          </a:p>
        </p:txBody>
      </p:sp>
      <p:cxnSp>
        <p:nvCxnSpPr>
          <p:cNvPr id="15" name="Connecteur en angle 14"/>
          <p:cNvCxnSpPr/>
          <p:nvPr/>
        </p:nvCxnSpPr>
        <p:spPr bwMode="auto">
          <a:xfrm flipV="1">
            <a:off x="1461840" y="2068488"/>
            <a:ext cx="3744416" cy="2333482"/>
          </a:xfrm>
          <a:prstGeom prst="bentConnector3">
            <a:avLst>
              <a:gd name="adj1" fmla="val 182"/>
            </a:avLst>
          </a:prstGeom>
          <a:blipFill dpi="0" rotWithShape="0">
            <a:blip r:embed="rId3"/>
            <a:srcRect/>
            <a:tile tx="0" ty="0" sx="100000" sy="100000" flip="none" algn="tl"/>
          </a:blipFill>
          <a:ln w="38100" cap="flat" cmpd="sng" algn="ctr">
            <a:solidFill>
              <a:srgbClr val="00B050"/>
            </a:solidFill>
            <a:prstDash val="solid"/>
            <a:miter lim="0"/>
            <a:headEnd type="none" w="med" len="med"/>
            <a:tailEnd type="arrow"/>
          </a:ln>
          <a:effectLst/>
        </p:spPr>
      </p:cxnSp>
      <p:cxnSp>
        <p:nvCxnSpPr>
          <p:cNvPr id="46" name="Connecteur droit 45"/>
          <p:cNvCxnSpPr>
            <a:stCxn id="10" idx="7"/>
          </p:cNvCxnSpPr>
          <p:nvPr/>
        </p:nvCxnSpPr>
        <p:spPr bwMode="auto">
          <a:xfrm>
            <a:off x="7745387" y="2014919"/>
            <a:ext cx="4013597" cy="0"/>
          </a:xfrm>
          <a:prstGeom prst="line">
            <a:avLst/>
          </a:prstGeom>
          <a:blipFill dpi="0" rotWithShape="0">
            <a:blip r:embed="rId3"/>
            <a:srcRect/>
            <a:tile tx="0" ty="0" sx="100000" sy="100000" flip="none" algn="tl"/>
          </a:blipFill>
          <a:ln w="38100" cap="flat" cmpd="sng" algn="ctr">
            <a:solidFill>
              <a:srgbClr val="00B050"/>
            </a:solidFill>
            <a:prstDash val="solid"/>
            <a:miter lim="0"/>
            <a:headEnd type="none" w="med" len="med"/>
            <a:tailEnd type="none" w="med" len="med"/>
          </a:ln>
          <a:effectLst/>
        </p:spPr>
      </p:cxnSp>
      <p:cxnSp>
        <p:nvCxnSpPr>
          <p:cNvPr id="49" name="Connecteur droit avec flèche 48"/>
          <p:cNvCxnSpPr/>
          <p:nvPr/>
        </p:nvCxnSpPr>
        <p:spPr bwMode="auto">
          <a:xfrm>
            <a:off x="11758984" y="2014919"/>
            <a:ext cx="0" cy="2418707"/>
          </a:xfrm>
          <a:prstGeom prst="straightConnector1">
            <a:avLst/>
          </a:prstGeom>
          <a:blipFill dpi="0" rotWithShape="0">
            <a:blip r:embed="rId3"/>
            <a:srcRect/>
            <a:tile tx="0" ty="0" sx="100000" sy="100000" flip="none" algn="tl"/>
          </a:blipFill>
          <a:ln w="38100" cap="flat" cmpd="sng" algn="ctr">
            <a:solidFill>
              <a:srgbClr val="00B050"/>
            </a:solidFill>
            <a:prstDash val="solid"/>
            <a:miter lim="0"/>
            <a:headEnd type="none" w="med" len="med"/>
            <a:tailEnd type="arrow"/>
          </a:ln>
          <a:effectLst/>
        </p:spPr>
      </p:cxnSp>
      <p:cxnSp>
        <p:nvCxnSpPr>
          <p:cNvPr id="52" name="Connecteur droit 51"/>
          <p:cNvCxnSpPr/>
          <p:nvPr/>
        </p:nvCxnSpPr>
        <p:spPr bwMode="auto">
          <a:xfrm flipV="1">
            <a:off x="10030792" y="3147010"/>
            <a:ext cx="0" cy="1254960"/>
          </a:xfrm>
          <a:prstGeom prst="line">
            <a:avLst/>
          </a:prstGeom>
          <a:blipFill dpi="0" rotWithShape="0">
            <a:blip r:embed="rId3"/>
            <a:srcRect/>
            <a:tile tx="0" ty="0" sx="100000" sy="100000" flip="none" algn="tl"/>
          </a:blipFill>
          <a:ln w="38100" cap="flat" cmpd="sng" algn="ctr">
            <a:solidFill>
              <a:srgbClr val="C00000"/>
            </a:solidFill>
            <a:prstDash val="dash"/>
            <a:miter lim="0"/>
            <a:headEnd type="none" w="med" len="med"/>
            <a:tailEnd type="none" w="med" len="med"/>
          </a:ln>
          <a:effectLst/>
        </p:spPr>
      </p:cxnSp>
      <p:cxnSp>
        <p:nvCxnSpPr>
          <p:cNvPr id="54" name="Connecteur droit avec flèche 53"/>
          <p:cNvCxnSpPr>
            <a:endCxn id="10" idx="5"/>
          </p:cNvCxnSpPr>
          <p:nvPr/>
        </p:nvCxnSpPr>
        <p:spPr bwMode="auto">
          <a:xfrm flipH="1">
            <a:off x="7745387" y="3147010"/>
            <a:ext cx="2285405" cy="0"/>
          </a:xfrm>
          <a:prstGeom prst="straightConnector1">
            <a:avLst/>
          </a:prstGeom>
          <a:blipFill dpi="0" rotWithShape="0">
            <a:blip r:embed="rId3"/>
            <a:srcRect/>
            <a:tile tx="0" ty="0" sx="100000" sy="100000" flip="none" algn="tl"/>
          </a:blipFill>
          <a:ln w="38100" cap="flat" cmpd="sng" algn="ctr">
            <a:solidFill>
              <a:srgbClr val="C00000"/>
            </a:solidFill>
            <a:prstDash val="dash"/>
            <a:miter lim="0"/>
            <a:headEnd type="none" w="med" len="med"/>
            <a:tailEnd type="arrow"/>
          </a:ln>
          <a:effectLst/>
        </p:spPr>
      </p:cxnSp>
      <p:cxnSp>
        <p:nvCxnSpPr>
          <p:cNvPr id="59" name="Connecteur droit avec flèche 58"/>
          <p:cNvCxnSpPr>
            <a:stCxn id="10" idx="3"/>
          </p:cNvCxnSpPr>
          <p:nvPr/>
        </p:nvCxnSpPr>
        <p:spPr bwMode="auto">
          <a:xfrm flipH="1">
            <a:off x="2974008" y="3147010"/>
            <a:ext cx="2429181" cy="0"/>
          </a:xfrm>
          <a:prstGeom prst="straightConnector1">
            <a:avLst/>
          </a:prstGeom>
          <a:blipFill dpi="0" rotWithShape="0">
            <a:blip r:embed="rId3"/>
            <a:srcRect/>
            <a:tile tx="0" ty="0" sx="100000" sy="100000" flip="none" algn="tl"/>
          </a:blipFill>
          <a:ln w="38100" cap="flat" cmpd="sng" algn="ctr">
            <a:solidFill>
              <a:srgbClr val="C00000"/>
            </a:solidFill>
            <a:prstDash val="dash"/>
            <a:miter lim="0"/>
            <a:headEnd type="none" w="med" len="med"/>
            <a:tailEnd type="none"/>
          </a:ln>
          <a:effectLst/>
        </p:spPr>
      </p:cxnSp>
      <p:cxnSp>
        <p:nvCxnSpPr>
          <p:cNvPr id="61" name="Connecteur droit avec flèche 60"/>
          <p:cNvCxnSpPr/>
          <p:nvPr/>
        </p:nvCxnSpPr>
        <p:spPr bwMode="auto">
          <a:xfrm>
            <a:off x="2974008" y="3147010"/>
            <a:ext cx="0" cy="1254960"/>
          </a:xfrm>
          <a:prstGeom prst="straightConnector1">
            <a:avLst/>
          </a:prstGeom>
          <a:blipFill dpi="0" rotWithShape="0">
            <a:blip r:embed="rId3"/>
            <a:srcRect/>
            <a:tile tx="0" ty="0" sx="100000" sy="100000" flip="none" algn="tl"/>
          </a:blipFill>
          <a:ln w="38100" cap="flat" cmpd="sng" algn="ctr">
            <a:solidFill>
              <a:srgbClr val="C00000"/>
            </a:solidFill>
            <a:prstDash val="dash"/>
            <a:miter lim="0"/>
            <a:headEnd type="none" w="med" len="med"/>
            <a:tailEnd type="arrow"/>
          </a:ln>
          <a:effectLst/>
        </p:spPr>
      </p:cxnSp>
      <p:sp>
        <p:nvSpPr>
          <p:cNvPr id="62" name="ZoneTexte 61"/>
          <p:cNvSpPr txBox="1"/>
          <p:nvPr/>
        </p:nvSpPr>
        <p:spPr>
          <a:xfrm>
            <a:off x="1729224" y="1591434"/>
            <a:ext cx="2880320" cy="954107"/>
          </a:xfrm>
          <a:prstGeom prst="rect">
            <a:avLst/>
          </a:prstGeom>
          <a:noFill/>
        </p:spPr>
        <p:txBody>
          <a:bodyPr wrap="square" rtlCol="0">
            <a:spAutoFit/>
          </a:bodyPr>
          <a:lstStyle/>
          <a:p>
            <a:r>
              <a:rPr lang="fr-FR" sz="2800" i="1" dirty="0" smtClean="0">
                <a:solidFill>
                  <a:srgbClr val="00B050"/>
                </a:solidFill>
              </a:rPr>
              <a:t>Biens et services vendus</a:t>
            </a:r>
            <a:endParaRPr lang="fr-FR" sz="2800" i="1" dirty="0">
              <a:solidFill>
                <a:srgbClr val="00B050"/>
              </a:solidFill>
            </a:endParaRPr>
          </a:p>
        </p:txBody>
      </p:sp>
      <p:sp>
        <p:nvSpPr>
          <p:cNvPr id="63" name="ZoneTexte 62"/>
          <p:cNvSpPr txBox="1"/>
          <p:nvPr/>
        </p:nvSpPr>
        <p:spPr>
          <a:xfrm>
            <a:off x="8444268" y="1537865"/>
            <a:ext cx="2880320" cy="954107"/>
          </a:xfrm>
          <a:prstGeom prst="rect">
            <a:avLst/>
          </a:prstGeom>
          <a:noFill/>
        </p:spPr>
        <p:txBody>
          <a:bodyPr wrap="square" rtlCol="0">
            <a:spAutoFit/>
          </a:bodyPr>
          <a:lstStyle/>
          <a:p>
            <a:r>
              <a:rPr lang="fr-FR" sz="2800" i="1" dirty="0" smtClean="0">
                <a:solidFill>
                  <a:srgbClr val="00B050"/>
                </a:solidFill>
              </a:rPr>
              <a:t>Biens et services achetés</a:t>
            </a:r>
            <a:endParaRPr lang="fr-FR" sz="2800" i="1" dirty="0">
              <a:solidFill>
                <a:srgbClr val="00B050"/>
              </a:solidFill>
            </a:endParaRPr>
          </a:p>
        </p:txBody>
      </p:sp>
      <p:sp>
        <p:nvSpPr>
          <p:cNvPr id="64" name="ZoneTexte 63"/>
          <p:cNvSpPr txBox="1"/>
          <p:nvPr/>
        </p:nvSpPr>
        <p:spPr>
          <a:xfrm>
            <a:off x="8093440" y="3150641"/>
            <a:ext cx="1824359" cy="523220"/>
          </a:xfrm>
          <a:prstGeom prst="rect">
            <a:avLst/>
          </a:prstGeom>
          <a:noFill/>
        </p:spPr>
        <p:txBody>
          <a:bodyPr wrap="square" rtlCol="0">
            <a:spAutoFit/>
          </a:bodyPr>
          <a:lstStyle/>
          <a:p>
            <a:r>
              <a:rPr lang="fr-FR" sz="2800" i="1" dirty="0" smtClean="0">
                <a:solidFill>
                  <a:srgbClr val="C00000"/>
                </a:solidFill>
              </a:rPr>
              <a:t>Dépenses</a:t>
            </a:r>
            <a:endParaRPr lang="fr-FR" sz="2800" i="1" dirty="0">
              <a:solidFill>
                <a:srgbClr val="C00000"/>
              </a:solidFill>
            </a:endParaRPr>
          </a:p>
        </p:txBody>
      </p:sp>
      <p:sp>
        <p:nvSpPr>
          <p:cNvPr id="65" name="ZoneTexte 64"/>
          <p:cNvSpPr txBox="1"/>
          <p:nvPr/>
        </p:nvSpPr>
        <p:spPr>
          <a:xfrm>
            <a:off x="3169384" y="3119864"/>
            <a:ext cx="2016224" cy="523220"/>
          </a:xfrm>
          <a:prstGeom prst="rect">
            <a:avLst/>
          </a:prstGeom>
          <a:noFill/>
        </p:spPr>
        <p:txBody>
          <a:bodyPr wrap="square" rtlCol="0">
            <a:spAutoFit/>
          </a:bodyPr>
          <a:lstStyle/>
          <a:p>
            <a:r>
              <a:rPr lang="fr-FR" sz="2800" i="1" dirty="0" smtClean="0">
                <a:solidFill>
                  <a:srgbClr val="C00000"/>
                </a:solidFill>
              </a:rPr>
              <a:t>Revenus</a:t>
            </a:r>
            <a:endParaRPr lang="fr-FR" sz="2800" i="1" dirty="0">
              <a:solidFill>
                <a:srgbClr val="C00000"/>
              </a:solidFill>
            </a:endParaRPr>
          </a:p>
        </p:txBody>
      </p:sp>
      <p:cxnSp>
        <p:nvCxnSpPr>
          <p:cNvPr id="67" name="Connecteur droit 66"/>
          <p:cNvCxnSpPr/>
          <p:nvPr/>
        </p:nvCxnSpPr>
        <p:spPr bwMode="auto">
          <a:xfrm>
            <a:off x="11758984" y="4937774"/>
            <a:ext cx="0" cy="2603322"/>
          </a:xfrm>
          <a:prstGeom prst="line">
            <a:avLst/>
          </a:prstGeom>
          <a:blipFill dpi="0" rotWithShape="0">
            <a:blip r:embed="rId3"/>
            <a:srcRect/>
            <a:tile tx="0" ty="0" sx="100000" sy="100000" flip="none" algn="tl"/>
          </a:blipFill>
          <a:ln w="38100" cap="flat" cmpd="sng" algn="ctr">
            <a:solidFill>
              <a:srgbClr val="00B050"/>
            </a:solidFill>
            <a:prstDash val="solid"/>
            <a:miter lim="0"/>
            <a:headEnd type="none" w="med" len="med"/>
            <a:tailEnd type="none" w="med" len="med"/>
          </a:ln>
          <a:effectLst/>
        </p:spPr>
      </p:cxnSp>
      <p:cxnSp>
        <p:nvCxnSpPr>
          <p:cNvPr id="69" name="Connecteur droit avec flèche 68"/>
          <p:cNvCxnSpPr/>
          <p:nvPr/>
        </p:nvCxnSpPr>
        <p:spPr bwMode="auto">
          <a:xfrm flipH="1">
            <a:off x="8009872" y="7541096"/>
            <a:ext cx="3749112" cy="0"/>
          </a:xfrm>
          <a:prstGeom prst="straightConnector1">
            <a:avLst/>
          </a:prstGeom>
          <a:blipFill dpi="0" rotWithShape="0">
            <a:blip r:embed="rId3"/>
            <a:srcRect/>
            <a:tile tx="0" ty="0" sx="100000" sy="100000" flip="none" algn="tl"/>
          </a:blipFill>
          <a:ln w="38100" cap="flat" cmpd="sng" algn="ctr">
            <a:solidFill>
              <a:srgbClr val="00B050"/>
            </a:solidFill>
            <a:prstDash val="solid"/>
            <a:miter lim="0"/>
            <a:headEnd type="none" w="med" len="med"/>
            <a:tailEnd type="arrow"/>
          </a:ln>
          <a:effectLst/>
        </p:spPr>
      </p:cxnSp>
      <p:cxnSp>
        <p:nvCxnSpPr>
          <p:cNvPr id="73" name="Connecteur droit 72"/>
          <p:cNvCxnSpPr>
            <a:stCxn id="11" idx="3"/>
          </p:cNvCxnSpPr>
          <p:nvPr/>
        </p:nvCxnSpPr>
        <p:spPr bwMode="auto">
          <a:xfrm flipH="1" flipV="1">
            <a:off x="1461840" y="7541096"/>
            <a:ext cx="4093749" cy="5117"/>
          </a:xfrm>
          <a:prstGeom prst="line">
            <a:avLst/>
          </a:prstGeom>
          <a:blipFill dpi="0" rotWithShape="0">
            <a:blip r:embed="rId3"/>
            <a:srcRect/>
            <a:tile tx="0" ty="0" sx="100000" sy="100000" flip="none" algn="tl"/>
          </a:blipFill>
          <a:ln w="38100" cap="flat" cmpd="sng" algn="ctr">
            <a:solidFill>
              <a:srgbClr val="00B050"/>
            </a:solidFill>
            <a:prstDash val="solid"/>
            <a:miter lim="0"/>
            <a:headEnd type="none" w="med" len="med"/>
            <a:tailEnd type="none" w="med" len="med"/>
          </a:ln>
          <a:effectLst/>
        </p:spPr>
      </p:cxnSp>
      <p:cxnSp>
        <p:nvCxnSpPr>
          <p:cNvPr id="75" name="Connecteur droit avec flèche 74"/>
          <p:cNvCxnSpPr/>
          <p:nvPr/>
        </p:nvCxnSpPr>
        <p:spPr bwMode="auto">
          <a:xfrm flipV="1">
            <a:off x="1444640" y="4956846"/>
            <a:ext cx="0" cy="2603322"/>
          </a:xfrm>
          <a:prstGeom prst="straightConnector1">
            <a:avLst/>
          </a:prstGeom>
          <a:blipFill dpi="0" rotWithShape="0">
            <a:blip r:embed="rId3"/>
            <a:srcRect/>
            <a:tile tx="0" ty="0" sx="100000" sy="100000" flip="none" algn="tl"/>
          </a:blipFill>
          <a:ln w="38100" cap="flat" cmpd="sng" algn="ctr">
            <a:solidFill>
              <a:srgbClr val="00B050"/>
            </a:solidFill>
            <a:prstDash val="solid"/>
            <a:miter lim="0"/>
            <a:headEnd type="none" w="med" len="med"/>
            <a:tailEnd type="arrow"/>
          </a:ln>
          <a:effectLst/>
        </p:spPr>
      </p:cxnSp>
      <p:cxnSp>
        <p:nvCxnSpPr>
          <p:cNvPr id="77" name="Connecteur droit 76"/>
          <p:cNvCxnSpPr/>
          <p:nvPr/>
        </p:nvCxnSpPr>
        <p:spPr bwMode="auto">
          <a:xfrm>
            <a:off x="2974008" y="4937774"/>
            <a:ext cx="0" cy="1590093"/>
          </a:xfrm>
          <a:prstGeom prst="line">
            <a:avLst/>
          </a:prstGeom>
          <a:blipFill dpi="0" rotWithShape="0">
            <a:blip r:embed="rId3"/>
            <a:srcRect/>
            <a:tile tx="0" ty="0" sx="100000" sy="100000" flip="none" algn="tl"/>
          </a:blipFill>
          <a:ln w="38100" cap="flat" cmpd="sng" algn="ctr">
            <a:solidFill>
              <a:srgbClr val="C00000"/>
            </a:solidFill>
            <a:prstDash val="dash"/>
            <a:miter lim="0"/>
            <a:headEnd type="none" w="med" len="med"/>
            <a:tailEnd type="none" w="med" len="med"/>
          </a:ln>
          <a:effectLst/>
        </p:spPr>
      </p:cxnSp>
      <p:cxnSp>
        <p:nvCxnSpPr>
          <p:cNvPr id="79" name="Connecteur droit avec flèche 78"/>
          <p:cNvCxnSpPr>
            <a:endCxn id="11" idx="1"/>
          </p:cNvCxnSpPr>
          <p:nvPr/>
        </p:nvCxnSpPr>
        <p:spPr bwMode="auto">
          <a:xfrm>
            <a:off x="2974008" y="6527867"/>
            <a:ext cx="2581581" cy="0"/>
          </a:xfrm>
          <a:prstGeom prst="straightConnector1">
            <a:avLst/>
          </a:prstGeom>
          <a:blipFill dpi="0" rotWithShape="0">
            <a:blip r:embed="rId3"/>
            <a:srcRect/>
            <a:tile tx="0" ty="0" sx="100000" sy="100000" flip="none" algn="tl"/>
          </a:blipFill>
          <a:ln w="38100" cap="flat" cmpd="sng" algn="ctr">
            <a:solidFill>
              <a:srgbClr val="C00000"/>
            </a:solidFill>
            <a:prstDash val="dash"/>
            <a:miter lim="0"/>
            <a:headEnd type="none" w="med" len="med"/>
            <a:tailEnd type="arrow"/>
          </a:ln>
          <a:effectLst/>
        </p:spPr>
      </p:cxnSp>
      <p:cxnSp>
        <p:nvCxnSpPr>
          <p:cNvPr id="83" name="Connecteur droit 82"/>
          <p:cNvCxnSpPr>
            <a:stCxn id="11" idx="7"/>
          </p:cNvCxnSpPr>
          <p:nvPr/>
        </p:nvCxnSpPr>
        <p:spPr bwMode="auto">
          <a:xfrm>
            <a:off x="7897787" y="6527867"/>
            <a:ext cx="2133005" cy="0"/>
          </a:xfrm>
          <a:prstGeom prst="line">
            <a:avLst/>
          </a:prstGeom>
          <a:blipFill dpi="0" rotWithShape="0">
            <a:blip r:embed="rId3"/>
            <a:srcRect/>
            <a:tile tx="0" ty="0" sx="100000" sy="100000" flip="none" algn="tl"/>
          </a:blipFill>
          <a:ln w="38100" cap="flat" cmpd="sng" algn="ctr">
            <a:solidFill>
              <a:srgbClr val="C00000"/>
            </a:solidFill>
            <a:prstDash val="dash"/>
            <a:miter lim="0"/>
            <a:headEnd type="none" w="med" len="med"/>
            <a:tailEnd type="none" w="med" len="med"/>
          </a:ln>
          <a:effectLst/>
        </p:spPr>
      </p:cxnSp>
      <p:cxnSp>
        <p:nvCxnSpPr>
          <p:cNvPr id="85" name="Connecteur droit avec flèche 84"/>
          <p:cNvCxnSpPr/>
          <p:nvPr/>
        </p:nvCxnSpPr>
        <p:spPr bwMode="auto">
          <a:xfrm flipV="1">
            <a:off x="10030792" y="4956846"/>
            <a:ext cx="0" cy="1571021"/>
          </a:xfrm>
          <a:prstGeom prst="straightConnector1">
            <a:avLst/>
          </a:prstGeom>
          <a:blipFill dpi="0" rotWithShape="0">
            <a:blip r:embed="rId3"/>
            <a:srcRect/>
            <a:tile tx="0" ty="0" sx="100000" sy="100000" flip="none" algn="tl"/>
          </a:blipFill>
          <a:ln w="38100" cap="flat" cmpd="sng" algn="ctr">
            <a:solidFill>
              <a:srgbClr val="C00000"/>
            </a:solidFill>
            <a:prstDash val="dash"/>
            <a:miter lim="0"/>
            <a:headEnd type="none" w="med" len="med"/>
            <a:tailEnd type="arrow"/>
          </a:ln>
          <a:effectLst/>
        </p:spPr>
      </p:cxnSp>
      <p:sp>
        <p:nvSpPr>
          <p:cNvPr id="86" name="ZoneTexte 85"/>
          <p:cNvSpPr txBox="1"/>
          <p:nvPr/>
        </p:nvSpPr>
        <p:spPr>
          <a:xfrm>
            <a:off x="8734648" y="7037040"/>
            <a:ext cx="2808312" cy="523220"/>
          </a:xfrm>
          <a:prstGeom prst="rect">
            <a:avLst/>
          </a:prstGeom>
          <a:noFill/>
        </p:spPr>
        <p:txBody>
          <a:bodyPr wrap="square" rtlCol="0">
            <a:spAutoFit/>
          </a:bodyPr>
          <a:lstStyle/>
          <a:p>
            <a:r>
              <a:rPr lang="fr-FR" sz="2800" i="1" dirty="0" smtClean="0">
                <a:solidFill>
                  <a:srgbClr val="00B050"/>
                </a:solidFill>
              </a:rPr>
              <a:t>Travail et capital</a:t>
            </a:r>
            <a:endParaRPr lang="fr-FR" sz="2800" i="1" dirty="0">
              <a:solidFill>
                <a:srgbClr val="00B050"/>
              </a:solidFill>
            </a:endParaRPr>
          </a:p>
        </p:txBody>
      </p:sp>
      <p:sp>
        <p:nvSpPr>
          <p:cNvPr id="87" name="ZoneTexte 86"/>
          <p:cNvSpPr txBox="1"/>
          <p:nvPr/>
        </p:nvSpPr>
        <p:spPr>
          <a:xfrm>
            <a:off x="1749872" y="7037040"/>
            <a:ext cx="3168232" cy="954107"/>
          </a:xfrm>
          <a:prstGeom prst="rect">
            <a:avLst/>
          </a:prstGeom>
          <a:noFill/>
        </p:spPr>
        <p:txBody>
          <a:bodyPr wrap="square" rtlCol="0">
            <a:spAutoFit/>
          </a:bodyPr>
          <a:lstStyle/>
          <a:p>
            <a:r>
              <a:rPr lang="fr-FR" sz="2800" i="1" dirty="0" smtClean="0">
                <a:solidFill>
                  <a:srgbClr val="00B050"/>
                </a:solidFill>
              </a:rPr>
              <a:t>Intrants pour la production</a:t>
            </a:r>
            <a:endParaRPr lang="fr-FR" sz="2800" i="1" dirty="0">
              <a:solidFill>
                <a:srgbClr val="00B050"/>
              </a:solidFill>
            </a:endParaRPr>
          </a:p>
        </p:txBody>
      </p:sp>
      <p:sp>
        <p:nvSpPr>
          <p:cNvPr id="88" name="ZoneTexte 87"/>
          <p:cNvSpPr txBox="1"/>
          <p:nvPr/>
        </p:nvSpPr>
        <p:spPr>
          <a:xfrm>
            <a:off x="7956177" y="5977825"/>
            <a:ext cx="2016224" cy="523220"/>
          </a:xfrm>
          <a:prstGeom prst="rect">
            <a:avLst/>
          </a:prstGeom>
          <a:noFill/>
        </p:spPr>
        <p:txBody>
          <a:bodyPr wrap="square" rtlCol="0">
            <a:spAutoFit/>
          </a:bodyPr>
          <a:lstStyle/>
          <a:p>
            <a:r>
              <a:rPr lang="fr-FR" sz="2800" i="1" dirty="0" smtClean="0">
                <a:solidFill>
                  <a:srgbClr val="C00000"/>
                </a:solidFill>
              </a:rPr>
              <a:t>Revenus</a:t>
            </a:r>
            <a:endParaRPr lang="fr-FR" sz="2800" i="1" dirty="0">
              <a:solidFill>
                <a:srgbClr val="C00000"/>
              </a:solidFill>
            </a:endParaRPr>
          </a:p>
        </p:txBody>
      </p:sp>
      <p:sp>
        <p:nvSpPr>
          <p:cNvPr id="89" name="ZoneTexte 88"/>
          <p:cNvSpPr txBox="1"/>
          <p:nvPr/>
        </p:nvSpPr>
        <p:spPr>
          <a:xfrm>
            <a:off x="3333988" y="5977825"/>
            <a:ext cx="1872268" cy="954107"/>
          </a:xfrm>
          <a:prstGeom prst="rect">
            <a:avLst/>
          </a:prstGeom>
          <a:noFill/>
        </p:spPr>
        <p:txBody>
          <a:bodyPr wrap="square" rtlCol="0">
            <a:spAutoFit/>
          </a:bodyPr>
          <a:lstStyle/>
          <a:p>
            <a:r>
              <a:rPr lang="fr-FR" sz="2800" i="1" dirty="0" smtClean="0">
                <a:solidFill>
                  <a:srgbClr val="C00000"/>
                </a:solidFill>
              </a:rPr>
              <a:t>Salaires et profits</a:t>
            </a:r>
            <a:endParaRPr lang="fr-FR" sz="2800" i="1" dirty="0">
              <a:solidFill>
                <a:srgbClr val="C00000"/>
              </a:solidFill>
            </a:endParaRPr>
          </a:p>
        </p:txBody>
      </p:sp>
      <p:cxnSp>
        <p:nvCxnSpPr>
          <p:cNvPr id="92" name="Connecteur droit avec flèche 91"/>
          <p:cNvCxnSpPr>
            <a:stCxn id="4" idx="3"/>
            <a:endCxn id="8" idx="1"/>
          </p:cNvCxnSpPr>
          <p:nvPr/>
        </p:nvCxnSpPr>
        <p:spPr bwMode="auto">
          <a:xfrm>
            <a:off x="3622080" y="4669872"/>
            <a:ext cx="1584176" cy="6292"/>
          </a:xfrm>
          <a:prstGeom prst="straightConnector1">
            <a:avLst/>
          </a:prstGeom>
          <a:blipFill dpi="0" rotWithShape="0">
            <a:blip r:embed="rId3"/>
            <a:srcRect/>
            <a:tile tx="0" ty="0" sx="100000" sy="100000" flip="none" algn="tl"/>
          </a:blipFill>
          <a:ln w="38100" cap="flat" cmpd="sng" algn="ctr">
            <a:solidFill>
              <a:srgbClr val="990099"/>
            </a:solidFill>
            <a:prstDash val="dash"/>
            <a:miter lim="0"/>
            <a:headEnd type="arrow" w="med" len="med"/>
            <a:tailEnd type="arrow"/>
          </a:ln>
          <a:effectLst/>
        </p:spPr>
      </p:cxnSp>
      <p:cxnSp>
        <p:nvCxnSpPr>
          <p:cNvPr id="94" name="Connecteur droit avec flèche 93"/>
          <p:cNvCxnSpPr>
            <a:stCxn id="5" idx="3"/>
            <a:endCxn id="9" idx="1"/>
          </p:cNvCxnSpPr>
          <p:nvPr/>
        </p:nvCxnSpPr>
        <p:spPr bwMode="auto">
          <a:xfrm>
            <a:off x="8014568" y="4695236"/>
            <a:ext cx="1512168" cy="196372"/>
          </a:xfrm>
          <a:prstGeom prst="straightConnector1">
            <a:avLst/>
          </a:prstGeom>
          <a:blipFill dpi="0" rotWithShape="0">
            <a:blip r:embed="rId3"/>
            <a:srcRect/>
            <a:tile tx="0" ty="0" sx="100000" sy="100000" flip="none" algn="tl"/>
          </a:blipFill>
          <a:ln w="38100" cap="flat" cmpd="sng" algn="ctr">
            <a:solidFill>
              <a:srgbClr val="990099"/>
            </a:solidFill>
            <a:prstDash val="dash"/>
            <a:miter lim="0"/>
            <a:headEnd type="arrow" w="med" len="med"/>
            <a:tailEnd type="arrow"/>
          </a:ln>
          <a:effectLst/>
        </p:spPr>
      </p:cxnSp>
      <p:sp>
        <p:nvSpPr>
          <p:cNvPr id="95" name="ZoneTexte 94"/>
          <p:cNvSpPr txBox="1"/>
          <p:nvPr/>
        </p:nvSpPr>
        <p:spPr>
          <a:xfrm>
            <a:off x="4609543" y="3860371"/>
            <a:ext cx="4354745" cy="523220"/>
          </a:xfrm>
          <a:prstGeom prst="rect">
            <a:avLst/>
          </a:prstGeom>
          <a:noFill/>
        </p:spPr>
        <p:txBody>
          <a:bodyPr wrap="square" rtlCol="0">
            <a:spAutoFit/>
          </a:bodyPr>
          <a:lstStyle/>
          <a:p>
            <a:r>
              <a:rPr lang="fr-FR" sz="2800" i="1" dirty="0" smtClean="0">
                <a:solidFill>
                  <a:srgbClr val="990099"/>
                </a:solidFill>
              </a:rPr>
              <a:t>Redistribution Revenus</a:t>
            </a:r>
            <a:endParaRPr lang="fr-FR" sz="2800" i="1" dirty="0">
              <a:solidFill>
                <a:srgbClr val="990099"/>
              </a:solidFill>
            </a:endParaRPr>
          </a:p>
        </p:txBody>
      </p:sp>
    </p:spTree>
    <p:extLst>
      <p:ext uri="{BB962C8B-B14F-4D97-AF65-F5344CB8AC3E}">
        <p14:creationId xmlns:p14="http://schemas.microsoft.com/office/powerpoint/2010/main" val="663357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p:cTn id="22" dur="500" fill="hold"/>
                                        <p:tgtEl>
                                          <p:spTgt spid="12"/>
                                        </p:tgtEl>
                                        <p:attrNameLst>
                                          <p:attrName>ppt_w</p:attrName>
                                        </p:attrNameLst>
                                      </p:cBhvr>
                                      <p:tavLst>
                                        <p:tav tm="0">
                                          <p:val>
                                            <p:fltVal val="0"/>
                                          </p:val>
                                        </p:tav>
                                        <p:tav tm="100000">
                                          <p:val>
                                            <p:strVal val="#ppt_w"/>
                                          </p:val>
                                        </p:tav>
                                      </p:tavLst>
                                    </p:anim>
                                    <p:anim calcmode="lin" valueType="num">
                                      <p:cBhvr>
                                        <p:cTn id="23" dur="500" fill="hold"/>
                                        <p:tgtEl>
                                          <p:spTgt spid="12"/>
                                        </p:tgtEl>
                                        <p:attrNameLst>
                                          <p:attrName>ppt_h</p:attrName>
                                        </p:attrNameLst>
                                      </p:cBhvr>
                                      <p:tavLst>
                                        <p:tav tm="0">
                                          <p:val>
                                            <p:fltVal val="0"/>
                                          </p:val>
                                        </p:tav>
                                        <p:tav tm="100000">
                                          <p:val>
                                            <p:strVal val="#ppt_h"/>
                                          </p:val>
                                        </p:tav>
                                      </p:tavLst>
                                    </p:anim>
                                    <p:animEffect transition="in" filter="fade">
                                      <p:cBhvr>
                                        <p:cTn id="24" dur="5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left)">
                                      <p:cBhvr>
                                        <p:cTn id="29" dur="1000"/>
                                        <p:tgtEl>
                                          <p:spTgt spid="15"/>
                                        </p:tgtEl>
                                      </p:cBhvr>
                                    </p:animEffect>
                                  </p:childTnLst>
                                </p:cTn>
                              </p:par>
                            </p:childTnLst>
                          </p:cTn>
                        </p:par>
                        <p:par>
                          <p:cTn id="30" fill="hold">
                            <p:stCondLst>
                              <p:cond delay="1000"/>
                            </p:stCondLst>
                            <p:childTnLst>
                              <p:par>
                                <p:cTn id="31" presetID="22" presetClass="entr" presetSubtype="8" fill="hold" nodeType="afterEffect">
                                  <p:stCondLst>
                                    <p:cond delay="0"/>
                                  </p:stCondLst>
                                  <p:childTnLst>
                                    <p:set>
                                      <p:cBhvr>
                                        <p:cTn id="32" dur="1" fill="hold">
                                          <p:stCondLst>
                                            <p:cond delay="0"/>
                                          </p:stCondLst>
                                        </p:cTn>
                                        <p:tgtEl>
                                          <p:spTgt spid="46"/>
                                        </p:tgtEl>
                                        <p:attrNameLst>
                                          <p:attrName>style.visibility</p:attrName>
                                        </p:attrNameLst>
                                      </p:cBhvr>
                                      <p:to>
                                        <p:strVal val="visible"/>
                                      </p:to>
                                    </p:set>
                                    <p:animEffect transition="in" filter="wipe(left)">
                                      <p:cBhvr>
                                        <p:cTn id="33" dur="1000"/>
                                        <p:tgtEl>
                                          <p:spTgt spid="46"/>
                                        </p:tgtEl>
                                      </p:cBhvr>
                                    </p:animEffect>
                                  </p:childTnLst>
                                </p:cTn>
                              </p:par>
                            </p:childTnLst>
                          </p:cTn>
                        </p:par>
                        <p:par>
                          <p:cTn id="34" fill="hold">
                            <p:stCondLst>
                              <p:cond delay="2000"/>
                            </p:stCondLst>
                            <p:childTnLst>
                              <p:par>
                                <p:cTn id="35" presetID="22" presetClass="entr" presetSubtype="1" fill="hold" nodeType="afterEffect">
                                  <p:stCondLst>
                                    <p:cond delay="0"/>
                                  </p:stCondLst>
                                  <p:childTnLst>
                                    <p:set>
                                      <p:cBhvr>
                                        <p:cTn id="36" dur="1" fill="hold">
                                          <p:stCondLst>
                                            <p:cond delay="0"/>
                                          </p:stCondLst>
                                        </p:cTn>
                                        <p:tgtEl>
                                          <p:spTgt spid="49"/>
                                        </p:tgtEl>
                                        <p:attrNameLst>
                                          <p:attrName>style.visibility</p:attrName>
                                        </p:attrNameLst>
                                      </p:cBhvr>
                                      <p:to>
                                        <p:strVal val="visible"/>
                                      </p:to>
                                    </p:set>
                                    <p:animEffect transition="in" filter="wipe(up)">
                                      <p:cBhvr>
                                        <p:cTn id="37" dur="1000"/>
                                        <p:tgtEl>
                                          <p:spTgt spid="49"/>
                                        </p:tgtEl>
                                      </p:cBhvr>
                                    </p:animEffec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62"/>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grpId="0" nodeType="clickEffect">
                                  <p:stCondLst>
                                    <p:cond delay="0"/>
                                  </p:stCondLst>
                                  <p:childTnLst>
                                    <p:set>
                                      <p:cBhvr>
                                        <p:cTn id="45" dur="1" fill="hold">
                                          <p:stCondLst>
                                            <p:cond delay="0"/>
                                          </p:stCondLst>
                                        </p:cTn>
                                        <p:tgtEl>
                                          <p:spTgt spid="63"/>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nodeType="clickEffect">
                                  <p:stCondLst>
                                    <p:cond delay="0"/>
                                  </p:stCondLst>
                                  <p:childTnLst>
                                    <p:set>
                                      <p:cBhvr>
                                        <p:cTn id="49" dur="1" fill="hold">
                                          <p:stCondLst>
                                            <p:cond delay="0"/>
                                          </p:stCondLst>
                                        </p:cTn>
                                        <p:tgtEl>
                                          <p:spTgt spid="52"/>
                                        </p:tgtEl>
                                        <p:attrNameLst>
                                          <p:attrName>style.visibility</p:attrName>
                                        </p:attrNameLst>
                                      </p:cBhvr>
                                      <p:to>
                                        <p:strVal val="visible"/>
                                      </p:to>
                                    </p:set>
                                    <p:animEffect transition="in" filter="wipe(down)">
                                      <p:cBhvr>
                                        <p:cTn id="50" dur="1000"/>
                                        <p:tgtEl>
                                          <p:spTgt spid="52"/>
                                        </p:tgtEl>
                                      </p:cBhvr>
                                    </p:animEffect>
                                  </p:childTnLst>
                                </p:cTn>
                              </p:par>
                            </p:childTnLst>
                          </p:cTn>
                        </p:par>
                        <p:par>
                          <p:cTn id="51" fill="hold">
                            <p:stCondLst>
                              <p:cond delay="1000"/>
                            </p:stCondLst>
                            <p:childTnLst>
                              <p:par>
                                <p:cTn id="52" presetID="22" presetClass="entr" presetSubtype="2" fill="hold" nodeType="afterEffect">
                                  <p:stCondLst>
                                    <p:cond delay="0"/>
                                  </p:stCondLst>
                                  <p:childTnLst>
                                    <p:set>
                                      <p:cBhvr>
                                        <p:cTn id="53" dur="1" fill="hold">
                                          <p:stCondLst>
                                            <p:cond delay="0"/>
                                          </p:stCondLst>
                                        </p:cTn>
                                        <p:tgtEl>
                                          <p:spTgt spid="54"/>
                                        </p:tgtEl>
                                        <p:attrNameLst>
                                          <p:attrName>style.visibility</p:attrName>
                                        </p:attrNameLst>
                                      </p:cBhvr>
                                      <p:to>
                                        <p:strVal val="visible"/>
                                      </p:to>
                                    </p:set>
                                    <p:animEffect transition="in" filter="wipe(right)">
                                      <p:cBhvr>
                                        <p:cTn id="54" dur="1000"/>
                                        <p:tgtEl>
                                          <p:spTgt spid="54"/>
                                        </p:tgtEl>
                                      </p:cBhvr>
                                    </p:animEffec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64"/>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22" presetClass="entr" presetSubtype="2" fill="hold" nodeType="clickEffect">
                                  <p:stCondLst>
                                    <p:cond delay="0"/>
                                  </p:stCondLst>
                                  <p:childTnLst>
                                    <p:set>
                                      <p:cBhvr>
                                        <p:cTn id="62" dur="1" fill="hold">
                                          <p:stCondLst>
                                            <p:cond delay="0"/>
                                          </p:stCondLst>
                                        </p:cTn>
                                        <p:tgtEl>
                                          <p:spTgt spid="59"/>
                                        </p:tgtEl>
                                        <p:attrNameLst>
                                          <p:attrName>style.visibility</p:attrName>
                                        </p:attrNameLst>
                                      </p:cBhvr>
                                      <p:to>
                                        <p:strVal val="visible"/>
                                      </p:to>
                                    </p:set>
                                    <p:animEffect transition="in" filter="wipe(right)">
                                      <p:cBhvr>
                                        <p:cTn id="63" dur="1000"/>
                                        <p:tgtEl>
                                          <p:spTgt spid="59"/>
                                        </p:tgtEl>
                                      </p:cBhvr>
                                    </p:animEffect>
                                  </p:childTnLst>
                                </p:cTn>
                              </p:par>
                            </p:childTnLst>
                          </p:cTn>
                        </p:par>
                        <p:par>
                          <p:cTn id="64" fill="hold">
                            <p:stCondLst>
                              <p:cond delay="1000"/>
                            </p:stCondLst>
                            <p:childTnLst>
                              <p:par>
                                <p:cTn id="65" presetID="22" presetClass="entr" presetSubtype="1" fill="hold" nodeType="afterEffect">
                                  <p:stCondLst>
                                    <p:cond delay="0"/>
                                  </p:stCondLst>
                                  <p:childTnLst>
                                    <p:set>
                                      <p:cBhvr>
                                        <p:cTn id="66" dur="1" fill="hold">
                                          <p:stCondLst>
                                            <p:cond delay="0"/>
                                          </p:stCondLst>
                                        </p:cTn>
                                        <p:tgtEl>
                                          <p:spTgt spid="61"/>
                                        </p:tgtEl>
                                        <p:attrNameLst>
                                          <p:attrName>style.visibility</p:attrName>
                                        </p:attrNameLst>
                                      </p:cBhvr>
                                      <p:to>
                                        <p:strVal val="visible"/>
                                      </p:to>
                                    </p:set>
                                    <p:animEffect transition="in" filter="wipe(up)">
                                      <p:cBhvr>
                                        <p:cTn id="67" dur="1000"/>
                                        <p:tgtEl>
                                          <p:spTgt spid="61"/>
                                        </p:tgtEl>
                                      </p:cBhvr>
                                    </p:animEffect>
                                  </p:childTnLst>
                                </p:cTn>
                              </p:par>
                            </p:childTnLst>
                          </p:cTn>
                        </p:par>
                      </p:childTnLst>
                    </p:cTn>
                  </p:par>
                  <p:par>
                    <p:cTn id="68" fill="hold">
                      <p:stCondLst>
                        <p:cond delay="indefinite"/>
                      </p:stCondLst>
                      <p:childTnLst>
                        <p:par>
                          <p:cTn id="69" fill="hold">
                            <p:stCondLst>
                              <p:cond delay="0"/>
                            </p:stCondLst>
                            <p:childTnLst>
                              <p:par>
                                <p:cTn id="70" presetID="1" presetClass="entr" presetSubtype="0" fill="hold" grpId="0" nodeType="clickEffect">
                                  <p:stCondLst>
                                    <p:cond delay="0"/>
                                  </p:stCondLst>
                                  <p:childTnLst>
                                    <p:set>
                                      <p:cBhvr>
                                        <p:cTn id="71" dur="1" fill="hold">
                                          <p:stCondLst>
                                            <p:cond delay="0"/>
                                          </p:stCondLst>
                                        </p:cTn>
                                        <p:tgtEl>
                                          <p:spTgt spid="65"/>
                                        </p:tgtEl>
                                        <p:attrNameLst>
                                          <p:attrName>style.visibility</p:attrName>
                                        </p:attrNameLst>
                                      </p:cBhvr>
                                      <p:to>
                                        <p:strVal val="visible"/>
                                      </p:to>
                                    </p:set>
                                  </p:childTnLst>
                                </p:cTn>
                              </p:par>
                            </p:childTnLst>
                          </p:cTn>
                        </p:par>
                      </p:childTnLst>
                    </p:cTn>
                  </p:par>
                  <p:par>
                    <p:cTn id="72" fill="hold">
                      <p:stCondLst>
                        <p:cond delay="indefinite"/>
                      </p:stCondLst>
                      <p:childTnLst>
                        <p:par>
                          <p:cTn id="73" fill="hold">
                            <p:stCondLst>
                              <p:cond delay="0"/>
                            </p:stCondLst>
                            <p:childTnLst>
                              <p:par>
                                <p:cTn id="74" presetID="1" presetClass="entr" presetSubtype="0" fill="hold" grpId="0" nodeType="clickEffect">
                                  <p:stCondLst>
                                    <p:cond delay="0"/>
                                  </p:stCondLst>
                                  <p:childTnLst>
                                    <p:set>
                                      <p:cBhvr>
                                        <p:cTn id="75" dur="1" fill="hold">
                                          <p:stCondLst>
                                            <p:cond delay="0"/>
                                          </p:stCondLst>
                                        </p:cTn>
                                        <p:tgtEl>
                                          <p:spTgt spid="88"/>
                                        </p:tgtEl>
                                        <p:attrNameLst>
                                          <p:attrName>style.visibility</p:attrName>
                                        </p:attrNameLst>
                                      </p:cBhvr>
                                      <p:to>
                                        <p:strVal val="visible"/>
                                      </p:to>
                                    </p:set>
                                  </p:childTnLst>
                                </p:cTn>
                              </p:par>
                            </p:childTnLst>
                          </p:cTn>
                        </p:par>
                      </p:childTnLst>
                    </p:cTn>
                  </p:par>
                  <p:par>
                    <p:cTn id="76" fill="hold">
                      <p:stCondLst>
                        <p:cond delay="indefinite"/>
                      </p:stCondLst>
                      <p:childTnLst>
                        <p:par>
                          <p:cTn id="77" fill="hold">
                            <p:stCondLst>
                              <p:cond delay="0"/>
                            </p:stCondLst>
                            <p:childTnLst>
                              <p:par>
                                <p:cTn id="78" presetID="22" presetClass="entr" presetSubtype="8" fill="hold" nodeType="clickEffect">
                                  <p:stCondLst>
                                    <p:cond delay="0"/>
                                  </p:stCondLst>
                                  <p:childTnLst>
                                    <p:set>
                                      <p:cBhvr>
                                        <p:cTn id="79" dur="1" fill="hold">
                                          <p:stCondLst>
                                            <p:cond delay="0"/>
                                          </p:stCondLst>
                                        </p:cTn>
                                        <p:tgtEl>
                                          <p:spTgt spid="83"/>
                                        </p:tgtEl>
                                        <p:attrNameLst>
                                          <p:attrName>style.visibility</p:attrName>
                                        </p:attrNameLst>
                                      </p:cBhvr>
                                      <p:to>
                                        <p:strVal val="visible"/>
                                      </p:to>
                                    </p:set>
                                    <p:animEffect transition="in" filter="wipe(left)">
                                      <p:cBhvr>
                                        <p:cTn id="80" dur="1000"/>
                                        <p:tgtEl>
                                          <p:spTgt spid="83"/>
                                        </p:tgtEl>
                                      </p:cBhvr>
                                    </p:animEffect>
                                  </p:childTnLst>
                                </p:cTn>
                              </p:par>
                            </p:childTnLst>
                          </p:cTn>
                        </p:par>
                        <p:par>
                          <p:cTn id="81" fill="hold">
                            <p:stCondLst>
                              <p:cond delay="1000"/>
                            </p:stCondLst>
                            <p:childTnLst>
                              <p:par>
                                <p:cTn id="82" presetID="22" presetClass="entr" presetSubtype="4" fill="hold" nodeType="afterEffect">
                                  <p:stCondLst>
                                    <p:cond delay="0"/>
                                  </p:stCondLst>
                                  <p:childTnLst>
                                    <p:set>
                                      <p:cBhvr>
                                        <p:cTn id="83" dur="1" fill="hold">
                                          <p:stCondLst>
                                            <p:cond delay="0"/>
                                          </p:stCondLst>
                                        </p:cTn>
                                        <p:tgtEl>
                                          <p:spTgt spid="85"/>
                                        </p:tgtEl>
                                        <p:attrNameLst>
                                          <p:attrName>style.visibility</p:attrName>
                                        </p:attrNameLst>
                                      </p:cBhvr>
                                      <p:to>
                                        <p:strVal val="visible"/>
                                      </p:to>
                                    </p:set>
                                    <p:animEffect transition="in" filter="wipe(down)">
                                      <p:cBhvr>
                                        <p:cTn id="84" dur="1000"/>
                                        <p:tgtEl>
                                          <p:spTgt spid="85"/>
                                        </p:tgtEl>
                                      </p:cBhvr>
                                    </p:animEffect>
                                  </p:childTnLst>
                                </p:cTn>
                              </p:par>
                            </p:childTnLst>
                          </p:cTn>
                        </p:par>
                      </p:childTnLst>
                    </p:cTn>
                  </p:par>
                  <p:par>
                    <p:cTn id="85" fill="hold">
                      <p:stCondLst>
                        <p:cond delay="indefinite"/>
                      </p:stCondLst>
                      <p:childTnLst>
                        <p:par>
                          <p:cTn id="86" fill="hold">
                            <p:stCondLst>
                              <p:cond delay="0"/>
                            </p:stCondLst>
                            <p:childTnLst>
                              <p:par>
                                <p:cTn id="87" presetID="53" presetClass="entr" presetSubtype="16" fill="hold" grpId="0" nodeType="clickEffect">
                                  <p:stCondLst>
                                    <p:cond delay="0"/>
                                  </p:stCondLst>
                                  <p:childTnLst>
                                    <p:set>
                                      <p:cBhvr>
                                        <p:cTn id="88" dur="1" fill="hold">
                                          <p:stCondLst>
                                            <p:cond delay="0"/>
                                          </p:stCondLst>
                                        </p:cTn>
                                        <p:tgtEl>
                                          <p:spTgt spid="13"/>
                                        </p:tgtEl>
                                        <p:attrNameLst>
                                          <p:attrName>style.visibility</p:attrName>
                                        </p:attrNameLst>
                                      </p:cBhvr>
                                      <p:to>
                                        <p:strVal val="visible"/>
                                      </p:to>
                                    </p:set>
                                    <p:anim calcmode="lin" valueType="num">
                                      <p:cBhvr>
                                        <p:cTn id="89" dur="500" fill="hold"/>
                                        <p:tgtEl>
                                          <p:spTgt spid="13"/>
                                        </p:tgtEl>
                                        <p:attrNameLst>
                                          <p:attrName>ppt_w</p:attrName>
                                        </p:attrNameLst>
                                      </p:cBhvr>
                                      <p:tavLst>
                                        <p:tav tm="0">
                                          <p:val>
                                            <p:fltVal val="0"/>
                                          </p:val>
                                        </p:tav>
                                        <p:tav tm="100000">
                                          <p:val>
                                            <p:strVal val="#ppt_w"/>
                                          </p:val>
                                        </p:tav>
                                      </p:tavLst>
                                    </p:anim>
                                    <p:anim calcmode="lin" valueType="num">
                                      <p:cBhvr>
                                        <p:cTn id="90" dur="500" fill="hold"/>
                                        <p:tgtEl>
                                          <p:spTgt spid="13"/>
                                        </p:tgtEl>
                                        <p:attrNameLst>
                                          <p:attrName>ppt_h</p:attrName>
                                        </p:attrNameLst>
                                      </p:cBhvr>
                                      <p:tavLst>
                                        <p:tav tm="0">
                                          <p:val>
                                            <p:fltVal val="0"/>
                                          </p:val>
                                        </p:tav>
                                        <p:tav tm="100000">
                                          <p:val>
                                            <p:strVal val="#ppt_h"/>
                                          </p:val>
                                        </p:tav>
                                      </p:tavLst>
                                    </p:anim>
                                    <p:animEffect transition="in" filter="fade">
                                      <p:cBhvr>
                                        <p:cTn id="91" dur="500"/>
                                        <p:tgtEl>
                                          <p:spTgt spid="13"/>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500" fill="hold"/>
                                        <p:tgtEl>
                                          <p:spTgt spid="11"/>
                                        </p:tgtEl>
                                        <p:attrNameLst>
                                          <p:attrName>ppt_w</p:attrName>
                                        </p:attrNameLst>
                                      </p:cBhvr>
                                      <p:tavLst>
                                        <p:tav tm="0">
                                          <p:val>
                                            <p:fltVal val="0"/>
                                          </p:val>
                                        </p:tav>
                                        <p:tav tm="100000">
                                          <p:val>
                                            <p:strVal val="#ppt_w"/>
                                          </p:val>
                                        </p:tav>
                                      </p:tavLst>
                                    </p:anim>
                                    <p:anim calcmode="lin" valueType="num">
                                      <p:cBhvr>
                                        <p:cTn id="95" dur="500" fill="hold"/>
                                        <p:tgtEl>
                                          <p:spTgt spid="11"/>
                                        </p:tgtEl>
                                        <p:attrNameLst>
                                          <p:attrName>ppt_h</p:attrName>
                                        </p:attrNameLst>
                                      </p:cBhvr>
                                      <p:tavLst>
                                        <p:tav tm="0">
                                          <p:val>
                                            <p:fltVal val="0"/>
                                          </p:val>
                                        </p:tav>
                                        <p:tav tm="100000">
                                          <p:val>
                                            <p:strVal val="#ppt_h"/>
                                          </p:val>
                                        </p:tav>
                                      </p:tavLst>
                                    </p:anim>
                                    <p:animEffect transition="in" filter="fade">
                                      <p:cBhvr>
                                        <p:cTn id="96" dur="500"/>
                                        <p:tgtEl>
                                          <p:spTgt spid="11"/>
                                        </p:tgtEl>
                                      </p:cBhvr>
                                    </p:animEffect>
                                  </p:childTnLst>
                                </p:cTn>
                              </p:par>
                            </p:childTnLst>
                          </p:cTn>
                        </p:par>
                      </p:childTnLst>
                    </p:cTn>
                  </p:par>
                  <p:par>
                    <p:cTn id="97" fill="hold">
                      <p:stCondLst>
                        <p:cond delay="indefinite"/>
                      </p:stCondLst>
                      <p:childTnLst>
                        <p:par>
                          <p:cTn id="98" fill="hold">
                            <p:stCondLst>
                              <p:cond delay="0"/>
                            </p:stCondLst>
                            <p:childTnLst>
                              <p:par>
                                <p:cTn id="99" presetID="1" presetClass="entr" presetSubtype="0" fill="hold" grpId="0" nodeType="clickEffect">
                                  <p:stCondLst>
                                    <p:cond delay="0"/>
                                  </p:stCondLst>
                                  <p:childTnLst>
                                    <p:set>
                                      <p:cBhvr>
                                        <p:cTn id="100" dur="1" fill="hold">
                                          <p:stCondLst>
                                            <p:cond delay="0"/>
                                          </p:stCondLst>
                                        </p:cTn>
                                        <p:tgtEl>
                                          <p:spTgt spid="89"/>
                                        </p:tgtEl>
                                        <p:attrNameLst>
                                          <p:attrName>style.visibility</p:attrName>
                                        </p:attrNameLst>
                                      </p:cBhvr>
                                      <p:to>
                                        <p:strVal val="visible"/>
                                      </p:to>
                                    </p:set>
                                  </p:childTnLst>
                                </p:cTn>
                              </p:par>
                            </p:childTnLst>
                          </p:cTn>
                        </p:par>
                      </p:childTnLst>
                    </p:cTn>
                  </p:par>
                  <p:par>
                    <p:cTn id="101" fill="hold">
                      <p:stCondLst>
                        <p:cond delay="indefinite"/>
                      </p:stCondLst>
                      <p:childTnLst>
                        <p:par>
                          <p:cTn id="102" fill="hold">
                            <p:stCondLst>
                              <p:cond delay="0"/>
                            </p:stCondLst>
                            <p:childTnLst>
                              <p:par>
                                <p:cTn id="103" presetID="22" presetClass="entr" presetSubtype="1" fill="hold" nodeType="clickEffect">
                                  <p:stCondLst>
                                    <p:cond delay="0"/>
                                  </p:stCondLst>
                                  <p:childTnLst>
                                    <p:set>
                                      <p:cBhvr>
                                        <p:cTn id="104" dur="1" fill="hold">
                                          <p:stCondLst>
                                            <p:cond delay="0"/>
                                          </p:stCondLst>
                                        </p:cTn>
                                        <p:tgtEl>
                                          <p:spTgt spid="77"/>
                                        </p:tgtEl>
                                        <p:attrNameLst>
                                          <p:attrName>style.visibility</p:attrName>
                                        </p:attrNameLst>
                                      </p:cBhvr>
                                      <p:to>
                                        <p:strVal val="visible"/>
                                      </p:to>
                                    </p:set>
                                    <p:animEffect transition="in" filter="wipe(up)">
                                      <p:cBhvr>
                                        <p:cTn id="105" dur="1000"/>
                                        <p:tgtEl>
                                          <p:spTgt spid="77"/>
                                        </p:tgtEl>
                                      </p:cBhvr>
                                    </p:animEffect>
                                  </p:childTnLst>
                                </p:cTn>
                              </p:par>
                            </p:childTnLst>
                          </p:cTn>
                        </p:par>
                        <p:par>
                          <p:cTn id="106" fill="hold">
                            <p:stCondLst>
                              <p:cond delay="1000"/>
                            </p:stCondLst>
                            <p:childTnLst>
                              <p:par>
                                <p:cTn id="107" presetID="22" presetClass="entr" presetSubtype="8" fill="hold" nodeType="afterEffect">
                                  <p:stCondLst>
                                    <p:cond delay="0"/>
                                  </p:stCondLst>
                                  <p:childTnLst>
                                    <p:set>
                                      <p:cBhvr>
                                        <p:cTn id="108" dur="1" fill="hold">
                                          <p:stCondLst>
                                            <p:cond delay="0"/>
                                          </p:stCondLst>
                                        </p:cTn>
                                        <p:tgtEl>
                                          <p:spTgt spid="79"/>
                                        </p:tgtEl>
                                        <p:attrNameLst>
                                          <p:attrName>style.visibility</p:attrName>
                                        </p:attrNameLst>
                                      </p:cBhvr>
                                      <p:to>
                                        <p:strVal val="visible"/>
                                      </p:to>
                                    </p:set>
                                    <p:animEffect transition="in" filter="wipe(left)">
                                      <p:cBhvr>
                                        <p:cTn id="109" dur="1000"/>
                                        <p:tgtEl>
                                          <p:spTgt spid="79"/>
                                        </p:tgtEl>
                                      </p:cBhvr>
                                    </p:animEffect>
                                  </p:childTnLst>
                                </p:cTn>
                              </p:par>
                            </p:childTnLst>
                          </p:cTn>
                        </p:par>
                      </p:childTnLst>
                    </p:cTn>
                  </p:par>
                  <p:par>
                    <p:cTn id="110" fill="hold">
                      <p:stCondLst>
                        <p:cond delay="indefinite"/>
                      </p:stCondLst>
                      <p:childTnLst>
                        <p:par>
                          <p:cTn id="111" fill="hold">
                            <p:stCondLst>
                              <p:cond delay="0"/>
                            </p:stCondLst>
                            <p:childTnLst>
                              <p:par>
                                <p:cTn id="112" presetID="22" presetClass="entr" presetSubtype="1" fill="hold" nodeType="clickEffect">
                                  <p:stCondLst>
                                    <p:cond delay="0"/>
                                  </p:stCondLst>
                                  <p:childTnLst>
                                    <p:set>
                                      <p:cBhvr>
                                        <p:cTn id="113" dur="1" fill="hold">
                                          <p:stCondLst>
                                            <p:cond delay="0"/>
                                          </p:stCondLst>
                                        </p:cTn>
                                        <p:tgtEl>
                                          <p:spTgt spid="67"/>
                                        </p:tgtEl>
                                        <p:attrNameLst>
                                          <p:attrName>style.visibility</p:attrName>
                                        </p:attrNameLst>
                                      </p:cBhvr>
                                      <p:to>
                                        <p:strVal val="visible"/>
                                      </p:to>
                                    </p:set>
                                    <p:animEffect transition="in" filter="wipe(up)">
                                      <p:cBhvr>
                                        <p:cTn id="114" dur="1000"/>
                                        <p:tgtEl>
                                          <p:spTgt spid="67"/>
                                        </p:tgtEl>
                                      </p:cBhvr>
                                    </p:animEffect>
                                  </p:childTnLst>
                                </p:cTn>
                              </p:par>
                            </p:childTnLst>
                          </p:cTn>
                        </p:par>
                        <p:par>
                          <p:cTn id="115" fill="hold">
                            <p:stCondLst>
                              <p:cond delay="1000"/>
                            </p:stCondLst>
                            <p:childTnLst>
                              <p:par>
                                <p:cTn id="116" presetID="22" presetClass="entr" presetSubtype="2" fill="hold" nodeType="afterEffect">
                                  <p:stCondLst>
                                    <p:cond delay="0"/>
                                  </p:stCondLst>
                                  <p:childTnLst>
                                    <p:set>
                                      <p:cBhvr>
                                        <p:cTn id="117" dur="1" fill="hold">
                                          <p:stCondLst>
                                            <p:cond delay="0"/>
                                          </p:stCondLst>
                                        </p:cTn>
                                        <p:tgtEl>
                                          <p:spTgt spid="69"/>
                                        </p:tgtEl>
                                        <p:attrNameLst>
                                          <p:attrName>style.visibility</p:attrName>
                                        </p:attrNameLst>
                                      </p:cBhvr>
                                      <p:to>
                                        <p:strVal val="visible"/>
                                      </p:to>
                                    </p:set>
                                    <p:animEffect transition="in" filter="wipe(right)">
                                      <p:cBhvr>
                                        <p:cTn id="118" dur="1000"/>
                                        <p:tgtEl>
                                          <p:spTgt spid="69"/>
                                        </p:tgtEl>
                                      </p:cBhvr>
                                    </p:animEffect>
                                  </p:childTnLst>
                                </p:cTn>
                              </p:par>
                            </p:childTnLst>
                          </p:cTn>
                        </p:par>
                      </p:childTnLst>
                    </p:cTn>
                  </p:par>
                  <p:par>
                    <p:cTn id="119" fill="hold">
                      <p:stCondLst>
                        <p:cond delay="indefinite"/>
                      </p:stCondLst>
                      <p:childTnLst>
                        <p:par>
                          <p:cTn id="120" fill="hold">
                            <p:stCondLst>
                              <p:cond delay="0"/>
                            </p:stCondLst>
                            <p:childTnLst>
                              <p:par>
                                <p:cTn id="121" presetID="1" presetClass="entr" presetSubtype="0" fill="hold" grpId="0" nodeType="clickEffect">
                                  <p:stCondLst>
                                    <p:cond delay="0"/>
                                  </p:stCondLst>
                                  <p:childTnLst>
                                    <p:set>
                                      <p:cBhvr>
                                        <p:cTn id="122" dur="1" fill="hold">
                                          <p:stCondLst>
                                            <p:cond delay="0"/>
                                          </p:stCondLst>
                                        </p:cTn>
                                        <p:tgtEl>
                                          <p:spTgt spid="86"/>
                                        </p:tgtEl>
                                        <p:attrNameLst>
                                          <p:attrName>style.visibility</p:attrName>
                                        </p:attrNameLst>
                                      </p:cBhvr>
                                      <p:to>
                                        <p:strVal val="visible"/>
                                      </p:to>
                                    </p:set>
                                  </p:childTnLst>
                                </p:cTn>
                              </p:par>
                            </p:childTnLst>
                          </p:cTn>
                        </p:par>
                      </p:childTnLst>
                    </p:cTn>
                  </p:par>
                  <p:par>
                    <p:cTn id="123" fill="hold">
                      <p:stCondLst>
                        <p:cond delay="indefinite"/>
                      </p:stCondLst>
                      <p:childTnLst>
                        <p:par>
                          <p:cTn id="124" fill="hold">
                            <p:stCondLst>
                              <p:cond delay="0"/>
                            </p:stCondLst>
                            <p:childTnLst>
                              <p:par>
                                <p:cTn id="125" presetID="22" presetClass="entr" presetSubtype="2" fill="hold" nodeType="clickEffect">
                                  <p:stCondLst>
                                    <p:cond delay="0"/>
                                  </p:stCondLst>
                                  <p:childTnLst>
                                    <p:set>
                                      <p:cBhvr>
                                        <p:cTn id="126" dur="1" fill="hold">
                                          <p:stCondLst>
                                            <p:cond delay="0"/>
                                          </p:stCondLst>
                                        </p:cTn>
                                        <p:tgtEl>
                                          <p:spTgt spid="73"/>
                                        </p:tgtEl>
                                        <p:attrNameLst>
                                          <p:attrName>style.visibility</p:attrName>
                                        </p:attrNameLst>
                                      </p:cBhvr>
                                      <p:to>
                                        <p:strVal val="visible"/>
                                      </p:to>
                                    </p:set>
                                    <p:animEffect transition="in" filter="wipe(right)">
                                      <p:cBhvr>
                                        <p:cTn id="127" dur="1000"/>
                                        <p:tgtEl>
                                          <p:spTgt spid="73"/>
                                        </p:tgtEl>
                                      </p:cBhvr>
                                    </p:animEffect>
                                  </p:childTnLst>
                                </p:cTn>
                              </p:par>
                            </p:childTnLst>
                          </p:cTn>
                        </p:par>
                        <p:par>
                          <p:cTn id="128" fill="hold">
                            <p:stCondLst>
                              <p:cond delay="1000"/>
                            </p:stCondLst>
                            <p:childTnLst>
                              <p:par>
                                <p:cTn id="129" presetID="22" presetClass="entr" presetSubtype="4" fill="hold" nodeType="afterEffect">
                                  <p:stCondLst>
                                    <p:cond delay="0"/>
                                  </p:stCondLst>
                                  <p:childTnLst>
                                    <p:set>
                                      <p:cBhvr>
                                        <p:cTn id="130" dur="1" fill="hold">
                                          <p:stCondLst>
                                            <p:cond delay="0"/>
                                          </p:stCondLst>
                                        </p:cTn>
                                        <p:tgtEl>
                                          <p:spTgt spid="75"/>
                                        </p:tgtEl>
                                        <p:attrNameLst>
                                          <p:attrName>style.visibility</p:attrName>
                                        </p:attrNameLst>
                                      </p:cBhvr>
                                      <p:to>
                                        <p:strVal val="visible"/>
                                      </p:to>
                                    </p:set>
                                    <p:animEffect transition="in" filter="wipe(down)">
                                      <p:cBhvr>
                                        <p:cTn id="131" dur="1000"/>
                                        <p:tgtEl>
                                          <p:spTgt spid="75"/>
                                        </p:tgtEl>
                                      </p:cBhvr>
                                    </p:animEffect>
                                  </p:childTnLst>
                                </p:cTn>
                              </p:par>
                            </p:childTnLst>
                          </p:cTn>
                        </p:par>
                      </p:childTnLst>
                    </p:cTn>
                  </p:par>
                  <p:par>
                    <p:cTn id="132" fill="hold">
                      <p:stCondLst>
                        <p:cond delay="indefinite"/>
                      </p:stCondLst>
                      <p:childTnLst>
                        <p:par>
                          <p:cTn id="133" fill="hold">
                            <p:stCondLst>
                              <p:cond delay="0"/>
                            </p:stCondLst>
                            <p:childTnLst>
                              <p:par>
                                <p:cTn id="134" presetID="1" presetClass="entr" presetSubtype="0" fill="hold" grpId="0" nodeType="clickEffect">
                                  <p:stCondLst>
                                    <p:cond delay="0"/>
                                  </p:stCondLst>
                                  <p:childTnLst>
                                    <p:set>
                                      <p:cBhvr>
                                        <p:cTn id="135" dur="1" fill="hold">
                                          <p:stCondLst>
                                            <p:cond delay="0"/>
                                          </p:stCondLst>
                                        </p:cTn>
                                        <p:tgtEl>
                                          <p:spTgt spid="87"/>
                                        </p:tgtEl>
                                        <p:attrNameLst>
                                          <p:attrName>style.visibility</p:attrName>
                                        </p:attrNameLst>
                                      </p:cBhvr>
                                      <p:to>
                                        <p:strVal val="visible"/>
                                      </p:to>
                                    </p:set>
                                  </p:childTnLst>
                                </p:cTn>
                              </p:par>
                            </p:childTnLst>
                          </p:cTn>
                        </p:par>
                      </p:childTnLst>
                    </p:cTn>
                  </p:par>
                  <p:par>
                    <p:cTn id="136" fill="hold">
                      <p:stCondLst>
                        <p:cond delay="indefinite"/>
                      </p:stCondLst>
                      <p:childTnLst>
                        <p:par>
                          <p:cTn id="137" fill="hold">
                            <p:stCondLst>
                              <p:cond delay="0"/>
                            </p:stCondLst>
                            <p:childTnLst>
                              <p:par>
                                <p:cTn id="138" presetID="1" presetClass="entr" presetSubtype="0" fill="hold" grpId="0" nodeType="clickEffect">
                                  <p:stCondLst>
                                    <p:cond delay="0"/>
                                  </p:stCondLst>
                                  <p:childTnLst>
                                    <p:set>
                                      <p:cBhvr>
                                        <p:cTn id="139" dur="1" fill="hold">
                                          <p:stCondLst>
                                            <p:cond delay="0"/>
                                          </p:stCondLst>
                                        </p:cTn>
                                        <p:tgtEl>
                                          <p:spTgt spid="8"/>
                                        </p:tgtEl>
                                        <p:attrNameLst>
                                          <p:attrName>style.visibility</p:attrName>
                                        </p:attrNameLst>
                                      </p:cBhvr>
                                      <p:to>
                                        <p:strVal val="visible"/>
                                      </p:to>
                                    </p:set>
                                  </p:childTnLst>
                                </p:cTn>
                              </p:par>
                              <p:par>
                                <p:cTn id="140" presetID="1" presetClass="entr" presetSubtype="0" fill="hold" grpId="0" nodeType="withEffect">
                                  <p:stCondLst>
                                    <p:cond delay="0"/>
                                  </p:stCondLst>
                                  <p:childTnLst>
                                    <p:set>
                                      <p:cBhvr>
                                        <p:cTn id="141" dur="1" fill="hold">
                                          <p:stCondLst>
                                            <p:cond delay="0"/>
                                          </p:stCondLst>
                                        </p:cTn>
                                        <p:tgtEl>
                                          <p:spTgt spid="5"/>
                                        </p:tgtEl>
                                        <p:attrNameLst>
                                          <p:attrName>style.visibility</p:attrName>
                                        </p:attrNameLst>
                                      </p:cBhvr>
                                      <p:to>
                                        <p:strVal val="visible"/>
                                      </p:to>
                                    </p:set>
                                  </p:childTnLst>
                                </p:cTn>
                              </p:par>
                            </p:childTnLst>
                          </p:cTn>
                        </p:par>
                      </p:childTnLst>
                    </p:cTn>
                  </p:par>
                  <p:par>
                    <p:cTn id="142" fill="hold">
                      <p:stCondLst>
                        <p:cond delay="indefinite"/>
                      </p:stCondLst>
                      <p:childTnLst>
                        <p:par>
                          <p:cTn id="143" fill="hold">
                            <p:stCondLst>
                              <p:cond delay="0"/>
                            </p:stCondLst>
                            <p:childTnLst>
                              <p:par>
                                <p:cTn id="144" presetID="1" presetClass="entr" presetSubtype="0" fill="hold" grpId="0" nodeType="clickEffect">
                                  <p:stCondLst>
                                    <p:cond delay="0"/>
                                  </p:stCondLst>
                                  <p:childTnLst>
                                    <p:set>
                                      <p:cBhvr>
                                        <p:cTn id="145" dur="1" fill="hold">
                                          <p:stCondLst>
                                            <p:cond delay="0"/>
                                          </p:stCondLst>
                                        </p:cTn>
                                        <p:tgtEl>
                                          <p:spTgt spid="95"/>
                                        </p:tgtEl>
                                        <p:attrNameLst>
                                          <p:attrName>style.visibility</p:attrName>
                                        </p:attrNameLst>
                                      </p:cBhvr>
                                      <p:to>
                                        <p:strVal val="visible"/>
                                      </p:to>
                                    </p:set>
                                  </p:childTnLst>
                                </p:cTn>
                              </p:par>
                              <p:par>
                                <p:cTn id="146" presetID="1" presetClass="entr" presetSubtype="0" fill="hold" nodeType="withEffect">
                                  <p:stCondLst>
                                    <p:cond delay="0"/>
                                  </p:stCondLst>
                                  <p:childTnLst>
                                    <p:set>
                                      <p:cBhvr>
                                        <p:cTn id="147" dur="1" fill="hold">
                                          <p:stCondLst>
                                            <p:cond delay="0"/>
                                          </p:stCondLst>
                                        </p:cTn>
                                        <p:tgtEl>
                                          <p:spTgt spid="92"/>
                                        </p:tgtEl>
                                        <p:attrNameLst>
                                          <p:attrName>style.visibility</p:attrName>
                                        </p:attrNameLst>
                                      </p:cBhvr>
                                      <p:to>
                                        <p:strVal val="visible"/>
                                      </p:to>
                                    </p:set>
                                  </p:childTnLst>
                                </p:cTn>
                              </p:par>
                              <p:par>
                                <p:cTn id="148" presetID="1" presetClass="entr" presetSubtype="0" fill="hold" nodeType="withEffect">
                                  <p:stCondLst>
                                    <p:cond delay="0"/>
                                  </p:stCondLst>
                                  <p:childTnLst>
                                    <p:set>
                                      <p:cBhvr>
                                        <p:cTn id="149" dur="1" fill="hold">
                                          <p:stCondLst>
                                            <p:cond delay="0"/>
                                          </p:stCondLst>
                                        </p:cTn>
                                        <p:tgtEl>
                                          <p:spTgt spid="9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p:bldP spid="8" grpId="0"/>
      <p:bldP spid="9" grpId="0"/>
      <p:bldP spid="10" grpId="0" animBg="1"/>
      <p:bldP spid="11" grpId="0" animBg="1"/>
      <p:bldP spid="12" grpId="0"/>
      <p:bldP spid="13" grpId="0"/>
      <p:bldP spid="62" grpId="0"/>
      <p:bldP spid="63" grpId="0"/>
      <p:bldP spid="64" grpId="0"/>
      <p:bldP spid="65" grpId="0"/>
      <p:bldP spid="86" grpId="0"/>
      <p:bldP spid="87" grpId="0"/>
      <p:bldP spid="88" grpId="0"/>
      <p:bldP spid="89" grpId="0"/>
      <p:bldP spid="95" grpId="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1"/>
          <p:cNvSpPr>
            <a:spLocks noGrp="1" noChangeArrowheads="1"/>
          </p:cNvSpPr>
          <p:nvPr>
            <p:ph type="title"/>
          </p:nvPr>
        </p:nvSpPr>
        <p:spPr>
          <a:xfrm>
            <a:off x="1104900" y="571500"/>
            <a:ext cx="10795000" cy="1425575"/>
          </a:xfrm>
        </p:spPr>
        <p:txBody>
          <a:bodyPr/>
          <a:lstStyle/>
          <a:p>
            <a:pPr eaLnBrk="1"/>
            <a:r>
              <a:rPr lang="fr-FR" sz="6000" smtClean="0"/>
              <a:t>Les acteurs de l'économie</a:t>
            </a:r>
          </a:p>
        </p:txBody>
      </p:sp>
      <p:sp>
        <p:nvSpPr>
          <p:cNvPr id="10242" name="Rectangle 2"/>
          <p:cNvSpPr>
            <a:spLocks noGrp="1" noChangeArrowheads="1"/>
          </p:cNvSpPr>
          <p:nvPr>
            <p:ph type="body" idx="1"/>
          </p:nvPr>
        </p:nvSpPr>
        <p:spPr>
          <a:xfrm>
            <a:off x="723900" y="2484438"/>
            <a:ext cx="4776788" cy="6297612"/>
          </a:xfrm>
        </p:spPr>
        <p:txBody>
          <a:bodyPr/>
          <a:lstStyle/>
          <a:p>
            <a:pPr eaLnBrk="1"/>
            <a:r>
              <a:rPr lang="fr-FR" sz="2800" dirty="0" smtClean="0"/>
              <a:t>Les producteurs : les entreprises</a:t>
            </a:r>
          </a:p>
          <a:p>
            <a:pPr eaLnBrk="1"/>
            <a:r>
              <a:rPr lang="fr-FR" sz="2800" dirty="0" smtClean="0"/>
              <a:t>Les consommateurs : les ménages</a:t>
            </a:r>
          </a:p>
          <a:p>
            <a:pPr eaLnBrk="1"/>
            <a:r>
              <a:rPr lang="fr-FR" sz="2800" dirty="0" smtClean="0"/>
              <a:t>L'État : les gouvernements</a:t>
            </a:r>
          </a:p>
          <a:p>
            <a:pPr eaLnBrk="1"/>
            <a:r>
              <a:rPr lang="fr-FR" sz="2800" dirty="0" smtClean="0"/>
              <a:t>Les intermédiaires financiers : les institutions financières</a:t>
            </a:r>
          </a:p>
          <a:p>
            <a:pPr eaLnBrk="1"/>
            <a:r>
              <a:rPr lang="fr-FR" sz="2800" dirty="0" smtClean="0"/>
              <a:t>Dans une économie ouverte :  le reste du monde.  </a:t>
            </a:r>
          </a:p>
        </p:txBody>
      </p:sp>
      <p:pic>
        <p:nvPicPr>
          <p:cNvPr id="10243" name="Picture 3"/>
          <p:cNvPicPr>
            <a:picLocks noChangeAspect="1"/>
          </p:cNvPicPr>
          <p:nvPr/>
        </p:nvPicPr>
        <p:blipFill>
          <a:blip r:embed="rId2" cstate="print"/>
          <a:srcRect/>
          <a:stretch>
            <a:fillRect/>
          </a:stretch>
        </p:blipFill>
        <p:spPr bwMode="auto">
          <a:xfrm>
            <a:off x="4414838" y="1131888"/>
            <a:ext cx="2446337" cy="2843212"/>
          </a:xfrm>
          <a:prstGeom prst="rect">
            <a:avLst/>
          </a:prstGeom>
          <a:noFill/>
          <a:ln w="12700" cap="rnd">
            <a:noFill/>
            <a:round/>
            <a:headEnd/>
            <a:tailEnd/>
          </a:ln>
        </p:spPr>
      </p:pic>
      <p:pic>
        <p:nvPicPr>
          <p:cNvPr id="10244" name="Picture 4"/>
          <p:cNvPicPr>
            <a:picLocks noChangeAspect="1"/>
          </p:cNvPicPr>
          <p:nvPr/>
        </p:nvPicPr>
        <p:blipFill>
          <a:blip r:embed="rId3" cstate="print"/>
          <a:srcRect/>
          <a:stretch>
            <a:fillRect/>
          </a:stretch>
        </p:blipFill>
        <p:spPr bwMode="auto">
          <a:xfrm>
            <a:off x="7007225" y="2716213"/>
            <a:ext cx="2519363" cy="2592387"/>
          </a:xfrm>
          <a:prstGeom prst="rect">
            <a:avLst/>
          </a:prstGeom>
          <a:noFill/>
          <a:ln w="12700" cap="rnd">
            <a:noFill/>
            <a:round/>
            <a:headEnd/>
            <a:tailEnd/>
          </a:ln>
        </p:spPr>
      </p:pic>
      <p:pic>
        <p:nvPicPr>
          <p:cNvPr id="10245" name="Picture 5"/>
          <p:cNvPicPr>
            <a:picLocks noChangeAspect="1"/>
          </p:cNvPicPr>
          <p:nvPr/>
        </p:nvPicPr>
        <p:blipFill>
          <a:blip r:embed="rId4" cstate="print"/>
          <a:srcRect/>
          <a:stretch>
            <a:fillRect/>
          </a:stretch>
        </p:blipFill>
        <p:spPr bwMode="auto">
          <a:xfrm>
            <a:off x="4989513" y="4013200"/>
            <a:ext cx="2305050" cy="2555875"/>
          </a:xfrm>
          <a:prstGeom prst="rect">
            <a:avLst/>
          </a:prstGeom>
          <a:noFill/>
          <a:ln w="12700" cap="rnd">
            <a:noFill/>
            <a:round/>
            <a:headEnd/>
            <a:tailEnd/>
          </a:ln>
        </p:spPr>
      </p:pic>
      <p:pic>
        <p:nvPicPr>
          <p:cNvPr id="10246" name="Picture 6"/>
          <p:cNvPicPr>
            <a:picLocks noChangeAspect="1"/>
          </p:cNvPicPr>
          <p:nvPr/>
        </p:nvPicPr>
        <p:blipFill>
          <a:blip r:embed="rId5" cstate="print"/>
          <a:srcRect/>
          <a:stretch>
            <a:fillRect/>
          </a:stretch>
        </p:blipFill>
        <p:spPr bwMode="auto">
          <a:xfrm>
            <a:off x="6934200" y="5453063"/>
            <a:ext cx="2732088" cy="1989137"/>
          </a:xfrm>
          <a:prstGeom prst="rect">
            <a:avLst/>
          </a:prstGeom>
          <a:noFill/>
          <a:ln w="12700" cap="rnd">
            <a:noFill/>
            <a:round/>
            <a:headEnd/>
            <a:tailEnd/>
          </a:ln>
        </p:spPr>
      </p:pic>
      <p:pic>
        <p:nvPicPr>
          <p:cNvPr id="10247" name="Picture 7"/>
          <p:cNvPicPr>
            <a:picLocks noChangeAspect="1"/>
          </p:cNvPicPr>
          <p:nvPr/>
        </p:nvPicPr>
        <p:blipFill>
          <a:blip r:embed="rId6" cstate="print"/>
          <a:srcRect/>
          <a:stretch>
            <a:fillRect/>
          </a:stretch>
        </p:blipFill>
        <p:spPr bwMode="auto">
          <a:xfrm>
            <a:off x="4773613" y="7380288"/>
            <a:ext cx="1641475" cy="1314450"/>
          </a:xfrm>
          <a:prstGeom prst="rect">
            <a:avLst/>
          </a:prstGeom>
          <a:noFill/>
          <a:ln w="12700" cap="rnd">
            <a:noFill/>
            <a:round/>
            <a:headEnd/>
            <a:tailEnd/>
          </a:ln>
        </p:spPr>
      </p:pic>
      <p:pic>
        <p:nvPicPr>
          <p:cNvPr id="10248" name="Picture 8"/>
          <p:cNvPicPr>
            <a:picLocks noChangeAspect="1"/>
          </p:cNvPicPr>
          <p:nvPr/>
        </p:nvPicPr>
        <p:blipFill>
          <a:blip r:embed="rId7" cstate="print"/>
          <a:srcRect/>
          <a:stretch>
            <a:fillRect/>
          </a:stretch>
        </p:blipFill>
        <p:spPr bwMode="auto">
          <a:xfrm>
            <a:off x="6286500" y="7778750"/>
            <a:ext cx="1352550" cy="1216025"/>
          </a:xfrm>
          <a:prstGeom prst="rect">
            <a:avLst/>
          </a:prstGeom>
          <a:noFill/>
          <a:ln w="12700" cap="rnd">
            <a:noFill/>
            <a:round/>
            <a:headEnd/>
            <a:tailEnd/>
          </a:ln>
        </p:spPr>
      </p:pic>
      <p:pic>
        <p:nvPicPr>
          <p:cNvPr id="10249" name="Picture 9"/>
          <p:cNvPicPr>
            <a:picLocks noChangeAspect="1"/>
          </p:cNvPicPr>
          <p:nvPr/>
        </p:nvPicPr>
        <p:blipFill>
          <a:blip r:embed="rId8" cstate="print"/>
          <a:srcRect/>
          <a:stretch>
            <a:fillRect/>
          </a:stretch>
        </p:blipFill>
        <p:spPr bwMode="auto">
          <a:xfrm>
            <a:off x="7413625" y="7888288"/>
            <a:ext cx="1176338" cy="1311275"/>
          </a:xfrm>
          <a:prstGeom prst="rect">
            <a:avLst/>
          </a:prstGeom>
          <a:noFill/>
          <a:ln w="12700" cap="rnd">
            <a:noFill/>
            <a:round/>
            <a:headEnd/>
            <a:tailEnd/>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0242">
                                            <p:txEl>
                                              <p:pRg st="0" end="0"/>
                                            </p:txEl>
                                          </p:spTgt>
                                        </p:tgtEl>
                                        <p:attrNameLst>
                                          <p:attrName>style.visibility</p:attrName>
                                        </p:attrNameLst>
                                      </p:cBhvr>
                                      <p:to>
                                        <p:strVal val="visible"/>
                                      </p:to>
                                    </p:set>
                                  </p:childTnLst>
                                </p:cTn>
                              </p:par>
                            </p:childTnLst>
                          </p:cTn>
                        </p:par>
                        <p:par>
                          <p:cTn id="7" fill="hold">
                            <p:stCondLst>
                              <p:cond delay="500"/>
                            </p:stCondLst>
                            <p:childTnLst>
                              <p:par>
                                <p:cTn id="8" presetID="23" presetClass="entr" presetSubtype="16" fill="hold" nodeType="afterEffect">
                                  <p:stCondLst>
                                    <p:cond delay="0"/>
                                  </p:stCondLst>
                                  <p:childTnLst>
                                    <p:set>
                                      <p:cBhvr>
                                        <p:cTn id="9" dur="1" fill="hold">
                                          <p:stCondLst>
                                            <p:cond delay="0"/>
                                          </p:stCondLst>
                                        </p:cTn>
                                        <p:tgtEl>
                                          <p:spTgt spid="10243"/>
                                        </p:tgtEl>
                                        <p:attrNameLst>
                                          <p:attrName>style.visibility</p:attrName>
                                        </p:attrNameLst>
                                      </p:cBhvr>
                                      <p:to>
                                        <p:strVal val="visible"/>
                                      </p:to>
                                    </p:set>
                                    <p:anim calcmode="lin" valueType="num">
                                      <p:cBhvr>
                                        <p:cTn id="10" dur="500" fill="hold"/>
                                        <p:tgtEl>
                                          <p:spTgt spid="10243"/>
                                        </p:tgtEl>
                                        <p:attrNameLst>
                                          <p:attrName>ppt_w</p:attrName>
                                        </p:attrNameLst>
                                      </p:cBhvr>
                                      <p:tavLst>
                                        <p:tav tm="0">
                                          <p:val>
                                            <p:fltVal val="0"/>
                                          </p:val>
                                        </p:tav>
                                        <p:tav tm="100000">
                                          <p:val>
                                            <p:strVal val="#ppt_w"/>
                                          </p:val>
                                        </p:tav>
                                      </p:tavLst>
                                    </p:anim>
                                    <p:anim calcmode="lin" valueType="num">
                                      <p:cBhvr>
                                        <p:cTn id="11" dur="500" fill="hold"/>
                                        <p:tgtEl>
                                          <p:spTgt spid="10243"/>
                                        </p:tgtEl>
                                        <p:attrNameLst>
                                          <p:attrName>ppt_h</p:attrName>
                                        </p:attrNameLst>
                                      </p:cBhvr>
                                      <p:tavLst>
                                        <p:tav tm="0">
                                          <p:val>
                                            <p:fltVal val="0"/>
                                          </p:val>
                                        </p:tav>
                                        <p:tav tm="100000">
                                          <p:val>
                                            <p:strVal val="#ppt_h"/>
                                          </p:val>
                                        </p:tav>
                                      </p:tavLst>
                                    </p:anim>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499"/>
                                          </p:stCondLst>
                                        </p:cTn>
                                        <p:tgtEl>
                                          <p:spTgt spid="10242">
                                            <p:txEl>
                                              <p:pRg st="1" end="1"/>
                                            </p:txEl>
                                          </p:spTgt>
                                        </p:tgtEl>
                                        <p:attrNameLst>
                                          <p:attrName>style.visibility</p:attrName>
                                        </p:attrNameLst>
                                      </p:cBhvr>
                                      <p:to>
                                        <p:strVal val="visible"/>
                                      </p:to>
                                    </p:set>
                                  </p:childTnLst>
                                </p:cTn>
                              </p:par>
                            </p:childTnLst>
                          </p:cTn>
                        </p:par>
                        <p:par>
                          <p:cTn id="16" fill="hold">
                            <p:stCondLst>
                              <p:cond delay="500"/>
                            </p:stCondLst>
                            <p:childTnLst>
                              <p:par>
                                <p:cTn id="17" presetID="23" presetClass="entr" presetSubtype="16" fill="hold" nodeType="afterEffect">
                                  <p:stCondLst>
                                    <p:cond delay="0"/>
                                  </p:stCondLst>
                                  <p:childTnLst>
                                    <p:set>
                                      <p:cBhvr>
                                        <p:cTn id="18" dur="1" fill="hold">
                                          <p:stCondLst>
                                            <p:cond delay="0"/>
                                          </p:stCondLst>
                                        </p:cTn>
                                        <p:tgtEl>
                                          <p:spTgt spid="10244"/>
                                        </p:tgtEl>
                                        <p:attrNameLst>
                                          <p:attrName>style.visibility</p:attrName>
                                        </p:attrNameLst>
                                      </p:cBhvr>
                                      <p:to>
                                        <p:strVal val="visible"/>
                                      </p:to>
                                    </p:set>
                                    <p:anim calcmode="lin" valueType="num">
                                      <p:cBhvr>
                                        <p:cTn id="19" dur="500" fill="hold"/>
                                        <p:tgtEl>
                                          <p:spTgt spid="10244"/>
                                        </p:tgtEl>
                                        <p:attrNameLst>
                                          <p:attrName>ppt_w</p:attrName>
                                        </p:attrNameLst>
                                      </p:cBhvr>
                                      <p:tavLst>
                                        <p:tav tm="0">
                                          <p:val>
                                            <p:fltVal val="0"/>
                                          </p:val>
                                        </p:tav>
                                        <p:tav tm="100000">
                                          <p:val>
                                            <p:strVal val="#ppt_w"/>
                                          </p:val>
                                        </p:tav>
                                      </p:tavLst>
                                    </p:anim>
                                    <p:anim calcmode="lin" valueType="num">
                                      <p:cBhvr>
                                        <p:cTn id="20" dur="500" fill="hold"/>
                                        <p:tgtEl>
                                          <p:spTgt spid="10244"/>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499"/>
                                          </p:stCondLst>
                                        </p:cTn>
                                        <p:tgtEl>
                                          <p:spTgt spid="10242">
                                            <p:txEl>
                                              <p:pRg st="2" end="2"/>
                                            </p:txEl>
                                          </p:spTgt>
                                        </p:tgtEl>
                                        <p:attrNameLst>
                                          <p:attrName>style.visibility</p:attrName>
                                        </p:attrNameLst>
                                      </p:cBhvr>
                                      <p:to>
                                        <p:strVal val="visible"/>
                                      </p:to>
                                    </p:set>
                                  </p:childTnLst>
                                </p:cTn>
                              </p:par>
                            </p:childTnLst>
                          </p:cTn>
                        </p:par>
                        <p:par>
                          <p:cTn id="25" fill="hold">
                            <p:stCondLst>
                              <p:cond delay="500"/>
                            </p:stCondLst>
                            <p:childTnLst>
                              <p:par>
                                <p:cTn id="26" presetID="23" presetClass="entr" presetSubtype="16" fill="hold" nodeType="afterEffect">
                                  <p:stCondLst>
                                    <p:cond delay="0"/>
                                  </p:stCondLst>
                                  <p:childTnLst>
                                    <p:set>
                                      <p:cBhvr>
                                        <p:cTn id="27" dur="1" fill="hold">
                                          <p:stCondLst>
                                            <p:cond delay="0"/>
                                          </p:stCondLst>
                                        </p:cTn>
                                        <p:tgtEl>
                                          <p:spTgt spid="10245"/>
                                        </p:tgtEl>
                                        <p:attrNameLst>
                                          <p:attrName>style.visibility</p:attrName>
                                        </p:attrNameLst>
                                      </p:cBhvr>
                                      <p:to>
                                        <p:strVal val="visible"/>
                                      </p:to>
                                    </p:set>
                                    <p:anim calcmode="lin" valueType="num">
                                      <p:cBhvr>
                                        <p:cTn id="28" dur="500" fill="hold"/>
                                        <p:tgtEl>
                                          <p:spTgt spid="10245"/>
                                        </p:tgtEl>
                                        <p:attrNameLst>
                                          <p:attrName>ppt_w</p:attrName>
                                        </p:attrNameLst>
                                      </p:cBhvr>
                                      <p:tavLst>
                                        <p:tav tm="0">
                                          <p:val>
                                            <p:fltVal val="0"/>
                                          </p:val>
                                        </p:tav>
                                        <p:tav tm="100000">
                                          <p:val>
                                            <p:strVal val="#ppt_w"/>
                                          </p:val>
                                        </p:tav>
                                      </p:tavLst>
                                    </p:anim>
                                    <p:anim calcmode="lin" valueType="num">
                                      <p:cBhvr>
                                        <p:cTn id="29" dur="500" fill="hold"/>
                                        <p:tgtEl>
                                          <p:spTgt spid="10245"/>
                                        </p:tgtEl>
                                        <p:attrNameLst>
                                          <p:attrName>ppt_h</p:attrName>
                                        </p:attrNameLst>
                                      </p:cBhvr>
                                      <p:tavLst>
                                        <p:tav tm="0">
                                          <p:val>
                                            <p:fltVal val="0"/>
                                          </p:val>
                                        </p:tav>
                                        <p:tav tm="100000">
                                          <p:val>
                                            <p:strVal val="#ppt_h"/>
                                          </p:val>
                                        </p:tav>
                                      </p:tavLst>
                                    </p:anim>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499"/>
                                          </p:stCondLst>
                                        </p:cTn>
                                        <p:tgtEl>
                                          <p:spTgt spid="10242">
                                            <p:txEl>
                                              <p:pRg st="3" end="3"/>
                                            </p:txEl>
                                          </p:spTgt>
                                        </p:tgtEl>
                                        <p:attrNameLst>
                                          <p:attrName>style.visibility</p:attrName>
                                        </p:attrNameLst>
                                      </p:cBhvr>
                                      <p:to>
                                        <p:strVal val="visible"/>
                                      </p:to>
                                    </p:set>
                                  </p:childTnLst>
                                </p:cTn>
                              </p:par>
                            </p:childTnLst>
                          </p:cTn>
                        </p:par>
                        <p:par>
                          <p:cTn id="34" fill="hold">
                            <p:stCondLst>
                              <p:cond delay="500"/>
                            </p:stCondLst>
                            <p:childTnLst>
                              <p:par>
                                <p:cTn id="35" presetID="23" presetClass="entr" presetSubtype="16" fill="hold" nodeType="afterEffect">
                                  <p:stCondLst>
                                    <p:cond delay="0"/>
                                  </p:stCondLst>
                                  <p:childTnLst>
                                    <p:set>
                                      <p:cBhvr>
                                        <p:cTn id="36" dur="1" fill="hold">
                                          <p:stCondLst>
                                            <p:cond delay="0"/>
                                          </p:stCondLst>
                                        </p:cTn>
                                        <p:tgtEl>
                                          <p:spTgt spid="10246"/>
                                        </p:tgtEl>
                                        <p:attrNameLst>
                                          <p:attrName>style.visibility</p:attrName>
                                        </p:attrNameLst>
                                      </p:cBhvr>
                                      <p:to>
                                        <p:strVal val="visible"/>
                                      </p:to>
                                    </p:set>
                                    <p:anim calcmode="lin" valueType="num">
                                      <p:cBhvr>
                                        <p:cTn id="37" dur="500" fill="hold"/>
                                        <p:tgtEl>
                                          <p:spTgt spid="10246"/>
                                        </p:tgtEl>
                                        <p:attrNameLst>
                                          <p:attrName>ppt_w</p:attrName>
                                        </p:attrNameLst>
                                      </p:cBhvr>
                                      <p:tavLst>
                                        <p:tav tm="0">
                                          <p:val>
                                            <p:fltVal val="0"/>
                                          </p:val>
                                        </p:tav>
                                        <p:tav tm="100000">
                                          <p:val>
                                            <p:strVal val="#ppt_w"/>
                                          </p:val>
                                        </p:tav>
                                      </p:tavLst>
                                    </p:anim>
                                    <p:anim calcmode="lin" valueType="num">
                                      <p:cBhvr>
                                        <p:cTn id="38" dur="500" fill="hold"/>
                                        <p:tgtEl>
                                          <p:spTgt spid="10246"/>
                                        </p:tgtEl>
                                        <p:attrNameLst>
                                          <p:attrName>ppt_h</p:attrName>
                                        </p:attrNameLst>
                                      </p:cBhvr>
                                      <p:tavLst>
                                        <p:tav tm="0">
                                          <p:val>
                                            <p:fltVal val="0"/>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499"/>
                                          </p:stCondLst>
                                        </p:cTn>
                                        <p:tgtEl>
                                          <p:spTgt spid="10242">
                                            <p:txEl>
                                              <p:pRg st="4" end="4"/>
                                            </p:txEl>
                                          </p:spTgt>
                                        </p:tgtEl>
                                        <p:attrNameLst>
                                          <p:attrName>style.visibility</p:attrName>
                                        </p:attrNameLst>
                                      </p:cBhvr>
                                      <p:to>
                                        <p:strVal val="visible"/>
                                      </p:to>
                                    </p:set>
                                  </p:childTnLst>
                                </p:cTn>
                              </p:par>
                            </p:childTnLst>
                          </p:cTn>
                        </p:par>
                        <p:par>
                          <p:cTn id="43" fill="hold">
                            <p:stCondLst>
                              <p:cond delay="500"/>
                            </p:stCondLst>
                            <p:childTnLst>
                              <p:par>
                                <p:cTn id="44" presetID="23" presetClass="entr" presetSubtype="16" fill="hold" nodeType="afterEffect">
                                  <p:stCondLst>
                                    <p:cond delay="0"/>
                                  </p:stCondLst>
                                  <p:childTnLst>
                                    <p:set>
                                      <p:cBhvr>
                                        <p:cTn id="45" dur="1" fill="hold">
                                          <p:stCondLst>
                                            <p:cond delay="0"/>
                                          </p:stCondLst>
                                        </p:cTn>
                                        <p:tgtEl>
                                          <p:spTgt spid="10247"/>
                                        </p:tgtEl>
                                        <p:attrNameLst>
                                          <p:attrName>style.visibility</p:attrName>
                                        </p:attrNameLst>
                                      </p:cBhvr>
                                      <p:to>
                                        <p:strVal val="visible"/>
                                      </p:to>
                                    </p:set>
                                    <p:anim calcmode="lin" valueType="num">
                                      <p:cBhvr>
                                        <p:cTn id="46" dur="500" fill="hold"/>
                                        <p:tgtEl>
                                          <p:spTgt spid="10247"/>
                                        </p:tgtEl>
                                        <p:attrNameLst>
                                          <p:attrName>ppt_w</p:attrName>
                                        </p:attrNameLst>
                                      </p:cBhvr>
                                      <p:tavLst>
                                        <p:tav tm="0">
                                          <p:val>
                                            <p:fltVal val="0"/>
                                          </p:val>
                                        </p:tav>
                                        <p:tav tm="100000">
                                          <p:val>
                                            <p:strVal val="#ppt_w"/>
                                          </p:val>
                                        </p:tav>
                                      </p:tavLst>
                                    </p:anim>
                                    <p:anim calcmode="lin" valueType="num">
                                      <p:cBhvr>
                                        <p:cTn id="47" dur="500" fill="hold"/>
                                        <p:tgtEl>
                                          <p:spTgt spid="10247"/>
                                        </p:tgtEl>
                                        <p:attrNameLst>
                                          <p:attrName>ppt_h</p:attrName>
                                        </p:attrNameLst>
                                      </p:cBhvr>
                                      <p:tavLst>
                                        <p:tav tm="0">
                                          <p:val>
                                            <p:fltVal val="0"/>
                                          </p:val>
                                        </p:tav>
                                        <p:tav tm="100000">
                                          <p:val>
                                            <p:strVal val="#ppt_h"/>
                                          </p:val>
                                        </p:tav>
                                      </p:tavLst>
                                    </p:anim>
                                  </p:childTnLst>
                                </p:cTn>
                              </p:par>
                            </p:childTnLst>
                          </p:cTn>
                        </p:par>
                        <p:par>
                          <p:cTn id="48" fill="hold">
                            <p:stCondLst>
                              <p:cond delay="1000"/>
                            </p:stCondLst>
                            <p:childTnLst>
                              <p:par>
                                <p:cTn id="49" presetID="23" presetClass="entr" presetSubtype="16" fill="hold" nodeType="afterEffect">
                                  <p:stCondLst>
                                    <p:cond delay="0"/>
                                  </p:stCondLst>
                                  <p:childTnLst>
                                    <p:set>
                                      <p:cBhvr>
                                        <p:cTn id="50" dur="1" fill="hold">
                                          <p:stCondLst>
                                            <p:cond delay="0"/>
                                          </p:stCondLst>
                                        </p:cTn>
                                        <p:tgtEl>
                                          <p:spTgt spid="10248"/>
                                        </p:tgtEl>
                                        <p:attrNameLst>
                                          <p:attrName>style.visibility</p:attrName>
                                        </p:attrNameLst>
                                      </p:cBhvr>
                                      <p:to>
                                        <p:strVal val="visible"/>
                                      </p:to>
                                    </p:set>
                                    <p:anim calcmode="lin" valueType="num">
                                      <p:cBhvr>
                                        <p:cTn id="51" dur="500" fill="hold"/>
                                        <p:tgtEl>
                                          <p:spTgt spid="10248"/>
                                        </p:tgtEl>
                                        <p:attrNameLst>
                                          <p:attrName>ppt_w</p:attrName>
                                        </p:attrNameLst>
                                      </p:cBhvr>
                                      <p:tavLst>
                                        <p:tav tm="0">
                                          <p:val>
                                            <p:fltVal val="0"/>
                                          </p:val>
                                        </p:tav>
                                        <p:tav tm="100000">
                                          <p:val>
                                            <p:strVal val="#ppt_w"/>
                                          </p:val>
                                        </p:tav>
                                      </p:tavLst>
                                    </p:anim>
                                    <p:anim calcmode="lin" valueType="num">
                                      <p:cBhvr>
                                        <p:cTn id="52" dur="500" fill="hold"/>
                                        <p:tgtEl>
                                          <p:spTgt spid="10248"/>
                                        </p:tgtEl>
                                        <p:attrNameLst>
                                          <p:attrName>ppt_h</p:attrName>
                                        </p:attrNameLst>
                                      </p:cBhvr>
                                      <p:tavLst>
                                        <p:tav tm="0">
                                          <p:val>
                                            <p:fltVal val="0"/>
                                          </p:val>
                                        </p:tav>
                                        <p:tav tm="100000">
                                          <p:val>
                                            <p:strVal val="#ppt_h"/>
                                          </p:val>
                                        </p:tav>
                                      </p:tavLst>
                                    </p:anim>
                                  </p:childTnLst>
                                </p:cTn>
                              </p:par>
                            </p:childTnLst>
                          </p:cTn>
                        </p:par>
                        <p:par>
                          <p:cTn id="53" fill="hold">
                            <p:stCondLst>
                              <p:cond delay="1500"/>
                            </p:stCondLst>
                            <p:childTnLst>
                              <p:par>
                                <p:cTn id="54" presetID="23" presetClass="entr" presetSubtype="16" fill="hold" nodeType="afterEffect">
                                  <p:stCondLst>
                                    <p:cond delay="0"/>
                                  </p:stCondLst>
                                  <p:childTnLst>
                                    <p:set>
                                      <p:cBhvr>
                                        <p:cTn id="55" dur="1" fill="hold">
                                          <p:stCondLst>
                                            <p:cond delay="0"/>
                                          </p:stCondLst>
                                        </p:cTn>
                                        <p:tgtEl>
                                          <p:spTgt spid="10249"/>
                                        </p:tgtEl>
                                        <p:attrNameLst>
                                          <p:attrName>style.visibility</p:attrName>
                                        </p:attrNameLst>
                                      </p:cBhvr>
                                      <p:to>
                                        <p:strVal val="visible"/>
                                      </p:to>
                                    </p:set>
                                    <p:anim calcmode="lin" valueType="num">
                                      <p:cBhvr>
                                        <p:cTn id="56" dur="500" fill="hold"/>
                                        <p:tgtEl>
                                          <p:spTgt spid="10249"/>
                                        </p:tgtEl>
                                        <p:attrNameLst>
                                          <p:attrName>ppt_w</p:attrName>
                                        </p:attrNameLst>
                                      </p:cBhvr>
                                      <p:tavLst>
                                        <p:tav tm="0">
                                          <p:val>
                                            <p:fltVal val="0"/>
                                          </p:val>
                                        </p:tav>
                                        <p:tav tm="100000">
                                          <p:val>
                                            <p:strVal val="#ppt_w"/>
                                          </p:val>
                                        </p:tav>
                                      </p:tavLst>
                                    </p:anim>
                                    <p:anim calcmode="lin" valueType="num">
                                      <p:cBhvr>
                                        <p:cTn id="57" dur="500" fill="hold"/>
                                        <p:tgtEl>
                                          <p:spTgt spid="1024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build="p" bldLvl="5"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1"/>
          <p:cNvSpPr>
            <a:spLocks noGrp="1" noChangeArrowheads="1"/>
          </p:cNvSpPr>
          <p:nvPr>
            <p:ph type="title"/>
          </p:nvPr>
        </p:nvSpPr>
        <p:spPr>
          <a:xfrm>
            <a:off x="1104900" y="571500"/>
            <a:ext cx="10795000" cy="1280964"/>
          </a:xfrm>
        </p:spPr>
        <p:txBody>
          <a:bodyPr/>
          <a:lstStyle/>
          <a:p>
            <a:pPr eaLnBrk="1"/>
            <a:r>
              <a:rPr lang="fr-FR" dirty="0" smtClean="0"/>
              <a:t>Que produire ?</a:t>
            </a:r>
          </a:p>
        </p:txBody>
      </p:sp>
      <p:sp>
        <p:nvSpPr>
          <p:cNvPr id="4" name="ZoneTexte 3"/>
          <p:cNvSpPr txBox="1"/>
          <p:nvPr/>
        </p:nvSpPr>
        <p:spPr>
          <a:xfrm>
            <a:off x="1533848" y="2212504"/>
            <a:ext cx="7560840" cy="584775"/>
          </a:xfrm>
          <a:prstGeom prst="rect">
            <a:avLst/>
          </a:prstGeom>
          <a:noFill/>
        </p:spPr>
        <p:txBody>
          <a:bodyPr wrap="square" rtlCol="0">
            <a:spAutoFit/>
          </a:bodyPr>
          <a:lstStyle/>
          <a:p>
            <a:r>
              <a:rPr lang="fr-FR" sz="3200" dirty="0" smtClean="0"/>
              <a:t>Choix : investissement ou consommation</a:t>
            </a:r>
            <a:endParaRPr lang="fr-FR" sz="3200" dirty="0"/>
          </a:p>
        </p:txBody>
      </p:sp>
      <p:sp>
        <p:nvSpPr>
          <p:cNvPr id="5" name="ZoneTexte 4"/>
          <p:cNvSpPr txBox="1"/>
          <p:nvPr/>
        </p:nvSpPr>
        <p:spPr>
          <a:xfrm>
            <a:off x="2181920" y="3220616"/>
            <a:ext cx="3096344" cy="1077218"/>
          </a:xfrm>
          <a:prstGeom prst="rect">
            <a:avLst/>
          </a:prstGeom>
          <a:noFill/>
        </p:spPr>
        <p:txBody>
          <a:bodyPr wrap="square" rtlCol="0">
            <a:spAutoFit/>
          </a:bodyPr>
          <a:lstStyle/>
          <a:p>
            <a:r>
              <a:rPr lang="fr-FR" sz="3200" dirty="0" smtClean="0"/>
              <a:t>Produire pour consommer</a:t>
            </a:r>
            <a:endParaRPr lang="fr-FR" sz="3200" dirty="0"/>
          </a:p>
        </p:txBody>
      </p:sp>
      <p:cxnSp>
        <p:nvCxnSpPr>
          <p:cNvPr id="6" name="Connecteur droit 5"/>
          <p:cNvCxnSpPr/>
          <p:nvPr/>
        </p:nvCxnSpPr>
        <p:spPr>
          <a:xfrm rot="5400000">
            <a:off x="5566296" y="3580656"/>
            <a:ext cx="1152128"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7" name="ZoneTexte 6"/>
          <p:cNvSpPr txBox="1"/>
          <p:nvPr/>
        </p:nvSpPr>
        <p:spPr>
          <a:xfrm>
            <a:off x="5782320" y="3148608"/>
            <a:ext cx="6192688" cy="1077218"/>
          </a:xfrm>
          <a:prstGeom prst="rect">
            <a:avLst/>
          </a:prstGeom>
          <a:noFill/>
        </p:spPr>
        <p:txBody>
          <a:bodyPr wrap="square" rtlCol="0">
            <a:spAutoFit/>
          </a:bodyPr>
          <a:lstStyle/>
          <a:p>
            <a:r>
              <a:rPr lang="fr-FR" sz="3200" dirty="0" smtClean="0"/>
              <a:t>Produire pour améliorer les capacités de production</a:t>
            </a:r>
            <a:endParaRPr lang="fr-FR" sz="3200" dirty="0"/>
          </a:p>
        </p:txBody>
      </p:sp>
      <p:sp>
        <p:nvSpPr>
          <p:cNvPr id="8" name="ZoneTexte 7"/>
          <p:cNvSpPr txBox="1"/>
          <p:nvPr/>
        </p:nvSpPr>
        <p:spPr>
          <a:xfrm>
            <a:off x="1317824" y="4516760"/>
            <a:ext cx="10441160" cy="1077218"/>
          </a:xfrm>
          <a:prstGeom prst="rect">
            <a:avLst/>
          </a:prstGeom>
          <a:noFill/>
        </p:spPr>
        <p:txBody>
          <a:bodyPr wrap="square" rtlCol="0">
            <a:spAutoFit/>
          </a:bodyPr>
          <a:lstStyle/>
          <a:p>
            <a:pPr algn="ctr"/>
            <a:r>
              <a:rPr lang="fr-FR" sz="3200" dirty="0" smtClean="0"/>
              <a:t>Détour de production améliore l’efficacité futur au détriment de la consommation immédiate. </a:t>
            </a:r>
            <a:endParaRPr lang="fr-FR" sz="3200" dirty="0"/>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3" presetClass="entr" presetSubtype="16"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13" fill="hold">
                      <p:stCondLst>
                        <p:cond delay="indefinite"/>
                      </p:stCondLst>
                      <p:childTnLst>
                        <p:par>
                          <p:cTn id="14" fill="hold">
                            <p:stCondLst>
                              <p:cond delay="0"/>
                            </p:stCondLst>
                            <p:childTnLst>
                              <p:par>
                                <p:cTn id="15" presetID="15"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0" fill="hold"/>
                                        <p:tgtEl>
                                          <p:spTgt spid="5"/>
                                        </p:tgtEl>
                                        <p:attrNameLst>
                                          <p:attrName>ppt_w</p:attrName>
                                        </p:attrNameLst>
                                      </p:cBhvr>
                                      <p:tavLst>
                                        <p:tav tm="0">
                                          <p:val>
                                            <p:fltVal val="0"/>
                                          </p:val>
                                        </p:tav>
                                        <p:tav tm="100000">
                                          <p:val>
                                            <p:strVal val="#ppt_w"/>
                                          </p:val>
                                        </p:tav>
                                      </p:tavLst>
                                    </p:anim>
                                    <p:anim calcmode="lin" valueType="num">
                                      <p:cBhvr>
                                        <p:cTn id="18" dur="1000" fill="hold"/>
                                        <p:tgtEl>
                                          <p:spTgt spid="5"/>
                                        </p:tgtEl>
                                        <p:attrNameLst>
                                          <p:attrName>ppt_h</p:attrName>
                                        </p:attrNameLst>
                                      </p:cBhvr>
                                      <p:tavLst>
                                        <p:tav tm="0">
                                          <p:val>
                                            <p:fltVal val="0"/>
                                          </p:val>
                                        </p:tav>
                                        <p:tav tm="100000">
                                          <p:val>
                                            <p:strVal val="#ppt_h"/>
                                          </p:val>
                                        </p:tav>
                                      </p:tavLst>
                                    </p:anim>
                                    <p:anim calcmode="lin" valueType="num">
                                      <p:cBhvr>
                                        <p:cTn id="19"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5"/>
                                        </p:tgtEl>
                                        <p:attrNameLst>
                                          <p:attrName>ppt_y</p:attrName>
                                        </p:attrNameLst>
                                      </p:cBhvr>
                                      <p:tavLst>
                                        <p:tav tm="0" fmla="#ppt_y+(sin(-2*pi*(1-$))*-#ppt_x+cos(-2*pi*(1-$))*(1-#ppt_y))*(1-$)">
                                          <p:val>
                                            <p:fltVal val="0"/>
                                          </p:val>
                                        </p:tav>
                                        <p:tav tm="100000">
                                          <p:val>
                                            <p:fltVal val="1"/>
                                          </p:val>
                                        </p:tav>
                                      </p:tavLst>
                                    </p:anim>
                                  </p:childTnLst>
                                </p:cTn>
                              </p:par>
                              <p:par>
                                <p:cTn id="21" presetID="15"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1000" fill="hold"/>
                                        <p:tgtEl>
                                          <p:spTgt spid="7"/>
                                        </p:tgtEl>
                                        <p:attrNameLst>
                                          <p:attrName>ppt_w</p:attrName>
                                        </p:attrNameLst>
                                      </p:cBhvr>
                                      <p:tavLst>
                                        <p:tav tm="0">
                                          <p:val>
                                            <p:fltVal val="0"/>
                                          </p:val>
                                        </p:tav>
                                        <p:tav tm="100000">
                                          <p:val>
                                            <p:strVal val="#ppt_w"/>
                                          </p:val>
                                        </p:tav>
                                      </p:tavLst>
                                    </p:anim>
                                    <p:anim calcmode="lin" valueType="num">
                                      <p:cBhvr>
                                        <p:cTn id="24" dur="1000" fill="hold"/>
                                        <p:tgtEl>
                                          <p:spTgt spid="7"/>
                                        </p:tgtEl>
                                        <p:attrNameLst>
                                          <p:attrName>ppt_h</p:attrName>
                                        </p:attrNameLst>
                                      </p:cBhvr>
                                      <p:tavLst>
                                        <p:tav tm="0">
                                          <p:val>
                                            <p:fltVal val="0"/>
                                          </p:val>
                                        </p:tav>
                                        <p:tav tm="100000">
                                          <p:val>
                                            <p:strVal val="#ppt_h"/>
                                          </p:val>
                                        </p:tav>
                                      </p:tavLst>
                                    </p:anim>
                                    <p:anim calcmode="lin" valueType="num">
                                      <p:cBhvr>
                                        <p:cTn id="25" dur="1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7"/>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136948"/>
          </a:xfrm>
        </p:spPr>
        <p:txBody>
          <a:bodyPr/>
          <a:lstStyle/>
          <a:p>
            <a:r>
              <a:rPr lang="fr-FR" sz="4400" b="1" dirty="0" smtClean="0"/>
              <a:t>Production et répartition des revenus</a:t>
            </a:r>
            <a:endParaRPr lang="fr-FR" sz="4400" b="1" dirty="0"/>
          </a:p>
        </p:txBody>
      </p:sp>
      <p:sp>
        <p:nvSpPr>
          <p:cNvPr id="3" name="ZoneTexte 2"/>
          <p:cNvSpPr txBox="1"/>
          <p:nvPr/>
        </p:nvSpPr>
        <p:spPr>
          <a:xfrm>
            <a:off x="813768" y="1996480"/>
            <a:ext cx="11233248" cy="6740307"/>
          </a:xfrm>
          <a:prstGeom prst="rect">
            <a:avLst/>
          </a:prstGeom>
          <a:noFill/>
        </p:spPr>
        <p:txBody>
          <a:bodyPr wrap="square" rtlCol="0">
            <a:spAutoFit/>
          </a:bodyPr>
          <a:lstStyle/>
          <a:p>
            <a:pPr algn="l">
              <a:buFont typeface="Wingdings" pitchFamily="2" charset="2"/>
              <a:buChar char="v"/>
            </a:pPr>
            <a:r>
              <a:rPr lang="fr-FR" dirty="0" smtClean="0"/>
              <a:t>Dans une économie de marché les producteurs sont principalement des entreprises privées.</a:t>
            </a:r>
          </a:p>
          <a:p>
            <a:pPr algn="l">
              <a:buFont typeface="Wingdings" pitchFamily="2" charset="2"/>
              <a:buChar char="v"/>
            </a:pPr>
            <a:endParaRPr lang="fr-FR" dirty="0" smtClean="0"/>
          </a:p>
          <a:p>
            <a:pPr algn="l">
              <a:buFont typeface="Wingdings" pitchFamily="2" charset="2"/>
              <a:buChar char="v"/>
            </a:pPr>
            <a:r>
              <a:rPr lang="fr-FR" dirty="0" smtClean="0"/>
              <a:t>Les entreprises réalisent les activités de production mais aussi la distribution des revenus primaires.</a:t>
            </a:r>
          </a:p>
          <a:p>
            <a:pPr algn="l">
              <a:buFont typeface="Wingdings" pitchFamily="2" charset="2"/>
              <a:buChar char="v"/>
            </a:pPr>
            <a:endParaRPr lang="fr-FR" dirty="0" smtClean="0"/>
          </a:p>
          <a:p>
            <a:pPr algn="l">
              <a:buFont typeface="Wingdings" pitchFamily="2" charset="2"/>
              <a:buChar char="v"/>
            </a:pPr>
            <a:r>
              <a:rPr lang="fr-FR" dirty="0" smtClean="0"/>
              <a:t>Les profits rémunèrent les apporteurs de capitaux, les salaires rémunèrent les apporteurs de travail.</a:t>
            </a:r>
          </a:p>
          <a:p>
            <a:pPr algn="l">
              <a:buFont typeface="Wingdings" pitchFamily="2" charset="2"/>
              <a:buChar char="v"/>
            </a:pPr>
            <a:endParaRPr lang="fr-FR" dirty="0" smtClean="0"/>
          </a:p>
          <a:p>
            <a:pPr algn="l">
              <a:buFont typeface="Wingdings" pitchFamily="2" charset="2"/>
              <a:buChar char="v"/>
            </a:pPr>
            <a:r>
              <a:rPr lang="fr-FR" dirty="0" smtClean="0"/>
              <a:t>L’évolution de la gouvernance des entreprises depuis le milieu des années 70 a renforcé le rôle des apporteurs de capitaux.</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1"/>
          <p:cNvSpPr>
            <a:spLocks noGrp="1" noChangeArrowheads="1"/>
          </p:cNvSpPr>
          <p:nvPr>
            <p:ph type="title"/>
          </p:nvPr>
        </p:nvSpPr>
        <p:spPr>
          <a:xfrm>
            <a:off x="1104900" y="571500"/>
            <a:ext cx="10795000" cy="1280964"/>
          </a:xfrm>
        </p:spPr>
        <p:txBody>
          <a:bodyPr/>
          <a:lstStyle/>
          <a:p>
            <a:pPr eaLnBrk="1"/>
            <a:r>
              <a:rPr lang="fr-FR" sz="5400" b="1" dirty="0" smtClean="0"/>
              <a:t>Les intermédiaires financiers</a:t>
            </a:r>
          </a:p>
        </p:txBody>
      </p:sp>
      <p:sp>
        <p:nvSpPr>
          <p:cNvPr id="3" name="ZoneTexte 2"/>
          <p:cNvSpPr txBox="1"/>
          <p:nvPr/>
        </p:nvSpPr>
        <p:spPr>
          <a:xfrm>
            <a:off x="1173808" y="2356520"/>
            <a:ext cx="10585176" cy="5078313"/>
          </a:xfrm>
          <a:prstGeom prst="rect">
            <a:avLst/>
          </a:prstGeom>
          <a:noFill/>
        </p:spPr>
        <p:txBody>
          <a:bodyPr wrap="square" rtlCol="0">
            <a:spAutoFit/>
          </a:bodyPr>
          <a:lstStyle/>
          <a:p>
            <a:pPr algn="l"/>
            <a:r>
              <a:rPr lang="fr-FR" dirty="0" smtClean="0"/>
              <a:t>Dans une économie monétaire, les intermédiaires financiers ont deux grands rôles :</a:t>
            </a:r>
          </a:p>
          <a:p>
            <a:pPr marL="742950" indent="-742950" algn="l">
              <a:buFont typeface="+mj-lt"/>
              <a:buAutoNum type="arabicParenR"/>
            </a:pPr>
            <a:endParaRPr lang="fr-FR" dirty="0" smtClean="0"/>
          </a:p>
          <a:p>
            <a:pPr marL="742950" indent="-742950" algn="l">
              <a:buFont typeface="+mj-lt"/>
              <a:buAutoNum type="arabicParenR"/>
            </a:pPr>
            <a:r>
              <a:rPr lang="fr-FR" dirty="0" smtClean="0"/>
              <a:t>Gérer les dépôts des agents économiques.</a:t>
            </a:r>
          </a:p>
          <a:p>
            <a:pPr marL="742950" indent="-742950" algn="l">
              <a:buFont typeface="+mj-lt"/>
              <a:buAutoNum type="arabicParenR"/>
            </a:pPr>
            <a:endParaRPr lang="fr-FR" dirty="0" smtClean="0"/>
          </a:p>
          <a:p>
            <a:pPr marL="742950" indent="-742950" algn="l">
              <a:buFont typeface="+mj-lt"/>
              <a:buAutoNum type="arabicParenR"/>
            </a:pPr>
            <a:r>
              <a:rPr lang="fr-FR" dirty="0" smtClean="0"/>
              <a:t>Faciliter la rencontre entre les épargnants et les investisseurs.</a:t>
            </a:r>
          </a:p>
          <a:p>
            <a:pPr algn="l"/>
            <a:endParaRPr lang="fr-FR" dirty="0" smtClean="0"/>
          </a:p>
          <a:p>
            <a:pPr algn="l"/>
            <a:endParaRPr lang="fr-FR" dirty="0"/>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424980"/>
          </a:xfrm>
        </p:spPr>
        <p:txBody>
          <a:bodyPr/>
          <a:lstStyle/>
          <a:p>
            <a:r>
              <a:rPr lang="fr-FR" dirty="0" smtClean="0"/>
              <a:t>Les ménages : définition</a:t>
            </a:r>
            <a:endParaRPr lang="fr-FR" dirty="0"/>
          </a:p>
        </p:txBody>
      </p:sp>
      <p:sp>
        <p:nvSpPr>
          <p:cNvPr id="3" name="Rectangle 2"/>
          <p:cNvSpPr/>
          <p:nvPr/>
        </p:nvSpPr>
        <p:spPr>
          <a:xfrm>
            <a:off x="1029792" y="1852464"/>
            <a:ext cx="11161240" cy="6186309"/>
          </a:xfrm>
          <a:prstGeom prst="rect">
            <a:avLst/>
          </a:prstGeom>
        </p:spPr>
        <p:txBody>
          <a:bodyPr wrap="square">
            <a:spAutoFit/>
          </a:bodyPr>
          <a:lstStyle/>
          <a:p>
            <a:r>
              <a:rPr lang="fr-FR" dirty="0" smtClean="0"/>
              <a:t>« Un </a:t>
            </a:r>
            <a:r>
              <a:rPr lang="fr-FR" b="1" dirty="0"/>
              <a:t>ménage</a:t>
            </a:r>
            <a:r>
              <a:rPr lang="fr-FR" dirty="0"/>
              <a:t> réfère à une personne ou à un groupe de personnes qui occupent le même logement et n'ont pas de domicile habituel ailleurs au Canada ou à l'étranger. Le logement peut être un logement collectif ou un logement privé. Le ménage peut se composer d'un groupe familial (famille de recensement), de deux familles ou plus partageant le même logement, d'un groupe de personnes non apparentées ou d'une personne vivant seule</a:t>
            </a:r>
            <a:r>
              <a:rPr lang="fr-FR" dirty="0" smtClean="0"/>
              <a:t>. »</a:t>
            </a:r>
          </a:p>
          <a:p>
            <a:pPr algn="l"/>
            <a:endParaRPr lang="fr-FR" dirty="0" smtClean="0"/>
          </a:p>
          <a:p>
            <a:pPr algn="l"/>
            <a:r>
              <a:rPr lang="fr-FR" dirty="0" smtClean="0"/>
              <a:t>Définition : Statistique Canada.</a:t>
            </a:r>
            <a:endParaRPr lang="fr-FR" dirty="0"/>
          </a:p>
        </p:txBody>
      </p:sp>
    </p:spTree>
    <p:extLst>
      <p:ext uri="{BB962C8B-B14F-4D97-AF65-F5344CB8AC3E}">
        <p14:creationId xmlns:p14="http://schemas.microsoft.com/office/powerpoint/2010/main" val="784107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568996"/>
          </a:xfrm>
        </p:spPr>
        <p:txBody>
          <a:bodyPr/>
          <a:lstStyle/>
          <a:p>
            <a:r>
              <a:rPr lang="fr-FR" sz="5400" b="1" dirty="0" smtClean="0"/>
              <a:t>La distinction épargne consommation</a:t>
            </a:r>
            <a:endParaRPr lang="fr-FR" sz="5400" b="1" dirty="0"/>
          </a:p>
        </p:txBody>
      </p:sp>
      <p:sp>
        <p:nvSpPr>
          <p:cNvPr id="3" name="Rectangle 2"/>
          <p:cNvSpPr>
            <a:spLocks noChangeArrowheads="1"/>
          </p:cNvSpPr>
          <p:nvPr/>
        </p:nvSpPr>
        <p:spPr bwMode="auto">
          <a:xfrm>
            <a:off x="885776" y="3796680"/>
            <a:ext cx="11380544" cy="1077218"/>
          </a:xfrm>
          <a:prstGeom prst="rect">
            <a:avLst/>
          </a:prstGeom>
          <a:noFill/>
          <a:ln w="9525">
            <a:noFill/>
            <a:miter lim="800000"/>
            <a:headEnd/>
            <a:tailEnd/>
          </a:ln>
        </p:spPr>
        <p:txBody>
          <a:bodyPr wrap="square">
            <a:spAutoFit/>
          </a:bodyPr>
          <a:lstStyle/>
          <a:p>
            <a:r>
              <a:rPr lang="fr-FR" sz="3200" dirty="0">
                <a:latin typeface="Book Antiqua" pitchFamily="18" charset="0"/>
              </a:rPr>
              <a:t>« </a:t>
            </a:r>
            <a:r>
              <a:rPr lang="fr-FR" sz="3200" i="1" dirty="0">
                <a:latin typeface="Book Antiqua" pitchFamily="18" charset="0"/>
              </a:rPr>
              <a:t>lorsque le revenu croît, la consommation croît aussi, mais dans une mesure moindre</a:t>
            </a:r>
            <a:r>
              <a:rPr lang="fr-FR" sz="3200" dirty="0">
                <a:latin typeface="Book Antiqua" pitchFamily="18" charset="0"/>
              </a:rPr>
              <a:t> » (Keynes 1936, p. 54).</a:t>
            </a:r>
          </a:p>
        </p:txBody>
      </p:sp>
      <p:sp>
        <p:nvSpPr>
          <p:cNvPr id="4" name="Rectangle 5"/>
          <p:cNvSpPr>
            <a:spLocks noChangeArrowheads="1"/>
          </p:cNvSpPr>
          <p:nvPr/>
        </p:nvSpPr>
        <p:spPr bwMode="auto">
          <a:xfrm>
            <a:off x="1101800" y="5020816"/>
            <a:ext cx="11276135" cy="2246769"/>
          </a:xfrm>
          <a:prstGeom prst="rect">
            <a:avLst/>
          </a:prstGeom>
          <a:noFill/>
          <a:ln w="9525">
            <a:noFill/>
            <a:miter lim="800000"/>
            <a:headEnd/>
            <a:tailEnd/>
          </a:ln>
        </p:spPr>
        <p:txBody>
          <a:bodyPr wrap="square">
            <a:spAutoFit/>
          </a:bodyPr>
          <a:lstStyle/>
          <a:p>
            <a:r>
              <a:rPr lang="fr-FR" sz="2800" dirty="0">
                <a:latin typeface="Book Antiqua" pitchFamily="18" charset="0"/>
              </a:rPr>
              <a:t>ΔR = accroissement du revenu</a:t>
            </a:r>
          </a:p>
          <a:p>
            <a:r>
              <a:rPr lang="fr-FR" sz="2800" dirty="0">
                <a:latin typeface="Book Antiqua" pitchFamily="18" charset="0"/>
              </a:rPr>
              <a:t>ΔC  = accroissement de la consommation</a:t>
            </a:r>
          </a:p>
          <a:p>
            <a:r>
              <a:rPr lang="fr-FR" sz="2800" dirty="0" smtClean="0">
                <a:latin typeface="Book Antiqua" pitchFamily="18" charset="0"/>
              </a:rPr>
              <a:t>ΔR&gt;ΔC</a:t>
            </a:r>
            <a:r>
              <a:rPr lang="fr-FR" sz="2800" dirty="0">
                <a:latin typeface="Book Antiqua" pitchFamily="18" charset="0"/>
              </a:rPr>
              <a:t>. </a:t>
            </a:r>
          </a:p>
          <a:p>
            <a:r>
              <a:rPr lang="fr-FR" sz="2800" b="1" dirty="0">
                <a:latin typeface="Book Antiqua" pitchFamily="18" charset="0"/>
              </a:rPr>
              <a:t>La proportion d’accroissement de revenu utilisée pour consommer est appelée la propension marginale à consommer</a:t>
            </a:r>
            <a:endParaRPr lang="fr-FR" sz="2800" dirty="0">
              <a:latin typeface="Book Antiqua" pitchFamily="18" charset="0"/>
            </a:endParaRPr>
          </a:p>
        </p:txBody>
      </p:sp>
      <p:sp>
        <p:nvSpPr>
          <p:cNvPr id="5" name="ZoneTexte 4"/>
          <p:cNvSpPr txBox="1"/>
          <p:nvPr/>
        </p:nvSpPr>
        <p:spPr>
          <a:xfrm>
            <a:off x="813768" y="2284512"/>
            <a:ext cx="11377264" cy="1384995"/>
          </a:xfrm>
          <a:prstGeom prst="rect">
            <a:avLst/>
          </a:prstGeom>
          <a:noFill/>
        </p:spPr>
        <p:txBody>
          <a:bodyPr wrap="square" rtlCol="0">
            <a:spAutoFit/>
          </a:bodyPr>
          <a:lstStyle/>
          <a:p>
            <a:r>
              <a:rPr lang="fr-FR" sz="2800" dirty="0" smtClean="0"/>
              <a:t>La propension à consommer est la part du revenu qui est consommée. Une propension de 0,75 signifie que 75% du revenu est utilisé à la consommation, le reste du revenu est utilisé pour l’épargne.</a:t>
            </a:r>
            <a:endParaRPr lang="fr-FR"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3" presetClass="entr" presetSubtype="16"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064940"/>
          </a:xfrm>
        </p:spPr>
        <p:txBody>
          <a:bodyPr/>
          <a:lstStyle/>
          <a:p>
            <a:r>
              <a:rPr lang="fr-FR" dirty="0" smtClean="0"/>
              <a:t>Du revenu à l’épargne</a:t>
            </a:r>
            <a:endParaRPr lang="fr-FR" dirty="0"/>
          </a:p>
        </p:txBody>
      </p:sp>
      <p:sp>
        <p:nvSpPr>
          <p:cNvPr id="3" name="ZoneTexte 2"/>
          <p:cNvSpPr txBox="1"/>
          <p:nvPr/>
        </p:nvSpPr>
        <p:spPr>
          <a:xfrm>
            <a:off x="2449136" y="1839552"/>
            <a:ext cx="8064896" cy="584775"/>
          </a:xfrm>
          <a:prstGeom prst="rect">
            <a:avLst/>
          </a:prstGeom>
          <a:noFill/>
        </p:spPr>
        <p:txBody>
          <a:bodyPr wrap="square" rtlCol="0">
            <a:spAutoFit/>
          </a:bodyPr>
          <a:lstStyle/>
          <a:p>
            <a:r>
              <a:rPr lang="fr-FR" sz="3200" b="1" dirty="0" smtClean="0"/>
              <a:t>Revenu primaire</a:t>
            </a:r>
            <a:endParaRPr lang="fr-FR" sz="3200" b="1" dirty="0"/>
          </a:p>
        </p:txBody>
      </p:sp>
      <p:sp>
        <p:nvSpPr>
          <p:cNvPr id="4" name="ZoneTexte 3"/>
          <p:cNvSpPr txBox="1"/>
          <p:nvPr/>
        </p:nvSpPr>
        <p:spPr>
          <a:xfrm>
            <a:off x="5710312" y="2442174"/>
            <a:ext cx="1440160" cy="648072"/>
          </a:xfrm>
          <a:prstGeom prst="rect">
            <a:avLst/>
          </a:prstGeom>
          <a:noFill/>
        </p:spPr>
        <p:txBody>
          <a:bodyPr wrap="square" rtlCol="0">
            <a:spAutoFit/>
          </a:bodyPr>
          <a:lstStyle/>
          <a:p>
            <a:r>
              <a:rPr lang="fr-FR" b="1" dirty="0" smtClean="0"/>
              <a:t>-</a:t>
            </a:r>
            <a:endParaRPr lang="fr-FR" b="1" dirty="0"/>
          </a:p>
        </p:txBody>
      </p:sp>
      <p:sp>
        <p:nvSpPr>
          <p:cNvPr id="5" name="ZoneTexte 4"/>
          <p:cNvSpPr txBox="1"/>
          <p:nvPr/>
        </p:nvSpPr>
        <p:spPr>
          <a:xfrm>
            <a:off x="361596" y="3037596"/>
            <a:ext cx="12241360" cy="584775"/>
          </a:xfrm>
          <a:prstGeom prst="rect">
            <a:avLst/>
          </a:prstGeom>
          <a:noFill/>
        </p:spPr>
        <p:txBody>
          <a:bodyPr wrap="square" rtlCol="0">
            <a:spAutoFit/>
          </a:bodyPr>
          <a:lstStyle/>
          <a:p>
            <a:r>
              <a:rPr lang="fr-FR" sz="3200" b="1" dirty="0" smtClean="0"/>
              <a:t>Prélèvements obligatoires (impôts, prélèvements retraite…)</a:t>
            </a:r>
            <a:endParaRPr lang="fr-FR" sz="3200" b="1" dirty="0"/>
          </a:p>
        </p:txBody>
      </p:sp>
      <p:sp>
        <p:nvSpPr>
          <p:cNvPr id="6" name="ZoneTexte 5"/>
          <p:cNvSpPr txBox="1"/>
          <p:nvPr/>
        </p:nvSpPr>
        <p:spPr>
          <a:xfrm>
            <a:off x="6014224" y="3761546"/>
            <a:ext cx="936104" cy="646331"/>
          </a:xfrm>
          <a:prstGeom prst="rect">
            <a:avLst/>
          </a:prstGeom>
          <a:noFill/>
        </p:spPr>
        <p:txBody>
          <a:bodyPr wrap="square" rtlCol="0">
            <a:spAutoFit/>
          </a:bodyPr>
          <a:lstStyle/>
          <a:p>
            <a:r>
              <a:rPr lang="fr-FR" dirty="0" smtClean="0"/>
              <a:t>+</a:t>
            </a:r>
            <a:endParaRPr lang="fr-FR" dirty="0"/>
          </a:p>
        </p:txBody>
      </p:sp>
      <p:sp>
        <p:nvSpPr>
          <p:cNvPr id="7" name="ZoneTexte 6"/>
          <p:cNvSpPr txBox="1"/>
          <p:nvPr/>
        </p:nvSpPr>
        <p:spPr>
          <a:xfrm>
            <a:off x="505612" y="4429127"/>
            <a:ext cx="11953328" cy="584775"/>
          </a:xfrm>
          <a:prstGeom prst="rect">
            <a:avLst/>
          </a:prstGeom>
          <a:noFill/>
        </p:spPr>
        <p:txBody>
          <a:bodyPr wrap="square" rtlCol="0">
            <a:spAutoFit/>
          </a:bodyPr>
          <a:lstStyle/>
          <a:p>
            <a:r>
              <a:rPr lang="fr-FR" sz="3200" b="1" dirty="0" smtClean="0"/>
              <a:t>Transferts</a:t>
            </a:r>
            <a:endParaRPr lang="fr-FR" sz="3200" b="1" dirty="0"/>
          </a:p>
        </p:txBody>
      </p:sp>
      <p:sp>
        <p:nvSpPr>
          <p:cNvPr id="8" name="ZoneTexte 7"/>
          <p:cNvSpPr txBox="1"/>
          <p:nvPr/>
        </p:nvSpPr>
        <p:spPr>
          <a:xfrm>
            <a:off x="5854328" y="4959938"/>
            <a:ext cx="1296144" cy="646331"/>
          </a:xfrm>
          <a:prstGeom prst="rect">
            <a:avLst/>
          </a:prstGeom>
          <a:noFill/>
        </p:spPr>
        <p:txBody>
          <a:bodyPr wrap="square" rtlCol="0">
            <a:spAutoFit/>
          </a:bodyPr>
          <a:lstStyle/>
          <a:p>
            <a:r>
              <a:rPr lang="fr-FR" b="1" dirty="0" smtClean="0"/>
              <a:t>=</a:t>
            </a:r>
            <a:endParaRPr lang="fr-FR" b="1" dirty="0"/>
          </a:p>
        </p:txBody>
      </p:sp>
      <p:sp>
        <p:nvSpPr>
          <p:cNvPr id="9" name="ZoneTexte 8"/>
          <p:cNvSpPr txBox="1"/>
          <p:nvPr/>
        </p:nvSpPr>
        <p:spPr>
          <a:xfrm>
            <a:off x="720944" y="5606269"/>
            <a:ext cx="11521280" cy="584775"/>
          </a:xfrm>
          <a:prstGeom prst="rect">
            <a:avLst/>
          </a:prstGeom>
          <a:noFill/>
        </p:spPr>
        <p:txBody>
          <a:bodyPr wrap="square" rtlCol="0">
            <a:spAutoFit/>
          </a:bodyPr>
          <a:lstStyle/>
          <a:p>
            <a:r>
              <a:rPr lang="fr-FR" sz="3200" b="1" dirty="0" smtClean="0"/>
              <a:t>Revenu disponible</a:t>
            </a:r>
            <a:endParaRPr lang="fr-FR" sz="3200" b="1" dirty="0"/>
          </a:p>
        </p:txBody>
      </p:sp>
      <p:sp>
        <p:nvSpPr>
          <p:cNvPr id="10" name="ZoneTexte 9"/>
          <p:cNvSpPr txBox="1"/>
          <p:nvPr/>
        </p:nvSpPr>
        <p:spPr>
          <a:xfrm>
            <a:off x="5906212" y="5898656"/>
            <a:ext cx="1152128" cy="646331"/>
          </a:xfrm>
          <a:prstGeom prst="rect">
            <a:avLst/>
          </a:prstGeom>
          <a:noFill/>
        </p:spPr>
        <p:txBody>
          <a:bodyPr wrap="square" rtlCol="0">
            <a:spAutoFit/>
          </a:bodyPr>
          <a:lstStyle/>
          <a:p>
            <a:r>
              <a:rPr lang="fr-FR" b="1" dirty="0" smtClean="0"/>
              <a:t>-</a:t>
            </a:r>
            <a:endParaRPr lang="fr-FR" b="1" dirty="0"/>
          </a:p>
        </p:txBody>
      </p:sp>
      <p:sp>
        <p:nvSpPr>
          <p:cNvPr id="11" name="ZoneTexte 10"/>
          <p:cNvSpPr txBox="1"/>
          <p:nvPr/>
        </p:nvSpPr>
        <p:spPr>
          <a:xfrm>
            <a:off x="2593152" y="6380257"/>
            <a:ext cx="7776864" cy="584775"/>
          </a:xfrm>
          <a:prstGeom prst="rect">
            <a:avLst/>
          </a:prstGeom>
          <a:noFill/>
        </p:spPr>
        <p:txBody>
          <a:bodyPr wrap="square" rtlCol="0">
            <a:spAutoFit/>
          </a:bodyPr>
          <a:lstStyle/>
          <a:p>
            <a:r>
              <a:rPr lang="fr-FR" sz="3200" b="1" dirty="0" smtClean="0"/>
              <a:t>Consommation</a:t>
            </a:r>
            <a:endParaRPr lang="fr-FR" sz="3200" b="1" dirty="0"/>
          </a:p>
        </p:txBody>
      </p:sp>
      <p:sp>
        <p:nvSpPr>
          <p:cNvPr id="12" name="ZoneTexte 11"/>
          <p:cNvSpPr txBox="1"/>
          <p:nvPr/>
        </p:nvSpPr>
        <p:spPr>
          <a:xfrm>
            <a:off x="5923672" y="6965032"/>
            <a:ext cx="1296144" cy="646331"/>
          </a:xfrm>
          <a:prstGeom prst="rect">
            <a:avLst/>
          </a:prstGeom>
          <a:noFill/>
        </p:spPr>
        <p:txBody>
          <a:bodyPr wrap="square" rtlCol="0">
            <a:spAutoFit/>
          </a:bodyPr>
          <a:lstStyle/>
          <a:p>
            <a:r>
              <a:rPr lang="fr-FR" b="1" dirty="0" smtClean="0"/>
              <a:t>=</a:t>
            </a:r>
            <a:endParaRPr lang="fr-FR" b="1" dirty="0"/>
          </a:p>
        </p:txBody>
      </p:sp>
      <p:sp>
        <p:nvSpPr>
          <p:cNvPr id="13" name="ZoneTexte 12"/>
          <p:cNvSpPr txBox="1"/>
          <p:nvPr/>
        </p:nvSpPr>
        <p:spPr>
          <a:xfrm>
            <a:off x="2753392" y="7286080"/>
            <a:ext cx="7776864" cy="584775"/>
          </a:xfrm>
          <a:prstGeom prst="rect">
            <a:avLst/>
          </a:prstGeom>
          <a:noFill/>
        </p:spPr>
        <p:txBody>
          <a:bodyPr wrap="square" rtlCol="0">
            <a:spAutoFit/>
          </a:bodyPr>
          <a:lstStyle/>
          <a:p>
            <a:r>
              <a:rPr lang="fr-FR" sz="3200" b="1" dirty="0" smtClean="0"/>
              <a:t>Epargne</a:t>
            </a:r>
            <a:endParaRPr lang="fr-FR" sz="3200" b="1" dirty="0"/>
          </a:p>
        </p:txBody>
      </p:sp>
      <p:sp>
        <p:nvSpPr>
          <p:cNvPr id="14" name="ZoneTexte 13"/>
          <p:cNvSpPr txBox="1"/>
          <p:nvPr/>
        </p:nvSpPr>
        <p:spPr>
          <a:xfrm>
            <a:off x="669752" y="8115680"/>
            <a:ext cx="11521280" cy="954107"/>
          </a:xfrm>
          <a:prstGeom prst="rect">
            <a:avLst/>
          </a:prstGeom>
          <a:noFill/>
        </p:spPr>
        <p:txBody>
          <a:bodyPr wrap="square" rtlCol="0">
            <a:spAutoFit/>
          </a:bodyPr>
          <a:lstStyle/>
          <a:p>
            <a:r>
              <a:rPr lang="fr-FR" sz="2800" dirty="0" smtClean="0"/>
              <a:t>Le taux d’épargne net des ménages en 2012 : Canada 3,6%, Etats-Unis 3,7%, l’Allemagne 10,1%.</a:t>
            </a:r>
            <a:endParaRPr lang="fr-FR" sz="2800" dirty="0"/>
          </a:p>
        </p:txBody>
      </p:sp>
    </p:spTree>
    <p:extLst>
      <p:ext uri="{BB962C8B-B14F-4D97-AF65-F5344CB8AC3E}">
        <p14:creationId xmlns:p14="http://schemas.microsoft.com/office/powerpoint/2010/main" val="465857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1" grpId="0"/>
      <p:bldP spid="12" grpId="0"/>
      <p:bldP spid="13" grpId="0"/>
      <p:bldP spid="1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09712" y="571500"/>
            <a:ext cx="12695088" cy="1136948"/>
          </a:xfrm>
        </p:spPr>
        <p:txBody>
          <a:bodyPr/>
          <a:lstStyle/>
          <a:p>
            <a:r>
              <a:rPr lang="fr-FR" sz="4000" b="1" dirty="0" smtClean="0"/>
              <a:t>Quel rôle économique pour le gouvernement ?</a:t>
            </a:r>
            <a:endParaRPr lang="fr-FR" sz="4000" b="1" dirty="0"/>
          </a:p>
        </p:txBody>
      </p:sp>
      <p:sp>
        <p:nvSpPr>
          <p:cNvPr id="3" name="ZoneTexte 2"/>
          <p:cNvSpPr txBox="1"/>
          <p:nvPr/>
        </p:nvSpPr>
        <p:spPr>
          <a:xfrm>
            <a:off x="813768" y="1564432"/>
            <a:ext cx="11449272" cy="7478970"/>
          </a:xfrm>
          <a:prstGeom prst="rect">
            <a:avLst/>
          </a:prstGeom>
          <a:noFill/>
        </p:spPr>
        <p:txBody>
          <a:bodyPr wrap="square" rtlCol="0">
            <a:spAutoFit/>
          </a:bodyPr>
          <a:lstStyle/>
          <a:p>
            <a:pPr algn="l">
              <a:buFont typeface="Wingdings" pitchFamily="2" charset="2"/>
              <a:buChar char="v"/>
            </a:pPr>
            <a:r>
              <a:rPr lang="fr-FR" sz="3200" dirty="0" smtClean="0"/>
              <a:t> Définir et appliquer les règles du jeu économique : dans une économie de marché, il doit garantir le respect des droits de propriété.</a:t>
            </a:r>
          </a:p>
          <a:p>
            <a:pPr algn="l">
              <a:buFont typeface="Wingdings" pitchFamily="2" charset="2"/>
              <a:buChar char="v"/>
            </a:pPr>
            <a:endParaRPr lang="fr-FR" sz="3200" dirty="0"/>
          </a:p>
          <a:p>
            <a:pPr algn="l">
              <a:buFont typeface="Wingdings" pitchFamily="2" charset="2"/>
              <a:buChar char="v"/>
            </a:pPr>
            <a:r>
              <a:rPr lang="fr-FR" sz="3200" dirty="0" smtClean="0"/>
              <a:t>Faire face aux défaillances de marché.</a:t>
            </a:r>
          </a:p>
          <a:p>
            <a:pPr algn="l">
              <a:buFont typeface="Wingdings" pitchFamily="2" charset="2"/>
              <a:buChar char="v"/>
            </a:pPr>
            <a:endParaRPr lang="fr-FR" sz="3200" dirty="0" smtClean="0"/>
          </a:p>
          <a:p>
            <a:pPr algn="l">
              <a:buFont typeface="Wingdings" pitchFamily="2" charset="2"/>
              <a:buChar char="v"/>
            </a:pPr>
            <a:r>
              <a:rPr lang="fr-FR" sz="3200" dirty="0" smtClean="0"/>
              <a:t>Les dépenses du gouvernement : Police, armée, justice + … </a:t>
            </a:r>
          </a:p>
          <a:p>
            <a:pPr algn="l">
              <a:buFont typeface="Wingdings" pitchFamily="2" charset="2"/>
              <a:buChar char="v"/>
            </a:pPr>
            <a:endParaRPr lang="fr-FR" sz="3200" dirty="0" smtClean="0"/>
          </a:p>
          <a:p>
            <a:pPr algn="l">
              <a:buFont typeface="Wingdings" pitchFamily="2" charset="2"/>
              <a:buChar char="v"/>
            </a:pPr>
            <a:r>
              <a:rPr lang="fr-FR" sz="3200" dirty="0" smtClean="0"/>
              <a:t>La redistribution des revenus. Débat équité versus incitation.</a:t>
            </a:r>
          </a:p>
          <a:p>
            <a:pPr algn="l">
              <a:buFont typeface="Wingdings" pitchFamily="2" charset="2"/>
              <a:buChar char="v"/>
            </a:pPr>
            <a:endParaRPr lang="fr-FR" sz="3200" dirty="0"/>
          </a:p>
          <a:p>
            <a:pPr algn="l">
              <a:buFont typeface="Wingdings" pitchFamily="2" charset="2"/>
              <a:buChar char="v"/>
            </a:pPr>
            <a:r>
              <a:rPr lang="fr-FR" sz="3200" dirty="0" smtClean="0"/>
              <a:t>Le gouvernement, à l’aide de son budget, peut agir sur la conjoncture économique.</a:t>
            </a:r>
          </a:p>
          <a:p>
            <a:pPr algn="l">
              <a:buFont typeface="Wingdings" pitchFamily="2" charset="2"/>
              <a:buChar char="v"/>
            </a:pPr>
            <a:endParaRPr lang="fr-FR" sz="3200" dirty="0" smtClean="0"/>
          </a:p>
          <a:p>
            <a:pPr algn="l">
              <a:buFont typeface="Wingdings" pitchFamily="2" charset="2"/>
              <a:buChar char="v"/>
            </a:pPr>
            <a:r>
              <a:rPr lang="fr-FR" sz="3200" dirty="0" smtClean="0"/>
              <a:t>Quels rôles économiques pour les gouvernements ? De grandes différences selon les pays.</a:t>
            </a:r>
            <a:endParaRPr lang="fr-FR"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352972"/>
          </a:xfrm>
        </p:spPr>
        <p:txBody>
          <a:bodyPr/>
          <a:lstStyle/>
          <a:p>
            <a:r>
              <a:rPr lang="fr-FR" sz="5400" b="1" dirty="0" smtClean="0"/>
              <a:t>Le rôle des autorités monétaires</a:t>
            </a:r>
            <a:endParaRPr lang="fr-FR" sz="5400" b="1" dirty="0"/>
          </a:p>
        </p:txBody>
      </p:sp>
      <p:sp>
        <p:nvSpPr>
          <p:cNvPr id="3" name="ZoneTexte 2"/>
          <p:cNvSpPr txBox="1"/>
          <p:nvPr/>
        </p:nvSpPr>
        <p:spPr>
          <a:xfrm>
            <a:off x="1029792" y="1852464"/>
            <a:ext cx="11305256" cy="7294305"/>
          </a:xfrm>
          <a:prstGeom prst="rect">
            <a:avLst/>
          </a:prstGeom>
          <a:noFill/>
        </p:spPr>
        <p:txBody>
          <a:bodyPr wrap="square" rtlCol="0">
            <a:spAutoFit/>
          </a:bodyPr>
          <a:lstStyle/>
          <a:p>
            <a:pPr algn="l">
              <a:buFont typeface="Wingdings" pitchFamily="2" charset="2"/>
              <a:buChar char="v"/>
            </a:pPr>
            <a:r>
              <a:rPr lang="fr-FR" dirty="0" smtClean="0"/>
              <a:t>Dans un économie monétaire :</a:t>
            </a:r>
          </a:p>
          <a:p>
            <a:pPr lvl="3" indent="0" algn="l"/>
            <a:r>
              <a:rPr lang="fr-FR" dirty="0"/>
              <a:t>Q</a:t>
            </a:r>
            <a:r>
              <a:rPr lang="fr-FR" dirty="0" smtClean="0"/>
              <a:t>ui contrôle la création monétaire ?</a:t>
            </a:r>
          </a:p>
          <a:p>
            <a:pPr algn="l">
              <a:buFont typeface="Wingdings" pitchFamily="2" charset="2"/>
              <a:buChar char="v"/>
            </a:pPr>
            <a:endParaRPr lang="fr-FR" dirty="0" smtClean="0"/>
          </a:p>
          <a:p>
            <a:pPr algn="l">
              <a:buFont typeface="Wingdings" pitchFamily="2" charset="2"/>
              <a:buChar char="v"/>
            </a:pPr>
            <a:r>
              <a:rPr lang="fr-FR" dirty="0" smtClean="0"/>
              <a:t>La Banque centrale a pour tâche de contrôler que la quantité de monnaie en circulation correspond aux besoins de l’économie.	</a:t>
            </a:r>
          </a:p>
          <a:p>
            <a:pPr algn="l"/>
            <a:r>
              <a:rPr lang="fr-FR" dirty="0"/>
              <a:t>	</a:t>
            </a:r>
            <a:r>
              <a:rPr lang="fr-FR" dirty="0" smtClean="0"/>
              <a:t>- Risques </a:t>
            </a:r>
            <a:r>
              <a:rPr lang="fr-FR" dirty="0"/>
              <a:t>: le blocage de l’économie en cas d’insuffisance de monnaies, l’inflation en cas de surabondance de monnaie</a:t>
            </a:r>
            <a:r>
              <a:rPr lang="fr-FR" dirty="0" smtClean="0"/>
              <a:t>.</a:t>
            </a:r>
          </a:p>
          <a:p>
            <a:pPr algn="l"/>
            <a:r>
              <a:rPr lang="fr-FR" dirty="0" smtClean="0"/>
              <a:t>	</a:t>
            </a:r>
            <a:r>
              <a:rPr lang="fr-FR" dirty="0"/>
              <a:t>- Objectif de la Banque centrale du Canada : un taux d’inflation de 2</a:t>
            </a:r>
            <a:r>
              <a:rPr lang="fr-FR" dirty="0" smtClean="0"/>
              <a:t>%.</a:t>
            </a:r>
          </a:p>
          <a:p>
            <a:pPr algn="l"/>
            <a:r>
              <a:rPr lang="fr-FR" dirty="0"/>
              <a:t>	</a:t>
            </a:r>
            <a:r>
              <a:rPr lang="fr-FR" dirty="0" smtClean="0"/>
              <a:t>- La Banque centrale fixe le taux directeur. Le taux directeur est 0,75% en janvier </a:t>
            </a:r>
            <a:r>
              <a:rPr lang="fr-FR" smtClean="0"/>
              <a:t>2015.</a:t>
            </a:r>
            <a:r>
              <a:rPr lang="fr-FR" dirty="0" smtClean="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067424" y="556320"/>
            <a:ext cx="10795000" cy="1208956"/>
          </a:xfrm>
        </p:spPr>
        <p:txBody>
          <a:bodyPr/>
          <a:lstStyle/>
          <a:p>
            <a:r>
              <a:rPr lang="fr-FR" sz="7200" dirty="0" smtClean="0"/>
              <a:t>Les politiques monétaires</a:t>
            </a:r>
            <a:endParaRPr lang="fr-FR" sz="7200" dirty="0"/>
          </a:p>
        </p:txBody>
      </p:sp>
      <p:sp>
        <p:nvSpPr>
          <p:cNvPr id="3" name="ZoneTexte 2"/>
          <p:cNvSpPr txBox="1"/>
          <p:nvPr/>
        </p:nvSpPr>
        <p:spPr>
          <a:xfrm>
            <a:off x="1015796" y="1660998"/>
            <a:ext cx="10945216" cy="646331"/>
          </a:xfrm>
          <a:prstGeom prst="rect">
            <a:avLst/>
          </a:prstGeom>
          <a:noFill/>
        </p:spPr>
        <p:txBody>
          <a:bodyPr wrap="square" rtlCol="0">
            <a:spAutoFit/>
          </a:bodyPr>
          <a:lstStyle/>
          <a:p>
            <a:pPr algn="l"/>
            <a:r>
              <a:rPr lang="fr-FR" dirty="0" smtClean="0"/>
              <a:t>Deux visions peuvent être opposées :</a:t>
            </a:r>
            <a:endParaRPr lang="fr-FR" dirty="0"/>
          </a:p>
        </p:txBody>
      </p:sp>
      <p:sp>
        <p:nvSpPr>
          <p:cNvPr id="4" name="ZoneTexte 3"/>
          <p:cNvSpPr txBox="1"/>
          <p:nvPr/>
        </p:nvSpPr>
        <p:spPr>
          <a:xfrm>
            <a:off x="525736" y="2307329"/>
            <a:ext cx="11953328" cy="2862322"/>
          </a:xfrm>
          <a:prstGeom prst="rect">
            <a:avLst/>
          </a:prstGeom>
          <a:noFill/>
        </p:spPr>
        <p:txBody>
          <a:bodyPr wrap="square" rtlCol="0">
            <a:spAutoFit/>
          </a:bodyPr>
          <a:lstStyle/>
          <a:p>
            <a:pPr algn="l"/>
            <a:r>
              <a:rPr lang="fr-FR" dirty="0" smtClean="0"/>
              <a:t>Les monétaristes :</a:t>
            </a:r>
          </a:p>
          <a:p>
            <a:pPr marL="571500" indent="-571500" algn="l">
              <a:buFontTx/>
              <a:buChar char="-"/>
            </a:pPr>
            <a:r>
              <a:rPr lang="fr-FR" dirty="0" smtClean="0"/>
              <a:t>La monnaie n’a pas d’effet sur l’économie réelle au moins à long terme.</a:t>
            </a:r>
          </a:p>
          <a:p>
            <a:pPr marL="571500" indent="-571500" algn="l">
              <a:buFontTx/>
              <a:buChar char="-"/>
            </a:pPr>
            <a:r>
              <a:rPr lang="fr-FR" dirty="0" smtClean="0"/>
              <a:t>Dans </a:t>
            </a:r>
            <a:r>
              <a:rPr lang="fr-FR" dirty="0" err="1" smtClean="0"/>
              <a:t>PxQ</a:t>
            </a:r>
            <a:r>
              <a:rPr lang="fr-FR" dirty="0" smtClean="0"/>
              <a:t>=</a:t>
            </a:r>
            <a:r>
              <a:rPr lang="fr-FR" dirty="0" err="1" smtClean="0"/>
              <a:t>MxV</a:t>
            </a:r>
            <a:r>
              <a:rPr lang="fr-FR" dirty="0" smtClean="0"/>
              <a:t>, </a:t>
            </a:r>
            <a:r>
              <a:rPr lang="el-GR" dirty="0" smtClean="0"/>
              <a:t>Δ↑</a:t>
            </a:r>
            <a:r>
              <a:rPr lang="fr-FR" dirty="0" smtClean="0"/>
              <a:t>M =&gt; </a:t>
            </a:r>
            <a:r>
              <a:rPr lang="el-GR" dirty="0"/>
              <a:t>Δ</a:t>
            </a:r>
            <a:r>
              <a:rPr lang="el-GR" dirty="0" smtClean="0"/>
              <a:t>↑</a:t>
            </a:r>
            <a:r>
              <a:rPr lang="fr-FR" dirty="0"/>
              <a:t>P</a:t>
            </a:r>
            <a:endParaRPr lang="fr-FR" dirty="0" smtClean="0"/>
          </a:p>
          <a:p>
            <a:pPr marL="571500" indent="-571500" algn="l">
              <a:buFontTx/>
              <a:buChar char="-"/>
            </a:pPr>
            <a:r>
              <a:rPr lang="fr-FR" dirty="0" smtClean="0"/>
              <a:t>L’inflation provient d’une création </a:t>
            </a:r>
            <a:r>
              <a:rPr lang="fr-FR" dirty="0"/>
              <a:t>monétaire </a:t>
            </a:r>
            <a:r>
              <a:rPr lang="fr-FR" dirty="0" smtClean="0"/>
              <a:t>excessive.</a:t>
            </a:r>
            <a:endParaRPr lang="fr-FR" dirty="0"/>
          </a:p>
        </p:txBody>
      </p:sp>
      <p:sp>
        <p:nvSpPr>
          <p:cNvPr id="5" name="ZoneTexte 4"/>
          <p:cNvSpPr txBox="1"/>
          <p:nvPr/>
        </p:nvSpPr>
        <p:spPr>
          <a:xfrm>
            <a:off x="525736" y="5326846"/>
            <a:ext cx="11953328" cy="3416320"/>
          </a:xfrm>
          <a:prstGeom prst="rect">
            <a:avLst/>
          </a:prstGeom>
          <a:noFill/>
        </p:spPr>
        <p:txBody>
          <a:bodyPr wrap="square" rtlCol="0">
            <a:spAutoFit/>
          </a:bodyPr>
          <a:lstStyle/>
          <a:p>
            <a:pPr algn="l"/>
            <a:r>
              <a:rPr lang="fr-FR" dirty="0" smtClean="0"/>
              <a:t>Les keynésiens :</a:t>
            </a:r>
          </a:p>
          <a:p>
            <a:pPr marL="571500" indent="-571500" algn="l">
              <a:buFontTx/>
              <a:buChar char="-"/>
            </a:pPr>
            <a:r>
              <a:rPr lang="fr-FR" dirty="0" smtClean="0"/>
              <a:t>La création monétaire peut avoir des effets sur l’économie réelle.</a:t>
            </a:r>
          </a:p>
          <a:p>
            <a:pPr marL="571500" indent="-571500" algn="l">
              <a:buFontTx/>
              <a:buChar char="-"/>
            </a:pPr>
            <a:r>
              <a:rPr lang="fr-FR" dirty="0"/>
              <a:t>Dans </a:t>
            </a:r>
            <a:r>
              <a:rPr lang="fr-FR" dirty="0" err="1" smtClean="0"/>
              <a:t>PxQ</a:t>
            </a:r>
            <a:r>
              <a:rPr lang="fr-FR" dirty="0" smtClean="0"/>
              <a:t>=</a:t>
            </a:r>
            <a:r>
              <a:rPr lang="fr-FR" dirty="0" err="1" smtClean="0"/>
              <a:t>MxV</a:t>
            </a:r>
            <a:r>
              <a:rPr lang="fr-FR" dirty="0" smtClean="0"/>
              <a:t>, </a:t>
            </a:r>
            <a:r>
              <a:rPr lang="el-GR" dirty="0"/>
              <a:t>Δ↑</a:t>
            </a:r>
            <a:r>
              <a:rPr lang="fr-FR" dirty="0"/>
              <a:t>M </a:t>
            </a:r>
            <a:r>
              <a:rPr lang="fr-FR" dirty="0" smtClean="0"/>
              <a:t>peut entraîner </a:t>
            </a:r>
            <a:r>
              <a:rPr lang="el-GR" dirty="0" smtClean="0"/>
              <a:t>Δ</a:t>
            </a:r>
            <a:r>
              <a:rPr lang="el-GR" dirty="0"/>
              <a:t>↑</a:t>
            </a:r>
            <a:r>
              <a:rPr lang="fr-FR" dirty="0" smtClean="0"/>
              <a:t>Q</a:t>
            </a:r>
          </a:p>
          <a:p>
            <a:pPr marL="571500" indent="-571500" algn="l">
              <a:buFontTx/>
              <a:buChar char="-"/>
            </a:pPr>
            <a:r>
              <a:rPr lang="fr-FR" dirty="0" smtClean="0"/>
              <a:t>Une baisse des taux d’intérêt peut encourager l’activité économique.</a:t>
            </a:r>
            <a:endParaRPr lang="fr-FR" dirty="0"/>
          </a:p>
        </p:txBody>
      </p:sp>
    </p:spTree>
    <p:extLst>
      <p:ext uri="{BB962C8B-B14F-4D97-AF65-F5344CB8AC3E}">
        <p14:creationId xmlns:p14="http://schemas.microsoft.com/office/powerpoint/2010/main" val="3024991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uild="p"/>
      <p:bldP spid="5" grpId="0" uiExpand="1"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352972"/>
          </a:xfrm>
        </p:spPr>
        <p:txBody>
          <a:bodyPr/>
          <a:lstStyle/>
          <a:p>
            <a:r>
              <a:rPr lang="fr-FR" dirty="0" smtClean="0"/>
              <a:t>Conclusion</a:t>
            </a:r>
            <a:endParaRPr lang="fr-FR" dirty="0"/>
          </a:p>
        </p:txBody>
      </p:sp>
      <p:sp>
        <p:nvSpPr>
          <p:cNvPr id="3" name="ZoneTexte 2"/>
          <p:cNvSpPr txBox="1"/>
          <p:nvPr/>
        </p:nvSpPr>
        <p:spPr>
          <a:xfrm>
            <a:off x="957784" y="2212504"/>
            <a:ext cx="11161240" cy="6740307"/>
          </a:xfrm>
          <a:prstGeom prst="rect">
            <a:avLst/>
          </a:prstGeom>
          <a:noFill/>
        </p:spPr>
        <p:txBody>
          <a:bodyPr wrap="square" rtlCol="0">
            <a:spAutoFit/>
          </a:bodyPr>
          <a:lstStyle/>
          <a:p>
            <a:pPr algn="l"/>
            <a:r>
              <a:rPr lang="fr-FR" dirty="0" smtClean="0"/>
              <a:t>La réflexion sur le circuit économique simplifie la réalité, notamment ne permet de prendre suffisamment en compte l’internationalisation des économies.</a:t>
            </a:r>
          </a:p>
          <a:p>
            <a:pPr algn="l"/>
            <a:endParaRPr lang="fr-FR" dirty="0"/>
          </a:p>
          <a:p>
            <a:pPr algn="l"/>
            <a:r>
              <a:rPr lang="fr-FR" dirty="0" smtClean="0"/>
              <a:t>L’interdépendance croissante des économies =&gt;</a:t>
            </a:r>
          </a:p>
          <a:p>
            <a:pPr algn="l"/>
            <a:r>
              <a:rPr lang="fr-FR" dirty="0"/>
              <a:t>	</a:t>
            </a:r>
            <a:r>
              <a:rPr lang="fr-FR" dirty="0" smtClean="0"/>
              <a:t>Quels sont les enjeux de l’interdépendance des économies ?</a:t>
            </a:r>
          </a:p>
          <a:p>
            <a:pPr algn="l"/>
            <a:r>
              <a:rPr lang="fr-FR" dirty="0" smtClean="0"/>
              <a:t>	Y </a:t>
            </a:r>
            <a:r>
              <a:rPr lang="fr-FR" dirty="0" err="1" smtClean="0"/>
              <a:t>a-t-il</a:t>
            </a:r>
            <a:r>
              <a:rPr lang="fr-FR" dirty="0" smtClean="0"/>
              <a:t> de nouveaux acteurs ?</a:t>
            </a:r>
          </a:p>
          <a:p>
            <a:pPr algn="l"/>
            <a:endParaRPr lang="fr-FR" dirty="0"/>
          </a:p>
          <a:p>
            <a:pPr algn="l"/>
            <a:r>
              <a:rPr lang="fr-FR" dirty="0" smtClean="0"/>
              <a:t>=&gt; Leçon 2 « ouverture des frontières et </a:t>
            </a:r>
            <a:r>
              <a:rPr lang="fr-FR" smtClean="0"/>
              <a:t>nouveaux acteurs »</a:t>
            </a:r>
            <a:endParaRPr lang="fr-FR" dirty="0"/>
          </a:p>
        </p:txBody>
      </p:sp>
    </p:spTree>
    <p:extLst>
      <p:ext uri="{BB962C8B-B14F-4D97-AF65-F5344CB8AC3E}">
        <p14:creationId xmlns:p14="http://schemas.microsoft.com/office/powerpoint/2010/main" val="2215240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_rels/theme2.xml.rels><?xml version="1.0" encoding="UTF-8" standalone="yes"?>
<Relationships xmlns="http://schemas.openxmlformats.org/package/2006/relationships"><Relationship Id="rId1" Type="http://schemas.openxmlformats.org/officeDocument/2006/relationships/image" Target="../media/image1.png"/></Relationships>
</file>

<file path=ppt/theme/_rels/theme3.xml.rels><?xml version="1.0" encoding="UTF-8" standalone="yes"?>
<Relationships xmlns="http://schemas.openxmlformats.org/package/2006/relationships"><Relationship Id="rId1" Type="http://schemas.openxmlformats.org/officeDocument/2006/relationships/image" Target="../media/image1.png"/></Relationships>
</file>

<file path=ppt/theme/_rels/theme4.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ème Office">
      <a:majorFont>
        <a:latin typeface="Didot"/>
        <a:ea typeface="Didot"/>
        <a:cs typeface="Didot"/>
      </a:majorFont>
      <a:minorFont>
        <a:latin typeface="Didot"/>
        <a:ea typeface="Didot"/>
        <a:cs typeface="Didot"/>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3175" cap="flat" cmpd="sng" algn="ctr">
          <a:solidFill>
            <a:srgbClr val="F9F9F9"/>
          </a:solidFill>
          <a:prstDash val="solid"/>
          <a:miter lim="0"/>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defRPr kumimoji="0" lang="fr-FR" sz="3600" b="0" i="0" u="none" strike="noStrike" cap="none" normalizeH="0" baseline="0" smtClean="0">
            <a:ln>
              <a:noFill/>
            </a:ln>
            <a:solidFill>
              <a:srgbClr val="4F4A37"/>
            </a:solidFill>
            <a:effectLst/>
            <a:latin typeface="Didot" charset="0"/>
            <a:ea typeface="Didot" charset="0"/>
            <a:cs typeface="Didot" charset="0"/>
            <a:sym typeface="Didot"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3175" cap="flat" cmpd="sng" algn="ctr">
          <a:solidFill>
            <a:srgbClr val="F9F9F9"/>
          </a:solidFill>
          <a:prstDash val="solid"/>
          <a:miter lim="0"/>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defRPr kumimoji="0" lang="fr-FR" sz="3600" b="0" i="0" u="none" strike="noStrike" cap="none" normalizeH="0" baseline="0" smtClean="0">
            <a:ln>
              <a:noFill/>
            </a:ln>
            <a:solidFill>
              <a:srgbClr val="4F4A37"/>
            </a:solidFill>
            <a:effectLst/>
            <a:latin typeface="Didot" charset="0"/>
            <a:ea typeface="Didot" charset="0"/>
            <a:cs typeface="Didot" charset="0"/>
            <a:sym typeface="Didot" charset="0"/>
          </a:defRPr>
        </a:defPPr>
      </a:lstStyle>
    </a:lnDef>
  </a:objectDefaults>
  <a:extraClrSchemeLst/>
</a:theme>
</file>

<file path=ppt/theme/theme2.xml><?xml version="1.0" encoding="utf-8"?>
<a:theme xmlns:a="http://schemas.openxmlformats.org/drawingml/2006/main" name="2_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ème Office">
      <a:majorFont>
        <a:latin typeface="Didot"/>
        <a:ea typeface="Didot"/>
        <a:cs typeface="Didot"/>
      </a:majorFont>
      <a:minorFont>
        <a:latin typeface="Zapfino"/>
        <a:ea typeface="Zapfino"/>
        <a:cs typeface="Zapfino"/>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3175" cap="flat" cmpd="sng" algn="ctr">
          <a:solidFill>
            <a:srgbClr val="F9F9F9"/>
          </a:solidFill>
          <a:prstDash val="solid"/>
          <a:miter lim="0"/>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defRPr kumimoji="0" lang="fr-FR" sz="3600" b="0" i="0" u="none" strike="noStrike" cap="none" normalizeH="0" baseline="0" smtClean="0">
            <a:ln>
              <a:noFill/>
            </a:ln>
            <a:solidFill>
              <a:srgbClr val="4F4A37"/>
            </a:solidFill>
            <a:effectLst/>
            <a:latin typeface="Didot" charset="0"/>
            <a:ea typeface="Didot" charset="0"/>
            <a:cs typeface="Didot" charset="0"/>
            <a:sym typeface="Didot"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3175" cap="flat" cmpd="sng" algn="ctr">
          <a:solidFill>
            <a:srgbClr val="F9F9F9"/>
          </a:solidFill>
          <a:prstDash val="solid"/>
          <a:miter lim="0"/>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defRPr kumimoji="0" lang="fr-FR" sz="3600" b="0" i="0" u="none" strike="noStrike" cap="none" normalizeH="0" baseline="0" smtClean="0">
            <a:ln>
              <a:noFill/>
            </a:ln>
            <a:solidFill>
              <a:srgbClr val="4F4A37"/>
            </a:solidFill>
            <a:effectLst/>
            <a:latin typeface="Didot" charset="0"/>
            <a:ea typeface="Didot" charset="0"/>
            <a:cs typeface="Didot" charset="0"/>
            <a:sym typeface="Didot" charset="0"/>
          </a:defRPr>
        </a:defPPr>
      </a:lstStyle>
    </a:lnDef>
  </a:objectDefaults>
  <a:extraClrSchemeLst/>
</a:theme>
</file>

<file path=ppt/theme/theme3.xml><?xml version="1.0" encoding="utf-8"?>
<a:theme xmlns:a="http://schemas.openxmlformats.org/drawingml/2006/main" name="3_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ème Office">
      <a:majorFont>
        <a:latin typeface="Didot"/>
        <a:ea typeface="Didot"/>
        <a:cs typeface="Didot"/>
      </a:majorFont>
      <a:minorFont>
        <a:latin typeface="Didot"/>
        <a:ea typeface="Didot"/>
        <a:cs typeface="Didot"/>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3175" cap="flat" cmpd="sng" algn="ctr">
          <a:solidFill>
            <a:srgbClr val="F9F9F9"/>
          </a:solidFill>
          <a:prstDash val="solid"/>
          <a:miter lim="0"/>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defRPr kumimoji="0" lang="fr-FR" sz="3600" b="0" i="0" u="none" strike="noStrike" cap="none" normalizeH="0" baseline="0" smtClean="0">
            <a:ln>
              <a:noFill/>
            </a:ln>
            <a:solidFill>
              <a:srgbClr val="4F4A37"/>
            </a:solidFill>
            <a:effectLst/>
            <a:latin typeface="Didot" charset="0"/>
            <a:ea typeface="Didot" charset="0"/>
            <a:cs typeface="Didot" charset="0"/>
            <a:sym typeface="Didot"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3175" cap="flat" cmpd="sng" algn="ctr">
          <a:solidFill>
            <a:srgbClr val="F9F9F9"/>
          </a:solidFill>
          <a:prstDash val="solid"/>
          <a:miter lim="0"/>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defRPr kumimoji="0" lang="fr-FR" sz="3600" b="0" i="0" u="none" strike="noStrike" cap="none" normalizeH="0" baseline="0" smtClean="0">
            <a:ln>
              <a:noFill/>
            </a:ln>
            <a:solidFill>
              <a:srgbClr val="4F4A37"/>
            </a:solidFill>
            <a:effectLst/>
            <a:latin typeface="Didot" charset="0"/>
            <a:ea typeface="Didot" charset="0"/>
            <a:cs typeface="Didot" charset="0"/>
            <a:sym typeface="Didot" charset="0"/>
          </a:defRPr>
        </a:defPPr>
      </a:lstStyle>
    </a:lnDef>
  </a:objectDefaults>
  <a:extraClrSchemeLst/>
</a:theme>
</file>

<file path=ppt/theme/theme4.xml><?xml version="1.0" encoding="utf-8"?>
<a:theme xmlns:a="http://schemas.openxmlformats.org/drawingml/2006/main" name="4_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ème Office">
      <a:majorFont>
        <a:latin typeface="Didot"/>
        <a:ea typeface="Didot"/>
        <a:cs typeface="Didot"/>
      </a:majorFont>
      <a:minorFont>
        <a:latin typeface="Didot"/>
        <a:ea typeface="Didot"/>
        <a:cs typeface="Didot"/>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3175" cap="flat" cmpd="sng" algn="ctr">
          <a:solidFill>
            <a:srgbClr val="F9F9F9"/>
          </a:solidFill>
          <a:prstDash val="solid"/>
          <a:miter lim="0"/>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defRPr kumimoji="0" lang="fr-FR" sz="3600" b="0" i="0" u="none" strike="noStrike" cap="none" normalizeH="0" baseline="0" smtClean="0">
            <a:ln>
              <a:noFill/>
            </a:ln>
            <a:solidFill>
              <a:srgbClr val="4F4A37"/>
            </a:solidFill>
            <a:effectLst/>
            <a:latin typeface="Didot" charset="0"/>
            <a:ea typeface="Didot" charset="0"/>
            <a:cs typeface="Didot" charset="0"/>
            <a:sym typeface="Didot"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3175" cap="flat" cmpd="sng" algn="ctr">
          <a:solidFill>
            <a:srgbClr val="F9F9F9"/>
          </a:solidFill>
          <a:prstDash val="solid"/>
          <a:miter lim="0"/>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defRPr kumimoji="0" lang="fr-FR" sz="3600" b="0" i="0" u="none" strike="noStrike" cap="none" normalizeH="0" baseline="0" smtClean="0">
            <a:ln>
              <a:noFill/>
            </a:ln>
            <a:solidFill>
              <a:srgbClr val="4F4A37"/>
            </a:solidFill>
            <a:effectLst/>
            <a:latin typeface="Didot" charset="0"/>
            <a:ea typeface="Didot" charset="0"/>
            <a:cs typeface="Didot" charset="0"/>
            <a:sym typeface="Didot" charset="0"/>
          </a:defRPr>
        </a:defPPr>
      </a:lstStyle>
    </a:lnDef>
  </a:objectDefaults>
  <a:extraClrSchemeLst/>
</a:theme>
</file>

<file path=ppt/theme/theme5.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3620</TotalTime>
  <Words>1110</Words>
  <Application>Microsoft Office PowerPoint</Application>
  <PresentationFormat>Custom</PresentationFormat>
  <Paragraphs>217</Paragraphs>
  <Slides>28</Slides>
  <Notes>1</Notes>
  <HiddenSlides>0</HiddenSlides>
  <MMClips>0</MMClips>
  <ScaleCrop>false</ScaleCrop>
  <HeadingPairs>
    <vt:vector size="8" baseType="variant">
      <vt:variant>
        <vt:lpstr>Fonts Used</vt:lpstr>
      </vt:variant>
      <vt:variant>
        <vt:i4>10</vt:i4>
      </vt:variant>
      <vt:variant>
        <vt:lpstr>Theme</vt:lpstr>
      </vt:variant>
      <vt:variant>
        <vt:i4>4</vt:i4>
      </vt:variant>
      <vt:variant>
        <vt:lpstr>Embedded OLE Servers</vt:lpstr>
      </vt:variant>
      <vt:variant>
        <vt:i4>1</vt:i4>
      </vt:variant>
      <vt:variant>
        <vt:lpstr>Slide Titles</vt:lpstr>
      </vt:variant>
      <vt:variant>
        <vt:i4>28</vt:i4>
      </vt:variant>
    </vt:vector>
  </HeadingPairs>
  <TitlesOfParts>
    <vt:vector size="43" baseType="lpstr">
      <vt:lpstr>Arial Unicode MS</vt:lpstr>
      <vt:lpstr>ＭＳ Ｐゴシック</vt:lpstr>
      <vt:lpstr>Book Antiqua</vt:lpstr>
      <vt:lpstr>Cambria Math</vt:lpstr>
      <vt:lpstr>Didot</vt:lpstr>
      <vt:lpstr>Georgia</vt:lpstr>
      <vt:lpstr>Noteworthy Bold</vt:lpstr>
      <vt:lpstr>Times New Roman</vt:lpstr>
      <vt:lpstr>Wingdings</vt:lpstr>
      <vt:lpstr>Zapfino</vt:lpstr>
      <vt:lpstr>Thème Office</vt:lpstr>
      <vt:lpstr>2_Thème Office</vt:lpstr>
      <vt:lpstr>3_Thème Office</vt:lpstr>
      <vt:lpstr>4_Thème Office</vt:lpstr>
      <vt:lpstr>Équation</vt:lpstr>
      <vt:lpstr>Leçon 1 : Les acteurs économiques et le circuit économique : Quelques notions fondamentales pour comprendre l’analyse économique</vt:lpstr>
      <vt:lpstr>Qu’est-ce que l’analyse économique?</vt:lpstr>
      <vt:lpstr>Que signifie faire de la macro-économie ?</vt:lpstr>
      <vt:lpstr>La rareté et ses conséquences</vt:lpstr>
      <vt:lpstr>La rareté.</vt:lpstr>
      <vt:lpstr>La rareté et ses conséquences</vt:lpstr>
      <vt:lpstr>Faire des choix : arbitrage entre des actions alternatives</vt:lpstr>
      <vt:lpstr>Comment effectuer des arbitrages ?</vt:lpstr>
      <vt:lpstr>La rareté et ses conséquences</vt:lpstr>
      <vt:lpstr>La loi de l’offre et de la demande</vt:lpstr>
      <vt:lpstr>Comment l’O = la D ?</vt:lpstr>
      <vt:lpstr>Les conditions pour que la loi de l’O et de la D fonctionne</vt:lpstr>
      <vt:lpstr>Walras : une représentation théorique de l’ensemble des marchés</vt:lpstr>
      <vt:lpstr>Les conditions de l’équilibre général</vt:lpstr>
      <vt:lpstr>Les défaillances de marché</vt:lpstr>
      <vt:lpstr>Comment décrire la manière dont fonctionne l’économie d’un pays ?</vt:lpstr>
      <vt:lpstr>Le circuit économique</vt:lpstr>
      <vt:lpstr>Les acteurs de l'économie</vt:lpstr>
      <vt:lpstr>Que produire ?</vt:lpstr>
      <vt:lpstr>Production et répartition des revenus</vt:lpstr>
      <vt:lpstr>Les intermédiaires financiers</vt:lpstr>
      <vt:lpstr>Les ménages : définition</vt:lpstr>
      <vt:lpstr>La distinction épargne consommation</vt:lpstr>
      <vt:lpstr>Du revenu à l’épargne</vt:lpstr>
      <vt:lpstr>Quel rôle économique pour le gouvernement ?</vt:lpstr>
      <vt:lpstr>Le rôle des autorités monétaires</vt:lpstr>
      <vt:lpstr>Les politiques monétaires</vt:lpstr>
      <vt:lpstr>Conclusion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Enjeux macroéconomiques  contemporains</dc:title>
  <dc:creator>Nathalie</dc:creator>
  <cp:lastModifiedBy>Toshiba</cp:lastModifiedBy>
  <cp:revision>232</cp:revision>
  <cp:lastPrinted>2015-01-14T21:01:15Z</cp:lastPrinted>
  <dcterms:modified xsi:type="dcterms:W3CDTF">2015-02-03T15:11:59Z</dcterms:modified>
</cp:coreProperties>
</file>