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95" r:id="rId3"/>
    <p:sldId id="303" r:id="rId4"/>
    <p:sldId id="259" r:id="rId5"/>
    <p:sldId id="319" r:id="rId6"/>
    <p:sldId id="321" r:id="rId7"/>
    <p:sldId id="260" r:id="rId8"/>
    <p:sldId id="309" r:id="rId9"/>
    <p:sldId id="322" r:id="rId10"/>
    <p:sldId id="304" r:id="rId11"/>
    <p:sldId id="310" r:id="rId12"/>
    <p:sldId id="315" r:id="rId13"/>
    <p:sldId id="263" r:id="rId14"/>
    <p:sldId id="311" r:id="rId15"/>
    <p:sldId id="286" r:id="rId16"/>
    <p:sldId id="289" r:id="rId17"/>
    <p:sldId id="312" r:id="rId18"/>
    <p:sldId id="313" r:id="rId19"/>
    <p:sldId id="316" r:id="rId20"/>
    <p:sldId id="317" r:id="rId2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17E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9" autoAdjust="0"/>
    <p:restoredTop sz="94668" autoAdjust="0"/>
  </p:normalViewPr>
  <p:slideViewPr>
    <p:cSldViewPr snapToObjects="1">
      <p:cViewPr>
        <p:scale>
          <a:sx n="100" d="100"/>
          <a:sy n="100" d="100"/>
        </p:scale>
        <p:origin x="-58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9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125" d="100"/>
          <a:sy n="125" d="100"/>
        </p:scale>
        <p:origin x="-3960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CF9FE4D-F875-47EA-AF44-F6638312B4A5}" type="datetime1">
              <a:rPr lang="en-US"/>
              <a:pPr>
                <a:defRPr/>
              </a:pPr>
              <a:t>10/10/2016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56DD51B-8267-4ADC-82EF-786C43E7A6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0271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442B571-11DB-4D72-839E-39EECBFA3316}" type="datetime1">
              <a:rPr lang="en-US"/>
              <a:pPr>
                <a:defRPr/>
              </a:pPr>
              <a:t>10/10/2016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20E29AD-3FAA-403F-8F06-51E672722E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3479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324E3D2-75F9-47C8-B7AA-A34DFFCEADB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7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6EB64-DA5E-7643-A9E7-FC30683FBF8A}" type="datetime1">
              <a:rPr lang="en-US" smtClean="0"/>
              <a:t>10/10/2016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304A6-E6BA-4E29-B430-7614C308C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6532B-973C-E340-BCFB-FD377C6FA75B}" type="datetime1">
              <a:rPr lang="en-US" smtClean="0"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0D743-17EC-4399-AED1-0DA8C17FBD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82F01-57DC-9144-BA51-75D9838A9064}" type="datetime1">
              <a:rPr lang="en-US" smtClean="0"/>
              <a:t>10/10/2016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53DEA-48BE-492F-8B25-7D310D726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52208-90D8-644A-99EB-9A29FD867984}" type="datetime1">
              <a:rPr lang="en-US" smtClean="0"/>
              <a:t>10/10/2016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9A8FE-54EC-497E-ACAA-61C666C58A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BC34-7A41-DF47-B251-4A7EDC4F8259}" type="datetime1">
              <a:rPr lang="en-US" smtClean="0"/>
              <a:t>10/10/2016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A4C62-0ECB-4A0E-9E7C-514FCDC0EE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3FBD0-B02B-9440-AB1A-684AC29AE083}" type="datetime1">
              <a:rPr lang="en-US" smtClean="0"/>
              <a:t>10/10/2016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4D618-74D9-4DA8-9906-842E274196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616D5-CFBE-2C44-B64D-65B91A29483E}" type="datetime1">
              <a:rPr lang="en-US" smtClean="0"/>
              <a:t>10/10/2016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B937D-0FA5-4FEB-9649-045556DD8D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552C9-8C6B-0C43-8944-A71D8B08D4FE}" type="datetime1">
              <a:rPr lang="en-US" smtClean="0"/>
              <a:t>10/10/2016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7B9E9-BD57-4AA5-8B29-EAAD4946DA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6" name="Round Single Corner Rectangle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CA" noProof="0" smtClean="0"/>
              <a:t>Click icon to add picture</a:t>
            </a:r>
            <a:endParaRPr lang="en-US" noProof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CB253-885E-4B42-8897-321BC11A10C4}" type="datetime1">
              <a:rPr lang="en-US" smtClean="0"/>
              <a:t>10/10/2016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9DD49-8C31-4AD7-944D-A422DF433A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4A9D2-ADF2-F546-A59C-5BC07DC92448}" type="datetime1">
              <a:rPr lang="en-US" smtClean="0"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6ADE1-21A6-42A5-92ED-A4EC0B9AA7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3782B-6EBD-A14D-8737-90910B313305}" type="datetime1">
              <a:rPr lang="en-US" smtClean="0"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C73F-6A62-46CB-B26C-3278943ADD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Helvetica"/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1031" name="Text Placeholder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smtClean="0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Helvetica"/>
                <a:cs typeface="+mn-cs"/>
              </a:defRPr>
            </a:lvl1pPr>
          </a:lstStyle>
          <a:p>
            <a:pPr>
              <a:defRPr/>
            </a:pPr>
            <a:fld id="{9B780E19-0AE3-7145-9F54-624F21B50027}" type="datetime1">
              <a:rPr lang="en-US" smtClean="0"/>
              <a:t>10/10/2016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 smtClean="0">
                <a:solidFill>
                  <a:schemeClr val="bg2">
                    <a:shade val="50000"/>
                  </a:schemeClr>
                </a:solidFill>
                <a:latin typeface="Helvetica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Helvetica"/>
                <a:cs typeface="+mn-cs"/>
              </a:defRPr>
            </a:lvl1pPr>
          </a:lstStyle>
          <a:p>
            <a:pPr>
              <a:defRPr/>
            </a:pPr>
            <a:fld id="{D09B8CB1-6356-4A5F-B082-61F76E51DC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E1E1E1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Helvetica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Helvetica" pitchFamily="34" charset="0"/>
        </a:defRPr>
      </a:lvl9pPr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Helvetica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Helvetica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C0C0C0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Helvetica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C0C0C0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Helvetica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ABABAB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Helvetica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a/url?sa=i&amp;rct=j&amp;q=&amp;esrc=s&amp;source=images&amp;cd=&amp;cad=rja&amp;uact=8&amp;ved=0ahUKEwjv28Otw9HPAhWJ7D4KHRBhCgwQjRwIBw&amp;url=http%3A%2F%2Fwww.personalityresearch.org%2Fintelligence%2Fstructure.html&amp;psig=AFQjCNGONFxr-nJOnV4pyBaAaX0ZOlmYxg&amp;ust=1476233135233842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600201"/>
            <a:ext cx="8424863" cy="1219199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  <a:t>Chapter 10</a:t>
            </a:r>
            <a: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  <a:t/>
            </a:r>
            <a:b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</a:br>
            <a: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  <a:t>Intelligence and Schooling</a:t>
            </a:r>
            <a:b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</a:br>
            <a: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  <a:t/>
            </a:r>
            <a:b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</a:br>
            <a: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  <a:t/>
            </a:r>
            <a:b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</a:br>
            <a: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  <a:t/>
            </a:r>
            <a:br>
              <a:rPr lang="en-US" sz="40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</a:br>
            <a:r>
              <a:rPr 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  <a:t/>
            </a:r>
            <a:br>
              <a:rPr 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evetica"/>
                <a:ea typeface="Helevetica"/>
                <a:cs typeface="Helevetica"/>
              </a:rPr>
            </a:b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Helevetica"/>
                <a:ea typeface="Helevetica"/>
                <a:cs typeface="Helevetica"/>
              </a:rPr>
              <a:t/>
            </a:r>
            <a:b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Helevetica"/>
                <a:ea typeface="Helevetica"/>
                <a:cs typeface="Helevetica"/>
              </a:rPr>
            </a:b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elvetica" pitchFamily="34" charset="0"/>
              </a:rPr>
              <a:t/>
            </a:r>
            <a:b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elvetica" pitchFamily="34" charset="0"/>
              </a:rPr>
            </a:br>
            <a:endParaRPr lang="en-U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elvetica" pitchFamily="34" charset="0"/>
            </a:endParaRPr>
          </a:p>
        </p:txBody>
      </p:sp>
      <p:sp>
        <p:nvSpPr>
          <p:cNvPr id="14340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503238" y="6111875"/>
            <a:ext cx="7845425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solidFill>
                  <a:srgbClr val="000000"/>
                </a:solidFill>
                <a:latin typeface="Helvetica" pitchFamily="34" charset="0"/>
                <a:cs typeface="Helvetica" pitchFamily="34" charset="0"/>
              </a:rPr>
              <a:t>Younger, Adler, Vasta/Child Psychology, Third Edition, Chapter 10</a:t>
            </a:r>
            <a:endParaRPr lang="en-US">
              <a:solidFill>
                <a:srgbClr val="000000"/>
              </a:solidFill>
              <a:latin typeface="Helvetica" pitchFamily="34" charset="0"/>
              <a:cs typeface="Helvetica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cs typeface="Helvetica"/>
              </a:rPr>
              <a:t>Younger, Adler, Vasta/Child Psychology, Third Edition, Chapter 10</a:t>
            </a:r>
            <a:endParaRPr lang="en-US" dirty="0">
              <a:cs typeface="Helvetic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idx="1"/>
          </p:nvPr>
        </p:nvSpPr>
        <p:spPr>
          <a:xfrm>
            <a:off x="361950" y="1600200"/>
            <a:ext cx="8229600" cy="3048000"/>
          </a:xfrm>
        </p:spPr>
        <p:txBody>
          <a:bodyPr/>
          <a:lstStyle/>
          <a:p>
            <a:pPr eaLnBrk="1" hangingPunct="1">
              <a:buClrTx/>
              <a:buFont typeface="Arial"/>
              <a:buChar char="•"/>
            </a:pPr>
            <a:r>
              <a:rPr lang="en-US" altLang="zh-CN" sz="22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Psychometric</a:t>
            </a:r>
            <a:r>
              <a:rPr lang="en-US" altLang="zh-CN" sz="2200" dirty="0" smtClean="0"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 </a:t>
            </a:r>
            <a:r>
              <a:rPr lang="en-US" altLang="zh-CN" sz="2200" dirty="0" smtClean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approach to intelligence:</a:t>
            </a:r>
          </a:p>
          <a:p>
            <a:pPr lvl="1" eaLnBrk="1" hangingPunct="1">
              <a:buFont typeface="Arial"/>
              <a:buChar char="•"/>
            </a:pPr>
            <a:r>
              <a:rPr lang="en-US" altLang="zh-CN" sz="2200" dirty="0" smtClean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Focuses on the use of standardized tests to identify individual differences among people</a:t>
            </a:r>
          </a:p>
          <a:p>
            <a:pPr lvl="1" eaLnBrk="1" hangingPunct="1">
              <a:buFont typeface="Arial"/>
              <a:buChar char="•"/>
            </a:pPr>
            <a:r>
              <a:rPr lang="en-US" altLang="zh-CN" sz="2200" dirty="0" smtClean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IQ tests yield </a:t>
            </a:r>
            <a:r>
              <a:rPr lang="en-US" altLang="zh-CN" sz="2200" dirty="0" smtClean="0"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ordered differences </a:t>
            </a:r>
            <a:r>
              <a:rPr lang="en-US" altLang="zh-CN" sz="2200" dirty="0" smtClean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among people</a:t>
            </a:r>
          </a:p>
          <a:p>
            <a:pPr lvl="2" eaLnBrk="1" hangingPunct="1">
              <a:buClr>
                <a:schemeClr val="accent2"/>
              </a:buClr>
              <a:buFont typeface="Arial"/>
              <a:buChar char="•"/>
            </a:pPr>
            <a:r>
              <a:rPr lang="en-US" altLang="zh-CN" dirty="0" smtClean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Results in an</a:t>
            </a:r>
            <a:r>
              <a:rPr lang="en-US" altLang="zh-CN" dirty="0" smtClean="0"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evaluative</a:t>
            </a:r>
            <a:r>
              <a:rPr lang="en-US" altLang="zh-CN" dirty="0" smtClean="0"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 </a:t>
            </a:r>
            <a:r>
              <a:rPr lang="en-US" altLang="zh-CN" dirty="0" smtClean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dimension in which person A is less or more intelligent than person B</a:t>
            </a:r>
          </a:p>
          <a:p>
            <a:pPr lvl="1" eaLnBrk="1" hangingPunct="1">
              <a:buFont typeface="Arial"/>
              <a:buChar char="•"/>
            </a:pPr>
            <a:r>
              <a:rPr lang="en-US" altLang="zh-CN" sz="2200" dirty="0" smtClean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IQ tests are </a:t>
            </a:r>
            <a:r>
              <a:rPr lang="en-US" altLang="zh-CN" sz="2200" dirty="0" smtClean="0"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pragmatically</a:t>
            </a:r>
            <a:r>
              <a:rPr lang="en-US" altLang="zh-CN" sz="2200" dirty="0" smtClean="0"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 </a:t>
            </a:r>
            <a:r>
              <a:rPr lang="en-US" altLang="zh-CN" sz="2200" dirty="0" smtClean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oriented </a:t>
            </a:r>
          </a:p>
          <a:p>
            <a:pPr lvl="2" eaLnBrk="1" hangingPunct="1">
              <a:buClr>
                <a:schemeClr val="accent2"/>
              </a:buClr>
              <a:buFont typeface="Arial"/>
              <a:buChar char="•"/>
            </a:pPr>
            <a:r>
              <a:rPr lang="en-US" altLang="zh-CN" dirty="0" smtClean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Determine the type of education a student should receive</a:t>
            </a: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title"/>
          </p:nvPr>
        </p:nvSpPr>
        <p:spPr>
          <a:xfrm>
            <a:off x="549275" y="685800"/>
            <a:ext cx="8042275" cy="730250"/>
          </a:xfrm>
        </p:spPr>
        <p:txBody>
          <a:bodyPr/>
          <a:lstStyle/>
          <a:p>
            <a:pPr algn="ctr" eaLnBrk="1" hangingPunct="1"/>
            <a:r>
              <a:rPr lang="en-US" altLang="zh-CN" dirty="0">
                <a:solidFill>
                  <a:srgbClr val="FFCC66"/>
                </a:solidFill>
                <a:effectLst>
                  <a:outerShdw blurRad="53975" dist="22860" dir="5400000" algn="tl" rotWithShape="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The</a:t>
            </a:r>
            <a:r>
              <a:rPr lang="en-US" altLang="zh-CN" dirty="0">
                <a:solidFill>
                  <a:srgbClr val="FFCC66"/>
                </a:solidFill>
                <a:ea typeface="宋体" charset="-122"/>
                <a:cs typeface="宋体" charset="-122"/>
              </a:rPr>
              <a:t> Psychometric Approach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503238" y="381000"/>
            <a:ext cx="8183562" cy="762000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itchFamily="34" charset="0"/>
                <a:cs typeface="Helvetica" pitchFamily="34" charset="0"/>
              </a:rPr>
              <a:t>The Nature of IQ Tests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cs typeface="Helvetica"/>
              </a:rPr>
              <a:t>Younger, Adler, Vasta/Child Psychology, Third Edition, Chapter 10</a:t>
            </a:r>
            <a:endParaRPr lang="en-US" dirty="0">
              <a:cs typeface="Helvetic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533400" y="9906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8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Binet</a:t>
            </a: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 approach:</a:t>
            </a:r>
          </a:p>
          <a:p>
            <a:pPr marL="685800" marR="0" lvl="1" indent="-336550" algn="l" defTabSz="914400" rtl="0" eaLnBrk="1" fontAlgn="base" latinLnBrk="0" hangingPunct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Developed in 1905 by Alfred </a:t>
            </a:r>
            <a:r>
              <a:rPr kumimoji="0" lang="en-US" altLang="zh-CN" sz="2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Binet</a:t>
            </a: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 and T. Simon</a:t>
            </a:r>
          </a:p>
          <a:p>
            <a:pPr marL="685800" marR="0" lvl="1" indent="-336550" algn="l" defTabSz="914400" rtl="0" eaLnBrk="1" fontAlgn="base" latinLnBrk="0" hangingPunct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Purpose was to measure individual differences in intellectual ability</a:t>
            </a:r>
          </a:p>
          <a:p>
            <a:pPr marL="349250" marR="0" lvl="0" indent="-349250" algn="l" defTabSz="914400" rtl="0" eaLnBrk="1" fontAlgn="base" latinLnBrk="0" hangingPunct="1">
              <a:lnSpc>
                <a:spcPct val="80000"/>
              </a:lnSpc>
              <a:spcBef>
                <a:spcPts val="2000"/>
              </a:spcBef>
              <a:spcAft>
                <a:spcPct val="0"/>
              </a:spcAft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Wechsler</a:t>
            </a: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 scales:</a:t>
            </a:r>
          </a:p>
          <a:p>
            <a:pPr marL="685800" marR="0" lvl="1" indent="-336550" algn="l" defTabSz="914400" rtl="0" eaLnBrk="1" fontAlgn="base" latinLnBrk="0" hangingPunct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Include Verbal Comprehension, Perceptual Reasoning, Working Memory, and Processing Speed</a:t>
            </a:r>
          </a:p>
          <a:p>
            <a:pPr marL="349250" marR="0" lvl="0" indent="-349250" algn="l" defTabSz="914400" rtl="0" eaLnBrk="1" fontAlgn="base" latinLnBrk="0" hangingPunct="1">
              <a:lnSpc>
                <a:spcPct val="80000"/>
              </a:lnSpc>
              <a:spcBef>
                <a:spcPts val="2000"/>
              </a:spcBef>
              <a:spcAft>
                <a:spcPct val="0"/>
              </a:spcAft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K-ABC:</a:t>
            </a:r>
          </a:p>
          <a:p>
            <a:pPr marL="685800" marR="0" lvl="1" indent="-336550" algn="l" defTabSz="914400" rtl="0" eaLnBrk="1" fontAlgn="base" latinLnBrk="0" hangingPunct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Grounded in information processing conceptions of intelligence </a:t>
            </a:r>
          </a:p>
          <a:p>
            <a:pPr marL="685800" marR="0" lvl="1" indent="-336550" algn="l" defTabSz="914400" rtl="0" eaLnBrk="1" fontAlgn="base" latinLnBrk="0" hangingPunct="1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Examines broad cognitive abilities.</a:t>
            </a:r>
          </a:p>
          <a:p>
            <a:pPr marL="349250" marR="0" lvl="0" indent="-349250" algn="l" defTabSz="914400" rtl="0" eaLnBrk="1" fontAlgn="base" latinLnBrk="0" hangingPunct="1">
              <a:lnSpc>
                <a:spcPct val="8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More recent entries include group tests of intelligence and infant tests</a:t>
            </a:r>
            <a:endParaRPr kumimoji="0" lang="en-US" altLang="zh-CN" sz="21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688975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latin typeface="Helvetica" pitchFamily="34" charset="0"/>
              </a:rPr>
              <a:t>Wechsler Intelligence Test Items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8" name="Picture 126" descr="Tabl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371600"/>
            <a:ext cx="4187825" cy="428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WISC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100 (50</a:t>
            </a:r>
            <a:r>
              <a:rPr lang="en-US" baseline="30000" smtClean="0"/>
              <a:t>th</a:t>
            </a:r>
            <a:r>
              <a:rPr lang="en-US" smtClean="0"/>
              <a:t>) Average</a:t>
            </a:r>
          </a:p>
          <a:p>
            <a:pPr eaLnBrk="1" hangingPunct="1"/>
            <a:r>
              <a:rPr lang="en-US" smtClean="0"/>
              <a:t>Average range: 25</a:t>
            </a:r>
            <a:r>
              <a:rPr lang="en-US" baseline="30000" smtClean="0"/>
              <a:t>th</a:t>
            </a:r>
            <a:r>
              <a:rPr lang="en-US" smtClean="0"/>
              <a:t> – 75</a:t>
            </a:r>
            <a:r>
              <a:rPr lang="en-US" baseline="30000" smtClean="0"/>
              <a:t>th</a:t>
            </a:r>
            <a:r>
              <a:rPr lang="en-US" smtClean="0"/>
              <a:t> 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866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Validity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Does it measure what it claims to measure?</a:t>
            </a:r>
          </a:p>
          <a:p>
            <a:pPr eaLnBrk="1" hangingPunct="1"/>
            <a:r>
              <a:rPr lang="en-US" smtClean="0"/>
              <a:t>Criterion validity (correlation)</a:t>
            </a:r>
          </a:p>
          <a:p>
            <a:pPr lvl="1" eaLnBrk="1" hangingPunct="1"/>
            <a:r>
              <a:rPr lang="en-US" smtClean="0"/>
              <a:t>Academic achievement</a:t>
            </a:r>
          </a:p>
          <a:p>
            <a:pPr lvl="1" eaLnBrk="1" hangingPunct="1"/>
            <a:r>
              <a:rPr lang="en-US" smtClean="0"/>
              <a:t>Occupational status</a:t>
            </a:r>
          </a:p>
          <a:p>
            <a:pPr lvl="1" eaLnBrk="1" hangingPunct="1"/>
            <a:r>
              <a:rPr lang="en-US" smtClean="0"/>
              <a:t>Job performance</a:t>
            </a:r>
          </a:p>
        </p:txBody>
      </p:sp>
    </p:spTree>
    <p:extLst>
      <p:ext uri="{BB962C8B-B14F-4D97-AF65-F5344CB8AC3E}">
        <p14:creationId xmlns:p14="http://schemas.microsoft.com/office/powerpoint/2010/main" val="228302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03238" y="758825"/>
            <a:ext cx="8183562" cy="841375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latin typeface="Helvetica" pitchFamily="34" charset="0"/>
              </a:rPr>
              <a:t>Evaluating Intelligence Tests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549275" y="1600200"/>
            <a:ext cx="804227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Characteristics of a good psychometric test include :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Reliability: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 Asks whether the test gives repeatable scores (consistency of measurement)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Validity: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Asks whether the test measures the intended domain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Criterion validity 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determines whether IQ can predict a criterion such as school performance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IQ scores correlate 0.5 to 0.6 with school performance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57200" y="606425"/>
            <a:ext cx="8183562" cy="841375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latin typeface="Helvetica" pitchFamily="34" charset="0"/>
              </a:rPr>
              <a:t>Organization of Intelligence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457200" y="14478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What is the underlying structure of intelligence?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Number and organization of factors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Spearman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’s two-factor theory: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General intelligence (“</a:t>
            </a:r>
            <a:r>
              <a:rPr kumimoji="0" lang="en-US" altLang="zh-CN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g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”): part of all forms of intellect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Specific intelligence (“</a:t>
            </a:r>
            <a:r>
              <a:rPr kumimoji="0" lang="en-US" altLang="zh-CN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”): special abilities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Thurstone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: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Seven primary abilities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Verbal comprehension, verbal fluency, number, spatial visualization, memory, reasoning, and perceptual speed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Hierarchical model of intelligence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1026" name="Picture 2" descr="Image result for hierarchical model of intelligenc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0768"/>
            <a:ext cx="29813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12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03238" y="758825"/>
            <a:ext cx="8183562" cy="841375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latin typeface="Helvetica" pitchFamily="34" charset="0"/>
              </a:rPr>
              <a:t>Stability of IQ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549275" y="1828800"/>
            <a:ext cx="804227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Infant intelligence tests 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do not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 predict later IQ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Some research findings suggest infant response to novelty is associated with later IQ scores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IQ scores become stable across childhood through to adulthood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Family studies and twin studies suggest that IQ is, in part, genetic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03238" y="758825"/>
            <a:ext cx="8183562" cy="841375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CC66"/>
                </a:solidFill>
                <a:latin typeface="Helvetica" pitchFamily="34" charset="0"/>
              </a:rPr>
              <a:t>Origins of Individual Differences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8" name="Picture 96" descr="Tabl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390745"/>
            <a:ext cx="6705600" cy="2333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97"/>
          <p:cNvSpPr>
            <a:spLocks noChangeArrowheads="1"/>
          </p:cNvSpPr>
          <p:nvPr/>
        </p:nvSpPr>
        <p:spPr bwMode="auto">
          <a:xfrm>
            <a:off x="3124200" y="1600200"/>
            <a:ext cx="2743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</a:bodyPr>
          <a:lstStyle/>
          <a:p>
            <a:pPr algn="ctr" eaLnBrk="1" hangingPunct="1">
              <a:lnSpc>
                <a:spcPct val="85000"/>
              </a:lnSpc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latin typeface="Helvetica"/>
                <a:ea typeface="宋体" charset="-122"/>
                <a:cs typeface="Helvetica"/>
              </a:rPr>
              <a:t>Family studies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03238" y="758825"/>
            <a:ext cx="8183562" cy="841375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rgbClr val="FFCC66"/>
                </a:solidFill>
                <a:latin typeface="Helvetica" pitchFamily="34" charset="0"/>
              </a:rPr>
              <a:t>Origins of Individual Differences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9" name="Rectangle 97"/>
          <p:cNvSpPr>
            <a:spLocks noChangeArrowheads="1"/>
          </p:cNvSpPr>
          <p:nvPr/>
        </p:nvSpPr>
        <p:spPr bwMode="auto">
          <a:xfrm>
            <a:off x="3124200" y="1600200"/>
            <a:ext cx="2743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</a:bodyPr>
          <a:lstStyle/>
          <a:p>
            <a:pPr algn="ctr" eaLnBrk="1" hangingPunct="1">
              <a:lnSpc>
                <a:spcPct val="85000"/>
              </a:lnSpc>
            </a:pPr>
            <a:r>
              <a:rPr lang="en-US" altLang="zh-CN" sz="2200" dirty="0" smtClean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latin typeface="Helvetica"/>
                <a:ea typeface="宋体" charset="-122"/>
                <a:cs typeface="Helvetica"/>
              </a:rPr>
              <a:t>Twin </a:t>
            </a: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latin typeface="Helvetica"/>
                <a:ea typeface="宋体" charset="-122"/>
                <a:cs typeface="Helvetica"/>
              </a:rPr>
              <a:t>studies</a:t>
            </a:r>
          </a:p>
        </p:txBody>
      </p:sp>
      <p:pic>
        <p:nvPicPr>
          <p:cNvPr id="7" name="Picture 64" descr="Tabl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333808"/>
            <a:ext cx="6629400" cy="216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Research with the HOME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5800" y="1828800"/>
            <a:ext cx="78486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Family experiences and values can alter intelligence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Home Observation for Measurement of the Environment (HOME):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Scores correlated with IQ scores 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Cross-cultural research suggests that family environment contributes to mathematics achievement in children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rgbClr val="DDDDDD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Ethnicity, Environment, and IQ Scores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81200"/>
            <a:ext cx="7924800" cy="2286000"/>
          </a:xfrm>
        </p:spPr>
        <p:txBody>
          <a:bodyPr/>
          <a:lstStyle/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Ethnic</a:t>
            </a:r>
            <a:r>
              <a:rPr lang="en-US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ＭＳ Ｐゴシック" charset="-128"/>
                <a:cs typeface="ＭＳ Ｐゴシック" charset="-128"/>
              </a:rPr>
              <a:t> differences in IQ have been consistently found</a:t>
            </a:r>
            <a:endParaRPr lang="en-US" altLang="zh-CN" sz="2200" dirty="0"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Within a group, variations exist </a:t>
            </a:r>
          </a:p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Environmental differences such as socio-economical, cultural and experiential differences must be considered</a:t>
            </a:r>
          </a:p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Motivational factors such as </a:t>
            </a:r>
            <a:r>
              <a:rPr lang="en-US" altLang="zh-CN" sz="2200" dirty="0"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stereotype threat </a:t>
            </a: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can affect </a:t>
            </a:r>
            <a:r>
              <a:rPr lang="en-US" altLang="zh-CN" sz="2200" dirty="0" smtClean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performance (e.g., women and math) </a:t>
            </a:r>
            <a:endParaRPr lang="en-US" altLang="zh-CN" sz="2200" dirty="0"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62000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Early Intervention Programs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49275" y="1600200"/>
            <a:ext cx="804227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Project Head Start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Better Beginnings, Better Futures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Aboriginal Head Start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Effects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Immediate effects greater than long-term effects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School performance impacted greater than general IQ 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1036608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Principles of Successful Intervention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pic>
        <p:nvPicPr>
          <p:cNvPr id="7" name="Picture 5" descr="Tabl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951008"/>
            <a:ext cx="6629400" cy="300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762000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Schooling: Variations and Effects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49275" y="1600200"/>
            <a:ext cx="80422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Cross-cultural studies suggest that schooling can affect children’s cognitive development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Amount and quality of schooling can alter intelligence</a:t>
            </a:r>
          </a:p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Stage-environment fit 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and 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cultural compatibility 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Helvetica"/>
                <a:ea typeface="宋体" charset="-122"/>
                <a:cs typeface="Helvetica"/>
              </a:rPr>
              <a:t>can impact intellectual development</a:t>
            </a:r>
            <a:endParaRPr kumimoji="0" lang="zh-CN" altLang="en-US" sz="2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066800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Alternatives Conceptions of Intelligence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idx="1"/>
          </p:nvPr>
        </p:nvSpPr>
        <p:spPr>
          <a:xfrm>
            <a:off x="549275" y="1752600"/>
            <a:ext cx="8042275" cy="3352800"/>
          </a:xfrm>
        </p:spPr>
        <p:txBody>
          <a:bodyPr/>
          <a:lstStyle/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Evolutionary </a:t>
            </a:r>
            <a:r>
              <a:rPr lang="en-US" altLang="zh-CN" sz="2200" dirty="0" smtClean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approaches:</a:t>
            </a:r>
            <a:endParaRPr lang="en-US" altLang="zh-CN" sz="2200" dirty="0"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  <a:p>
            <a:pPr lvl="1" eaLnBrk="1" hangingPunct="1"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Focus on </a:t>
            </a:r>
            <a:r>
              <a:rPr lang="en-US" altLang="zh-CN" sz="2200" dirty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environment of evolutionary </a:t>
            </a:r>
            <a:r>
              <a:rPr lang="en-US" altLang="zh-CN" sz="2200" dirty="0" err="1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adaptiveness</a:t>
            </a:r>
            <a:r>
              <a:rPr lang="en-US" altLang="zh-CN" sz="2200" dirty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 </a:t>
            </a:r>
            <a:r>
              <a:rPr lang="en-US" altLang="zh-CN" sz="2200" dirty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this environment produces	</a:t>
            </a:r>
          </a:p>
          <a:p>
            <a:pPr lvl="1" eaLnBrk="1" hangingPunct="1">
              <a:buFont typeface="Arial"/>
              <a:buChar char="•"/>
            </a:pPr>
            <a:r>
              <a:rPr lang="en-US" altLang="zh-CN" sz="2200" dirty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Biologically primary </a:t>
            </a:r>
            <a:r>
              <a:rPr lang="en-US" altLang="zh-CN" sz="22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abilities:</a:t>
            </a:r>
            <a:endParaRPr lang="en-US" altLang="zh-CN" sz="2200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  <a:p>
            <a:pPr lvl="2" eaLnBrk="1" hangingPunct="1">
              <a:buClr>
                <a:schemeClr val="accent2"/>
              </a:buClr>
              <a:buFont typeface="Arial"/>
              <a:buChar char="•"/>
            </a:pPr>
            <a:r>
              <a:rPr lang="en-US" altLang="zh-CN" dirty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Abilities that have evolved by natural selection to solve recurring problems</a:t>
            </a:r>
          </a:p>
          <a:p>
            <a:pPr lvl="1" eaLnBrk="1" hangingPunct="1">
              <a:buFont typeface="Arial"/>
              <a:buChar char="•"/>
            </a:pPr>
            <a:r>
              <a:rPr lang="en-US" altLang="zh-CN" sz="2200" dirty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Biologically secondary </a:t>
            </a:r>
            <a:r>
              <a:rPr lang="en-US" altLang="zh-CN" sz="22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abilities:</a:t>
            </a:r>
            <a:endParaRPr lang="en-US" altLang="zh-CN" sz="2200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  <a:p>
            <a:pPr lvl="2" eaLnBrk="1" hangingPunct="1">
              <a:buClr>
                <a:schemeClr val="accent2"/>
              </a:buClr>
              <a:buFont typeface="Arial"/>
              <a:buChar char="•"/>
            </a:pPr>
            <a:r>
              <a:rPr lang="en-US" altLang="zh-CN" dirty="0">
                <a:solidFill>
                  <a:srgbClr val="DDDDDD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Non-evolved abilities that appear in specific cultural contexts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066800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Alternatives Conceptions of Intelligence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762000" y="1828800"/>
            <a:ext cx="7696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9250" marR="0" lvl="0" indent="-34925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rgbClr val="FFCC66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Vygotsky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 emphasized that children have two levels of development: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Actual or current versus that of potential development</a:t>
            </a:r>
          </a:p>
          <a:p>
            <a:pPr marL="685800" marR="0" lvl="1" indent="-3365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Vygotsky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 emphasized that adult assistance can enhance intellectual performance by closing the 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zone of proximal development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 (the gap between actual and potential development)</a:t>
            </a:r>
          </a:p>
          <a:p>
            <a:pPr marL="968375" marR="0" lvl="2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110000"/>
              <a:buFont typeface="Arial"/>
              <a:buChar char="•"/>
              <a:tabLst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This is the focus of 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C66"/>
                </a:solidFill>
                <a:effectLst/>
                <a:uLnTx/>
                <a:uFillTx/>
                <a:latin typeface="Helvetica"/>
                <a:ea typeface="宋体" charset="-122"/>
                <a:cs typeface="Helvetica"/>
              </a:rPr>
              <a:t>dynamic testing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rgbClr val="FFCC66"/>
              </a:solidFill>
              <a:effectLst/>
              <a:uLnTx/>
              <a:uFillTx/>
              <a:latin typeface="Helvetica"/>
              <a:ea typeface="宋体" charset="-122"/>
              <a:cs typeface="Helvetic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03238" y="6111875"/>
            <a:ext cx="7845425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Younger, Adler, Vasta/Child Psychology, Third Edition, Chapter 10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0D743-17EC-4399-AED1-0DA8C17FBDDE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066800"/>
          </a:xfrm>
        </p:spPr>
        <p:txBody>
          <a:bodyPr>
            <a:noAutofit/>
          </a:bodyPr>
          <a:lstStyle/>
          <a:p>
            <a:pPr algn="ctr"/>
            <a:r>
              <a:rPr lang="en-US" altLang="zh-CN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Alternatives Conceptions of Intelligence</a:t>
            </a:r>
            <a:endParaRPr lang="en-US" altLang="zh-CN" dirty="0">
              <a:solidFill>
                <a:srgbClr val="FFCC66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idx="1"/>
          </p:nvPr>
        </p:nvSpPr>
        <p:spPr>
          <a:xfrm>
            <a:off x="549275" y="2057400"/>
            <a:ext cx="8042275" cy="2667000"/>
          </a:xfrm>
        </p:spPr>
        <p:txBody>
          <a:bodyPr/>
          <a:lstStyle/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Gardner’s </a:t>
            </a:r>
            <a:r>
              <a:rPr lang="en-US" altLang="zh-CN" sz="2200" dirty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Theory of Multiple </a:t>
            </a:r>
            <a:r>
              <a:rPr lang="en-US" altLang="zh-CN" sz="2200" dirty="0" smtClean="0">
                <a:solidFill>
                  <a:srgbClr val="FFCC66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Intelligences</a:t>
            </a:r>
            <a:r>
              <a:rPr lang="en-US" altLang="zh-CN" sz="2200" dirty="0" smtClean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:</a:t>
            </a:r>
            <a:endParaRPr lang="en-US" altLang="zh-CN" sz="2200" dirty="0">
              <a:solidFill>
                <a:schemeClr val="accent1"/>
              </a:solidFill>
              <a:effectLst>
                <a:outerShdw blurRad="38100" dist="38100" dir="2700000">
                  <a:srgbClr val="000000">
                    <a:alpha val="43000"/>
                  </a:srgbClr>
                </a:outerShdw>
              </a:effectLst>
              <a:ea typeface="宋体" charset="-122"/>
              <a:cs typeface="宋体" charset="-122"/>
            </a:endParaRPr>
          </a:p>
          <a:p>
            <a:pPr lvl="1" eaLnBrk="1" hangingPunct="1"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Suggests that certain forms of intelligence (e.g. musical) are not tapped by current IQ tests</a:t>
            </a:r>
          </a:p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Creativity and giftedness are often not captured through conventional IQ tests</a:t>
            </a:r>
          </a:p>
          <a:p>
            <a:pPr eaLnBrk="1" hangingPunct="1">
              <a:buClr>
                <a:srgbClr val="FFCC66"/>
              </a:buClr>
              <a:buFont typeface="Arial"/>
              <a:buChar char="•"/>
            </a:pP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Creativity involves the convergence of </a:t>
            </a:r>
            <a:r>
              <a:rPr lang="en-US" altLang="zh-CN" sz="2200" dirty="0">
                <a:solidFill>
                  <a:srgbClr val="FF0000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divergent thinking</a:t>
            </a:r>
            <a:r>
              <a:rPr lang="en-US" altLang="zh-CN" sz="2200" dirty="0">
                <a:solidFill>
                  <a:schemeClr val="accent1"/>
                </a:solidFill>
                <a:effectLst>
                  <a:outerShdw blurRad="38100" dist="38100" dir="2700000">
                    <a:srgbClr val="000000">
                      <a:alpha val="43000"/>
                    </a:srgbClr>
                  </a:outerShdw>
                </a:effectLst>
                <a:ea typeface="宋体" charset="-122"/>
                <a:cs typeface="宋体" charset="-122"/>
              </a:rPr>
              <a:t>, personality, and motivation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grey">
      <a:dk1>
        <a:srgbClr val="535353"/>
      </a:dk1>
      <a:lt1>
        <a:sysClr val="window" lastClr="FFFFFF"/>
      </a:lt1>
      <a:dk2>
        <a:srgbClr val="656565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Aspect.thmx</Template>
  <TotalTime>756</TotalTime>
  <Words>857</Words>
  <Application>Microsoft Office PowerPoint</Application>
  <PresentationFormat>On-screen Show (4:3)</PresentationFormat>
  <Paragraphs>131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Aspect</vt:lpstr>
      <vt:lpstr>Chapter 10 Intelligence and Schooling       </vt:lpstr>
      <vt:lpstr>The Psychometric Approach</vt:lpstr>
      <vt:lpstr>PowerPoint Presentation</vt:lpstr>
      <vt:lpstr>PowerPoint Presentation</vt:lpstr>
      <vt:lpstr>WISC</vt:lpstr>
      <vt:lpstr>Validity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Research with the HOME</vt:lpstr>
      <vt:lpstr>Ethnicity, Environment, and IQ Scores</vt:lpstr>
      <vt:lpstr>Early Intervention Programs</vt:lpstr>
      <vt:lpstr>Principles of Successful Intervention</vt:lpstr>
      <vt:lpstr>Schooling: Variations and Effects</vt:lpstr>
      <vt:lpstr>Alternatives Conceptions of Intelligence</vt:lpstr>
      <vt:lpstr>Alternatives Conceptions of Intelligence</vt:lpstr>
      <vt:lpstr>Alternatives Conceptions of Intelligence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 Psychology, Third Canadian Edition</dc:title>
  <dc:creator>L B</dc:creator>
  <cp:lastModifiedBy>Julie Desjardins</cp:lastModifiedBy>
  <cp:revision>302</cp:revision>
  <dcterms:created xsi:type="dcterms:W3CDTF">2012-01-26T04:06:09Z</dcterms:created>
  <dcterms:modified xsi:type="dcterms:W3CDTF">2016-10-11T00:57:35Z</dcterms:modified>
</cp:coreProperties>
</file>