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80" r:id="rId2"/>
    <p:sldId id="286" r:id="rId3"/>
    <p:sldId id="308" r:id="rId4"/>
    <p:sldId id="309" r:id="rId5"/>
    <p:sldId id="318" r:id="rId6"/>
    <p:sldId id="319" r:id="rId7"/>
    <p:sldId id="322" r:id="rId8"/>
    <p:sldId id="323" r:id="rId9"/>
    <p:sldId id="313" r:id="rId10"/>
    <p:sldId id="314" r:id="rId11"/>
    <p:sldId id="315" r:id="rId12"/>
    <p:sldId id="316" r:id="rId13"/>
    <p:sldId id="325" r:id="rId14"/>
    <p:sldId id="324" r:id="rId15"/>
    <p:sldId id="294" r:id="rId16"/>
    <p:sldId id="326" r:id="rId17"/>
    <p:sldId id="327" r:id="rId18"/>
    <p:sldId id="330" r:id="rId19"/>
    <p:sldId id="331" r:id="rId20"/>
    <p:sldId id="332" r:id="rId21"/>
    <p:sldId id="333" r:id="rId22"/>
    <p:sldId id="334" r:id="rId23"/>
    <p:sldId id="335" r:id="rId24"/>
    <p:sldId id="336" r:id="rId25"/>
    <p:sldId id="337" r:id="rId26"/>
    <p:sldId id="338" r:id="rId27"/>
    <p:sldId id="339" r:id="rId28"/>
    <p:sldId id="342" r:id="rId29"/>
    <p:sldId id="343" r:id="rId30"/>
    <p:sldId id="344" r:id="rId31"/>
    <p:sldId id="345" r:id="rId32"/>
    <p:sldId id="346" r:id="rId33"/>
    <p:sldId id="347" r:id="rId34"/>
    <p:sldId id="348" r:id="rId35"/>
    <p:sldId id="349" r:id="rId36"/>
    <p:sldId id="350" r:id="rId37"/>
    <p:sldId id="351" r:id="rId38"/>
    <p:sldId id="352" r:id="rId39"/>
    <p:sldId id="353" r:id="rId40"/>
  </p:sldIdLst>
  <p:sldSz cx="9144000" cy="6858000" type="screen4x3"/>
  <p:notesSz cx="7010400" cy="9236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941" autoAdjust="0"/>
  </p:normalViewPr>
  <p:slideViewPr>
    <p:cSldViewPr>
      <p:cViewPr>
        <p:scale>
          <a:sx n="70" d="100"/>
          <a:sy n="70" d="100"/>
        </p:scale>
        <p:origin x="-1302" y="34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1804"/>
          </a:xfrm>
          <a:prstGeom prst="rect">
            <a:avLst/>
          </a:prstGeom>
        </p:spPr>
        <p:txBody>
          <a:bodyPr vert="horz" lIns="92830" tIns="46415" rIns="92830" bIns="46415" rtlCol="0"/>
          <a:lstStyle>
            <a:lvl1pPr algn="l">
              <a:defRPr sz="1200"/>
            </a:lvl1pPr>
          </a:lstStyle>
          <a:p>
            <a:endParaRPr lang="en-CA"/>
          </a:p>
        </p:txBody>
      </p:sp>
      <p:sp>
        <p:nvSpPr>
          <p:cNvPr id="3" name="Date Placeholder 2"/>
          <p:cNvSpPr>
            <a:spLocks noGrp="1"/>
          </p:cNvSpPr>
          <p:nvPr>
            <p:ph type="dt" idx="1"/>
          </p:nvPr>
        </p:nvSpPr>
        <p:spPr>
          <a:xfrm>
            <a:off x="3970938" y="0"/>
            <a:ext cx="3037840" cy="461804"/>
          </a:xfrm>
          <a:prstGeom prst="rect">
            <a:avLst/>
          </a:prstGeom>
        </p:spPr>
        <p:txBody>
          <a:bodyPr vert="horz" lIns="92830" tIns="46415" rIns="92830" bIns="46415" rtlCol="0"/>
          <a:lstStyle>
            <a:lvl1pPr algn="r">
              <a:defRPr sz="1200"/>
            </a:lvl1pPr>
          </a:lstStyle>
          <a:p>
            <a:fld id="{FD495911-C2A3-4FF6-A563-8F0D392AE7E4}" type="datetimeFigureOut">
              <a:rPr lang="en-CA" smtClean="0"/>
              <a:pPr/>
              <a:t>02/02/2015</a:t>
            </a:fld>
            <a:endParaRPr lang="en-CA"/>
          </a:p>
        </p:txBody>
      </p:sp>
      <p:sp>
        <p:nvSpPr>
          <p:cNvPr id="4" name="Slide Image Placeholder 3"/>
          <p:cNvSpPr>
            <a:spLocks noGrp="1" noRot="1" noChangeAspect="1"/>
          </p:cNvSpPr>
          <p:nvPr>
            <p:ph type="sldImg" idx="2"/>
          </p:nvPr>
        </p:nvSpPr>
        <p:spPr>
          <a:xfrm>
            <a:off x="1195388" y="692150"/>
            <a:ext cx="4619625" cy="3463925"/>
          </a:xfrm>
          <a:prstGeom prst="rect">
            <a:avLst/>
          </a:prstGeom>
          <a:noFill/>
          <a:ln w="12700">
            <a:solidFill>
              <a:prstClr val="black"/>
            </a:solidFill>
          </a:ln>
        </p:spPr>
        <p:txBody>
          <a:bodyPr vert="horz" lIns="92830" tIns="46415" rIns="92830" bIns="46415" rtlCol="0" anchor="ctr"/>
          <a:lstStyle/>
          <a:p>
            <a:endParaRPr lang="en-CA"/>
          </a:p>
        </p:txBody>
      </p:sp>
      <p:sp>
        <p:nvSpPr>
          <p:cNvPr id="5" name="Notes Placeholder 4"/>
          <p:cNvSpPr>
            <a:spLocks noGrp="1"/>
          </p:cNvSpPr>
          <p:nvPr>
            <p:ph type="body" sz="quarter" idx="3"/>
          </p:nvPr>
        </p:nvSpPr>
        <p:spPr>
          <a:xfrm>
            <a:off x="701040" y="4387136"/>
            <a:ext cx="5608320" cy="4156234"/>
          </a:xfrm>
          <a:prstGeom prst="rect">
            <a:avLst/>
          </a:prstGeom>
        </p:spPr>
        <p:txBody>
          <a:bodyPr vert="horz" lIns="92830" tIns="46415" rIns="92830" bIns="46415"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772668"/>
            <a:ext cx="3037840" cy="461804"/>
          </a:xfrm>
          <a:prstGeom prst="rect">
            <a:avLst/>
          </a:prstGeom>
        </p:spPr>
        <p:txBody>
          <a:bodyPr vert="horz" lIns="92830" tIns="46415" rIns="92830" bIns="46415" rtlCol="0" anchor="b"/>
          <a:lstStyle>
            <a:lvl1pPr algn="l">
              <a:defRPr sz="1200"/>
            </a:lvl1pPr>
          </a:lstStyle>
          <a:p>
            <a:endParaRPr lang="en-CA"/>
          </a:p>
        </p:txBody>
      </p:sp>
      <p:sp>
        <p:nvSpPr>
          <p:cNvPr id="7" name="Slide Number Placeholder 6"/>
          <p:cNvSpPr>
            <a:spLocks noGrp="1"/>
          </p:cNvSpPr>
          <p:nvPr>
            <p:ph type="sldNum" sz="quarter" idx="5"/>
          </p:nvPr>
        </p:nvSpPr>
        <p:spPr>
          <a:xfrm>
            <a:off x="3970938" y="8772668"/>
            <a:ext cx="3037840" cy="461804"/>
          </a:xfrm>
          <a:prstGeom prst="rect">
            <a:avLst/>
          </a:prstGeom>
        </p:spPr>
        <p:txBody>
          <a:bodyPr vert="horz" lIns="92830" tIns="46415" rIns="92830" bIns="46415" rtlCol="0" anchor="b"/>
          <a:lstStyle>
            <a:lvl1pPr algn="r">
              <a:defRPr sz="1200"/>
            </a:lvl1pPr>
          </a:lstStyle>
          <a:p>
            <a:fld id="{D04FC9E3-0C44-43C2-BA78-7CC70738FDDA}" type="slidenum">
              <a:rPr lang="en-CA" smtClean="0"/>
              <a:pPr/>
              <a:t>‹#›</a:t>
            </a:fld>
            <a:endParaRPr lang="en-CA"/>
          </a:p>
        </p:txBody>
      </p:sp>
    </p:spTree>
    <p:extLst>
      <p:ext uri="{BB962C8B-B14F-4D97-AF65-F5344CB8AC3E}">
        <p14:creationId xmlns:p14="http://schemas.microsoft.com/office/powerpoint/2010/main" val="42151741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1" name="Rectangle 7"/>
          <p:cNvSpPr>
            <a:spLocks noGrp="1" noChangeArrowheads="1"/>
          </p:cNvSpPr>
          <p:nvPr>
            <p:ph type="sldNum" sz="quarter" idx="5"/>
          </p:nvPr>
        </p:nvSpPr>
        <p:spPr>
          <a:noFill/>
        </p:spPr>
        <p:txBody>
          <a:bodyPr/>
          <a:lstStyle/>
          <a:p>
            <a:fld id="{10878C67-87F9-4D2E-95F3-C6CC82CED612}" type="slidenum">
              <a:rPr lang="en-US" smtClean="0">
                <a:cs typeface="Arial" charset="0"/>
              </a:rPr>
              <a:pPr/>
              <a:t>2</a:t>
            </a:fld>
            <a:endParaRPr lang="en-US" smtClean="0">
              <a:cs typeface="Arial" charset="0"/>
            </a:endParaRPr>
          </a:p>
        </p:txBody>
      </p:sp>
      <p:sp>
        <p:nvSpPr>
          <p:cNvPr id="153602" name="Rectangle 2"/>
          <p:cNvSpPr>
            <a:spLocks noGrp="1" noRot="1" noChangeAspect="1" noChangeArrowheads="1" noTextEdit="1"/>
          </p:cNvSpPr>
          <p:nvPr>
            <p:ph type="sldImg"/>
          </p:nvPr>
        </p:nvSpPr>
        <p:spPr>
          <a:xfrm>
            <a:off x="1198563" y="692150"/>
            <a:ext cx="4616450" cy="3463925"/>
          </a:xfrm>
          <a:ln/>
        </p:spPr>
      </p:sp>
      <p:sp>
        <p:nvSpPr>
          <p:cNvPr id="153603" name="Rectangle 3"/>
          <p:cNvSpPr>
            <a:spLocks noGrp="1" noChangeArrowheads="1"/>
          </p:cNvSpPr>
          <p:nvPr>
            <p:ph type="body" idx="1"/>
          </p:nvPr>
        </p:nvSpPr>
        <p:spPr>
          <a:noFill/>
          <a:ln/>
        </p:spPr>
        <p:txBody>
          <a:bodyPr lIns="87295" tIns="43649" rIns="87295" bIns="43649"/>
          <a:lstStyle/>
          <a:p>
            <a:pPr algn="just"/>
            <a:r>
              <a:rPr lang="en-US" b="1" smtClean="0">
                <a:latin typeface="Britannic Bold" pitchFamily="34" charset="0"/>
              </a:rPr>
              <a:t>CBC: </a:t>
            </a:r>
            <a:r>
              <a:rPr lang="en-US" b="1" smtClean="0"/>
              <a:t>We think of protein structure in heirarchical terms.</a:t>
            </a:r>
            <a:r>
              <a:rPr lang="en-US" smtClean="0"/>
              <a:t> We can think of proteins at several different levels of structure. In fact, it’s hard to think about proteins any other way, because they are so big and complicated. Primary structure is amino acid sequence - the linear order of the amino acids in the polypeptide. Local regions of polypeptide - maybe stretches of 10-25 residues - usually wrap up into rather regular (</a:t>
            </a:r>
            <a:r>
              <a:rPr lang="en-US" i="1" smtClean="0"/>
              <a:t>i.e.</a:t>
            </a:r>
            <a:r>
              <a:rPr lang="en-US" smtClean="0"/>
              <a:t>, repeating) geometries or spatial conformations, which we call “secondary structure”. The whole peptide chain wraps up into a compact ball, in a very specific and beautiful way, and we call this “tertiary structure”. And in most cases, these balls stick to one another in specific ways, to form “quaternary” structures or “multimers” or “aggregates” or “complexes” (people use lots of different descriptions for this).</a:t>
            </a:r>
          </a:p>
          <a:p>
            <a:pPr algn="just"/>
            <a:endParaRPr lang="en-US" smtClean="0"/>
          </a:p>
          <a:p>
            <a:pPr algn="just"/>
            <a:r>
              <a:rPr lang="en-US" smtClean="0"/>
              <a:t>It’s sort of like clicking on the “zoom” button on “Google Earth”, and zooming out from a single house to a city block, and then to a neighbourhood, and then to an entire city ...</a:t>
            </a:r>
          </a:p>
          <a:p>
            <a:pPr algn="just"/>
            <a:endParaRPr lang="en-US" smtClean="0"/>
          </a:p>
          <a:p>
            <a:pPr algn="just"/>
            <a:r>
              <a:rPr lang="en-US" smtClean="0"/>
              <a:t>We will spend the next few lectures elaborating this idea.</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614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300">
                <a:solidFill>
                  <a:schemeClr val="tx1"/>
                </a:solidFill>
                <a:latin typeface="Times" charset="0"/>
              </a:defRPr>
            </a:lvl1pPr>
            <a:lvl2pPr marL="713455" indent="-274406">
              <a:defRPr sz="2300">
                <a:solidFill>
                  <a:schemeClr val="tx1"/>
                </a:solidFill>
                <a:latin typeface="Times" charset="0"/>
              </a:defRPr>
            </a:lvl2pPr>
            <a:lvl3pPr marL="1097623" indent="-219525">
              <a:defRPr sz="2300">
                <a:solidFill>
                  <a:schemeClr val="tx1"/>
                </a:solidFill>
                <a:latin typeface="Times" charset="0"/>
              </a:defRPr>
            </a:lvl3pPr>
            <a:lvl4pPr marL="1536672" indent="-219525">
              <a:defRPr sz="2300">
                <a:solidFill>
                  <a:schemeClr val="tx1"/>
                </a:solidFill>
                <a:latin typeface="Times" charset="0"/>
              </a:defRPr>
            </a:lvl4pPr>
            <a:lvl5pPr marL="1975721" indent="-219525">
              <a:defRPr sz="2300">
                <a:solidFill>
                  <a:schemeClr val="tx1"/>
                </a:solidFill>
                <a:latin typeface="Times" charset="0"/>
              </a:defRPr>
            </a:lvl5pPr>
            <a:lvl6pPr marL="2414770" indent="-219525" eaLnBrk="0" fontAlgn="base" hangingPunct="0">
              <a:spcBef>
                <a:spcPct val="0"/>
              </a:spcBef>
              <a:spcAft>
                <a:spcPct val="0"/>
              </a:spcAft>
              <a:defRPr sz="2300">
                <a:solidFill>
                  <a:schemeClr val="tx1"/>
                </a:solidFill>
                <a:latin typeface="Times" charset="0"/>
              </a:defRPr>
            </a:lvl6pPr>
            <a:lvl7pPr marL="2853820" indent="-219525" eaLnBrk="0" fontAlgn="base" hangingPunct="0">
              <a:spcBef>
                <a:spcPct val="0"/>
              </a:spcBef>
              <a:spcAft>
                <a:spcPct val="0"/>
              </a:spcAft>
              <a:defRPr sz="2300">
                <a:solidFill>
                  <a:schemeClr val="tx1"/>
                </a:solidFill>
                <a:latin typeface="Times" charset="0"/>
              </a:defRPr>
            </a:lvl7pPr>
            <a:lvl8pPr marL="3292869" indent="-219525" eaLnBrk="0" fontAlgn="base" hangingPunct="0">
              <a:spcBef>
                <a:spcPct val="0"/>
              </a:spcBef>
              <a:spcAft>
                <a:spcPct val="0"/>
              </a:spcAft>
              <a:defRPr sz="2300">
                <a:solidFill>
                  <a:schemeClr val="tx1"/>
                </a:solidFill>
                <a:latin typeface="Times" charset="0"/>
              </a:defRPr>
            </a:lvl8pPr>
            <a:lvl9pPr marL="3731918" indent="-219525" eaLnBrk="0" fontAlgn="base" hangingPunct="0">
              <a:spcBef>
                <a:spcPct val="0"/>
              </a:spcBef>
              <a:spcAft>
                <a:spcPct val="0"/>
              </a:spcAft>
              <a:defRPr sz="2300">
                <a:solidFill>
                  <a:schemeClr val="tx1"/>
                </a:solidFill>
                <a:latin typeface="Times" charset="0"/>
              </a:defRPr>
            </a:lvl9pPr>
          </a:lstStyle>
          <a:p>
            <a:fld id="{52BF30DA-A6C4-4590-AF9E-B5673030C73E}" type="slidenum">
              <a:rPr lang="en-US" altLang="en-US" sz="1200">
                <a:ea typeface="MS PGothic" pitchFamily="34" charset="-128"/>
              </a:rPr>
              <a:pPr/>
              <a:t>3</a:t>
            </a:fld>
            <a:endParaRPr lang="en-US" altLang="en-US" sz="1200">
              <a:ea typeface="MS PGothic" pitchFamily="34"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624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300">
                <a:solidFill>
                  <a:schemeClr val="tx1"/>
                </a:solidFill>
                <a:latin typeface="Times" charset="0"/>
              </a:defRPr>
            </a:lvl1pPr>
            <a:lvl2pPr marL="713455" indent="-274406">
              <a:defRPr sz="2300">
                <a:solidFill>
                  <a:schemeClr val="tx1"/>
                </a:solidFill>
                <a:latin typeface="Times" charset="0"/>
              </a:defRPr>
            </a:lvl2pPr>
            <a:lvl3pPr marL="1097623" indent="-219525">
              <a:defRPr sz="2300">
                <a:solidFill>
                  <a:schemeClr val="tx1"/>
                </a:solidFill>
                <a:latin typeface="Times" charset="0"/>
              </a:defRPr>
            </a:lvl3pPr>
            <a:lvl4pPr marL="1536672" indent="-219525">
              <a:defRPr sz="2300">
                <a:solidFill>
                  <a:schemeClr val="tx1"/>
                </a:solidFill>
                <a:latin typeface="Times" charset="0"/>
              </a:defRPr>
            </a:lvl4pPr>
            <a:lvl5pPr marL="1975721" indent="-219525">
              <a:defRPr sz="2300">
                <a:solidFill>
                  <a:schemeClr val="tx1"/>
                </a:solidFill>
                <a:latin typeface="Times" charset="0"/>
              </a:defRPr>
            </a:lvl5pPr>
            <a:lvl6pPr marL="2414770" indent="-219525" eaLnBrk="0" fontAlgn="base" hangingPunct="0">
              <a:spcBef>
                <a:spcPct val="0"/>
              </a:spcBef>
              <a:spcAft>
                <a:spcPct val="0"/>
              </a:spcAft>
              <a:defRPr sz="2300">
                <a:solidFill>
                  <a:schemeClr val="tx1"/>
                </a:solidFill>
                <a:latin typeface="Times" charset="0"/>
              </a:defRPr>
            </a:lvl6pPr>
            <a:lvl7pPr marL="2853820" indent="-219525" eaLnBrk="0" fontAlgn="base" hangingPunct="0">
              <a:spcBef>
                <a:spcPct val="0"/>
              </a:spcBef>
              <a:spcAft>
                <a:spcPct val="0"/>
              </a:spcAft>
              <a:defRPr sz="2300">
                <a:solidFill>
                  <a:schemeClr val="tx1"/>
                </a:solidFill>
                <a:latin typeface="Times" charset="0"/>
              </a:defRPr>
            </a:lvl7pPr>
            <a:lvl8pPr marL="3292869" indent="-219525" eaLnBrk="0" fontAlgn="base" hangingPunct="0">
              <a:spcBef>
                <a:spcPct val="0"/>
              </a:spcBef>
              <a:spcAft>
                <a:spcPct val="0"/>
              </a:spcAft>
              <a:defRPr sz="2300">
                <a:solidFill>
                  <a:schemeClr val="tx1"/>
                </a:solidFill>
                <a:latin typeface="Times" charset="0"/>
              </a:defRPr>
            </a:lvl8pPr>
            <a:lvl9pPr marL="3731918" indent="-219525" eaLnBrk="0" fontAlgn="base" hangingPunct="0">
              <a:spcBef>
                <a:spcPct val="0"/>
              </a:spcBef>
              <a:spcAft>
                <a:spcPct val="0"/>
              </a:spcAft>
              <a:defRPr sz="2300">
                <a:solidFill>
                  <a:schemeClr val="tx1"/>
                </a:solidFill>
                <a:latin typeface="Times" charset="0"/>
              </a:defRPr>
            </a:lvl9pPr>
          </a:lstStyle>
          <a:p>
            <a:fld id="{F8C9C3F4-426E-4993-9DC6-8C1707863487}" type="slidenum">
              <a:rPr lang="en-US" altLang="en-US" sz="1200"/>
              <a:pPr/>
              <a:t>4</a:t>
            </a:fld>
            <a:endParaRPr lang="en-US" altLang="en-US" sz="120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713" name="Rectangle 7"/>
          <p:cNvSpPr>
            <a:spLocks noGrp="1" noChangeArrowheads="1"/>
          </p:cNvSpPr>
          <p:nvPr>
            <p:ph type="sldNum" sz="quarter" idx="5"/>
          </p:nvPr>
        </p:nvSpPr>
        <p:spPr>
          <a:noFill/>
        </p:spPr>
        <p:txBody>
          <a:bodyPr/>
          <a:lstStyle/>
          <a:p>
            <a:fld id="{33921F12-8E69-4C37-A952-1A0681BCC9D2}" type="slidenum">
              <a:rPr lang="en-US" smtClean="0">
                <a:cs typeface="Arial" charset="0"/>
              </a:rPr>
              <a:pPr/>
              <a:t>5</a:t>
            </a:fld>
            <a:endParaRPr lang="en-US" smtClean="0">
              <a:cs typeface="Arial" charset="0"/>
            </a:endParaRPr>
          </a:p>
        </p:txBody>
      </p:sp>
      <p:sp>
        <p:nvSpPr>
          <p:cNvPr id="243714" name="Rectangle 2"/>
          <p:cNvSpPr>
            <a:spLocks noGrp="1" noRot="1" noChangeAspect="1" noChangeArrowheads="1" noTextEdit="1"/>
          </p:cNvSpPr>
          <p:nvPr>
            <p:ph type="sldImg"/>
          </p:nvPr>
        </p:nvSpPr>
        <p:spPr>
          <a:xfrm>
            <a:off x="1181100" y="719138"/>
            <a:ext cx="4649788" cy="3487737"/>
          </a:xfrm>
          <a:ln/>
        </p:spPr>
      </p:sp>
      <p:sp>
        <p:nvSpPr>
          <p:cNvPr id="243715" name="Rectangle 3"/>
          <p:cNvSpPr>
            <a:spLocks noGrp="1" noChangeArrowheads="1"/>
          </p:cNvSpPr>
          <p:nvPr>
            <p:ph type="body" idx="1"/>
          </p:nvPr>
        </p:nvSpPr>
        <p:spPr>
          <a:xfrm>
            <a:off x="934112" y="4413403"/>
            <a:ext cx="5452533" cy="4103396"/>
          </a:xfrm>
          <a:noFill/>
          <a:ln/>
        </p:spPr>
        <p:txBody>
          <a:bodyPr/>
          <a:lstStyle/>
          <a:p>
            <a:pPr algn="just"/>
            <a:r>
              <a:rPr lang="en-US" dirty="0" smtClean="0"/>
              <a:t>The peptide bond is shown above. We usually draw it as shown on the left, with a double bond between the C and O atoms. But we can “donate” an electron pair from the N, as shown, forming the valence-bond representation on the right, which has a C=N double bond.   This is what a chemist calls “resonance”. </a:t>
            </a:r>
          </a:p>
          <a:p>
            <a:pPr algn="just"/>
            <a:r>
              <a:rPr lang="en-US" dirty="0" smtClean="0"/>
              <a:t>“Resonance” is a chemist’s term that means “the naïve “valence-bond” structures that chemists have always drawn for molecules, in which each bond is either single or double or triple, is actually a lousy representation of the real (molecular-orbital, quantum-mechanical, and delocalized) distribution of the electrons in this molecule; but, if we pretend that the molecule is sort of “half-way in between” two different valence-bond structures, then we get something a bit more realistic.” That’s a mouthful, so we just say “resonance” instead. We indicate resonance by drawing a double-headed arrow.</a:t>
            </a:r>
          </a:p>
          <a:p>
            <a:pPr algn="just"/>
            <a:r>
              <a:rPr lang="en-US" dirty="0" smtClean="0"/>
              <a:t>Resonance is </a:t>
            </a:r>
            <a:r>
              <a:rPr lang="en-US" i="1" dirty="0" smtClean="0"/>
              <a:t>not at all the same thing as chemical equilibrium</a:t>
            </a:r>
            <a:r>
              <a:rPr lang="en-US" dirty="0" smtClean="0"/>
              <a:t>. The peptide bond does not rapidly “jump back and forth” between two different states, one state having a C=O double bond and the other state having a C=N double bond. No. The molecule is </a:t>
            </a:r>
            <a:r>
              <a:rPr lang="en-US" i="1" dirty="0" smtClean="0"/>
              <a:t>always</a:t>
            </a:r>
            <a:r>
              <a:rPr lang="en-US" dirty="0" smtClean="0"/>
              <a:t> in a state that has intermediate bond order; the C-N and C-O bonds have bond orders, and bond lengths, and bond strengths, that are intermediate between those of typical single bonds and those of typical double bonds. (Similarly, all six C-C bonds in benzene are identical, with a bond order of 1</a:t>
            </a:r>
            <a:r>
              <a:rPr lang="en-US" dirty="0" smtClean="0"/>
              <a:t>½.)</a:t>
            </a:r>
          </a:p>
          <a:p>
            <a:pPr algn="just"/>
            <a:endParaRPr lang="en-US" dirty="0" smtClean="0"/>
          </a:p>
          <a:p>
            <a:pPr algn="just"/>
            <a:r>
              <a:rPr lang="en-US" dirty="0" smtClean="0"/>
              <a:t>40% double bond character,</a:t>
            </a:r>
            <a:r>
              <a:rPr lang="en-US" baseline="0" dirty="0" smtClean="0"/>
              <a:t> C-N bond 0.13A short, C-O bond 0.02A longer</a:t>
            </a:r>
            <a:endParaRPr lang="en-US"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1" name="Rectangle 7"/>
          <p:cNvSpPr>
            <a:spLocks noGrp="1" noChangeArrowheads="1"/>
          </p:cNvSpPr>
          <p:nvPr>
            <p:ph type="sldNum" sz="quarter" idx="5"/>
          </p:nvPr>
        </p:nvSpPr>
        <p:spPr>
          <a:noFill/>
        </p:spPr>
        <p:txBody>
          <a:bodyPr/>
          <a:lstStyle/>
          <a:p>
            <a:fld id="{A188A76C-7995-4BDB-A8C9-6216540E9496}" type="slidenum">
              <a:rPr lang="en-US" smtClean="0">
                <a:cs typeface="Arial" charset="0"/>
              </a:rPr>
              <a:pPr/>
              <a:t>6</a:t>
            </a:fld>
            <a:endParaRPr lang="en-US" smtClean="0">
              <a:cs typeface="Arial" charset="0"/>
            </a:endParaRPr>
          </a:p>
        </p:txBody>
      </p:sp>
      <p:sp>
        <p:nvSpPr>
          <p:cNvPr id="245762" name="Rectangle 2"/>
          <p:cNvSpPr>
            <a:spLocks noGrp="1" noRot="1" noChangeAspect="1" noChangeArrowheads="1" noTextEdit="1"/>
          </p:cNvSpPr>
          <p:nvPr>
            <p:ph type="sldImg"/>
          </p:nvPr>
        </p:nvSpPr>
        <p:spPr>
          <a:xfrm>
            <a:off x="1181100" y="719138"/>
            <a:ext cx="4649788" cy="3487737"/>
          </a:xfrm>
          <a:ln/>
        </p:spPr>
      </p:sp>
      <p:sp>
        <p:nvSpPr>
          <p:cNvPr id="245763" name="Rectangle 3"/>
          <p:cNvSpPr>
            <a:spLocks noGrp="1" noChangeArrowheads="1"/>
          </p:cNvSpPr>
          <p:nvPr>
            <p:ph type="body" idx="1"/>
          </p:nvPr>
        </p:nvSpPr>
        <p:spPr>
          <a:xfrm>
            <a:off x="934112" y="4413403"/>
            <a:ext cx="5452533" cy="4103396"/>
          </a:xfrm>
          <a:noFill/>
          <a:ln/>
        </p:spPr>
        <p:txBody>
          <a:bodyPr/>
          <a:lstStyle/>
          <a:p>
            <a:pPr algn="just"/>
            <a:r>
              <a:rPr lang="en-US" smtClean="0"/>
              <a:t>The partial-double-bond characteristics of the C-N and C-O bonds in peptides have major consequences. Rotation around the C-N bond of a peptide is severely constrained, much like rotation around the C=C bond of an alkene. Just as we have “cis” and “trans” alkenes (you heard about that in first-year chemistry) we also have “cis” and “trans” peptides, and when a particular peptide (in a protein, say) is </a:t>
            </a:r>
            <a:r>
              <a:rPr lang="en-US" i="1" smtClean="0"/>
              <a:t>cis</a:t>
            </a:r>
            <a:r>
              <a:rPr lang="en-US" smtClean="0"/>
              <a:t>, it pretty much stays that way; interconversion to the </a:t>
            </a:r>
            <a:r>
              <a:rPr lang="en-US" i="1" smtClean="0"/>
              <a:t>trans</a:t>
            </a:r>
            <a:r>
              <a:rPr lang="en-US" smtClean="0"/>
              <a:t> conformation is very very slow.</a:t>
            </a:r>
          </a:p>
          <a:p>
            <a:pPr algn="just"/>
            <a:r>
              <a:rPr lang="en-US" smtClean="0"/>
              <a:t>We know, from X-ray crystallography and other techniques, that about 99% of peptide groups in proteins are </a:t>
            </a:r>
            <a:r>
              <a:rPr lang="en-US" i="1" smtClean="0"/>
              <a:t>trans </a:t>
            </a:r>
            <a:r>
              <a:rPr lang="en-US" smtClean="0"/>
              <a:t>(picture on the left) versus only about 1% </a:t>
            </a:r>
            <a:r>
              <a:rPr lang="en-US" i="1" smtClean="0"/>
              <a:t>cis</a:t>
            </a:r>
            <a:r>
              <a:rPr lang="en-US" smtClean="0"/>
              <a:t> (picture on the right). It’s not obvious why this is so. The </a:t>
            </a:r>
            <a:r>
              <a:rPr lang="en-US" i="1" smtClean="0"/>
              <a:t>cis </a:t>
            </a:r>
            <a:r>
              <a:rPr lang="en-US" smtClean="0"/>
              <a:t>peptide (right) does not have any obvious steric clashes that would forbid such a geometry, and there really are a few </a:t>
            </a:r>
            <a:r>
              <a:rPr lang="en-US" i="1" smtClean="0"/>
              <a:t>cis </a:t>
            </a:r>
            <a:r>
              <a:rPr lang="en-US" smtClean="0"/>
              <a:t>peptides in proteins. But the </a:t>
            </a:r>
            <a:r>
              <a:rPr lang="en-US" i="1" smtClean="0"/>
              <a:t>cis </a:t>
            </a:r>
            <a:r>
              <a:rPr lang="en-US" smtClean="0"/>
              <a:t>geometry probably has energetically unfavourable consequences, in terms of longer-range side-chain interactions. People still argue about the explanation, but the result is clear enough.</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10% cis.</a:t>
            </a:r>
            <a:r>
              <a:rPr lang="en-CA" baseline="0" dirty="0" smtClean="0"/>
              <a:t>  Important for turn as we will see.</a:t>
            </a:r>
            <a:endParaRPr lang="en-CA" dirty="0"/>
          </a:p>
        </p:txBody>
      </p:sp>
      <p:sp>
        <p:nvSpPr>
          <p:cNvPr id="4" name="Slide Number Placeholder 3"/>
          <p:cNvSpPr>
            <a:spLocks noGrp="1"/>
          </p:cNvSpPr>
          <p:nvPr>
            <p:ph type="sldNum" sz="quarter" idx="10"/>
          </p:nvPr>
        </p:nvSpPr>
        <p:spPr/>
        <p:txBody>
          <a:bodyPr/>
          <a:lstStyle/>
          <a:p>
            <a:fld id="{D04FC9E3-0C44-43C2-BA78-7CC70738FDDA}" type="slidenum">
              <a:rPr lang="en-CA" smtClean="0"/>
              <a:pPr/>
              <a:t>7</a:t>
            </a:fld>
            <a:endParaRPr lang="en-CA"/>
          </a:p>
        </p:txBody>
      </p:sp>
    </p:spTree>
    <p:extLst>
      <p:ext uri="{BB962C8B-B14F-4D97-AF65-F5344CB8AC3E}">
        <p14:creationId xmlns:p14="http://schemas.microsoft.com/office/powerpoint/2010/main" val="28034925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Omega does not vary much.  </a:t>
            </a:r>
            <a:endParaRPr lang="en-CA" dirty="0"/>
          </a:p>
        </p:txBody>
      </p:sp>
      <p:sp>
        <p:nvSpPr>
          <p:cNvPr id="4" name="Slide Number Placeholder 3"/>
          <p:cNvSpPr>
            <a:spLocks noGrp="1"/>
          </p:cNvSpPr>
          <p:nvPr>
            <p:ph type="sldNum" sz="quarter" idx="10"/>
          </p:nvPr>
        </p:nvSpPr>
        <p:spPr/>
        <p:txBody>
          <a:bodyPr/>
          <a:lstStyle/>
          <a:p>
            <a:fld id="{D04FC9E3-0C44-43C2-BA78-7CC70738FDDA}" type="slidenum">
              <a:rPr lang="en-CA" smtClean="0"/>
              <a:pPr/>
              <a:t>8</a:t>
            </a:fld>
            <a:endParaRPr lang="en-CA"/>
          </a:p>
        </p:txBody>
      </p:sp>
    </p:spTree>
    <p:extLst>
      <p:ext uri="{BB962C8B-B14F-4D97-AF65-F5344CB8AC3E}">
        <p14:creationId xmlns:p14="http://schemas.microsoft.com/office/powerpoint/2010/main" val="21573153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The alpha carbon has two rotatable bonds: </a:t>
            </a:r>
            <a:r>
              <a:rPr lang="el-GR" altLang="en-US" smtClean="0"/>
              <a:t>Φ</a:t>
            </a:r>
            <a:r>
              <a:rPr lang="en-US" altLang="en-US" smtClean="0"/>
              <a:t> between the amino nitrogen and its alpha carbon and </a:t>
            </a:r>
            <a:r>
              <a:rPr lang="el-GR" altLang="en-US" smtClean="0"/>
              <a:t>Ψ</a:t>
            </a:r>
            <a:r>
              <a:rPr lang="en-US" altLang="en-US" smtClean="0"/>
              <a:t> between the alpha carbon and its carboxyl.</a:t>
            </a:r>
          </a:p>
        </p:txBody>
      </p:sp>
      <p:sp>
        <p:nvSpPr>
          <p:cNvPr id="665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300">
                <a:solidFill>
                  <a:schemeClr val="tx1"/>
                </a:solidFill>
                <a:latin typeface="Times" charset="0"/>
              </a:defRPr>
            </a:lvl1pPr>
            <a:lvl2pPr marL="713455" indent="-274406">
              <a:defRPr sz="2300">
                <a:solidFill>
                  <a:schemeClr val="tx1"/>
                </a:solidFill>
                <a:latin typeface="Times" charset="0"/>
              </a:defRPr>
            </a:lvl2pPr>
            <a:lvl3pPr marL="1097623" indent="-219525">
              <a:defRPr sz="2300">
                <a:solidFill>
                  <a:schemeClr val="tx1"/>
                </a:solidFill>
                <a:latin typeface="Times" charset="0"/>
              </a:defRPr>
            </a:lvl3pPr>
            <a:lvl4pPr marL="1536672" indent="-219525">
              <a:defRPr sz="2300">
                <a:solidFill>
                  <a:schemeClr val="tx1"/>
                </a:solidFill>
                <a:latin typeface="Times" charset="0"/>
              </a:defRPr>
            </a:lvl4pPr>
            <a:lvl5pPr marL="1975721" indent="-219525">
              <a:defRPr sz="2300">
                <a:solidFill>
                  <a:schemeClr val="tx1"/>
                </a:solidFill>
                <a:latin typeface="Times" charset="0"/>
              </a:defRPr>
            </a:lvl5pPr>
            <a:lvl6pPr marL="2414770" indent="-219525" eaLnBrk="0" fontAlgn="base" hangingPunct="0">
              <a:spcBef>
                <a:spcPct val="0"/>
              </a:spcBef>
              <a:spcAft>
                <a:spcPct val="0"/>
              </a:spcAft>
              <a:defRPr sz="2300">
                <a:solidFill>
                  <a:schemeClr val="tx1"/>
                </a:solidFill>
                <a:latin typeface="Times" charset="0"/>
              </a:defRPr>
            </a:lvl6pPr>
            <a:lvl7pPr marL="2853820" indent="-219525" eaLnBrk="0" fontAlgn="base" hangingPunct="0">
              <a:spcBef>
                <a:spcPct val="0"/>
              </a:spcBef>
              <a:spcAft>
                <a:spcPct val="0"/>
              </a:spcAft>
              <a:defRPr sz="2300">
                <a:solidFill>
                  <a:schemeClr val="tx1"/>
                </a:solidFill>
                <a:latin typeface="Times" charset="0"/>
              </a:defRPr>
            </a:lvl7pPr>
            <a:lvl8pPr marL="3292869" indent="-219525" eaLnBrk="0" fontAlgn="base" hangingPunct="0">
              <a:spcBef>
                <a:spcPct val="0"/>
              </a:spcBef>
              <a:spcAft>
                <a:spcPct val="0"/>
              </a:spcAft>
              <a:defRPr sz="2300">
                <a:solidFill>
                  <a:schemeClr val="tx1"/>
                </a:solidFill>
                <a:latin typeface="Times" charset="0"/>
              </a:defRPr>
            </a:lvl8pPr>
            <a:lvl9pPr marL="3731918" indent="-219525" eaLnBrk="0" fontAlgn="base" hangingPunct="0">
              <a:spcBef>
                <a:spcPct val="0"/>
              </a:spcBef>
              <a:spcAft>
                <a:spcPct val="0"/>
              </a:spcAft>
              <a:defRPr sz="2300">
                <a:solidFill>
                  <a:schemeClr val="tx1"/>
                </a:solidFill>
                <a:latin typeface="Times" charset="0"/>
              </a:defRPr>
            </a:lvl9pPr>
          </a:lstStyle>
          <a:p>
            <a:fld id="{8D23701E-B8E7-4C33-8073-E7112CC880A3}" type="slidenum">
              <a:rPr lang="en-US" altLang="en-US" sz="1200"/>
              <a:pPr/>
              <a:t>9</a:t>
            </a:fld>
            <a:endParaRPr lang="en-US" altLang="en-US" sz="120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smtClean="0"/>
              <a:t>The angles relate to the angles between the two planes.  These angles are established using X-ray crystallography or protein NMR…see later</a:t>
            </a:r>
            <a:r>
              <a:rPr lang="en-US" altLang="en-US" dirty="0" smtClean="0"/>
              <a:t>.</a:t>
            </a:r>
          </a:p>
          <a:p>
            <a:pPr eaLnBrk="1" hangingPunct="1">
              <a:spcBef>
                <a:spcPct val="0"/>
              </a:spcBef>
            </a:pPr>
            <a:r>
              <a:rPr lang="en-US" altLang="en-US" dirty="0" smtClean="0"/>
              <a:t>Phi and psi = 180 fully extended peptide structure</a:t>
            </a:r>
            <a:endParaRPr lang="en-US" altLang="en-US" dirty="0" smtClean="0"/>
          </a:p>
        </p:txBody>
      </p:sp>
      <p:sp>
        <p:nvSpPr>
          <p:cNvPr id="675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300">
                <a:solidFill>
                  <a:schemeClr val="tx1"/>
                </a:solidFill>
                <a:latin typeface="Times" charset="0"/>
              </a:defRPr>
            </a:lvl1pPr>
            <a:lvl2pPr marL="713455" indent="-274406">
              <a:defRPr sz="2300">
                <a:solidFill>
                  <a:schemeClr val="tx1"/>
                </a:solidFill>
                <a:latin typeface="Times" charset="0"/>
              </a:defRPr>
            </a:lvl2pPr>
            <a:lvl3pPr marL="1097623" indent="-219525">
              <a:defRPr sz="2300">
                <a:solidFill>
                  <a:schemeClr val="tx1"/>
                </a:solidFill>
                <a:latin typeface="Times" charset="0"/>
              </a:defRPr>
            </a:lvl3pPr>
            <a:lvl4pPr marL="1536672" indent="-219525">
              <a:defRPr sz="2300">
                <a:solidFill>
                  <a:schemeClr val="tx1"/>
                </a:solidFill>
                <a:latin typeface="Times" charset="0"/>
              </a:defRPr>
            </a:lvl4pPr>
            <a:lvl5pPr marL="1975721" indent="-219525">
              <a:defRPr sz="2300">
                <a:solidFill>
                  <a:schemeClr val="tx1"/>
                </a:solidFill>
                <a:latin typeface="Times" charset="0"/>
              </a:defRPr>
            </a:lvl5pPr>
            <a:lvl6pPr marL="2414770" indent="-219525" eaLnBrk="0" fontAlgn="base" hangingPunct="0">
              <a:spcBef>
                <a:spcPct val="0"/>
              </a:spcBef>
              <a:spcAft>
                <a:spcPct val="0"/>
              </a:spcAft>
              <a:defRPr sz="2300">
                <a:solidFill>
                  <a:schemeClr val="tx1"/>
                </a:solidFill>
                <a:latin typeface="Times" charset="0"/>
              </a:defRPr>
            </a:lvl6pPr>
            <a:lvl7pPr marL="2853820" indent="-219525" eaLnBrk="0" fontAlgn="base" hangingPunct="0">
              <a:spcBef>
                <a:spcPct val="0"/>
              </a:spcBef>
              <a:spcAft>
                <a:spcPct val="0"/>
              </a:spcAft>
              <a:defRPr sz="2300">
                <a:solidFill>
                  <a:schemeClr val="tx1"/>
                </a:solidFill>
                <a:latin typeface="Times" charset="0"/>
              </a:defRPr>
            </a:lvl7pPr>
            <a:lvl8pPr marL="3292869" indent="-219525" eaLnBrk="0" fontAlgn="base" hangingPunct="0">
              <a:spcBef>
                <a:spcPct val="0"/>
              </a:spcBef>
              <a:spcAft>
                <a:spcPct val="0"/>
              </a:spcAft>
              <a:defRPr sz="2300">
                <a:solidFill>
                  <a:schemeClr val="tx1"/>
                </a:solidFill>
                <a:latin typeface="Times" charset="0"/>
              </a:defRPr>
            </a:lvl8pPr>
            <a:lvl9pPr marL="3731918" indent="-219525" eaLnBrk="0" fontAlgn="base" hangingPunct="0">
              <a:spcBef>
                <a:spcPct val="0"/>
              </a:spcBef>
              <a:spcAft>
                <a:spcPct val="0"/>
              </a:spcAft>
              <a:defRPr sz="2300">
                <a:solidFill>
                  <a:schemeClr val="tx1"/>
                </a:solidFill>
                <a:latin typeface="Times" charset="0"/>
              </a:defRPr>
            </a:lvl9pPr>
          </a:lstStyle>
          <a:p>
            <a:fld id="{0725ECB7-A4A3-4584-98E7-2651AD8CE640}" type="slidenum">
              <a:rPr lang="en-US" altLang="en-US" sz="1200"/>
              <a:pPr/>
              <a:t>10</a:t>
            </a:fld>
            <a:endParaRPr lang="en-US" altLang="en-US" sz="120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smtClean="0"/>
              <a:t>Pretty obvious, not all angles will work. </a:t>
            </a:r>
            <a:r>
              <a:rPr lang="en-US" altLang="en-US" dirty="0" smtClean="0"/>
              <a:t> Phi and Psi = 0 here.</a:t>
            </a:r>
            <a:endParaRPr lang="en-US" altLang="en-US" dirty="0" smtClean="0"/>
          </a:p>
        </p:txBody>
      </p:sp>
      <p:sp>
        <p:nvSpPr>
          <p:cNvPr id="686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300">
                <a:solidFill>
                  <a:schemeClr val="tx1"/>
                </a:solidFill>
                <a:latin typeface="Times" charset="0"/>
              </a:defRPr>
            </a:lvl1pPr>
            <a:lvl2pPr marL="713455" indent="-274406">
              <a:defRPr sz="2300">
                <a:solidFill>
                  <a:schemeClr val="tx1"/>
                </a:solidFill>
                <a:latin typeface="Times" charset="0"/>
              </a:defRPr>
            </a:lvl2pPr>
            <a:lvl3pPr marL="1097623" indent="-219525">
              <a:defRPr sz="2300">
                <a:solidFill>
                  <a:schemeClr val="tx1"/>
                </a:solidFill>
                <a:latin typeface="Times" charset="0"/>
              </a:defRPr>
            </a:lvl3pPr>
            <a:lvl4pPr marL="1536672" indent="-219525">
              <a:defRPr sz="2300">
                <a:solidFill>
                  <a:schemeClr val="tx1"/>
                </a:solidFill>
                <a:latin typeface="Times" charset="0"/>
              </a:defRPr>
            </a:lvl4pPr>
            <a:lvl5pPr marL="1975721" indent="-219525">
              <a:defRPr sz="2300">
                <a:solidFill>
                  <a:schemeClr val="tx1"/>
                </a:solidFill>
                <a:latin typeface="Times" charset="0"/>
              </a:defRPr>
            </a:lvl5pPr>
            <a:lvl6pPr marL="2414770" indent="-219525" eaLnBrk="0" fontAlgn="base" hangingPunct="0">
              <a:spcBef>
                <a:spcPct val="0"/>
              </a:spcBef>
              <a:spcAft>
                <a:spcPct val="0"/>
              </a:spcAft>
              <a:defRPr sz="2300">
                <a:solidFill>
                  <a:schemeClr val="tx1"/>
                </a:solidFill>
                <a:latin typeface="Times" charset="0"/>
              </a:defRPr>
            </a:lvl6pPr>
            <a:lvl7pPr marL="2853820" indent="-219525" eaLnBrk="0" fontAlgn="base" hangingPunct="0">
              <a:spcBef>
                <a:spcPct val="0"/>
              </a:spcBef>
              <a:spcAft>
                <a:spcPct val="0"/>
              </a:spcAft>
              <a:defRPr sz="2300">
                <a:solidFill>
                  <a:schemeClr val="tx1"/>
                </a:solidFill>
                <a:latin typeface="Times" charset="0"/>
              </a:defRPr>
            </a:lvl7pPr>
            <a:lvl8pPr marL="3292869" indent="-219525" eaLnBrk="0" fontAlgn="base" hangingPunct="0">
              <a:spcBef>
                <a:spcPct val="0"/>
              </a:spcBef>
              <a:spcAft>
                <a:spcPct val="0"/>
              </a:spcAft>
              <a:defRPr sz="2300">
                <a:solidFill>
                  <a:schemeClr val="tx1"/>
                </a:solidFill>
                <a:latin typeface="Times" charset="0"/>
              </a:defRPr>
            </a:lvl8pPr>
            <a:lvl9pPr marL="3731918" indent="-219525" eaLnBrk="0" fontAlgn="base" hangingPunct="0">
              <a:spcBef>
                <a:spcPct val="0"/>
              </a:spcBef>
              <a:spcAft>
                <a:spcPct val="0"/>
              </a:spcAft>
              <a:defRPr sz="2300">
                <a:solidFill>
                  <a:schemeClr val="tx1"/>
                </a:solidFill>
                <a:latin typeface="Times" charset="0"/>
              </a:defRPr>
            </a:lvl9pPr>
          </a:lstStyle>
          <a:p>
            <a:fld id="{F10A48C8-444B-4E2B-AC3E-B01CE0BF13DE}" type="slidenum">
              <a:rPr lang="en-US" altLang="en-US" sz="1200"/>
              <a:pPr/>
              <a:t>11</a:t>
            </a:fld>
            <a:endParaRPr lang="en-US" altLang="en-US" sz="12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smtClean="0"/>
              <a:t>Allowed angles</a:t>
            </a:r>
            <a:r>
              <a:rPr lang="en-US" altLang="en-US" baseline="0" dirty="0" smtClean="0"/>
              <a:t> for a polypeptide.  </a:t>
            </a:r>
            <a:r>
              <a:rPr lang="en-US" altLang="en-US" dirty="0" smtClean="0"/>
              <a:t>The </a:t>
            </a:r>
            <a:r>
              <a:rPr lang="en-US" altLang="en-US" dirty="0" smtClean="0"/>
              <a:t>blue areas are angles that </a:t>
            </a:r>
            <a:r>
              <a:rPr lang="en-US" altLang="en-US" dirty="0" smtClean="0"/>
              <a:t>are not </a:t>
            </a:r>
            <a:r>
              <a:rPr lang="en-US" altLang="en-US" dirty="0" err="1" smtClean="0"/>
              <a:t>sterically</a:t>
            </a:r>
            <a:r>
              <a:rPr lang="en-US" altLang="en-US" dirty="0" smtClean="0"/>
              <a:t> forbidden – </a:t>
            </a:r>
            <a:r>
              <a:rPr lang="en-US" altLang="en-US" dirty="0" err="1" smtClean="0"/>
              <a:t>ie</a:t>
            </a:r>
            <a:r>
              <a:rPr lang="en-US" altLang="en-US" dirty="0" smtClean="0"/>
              <a:t> where two atoms are occupying the same space. The tan areas are formally forbidden.  Calculated for poly alanine.  Beta</a:t>
            </a:r>
            <a:r>
              <a:rPr lang="en-US" altLang="en-US" baseline="0" dirty="0" smtClean="0"/>
              <a:t> branched amino acids have even smaller range of allowable angles.</a:t>
            </a:r>
            <a:r>
              <a:rPr lang="en-US" altLang="en-US" dirty="0" smtClean="0"/>
              <a:t>   </a:t>
            </a:r>
            <a:endParaRPr lang="en-US" altLang="en-US" dirty="0" smtClean="0"/>
          </a:p>
        </p:txBody>
      </p:sp>
      <p:sp>
        <p:nvSpPr>
          <p:cNvPr id="696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300">
                <a:solidFill>
                  <a:schemeClr val="tx1"/>
                </a:solidFill>
                <a:latin typeface="Times" charset="0"/>
              </a:defRPr>
            </a:lvl1pPr>
            <a:lvl2pPr marL="713455" indent="-274406">
              <a:defRPr sz="2300">
                <a:solidFill>
                  <a:schemeClr val="tx1"/>
                </a:solidFill>
                <a:latin typeface="Times" charset="0"/>
              </a:defRPr>
            </a:lvl2pPr>
            <a:lvl3pPr marL="1097623" indent="-219525">
              <a:defRPr sz="2300">
                <a:solidFill>
                  <a:schemeClr val="tx1"/>
                </a:solidFill>
                <a:latin typeface="Times" charset="0"/>
              </a:defRPr>
            </a:lvl3pPr>
            <a:lvl4pPr marL="1536672" indent="-219525">
              <a:defRPr sz="2300">
                <a:solidFill>
                  <a:schemeClr val="tx1"/>
                </a:solidFill>
                <a:latin typeface="Times" charset="0"/>
              </a:defRPr>
            </a:lvl4pPr>
            <a:lvl5pPr marL="1975721" indent="-219525">
              <a:defRPr sz="2300">
                <a:solidFill>
                  <a:schemeClr val="tx1"/>
                </a:solidFill>
                <a:latin typeface="Times" charset="0"/>
              </a:defRPr>
            </a:lvl5pPr>
            <a:lvl6pPr marL="2414770" indent="-219525" eaLnBrk="0" fontAlgn="base" hangingPunct="0">
              <a:spcBef>
                <a:spcPct val="0"/>
              </a:spcBef>
              <a:spcAft>
                <a:spcPct val="0"/>
              </a:spcAft>
              <a:defRPr sz="2300">
                <a:solidFill>
                  <a:schemeClr val="tx1"/>
                </a:solidFill>
                <a:latin typeface="Times" charset="0"/>
              </a:defRPr>
            </a:lvl6pPr>
            <a:lvl7pPr marL="2853820" indent="-219525" eaLnBrk="0" fontAlgn="base" hangingPunct="0">
              <a:spcBef>
                <a:spcPct val="0"/>
              </a:spcBef>
              <a:spcAft>
                <a:spcPct val="0"/>
              </a:spcAft>
              <a:defRPr sz="2300">
                <a:solidFill>
                  <a:schemeClr val="tx1"/>
                </a:solidFill>
                <a:latin typeface="Times" charset="0"/>
              </a:defRPr>
            </a:lvl7pPr>
            <a:lvl8pPr marL="3292869" indent="-219525" eaLnBrk="0" fontAlgn="base" hangingPunct="0">
              <a:spcBef>
                <a:spcPct val="0"/>
              </a:spcBef>
              <a:spcAft>
                <a:spcPct val="0"/>
              </a:spcAft>
              <a:defRPr sz="2300">
                <a:solidFill>
                  <a:schemeClr val="tx1"/>
                </a:solidFill>
                <a:latin typeface="Times" charset="0"/>
              </a:defRPr>
            </a:lvl8pPr>
            <a:lvl9pPr marL="3731918" indent="-219525" eaLnBrk="0" fontAlgn="base" hangingPunct="0">
              <a:spcBef>
                <a:spcPct val="0"/>
              </a:spcBef>
              <a:spcAft>
                <a:spcPct val="0"/>
              </a:spcAft>
              <a:defRPr sz="2300">
                <a:solidFill>
                  <a:schemeClr val="tx1"/>
                </a:solidFill>
                <a:latin typeface="Times" charset="0"/>
              </a:defRPr>
            </a:lvl9pPr>
          </a:lstStyle>
          <a:p>
            <a:fld id="{9706BEA6-1F76-4CAA-B06E-7F785F0DBC37}" type="slidenum">
              <a:rPr lang="en-US" altLang="en-US" sz="1200"/>
              <a:pPr/>
              <a:t>12</a:t>
            </a:fld>
            <a:endParaRPr lang="en-US" altLang="en-US" sz="120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extLst>
            <a:ext uri="{FAA26D3D-D897-4be2-8F04-BA451C77F1D7}">
              <ma14:placeholderFlag xmlns:ma14="http://schemas.microsoft.com/office/mac/drawingml/2011/main" xmlns="" val="1"/>
            </a:ext>
          </a:extLst>
        </p:spPr>
        <p:txBody>
          <a:bodyPr/>
          <a:lstStyle>
            <a:lvl1pPr eaLnBrk="0" hangingPunct="0">
              <a:defRPr sz="3200">
                <a:solidFill>
                  <a:schemeClr val="tx1"/>
                </a:solidFill>
                <a:latin typeface="Arial" pitchFamily="34" charset="0"/>
                <a:ea typeface="MS PGothic" pitchFamily="34" charset="-128"/>
              </a:defRPr>
            </a:lvl1pPr>
            <a:lvl2pPr marL="754243" indent="-290093" eaLnBrk="0" hangingPunct="0">
              <a:defRPr sz="3200">
                <a:solidFill>
                  <a:schemeClr val="tx1"/>
                </a:solidFill>
                <a:latin typeface="Arial" pitchFamily="34" charset="0"/>
                <a:ea typeface="MS PGothic" pitchFamily="34" charset="-128"/>
              </a:defRPr>
            </a:lvl2pPr>
            <a:lvl3pPr marL="1160374" indent="-232075" eaLnBrk="0" hangingPunct="0">
              <a:defRPr sz="3200">
                <a:solidFill>
                  <a:schemeClr val="tx1"/>
                </a:solidFill>
                <a:latin typeface="Arial" pitchFamily="34" charset="0"/>
                <a:ea typeface="MS PGothic" pitchFamily="34" charset="-128"/>
              </a:defRPr>
            </a:lvl3pPr>
            <a:lvl4pPr marL="1624523" indent="-232075" eaLnBrk="0" hangingPunct="0">
              <a:defRPr sz="3200">
                <a:solidFill>
                  <a:schemeClr val="tx1"/>
                </a:solidFill>
                <a:latin typeface="Arial" pitchFamily="34" charset="0"/>
                <a:ea typeface="MS PGothic" pitchFamily="34" charset="-128"/>
              </a:defRPr>
            </a:lvl4pPr>
            <a:lvl5pPr marL="2088672" indent="-232075" eaLnBrk="0" hangingPunct="0">
              <a:defRPr sz="3200">
                <a:solidFill>
                  <a:schemeClr val="tx1"/>
                </a:solidFill>
                <a:latin typeface="Arial" pitchFamily="34" charset="0"/>
                <a:ea typeface="MS PGothic" pitchFamily="34" charset="-128"/>
              </a:defRPr>
            </a:lvl5pPr>
            <a:lvl6pPr marL="2552822" indent="-232075" eaLnBrk="0" fontAlgn="base" hangingPunct="0">
              <a:spcBef>
                <a:spcPct val="0"/>
              </a:spcBef>
              <a:spcAft>
                <a:spcPct val="0"/>
              </a:spcAft>
              <a:defRPr sz="3200">
                <a:solidFill>
                  <a:schemeClr val="tx1"/>
                </a:solidFill>
                <a:latin typeface="Arial" pitchFamily="34" charset="0"/>
                <a:ea typeface="MS PGothic" pitchFamily="34" charset="-128"/>
              </a:defRPr>
            </a:lvl6pPr>
            <a:lvl7pPr marL="3016971" indent="-232075" eaLnBrk="0" fontAlgn="base" hangingPunct="0">
              <a:spcBef>
                <a:spcPct val="0"/>
              </a:spcBef>
              <a:spcAft>
                <a:spcPct val="0"/>
              </a:spcAft>
              <a:defRPr sz="3200">
                <a:solidFill>
                  <a:schemeClr val="tx1"/>
                </a:solidFill>
                <a:latin typeface="Arial" pitchFamily="34" charset="0"/>
                <a:ea typeface="MS PGothic" pitchFamily="34" charset="-128"/>
              </a:defRPr>
            </a:lvl7pPr>
            <a:lvl8pPr marL="3481121" indent="-232075" eaLnBrk="0" fontAlgn="base" hangingPunct="0">
              <a:spcBef>
                <a:spcPct val="0"/>
              </a:spcBef>
              <a:spcAft>
                <a:spcPct val="0"/>
              </a:spcAft>
              <a:defRPr sz="3200">
                <a:solidFill>
                  <a:schemeClr val="tx1"/>
                </a:solidFill>
                <a:latin typeface="Arial" pitchFamily="34" charset="0"/>
                <a:ea typeface="MS PGothic" pitchFamily="34" charset="-128"/>
              </a:defRPr>
            </a:lvl8pPr>
            <a:lvl9pPr marL="3945270" indent="-232075" eaLnBrk="0" fontAlgn="base" hangingPunct="0">
              <a:spcBef>
                <a:spcPct val="0"/>
              </a:spcBef>
              <a:spcAft>
                <a:spcPct val="0"/>
              </a:spcAft>
              <a:defRPr sz="3200">
                <a:solidFill>
                  <a:schemeClr val="tx1"/>
                </a:solidFill>
                <a:latin typeface="Arial" pitchFamily="34" charset="0"/>
                <a:ea typeface="MS PGothic" pitchFamily="34" charset="-128"/>
              </a:defRPr>
            </a:lvl9pPr>
          </a:lstStyle>
          <a:p>
            <a:pPr eaLnBrk="1" hangingPunct="1"/>
            <a:fld id="{2E699C60-F7A5-48DB-82B7-88A830C4DE8E}" type="slidenum">
              <a:rPr lang="en-GB" altLang="en-US" sz="1200"/>
              <a:pPr eaLnBrk="1" hangingPunct="1"/>
              <a:t>13</a:t>
            </a:fld>
            <a:endParaRPr lang="en-GB" altLang="en-US" sz="1200"/>
          </a:p>
        </p:txBody>
      </p:sp>
      <p:sp>
        <p:nvSpPr>
          <p:cNvPr id="1176578" name="Rectangle 2"/>
          <p:cNvSpPr>
            <a:spLocks noGrp="1" noRot="1" noChangeAspect="1" noChangeArrowheads="1"/>
          </p:cNvSpPr>
          <p:nvPr>
            <p:ph type="sldImg"/>
          </p:nvPr>
        </p:nvSpPr>
        <p:spPr>
          <a:solidFill>
            <a:srgbClr val="FFFFFF"/>
          </a:solidFill>
          <a:ln/>
          <a:extLst>
            <a:ext uri="{FAA26D3D-D897-4be2-8F04-BA451C77F1D7}">
              <ma14:placeholderFlag xmlns:ma14="http://schemas.microsoft.com/office/mac/drawingml/2011/main" xmlns="" val="1"/>
            </a:ext>
          </a:extLst>
        </p:spPr>
      </p:sp>
      <p:sp>
        <p:nvSpPr>
          <p:cNvPr id="1176579"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eaLnBrk="1" hangingPunct="1">
              <a:defRPr/>
            </a:pPr>
            <a:r>
              <a:rPr lang="en-US" dirty="0" err="1" smtClean="0">
                <a:ea typeface="ＭＳ Ｐゴシック" charset="0"/>
              </a:rPr>
              <a:t>Gly</a:t>
            </a:r>
            <a:r>
              <a:rPr lang="en-US" dirty="0" smtClean="0">
                <a:ea typeface="ＭＳ Ｐゴシック" charset="0"/>
              </a:rPr>
              <a:t> has no beta carbon atom so it is much less </a:t>
            </a:r>
            <a:r>
              <a:rPr lang="en-US" dirty="0" err="1" smtClean="0">
                <a:ea typeface="ＭＳ Ｐゴシック" charset="0"/>
              </a:rPr>
              <a:t>sterically</a:t>
            </a:r>
            <a:r>
              <a:rPr lang="en-US" dirty="0" smtClean="0">
                <a:ea typeface="ＭＳ Ｐゴシック" charset="0"/>
              </a:rPr>
              <a:t> hindered than other amino acid residues.  </a:t>
            </a:r>
          </a:p>
          <a:p>
            <a:pPr eaLnBrk="1" hangingPunct="1">
              <a:defRPr/>
            </a:pPr>
            <a:r>
              <a:rPr lang="en-US" dirty="0" err="1" smtClean="0">
                <a:ea typeface="ＭＳ Ｐゴシック" charset="0"/>
              </a:rPr>
              <a:t>Gly</a:t>
            </a:r>
            <a:r>
              <a:rPr lang="en-US" dirty="0" smtClean="0">
                <a:ea typeface="ＭＳ Ｐゴシック" charset="0"/>
              </a:rPr>
              <a:t> often is where the polypeptide backbone makes a sharp turn since it is not </a:t>
            </a:r>
            <a:r>
              <a:rPr lang="en-US" dirty="0" err="1" smtClean="0">
                <a:ea typeface="ＭＳ Ｐゴシック" charset="0"/>
              </a:rPr>
              <a:t>sterically</a:t>
            </a:r>
            <a:r>
              <a:rPr lang="en-US" dirty="0" smtClean="0">
                <a:ea typeface="ＭＳ Ｐゴシック" charset="0"/>
              </a:rPr>
              <a:t> hindered. </a:t>
            </a:r>
            <a:endParaRPr lang="en-US" dirty="0" smtClean="0">
              <a:ea typeface="ＭＳ Ｐゴシック" charset="0"/>
            </a:endParaRPr>
          </a:p>
          <a:p>
            <a:pPr eaLnBrk="1" hangingPunct="1">
              <a:defRPr/>
            </a:pPr>
            <a:endParaRPr lang="en-US" dirty="0" smtClean="0">
              <a:ea typeface="ＭＳ Ｐゴシック" charset="0"/>
            </a:endParaRPr>
          </a:p>
          <a:p>
            <a:pPr eaLnBrk="1" hangingPunct="1">
              <a:defRPr/>
            </a:pPr>
            <a:r>
              <a:rPr lang="en-US" dirty="0" err="1" smtClean="0">
                <a:ea typeface="ＭＳ Ｐゴシック" charset="0"/>
              </a:rPr>
              <a:t>Proline</a:t>
            </a:r>
            <a:r>
              <a:rPr lang="en-US" dirty="0" smtClean="0">
                <a:ea typeface="ＭＳ Ｐゴシック" charset="0"/>
              </a:rPr>
              <a:t> also unique only Phi = -60 +-25</a:t>
            </a:r>
            <a:endParaRPr lang="en-US" dirty="0" smtClean="0">
              <a:ea typeface="ＭＳ Ｐゴシック"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extLst>
            <a:ext uri="{FAA26D3D-D897-4be2-8F04-BA451C77F1D7}">
              <ma14:placeholderFlag xmlns:ma14="http://schemas.microsoft.com/office/mac/drawingml/2011/main" xmlns="" val="1"/>
            </a:ext>
          </a:extLst>
        </p:spPr>
        <p:txBody>
          <a:bodyPr/>
          <a:lstStyle>
            <a:lvl1pPr eaLnBrk="0" hangingPunct="0">
              <a:defRPr sz="3200">
                <a:solidFill>
                  <a:schemeClr val="tx1"/>
                </a:solidFill>
                <a:latin typeface="Arial" pitchFamily="34" charset="0"/>
                <a:ea typeface="MS PGothic" pitchFamily="34" charset="-128"/>
              </a:defRPr>
            </a:lvl1pPr>
            <a:lvl2pPr marL="754243" indent="-290093" eaLnBrk="0" hangingPunct="0">
              <a:defRPr sz="3200">
                <a:solidFill>
                  <a:schemeClr val="tx1"/>
                </a:solidFill>
                <a:latin typeface="Arial" pitchFamily="34" charset="0"/>
                <a:ea typeface="MS PGothic" pitchFamily="34" charset="-128"/>
              </a:defRPr>
            </a:lvl2pPr>
            <a:lvl3pPr marL="1160374" indent="-232075" eaLnBrk="0" hangingPunct="0">
              <a:defRPr sz="3200">
                <a:solidFill>
                  <a:schemeClr val="tx1"/>
                </a:solidFill>
                <a:latin typeface="Arial" pitchFamily="34" charset="0"/>
                <a:ea typeface="MS PGothic" pitchFamily="34" charset="-128"/>
              </a:defRPr>
            </a:lvl3pPr>
            <a:lvl4pPr marL="1624523" indent="-232075" eaLnBrk="0" hangingPunct="0">
              <a:defRPr sz="3200">
                <a:solidFill>
                  <a:schemeClr val="tx1"/>
                </a:solidFill>
                <a:latin typeface="Arial" pitchFamily="34" charset="0"/>
                <a:ea typeface="MS PGothic" pitchFamily="34" charset="-128"/>
              </a:defRPr>
            </a:lvl4pPr>
            <a:lvl5pPr marL="2088672" indent="-232075" eaLnBrk="0" hangingPunct="0">
              <a:defRPr sz="3200">
                <a:solidFill>
                  <a:schemeClr val="tx1"/>
                </a:solidFill>
                <a:latin typeface="Arial" pitchFamily="34" charset="0"/>
                <a:ea typeface="MS PGothic" pitchFamily="34" charset="-128"/>
              </a:defRPr>
            </a:lvl5pPr>
            <a:lvl6pPr marL="2552822" indent="-232075" eaLnBrk="0" fontAlgn="base" hangingPunct="0">
              <a:spcBef>
                <a:spcPct val="0"/>
              </a:spcBef>
              <a:spcAft>
                <a:spcPct val="0"/>
              </a:spcAft>
              <a:defRPr sz="3200">
                <a:solidFill>
                  <a:schemeClr val="tx1"/>
                </a:solidFill>
                <a:latin typeface="Arial" pitchFamily="34" charset="0"/>
                <a:ea typeface="MS PGothic" pitchFamily="34" charset="-128"/>
              </a:defRPr>
            </a:lvl6pPr>
            <a:lvl7pPr marL="3016971" indent="-232075" eaLnBrk="0" fontAlgn="base" hangingPunct="0">
              <a:spcBef>
                <a:spcPct val="0"/>
              </a:spcBef>
              <a:spcAft>
                <a:spcPct val="0"/>
              </a:spcAft>
              <a:defRPr sz="3200">
                <a:solidFill>
                  <a:schemeClr val="tx1"/>
                </a:solidFill>
                <a:latin typeface="Arial" pitchFamily="34" charset="0"/>
                <a:ea typeface="MS PGothic" pitchFamily="34" charset="-128"/>
              </a:defRPr>
            </a:lvl7pPr>
            <a:lvl8pPr marL="3481121" indent="-232075" eaLnBrk="0" fontAlgn="base" hangingPunct="0">
              <a:spcBef>
                <a:spcPct val="0"/>
              </a:spcBef>
              <a:spcAft>
                <a:spcPct val="0"/>
              </a:spcAft>
              <a:defRPr sz="3200">
                <a:solidFill>
                  <a:schemeClr val="tx1"/>
                </a:solidFill>
                <a:latin typeface="Arial" pitchFamily="34" charset="0"/>
                <a:ea typeface="MS PGothic" pitchFamily="34" charset="-128"/>
              </a:defRPr>
            </a:lvl8pPr>
            <a:lvl9pPr marL="3945270" indent="-232075" eaLnBrk="0" fontAlgn="base" hangingPunct="0">
              <a:spcBef>
                <a:spcPct val="0"/>
              </a:spcBef>
              <a:spcAft>
                <a:spcPct val="0"/>
              </a:spcAft>
              <a:defRPr sz="3200">
                <a:solidFill>
                  <a:schemeClr val="tx1"/>
                </a:solidFill>
                <a:latin typeface="Arial" pitchFamily="34" charset="0"/>
                <a:ea typeface="MS PGothic" pitchFamily="34" charset="-128"/>
              </a:defRPr>
            </a:lvl9pPr>
          </a:lstStyle>
          <a:p>
            <a:pPr eaLnBrk="1" hangingPunct="1"/>
            <a:fld id="{9ED63703-1377-4529-976C-670CFD94D40E}" type="slidenum">
              <a:rPr lang="en-GB" altLang="en-US" sz="1200"/>
              <a:pPr eaLnBrk="1" hangingPunct="1"/>
              <a:t>14</a:t>
            </a:fld>
            <a:endParaRPr lang="en-GB" altLang="en-US" sz="1200"/>
          </a:p>
        </p:txBody>
      </p:sp>
      <p:sp>
        <p:nvSpPr>
          <p:cNvPr id="1174530" name="Rectangle 2"/>
          <p:cNvSpPr>
            <a:spLocks noGrp="1" noRot="1" noChangeAspect="1" noChangeArrowheads="1"/>
          </p:cNvSpPr>
          <p:nvPr>
            <p:ph type="sldImg"/>
          </p:nvPr>
        </p:nvSpPr>
        <p:spPr>
          <a:solidFill>
            <a:srgbClr val="FFFFFF"/>
          </a:solidFill>
          <a:ln/>
          <a:extLst>
            <a:ext uri="{FAA26D3D-D897-4be2-8F04-BA451C77F1D7}">
              <ma14:placeholderFlag xmlns:ma14="http://schemas.microsoft.com/office/mac/drawingml/2011/main" xmlns="" val="1"/>
            </a:ext>
          </a:extLst>
        </p:spPr>
      </p:sp>
      <p:sp>
        <p:nvSpPr>
          <p:cNvPr id="1174531"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eaLnBrk="1" hangingPunct="1">
              <a:defRPr/>
            </a:pPr>
            <a:r>
              <a:rPr lang="en-US" dirty="0" smtClean="0">
                <a:ea typeface="ＭＳ Ｐゴシック" charset="0"/>
              </a:rPr>
              <a:t>Experimental evidence supporting the Ramachandran chart.  </a:t>
            </a:r>
          </a:p>
          <a:p>
            <a:pPr eaLnBrk="1" hangingPunct="1">
              <a:defRPr/>
            </a:pPr>
            <a:r>
              <a:rPr lang="en-US" dirty="0" smtClean="0">
                <a:ea typeface="ＭＳ Ｐゴシック" charset="0"/>
              </a:rPr>
              <a:t>This is the conformation angle distribution of all residues but </a:t>
            </a:r>
            <a:r>
              <a:rPr lang="en-US" dirty="0" err="1" smtClean="0">
                <a:ea typeface="ＭＳ Ｐゴシック" charset="0"/>
              </a:rPr>
              <a:t>Gly</a:t>
            </a:r>
            <a:r>
              <a:rPr lang="en-US" dirty="0" smtClean="0">
                <a:ea typeface="ＭＳ Ｐゴシック" charset="0"/>
              </a:rPr>
              <a:t> and Pro from 12 high resolution x-ray structures (blue dots) superimposed.  </a:t>
            </a:r>
          </a:p>
          <a:p>
            <a:pPr eaLnBrk="1" hangingPunct="1">
              <a:defRPr/>
            </a:pPr>
            <a:r>
              <a:rPr lang="en-US" dirty="0" smtClean="0">
                <a:ea typeface="ＭＳ Ｐゴシック" charset="0"/>
              </a:rPr>
              <a:t>Why is glycine excluded?</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6113" name="Rectangle 7"/>
          <p:cNvSpPr>
            <a:spLocks noGrp="1" noChangeArrowheads="1"/>
          </p:cNvSpPr>
          <p:nvPr>
            <p:ph type="sldNum" sz="quarter" idx="5"/>
          </p:nvPr>
        </p:nvSpPr>
        <p:spPr>
          <a:noFill/>
        </p:spPr>
        <p:txBody>
          <a:bodyPr/>
          <a:lstStyle/>
          <a:p>
            <a:fld id="{4019772F-F183-426C-9E30-307ABF7EC9F0}" type="slidenum">
              <a:rPr lang="en-US" smtClean="0">
                <a:cs typeface="Arial" charset="0"/>
              </a:rPr>
              <a:pPr/>
              <a:t>15</a:t>
            </a:fld>
            <a:endParaRPr lang="en-US" smtClean="0">
              <a:cs typeface="Arial" charset="0"/>
            </a:endParaRPr>
          </a:p>
        </p:txBody>
      </p:sp>
      <p:sp>
        <p:nvSpPr>
          <p:cNvPr id="346114" name="Rectangle 2"/>
          <p:cNvSpPr>
            <a:spLocks noGrp="1" noRot="1" noChangeAspect="1" noChangeArrowheads="1" noTextEdit="1"/>
          </p:cNvSpPr>
          <p:nvPr>
            <p:ph type="sldImg"/>
          </p:nvPr>
        </p:nvSpPr>
        <p:spPr>
          <a:xfrm>
            <a:off x="1181100" y="719138"/>
            <a:ext cx="4649788" cy="3487737"/>
          </a:xfrm>
          <a:ln/>
        </p:spPr>
      </p:sp>
      <p:sp>
        <p:nvSpPr>
          <p:cNvPr id="346115" name="Rectangle 3"/>
          <p:cNvSpPr>
            <a:spLocks noGrp="1" noChangeArrowheads="1"/>
          </p:cNvSpPr>
          <p:nvPr>
            <p:ph type="body" idx="1"/>
          </p:nvPr>
        </p:nvSpPr>
        <p:spPr>
          <a:xfrm>
            <a:off x="934111" y="4413403"/>
            <a:ext cx="5374945" cy="4103396"/>
          </a:xfrm>
          <a:noFill/>
          <a:ln/>
        </p:spPr>
        <p:txBody>
          <a:bodyPr/>
          <a:lstStyle/>
          <a:p>
            <a:pPr algn="just"/>
            <a:r>
              <a:rPr lang="en-US" b="1" dirty="0" smtClean="0">
                <a:latin typeface="Britannic Bold" pitchFamily="34" charset="0"/>
              </a:rPr>
              <a:t>CBC: </a:t>
            </a:r>
            <a:r>
              <a:rPr lang="en-US" b="1" dirty="0" smtClean="0"/>
              <a:t>Particular </a:t>
            </a:r>
            <a:r>
              <a:rPr lang="en-CA" b="1" dirty="0" smtClean="0"/>
              <a:t>Ramachandran angles</a:t>
            </a:r>
            <a:r>
              <a:rPr lang="en-US" b="1" dirty="0" smtClean="0"/>
              <a:t> correspond to particular secondary structures. </a:t>
            </a:r>
          </a:p>
          <a:p>
            <a:pPr algn="just"/>
            <a:r>
              <a:rPr lang="en-CA" dirty="0" smtClean="0"/>
              <a:t>Each regular secondary structure corresponds to a specific set of Ramachandran angles, the same angles at each alpha carbon. </a:t>
            </a:r>
            <a:r>
              <a:rPr lang="en-US" dirty="0" smtClean="0"/>
              <a:t>The region at the top left is the beta structure region. And the region at the middle left is the alpha structure region. So the plots on the previous pages tell you that most residue in those proteins are in conformations close to either the “ideal” or “perfectly regular” alpha helix or the ideal beta strand.  (But a few residues are in quite different conformations.) </a:t>
            </a:r>
          </a:p>
          <a:p>
            <a:pPr algn="just"/>
            <a:endParaRPr lang="en-US" dirty="0" smtClean="0"/>
          </a:p>
          <a:p>
            <a:pPr algn="just"/>
            <a:r>
              <a:rPr lang="en-US" dirty="0" smtClean="0"/>
              <a:t>(There are a few other </a:t>
            </a:r>
            <a:r>
              <a:rPr lang="en-CA" dirty="0" smtClean="0"/>
              <a:t>regular secondary structures indicated on the slide, like the “left-handed alpha helix” and the “collagen triple helix”, but these are not as common as alpha and beta, so we are not going to talk about them in this course.)</a:t>
            </a:r>
            <a:endParaRPr lang="en-US" dirty="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extLst>
            <a:ext uri="{FAA26D3D-D897-4be2-8F04-BA451C77F1D7}">
              <ma14:placeholderFlag xmlns:ma14="http://schemas.microsoft.com/office/mac/drawingml/2011/main" xmlns="" val="1"/>
            </a:ext>
          </a:extLst>
        </p:spPr>
        <p:txBody>
          <a:bodyPr/>
          <a:lstStyle>
            <a:lvl1pPr eaLnBrk="0" hangingPunct="0">
              <a:defRPr sz="3200">
                <a:solidFill>
                  <a:schemeClr val="tx1"/>
                </a:solidFill>
                <a:latin typeface="Arial" pitchFamily="34" charset="0"/>
                <a:ea typeface="MS PGothic" pitchFamily="34" charset="-128"/>
              </a:defRPr>
            </a:lvl1pPr>
            <a:lvl2pPr marL="754243" indent="-290093" eaLnBrk="0" hangingPunct="0">
              <a:defRPr sz="3200">
                <a:solidFill>
                  <a:schemeClr val="tx1"/>
                </a:solidFill>
                <a:latin typeface="Arial" pitchFamily="34" charset="0"/>
                <a:ea typeface="MS PGothic" pitchFamily="34" charset="-128"/>
              </a:defRPr>
            </a:lvl2pPr>
            <a:lvl3pPr marL="1160374" indent="-232075" eaLnBrk="0" hangingPunct="0">
              <a:defRPr sz="3200">
                <a:solidFill>
                  <a:schemeClr val="tx1"/>
                </a:solidFill>
                <a:latin typeface="Arial" pitchFamily="34" charset="0"/>
                <a:ea typeface="MS PGothic" pitchFamily="34" charset="-128"/>
              </a:defRPr>
            </a:lvl3pPr>
            <a:lvl4pPr marL="1624523" indent="-232075" eaLnBrk="0" hangingPunct="0">
              <a:defRPr sz="3200">
                <a:solidFill>
                  <a:schemeClr val="tx1"/>
                </a:solidFill>
                <a:latin typeface="Arial" pitchFamily="34" charset="0"/>
                <a:ea typeface="MS PGothic" pitchFamily="34" charset="-128"/>
              </a:defRPr>
            </a:lvl4pPr>
            <a:lvl5pPr marL="2088672" indent="-232075" eaLnBrk="0" hangingPunct="0">
              <a:defRPr sz="3200">
                <a:solidFill>
                  <a:schemeClr val="tx1"/>
                </a:solidFill>
                <a:latin typeface="Arial" pitchFamily="34" charset="0"/>
                <a:ea typeface="MS PGothic" pitchFamily="34" charset="-128"/>
              </a:defRPr>
            </a:lvl5pPr>
            <a:lvl6pPr marL="2552822" indent="-232075" eaLnBrk="0" fontAlgn="base" hangingPunct="0">
              <a:spcBef>
                <a:spcPct val="0"/>
              </a:spcBef>
              <a:spcAft>
                <a:spcPct val="0"/>
              </a:spcAft>
              <a:defRPr sz="3200">
                <a:solidFill>
                  <a:schemeClr val="tx1"/>
                </a:solidFill>
                <a:latin typeface="Arial" pitchFamily="34" charset="0"/>
                <a:ea typeface="MS PGothic" pitchFamily="34" charset="-128"/>
              </a:defRPr>
            </a:lvl6pPr>
            <a:lvl7pPr marL="3016971" indent="-232075" eaLnBrk="0" fontAlgn="base" hangingPunct="0">
              <a:spcBef>
                <a:spcPct val="0"/>
              </a:spcBef>
              <a:spcAft>
                <a:spcPct val="0"/>
              </a:spcAft>
              <a:defRPr sz="3200">
                <a:solidFill>
                  <a:schemeClr val="tx1"/>
                </a:solidFill>
                <a:latin typeface="Arial" pitchFamily="34" charset="0"/>
                <a:ea typeface="MS PGothic" pitchFamily="34" charset="-128"/>
              </a:defRPr>
            </a:lvl7pPr>
            <a:lvl8pPr marL="3481121" indent="-232075" eaLnBrk="0" fontAlgn="base" hangingPunct="0">
              <a:spcBef>
                <a:spcPct val="0"/>
              </a:spcBef>
              <a:spcAft>
                <a:spcPct val="0"/>
              </a:spcAft>
              <a:defRPr sz="3200">
                <a:solidFill>
                  <a:schemeClr val="tx1"/>
                </a:solidFill>
                <a:latin typeface="Arial" pitchFamily="34" charset="0"/>
                <a:ea typeface="MS PGothic" pitchFamily="34" charset="-128"/>
              </a:defRPr>
            </a:lvl8pPr>
            <a:lvl9pPr marL="3945270" indent="-232075" eaLnBrk="0" fontAlgn="base" hangingPunct="0">
              <a:spcBef>
                <a:spcPct val="0"/>
              </a:spcBef>
              <a:spcAft>
                <a:spcPct val="0"/>
              </a:spcAft>
              <a:defRPr sz="3200">
                <a:solidFill>
                  <a:schemeClr val="tx1"/>
                </a:solidFill>
                <a:latin typeface="Arial" pitchFamily="34" charset="0"/>
                <a:ea typeface="MS PGothic" pitchFamily="34" charset="-128"/>
              </a:defRPr>
            </a:lvl9pPr>
          </a:lstStyle>
          <a:p>
            <a:pPr eaLnBrk="1" hangingPunct="1"/>
            <a:fld id="{649A3D70-93EB-4913-BA84-0E0E46DEFBE4}" type="slidenum">
              <a:rPr lang="en-GB" altLang="en-US" sz="1200"/>
              <a:pPr eaLnBrk="1" hangingPunct="1"/>
              <a:t>16</a:t>
            </a:fld>
            <a:endParaRPr lang="en-GB" altLang="en-US" sz="1200"/>
          </a:p>
        </p:txBody>
      </p:sp>
      <p:sp>
        <p:nvSpPr>
          <p:cNvPr id="1074178" name="Rectangle 2"/>
          <p:cNvSpPr>
            <a:spLocks noGrp="1" noRot="1" noChangeAspect="1" noChangeArrowheads="1"/>
          </p:cNvSpPr>
          <p:nvPr>
            <p:ph type="sldImg"/>
          </p:nvPr>
        </p:nvSpPr>
        <p:spPr>
          <a:solidFill>
            <a:srgbClr val="FFFFFF"/>
          </a:solidFill>
          <a:ln/>
          <a:extLst>
            <a:ext uri="{FAA26D3D-D897-4be2-8F04-BA451C77F1D7}">
              <ma14:placeholderFlag xmlns:ma14="http://schemas.microsoft.com/office/mac/drawingml/2011/main" xmlns="" val="1"/>
            </a:ext>
          </a:extLst>
        </p:spPr>
      </p:sp>
      <p:sp>
        <p:nvSpPr>
          <p:cNvPr id="1074179" name="Rectangle 3"/>
          <p:cNvSpPr>
            <a:spLocks noGrp="1" noChangeArrowheads="1"/>
          </p:cNvSpPr>
          <p:nvPr>
            <p:ph type="body" idx="1"/>
          </p:nvPr>
        </p:nvSpPr>
        <p:spPr>
          <a:solidFill>
            <a:srgbClr val="FFFFFF"/>
          </a:solidFill>
          <a:ln>
            <a:solidFill>
              <a:srgbClr val="000000"/>
            </a:solidFill>
            <a:miter lim="800000"/>
            <a:headEnd/>
            <a:tailEnd/>
          </a:ln>
          <a:extLst>
            <a:ext uri="{FAA26D3D-D897-4be2-8F04-BA451C77F1D7}">
              <ma14:placeholderFlag xmlns:ma14="http://schemas.microsoft.com/office/mac/drawingml/2011/main" xmlns="" val="1"/>
            </a:ext>
          </a:extLst>
        </p:spPr>
        <p:txBody>
          <a:bodyPr/>
          <a:lstStyle/>
          <a:p>
            <a:pPr eaLnBrk="1" hangingPunct="1">
              <a:defRPr/>
            </a:pPr>
            <a:r>
              <a:rPr lang="en-US" dirty="0" smtClean="0">
                <a:ea typeface="ＭＳ Ｐゴシック" charset="0"/>
              </a:rPr>
              <a:t>Average globular protein 31% a helix, 28%</a:t>
            </a:r>
            <a:r>
              <a:rPr lang="en-US" baseline="0" dirty="0" smtClean="0">
                <a:ea typeface="ＭＳ Ｐゴシック" charset="0"/>
              </a:rPr>
              <a:t> beta sheet, rest other.</a:t>
            </a:r>
          </a:p>
          <a:p>
            <a:pPr eaLnBrk="1" hangingPunct="1">
              <a:defRPr/>
            </a:pPr>
            <a:r>
              <a:rPr lang="en-US" baseline="0" dirty="0" smtClean="0">
                <a:ea typeface="ＭＳ Ｐゴシック" charset="0"/>
              </a:rPr>
              <a:t>Some proteins all a-helix = myoglobin or </a:t>
            </a:r>
            <a:r>
              <a:rPr lang="en-US" baseline="0" dirty="0" err="1" smtClean="0">
                <a:ea typeface="ＭＳ Ｐゴシック" charset="0"/>
              </a:rPr>
              <a:t>cytopchrome</a:t>
            </a:r>
            <a:r>
              <a:rPr lang="en-US" baseline="0" dirty="0" smtClean="0">
                <a:ea typeface="ＭＳ Ｐゴシック" charset="0"/>
              </a:rPr>
              <a:t> b562, some all b-sheet = immunoglobulin, many a mix</a:t>
            </a:r>
            <a:endParaRPr lang="en-US" dirty="0" smtClean="0">
              <a:ea typeface="ＭＳ Ｐゴシック"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extLst>
            <a:ext uri="{FAA26D3D-D897-4be2-8F04-BA451C77F1D7}">
              <ma14:placeholderFlag xmlns:ma14="http://schemas.microsoft.com/office/mac/drawingml/2011/main" xmlns="" val="1"/>
            </a:ext>
          </a:extLst>
        </p:spPr>
        <p:txBody>
          <a:bodyPr/>
          <a:lstStyle>
            <a:lvl1pPr eaLnBrk="0" hangingPunct="0">
              <a:defRPr sz="3200">
                <a:solidFill>
                  <a:schemeClr val="tx1"/>
                </a:solidFill>
                <a:latin typeface="Arial" pitchFamily="34" charset="0"/>
                <a:ea typeface="MS PGothic" pitchFamily="34" charset="-128"/>
              </a:defRPr>
            </a:lvl1pPr>
            <a:lvl2pPr marL="754243" indent="-290093" eaLnBrk="0" hangingPunct="0">
              <a:defRPr sz="3200">
                <a:solidFill>
                  <a:schemeClr val="tx1"/>
                </a:solidFill>
                <a:latin typeface="Arial" pitchFamily="34" charset="0"/>
                <a:ea typeface="MS PGothic" pitchFamily="34" charset="-128"/>
              </a:defRPr>
            </a:lvl2pPr>
            <a:lvl3pPr marL="1160374" indent="-232075" eaLnBrk="0" hangingPunct="0">
              <a:defRPr sz="3200">
                <a:solidFill>
                  <a:schemeClr val="tx1"/>
                </a:solidFill>
                <a:latin typeface="Arial" pitchFamily="34" charset="0"/>
                <a:ea typeface="MS PGothic" pitchFamily="34" charset="-128"/>
              </a:defRPr>
            </a:lvl3pPr>
            <a:lvl4pPr marL="1624523" indent="-232075" eaLnBrk="0" hangingPunct="0">
              <a:defRPr sz="3200">
                <a:solidFill>
                  <a:schemeClr val="tx1"/>
                </a:solidFill>
                <a:latin typeface="Arial" pitchFamily="34" charset="0"/>
                <a:ea typeface="MS PGothic" pitchFamily="34" charset="-128"/>
              </a:defRPr>
            </a:lvl4pPr>
            <a:lvl5pPr marL="2088672" indent="-232075" eaLnBrk="0" hangingPunct="0">
              <a:defRPr sz="3200">
                <a:solidFill>
                  <a:schemeClr val="tx1"/>
                </a:solidFill>
                <a:latin typeface="Arial" pitchFamily="34" charset="0"/>
                <a:ea typeface="MS PGothic" pitchFamily="34" charset="-128"/>
              </a:defRPr>
            </a:lvl5pPr>
            <a:lvl6pPr marL="2552822" indent="-232075" eaLnBrk="0" fontAlgn="base" hangingPunct="0">
              <a:spcBef>
                <a:spcPct val="0"/>
              </a:spcBef>
              <a:spcAft>
                <a:spcPct val="0"/>
              </a:spcAft>
              <a:defRPr sz="3200">
                <a:solidFill>
                  <a:schemeClr val="tx1"/>
                </a:solidFill>
                <a:latin typeface="Arial" pitchFamily="34" charset="0"/>
                <a:ea typeface="MS PGothic" pitchFamily="34" charset="-128"/>
              </a:defRPr>
            </a:lvl6pPr>
            <a:lvl7pPr marL="3016971" indent="-232075" eaLnBrk="0" fontAlgn="base" hangingPunct="0">
              <a:spcBef>
                <a:spcPct val="0"/>
              </a:spcBef>
              <a:spcAft>
                <a:spcPct val="0"/>
              </a:spcAft>
              <a:defRPr sz="3200">
                <a:solidFill>
                  <a:schemeClr val="tx1"/>
                </a:solidFill>
                <a:latin typeface="Arial" pitchFamily="34" charset="0"/>
                <a:ea typeface="MS PGothic" pitchFamily="34" charset="-128"/>
              </a:defRPr>
            </a:lvl7pPr>
            <a:lvl8pPr marL="3481121" indent="-232075" eaLnBrk="0" fontAlgn="base" hangingPunct="0">
              <a:spcBef>
                <a:spcPct val="0"/>
              </a:spcBef>
              <a:spcAft>
                <a:spcPct val="0"/>
              </a:spcAft>
              <a:defRPr sz="3200">
                <a:solidFill>
                  <a:schemeClr val="tx1"/>
                </a:solidFill>
                <a:latin typeface="Arial" pitchFamily="34" charset="0"/>
                <a:ea typeface="MS PGothic" pitchFamily="34" charset="-128"/>
              </a:defRPr>
            </a:lvl8pPr>
            <a:lvl9pPr marL="3945270" indent="-232075" eaLnBrk="0" fontAlgn="base" hangingPunct="0">
              <a:spcBef>
                <a:spcPct val="0"/>
              </a:spcBef>
              <a:spcAft>
                <a:spcPct val="0"/>
              </a:spcAft>
              <a:defRPr sz="3200">
                <a:solidFill>
                  <a:schemeClr val="tx1"/>
                </a:solidFill>
                <a:latin typeface="Arial" pitchFamily="34" charset="0"/>
                <a:ea typeface="MS PGothic" pitchFamily="34" charset="-128"/>
              </a:defRPr>
            </a:lvl9pPr>
          </a:lstStyle>
          <a:p>
            <a:pPr eaLnBrk="1" hangingPunct="1"/>
            <a:fld id="{5FAE4482-72D7-49FD-A9E3-7AD3753565C1}" type="slidenum">
              <a:rPr lang="en-GB" altLang="en-US" sz="1200"/>
              <a:pPr eaLnBrk="1" hangingPunct="1"/>
              <a:t>17</a:t>
            </a:fld>
            <a:endParaRPr lang="en-GB" altLang="en-US" sz="1200"/>
          </a:p>
        </p:txBody>
      </p:sp>
      <p:sp>
        <p:nvSpPr>
          <p:cNvPr id="1076226" name="Rectangle 2"/>
          <p:cNvSpPr>
            <a:spLocks noGrp="1" noRot="1" noChangeAspect="1" noChangeArrowheads="1"/>
          </p:cNvSpPr>
          <p:nvPr>
            <p:ph type="sldImg"/>
          </p:nvPr>
        </p:nvSpPr>
        <p:spPr>
          <a:solidFill>
            <a:srgbClr val="FFFFFF"/>
          </a:solidFill>
          <a:ln/>
          <a:extLst>
            <a:ext uri="{FAA26D3D-D897-4be2-8F04-BA451C77F1D7}">
              <ma14:placeholderFlag xmlns:ma14="http://schemas.microsoft.com/office/mac/drawingml/2011/main" xmlns="" val="1"/>
            </a:ext>
          </a:extLst>
        </p:spPr>
      </p:sp>
      <p:sp>
        <p:nvSpPr>
          <p:cNvPr id="1076227" name="Rectangle 3"/>
          <p:cNvSpPr>
            <a:spLocks noGrp="1" noChangeArrowheads="1"/>
          </p:cNvSpPr>
          <p:nvPr>
            <p:ph type="body" idx="1"/>
          </p:nvPr>
        </p:nvSpPr>
        <p:spPr>
          <a:solidFill>
            <a:srgbClr val="FFFFFF"/>
          </a:solidFill>
          <a:ln>
            <a:solidFill>
              <a:srgbClr val="000000"/>
            </a:solidFill>
            <a:miter lim="800000"/>
            <a:headEnd/>
            <a:tailEnd/>
          </a:ln>
          <a:extLst>
            <a:ext uri="{FAA26D3D-D897-4be2-8F04-BA451C77F1D7}">
              <ma14:placeholderFlag xmlns:ma14="http://schemas.microsoft.com/office/mac/drawingml/2011/main" xmlns="" val="1"/>
            </a:ext>
          </a:extLst>
        </p:spPr>
        <p:txBody>
          <a:bodyPr/>
          <a:lstStyle/>
          <a:p>
            <a:pPr eaLnBrk="1" hangingPunct="1">
              <a:defRPr/>
            </a:pPr>
            <a:r>
              <a:rPr lang="en-US" dirty="0" err="1" smtClean="0">
                <a:ea typeface="ＭＳ Ｐゴシック" charset="0"/>
              </a:rPr>
              <a:t>Defiitions</a:t>
            </a:r>
            <a:r>
              <a:rPr lang="en-US" dirty="0" smtClean="0">
                <a:ea typeface="ＭＳ Ｐゴシック" charset="0"/>
              </a:rPr>
              <a:t> of helical pitch the number of repeating units per turn and the helical rise per </a:t>
            </a:r>
            <a:r>
              <a:rPr lang="en-US" dirty="0" err="1" smtClean="0">
                <a:ea typeface="ＭＳ Ｐゴシック" charset="0"/>
              </a:rPr>
              <a:t>prepeating</a:t>
            </a:r>
            <a:r>
              <a:rPr lang="en-US" dirty="0" smtClean="0">
                <a:ea typeface="ＭＳ Ｐゴシック" charset="0"/>
              </a:rPr>
              <a:t> unit.  </a:t>
            </a:r>
          </a:p>
          <a:p>
            <a:pPr eaLnBrk="1" hangingPunct="1">
              <a:defRPr/>
            </a:pPr>
            <a:r>
              <a:rPr lang="en-US" dirty="0" smtClean="0">
                <a:ea typeface="ＭＳ Ｐゴシック" charset="0"/>
              </a:rPr>
              <a:t>Right handed helices have positive values</a:t>
            </a:r>
          </a:p>
          <a:p>
            <a:pPr eaLnBrk="1" hangingPunct="1">
              <a:defRPr/>
            </a:pPr>
            <a:r>
              <a:rPr lang="en-US" dirty="0" smtClean="0">
                <a:ea typeface="ＭＳ Ｐゴシック" charset="0"/>
              </a:rPr>
              <a:t>Left handed helices have negative values.</a:t>
            </a:r>
          </a:p>
          <a:p>
            <a:pPr eaLnBrk="1" hangingPunct="1">
              <a:defRPr/>
            </a:pPr>
            <a:endParaRPr lang="en-US" dirty="0" smtClean="0">
              <a:ea typeface="ＭＳ Ｐゴシック" charset="0"/>
            </a:endParaRPr>
          </a:p>
          <a:p>
            <a:pPr eaLnBrk="1" hangingPunct="1">
              <a:defRPr/>
            </a:pPr>
            <a:r>
              <a:rPr lang="en-US" dirty="0" smtClean="0">
                <a:ea typeface="ＭＳ Ｐゴシック" charset="0"/>
              </a:rPr>
              <a:t>If n = 2 the helix turns into a </a:t>
            </a:r>
            <a:r>
              <a:rPr lang="en-US" dirty="0" err="1" smtClean="0">
                <a:ea typeface="ＭＳ Ｐゴシック" charset="0"/>
              </a:rPr>
              <a:t>nonchiral</a:t>
            </a:r>
            <a:r>
              <a:rPr lang="en-US" dirty="0" smtClean="0">
                <a:ea typeface="ＭＳ Ｐゴシック" charset="0"/>
              </a:rPr>
              <a:t> ribbon.</a:t>
            </a:r>
          </a:p>
          <a:p>
            <a:pPr eaLnBrk="1" hangingPunct="1">
              <a:defRPr/>
            </a:pPr>
            <a:endParaRPr lang="en-US" dirty="0" smtClean="0">
              <a:ea typeface="ＭＳ Ｐゴシック" charset="0"/>
            </a:endParaRPr>
          </a:p>
          <a:p>
            <a:pPr eaLnBrk="1" hangingPunct="1">
              <a:defRPr/>
            </a:pPr>
            <a:r>
              <a:rPr lang="en-US" dirty="0" smtClean="0">
                <a:ea typeface="ＭＳ Ｐゴシック" charset="0"/>
              </a:rPr>
              <a:t>If p = 0 the helix becomes a closed ring.</a:t>
            </a:r>
            <a:endParaRPr lang="en-US" dirty="0" smtClean="0">
              <a:ea typeface="ＭＳ Ｐゴシック"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extLst>
            <a:ext uri="{FAA26D3D-D897-4be2-8F04-BA451C77F1D7}">
              <ma14:placeholderFlag xmlns:ma14="http://schemas.microsoft.com/office/mac/drawingml/2011/main" xmlns="" val="1"/>
            </a:ext>
          </a:extLst>
        </p:spPr>
        <p:txBody>
          <a:bodyPr/>
          <a:lstStyle>
            <a:lvl1pPr eaLnBrk="0" hangingPunct="0">
              <a:defRPr sz="3200">
                <a:solidFill>
                  <a:schemeClr val="tx1"/>
                </a:solidFill>
                <a:latin typeface="Arial" pitchFamily="34" charset="0"/>
                <a:ea typeface="MS PGothic" pitchFamily="34" charset="-128"/>
              </a:defRPr>
            </a:lvl1pPr>
            <a:lvl2pPr marL="754243" indent="-290093" eaLnBrk="0" hangingPunct="0">
              <a:defRPr sz="3200">
                <a:solidFill>
                  <a:schemeClr val="tx1"/>
                </a:solidFill>
                <a:latin typeface="Arial" pitchFamily="34" charset="0"/>
                <a:ea typeface="MS PGothic" pitchFamily="34" charset="-128"/>
              </a:defRPr>
            </a:lvl2pPr>
            <a:lvl3pPr marL="1160374" indent="-232075" eaLnBrk="0" hangingPunct="0">
              <a:defRPr sz="3200">
                <a:solidFill>
                  <a:schemeClr val="tx1"/>
                </a:solidFill>
                <a:latin typeface="Arial" pitchFamily="34" charset="0"/>
                <a:ea typeface="MS PGothic" pitchFamily="34" charset="-128"/>
              </a:defRPr>
            </a:lvl3pPr>
            <a:lvl4pPr marL="1624523" indent="-232075" eaLnBrk="0" hangingPunct="0">
              <a:defRPr sz="3200">
                <a:solidFill>
                  <a:schemeClr val="tx1"/>
                </a:solidFill>
                <a:latin typeface="Arial" pitchFamily="34" charset="0"/>
                <a:ea typeface="MS PGothic" pitchFamily="34" charset="-128"/>
              </a:defRPr>
            </a:lvl4pPr>
            <a:lvl5pPr marL="2088672" indent="-232075" eaLnBrk="0" hangingPunct="0">
              <a:defRPr sz="3200">
                <a:solidFill>
                  <a:schemeClr val="tx1"/>
                </a:solidFill>
                <a:latin typeface="Arial" pitchFamily="34" charset="0"/>
                <a:ea typeface="MS PGothic" pitchFamily="34" charset="-128"/>
              </a:defRPr>
            </a:lvl5pPr>
            <a:lvl6pPr marL="2552822" indent="-232075" eaLnBrk="0" fontAlgn="base" hangingPunct="0">
              <a:spcBef>
                <a:spcPct val="0"/>
              </a:spcBef>
              <a:spcAft>
                <a:spcPct val="0"/>
              </a:spcAft>
              <a:defRPr sz="3200">
                <a:solidFill>
                  <a:schemeClr val="tx1"/>
                </a:solidFill>
                <a:latin typeface="Arial" pitchFamily="34" charset="0"/>
                <a:ea typeface="MS PGothic" pitchFamily="34" charset="-128"/>
              </a:defRPr>
            </a:lvl6pPr>
            <a:lvl7pPr marL="3016971" indent="-232075" eaLnBrk="0" fontAlgn="base" hangingPunct="0">
              <a:spcBef>
                <a:spcPct val="0"/>
              </a:spcBef>
              <a:spcAft>
                <a:spcPct val="0"/>
              </a:spcAft>
              <a:defRPr sz="3200">
                <a:solidFill>
                  <a:schemeClr val="tx1"/>
                </a:solidFill>
                <a:latin typeface="Arial" pitchFamily="34" charset="0"/>
                <a:ea typeface="MS PGothic" pitchFamily="34" charset="-128"/>
              </a:defRPr>
            </a:lvl7pPr>
            <a:lvl8pPr marL="3481121" indent="-232075" eaLnBrk="0" fontAlgn="base" hangingPunct="0">
              <a:spcBef>
                <a:spcPct val="0"/>
              </a:spcBef>
              <a:spcAft>
                <a:spcPct val="0"/>
              </a:spcAft>
              <a:defRPr sz="3200">
                <a:solidFill>
                  <a:schemeClr val="tx1"/>
                </a:solidFill>
                <a:latin typeface="Arial" pitchFamily="34" charset="0"/>
                <a:ea typeface="MS PGothic" pitchFamily="34" charset="-128"/>
              </a:defRPr>
            </a:lvl8pPr>
            <a:lvl9pPr marL="3945270" indent="-232075" eaLnBrk="0" fontAlgn="base" hangingPunct="0">
              <a:spcBef>
                <a:spcPct val="0"/>
              </a:spcBef>
              <a:spcAft>
                <a:spcPct val="0"/>
              </a:spcAft>
              <a:defRPr sz="3200">
                <a:solidFill>
                  <a:schemeClr val="tx1"/>
                </a:solidFill>
                <a:latin typeface="Arial" pitchFamily="34" charset="0"/>
                <a:ea typeface="MS PGothic" pitchFamily="34" charset="-128"/>
              </a:defRPr>
            </a:lvl9pPr>
          </a:lstStyle>
          <a:p>
            <a:pPr eaLnBrk="1" hangingPunct="1"/>
            <a:fld id="{64966440-AB17-455C-B10E-38DAC1EDB82D}" type="slidenum">
              <a:rPr lang="en-GB" altLang="en-US" sz="1200"/>
              <a:pPr eaLnBrk="1" hangingPunct="1"/>
              <a:t>18</a:t>
            </a:fld>
            <a:endParaRPr lang="en-GB" altLang="en-US" sz="1200"/>
          </a:p>
        </p:txBody>
      </p:sp>
      <p:sp>
        <p:nvSpPr>
          <p:cNvPr id="1082370" name="Rectangle 2"/>
          <p:cNvSpPr>
            <a:spLocks noGrp="1" noRot="1" noChangeAspect="1" noChangeArrowheads="1"/>
          </p:cNvSpPr>
          <p:nvPr>
            <p:ph type="sldImg"/>
          </p:nvPr>
        </p:nvSpPr>
        <p:spPr>
          <a:solidFill>
            <a:srgbClr val="FFFFFF"/>
          </a:solidFill>
          <a:ln/>
          <a:extLst>
            <a:ext uri="{FAA26D3D-D897-4be2-8F04-BA451C77F1D7}">
              <ma14:placeholderFlag xmlns:ma14="http://schemas.microsoft.com/office/mac/drawingml/2011/main" xmlns="" val="1"/>
            </a:ext>
          </a:extLst>
        </p:spPr>
      </p:sp>
      <p:sp>
        <p:nvSpPr>
          <p:cNvPr id="1082371" name="Rectangle 3"/>
          <p:cNvSpPr>
            <a:spLocks noGrp="1" noChangeArrowheads="1"/>
          </p:cNvSpPr>
          <p:nvPr>
            <p:ph type="body" idx="1"/>
          </p:nvPr>
        </p:nvSpPr>
        <p:spPr>
          <a:solidFill>
            <a:srgbClr val="FFFFFF"/>
          </a:solidFill>
          <a:ln>
            <a:solidFill>
              <a:srgbClr val="000000"/>
            </a:solidFill>
            <a:miter lim="800000"/>
            <a:headEnd/>
            <a:tailEnd/>
          </a:ln>
          <a:extLst>
            <a:ext uri="{FAA26D3D-D897-4be2-8F04-BA451C77F1D7}">
              <ma14:placeholderFlag xmlns:ma14="http://schemas.microsoft.com/office/mac/drawingml/2011/main" xmlns="" val="1"/>
            </a:ext>
          </a:extLst>
        </p:spPr>
        <p:txBody>
          <a:bodyPr/>
          <a:lstStyle/>
          <a:p>
            <a:pPr eaLnBrk="1" hangingPunct="1">
              <a:defRPr/>
            </a:pPr>
            <a:r>
              <a:rPr lang="en-US" dirty="0" smtClean="0">
                <a:ea typeface="ＭＳ Ｐゴシック" charset="0"/>
              </a:rPr>
              <a:t>Phi=-57, Psi = -47, n=3.6, p=5.4A  what would these be for D-amino acid helix?</a:t>
            </a:r>
          </a:p>
          <a:p>
            <a:pPr eaLnBrk="1" hangingPunct="1">
              <a:defRPr/>
            </a:pPr>
            <a:r>
              <a:rPr lang="en-US" dirty="0" smtClean="0">
                <a:ea typeface="ＭＳ Ｐゴシック" charset="0"/>
              </a:rPr>
              <a:t>NH of</a:t>
            </a:r>
            <a:r>
              <a:rPr lang="en-US" baseline="0" dirty="0" smtClean="0">
                <a:ea typeface="ＭＳ Ｐゴシック" charset="0"/>
              </a:rPr>
              <a:t> nth residue H bonds to CO of nth-4 residue, distance = 2.8A.</a:t>
            </a:r>
          </a:p>
          <a:p>
            <a:pPr eaLnBrk="1" hangingPunct="1">
              <a:defRPr/>
            </a:pPr>
            <a:r>
              <a:rPr lang="en-US" baseline="0" dirty="0" smtClean="0">
                <a:ea typeface="ＭＳ Ｐゴシック" charset="0"/>
              </a:rPr>
              <a:t>Tight packing on interior – van der </a:t>
            </a:r>
            <a:r>
              <a:rPr lang="en-US" baseline="0" dirty="0" err="1" smtClean="0">
                <a:ea typeface="ＭＳ Ｐゴシック" charset="0"/>
              </a:rPr>
              <a:t>waal</a:t>
            </a:r>
            <a:r>
              <a:rPr lang="en-US" baseline="0" dirty="0" smtClean="0">
                <a:ea typeface="ＭＳ Ｐゴシック" charset="0"/>
              </a:rPr>
              <a:t> radius of atoms = London Forces</a:t>
            </a:r>
          </a:p>
          <a:p>
            <a:pPr eaLnBrk="1" hangingPunct="1">
              <a:defRPr/>
            </a:pPr>
            <a:r>
              <a:rPr lang="en-US" baseline="0" dirty="0" smtClean="0">
                <a:ea typeface="ＭＳ Ｐゴシック" charset="0"/>
              </a:rPr>
              <a:t>R project out of helix avoiding steric contact with backbone</a:t>
            </a:r>
          </a:p>
          <a:p>
            <a:pPr eaLnBrk="1" hangingPunct="1">
              <a:defRPr/>
            </a:pPr>
            <a:r>
              <a:rPr lang="en-US" baseline="0" dirty="0" smtClean="0">
                <a:ea typeface="ＭＳ Ｐゴシック" charset="0"/>
              </a:rPr>
              <a:t>Range from 12-140 aa long, very common structural feature.</a:t>
            </a:r>
            <a:endParaRPr lang="en-US" dirty="0" smtClean="0">
              <a:ea typeface="ＭＳ Ｐゴシック" charset="0"/>
            </a:endParaRPr>
          </a:p>
          <a:p>
            <a:pPr eaLnBrk="1" hangingPunct="1">
              <a:defRPr/>
            </a:pPr>
            <a:endParaRPr lang="en-US" dirty="0" smtClean="0">
              <a:ea typeface="ＭＳ Ｐゴシック"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Use?  See sidechains sticking out and core of helix on the interior.</a:t>
            </a:r>
            <a:endParaRPr lang="en-CA" dirty="0"/>
          </a:p>
        </p:txBody>
      </p:sp>
      <p:sp>
        <p:nvSpPr>
          <p:cNvPr id="4" name="Slide Number Placeholder 3"/>
          <p:cNvSpPr>
            <a:spLocks noGrp="1"/>
          </p:cNvSpPr>
          <p:nvPr>
            <p:ph type="sldNum" sz="quarter" idx="10"/>
          </p:nvPr>
        </p:nvSpPr>
        <p:spPr/>
        <p:txBody>
          <a:bodyPr/>
          <a:lstStyle/>
          <a:p>
            <a:fld id="{D04FC9E3-0C44-43C2-BA78-7CC70738FDDA}" type="slidenum">
              <a:rPr lang="en-CA" smtClean="0"/>
              <a:pPr/>
              <a:t>19</a:t>
            </a:fld>
            <a:endParaRPr lang="en-CA"/>
          </a:p>
        </p:txBody>
      </p:sp>
    </p:spTree>
    <p:extLst>
      <p:ext uri="{BB962C8B-B14F-4D97-AF65-F5344CB8AC3E}">
        <p14:creationId xmlns:p14="http://schemas.microsoft.com/office/powerpoint/2010/main" val="25399286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extLst>
            <a:ext uri="{FAA26D3D-D897-4be2-8F04-BA451C77F1D7}">
              <ma14:placeholderFlag xmlns:ma14="http://schemas.microsoft.com/office/mac/drawingml/2011/main" xmlns="" val="1"/>
            </a:ext>
          </a:extLst>
        </p:spPr>
        <p:txBody>
          <a:bodyPr/>
          <a:lstStyle>
            <a:lvl1pPr eaLnBrk="0" hangingPunct="0">
              <a:defRPr sz="3200">
                <a:solidFill>
                  <a:schemeClr val="tx1"/>
                </a:solidFill>
                <a:latin typeface="Arial" pitchFamily="34" charset="0"/>
                <a:ea typeface="MS PGothic" pitchFamily="34" charset="-128"/>
              </a:defRPr>
            </a:lvl1pPr>
            <a:lvl2pPr marL="754243" indent="-290093" eaLnBrk="0" hangingPunct="0">
              <a:defRPr sz="3200">
                <a:solidFill>
                  <a:schemeClr val="tx1"/>
                </a:solidFill>
                <a:latin typeface="Arial" pitchFamily="34" charset="0"/>
                <a:ea typeface="MS PGothic" pitchFamily="34" charset="-128"/>
              </a:defRPr>
            </a:lvl2pPr>
            <a:lvl3pPr marL="1160374" indent="-232075" eaLnBrk="0" hangingPunct="0">
              <a:defRPr sz="3200">
                <a:solidFill>
                  <a:schemeClr val="tx1"/>
                </a:solidFill>
                <a:latin typeface="Arial" pitchFamily="34" charset="0"/>
                <a:ea typeface="MS PGothic" pitchFamily="34" charset="-128"/>
              </a:defRPr>
            </a:lvl3pPr>
            <a:lvl4pPr marL="1624523" indent="-232075" eaLnBrk="0" hangingPunct="0">
              <a:defRPr sz="3200">
                <a:solidFill>
                  <a:schemeClr val="tx1"/>
                </a:solidFill>
                <a:latin typeface="Arial" pitchFamily="34" charset="0"/>
                <a:ea typeface="MS PGothic" pitchFamily="34" charset="-128"/>
              </a:defRPr>
            </a:lvl4pPr>
            <a:lvl5pPr marL="2088672" indent="-232075" eaLnBrk="0" hangingPunct="0">
              <a:defRPr sz="3200">
                <a:solidFill>
                  <a:schemeClr val="tx1"/>
                </a:solidFill>
                <a:latin typeface="Arial" pitchFamily="34" charset="0"/>
                <a:ea typeface="MS PGothic" pitchFamily="34" charset="-128"/>
              </a:defRPr>
            </a:lvl5pPr>
            <a:lvl6pPr marL="2552822" indent="-232075" eaLnBrk="0" fontAlgn="base" hangingPunct="0">
              <a:spcBef>
                <a:spcPct val="0"/>
              </a:spcBef>
              <a:spcAft>
                <a:spcPct val="0"/>
              </a:spcAft>
              <a:defRPr sz="3200">
                <a:solidFill>
                  <a:schemeClr val="tx1"/>
                </a:solidFill>
                <a:latin typeface="Arial" pitchFamily="34" charset="0"/>
                <a:ea typeface="MS PGothic" pitchFamily="34" charset="-128"/>
              </a:defRPr>
            </a:lvl6pPr>
            <a:lvl7pPr marL="3016971" indent="-232075" eaLnBrk="0" fontAlgn="base" hangingPunct="0">
              <a:spcBef>
                <a:spcPct val="0"/>
              </a:spcBef>
              <a:spcAft>
                <a:spcPct val="0"/>
              </a:spcAft>
              <a:defRPr sz="3200">
                <a:solidFill>
                  <a:schemeClr val="tx1"/>
                </a:solidFill>
                <a:latin typeface="Arial" pitchFamily="34" charset="0"/>
                <a:ea typeface="MS PGothic" pitchFamily="34" charset="-128"/>
              </a:defRPr>
            </a:lvl7pPr>
            <a:lvl8pPr marL="3481121" indent="-232075" eaLnBrk="0" fontAlgn="base" hangingPunct="0">
              <a:spcBef>
                <a:spcPct val="0"/>
              </a:spcBef>
              <a:spcAft>
                <a:spcPct val="0"/>
              </a:spcAft>
              <a:defRPr sz="3200">
                <a:solidFill>
                  <a:schemeClr val="tx1"/>
                </a:solidFill>
                <a:latin typeface="Arial" pitchFamily="34" charset="0"/>
                <a:ea typeface="MS PGothic" pitchFamily="34" charset="-128"/>
              </a:defRPr>
            </a:lvl8pPr>
            <a:lvl9pPr marL="3945270" indent="-232075" eaLnBrk="0" fontAlgn="base" hangingPunct="0">
              <a:spcBef>
                <a:spcPct val="0"/>
              </a:spcBef>
              <a:spcAft>
                <a:spcPct val="0"/>
              </a:spcAft>
              <a:defRPr sz="3200">
                <a:solidFill>
                  <a:schemeClr val="tx1"/>
                </a:solidFill>
                <a:latin typeface="Arial" pitchFamily="34" charset="0"/>
                <a:ea typeface="MS PGothic" pitchFamily="34" charset="-128"/>
              </a:defRPr>
            </a:lvl9pPr>
          </a:lstStyle>
          <a:p>
            <a:pPr eaLnBrk="1" hangingPunct="1"/>
            <a:fld id="{E5E7232B-3AC4-4CDF-B405-5A0278C2666C}" type="slidenum">
              <a:rPr lang="en-GB" altLang="en-US" sz="1200"/>
              <a:pPr eaLnBrk="1" hangingPunct="1"/>
              <a:t>20</a:t>
            </a:fld>
            <a:endParaRPr lang="en-GB" altLang="en-US" sz="1200"/>
          </a:p>
        </p:txBody>
      </p:sp>
      <p:sp>
        <p:nvSpPr>
          <p:cNvPr id="1085442" name="Rectangle 2"/>
          <p:cNvSpPr>
            <a:spLocks noGrp="1" noRot="1" noChangeAspect="1" noChangeArrowheads="1"/>
          </p:cNvSpPr>
          <p:nvPr>
            <p:ph type="sldImg"/>
          </p:nvPr>
        </p:nvSpPr>
        <p:spPr>
          <a:solidFill>
            <a:srgbClr val="FFFFFF"/>
          </a:solidFill>
          <a:ln/>
          <a:extLst>
            <a:ext uri="{FAA26D3D-D897-4be2-8F04-BA451C77F1D7}">
              <ma14:placeholderFlag xmlns:ma14="http://schemas.microsoft.com/office/mac/drawingml/2011/main" xmlns="" val="1"/>
            </a:ext>
          </a:extLst>
        </p:spPr>
      </p:sp>
      <p:sp>
        <p:nvSpPr>
          <p:cNvPr id="1085443" name="Rectangle 3"/>
          <p:cNvSpPr>
            <a:spLocks noGrp="1" noChangeArrowheads="1"/>
          </p:cNvSpPr>
          <p:nvPr>
            <p:ph type="body" idx="1"/>
          </p:nvPr>
        </p:nvSpPr>
        <p:spPr>
          <a:solidFill>
            <a:srgbClr val="FFFFFF"/>
          </a:solidFill>
          <a:ln>
            <a:solidFill>
              <a:srgbClr val="000000"/>
            </a:solidFill>
            <a:miter lim="800000"/>
            <a:headEnd/>
            <a:tailEnd/>
          </a:ln>
          <a:extLst>
            <a:ext uri="{FAA26D3D-D897-4be2-8F04-BA451C77F1D7}">
              <ma14:placeholderFlag xmlns:ma14="http://schemas.microsoft.com/office/mac/drawingml/2011/main" xmlns="" val="1"/>
            </a:ext>
          </a:extLst>
        </p:spPr>
        <p:txBody>
          <a:bodyPr/>
          <a:lstStyle/>
          <a:p>
            <a:pPr eaLnBrk="1" hangingPunct="1">
              <a:defRPr/>
            </a:pPr>
            <a:endParaRPr lang="en-US" smtClean="0">
              <a:ea typeface="ＭＳ Ｐゴシック"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extLst>
            <a:ext uri="{FAA26D3D-D897-4be2-8F04-BA451C77F1D7}">
              <ma14:placeholderFlag xmlns:ma14="http://schemas.microsoft.com/office/mac/drawingml/2011/main" xmlns="" val="1"/>
            </a:ext>
          </a:extLst>
        </p:spPr>
        <p:txBody>
          <a:bodyPr/>
          <a:lstStyle>
            <a:lvl1pPr eaLnBrk="0" hangingPunct="0">
              <a:defRPr sz="3200">
                <a:solidFill>
                  <a:schemeClr val="tx1"/>
                </a:solidFill>
                <a:latin typeface="Arial" pitchFamily="34" charset="0"/>
                <a:ea typeface="MS PGothic" pitchFamily="34" charset="-128"/>
              </a:defRPr>
            </a:lvl1pPr>
            <a:lvl2pPr marL="754243" indent="-290093" eaLnBrk="0" hangingPunct="0">
              <a:defRPr sz="3200">
                <a:solidFill>
                  <a:schemeClr val="tx1"/>
                </a:solidFill>
                <a:latin typeface="Arial" pitchFamily="34" charset="0"/>
                <a:ea typeface="MS PGothic" pitchFamily="34" charset="-128"/>
              </a:defRPr>
            </a:lvl2pPr>
            <a:lvl3pPr marL="1160374" indent="-232075" eaLnBrk="0" hangingPunct="0">
              <a:defRPr sz="3200">
                <a:solidFill>
                  <a:schemeClr val="tx1"/>
                </a:solidFill>
                <a:latin typeface="Arial" pitchFamily="34" charset="0"/>
                <a:ea typeface="MS PGothic" pitchFamily="34" charset="-128"/>
              </a:defRPr>
            </a:lvl3pPr>
            <a:lvl4pPr marL="1624523" indent="-232075" eaLnBrk="0" hangingPunct="0">
              <a:defRPr sz="3200">
                <a:solidFill>
                  <a:schemeClr val="tx1"/>
                </a:solidFill>
                <a:latin typeface="Arial" pitchFamily="34" charset="0"/>
                <a:ea typeface="MS PGothic" pitchFamily="34" charset="-128"/>
              </a:defRPr>
            </a:lvl4pPr>
            <a:lvl5pPr marL="2088672" indent="-232075" eaLnBrk="0" hangingPunct="0">
              <a:defRPr sz="3200">
                <a:solidFill>
                  <a:schemeClr val="tx1"/>
                </a:solidFill>
                <a:latin typeface="Arial" pitchFamily="34" charset="0"/>
                <a:ea typeface="MS PGothic" pitchFamily="34" charset="-128"/>
              </a:defRPr>
            </a:lvl5pPr>
            <a:lvl6pPr marL="2552822" indent="-232075" eaLnBrk="0" fontAlgn="base" hangingPunct="0">
              <a:spcBef>
                <a:spcPct val="0"/>
              </a:spcBef>
              <a:spcAft>
                <a:spcPct val="0"/>
              </a:spcAft>
              <a:defRPr sz="3200">
                <a:solidFill>
                  <a:schemeClr val="tx1"/>
                </a:solidFill>
                <a:latin typeface="Arial" pitchFamily="34" charset="0"/>
                <a:ea typeface="MS PGothic" pitchFamily="34" charset="-128"/>
              </a:defRPr>
            </a:lvl6pPr>
            <a:lvl7pPr marL="3016971" indent="-232075" eaLnBrk="0" fontAlgn="base" hangingPunct="0">
              <a:spcBef>
                <a:spcPct val="0"/>
              </a:spcBef>
              <a:spcAft>
                <a:spcPct val="0"/>
              </a:spcAft>
              <a:defRPr sz="3200">
                <a:solidFill>
                  <a:schemeClr val="tx1"/>
                </a:solidFill>
                <a:latin typeface="Arial" pitchFamily="34" charset="0"/>
                <a:ea typeface="MS PGothic" pitchFamily="34" charset="-128"/>
              </a:defRPr>
            </a:lvl7pPr>
            <a:lvl8pPr marL="3481121" indent="-232075" eaLnBrk="0" fontAlgn="base" hangingPunct="0">
              <a:spcBef>
                <a:spcPct val="0"/>
              </a:spcBef>
              <a:spcAft>
                <a:spcPct val="0"/>
              </a:spcAft>
              <a:defRPr sz="3200">
                <a:solidFill>
                  <a:schemeClr val="tx1"/>
                </a:solidFill>
                <a:latin typeface="Arial" pitchFamily="34" charset="0"/>
                <a:ea typeface="MS PGothic" pitchFamily="34" charset="-128"/>
              </a:defRPr>
            </a:lvl8pPr>
            <a:lvl9pPr marL="3945270" indent="-232075" eaLnBrk="0" fontAlgn="base" hangingPunct="0">
              <a:spcBef>
                <a:spcPct val="0"/>
              </a:spcBef>
              <a:spcAft>
                <a:spcPct val="0"/>
              </a:spcAft>
              <a:defRPr sz="3200">
                <a:solidFill>
                  <a:schemeClr val="tx1"/>
                </a:solidFill>
                <a:latin typeface="Arial" pitchFamily="34" charset="0"/>
                <a:ea typeface="MS PGothic" pitchFamily="34" charset="-128"/>
              </a:defRPr>
            </a:lvl9pPr>
          </a:lstStyle>
          <a:p>
            <a:pPr eaLnBrk="1" hangingPunct="1"/>
            <a:fld id="{DF5E3C21-497E-462F-85FD-561C8BD0CF24}" type="slidenum">
              <a:rPr lang="en-GB" altLang="en-US" sz="1200"/>
              <a:pPr eaLnBrk="1" hangingPunct="1"/>
              <a:t>21</a:t>
            </a:fld>
            <a:endParaRPr lang="en-GB" altLang="en-US" sz="1200"/>
          </a:p>
        </p:txBody>
      </p:sp>
      <p:sp>
        <p:nvSpPr>
          <p:cNvPr id="1087490" name="Rectangle 2"/>
          <p:cNvSpPr>
            <a:spLocks noGrp="1" noRot="1" noChangeAspect="1" noChangeArrowheads="1"/>
          </p:cNvSpPr>
          <p:nvPr>
            <p:ph type="sldImg"/>
          </p:nvPr>
        </p:nvSpPr>
        <p:spPr>
          <a:solidFill>
            <a:srgbClr val="FFFFFF"/>
          </a:solidFill>
          <a:ln/>
          <a:extLst>
            <a:ext uri="{FAA26D3D-D897-4be2-8F04-BA451C77F1D7}">
              <ma14:placeholderFlag xmlns:ma14="http://schemas.microsoft.com/office/mac/drawingml/2011/main" xmlns="" val="1"/>
            </a:ext>
          </a:extLst>
        </p:spPr>
      </p:sp>
      <p:sp>
        <p:nvSpPr>
          <p:cNvPr id="1087491"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eaLnBrk="1" hangingPunct="1">
              <a:defRPr/>
            </a:pPr>
            <a:r>
              <a:rPr lang="en-US" dirty="0" smtClean="0">
                <a:ea typeface="ＭＳ Ｐゴシック" charset="0"/>
              </a:rPr>
              <a:t>In the cases shown the polypeptide chain is helically wound such that the N-H group on residue n forms a hydrogen bond with the C=O groups on residues n-2, n-3, n-4, or n-5 </a:t>
            </a:r>
            <a:endParaRPr lang="en-US" dirty="0" smtClean="0">
              <a:ea typeface="ＭＳ Ｐゴシック" charset="0"/>
            </a:endParaRPr>
          </a:p>
          <a:p>
            <a:pPr eaLnBrk="1" hangingPunct="1">
              <a:defRPr/>
            </a:pPr>
            <a:endParaRPr lang="en-US" dirty="0" smtClean="0">
              <a:ea typeface="ＭＳ Ｐゴシック" charset="0"/>
            </a:endParaRPr>
          </a:p>
          <a:p>
            <a:pPr eaLnBrk="1" hangingPunct="1">
              <a:defRPr/>
            </a:pPr>
            <a:r>
              <a:rPr lang="en-US" dirty="0" smtClean="0">
                <a:ea typeface="ＭＳ Ｐゴシック" charset="0"/>
              </a:rPr>
              <a:t>2.27 has never been observed, 310 is</a:t>
            </a:r>
            <a:r>
              <a:rPr lang="en-US" baseline="0" dirty="0" smtClean="0">
                <a:ea typeface="ＭＳ Ｐゴシック" charset="0"/>
              </a:rPr>
              <a:t> common at the end of helices – rises faster, thinner, sidechains have more steric interactions</a:t>
            </a:r>
          </a:p>
          <a:p>
            <a:pPr eaLnBrk="1" hangingPunct="1">
              <a:defRPr/>
            </a:pPr>
            <a:r>
              <a:rPr lang="en-US" baseline="0" dirty="0" smtClean="0">
                <a:ea typeface="ＭＳ Ｐゴシック" charset="0"/>
              </a:rPr>
              <a:t>Pi-helix wide and flat, axial hole is too big for London force stabilization, too small for water – destabilized.</a:t>
            </a:r>
            <a:endParaRPr lang="en-US" dirty="0" smtClean="0">
              <a:ea typeface="ＭＳ Ｐゴシック"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extLst>
            <a:ext uri="{FAA26D3D-D897-4be2-8F04-BA451C77F1D7}">
              <ma14:placeholderFlag xmlns:ma14="http://schemas.microsoft.com/office/mac/drawingml/2011/main" xmlns="" val="1"/>
            </a:ext>
          </a:extLst>
        </p:spPr>
        <p:txBody>
          <a:bodyPr/>
          <a:lstStyle>
            <a:lvl1pPr eaLnBrk="0" hangingPunct="0">
              <a:defRPr sz="3200">
                <a:solidFill>
                  <a:schemeClr val="tx1"/>
                </a:solidFill>
                <a:latin typeface="Arial" pitchFamily="34" charset="0"/>
                <a:ea typeface="MS PGothic" pitchFamily="34" charset="-128"/>
              </a:defRPr>
            </a:lvl1pPr>
            <a:lvl2pPr marL="754243" indent="-290093" eaLnBrk="0" hangingPunct="0">
              <a:defRPr sz="3200">
                <a:solidFill>
                  <a:schemeClr val="tx1"/>
                </a:solidFill>
                <a:latin typeface="Arial" pitchFamily="34" charset="0"/>
                <a:ea typeface="MS PGothic" pitchFamily="34" charset="-128"/>
              </a:defRPr>
            </a:lvl2pPr>
            <a:lvl3pPr marL="1160374" indent="-232075" eaLnBrk="0" hangingPunct="0">
              <a:defRPr sz="3200">
                <a:solidFill>
                  <a:schemeClr val="tx1"/>
                </a:solidFill>
                <a:latin typeface="Arial" pitchFamily="34" charset="0"/>
                <a:ea typeface="MS PGothic" pitchFamily="34" charset="-128"/>
              </a:defRPr>
            </a:lvl3pPr>
            <a:lvl4pPr marL="1624523" indent="-232075" eaLnBrk="0" hangingPunct="0">
              <a:defRPr sz="3200">
                <a:solidFill>
                  <a:schemeClr val="tx1"/>
                </a:solidFill>
                <a:latin typeface="Arial" pitchFamily="34" charset="0"/>
                <a:ea typeface="MS PGothic" pitchFamily="34" charset="-128"/>
              </a:defRPr>
            </a:lvl4pPr>
            <a:lvl5pPr marL="2088672" indent="-232075" eaLnBrk="0" hangingPunct="0">
              <a:defRPr sz="3200">
                <a:solidFill>
                  <a:schemeClr val="tx1"/>
                </a:solidFill>
                <a:latin typeface="Arial" pitchFamily="34" charset="0"/>
                <a:ea typeface="MS PGothic" pitchFamily="34" charset="-128"/>
              </a:defRPr>
            </a:lvl5pPr>
            <a:lvl6pPr marL="2552822" indent="-232075" eaLnBrk="0" fontAlgn="base" hangingPunct="0">
              <a:spcBef>
                <a:spcPct val="0"/>
              </a:spcBef>
              <a:spcAft>
                <a:spcPct val="0"/>
              </a:spcAft>
              <a:defRPr sz="3200">
                <a:solidFill>
                  <a:schemeClr val="tx1"/>
                </a:solidFill>
                <a:latin typeface="Arial" pitchFamily="34" charset="0"/>
                <a:ea typeface="MS PGothic" pitchFamily="34" charset="-128"/>
              </a:defRPr>
            </a:lvl6pPr>
            <a:lvl7pPr marL="3016971" indent="-232075" eaLnBrk="0" fontAlgn="base" hangingPunct="0">
              <a:spcBef>
                <a:spcPct val="0"/>
              </a:spcBef>
              <a:spcAft>
                <a:spcPct val="0"/>
              </a:spcAft>
              <a:defRPr sz="3200">
                <a:solidFill>
                  <a:schemeClr val="tx1"/>
                </a:solidFill>
                <a:latin typeface="Arial" pitchFamily="34" charset="0"/>
                <a:ea typeface="MS PGothic" pitchFamily="34" charset="-128"/>
              </a:defRPr>
            </a:lvl7pPr>
            <a:lvl8pPr marL="3481121" indent="-232075" eaLnBrk="0" fontAlgn="base" hangingPunct="0">
              <a:spcBef>
                <a:spcPct val="0"/>
              </a:spcBef>
              <a:spcAft>
                <a:spcPct val="0"/>
              </a:spcAft>
              <a:defRPr sz="3200">
                <a:solidFill>
                  <a:schemeClr val="tx1"/>
                </a:solidFill>
                <a:latin typeface="Arial" pitchFamily="34" charset="0"/>
                <a:ea typeface="MS PGothic" pitchFamily="34" charset="-128"/>
              </a:defRPr>
            </a:lvl8pPr>
            <a:lvl9pPr marL="3945270" indent="-232075" eaLnBrk="0" fontAlgn="base" hangingPunct="0">
              <a:spcBef>
                <a:spcPct val="0"/>
              </a:spcBef>
              <a:spcAft>
                <a:spcPct val="0"/>
              </a:spcAft>
              <a:defRPr sz="3200">
                <a:solidFill>
                  <a:schemeClr val="tx1"/>
                </a:solidFill>
                <a:latin typeface="Arial" pitchFamily="34" charset="0"/>
                <a:ea typeface="MS PGothic" pitchFamily="34" charset="-128"/>
              </a:defRPr>
            </a:lvl9pPr>
          </a:lstStyle>
          <a:p>
            <a:pPr eaLnBrk="1" hangingPunct="1"/>
            <a:fld id="{EA7DEDA2-FA52-4DCE-89B0-DEB8AF4944FF}" type="slidenum">
              <a:rPr lang="en-GB" altLang="en-US" sz="1200"/>
              <a:pPr eaLnBrk="1" hangingPunct="1"/>
              <a:t>22</a:t>
            </a:fld>
            <a:endParaRPr lang="en-GB" altLang="en-US" sz="1200"/>
          </a:p>
        </p:txBody>
      </p:sp>
      <p:sp>
        <p:nvSpPr>
          <p:cNvPr id="1089538" name="Rectangle 2"/>
          <p:cNvSpPr>
            <a:spLocks noGrp="1" noRot="1" noChangeAspect="1" noChangeArrowheads="1"/>
          </p:cNvSpPr>
          <p:nvPr>
            <p:ph type="sldImg"/>
          </p:nvPr>
        </p:nvSpPr>
        <p:spPr>
          <a:solidFill>
            <a:srgbClr val="FFFFFF"/>
          </a:solidFill>
          <a:ln/>
          <a:extLst>
            <a:ext uri="{FAA26D3D-D897-4be2-8F04-BA451C77F1D7}">
              <ma14:placeholderFlag xmlns:ma14="http://schemas.microsoft.com/office/mac/drawingml/2011/main" xmlns="" val="1"/>
            </a:ext>
          </a:extLst>
        </p:spPr>
      </p:sp>
      <p:sp>
        <p:nvSpPr>
          <p:cNvPr id="1089539"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eaLnBrk="1" hangingPunct="1">
              <a:defRPr/>
            </a:pPr>
            <a:r>
              <a:rPr lang="en-US" dirty="0" smtClean="0">
                <a:ea typeface="ＭＳ Ｐゴシック" charset="0"/>
              </a:rPr>
              <a:t>Comparison of the two polypeptide helices that occasionally occur in proteins with the commonly </a:t>
            </a:r>
            <a:r>
              <a:rPr lang="en-US" dirty="0" err="1" smtClean="0">
                <a:ea typeface="ＭＳ Ｐゴシック" charset="0"/>
              </a:rPr>
              <a:t>occursing</a:t>
            </a:r>
            <a:r>
              <a:rPr lang="en-US" dirty="0" smtClean="0">
                <a:ea typeface="ＭＳ Ｐゴシック" charset="0"/>
              </a:rPr>
              <a:t> alpha helix. </a:t>
            </a:r>
          </a:p>
          <a:p>
            <a:pPr eaLnBrk="1" hangingPunct="1">
              <a:defRPr/>
            </a:pPr>
            <a:r>
              <a:rPr lang="en-US" dirty="0" smtClean="0">
                <a:ea typeface="ＭＳ Ｐゴシック" charset="0"/>
              </a:rPr>
              <a:t>The 310 helix which has 3.0 peptide units per turn and a pitch of 6 A, making it thinner and more </a:t>
            </a:r>
            <a:r>
              <a:rPr lang="en-US" dirty="0" err="1" smtClean="0">
                <a:ea typeface="ＭＳ Ｐゴシック" charset="0"/>
              </a:rPr>
              <a:t>elongaterd</a:t>
            </a:r>
            <a:r>
              <a:rPr lang="en-US" dirty="0" smtClean="0">
                <a:ea typeface="ＭＳ Ｐゴシック" charset="0"/>
              </a:rPr>
              <a:t> than that alpha helix</a:t>
            </a:r>
          </a:p>
          <a:p>
            <a:pPr eaLnBrk="1" hangingPunct="1">
              <a:defRPr/>
            </a:pPr>
            <a:r>
              <a:rPr lang="en-US" dirty="0" smtClean="0">
                <a:ea typeface="ＭＳ Ｐゴシック" charset="0"/>
              </a:rPr>
              <a:t>The alpha helix which has 3.6 peptide units per turn and a pitch 5.4 A </a:t>
            </a:r>
          </a:p>
          <a:p>
            <a:pPr eaLnBrk="1" hangingPunct="1">
              <a:defRPr/>
            </a:pPr>
            <a:endParaRPr lang="en-US" dirty="0" smtClean="0">
              <a:ea typeface="ＭＳ Ｐゴシック" charset="0"/>
            </a:endParaRPr>
          </a:p>
          <a:p>
            <a:pPr eaLnBrk="1" hangingPunct="1">
              <a:defRPr/>
            </a:pPr>
            <a:r>
              <a:rPr lang="en-US" dirty="0" smtClean="0">
                <a:ea typeface="ＭＳ Ｐゴシック" charset="0"/>
              </a:rPr>
              <a:t>The pi helix </a:t>
            </a:r>
            <a:r>
              <a:rPr lang="en-US" dirty="0" err="1" smtClean="0">
                <a:ea typeface="ＭＳ Ｐゴシック" charset="0"/>
              </a:rPr>
              <a:t>wich</a:t>
            </a:r>
            <a:r>
              <a:rPr lang="en-US" dirty="0" smtClean="0">
                <a:ea typeface="ＭＳ Ｐゴシック" charset="0"/>
              </a:rPr>
              <a:t> has 4.4 peptide units per turn and a 5.2 A making wider shorter than the alpha helix .  The peptide planes are indicated.</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extLst>
            <a:ext uri="{FAA26D3D-D897-4be2-8F04-BA451C77F1D7}">
              <ma14:placeholderFlag xmlns:ma14="http://schemas.microsoft.com/office/mac/drawingml/2011/main" xmlns="" val="1"/>
            </a:ext>
          </a:extLst>
        </p:spPr>
        <p:txBody>
          <a:bodyPr/>
          <a:lstStyle>
            <a:lvl1pPr eaLnBrk="0" hangingPunct="0">
              <a:defRPr sz="3200">
                <a:solidFill>
                  <a:schemeClr val="tx1"/>
                </a:solidFill>
                <a:latin typeface="Arial" pitchFamily="34" charset="0"/>
                <a:ea typeface="MS PGothic" pitchFamily="34" charset="-128"/>
              </a:defRPr>
            </a:lvl1pPr>
            <a:lvl2pPr marL="754243" indent="-290093" eaLnBrk="0" hangingPunct="0">
              <a:defRPr sz="3200">
                <a:solidFill>
                  <a:schemeClr val="tx1"/>
                </a:solidFill>
                <a:latin typeface="Arial" pitchFamily="34" charset="0"/>
                <a:ea typeface="MS PGothic" pitchFamily="34" charset="-128"/>
              </a:defRPr>
            </a:lvl2pPr>
            <a:lvl3pPr marL="1160374" indent="-232075" eaLnBrk="0" hangingPunct="0">
              <a:defRPr sz="3200">
                <a:solidFill>
                  <a:schemeClr val="tx1"/>
                </a:solidFill>
                <a:latin typeface="Arial" pitchFamily="34" charset="0"/>
                <a:ea typeface="MS PGothic" pitchFamily="34" charset="-128"/>
              </a:defRPr>
            </a:lvl3pPr>
            <a:lvl4pPr marL="1624523" indent="-232075" eaLnBrk="0" hangingPunct="0">
              <a:defRPr sz="3200">
                <a:solidFill>
                  <a:schemeClr val="tx1"/>
                </a:solidFill>
                <a:latin typeface="Arial" pitchFamily="34" charset="0"/>
                <a:ea typeface="MS PGothic" pitchFamily="34" charset="-128"/>
              </a:defRPr>
            </a:lvl4pPr>
            <a:lvl5pPr marL="2088672" indent="-232075" eaLnBrk="0" hangingPunct="0">
              <a:defRPr sz="3200">
                <a:solidFill>
                  <a:schemeClr val="tx1"/>
                </a:solidFill>
                <a:latin typeface="Arial" pitchFamily="34" charset="0"/>
                <a:ea typeface="MS PGothic" pitchFamily="34" charset="-128"/>
              </a:defRPr>
            </a:lvl5pPr>
            <a:lvl6pPr marL="2552822" indent="-232075" eaLnBrk="0" fontAlgn="base" hangingPunct="0">
              <a:spcBef>
                <a:spcPct val="0"/>
              </a:spcBef>
              <a:spcAft>
                <a:spcPct val="0"/>
              </a:spcAft>
              <a:defRPr sz="3200">
                <a:solidFill>
                  <a:schemeClr val="tx1"/>
                </a:solidFill>
                <a:latin typeface="Arial" pitchFamily="34" charset="0"/>
                <a:ea typeface="MS PGothic" pitchFamily="34" charset="-128"/>
              </a:defRPr>
            </a:lvl6pPr>
            <a:lvl7pPr marL="3016971" indent="-232075" eaLnBrk="0" fontAlgn="base" hangingPunct="0">
              <a:spcBef>
                <a:spcPct val="0"/>
              </a:spcBef>
              <a:spcAft>
                <a:spcPct val="0"/>
              </a:spcAft>
              <a:defRPr sz="3200">
                <a:solidFill>
                  <a:schemeClr val="tx1"/>
                </a:solidFill>
                <a:latin typeface="Arial" pitchFamily="34" charset="0"/>
                <a:ea typeface="MS PGothic" pitchFamily="34" charset="-128"/>
              </a:defRPr>
            </a:lvl7pPr>
            <a:lvl8pPr marL="3481121" indent="-232075" eaLnBrk="0" fontAlgn="base" hangingPunct="0">
              <a:spcBef>
                <a:spcPct val="0"/>
              </a:spcBef>
              <a:spcAft>
                <a:spcPct val="0"/>
              </a:spcAft>
              <a:defRPr sz="3200">
                <a:solidFill>
                  <a:schemeClr val="tx1"/>
                </a:solidFill>
                <a:latin typeface="Arial" pitchFamily="34" charset="0"/>
                <a:ea typeface="MS PGothic" pitchFamily="34" charset="-128"/>
              </a:defRPr>
            </a:lvl8pPr>
            <a:lvl9pPr marL="3945270" indent="-232075" eaLnBrk="0" fontAlgn="base" hangingPunct="0">
              <a:spcBef>
                <a:spcPct val="0"/>
              </a:spcBef>
              <a:spcAft>
                <a:spcPct val="0"/>
              </a:spcAft>
              <a:defRPr sz="3200">
                <a:solidFill>
                  <a:schemeClr val="tx1"/>
                </a:solidFill>
                <a:latin typeface="Arial" pitchFamily="34" charset="0"/>
                <a:ea typeface="MS PGothic" pitchFamily="34" charset="-128"/>
              </a:defRPr>
            </a:lvl9pPr>
          </a:lstStyle>
          <a:p>
            <a:pPr eaLnBrk="1" hangingPunct="1"/>
            <a:fld id="{795FDCFC-C7BA-4573-BEF1-F341B286400F}" type="slidenum">
              <a:rPr lang="en-GB" altLang="en-US" sz="1200"/>
              <a:pPr eaLnBrk="1" hangingPunct="1"/>
              <a:t>23</a:t>
            </a:fld>
            <a:endParaRPr lang="en-GB" altLang="en-US" sz="1200"/>
          </a:p>
        </p:txBody>
      </p:sp>
      <p:sp>
        <p:nvSpPr>
          <p:cNvPr id="1091586" name="Rectangle 2"/>
          <p:cNvSpPr>
            <a:spLocks noGrp="1" noRot="1" noChangeAspect="1" noChangeArrowheads="1"/>
          </p:cNvSpPr>
          <p:nvPr>
            <p:ph type="sldImg"/>
          </p:nvPr>
        </p:nvSpPr>
        <p:spPr>
          <a:solidFill>
            <a:srgbClr val="FFFFFF"/>
          </a:solidFill>
          <a:ln/>
          <a:extLst>
            <a:ext uri="{FAA26D3D-D897-4be2-8F04-BA451C77F1D7}">
              <ma14:placeholderFlag xmlns:ma14="http://schemas.microsoft.com/office/mac/drawingml/2011/main" xmlns="" val="1"/>
            </a:ext>
          </a:extLst>
        </p:spPr>
      </p:sp>
      <p:sp>
        <p:nvSpPr>
          <p:cNvPr id="1091587"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eaLnBrk="1" hangingPunct="1">
              <a:defRPr/>
            </a:pPr>
            <a:r>
              <a:rPr lang="en-US" dirty="0" smtClean="0">
                <a:ea typeface="ＭＳ Ｐゴシック" charset="0"/>
              </a:rPr>
              <a:t>Pro can’t adopt phi, psi angles of alpha helix. Also no H-bond</a:t>
            </a:r>
            <a:r>
              <a:rPr lang="en-US" baseline="0" dirty="0" smtClean="0">
                <a:ea typeface="ＭＳ Ｐゴシック" charset="0"/>
              </a:rPr>
              <a:t> to stabilize</a:t>
            </a:r>
            <a:endParaRPr lang="en-US" dirty="0" smtClean="0">
              <a:ea typeface="ＭＳ Ｐゴシック" charset="0"/>
            </a:endParaRPr>
          </a:p>
          <a:p>
            <a:pPr eaLnBrk="1" hangingPunct="1">
              <a:defRPr/>
            </a:pPr>
            <a:r>
              <a:rPr lang="en-US" dirty="0" err="1" smtClean="0">
                <a:ea typeface="ＭＳ Ｐゴシック" charset="0"/>
              </a:rPr>
              <a:t>Polyglycine</a:t>
            </a:r>
            <a:r>
              <a:rPr lang="en-US" dirty="0" smtClean="0">
                <a:ea typeface="ＭＳ Ｐゴシック" charset="0"/>
              </a:rPr>
              <a:t> </a:t>
            </a:r>
            <a:r>
              <a:rPr lang="en-US" dirty="0" smtClean="0">
                <a:ea typeface="ＭＳ Ｐゴシック" charset="0"/>
              </a:rPr>
              <a:t>forms a nearly identical helix (</a:t>
            </a:r>
            <a:r>
              <a:rPr lang="en-US" dirty="0" err="1" smtClean="0">
                <a:ea typeface="ＭＳ Ｐゴシック" charset="0"/>
              </a:rPr>
              <a:t>polyglycine</a:t>
            </a:r>
            <a:r>
              <a:rPr lang="en-US" dirty="0" smtClean="0">
                <a:ea typeface="ＭＳ Ｐゴシック" charset="0"/>
              </a:rPr>
              <a:t> II</a:t>
            </a:r>
            <a:r>
              <a:rPr lang="en-US" dirty="0" smtClean="0">
                <a:ea typeface="ＭＳ Ｐゴシック" charset="0"/>
              </a:rPr>
              <a:t>).</a:t>
            </a:r>
          </a:p>
          <a:p>
            <a:pPr eaLnBrk="1" hangingPunct="1">
              <a:defRPr/>
            </a:pPr>
            <a:r>
              <a:rPr lang="en-US" dirty="0" smtClean="0">
                <a:ea typeface="ＭＳ Ｐゴシック" charset="0"/>
              </a:rPr>
              <a:t>N=3, p = 9.4A.  Very extended.  Forms the basic structure of collagen</a:t>
            </a:r>
            <a:endParaRPr lang="en-US" dirty="0" smtClean="0">
              <a:ea typeface="ＭＳ Ｐゴシック"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extLst>
            <a:ext uri="{FAA26D3D-D897-4be2-8F04-BA451C77F1D7}">
              <ma14:placeholderFlag xmlns:ma14="http://schemas.microsoft.com/office/mac/drawingml/2011/main" xmlns="" val="1"/>
            </a:ext>
          </a:extLst>
        </p:spPr>
        <p:txBody>
          <a:bodyPr/>
          <a:lstStyle>
            <a:lvl1pPr eaLnBrk="0" hangingPunct="0">
              <a:defRPr sz="3200">
                <a:solidFill>
                  <a:schemeClr val="tx1"/>
                </a:solidFill>
                <a:latin typeface="Arial" pitchFamily="34" charset="0"/>
                <a:ea typeface="MS PGothic" pitchFamily="34" charset="-128"/>
              </a:defRPr>
            </a:lvl1pPr>
            <a:lvl2pPr marL="754243" indent="-290093" eaLnBrk="0" hangingPunct="0">
              <a:defRPr sz="3200">
                <a:solidFill>
                  <a:schemeClr val="tx1"/>
                </a:solidFill>
                <a:latin typeface="Arial" pitchFamily="34" charset="0"/>
                <a:ea typeface="MS PGothic" pitchFamily="34" charset="-128"/>
              </a:defRPr>
            </a:lvl2pPr>
            <a:lvl3pPr marL="1160374" indent="-232075" eaLnBrk="0" hangingPunct="0">
              <a:defRPr sz="3200">
                <a:solidFill>
                  <a:schemeClr val="tx1"/>
                </a:solidFill>
                <a:latin typeface="Arial" pitchFamily="34" charset="0"/>
                <a:ea typeface="MS PGothic" pitchFamily="34" charset="-128"/>
              </a:defRPr>
            </a:lvl3pPr>
            <a:lvl4pPr marL="1624523" indent="-232075" eaLnBrk="0" hangingPunct="0">
              <a:defRPr sz="3200">
                <a:solidFill>
                  <a:schemeClr val="tx1"/>
                </a:solidFill>
                <a:latin typeface="Arial" pitchFamily="34" charset="0"/>
                <a:ea typeface="MS PGothic" pitchFamily="34" charset="-128"/>
              </a:defRPr>
            </a:lvl4pPr>
            <a:lvl5pPr marL="2088672" indent="-232075" eaLnBrk="0" hangingPunct="0">
              <a:defRPr sz="3200">
                <a:solidFill>
                  <a:schemeClr val="tx1"/>
                </a:solidFill>
                <a:latin typeface="Arial" pitchFamily="34" charset="0"/>
                <a:ea typeface="MS PGothic" pitchFamily="34" charset="-128"/>
              </a:defRPr>
            </a:lvl5pPr>
            <a:lvl6pPr marL="2552822" indent="-232075" eaLnBrk="0" fontAlgn="base" hangingPunct="0">
              <a:spcBef>
                <a:spcPct val="0"/>
              </a:spcBef>
              <a:spcAft>
                <a:spcPct val="0"/>
              </a:spcAft>
              <a:defRPr sz="3200">
                <a:solidFill>
                  <a:schemeClr val="tx1"/>
                </a:solidFill>
                <a:latin typeface="Arial" pitchFamily="34" charset="0"/>
                <a:ea typeface="MS PGothic" pitchFamily="34" charset="-128"/>
              </a:defRPr>
            </a:lvl6pPr>
            <a:lvl7pPr marL="3016971" indent="-232075" eaLnBrk="0" fontAlgn="base" hangingPunct="0">
              <a:spcBef>
                <a:spcPct val="0"/>
              </a:spcBef>
              <a:spcAft>
                <a:spcPct val="0"/>
              </a:spcAft>
              <a:defRPr sz="3200">
                <a:solidFill>
                  <a:schemeClr val="tx1"/>
                </a:solidFill>
                <a:latin typeface="Arial" pitchFamily="34" charset="0"/>
                <a:ea typeface="MS PGothic" pitchFamily="34" charset="-128"/>
              </a:defRPr>
            </a:lvl7pPr>
            <a:lvl8pPr marL="3481121" indent="-232075" eaLnBrk="0" fontAlgn="base" hangingPunct="0">
              <a:spcBef>
                <a:spcPct val="0"/>
              </a:spcBef>
              <a:spcAft>
                <a:spcPct val="0"/>
              </a:spcAft>
              <a:defRPr sz="3200">
                <a:solidFill>
                  <a:schemeClr val="tx1"/>
                </a:solidFill>
                <a:latin typeface="Arial" pitchFamily="34" charset="0"/>
                <a:ea typeface="MS PGothic" pitchFamily="34" charset="-128"/>
              </a:defRPr>
            </a:lvl8pPr>
            <a:lvl9pPr marL="3945270" indent="-232075" eaLnBrk="0" fontAlgn="base" hangingPunct="0">
              <a:spcBef>
                <a:spcPct val="0"/>
              </a:spcBef>
              <a:spcAft>
                <a:spcPct val="0"/>
              </a:spcAft>
              <a:defRPr sz="3200">
                <a:solidFill>
                  <a:schemeClr val="tx1"/>
                </a:solidFill>
                <a:latin typeface="Arial" pitchFamily="34" charset="0"/>
                <a:ea typeface="MS PGothic" pitchFamily="34" charset="-128"/>
              </a:defRPr>
            </a:lvl9pPr>
          </a:lstStyle>
          <a:p>
            <a:pPr eaLnBrk="1" hangingPunct="1"/>
            <a:fld id="{1CC3E077-B1BF-43F0-B88F-37203FCC234B}" type="slidenum">
              <a:rPr lang="en-GB" altLang="en-US" sz="1200"/>
              <a:pPr eaLnBrk="1" hangingPunct="1"/>
              <a:t>24</a:t>
            </a:fld>
            <a:endParaRPr lang="en-GB" altLang="en-US" sz="1200"/>
          </a:p>
        </p:txBody>
      </p:sp>
      <p:sp>
        <p:nvSpPr>
          <p:cNvPr id="1093634" name="Rectangle 2"/>
          <p:cNvSpPr>
            <a:spLocks noGrp="1" noRot="1" noChangeAspect="1" noChangeArrowheads="1"/>
          </p:cNvSpPr>
          <p:nvPr>
            <p:ph type="sldImg"/>
          </p:nvPr>
        </p:nvSpPr>
        <p:spPr>
          <a:solidFill>
            <a:srgbClr val="FFFFFF"/>
          </a:solidFill>
          <a:ln/>
          <a:extLst>
            <a:ext uri="{FAA26D3D-D897-4be2-8F04-BA451C77F1D7}">
              <ma14:placeholderFlag xmlns:ma14="http://schemas.microsoft.com/office/mac/drawingml/2011/main" xmlns="" val="1"/>
            </a:ext>
          </a:extLst>
        </p:spPr>
      </p:sp>
      <p:sp>
        <p:nvSpPr>
          <p:cNvPr id="1093635" name="Rectangle 3"/>
          <p:cNvSpPr>
            <a:spLocks noGrp="1" noChangeArrowheads="1"/>
          </p:cNvSpPr>
          <p:nvPr>
            <p:ph type="body" idx="1"/>
          </p:nvPr>
        </p:nvSpPr>
        <p:spPr>
          <a:solidFill>
            <a:srgbClr val="FFFFFF"/>
          </a:solidFill>
          <a:ln>
            <a:solidFill>
              <a:srgbClr val="000000"/>
            </a:solidFill>
            <a:miter lim="800000"/>
            <a:headEnd/>
            <a:tailEnd/>
          </a:ln>
          <a:extLst>
            <a:ext uri="{FAA26D3D-D897-4be2-8F04-BA451C77F1D7}">
              <ma14:placeholderFlag xmlns:ma14="http://schemas.microsoft.com/office/mac/drawingml/2011/main" xmlns="" val="1"/>
            </a:ext>
          </a:extLst>
        </p:spPr>
        <p:txBody>
          <a:bodyPr/>
          <a:lstStyle/>
          <a:p>
            <a:pPr eaLnBrk="1" hangingPunct="1">
              <a:defRPr/>
            </a:pPr>
            <a:r>
              <a:rPr lang="en-US" dirty="0" smtClean="0">
                <a:ea typeface="ＭＳ Ｐゴシック" charset="0"/>
              </a:rPr>
              <a:t>2-22 strands in a row, average is 6</a:t>
            </a:r>
          </a:p>
          <a:p>
            <a:pPr eaLnBrk="1" hangingPunct="1">
              <a:defRPr/>
            </a:pPr>
            <a:r>
              <a:rPr lang="en-US" dirty="0" smtClean="0">
                <a:ea typeface="ＭＳ Ｐゴシック" charset="0"/>
              </a:rPr>
              <a:t>Each</a:t>
            </a:r>
            <a:r>
              <a:rPr lang="en-US" baseline="0" dirty="0" smtClean="0">
                <a:ea typeface="ＭＳ Ｐゴシック" charset="0"/>
              </a:rPr>
              <a:t> strand up to 15 residues, average of 6</a:t>
            </a:r>
            <a:endParaRPr lang="en-US" dirty="0" smtClean="0">
              <a:ea typeface="ＭＳ Ｐゴシック" charset="0"/>
            </a:endParaRPr>
          </a:p>
          <a:p>
            <a:pPr eaLnBrk="1" hangingPunct="1">
              <a:defRPr/>
            </a:pPr>
            <a:endParaRPr lang="en-US" dirty="0" smtClean="0">
              <a:ea typeface="ＭＳ Ｐゴシック"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extLst>
            <a:ext uri="{FAA26D3D-D897-4be2-8F04-BA451C77F1D7}">
              <ma14:placeholderFlag xmlns:ma14="http://schemas.microsoft.com/office/mac/drawingml/2011/main" xmlns="" val="1"/>
            </a:ext>
          </a:extLst>
        </p:spPr>
        <p:txBody>
          <a:bodyPr/>
          <a:lstStyle>
            <a:lvl1pPr eaLnBrk="0" hangingPunct="0">
              <a:defRPr sz="3200">
                <a:solidFill>
                  <a:schemeClr val="tx1"/>
                </a:solidFill>
                <a:latin typeface="Arial" pitchFamily="34" charset="0"/>
                <a:ea typeface="MS PGothic" pitchFamily="34" charset="-128"/>
              </a:defRPr>
            </a:lvl1pPr>
            <a:lvl2pPr marL="754243" indent="-290093" eaLnBrk="0" hangingPunct="0">
              <a:defRPr sz="3200">
                <a:solidFill>
                  <a:schemeClr val="tx1"/>
                </a:solidFill>
                <a:latin typeface="Arial" pitchFamily="34" charset="0"/>
                <a:ea typeface="MS PGothic" pitchFamily="34" charset="-128"/>
              </a:defRPr>
            </a:lvl2pPr>
            <a:lvl3pPr marL="1160374" indent="-232075" eaLnBrk="0" hangingPunct="0">
              <a:defRPr sz="3200">
                <a:solidFill>
                  <a:schemeClr val="tx1"/>
                </a:solidFill>
                <a:latin typeface="Arial" pitchFamily="34" charset="0"/>
                <a:ea typeface="MS PGothic" pitchFamily="34" charset="-128"/>
              </a:defRPr>
            </a:lvl3pPr>
            <a:lvl4pPr marL="1624523" indent="-232075" eaLnBrk="0" hangingPunct="0">
              <a:defRPr sz="3200">
                <a:solidFill>
                  <a:schemeClr val="tx1"/>
                </a:solidFill>
                <a:latin typeface="Arial" pitchFamily="34" charset="0"/>
                <a:ea typeface="MS PGothic" pitchFamily="34" charset="-128"/>
              </a:defRPr>
            </a:lvl4pPr>
            <a:lvl5pPr marL="2088672" indent="-232075" eaLnBrk="0" hangingPunct="0">
              <a:defRPr sz="3200">
                <a:solidFill>
                  <a:schemeClr val="tx1"/>
                </a:solidFill>
                <a:latin typeface="Arial" pitchFamily="34" charset="0"/>
                <a:ea typeface="MS PGothic" pitchFamily="34" charset="-128"/>
              </a:defRPr>
            </a:lvl5pPr>
            <a:lvl6pPr marL="2552822" indent="-232075" eaLnBrk="0" fontAlgn="base" hangingPunct="0">
              <a:spcBef>
                <a:spcPct val="0"/>
              </a:spcBef>
              <a:spcAft>
                <a:spcPct val="0"/>
              </a:spcAft>
              <a:defRPr sz="3200">
                <a:solidFill>
                  <a:schemeClr val="tx1"/>
                </a:solidFill>
                <a:latin typeface="Arial" pitchFamily="34" charset="0"/>
                <a:ea typeface="MS PGothic" pitchFamily="34" charset="-128"/>
              </a:defRPr>
            </a:lvl6pPr>
            <a:lvl7pPr marL="3016971" indent="-232075" eaLnBrk="0" fontAlgn="base" hangingPunct="0">
              <a:spcBef>
                <a:spcPct val="0"/>
              </a:spcBef>
              <a:spcAft>
                <a:spcPct val="0"/>
              </a:spcAft>
              <a:defRPr sz="3200">
                <a:solidFill>
                  <a:schemeClr val="tx1"/>
                </a:solidFill>
                <a:latin typeface="Arial" pitchFamily="34" charset="0"/>
                <a:ea typeface="MS PGothic" pitchFamily="34" charset="-128"/>
              </a:defRPr>
            </a:lvl7pPr>
            <a:lvl8pPr marL="3481121" indent="-232075" eaLnBrk="0" fontAlgn="base" hangingPunct="0">
              <a:spcBef>
                <a:spcPct val="0"/>
              </a:spcBef>
              <a:spcAft>
                <a:spcPct val="0"/>
              </a:spcAft>
              <a:defRPr sz="3200">
                <a:solidFill>
                  <a:schemeClr val="tx1"/>
                </a:solidFill>
                <a:latin typeface="Arial" pitchFamily="34" charset="0"/>
                <a:ea typeface="MS PGothic" pitchFamily="34" charset="-128"/>
              </a:defRPr>
            </a:lvl8pPr>
            <a:lvl9pPr marL="3945270" indent="-232075" eaLnBrk="0" fontAlgn="base" hangingPunct="0">
              <a:spcBef>
                <a:spcPct val="0"/>
              </a:spcBef>
              <a:spcAft>
                <a:spcPct val="0"/>
              </a:spcAft>
              <a:defRPr sz="3200">
                <a:solidFill>
                  <a:schemeClr val="tx1"/>
                </a:solidFill>
                <a:latin typeface="Arial" pitchFamily="34" charset="0"/>
                <a:ea typeface="MS PGothic" pitchFamily="34" charset="-128"/>
              </a:defRPr>
            </a:lvl9pPr>
          </a:lstStyle>
          <a:p>
            <a:pPr eaLnBrk="1" hangingPunct="1"/>
            <a:fld id="{7CFA054D-3B68-4B54-AE24-97F94559EB80}" type="slidenum">
              <a:rPr lang="en-GB" altLang="en-US" sz="1200"/>
              <a:pPr eaLnBrk="1" hangingPunct="1"/>
              <a:t>25</a:t>
            </a:fld>
            <a:endParaRPr lang="en-GB" altLang="en-US" sz="1200"/>
          </a:p>
        </p:txBody>
      </p:sp>
      <p:sp>
        <p:nvSpPr>
          <p:cNvPr id="1095682" name="Rectangle 2"/>
          <p:cNvSpPr>
            <a:spLocks noGrp="1" noRot="1" noChangeAspect="1" noChangeArrowheads="1"/>
          </p:cNvSpPr>
          <p:nvPr>
            <p:ph type="sldImg"/>
          </p:nvPr>
        </p:nvSpPr>
        <p:spPr>
          <a:solidFill>
            <a:srgbClr val="FFFFFF"/>
          </a:solidFill>
          <a:ln/>
          <a:extLst>
            <a:ext uri="{FAA26D3D-D897-4be2-8F04-BA451C77F1D7}">
              <ma14:placeholderFlag xmlns:ma14="http://schemas.microsoft.com/office/mac/drawingml/2011/main" xmlns="" val="1"/>
            </a:ext>
          </a:extLst>
        </p:spPr>
      </p:sp>
      <p:sp>
        <p:nvSpPr>
          <p:cNvPr id="1095683"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eaLnBrk="1" hangingPunct="1">
              <a:defRPr/>
            </a:pPr>
            <a:r>
              <a:rPr lang="en-US" dirty="0" smtClean="0">
                <a:ea typeface="ＭＳ Ｐゴシック" charset="0"/>
              </a:rPr>
              <a:t>Hydrogen </a:t>
            </a:r>
            <a:r>
              <a:rPr lang="en-US" dirty="0" smtClean="0">
                <a:ea typeface="ＭＳ Ｐゴシック" charset="0"/>
              </a:rPr>
              <a:t>bonds are indicated by dashed lines and side chains are omitted for clarity.  </a:t>
            </a:r>
            <a:r>
              <a:rPr lang="en-US" dirty="0" smtClean="0">
                <a:ea typeface="ＭＳ Ｐゴシック" charset="0"/>
              </a:rPr>
              <a:t> Often drawn in cartoon style as a</a:t>
            </a:r>
            <a:r>
              <a:rPr lang="en-US" baseline="0" dirty="0" smtClean="0">
                <a:ea typeface="ＭＳ Ｐゴシック" charset="0"/>
              </a:rPr>
              <a:t> wide</a:t>
            </a:r>
            <a:r>
              <a:rPr lang="en-US" dirty="0" smtClean="0">
                <a:ea typeface="ＭＳ Ｐゴシック" charset="0"/>
              </a:rPr>
              <a:t> arrow.</a:t>
            </a:r>
          </a:p>
          <a:p>
            <a:pPr eaLnBrk="1" hangingPunct="1">
              <a:defRPr/>
            </a:pPr>
            <a:r>
              <a:rPr lang="en-US" dirty="0" smtClean="0">
                <a:ea typeface="ＭＳ Ｐゴシック" charset="0"/>
              </a:rPr>
              <a:t>The H-bonds in</a:t>
            </a:r>
            <a:r>
              <a:rPr lang="en-US" baseline="0" dirty="0" smtClean="0">
                <a:ea typeface="ＭＳ Ｐゴシック" charset="0"/>
              </a:rPr>
              <a:t> the antiparallel beta sheet are perfectly matched to be linear – maximizing their strength.  Very stable </a:t>
            </a:r>
            <a:r>
              <a:rPr lang="en-US" baseline="0" dirty="0" err="1" smtClean="0">
                <a:ea typeface="ＭＳ Ｐゴシック" charset="0"/>
              </a:rPr>
              <a:t>structue</a:t>
            </a:r>
            <a:r>
              <a:rPr lang="en-US" baseline="0" dirty="0" smtClean="0">
                <a:ea typeface="ＭＳ Ｐゴシック" charset="0"/>
              </a:rPr>
              <a:t>.</a:t>
            </a:r>
            <a:endParaRPr lang="en-US" dirty="0" smtClean="0">
              <a:ea typeface="ＭＳ Ｐゴシック"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extLst>
            <a:ext uri="{FAA26D3D-D897-4be2-8F04-BA451C77F1D7}">
              <ma14:placeholderFlag xmlns:ma14="http://schemas.microsoft.com/office/mac/drawingml/2011/main" xmlns="" val="1"/>
            </a:ext>
          </a:extLst>
        </p:spPr>
        <p:txBody>
          <a:bodyPr/>
          <a:lstStyle>
            <a:lvl1pPr eaLnBrk="0" hangingPunct="0">
              <a:defRPr sz="3200">
                <a:solidFill>
                  <a:schemeClr val="tx1"/>
                </a:solidFill>
                <a:latin typeface="Arial" pitchFamily="34" charset="0"/>
                <a:ea typeface="MS PGothic" pitchFamily="34" charset="-128"/>
              </a:defRPr>
            </a:lvl1pPr>
            <a:lvl2pPr marL="754243" indent="-290093" eaLnBrk="0" hangingPunct="0">
              <a:defRPr sz="3200">
                <a:solidFill>
                  <a:schemeClr val="tx1"/>
                </a:solidFill>
                <a:latin typeface="Arial" pitchFamily="34" charset="0"/>
                <a:ea typeface="MS PGothic" pitchFamily="34" charset="-128"/>
              </a:defRPr>
            </a:lvl2pPr>
            <a:lvl3pPr marL="1160374" indent="-232075" eaLnBrk="0" hangingPunct="0">
              <a:defRPr sz="3200">
                <a:solidFill>
                  <a:schemeClr val="tx1"/>
                </a:solidFill>
                <a:latin typeface="Arial" pitchFamily="34" charset="0"/>
                <a:ea typeface="MS PGothic" pitchFamily="34" charset="-128"/>
              </a:defRPr>
            </a:lvl3pPr>
            <a:lvl4pPr marL="1624523" indent="-232075" eaLnBrk="0" hangingPunct="0">
              <a:defRPr sz="3200">
                <a:solidFill>
                  <a:schemeClr val="tx1"/>
                </a:solidFill>
                <a:latin typeface="Arial" pitchFamily="34" charset="0"/>
                <a:ea typeface="MS PGothic" pitchFamily="34" charset="-128"/>
              </a:defRPr>
            </a:lvl4pPr>
            <a:lvl5pPr marL="2088672" indent="-232075" eaLnBrk="0" hangingPunct="0">
              <a:defRPr sz="3200">
                <a:solidFill>
                  <a:schemeClr val="tx1"/>
                </a:solidFill>
                <a:latin typeface="Arial" pitchFamily="34" charset="0"/>
                <a:ea typeface="MS PGothic" pitchFamily="34" charset="-128"/>
              </a:defRPr>
            </a:lvl5pPr>
            <a:lvl6pPr marL="2552822" indent="-232075" eaLnBrk="0" fontAlgn="base" hangingPunct="0">
              <a:spcBef>
                <a:spcPct val="0"/>
              </a:spcBef>
              <a:spcAft>
                <a:spcPct val="0"/>
              </a:spcAft>
              <a:defRPr sz="3200">
                <a:solidFill>
                  <a:schemeClr val="tx1"/>
                </a:solidFill>
                <a:latin typeface="Arial" pitchFamily="34" charset="0"/>
                <a:ea typeface="MS PGothic" pitchFamily="34" charset="-128"/>
              </a:defRPr>
            </a:lvl6pPr>
            <a:lvl7pPr marL="3016971" indent="-232075" eaLnBrk="0" fontAlgn="base" hangingPunct="0">
              <a:spcBef>
                <a:spcPct val="0"/>
              </a:spcBef>
              <a:spcAft>
                <a:spcPct val="0"/>
              </a:spcAft>
              <a:defRPr sz="3200">
                <a:solidFill>
                  <a:schemeClr val="tx1"/>
                </a:solidFill>
                <a:latin typeface="Arial" pitchFamily="34" charset="0"/>
                <a:ea typeface="MS PGothic" pitchFamily="34" charset="-128"/>
              </a:defRPr>
            </a:lvl7pPr>
            <a:lvl8pPr marL="3481121" indent="-232075" eaLnBrk="0" fontAlgn="base" hangingPunct="0">
              <a:spcBef>
                <a:spcPct val="0"/>
              </a:spcBef>
              <a:spcAft>
                <a:spcPct val="0"/>
              </a:spcAft>
              <a:defRPr sz="3200">
                <a:solidFill>
                  <a:schemeClr val="tx1"/>
                </a:solidFill>
                <a:latin typeface="Arial" pitchFamily="34" charset="0"/>
                <a:ea typeface="MS PGothic" pitchFamily="34" charset="-128"/>
              </a:defRPr>
            </a:lvl8pPr>
            <a:lvl9pPr marL="3945270" indent="-232075" eaLnBrk="0" fontAlgn="base" hangingPunct="0">
              <a:spcBef>
                <a:spcPct val="0"/>
              </a:spcBef>
              <a:spcAft>
                <a:spcPct val="0"/>
              </a:spcAft>
              <a:defRPr sz="3200">
                <a:solidFill>
                  <a:schemeClr val="tx1"/>
                </a:solidFill>
                <a:latin typeface="Arial" pitchFamily="34" charset="0"/>
                <a:ea typeface="MS PGothic" pitchFamily="34" charset="-128"/>
              </a:defRPr>
            </a:lvl9pPr>
          </a:lstStyle>
          <a:p>
            <a:pPr eaLnBrk="1" hangingPunct="1"/>
            <a:fld id="{C85F6E56-5CEB-4EC8-9D3C-1E95A9A8F7BA}" type="slidenum">
              <a:rPr lang="en-GB" altLang="en-US" sz="1200"/>
              <a:pPr eaLnBrk="1" hangingPunct="1"/>
              <a:t>26</a:t>
            </a:fld>
            <a:endParaRPr lang="en-GB" altLang="en-US" sz="1200"/>
          </a:p>
        </p:txBody>
      </p:sp>
      <p:sp>
        <p:nvSpPr>
          <p:cNvPr id="1097730" name="Rectangle 2"/>
          <p:cNvSpPr>
            <a:spLocks noGrp="1" noRot="1" noChangeAspect="1" noChangeArrowheads="1"/>
          </p:cNvSpPr>
          <p:nvPr>
            <p:ph type="sldImg"/>
          </p:nvPr>
        </p:nvSpPr>
        <p:spPr>
          <a:solidFill>
            <a:srgbClr val="FFFFFF"/>
          </a:solidFill>
          <a:ln/>
          <a:extLst>
            <a:ext uri="{FAA26D3D-D897-4be2-8F04-BA451C77F1D7}">
              <ma14:placeholderFlag xmlns:ma14="http://schemas.microsoft.com/office/mac/drawingml/2011/main" xmlns="" val="1"/>
            </a:ext>
          </a:extLst>
        </p:spPr>
      </p:sp>
      <p:sp>
        <p:nvSpPr>
          <p:cNvPr id="1097731"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eaLnBrk="1" hangingPunct="1">
              <a:defRPr/>
            </a:pPr>
            <a:r>
              <a:rPr lang="en-US" dirty="0" smtClean="0">
                <a:ea typeface="ＭＳ Ｐゴシック" charset="0"/>
              </a:rPr>
              <a:t>The conformation in which these beta structures are optimally hydrogen bonded for a fully extended polypeptide (phi psi 180).  They therefore have </a:t>
            </a:r>
            <a:r>
              <a:rPr lang="en-US" dirty="0" err="1" smtClean="0">
                <a:ea typeface="ＭＳ Ｐゴシック" charset="0"/>
              </a:rPr>
              <a:t>ripled</a:t>
            </a:r>
            <a:r>
              <a:rPr lang="en-US" dirty="0" smtClean="0">
                <a:ea typeface="ＭＳ Ｐゴシック" charset="0"/>
              </a:rPr>
              <a:t> or pleated edge-on appearance, which accounts for the appellation pleated sheet.  </a:t>
            </a:r>
            <a:endParaRPr lang="en-US" dirty="0" smtClean="0">
              <a:ea typeface="ＭＳ Ｐゴシック" charset="0"/>
            </a:endParaRPr>
          </a:p>
          <a:p>
            <a:pPr eaLnBrk="1" hangingPunct="1">
              <a:defRPr/>
            </a:pPr>
            <a:endParaRPr lang="en-US" dirty="0" smtClean="0">
              <a:ea typeface="ＭＳ Ｐゴシック" charset="0"/>
            </a:endParaRPr>
          </a:p>
          <a:p>
            <a:pPr eaLnBrk="1" hangingPunct="1">
              <a:defRPr/>
            </a:pPr>
            <a:r>
              <a:rPr lang="en-US" dirty="0" smtClean="0">
                <a:ea typeface="ＭＳ Ｐゴシック" charset="0"/>
              </a:rPr>
              <a:t>Note the H-bonds are at an angle thus less strong.  Parallel beta sheets are less stable.  About 20% of all beta</a:t>
            </a:r>
            <a:r>
              <a:rPr lang="en-US" baseline="0" dirty="0" smtClean="0">
                <a:ea typeface="ＭＳ Ｐゴシック" charset="0"/>
              </a:rPr>
              <a:t> strands are parallel.  50% if it was random.  Confirms the greater stability of antiparallel.</a:t>
            </a:r>
            <a:endParaRPr lang="en-US" dirty="0" smtClean="0">
              <a:ea typeface="ＭＳ Ｐゴシック"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Side chains alternate</a:t>
            </a:r>
            <a:r>
              <a:rPr lang="en-CA" baseline="0" dirty="0" smtClean="0"/>
              <a:t> which face they protrude from.  </a:t>
            </a:r>
            <a:endParaRPr lang="en-CA" dirty="0"/>
          </a:p>
        </p:txBody>
      </p:sp>
      <p:sp>
        <p:nvSpPr>
          <p:cNvPr id="4" name="Slide Number Placeholder 3"/>
          <p:cNvSpPr>
            <a:spLocks noGrp="1"/>
          </p:cNvSpPr>
          <p:nvPr>
            <p:ph type="sldNum" sz="quarter" idx="10"/>
          </p:nvPr>
        </p:nvSpPr>
        <p:spPr/>
        <p:txBody>
          <a:bodyPr/>
          <a:lstStyle/>
          <a:p>
            <a:fld id="{D04FC9E3-0C44-43C2-BA78-7CC70738FDDA}" type="slidenum">
              <a:rPr lang="en-CA" smtClean="0"/>
              <a:pPr/>
              <a:t>27</a:t>
            </a:fld>
            <a:endParaRPr lang="en-CA"/>
          </a:p>
        </p:txBody>
      </p:sp>
    </p:spTree>
    <p:extLst>
      <p:ext uri="{BB962C8B-B14F-4D97-AF65-F5344CB8AC3E}">
        <p14:creationId xmlns:p14="http://schemas.microsoft.com/office/powerpoint/2010/main" val="24963792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extLst>
            <a:ext uri="{FAA26D3D-D897-4be2-8F04-BA451C77F1D7}">
              <ma14:placeholderFlag xmlns:ma14="http://schemas.microsoft.com/office/mac/drawingml/2011/main" xmlns="" val="1"/>
            </a:ext>
          </a:extLst>
        </p:spPr>
        <p:txBody>
          <a:bodyPr/>
          <a:lstStyle>
            <a:lvl1pPr eaLnBrk="0" hangingPunct="0">
              <a:defRPr sz="3200">
                <a:solidFill>
                  <a:schemeClr val="tx1"/>
                </a:solidFill>
                <a:latin typeface="Arial" pitchFamily="34" charset="0"/>
                <a:ea typeface="MS PGothic" pitchFamily="34" charset="-128"/>
              </a:defRPr>
            </a:lvl1pPr>
            <a:lvl2pPr marL="754243" indent="-290093" eaLnBrk="0" hangingPunct="0">
              <a:defRPr sz="3200">
                <a:solidFill>
                  <a:schemeClr val="tx1"/>
                </a:solidFill>
                <a:latin typeface="Arial" pitchFamily="34" charset="0"/>
                <a:ea typeface="MS PGothic" pitchFamily="34" charset="-128"/>
              </a:defRPr>
            </a:lvl2pPr>
            <a:lvl3pPr marL="1160374" indent="-232075" eaLnBrk="0" hangingPunct="0">
              <a:defRPr sz="3200">
                <a:solidFill>
                  <a:schemeClr val="tx1"/>
                </a:solidFill>
                <a:latin typeface="Arial" pitchFamily="34" charset="0"/>
                <a:ea typeface="MS PGothic" pitchFamily="34" charset="-128"/>
              </a:defRPr>
            </a:lvl3pPr>
            <a:lvl4pPr marL="1624523" indent="-232075" eaLnBrk="0" hangingPunct="0">
              <a:defRPr sz="3200">
                <a:solidFill>
                  <a:schemeClr val="tx1"/>
                </a:solidFill>
                <a:latin typeface="Arial" pitchFamily="34" charset="0"/>
                <a:ea typeface="MS PGothic" pitchFamily="34" charset="-128"/>
              </a:defRPr>
            </a:lvl4pPr>
            <a:lvl5pPr marL="2088672" indent="-232075" eaLnBrk="0" hangingPunct="0">
              <a:defRPr sz="3200">
                <a:solidFill>
                  <a:schemeClr val="tx1"/>
                </a:solidFill>
                <a:latin typeface="Arial" pitchFamily="34" charset="0"/>
                <a:ea typeface="MS PGothic" pitchFamily="34" charset="-128"/>
              </a:defRPr>
            </a:lvl5pPr>
            <a:lvl6pPr marL="2552822" indent="-232075" eaLnBrk="0" fontAlgn="base" hangingPunct="0">
              <a:spcBef>
                <a:spcPct val="0"/>
              </a:spcBef>
              <a:spcAft>
                <a:spcPct val="0"/>
              </a:spcAft>
              <a:defRPr sz="3200">
                <a:solidFill>
                  <a:schemeClr val="tx1"/>
                </a:solidFill>
                <a:latin typeface="Arial" pitchFamily="34" charset="0"/>
                <a:ea typeface="MS PGothic" pitchFamily="34" charset="-128"/>
              </a:defRPr>
            </a:lvl6pPr>
            <a:lvl7pPr marL="3016971" indent="-232075" eaLnBrk="0" fontAlgn="base" hangingPunct="0">
              <a:spcBef>
                <a:spcPct val="0"/>
              </a:spcBef>
              <a:spcAft>
                <a:spcPct val="0"/>
              </a:spcAft>
              <a:defRPr sz="3200">
                <a:solidFill>
                  <a:schemeClr val="tx1"/>
                </a:solidFill>
                <a:latin typeface="Arial" pitchFamily="34" charset="0"/>
                <a:ea typeface="MS PGothic" pitchFamily="34" charset="-128"/>
              </a:defRPr>
            </a:lvl7pPr>
            <a:lvl8pPr marL="3481121" indent="-232075" eaLnBrk="0" fontAlgn="base" hangingPunct="0">
              <a:spcBef>
                <a:spcPct val="0"/>
              </a:spcBef>
              <a:spcAft>
                <a:spcPct val="0"/>
              </a:spcAft>
              <a:defRPr sz="3200">
                <a:solidFill>
                  <a:schemeClr val="tx1"/>
                </a:solidFill>
                <a:latin typeface="Arial" pitchFamily="34" charset="0"/>
                <a:ea typeface="MS PGothic" pitchFamily="34" charset="-128"/>
              </a:defRPr>
            </a:lvl8pPr>
            <a:lvl9pPr marL="3945270" indent="-232075" eaLnBrk="0" fontAlgn="base" hangingPunct="0">
              <a:spcBef>
                <a:spcPct val="0"/>
              </a:spcBef>
              <a:spcAft>
                <a:spcPct val="0"/>
              </a:spcAft>
              <a:defRPr sz="3200">
                <a:solidFill>
                  <a:schemeClr val="tx1"/>
                </a:solidFill>
                <a:latin typeface="Arial" pitchFamily="34" charset="0"/>
                <a:ea typeface="MS PGothic" pitchFamily="34" charset="-128"/>
              </a:defRPr>
            </a:lvl9pPr>
          </a:lstStyle>
          <a:p>
            <a:pPr eaLnBrk="1" hangingPunct="1"/>
            <a:fld id="{05D5BD55-1297-4210-9563-C75433485F49}" type="slidenum">
              <a:rPr lang="en-GB" altLang="en-US" sz="1200"/>
              <a:pPr eaLnBrk="1" hangingPunct="1"/>
              <a:t>28</a:t>
            </a:fld>
            <a:endParaRPr lang="en-GB" altLang="en-US" sz="1200"/>
          </a:p>
        </p:txBody>
      </p:sp>
      <p:sp>
        <p:nvSpPr>
          <p:cNvPr id="1416194" name="Rectangle 2"/>
          <p:cNvSpPr>
            <a:spLocks noGrp="1" noRot="1" noChangeAspect="1" noChangeArrowheads="1"/>
          </p:cNvSpPr>
          <p:nvPr>
            <p:ph type="sldImg"/>
          </p:nvPr>
        </p:nvSpPr>
        <p:spPr>
          <a:solidFill>
            <a:srgbClr val="FFFFFF"/>
          </a:solidFill>
          <a:ln/>
          <a:extLst>
            <a:ext uri="{FAA26D3D-D897-4be2-8F04-BA451C77F1D7}">
              <ma14:placeholderFlag xmlns:ma14="http://schemas.microsoft.com/office/mac/drawingml/2011/main" xmlns="" val="1"/>
            </a:ext>
          </a:extLst>
        </p:spPr>
      </p:sp>
      <p:sp>
        <p:nvSpPr>
          <p:cNvPr id="1416195"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eaLnBrk="1" hangingPunct="1">
              <a:defRPr/>
            </a:pPr>
            <a:endParaRPr lang="en-US" smtClean="0">
              <a:ea typeface="ＭＳ Ｐゴシック" charset="0"/>
              <a:cs typeface="+mn-cs"/>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extLst>
            <a:ext uri="{FAA26D3D-D897-4be2-8F04-BA451C77F1D7}">
              <ma14:placeholderFlag xmlns:ma14="http://schemas.microsoft.com/office/mac/drawingml/2011/main" xmlns="" val="1"/>
            </a:ext>
          </a:extLst>
        </p:spPr>
        <p:txBody>
          <a:bodyPr/>
          <a:lstStyle>
            <a:lvl1pPr eaLnBrk="0" hangingPunct="0">
              <a:defRPr sz="3200">
                <a:solidFill>
                  <a:schemeClr val="tx1"/>
                </a:solidFill>
                <a:latin typeface="Arial" pitchFamily="34" charset="0"/>
                <a:ea typeface="MS PGothic" pitchFamily="34" charset="-128"/>
              </a:defRPr>
            </a:lvl1pPr>
            <a:lvl2pPr marL="754243" indent="-290093" eaLnBrk="0" hangingPunct="0">
              <a:defRPr sz="3200">
                <a:solidFill>
                  <a:schemeClr val="tx1"/>
                </a:solidFill>
                <a:latin typeface="Arial" pitchFamily="34" charset="0"/>
                <a:ea typeface="MS PGothic" pitchFamily="34" charset="-128"/>
              </a:defRPr>
            </a:lvl2pPr>
            <a:lvl3pPr marL="1160374" indent="-232075" eaLnBrk="0" hangingPunct="0">
              <a:defRPr sz="3200">
                <a:solidFill>
                  <a:schemeClr val="tx1"/>
                </a:solidFill>
                <a:latin typeface="Arial" pitchFamily="34" charset="0"/>
                <a:ea typeface="MS PGothic" pitchFamily="34" charset="-128"/>
              </a:defRPr>
            </a:lvl3pPr>
            <a:lvl4pPr marL="1624523" indent="-232075" eaLnBrk="0" hangingPunct="0">
              <a:defRPr sz="3200">
                <a:solidFill>
                  <a:schemeClr val="tx1"/>
                </a:solidFill>
                <a:latin typeface="Arial" pitchFamily="34" charset="0"/>
                <a:ea typeface="MS PGothic" pitchFamily="34" charset="-128"/>
              </a:defRPr>
            </a:lvl4pPr>
            <a:lvl5pPr marL="2088672" indent="-232075" eaLnBrk="0" hangingPunct="0">
              <a:defRPr sz="3200">
                <a:solidFill>
                  <a:schemeClr val="tx1"/>
                </a:solidFill>
                <a:latin typeface="Arial" pitchFamily="34" charset="0"/>
                <a:ea typeface="MS PGothic" pitchFamily="34" charset="-128"/>
              </a:defRPr>
            </a:lvl5pPr>
            <a:lvl6pPr marL="2552822" indent="-232075" eaLnBrk="0" fontAlgn="base" hangingPunct="0">
              <a:spcBef>
                <a:spcPct val="0"/>
              </a:spcBef>
              <a:spcAft>
                <a:spcPct val="0"/>
              </a:spcAft>
              <a:defRPr sz="3200">
                <a:solidFill>
                  <a:schemeClr val="tx1"/>
                </a:solidFill>
                <a:latin typeface="Arial" pitchFamily="34" charset="0"/>
                <a:ea typeface="MS PGothic" pitchFamily="34" charset="-128"/>
              </a:defRPr>
            </a:lvl6pPr>
            <a:lvl7pPr marL="3016971" indent="-232075" eaLnBrk="0" fontAlgn="base" hangingPunct="0">
              <a:spcBef>
                <a:spcPct val="0"/>
              </a:spcBef>
              <a:spcAft>
                <a:spcPct val="0"/>
              </a:spcAft>
              <a:defRPr sz="3200">
                <a:solidFill>
                  <a:schemeClr val="tx1"/>
                </a:solidFill>
                <a:latin typeface="Arial" pitchFamily="34" charset="0"/>
                <a:ea typeface="MS PGothic" pitchFamily="34" charset="-128"/>
              </a:defRPr>
            </a:lvl7pPr>
            <a:lvl8pPr marL="3481121" indent="-232075" eaLnBrk="0" fontAlgn="base" hangingPunct="0">
              <a:spcBef>
                <a:spcPct val="0"/>
              </a:spcBef>
              <a:spcAft>
                <a:spcPct val="0"/>
              </a:spcAft>
              <a:defRPr sz="3200">
                <a:solidFill>
                  <a:schemeClr val="tx1"/>
                </a:solidFill>
                <a:latin typeface="Arial" pitchFamily="34" charset="0"/>
                <a:ea typeface="MS PGothic" pitchFamily="34" charset="-128"/>
              </a:defRPr>
            </a:lvl8pPr>
            <a:lvl9pPr marL="3945270" indent="-232075" eaLnBrk="0" fontAlgn="base" hangingPunct="0">
              <a:spcBef>
                <a:spcPct val="0"/>
              </a:spcBef>
              <a:spcAft>
                <a:spcPct val="0"/>
              </a:spcAft>
              <a:defRPr sz="3200">
                <a:solidFill>
                  <a:schemeClr val="tx1"/>
                </a:solidFill>
                <a:latin typeface="Arial" pitchFamily="34" charset="0"/>
                <a:ea typeface="MS PGothic" pitchFamily="34" charset="-128"/>
              </a:defRPr>
            </a:lvl9pPr>
          </a:lstStyle>
          <a:p>
            <a:pPr eaLnBrk="1" hangingPunct="1"/>
            <a:fld id="{1A77CF13-4273-4EED-B871-67D6BA2B800B}" type="slidenum">
              <a:rPr lang="en-GB" altLang="en-US" sz="1200"/>
              <a:pPr eaLnBrk="1" hangingPunct="1"/>
              <a:t>29</a:t>
            </a:fld>
            <a:endParaRPr lang="en-GB" altLang="en-US" sz="1200"/>
          </a:p>
        </p:txBody>
      </p:sp>
      <p:sp>
        <p:nvSpPr>
          <p:cNvPr id="1418242" name="Rectangle 2"/>
          <p:cNvSpPr>
            <a:spLocks noGrp="1" noRot="1" noChangeAspect="1" noChangeArrowheads="1" noTextEdit="1"/>
          </p:cNvSpPr>
          <p:nvPr>
            <p:ph type="sldImg"/>
          </p:nvPr>
        </p:nvSpPr>
        <p:spPr>
          <a:solidFill>
            <a:srgbClr val="FFFFFF"/>
          </a:solidFill>
          <a:ln/>
          <a:extLst>
            <a:ext uri="{FAA26D3D-D897-4be2-8F04-BA451C77F1D7}">
              <ma14:placeholderFlag xmlns:ma14="http://schemas.microsoft.com/office/mac/drawingml/2011/main" xmlns="" val="1"/>
            </a:ext>
          </a:extLst>
        </p:spPr>
      </p:sp>
      <p:sp>
        <p:nvSpPr>
          <p:cNvPr id="1418243" name="Rectangle 3"/>
          <p:cNvSpPr>
            <a:spLocks noGrp="1" noChangeArrowheads="1"/>
          </p:cNvSpPr>
          <p:nvPr>
            <p:ph type="body" idx="1"/>
          </p:nvPr>
        </p:nvSpPr>
        <p:spPr>
          <a:xfrm>
            <a:off x="934720" y="4387136"/>
            <a:ext cx="5140960" cy="4156234"/>
          </a:xfrm>
          <a:solidFill>
            <a:srgbClr val="FFFFFF"/>
          </a:solidFill>
          <a:ln>
            <a:solidFill>
              <a:srgbClr val="000000"/>
            </a:solidFill>
            <a:miter lim="800000"/>
            <a:headEnd/>
            <a:tailEnd/>
          </a:ln>
        </p:spPr>
        <p:txBody>
          <a:bodyPr/>
          <a:lstStyle/>
          <a:p>
            <a:pPr eaLnBrk="1" hangingPunct="1">
              <a:defRPr/>
            </a:pPr>
            <a:r>
              <a:rPr lang="en-US" smtClean="0">
                <a:ea typeface="ＭＳ Ｐゴシック" charset="0"/>
                <a:cs typeface="+mn-cs"/>
              </a:rPr>
              <a:t>04_03_20 amino acids.jpg</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extLst>
            <a:ext uri="{FAA26D3D-D897-4be2-8F04-BA451C77F1D7}">
              <ma14:placeholderFlag xmlns:ma14="http://schemas.microsoft.com/office/mac/drawingml/2011/main" xmlns="" val="1"/>
            </a:ext>
          </a:extLst>
        </p:spPr>
        <p:txBody>
          <a:bodyPr/>
          <a:lstStyle>
            <a:lvl1pPr eaLnBrk="0" hangingPunct="0">
              <a:defRPr sz="3200">
                <a:solidFill>
                  <a:schemeClr val="tx1"/>
                </a:solidFill>
                <a:latin typeface="Arial" pitchFamily="34" charset="0"/>
                <a:ea typeface="MS PGothic" pitchFamily="34" charset="-128"/>
              </a:defRPr>
            </a:lvl1pPr>
            <a:lvl2pPr marL="754243" indent="-290093" eaLnBrk="0" hangingPunct="0">
              <a:defRPr sz="3200">
                <a:solidFill>
                  <a:schemeClr val="tx1"/>
                </a:solidFill>
                <a:latin typeface="Arial" pitchFamily="34" charset="0"/>
                <a:ea typeface="MS PGothic" pitchFamily="34" charset="-128"/>
              </a:defRPr>
            </a:lvl2pPr>
            <a:lvl3pPr marL="1160374" indent="-232075" eaLnBrk="0" hangingPunct="0">
              <a:defRPr sz="3200">
                <a:solidFill>
                  <a:schemeClr val="tx1"/>
                </a:solidFill>
                <a:latin typeface="Arial" pitchFamily="34" charset="0"/>
                <a:ea typeface="MS PGothic" pitchFamily="34" charset="-128"/>
              </a:defRPr>
            </a:lvl3pPr>
            <a:lvl4pPr marL="1624523" indent="-232075" eaLnBrk="0" hangingPunct="0">
              <a:defRPr sz="3200">
                <a:solidFill>
                  <a:schemeClr val="tx1"/>
                </a:solidFill>
                <a:latin typeface="Arial" pitchFamily="34" charset="0"/>
                <a:ea typeface="MS PGothic" pitchFamily="34" charset="-128"/>
              </a:defRPr>
            </a:lvl4pPr>
            <a:lvl5pPr marL="2088672" indent="-232075" eaLnBrk="0" hangingPunct="0">
              <a:defRPr sz="3200">
                <a:solidFill>
                  <a:schemeClr val="tx1"/>
                </a:solidFill>
                <a:latin typeface="Arial" pitchFamily="34" charset="0"/>
                <a:ea typeface="MS PGothic" pitchFamily="34" charset="-128"/>
              </a:defRPr>
            </a:lvl5pPr>
            <a:lvl6pPr marL="2552822" indent="-232075" eaLnBrk="0" fontAlgn="base" hangingPunct="0">
              <a:spcBef>
                <a:spcPct val="0"/>
              </a:spcBef>
              <a:spcAft>
                <a:spcPct val="0"/>
              </a:spcAft>
              <a:defRPr sz="3200">
                <a:solidFill>
                  <a:schemeClr val="tx1"/>
                </a:solidFill>
                <a:latin typeface="Arial" pitchFamily="34" charset="0"/>
                <a:ea typeface="MS PGothic" pitchFamily="34" charset="-128"/>
              </a:defRPr>
            </a:lvl6pPr>
            <a:lvl7pPr marL="3016971" indent="-232075" eaLnBrk="0" fontAlgn="base" hangingPunct="0">
              <a:spcBef>
                <a:spcPct val="0"/>
              </a:spcBef>
              <a:spcAft>
                <a:spcPct val="0"/>
              </a:spcAft>
              <a:defRPr sz="3200">
                <a:solidFill>
                  <a:schemeClr val="tx1"/>
                </a:solidFill>
                <a:latin typeface="Arial" pitchFamily="34" charset="0"/>
                <a:ea typeface="MS PGothic" pitchFamily="34" charset="-128"/>
              </a:defRPr>
            </a:lvl7pPr>
            <a:lvl8pPr marL="3481121" indent="-232075" eaLnBrk="0" fontAlgn="base" hangingPunct="0">
              <a:spcBef>
                <a:spcPct val="0"/>
              </a:spcBef>
              <a:spcAft>
                <a:spcPct val="0"/>
              </a:spcAft>
              <a:defRPr sz="3200">
                <a:solidFill>
                  <a:schemeClr val="tx1"/>
                </a:solidFill>
                <a:latin typeface="Arial" pitchFamily="34" charset="0"/>
                <a:ea typeface="MS PGothic" pitchFamily="34" charset="-128"/>
              </a:defRPr>
            </a:lvl8pPr>
            <a:lvl9pPr marL="3945270" indent="-232075" eaLnBrk="0" fontAlgn="base" hangingPunct="0">
              <a:spcBef>
                <a:spcPct val="0"/>
              </a:spcBef>
              <a:spcAft>
                <a:spcPct val="0"/>
              </a:spcAft>
              <a:defRPr sz="3200">
                <a:solidFill>
                  <a:schemeClr val="tx1"/>
                </a:solidFill>
                <a:latin typeface="Arial" pitchFamily="34" charset="0"/>
                <a:ea typeface="MS PGothic" pitchFamily="34" charset="-128"/>
              </a:defRPr>
            </a:lvl9pPr>
          </a:lstStyle>
          <a:p>
            <a:pPr eaLnBrk="1" hangingPunct="1"/>
            <a:fld id="{DDC6C975-F207-48C8-9320-F9E20C2C9F16}" type="slidenum">
              <a:rPr lang="en-GB" altLang="en-US" sz="1200"/>
              <a:pPr eaLnBrk="1" hangingPunct="1"/>
              <a:t>30</a:t>
            </a:fld>
            <a:endParaRPr lang="en-GB" altLang="en-US" sz="1200"/>
          </a:p>
        </p:txBody>
      </p:sp>
      <p:sp>
        <p:nvSpPr>
          <p:cNvPr id="1420290" name="Rectangle 2"/>
          <p:cNvSpPr>
            <a:spLocks noGrp="1" noRot="1" noChangeAspect="1" noChangeArrowheads="1" noTextEdit="1"/>
          </p:cNvSpPr>
          <p:nvPr>
            <p:ph type="sldImg"/>
          </p:nvPr>
        </p:nvSpPr>
        <p:spPr>
          <a:solidFill>
            <a:srgbClr val="FFFFFF"/>
          </a:solidFill>
          <a:ln/>
          <a:extLst>
            <a:ext uri="{FAA26D3D-D897-4be2-8F04-BA451C77F1D7}">
              <ma14:placeholderFlag xmlns:ma14="http://schemas.microsoft.com/office/mac/drawingml/2011/main" xmlns="" val="1"/>
            </a:ext>
          </a:extLst>
        </p:spPr>
      </p:sp>
      <p:sp>
        <p:nvSpPr>
          <p:cNvPr id="1420291" name="Rectangle 3"/>
          <p:cNvSpPr>
            <a:spLocks noGrp="1" noChangeArrowheads="1"/>
          </p:cNvSpPr>
          <p:nvPr>
            <p:ph type="body" idx="1"/>
          </p:nvPr>
        </p:nvSpPr>
        <p:spPr>
          <a:xfrm>
            <a:off x="934720" y="4387136"/>
            <a:ext cx="5140960" cy="4156234"/>
          </a:xfrm>
          <a:solidFill>
            <a:srgbClr val="FFFFFF"/>
          </a:solidFill>
          <a:ln>
            <a:solidFill>
              <a:srgbClr val="000000"/>
            </a:solidFill>
            <a:miter lim="800000"/>
            <a:headEnd/>
            <a:tailEnd/>
          </a:ln>
        </p:spPr>
        <p:txBody>
          <a:bodyPr/>
          <a:lstStyle/>
          <a:p>
            <a:pPr eaLnBrk="1" hangingPunct="1">
              <a:defRPr/>
            </a:pPr>
            <a:r>
              <a:rPr lang="en-US" smtClean="0">
                <a:ea typeface="ＭＳ Ｐゴシック" charset="0"/>
                <a:cs typeface="+mn-cs"/>
              </a:rPr>
              <a:t>04_03_20 amino acids.jpg</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extLst>
            <a:ext uri="{FAA26D3D-D897-4be2-8F04-BA451C77F1D7}">
              <ma14:placeholderFlag xmlns:ma14="http://schemas.microsoft.com/office/mac/drawingml/2011/main" xmlns="" val="1"/>
            </a:ext>
          </a:extLst>
        </p:spPr>
        <p:txBody>
          <a:bodyPr/>
          <a:lstStyle>
            <a:lvl1pPr eaLnBrk="0" hangingPunct="0">
              <a:defRPr sz="3200">
                <a:solidFill>
                  <a:schemeClr val="tx1"/>
                </a:solidFill>
                <a:latin typeface="Arial" pitchFamily="34" charset="0"/>
                <a:ea typeface="MS PGothic" pitchFamily="34" charset="-128"/>
              </a:defRPr>
            </a:lvl1pPr>
            <a:lvl2pPr marL="754243" indent="-290093" eaLnBrk="0" hangingPunct="0">
              <a:defRPr sz="3200">
                <a:solidFill>
                  <a:schemeClr val="tx1"/>
                </a:solidFill>
                <a:latin typeface="Arial" pitchFamily="34" charset="0"/>
                <a:ea typeface="MS PGothic" pitchFamily="34" charset="-128"/>
              </a:defRPr>
            </a:lvl2pPr>
            <a:lvl3pPr marL="1160374" indent="-232075" eaLnBrk="0" hangingPunct="0">
              <a:defRPr sz="3200">
                <a:solidFill>
                  <a:schemeClr val="tx1"/>
                </a:solidFill>
                <a:latin typeface="Arial" pitchFamily="34" charset="0"/>
                <a:ea typeface="MS PGothic" pitchFamily="34" charset="-128"/>
              </a:defRPr>
            </a:lvl3pPr>
            <a:lvl4pPr marL="1624523" indent="-232075" eaLnBrk="0" hangingPunct="0">
              <a:defRPr sz="3200">
                <a:solidFill>
                  <a:schemeClr val="tx1"/>
                </a:solidFill>
                <a:latin typeface="Arial" pitchFamily="34" charset="0"/>
                <a:ea typeface="MS PGothic" pitchFamily="34" charset="-128"/>
              </a:defRPr>
            </a:lvl4pPr>
            <a:lvl5pPr marL="2088672" indent="-232075" eaLnBrk="0" hangingPunct="0">
              <a:defRPr sz="3200">
                <a:solidFill>
                  <a:schemeClr val="tx1"/>
                </a:solidFill>
                <a:latin typeface="Arial" pitchFamily="34" charset="0"/>
                <a:ea typeface="MS PGothic" pitchFamily="34" charset="-128"/>
              </a:defRPr>
            </a:lvl5pPr>
            <a:lvl6pPr marL="2552822" indent="-232075" eaLnBrk="0" fontAlgn="base" hangingPunct="0">
              <a:spcBef>
                <a:spcPct val="0"/>
              </a:spcBef>
              <a:spcAft>
                <a:spcPct val="0"/>
              </a:spcAft>
              <a:defRPr sz="3200">
                <a:solidFill>
                  <a:schemeClr val="tx1"/>
                </a:solidFill>
                <a:latin typeface="Arial" pitchFamily="34" charset="0"/>
                <a:ea typeface="MS PGothic" pitchFamily="34" charset="-128"/>
              </a:defRPr>
            </a:lvl6pPr>
            <a:lvl7pPr marL="3016971" indent="-232075" eaLnBrk="0" fontAlgn="base" hangingPunct="0">
              <a:spcBef>
                <a:spcPct val="0"/>
              </a:spcBef>
              <a:spcAft>
                <a:spcPct val="0"/>
              </a:spcAft>
              <a:defRPr sz="3200">
                <a:solidFill>
                  <a:schemeClr val="tx1"/>
                </a:solidFill>
                <a:latin typeface="Arial" pitchFamily="34" charset="0"/>
                <a:ea typeface="MS PGothic" pitchFamily="34" charset="-128"/>
              </a:defRPr>
            </a:lvl7pPr>
            <a:lvl8pPr marL="3481121" indent="-232075" eaLnBrk="0" fontAlgn="base" hangingPunct="0">
              <a:spcBef>
                <a:spcPct val="0"/>
              </a:spcBef>
              <a:spcAft>
                <a:spcPct val="0"/>
              </a:spcAft>
              <a:defRPr sz="3200">
                <a:solidFill>
                  <a:schemeClr val="tx1"/>
                </a:solidFill>
                <a:latin typeface="Arial" pitchFamily="34" charset="0"/>
                <a:ea typeface="MS PGothic" pitchFamily="34" charset="-128"/>
              </a:defRPr>
            </a:lvl8pPr>
            <a:lvl9pPr marL="3945270" indent="-232075" eaLnBrk="0" fontAlgn="base" hangingPunct="0">
              <a:spcBef>
                <a:spcPct val="0"/>
              </a:spcBef>
              <a:spcAft>
                <a:spcPct val="0"/>
              </a:spcAft>
              <a:defRPr sz="3200">
                <a:solidFill>
                  <a:schemeClr val="tx1"/>
                </a:solidFill>
                <a:latin typeface="Arial" pitchFamily="34" charset="0"/>
                <a:ea typeface="MS PGothic" pitchFamily="34" charset="-128"/>
              </a:defRPr>
            </a:lvl9pPr>
          </a:lstStyle>
          <a:p>
            <a:pPr eaLnBrk="1" hangingPunct="1"/>
            <a:fld id="{21DC3029-4F4A-4243-9C30-BAAB8CA6B529}" type="slidenum">
              <a:rPr lang="en-GB" altLang="en-US" sz="1200"/>
              <a:pPr eaLnBrk="1" hangingPunct="1"/>
              <a:t>31</a:t>
            </a:fld>
            <a:endParaRPr lang="en-GB" altLang="en-US" sz="1200"/>
          </a:p>
        </p:txBody>
      </p:sp>
      <p:sp>
        <p:nvSpPr>
          <p:cNvPr id="1422338" name="Rectangle 2"/>
          <p:cNvSpPr>
            <a:spLocks noGrp="1" noRot="1" noChangeAspect="1" noChangeArrowheads="1" noTextEdit="1"/>
          </p:cNvSpPr>
          <p:nvPr>
            <p:ph type="sldImg"/>
          </p:nvPr>
        </p:nvSpPr>
        <p:spPr>
          <a:solidFill>
            <a:srgbClr val="FFFFFF"/>
          </a:solidFill>
          <a:ln/>
          <a:extLst>
            <a:ext uri="{FAA26D3D-D897-4be2-8F04-BA451C77F1D7}">
              <ma14:placeholderFlag xmlns:ma14="http://schemas.microsoft.com/office/mac/drawingml/2011/main" xmlns="" val="1"/>
            </a:ext>
          </a:extLst>
        </p:spPr>
      </p:sp>
      <p:sp>
        <p:nvSpPr>
          <p:cNvPr id="1422339" name="Rectangle 3"/>
          <p:cNvSpPr>
            <a:spLocks noGrp="1" noChangeArrowheads="1"/>
          </p:cNvSpPr>
          <p:nvPr>
            <p:ph type="body" idx="1"/>
          </p:nvPr>
        </p:nvSpPr>
        <p:spPr>
          <a:xfrm>
            <a:off x="934720" y="4387136"/>
            <a:ext cx="5140960" cy="4156234"/>
          </a:xfrm>
          <a:solidFill>
            <a:srgbClr val="FFFFFF"/>
          </a:solidFill>
          <a:ln>
            <a:solidFill>
              <a:srgbClr val="000000"/>
            </a:solidFill>
            <a:miter lim="800000"/>
            <a:headEnd/>
            <a:tailEnd/>
          </a:ln>
        </p:spPr>
        <p:txBody>
          <a:bodyPr/>
          <a:lstStyle/>
          <a:p>
            <a:pPr eaLnBrk="1" hangingPunct="1">
              <a:defRPr/>
            </a:pPr>
            <a:r>
              <a:rPr lang="en-US" smtClean="0">
                <a:ea typeface="ＭＳ Ｐゴシック" charset="0"/>
                <a:cs typeface="+mn-cs"/>
              </a:rPr>
              <a:t>04_03_20 amino acids.jpg</a:t>
            </a: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extLst>
            <a:ext uri="{FAA26D3D-D897-4be2-8F04-BA451C77F1D7}">
              <ma14:placeholderFlag xmlns:ma14="http://schemas.microsoft.com/office/mac/drawingml/2011/main" xmlns="" val="1"/>
            </a:ext>
          </a:extLst>
        </p:spPr>
        <p:txBody>
          <a:bodyPr/>
          <a:lstStyle>
            <a:lvl1pPr eaLnBrk="0" hangingPunct="0">
              <a:defRPr sz="3200">
                <a:solidFill>
                  <a:schemeClr val="tx1"/>
                </a:solidFill>
                <a:latin typeface="Arial" pitchFamily="34" charset="0"/>
                <a:ea typeface="MS PGothic" pitchFamily="34" charset="-128"/>
              </a:defRPr>
            </a:lvl1pPr>
            <a:lvl2pPr marL="754243" indent="-290093" eaLnBrk="0" hangingPunct="0">
              <a:defRPr sz="3200">
                <a:solidFill>
                  <a:schemeClr val="tx1"/>
                </a:solidFill>
                <a:latin typeface="Arial" pitchFamily="34" charset="0"/>
                <a:ea typeface="MS PGothic" pitchFamily="34" charset="-128"/>
              </a:defRPr>
            </a:lvl2pPr>
            <a:lvl3pPr marL="1160374" indent="-232075" eaLnBrk="0" hangingPunct="0">
              <a:defRPr sz="3200">
                <a:solidFill>
                  <a:schemeClr val="tx1"/>
                </a:solidFill>
                <a:latin typeface="Arial" pitchFamily="34" charset="0"/>
                <a:ea typeface="MS PGothic" pitchFamily="34" charset="-128"/>
              </a:defRPr>
            </a:lvl3pPr>
            <a:lvl4pPr marL="1624523" indent="-232075" eaLnBrk="0" hangingPunct="0">
              <a:defRPr sz="3200">
                <a:solidFill>
                  <a:schemeClr val="tx1"/>
                </a:solidFill>
                <a:latin typeface="Arial" pitchFamily="34" charset="0"/>
                <a:ea typeface="MS PGothic" pitchFamily="34" charset="-128"/>
              </a:defRPr>
            </a:lvl4pPr>
            <a:lvl5pPr marL="2088672" indent="-232075" eaLnBrk="0" hangingPunct="0">
              <a:defRPr sz="3200">
                <a:solidFill>
                  <a:schemeClr val="tx1"/>
                </a:solidFill>
                <a:latin typeface="Arial" pitchFamily="34" charset="0"/>
                <a:ea typeface="MS PGothic" pitchFamily="34" charset="-128"/>
              </a:defRPr>
            </a:lvl5pPr>
            <a:lvl6pPr marL="2552822" indent="-232075" eaLnBrk="0" fontAlgn="base" hangingPunct="0">
              <a:spcBef>
                <a:spcPct val="0"/>
              </a:spcBef>
              <a:spcAft>
                <a:spcPct val="0"/>
              </a:spcAft>
              <a:defRPr sz="3200">
                <a:solidFill>
                  <a:schemeClr val="tx1"/>
                </a:solidFill>
                <a:latin typeface="Arial" pitchFamily="34" charset="0"/>
                <a:ea typeface="MS PGothic" pitchFamily="34" charset="-128"/>
              </a:defRPr>
            </a:lvl6pPr>
            <a:lvl7pPr marL="3016971" indent="-232075" eaLnBrk="0" fontAlgn="base" hangingPunct="0">
              <a:spcBef>
                <a:spcPct val="0"/>
              </a:spcBef>
              <a:spcAft>
                <a:spcPct val="0"/>
              </a:spcAft>
              <a:defRPr sz="3200">
                <a:solidFill>
                  <a:schemeClr val="tx1"/>
                </a:solidFill>
                <a:latin typeface="Arial" pitchFamily="34" charset="0"/>
                <a:ea typeface="MS PGothic" pitchFamily="34" charset="-128"/>
              </a:defRPr>
            </a:lvl7pPr>
            <a:lvl8pPr marL="3481121" indent="-232075" eaLnBrk="0" fontAlgn="base" hangingPunct="0">
              <a:spcBef>
                <a:spcPct val="0"/>
              </a:spcBef>
              <a:spcAft>
                <a:spcPct val="0"/>
              </a:spcAft>
              <a:defRPr sz="3200">
                <a:solidFill>
                  <a:schemeClr val="tx1"/>
                </a:solidFill>
                <a:latin typeface="Arial" pitchFamily="34" charset="0"/>
                <a:ea typeface="MS PGothic" pitchFamily="34" charset="-128"/>
              </a:defRPr>
            </a:lvl8pPr>
            <a:lvl9pPr marL="3945270" indent="-232075" eaLnBrk="0" fontAlgn="base" hangingPunct="0">
              <a:spcBef>
                <a:spcPct val="0"/>
              </a:spcBef>
              <a:spcAft>
                <a:spcPct val="0"/>
              </a:spcAft>
              <a:defRPr sz="3200">
                <a:solidFill>
                  <a:schemeClr val="tx1"/>
                </a:solidFill>
                <a:latin typeface="Arial" pitchFamily="34" charset="0"/>
                <a:ea typeface="MS PGothic" pitchFamily="34" charset="-128"/>
              </a:defRPr>
            </a:lvl9pPr>
          </a:lstStyle>
          <a:p>
            <a:pPr eaLnBrk="1" hangingPunct="1"/>
            <a:fld id="{E4A2FCA2-8EB6-44CD-8B5D-FC0381A4F1F5}" type="slidenum">
              <a:rPr lang="en-GB" altLang="en-US" sz="1200"/>
              <a:pPr eaLnBrk="1" hangingPunct="1"/>
              <a:t>32</a:t>
            </a:fld>
            <a:endParaRPr lang="en-GB" altLang="en-US" sz="1200"/>
          </a:p>
        </p:txBody>
      </p:sp>
      <p:sp>
        <p:nvSpPr>
          <p:cNvPr id="1424386" name="Rectangle 2"/>
          <p:cNvSpPr>
            <a:spLocks noGrp="1" noRot="1" noChangeAspect="1" noChangeArrowheads="1" noTextEdit="1"/>
          </p:cNvSpPr>
          <p:nvPr>
            <p:ph type="sldImg"/>
          </p:nvPr>
        </p:nvSpPr>
        <p:spPr>
          <a:solidFill>
            <a:srgbClr val="FFFFFF"/>
          </a:solidFill>
          <a:ln/>
          <a:extLst>
            <a:ext uri="{FAA26D3D-D897-4be2-8F04-BA451C77F1D7}">
              <ma14:placeholderFlag xmlns:ma14="http://schemas.microsoft.com/office/mac/drawingml/2011/main" xmlns="" val="1"/>
            </a:ext>
          </a:extLst>
        </p:spPr>
      </p:sp>
      <p:sp>
        <p:nvSpPr>
          <p:cNvPr id="1424387" name="Rectangle 3"/>
          <p:cNvSpPr>
            <a:spLocks noGrp="1" noChangeArrowheads="1"/>
          </p:cNvSpPr>
          <p:nvPr>
            <p:ph type="body" idx="1"/>
          </p:nvPr>
        </p:nvSpPr>
        <p:spPr>
          <a:xfrm>
            <a:off x="934720" y="4387136"/>
            <a:ext cx="5140960" cy="4156234"/>
          </a:xfrm>
          <a:solidFill>
            <a:srgbClr val="FFFFFF"/>
          </a:solidFill>
          <a:ln>
            <a:solidFill>
              <a:srgbClr val="000000"/>
            </a:solidFill>
            <a:miter lim="800000"/>
            <a:headEnd/>
            <a:tailEnd/>
          </a:ln>
        </p:spPr>
        <p:txBody>
          <a:bodyPr/>
          <a:lstStyle/>
          <a:p>
            <a:pPr eaLnBrk="1" hangingPunct="1">
              <a:defRPr/>
            </a:pPr>
            <a:r>
              <a:rPr lang="en-US" smtClean="0">
                <a:ea typeface="ＭＳ Ｐゴシック" charset="0"/>
                <a:cs typeface="+mn-cs"/>
              </a:rPr>
              <a:t>04_03_20 amino acids.jpg</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extLst>
            <a:ext uri="{FAA26D3D-D897-4be2-8F04-BA451C77F1D7}">
              <ma14:placeholderFlag xmlns:ma14="http://schemas.microsoft.com/office/mac/drawingml/2011/main" xmlns="" val="1"/>
            </a:ext>
          </a:extLst>
        </p:spPr>
        <p:txBody>
          <a:bodyPr/>
          <a:lstStyle>
            <a:lvl1pPr eaLnBrk="0" hangingPunct="0">
              <a:defRPr sz="3200">
                <a:solidFill>
                  <a:schemeClr val="tx1"/>
                </a:solidFill>
                <a:latin typeface="Arial" pitchFamily="34" charset="0"/>
                <a:ea typeface="MS PGothic" pitchFamily="34" charset="-128"/>
              </a:defRPr>
            </a:lvl1pPr>
            <a:lvl2pPr marL="754243" indent="-290093" eaLnBrk="0" hangingPunct="0">
              <a:defRPr sz="3200">
                <a:solidFill>
                  <a:schemeClr val="tx1"/>
                </a:solidFill>
                <a:latin typeface="Arial" pitchFamily="34" charset="0"/>
                <a:ea typeface="MS PGothic" pitchFamily="34" charset="-128"/>
              </a:defRPr>
            </a:lvl2pPr>
            <a:lvl3pPr marL="1160374" indent="-232075" eaLnBrk="0" hangingPunct="0">
              <a:defRPr sz="3200">
                <a:solidFill>
                  <a:schemeClr val="tx1"/>
                </a:solidFill>
                <a:latin typeface="Arial" pitchFamily="34" charset="0"/>
                <a:ea typeface="MS PGothic" pitchFamily="34" charset="-128"/>
              </a:defRPr>
            </a:lvl3pPr>
            <a:lvl4pPr marL="1624523" indent="-232075" eaLnBrk="0" hangingPunct="0">
              <a:defRPr sz="3200">
                <a:solidFill>
                  <a:schemeClr val="tx1"/>
                </a:solidFill>
                <a:latin typeface="Arial" pitchFamily="34" charset="0"/>
                <a:ea typeface="MS PGothic" pitchFamily="34" charset="-128"/>
              </a:defRPr>
            </a:lvl4pPr>
            <a:lvl5pPr marL="2088672" indent="-232075" eaLnBrk="0" hangingPunct="0">
              <a:defRPr sz="3200">
                <a:solidFill>
                  <a:schemeClr val="tx1"/>
                </a:solidFill>
                <a:latin typeface="Arial" pitchFamily="34" charset="0"/>
                <a:ea typeface="MS PGothic" pitchFamily="34" charset="-128"/>
              </a:defRPr>
            </a:lvl5pPr>
            <a:lvl6pPr marL="2552822" indent="-232075" eaLnBrk="0" fontAlgn="base" hangingPunct="0">
              <a:spcBef>
                <a:spcPct val="0"/>
              </a:spcBef>
              <a:spcAft>
                <a:spcPct val="0"/>
              </a:spcAft>
              <a:defRPr sz="3200">
                <a:solidFill>
                  <a:schemeClr val="tx1"/>
                </a:solidFill>
                <a:latin typeface="Arial" pitchFamily="34" charset="0"/>
                <a:ea typeface="MS PGothic" pitchFamily="34" charset="-128"/>
              </a:defRPr>
            </a:lvl6pPr>
            <a:lvl7pPr marL="3016971" indent="-232075" eaLnBrk="0" fontAlgn="base" hangingPunct="0">
              <a:spcBef>
                <a:spcPct val="0"/>
              </a:spcBef>
              <a:spcAft>
                <a:spcPct val="0"/>
              </a:spcAft>
              <a:defRPr sz="3200">
                <a:solidFill>
                  <a:schemeClr val="tx1"/>
                </a:solidFill>
                <a:latin typeface="Arial" pitchFamily="34" charset="0"/>
                <a:ea typeface="MS PGothic" pitchFamily="34" charset="-128"/>
              </a:defRPr>
            </a:lvl7pPr>
            <a:lvl8pPr marL="3481121" indent="-232075" eaLnBrk="0" fontAlgn="base" hangingPunct="0">
              <a:spcBef>
                <a:spcPct val="0"/>
              </a:spcBef>
              <a:spcAft>
                <a:spcPct val="0"/>
              </a:spcAft>
              <a:defRPr sz="3200">
                <a:solidFill>
                  <a:schemeClr val="tx1"/>
                </a:solidFill>
                <a:latin typeface="Arial" pitchFamily="34" charset="0"/>
                <a:ea typeface="MS PGothic" pitchFamily="34" charset="-128"/>
              </a:defRPr>
            </a:lvl8pPr>
            <a:lvl9pPr marL="3945270" indent="-232075" eaLnBrk="0" fontAlgn="base" hangingPunct="0">
              <a:spcBef>
                <a:spcPct val="0"/>
              </a:spcBef>
              <a:spcAft>
                <a:spcPct val="0"/>
              </a:spcAft>
              <a:defRPr sz="3200">
                <a:solidFill>
                  <a:schemeClr val="tx1"/>
                </a:solidFill>
                <a:latin typeface="Arial" pitchFamily="34" charset="0"/>
                <a:ea typeface="MS PGothic" pitchFamily="34" charset="-128"/>
              </a:defRPr>
            </a:lvl9pPr>
          </a:lstStyle>
          <a:p>
            <a:pPr eaLnBrk="1" hangingPunct="1"/>
            <a:fld id="{A7A8C1F0-9CC9-4383-9620-CD96B38011A9}" type="slidenum">
              <a:rPr lang="en-GB" altLang="en-US" sz="1200"/>
              <a:pPr eaLnBrk="1" hangingPunct="1"/>
              <a:t>33</a:t>
            </a:fld>
            <a:endParaRPr lang="en-GB" altLang="en-US" sz="1200"/>
          </a:p>
        </p:txBody>
      </p:sp>
      <p:sp>
        <p:nvSpPr>
          <p:cNvPr id="1284098" name="Rectangle 2"/>
          <p:cNvSpPr>
            <a:spLocks noGrp="1" noRot="1" noChangeAspect="1" noChangeArrowheads="1"/>
          </p:cNvSpPr>
          <p:nvPr>
            <p:ph type="sldImg"/>
          </p:nvPr>
        </p:nvSpPr>
        <p:spPr>
          <a:solidFill>
            <a:srgbClr val="FFFFFF"/>
          </a:solidFill>
          <a:ln/>
          <a:extLst>
            <a:ext uri="{FAA26D3D-D897-4be2-8F04-BA451C77F1D7}">
              <ma14:placeholderFlag xmlns:ma14="http://schemas.microsoft.com/office/mac/drawingml/2011/main" xmlns="" val="1"/>
            </a:ext>
          </a:extLst>
        </p:spPr>
      </p:sp>
      <p:sp>
        <p:nvSpPr>
          <p:cNvPr id="1284099"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eaLnBrk="1" hangingPunct="1">
              <a:defRPr/>
            </a:pPr>
            <a:endParaRPr lang="en-US" smtClean="0">
              <a:ea typeface="ＭＳ Ｐゴシック" charset="0"/>
              <a:cs typeface="+mn-cs"/>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extLst>
            <a:ext uri="{FAA26D3D-D897-4be2-8F04-BA451C77F1D7}">
              <ma14:placeholderFlag xmlns:ma14="http://schemas.microsoft.com/office/mac/drawingml/2011/main" xmlns="" val="1"/>
            </a:ext>
          </a:extLst>
        </p:spPr>
        <p:txBody>
          <a:bodyPr/>
          <a:lstStyle>
            <a:lvl1pPr eaLnBrk="0" hangingPunct="0">
              <a:defRPr sz="3200">
                <a:solidFill>
                  <a:schemeClr val="tx1"/>
                </a:solidFill>
                <a:latin typeface="Arial" pitchFamily="34" charset="0"/>
                <a:ea typeface="MS PGothic" pitchFamily="34" charset="-128"/>
              </a:defRPr>
            </a:lvl1pPr>
            <a:lvl2pPr marL="754243" indent="-290093" eaLnBrk="0" hangingPunct="0">
              <a:defRPr sz="3200">
                <a:solidFill>
                  <a:schemeClr val="tx1"/>
                </a:solidFill>
                <a:latin typeface="Arial" pitchFamily="34" charset="0"/>
                <a:ea typeface="MS PGothic" pitchFamily="34" charset="-128"/>
              </a:defRPr>
            </a:lvl2pPr>
            <a:lvl3pPr marL="1160374" indent="-232075" eaLnBrk="0" hangingPunct="0">
              <a:defRPr sz="3200">
                <a:solidFill>
                  <a:schemeClr val="tx1"/>
                </a:solidFill>
                <a:latin typeface="Arial" pitchFamily="34" charset="0"/>
                <a:ea typeface="MS PGothic" pitchFamily="34" charset="-128"/>
              </a:defRPr>
            </a:lvl3pPr>
            <a:lvl4pPr marL="1624523" indent="-232075" eaLnBrk="0" hangingPunct="0">
              <a:defRPr sz="3200">
                <a:solidFill>
                  <a:schemeClr val="tx1"/>
                </a:solidFill>
                <a:latin typeface="Arial" pitchFamily="34" charset="0"/>
                <a:ea typeface="MS PGothic" pitchFamily="34" charset="-128"/>
              </a:defRPr>
            </a:lvl4pPr>
            <a:lvl5pPr marL="2088672" indent="-232075" eaLnBrk="0" hangingPunct="0">
              <a:defRPr sz="3200">
                <a:solidFill>
                  <a:schemeClr val="tx1"/>
                </a:solidFill>
                <a:latin typeface="Arial" pitchFamily="34" charset="0"/>
                <a:ea typeface="MS PGothic" pitchFamily="34" charset="-128"/>
              </a:defRPr>
            </a:lvl5pPr>
            <a:lvl6pPr marL="2552822" indent="-232075" eaLnBrk="0" fontAlgn="base" hangingPunct="0">
              <a:spcBef>
                <a:spcPct val="0"/>
              </a:spcBef>
              <a:spcAft>
                <a:spcPct val="0"/>
              </a:spcAft>
              <a:defRPr sz="3200">
                <a:solidFill>
                  <a:schemeClr val="tx1"/>
                </a:solidFill>
                <a:latin typeface="Arial" pitchFamily="34" charset="0"/>
                <a:ea typeface="MS PGothic" pitchFamily="34" charset="-128"/>
              </a:defRPr>
            </a:lvl6pPr>
            <a:lvl7pPr marL="3016971" indent="-232075" eaLnBrk="0" fontAlgn="base" hangingPunct="0">
              <a:spcBef>
                <a:spcPct val="0"/>
              </a:spcBef>
              <a:spcAft>
                <a:spcPct val="0"/>
              </a:spcAft>
              <a:defRPr sz="3200">
                <a:solidFill>
                  <a:schemeClr val="tx1"/>
                </a:solidFill>
                <a:latin typeface="Arial" pitchFamily="34" charset="0"/>
                <a:ea typeface="MS PGothic" pitchFamily="34" charset="-128"/>
              </a:defRPr>
            </a:lvl7pPr>
            <a:lvl8pPr marL="3481121" indent="-232075" eaLnBrk="0" fontAlgn="base" hangingPunct="0">
              <a:spcBef>
                <a:spcPct val="0"/>
              </a:spcBef>
              <a:spcAft>
                <a:spcPct val="0"/>
              </a:spcAft>
              <a:defRPr sz="3200">
                <a:solidFill>
                  <a:schemeClr val="tx1"/>
                </a:solidFill>
                <a:latin typeface="Arial" pitchFamily="34" charset="0"/>
                <a:ea typeface="MS PGothic" pitchFamily="34" charset="-128"/>
              </a:defRPr>
            </a:lvl8pPr>
            <a:lvl9pPr marL="3945270" indent="-232075" eaLnBrk="0" fontAlgn="base" hangingPunct="0">
              <a:spcBef>
                <a:spcPct val="0"/>
              </a:spcBef>
              <a:spcAft>
                <a:spcPct val="0"/>
              </a:spcAft>
              <a:defRPr sz="3200">
                <a:solidFill>
                  <a:schemeClr val="tx1"/>
                </a:solidFill>
                <a:latin typeface="Arial" pitchFamily="34" charset="0"/>
                <a:ea typeface="MS PGothic" pitchFamily="34" charset="-128"/>
              </a:defRPr>
            </a:lvl9pPr>
          </a:lstStyle>
          <a:p>
            <a:pPr eaLnBrk="1" hangingPunct="1"/>
            <a:fld id="{26C9078F-780B-403E-AD5D-9E6E949282BC}" type="slidenum">
              <a:rPr lang="en-GB" altLang="en-US" sz="1200"/>
              <a:pPr eaLnBrk="1" hangingPunct="1"/>
              <a:t>34</a:t>
            </a:fld>
            <a:endParaRPr lang="en-GB" altLang="en-US" sz="1200"/>
          </a:p>
        </p:txBody>
      </p:sp>
      <p:sp>
        <p:nvSpPr>
          <p:cNvPr id="1286146" name="Rectangle 2"/>
          <p:cNvSpPr>
            <a:spLocks noGrp="1" noRot="1" noChangeAspect="1" noChangeArrowheads="1"/>
          </p:cNvSpPr>
          <p:nvPr>
            <p:ph type="sldImg"/>
          </p:nvPr>
        </p:nvSpPr>
        <p:spPr>
          <a:solidFill>
            <a:srgbClr val="FFFFFF"/>
          </a:solidFill>
          <a:ln/>
          <a:extLst>
            <a:ext uri="{FAA26D3D-D897-4be2-8F04-BA451C77F1D7}">
              <ma14:placeholderFlag xmlns:ma14="http://schemas.microsoft.com/office/mac/drawingml/2011/main" xmlns="" val="1"/>
            </a:ext>
          </a:extLst>
        </p:spPr>
      </p:sp>
      <p:sp>
        <p:nvSpPr>
          <p:cNvPr id="1286147"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marL="232075" indent="-232075">
              <a:buFontTx/>
              <a:buAutoNum type="alphaLcPeriod"/>
              <a:defRPr/>
            </a:pPr>
            <a:r>
              <a:rPr lang="en-US" smtClean="0">
                <a:ea typeface="ＭＳ Ｐゴシック" charset="0"/>
                <a:cs typeface="+mn-cs"/>
              </a:rPr>
              <a:t>Simple hairpin connection between beta sheets.</a:t>
            </a:r>
          </a:p>
          <a:p>
            <a:pPr marL="232075" indent="-232075">
              <a:buFontTx/>
              <a:buAutoNum type="alphaLcPeriod"/>
              <a:defRPr/>
            </a:pPr>
            <a:r>
              <a:rPr lang="en-US" smtClean="0">
                <a:ea typeface="ＭＳ Ｐゴシック" charset="0"/>
                <a:cs typeface="+mn-cs"/>
              </a:rPr>
              <a:t> a right handed crossover between successive strands of parallel beta sheets</a:t>
            </a:r>
          </a:p>
          <a:p>
            <a:pPr marL="232075" indent="-232075">
              <a:buFontTx/>
              <a:buAutoNum type="alphaLcPeriod"/>
              <a:defRPr/>
            </a:pPr>
            <a:r>
              <a:rPr lang="en-US" smtClean="0">
                <a:ea typeface="ＭＳ Ｐゴシック" charset="0"/>
                <a:cs typeface="+mn-cs"/>
              </a:rPr>
              <a:t> a left handed crossover connection between parallel beta sheets.</a:t>
            </a: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extLst>
            <a:ext uri="{FAA26D3D-D897-4be2-8F04-BA451C77F1D7}">
              <ma14:placeholderFlag xmlns:ma14="http://schemas.microsoft.com/office/mac/drawingml/2011/main" xmlns="" val="1"/>
            </a:ext>
          </a:extLst>
        </p:spPr>
        <p:txBody>
          <a:bodyPr/>
          <a:lstStyle>
            <a:lvl1pPr eaLnBrk="0" hangingPunct="0">
              <a:defRPr sz="3200">
                <a:solidFill>
                  <a:schemeClr val="tx1"/>
                </a:solidFill>
                <a:latin typeface="Arial" pitchFamily="34" charset="0"/>
                <a:ea typeface="MS PGothic" pitchFamily="34" charset="-128"/>
              </a:defRPr>
            </a:lvl1pPr>
            <a:lvl2pPr marL="754243" indent="-290093" eaLnBrk="0" hangingPunct="0">
              <a:defRPr sz="3200">
                <a:solidFill>
                  <a:schemeClr val="tx1"/>
                </a:solidFill>
                <a:latin typeface="Arial" pitchFamily="34" charset="0"/>
                <a:ea typeface="MS PGothic" pitchFamily="34" charset="-128"/>
              </a:defRPr>
            </a:lvl2pPr>
            <a:lvl3pPr marL="1160374" indent="-232075" eaLnBrk="0" hangingPunct="0">
              <a:defRPr sz="3200">
                <a:solidFill>
                  <a:schemeClr val="tx1"/>
                </a:solidFill>
                <a:latin typeface="Arial" pitchFamily="34" charset="0"/>
                <a:ea typeface="MS PGothic" pitchFamily="34" charset="-128"/>
              </a:defRPr>
            </a:lvl3pPr>
            <a:lvl4pPr marL="1624523" indent="-232075" eaLnBrk="0" hangingPunct="0">
              <a:defRPr sz="3200">
                <a:solidFill>
                  <a:schemeClr val="tx1"/>
                </a:solidFill>
                <a:latin typeface="Arial" pitchFamily="34" charset="0"/>
                <a:ea typeface="MS PGothic" pitchFamily="34" charset="-128"/>
              </a:defRPr>
            </a:lvl4pPr>
            <a:lvl5pPr marL="2088672" indent="-232075" eaLnBrk="0" hangingPunct="0">
              <a:defRPr sz="3200">
                <a:solidFill>
                  <a:schemeClr val="tx1"/>
                </a:solidFill>
                <a:latin typeface="Arial" pitchFamily="34" charset="0"/>
                <a:ea typeface="MS PGothic" pitchFamily="34" charset="-128"/>
              </a:defRPr>
            </a:lvl5pPr>
            <a:lvl6pPr marL="2552822" indent="-232075" eaLnBrk="0" fontAlgn="base" hangingPunct="0">
              <a:spcBef>
                <a:spcPct val="0"/>
              </a:spcBef>
              <a:spcAft>
                <a:spcPct val="0"/>
              </a:spcAft>
              <a:defRPr sz="3200">
                <a:solidFill>
                  <a:schemeClr val="tx1"/>
                </a:solidFill>
                <a:latin typeface="Arial" pitchFamily="34" charset="0"/>
                <a:ea typeface="MS PGothic" pitchFamily="34" charset="-128"/>
              </a:defRPr>
            </a:lvl6pPr>
            <a:lvl7pPr marL="3016971" indent="-232075" eaLnBrk="0" fontAlgn="base" hangingPunct="0">
              <a:spcBef>
                <a:spcPct val="0"/>
              </a:spcBef>
              <a:spcAft>
                <a:spcPct val="0"/>
              </a:spcAft>
              <a:defRPr sz="3200">
                <a:solidFill>
                  <a:schemeClr val="tx1"/>
                </a:solidFill>
                <a:latin typeface="Arial" pitchFamily="34" charset="0"/>
                <a:ea typeface="MS PGothic" pitchFamily="34" charset="-128"/>
              </a:defRPr>
            </a:lvl7pPr>
            <a:lvl8pPr marL="3481121" indent="-232075" eaLnBrk="0" fontAlgn="base" hangingPunct="0">
              <a:spcBef>
                <a:spcPct val="0"/>
              </a:spcBef>
              <a:spcAft>
                <a:spcPct val="0"/>
              </a:spcAft>
              <a:defRPr sz="3200">
                <a:solidFill>
                  <a:schemeClr val="tx1"/>
                </a:solidFill>
                <a:latin typeface="Arial" pitchFamily="34" charset="0"/>
                <a:ea typeface="MS PGothic" pitchFamily="34" charset="-128"/>
              </a:defRPr>
            </a:lvl8pPr>
            <a:lvl9pPr marL="3945270" indent="-232075" eaLnBrk="0" fontAlgn="base" hangingPunct="0">
              <a:spcBef>
                <a:spcPct val="0"/>
              </a:spcBef>
              <a:spcAft>
                <a:spcPct val="0"/>
              </a:spcAft>
              <a:defRPr sz="3200">
                <a:solidFill>
                  <a:schemeClr val="tx1"/>
                </a:solidFill>
                <a:latin typeface="Arial" pitchFamily="34" charset="0"/>
                <a:ea typeface="MS PGothic" pitchFamily="34" charset="-128"/>
              </a:defRPr>
            </a:lvl9pPr>
          </a:lstStyle>
          <a:p>
            <a:pPr eaLnBrk="1" hangingPunct="1"/>
            <a:fld id="{3C8B57C8-C1C6-41C9-9485-5A10EE6DC232}" type="slidenum">
              <a:rPr lang="en-GB" altLang="en-US" sz="1200"/>
              <a:pPr eaLnBrk="1" hangingPunct="1"/>
              <a:t>36</a:t>
            </a:fld>
            <a:endParaRPr lang="en-GB" altLang="en-US" sz="1200"/>
          </a:p>
        </p:txBody>
      </p:sp>
      <p:sp>
        <p:nvSpPr>
          <p:cNvPr id="1289218" name="Rectangle 2"/>
          <p:cNvSpPr>
            <a:spLocks noGrp="1" noRot="1" noChangeAspect="1" noChangeArrowheads="1"/>
          </p:cNvSpPr>
          <p:nvPr>
            <p:ph type="sldImg"/>
          </p:nvPr>
        </p:nvSpPr>
        <p:spPr>
          <a:solidFill>
            <a:srgbClr val="FFFFFF"/>
          </a:solidFill>
          <a:ln/>
          <a:extLst>
            <a:ext uri="{FAA26D3D-D897-4be2-8F04-BA451C77F1D7}">
              <ma14:placeholderFlag xmlns:ma14="http://schemas.microsoft.com/office/mac/drawingml/2011/main" xmlns="" val="1"/>
            </a:ext>
          </a:extLst>
        </p:spPr>
      </p:sp>
      <p:sp>
        <p:nvSpPr>
          <p:cNvPr id="1289219"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eaLnBrk="1" hangingPunct="1">
              <a:defRPr/>
            </a:pPr>
            <a:endParaRPr lang="en-US" smtClean="0">
              <a:ea typeface="ＭＳ Ｐゴシック" charset="0"/>
              <a:cs typeface="+mn-cs"/>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extLst>
            <a:ext uri="{FAA26D3D-D897-4be2-8F04-BA451C77F1D7}">
              <ma14:placeholderFlag xmlns:ma14="http://schemas.microsoft.com/office/mac/drawingml/2011/main" xmlns="" val="1"/>
            </a:ext>
          </a:extLst>
        </p:spPr>
        <p:txBody>
          <a:bodyPr/>
          <a:lstStyle>
            <a:lvl1pPr eaLnBrk="0" hangingPunct="0">
              <a:defRPr sz="3200">
                <a:solidFill>
                  <a:schemeClr val="tx1"/>
                </a:solidFill>
                <a:latin typeface="Arial" pitchFamily="34" charset="0"/>
                <a:ea typeface="MS PGothic" pitchFamily="34" charset="-128"/>
              </a:defRPr>
            </a:lvl1pPr>
            <a:lvl2pPr marL="754243" indent="-290093" eaLnBrk="0" hangingPunct="0">
              <a:defRPr sz="3200">
                <a:solidFill>
                  <a:schemeClr val="tx1"/>
                </a:solidFill>
                <a:latin typeface="Arial" pitchFamily="34" charset="0"/>
                <a:ea typeface="MS PGothic" pitchFamily="34" charset="-128"/>
              </a:defRPr>
            </a:lvl2pPr>
            <a:lvl3pPr marL="1160374" indent="-232075" eaLnBrk="0" hangingPunct="0">
              <a:defRPr sz="3200">
                <a:solidFill>
                  <a:schemeClr val="tx1"/>
                </a:solidFill>
                <a:latin typeface="Arial" pitchFamily="34" charset="0"/>
                <a:ea typeface="MS PGothic" pitchFamily="34" charset="-128"/>
              </a:defRPr>
            </a:lvl3pPr>
            <a:lvl4pPr marL="1624523" indent="-232075" eaLnBrk="0" hangingPunct="0">
              <a:defRPr sz="3200">
                <a:solidFill>
                  <a:schemeClr val="tx1"/>
                </a:solidFill>
                <a:latin typeface="Arial" pitchFamily="34" charset="0"/>
                <a:ea typeface="MS PGothic" pitchFamily="34" charset="-128"/>
              </a:defRPr>
            </a:lvl4pPr>
            <a:lvl5pPr marL="2088672" indent="-232075" eaLnBrk="0" hangingPunct="0">
              <a:defRPr sz="3200">
                <a:solidFill>
                  <a:schemeClr val="tx1"/>
                </a:solidFill>
                <a:latin typeface="Arial" pitchFamily="34" charset="0"/>
                <a:ea typeface="MS PGothic" pitchFamily="34" charset="-128"/>
              </a:defRPr>
            </a:lvl5pPr>
            <a:lvl6pPr marL="2552822" indent="-232075" eaLnBrk="0" fontAlgn="base" hangingPunct="0">
              <a:spcBef>
                <a:spcPct val="0"/>
              </a:spcBef>
              <a:spcAft>
                <a:spcPct val="0"/>
              </a:spcAft>
              <a:defRPr sz="3200">
                <a:solidFill>
                  <a:schemeClr val="tx1"/>
                </a:solidFill>
                <a:latin typeface="Arial" pitchFamily="34" charset="0"/>
                <a:ea typeface="MS PGothic" pitchFamily="34" charset="-128"/>
              </a:defRPr>
            </a:lvl6pPr>
            <a:lvl7pPr marL="3016971" indent="-232075" eaLnBrk="0" fontAlgn="base" hangingPunct="0">
              <a:spcBef>
                <a:spcPct val="0"/>
              </a:spcBef>
              <a:spcAft>
                <a:spcPct val="0"/>
              </a:spcAft>
              <a:defRPr sz="3200">
                <a:solidFill>
                  <a:schemeClr val="tx1"/>
                </a:solidFill>
                <a:latin typeface="Arial" pitchFamily="34" charset="0"/>
                <a:ea typeface="MS PGothic" pitchFamily="34" charset="-128"/>
              </a:defRPr>
            </a:lvl7pPr>
            <a:lvl8pPr marL="3481121" indent="-232075" eaLnBrk="0" fontAlgn="base" hangingPunct="0">
              <a:spcBef>
                <a:spcPct val="0"/>
              </a:spcBef>
              <a:spcAft>
                <a:spcPct val="0"/>
              </a:spcAft>
              <a:defRPr sz="3200">
                <a:solidFill>
                  <a:schemeClr val="tx1"/>
                </a:solidFill>
                <a:latin typeface="Arial" pitchFamily="34" charset="0"/>
                <a:ea typeface="MS PGothic" pitchFamily="34" charset="-128"/>
              </a:defRPr>
            </a:lvl8pPr>
            <a:lvl9pPr marL="3945270" indent="-232075" eaLnBrk="0" fontAlgn="base" hangingPunct="0">
              <a:spcBef>
                <a:spcPct val="0"/>
              </a:spcBef>
              <a:spcAft>
                <a:spcPct val="0"/>
              </a:spcAft>
              <a:defRPr sz="3200">
                <a:solidFill>
                  <a:schemeClr val="tx1"/>
                </a:solidFill>
                <a:latin typeface="Arial" pitchFamily="34" charset="0"/>
                <a:ea typeface="MS PGothic" pitchFamily="34" charset="-128"/>
              </a:defRPr>
            </a:lvl9pPr>
          </a:lstStyle>
          <a:p>
            <a:pPr eaLnBrk="1" hangingPunct="1"/>
            <a:fld id="{5E992B28-1D6F-4999-BECB-04E703DC9F4F}" type="slidenum">
              <a:rPr lang="en-GB" altLang="en-US" sz="1200"/>
              <a:pPr eaLnBrk="1" hangingPunct="1"/>
              <a:t>37</a:t>
            </a:fld>
            <a:endParaRPr lang="en-GB" altLang="en-US" sz="1200"/>
          </a:p>
        </p:txBody>
      </p:sp>
      <p:sp>
        <p:nvSpPr>
          <p:cNvPr id="1291266" name="Rectangle 2"/>
          <p:cNvSpPr>
            <a:spLocks noGrp="1" noRot="1" noChangeAspect="1" noChangeArrowheads="1"/>
          </p:cNvSpPr>
          <p:nvPr>
            <p:ph type="sldImg"/>
          </p:nvPr>
        </p:nvSpPr>
        <p:spPr>
          <a:solidFill>
            <a:srgbClr val="FFFFFF"/>
          </a:solidFill>
          <a:ln/>
          <a:extLst>
            <a:ext uri="{FAA26D3D-D897-4be2-8F04-BA451C77F1D7}">
              <ma14:placeholderFlag xmlns:ma14="http://schemas.microsoft.com/office/mac/drawingml/2011/main" xmlns="" val="1"/>
            </a:ext>
          </a:extLst>
        </p:spPr>
      </p:sp>
      <p:sp>
        <p:nvSpPr>
          <p:cNvPr id="1291267"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eaLnBrk="1" hangingPunct="1">
              <a:defRPr/>
            </a:pPr>
            <a:r>
              <a:rPr lang="en-US" smtClean="0">
                <a:ea typeface="ＭＳ Ｐゴシック" charset="0"/>
                <a:cs typeface="+mn-cs"/>
              </a:rPr>
              <a:t>Type I and type II bends differ by a 180 flip of the peptide unit linking residues 2 and 3.  Both bends contain a hydrogen bond although deviations from these ideal conformations often disrupt this hydrogen bond.</a:t>
            </a: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extLst>
            <a:ext uri="{FAA26D3D-D897-4be2-8F04-BA451C77F1D7}">
              <ma14:placeholderFlag xmlns:ma14="http://schemas.microsoft.com/office/mac/drawingml/2011/main" xmlns="" val="1"/>
            </a:ext>
          </a:extLst>
        </p:spPr>
        <p:txBody>
          <a:bodyPr/>
          <a:lstStyle>
            <a:lvl1pPr eaLnBrk="0" hangingPunct="0">
              <a:defRPr sz="3200">
                <a:solidFill>
                  <a:schemeClr val="tx1"/>
                </a:solidFill>
                <a:latin typeface="Arial" pitchFamily="34" charset="0"/>
                <a:ea typeface="MS PGothic" pitchFamily="34" charset="-128"/>
              </a:defRPr>
            </a:lvl1pPr>
            <a:lvl2pPr marL="754243" indent="-290093" eaLnBrk="0" hangingPunct="0">
              <a:defRPr sz="3200">
                <a:solidFill>
                  <a:schemeClr val="tx1"/>
                </a:solidFill>
                <a:latin typeface="Arial" pitchFamily="34" charset="0"/>
                <a:ea typeface="MS PGothic" pitchFamily="34" charset="-128"/>
              </a:defRPr>
            </a:lvl2pPr>
            <a:lvl3pPr marL="1160374" indent="-232075" eaLnBrk="0" hangingPunct="0">
              <a:defRPr sz="3200">
                <a:solidFill>
                  <a:schemeClr val="tx1"/>
                </a:solidFill>
                <a:latin typeface="Arial" pitchFamily="34" charset="0"/>
                <a:ea typeface="MS PGothic" pitchFamily="34" charset="-128"/>
              </a:defRPr>
            </a:lvl3pPr>
            <a:lvl4pPr marL="1624523" indent="-232075" eaLnBrk="0" hangingPunct="0">
              <a:defRPr sz="3200">
                <a:solidFill>
                  <a:schemeClr val="tx1"/>
                </a:solidFill>
                <a:latin typeface="Arial" pitchFamily="34" charset="0"/>
                <a:ea typeface="MS PGothic" pitchFamily="34" charset="-128"/>
              </a:defRPr>
            </a:lvl4pPr>
            <a:lvl5pPr marL="2088672" indent="-232075" eaLnBrk="0" hangingPunct="0">
              <a:defRPr sz="3200">
                <a:solidFill>
                  <a:schemeClr val="tx1"/>
                </a:solidFill>
                <a:latin typeface="Arial" pitchFamily="34" charset="0"/>
                <a:ea typeface="MS PGothic" pitchFamily="34" charset="-128"/>
              </a:defRPr>
            </a:lvl5pPr>
            <a:lvl6pPr marL="2552822" indent="-232075" eaLnBrk="0" fontAlgn="base" hangingPunct="0">
              <a:spcBef>
                <a:spcPct val="0"/>
              </a:spcBef>
              <a:spcAft>
                <a:spcPct val="0"/>
              </a:spcAft>
              <a:defRPr sz="3200">
                <a:solidFill>
                  <a:schemeClr val="tx1"/>
                </a:solidFill>
                <a:latin typeface="Arial" pitchFamily="34" charset="0"/>
                <a:ea typeface="MS PGothic" pitchFamily="34" charset="-128"/>
              </a:defRPr>
            </a:lvl6pPr>
            <a:lvl7pPr marL="3016971" indent="-232075" eaLnBrk="0" fontAlgn="base" hangingPunct="0">
              <a:spcBef>
                <a:spcPct val="0"/>
              </a:spcBef>
              <a:spcAft>
                <a:spcPct val="0"/>
              </a:spcAft>
              <a:defRPr sz="3200">
                <a:solidFill>
                  <a:schemeClr val="tx1"/>
                </a:solidFill>
                <a:latin typeface="Arial" pitchFamily="34" charset="0"/>
                <a:ea typeface="MS PGothic" pitchFamily="34" charset="-128"/>
              </a:defRPr>
            </a:lvl7pPr>
            <a:lvl8pPr marL="3481121" indent="-232075" eaLnBrk="0" fontAlgn="base" hangingPunct="0">
              <a:spcBef>
                <a:spcPct val="0"/>
              </a:spcBef>
              <a:spcAft>
                <a:spcPct val="0"/>
              </a:spcAft>
              <a:defRPr sz="3200">
                <a:solidFill>
                  <a:schemeClr val="tx1"/>
                </a:solidFill>
                <a:latin typeface="Arial" pitchFamily="34" charset="0"/>
                <a:ea typeface="MS PGothic" pitchFamily="34" charset="-128"/>
              </a:defRPr>
            </a:lvl8pPr>
            <a:lvl9pPr marL="3945270" indent="-232075" eaLnBrk="0" fontAlgn="base" hangingPunct="0">
              <a:spcBef>
                <a:spcPct val="0"/>
              </a:spcBef>
              <a:spcAft>
                <a:spcPct val="0"/>
              </a:spcAft>
              <a:defRPr sz="3200">
                <a:solidFill>
                  <a:schemeClr val="tx1"/>
                </a:solidFill>
                <a:latin typeface="Arial" pitchFamily="34" charset="0"/>
                <a:ea typeface="MS PGothic" pitchFamily="34" charset="-128"/>
              </a:defRPr>
            </a:lvl9pPr>
          </a:lstStyle>
          <a:p>
            <a:pPr eaLnBrk="1" hangingPunct="1"/>
            <a:fld id="{A04E69E9-4141-489F-B8CF-FF0CE96E75A9}" type="slidenum">
              <a:rPr lang="en-GB" altLang="en-US" sz="1200"/>
              <a:pPr eaLnBrk="1" hangingPunct="1"/>
              <a:t>38</a:t>
            </a:fld>
            <a:endParaRPr lang="en-GB" altLang="en-US" sz="1200"/>
          </a:p>
        </p:txBody>
      </p:sp>
      <p:sp>
        <p:nvSpPr>
          <p:cNvPr id="1293314" name="Rectangle 2"/>
          <p:cNvSpPr>
            <a:spLocks noGrp="1" noRot="1" noChangeAspect="1" noChangeArrowheads="1"/>
          </p:cNvSpPr>
          <p:nvPr>
            <p:ph type="sldImg"/>
          </p:nvPr>
        </p:nvSpPr>
        <p:spPr>
          <a:solidFill>
            <a:srgbClr val="FFFFFF"/>
          </a:solidFill>
          <a:ln/>
          <a:extLst>
            <a:ext uri="{FAA26D3D-D897-4be2-8F04-BA451C77F1D7}">
              <ma14:placeholderFlag xmlns:ma14="http://schemas.microsoft.com/office/mac/drawingml/2011/main" xmlns="" val="1"/>
            </a:ext>
          </a:extLst>
        </p:spPr>
      </p:sp>
      <p:sp>
        <p:nvSpPr>
          <p:cNvPr id="1293315"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eaLnBrk="1" hangingPunct="1">
              <a:defRPr/>
            </a:pPr>
            <a:endParaRPr lang="en-US" smtClean="0">
              <a:ea typeface="ＭＳ Ｐゴシック" charset="0"/>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D0F9359E-AFF7-4687-B2A4-D70CC0A2CC72}" type="datetimeFigureOut">
              <a:rPr lang="en-CA" smtClean="0"/>
              <a:pPr/>
              <a:t>02/02/2015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0235BE6-5F09-4F10-884B-A009661A8183}" type="slidenum">
              <a:rPr lang="en-CA" smtClean="0"/>
              <a:pPr/>
              <a:t>‹#›</a:t>
            </a:fld>
            <a:endParaRPr lang="en-CA"/>
          </a:p>
        </p:txBody>
      </p:sp>
    </p:spTree>
    <p:extLst>
      <p:ext uri="{BB962C8B-B14F-4D97-AF65-F5344CB8AC3E}">
        <p14:creationId xmlns:p14="http://schemas.microsoft.com/office/powerpoint/2010/main" val="14639959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0F9359E-AFF7-4687-B2A4-D70CC0A2CC72}" type="datetimeFigureOut">
              <a:rPr lang="en-CA" smtClean="0"/>
              <a:pPr/>
              <a:t>02/02/2015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0235BE6-5F09-4F10-884B-A009661A8183}" type="slidenum">
              <a:rPr lang="en-CA" smtClean="0"/>
              <a:pPr/>
              <a:t>‹#›</a:t>
            </a:fld>
            <a:endParaRPr lang="en-CA"/>
          </a:p>
        </p:txBody>
      </p:sp>
    </p:spTree>
    <p:extLst>
      <p:ext uri="{BB962C8B-B14F-4D97-AF65-F5344CB8AC3E}">
        <p14:creationId xmlns:p14="http://schemas.microsoft.com/office/powerpoint/2010/main" val="42616825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0F9359E-AFF7-4687-B2A4-D70CC0A2CC72}" type="datetimeFigureOut">
              <a:rPr lang="en-CA" smtClean="0"/>
              <a:pPr/>
              <a:t>02/02/2015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0235BE6-5F09-4F10-884B-A009661A8183}" type="slidenum">
              <a:rPr lang="en-CA" smtClean="0"/>
              <a:pPr/>
              <a:t>‹#›</a:t>
            </a:fld>
            <a:endParaRPr lang="en-CA"/>
          </a:p>
        </p:txBody>
      </p:sp>
    </p:spTree>
    <p:extLst>
      <p:ext uri="{BB962C8B-B14F-4D97-AF65-F5344CB8AC3E}">
        <p14:creationId xmlns:p14="http://schemas.microsoft.com/office/powerpoint/2010/main" val="18271766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D0F9359E-AFF7-4687-B2A4-D70CC0A2CC72}" type="datetimeFigureOut">
              <a:rPr lang="en-CA" smtClean="0"/>
              <a:pPr/>
              <a:t>02/02/2015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30235BE6-5F09-4F10-884B-A009661A8183}" type="slidenum">
              <a:rPr lang="en-CA" smtClean="0"/>
              <a:pPr/>
              <a:t>‹#›</a:t>
            </a:fld>
            <a:endParaRPr lang="en-CA"/>
          </a:p>
        </p:txBody>
      </p:sp>
    </p:spTree>
    <p:extLst>
      <p:ext uri="{BB962C8B-B14F-4D97-AF65-F5344CB8AC3E}">
        <p14:creationId xmlns:p14="http://schemas.microsoft.com/office/powerpoint/2010/main" val="877283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D0F9359E-AFF7-4687-B2A4-D70CC0A2CC72}" type="datetimeFigureOut">
              <a:rPr lang="en-CA" smtClean="0"/>
              <a:pPr/>
              <a:t>02/02/2015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30235BE6-5F09-4F10-884B-A009661A8183}" type="slidenum">
              <a:rPr lang="en-CA" smtClean="0"/>
              <a:pPr/>
              <a:t>‹#›</a:t>
            </a:fld>
            <a:endParaRPr lang="en-CA"/>
          </a:p>
        </p:txBody>
      </p:sp>
    </p:spTree>
    <p:extLst>
      <p:ext uri="{BB962C8B-B14F-4D97-AF65-F5344CB8AC3E}">
        <p14:creationId xmlns:p14="http://schemas.microsoft.com/office/powerpoint/2010/main" val="41733817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D0F9359E-AFF7-4687-B2A4-D70CC0A2CC72}" type="datetimeFigureOut">
              <a:rPr lang="en-CA" smtClean="0"/>
              <a:pPr/>
              <a:t>02/02/2015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30235BE6-5F09-4F10-884B-A009661A8183}" type="slidenum">
              <a:rPr lang="en-CA" smtClean="0"/>
              <a:pPr/>
              <a:t>‹#›</a:t>
            </a:fld>
            <a:endParaRPr lang="en-CA"/>
          </a:p>
        </p:txBody>
      </p:sp>
    </p:spTree>
    <p:extLst>
      <p:ext uri="{BB962C8B-B14F-4D97-AF65-F5344CB8AC3E}">
        <p14:creationId xmlns:p14="http://schemas.microsoft.com/office/powerpoint/2010/main" val="12065567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F9359E-AFF7-4687-B2A4-D70CC0A2CC72}" type="datetimeFigureOut">
              <a:rPr lang="en-CA" smtClean="0"/>
              <a:pPr/>
              <a:t>02/02/2015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30235BE6-5F09-4F10-884B-A009661A8183}" type="slidenum">
              <a:rPr lang="en-CA" smtClean="0"/>
              <a:pPr/>
              <a:t>‹#›</a:t>
            </a:fld>
            <a:endParaRPr lang="en-CA"/>
          </a:p>
        </p:txBody>
      </p:sp>
    </p:spTree>
    <p:extLst>
      <p:ext uri="{BB962C8B-B14F-4D97-AF65-F5344CB8AC3E}">
        <p14:creationId xmlns:p14="http://schemas.microsoft.com/office/powerpoint/2010/main" val="4272888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0F9359E-AFF7-4687-B2A4-D70CC0A2CC72}" type="datetimeFigureOut">
              <a:rPr lang="en-CA" smtClean="0"/>
              <a:pPr/>
              <a:t>02/02/2015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30235BE6-5F09-4F10-884B-A009661A8183}" type="slidenum">
              <a:rPr lang="en-CA" smtClean="0"/>
              <a:pPr/>
              <a:t>‹#›</a:t>
            </a:fld>
            <a:endParaRPr lang="en-CA"/>
          </a:p>
        </p:txBody>
      </p:sp>
    </p:spTree>
    <p:extLst>
      <p:ext uri="{BB962C8B-B14F-4D97-AF65-F5344CB8AC3E}">
        <p14:creationId xmlns:p14="http://schemas.microsoft.com/office/powerpoint/2010/main" val="3480792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0F9359E-AFF7-4687-B2A4-D70CC0A2CC72}" type="datetimeFigureOut">
              <a:rPr lang="en-CA" smtClean="0"/>
              <a:pPr/>
              <a:t>02/02/2015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30235BE6-5F09-4F10-884B-A009661A8183}" type="slidenum">
              <a:rPr lang="en-CA" smtClean="0"/>
              <a:pPr/>
              <a:t>‹#›</a:t>
            </a:fld>
            <a:endParaRPr lang="en-CA"/>
          </a:p>
        </p:txBody>
      </p:sp>
    </p:spTree>
    <p:extLst>
      <p:ext uri="{BB962C8B-B14F-4D97-AF65-F5344CB8AC3E}">
        <p14:creationId xmlns:p14="http://schemas.microsoft.com/office/powerpoint/2010/main" val="1418289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0F9359E-AFF7-4687-B2A4-D70CC0A2CC72}" type="datetimeFigureOut">
              <a:rPr lang="en-CA" smtClean="0"/>
              <a:pPr/>
              <a:t>02/02/2015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0235BE6-5F09-4F10-884B-A009661A8183}" type="slidenum">
              <a:rPr lang="en-CA" smtClean="0"/>
              <a:pPr/>
              <a:t>‹#›</a:t>
            </a:fld>
            <a:endParaRPr lang="en-CA"/>
          </a:p>
        </p:txBody>
      </p:sp>
    </p:spTree>
    <p:extLst>
      <p:ext uri="{BB962C8B-B14F-4D97-AF65-F5344CB8AC3E}">
        <p14:creationId xmlns:p14="http://schemas.microsoft.com/office/powerpoint/2010/main" val="4054439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0F9359E-AFF7-4687-B2A4-D70CC0A2CC72}" type="datetimeFigureOut">
              <a:rPr lang="en-CA" smtClean="0"/>
              <a:pPr/>
              <a:t>02/02/2015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0235BE6-5F09-4F10-884B-A009661A8183}" type="slidenum">
              <a:rPr lang="en-CA" smtClean="0"/>
              <a:pPr/>
              <a:t>‹#›</a:t>
            </a:fld>
            <a:endParaRPr lang="en-CA"/>
          </a:p>
        </p:txBody>
      </p:sp>
    </p:spTree>
    <p:extLst>
      <p:ext uri="{BB962C8B-B14F-4D97-AF65-F5344CB8AC3E}">
        <p14:creationId xmlns:p14="http://schemas.microsoft.com/office/powerpoint/2010/main" val="2682780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F9359E-AFF7-4687-B2A4-D70CC0A2CC72}" type="datetimeFigureOut">
              <a:rPr lang="en-CA" smtClean="0"/>
              <a:pPr/>
              <a:t>02/02/2015</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235BE6-5F09-4F10-884B-A009661A8183}" type="slidenum">
              <a:rPr lang="en-CA" smtClean="0"/>
              <a:pPr/>
              <a:t>‹#›</a:t>
            </a:fld>
            <a:endParaRPr lang="en-CA"/>
          </a:p>
        </p:txBody>
      </p:sp>
    </p:spTree>
    <p:extLst>
      <p:ext uri="{BB962C8B-B14F-4D97-AF65-F5344CB8AC3E}">
        <p14:creationId xmlns:p14="http://schemas.microsoft.com/office/powerpoint/2010/main" val="26772740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Lecture </a:t>
            </a:r>
            <a:r>
              <a:rPr lang="en-CA" dirty="0" smtClean="0"/>
              <a:t>6</a:t>
            </a:r>
            <a:endParaRPr lang="en-CA" dirty="0"/>
          </a:p>
        </p:txBody>
      </p:sp>
      <p:sp>
        <p:nvSpPr>
          <p:cNvPr id="3" name="Content Placeholder 2"/>
          <p:cNvSpPr>
            <a:spLocks noGrp="1"/>
          </p:cNvSpPr>
          <p:nvPr>
            <p:ph idx="1"/>
          </p:nvPr>
        </p:nvSpPr>
        <p:spPr/>
        <p:txBody>
          <a:bodyPr/>
          <a:lstStyle/>
          <a:p>
            <a:pPr marL="0" indent="0">
              <a:buNone/>
            </a:pPr>
            <a:r>
              <a:rPr lang="en-CA" dirty="0" smtClean="0"/>
              <a:t>3D structure of proteins</a:t>
            </a:r>
            <a:endParaRPr lang="en-CA" dirty="0" smtClean="0"/>
          </a:p>
          <a:p>
            <a:pPr marL="0" indent="0">
              <a:buNone/>
            </a:pPr>
            <a:endParaRPr lang="en-CA" dirty="0"/>
          </a:p>
          <a:p>
            <a:pPr marL="0" indent="0">
              <a:buNone/>
            </a:pPr>
            <a:r>
              <a:rPr lang="en-CA" dirty="0" smtClean="0"/>
              <a:t>Secondary structure</a:t>
            </a:r>
          </a:p>
          <a:p>
            <a:pPr marL="0" indent="0">
              <a:buNone/>
            </a:pPr>
            <a:endParaRPr lang="en-CA" dirty="0" smtClean="0"/>
          </a:p>
          <a:p>
            <a:pPr marL="0" indent="0">
              <a:buNone/>
            </a:pPr>
            <a:endParaRPr lang="en-CA" dirty="0" smtClean="0"/>
          </a:p>
          <a:p>
            <a:pPr marL="0" indent="0">
              <a:buNone/>
            </a:pPr>
            <a:endParaRPr lang="en-CA" dirty="0"/>
          </a:p>
        </p:txBody>
      </p:sp>
    </p:spTree>
    <p:extLst>
      <p:ext uri="{BB962C8B-B14F-4D97-AF65-F5344CB8AC3E}">
        <p14:creationId xmlns:p14="http://schemas.microsoft.com/office/powerpoint/2010/main" val="12778475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7" name="Slide Number Placeholder 2"/>
          <p:cNvSpPr>
            <a:spLocks noGrp="1"/>
          </p:cNvSpPr>
          <p:nvPr>
            <p:ph type="sldNum" sz="quarter" idx="10"/>
          </p:nvPr>
        </p:nvSpPr>
        <p:spPr>
          <a:noFill/>
        </p:spPr>
        <p:txBody>
          <a:bodyPr/>
          <a:lstStyle/>
          <a:p>
            <a:fld id="{1B236368-CB66-4BC0-99D2-369132DF57C8}" type="slidenum">
              <a:rPr lang="en-US" smtClean="0">
                <a:cs typeface="Arial" charset="0"/>
              </a:rPr>
              <a:pPr/>
              <a:t>2</a:t>
            </a:fld>
            <a:endParaRPr lang="en-US" smtClean="0">
              <a:cs typeface="Arial" charset="0"/>
            </a:endParaRPr>
          </a:p>
        </p:txBody>
      </p:sp>
      <p:sp>
        <p:nvSpPr>
          <p:cNvPr id="152578" name="Rectangle 2"/>
          <p:cNvSpPr>
            <a:spLocks noGrp="1" noChangeArrowheads="1"/>
          </p:cNvSpPr>
          <p:nvPr>
            <p:ph type="title"/>
          </p:nvPr>
        </p:nvSpPr>
        <p:spPr bwMode="auto">
          <a:xfrm>
            <a:off x="323850" y="381000"/>
            <a:ext cx="8569325" cy="744538"/>
          </a:xfrm>
          <a:noFill/>
          <a:ln>
            <a:miter lim="800000"/>
            <a:headEnd/>
            <a:tailEnd/>
          </a:ln>
        </p:spPr>
        <p:txBody>
          <a:bodyPr vert="horz" wrap="square" lIns="91440" tIns="45720" rIns="91440" bIns="45720" numCol="1" anchor="t" anchorCtr="0" compatLnSpc="1">
            <a:prstTxWarp prst="textNoShape">
              <a:avLst/>
            </a:prstTxWarp>
          </a:bodyPr>
          <a:lstStyle/>
          <a:p>
            <a:r>
              <a:rPr lang="en-US" sz="3600" b="1" smtClean="0">
                <a:solidFill>
                  <a:schemeClr val="tx1"/>
                </a:solidFill>
                <a:latin typeface="Trebuchet MS" pitchFamily="34" charset="0"/>
              </a:rPr>
              <a:t>Hierarchy of protein structure</a:t>
            </a:r>
            <a:endParaRPr lang="en-US" sz="3200" smtClean="0"/>
          </a:p>
        </p:txBody>
      </p:sp>
      <p:pic>
        <p:nvPicPr>
          <p:cNvPr id="152579" name="Picture 6"/>
          <p:cNvPicPr>
            <a:picLocks noChangeAspect="1" noChangeArrowheads="1"/>
          </p:cNvPicPr>
          <p:nvPr/>
        </p:nvPicPr>
        <p:blipFill>
          <a:blip r:embed="rId3" cstate="print"/>
          <a:srcRect/>
          <a:stretch>
            <a:fillRect/>
          </a:stretch>
        </p:blipFill>
        <p:spPr bwMode="auto">
          <a:xfrm>
            <a:off x="677863" y="1227138"/>
            <a:ext cx="8027987" cy="4583112"/>
          </a:xfrm>
          <a:prstGeom prst="rect">
            <a:avLst/>
          </a:prstGeom>
          <a:noFill/>
          <a:ln w="9525">
            <a:noFill/>
            <a:miter lim="800000"/>
            <a:headEnd/>
            <a:tailEnd/>
          </a:ln>
        </p:spPr>
      </p:pic>
    </p:spTree>
    <p:extLst>
      <p:ext uri="{BB962C8B-B14F-4D97-AF65-F5344CB8AC3E}">
        <p14:creationId xmlns:p14="http://schemas.microsoft.com/office/powerpoint/2010/main" val="10032079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1026"/>
          <p:cNvSpPr>
            <a:spLocks noGrp="1" noChangeArrowheads="1"/>
          </p:cNvSpPr>
          <p:nvPr>
            <p:ph type="title"/>
          </p:nvPr>
        </p:nvSpPr>
        <p:spPr>
          <a:xfrm>
            <a:off x="762000" y="76200"/>
            <a:ext cx="7772400" cy="685800"/>
          </a:xfrm>
        </p:spPr>
        <p:txBody>
          <a:bodyPr/>
          <a:lstStyle/>
          <a:p>
            <a:pPr eaLnBrk="1" hangingPunct="1"/>
            <a:r>
              <a:rPr lang="en-US" altLang="en-US" sz="3200" b="1" smtClean="0"/>
              <a:t>Structure of Proteins</a:t>
            </a:r>
          </a:p>
        </p:txBody>
      </p:sp>
      <p:sp>
        <p:nvSpPr>
          <p:cNvPr id="5123" name="Rectangle 1027"/>
          <p:cNvSpPr>
            <a:spLocks noGrp="1" noChangeArrowheads="1"/>
          </p:cNvSpPr>
          <p:nvPr>
            <p:ph type="body" idx="1"/>
          </p:nvPr>
        </p:nvSpPr>
        <p:spPr>
          <a:xfrm>
            <a:off x="457200" y="1143000"/>
            <a:ext cx="8077200" cy="5562600"/>
          </a:xfrm>
        </p:spPr>
        <p:txBody>
          <a:bodyPr/>
          <a:lstStyle/>
          <a:p>
            <a:pPr eaLnBrk="1" hangingPunct="1"/>
            <a:r>
              <a:rPr lang="en-US" altLang="en-US" sz="2800" b="1" dirty="0" smtClean="0"/>
              <a:t>Proteins adopt a specific </a:t>
            </a:r>
            <a:r>
              <a:rPr lang="en-US" altLang="en-US" sz="2800" b="1" dirty="0" smtClean="0">
                <a:solidFill>
                  <a:srgbClr val="0F1AFF"/>
                </a:solidFill>
              </a:rPr>
              <a:t>three-dimensional conformation</a:t>
            </a:r>
            <a:r>
              <a:rPr lang="en-US" altLang="en-US" sz="2800" b="1" dirty="0" smtClean="0"/>
              <a:t>.  </a:t>
            </a:r>
            <a:r>
              <a:rPr lang="en-US" altLang="en-US" sz="2800" b="1" dirty="0" smtClean="0"/>
              <a:t> </a:t>
            </a:r>
            <a:endParaRPr lang="en-US" altLang="en-US" sz="2800" b="1" dirty="0" smtClean="0"/>
          </a:p>
          <a:p>
            <a:pPr eaLnBrk="1" hangingPunct="1"/>
            <a:endParaRPr lang="en-US" altLang="en-US" sz="2800" b="1" dirty="0" smtClean="0"/>
          </a:p>
          <a:p>
            <a:pPr eaLnBrk="1" hangingPunct="1"/>
            <a:r>
              <a:rPr lang="en-US" altLang="en-US" sz="2800" b="1" dirty="0" smtClean="0"/>
              <a:t>This 3D structure </a:t>
            </a:r>
            <a:r>
              <a:rPr lang="en-US" altLang="en-US" sz="2800" b="1" dirty="0" smtClean="0"/>
              <a:t>is called the </a:t>
            </a:r>
            <a:r>
              <a:rPr lang="en-US" altLang="en-US" sz="2800" b="1" dirty="0" smtClean="0">
                <a:solidFill>
                  <a:srgbClr val="0F1AFF"/>
                </a:solidFill>
              </a:rPr>
              <a:t>native fold</a:t>
            </a:r>
          </a:p>
          <a:p>
            <a:pPr eaLnBrk="1" hangingPunct="1"/>
            <a:endParaRPr lang="en-US" altLang="en-US" sz="2800" b="1" dirty="0" smtClean="0"/>
          </a:p>
          <a:p>
            <a:pPr eaLnBrk="1" hangingPunct="1"/>
            <a:r>
              <a:rPr lang="en-US" altLang="en-US" sz="2800" b="1" dirty="0" smtClean="0"/>
              <a:t>The </a:t>
            </a:r>
            <a:r>
              <a:rPr lang="en-US" altLang="en-US" sz="2800" b="1" dirty="0" smtClean="0"/>
              <a:t>native fold has </a:t>
            </a:r>
            <a:r>
              <a:rPr lang="en-US" altLang="en-US" sz="2800" b="1" dirty="0" smtClean="0">
                <a:solidFill>
                  <a:srgbClr val="0F1AFF"/>
                </a:solidFill>
              </a:rPr>
              <a:t>a large number of favorable interactions</a:t>
            </a:r>
            <a:r>
              <a:rPr lang="en-US" altLang="en-US" sz="2800" b="1" dirty="0" smtClean="0"/>
              <a:t> within the </a:t>
            </a:r>
            <a:r>
              <a:rPr lang="en-US" altLang="en-US" sz="2800" b="1" dirty="0" smtClean="0"/>
              <a:t>protein</a:t>
            </a:r>
            <a:endParaRPr lang="en-US" altLang="en-US" sz="2800" b="1" dirty="0" smtClean="0"/>
          </a:p>
        </p:txBody>
      </p:sp>
    </p:spTree>
    <p:extLst>
      <p:ext uri="{BB962C8B-B14F-4D97-AF65-F5344CB8AC3E}">
        <p14:creationId xmlns:p14="http://schemas.microsoft.com/office/powerpoint/2010/main" val="428628376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685800" y="-30163"/>
            <a:ext cx="7772400" cy="1143001"/>
          </a:xfrm>
        </p:spPr>
        <p:txBody>
          <a:bodyPr/>
          <a:lstStyle/>
          <a:p>
            <a:pPr eaLnBrk="1" hangingPunct="1"/>
            <a:r>
              <a:rPr lang="en-US" altLang="en-US" sz="3200" b="1" dirty="0" smtClean="0"/>
              <a:t>Weak non-covalent interactions</a:t>
            </a:r>
            <a:endParaRPr lang="en-US" altLang="en-US" sz="3200" b="1" dirty="0" smtClean="0"/>
          </a:p>
        </p:txBody>
      </p:sp>
      <p:sp>
        <p:nvSpPr>
          <p:cNvPr id="6147" name="Rectangle 3"/>
          <p:cNvSpPr>
            <a:spLocks noGrp="1" noChangeArrowheads="1"/>
          </p:cNvSpPr>
          <p:nvPr>
            <p:ph type="body" idx="1"/>
          </p:nvPr>
        </p:nvSpPr>
        <p:spPr>
          <a:xfrm>
            <a:off x="304800" y="1219200"/>
            <a:ext cx="8382000" cy="5410200"/>
          </a:xfrm>
        </p:spPr>
        <p:txBody>
          <a:bodyPr>
            <a:normAutofit/>
          </a:bodyPr>
          <a:lstStyle/>
          <a:p>
            <a:pPr eaLnBrk="1" hangingPunct="1"/>
            <a:r>
              <a:rPr lang="en-US" altLang="en-US" b="1" dirty="0" smtClean="0">
                <a:solidFill>
                  <a:srgbClr val="1116F0"/>
                </a:solidFill>
              </a:rPr>
              <a:t>Hydrophobic effect</a:t>
            </a:r>
          </a:p>
          <a:p>
            <a:pPr eaLnBrk="1" hangingPunct="1"/>
            <a:endParaRPr lang="en-US" altLang="en-US" b="1" dirty="0" smtClean="0">
              <a:solidFill>
                <a:srgbClr val="1116F0"/>
              </a:solidFill>
            </a:endParaRPr>
          </a:p>
          <a:p>
            <a:pPr eaLnBrk="1" hangingPunct="1"/>
            <a:r>
              <a:rPr lang="en-US" altLang="en-US" b="1" dirty="0" smtClean="0">
                <a:solidFill>
                  <a:srgbClr val="1116F0"/>
                </a:solidFill>
              </a:rPr>
              <a:t>Hydrogen </a:t>
            </a:r>
            <a:r>
              <a:rPr lang="en-US" altLang="en-US" b="1" dirty="0" smtClean="0">
                <a:solidFill>
                  <a:srgbClr val="1116F0"/>
                </a:solidFill>
              </a:rPr>
              <a:t>bonds</a:t>
            </a:r>
            <a:endParaRPr lang="en-US" altLang="en-US" dirty="0" smtClean="0">
              <a:solidFill>
                <a:srgbClr val="1116F0"/>
              </a:solidFill>
            </a:endParaRPr>
          </a:p>
          <a:p>
            <a:pPr eaLnBrk="1" hangingPunct="1"/>
            <a:endParaRPr lang="en-US" altLang="en-US" b="1" dirty="0" smtClean="0">
              <a:solidFill>
                <a:srgbClr val="1116F0"/>
              </a:solidFill>
            </a:endParaRPr>
          </a:p>
          <a:p>
            <a:pPr eaLnBrk="1" hangingPunct="1"/>
            <a:r>
              <a:rPr lang="en-US" altLang="en-US" b="1" dirty="0" smtClean="0">
                <a:solidFill>
                  <a:srgbClr val="1116F0"/>
                </a:solidFill>
              </a:rPr>
              <a:t>London </a:t>
            </a:r>
            <a:r>
              <a:rPr lang="en-US" altLang="en-US" b="1" dirty="0" smtClean="0">
                <a:solidFill>
                  <a:srgbClr val="1116F0"/>
                </a:solidFill>
              </a:rPr>
              <a:t>dispersion </a:t>
            </a:r>
          </a:p>
          <a:p>
            <a:pPr eaLnBrk="1" hangingPunct="1"/>
            <a:endParaRPr lang="en-US" altLang="en-US" b="1" dirty="0" smtClean="0">
              <a:solidFill>
                <a:srgbClr val="1116F0"/>
              </a:solidFill>
            </a:endParaRPr>
          </a:p>
          <a:p>
            <a:pPr eaLnBrk="1" hangingPunct="1"/>
            <a:r>
              <a:rPr lang="en-US" altLang="en-US" b="1" dirty="0" smtClean="0">
                <a:solidFill>
                  <a:srgbClr val="1116F0"/>
                </a:solidFill>
              </a:rPr>
              <a:t>Electrostatic </a:t>
            </a:r>
            <a:r>
              <a:rPr lang="en-US" altLang="en-US" b="1" dirty="0" smtClean="0">
                <a:solidFill>
                  <a:srgbClr val="1116F0"/>
                </a:solidFill>
              </a:rPr>
              <a:t>interactions</a:t>
            </a:r>
          </a:p>
          <a:p>
            <a:pPr eaLnBrk="1" hangingPunct="1">
              <a:buFontTx/>
              <a:buNone/>
            </a:pPr>
            <a:endParaRPr lang="en-US" altLang="en-US" dirty="0" smtClean="0">
              <a:solidFill>
                <a:srgbClr val="1116F0"/>
              </a:solidFill>
            </a:endParaRPr>
          </a:p>
        </p:txBody>
      </p:sp>
    </p:spTree>
    <p:extLst>
      <p:ext uri="{BB962C8B-B14F-4D97-AF65-F5344CB8AC3E}">
        <p14:creationId xmlns:p14="http://schemas.microsoft.com/office/powerpoint/2010/main" val="16075328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89" name="Slide Number Placeholder 1"/>
          <p:cNvSpPr>
            <a:spLocks noGrp="1"/>
          </p:cNvSpPr>
          <p:nvPr>
            <p:ph type="sldNum" sz="quarter" idx="10"/>
          </p:nvPr>
        </p:nvSpPr>
        <p:spPr>
          <a:noFill/>
        </p:spPr>
        <p:txBody>
          <a:bodyPr/>
          <a:lstStyle/>
          <a:p>
            <a:fld id="{FAE88E39-F98E-4653-9F59-88E4E1274B40}" type="slidenum">
              <a:rPr lang="en-US" smtClean="0">
                <a:cs typeface="Arial" charset="0"/>
              </a:rPr>
              <a:pPr/>
              <a:t>5</a:t>
            </a:fld>
            <a:endParaRPr lang="en-US" smtClean="0">
              <a:cs typeface="Arial" charset="0"/>
            </a:endParaRPr>
          </a:p>
        </p:txBody>
      </p:sp>
      <p:sp>
        <p:nvSpPr>
          <p:cNvPr id="284674" name="Rectangle 2"/>
          <p:cNvSpPr>
            <a:spLocks noChangeArrowheads="1"/>
          </p:cNvSpPr>
          <p:nvPr/>
        </p:nvSpPr>
        <p:spPr bwMode="auto">
          <a:xfrm>
            <a:off x="2055813" y="3284538"/>
            <a:ext cx="5230812" cy="1281112"/>
          </a:xfrm>
          <a:prstGeom prst="rect">
            <a:avLst/>
          </a:prstGeom>
          <a:noFill/>
          <a:ln w="9525">
            <a:noFill/>
            <a:miter lim="800000"/>
            <a:headEnd/>
            <a:tailEnd/>
          </a:ln>
        </p:spPr>
        <p:txBody>
          <a:bodyPr wrap="none" lIns="0" tIns="0" rIns="0" bIns="0">
            <a:spAutoFit/>
          </a:bodyPr>
          <a:lstStyle/>
          <a:p>
            <a:pPr eaLnBrk="0" hangingPunct="0"/>
            <a:r>
              <a:rPr lang="en-US" sz="2800" b="1" dirty="0">
                <a:solidFill>
                  <a:srgbClr val="FF0000"/>
                </a:solidFill>
                <a:sym typeface="Wingdings" pitchFamily="2" charset="2"/>
              </a:rPr>
              <a:t>  shorter than C-N single bond</a:t>
            </a:r>
          </a:p>
          <a:p>
            <a:pPr eaLnBrk="0" hangingPunct="0"/>
            <a:r>
              <a:rPr lang="en-US" sz="2800" b="1" dirty="0">
                <a:solidFill>
                  <a:srgbClr val="FF0000"/>
                </a:solidFill>
                <a:sym typeface="Wingdings" pitchFamily="2" charset="2"/>
              </a:rPr>
              <a:t></a:t>
            </a:r>
            <a:r>
              <a:rPr lang="en-US" sz="2800" b="1" dirty="0">
                <a:solidFill>
                  <a:srgbClr val="FF0000"/>
                </a:solidFill>
              </a:rPr>
              <a:t>  partial double-bond character </a:t>
            </a:r>
          </a:p>
          <a:p>
            <a:pPr eaLnBrk="0" hangingPunct="0"/>
            <a:r>
              <a:rPr lang="en-US" sz="2800" b="1" dirty="0">
                <a:solidFill>
                  <a:srgbClr val="FF0000"/>
                </a:solidFill>
                <a:sym typeface="Wingdings" pitchFamily="2" charset="2"/>
              </a:rPr>
              <a:t>  </a:t>
            </a:r>
            <a:r>
              <a:rPr lang="en-US" sz="2800" b="1" dirty="0">
                <a:solidFill>
                  <a:srgbClr val="FF0000"/>
                </a:solidFill>
              </a:rPr>
              <a:t>restricted rotation</a:t>
            </a:r>
          </a:p>
        </p:txBody>
      </p:sp>
      <p:sp>
        <p:nvSpPr>
          <p:cNvPr id="242691" name="Rectangle 3"/>
          <p:cNvSpPr>
            <a:spLocks noChangeArrowheads="1"/>
          </p:cNvSpPr>
          <p:nvPr/>
        </p:nvSpPr>
        <p:spPr bwMode="auto">
          <a:xfrm>
            <a:off x="3221038" y="2214563"/>
            <a:ext cx="236537" cy="657225"/>
          </a:xfrm>
          <a:prstGeom prst="rect">
            <a:avLst/>
          </a:prstGeom>
          <a:noFill/>
          <a:ln w="9525">
            <a:noFill/>
            <a:miter lim="800000"/>
            <a:headEnd/>
            <a:tailEnd/>
          </a:ln>
        </p:spPr>
        <p:txBody>
          <a:bodyPr wrap="none" lIns="0" tIns="0" rIns="0" bIns="0">
            <a:spAutoFit/>
          </a:bodyPr>
          <a:lstStyle/>
          <a:p>
            <a:pPr eaLnBrk="0" hangingPunct="0"/>
            <a:r>
              <a:rPr lang="en-US" b="1">
                <a:solidFill>
                  <a:srgbClr val="000066"/>
                </a:solidFill>
              </a:rPr>
              <a:t>N</a:t>
            </a:r>
          </a:p>
          <a:p>
            <a:pPr eaLnBrk="0" hangingPunct="0">
              <a:lnSpc>
                <a:spcPct val="80000"/>
              </a:lnSpc>
            </a:pPr>
            <a:r>
              <a:rPr lang="en-US" b="1"/>
              <a:t>H</a:t>
            </a:r>
            <a:endParaRPr lang="en-US">
              <a:solidFill>
                <a:srgbClr val="000066"/>
              </a:solidFill>
            </a:endParaRPr>
          </a:p>
        </p:txBody>
      </p:sp>
      <p:sp>
        <p:nvSpPr>
          <p:cNvPr id="242692" name="Rectangle 4"/>
          <p:cNvSpPr>
            <a:spLocks noChangeArrowheads="1"/>
          </p:cNvSpPr>
          <p:nvPr/>
        </p:nvSpPr>
        <p:spPr bwMode="auto">
          <a:xfrm>
            <a:off x="2682875" y="1677988"/>
            <a:ext cx="236538" cy="365125"/>
          </a:xfrm>
          <a:prstGeom prst="rect">
            <a:avLst/>
          </a:prstGeom>
          <a:noFill/>
          <a:ln w="9525">
            <a:noFill/>
            <a:miter lim="800000"/>
            <a:headEnd/>
            <a:tailEnd/>
          </a:ln>
        </p:spPr>
        <p:txBody>
          <a:bodyPr wrap="none" lIns="0" tIns="0" rIns="0" bIns="0">
            <a:spAutoFit/>
          </a:bodyPr>
          <a:lstStyle/>
          <a:p>
            <a:pPr eaLnBrk="0" hangingPunct="0"/>
            <a:r>
              <a:rPr lang="en-US" b="1">
                <a:solidFill>
                  <a:srgbClr val="FF0000"/>
                </a:solidFill>
              </a:rPr>
              <a:t>O</a:t>
            </a:r>
            <a:endParaRPr lang="en-US">
              <a:solidFill>
                <a:srgbClr val="FF0000"/>
              </a:solidFill>
            </a:endParaRPr>
          </a:p>
        </p:txBody>
      </p:sp>
      <p:sp>
        <p:nvSpPr>
          <p:cNvPr id="242693" name="Rectangle 5"/>
          <p:cNvSpPr>
            <a:spLocks noChangeArrowheads="1"/>
          </p:cNvSpPr>
          <p:nvPr/>
        </p:nvSpPr>
        <p:spPr bwMode="auto">
          <a:xfrm>
            <a:off x="2708275" y="2214563"/>
            <a:ext cx="220663" cy="365125"/>
          </a:xfrm>
          <a:prstGeom prst="rect">
            <a:avLst/>
          </a:prstGeom>
          <a:noFill/>
          <a:ln w="9525">
            <a:noFill/>
            <a:miter lim="800000"/>
            <a:headEnd/>
            <a:tailEnd/>
          </a:ln>
        </p:spPr>
        <p:txBody>
          <a:bodyPr wrap="none" lIns="0" tIns="0" rIns="0" bIns="0">
            <a:spAutoFit/>
          </a:bodyPr>
          <a:lstStyle/>
          <a:p>
            <a:pPr eaLnBrk="0" hangingPunct="0"/>
            <a:r>
              <a:rPr lang="en-US" b="1"/>
              <a:t>C</a:t>
            </a:r>
            <a:endParaRPr lang="en-US"/>
          </a:p>
        </p:txBody>
      </p:sp>
      <p:sp>
        <p:nvSpPr>
          <p:cNvPr id="242694" name="Line 6"/>
          <p:cNvSpPr>
            <a:spLocks noChangeShapeType="1"/>
          </p:cNvSpPr>
          <p:nvPr/>
        </p:nvSpPr>
        <p:spPr bwMode="auto">
          <a:xfrm>
            <a:off x="2913702" y="2347293"/>
            <a:ext cx="284163" cy="1587"/>
          </a:xfrm>
          <a:prstGeom prst="line">
            <a:avLst/>
          </a:prstGeom>
          <a:noFill/>
          <a:ln w="19050">
            <a:solidFill>
              <a:schemeClr val="tx1"/>
            </a:solidFill>
            <a:round/>
            <a:headEnd/>
            <a:tailEnd/>
          </a:ln>
        </p:spPr>
        <p:txBody>
          <a:bodyPr/>
          <a:lstStyle/>
          <a:p>
            <a:endParaRPr lang="en-US"/>
          </a:p>
        </p:txBody>
      </p:sp>
      <p:sp>
        <p:nvSpPr>
          <p:cNvPr id="242695" name="Line 7"/>
          <p:cNvSpPr>
            <a:spLocks noChangeShapeType="1"/>
          </p:cNvSpPr>
          <p:nvPr/>
        </p:nvSpPr>
        <p:spPr bwMode="auto">
          <a:xfrm flipV="1">
            <a:off x="2815917" y="1947885"/>
            <a:ext cx="1587" cy="261938"/>
          </a:xfrm>
          <a:prstGeom prst="line">
            <a:avLst/>
          </a:prstGeom>
          <a:noFill/>
          <a:ln w="19050">
            <a:solidFill>
              <a:schemeClr val="tx1"/>
            </a:solidFill>
            <a:round/>
            <a:headEnd/>
            <a:tailEnd/>
          </a:ln>
        </p:spPr>
        <p:txBody>
          <a:bodyPr/>
          <a:lstStyle/>
          <a:p>
            <a:endParaRPr lang="en-US"/>
          </a:p>
        </p:txBody>
      </p:sp>
      <p:sp>
        <p:nvSpPr>
          <p:cNvPr id="242696" name="Line 8"/>
          <p:cNvSpPr>
            <a:spLocks noChangeShapeType="1"/>
          </p:cNvSpPr>
          <p:nvPr/>
        </p:nvSpPr>
        <p:spPr bwMode="auto">
          <a:xfrm flipV="1">
            <a:off x="2746706" y="1961533"/>
            <a:ext cx="1588" cy="261938"/>
          </a:xfrm>
          <a:prstGeom prst="line">
            <a:avLst/>
          </a:prstGeom>
          <a:noFill/>
          <a:ln w="19050">
            <a:solidFill>
              <a:schemeClr val="tx1"/>
            </a:solidFill>
            <a:round/>
            <a:headEnd/>
            <a:tailEnd/>
          </a:ln>
        </p:spPr>
        <p:txBody>
          <a:bodyPr/>
          <a:lstStyle/>
          <a:p>
            <a:endParaRPr lang="en-US"/>
          </a:p>
        </p:txBody>
      </p:sp>
      <p:sp>
        <p:nvSpPr>
          <p:cNvPr id="242697" name="Line 9"/>
          <p:cNvSpPr>
            <a:spLocks noChangeShapeType="1"/>
          </p:cNvSpPr>
          <p:nvPr/>
        </p:nvSpPr>
        <p:spPr bwMode="auto">
          <a:xfrm flipH="1">
            <a:off x="2267744" y="2348880"/>
            <a:ext cx="395287" cy="1587"/>
          </a:xfrm>
          <a:prstGeom prst="line">
            <a:avLst/>
          </a:prstGeom>
          <a:noFill/>
          <a:ln w="19050">
            <a:solidFill>
              <a:schemeClr val="tx1"/>
            </a:solidFill>
            <a:round/>
            <a:headEnd/>
            <a:tailEnd/>
          </a:ln>
        </p:spPr>
        <p:txBody>
          <a:bodyPr/>
          <a:lstStyle/>
          <a:p>
            <a:endParaRPr lang="en-US"/>
          </a:p>
        </p:txBody>
      </p:sp>
      <p:sp>
        <p:nvSpPr>
          <p:cNvPr id="242698" name="Line 10"/>
          <p:cNvSpPr>
            <a:spLocks noChangeShapeType="1"/>
          </p:cNvSpPr>
          <p:nvPr/>
        </p:nvSpPr>
        <p:spPr bwMode="auto">
          <a:xfrm>
            <a:off x="3449638" y="2350471"/>
            <a:ext cx="358775" cy="1587"/>
          </a:xfrm>
          <a:prstGeom prst="line">
            <a:avLst/>
          </a:prstGeom>
          <a:noFill/>
          <a:ln w="19050">
            <a:solidFill>
              <a:schemeClr val="tx1"/>
            </a:solidFill>
            <a:round/>
            <a:headEnd/>
            <a:tailEnd/>
          </a:ln>
        </p:spPr>
        <p:txBody>
          <a:bodyPr/>
          <a:lstStyle/>
          <a:p>
            <a:endParaRPr lang="en-US"/>
          </a:p>
        </p:txBody>
      </p:sp>
      <p:sp>
        <p:nvSpPr>
          <p:cNvPr id="242699" name="Text Box 11"/>
          <p:cNvSpPr txBox="1">
            <a:spLocks noChangeArrowheads="1"/>
          </p:cNvSpPr>
          <p:nvPr/>
        </p:nvSpPr>
        <p:spPr bwMode="auto">
          <a:xfrm>
            <a:off x="3147065" y="1949119"/>
            <a:ext cx="352425" cy="457200"/>
          </a:xfrm>
          <a:prstGeom prst="rect">
            <a:avLst/>
          </a:prstGeom>
          <a:noFill/>
          <a:ln w="9525">
            <a:noFill/>
            <a:miter lim="800000"/>
            <a:headEnd/>
            <a:tailEnd/>
          </a:ln>
        </p:spPr>
        <p:txBody>
          <a:bodyPr wrap="none">
            <a:spAutoFit/>
          </a:bodyPr>
          <a:lstStyle/>
          <a:p>
            <a:pPr eaLnBrk="0" hangingPunct="0"/>
            <a:r>
              <a:rPr lang="en-US" b="1" dirty="0">
                <a:latin typeface="Arial" charset="0"/>
              </a:rPr>
              <a:t>..</a:t>
            </a:r>
            <a:endParaRPr lang="en-US" dirty="0"/>
          </a:p>
        </p:txBody>
      </p:sp>
      <p:sp>
        <p:nvSpPr>
          <p:cNvPr id="242700" name="Rectangle 12"/>
          <p:cNvSpPr>
            <a:spLocks noChangeArrowheads="1"/>
          </p:cNvSpPr>
          <p:nvPr/>
        </p:nvSpPr>
        <p:spPr bwMode="auto">
          <a:xfrm>
            <a:off x="2827338" y="746125"/>
            <a:ext cx="3411537" cy="493713"/>
          </a:xfrm>
          <a:prstGeom prst="rect">
            <a:avLst/>
          </a:prstGeom>
          <a:noFill/>
          <a:ln w="9525">
            <a:noFill/>
            <a:miter lim="800000"/>
            <a:headEnd/>
            <a:tailEnd/>
          </a:ln>
        </p:spPr>
        <p:txBody>
          <a:bodyPr wrap="none" lIns="0" tIns="0" rIns="0" bIns="0">
            <a:spAutoFit/>
          </a:bodyPr>
          <a:lstStyle/>
          <a:p>
            <a:pPr eaLnBrk="0" hangingPunct="0"/>
            <a:r>
              <a:rPr lang="en-US" sz="3200" b="1" i="1">
                <a:solidFill>
                  <a:srgbClr val="000066"/>
                </a:solidFill>
                <a:latin typeface="Arial" charset="0"/>
              </a:rPr>
              <a:t>The peptide bond</a:t>
            </a:r>
            <a:endParaRPr lang="en-US" sz="3200" b="1" i="1">
              <a:solidFill>
                <a:srgbClr val="FF99CC"/>
              </a:solidFill>
              <a:latin typeface="Arial" charset="0"/>
            </a:endParaRPr>
          </a:p>
        </p:txBody>
      </p:sp>
      <p:sp>
        <p:nvSpPr>
          <p:cNvPr id="242702" name="Line 17"/>
          <p:cNvSpPr>
            <a:spLocks noChangeShapeType="1"/>
          </p:cNvSpPr>
          <p:nvPr/>
        </p:nvSpPr>
        <p:spPr bwMode="auto">
          <a:xfrm>
            <a:off x="4033838" y="2395538"/>
            <a:ext cx="1001712" cy="1587"/>
          </a:xfrm>
          <a:prstGeom prst="line">
            <a:avLst/>
          </a:prstGeom>
          <a:noFill/>
          <a:ln w="31750">
            <a:solidFill>
              <a:schemeClr val="tx1"/>
            </a:solidFill>
            <a:round/>
            <a:headEnd type="stealth" w="lg" len="lg"/>
            <a:tailEnd type="stealth" w="lg" len="lg"/>
          </a:ln>
        </p:spPr>
        <p:txBody>
          <a:bodyPr/>
          <a:lstStyle/>
          <a:p>
            <a:endParaRPr lang="en-US"/>
          </a:p>
        </p:txBody>
      </p:sp>
      <p:sp>
        <p:nvSpPr>
          <p:cNvPr id="242703" name="Rectangle 18"/>
          <p:cNvSpPr>
            <a:spLocks noChangeArrowheads="1"/>
          </p:cNvSpPr>
          <p:nvPr/>
        </p:nvSpPr>
        <p:spPr bwMode="auto">
          <a:xfrm>
            <a:off x="6145213" y="2214563"/>
            <a:ext cx="236537" cy="657225"/>
          </a:xfrm>
          <a:prstGeom prst="rect">
            <a:avLst/>
          </a:prstGeom>
          <a:noFill/>
          <a:ln w="9525">
            <a:noFill/>
            <a:miter lim="800000"/>
            <a:headEnd/>
            <a:tailEnd/>
          </a:ln>
        </p:spPr>
        <p:txBody>
          <a:bodyPr wrap="none" lIns="0" tIns="0" rIns="0" bIns="0">
            <a:spAutoFit/>
          </a:bodyPr>
          <a:lstStyle/>
          <a:p>
            <a:pPr eaLnBrk="0" hangingPunct="0"/>
            <a:r>
              <a:rPr lang="en-US" b="1">
                <a:solidFill>
                  <a:srgbClr val="000066"/>
                </a:solidFill>
              </a:rPr>
              <a:t>N</a:t>
            </a:r>
          </a:p>
          <a:p>
            <a:pPr eaLnBrk="0" hangingPunct="0">
              <a:lnSpc>
                <a:spcPct val="80000"/>
              </a:lnSpc>
            </a:pPr>
            <a:r>
              <a:rPr lang="en-US" b="1"/>
              <a:t>H</a:t>
            </a:r>
            <a:endParaRPr lang="en-US">
              <a:solidFill>
                <a:srgbClr val="000066"/>
              </a:solidFill>
            </a:endParaRPr>
          </a:p>
        </p:txBody>
      </p:sp>
      <p:sp>
        <p:nvSpPr>
          <p:cNvPr id="242704" name="Rectangle 19"/>
          <p:cNvSpPr>
            <a:spLocks noChangeArrowheads="1"/>
          </p:cNvSpPr>
          <p:nvPr/>
        </p:nvSpPr>
        <p:spPr bwMode="auto">
          <a:xfrm>
            <a:off x="5610225" y="1673225"/>
            <a:ext cx="236538" cy="365125"/>
          </a:xfrm>
          <a:prstGeom prst="rect">
            <a:avLst/>
          </a:prstGeom>
          <a:noFill/>
          <a:ln w="9525">
            <a:noFill/>
            <a:miter lim="800000"/>
            <a:headEnd/>
            <a:tailEnd/>
          </a:ln>
        </p:spPr>
        <p:txBody>
          <a:bodyPr wrap="none" lIns="0" tIns="0" rIns="0" bIns="0">
            <a:spAutoFit/>
          </a:bodyPr>
          <a:lstStyle/>
          <a:p>
            <a:pPr eaLnBrk="0" hangingPunct="0"/>
            <a:r>
              <a:rPr lang="en-US" b="1">
                <a:solidFill>
                  <a:srgbClr val="FF0000"/>
                </a:solidFill>
              </a:rPr>
              <a:t>O</a:t>
            </a:r>
            <a:endParaRPr lang="en-US">
              <a:solidFill>
                <a:srgbClr val="FF0000"/>
              </a:solidFill>
            </a:endParaRPr>
          </a:p>
        </p:txBody>
      </p:sp>
      <p:sp>
        <p:nvSpPr>
          <p:cNvPr id="242705" name="Rectangle 20"/>
          <p:cNvSpPr>
            <a:spLocks noChangeArrowheads="1"/>
          </p:cNvSpPr>
          <p:nvPr/>
        </p:nvSpPr>
        <p:spPr bwMode="auto">
          <a:xfrm>
            <a:off x="5634038" y="2214563"/>
            <a:ext cx="220662" cy="365125"/>
          </a:xfrm>
          <a:prstGeom prst="rect">
            <a:avLst/>
          </a:prstGeom>
          <a:noFill/>
          <a:ln w="9525">
            <a:noFill/>
            <a:miter lim="800000"/>
            <a:headEnd/>
            <a:tailEnd/>
          </a:ln>
        </p:spPr>
        <p:txBody>
          <a:bodyPr wrap="none" lIns="0" tIns="0" rIns="0" bIns="0">
            <a:spAutoFit/>
          </a:bodyPr>
          <a:lstStyle/>
          <a:p>
            <a:pPr eaLnBrk="0" hangingPunct="0"/>
            <a:r>
              <a:rPr lang="en-US" b="1"/>
              <a:t>C</a:t>
            </a:r>
            <a:endParaRPr lang="en-US"/>
          </a:p>
        </p:txBody>
      </p:sp>
      <p:sp>
        <p:nvSpPr>
          <p:cNvPr id="242706" name="Line 21"/>
          <p:cNvSpPr>
            <a:spLocks noChangeShapeType="1"/>
          </p:cNvSpPr>
          <p:nvPr/>
        </p:nvSpPr>
        <p:spPr bwMode="auto">
          <a:xfrm>
            <a:off x="5825817" y="2403806"/>
            <a:ext cx="282575" cy="1588"/>
          </a:xfrm>
          <a:prstGeom prst="line">
            <a:avLst/>
          </a:prstGeom>
          <a:noFill/>
          <a:ln w="19050">
            <a:solidFill>
              <a:schemeClr val="tx1"/>
            </a:solidFill>
            <a:round/>
            <a:headEnd/>
            <a:tailEnd/>
          </a:ln>
        </p:spPr>
        <p:txBody>
          <a:bodyPr/>
          <a:lstStyle/>
          <a:p>
            <a:endParaRPr lang="en-US"/>
          </a:p>
        </p:txBody>
      </p:sp>
      <p:sp>
        <p:nvSpPr>
          <p:cNvPr id="242707" name="Line 22"/>
          <p:cNvSpPr>
            <a:spLocks noChangeShapeType="1"/>
          </p:cNvSpPr>
          <p:nvPr/>
        </p:nvSpPr>
        <p:spPr bwMode="auto">
          <a:xfrm>
            <a:off x="5825817" y="2348244"/>
            <a:ext cx="282575" cy="1587"/>
          </a:xfrm>
          <a:prstGeom prst="line">
            <a:avLst/>
          </a:prstGeom>
          <a:noFill/>
          <a:ln w="19050">
            <a:solidFill>
              <a:schemeClr val="tx1"/>
            </a:solidFill>
            <a:round/>
            <a:headEnd/>
            <a:tailEnd/>
          </a:ln>
        </p:spPr>
        <p:txBody>
          <a:bodyPr/>
          <a:lstStyle/>
          <a:p>
            <a:endParaRPr lang="en-US"/>
          </a:p>
        </p:txBody>
      </p:sp>
      <p:sp>
        <p:nvSpPr>
          <p:cNvPr id="242708" name="Line 23"/>
          <p:cNvSpPr>
            <a:spLocks noChangeShapeType="1"/>
          </p:cNvSpPr>
          <p:nvPr/>
        </p:nvSpPr>
        <p:spPr bwMode="auto">
          <a:xfrm flipV="1">
            <a:off x="5688344" y="1947896"/>
            <a:ext cx="1587" cy="260350"/>
          </a:xfrm>
          <a:prstGeom prst="line">
            <a:avLst/>
          </a:prstGeom>
          <a:noFill/>
          <a:ln w="19050">
            <a:solidFill>
              <a:schemeClr val="tx1"/>
            </a:solidFill>
            <a:round/>
            <a:headEnd/>
            <a:tailEnd/>
          </a:ln>
        </p:spPr>
        <p:txBody>
          <a:bodyPr/>
          <a:lstStyle/>
          <a:p>
            <a:endParaRPr lang="en-US"/>
          </a:p>
        </p:txBody>
      </p:sp>
      <p:sp>
        <p:nvSpPr>
          <p:cNvPr id="242709" name="Line 24"/>
          <p:cNvSpPr>
            <a:spLocks noChangeShapeType="1"/>
          </p:cNvSpPr>
          <p:nvPr/>
        </p:nvSpPr>
        <p:spPr bwMode="auto">
          <a:xfrm flipH="1">
            <a:off x="5203517" y="2370469"/>
            <a:ext cx="396875" cy="1587"/>
          </a:xfrm>
          <a:prstGeom prst="line">
            <a:avLst/>
          </a:prstGeom>
          <a:noFill/>
          <a:ln w="19050">
            <a:solidFill>
              <a:schemeClr val="tx1"/>
            </a:solidFill>
            <a:round/>
            <a:headEnd/>
            <a:tailEnd/>
          </a:ln>
        </p:spPr>
        <p:txBody>
          <a:bodyPr/>
          <a:lstStyle/>
          <a:p>
            <a:endParaRPr lang="en-US"/>
          </a:p>
        </p:txBody>
      </p:sp>
      <p:sp>
        <p:nvSpPr>
          <p:cNvPr id="242710" name="Line 25"/>
          <p:cNvSpPr>
            <a:spLocks noChangeShapeType="1"/>
          </p:cNvSpPr>
          <p:nvPr/>
        </p:nvSpPr>
        <p:spPr bwMode="auto">
          <a:xfrm>
            <a:off x="6353815" y="2357769"/>
            <a:ext cx="357187" cy="1587"/>
          </a:xfrm>
          <a:prstGeom prst="line">
            <a:avLst/>
          </a:prstGeom>
          <a:noFill/>
          <a:ln w="19050">
            <a:solidFill>
              <a:schemeClr val="tx1"/>
            </a:solidFill>
            <a:round/>
            <a:headEnd/>
            <a:tailEnd/>
          </a:ln>
        </p:spPr>
        <p:txBody>
          <a:bodyPr/>
          <a:lstStyle/>
          <a:p>
            <a:endParaRPr lang="en-US"/>
          </a:p>
        </p:txBody>
      </p:sp>
      <p:sp>
        <p:nvSpPr>
          <p:cNvPr id="242711" name="Text Box 26"/>
          <p:cNvSpPr txBox="1">
            <a:spLocks noChangeArrowheads="1"/>
          </p:cNvSpPr>
          <p:nvPr/>
        </p:nvSpPr>
        <p:spPr bwMode="auto">
          <a:xfrm>
            <a:off x="5741988" y="1487488"/>
            <a:ext cx="285750" cy="457200"/>
          </a:xfrm>
          <a:prstGeom prst="rect">
            <a:avLst/>
          </a:prstGeom>
          <a:noFill/>
          <a:ln w="9525">
            <a:noFill/>
            <a:miter lim="800000"/>
            <a:headEnd/>
            <a:tailEnd/>
          </a:ln>
        </p:spPr>
        <p:txBody>
          <a:bodyPr wrap="none">
            <a:spAutoFit/>
          </a:bodyPr>
          <a:lstStyle/>
          <a:p>
            <a:pPr eaLnBrk="0" hangingPunct="0"/>
            <a:r>
              <a:rPr lang="en-US" b="1">
                <a:solidFill>
                  <a:srgbClr val="FF0000"/>
                </a:solidFill>
                <a:latin typeface="Arial" charset="0"/>
              </a:rPr>
              <a:t>-</a:t>
            </a:r>
            <a:endParaRPr lang="en-US"/>
          </a:p>
        </p:txBody>
      </p:sp>
      <p:sp>
        <p:nvSpPr>
          <p:cNvPr id="242712" name="Text Box 27"/>
          <p:cNvSpPr txBox="1">
            <a:spLocks noChangeArrowheads="1"/>
          </p:cNvSpPr>
          <p:nvPr/>
        </p:nvSpPr>
        <p:spPr bwMode="auto">
          <a:xfrm>
            <a:off x="6080125" y="1920875"/>
            <a:ext cx="361950" cy="457200"/>
          </a:xfrm>
          <a:prstGeom prst="rect">
            <a:avLst/>
          </a:prstGeom>
          <a:noFill/>
          <a:ln w="9525">
            <a:noFill/>
            <a:miter lim="800000"/>
            <a:headEnd/>
            <a:tailEnd/>
          </a:ln>
        </p:spPr>
        <p:txBody>
          <a:bodyPr wrap="none">
            <a:spAutoFit/>
          </a:bodyPr>
          <a:lstStyle/>
          <a:p>
            <a:pPr eaLnBrk="0" hangingPunct="0"/>
            <a:r>
              <a:rPr lang="en-US" b="1">
                <a:solidFill>
                  <a:srgbClr val="003366"/>
                </a:solidFill>
                <a:latin typeface="Arial" charset="0"/>
              </a:rPr>
              <a:t>+</a:t>
            </a:r>
            <a:endParaRPr lang="en-US"/>
          </a:p>
        </p:txBody>
      </p:sp>
    </p:spTree>
    <p:extLst>
      <p:ext uri="{BB962C8B-B14F-4D97-AF65-F5344CB8AC3E}">
        <p14:creationId xmlns:p14="http://schemas.microsoft.com/office/powerpoint/2010/main" val="80501363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7" name="Slide Number Placeholder 1"/>
          <p:cNvSpPr>
            <a:spLocks noGrp="1"/>
          </p:cNvSpPr>
          <p:nvPr>
            <p:ph type="sldNum" sz="quarter" idx="10"/>
          </p:nvPr>
        </p:nvSpPr>
        <p:spPr>
          <a:noFill/>
        </p:spPr>
        <p:txBody>
          <a:bodyPr/>
          <a:lstStyle/>
          <a:p>
            <a:fld id="{92F408EB-4E55-4000-B396-622B356AF924}" type="slidenum">
              <a:rPr lang="en-US" smtClean="0">
                <a:cs typeface="Arial" charset="0"/>
              </a:rPr>
              <a:pPr/>
              <a:t>6</a:t>
            </a:fld>
            <a:endParaRPr lang="en-US" smtClean="0">
              <a:cs typeface="Arial" charset="0"/>
            </a:endParaRPr>
          </a:p>
        </p:txBody>
      </p:sp>
      <p:sp>
        <p:nvSpPr>
          <p:cNvPr id="244738" name="Rectangle 2"/>
          <p:cNvSpPr>
            <a:spLocks noChangeArrowheads="1"/>
          </p:cNvSpPr>
          <p:nvPr/>
        </p:nvSpPr>
        <p:spPr bwMode="auto">
          <a:xfrm>
            <a:off x="2135188" y="2752725"/>
            <a:ext cx="238125" cy="396875"/>
          </a:xfrm>
          <a:prstGeom prst="rect">
            <a:avLst/>
          </a:prstGeom>
          <a:noFill/>
          <a:ln w="9525">
            <a:noFill/>
            <a:miter lim="800000"/>
            <a:headEnd/>
            <a:tailEnd/>
          </a:ln>
        </p:spPr>
        <p:txBody>
          <a:bodyPr wrap="none" lIns="0" tIns="0" rIns="0" bIns="0">
            <a:spAutoFit/>
          </a:bodyPr>
          <a:lstStyle/>
          <a:p>
            <a:pPr eaLnBrk="0" hangingPunct="0"/>
            <a:r>
              <a:rPr lang="en-US" sz="2600" b="1"/>
              <a:t>C</a:t>
            </a:r>
            <a:endParaRPr lang="en-US" b="1"/>
          </a:p>
        </p:txBody>
      </p:sp>
      <p:sp>
        <p:nvSpPr>
          <p:cNvPr id="244739" name="Rectangle 3"/>
          <p:cNvSpPr>
            <a:spLocks noChangeArrowheads="1"/>
          </p:cNvSpPr>
          <p:nvPr/>
        </p:nvSpPr>
        <p:spPr bwMode="auto">
          <a:xfrm>
            <a:off x="2522538" y="2259013"/>
            <a:ext cx="238125" cy="396875"/>
          </a:xfrm>
          <a:prstGeom prst="rect">
            <a:avLst/>
          </a:prstGeom>
          <a:noFill/>
          <a:ln w="9525">
            <a:noFill/>
            <a:miter lim="800000"/>
            <a:headEnd/>
            <a:tailEnd/>
          </a:ln>
        </p:spPr>
        <p:txBody>
          <a:bodyPr wrap="none" lIns="0" tIns="0" rIns="0" bIns="0">
            <a:spAutoFit/>
          </a:bodyPr>
          <a:lstStyle/>
          <a:p>
            <a:pPr eaLnBrk="0" hangingPunct="0"/>
            <a:r>
              <a:rPr lang="en-US" sz="2600" b="1"/>
              <a:t>C</a:t>
            </a:r>
            <a:endParaRPr lang="en-US" b="1"/>
          </a:p>
        </p:txBody>
      </p:sp>
      <p:sp>
        <p:nvSpPr>
          <p:cNvPr id="244740" name="Rectangle 4"/>
          <p:cNvSpPr>
            <a:spLocks noChangeArrowheads="1"/>
          </p:cNvSpPr>
          <p:nvPr/>
        </p:nvSpPr>
        <p:spPr bwMode="auto">
          <a:xfrm>
            <a:off x="3027363" y="2271713"/>
            <a:ext cx="238125" cy="396875"/>
          </a:xfrm>
          <a:prstGeom prst="rect">
            <a:avLst/>
          </a:prstGeom>
          <a:noFill/>
          <a:ln w="9525">
            <a:noFill/>
            <a:miter lim="800000"/>
            <a:headEnd/>
            <a:tailEnd/>
          </a:ln>
        </p:spPr>
        <p:txBody>
          <a:bodyPr wrap="none" lIns="0" tIns="0" rIns="0" bIns="0">
            <a:spAutoFit/>
          </a:bodyPr>
          <a:lstStyle/>
          <a:p>
            <a:pPr eaLnBrk="0" hangingPunct="0"/>
            <a:r>
              <a:rPr lang="en-US" sz="2600" b="1"/>
              <a:t>N</a:t>
            </a:r>
            <a:endParaRPr lang="en-US" b="1"/>
          </a:p>
        </p:txBody>
      </p:sp>
      <p:sp>
        <p:nvSpPr>
          <p:cNvPr id="244741" name="Rectangle 5"/>
          <p:cNvSpPr>
            <a:spLocks noChangeArrowheads="1"/>
          </p:cNvSpPr>
          <p:nvPr/>
        </p:nvSpPr>
        <p:spPr bwMode="auto">
          <a:xfrm>
            <a:off x="3424238" y="1758950"/>
            <a:ext cx="238125" cy="396875"/>
          </a:xfrm>
          <a:prstGeom prst="rect">
            <a:avLst/>
          </a:prstGeom>
          <a:noFill/>
          <a:ln w="9525">
            <a:noFill/>
            <a:miter lim="800000"/>
            <a:headEnd/>
            <a:tailEnd/>
          </a:ln>
        </p:spPr>
        <p:txBody>
          <a:bodyPr wrap="none" lIns="0" tIns="0" rIns="0" bIns="0">
            <a:spAutoFit/>
          </a:bodyPr>
          <a:lstStyle/>
          <a:p>
            <a:pPr eaLnBrk="0" hangingPunct="0"/>
            <a:r>
              <a:rPr lang="en-US" sz="2600" b="1"/>
              <a:t>C</a:t>
            </a:r>
            <a:endParaRPr lang="en-US" b="1"/>
          </a:p>
        </p:txBody>
      </p:sp>
      <p:sp>
        <p:nvSpPr>
          <p:cNvPr id="244742" name="Rectangle 6"/>
          <p:cNvSpPr>
            <a:spLocks noChangeArrowheads="1"/>
          </p:cNvSpPr>
          <p:nvPr/>
        </p:nvSpPr>
        <p:spPr bwMode="auto">
          <a:xfrm>
            <a:off x="2122488" y="1752600"/>
            <a:ext cx="257175" cy="396875"/>
          </a:xfrm>
          <a:prstGeom prst="rect">
            <a:avLst/>
          </a:prstGeom>
          <a:noFill/>
          <a:ln w="9525">
            <a:noFill/>
            <a:miter lim="800000"/>
            <a:headEnd/>
            <a:tailEnd/>
          </a:ln>
        </p:spPr>
        <p:txBody>
          <a:bodyPr wrap="none" lIns="0" tIns="0" rIns="0" bIns="0">
            <a:spAutoFit/>
          </a:bodyPr>
          <a:lstStyle/>
          <a:p>
            <a:pPr eaLnBrk="0" hangingPunct="0"/>
            <a:r>
              <a:rPr lang="en-US" sz="2600" b="1"/>
              <a:t>O</a:t>
            </a:r>
            <a:endParaRPr lang="en-US" b="1"/>
          </a:p>
        </p:txBody>
      </p:sp>
      <p:sp>
        <p:nvSpPr>
          <p:cNvPr id="244743" name="Rectangle 7"/>
          <p:cNvSpPr>
            <a:spLocks noChangeArrowheads="1"/>
          </p:cNvSpPr>
          <p:nvPr/>
        </p:nvSpPr>
        <p:spPr bwMode="auto">
          <a:xfrm>
            <a:off x="3405188" y="2757488"/>
            <a:ext cx="257175" cy="396875"/>
          </a:xfrm>
          <a:prstGeom prst="rect">
            <a:avLst/>
          </a:prstGeom>
          <a:noFill/>
          <a:ln w="9525">
            <a:noFill/>
            <a:miter lim="800000"/>
            <a:headEnd/>
            <a:tailEnd/>
          </a:ln>
        </p:spPr>
        <p:txBody>
          <a:bodyPr wrap="none" lIns="0" tIns="0" rIns="0" bIns="0">
            <a:spAutoFit/>
          </a:bodyPr>
          <a:lstStyle/>
          <a:p>
            <a:pPr eaLnBrk="0" hangingPunct="0"/>
            <a:r>
              <a:rPr lang="en-US" sz="2600" b="1"/>
              <a:t>H</a:t>
            </a:r>
            <a:endParaRPr lang="en-US" b="1"/>
          </a:p>
        </p:txBody>
      </p:sp>
      <p:sp>
        <p:nvSpPr>
          <p:cNvPr id="244744" name="Freeform 8"/>
          <p:cNvSpPr>
            <a:spLocks/>
          </p:cNvSpPr>
          <p:nvPr/>
        </p:nvSpPr>
        <p:spPr bwMode="auto">
          <a:xfrm>
            <a:off x="1725613" y="2886075"/>
            <a:ext cx="387350" cy="100013"/>
          </a:xfrm>
          <a:custGeom>
            <a:avLst/>
            <a:gdLst>
              <a:gd name="T0" fmla="*/ 0 w 489"/>
              <a:gd name="T1" fmla="*/ 2147483647 h 126"/>
              <a:gd name="T2" fmla="*/ 2147483647 w 489"/>
              <a:gd name="T3" fmla="*/ 2147483647 h 126"/>
              <a:gd name="T4" fmla="*/ 2147483647 w 489"/>
              <a:gd name="T5" fmla="*/ 2147483647 h 126"/>
              <a:gd name="T6" fmla="*/ 2147483647 w 489"/>
              <a:gd name="T7" fmla="*/ 0 h 126"/>
              <a:gd name="T8" fmla="*/ 0 w 489"/>
              <a:gd name="T9" fmla="*/ 2147483647 h 126"/>
              <a:gd name="T10" fmla="*/ 0 60000 65536"/>
              <a:gd name="T11" fmla="*/ 0 60000 65536"/>
              <a:gd name="T12" fmla="*/ 0 60000 65536"/>
              <a:gd name="T13" fmla="*/ 0 60000 65536"/>
              <a:gd name="T14" fmla="*/ 0 60000 65536"/>
              <a:gd name="T15" fmla="*/ 0 w 489"/>
              <a:gd name="T16" fmla="*/ 0 h 126"/>
              <a:gd name="T17" fmla="*/ 489 w 489"/>
              <a:gd name="T18" fmla="*/ 126 h 126"/>
            </a:gdLst>
            <a:ahLst/>
            <a:cxnLst>
              <a:cxn ang="T10">
                <a:pos x="T0" y="T1"/>
              </a:cxn>
              <a:cxn ang="T11">
                <a:pos x="T2" y="T3"/>
              </a:cxn>
              <a:cxn ang="T12">
                <a:pos x="T4" y="T5"/>
              </a:cxn>
              <a:cxn ang="T13">
                <a:pos x="T6" y="T7"/>
              </a:cxn>
              <a:cxn ang="T14">
                <a:pos x="T8" y="T9"/>
              </a:cxn>
            </a:cxnLst>
            <a:rect l="T15" t="T16" r="T17" b="T18"/>
            <a:pathLst>
              <a:path w="489" h="126">
                <a:moveTo>
                  <a:pt x="0" y="79"/>
                </a:moveTo>
                <a:lnTo>
                  <a:pt x="480" y="126"/>
                </a:lnTo>
                <a:lnTo>
                  <a:pt x="489" y="48"/>
                </a:lnTo>
                <a:lnTo>
                  <a:pt x="9" y="0"/>
                </a:lnTo>
                <a:lnTo>
                  <a:pt x="0" y="79"/>
                </a:lnTo>
                <a:close/>
              </a:path>
            </a:pathLst>
          </a:custGeom>
          <a:solidFill>
            <a:schemeClr val="tx1"/>
          </a:solidFill>
          <a:ln w="0">
            <a:noFill/>
            <a:round/>
            <a:headEnd/>
            <a:tailEnd/>
          </a:ln>
        </p:spPr>
        <p:txBody>
          <a:bodyPr/>
          <a:lstStyle/>
          <a:p>
            <a:endParaRPr lang="en-US"/>
          </a:p>
        </p:txBody>
      </p:sp>
      <p:sp>
        <p:nvSpPr>
          <p:cNvPr id="244745" name="Freeform 9"/>
          <p:cNvSpPr>
            <a:spLocks/>
          </p:cNvSpPr>
          <p:nvPr/>
        </p:nvSpPr>
        <p:spPr bwMode="auto">
          <a:xfrm>
            <a:off x="2325688" y="2554288"/>
            <a:ext cx="220662" cy="263525"/>
          </a:xfrm>
          <a:custGeom>
            <a:avLst/>
            <a:gdLst>
              <a:gd name="T0" fmla="*/ 2147483647 w 278"/>
              <a:gd name="T1" fmla="*/ 2147483647 h 332"/>
              <a:gd name="T2" fmla="*/ 2147483647 w 278"/>
              <a:gd name="T3" fmla="*/ 2147483647 h 332"/>
              <a:gd name="T4" fmla="*/ 2147483647 w 278"/>
              <a:gd name="T5" fmla="*/ 0 h 332"/>
              <a:gd name="T6" fmla="*/ 0 w 278"/>
              <a:gd name="T7" fmla="*/ 2147483647 h 332"/>
              <a:gd name="T8" fmla="*/ 2147483647 w 278"/>
              <a:gd name="T9" fmla="*/ 2147483647 h 332"/>
              <a:gd name="T10" fmla="*/ 0 60000 65536"/>
              <a:gd name="T11" fmla="*/ 0 60000 65536"/>
              <a:gd name="T12" fmla="*/ 0 60000 65536"/>
              <a:gd name="T13" fmla="*/ 0 60000 65536"/>
              <a:gd name="T14" fmla="*/ 0 60000 65536"/>
              <a:gd name="T15" fmla="*/ 0 w 278"/>
              <a:gd name="T16" fmla="*/ 0 h 332"/>
              <a:gd name="T17" fmla="*/ 278 w 278"/>
              <a:gd name="T18" fmla="*/ 332 h 332"/>
            </a:gdLst>
            <a:ahLst/>
            <a:cxnLst>
              <a:cxn ang="T10">
                <a:pos x="T0" y="T1"/>
              </a:cxn>
              <a:cxn ang="T11">
                <a:pos x="T2" y="T3"/>
              </a:cxn>
              <a:cxn ang="T12">
                <a:pos x="T4" y="T5"/>
              </a:cxn>
              <a:cxn ang="T13">
                <a:pos x="T6" y="T7"/>
              </a:cxn>
              <a:cxn ang="T14">
                <a:pos x="T8" y="T9"/>
              </a:cxn>
            </a:cxnLst>
            <a:rect l="T15" t="T16" r="T17" b="T18"/>
            <a:pathLst>
              <a:path w="278" h="332">
                <a:moveTo>
                  <a:pt x="62" y="332"/>
                </a:moveTo>
                <a:lnTo>
                  <a:pt x="278" y="47"/>
                </a:lnTo>
                <a:lnTo>
                  <a:pt x="216" y="0"/>
                </a:lnTo>
                <a:lnTo>
                  <a:pt x="0" y="284"/>
                </a:lnTo>
                <a:lnTo>
                  <a:pt x="62" y="332"/>
                </a:lnTo>
                <a:close/>
              </a:path>
            </a:pathLst>
          </a:custGeom>
          <a:solidFill>
            <a:srgbClr val="FF0000"/>
          </a:solidFill>
          <a:ln w="0">
            <a:noFill/>
            <a:round/>
            <a:headEnd/>
            <a:tailEnd/>
          </a:ln>
        </p:spPr>
        <p:txBody>
          <a:bodyPr/>
          <a:lstStyle/>
          <a:p>
            <a:endParaRPr lang="en-US"/>
          </a:p>
        </p:txBody>
      </p:sp>
      <p:sp>
        <p:nvSpPr>
          <p:cNvPr id="244746" name="Freeform 10"/>
          <p:cNvSpPr>
            <a:spLocks/>
          </p:cNvSpPr>
          <p:nvPr/>
        </p:nvSpPr>
        <p:spPr bwMode="auto">
          <a:xfrm>
            <a:off x="2765425" y="2432050"/>
            <a:ext cx="257175" cy="69850"/>
          </a:xfrm>
          <a:custGeom>
            <a:avLst/>
            <a:gdLst>
              <a:gd name="T0" fmla="*/ 0 w 324"/>
              <a:gd name="T1" fmla="*/ 2147483647 h 86"/>
              <a:gd name="T2" fmla="*/ 2147483647 w 324"/>
              <a:gd name="T3" fmla="*/ 2147483647 h 86"/>
              <a:gd name="T4" fmla="*/ 2147483647 w 324"/>
              <a:gd name="T5" fmla="*/ 2147483647 h 86"/>
              <a:gd name="T6" fmla="*/ 2147483647 w 324"/>
              <a:gd name="T7" fmla="*/ 0 h 86"/>
              <a:gd name="T8" fmla="*/ 0 w 324"/>
              <a:gd name="T9" fmla="*/ 2147483647 h 86"/>
              <a:gd name="T10" fmla="*/ 0 60000 65536"/>
              <a:gd name="T11" fmla="*/ 0 60000 65536"/>
              <a:gd name="T12" fmla="*/ 0 60000 65536"/>
              <a:gd name="T13" fmla="*/ 0 60000 65536"/>
              <a:gd name="T14" fmla="*/ 0 60000 65536"/>
              <a:gd name="T15" fmla="*/ 0 w 324"/>
              <a:gd name="T16" fmla="*/ 0 h 86"/>
              <a:gd name="T17" fmla="*/ 324 w 324"/>
              <a:gd name="T18" fmla="*/ 86 h 86"/>
            </a:gdLst>
            <a:ahLst/>
            <a:cxnLst>
              <a:cxn ang="T10">
                <a:pos x="T0" y="T1"/>
              </a:cxn>
              <a:cxn ang="T11">
                <a:pos x="T2" y="T3"/>
              </a:cxn>
              <a:cxn ang="T12">
                <a:pos x="T4" y="T5"/>
              </a:cxn>
              <a:cxn ang="T13">
                <a:pos x="T6" y="T7"/>
              </a:cxn>
              <a:cxn ang="T14">
                <a:pos x="T8" y="T9"/>
              </a:cxn>
            </a:cxnLst>
            <a:rect l="T15" t="T16" r="T17" b="T18"/>
            <a:pathLst>
              <a:path w="324" h="86">
                <a:moveTo>
                  <a:pt x="0" y="79"/>
                </a:moveTo>
                <a:lnTo>
                  <a:pt x="323" y="86"/>
                </a:lnTo>
                <a:lnTo>
                  <a:pt x="324" y="7"/>
                </a:lnTo>
                <a:lnTo>
                  <a:pt x="2" y="0"/>
                </a:lnTo>
                <a:lnTo>
                  <a:pt x="0" y="79"/>
                </a:lnTo>
                <a:close/>
              </a:path>
            </a:pathLst>
          </a:custGeom>
          <a:solidFill>
            <a:srgbClr val="FF0000"/>
          </a:solidFill>
          <a:ln w="0">
            <a:noFill/>
            <a:round/>
            <a:headEnd/>
            <a:tailEnd/>
          </a:ln>
        </p:spPr>
        <p:txBody>
          <a:bodyPr/>
          <a:lstStyle/>
          <a:p>
            <a:endParaRPr lang="en-US"/>
          </a:p>
        </p:txBody>
      </p:sp>
      <p:sp>
        <p:nvSpPr>
          <p:cNvPr id="244747" name="Freeform 11"/>
          <p:cNvSpPr>
            <a:spLocks/>
          </p:cNvSpPr>
          <p:nvPr/>
        </p:nvSpPr>
        <p:spPr bwMode="auto">
          <a:xfrm>
            <a:off x="3221038" y="2052638"/>
            <a:ext cx="233362" cy="282575"/>
          </a:xfrm>
          <a:custGeom>
            <a:avLst/>
            <a:gdLst>
              <a:gd name="T0" fmla="*/ 2147483647 w 294"/>
              <a:gd name="T1" fmla="*/ 2147483647 h 355"/>
              <a:gd name="T2" fmla="*/ 2147483647 w 294"/>
              <a:gd name="T3" fmla="*/ 2147483647 h 355"/>
              <a:gd name="T4" fmla="*/ 2147483647 w 294"/>
              <a:gd name="T5" fmla="*/ 0 h 355"/>
              <a:gd name="T6" fmla="*/ 0 w 294"/>
              <a:gd name="T7" fmla="*/ 2147483647 h 355"/>
              <a:gd name="T8" fmla="*/ 2147483647 w 294"/>
              <a:gd name="T9" fmla="*/ 2147483647 h 355"/>
              <a:gd name="T10" fmla="*/ 0 60000 65536"/>
              <a:gd name="T11" fmla="*/ 0 60000 65536"/>
              <a:gd name="T12" fmla="*/ 0 60000 65536"/>
              <a:gd name="T13" fmla="*/ 0 60000 65536"/>
              <a:gd name="T14" fmla="*/ 0 60000 65536"/>
              <a:gd name="T15" fmla="*/ 0 w 294"/>
              <a:gd name="T16" fmla="*/ 0 h 355"/>
              <a:gd name="T17" fmla="*/ 294 w 294"/>
              <a:gd name="T18" fmla="*/ 355 h 355"/>
            </a:gdLst>
            <a:ahLst/>
            <a:cxnLst>
              <a:cxn ang="T10">
                <a:pos x="T0" y="T1"/>
              </a:cxn>
              <a:cxn ang="T11">
                <a:pos x="T2" y="T3"/>
              </a:cxn>
              <a:cxn ang="T12">
                <a:pos x="T4" y="T5"/>
              </a:cxn>
              <a:cxn ang="T13">
                <a:pos x="T6" y="T7"/>
              </a:cxn>
              <a:cxn ang="T14">
                <a:pos x="T8" y="T9"/>
              </a:cxn>
            </a:cxnLst>
            <a:rect l="T15" t="T16" r="T17" b="T18"/>
            <a:pathLst>
              <a:path w="294" h="355">
                <a:moveTo>
                  <a:pt x="64" y="355"/>
                </a:moveTo>
                <a:lnTo>
                  <a:pt x="294" y="48"/>
                </a:lnTo>
                <a:lnTo>
                  <a:pt x="230" y="0"/>
                </a:lnTo>
                <a:lnTo>
                  <a:pt x="0" y="308"/>
                </a:lnTo>
                <a:lnTo>
                  <a:pt x="64" y="355"/>
                </a:lnTo>
                <a:close/>
              </a:path>
            </a:pathLst>
          </a:custGeom>
          <a:solidFill>
            <a:srgbClr val="FF0000"/>
          </a:solidFill>
          <a:ln w="0">
            <a:noFill/>
            <a:round/>
            <a:headEnd/>
            <a:tailEnd/>
          </a:ln>
        </p:spPr>
        <p:txBody>
          <a:bodyPr/>
          <a:lstStyle/>
          <a:p>
            <a:endParaRPr lang="en-US"/>
          </a:p>
        </p:txBody>
      </p:sp>
      <p:sp>
        <p:nvSpPr>
          <p:cNvPr id="244748" name="Freeform 12"/>
          <p:cNvSpPr>
            <a:spLocks/>
          </p:cNvSpPr>
          <p:nvPr/>
        </p:nvSpPr>
        <p:spPr bwMode="auto">
          <a:xfrm>
            <a:off x="3670300" y="1916113"/>
            <a:ext cx="433388" cy="87312"/>
          </a:xfrm>
          <a:custGeom>
            <a:avLst/>
            <a:gdLst>
              <a:gd name="T0" fmla="*/ 0 w 547"/>
              <a:gd name="T1" fmla="*/ 2147483647 h 110"/>
              <a:gd name="T2" fmla="*/ 2147483647 w 547"/>
              <a:gd name="T3" fmla="*/ 2147483647 h 110"/>
              <a:gd name="T4" fmla="*/ 2147483647 w 547"/>
              <a:gd name="T5" fmla="*/ 2147483647 h 110"/>
              <a:gd name="T6" fmla="*/ 2147483647 w 547"/>
              <a:gd name="T7" fmla="*/ 0 h 110"/>
              <a:gd name="T8" fmla="*/ 0 w 547"/>
              <a:gd name="T9" fmla="*/ 2147483647 h 110"/>
              <a:gd name="T10" fmla="*/ 0 60000 65536"/>
              <a:gd name="T11" fmla="*/ 0 60000 65536"/>
              <a:gd name="T12" fmla="*/ 0 60000 65536"/>
              <a:gd name="T13" fmla="*/ 0 60000 65536"/>
              <a:gd name="T14" fmla="*/ 0 60000 65536"/>
              <a:gd name="T15" fmla="*/ 0 w 547"/>
              <a:gd name="T16" fmla="*/ 0 h 110"/>
              <a:gd name="T17" fmla="*/ 547 w 547"/>
              <a:gd name="T18" fmla="*/ 110 h 110"/>
            </a:gdLst>
            <a:ahLst/>
            <a:cxnLst>
              <a:cxn ang="T10">
                <a:pos x="T0" y="T1"/>
              </a:cxn>
              <a:cxn ang="T11">
                <a:pos x="T2" y="T3"/>
              </a:cxn>
              <a:cxn ang="T12">
                <a:pos x="T4" y="T5"/>
              </a:cxn>
              <a:cxn ang="T13">
                <a:pos x="T6" y="T7"/>
              </a:cxn>
              <a:cxn ang="T14">
                <a:pos x="T8" y="T9"/>
              </a:cxn>
            </a:cxnLst>
            <a:rect l="T15" t="T16" r="T17" b="T18"/>
            <a:pathLst>
              <a:path w="547" h="110">
                <a:moveTo>
                  <a:pt x="0" y="78"/>
                </a:moveTo>
                <a:lnTo>
                  <a:pt x="544" y="110"/>
                </a:lnTo>
                <a:lnTo>
                  <a:pt x="547" y="31"/>
                </a:lnTo>
                <a:lnTo>
                  <a:pt x="5" y="0"/>
                </a:lnTo>
                <a:lnTo>
                  <a:pt x="0" y="78"/>
                </a:lnTo>
                <a:close/>
              </a:path>
            </a:pathLst>
          </a:custGeom>
          <a:solidFill>
            <a:schemeClr val="tx1"/>
          </a:solidFill>
          <a:ln w="0">
            <a:noFill/>
            <a:round/>
            <a:headEnd/>
            <a:tailEnd/>
          </a:ln>
        </p:spPr>
        <p:txBody>
          <a:bodyPr/>
          <a:lstStyle/>
          <a:p>
            <a:endParaRPr lang="en-US"/>
          </a:p>
        </p:txBody>
      </p:sp>
      <p:sp>
        <p:nvSpPr>
          <p:cNvPr id="244749" name="Line 13"/>
          <p:cNvSpPr>
            <a:spLocks noChangeShapeType="1"/>
          </p:cNvSpPr>
          <p:nvPr/>
        </p:nvSpPr>
        <p:spPr bwMode="auto">
          <a:xfrm flipH="1" flipV="1">
            <a:off x="2374900" y="2038350"/>
            <a:ext cx="180975" cy="242888"/>
          </a:xfrm>
          <a:prstGeom prst="line">
            <a:avLst/>
          </a:prstGeom>
          <a:noFill/>
          <a:ln w="15875">
            <a:solidFill>
              <a:schemeClr val="tx1"/>
            </a:solidFill>
            <a:round/>
            <a:headEnd/>
            <a:tailEnd/>
          </a:ln>
        </p:spPr>
        <p:txBody>
          <a:bodyPr/>
          <a:lstStyle/>
          <a:p>
            <a:endParaRPr lang="en-US"/>
          </a:p>
        </p:txBody>
      </p:sp>
      <p:sp>
        <p:nvSpPr>
          <p:cNvPr id="244750" name="Line 14"/>
          <p:cNvSpPr>
            <a:spLocks noChangeShapeType="1"/>
          </p:cNvSpPr>
          <p:nvPr/>
        </p:nvSpPr>
        <p:spPr bwMode="auto">
          <a:xfrm flipH="1" flipV="1">
            <a:off x="2308225" y="2089150"/>
            <a:ext cx="180975" cy="242888"/>
          </a:xfrm>
          <a:prstGeom prst="line">
            <a:avLst/>
          </a:prstGeom>
          <a:noFill/>
          <a:ln w="15875">
            <a:solidFill>
              <a:schemeClr val="tx1"/>
            </a:solidFill>
            <a:round/>
            <a:headEnd/>
            <a:tailEnd/>
          </a:ln>
        </p:spPr>
        <p:txBody>
          <a:bodyPr/>
          <a:lstStyle/>
          <a:p>
            <a:endParaRPr lang="en-US"/>
          </a:p>
        </p:txBody>
      </p:sp>
      <p:sp>
        <p:nvSpPr>
          <p:cNvPr id="244751" name="Line 15"/>
          <p:cNvSpPr>
            <a:spLocks noChangeShapeType="1"/>
          </p:cNvSpPr>
          <p:nvPr/>
        </p:nvSpPr>
        <p:spPr bwMode="auto">
          <a:xfrm>
            <a:off x="3262313" y="2611438"/>
            <a:ext cx="147637" cy="192087"/>
          </a:xfrm>
          <a:prstGeom prst="line">
            <a:avLst/>
          </a:prstGeom>
          <a:noFill/>
          <a:ln w="15875">
            <a:solidFill>
              <a:schemeClr val="tx1"/>
            </a:solidFill>
            <a:round/>
            <a:headEnd/>
            <a:tailEnd/>
          </a:ln>
        </p:spPr>
        <p:txBody>
          <a:bodyPr/>
          <a:lstStyle/>
          <a:p>
            <a:endParaRPr lang="en-US"/>
          </a:p>
        </p:txBody>
      </p:sp>
      <p:sp>
        <p:nvSpPr>
          <p:cNvPr id="244752" name="Rectangle 16"/>
          <p:cNvSpPr>
            <a:spLocks noChangeArrowheads="1"/>
          </p:cNvSpPr>
          <p:nvPr/>
        </p:nvSpPr>
        <p:spPr bwMode="auto">
          <a:xfrm>
            <a:off x="2514600" y="3124200"/>
            <a:ext cx="750888" cy="427038"/>
          </a:xfrm>
          <a:prstGeom prst="rect">
            <a:avLst/>
          </a:prstGeom>
          <a:noFill/>
          <a:ln w="9525">
            <a:noFill/>
            <a:miter lim="800000"/>
            <a:headEnd/>
            <a:tailEnd/>
          </a:ln>
        </p:spPr>
        <p:txBody>
          <a:bodyPr wrap="none" lIns="0" tIns="0" rIns="0" bIns="0">
            <a:spAutoFit/>
          </a:bodyPr>
          <a:lstStyle/>
          <a:p>
            <a:pPr eaLnBrk="0" hangingPunct="0"/>
            <a:r>
              <a:rPr lang="en-US" sz="2800" b="1" i="1" dirty="0"/>
              <a:t>trans</a:t>
            </a:r>
          </a:p>
        </p:txBody>
      </p:sp>
      <p:sp>
        <p:nvSpPr>
          <p:cNvPr id="244753" name="Rectangle 17"/>
          <p:cNvSpPr>
            <a:spLocks noChangeArrowheads="1"/>
          </p:cNvSpPr>
          <p:nvPr/>
        </p:nvSpPr>
        <p:spPr bwMode="auto">
          <a:xfrm>
            <a:off x="5295900" y="3124200"/>
            <a:ext cx="2063750" cy="427038"/>
          </a:xfrm>
          <a:prstGeom prst="rect">
            <a:avLst/>
          </a:prstGeom>
          <a:noFill/>
          <a:ln w="9525">
            <a:noFill/>
            <a:miter lim="800000"/>
            <a:headEnd/>
            <a:tailEnd/>
          </a:ln>
        </p:spPr>
        <p:txBody>
          <a:bodyPr lIns="0" tIns="0" rIns="0" bIns="0">
            <a:spAutoFit/>
          </a:bodyPr>
          <a:lstStyle/>
          <a:p>
            <a:pPr eaLnBrk="0" hangingPunct="0"/>
            <a:r>
              <a:rPr lang="en-US" sz="2800" b="1" i="1"/>
              <a:t>cis (</a:t>
            </a:r>
            <a:r>
              <a:rPr lang="en-US" sz="2800" b="1" i="1">
                <a:sym typeface="Symbol" pitchFamily="18" charset="2"/>
              </a:rPr>
              <a:t> 1%)</a:t>
            </a:r>
            <a:endParaRPr lang="en-US" sz="2800" b="1" i="1">
              <a:solidFill>
                <a:srgbClr val="003366"/>
              </a:solidFill>
            </a:endParaRPr>
          </a:p>
        </p:txBody>
      </p:sp>
      <p:sp>
        <p:nvSpPr>
          <p:cNvPr id="244754" name="Rectangle 18"/>
          <p:cNvSpPr>
            <a:spLocks noChangeArrowheads="1"/>
          </p:cNvSpPr>
          <p:nvPr/>
        </p:nvSpPr>
        <p:spPr bwMode="auto">
          <a:xfrm>
            <a:off x="5229225" y="1524000"/>
            <a:ext cx="238125" cy="396875"/>
          </a:xfrm>
          <a:prstGeom prst="rect">
            <a:avLst/>
          </a:prstGeom>
          <a:noFill/>
          <a:ln w="9525">
            <a:noFill/>
            <a:miter lim="800000"/>
            <a:headEnd/>
            <a:tailEnd/>
          </a:ln>
        </p:spPr>
        <p:txBody>
          <a:bodyPr wrap="none" lIns="0" tIns="0" rIns="0" bIns="0">
            <a:spAutoFit/>
          </a:bodyPr>
          <a:lstStyle/>
          <a:p>
            <a:pPr eaLnBrk="0" hangingPunct="0"/>
            <a:r>
              <a:rPr lang="en-US" sz="2600" b="1"/>
              <a:t>C</a:t>
            </a:r>
            <a:endParaRPr lang="en-US" b="1"/>
          </a:p>
        </p:txBody>
      </p:sp>
      <p:sp>
        <p:nvSpPr>
          <p:cNvPr id="244755" name="Rectangle 19"/>
          <p:cNvSpPr>
            <a:spLocks noChangeArrowheads="1"/>
          </p:cNvSpPr>
          <p:nvPr/>
        </p:nvSpPr>
        <p:spPr bwMode="auto">
          <a:xfrm>
            <a:off x="5275263" y="2533650"/>
            <a:ext cx="257175" cy="396875"/>
          </a:xfrm>
          <a:prstGeom prst="rect">
            <a:avLst/>
          </a:prstGeom>
          <a:noFill/>
          <a:ln w="9525">
            <a:noFill/>
            <a:miter lim="800000"/>
            <a:headEnd/>
            <a:tailEnd/>
          </a:ln>
        </p:spPr>
        <p:txBody>
          <a:bodyPr wrap="none" lIns="0" tIns="0" rIns="0" bIns="0">
            <a:spAutoFit/>
          </a:bodyPr>
          <a:lstStyle/>
          <a:p>
            <a:pPr eaLnBrk="0" hangingPunct="0"/>
            <a:r>
              <a:rPr lang="en-US" sz="2600" b="1"/>
              <a:t>O</a:t>
            </a:r>
            <a:endParaRPr lang="en-US" b="1"/>
          </a:p>
        </p:txBody>
      </p:sp>
      <p:sp>
        <p:nvSpPr>
          <p:cNvPr id="244756" name="Rectangle 20"/>
          <p:cNvSpPr>
            <a:spLocks noChangeArrowheads="1"/>
          </p:cNvSpPr>
          <p:nvPr/>
        </p:nvSpPr>
        <p:spPr bwMode="auto">
          <a:xfrm>
            <a:off x="6535738" y="2525713"/>
            <a:ext cx="257175" cy="396875"/>
          </a:xfrm>
          <a:prstGeom prst="rect">
            <a:avLst/>
          </a:prstGeom>
          <a:noFill/>
          <a:ln w="9525">
            <a:noFill/>
            <a:miter lim="800000"/>
            <a:headEnd/>
            <a:tailEnd/>
          </a:ln>
        </p:spPr>
        <p:txBody>
          <a:bodyPr wrap="none" lIns="0" tIns="0" rIns="0" bIns="0">
            <a:spAutoFit/>
          </a:bodyPr>
          <a:lstStyle/>
          <a:p>
            <a:pPr eaLnBrk="0" hangingPunct="0"/>
            <a:r>
              <a:rPr lang="en-US" sz="2600" b="1"/>
              <a:t>H</a:t>
            </a:r>
            <a:endParaRPr lang="en-US" b="1"/>
          </a:p>
        </p:txBody>
      </p:sp>
      <p:sp>
        <p:nvSpPr>
          <p:cNvPr id="244757" name="Rectangle 21"/>
          <p:cNvSpPr>
            <a:spLocks noChangeArrowheads="1"/>
          </p:cNvSpPr>
          <p:nvPr/>
        </p:nvSpPr>
        <p:spPr bwMode="auto">
          <a:xfrm>
            <a:off x="6553200" y="1528763"/>
            <a:ext cx="238125" cy="396875"/>
          </a:xfrm>
          <a:prstGeom prst="rect">
            <a:avLst/>
          </a:prstGeom>
          <a:noFill/>
          <a:ln w="9525">
            <a:noFill/>
            <a:miter lim="800000"/>
            <a:headEnd/>
            <a:tailEnd/>
          </a:ln>
        </p:spPr>
        <p:txBody>
          <a:bodyPr wrap="none" lIns="0" tIns="0" rIns="0" bIns="0">
            <a:spAutoFit/>
          </a:bodyPr>
          <a:lstStyle/>
          <a:p>
            <a:pPr eaLnBrk="0" hangingPunct="0"/>
            <a:r>
              <a:rPr lang="en-US" sz="2600" b="1"/>
              <a:t>C</a:t>
            </a:r>
            <a:endParaRPr lang="en-US" b="1"/>
          </a:p>
        </p:txBody>
      </p:sp>
      <p:sp>
        <p:nvSpPr>
          <p:cNvPr id="244758" name="Rectangle 22"/>
          <p:cNvSpPr>
            <a:spLocks noChangeArrowheads="1"/>
          </p:cNvSpPr>
          <p:nvPr/>
        </p:nvSpPr>
        <p:spPr bwMode="auto">
          <a:xfrm>
            <a:off x="6157913" y="2039938"/>
            <a:ext cx="238125" cy="396875"/>
          </a:xfrm>
          <a:prstGeom prst="rect">
            <a:avLst/>
          </a:prstGeom>
          <a:noFill/>
          <a:ln w="9525">
            <a:noFill/>
            <a:miter lim="800000"/>
            <a:headEnd/>
            <a:tailEnd/>
          </a:ln>
        </p:spPr>
        <p:txBody>
          <a:bodyPr wrap="none" lIns="0" tIns="0" rIns="0" bIns="0">
            <a:spAutoFit/>
          </a:bodyPr>
          <a:lstStyle/>
          <a:p>
            <a:pPr eaLnBrk="0" hangingPunct="0"/>
            <a:r>
              <a:rPr lang="en-US" sz="2600" b="1"/>
              <a:t>N</a:t>
            </a:r>
            <a:endParaRPr lang="en-US" b="1"/>
          </a:p>
        </p:txBody>
      </p:sp>
      <p:sp>
        <p:nvSpPr>
          <p:cNvPr id="244759" name="Rectangle 23"/>
          <p:cNvSpPr>
            <a:spLocks noChangeArrowheads="1"/>
          </p:cNvSpPr>
          <p:nvPr/>
        </p:nvSpPr>
        <p:spPr bwMode="auto">
          <a:xfrm>
            <a:off x="5653088" y="2028825"/>
            <a:ext cx="238125" cy="396875"/>
          </a:xfrm>
          <a:prstGeom prst="rect">
            <a:avLst/>
          </a:prstGeom>
          <a:noFill/>
          <a:ln w="9525">
            <a:noFill/>
            <a:miter lim="800000"/>
            <a:headEnd/>
            <a:tailEnd/>
          </a:ln>
        </p:spPr>
        <p:txBody>
          <a:bodyPr wrap="none" lIns="0" tIns="0" rIns="0" bIns="0">
            <a:spAutoFit/>
          </a:bodyPr>
          <a:lstStyle/>
          <a:p>
            <a:pPr eaLnBrk="0" hangingPunct="0"/>
            <a:r>
              <a:rPr lang="en-US" sz="2600" b="1"/>
              <a:t>C</a:t>
            </a:r>
            <a:endParaRPr lang="en-US" b="1"/>
          </a:p>
        </p:txBody>
      </p:sp>
      <p:sp>
        <p:nvSpPr>
          <p:cNvPr id="244760" name="Freeform 24"/>
          <p:cNvSpPr>
            <a:spLocks/>
          </p:cNvSpPr>
          <p:nvPr/>
        </p:nvSpPr>
        <p:spPr bwMode="auto">
          <a:xfrm>
            <a:off x="4862513" y="1774825"/>
            <a:ext cx="377825" cy="282575"/>
          </a:xfrm>
          <a:custGeom>
            <a:avLst/>
            <a:gdLst>
              <a:gd name="T0" fmla="*/ 2147483647 w 476"/>
              <a:gd name="T1" fmla="*/ 2147483647 h 356"/>
              <a:gd name="T2" fmla="*/ 2147483647 w 476"/>
              <a:gd name="T3" fmla="*/ 2147483647 h 356"/>
              <a:gd name="T4" fmla="*/ 2147483647 w 476"/>
              <a:gd name="T5" fmla="*/ 0 h 356"/>
              <a:gd name="T6" fmla="*/ 0 w 476"/>
              <a:gd name="T7" fmla="*/ 2147483647 h 356"/>
              <a:gd name="T8" fmla="*/ 2147483647 w 476"/>
              <a:gd name="T9" fmla="*/ 2147483647 h 356"/>
              <a:gd name="T10" fmla="*/ 0 60000 65536"/>
              <a:gd name="T11" fmla="*/ 0 60000 65536"/>
              <a:gd name="T12" fmla="*/ 0 60000 65536"/>
              <a:gd name="T13" fmla="*/ 0 60000 65536"/>
              <a:gd name="T14" fmla="*/ 0 60000 65536"/>
              <a:gd name="T15" fmla="*/ 0 w 476"/>
              <a:gd name="T16" fmla="*/ 0 h 356"/>
              <a:gd name="T17" fmla="*/ 476 w 476"/>
              <a:gd name="T18" fmla="*/ 356 h 356"/>
            </a:gdLst>
            <a:ahLst/>
            <a:cxnLst>
              <a:cxn ang="T10">
                <a:pos x="T0" y="T1"/>
              </a:cxn>
              <a:cxn ang="T11">
                <a:pos x="T2" y="T3"/>
              </a:cxn>
              <a:cxn ang="T12">
                <a:pos x="T4" y="T5"/>
              </a:cxn>
              <a:cxn ang="T13">
                <a:pos x="T6" y="T7"/>
              </a:cxn>
              <a:cxn ang="T14">
                <a:pos x="T8" y="T9"/>
              </a:cxn>
            </a:cxnLst>
            <a:rect l="T15" t="T16" r="T17" b="T18"/>
            <a:pathLst>
              <a:path w="476" h="356">
                <a:moveTo>
                  <a:pt x="43" y="356"/>
                </a:moveTo>
                <a:lnTo>
                  <a:pt x="476" y="66"/>
                </a:lnTo>
                <a:lnTo>
                  <a:pt x="432" y="0"/>
                </a:lnTo>
                <a:lnTo>
                  <a:pt x="0" y="290"/>
                </a:lnTo>
                <a:lnTo>
                  <a:pt x="43" y="356"/>
                </a:lnTo>
                <a:close/>
              </a:path>
            </a:pathLst>
          </a:custGeom>
          <a:solidFill>
            <a:schemeClr val="tx1"/>
          </a:solidFill>
          <a:ln w="0">
            <a:noFill/>
            <a:round/>
            <a:headEnd/>
            <a:tailEnd/>
          </a:ln>
        </p:spPr>
        <p:txBody>
          <a:bodyPr/>
          <a:lstStyle/>
          <a:p>
            <a:endParaRPr lang="en-US"/>
          </a:p>
        </p:txBody>
      </p:sp>
      <p:sp>
        <p:nvSpPr>
          <p:cNvPr id="244761" name="Line 25"/>
          <p:cNvSpPr>
            <a:spLocks noChangeShapeType="1"/>
          </p:cNvSpPr>
          <p:nvPr/>
        </p:nvSpPr>
        <p:spPr bwMode="auto">
          <a:xfrm flipH="1">
            <a:off x="5457825" y="2317750"/>
            <a:ext cx="166688" cy="238125"/>
          </a:xfrm>
          <a:prstGeom prst="line">
            <a:avLst/>
          </a:prstGeom>
          <a:noFill/>
          <a:ln w="15875">
            <a:solidFill>
              <a:schemeClr val="tx1"/>
            </a:solidFill>
            <a:round/>
            <a:headEnd/>
            <a:tailEnd/>
          </a:ln>
        </p:spPr>
        <p:txBody>
          <a:bodyPr/>
          <a:lstStyle/>
          <a:p>
            <a:endParaRPr lang="en-US"/>
          </a:p>
        </p:txBody>
      </p:sp>
      <p:sp>
        <p:nvSpPr>
          <p:cNvPr id="244762" name="Line 26"/>
          <p:cNvSpPr>
            <a:spLocks noChangeShapeType="1"/>
          </p:cNvSpPr>
          <p:nvPr/>
        </p:nvSpPr>
        <p:spPr bwMode="auto">
          <a:xfrm flipH="1">
            <a:off x="5527675" y="2365375"/>
            <a:ext cx="166688" cy="238125"/>
          </a:xfrm>
          <a:prstGeom prst="line">
            <a:avLst/>
          </a:prstGeom>
          <a:noFill/>
          <a:ln w="15875">
            <a:solidFill>
              <a:schemeClr val="tx1"/>
            </a:solidFill>
            <a:round/>
            <a:headEnd/>
            <a:tailEnd/>
          </a:ln>
        </p:spPr>
        <p:txBody>
          <a:bodyPr/>
          <a:lstStyle/>
          <a:p>
            <a:endParaRPr lang="en-US"/>
          </a:p>
        </p:txBody>
      </p:sp>
      <p:sp>
        <p:nvSpPr>
          <p:cNvPr id="244763" name="Line 27"/>
          <p:cNvSpPr>
            <a:spLocks noChangeShapeType="1"/>
          </p:cNvSpPr>
          <p:nvPr/>
        </p:nvSpPr>
        <p:spPr bwMode="auto">
          <a:xfrm>
            <a:off x="6381750" y="2384425"/>
            <a:ext cx="146050" cy="203200"/>
          </a:xfrm>
          <a:prstGeom prst="line">
            <a:avLst/>
          </a:prstGeom>
          <a:noFill/>
          <a:ln w="15875">
            <a:solidFill>
              <a:schemeClr val="tx1"/>
            </a:solidFill>
            <a:round/>
            <a:headEnd/>
            <a:tailEnd/>
          </a:ln>
        </p:spPr>
        <p:txBody>
          <a:bodyPr/>
          <a:lstStyle/>
          <a:p>
            <a:endParaRPr lang="en-US"/>
          </a:p>
        </p:txBody>
      </p:sp>
      <p:sp>
        <p:nvSpPr>
          <p:cNvPr id="244764" name="Freeform 28"/>
          <p:cNvSpPr>
            <a:spLocks/>
          </p:cNvSpPr>
          <p:nvPr/>
        </p:nvSpPr>
        <p:spPr bwMode="auto">
          <a:xfrm>
            <a:off x="6799263" y="1684338"/>
            <a:ext cx="434975" cy="87312"/>
          </a:xfrm>
          <a:custGeom>
            <a:avLst/>
            <a:gdLst>
              <a:gd name="T0" fmla="*/ 0 w 548"/>
              <a:gd name="T1" fmla="*/ 2147483647 h 111"/>
              <a:gd name="T2" fmla="*/ 2147483647 w 548"/>
              <a:gd name="T3" fmla="*/ 2147483647 h 111"/>
              <a:gd name="T4" fmla="*/ 2147483647 w 548"/>
              <a:gd name="T5" fmla="*/ 2147483647 h 111"/>
              <a:gd name="T6" fmla="*/ 2147483647 w 548"/>
              <a:gd name="T7" fmla="*/ 0 h 111"/>
              <a:gd name="T8" fmla="*/ 0 w 548"/>
              <a:gd name="T9" fmla="*/ 2147483647 h 111"/>
              <a:gd name="T10" fmla="*/ 0 60000 65536"/>
              <a:gd name="T11" fmla="*/ 0 60000 65536"/>
              <a:gd name="T12" fmla="*/ 0 60000 65536"/>
              <a:gd name="T13" fmla="*/ 0 60000 65536"/>
              <a:gd name="T14" fmla="*/ 0 60000 65536"/>
              <a:gd name="T15" fmla="*/ 0 w 548"/>
              <a:gd name="T16" fmla="*/ 0 h 111"/>
              <a:gd name="T17" fmla="*/ 548 w 548"/>
              <a:gd name="T18" fmla="*/ 111 h 111"/>
            </a:gdLst>
            <a:ahLst/>
            <a:cxnLst>
              <a:cxn ang="T10">
                <a:pos x="T0" y="T1"/>
              </a:cxn>
              <a:cxn ang="T11">
                <a:pos x="T2" y="T3"/>
              </a:cxn>
              <a:cxn ang="T12">
                <a:pos x="T4" y="T5"/>
              </a:cxn>
              <a:cxn ang="T13">
                <a:pos x="T6" y="T7"/>
              </a:cxn>
              <a:cxn ang="T14">
                <a:pos x="T8" y="T9"/>
              </a:cxn>
            </a:cxnLst>
            <a:rect l="T15" t="T16" r="T17" b="T18"/>
            <a:pathLst>
              <a:path w="548" h="111">
                <a:moveTo>
                  <a:pt x="0" y="80"/>
                </a:moveTo>
                <a:lnTo>
                  <a:pt x="544" y="111"/>
                </a:lnTo>
                <a:lnTo>
                  <a:pt x="548" y="33"/>
                </a:lnTo>
                <a:lnTo>
                  <a:pt x="5" y="0"/>
                </a:lnTo>
                <a:lnTo>
                  <a:pt x="0" y="80"/>
                </a:lnTo>
                <a:close/>
              </a:path>
            </a:pathLst>
          </a:custGeom>
          <a:solidFill>
            <a:schemeClr val="tx1"/>
          </a:solidFill>
          <a:ln w="0">
            <a:noFill/>
            <a:round/>
            <a:headEnd/>
            <a:tailEnd/>
          </a:ln>
        </p:spPr>
        <p:txBody>
          <a:bodyPr/>
          <a:lstStyle/>
          <a:p>
            <a:endParaRPr lang="en-US"/>
          </a:p>
        </p:txBody>
      </p:sp>
      <p:sp>
        <p:nvSpPr>
          <p:cNvPr id="244765" name="Freeform 29"/>
          <p:cNvSpPr>
            <a:spLocks/>
          </p:cNvSpPr>
          <p:nvPr/>
        </p:nvSpPr>
        <p:spPr bwMode="auto">
          <a:xfrm>
            <a:off x="6351588" y="1822450"/>
            <a:ext cx="233362" cy="282575"/>
          </a:xfrm>
          <a:custGeom>
            <a:avLst/>
            <a:gdLst>
              <a:gd name="T0" fmla="*/ 2147483647 w 294"/>
              <a:gd name="T1" fmla="*/ 2147483647 h 356"/>
              <a:gd name="T2" fmla="*/ 2147483647 w 294"/>
              <a:gd name="T3" fmla="*/ 2147483647 h 356"/>
              <a:gd name="T4" fmla="*/ 2147483647 w 294"/>
              <a:gd name="T5" fmla="*/ 0 h 356"/>
              <a:gd name="T6" fmla="*/ 0 w 294"/>
              <a:gd name="T7" fmla="*/ 2147483647 h 356"/>
              <a:gd name="T8" fmla="*/ 2147483647 w 294"/>
              <a:gd name="T9" fmla="*/ 2147483647 h 356"/>
              <a:gd name="T10" fmla="*/ 0 60000 65536"/>
              <a:gd name="T11" fmla="*/ 0 60000 65536"/>
              <a:gd name="T12" fmla="*/ 0 60000 65536"/>
              <a:gd name="T13" fmla="*/ 0 60000 65536"/>
              <a:gd name="T14" fmla="*/ 0 60000 65536"/>
              <a:gd name="T15" fmla="*/ 0 w 294"/>
              <a:gd name="T16" fmla="*/ 0 h 356"/>
              <a:gd name="T17" fmla="*/ 294 w 294"/>
              <a:gd name="T18" fmla="*/ 356 h 356"/>
            </a:gdLst>
            <a:ahLst/>
            <a:cxnLst>
              <a:cxn ang="T10">
                <a:pos x="T0" y="T1"/>
              </a:cxn>
              <a:cxn ang="T11">
                <a:pos x="T2" y="T3"/>
              </a:cxn>
              <a:cxn ang="T12">
                <a:pos x="T4" y="T5"/>
              </a:cxn>
              <a:cxn ang="T13">
                <a:pos x="T6" y="T7"/>
              </a:cxn>
              <a:cxn ang="T14">
                <a:pos x="T8" y="T9"/>
              </a:cxn>
            </a:cxnLst>
            <a:rect l="T15" t="T16" r="T17" b="T18"/>
            <a:pathLst>
              <a:path w="294" h="356">
                <a:moveTo>
                  <a:pt x="64" y="356"/>
                </a:moveTo>
                <a:lnTo>
                  <a:pt x="294" y="47"/>
                </a:lnTo>
                <a:lnTo>
                  <a:pt x="231" y="0"/>
                </a:lnTo>
                <a:lnTo>
                  <a:pt x="0" y="309"/>
                </a:lnTo>
                <a:lnTo>
                  <a:pt x="64" y="356"/>
                </a:lnTo>
                <a:close/>
              </a:path>
            </a:pathLst>
          </a:custGeom>
          <a:solidFill>
            <a:srgbClr val="FF0000"/>
          </a:solidFill>
          <a:ln w="0">
            <a:noFill/>
            <a:round/>
            <a:headEnd/>
            <a:tailEnd/>
          </a:ln>
        </p:spPr>
        <p:txBody>
          <a:bodyPr/>
          <a:lstStyle/>
          <a:p>
            <a:endParaRPr lang="en-US"/>
          </a:p>
        </p:txBody>
      </p:sp>
      <p:sp>
        <p:nvSpPr>
          <p:cNvPr id="244766" name="Freeform 30"/>
          <p:cNvSpPr>
            <a:spLocks/>
          </p:cNvSpPr>
          <p:nvPr/>
        </p:nvSpPr>
        <p:spPr bwMode="auto">
          <a:xfrm>
            <a:off x="5899150" y="2200275"/>
            <a:ext cx="257175" cy="68263"/>
          </a:xfrm>
          <a:custGeom>
            <a:avLst/>
            <a:gdLst>
              <a:gd name="T0" fmla="*/ 0 w 324"/>
              <a:gd name="T1" fmla="*/ 2147483647 h 86"/>
              <a:gd name="T2" fmla="*/ 2147483647 w 324"/>
              <a:gd name="T3" fmla="*/ 2147483647 h 86"/>
              <a:gd name="T4" fmla="*/ 2147483647 w 324"/>
              <a:gd name="T5" fmla="*/ 2147483647 h 86"/>
              <a:gd name="T6" fmla="*/ 2147483647 w 324"/>
              <a:gd name="T7" fmla="*/ 0 h 86"/>
              <a:gd name="T8" fmla="*/ 0 w 324"/>
              <a:gd name="T9" fmla="*/ 2147483647 h 86"/>
              <a:gd name="T10" fmla="*/ 0 60000 65536"/>
              <a:gd name="T11" fmla="*/ 0 60000 65536"/>
              <a:gd name="T12" fmla="*/ 0 60000 65536"/>
              <a:gd name="T13" fmla="*/ 0 60000 65536"/>
              <a:gd name="T14" fmla="*/ 0 60000 65536"/>
              <a:gd name="T15" fmla="*/ 0 w 324"/>
              <a:gd name="T16" fmla="*/ 0 h 86"/>
              <a:gd name="T17" fmla="*/ 324 w 324"/>
              <a:gd name="T18" fmla="*/ 86 h 86"/>
            </a:gdLst>
            <a:ahLst/>
            <a:cxnLst>
              <a:cxn ang="T10">
                <a:pos x="T0" y="T1"/>
              </a:cxn>
              <a:cxn ang="T11">
                <a:pos x="T2" y="T3"/>
              </a:cxn>
              <a:cxn ang="T12">
                <a:pos x="T4" y="T5"/>
              </a:cxn>
              <a:cxn ang="T13">
                <a:pos x="T6" y="T7"/>
              </a:cxn>
              <a:cxn ang="T14">
                <a:pos x="T8" y="T9"/>
              </a:cxn>
            </a:cxnLst>
            <a:rect l="T15" t="T16" r="T17" b="T18"/>
            <a:pathLst>
              <a:path w="324" h="86">
                <a:moveTo>
                  <a:pt x="0" y="80"/>
                </a:moveTo>
                <a:lnTo>
                  <a:pt x="322" y="86"/>
                </a:lnTo>
                <a:lnTo>
                  <a:pt x="324" y="8"/>
                </a:lnTo>
                <a:lnTo>
                  <a:pt x="1" y="0"/>
                </a:lnTo>
                <a:lnTo>
                  <a:pt x="0" y="80"/>
                </a:lnTo>
                <a:close/>
              </a:path>
            </a:pathLst>
          </a:custGeom>
          <a:solidFill>
            <a:srgbClr val="FF0000"/>
          </a:solidFill>
          <a:ln w="0">
            <a:noFill/>
            <a:round/>
            <a:headEnd/>
            <a:tailEnd/>
          </a:ln>
        </p:spPr>
        <p:txBody>
          <a:bodyPr/>
          <a:lstStyle/>
          <a:p>
            <a:endParaRPr lang="en-US"/>
          </a:p>
        </p:txBody>
      </p:sp>
      <p:sp>
        <p:nvSpPr>
          <p:cNvPr id="244767" name="Freeform 31"/>
          <p:cNvSpPr>
            <a:spLocks/>
          </p:cNvSpPr>
          <p:nvPr/>
        </p:nvSpPr>
        <p:spPr bwMode="auto">
          <a:xfrm>
            <a:off x="5445125" y="1854200"/>
            <a:ext cx="247650" cy="279400"/>
          </a:xfrm>
          <a:custGeom>
            <a:avLst/>
            <a:gdLst>
              <a:gd name="T0" fmla="*/ 0 w 312"/>
              <a:gd name="T1" fmla="*/ 2147483647 h 353"/>
              <a:gd name="T2" fmla="*/ 2147483647 w 312"/>
              <a:gd name="T3" fmla="*/ 2147483647 h 353"/>
              <a:gd name="T4" fmla="*/ 2147483647 w 312"/>
              <a:gd name="T5" fmla="*/ 2147483647 h 353"/>
              <a:gd name="T6" fmla="*/ 2147483647 w 312"/>
              <a:gd name="T7" fmla="*/ 0 h 353"/>
              <a:gd name="T8" fmla="*/ 0 w 312"/>
              <a:gd name="T9" fmla="*/ 2147483647 h 353"/>
              <a:gd name="T10" fmla="*/ 0 60000 65536"/>
              <a:gd name="T11" fmla="*/ 0 60000 65536"/>
              <a:gd name="T12" fmla="*/ 0 60000 65536"/>
              <a:gd name="T13" fmla="*/ 0 60000 65536"/>
              <a:gd name="T14" fmla="*/ 0 60000 65536"/>
              <a:gd name="T15" fmla="*/ 0 w 312"/>
              <a:gd name="T16" fmla="*/ 0 h 353"/>
              <a:gd name="T17" fmla="*/ 312 w 312"/>
              <a:gd name="T18" fmla="*/ 353 h 353"/>
            </a:gdLst>
            <a:ahLst/>
            <a:cxnLst>
              <a:cxn ang="T10">
                <a:pos x="T0" y="T1"/>
              </a:cxn>
              <a:cxn ang="T11">
                <a:pos x="T2" y="T3"/>
              </a:cxn>
              <a:cxn ang="T12">
                <a:pos x="T4" y="T5"/>
              </a:cxn>
              <a:cxn ang="T13">
                <a:pos x="T6" y="T7"/>
              </a:cxn>
              <a:cxn ang="T14">
                <a:pos x="T8" y="T9"/>
              </a:cxn>
            </a:cxnLst>
            <a:rect l="T15" t="T16" r="T17" b="T18"/>
            <a:pathLst>
              <a:path w="312" h="353">
                <a:moveTo>
                  <a:pt x="0" y="50"/>
                </a:moveTo>
                <a:lnTo>
                  <a:pt x="251" y="353"/>
                </a:lnTo>
                <a:lnTo>
                  <a:pt x="312" y="302"/>
                </a:lnTo>
                <a:lnTo>
                  <a:pt x="61" y="0"/>
                </a:lnTo>
                <a:lnTo>
                  <a:pt x="0" y="50"/>
                </a:lnTo>
                <a:close/>
              </a:path>
            </a:pathLst>
          </a:custGeom>
          <a:solidFill>
            <a:srgbClr val="FF0000"/>
          </a:solidFill>
          <a:ln w="0">
            <a:noFill/>
            <a:round/>
            <a:headEnd/>
            <a:tailEnd/>
          </a:ln>
        </p:spPr>
        <p:txBody>
          <a:bodyPr/>
          <a:lstStyle/>
          <a:p>
            <a:endParaRPr lang="en-US"/>
          </a:p>
        </p:txBody>
      </p:sp>
      <p:sp>
        <p:nvSpPr>
          <p:cNvPr id="244768" name="Text Box 32"/>
          <p:cNvSpPr txBox="1">
            <a:spLocks noChangeArrowheads="1"/>
          </p:cNvSpPr>
          <p:nvPr/>
        </p:nvSpPr>
        <p:spPr bwMode="auto">
          <a:xfrm>
            <a:off x="899592" y="361950"/>
            <a:ext cx="6929958" cy="954107"/>
          </a:xfrm>
          <a:prstGeom prst="rect">
            <a:avLst/>
          </a:prstGeom>
          <a:noFill/>
          <a:ln w="9525">
            <a:noFill/>
            <a:miter lim="800000"/>
            <a:headEnd/>
            <a:tailEnd/>
          </a:ln>
        </p:spPr>
        <p:txBody>
          <a:bodyPr wrap="square">
            <a:spAutoFit/>
          </a:bodyPr>
          <a:lstStyle/>
          <a:p>
            <a:pPr algn="ctr" eaLnBrk="0" hangingPunct="0"/>
            <a:r>
              <a:rPr lang="en-US" sz="2800" b="1" dirty="0">
                <a:latin typeface="Trebuchet MS" pitchFamily="34" charset="0"/>
              </a:rPr>
              <a:t>Most peptide groups in proteins adopt the</a:t>
            </a:r>
            <a:r>
              <a:rPr lang="en-US" sz="2800" b="1" i="1" dirty="0">
                <a:latin typeface="Trebuchet MS" pitchFamily="34" charset="0"/>
              </a:rPr>
              <a:t> </a:t>
            </a:r>
            <a:r>
              <a:rPr lang="en-US" sz="2800" b="1" i="1" dirty="0" smtClean="0">
                <a:latin typeface="Trebuchet MS" pitchFamily="34" charset="0"/>
              </a:rPr>
              <a:t>trans</a:t>
            </a:r>
            <a:r>
              <a:rPr lang="en-US" sz="2800" b="1" dirty="0">
                <a:latin typeface="Trebuchet MS" pitchFamily="34" charset="0"/>
              </a:rPr>
              <a:t> </a:t>
            </a:r>
            <a:r>
              <a:rPr lang="en-US" sz="2800" b="1" dirty="0" smtClean="0">
                <a:latin typeface="Trebuchet MS" pitchFamily="34" charset="0"/>
              </a:rPr>
              <a:t>configuration</a:t>
            </a:r>
            <a:endParaRPr lang="en-US" sz="2800" b="1" dirty="0"/>
          </a:p>
        </p:txBody>
      </p:sp>
      <p:sp>
        <p:nvSpPr>
          <p:cNvPr id="244769" name="Freeform 33"/>
          <p:cNvSpPr>
            <a:spLocks/>
          </p:cNvSpPr>
          <p:nvPr/>
        </p:nvSpPr>
        <p:spPr bwMode="auto">
          <a:xfrm>
            <a:off x="2400300" y="1738313"/>
            <a:ext cx="939800" cy="1330325"/>
          </a:xfrm>
          <a:custGeom>
            <a:avLst/>
            <a:gdLst>
              <a:gd name="T0" fmla="*/ 0 w 592"/>
              <a:gd name="T1" fmla="*/ 2147483647 h 838"/>
              <a:gd name="T2" fmla="*/ 2147483647 w 592"/>
              <a:gd name="T3" fmla="*/ 2147483647 h 838"/>
              <a:gd name="T4" fmla="*/ 2147483647 w 592"/>
              <a:gd name="T5" fmla="*/ 2147483647 h 838"/>
              <a:gd name="T6" fmla="*/ 2147483647 w 592"/>
              <a:gd name="T7" fmla="*/ 2147483647 h 838"/>
              <a:gd name="T8" fmla="*/ 0 60000 65536"/>
              <a:gd name="T9" fmla="*/ 0 60000 65536"/>
              <a:gd name="T10" fmla="*/ 0 60000 65536"/>
              <a:gd name="T11" fmla="*/ 0 60000 65536"/>
              <a:gd name="T12" fmla="*/ 0 w 592"/>
              <a:gd name="T13" fmla="*/ 0 h 838"/>
              <a:gd name="T14" fmla="*/ 592 w 592"/>
              <a:gd name="T15" fmla="*/ 838 h 838"/>
            </a:gdLst>
            <a:ahLst/>
            <a:cxnLst>
              <a:cxn ang="T8">
                <a:pos x="T0" y="T1"/>
              </a:cxn>
              <a:cxn ang="T9">
                <a:pos x="T2" y="T3"/>
              </a:cxn>
              <a:cxn ang="T10">
                <a:pos x="T4" y="T5"/>
              </a:cxn>
              <a:cxn ang="T11">
                <a:pos x="T6" y="T7"/>
              </a:cxn>
            </a:cxnLst>
            <a:rect l="T12" t="T13" r="T14" b="T15"/>
            <a:pathLst>
              <a:path w="592" h="838">
                <a:moveTo>
                  <a:pt x="0" y="97"/>
                </a:moveTo>
                <a:cubicBezTo>
                  <a:pt x="36" y="99"/>
                  <a:pt x="157" y="0"/>
                  <a:pt x="216" y="105"/>
                </a:cubicBezTo>
                <a:cubicBezTo>
                  <a:pt x="275" y="210"/>
                  <a:pt x="289" y="620"/>
                  <a:pt x="352" y="729"/>
                </a:cubicBezTo>
                <a:cubicBezTo>
                  <a:pt x="415" y="838"/>
                  <a:pt x="542" y="751"/>
                  <a:pt x="592" y="757"/>
                </a:cubicBezTo>
              </a:path>
            </a:pathLst>
          </a:custGeom>
          <a:noFill/>
          <a:ln w="19050">
            <a:solidFill>
              <a:srgbClr val="009900"/>
            </a:solidFill>
            <a:round/>
            <a:headEnd type="stealth" w="med" len="med"/>
            <a:tailEnd type="stealth" w="med" len="med"/>
          </a:ln>
        </p:spPr>
        <p:txBody>
          <a:bodyPr wrap="none" anchor="ctr"/>
          <a:lstStyle/>
          <a:p>
            <a:endParaRPr lang="en-US"/>
          </a:p>
        </p:txBody>
      </p:sp>
      <p:sp>
        <p:nvSpPr>
          <p:cNvPr id="244770" name="Freeform 34"/>
          <p:cNvSpPr>
            <a:spLocks/>
          </p:cNvSpPr>
          <p:nvPr/>
        </p:nvSpPr>
        <p:spPr bwMode="auto">
          <a:xfrm>
            <a:off x="5626100" y="2811463"/>
            <a:ext cx="844550" cy="192087"/>
          </a:xfrm>
          <a:custGeom>
            <a:avLst/>
            <a:gdLst>
              <a:gd name="T0" fmla="*/ 0 w 532"/>
              <a:gd name="T1" fmla="*/ 0 h 121"/>
              <a:gd name="T2" fmla="*/ 2147483647 w 532"/>
              <a:gd name="T3" fmla="*/ 2147483647 h 121"/>
              <a:gd name="T4" fmla="*/ 2147483647 w 532"/>
              <a:gd name="T5" fmla="*/ 2147483647 h 121"/>
              <a:gd name="T6" fmla="*/ 2147483647 w 532"/>
              <a:gd name="T7" fmla="*/ 2147483647 h 121"/>
              <a:gd name="T8" fmla="*/ 0 60000 65536"/>
              <a:gd name="T9" fmla="*/ 0 60000 65536"/>
              <a:gd name="T10" fmla="*/ 0 60000 65536"/>
              <a:gd name="T11" fmla="*/ 0 60000 65536"/>
              <a:gd name="T12" fmla="*/ 0 w 532"/>
              <a:gd name="T13" fmla="*/ 0 h 121"/>
              <a:gd name="T14" fmla="*/ 532 w 532"/>
              <a:gd name="T15" fmla="*/ 121 h 121"/>
            </a:gdLst>
            <a:ahLst/>
            <a:cxnLst>
              <a:cxn ang="T8">
                <a:pos x="T0" y="T1"/>
              </a:cxn>
              <a:cxn ang="T9">
                <a:pos x="T2" y="T3"/>
              </a:cxn>
              <a:cxn ang="T10">
                <a:pos x="T4" y="T5"/>
              </a:cxn>
              <a:cxn ang="T11">
                <a:pos x="T6" y="T7"/>
              </a:cxn>
            </a:cxnLst>
            <a:rect l="T12" t="T13" r="T14" b="T15"/>
            <a:pathLst>
              <a:path w="532" h="121">
                <a:moveTo>
                  <a:pt x="0" y="0"/>
                </a:moveTo>
                <a:cubicBezTo>
                  <a:pt x="37" y="17"/>
                  <a:pt x="159" y="87"/>
                  <a:pt x="220" y="104"/>
                </a:cubicBezTo>
                <a:cubicBezTo>
                  <a:pt x="281" y="121"/>
                  <a:pt x="316" y="118"/>
                  <a:pt x="368" y="104"/>
                </a:cubicBezTo>
                <a:cubicBezTo>
                  <a:pt x="420" y="90"/>
                  <a:pt x="498" y="38"/>
                  <a:pt x="532" y="20"/>
                </a:cubicBezTo>
              </a:path>
            </a:pathLst>
          </a:custGeom>
          <a:noFill/>
          <a:ln w="19050">
            <a:solidFill>
              <a:srgbClr val="009900"/>
            </a:solidFill>
            <a:round/>
            <a:headEnd type="stealth" w="med" len="med"/>
            <a:tailEnd type="stealth" w="med" len="med"/>
          </a:ln>
        </p:spPr>
        <p:txBody>
          <a:bodyPr wrap="none" anchor="ctr"/>
          <a:lstStyle/>
          <a:p>
            <a:endParaRPr lang="en-US"/>
          </a:p>
        </p:txBody>
      </p:sp>
      <p:grpSp>
        <p:nvGrpSpPr>
          <p:cNvPr id="244771" name="Group 35"/>
          <p:cNvGrpSpPr>
            <a:grpSpLocks/>
          </p:cNvGrpSpPr>
          <p:nvPr/>
        </p:nvGrpSpPr>
        <p:grpSpPr bwMode="auto">
          <a:xfrm>
            <a:off x="1600200" y="3657600"/>
            <a:ext cx="5791200" cy="2279650"/>
            <a:chOff x="1008" y="2304"/>
            <a:chExt cx="3648" cy="1436"/>
          </a:xfrm>
        </p:grpSpPr>
        <p:grpSp>
          <p:nvGrpSpPr>
            <p:cNvPr id="244772" name="Group 36"/>
            <p:cNvGrpSpPr>
              <a:grpSpLocks/>
            </p:cNvGrpSpPr>
            <p:nvPr/>
          </p:nvGrpSpPr>
          <p:grpSpPr bwMode="auto">
            <a:xfrm>
              <a:off x="1008" y="2304"/>
              <a:ext cx="3648" cy="1436"/>
              <a:chOff x="1008" y="2304"/>
              <a:chExt cx="3648" cy="1436"/>
            </a:xfrm>
          </p:grpSpPr>
          <p:pic>
            <p:nvPicPr>
              <p:cNvPr id="244775" name="Picture 37" descr="cis_pept"/>
              <p:cNvPicPr>
                <a:picLocks noChangeAspect="1" noChangeArrowheads="1"/>
              </p:cNvPicPr>
              <p:nvPr/>
            </p:nvPicPr>
            <p:blipFill>
              <a:blip r:embed="rId3" cstate="print"/>
              <a:srcRect/>
              <a:stretch>
                <a:fillRect/>
              </a:stretch>
            </p:blipFill>
            <p:spPr bwMode="auto">
              <a:xfrm>
                <a:off x="2784" y="2304"/>
                <a:ext cx="1872" cy="1436"/>
              </a:xfrm>
              <a:prstGeom prst="rect">
                <a:avLst/>
              </a:prstGeom>
              <a:noFill/>
              <a:ln w="9525">
                <a:noFill/>
                <a:miter lim="800000"/>
                <a:headEnd/>
                <a:tailEnd/>
              </a:ln>
            </p:spPr>
          </p:pic>
          <p:pic>
            <p:nvPicPr>
              <p:cNvPr id="244776" name="Picture 38" descr="trans_pept"/>
              <p:cNvPicPr>
                <a:picLocks noChangeAspect="1" noChangeArrowheads="1"/>
              </p:cNvPicPr>
              <p:nvPr/>
            </p:nvPicPr>
            <p:blipFill>
              <a:blip r:embed="rId4" cstate="print"/>
              <a:srcRect/>
              <a:stretch>
                <a:fillRect/>
              </a:stretch>
            </p:blipFill>
            <p:spPr bwMode="auto">
              <a:xfrm>
                <a:off x="1008" y="2496"/>
                <a:ext cx="1536" cy="1179"/>
              </a:xfrm>
              <a:prstGeom prst="rect">
                <a:avLst/>
              </a:prstGeom>
              <a:noFill/>
              <a:ln w="9525">
                <a:noFill/>
                <a:miter lim="800000"/>
                <a:headEnd/>
                <a:tailEnd/>
              </a:ln>
            </p:spPr>
          </p:pic>
        </p:grpSp>
        <p:sp>
          <p:nvSpPr>
            <p:cNvPr id="244773" name="AutoShape 39"/>
            <p:cNvSpPr>
              <a:spLocks noChangeArrowheads="1"/>
            </p:cNvSpPr>
            <p:nvPr/>
          </p:nvSpPr>
          <p:spPr bwMode="auto">
            <a:xfrm rot="2421037">
              <a:off x="1379" y="2631"/>
              <a:ext cx="864" cy="624"/>
            </a:xfrm>
            <a:prstGeom prst="roundRect">
              <a:avLst>
                <a:gd name="adj" fmla="val 16667"/>
              </a:avLst>
            </a:prstGeom>
            <a:noFill/>
            <a:ln w="57150">
              <a:solidFill>
                <a:srgbClr val="800080"/>
              </a:solidFill>
              <a:round/>
              <a:headEnd/>
              <a:tailEnd/>
            </a:ln>
          </p:spPr>
          <p:txBody>
            <a:bodyPr wrap="none" anchor="ctr"/>
            <a:lstStyle/>
            <a:p>
              <a:pPr eaLnBrk="0" hangingPunct="0"/>
              <a:endParaRPr lang="en-CA"/>
            </a:p>
          </p:txBody>
        </p:sp>
        <p:sp>
          <p:nvSpPr>
            <p:cNvPr id="244774" name="AutoShape 40"/>
            <p:cNvSpPr>
              <a:spLocks noChangeArrowheads="1"/>
            </p:cNvSpPr>
            <p:nvPr/>
          </p:nvSpPr>
          <p:spPr bwMode="auto">
            <a:xfrm rot="-622157">
              <a:off x="3312" y="2880"/>
              <a:ext cx="864" cy="624"/>
            </a:xfrm>
            <a:prstGeom prst="roundRect">
              <a:avLst>
                <a:gd name="adj" fmla="val 16667"/>
              </a:avLst>
            </a:prstGeom>
            <a:noFill/>
            <a:ln w="57150">
              <a:solidFill>
                <a:srgbClr val="800080"/>
              </a:solidFill>
              <a:round/>
              <a:headEnd/>
              <a:tailEnd/>
            </a:ln>
          </p:spPr>
          <p:txBody>
            <a:bodyPr wrap="none" anchor="ctr"/>
            <a:lstStyle/>
            <a:p>
              <a:pPr eaLnBrk="0" hangingPunct="0"/>
              <a:endParaRPr lang="en-CA"/>
            </a:p>
          </p:txBody>
        </p:sp>
      </p:grpSp>
    </p:spTree>
    <p:extLst>
      <p:ext uri="{BB962C8B-B14F-4D97-AF65-F5344CB8AC3E}">
        <p14:creationId xmlns:p14="http://schemas.microsoft.com/office/powerpoint/2010/main" val="154090724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19853" b="-19853"/>
          <a:stretch/>
        </p:blipFill>
        <p:spPr bwMode="auto">
          <a:xfrm>
            <a:off x="228600" y="1656000"/>
            <a:ext cx="8535988" cy="526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7" name="Rectangle 3"/>
          <p:cNvSpPr>
            <a:spLocks noGrp="1" noChangeArrowheads="1"/>
          </p:cNvSpPr>
          <p:nvPr>
            <p:ph type="title" idx="4294967295"/>
          </p:nvPr>
        </p:nvSpPr>
        <p:spPr>
          <a:xfrm>
            <a:off x="609600" y="591344"/>
            <a:ext cx="7772400" cy="533400"/>
          </a:xfrm>
        </p:spPr>
        <p:txBody>
          <a:bodyPr>
            <a:normAutofit/>
          </a:bodyPr>
          <a:lstStyle/>
          <a:p>
            <a:pPr eaLnBrk="1" hangingPunct="1"/>
            <a:r>
              <a:rPr lang="en-US" altLang="en-US" sz="2800" b="1" dirty="0" err="1" smtClean="0">
                <a:latin typeface="Trebuchet MS" panose="020B0603020202020204" pitchFamily="34" charset="0"/>
              </a:rPr>
              <a:t>Proline</a:t>
            </a:r>
            <a:r>
              <a:rPr lang="en-US" altLang="en-US" sz="2800" b="1" dirty="0" smtClean="0">
                <a:latin typeface="Trebuchet MS" panose="020B0603020202020204" pitchFamily="34" charset="0"/>
              </a:rPr>
              <a:t> is unique: can adopt both</a:t>
            </a:r>
            <a:endParaRPr lang="en-US" altLang="en-US" sz="2800" b="1" dirty="0" smtClean="0">
              <a:latin typeface="Trebuchet MS" panose="020B0603020202020204" pitchFamily="34" charset="0"/>
            </a:endParaRPr>
          </a:p>
        </p:txBody>
      </p:sp>
      <p:sp>
        <p:nvSpPr>
          <p:cNvPr id="41988" name="Text Box 4"/>
          <p:cNvSpPr txBox="1">
            <a:spLocks noChangeArrowheads="1"/>
          </p:cNvSpPr>
          <p:nvPr/>
        </p:nvSpPr>
        <p:spPr bwMode="auto">
          <a:xfrm>
            <a:off x="304800" y="6240463"/>
            <a:ext cx="8686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tx1"/>
                </a:solidFill>
                <a:latin typeface="Arial" pitchFamily="34" charset="0"/>
              </a:defRPr>
            </a:lvl1pPr>
            <a:lvl2pPr marL="742950" indent="-285750">
              <a:spcBef>
                <a:spcPct val="20000"/>
              </a:spcBef>
              <a:buChar char="–"/>
              <a:defRPr sz="2000">
                <a:solidFill>
                  <a:schemeClr val="tx1"/>
                </a:solidFill>
                <a:latin typeface="Arial" pitchFamily="34" charset="0"/>
              </a:defRPr>
            </a:lvl2pPr>
            <a:lvl3pPr marL="1143000" indent="-228600">
              <a:spcBef>
                <a:spcPct val="20000"/>
              </a:spcBef>
              <a:buChar char="•"/>
              <a:defRPr sz="2000">
                <a:solidFill>
                  <a:schemeClr val="tx1"/>
                </a:solidFill>
                <a:latin typeface="Arial" pitchFamily="34" charset="0"/>
              </a:defRPr>
            </a:lvl3pPr>
            <a:lvl4pPr marL="1600200" indent="-228600">
              <a:spcBef>
                <a:spcPct val="20000"/>
              </a:spcBef>
              <a:buChar char="–"/>
              <a:defRPr sz="2000">
                <a:solidFill>
                  <a:schemeClr val="tx1"/>
                </a:solidFill>
                <a:latin typeface="Arial" pitchFamily="34" charset="0"/>
              </a:defRPr>
            </a:lvl4pPr>
            <a:lvl5pPr marL="2057400" indent="-22860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spcBef>
                <a:spcPct val="50000"/>
              </a:spcBef>
              <a:buFontTx/>
              <a:buNone/>
            </a:pPr>
            <a:r>
              <a:rPr lang="en-US" altLang="en-US" dirty="0"/>
              <a:t>Normal = </a:t>
            </a:r>
            <a:r>
              <a:rPr lang="en-US" altLang="en-US" i="1" dirty="0"/>
              <a:t>trans</a:t>
            </a:r>
            <a:r>
              <a:rPr lang="en-US" altLang="en-US" dirty="0"/>
              <a:t>			In </a:t>
            </a:r>
            <a:r>
              <a:rPr lang="el-GR" altLang="en-US" dirty="0" smtClean="0"/>
              <a:t>β</a:t>
            </a:r>
            <a:r>
              <a:rPr lang="en-US" altLang="en-US" dirty="0" smtClean="0"/>
              <a:t>-turns</a:t>
            </a:r>
            <a:r>
              <a:rPr lang="en-US" altLang="en-US" dirty="0"/>
              <a:t>, </a:t>
            </a:r>
            <a:r>
              <a:rPr lang="en-US" altLang="en-US" dirty="0" err="1"/>
              <a:t>Proline</a:t>
            </a:r>
            <a:r>
              <a:rPr lang="en-US" altLang="en-US" dirty="0"/>
              <a:t> is </a:t>
            </a:r>
            <a:r>
              <a:rPr lang="en-US" altLang="en-US" i="1" dirty="0"/>
              <a:t>cis</a:t>
            </a:r>
          </a:p>
        </p:txBody>
      </p:sp>
    </p:spTree>
    <p:extLst>
      <p:ext uri="{BB962C8B-B14F-4D97-AF65-F5344CB8AC3E}">
        <p14:creationId xmlns:p14="http://schemas.microsoft.com/office/powerpoint/2010/main" val="3643330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381000" y="152400"/>
            <a:ext cx="8305800" cy="1143000"/>
          </a:xfrm>
        </p:spPr>
        <p:txBody>
          <a:bodyPr/>
          <a:lstStyle/>
          <a:p>
            <a:pPr eaLnBrk="1" hangingPunct="1"/>
            <a:r>
              <a:rPr lang="en-US" altLang="en-US" sz="4400" b="1" dirty="0" smtClean="0">
                <a:solidFill>
                  <a:schemeClr val="tx1"/>
                </a:solidFill>
              </a:rPr>
              <a:t>Peptide bonds are planar</a:t>
            </a:r>
            <a:endParaRPr lang="en-US" altLang="en-US" sz="4400" b="1" dirty="0" smtClean="0">
              <a:solidFill>
                <a:schemeClr val="tx1"/>
              </a:solidFill>
              <a:latin typeface="Times" charset="0"/>
            </a:endParaRPr>
          </a:p>
        </p:txBody>
      </p:sp>
      <p:sp>
        <p:nvSpPr>
          <p:cNvPr id="15364" name="Text Box 4"/>
          <p:cNvSpPr txBox="1">
            <a:spLocks noChangeArrowheads="1"/>
          </p:cNvSpPr>
          <p:nvPr/>
        </p:nvSpPr>
        <p:spPr bwMode="auto">
          <a:xfrm>
            <a:off x="762000" y="5029200"/>
            <a:ext cx="7696200" cy="14219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2400">
                <a:solidFill>
                  <a:schemeClr val="tx1"/>
                </a:solidFill>
                <a:latin typeface="Helvetica" charset="0"/>
              </a:defRPr>
            </a:lvl1pPr>
            <a:lvl2pPr marL="742950" indent="-285750" eaLnBrk="0" hangingPunct="0">
              <a:defRPr sz="2400">
                <a:solidFill>
                  <a:schemeClr val="tx1"/>
                </a:solidFill>
                <a:latin typeface="Helvetica" charset="0"/>
              </a:defRPr>
            </a:lvl2pPr>
            <a:lvl3pPr marL="1143000" indent="-228600" eaLnBrk="0" hangingPunct="0">
              <a:defRPr sz="2400">
                <a:solidFill>
                  <a:schemeClr val="tx1"/>
                </a:solidFill>
                <a:latin typeface="Helvetica" charset="0"/>
              </a:defRPr>
            </a:lvl3pPr>
            <a:lvl4pPr marL="1600200" indent="-228600" eaLnBrk="0" hangingPunct="0">
              <a:defRPr sz="2400">
                <a:solidFill>
                  <a:schemeClr val="tx1"/>
                </a:solidFill>
                <a:latin typeface="Helvetica" charset="0"/>
              </a:defRPr>
            </a:lvl4pPr>
            <a:lvl5pPr marL="2057400" indent="-228600" eaLnBrk="0" hangingPunct="0">
              <a:defRPr sz="2400">
                <a:solidFill>
                  <a:schemeClr val="tx1"/>
                </a:solidFill>
                <a:latin typeface="Helvetica" charset="0"/>
              </a:defRPr>
            </a:lvl5pPr>
            <a:lvl6pPr marL="2514600" indent="-228600" algn="ctr" eaLnBrk="0" fontAlgn="base" hangingPunct="0">
              <a:spcBef>
                <a:spcPct val="0"/>
              </a:spcBef>
              <a:spcAft>
                <a:spcPct val="0"/>
              </a:spcAft>
              <a:defRPr sz="2400">
                <a:solidFill>
                  <a:schemeClr val="tx1"/>
                </a:solidFill>
                <a:latin typeface="Helvetica" charset="0"/>
              </a:defRPr>
            </a:lvl6pPr>
            <a:lvl7pPr marL="2971800" indent="-228600" algn="ctr" eaLnBrk="0" fontAlgn="base" hangingPunct="0">
              <a:spcBef>
                <a:spcPct val="0"/>
              </a:spcBef>
              <a:spcAft>
                <a:spcPct val="0"/>
              </a:spcAft>
              <a:defRPr sz="2400">
                <a:solidFill>
                  <a:schemeClr val="tx1"/>
                </a:solidFill>
                <a:latin typeface="Helvetica" charset="0"/>
              </a:defRPr>
            </a:lvl7pPr>
            <a:lvl8pPr marL="3429000" indent="-228600" algn="ctr" eaLnBrk="0" fontAlgn="base" hangingPunct="0">
              <a:spcBef>
                <a:spcPct val="0"/>
              </a:spcBef>
              <a:spcAft>
                <a:spcPct val="0"/>
              </a:spcAft>
              <a:defRPr sz="2400">
                <a:solidFill>
                  <a:schemeClr val="tx1"/>
                </a:solidFill>
                <a:latin typeface="Helvetica" charset="0"/>
              </a:defRPr>
            </a:lvl8pPr>
            <a:lvl9pPr marL="3886200" indent="-228600" algn="ctr" eaLnBrk="0" fontAlgn="base" hangingPunct="0">
              <a:spcBef>
                <a:spcPct val="0"/>
              </a:spcBef>
              <a:spcAft>
                <a:spcPct val="0"/>
              </a:spcAft>
              <a:defRPr sz="2400">
                <a:solidFill>
                  <a:schemeClr val="tx1"/>
                </a:solidFill>
                <a:latin typeface="Helvetica" charset="0"/>
              </a:defRPr>
            </a:lvl9pPr>
          </a:lstStyle>
          <a:p>
            <a:pPr algn="l" eaLnBrk="1" hangingPunct="1">
              <a:spcAft>
                <a:spcPct val="30000"/>
              </a:spcAft>
              <a:buFont typeface="Wingdings" pitchFamily="2" charset="2"/>
              <a:buChar char="Ø"/>
            </a:pPr>
            <a:r>
              <a:rPr lang="en-US" altLang="en-US" b="1" dirty="0">
                <a:latin typeface="Symbol" pitchFamily="18" charset="2"/>
              </a:rPr>
              <a:t> w</a:t>
            </a:r>
            <a:r>
              <a:rPr lang="en-US" altLang="en-US" b="1" dirty="0"/>
              <a:t> angle varies </a:t>
            </a:r>
            <a:r>
              <a:rPr lang="en-US" altLang="en-US" b="1" dirty="0" smtClean="0"/>
              <a:t>little</a:t>
            </a:r>
          </a:p>
          <a:p>
            <a:pPr algn="l" eaLnBrk="1" hangingPunct="1">
              <a:spcAft>
                <a:spcPct val="30000"/>
              </a:spcAft>
              <a:buFont typeface="Wingdings" pitchFamily="2" charset="2"/>
              <a:buChar char="Ø"/>
            </a:pPr>
            <a:endParaRPr lang="en-US" altLang="en-US" b="1" dirty="0">
              <a:latin typeface="Symbol" pitchFamily="18" charset="2"/>
            </a:endParaRPr>
          </a:p>
          <a:p>
            <a:pPr algn="l" eaLnBrk="1" hangingPunct="1">
              <a:spcAft>
                <a:spcPct val="30000"/>
              </a:spcAft>
            </a:pPr>
            <a:r>
              <a:rPr lang="en-US" altLang="en-US" b="1" dirty="0" smtClean="0"/>
              <a:t> </a:t>
            </a:r>
            <a:endParaRPr lang="en-US" altLang="en-US" b="1" dirty="0"/>
          </a:p>
        </p:txBody>
      </p:sp>
      <p:sp>
        <p:nvSpPr>
          <p:cNvPr id="31" name="Rectangle 16"/>
          <p:cNvSpPr>
            <a:spLocks noChangeArrowheads="1"/>
          </p:cNvSpPr>
          <p:nvPr/>
        </p:nvSpPr>
        <p:spPr bwMode="auto">
          <a:xfrm>
            <a:off x="5724128" y="1340768"/>
            <a:ext cx="2290692" cy="430887"/>
          </a:xfrm>
          <a:prstGeom prst="rect">
            <a:avLst/>
          </a:prstGeom>
          <a:noFill/>
          <a:ln w="9525">
            <a:noFill/>
            <a:miter lim="800000"/>
            <a:headEnd/>
            <a:tailEnd/>
          </a:ln>
        </p:spPr>
        <p:txBody>
          <a:bodyPr wrap="none" lIns="0" tIns="0" rIns="0" bIns="0">
            <a:spAutoFit/>
          </a:bodyPr>
          <a:lstStyle/>
          <a:p>
            <a:pPr eaLnBrk="0" hangingPunct="0"/>
            <a:r>
              <a:rPr lang="en-US" sz="2800" b="1" i="1" dirty="0" smtClean="0"/>
              <a:t>dihedral angles</a:t>
            </a:r>
            <a:endParaRPr lang="en-US" sz="2800" b="1" i="1" dirty="0"/>
          </a:p>
        </p:txBody>
      </p:sp>
      <p:pic>
        <p:nvPicPr>
          <p:cNvPr id="2050" name="Picture 2" descr="http://upload.wikimedia.org/wikipedia/commons/4/42/Bond_dihedral_angle.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97308" y="2086681"/>
            <a:ext cx="2034932" cy="220641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upload.wikimedia.org/wikipedia/commons/2/2d/Four_atoms_dihedral_angle.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56601" y="1916832"/>
            <a:ext cx="1581150" cy="2495551"/>
          </a:xfrm>
          <a:prstGeom prst="rect">
            <a:avLst/>
          </a:prstGeom>
          <a:noFill/>
          <a:extLst>
            <a:ext uri="{909E8E84-426E-40DD-AFC4-6F175D3DCCD1}">
              <a14:hiddenFill xmlns:a14="http://schemas.microsoft.com/office/drawing/2010/main">
                <a:solidFill>
                  <a:srgbClr val="FFFFFF"/>
                </a:solidFill>
              </a14:hiddenFill>
            </a:ext>
          </a:extLst>
        </p:spPr>
      </p:pic>
      <p:sp>
        <p:nvSpPr>
          <p:cNvPr id="34" name="Rectangle 16"/>
          <p:cNvSpPr>
            <a:spLocks noChangeArrowheads="1"/>
          </p:cNvSpPr>
          <p:nvPr/>
        </p:nvSpPr>
        <p:spPr bwMode="auto">
          <a:xfrm>
            <a:off x="4716016" y="4365104"/>
            <a:ext cx="1944216" cy="861774"/>
          </a:xfrm>
          <a:prstGeom prst="rect">
            <a:avLst/>
          </a:prstGeom>
          <a:noFill/>
          <a:ln w="9525">
            <a:noFill/>
            <a:miter lim="800000"/>
            <a:headEnd/>
            <a:tailEnd/>
          </a:ln>
        </p:spPr>
        <p:txBody>
          <a:bodyPr wrap="square" lIns="0" tIns="0" rIns="0" bIns="0">
            <a:spAutoFit/>
          </a:bodyPr>
          <a:lstStyle/>
          <a:p>
            <a:pPr algn="ctr" eaLnBrk="0" hangingPunct="0"/>
            <a:r>
              <a:rPr lang="en-US" sz="2800" dirty="0" smtClean="0"/>
              <a:t>4 atoms</a:t>
            </a:r>
          </a:p>
          <a:p>
            <a:pPr algn="ctr" eaLnBrk="0" hangingPunct="0"/>
            <a:r>
              <a:rPr lang="en-US" sz="2800" dirty="0" smtClean="0"/>
              <a:t>3 bonds</a:t>
            </a:r>
            <a:endParaRPr lang="en-US" sz="2800" dirty="0"/>
          </a:p>
        </p:txBody>
      </p:sp>
    </p:spTree>
    <p:extLst>
      <p:ext uri="{BB962C8B-B14F-4D97-AF65-F5344CB8AC3E}">
        <p14:creationId xmlns:p14="http://schemas.microsoft.com/office/powerpoint/2010/main" val="58055249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447800"/>
            <a:ext cx="9144000" cy="277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Rectangle 3"/>
          <p:cNvSpPr>
            <a:spLocks noGrp="1" noChangeArrowheads="1"/>
          </p:cNvSpPr>
          <p:nvPr>
            <p:ph type="title" idx="4294967295"/>
          </p:nvPr>
        </p:nvSpPr>
        <p:spPr>
          <a:xfrm>
            <a:off x="685800" y="228600"/>
            <a:ext cx="7772400" cy="1143000"/>
          </a:xfrm>
        </p:spPr>
        <p:txBody>
          <a:bodyPr/>
          <a:lstStyle/>
          <a:p>
            <a:pPr eaLnBrk="1" hangingPunct="1"/>
            <a:r>
              <a:rPr lang="en-US" altLang="en-US" b="1" smtClean="0"/>
              <a:t>Only </a:t>
            </a:r>
            <a:r>
              <a:rPr lang="en-US" altLang="en-US" b="1" i="1" smtClean="0"/>
              <a:t>non-planar</a:t>
            </a:r>
            <a:r>
              <a:rPr lang="en-US" altLang="en-US" b="1" smtClean="0"/>
              <a:t> Bonds Rotate</a:t>
            </a:r>
          </a:p>
        </p:txBody>
      </p:sp>
      <p:sp>
        <p:nvSpPr>
          <p:cNvPr id="10244" name="Text Box 4"/>
          <p:cNvSpPr txBox="1">
            <a:spLocks noChangeArrowheads="1"/>
          </p:cNvSpPr>
          <p:nvPr/>
        </p:nvSpPr>
        <p:spPr bwMode="auto">
          <a:xfrm>
            <a:off x="2286000" y="5636096"/>
            <a:ext cx="4495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tx1"/>
                </a:solidFill>
                <a:latin typeface="Arial" pitchFamily="34" charset="0"/>
              </a:defRPr>
            </a:lvl1pPr>
            <a:lvl2pPr marL="742950" indent="-285750">
              <a:spcBef>
                <a:spcPct val="20000"/>
              </a:spcBef>
              <a:buChar char="–"/>
              <a:defRPr sz="2000">
                <a:solidFill>
                  <a:schemeClr val="tx1"/>
                </a:solidFill>
                <a:latin typeface="Arial" pitchFamily="34" charset="0"/>
              </a:defRPr>
            </a:lvl2pPr>
            <a:lvl3pPr marL="1143000" indent="-228600">
              <a:spcBef>
                <a:spcPct val="20000"/>
              </a:spcBef>
              <a:buChar char="•"/>
              <a:defRPr sz="2000">
                <a:solidFill>
                  <a:schemeClr val="tx1"/>
                </a:solidFill>
                <a:latin typeface="Arial" pitchFamily="34" charset="0"/>
              </a:defRPr>
            </a:lvl3pPr>
            <a:lvl4pPr marL="1600200" indent="-228600">
              <a:spcBef>
                <a:spcPct val="20000"/>
              </a:spcBef>
              <a:buChar char="–"/>
              <a:defRPr sz="2000">
                <a:solidFill>
                  <a:schemeClr val="tx1"/>
                </a:solidFill>
                <a:latin typeface="Arial" pitchFamily="34" charset="0"/>
              </a:defRPr>
            </a:lvl4pPr>
            <a:lvl5pPr marL="2057400" indent="-22860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spcBef>
                <a:spcPct val="50000"/>
              </a:spcBef>
              <a:buFontTx/>
              <a:buNone/>
            </a:pPr>
            <a:r>
              <a:rPr lang="en-US" altLang="en-US" dirty="0"/>
              <a:t>Each </a:t>
            </a:r>
            <a:r>
              <a:rPr lang="en-US" altLang="en-US" dirty="0">
                <a:cs typeface="Arial" pitchFamily="34" charset="0"/>
              </a:rPr>
              <a:t>α-Carbon has a Φ and Ψ</a:t>
            </a:r>
            <a:endParaRPr lang="en-US" altLang="en-US" dirty="0"/>
          </a:p>
        </p:txBody>
      </p:sp>
    </p:spTree>
    <p:extLst>
      <p:ext uri="{BB962C8B-B14F-4D97-AF65-F5344CB8AC3E}">
        <p14:creationId xmlns:p14="http://schemas.microsoft.com/office/powerpoint/2010/main" val="173957441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685800" y="152400"/>
            <a:ext cx="7772400" cy="1143000"/>
          </a:xfrm>
        </p:spPr>
        <p:txBody>
          <a:bodyPr/>
          <a:lstStyle/>
          <a:p>
            <a:pPr eaLnBrk="1" hangingPunct="1"/>
            <a:r>
              <a:rPr lang="en-US" altLang="en-US" b="1" smtClean="0"/>
              <a:t>Getting the Angles</a:t>
            </a:r>
          </a:p>
        </p:txBody>
      </p:sp>
      <p:pic>
        <p:nvPicPr>
          <p:cNvPr id="11267" name="Picture 4" descr="figure 4-02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1828800"/>
            <a:ext cx="3963988" cy="463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8" name="Picture 5" descr="figure 4-02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78363" y="1828800"/>
            <a:ext cx="4025900"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554246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00" y="760413"/>
            <a:ext cx="6261100" cy="609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Rectangle 3"/>
          <p:cNvSpPr>
            <a:spLocks noGrp="1" noChangeArrowheads="1"/>
          </p:cNvSpPr>
          <p:nvPr>
            <p:ph type="title" idx="4294967295"/>
          </p:nvPr>
        </p:nvSpPr>
        <p:spPr>
          <a:xfrm>
            <a:off x="0" y="332656"/>
            <a:ext cx="9144000" cy="762000"/>
          </a:xfrm>
        </p:spPr>
        <p:txBody>
          <a:bodyPr>
            <a:normAutofit fontScale="90000"/>
          </a:bodyPr>
          <a:lstStyle/>
          <a:p>
            <a:pPr eaLnBrk="1" hangingPunct="1"/>
            <a:r>
              <a:rPr lang="en-US" altLang="en-US" b="1" dirty="0" smtClean="0"/>
              <a:t>Many Angles are Prohibited due to Steric Overlap</a:t>
            </a:r>
          </a:p>
        </p:txBody>
      </p:sp>
    </p:spTree>
    <p:extLst>
      <p:ext uri="{BB962C8B-B14F-4D97-AF65-F5344CB8AC3E}">
        <p14:creationId xmlns:p14="http://schemas.microsoft.com/office/powerpoint/2010/main" val="1375415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760413"/>
            <a:ext cx="6956425" cy="609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Rectangle 3"/>
          <p:cNvSpPr>
            <a:spLocks noGrp="1" noChangeArrowheads="1"/>
          </p:cNvSpPr>
          <p:nvPr>
            <p:ph type="title" idx="4294967295"/>
          </p:nvPr>
        </p:nvSpPr>
        <p:spPr>
          <a:xfrm>
            <a:off x="685800" y="159296"/>
            <a:ext cx="7772400" cy="533400"/>
          </a:xfrm>
        </p:spPr>
        <p:txBody>
          <a:bodyPr>
            <a:normAutofit fontScale="90000"/>
          </a:bodyPr>
          <a:lstStyle/>
          <a:p>
            <a:pPr eaLnBrk="1" hangingPunct="1"/>
            <a:r>
              <a:rPr lang="en-US" altLang="en-US" b="1" dirty="0" smtClean="0"/>
              <a:t>Ramachandran Plot</a:t>
            </a:r>
          </a:p>
        </p:txBody>
      </p:sp>
    </p:spTree>
    <p:extLst>
      <p:ext uri="{BB962C8B-B14F-4D97-AF65-F5344CB8AC3E}">
        <p14:creationId xmlns:p14="http://schemas.microsoft.com/office/powerpoint/2010/main" val="89149442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5556" name="Picture 4"/>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683568" y="1190066"/>
            <a:ext cx="4130650" cy="4111142"/>
          </a:xfrm>
        </p:spPr>
      </p:pic>
      <p:sp>
        <p:nvSpPr>
          <p:cNvPr id="33" name="Rectangle 3"/>
          <p:cNvSpPr>
            <a:spLocks noGrp="1" noChangeArrowheads="1"/>
          </p:cNvSpPr>
          <p:nvPr>
            <p:ph type="title" idx="4294967295"/>
          </p:nvPr>
        </p:nvSpPr>
        <p:spPr>
          <a:xfrm>
            <a:off x="685800" y="375320"/>
            <a:ext cx="7772400" cy="533400"/>
          </a:xfrm>
        </p:spPr>
        <p:txBody>
          <a:bodyPr>
            <a:normAutofit fontScale="90000"/>
          </a:bodyPr>
          <a:lstStyle/>
          <a:p>
            <a:pPr eaLnBrk="1" hangingPunct="1"/>
            <a:r>
              <a:rPr lang="en-US" altLang="en-US" b="1" dirty="0" smtClean="0"/>
              <a:t>Ramachandran </a:t>
            </a:r>
            <a:r>
              <a:rPr lang="en-US" altLang="en-US" b="1" dirty="0" smtClean="0"/>
              <a:t>Plot for glycine</a:t>
            </a:r>
            <a:endParaRPr lang="en-US" altLang="en-US" b="1" dirty="0" smtClean="0"/>
          </a:p>
        </p:txBody>
      </p:sp>
    </p:spTree>
    <p:extLst>
      <p:ext uri="{BB962C8B-B14F-4D97-AF65-F5344CB8AC3E}">
        <p14:creationId xmlns:p14="http://schemas.microsoft.com/office/powerpoint/2010/main" val="61223443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3506" name="Rectangle 2"/>
          <p:cNvSpPr>
            <a:spLocks noGrp="1" noChangeArrowheads="1"/>
          </p:cNvSpPr>
          <p:nvPr>
            <p:ph type="title"/>
          </p:nvPr>
        </p:nvSpPr>
        <p:spPr/>
        <p:txBody>
          <a:bodyPr>
            <a:normAutofit fontScale="90000"/>
          </a:bodyPr>
          <a:lstStyle/>
          <a:p>
            <a:pPr eaLnBrk="1" hangingPunct="1">
              <a:defRPr/>
            </a:pPr>
            <a:r>
              <a:rPr lang="en-US" dirty="0" smtClean="0"/>
              <a:t>Conformation </a:t>
            </a:r>
            <a:r>
              <a:rPr lang="en-US" dirty="0" smtClean="0"/>
              <a:t>angles in </a:t>
            </a:r>
            <a:r>
              <a:rPr lang="en-US" dirty="0" smtClean="0"/>
              <a:t>real proteins</a:t>
            </a:r>
            <a:r>
              <a:rPr lang="en-US" dirty="0" smtClean="0"/>
              <a:t>.</a:t>
            </a:r>
          </a:p>
        </p:txBody>
      </p:sp>
      <p:pic>
        <p:nvPicPr>
          <p:cNvPr id="1173508" name="Picture 4"/>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1907704" y="1340768"/>
            <a:ext cx="5116513" cy="4114800"/>
          </a:xfrm>
        </p:spPr>
      </p:pic>
    </p:spTree>
    <p:extLst>
      <p:ext uri="{BB962C8B-B14F-4D97-AF65-F5344CB8AC3E}">
        <p14:creationId xmlns:p14="http://schemas.microsoft.com/office/powerpoint/2010/main" val="160946527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089" name="Slide Number Placeholder 1"/>
          <p:cNvSpPr>
            <a:spLocks noGrp="1"/>
          </p:cNvSpPr>
          <p:nvPr>
            <p:ph type="sldNum" sz="quarter" idx="10"/>
          </p:nvPr>
        </p:nvSpPr>
        <p:spPr>
          <a:noFill/>
        </p:spPr>
        <p:txBody>
          <a:bodyPr/>
          <a:lstStyle/>
          <a:p>
            <a:fld id="{2A3676EE-CB88-41A3-B3D1-99145F497864}" type="slidenum">
              <a:rPr lang="en-US" smtClean="0">
                <a:cs typeface="Arial" charset="0"/>
              </a:rPr>
              <a:pPr/>
              <a:t>15</a:t>
            </a:fld>
            <a:endParaRPr lang="en-US" smtClean="0">
              <a:cs typeface="Arial" charset="0"/>
            </a:endParaRPr>
          </a:p>
        </p:txBody>
      </p:sp>
      <p:sp>
        <p:nvSpPr>
          <p:cNvPr id="345090" name="Text Box 2"/>
          <p:cNvSpPr txBox="1">
            <a:spLocks noChangeArrowheads="1"/>
          </p:cNvSpPr>
          <p:nvPr/>
        </p:nvSpPr>
        <p:spPr bwMode="auto">
          <a:xfrm>
            <a:off x="1143000" y="120650"/>
            <a:ext cx="6176962" cy="954107"/>
          </a:xfrm>
          <a:prstGeom prst="rect">
            <a:avLst/>
          </a:prstGeom>
          <a:noFill/>
          <a:ln w="9525">
            <a:noFill/>
            <a:miter lim="800000"/>
            <a:headEnd/>
            <a:tailEnd/>
          </a:ln>
        </p:spPr>
        <p:txBody>
          <a:bodyPr wrap="square">
            <a:spAutoFit/>
          </a:bodyPr>
          <a:lstStyle/>
          <a:p>
            <a:pPr algn="ctr" eaLnBrk="0" hangingPunct="0"/>
            <a:r>
              <a:rPr lang="en-US" sz="2800" b="1" dirty="0" smtClean="0">
                <a:latin typeface="Trebuchet MS" pitchFamily="34" charset="0"/>
              </a:rPr>
              <a:t>Secondary structures have small ranges of </a:t>
            </a:r>
            <a:r>
              <a:rPr lang="en-US" sz="2800" b="1" u="sng" dirty="0" smtClean="0">
                <a:latin typeface="Trebuchet MS" pitchFamily="34" charset="0"/>
                <a:sym typeface="Symbol" pitchFamily="18" charset="2"/>
              </a:rPr>
              <a:t> </a:t>
            </a:r>
            <a:r>
              <a:rPr lang="en-US" sz="2800" b="1" u="sng" dirty="0">
                <a:latin typeface="Trebuchet MS" pitchFamily="34" charset="0"/>
                <a:sym typeface="Symbol" pitchFamily="18" charset="2"/>
              </a:rPr>
              <a:t>and </a:t>
            </a:r>
            <a:r>
              <a:rPr lang="en-US" sz="2800" b="1" u="sng" dirty="0" smtClean="0">
                <a:latin typeface="Trebuchet MS" pitchFamily="34" charset="0"/>
                <a:sym typeface="Symbol" pitchFamily="18" charset="2"/>
              </a:rPr>
              <a:t></a:t>
            </a:r>
            <a:endParaRPr lang="en-US" dirty="0">
              <a:latin typeface="Trebuchet MS" pitchFamily="34" charset="0"/>
            </a:endParaRPr>
          </a:p>
        </p:txBody>
      </p:sp>
      <p:pic>
        <p:nvPicPr>
          <p:cNvPr id="345091" name="Picture 3"/>
          <p:cNvPicPr>
            <a:picLocks noChangeAspect="1" noChangeArrowheads="1"/>
          </p:cNvPicPr>
          <p:nvPr/>
        </p:nvPicPr>
        <p:blipFill>
          <a:blip r:embed="rId3" cstate="print"/>
          <a:srcRect/>
          <a:stretch>
            <a:fillRect/>
          </a:stretch>
        </p:blipFill>
        <p:spPr bwMode="auto">
          <a:xfrm>
            <a:off x="1524000" y="1295400"/>
            <a:ext cx="5676900" cy="4884738"/>
          </a:xfrm>
          <a:prstGeom prst="rect">
            <a:avLst/>
          </a:prstGeom>
          <a:noFill/>
          <a:ln w="9525">
            <a:noFill/>
            <a:miter lim="800000"/>
            <a:headEnd/>
            <a:tailEnd/>
          </a:ln>
        </p:spPr>
      </p:pic>
    </p:spTree>
    <p:extLst>
      <p:ext uri="{BB962C8B-B14F-4D97-AF65-F5344CB8AC3E}">
        <p14:creationId xmlns:p14="http://schemas.microsoft.com/office/powerpoint/2010/main" val="95645376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3154" name="Rectangle 2"/>
          <p:cNvSpPr>
            <a:spLocks noGrp="1" noChangeArrowheads="1"/>
          </p:cNvSpPr>
          <p:nvPr>
            <p:ph type="title"/>
          </p:nvPr>
        </p:nvSpPr>
        <p:spPr>
          <a:xfrm>
            <a:off x="398463" y="119063"/>
            <a:ext cx="8229600" cy="1143000"/>
          </a:xfrm>
        </p:spPr>
        <p:txBody>
          <a:bodyPr/>
          <a:lstStyle/>
          <a:p>
            <a:pPr eaLnBrk="1" hangingPunct="1">
              <a:defRPr/>
            </a:pPr>
            <a:r>
              <a:rPr lang="en-US" sz="3200" b="1" smtClean="0"/>
              <a:t>Secondary structure</a:t>
            </a:r>
            <a:endParaRPr lang="en-US" smtClean="0"/>
          </a:p>
        </p:txBody>
      </p:sp>
      <p:sp>
        <p:nvSpPr>
          <p:cNvPr id="1073155" name="Rectangle 3"/>
          <p:cNvSpPr>
            <a:spLocks noGrp="1" noChangeArrowheads="1"/>
          </p:cNvSpPr>
          <p:nvPr>
            <p:ph type="body" idx="1"/>
          </p:nvPr>
        </p:nvSpPr>
        <p:spPr>
          <a:xfrm>
            <a:off x="419100" y="1150938"/>
            <a:ext cx="8175625" cy="5103812"/>
          </a:xfrm>
        </p:spPr>
        <p:txBody>
          <a:bodyPr/>
          <a:lstStyle/>
          <a:p>
            <a:pPr eaLnBrk="1" hangingPunct="1">
              <a:lnSpc>
                <a:spcPct val="90000"/>
              </a:lnSpc>
              <a:defRPr/>
            </a:pPr>
            <a:r>
              <a:rPr lang="en-US" sz="2400" dirty="0" smtClean="0"/>
              <a:t>3 main types of secondary structure</a:t>
            </a:r>
          </a:p>
          <a:p>
            <a:pPr lvl="1" eaLnBrk="1" hangingPunct="1">
              <a:lnSpc>
                <a:spcPct val="90000"/>
              </a:lnSpc>
              <a:defRPr/>
            </a:pPr>
            <a:r>
              <a:rPr lang="en-US" sz="2000" dirty="0" smtClean="0"/>
              <a:t>Alpha </a:t>
            </a:r>
            <a:r>
              <a:rPr lang="en-US" sz="2000" dirty="0" smtClean="0"/>
              <a:t>helix (</a:t>
            </a:r>
            <a:r>
              <a:rPr lang="el-GR" sz="2000" dirty="0" smtClean="0"/>
              <a:t>α</a:t>
            </a:r>
            <a:r>
              <a:rPr lang="en-CA" sz="2000" dirty="0" smtClean="0"/>
              <a:t>-</a:t>
            </a:r>
            <a:r>
              <a:rPr lang="en-US" sz="2000" dirty="0" smtClean="0"/>
              <a:t>helix)</a:t>
            </a:r>
          </a:p>
          <a:p>
            <a:pPr marL="457200" lvl="1" indent="0" eaLnBrk="1" hangingPunct="1">
              <a:lnSpc>
                <a:spcPct val="90000"/>
              </a:lnSpc>
              <a:buNone/>
              <a:defRPr/>
            </a:pPr>
            <a:endParaRPr lang="en-US" sz="2000" dirty="0"/>
          </a:p>
          <a:p>
            <a:pPr marL="457200" lvl="1" indent="0" eaLnBrk="1" hangingPunct="1">
              <a:lnSpc>
                <a:spcPct val="90000"/>
              </a:lnSpc>
              <a:buNone/>
              <a:defRPr/>
            </a:pPr>
            <a:endParaRPr lang="en-US" sz="2000" dirty="0" smtClean="0"/>
          </a:p>
          <a:p>
            <a:pPr lvl="1" eaLnBrk="1" hangingPunct="1">
              <a:lnSpc>
                <a:spcPct val="90000"/>
              </a:lnSpc>
              <a:defRPr/>
            </a:pPr>
            <a:r>
              <a:rPr lang="en-US" sz="2000" dirty="0" smtClean="0"/>
              <a:t>Beta-sheet (</a:t>
            </a:r>
            <a:r>
              <a:rPr lang="el-GR" sz="2000" dirty="0" smtClean="0"/>
              <a:t>β</a:t>
            </a:r>
            <a:r>
              <a:rPr lang="en-CA" sz="2000" dirty="0" smtClean="0"/>
              <a:t>-sheet)</a:t>
            </a:r>
          </a:p>
          <a:p>
            <a:pPr lvl="1" eaLnBrk="1" hangingPunct="1">
              <a:lnSpc>
                <a:spcPct val="90000"/>
              </a:lnSpc>
              <a:defRPr/>
            </a:pPr>
            <a:endParaRPr lang="en-CA" sz="2000" dirty="0"/>
          </a:p>
          <a:p>
            <a:pPr marL="457200" lvl="1" indent="0" eaLnBrk="1" hangingPunct="1">
              <a:lnSpc>
                <a:spcPct val="90000"/>
              </a:lnSpc>
              <a:buNone/>
              <a:defRPr/>
            </a:pPr>
            <a:r>
              <a:rPr lang="en-US" sz="2000" dirty="0" smtClean="0"/>
              <a:t> </a:t>
            </a:r>
            <a:endParaRPr lang="en-US" sz="2000" dirty="0" smtClean="0"/>
          </a:p>
          <a:p>
            <a:pPr lvl="1" eaLnBrk="1" hangingPunct="1">
              <a:lnSpc>
                <a:spcPct val="90000"/>
              </a:lnSpc>
              <a:defRPr/>
            </a:pPr>
            <a:r>
              <a:rPr lang="en-US" sz="2000" dirty="0" smtClean="0"/>
              <a:t>Turns or bends</a:t>
            </a:r>
          </a:p>
          <a:p>
            <a:pPr lvl="1" eaLnBrk="1" hangingPunct="1">
              <a:lnSpc>
                <a:spcPct val="90000"/>
              </a:lnSpc>
              <a:defRPr/>
            </a:pPr>
            <a:endParaRPr lang="en-US" sz="2000" dirty="0" smtClean="0"/>
          </a:p>
          <a:p>
            <a:pPr lvl="1" eaLnBrk="1" hangingPunct="1">
              <a:lnSpc>
                <a:spcPct val="90000"/>
              </a:lnSpc>
              <a:buFontTx/>
              <a:buNone/>
              <a:defRPr/>
            </a:pPr>
            <a:r>
              <a:rPr lang="en-US" sz="2400" dirty="0" smtClean="0"/>
              <a:t> </a:t>
            </a:r>
          </a:p>
        </p:txBody>
      </p:sp>
    </p:spTree>
    <p:extLst>
      <p:ext uri="{BB962C8B-B14F-4D97-AF65-F5344CB8AC3E}">
        <p14:creationId xmlns:p14="http://schemas.microsoft.com/office/powerpoint/2010/main" val="221284287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02" name="Rectangle 2"/>
          <p:cNvSpPr>
            <a:spLocks noGrp="1" noChangeArrowheads="1"/>
          </p:cNvSpPr>
          <p:nvPr>
            <p:ph type="title"/>
          </p:nvPr>
        </p:nvSpPr>
        <p:spPr>
          <a:xfrm>
            <a:off x="398463" y="119063"/>
            <a:ext cx="8229600" cy="1143000"/>
          </a:xfrm>
        </p:spPr>
        <p:txBody>
          <a:bodyPr/>
          <a:lstStyle/>
          <a:p>
            <a:pPr eaLnBrk="1" hangingPunct="1">
              <a:defRPr/>
            </a:pPr>
            <a:r>
              <a:rPr lang="en-US" sz="3200" b="1" smtClean="0"/>
              <a:t>Helical structures</a:t>
            </a:r>
            <a:endParaRPr lang="en-US" smtClean="0"/>
          </a:p>
        </p:txBody>
      </p:sp>
      <p:sp>
        <p:nvSpPr>
          <p:cNvPr id="1075203" name="Rectangle 3"/>
          <p:cNvSpPr>
            <a:spLocks noGrp="1" noChangeArrowheads="1"/>
          </p:cNvSpPr>
          <p:nvPr>
            <p:ph type="body" idx="1"/>
          </p:nvPr>
        </p:nvSpPr>
        <p:spPr>
          <a:xfrm>
            <a:off x="419100" y="1150938"/>
            <a:ext cx="8175625" cy="5103812"/>
          </a:xfrm>
        </p:spPr>
        <p:txBody>
          <a:bodyPr/>
          <a:lstStyle/>
          <a:p>
            <a:pPr eaLnBrk="1" hangingPunct="1">
              <a:lnSpc>
                <a:spcPct val="90000"/>
              </a:lnSpc>
              <a:defRPr/>
            </a:pPr>
            <a:r>
              <a:rPr lang="en-US" sz="2400" smtClean="0"/>
              <a:t>A helix may be characterized by the number, </a:t>
            </a:r>
            <a:r>
              <a:rPr lang="en-US" sz="2400" i="1" smtClean="0"/>
              <a:t>n</a:t>
            </a:r>
            <a:r>
              <a:rPr lang="en-US" sz="2400" smtClean="0"/>
              <a:t>, of peptide units per helical turn and by its </a:t>
            </a:r>
            <a:r>
              <a:rPr lang="en-US" sz="2400" b="1" smtClean="0"/>
              <a:t>pitch</a:t>
            </a:r>
            <a:r>
              <a:rPr lang="en-US" sz="2400" smtClean="0"/>
              <a:t>, </a:t>
            </a:r>
            <a:r>
              <a:rPr lang="en-US" sz="2400" i="1" smtClean="0"/>
              <a:t>p</a:t>
            </a:r>
            <a:r>
              <a:rPr lang="en-US" sz="2400" smtClean="0"/>
              <a:t>, the distance the helix rises along its axis per turn.</a:t>
            </a:r>
          </a:p>
          <a:p>
            <a:pPr lvl="1" eaLnBrk="1" hangingPunct="1">
              <a:lnSpc>
                <a:spcPct val="90000"/>
              </a:lnSpc>
              <a:buFontTx/>
              <a:buNone/>
              <a:defRPr/>
            </a:pPr>
            <a:endParaRPr lang="en-US" sz="2000" smtClean="0"/>
          </a:p>
          <a:p>
            <a:pPr lvl="1" eaLnBrk="1" hangingPunct="1">
              <a:lnSpc>
                <a:spcPct val="90000"/>
              </a:lnSpc>
              <a:buFontTx/>
              <a:buNone/>
              <a:defRPr/>
            </a:pPr>
            <a:r>
              <a:rPr lang="en-US" sz="2400" smtClean="0"/>
              <a:t> </a:t>
            </a:r>
          </a:p>
        </p:txBody>
      </p:sp>
      <p:pic>
        <p:nvPicPr>
          <p:cNvPr id="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445839" y="2429098"/>
            <a:ext cx="8302625" cy="3232150"/>
          </a:xfrm>
          <a:prstGeom prst="rect">
            <a:avLst/>
          </a:prstGeom>
        </p:spPr>
      </p:pic>
    </p:spTree>
    <p:extLst>
      <p:ext uri="{BB962C8B-B14F-4D97-AF65-F5344CB8AC3E}">
        <p14:creationId xmlns:p14="http://schemas.microsoft.com/office/powerpoint/2010/main" val="183371930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1346" name="Rectangle 2"/>
          <p:cNvSpPr>
            <a:spLocks noGrp="1" noChangeArrowheads="1"/>
          </p:cNvSpPr>
          <p:nvPr>
            <p:ph type="title"/>
          </p:nvPr>
        </p:nvSpPr>
        <p:spPr>
          <a:xfrm>
            <a:off x="457200" y="116632"/>
            <a:ext cx="8229600" cy="1143000"/>
          </a:xfrm>
        </p:spPr>
        <p:txBody>
          <a:bodyPr>
            <a:normAutofit/>
          </a:bodyPr>
          <a:lstStyle/>
          <a:p>
            <a:pPr eaLnBrk="1" hangingPunct="1">
              <a:defRPr/>
            </a:pPr>
            <a:r>
              <a:rPr lang="en-US" dirty="0"/>
              <a:t>R</a:t>
            </a:r>
            <a:r>
              <a:rPr lang="en-US" dirty="0" smtClean="0"/>
              <a:t>ight-handed </a:t>
            </a:r>
            <a:r>
              <a:rPr lang="en-US" dirty="0" smtClean="0">
                <a:latin typeface="Symbol" charset="0"/>
              </a:rPr>
              <a:t>a</a:t>
            </a:r>
            <a:r>
              <a:rPr lang="en-US" dirty="0" smtClean="0"/>
              <a:t> helix.</a:t>
            </a:r>
          </a:p>
        </p:txBody>
      </p:sp>
      <p:pic>
        <p:nvPicPr>
          <p:cNvPr id="1081348" name="Picture 4"/>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3412033" y="1484784"/>
            <a:ext cx="2024063" cy="4114800"/>
          </a:xfrm>
        </p:spPr>
      </p:pic>
    </p:spTree>
    <p:extLst>
      <p:ext uri="{BB962C8B-B14F-4D97-AF65-F5344CB8AC3E}">
        <p14:creationId xmlns:p14="http://schemas.microsoft.com/office/powerpoint/2010/main" val="270350295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3394" name="Rectangle 2"/>
          <p:cNvSpPr>
            <a:spLocks noGrp="1" noChangeArrowheads="1"/>
          </p:cNvSpPr>
          <p:nvPr>
            <p:ph type="title"/>
          </p:nvPr>
        </p:nvSpPr>
        <p:spPr>
          <a:xfrm>
            <a:off x="657225" y="330200"/>
            <a:ext cx="7772400" cy="1143000"/>
          </a:xfrm>
        </p:spPr>
        <p:txBody>
          <a:bodyPr>
            <a:normAutofit/>
          </a:bodyPr>
          <a:lstStyle/>
          <a:p>
            <a:pPr eaLnBrk="1" hangingPunct="1">
              <a:defRPr/>
            </a:pPr>
            <a:r>
              <a:rPr lang="en-US" sz="2800" dirty="0" smtClean="0"/>
              <a:t>Space-filling </a:t>
            </a:r>
            <a:r>
              <a:rPr lang="en-US" sz="2800" dirty="0" smtClean="0"/>
              <a:t>representation of an </a:t>
            </a:r>
            <a:r>
              <a:rPr lang="en-US" sz="2800" dirty="0" smtClean="0">
                <a:latin typeface="Symbol" charset="0"/>
              </a:rPr>
              <a:t>a</a:t>
            </a:r>
            <a:r>
              <a:rPr lang="en-US" sz="2800" dirty="0" smtClean="0"/>
              <a:t> helical segment of sperm whale </a:t>
            </a:r>
            <a:r>
              <a:rPr lang="en-US" sz="2800" dirty="0" smtClean="0"/>
              <a:t>myoglobin.</a:t>
            </a:r>
            <a:endParaRPr lang="en-US" sz="2800" dirty="0" smtClean="0">
              <a:latin typeface="ArialMT" charset="0"/>
            </a:endParaRPr>
          </a:p>
        </p:txBody>
      </p:sp>
      <p:pic>
        <p:nvPicPr>
          <p:cNvPr id="1083396" name="Picture 4"/>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l="398" r="51733"/>
          <a:stretch/>
        </p:blipFill>
        <p:spPr>
          <a:xfrm>
            <a:off x="3456144" y="1625600"/>
            <a:ext cx="2412000" cy="4114800"/>
          </a:xfrm>
        </p:spPr>
      </p:pic>
    </p:spTree>
    <p:extLst>
      <p:ext uri="{BB962C8B-B14F-4D97-AF65-F5344CB8AC3E}">
        <p14:creationId xmlns:p14="http://schemas.microsoft.com/office/powerpoint/2010/main" val="80975234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4418" name="Rectangle 2"/>
          <p:cNvSpPr>
            <a:spLocks noGrp="1" noChangeArrowheads="1"/>
          </p:cNvSpPr>
          <p:nvPr>
            <p:ph type="title"/>
          </p:nvPr>
        </p:nvSpPr>
        <p:spPr>
          <a:xfrm>
            <a:off x="398463" y="119063"/>
            <a:ext cx="8229600" cy="1143000"/>
          </a:xfrm>
        </p:spPr>
        <p:txBody>
          <a:bodyPr/>
          <a:lstStyle/>
          <a:p>
            <a:pPr eaLnBrk="1" hangingPunct="1">
              <a:defRPr/>
            </a:pPr>
            <a:r>
              <a:rPr lang="en-US" sz="3200" b="1" dirty="0" smtClean="0"/>
              <a:t>Helical structures</a:t>
            </a:r>
            <a:endParaRPr lang="en-US" dirty="0" smtClean="0"/>
          </a:p>
        </p:txBody>
      </p:sp>
      <p:sp>
        <p:nvSpPr>
          <p:cNvPr id="1084419" name="Rectangle 3"/>
          <p:cNvSpPr>
            <a:spLocks noGrp="1" noChangeArrowheads="1"/>
          </p:cNvSpPr>
          <p:nvPr>
            <p:ph type="body" idx="1"/>
          </p:nvPr>
        </p:nvSpPr>
        <p:spPr>
          <a:xfrm>
            <a:off x="419100" y="1150938"/>
            <a:ext cx="8175625" cy="5103812"/>
          </a:xfrm>
        </p:spPr>
        <p:txBody>
          <a:bodyPr/>
          <a:lstStyle/>
          <a:p>
            <a:pPr eaLnBrk="1" hangingPunct="1">
              <a:lnSpc>
                <a:spcPct val="90000"/>
              </a:lnSpc>
              <a:buFontTx/>
              <a:buNone/>
              <a:defRPr/>
            </a:pPr>
            <a:endParaRPr lang="en-US" sz="3000" dirty="0" smtClean="0"/>
          </a:p>
          <a:p>
            <a:pPr eaLnBrk="1" hangingPunct="1">
              <a:lnSpc>
                <a:spcPct val="90000"/>
              </a:lnSpc>
              <a:defRPr/>
            </a:pPr>
            <a:r>
              <a:rPr lang="en-US" sz="3000" dirty="0" smtClean="0"/>
              <a:t>Helices are formed by hydrogen bonding and are described by the notation </a:t>
            </a:r>
            <a:r>
              <a:rPr lang="en-US" sz="3000" i="1" dirty="0" smtClean="0"/>
              <a:t>n</a:t>
            </a:r>
            <a:r>
              <a:rPr lang="en-US" sz="3000" i="1" baseline="-25000" dirty="0" smtClean="0"/>
              <a:t>m</a:t>
            </a:r>
            <a:endParaRPr lang="en-US" sz="3000" dirty="0" smtClean="0"/>
          </a:p>
          <a:p>
            <a:pPr lvl="1" eaLnBrk="1" hangingPunct="1">
              <a:lnSpc>
                <a:spcPct val="90000"/>
              </a:lnSpc>
              <a:defRPr/>
            </a:pPr>
            <a:r>
              <a:rPr lang="en-US" sz="3000" dirty="0" smtClean="0"/>
              <a:t>n = number of residue per helical turn</a:t>
            </a:r>
          </a:p>
          <a:p>
            <a:pPr lvl="1" eaLnBrk="1" hangingPunct="1">
              <a:lnSpc>
                <a:spcPct val="90000"/>
              </a:lnSpc>
              <a:defRPr/>
            </a:pPr>
            <a:r>
              <a:rPr lang="en-US" sz="3000" dirty="0" smtClean="0"/>
              <a:t>m = number of atoms, including H, in the ring that is closed by the hydrogen bond.</a:t>
            </a:r>
          </a:p>
          <a:p>
            <a:pPr lvl="1" eaLnBrk="1" hangingPunct="1">
              <a:lnSpc>
                <a:spcPct val="90000"/>
              </a:lnSpc>
              <a:defRPr/>
            </a:pPr>
            <a:endParaRPr lang="en-US" sz="3000" dirty="0" smtClean="0"/>
          </a:p>
          <a:p>
            <a:pPr lvl="1" eaLnBrk="1" hangingPunct="1">
              <a:lnSpc>
                <a:spcPct val="90000"/>
              </a:lnSpc>
              <a:buFontTx/>
              <a:buNone/>
              <a:defRPr/>
            </a:pPr>
            <a:r>
              <a:rPr lang="en-US" sz="3000" dirty="0" smtClean="0"/>
              <a:t> </a:t>
            </a:r>
          </a:p>
        </p:txBody>
      </p:sp>
    </p:spTree>
    <p:extLst>
      <p:ext uri="{BB962C8B-B14F-4D97-AF65-F5344CB8AC3E}">
        <p14:creationId xmlns:p14="http://schemas.microsoft.com/office/powerpoint/2010/main" val="216093608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6466" name="Rectangle 2"/>
          <p:cNvSpPr>
            <a:spLocks noGrp="1" noChangeArrowheads="1"/>
          </p:cNvSpPr>
          <p:nvPr>
            <p:ph type="title"/>
          </p:nvPr>
        </p:nvSpPr>
        <p:spPr>
          <a:xfrm>
            <a:off x="700088" y="204788"/>
            <a:ext cx="7848600" cy="1066800"/>
          </a:xfrm>
        </p:spPr>
        <p:txBody>
          <a:bodyPr/>
          <a:lstStyle/>
          <a:p>
            <a:pPr eaLnBrk="1" hangingPunct="1">
              <a:defRPr/>
            </a:pPr>
            <a:r>
              <a:rPr lang="en-US" sz="3000" b="1" smtClean="0"/>
              <a:t>Figure 8-13</a:t>
            </a:r>
            <a:r>
              <a:rPr lang="en-US" sz="3000" smtClean="0"/>
              <a:t>	The hydrogen bonding pattern of several polypeptide helices.</a:t>
            </a:r>
          </a:p>
        </p:txBody>
      </p:sp>
      <p:pic>
        <p:nvPicPr>
          <p:cNvPr id="1086468" name="Picture 4"/>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134938" y="1625600"/>
            <a:ext cx="8894762" cy="3332163"/>
          </a:xfrm>
        </p:spPr>
      </p:pic>
    </p:spTree>
    <p:extLst>
      <p:ext uri="{BB962C8B-B14F-4D97-AF65-F5344CB8AC3E}">
        <p14:creationId xmlns:p14="http://schemas.microsoft.com/office/powerpoint/2010/main" val="353088028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8514" name="Rectangle 2"/>
          <p:cNvSpPr>
            <a:spLocks noGrp="1" noChangeArrowheads="1"/>
          </p:cNvSpPr>
          <p:nvPr>
            <p:ph type="title"/>
          </p:nvPr>
        </p:nvSpPr>
        <p:spPr>
          <a:xfrm>
            <a:off x="742950" y="209550"/>
            <a:ext cx="7772400" cy="1143000"/>
          </a:xfrm>
        </p:spPr>
        <p:txBody>
          <a:bodyPr>
            <a:normAutofit/>
          </a:bodyPr>
          <a:lstStyle/>
          <a:p>
            <a:pPr eaLnBrk="1" hangingPunct="1">
              <a:defRPr/>
            </a:pPr>
            <a:r>
              <a:rPr lang="en-US" sz="2400" dirty="0" smtClean="0"/>
              <a:t>Comparison </a:t>
            </a:r>
            <a:r>
              <a:rPr lang="en-US" sz="2400" dirty="0" smtClean="0"/>
              <a:t>of the two polypeptide helices that occasionally occur in proteins with the commonly occurring </a:t>
            </a:r>
            <a:r>
              <a:rPr lang="en-US" sz="2400" dirty="0" smtClean="0">
                <a:latin typeface="Symbol" charset="0"/>
              </a:rPr>
              <a:t>a</a:t>
            </a:r>
            <a:r>
              <a:rPr lang="en-US" sz="2400" dirty="0" smtClean="0"/>
              <a:t> helix.</a:t>
            </a:r>
            <a:endParaRPr lang="en-US" sz="2400" dirty="0" smtClean="0">
              <a:latin typeface="ArialMT" charset="0"/>
            </a:endParaRPr>
          </a:p>
        </p:txBody>
      </p:sp>
      <p:pic>
        <p:nvPicPr>
          <p:cNvPr id="1088516" name="Picture 4"/>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479425" y="1438275"/>
            <a:ext cx="8269288" cy="4813300"/>
          </a:xfrm>
        </p:spPr>
      </p:pic>
    </p:spTree>
    <p:extLst>
      <p:ext uri="{BB962C8B-B14F-4D97-AF65-F5344CB8AC3E}">
        <p14:creationId xmlns:p14="http://schemas.microsoft.com/office/powerpoint/2010/main" val="262295241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0562" name="Rectangle 2"/>
          <p:cNvSpPr>
            <a:spLocks noGrp="1" noChangeArrowheads="1"/>
          </p:cNvSpPr>
          <p:nvPr>
            <p:ph type="title"/>
          </p:nvPr>
        </p:nvSpPr>
        <p:spPr>
          <a:xfrm>
            <a:off x="671513" y="223838"/>
            <a:ext cx="7772400" cy="1143000"/>
          </a:xfrm>
        </p:spPr>
        <p:txBody>
          <a:bodyPr/>
          <a:lstStyle/>
          <a:p>
            <a:pPr eaLnBrk="1" hangingPunct="1">
              <a:defRPr/>
            </a:pPr>
            <a:r>
              <a:rPr lang="en-US" sz="3000" dirty="0" smtClean="0"/>
              <a:t>The </a:t>
            </a:r>
            <a:r>
              <a:rPr lang="en-US" sz="3000" dirty="0" err="1" smtClean="0"/>
              <a:t>polyproline</a:t>
            </a:r>
            <a:r>
              <a:rPr lang="en-US" sz="3000" dirty="0" smtClean="0"/>
              <a:t> II helix.</a:t>
            </a:r>
          </a:p>
        </p:txBody>
      </p:sp>
      <p:pic>
        <p:nvPicPr>
          <p:cNvPr id="1090564" name="Picture 4"/>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3571875" y="1203325"/>
            <a:ext cx="2592388" cy="5256213"/>
          </a:xfrm>
        </p:spPr>
      </p:pic>
    </p:spTree>
    <p:extLst>
      <p:ext uri="{BB962C8B-B14F-4D97-AF65-F5344CB8AC3E}">
        <p14:creationId xmlns:p14="http://schemas.microsoft.com/office/powerpoint/2010/main" val="370854249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2610" name="Rectangle 2"/>
          <p:cNvSpPr>
            <a:spLocks noGrp="1" noChangeArrowheads="1"/>
          </p:cNvSpPr>
          <p:nvPr>
            <p:ph type="title"/>
          </p:nvPr>
        </p:nvSpPr>
        <p:spPr>
          <a:xfrm>
            <a:off x="398463" y="119063"/>
            <a:ext cx="8229600" cy="1143000"/>
          </a:xfrm>
        </p:spPr>
        <p:txBody>
          <a:bodyPr/>
          <a:lstStyle/>
          <a:p>
            <a:pPr eaLnBrk="1" hangingPunct="1">
              <a:defRPr/>
            </a:pPr>
            <a:r>
              <a:rPr lang="en-US" sz="3200" b="1" dirty="0" smtClean="0"/>
              <a:t>Beta structures</a:t>
            </a:r>
            <a:endParaRPr lang="en-US" dirty="0" smtClean="0"/>
          </a:p>
        </p:txBody>
      </p:sp>
      <p:sp>
        <p:nvSpPr>
          <p:cNvPr id="1092611" name="Rectangle 3"/>
          <p:cNvSpPr>
            <a:spLocks noGrp="1" noChangeArrowheads="1"/>
          </p:cNvSpPr>
          <p:nvPr>
            <p:ph type="body" idx="1"/>
          </p:nvPr>
        </p:nvSpPr>
        <p:spPr>
          <a:xfrm>
            <a:off x="406400" y="673100"/>
            <a:ext cx="8218488" cy="5624513"/>
          </a:xfrm>
        </p:spPr>
        <p:txBody>
          <a:bodyPr>
            <a:normAutofit/>
          </a:bodyPr>
          <a:lstStyle/>
          <a:p>
            <a:pPr eaLnBrk="1" hangingPunct="1">
              <a:lnSpc>
                <a:spcPct val="90000"/>
              </a:lnSpc>
              <a:buFontTx/>
              <a:buNone/>
            </a:pPr>
            <a:endParaRPr lang="en-US" altLang="en-US" sz="2200" dirty="0" smtClean="0"/>
          </a:p>
          <a:p>
            <a:pPr eaLnBrk="1" hangingPunct="1">
              <a:lnSpc>
                <a:spcPct val="90000"/>
              </a:lnSpc>
            </a:pPr>
            <a:r>
              <a:rPr lang="en-US" altLang="en-US" sz="1800" b="1" dirty="0" smtClean="0"/>
              <a:t>In </a:t>
            </a:r>
            <a:r>
              <a:rPr lang="en-US" altLang="en-US" sz="1800" b="1" dirty="0" smtClean="0">
                <a:latin typeface="Symbol" pitchFamily="18" charset="2"/>
                <a:sym typeface="Symbol" pitchFamily="18" charset="2"/>
              </a:rPr>
              <a:t></a:t>
            </a:r>
            <a:r>
              <a:rPr lang="en-US" altLang="en-US" sz="1800" b="1" dirty="0" smtClean="0"/>
              <a:t> pleated sheets </a:t>
            </a:r>
            <a:r>
              <a:rPr lang="en-US" altLang="en-US" sz="1800" b="1" dirty="0" smtClean="0"/>
              <a:t>H-bonding </a:t>
            </a:r>
            <a:r>
              <a:rPr lang="en-US" altLang="en-US" sz="1800" b="1" dirty="0" smtClean="0"/>
              <a:t>occurs between neighboring </a:t>
            </a:r>
            <a:r>
              <a:rPr lang="en-US" altLang="en-US" sz="1800" b="1" dirty="0" smtClean="0"/>
              <a:t>strands</a:t>
            </a:r>
            <a:r>
              <a:rPr lang="en-US" altLang="en-US" sz="1800" dirty="0" smtClean="0"/>
              <a:t>.</a:t>
            </a:r>
            <a:endParaRPr lang="en-US" altLang="en-US" sz="1800" dirty="0" smtClean="0"/>
          </a:p>
          <a:p>
            <a:pPr eaLnBrk="1" hangingPunct="1">
              <a:lnSpc>
                <a:spcPct val="90000"/>
              </a:lnSpc>
            </a:pPr>
            <a:endParaRPr lang="en-US" altLang="en-US" sz="1800" b="1" dirty="0" smtClean="0"/>
          </a:p>
          <a:p>
            <a:pPr eaLnBrk="1" hangingPunct="1">
              <a:lnSpc>
                <a:spcPct val="90000"/>
              </a:lnSpc>
            </a:pPr>
            <a:endParaRPr lang="en-US" altLang="en-US" sz="1800" b="1" dirty="0"/>
          </a:p>
          <a:p>
            <a:pPr eaLnBrk="1" hangingPunct="1">
              <a:lnSpc>
                <a:spcPct val="90000"/>
              </a:lnSpc>
            </a:pPr>
            <a:r>
              <a:rPr lang="en-US" altLang="en-US" sz="1800" b="1" dirty="0" smtClean="0"/>
              <a:t>2 types</a:t>
            </a:r>
          </a:p>
          <a:p>
            <a:pPr lvl="1">
              <a:lnSpc>
                <a:spcPct val="90000"/>
              </a:lnSpc>
            </a:pPr>
            <a:r>
              <a:rPr lang="en-US" altLang="en-US" sz="1800" b="1" dirty="0" smtClean="0"/>
              <a:t>Antiparallel </a:t>
            </a:r>
            <a:r>
              <a:rPr lang="en-US" altLang="en-US" sz="1800" b="1" dirty="0" smtClean="0">
                <a:latin typeface="Symbol" pitchFamily="18" charset="2"/>
                <a:sym typeface="Symbol" pitchFamily="18" charset="2"/>
              </a:rPr>
              <a:t></a:t>
            </a:r>
            <a:r>
              <a:rPr lang="en-US" altLang="en-US" sz="1800" b="1" dirty="0" smtClean="0"/>
              <a:t> pleated </a:t>
            </a:r>
            <a:r>
              <a:rPr lang="en-US" altLang="en-US" sz="1800" b="1" dirty="0" smtClean="0"/>
              <a:t>sheet</a:t>
            </a:r>
          </a:p>
          <a:p>
            <a:pPr lvl="1">
              <a:lnSpc>
                <a:spcPct val="90000"/>
              </a:lnSpc>
            </a:pPr>
            <a:endParaRPr lang="en-US" altLang="en-US" sz="1800" dirty="0" smtClean="0"/>
          </a:p>
          <a:p>
            <a:pPr lvl="1">
              <a:lnSpc>
                <a:spcPct val="90000"/>
              </a:lnSpc>
            </a:pPr>
            <a:endParaRPr lang="en-US" altLang="en-US" sz="1800" dirty="0" smtClean="0"/>
          </a:p>
          <a:p>
            <a:pPr lvl="1">
              <a:lnSpc>
                <a:spcPct val="90000"/>
              </a:lnSpc>
            </a:pPr>
            <a:r>
              <a:rPr lang="en-US" altLang="en-US" sz="1800" b="1" dirty="0" smtClean="0"/>
              <a:t>Parallel </a:t>
            </a:r>
            <a:r>
              <a:rPr lang="en-US" altLang="en-US" sz="1800" b="1" dirty="0" smtClean="0">
                <a:latin typeface="Symbol" pitchFamily="18" charset="2"/>
                <a:sym typeface="Symbol" pitchFamily="18" charset="2"/>
              </a:rPr>
              <a:t></a:t>
            </a:r>
            <a:r>
              <a:rPr lang="en-US" altLang="en-US" sz="1800" b="1" dirty="0" smtClean="0"/>
              <a:t> pleated </a:t>
            </a:r>
            <a:r>
              <a:rPr lang="en-US" altLang="en-US" sz="1800" b="1" dirty="0" smtClean="0"/>
              <a:t>sheet</a:t>
            </a:r>
            <a:br>
              <a:rPr lang="en-US" altLang="en-US" sz="1800" b="1" dirty="0" smtClean="0"/>
            </a:br>
            <a:endParaRPr lang="en-US" altLang="en-US" sz="1800" b="1" dirty="0" smtClean="0"/>
          </a:p>
          <a:p>
            <a:pPr marL="457200" lvl="1" indent="0">
              <a:lnSpc>
                <a:spcPct val="90000"/>
              </a:lnSpc>
              <a:buNone/>
            </a:pPr>
            <a:endParaRPr lang="en-US" altLang="en-US" sz="1800" dirty="0" smtClean="0"/>
          </a:p>
          <a:p>
            <a:pPr marL="457200" lvl="1" indent="0">
              <a:lnSpc>
                <a:spcPct val="90000"/>
              </a:lnSpc>
              <a:buNone/>
            </a:pPr>
            <a:endParaRPr lang="en-US" altLang="en-US" sz="1800" dirty="0" smtClean="0"/>
          </a:p>
          <a:p>
            <a:pPr eaLnBrk="1" hangingPunct="1">
              <a:lnSpc>
                <a:spcPct val="90000"/>
              </a:lnSpc>
            </a:pPr>
            <a:r>
              <a:rPr lang="en-US" altLang="en-US" sz="1800" dirty="0" smtClean="0"/>
              <a:t>Common </a:t>
            </a:r>
            <a:r>
              <a:rPr lang="en-US" altLang="en-US" sz="1800" dirty="0" smtClean="0"/>
              <a:t>structural </a:t>
            </a:r>
            <a:r>
              <a:rPr lang="en-US" altLang="en-US" sz="1800" dirty="0" smtClean="0"/>
              <a:t>motifs</a:t>
            </a:r>
            <a:endParaRPr lang="en-US" altLang="en-US" sz="1800" dirty="0"/>
          </a:p>
          <a:p>
            <a:pPr eaLnBrk="1" hangingPunct="1">
              <a:lnSpc>
                <a:spcPct val="90000"/>
              </a:lnSpc>
            </a:pPr>
            <a:endParaRPr lang="en-US" altLang="en-US" sz="1800" dirty="0" smtClean="0"/>
          </a:p>
          <a:p>
            <a:pPr marL="457200" lvl="1" indent="0" eaLnBrk="1" hangingPunct="1">
              <a:lnSpc>
                <a:spcPct val="90000"/>
              </a:lnSpc>
              <a:buNone/>
            </a:pPr>
            <a:endParaRPr lang="en-US" altLang="en-US" sz="1800" dirty="0" smtClean="0"/>
          </a:p>
          <a:p>
            <a:pPr lvl="1" eaLnBrk="1" hangingPunct="1">
              <a:lnSpc>
                <a:spcPct val="90000"/>
              </a:lnSpc>
              <a:buFontTx/>
              <a:buNone/>
            </a:pPr>
            <a:r>
              <a:rPr lang="en-US" altLang="en-US" sz="1800" dirty="0" smtClean="0"/>
              <a:t> </a:t>
            </a:r>
          </a:p>
        </p:txBody>
      </p:sp>
    </p:spTree>
    <p:extLst>
      <p:ext uri="{BB962C8B-B14F-4D97-AF65-F5344CB8AC3E}">
        <p14:creationId xmlns:p14="http://schemas.microsoft.com/office/powerpoint/2010/main" val="123930052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4658" name="Rectangle 2"/>
          <p:cNvSpPr>
            <a:spLocks noGrp="1" noChangeArrowheads="1"/>
          </p:cNvSpPr>
          <p:nvPr>
            <p:ph type="title"/>
          </p:nvPr>
        </p:nvSpPr>
        <p:spPr>
          <a:xfrm>
            <a:off x="735013" y="53752"/>
            <a:ext cx="7772400" cy="1143000"/>
          </a:xfrm>
        </p:spPr>
        <p:txBody>
          <a:bodyPr/>
          <a:lstStyle/>
          <a:p>
            <a:pPr eaLnBrk="1" hangingPunct="1">
              <a:defRPr/>
            </a:pPr>
            <a:r>
              <a:rPr lang="en-US" sz="3000" dirty="0" smtClean="0"/>
              <a:t>The </a:t>
            </a:r>
            <a:r>
              <a:rPr lang="en-US" sz="3000" dirty="0" smtClean="0"/>
              <a:t>antiparallel </a:t>
            </a:r>
            <a:r>
              <a:rPr lang="en-US" sz="3000" dirty="0" smtClean="0">
                <a:latin typeface="Symbol" charset="0"/>
              </a:rPr>
              <a:t>b</a:t>
            </a:r>
            <a:r>
              <a:rPr lang="en-US" sz="3000" dirty="0" smtClean="0"/>
              <a:t> pleated sheets.</a:t>
            </a:r>
          </a:p>
        </p:txBody>
      </p:sp>
      <p:pic>
        <p:nvPicPr>
          <p:cNvPr id="1094660" name="Picture 4"/>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685800" y="1268760"/>
            <a:ext cx="7986713" cy="4627563"/>
          </a:xfrm>
        </p:spPr>
      </p:pic>
      <p:sp>
        <p:nvSpPr>
          <p:cNvPr id="5" name="Right Arrow 4"/>
          <p:cNvSpPr/>
          <p:nvPr/>
        </p:nvSpPr>
        <p:spPr>
          <a:xfrm rot="10800000">
            <a:off x="3851920" y="1052736"/>
            <a:ext cx="1656184" cy="360040"/>
          </a:xfrm>
          <a:prstGeom prst="rightArrow">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 name="Right Arrow 5"/>
          <p:cNvSpPr/>
          <p:nvPr/>
        </p:nvSpPr>
        <p:spPr>
          <a:xfrm>
            <a:off x="3948559" y="6093296"/>
            <a:ext cx="1656184" cy="360040"/>
          </a:xfrm>
          <a:prstGeom prst="rightArrow">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103211284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6706" name="Rectangle 2"/>
          <p:cNvSpPr>
            <a:spLocks noGrp="1" noChangeArrowheads="1"/>
          </p:cNvSpPr>
          <p:nvPr>
            <p:ph type="title"/>
          </p:nvPr>
        </p:nvSpPr>
        <p:spPr>
          <a:xfrm>
            <a:off x="728663" y="95250"/>
            <a:ext cx="7772400" cy="1143000"/>
          </a:xfrm>
        </p:spPr>
        <p:txBody>
          <a:bodyPr/>
          <a:lstStyle/>
          <a:p>
            <a:pPr eaLnBrk="1" hangingPunct="1">
              <a:defRPr/>
            </a:pPr>
            <a:r>
              <a:rPr lang="en-US" sz="3000" dirty="0" smtClean="0"/>
              <a:t>The </a:t>
            </a:r>
            <a:r>
              <a:rPr lang="en-US" sz="3000" dirty="0" smtClean="0"/>
              <a:t>parallel </a:t>
            </a:r>
            <a:r>
              <a:rPr lang="en-US" sz="3000" dirty="0" smtClean="0">
                <a:latin typeface="Symbol" charset="0"/>
              </a:rPr>
              <a:t>b</a:t>
            </a:r>
            <a:r>
              <a:rPr lang="en-US" sz="3000" dirty="0" smtClean="0"/>
              <a:t> pleated sheets.</a:t>
            </a:r>
          </a:p>
        </p:txBody>
      </p:sp>
      <p:pic>
        <p:nvPicPr>
          <p:cNvPr id="1096707" name="Picture 3"/>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714375" y="1293143"/>
            <a:ext cx="7772400" cy="4656137"/>
          </a:xfrm>
        </p:spPr>
      </p:pic>
      <p:sp>
        <p:nvSpPr>
          <p:cNvPr id="2" name="Right Arrow 1"/>
          <p:cNvSpPr/>
          <p:nvPr/>
        </p:nvSpPr>
        <p:spPr>
          <a:xfrm rot="10800000">
            <a:off x="3779912" y="1052735"/>
            <a:ext cx="1656184" cy="360040"/>
          </a:xfrm>
          <a:prstGeom prst="rightArrow">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 name="Right Arrow 5"/>
          <p:cNvSpPr/>
          <p:nvPr/>
        </p:nvSpPr>
        <p:spPr>
          <a:xfrm rot="10800000">
            <a:off x="3851921" y="5949280"/>
            <a:ext cx="1656184" cy="360040"/>
          </a:xfrm>
          <a:prstGeom prst="rightArrow">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140086371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8754" name="Rectangle 2"/>
          <p:cNvSpPr>
            <a:spLocks noGrp="1" noChangeArrowheads="1"/>
          </p:cNvSpPr>
          <p:nvPr>
            <p:ph type="title"/>
          </p:nvPr>
        </p:nvSpPr>
        <p:spPr>
          <a:xfrm>
            <a:off x="685800" y="231775"/>
            <a:ext cx="7772400" cy="1143000"/>
          </a:xfrm>
        </p:spPr>
        <p:txBody>
          <a:bodyPr>
            <a:normAutofit/>
          </a:bodyPr>
          <a:lstStyle/>
          <a:p>
            <a:pPr>
              <a:defRPr/>
            </a:pPr>
            <a:r>
              <a:rPr lang="en-US" sz="3000" dirty="0" smtClean="0"/>
              <a:t>“pleated” two-stranded antiparallel </a:t>
            </a:r>
            <a:r>
              <a:rPr lang="en-US" sz="3000" dirty="0">
                <a:latin typeface="Symbol" charset="0"/>
              </a:rPr>
              <a:t>b</a:t>
            </a:r>
            <a:r>
              <a:rPr lang="en-US" sz="3000" dirty="0"/>
              <a:t> </a:t>
            </a:r>
            <a:r>
              <a:rPr lang="en-US" sz="3000" dirty="0" smtClean="0"/>
              <a:t>sheet</a:t>
            </a:r>
            <a:endParaRPr lang="en-US" sz="3000" dirty="0" smtClean="0"/>
          </a:p>
        </p:txBody>
      </p:sp>
      <p:pic>
        <p:nvPicPr>
          <p:cNvPr id="1098756" name="Picture 4"/>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2143125" y="1546225"/>
            <a:ext cx="4856163" cy="4949825"/>
          </a:xfrm>
        </p:spPr>
      </p:pic>
    </p:spTree>
    <p:extLst>
      <p:ext uri="{BB962C8B-B14F-4D97-AF65-F5344CB8AC3E}">
        <p14:creationId xmlns:p14="http://schemas.microsoft.com/office/powerpoint/2010/main" val="391866299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5170" name="Text Box 2"/>
          <p:cNvSpPr txBox="1">
            <a:spLocks noChangeArrowheads="1"/>
          </p:cNvSpPr>
          <p:nvPr/>
        </p:nvSpPr>
        <p:spPr bwMode="auto">
          <a:xfrm>
            <a:off x="304800" y="228600"/>
            <a:ext cx="8534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400" b="1">
                <a:latin typeface="Arial" charset="0"/>
                <a:ea typeface="ＭＳ Ｐゴシック" charset="0"/>
              </a:rPr>
              <a:t>Structural Motifs in Proteins.</a:t>
            </a:r>
          </a:p>
        </p:txBody>
      </p:sp>
      <p:sp>
        <p:nvSpPr>
          <p:cNvPr id="1415171" name="Rectangle 3"/>
          <p:cNvSpPr>
            <a:spLocks noChangeArrowheads="1"/>
          </p:cNvSpPr>
          <p:nvPr/>
        </p:nvSpPr>
        <p:spPr bwMode="auto">
          <a:xfrm>
            <a:off x="228600" y="1295400"/>
            <a:ext cx="8610600" cy="4108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marL="457200" indent="-457200" eaLnBrk="0" hangingPunct="0">
              <a:lnSpc>
                <a:spcPct val="110000"/>
              </a:lnSpc>
              <a:buFont typeface="Times" charset="0"/>
              <a:buChar char="•"/>
              <a:defRPr/>
            </a:pPr>
            <a:r>
              <a:rPr lang="en-US" sz="2400">
                <a:latin typeface="Arial" charset="0"/>
                <a:ea typeface="ＭＳ Ｐゴシック" charset="0"/>
              </a:rPr>
              <a:t>Individual units of 2ndary structure combine into stable, geometrical arrangements.</a:t>
            </a:r>
          </a:p>
          <a:p>
            <a:pPr marL="457200" indent="-457200" eaLnBrk="0" hangingPunct="0">
              <a:lnSpc>
                <a:spcPct val="110000"/>
              </a:lnSpc>
              <a:buFont typeface="Times" charset="0"/>
              <a:buChar char="•"/>
              <a:defRPr/>
            </a:pPr>
            <a:r>
              <a:rPr lang="en-US" sz="2400">
                <a:latin typeface="Arial" charset="0"/>
                <a:ea typeface="ＭＳ Ｐゴシック" charset="0"/>
              </a:rPr>
              <a:t>Called </a:t>
            </a:r>
            <a:r>
              <a:rPr lang="en-US" sz="2400" i="1">
                <a:latin typeface="Lucida Grande" charset="0"/>
                <a:ea typeface="ＭＳ Ｐゴシック" charset="0"/>
              </a:rPr>
              <a:t>supersecondary</a:t>
            </a:r>
            <a:r>
              <a:rPr lang="en-US" sz="2400">
                <a:latin typeface="Arial" charset="0"/>
                <a:ea typeface="ＭＳ Ｐゴシック" charset="0"/>
              </a:rPr>
              <a:t> structure or </a:t>
            </a:r>
            <a:r>
              <a:rPr lang="en-US" sz="2400" i="1">
                <a:latin typeface="Lucida Grande" charset="0"/>
                <a:ea typeface="ＭＳ Ｐゴシック" charset="0"/>
              </a:rPr>
              <a:t>motifs</a:t>
            </a:r>
            <a:r>
              <a:rPr lang="en-US" sz="2400">
                <a:latin typeface="Arial" charset="0"/>
                <a:ea typeface="ＭＳ Ｐゴシック" charset="0"/>
              </a:rPr>
              <a:t>.</a:t>
            </a:r>
          </a:p>
          <a:p>
            <a:pPr marL="457200" indent="-457200" eaLnBrk="0" hangingPunct="0">
              <a:lnSpc>
                <a:spcPct val="110000"/>
              </a:lnSpc>
              <a:buFont typeface="Times" charset="0"/>
              <a:buChar char="•"/>
              <a:defRPr/>
            </a:pPr>
            <a:r>
              <a:rPr lang="en-US" sz="2400">
                <a:latin typeface="Arial" charset="0"/>
                <a:ea typeface="ＭＳ Ｐゴシック" charset="0"/>
              </a:rPr>
              <a:t>Are often repeated in same protein, different proteins.</a:t>
            </a:r>
          </a:p>
          <a:p>
            <a:pPr marL="457200" indent="-457200" eaLnBrk="0" hangingPunct="0">
              <a:lnSpc>
                <a:spcPct val="110000"/>
              </a:lnSpc>
              <a:buFont typeface="Times" charset="0"/>
              <a:buChar char="•"/>
              <a:defRPr/>
            </a:pPr>
            <a:r>
              <a:rPr lang="en-US" sz="2400">
                <a:latin typeface="Arial" charset="0"/>
                <a:ea typeface="ＭＳ Ｐゴシック" charset="0"/>
              </a:rPr>
              <a:t>Certain motifs have associated biological functions:</a:t>
            </a:r>
          </a:p>
          <a:p>
            <a:pPr marL="914400" lvl="1" indent="-457200" eaLnBrk="0" hangingPunct="0">
              <a:lnSpc>
                <a:spcPct val="110000"/>
              </a:lnSpc>
              <a:buFont typeface="Times" charset="0"/>
              <a:buNone/>
              <a:defRPr/>
            </a:pPr>
            <a:r>
              <a:rPr lang="en-US" sz="2400">
                <a:latin typeface="Symbol" charset="0"/>
                <a:ea typeface="ＭＳ Ｐゴシック" charset="0"/>
              </a:rPr>
              <a:t>a-</a:t>
            </a:r>
            <a:r>
              <a:rPr lang="en-US" sz="2400">
                <a:latin typeface="Arial" charset="0"/>
                <a:ea typeface="ＭＳ Ｐゴシック" charset="0"/>
              </a:rPr>
              <a:t>Helix</a:t>
            </a:r>
            <a:r>
              <a:rPr lang="en-US" sz="2400">
                <a:latin typeface="Symbol" charset="0"/>
                <a:ea typeface="ＭＳ Ｐゴシック" charset="0"/>
              </a:rPr>
              <a:t>-</a:t>
            </a:r>
            <a:r>
              <a:rPr lang="en-US" sz="2400">
                <a:latin typeface="Arial" charset="0"/>
                <a:ea typeface="ＭＳ Ｐゴシック" charset="0"/>
              </a:rPr>
              <a:t>loop</a:t>
            </a:r>
            <a:r>
              <a:rPr lang="en-US" sz="2400">
                <a:latin typeface="Symbol" charset="0"/>
                <a:ea typeface="ＭＳ Ｐゴシック" charset="0"/>
              </a:rPr>
              <a:t>-a-</a:t>
            </a:r>
            <a:r>
              <a:rPr lang="en-US" sz="2400">
                <a:latin typeface="Arial" charset="0"/>
                <a:ea typeface="ＭＳ Ｐゴシック" charset="0"/>
              </a:rPr>
              <a:t>helix motif binds DNA, sequesters calcium ion.</a:t>
            </a:r>
            <a:endParaRPr lang="en-US" sz="2800">
              <a:latin typeface="Arial" charset="0"/>
              <a:ea typeface="ＭＳ Ｐゴシック" charset="0"/>
            </a:endParaRPr>
          </a:p>
          <a:p>
            <a:pPr marL="457200" indent="-457200" eaLnBrk="0" hangingPunct="0">
              <a:lnSpc>
                <a:spcPct val="110000"/>
              </a:lnSpc>
              <a:buFont typeface="Times" charset="0"/>
              <a:buChar char="•"/>
              <a:defRPr/>
            </a:pPr>
            <a:r>
              <a:rPr lang="en-US" sz="2400">
                <a:latin typeface="Arial" charset="0"/>
                <a:ea typeface="ＭＳ Ｐゴシック" charset="0"/>
              </a:rPr>
              <a:t>Secondary structures often depicted as ribbon diagrams</a:t>
            </a:r>
          </a:p>
          <a:p>
            <a:pPr marL="457200" indent="-457200" eaLnBrk="0" hangingPunct="0">
              <a:lnSpc>
                <a:spcPct val="110000"/>
              </a:lnSpc>
              <a:buFont typeface="Times" charset="0"/>
              <a:buChar char="•"/>
              <a:defRPr/>
            </a:pPr>
            <a:r>
              <a:rPr lang="en-US" sz="2400" i="1">
                <a:latin typeface="Lucida Grande" charset="0"/>
                <a:ea typeface="ＭＳ Ｐゴシック" charset="0"/>
              </a:rPr>
              <a:t>Ribbons invented by Jane Richardson, originally drawn by hand, now done by computer programs.</a:t>
            </a:r>
            <a:endParaRPr lang="en-US" sz="2400">
              <a:latin typeface="Arial" charset="0"/>
              <a:ea typeface="ＭＳ Ｐゴシック" charset="0"/>
            </a:endParaRPr>
          </a:p>
        </p:txBody>
      </p:sp>
    </p:spTree>
    <p:extLst>
      <p:ext uri="{BB962C8B-B14F-4D97-AF65-F5344CB8AC3E}">
        <p14:creationId xmlns:p14="http://schemas.microsoft.com/office/powerpoint/2010/main" val="281160347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7218" name="Text Box 2"/>
          <p:cNvSpPr txBox="1">
            <a:spLocks noChangeArrowheads="1"/>
          </p:cNvSpPr>
          <p:nvPr/>
        </p:nvSpPr>
        <p:spPr bwMode="auto">
          <a:xfrm>
            <a:off x="381000" y="238125"/>
            <a:ext cx="8458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defRPr/>
            </a:pPr>
            <a:r>
              <a:rPr lang="en-US" sz="2400" b="1">
                <a:latin typeface="Times-Bold" charset="0"/>
                <a:ea typeface="ＭＳ Ｐゴシック" charset="0"/>
              </a:rPr>
              <a:t> Some common structural motifs of folded proteins</a:t>
            </a:r>
          </a:p>
        </p:txBody>
      </p:sp>
      <p:pic>
        <p:nvPicPr>
          <p:cNvPr id="1417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8600" y="762000"/>
            <a:ext cx="3673475" cy="5878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17220" name="Text Box 4"/>
          <p:cNvSpPr txBox="1">
            <a:spLocks noChangeArrowheads="1"/>
          </p:cNvSpPr>
          <p:nvPr/>
        </p:nvSpPr>
        <p:spPr bwMode="auto">
          <a:xfrm>
            <a:off x="609600" y="3048000"/>
            <a:ext cx="3733800" cy="1160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marL="457200" indent="-457200">
              <a:defRPr>
                <a:solidFill>
                  <a:schemeClr val="tx1"/>
                </a:solidFill>
                <a:latin typeface="Arial" charset="0"/>
                <a:ea typeface="ＭＳ Ｐゴシック" charset="0"/>
              </a:defRPr>
            </a:lvl1pPr>
            <a:lvl2pPr marL="914400" indent="-457200">
              <a:defRPr>
                <a:solidFill>
                  <a:schemeClr val="tx1"/>
                </a:solidFill>
                <a:latin typeface="Arial" charset="0"/>
                <a:ea typeface="ＭＳ Ｐゴシック" charset="0"/>
              </a:defRPr>
            </a:lvl2pPr>
            <a:lvl3pPr marL="1371600" indent="-457200">
              <a:defRPr>
                <a:solidFill>
                  <a:schemeClr val="tx1"/>
                </a:solidFill>
                <a:latin typeface="Arial" charset="0"/>
                <a:ea typeface="ＭＳ Ｐゴシック" charset="0"/>
              </a:defRPr>
            </a:lvl3pPr>
            <a:lvl4pPr marL="1828800" indent="-457200">
              <a:defRPr>
                <a:solidFill>
                  <a:schemeClr val="tx1"/>
                </a:solidFill>
                <a:latin typeface="Arial" charset="0"/>
                <a:ea typeface="ＭＳ Ｐゴシック" charset="0"/>
              </a:defRPr>
            </a:lvl4pPr>
            <a:lvl5pPr marL="2286000" indent="-457200">
              <a:defRPr>
                <a:solidFill>
                  <a:schemeClr val="tx1"/>
                </a:solidFill>
                <a:latin typeface="Arial" charset="0"/>
                <a:ea typeface="ＭＳ Ｐゴシック" charset="0"/>
              </a:defRPr>
            </a:lvl5pPr>
            <a:lvl6pPr marL="2743200" indent="-457200" fontAlgn="base">
              <a:spcBef>
                <a:spcPct val="0"/>
              </a:spcBef>
              <a:spcAft>
                <a:spcPct val="0"/>
              </a:spcAft>
              <a:defRPr>
                <a:solidFill>
                  <a:schemeClr val="tx1"/>
                </a:solidFill>
                <a:latin typeface="Arial" charset="0"/>
                <a:ea typeface="ＭＳ Ｐゴシック" charset="0"/>
              </a:defRPr>
            </a:lvl6pPr>
            <a:lvl7pPr marL="3200400" indent="-457200" fontAlgn="base">
              <a:spcBef>
                <a:spcPct val="0"/>
              </a:spcBef>
              <a:spcAft>
                <a:spcPct val="0"/>
              </a:spcAft>
              <a:defRPr>
                <a:solidFill>
                  <a:schemeClr val="tx1"/>
                </a:solidFill>
                <a:latin typeface="Arial" charset="0"/>
                <a:ea typeface="ＭＳ Ｐゴシック" charset="0"/>
              </a:defRPr>
            </a:lvl7pPr>
            <a:lvl8pPr marL="3657600" indent="-457200" fontAlgn="base">
              <a:spcBef>
                <a:spcPct val="0"/>
              </a:spcBef>
              <a:spcAft>
                <a:spcPct val="0"/>
              </a:spcAft>
              <a:defRPr>
                <a:solidFill>
                  <a:schemeClr val="tx1"/>
                </a:solidFill>
                <a:latin typeface="Arial" charset="0"/>
                <a:ea typeface="ＭＳ Ｐゴシック" charset="0"/>
              </a:defRPr>
            </a:lvl8pPr>
            <a:lvl9pPr marL="4114800" indent="-457200" fontAlgn="base">
              <a:spcBef>
                <a:spcPct val="0"/>
              </a:spcBef>
              <a:spcAft>
                <a:spcPct val="0"/>
              </a:spcAft>
              <a:defRPr>
                <a:solidFill>
                  <a:schemeClr val="tx1"/>
                </a:solidFill>
                <a:latin typeface="Arial" charset="0"/>
                <a:ea typeface="ＭＳ Ｐゴシック" charset="0"/>
              </a:defRPr>
            </a:lvl9pPr>
          </a:lstStyle>
          <a:p>
            <a:pPr eaLnBrk="0" hangingPunct="0">
              <a:spcBef>
                <a:spcPct val="50000"/>
              </a:spcBef>
              <a:buFont typeface="Times" charset="0"/>
              <a:buAutoNum type="alphaLcParenR"/>
              <a:defRPr/>
            </a:pPr>
            <a:r>
              <a:rPr lang="en-US" sz="2800" b="1" smtClean="0"/>
              <a:t>The </a:t>
            </a:r>
            <a:r>
              <a:rPr lang="en-US" sz="2800" b="1" smtClean="0">
                <a:latin typeface="Symbol" charset="0"/>
              </a:rPr>
              <a:t>aa</a:t>
            </a:r>
            <a:r>
              <a:rPr lang="en-US" sz="2800" b="1" smtClean="0"/>
              <a:t> motif</a:t>
            </a:r>
          </a:p>
          <a:p>
            <a:pPr eaLnBrk="0" hangingPunct="0">
              <a:spcBef>
                <a:spcPct val="50000"/>
              </a:spcBef>
              <a:buFont typeface="Times" charset="0"/>
              <a:buNone/>
              <a:defRPr/>
            </a:pPr>
            <a:r>
              <a:rPr lang="en-US" sz="2800" b="1" smtClean="0"/>
              <a:t>(helix-turn helix)</a:t>
            </a:r>
            <a:endParaRPr lang="en-US" sz="2800" b="1" smtClean="0">
              <a:latin typeface="Times" charset="0"/>
            </a:endParaRPr>
          </a:p>
        </p:txBody>
      </p:sp>
    </p:spTree>
    <p:extLst>
      <p:ext uri="{BB962C8B-B14F-4D97-AF65-F5344CB8AC3E}">
        <p14:creationId xmlns:p14="http://schemas.microsoft.com/office/powerpoint/2010/main" val="4187488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528" fill="hold" nodeType="clickEffect">
                                  <p:stCondLst>
                                    <p:cond delay="0"/>
                                  </p:stCondLst>
                                  <p:childTnLst>
                                    <p:set>
                                      <p:cBhvr>
                                        <p:cTn id="6" dur="1" fill="hold">
                                          <p:stCondLst>
                                            <p:cond delay="0"/>
                                          </p:stCondLst>
                                        </p:cTn>
                                        <p:tgtEl>
                                          <p:spTgt spid="1417219"/>
                                        </p:tgtEl>
                                        <p:attrNameLst>
                                          <p:attrName>style.visibility</p:attrName>
                                        </p:attrNameLst>
                                      </p:cBhvr>
                                      <p:to>
                                        <p:strVal val="visible"/>
                                      </p:to>
                                    </p:set>
                                    <p:anim calcmode="lin" valueType="num">
                                      <p:cBhvr>
                                        <p:cTn id="7" dur="500" fill="hold"/>
                                        <p:tgtEl>
                                          <p:spTgt spid="1417219"/>
                                        </p:tgtEl>
                                        <p:attrNameLst>
                                          <p:attrName>ppt_w</p:attrName>
                                        </p:attrNameLst>
                                      </p:cBhvr>
                                      <p:tavLst>
                                        <p:tav tm="0">
                                          <p:val>
                                            <p:fltVal val="0"/>
                                          </p:val>
                                        </p:tav>
                                        <p:tav tm="100000">
                                          <p:val>
                                            <p:strVal val="#ppt_w"/>
                                          </p:val>
                                        </p:tav>
                                      </p:tavLst>
                                    </p:anim>
                                    <p:anim calcmode="lin" valueType="num">
                                      <p:cBhvr>
                                        <p:cTn id="8" dur="500" fill="hold"/>
                                        <p:tgtEl>
                                          <p:spTgt spid="1417219"/>
                                        </p:tgtEl>
                                        <p:attrNameLst>
                                          <p:attrName>ppt_h</p:attrName>
                                        </p:attrNameLst>
                                      </p:cBhvr>
                                      <p:tavLst>
                                        <p:tav tm="0">
                                          <p:val>
                                            <p:fltVal val="0"/>
                                          </p:val>
                                        </p:tav>
                                        <p:tav tm="100000">
                                          <p:val>
                                            <p:strVal val="#ppt_h"/>
                                          </p:val>
                                        </p:tav>
                                      </p:tavLst>
                                    </p:anim>
                                    <p:anim calcmode="lin" valueType="num">
                                      <p:cBhvr>
                                        <p:cTn id="9" dur="500" fill="hold"/>
                                        <p:tgtEl>
                                          <p:spTgt spid="1417219"/>
                                        </p:tgtEl>
                                        <p:attrNameLst>
                                          <p:attrName>ppt_x</p:attrName>
                                        </p:attrNameLst>
                                      </p:cBhvr>
                                      <p:tavLst>
                                        <p:tav tm="0">
                                          <p:val>
                                            <p:fltVal val="0.5"/>
                                          </p:val>
                                        </p:tav>
                                        <p:tav tm="100000">
                                          <p:val>
                                            <p:strVal val="#ppt_x"/>
                                          </p:val>
                                        </p:tav>
                                      </p:tavLst>
                                    </p:anim>
                                    <p:anim calcmode="lin" valueType="num">
                                      <p:cBhvr>
                                        <p:cTn id="10" dur="500" fill="hold"/>
                                        <p:tgtEl>
                                          <p:spTgt spid="1417219"/>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9266" name="Text Box 2"/>
          <p:cNvSpPr txBox="1">
            <a:spLocks noChangeArrowheads="1"/>
          </p:cNvSpPr>
          <p:nvPr/>
        </p:nvSpPr>
        <p:spPr bwMode="auto">
          <a:xfrm>
            <a:off x="381000" y="238125"/>
            <a:ext cx="8458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defRPr/>
            </a:pPr>
            <a:r>
              <a:rPr lang="en-US" sz="2400" b="1">
                <a:latin typeface="Times-Bold" charset="0"/>
                <a:ea typeface="ＭＳ Ｐゴシック" charset="0"/>
              </a:rPr>
              <a:t> Some common structural motifs of folded proteins</a:t>
            </a:r>
          </a:p>
        </p:txBody>
      </p:sp>
      <p:sp>
        <p:nvSpPr>
          <p:cNvPr id="1419267" name="Text Box 3"/>
          <p:cNvSpPr txBox="1">
            <a:spLocks noChangeArrowheads="1"/>
          </p:cNvSpPr>
          <p:nvPr/>
        </p:nvSpPr>
        <p:spPr bwMode="auto">
          <a:xfrm>
            <a:off x="609600" y="3048000"/>
            <a:ext cx="373380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marL="457200" indent="-457200">
              <a:defRPr>
                <a:solidFill>
                  <a:schemeClr val="tx1"/>
                </a:solidFill>
                <a:latin typeface="Arial" charset="0"/>
                <a:ea typeface="ＭＳ Ｐゴシック" charset="0"/>
              </a:defRPr>
            </a:lvl1pPr>
            <a:lvl2pPr marL="914400" indent="-457200">
              <a:defRPr>
                <a:solidFill>
                  <a:schemeClr val="tx1"/>
                </a:solidFill>
                <a:latin typeface="Arial" charset="0"/>
                <a:ea typeface="ＭＳ Ｐゴシック" charset="0"/>
              </a:defRPr>
            </a:lvl2pPr>
            <a:lvl3pPr marL="1371600" indent="-457200">
              <a:defRPr>
                <a:solidFill>
                  <a:schemeClr val="tx1"/>
                </a:solidFill>
                <a:latin typeface="Arial" charset="0"/>
                <a:ea typeface="ＭＳ Ｐゴシック" charset="0"/>
              </a:defRPr>
            </a:lvl3pPr>
            <a:lvl4pPr marL="1828800" indent="-457200">
              <a:defRPr>
                <a:solidFill>
                  <a:schemeClr val="tx1"/>
                </a:solidFill>
                <a:latin typeface="Arial" charset="0"/>
                <a:ea typeface="ＭＳ Ｐゴシック" charset="0"/>
              </a:defRPr>
            </a:lvl4pPr>
            <a:lvl5pPr marL="2286000" indent="-457200">
              <a:defRPr>
                <a:solidFill>
                  <a:schemeClr val="tx1"/>
                </a:solidFill>
                <a:latin typeface="Arial" charset="0"/>
                <a:ea typeface="ＭＳ Ｐゴシック" charset="0"/>
              </a:defRPr>
            </a:lvl5pPr>
            <a:lvl6pPr marL="2743200" indent="-457200" fontAlgn="base">
              <a:spcBef>
                <a:spcPct val="0"/>
              </a:spcBef>
              <a:spcAft>
                <a:spcPct val="0"/>
              </a:spcAft>
              <a:defRPr>
                <a:solidFill>
                  <a:schemeClr val="tx1"/>
                </a:solidFill>
                <a:latin typeface="Arial" charset="0"/>
                <a:ea typeface="ＭＳ Ｐゴシック" charset="0"/>
              </a:defRPr>
            </a:lvl6pPr>
            <a:lvl7pPr marL="3200400" indent="-457200" fontAlgn="base">
              <a:spcBef>
                <a:spcPct val="0"/>
              </a:spcBef>
              <a:spcAft>
                <a:spcPct val="0"/>
              </a:spcAft>
              <a:defRPr>
                <a:solidFill>
                  <a:schemeClr val="tx1"/>
                </a:solidFill>
                <a:latin typeface="Arial" charset="0"/>
                <a:ea typeface="ＭＳ Ｐゴシック" charset="0"/>
              </a:defRPr>
            </a:lvl7pPr>
            <a:lvl8pPr marL="3657600" indent="-457200" fontAlgn="base">
              <a:spcBef>
                <a:spcPct val="0"/>
              </a:spcBef>
              <a:spcAft>
                <a:spcPct val="0"/>
              </a:spcAft>
              <a:defRPr>
                <a:solidFill>
                  <a:schemeClr val="tx1"/>
                </a:solidFill>
                <a:latin typeface="Arial" charset="0"/>
                <a:ea typeface="ＭＳ Ｐゴシック" charset="0"/>
              </a:defRPr>
            </a:lvl8pPr>
            <a:lvl9pPr marL="4114800" indent="-457200" fontAlgn="base">
              <a:spcBef>
                <a:spcPct val="0"/>
              </a:spcBef>
              <a:spcAft>
                <a:spcPct val="0"/>
              </a:spcAft>
              <a:defRPr>
                <a:solidFill>
                  <a:schemeClr val="tx1"/>
                </a:solidFill>
                <a:latin typeface="Arial" charset="0"/>
                <a:ea typeface="ＭＳ Ｐゴシック" charset="0"/>
              </a:defRPr>
            </a:lvl9pPr>
          </a:lstStyle>
          <a:p>
            <a:pPr eaLnBrk="0" hangingPunct="0">
              <a:spcBef>
                <a:spcPct val="50000"/>
              </a:spcBef>
              <a:buFont typeface="Times" charset="0"/>
              <a:buNone/>
              <a:defRPr/>
            </a:pPr>
            <a:r>
              <a:rPr lang="en-US" sz="2800" b="1" smtClean="0">
                <a:solidFill>
                  <a:srgbClr val="FF8000"/>
                </a:solidFill>
              </a:rPr>
              <a:t>b) The </a:t>
            </a:r>
            <a:r>
              <a:rPr lang="en-US" sz="2800" b="1" smtClean="0">
                <a:solidFill>
                  <a:srgbClr val="FF8000"/>
                </a:solidFill>
                <a:latin typeface="Symbol" charset="0"/>
              </a:rPr>
              <a:t>bb</a:t>
            </a:r>
            <a:r>
              <a:rPr lang="en-US" sz="2800" b="1" smtClean="0">
                <a:solidFill>
                  <a:srgbClr val="FF8000"/>
                </a:solidFill>
              </a:rPr>
              <a:t> motif; antiparallel</a:t>
            </a:r>
            <a:endParaRPr lang="en-US" sz="2800" b="1" smtClean="0">
              <a:solidFill>
                <a:srgbClr val="00FF00"/>
              </a:solidFill>
              <a:latin typeface="Times" charset="0"/>
            </a:endParaRPr>
          </a:p>
        </p:txBody>
      </p:sp>
      <p:pic>
        <p:nvPicPr>
          <p:cNvPr id="141926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43400" y="685800"/>
            <a:ext cx="2779713" cy="596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913498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1419268"/>
                                        </p:tgtEl>
                                        <p:attrNameLst>
                                          <p:attrName>style.visibility</p:attrName>
                                        </p:attrNameLst>
                                      </p:cBhvr>
                                      <p:to>
                                        <p:strVal val="visible"/>
                                      </p:to>
                                    </p:set>
                                    <p:anim calcmode="lin" valueType="num">
                                      <p:cBhvr>
                                        <p:cTn id="7" dur="500" fill="hold"/>
                                        <p:tgtEl>
                                          <p:spTgt spid="1419268"/>
                                        </p:tgtEl>
                                        <p:attrNameLst>
                                          <p:attrName>ppt_w</p:attrName>
                                        </p:attrNameLst>
                                      </p:cBhvr>
                                      <p:tavLst>
                                        <p:tav tm="0">
                                          <p:val>
                                            <p:fltVal val="0"/>
                                          </p:val>
                                        </p:tav>
                                        <p:tav tm="100000">
                                          <p:val>
                                            <p:strVal val="#ppt_w"/>
                                          </p:val>
                                        </p:tav>
                                      </p:tavLst>
                                    </p:anim>
                                    <p:anim calcmode="lin" valueType="num">
                                      <p:cBhvr>
                                        <p:cTn id="8" dur="500" fill="hold"/>
                                        <p:tgtEl>
                                          <p:spTgt spid="141926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1314" name="Text Box 2"/>
          <p:cNvSpPr txBox="1">
            <a:spLocks noChangeArrowheads="1"/>
          </p:cNvSpPr>
          <p:nvPr/>
        </p:nvSpPr>
        <p:spPr bwMode="auto">
          <a:xfrm>
            <a:off x="381000" y="238125"/>
            <a:ext cx="8458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defRPr/>
            </a:pPr>
            <a:r>
              <a:rPr lang="en-US" sz="2400" b="1">
                <a:latin typeface="Times-Bold" charset="0"/>
                <a:ea typeface="ＭＳ Ｐゴシック" charset="0"/>
              </a:rPr>
              <a:t>Some common structural motifs of folded proteins</a:t>
            </a:r>
          </a:p>
        </p:txBody>
      </p:sp>
      <p:sp>
        <p:nvSpPr>
          <p:cNvPr id="1421315" name="Text Box 3"/>
          <p:cNvSpPr txBox="1">
            <a:spLocks noChangeArrowheads="1"/>
          </p:cNvSpPr>
          <p:nvPr/>
        </p:nvSpPr>
        <p:spPr bwMode="auto">
          <a:xfrm>
            <a:off x="228600" y="2743200"/>
            <a:ext cx="2590800" cy="1373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marL="457200" indent="-457200" eaLnBrk="0" hangingPunct="0">
              <a:defRPr sz="3200">
                <a:solidFill>
                  <a:schemeClr val="tx1"/>
                </a:solidFill>
                <a:latin typeface="Arial" pitchFamily="34" charset="0"/>
                <a:ea typeface="MS PGothic" pitchFamily="34" charset="-128"/>
              </a:defRPr>
            </a:lvl1pPr>
            <a:lvl2pPr marL="742950" indent="-285750" eaLnBrk="0" hangingPunct="0">
              <a:defRPr sz="3200">
                <a:solidFill>
                  <a:schemeClr val="tx1"/>
                </a:solidFill>
                <a:latin typeface="Arial" pitchFamily="34" charset="0"/>
                <a:ea typeface="MS PGothic" pitchFamily="34" charset="-128"/>
              </a:defRPr>
            </a:lvl2pPr>
            <a:lvl3pPr marL="1143000" indent="-228600" eaLnBrk="0" hangingPunct="0">
              <a:defRPr sz="3200">
                <a:solidFill>
                  <a:schemeClr val="tx1"/>
                </a:solidFill>
                <a:latin typeface="Arial" pitchFamily="34" charset="0"/>
                <a:ea typeface="MS PGothic" pitchFamily="34" charset="-128"/>
              </a:defRPr>
            </a:lvl3pPr>
            <a:lvl4pPr marL="1600200" indent="-228600" eaLnBrk="0" hangingPunct="0">
              <a:defRPr sz="3200">
                <a:solidFill>
                  <a:schemeClr val="tx1"/>
                </a:solidFill>
                <a:latin typeface="Arial" pitchFamily="34" charset="0"/>
                <a:ea typeface="MS PGothic" pitchFamily="34" charset="-128"/>
              </a:defRPr>
            </a:lvl4pPr>
            <a:lvl5pPr marL="2057400" indent="-228600" eaLnBrk="0" hangingPunct="0">
              <a:defRPr sz="32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32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32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32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3200">
                <a:solidFill>
                  <a:schemeClr val="tx1"/>
                </a:solidFill>
                <a:latin typeface="Arial" pitchFamily="34" charset="0"/>
                <a:ea typeface="MS PGothic" pitchFamily="34" charset="-128"/>
              </a:defRPr>
            </a:lvl9pPr>
          </a:lstStyle>
          <a:p>
            <a:pPr>
              <a:spcBef>
                <a:spcPct val="50000"/>
              </a:spcBef>
              <a:buFont typeface="Times" charset="0"/>
              <a:buNone/>
            </a:pPr>
            <a:r>
              <a:rPr lang="en-US" altLang="en-US" sz="2800" b="1">
                <a:solidFill>
                  <a:schemeClr val="tx2"/>
                </a:solidFill>
                <a:ea typeface="Osaka" charset="-128"/>
              </a:rPr>
              <a:t>c) The </a:t>
            </a:r>
            <a:r>
              <a:rPr lang="en-US" altLang="en-US" sz="2800" b="1">
                <a:solidFill>
                  <a:schemeClr val="tx2"/>
                </a:solidFill>
                <a:latin typeface="Symbol" pitchFamily="18" charset="2"/>
                <a:ea typeface="Osaka" charset="-128"/>
              </a:rPr>
              <a:t>bbbb</a:t>
            </a:r>
            <a:r>
              <a:rPr lang="en-US" altLang="en-US" sz="2800" b="1">
                <a:solidFill>
                  <a:schemeClr val="tx2"/>
                </a:solidFill>
                <a:ea typeface="Osaka" charset="-128"/>
              </a:rPr>
              <a:t> “Greek Key” motif</a:t>
            </a:r>
            <a:endParaRPr lang="en-US" altLang="en-US" sz="2800" b="1">
              <a:solidFill>
                <a:srgbClr val="FF8000"/>
              </a:solidFill>
              <a:ea typeface="Osaka" charset="-128"/>
            </a:endParaRPr>
          </a:p>
        </p:txBody>
      </p:sp>
      <p:pic>
        <p:nvPicPr>
          <p:cNvPr id="142131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0" y="1143000"/>
            <a:ext cx="5870575" cy="5119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520327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1421316"/>
                                        </p:tgtEl>
                                        <p:attrNameLst>
                                          <p:attrName>style.visibility</p:attrName>
                                        </p:attrNameLst>
                                      </p:cBhvr>
                                      <p:to>
                                        <p:strVal val="visible"/>
                                      </p:to>
                                    </p:set>
                                    <p:anim calcmode="lin" valueType="num">
                                      <p:cBhvr>
                                        <p:cTn id="7" dur="500" fill="hold"/>
                                        <p:tgtEl>
                                          <p:spTgt spid="1421316"/>
                                        </p:tgtEl>
                                        <p:attrNameLst>
                                          <p:attrName>ppt_w</p:attrName>
                                        </p:attrNameLst>
                                      </p:cBhvr>
                                      <p:tavLst>
                                        <p:tav tm="0">
                                          <p:val>
                                            <p:fltVal val="0"/>
                                          </p:val>
                                        </p:tav>
                                        <p:tav tm="100000">
                                          <p:val>
                                            <p:strVal val="#ppt_w"/>
                                          </p:val>
                                        </p:tav>
                                      </p:tavLst>
                                    </p:anim>
                                    <p:anim calcmode="lin" valueType="num">
                                      <p:cBhvr>
                                        <p:cTn id="8" dur="500" fill="hold"/>
                                        <p:tgtEl>
                                          <p:spTgt spid="14213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62" name="Text Box 2"/>
          <p:cNvSpPr txBox="1">
            <a:spLocks noChangeArrowheads="1"/>
          </p:cNvSpPr>
          <p:nvPr/>
        </p:nvSpPr>
        <p:spPr bwMode="auto">
          <a:xfrm>
            <a:off x="381000" y="238125"/>
            <a:ext cx="8458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defRPr/>
            </a:pPr>
            <a:r>
              <a:rPr lang="en-US" sz="2400" b="1">
                <a:latin typeface="Times-Bold" charset="0"/>
                <a:ea typeface="ＭＳ Ｐゴシック" charset="0"/>
              </a:rPr>
              <a:t>Some common structural motifs of folded proteins</a:t>
            </a:r>
          </a:p>
        </p:txBody>
      </p:sp>
      <p:sp>
        <p:nvSpPr>
          <p:cNvPr id="1423363" name="Text Box 3"/>
          <p:cNvSpPr txBox="1">
            <a:spLocks noChangeArrowheads="1"/>
          </p:cNvSpPr>
          <p:nvPr/>
        </p:nvSpPr>
        <p:spPr bwMode="auto">
          <a:xfrm>
            <a:off x="304800" y="2743200"/>
            <a:ext cx="259080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marL="457200" indent="-457200">
              <a:defRPr>
                <a:solidFill>
                  <a:schemeClr val="tx1"/>
                </a:solidFill>
                <a:latin typeface="Arial" charset="0"/>
                <a:ea typeface="ＭＳ Ｐゴシック" charset="0"/>
              </a:defRPr>
            </a:lvl1pPr>
            <a:lvl2pPr marL="914400" indent="-457200">
              <a:defRPr>
                <a:solidFill>
                  <a:schemeClr val="tx1"/>
                </a:solidFill>
                <a:latin typeface="Arial" charset="0"/>
                <a:ea typeface="ＭＳ Ｐゴシック" charset="0"/>
              </a:defRPr>
            </a:lvl2pPr>
            <a:lvl3pPr marL="1371600" indent="-457200">
              <a:defRPr>
                <a:solidFill>
                  <a:schemeClr val="tx1"/>
                </a:solidFill>
                <a:latin typeface="Arial" charset="0"/>
                <a:ea typeface="ＭＳ Ｐゴシック" charset="0"/>
              </a:defRPr>
            </a:lvl3pPr>
            <a:lvl4pPr marL="1828800" indent="-457200">
              <a:defRPr>
                <a:solidFill>
                  <a:schemeClr val="tx1"/>
                </a:solidFill>
                <a:latin typeface="Arial" charset="0"/>
                <a:ea typeface="ＭＳ Ｐゴシック" charset="0"/>
              </a:defRPr>
            </a:lvl4pPr>
            <a:lvl5pPr marL="2286000" indent="-457200">
              <a:defRPr>
                <a:solidFill>
                  <a:schemeClr val="tx1"/>
                </a:solidFill>
                <a:latin typeface="Arial" charset="0"/>
                <a:ea typeface="ＭＳ Ｐゴシック" charset="0"/>
              </a:defRPr>
            </a:lvl5pPr>
            <a:lvl6pPr marL="2743200" indent="-457200" fontAlgn="base">
              <a:spcBef>
                <a:spcPct val="0"/>
              </a:spcBef>
              <a:spcAft>
                <a:spcPct val="0"/>
              </a:spcAft>
              <a:defRPr>
                <a:solidFill>
                  <a:schemeClr val="tx1"/>
                </a:solidFill>
                <a:latin typeface="Arial" charset="0"/>
                <a:ea typeface="ＭＳ Ｐゴシック" charset="0"/>
              </a:defRPr>
            </a:lvl6pPr>
            <a:lvl7pPr marL="3200400" indent="-457200" fontAlgn="base">
              <a:spcBef>
                <a:spcPct val="0"/>
              </a:spcBef>
              <a:spcAft>
                <a:spcPct val="0"/>
              </a:spcAft>
              <a:defRPr>
                <a:solidFill>
                  <a:schemeClr val="tx1"/>
                </a:solidFill>
                <a:latin typeface="Arial" charset="0"/>
                <a:ea typeface="ＭＳ Ｐゴシック" charset="0"/>
              </a:defRPr>
            </a:lvl7pPr>
            <a:lvl8pPr marL="3657600" indent="-457200" fontAlgn="base">
              <a:spcBef>
                <a:spcPct val="0"/>
              </a:spcBef>
              <a:spcAft>
                <a:spcPct val="0"/>
              </a:spcAft>
              <a:defRPr>
                <a:solidFill>
                  <a:schemeClr val="tx1"/>
                </a:solidFill>
                <a:latin typeface="Arial" charset="0"/>
                <a:ea typeface="ＭＳ Ｐゴシック" charset="0"/>
              </a:defRPr>
            </a:lvl8pPr>
            <a:lvl9pPr marL="4114800" indent="-457200" fontAlgn="base">
              <a:spcBef>
                <a:spcPct val="0"/>
              </a:spcBef>
              <a:spcAft>
                <a:spcPct val="0"/>
              </a:spcAft>
              <a:defRPr>
                <a:solidFill>
                  <a:schemeClr val="tx1"/>
                </a:solidFill>
                <a:latin typeface="Arial" charset="0"/>
                <a:ea typeface="ＭＳ Ｐゴシック" charset="0"/>
              </a:defRPr>
            </a:lvl9pPr>
          </a:lstStyle>
          <a:p>
            <a:pPr eaLnBrk="0" hangingPunct="0">
              <a:spcBef>
                <a:spcPct val="50000"/>
              </a:spcBef>
              <a:buFont typeface="Times" charset="0"/>
              <a:buNone/>
              <a:defRPr/>
            </a:pPr>
            <a:r>
              <a:rPr lang="en-US" sz="2800" b="1" smtClean="0">
                <a:solidFill>
                  <a:srgbClr val="FF0080"/>
                </a:solidFill>
              </a:rPr>
              <a:t>d) The </a:t>
            </a:r>
            <a:r>
              <a:rPr lang="en-US" sz="2800" b="1" smtClean="0">
                <a:solidFill>
                  <a:srgbClr val="FF0080"/>
                </a:solidFill>
                <a:latin typeface="Symbol" charset="0"/>
              </a:rPr>
              <a:t>bab</a:t>
            </a:r>
            <a:r>
              <a:rPr lang="en-US" sz="2800" b="1" smtClean="0">
                <a:solidFill>
                  <a:srgbClr val="FF0080"/>
                </a:solidFill>
              </a:rPr>
              <a:t> motif</a:t>
            </a:r>
          </a:p>
        </p:txBody>
      </p:sp>
      <p:pic>
        <p:nvPicPr>
          <p:cNvPr id="142336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5600" y="914400"/>
            <a:ext cx="6032500" cy="548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72439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1423364"/>
                                        </p:tgtEl>
                                        <p:attrNameLst>
                                          <p:attrName>style.visibility</p:attrName>
                                        </p:attrNameLst>
                                      </p:cBhvr>
                                      <p:to>
                                        <p:strVal val="visible"/>
                                      </p:to>
                                    </p:set>
                                    <p:anim calcmode="lin" valueType="num">
                                      <p:cBhvr>
                                        <p:cTn id="7" dur="500" fill="hold"/>
                                        <p:tgtEl>
                                          <p:spTgt spid="1423364"/>
                                        </p:tgtEl>
                                        <p:attrNameLst>
                                          <p:attrName>ppt_w</p:attrName>
                                        </p:attrNameLst>
                                      </p:cBhvr>
                                      <p:tavLst>
                                        <p:tav tm="0">
                                          <p:val>
                                            <p:fltVal val="0"/>
                                          </p:val>
                                        </p:tav>
                                        <p:tav tm="100000">
                                          <p:val>
                                            <p:strVal val="#ppt_w"/>
                                          </p:val>
                                        </p:tav>
                                      </p:tavLst>
                                    </p:anim>
                                    <p:anim calcmode="lin" valueType="num">
                                      <p:cBhvr>
                                        <p:cTn id="8" dur="500" fill="hold"/>
                                        <p:tgtEl>
                                          <p:spTgt spid="142336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3074" name="Rectangle 2"/>
          <p:cNvSpPr>
            <a:spLocks noGrp="1" noChangeArrowheads="1"/>
          </p:cNvSpPr>
          <p:nvPr>
            <p:ph type="title"/>
          </p:nvPr>
        </p:nvSpPr>
        <p:spPr>
          <a:xfrm>
            <a:off x="398463" y="119063"/>
            <a:ext cx="8229600" cy="1143000"/>
          </a:xfrm>
        </p:spPr>
        <p:txBody>
          <a:bodyPr/>
          <a:lstStyle/>
          <a:p>
            <a:pPr eaLnBrk="1" hangingPunct="1">
              <a:defRPr/>
            </a:pPr>
            <a:r>
              <a:rPr lang="en-US" sz="3200" b="1" smtClean="0"/>
              <a:t>Beta structures</a:t>
            </a:r>
            <a:endParaRPr lang="en-US" smtClean="0"/>
          </a:p>
        </p:txBody>
      </p:sp>
      <p:sp>
        <p:nvSpPr>
          <p:cNvPr id="1283075" name="Rectangle 3"/>
          <p:cNvSpPr>
            <a:spLocks noGrp="1" noChangeArrowheads="1"/>
          </p:cNvSpPr>
          <p:nvPr>
            <p:ph type="body" idx="1"/>
          </p:nvPr>
        </p:nvSpPr>
        <p:spPr>
          <a:xfrm>
            <a:off x="406400" y="673100"/>
            <a:ext cx="8218488" cy="5624513"/>
          </a:xfrm>
        </p:spPr>
        <p:txBody>
          <a:bodyPr/>
          <a:lstStyle/>
          <a:p>
            <a:pPr eaLnBrk="1" hangingPunct="1">
              <a:lnSpc>
                <a:spcPct val="90000"/>
              </a:lnSpc>
              <a:buFontTx/>
              <a:buNone/>
              <a:defRPr/>
            </a:pPr>
            <a:endParaRPr lang="en-US" sz="2400" smtClean="0"/>
          </a:p>
          <a:p>
            <a:pPr eaLnBrk="1" hangingPunct="1">
              <a:lnSpc>
                <a:spcPct val="90000"/>
              </a:lnSpc>
              <a:defRPr/>
            </a:pPr>
            <a:r>
              <a:rPr lang="en-US" sz="2400" smtClean="0"/>
              <a:t>Link that connects antiparallel strands is a simple hairpin turn.</a:t>
            </a:r>
          </a:p>
          <a:p>
            <a:pPr eaLnBrk="1" hangingPunct="1">
              <a:lnSpc>
                <a:spcPct val="90000"/>
              </a:lnSpc>
              <a:defRPr/>
            </a:pPr>
            <a:r>
              <a:rPr lang="en-US" sz="2400" smtClean="0"/>
              <a:t>For tandem parallel strands, linked by a crossover connection that is out of the plane of the </a:t>
            </a:r>
            <a:r>
              <a:rPr lang="en-US" sz="2400" smtClean="0">
                <a:latin typeface="Symbol" charset="0"/>
                <a:sym typeface="Symbol" charset="0"/>
              </a:rPr>
              <a:t></a:t>
            </a:r>
            <a:r>
              <a:rPr lang="en-US" sz="2400" smtClean="0"/>
              <a:t>-sheet and almost always have a right-handed helical sense.</a:t>
            </a:r>
          </a:p>
          <a:p>
            <a:pPr eaLnBrk="1" hangingPunct="1">
              <a:lnSpc>
                <a:spcPct val="90000"/>
              </a:lnSpc>
              <a:defRPr/>
            </a:pPr>
            <a:endParaRPr lang="en-US" sz="2400" smtClean="0"/>
          </a:p>
          <a:p>
            <a:pPr eaLnBrk="1" hangingPunct="1">
              <a:lnSpc>
                <a:spcPct val="90000"/>
              </a:lnSpc>
              <a:buFontTx/>
              <a:buNone/>
              <a:defRPr/>
            </a:pPr>
            <a:endParaRPr lang="en-US" sz="2400" smtClean="0"/>
          </a:p>
          <a:p>
            <a:pPr eaLnBrk="1" hangingPunct="1">
              <a:lnSpc>
                <a:spcPct val="90000"/>
              </a:lnSpc>
              <a:buFontTx/>
              <a:buNone/>
              <a:defRPr/>
            </a:pPr>
            <a:endParaRPr lang="en-US" sz="2400" smtClean="0"/>
          </a:p>
          <a:p>
            <a:pPr lvl="1" eaLnBrk="1" hangingPunct="1">
              <a:lnSpc>
                <a:spcPct val="90000"/>
              </a:lnSpc>
              <a:defRPr/>
            </a:pPr>
            <a:endParaRPr lang="en-US" sz="2400" smtClean="0"/>
          </a:p>
          <a:p>
            <a:pPr lvl="1" eaLnBrk="1" hangingPunct="1">
              <a:lnSpc>
                <a:spcPct val="90000"/>
              </a:lnSpc>
              <a:buFontTx/>
              <a:buNone/>
              <a:defRPr/>
            </a:pPr>
            <a:r>
              <a:rPr lang="en-US" sz="2400" smtClean="0"/>
              <a:t> </a:t>
            </a:r>
          </a:p>
        </p:txBody>
      </p:sp>
    </p:spTree>
    <p:extLst>
      <p:ext uri="{BB962C8B-B14F-4D97-AF65-F5344CB8AC3E}">
        <p14:creationId xmlns:p14="http://schemas.microsoft.com/office/powerpoint/2010/main" val="364770463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5122" name="Rectangle 2"/>
          <p:cNvSpPr>
            <a:spLocks noGrp="1" noChangeArrowheads="1"/>
          </p:cNvSpPr>
          <p:nvPr>
            <p:ph type="title"/>
          </p:nvPr>
        </p:nvSpPr>
        <p:spPr/>
        <p:txBody>
          <a:bodyPr/>
          <a:lstStyle/>
          <a:p>
            <a:pPr eaLnBrk="1" hangingPunct="1">
              <a:defRPr/>
            </a:pPr>
            <a:r>
              <a:rPr lang="en-US" sz="3000" b="1" smtClean="0"/>
              <a:t>Figure 8-20</a:t>
            </a:r>
            <a:r>
              <a:rPr lang="en-US" sz="3000" smtClean="0"/>
              <a:t>	Connections between adjacent polypeptide strands in </a:t>
            </a:r>
            <a:r>
              <a:rPr lang="en-US" sz="3000" smtClean="0">
                <a:latin typeface="Symbol" charset="0"/>
              </a:rPr>
              <a:t>b</a:t>
            </a:r>
            <a:r>
              <a:rPr lang="en-US" sz="3000" smtClean="0"/>
              <a:t> pleated sheets.</a:t>
            </a:r>
          </a:p>
        </p:txBody>
      </p:sp>
      <p:sp>
        <p:nvSpPr>
          <p:cNvPr id="1285123" name="Text Box 3"/>
          <p:cNvSpPr txBox="1">
            <a:spLocks noChangeArrowheads="1"/>
          </p:cNvSpPr>
          <p:nvPr/>
        </p:nvSpPr>
        <p:spPr bwMode="auto">
          <a:xfrm rot="-5400000">
            <a:off x="-143668" y="4695031"/>
            <a:ext cx="836612"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1000">
                <a:latin typeface="Arial" charset="0"/>
                <a:ea typeface="ＭＳ Ｐゴシック" charset="0"/>
              </a:rPr>
              <a:t>Page 229</a:t>
            </a:r>
            <a:endParaRPr lang="en-US" sz="1000">
              <a:latin typeface="Times" charset="0"/>
              <a:ea typeface="ＭＳ Ｐゴシック" charset="0"/>
            </a:endParaRPr>
          </a:p>
        </p:txBody>
      </p:sp>
      <p:pic>
        <p:nvPicPr>
          <p:cNvPr id="1285124" name="Picture 4"/>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1557338" y="1981200"/>
            <a:ext cx="6029325" cy="4114800"/>
          </a:xfrm>
        </p:spPr>
      </p:pic>
    </p:spTree>
    <p:extLst>
      <p:ext uri="{BB962C8B-B14F-4D97-AF65-F5344CB8AC3E}">
        <p14:creationId xmlns:p14="http://schemas.microsoft.com/office/powerpoint/2010/main" val="90375745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7170" name="Rectangle 2"/>
          <p:cNvSpPr>
            <a:spLocks noGrp="1" noChangeArrowheads="1"/>
          </p:cNvSpPr>
          <p:nvPr>
            <p:ph type="title"/>
          </p:nvPr>
        </p:nvSpPr>
        <p:spPr/>
        <p:txBody>
          <a:bodyPr/>
          <a:lstStyle/>
          <a:p>
            <a:pPr eaLnBrk="1" hangingPunct="1">
              <a:defRPr/>
            </a:pPr>
            <a:r>
              <a:rPr lang="en-US" sz="3000" b="1" smtClean="0"/>
              <a:t>Figure 8-21</a:t>
            </a:r>
            <a:r>
              <a:rPr lang="en-US" sz="3000" smtClean="0"/>
              <a:t>	Origin of a right-handed crossover connection.</a:t>
            </a:r>
          </a:p>
        </p:txBody>
      </p:sp>
      <p:sp>
        <p:nvSpPr>
          <p:cNvPr id="1287171" name="Text Box 3"/>
          <p:cNvSpPr txBox="1">
            <a:spLocks noChangeArrowheads="1"/>
          </p:cNvSpPr>
          <p:nvPr/>
        </p:nvSpPr>
        <p:spPr bwMode="auto">
          <a:xfrm rot="-5400000">
            <a:off x="-143669" y="4699794"/>
            <a:ext cx="836613"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1000">
                <a:latin typeface="Arial" charset="0"/>
                <a:ea typeface="ＭＳ Ｐゴシック" charset="0"/>
              </a:rPr>
              <a:t>Page 230</a:t>
            </a:r>
            <a:endParaRPr lang="en-US" sz="1000">
              <a:latin typeface="Times" charset="0"/>
              <a:ea typeface="ＭＳ Ｐゴシック" charset="0"/>
            </a:endParaRPr>
          </a:p>
        </p:txBody>
      </p:sp>
      <p:pic>
        <p:nvPicPr>
          <p:cNvPr id="1287172" name="Picture 4"/>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685800" y="3101975"/>
            <a:ext cx="7772400" cy="1871663"/>
          </a:xfrm>
        </p:spPr>
      </p:pic>
    </p:spTree>
    <p:extLst>
      <p:ext uri="{BB962C8B-B14F-4D97-AF65-F5344CB8AC3E}">
        <p14:creationId xmlns:p14="http://schemas.microsoft.com/office/powerpoint/2010/main" val="190431632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8194" name="Rectangle 2"/>
          <p:cNvSpPr>
            <a:spLocks noGrp="1" noChangeArrowheads="1"/>
          </p:cNvSpPr>
          <p:nvPr>
            <p:ph type="title"/>
          </p:nvPr>
        </p:nvSpPr>
        <p:spPr>
          <a:xfrm>
            <a:off x="398463" y="119063"/>
            <a:ext cx="8229600" cy="1143000"/>
          </a:xfrm>
        </p:spPr>
        <p:txBody>
          <a:bodyPr/>
          <a:lstStyle/>
          <a:p>
            <a:pPr eaLnBrk="1" hangingPunct="1">
              <a:defRPr/>
            </a:pPr>
            <a:r>
              <a:rPr lang="en-US" sz="3200" b="1" smtClean="0"/>
              <a:t>Coil and loop conformations</a:t>
            </a:r>
            <a:endParaRPr lang="en-US" smtClean="0"/>
          </a:p>
        </p:txBody>
      </p:sp>
      <p:sp>
        <p:nvSpPr>
          <p:cNvPr id="1288195" name="Rectangle 3"/>
          <p:cNvSpPr>
            <a:spLocks noGrp="1" noChangeArrowheads="1"/>
          </p:cNvSpPr>
          <p:nvPr>
            <p:ph type="body" idx="1"/>
          </p:nvPr>
        </p:nvSpPr>
        <p:spPr>
          <a:xfrm>
            <a:off x="406400" y="673100"/>
            <a:ext cx="8218488" cy="5624513"/>
          </a:xfrm>
        </p:spPr>
        <p:txBody>
          <a:bodyPr/>
          <a:lstStyle/>
          <a:p>
            <a:pPr eaLnBrk="1" hangingPunct="1">
              <a:lnSpc>
                <a:spcPct val="90000"/>
              </a:lnSpc>
              <a:buFontTx/>
              <a:buNone/>
              <a:defRPr/>
            </a:pPr>
            <a:endParaRPr lang="en-US" sz="2400" dirty="0" smtClean="0"/>
          </a:p>
          <a:p>
            <a:pPr eaLnBrk="1" hangingPunct="1">
              <a:lnSpc>
                <a:spcPct val="90000"/>
              </a:lnSpc>
              <a:defRPr/>
            </a:pPr>
            <a:r>
              <a:rPr lang="en-US" sz="2400" dirty="0" smtClean="0"/>
              <a:t>50% of regular secondary structure is helices and </a:t>
            </a:r>
            <a:r>
              <a:rPr lang="en-US" sz="2400" dirty="0" smtClean="0">
                <a:latin typeface="Osaka" charset="0"/>
                <a:sym typeface="Symbol" charset="0"/>
              </a:rPr>
              <a:t></a:t>
            </a:r>
            <a:r>
              <a:rPr lang="en-US" sz="2400" dirty="0" smtClean="0"/>
              <a:t> pleated sheets, the other segments are </a:t>
            </a:r>
            <a:r>
              <a:rPr lang="en-US" sz="2400" b="1" dirty="0" smtClean="0"/>
              <a:t>coil</a:t>
            </a:r>
            <a:r>
              <a:rPr lang="en-US" sz="2400" dirty="0" smtClean="0"/>
              <a:t> or </a:t>
            </a:r>
            <a:r>
              <a:rPr lang="en-US" sz="2400" b="1" dirty="0" smtClean="0"/>
              <a:t>loop conformations.  These have structure (e.g. not random coils) </a:t>
            </a:r>
            <a:r>
              <a:rPr lang="en-US" sz="2400" dirty="0" smtClean="0"/>
              <a:t> </a:t>
            </a:r>
          </a:p>
          <a:p>
            <a:pPr eaLnBrk="1" hangingPunct="1">
              <a:lnSpc>
                <a:spcPct val="90000"/>
              </a:lnSpc>
              <a:defRPr/>
            </a:pPr>
            <a:r>
              <a:rPr lang="en-US" sz="2400" dirty="0" smtClean="0"/>
              <a:t>Globular proteins consist of largely straight runs of 2 structure joined by stretches of polypeptide that abruptly change direction (</a:t>
            </a:r>
            <a:r>
              <a:rPr lang="en-US" sz="2400" b="1" dirty="0" smtClean="0"/>
              <a:t>reverse turns</a:t>
            </a:r>
            <a:r>
              <a:rPr lang="en-US" sz="2400" dirty="0" smtClean="0"/>
              <a:t> or </a:t>
            </a:r>
            <a:r>
              <a:rPr lang="en-US" sz="2400" b="1" dirty="0" smtClean="0">
                <a:latin typeface="Osaka" charset="0"/>
                <a:sym typeface="Symbol" charset="0"/>
              </a:rPr>
              <a:t></a:t>
            </a:r>
            <a:r>
              <a:rPr lang="en-US" sz="2400" b="1" dirty="0" smtClean="0"/>
              <a:t> bends</a:t>
            </a:r>
            <a:r>
              <a:rPr lang="en-US" sz="2400" dirty="0" smtClean="0"/>
              <a:t>). </a:t>
            </a:r>
          </a:p>
          <a:p>
            <a:pPr eaLnBrk="1" hangingPunct="1">
              <a:lnSpc>
                <a:spcPct val="90000"/>
              </a:lnSpc>
              <a:defRPr/>
            </a:pPr>
            <a:r>
              <a:rPr lang="en-US" sz="2400" dirty="0" smtClean="0"/>
              <a:t>Usually connect strands of antiparallel </a:t>
            </a:r>
            <a:r>
              <a:rPr lang="en-US" sz="2400" b="1" dirty="0" smtClean="0">
                <a:latin typeface="Osaka" charset="0"/>
                <a:sym typeface="Symbol" charset="0"/>
              </a:rPr>
              <a:t></a:t>
            </a:r>
            <a:r>
              <a:rPr lang="en-US" sz="2400" b="1" dirty="0" smtClean="0"/>
              <a:t> sheets</a:t>
            </a:r>
            <a:r>
              <a:rPr lang="en-US" sz="2400" dirty="0" smtClean="0"/>
              <a:t>.</a:t>
            </a:r>
          </a:p>
          <a:p>
            <a:pPr eaLnBrk="1" hangingPunct="1">
              <a:lnSpc>
                <a:spcPct val="90000"/>
              </a:lnSpc>
              <a:defRPr/>
            </a:pPr>
            <a:r>
              <a:rPr lang="en-US" sz="2400" dirty="0" smtClean="0"/>
              <a:t>Almost always occur on surface of the protein.</a:t>
            </a:r>
          </a:p>
          <a:p>
            <a:pPr eaLnBrk="1" hangingPunct="1">
              <a:lnSpc>
                <a:spcPct val="90000"/>
              </a:lnSpc>
              <a:defRPr/>
            </a:pPr>
            <a:r>
              <a:rPr lang="en-US" sz="2400" dirty="0" smtClean="0"/>
              <a:t>Involve 4 successive amino acid residues arranged in one of two ways </a:t>
            </a:r>
          </a:p>
          <a:p>
            <a:pPr eaLnBrk="1" hangingPunct="1">
              <a:lnSpc>
                <a:spcPct val="90000"/>
              </a:lnSpc>
              <a:buFontTx/>
              <a:buNone/>
              <a:defRPr/>
            </a:pPr>
            <a:endParaRPr lang="en-US" sz="2400" dirty="0" smtClean="0"/>
          </a:p>
          <a:p>
            <a:pPr eaLnBrk="1" hangingPunct="1">
              <a:lnSpc>
                <a:spcPct val="90000"/>
              </a:lnSpc>
              <a:defRPr/>
            </a:pPr>
            <a:endParaRPr lang="en-US" sz="2400" dirty="0" smtClean="0"/>
          </a:p>
          <a:p>
            <a:pPr eaLnBrk="1" hangingPunct="1">
              <a:lnSpc>
                <a:spcPct val="90000"/>
              </a:lnSpc>
              <a:buFontTx/>
              <a:buNone/>
              <a:defRPr/>
            </a:pPr>
            <a:endParaRPr lang="en-US" sz="2400" dirty="0" smtClean="0"/>
          </a:p>
          <a:p>
            <a:pPr eaLnBrk="1" hangingPunct="1">
              <a:lnSpc>
                <a:spcPct val="90000"/>
              </a:lnSpc>
              <a:buFontTx/>
              <a:buNone/>
              <a:defRPr/>
            </a:pPr>
            <a:endParaRPr lang="en-US" sz="2400" dirty="0" smtClean="0"/>
          </a:p>
          <a:p>
            <a:pPr lvl="1" eaLnBrk="1" hangingPunct="1">
              <a:lnSpc>
                <a:spcPct val="90000"/>
              </a:lnSpc>
              <a:defRPr/>
            </a:pPr>
            <a:endParaRPr lang="en-US" sz="2400" dirty="0" smtClean="0"/>
          </a:p>
          <a:p>
            <a:pPr lvl="1" eaLnBrk="1" hangingPunct="1">
              <a:lnSpc>
                <a:spcPct val="90000"/>
              </a:lnSpc>
              <a:buFontTx/>
              <a:buNone/>
              <a:defRPr/>
            </a:pPr>
            <a:r>
              <a:rPr lang="en-US" sz="2400" dirty="0" smtClean="0"/>
              <a:t> </a:t>
            </a:r>
          </a:p>
        </p:txBody>
      </p:sp>
    </p:spTree>
    <p:extLst>
      <p:ext uri="{BB962C8B-B14F-4D97-AF65-F5344CB8AC3E}">
        <p14:creationId xmlns:p14="http://schemas.microsoft.com/office/powerpoint/2010/main" val="104726521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42" name="Rectangle 2"/>
          <p:cNvSpPr>
            <a:spLocks noGrp="1" noChangeArrowheads="1"/>
          </p:cNvSpPr>
          <p:nvPr>
            <p:ph type="title"/>
          </p:nvPr>
        </p:nvSpPr>
        <p:spPr>
          <a:xfrm>
            <a:off x="642938" y="209550"/>
            <a:ext cx="7772400" cy="1143000"/>
          </a:xfrm>
        </p:spPr>
        <p:txBody>
          <a:bodyPr/>
          <a:lstStyle/>
          <a:p>
            <a:pPr eaLnBrk="1" hangingPunct="1">
              <a:defRPr/>
            </a:pPr>
            <a:r>
              <a:rPr lang="en-US" sz="3000" b="1" smtClean="0"/>
              <a:t>Figure 8-22</a:t>
            </a:r>
            <a:r>
              <a:rPr lang="en-US" sz="3000" smtClean="0"/>
              <a:t>	Reverse turns in polypeptide chains.</a:t>
            </a:r>
          </a:p>
        </p:txBody>
      </p:sp>
      <p:sp>
        <p:nvSpPr>
          <p:cNvPr id="1290243" name="Text Box 3"/>
          <p:cNvSpPr txBox="1">
            <a:spLocks noChangeArrowheads="1"/>
          </p:cNvSpPr>
          <p:nvPr/>
        </p:nvSpPr>
        <p:spPr bwMode="auto">
          <a:xfrm rot="-5400000">
            <a:off x="-143669" y="4690269"/>
            <a:ext cx="836613"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1000">
                <a:latin typeface="Arial" charset="0"/>
                <a:ea typeface="ＭＳ Ｐゴシック" charset="0"/>
              </a:rPr>
              <a:t>Page 230</a:t>
            </a:r>
            <a:endParaRPr lang="en-US" sz="1000">
              <a:latin typeface="Times" charset="0"/>
              <a:ea typeface="ＭＳ Ｐゴシック" charset="0"/>
            </a:endParaRPr>
          </a:p>
        </p:txBody>
      </p:sp>
      <p:pic>
        <p:nvPicPr>
          <p:cNvPr id="1290244" name="Picture 4"/>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1390650" y="1346200"/>
            <a:ext cx="6361113" cy="5200650"/>
          </a:xfrm>
        </p:spPr>
      </p:pic>
    </p:spTree>
    <p:extLst>
      <p:ext uri="{BB962C8B-B14F-4D97-AF65-F5344CB8AC3E}">
        <p14:creationId xmlns:p14="http://schemas.microsoft.com/office/powerpoint/2010/main" val="32523516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2290" name="Rectangle 2"/>
          <p:cNvSpPr>
            <a:spLocks noGrp="1" noChangeArrowheads="1"/>
          </p:cNvSpPr>
          <p:nvPr>
            <p:ph type="title"/>
          </p:nvPr>
        </p:nvSpPr>
        <p:spPr>
          <a:xfrm>
            <a:off x="398463" y="119063"/>
            <a:ext cx="8229600" cy="1143000"/>
          </a:xfrm>
        </p:spPr>
        <p:txBody>
          <a:bodyPr/>
          <a:lstStyle/>
          <a:p>
            <a:pPr eaLnBrk="1" hangingPunct="1">
              <a:defRPr/>
            </a:pPr>
            <a:r>
              <a:rPr lang="en-US" sz="3200" b="1" smtClean="0"/>
              <a:t>Coil and loop conformations</a:t>
            </a:r>
            <a:endParaRPr lang="en-US" smtClean="0"/>
          </a:p>
        </p:txBody>
      </p:sp>
      <p:sp>
        <p:nvSpPr>
          <p:cNvPr id="1292291" name="Rectangle 3"/>
          <p:cNvSpPr>
            <a:spLocks noGrp="1" noChangeArrowheads="1"/>
          </p:cNvSpPr>
          <p:nvPr>
            <p:ph type="body" idx="1"/>
          </p:nvPr>
        </p:nvSpPr>
        <p:spPr>
          <a:xfrm>
            <a:off x="420688" y="1042988"/>
            <a:ext cx="8218487" cy="5624512"/>
          </a:xfrm>
        </p:spPr>
        <p:txBody>
          <a:bodyPr/>
          <a:lstStyle/>
          <a:p>
            <a:pPr eaLnBrk="1" hangingPunct="1">
              <a:lnSpc>
                <a:spcPct val="90000"/>
              </a:lnSpc>
              <a:buFontTx/>
              <a:buNone/>
              <a:defRPr/>
            </a:pPr>
            <a:endParaRPr lang="en-US" sz="2400" dirty="0" smtClean="0"/>
          </a:p>
          <a:p>
            <a:pPr eaLnBrk="1" hangingPunct="1">
              <a:lnSpc>
                <a:spcPct val="90000"/>
              </a:lnSpc>
              <a:defRPr/>
            </a:pPr>
            <a:r>
              <a:rPr lang="en-US" sz="2400" dirty="0" smtClean="0"/>
              <a:t>Almost all proteins &gt;60 residues have one or more loops</a:t>
            </a:r>
          </a:p>
          <a:p>
            <a:pPr lvl="1" eaLnBrk="1" hangingPunct="1">
              <a:lnSpc>
                <a:spcPct val="90000"/>
              </a:lnSpc>
              <a:defRPr/>
            </a:pPr>
            <a:r>
              <a:rPr lang="en-US" sz="2400" b="1" dirty="0" smtClean="0">
                <a:ea typeface="ＭＳ Ｐゴシック" charset="0"/>
              </a:rPr>
              <a:t>Each loop is 6-16 residues that are not components of </a:t>
            </a:r>
            <a:r>
              <a:rPr lang="en-US" sz="2400" b="1" dirty="0" smtClean="0">
                <a:latin typeface="Osaka" charset="0"/>
                <a:ea typeface="ＭＳ Ｐゴシック" charset="0"/>
                <a:sym typeface="Symbol" charset="0"/>
              </a:rPr>
              <a:t></a:t>
            </a:r>
            <a:r>
              <a:rPr lang="en-US" sz="2400" b="1" dirty="0" smtClean="0">
                <a:ea typeface="ＭＳ Ｐゴシック" charset="0"/>
              </a:rPr>
              <a:t> sheets or helices called </a:t>
            </a:r>
            <a:r>
              <a:rPr lang="en-US" sz="2400" b="1" dirty="0" smtClean="0">
                <a:latin typeface="Symbol" charset="0"/>
                <a:ea typeface="ＭＳ Ｐゴシック" charset="0"/>
                <a:sym typeface="Symbol" charset="0"/>
              </a:rPr>
              <a:t></a:t>
            </a:r>
            <a:r>
              <a:rPr lang="en-US" sz="2400" b="1" dirty="0" smtClean="0">
                <a:ea typeface="ＭＳ Ｐゴシック" charset="0"/>
              </a:rPr>
              <a:t> loops.</a:t>
            </a:r>
          </a:p>
          <a:p>
            <a:pPr lvl="1" eaLnBrk="1" hangingPunct="1">
              <a:lnSpc>
                <a:spcPct val="90000"/>
              </a:lnSpc>
              <a:defRPr/>
            </a:pPr>
            <a:r>
              <a:rPr lang="en-US" sz="2400" dirty="0" smtClean="0"/>
              <a:t>Look like the Greek letter </a:t>
            </a:r>
            <a:r>
              <a:rPr lang="en-US" sz="2400" b="1" dirty="0" smtClean="0">
                <a:latin typeface="Symbol" charset="0"/>
                <a:ea typeface="ＭＳ Ｐゴシック" charset="0"/>
                <a:sym typeface="Symbol" charset="0"/>
              </a:rPr>
              <a:t></a:t>
            </a:r>
            <a:endParaRPr lang="en-US" sz="2400" dirty="0" smtClean="0"/>
          </a:p>
          <a:p>
            <a:pPr eaLnBrk="1" hangingPunct="1">
              <a:lnSpc>
                <a:spcPct val="90000"/>
              </a:lnSpc>
              <a:defRPr/>
            </a:pPr>
            <a:r>
              <a:rPr lang="en-US" sz="2400" dirty="0" smtClean="0"/>
              <a:t>Almost always located on the protein surface</a:t>
            </a:r>
          </a:p>
          <a:p>
            <a:pPr eaLnBrk="1" hangingPunct="1">
              <a:lnSpc>
                <a:spcPct val="90000"/>
              </a:lnSpc>
              <a:defRPr/>
            </a:pPr>
            <a:r>
              <a:rPr lang="en-US" sz="2400" dirty="0" smtClean="0"/>
              <a:t>Involved in recognition.</a:t>
            </a:r>
          </a:p>
          <a:p>
            <a:pPr eaLnBrk="1" hangingPunct="1">
              <a:lnSpc>
                <a:spcPct val="90000"/>
              </a:lnSpc>
              <a:defRPr/>
            </a:pPr>
            <a:endParaRPr lang="en-US" sz="2400" dirty="0" smtClean="0"/>
          </a:p>
          <a:p>
            <a:pPr eaLnBrk="1" hangingPunct="1">
              <a:lnSpc>
                <a:spcPct val="90000"/>
              </a:lnSpc>
              <a:buFontTx/>
              <a:buNone/>
              <a:defRPr/>
            </a:pPr>
            <a:endParaRPr lang="en-US" sz="2400" dirty="0" smtClean="0"/>
          </a:p>
          <a:p>
            <a:pPr eaLnBrk="1" hangingPunct="1">
              <a:lnSpc>
                <a:spcPct val="90000"/>
              </a:lnSpc>
              <a:buFontTx/>
              <a:buNone/>
              <a:defRPr/>
            </a:pPr>
            <a:endParaRPr lang="en-US" sz="2400" dirty="0" smtClean="0"/>
          </a:p>
          <a:p>
            <a:pPr lvl="1" eaLnBrk="1" hangingPunct="1">
              <a:lnSpc>
                <a:spcPct val="90000"/>
              </a:lnSpc>
              <a:defRPr/>
            </a:pPr>
            <a:endParaRPr lang="en-US" sz="2400" dirty="0" smtClean="0"/>
          </a:p>
          <a:p>
            <a:pPr lvl="1" eaLnBrk="1" hangingPunct="1">
              <a:lnSpc>
                <a:spcPct val="90000"/>
              </a:lnSpc>
              <a:buFontTx/>
              <a:buNone/>
              <a:defRPr/>
            </a:pPr>
            <a:r>
              <a:rPr lang="en-US" sz="2400" dirty="0" smtClean="0"/>
              <a:t> </a:t>
            </a:r>
          </a:p>
        </p:txBody>
      </p:sp>
    </p:spTree>
    <p:extLst>
      <p:ext uri="{BB962C8B-B14F-4D97-AF65-F5344CB8AC3E}">
        <p14:creationId xmlns:p14="http://schemas.microsoft.com/office/powerpoint/2010/main" val="334574937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4338" name="Rectangle 2"/>
          <p:cNvSpPr>
            <a:spLocks noGrp="1" noChangeArrowheads="1"/>
          </p:cNvSpPr>
          <p:nvPr>
            <p:ph type="title"/>
          </p:nvPr>
        </p:nvSpPr>
        <p:spPr/>
        <p:txBody>
          <a:bodyPr/>
          <a:lstStyle/>
          <a:p>
            <a:pPr eaLnBrk="1" hangingPunct="1"/>
            <a:r>
              <a:rPr lang="en-US" altLang="en-US" sz="2000" b="1" smtClean="0"/>
              <a:t>Figure 8-23</a:t>
            </a:r>
            <a:r>
              <a:rPr lang="en-US" altLang="en-US" sz="2000" smtClean="0"/>
              <a:t>	Space-filling representation of an Ω loop comprising residues 40 to 54 of cytochrome </a:t>
            </a:r>
            <a:r>
              <a:rPr lang="en-US" altLang="en-US" sz="2000" i="1" smtClean="0"/>
              <a:t>c</a:t>
            </a:r>
            <a:r>
              <a:rPr lang="en-US" altLang="en-US" sz="2000" smtClean="0"/>
              <a:t>.</a:t>
            </a:r>
          </a:p>
        </p:txBody>
      </p:sp>
      <p:pic>
        <p:nvPicPr>
          <p:cNvPr id="1294339"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820863" y="1981200"/>
            <a:ext cx="5500687" cy="4114800"/>
          </a:xfrm>
        </p:spPr>
      </p:pic>
      <p:sp>
        <p:nvSpPr>
          <p:cNvPr id="1294340" name="Text Box 4"/>
          <p:cNvSpPr txBox="1">
            <a:spLocks noChangeArrowheads="1"/>
          </p:cNvSpPr>
          <p:nvPr/>
        </p:nvSpPr>
        <p:spPr bwMode="auto">
          <a:xfrm rot="-5400000">
            <a:off x="-143669" y="4687094"/>
            <a:ext cx="836613"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1000">
                <a:latin typeface="Arial" charset="0"/>
                <a:ea typeface="ＭＳ Ｐゴシック" charset="0"/>
              </a:rPr>
              <a:t>Page 231</a:t>
            </a:r>
            <a:endParaRPr lang="en-US" sz="1000">
              <a:latin typeface="Times" charset="0"/>
              <a:ea typeface="ＭＳ Ｐゴシック" charset="0"/>
            </a:endParaRPr>
          </a:p>
        </p:txBody>
      </p:sp>
    </p:spTree>
    <p:extLst>
      <p:ext uri="{BB962C8B-B14F-4D97-AF65-F5344CB8AC3E}">
        <p14:creationId xmlns:p14="http://schemas.microsoft.com/office/powerpoint/2010/main" val="216314066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3417</TotalTime>
  <Words>2488</Words>
  <Application>Microsoft Office PowerPoint</Application>
  <PresentationFormat>On-screen Show (4:3)</PresentationFormat>
  <Paragraphs>285</Paragraphs>
  <Slides>39</Slides>
  <Notes>36</Notes>
  <HiddenSlides>0</HiddenSlides>
  <MMClips>0</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Office Theme</vt:lpstr>
      <vt:lpstr>Lecture 6</vt:lpstr>
      <vt:lpstr>Hierarchy of protein structure</vt:lpstr>
      <vt:lpstr>Structure of Proteins</vt:lpstr>
      <vt:lpstr>Weak non-covalent interactions</vt:lpstr>
      <vt:lpstr>PowerPoint Presentation</vt:lpstr>
      <vt:lpstr>PowerPoint Presentation</vt:lpstr>
      <vt:lpstr>Proline is unique: can adopt both</vt:lpstr>
      <vt:lpstr>Peptide bonds are planar</vt:lpstr>
      <vt:lpstr>Only non-planar Bonds Rotate</vt:lpstr>
      <vt:lpstr>Getting the Angles</vt:lpstr>
      <vt:lpstr>Many Angles are Prohibited due to Steric Overlap</vt:lpstr>
      <vt:lpstr>Ramachandran Plot</vt:lpstr>
      <vt:lpstr>Ramachandran Plot for glycine</vt:lpstr>
      <vt:lpstr>Conformation angles in real proteins.</vt:lpstr>
      <vt:lpstr>PowerPoint Presentation</vt:lpstr>
      <vt:lpstr>Secondary structure</vt:lpstr>
      <vt:lpstr>Helical structures</vt:lpstr>
      <vt:lpstr>Right-handed a helix.</vt:lpstr>
      <vt:lpstr>Space-filling representation of an a helical segment of sperm whale myoglobin.</vt:lpstr>
      <vt:lpstr>Helical structures</vt:lpstr>
      <vt:lpstr>Figure 8-13 The hydrogen bonding pattern of several polypeptide helices.</vt:lpstr>
      <vt:lpstr>Comparison of the two polypeptide helices that occasionally occur in proteins with the commonly occurring a helix.</vt:lpstr>
      <vt:lpstr>The polyproline II helix.</vt:lpstr>
      <vt:lpstr>Beta structures</vt:lpstr>
      <vt:lpstr>The antiparallel b pleated sheets.</vt:lpstr>
      <vt:lpstr>The parallel b pleated sheets.</vt:lpstr>
      <vt:lpstr>“pleated” two-stranded antiparallel b sheet</vt:lpstr>
      <vt:lpstr>PowerPoint Presentation</vt:lpstr>
      <vt:lpstr>PowerPoint Presentation</vt:lpstr>
      <vt:lpstr>PowerPoint Presentation</vt:lpstr>
      <vt:lpstr>PowerPoint Presentation</vt:lpstr>
      <vt:lpstr>PowerPoint Presentation</vt:lpstr>
      <vt:lpstr>Beta structures</vt:lpstr>
      <vt:lpstr>Figure 8-20 Connections between adjacent polypeptide strands in b pleated sheets.</vt:lpstr>
      <vt:lpstr>Figure 8-21 Origin of a right-handed crossover connection.</vt:lpstr>
      <vt:lpstr>Coil and loop conformations</vt:lpstr>
      <vt:lpstr>Figure 8-22 Reverse turns in polypeptide chains.</vt:lpstr>
      <vt:lpstr>Coil and loop conformations</vt:lpstr>
      <vt:lpstr>Figure 8-23 Space-filling representation of an Ω loop comprising residues 40 to 54 of cytochrome c.</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BCH2333</dc:title>
  <dc:creator>uOttawa Employee</dc:creator>
  <cp:lastModifiedBy>uOttawa Employee</cp:lastModifiedBy>
  <cp:revision>66</cp:revision>
  <cp:lastPrinted>2015-02-03T01:37:56Z</cp:lastPrinted>
  <dcterms:created xsi:type="dcterms:W3CDTF">2015-01-13T02:21:27Z</dcterms:created>
  <dcterms:modified xsi:type="dcterms:W3CDTF">2015-02-03T02:59:04Z</dcterms:modified>
</cp:coreProperties>
</file>