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9" r:id="rId1"/>
  </p:sldMasterIdLst>
  <p:notesMasterIdLst>
    <p:notesMasterId r:id="rId52"/>
  </p:notesMasterIdLst>
  <p:handoutMasterIdLst>
    <p:handoutMasterId r:id="rId53"/>
  </p:handoutMasterIdLst>
  <p:sldIdLst>
    <p:sldId id="415" r:id="rId2"/>
    <p:sldId id="424" r:id="rId3"/>
    <p:sldId id="425" r:id="rId4"/>
    <p:sldId id="345" r:id="rId5"/>
    <p:sldId id="404" r:id="rId6"/>
    <p:sldId id="405" r:id="rId7"/>
    <p:sldId id="406" r:id="rId8"/>
    <p:sldId id="407" r:id="rId9"/>
    <p:sldId id="418" r:id="rId10"/>
    <p:sldId id="325" r:id="rId11"/>
    <p:sldId id="327" r:id="rId12"/>
    <p:sldId id="416" r:id="rId13"/>
    <p:sldId id="349" r:id="rId14"/>
    <p:sldId id="417" r:id="rId15"/>
    <p:sldId id="383" r:id="rId16"/>
    <p:sldId id="384" r:id="rId17"/>
    <p:sldId id="419" r:id="rId18"/>
    <p:sldId id="385" r:id="rId19"/>
    <p:sldId id="420" r:id="rId20"/>
    <p:sldId id="422" r:id="rId21"/>
    <p:sldId id="423" r:id="rId22"/>
    <p:sldId id="433" r:id="rId23"/>
    <p:sldId id="434" r:id="rId24"/>
    <p:sldId id="421" r:id="rId25"/>
    <p:sldId id="375" r:id="rId26"/>
    <p:sldId id="389" r:id="rId27"/>
    <p:sldId id="347" r:id="rId28"/>
    <p:sldId id="348" r:id="rId29"/>
    <p:sldId id="376" r:id="rId30"/>
    <p:sldId id="437" r:id="rId31"/>
    <p:sldId id="390" r:id="rId32"/>
    <p:sldId id="391" r:id="rId33"/>
    <p:sldId id="428" r:id="rId34"/>
    <p:sldId id="429" r:id="rId35"/>
    <p:sldId id="397" r:id="rId36"/>
    <p:sldId id="435" r:id="rId37"/>
    <p:sldId id="398" r:id="rId38"/>
    <p:sldId id="400" r:id="rId39"/>
    <p:sldId id="401" r:id="rId40"/>
    <p:sldId id="402" r:id="rId41"/>
    <p:sldId id="403" r:id="rId42"/>
    <p:sldId id="430" r:id="rId43"/>
    <p:sldId id="408" r:id="rId44"/>
    <p:sldId id="409" r:id="rId45"/>
    <p:sldId id="410" r:id="rId46"/>
    <p:sldId id="411" r:id="rId47"/>
    <p:sldId id="431" r:id="rId48"/>
    <p:sldId id="432" r:id="rId49"/>
    <p:sldId id="414" r:id="rId50"/>
    <p:sldId id="436" r:id="rId51"/>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2685" autoAdjust="0"/>
    <p:restoredTop sz="81331" autoAdjust="0"/>
  </p:normalViewPr>
  <p:slideViewPr>
    <p:cSldViewPr>
      <p:cViewPr varScale="1">
        <p:scale>
          <a:sx n="91" d="100"/>
          <a:sy n="91" d="100"/>
        </p:scale>
        <p:origin x="-149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3804"/>
    </p:cViewPr>
  </p:sorterViewPr>
  <p:notesViewPr>
    <p:cSldViewPr>
      <p:cViewPr>
        <p:scale>
          <a:sx n="100" d="100"/>
          <a:sy n="100" d="100"/>
        </p:scale>
        <p:origin x="-2832" y="678"/>
      </p:cViewPr>
      <p:guideLst>
        <p:guide orient="horz" pos="2928"/>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63550"/>
          </a:xfrm>
          <a:prstGeom prst="rect">
            <a:avLst/>
          </a:prstGeom>
          <a:noFill/>
          <a:ln w="9525">
            <a:noFill/>
            <a:miter lim="800000"/>
            <a:headEnd/>
            <a:tailEnd/>
          </a:ln>
          <a:effectLst/>
        </p:spPr>
        <p:txBody>
          <a:bodyPr vert="horz" wrap="square" lIns="93177" tIns="46588" rIns="93177" bIns="46588" numCol="1" anchor="t" anchorCtr="0" compatLnSpc="1">
            <a:prstTxWarp prst="textNoShape">
              <a:avLst/>
            </a:prstTxWarp>
          </a:bodyPr>
          <a:lstStyle>
            <a:lvl1pPr defTabSz="930275" eaLnBrk="0" hangingPunct="0">
              <a:defRPr sz="1200">
                <a:latin typeface="Times New Roman" charset="0"/>
              </a:defRPr>
            </a:lvl1pPr>
          </a:lstStyle>
          <a:p>
            <a:pPr>
              <a:defRPr/>
            </a:pPr>
            <a:endParaRPr lang="en-US"/>
          </a:p>
        </p:txBody>
      </p:sp>
      <p:sp>
        <p:nvSpPr>
          <p:cNvPr id="22531" name="Rectangle 3"/>
          <p:cNvSpPr>
            <a:spLocks noGrp="1" noChangeArrowheads="1"/>
          </p:cNvSpPr>
          <p:nvPr>
            <p:ph type="dt" sz="quarter" idx="1"/>
          </p:nvPr>
        </p:nvSpPr>
        <p:spPr bwMode="auto">
          <a:xfrm>
            <a:off x="3886200" y="0"/>
            <a:ext cx="2971800" cy="463550"/>
          </a:xfrm>
          <a:prstGeom prst="rect">
            <a:avLst/>
          </a:prstGeom>
          <a:noFill/>
          <a:ln w="9525">
            <a:noFill/>
            <a:miter lim="800000"/>
            <a:headEnd/>
            <a:tailEnd/>
          </a:ln>
          <a:effectLst/>
        </p:spPr>
        <p:txBody>
          <a:bodyPr vert="horz" wrap="square" lIns="93177" tIns="46588" rIns="93177" bIns="46588" numCol="1" anchor="t" anchorCtr="0" compatLnSpc="1">
            <a:prstTxWarp prst="textNoShape">
              <a:avLst/>
            </a:prstTxWarp>
          </a:bodyPr>
          <a:lstStyle>
            <a:lvl1pPr algn="r" defTabSz="930275" eaLnBrk="0" hangingPunct="0">
              <a:defRPr sz="1200">
                <a:latin typeface="Times New Roman" charset="0"/>
              </a:defRPr>
            </a:lvl1pPr>
          </a:lstStyle>
          <a:p>
            <a:pPr>
              <a:defRPr/>
            </a:pPr>
            <a:endParaRPr lang="en-US"/>
          </a:p>
        </p:txBody>
      </p:sp>
      <p:sp>
        <p:nvSpPr>
          <p:cNvPr id="22532" name="Rectangle 4"/>
          <p:cNvSpPr>
            <a:spLocks noGrp="1" noChangeArrowheads="1"/>
          </p:cNvSpPr>
          <p:nvPr>
            <p:ph type="ftr" sz="quarter" idx="2"/>
          </p:nvPr>
        </p:nvSpPr>
        <p:spPr bwMode="auto">
          <a:xfrm>
            <a:off x="0" y="8832850"/>
            <a:ext cx="2971800" cy="463550"/>
          </a:xfrm>
          <a:prstGeom prst="rect">
            <a:avLst/>
          </a:prstGeom>
          <a:noFill/>
          <a:ln w="9525">
            <a:noFill/>
            <a:miter lim="800000"/>
            <a:headEnd/>
            <a:tailEnd/>
          </a:ln>
          <a:effectLst/>
        </p:spPr>
        <p:txBody>
          <a:bodyPr vert="horz" wrap="square" lIns="93177" tIns="46588" rIns="93177" bIns="46588" numCol="1" anchor="b" anchorCtr="0" compatLnSpc="1">
            <a:prstTxWarp prst="textNoShape">
              <a:avLst/>
            </a:prstTxWarp>
          </a:bodyPr>
          <a:lstStyle>
            <a:lvl1pPr defTabSz="930275" eaLnBrk="0" hangingPunct="0">
              <a:defRPr sz="1200">
                <a:latin typeface="Times New Roman" charset="0"/>
              </a:defRPr>
            </a:lvl1pPr>
          </a:lstStyle>
          <a:p>
            <a:pPr>
              <a:defRPr/>
            </a:pPr>
            <a:endParaRPr lang="en-US"/>
          </a:p>
        </p:txBody>
      </p:sp>
      <p:sp>
        <p:nvSpPr>
          <p:cNvPr id="22533" name="Rectangle 5"/>
          <p:cNvSpPr>
            <a:spLocks noGrp="1" noChangeArrowheads="1"/>
          </p:cNvSpPr>
          <p:nvPr>
            <p:ph type="sldNum" sz="quarter" idx="3"/>
          </p:nvPr>
        </p:nvSpPr>
        <p:spPr bwMode="auto">
          <a:xfrm>
            <a:off x="3886200" y="8832850"/>
            <a:ext cx="2971800" cy="463550"/>
          </a:xfrm>
          <a:prstGeom prst="rect">
            <a:avLst/>
          </a:prstGeom>
          <a:noFill/>
          <a:ln w="9525">
            <a:noFill/>
            <a:miter lim="800000"/>
            <a:headEnd/>
            <a:tailEnd/>
          </a:ln>
          <a:effectLst/>
        </p:spPr>
        <p:txBody>
          <a:bodyPr vert="horz" wrap="square" lIns="93177" tIns="46588" rIns="93177" bIns="46588" numCol="1" anchor="b" anchorCtr="0" compatLnSpc="1">
            <a:prstTxWarp prst="textNoShape">
              <a:avLst/>
            </a:prstTxWarp>
          </a:bodyPr>
          <a:lstStyle>
            <a:lvl1pPr algn="r" defTabSz="930275" eaLnBrk="0" hangingPunct="0">
              <a:defRPr sz="1200">
                <a:latin typeface="Times New Roman" charset="0"/>
              </a:defRPr>
            </a:lvl1pPr>
          </a:lstStyle>
          <a:p>
            <a:pPr>
              <a:defRPr/>
            </a:pPr>
            <a:fld id="{1D092631-04B0-48BD-BD43-6660C138E0C8}" type="slidenum">
              <a:rPr lang="en-US"/>
              <a:pPr>
                <a:defRPr/>
              </a:pPr>
              <a:t>‹N°›</a:t>
            </a:fld>
            <a:endParaRPr lang="en-US"/>
          </a:p>
        </p:txBody>
      </p:sp>
    </p:spTree>
    <p:extLst>
      <p:ext uri="{BB962C8B-B14F-4D97-AF65-F5344CB8AC3E}">
        <p14:creationId xmlns:p14="http://schemas.microsoft.com/office/powerpoint/2010/main" val="4274607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63550"/>
          </a:xfrm>
          <a:prstGeom prst="rect">
            <a:avLst/>
          </a:prstGeom>
          <a:noFill/>
          <a:ln w="9525">
            <a:noFill/>
            <a:miter lim="800000"/>
            <a:headEnd/>
            <a:tailEnd/>
          </a:ln>
          <a:effectLst/>
        </p:spPr>
        <p:txBody>
          <a:bodyPr vert="horz" wrap="square" lIns="93177" tIns="46588" rIns="93177" bIns="46588" numCol="1" anchor="t" anchorCtr="0" compatLnSpc="1">
            <a:prstTxWarp prst="textNoShape">
              <a:avLst/>
            </a:prstTxWarp>
          </a:bodyPr>
          <a:lstStyle>
            <a:lvl1pPr defTabSz="930275" eaLnBrk="0" hangingPunct="0">
              <a:defRPr sz="1200">
                <a:latin typeface="Times New Roman" charset="0"/>
              </a:defRPr>
            </a:lvl1pPr>
          </a:lstStyle>
          <a:p>
            <a:pPr>
              <a:defRPr/>
            </a:pPr>
            <a:endParaRPr lang="en-US"/>
          </a:p>
        </p:txBody>
      </p:sp>
      <p:sp>
        <p:nvSpPr>
          <p:cNvPr id="16387" name="Rectangle 3"/>
          <p:cNvSpPr>
            <a:spLocks noGrp="1" noChangeArrowheads="1"/>
          </p:cNvSpPr>
          <p:nvPr>
            <p:ph type="dt" idx="1"/>
          </p:nvPr>
        </p:nvSpPr>
        <p:spPr bwMode="auto">
          <a:xfrm>
            <a:off x="3886200" y="0"/>
            <a:ext cx="2971800" cy="463550"/>
          </a:xfrm>
          <a:prstGeom prst="rect">
            <a:avLst/>
          </a:prstGeom>
          <a:noFill/>
          <a:ln w="9525">
            <a:noFill/>
            <a:miter lim="800000"/>
            <a:headEnd/>
            <a:tailEnd/>
          </a:ln>
          <a:effectLst/>
        </p:spPr>
        <p:txBody>
          <a:bodyPr vert="horz" wrap="square" lIns="93177" tIns="46588" rIns="93177" bIns="46588" numCol="1" anchor="t" anchorCtr="0" compatLnSpc="1">
            <a:prstTxWarp prst="textNoShape">
              <a:avLst/>
            </a:prstTxWarp>
          </a:bodyPr>
          <a:lstStyle>
            <a:lvl1pPr algn="r" defTabSz="930275" eaLnBrk="0" hangingPunct="0">
              <a:defRPr sz="1200">
                <a:latin typeface="Times New Roman" charset="0"/>
              </a:defRPr>
            </a:lvl1pPr>
          </a:lstStyle>
          <a:p>
            <a:pPr>
              <a:defRPr/>
            </a:pPr>
            <a:endParaRPr lang="en-US"/>
          </a:p>
        </p:txBody>
      </p:sp>
      <p:sp>
        <p:nvSpPr>
          <p:cNvPr id="45060" name="Rectangle 4"/>
          <p:cNvSpPr>
            <a:spLocks noGrp="1" noRot="1" noChangeAspect="1" noChangeArrowheads="1" noTextEdit="1"/>
          </p:cNvSpPr>
          <p:nvPr>
            <p:ph type="sldImg" idx="2"/>
          </p:nvPr>
        </p:nvSpPr>
        <p:spPr bwMode="auto">
          <a:xfrm>
            <a:off x="1104900" y="698500"/>
            <a:ext cx="4648200" cy="3486150"/>
          </a:xfrm>
          <a:prstGeom prst="rect">
            <a:avLst/>
          </a:prstGeom>
          <a:noFill/>
          <a:ln w="9525">
            <a:solidFill>
              <a:srgbClr val="000000"/>
            </a:solidFill>
            <a:miter lim="800000"/>
            <a:headEnd/>
            <a:tailEnd/>
          </a:ln>
        </p:spPr>
      </p:sp>
      <p:sp>
        <p:nvSpPr>
          <p:cNvPr id="16389" name="Rectangle 5"/>
          <p:cNvSpPr>
            <a:spLocks noGrp="1" noChangeArrowheads="1"/>
          </p:cNvSpPr>
          <p:nvPr>
            <p:ph type="body" sz="quarter" idx="3"/>
          </p:nvPr>
        </p:nvSpPr>
        <p:spPr bwMode="auto">
          <a:xfrm>
            <a:off x="912813" y="4416425"/>
            <a:ext cx="5032375" cy="4181475"/>
          </a:xfrm>
          <a:prstGeom prst="rect">
            <a:avLst/>
          </a:prstGeom>
          <a:noFill/>
          <a:ln w="9525">
            <a:noFill/>
            <a:miter lim="800000"/>
            <a:headEnd/>
            <a:tailEnd/>
          </a:ln>
          <a:effectLst/>
        </p:spPr>
        <p:txBody>
          <a:bodyPr vert="horz" wrap="square" lIns="93177" tIns="46588" rIns="93177" bIns="46588"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6390" name="Rectangle 6"/>
          <p:cNvSpPr>
            <a:spLocks noGrp="1" noChangeArrowheads="1"/>
          </p:cNvSpPr>
          <p:nvPr>
            <p:ph type="ftr" sz="quarter" idx="4"/>
          </p:nvPr>
        </p:nvSpPr>
        <p:spPr bwMode="auto">
          <a:xfrm>
            <a:off x="0" y="8832850"/>
            <a:ext cx="2971800" cy="463550"/>
          </a:xfrm>
          <a:prstGeom prst="rect">
            <a:avLst/>
          </a:prstGeom>
          <a:noFill/>
          <a:ln w="9525">
            <a:noFill/>
            <a:miter lim="800000"/>
            <a:headEnd/>
            <a:tailEnd/>
          </a:ln>
          <a:effectLst/>
        </p:spPr>
        <p:txBody>
          <a:bodyPr vert="horz" wrap="square" lIns="93177" tIns="46588" rIns="93177" bIns="46588" numCol="1" anchor="b" anchorCtr="0" compatLnSpc="1">
            <a:prstTxWarp prst="textNoShape">
              <a:avLst/>
            </a:prstTxWarp>
          </a:bodyPr>
          <a:lstStyle>
            <a:lvl1pPr defTabSz="930275" eaLnBrk="0" hangingPunct="0">
              <a:defRPr sz="1200">
                <a:latin typeface="Times New Roman" charset="0"/>
              </a:defRPr>
            </a:lvl1pPr>
          </a:lstStyle>
          <a:p>
            <a:pPr>
              <a:defRPr/>
            </a:pPr>
            <a:endParaRPr lang="en-US"/>
          </a:p>
        </p:txBody>
      </p:sp>
      <p:sp>
        <p:nvSpPr>
          <p:cNvPr id="16391" name="Rectangle 7"/>
          <p:cNvSpPr>
            <a:spLocks noGrp="1" noChangeArrowheads="1"/>
          </p:cNvSpPr>
          <p:nvPr>
            <p:ph type="sldNum" sz="quarter" idx="5"/>
          </p:nvPr>
        </p:nvSpPr>
        <p:spPr bwMode="auto">
          <a:xfrm>
            <a:off x="3886200" y="8832850"/>
            <a:ext cx="2971800" cy="463550"/>
          </a:xfrm>
          <a:prstGeom prst="rect">
            <a:avLst/>
          </a:prstGeom>
          <a:noFill/>
          <a:ln w="9525">
            <a:noFill/>
            <a:miter lim="800000"/>
            <a:headEnd/>
            <a:tailEnd/>
          </a:ln>
          <a:effectLst/>
        </p:spPr>
        <p:txBody>
          <a:bodyPr vert="horz" wrap="square" lIns="93177" tIns="46588" rIns="93177" bIns="46588" numCol="1" anchor="b" anchorCtr="0" compatLnSpc="1">
            <a:prstTxWarp prst="textNoShape">
              <a:avLst/>
            </a:prstTxWarp>
          </a:bodyPr>
          <a:lstStyle>
            <a:lvl1pPr algn="r" defTabSz="930275" eaLnBrk="0" hangingPunct="0">
              <a:defRPr sz="1200">
                <a:latin typeface="Times New Roman" charset="0"/>
              </a:defRPr>
            </a:lvl1pPr>
          </a:lstStyle>
          <a:p>
            <a:pPr>
              <a:defRPr/>
            </a:pPr>
            <a:fld id="{0A661542-5EDA-4812-9907-838EC4C3A7FD}" type="slidenum">
              <a:rPr lang="en-US"/>
              <a:pPr>
                <a:defRPr/>
              </a:pPr>
              <a:t>‹N°›</a:t>
            </a:fld>
            <a:endParaRPr lang="en-US"/>
          </a:p>
        </p:txBody>
      </p:sp>
    </p:spTree>
    <p:extLst>
      <p:ext uri="{BB962C8B-B14F-4D97-AF65-F5344CB8AC3E}">
        <p14:creationId xmlns:p14="http://schemas.microsoft.com/office/powerpoint/2010/main" val="40425994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1</a:t>
            </a:fld>
            <a:endParaRPr lang="en-US"/>
          </a:p>
        </p:txBody>
      </p:sp>
    </p:spTree>
    <p:extLst>
      <p:ext uri="{BB962C8B-B14F-4D97-AF65-F5344CB8AC3E}">
        <p14:creationId xmlns:p14="http://schemas.microsoft.com/office/powerpoint/2010/main" val="20574651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456D608-C199-49FF-A8E8-875312BD49A9}" type="slidenum">
              <a:rPr lang="en-US" smtClean="0"/>
              <a:pPr/>
              <a:t>2</a:t>
            </a:fld>
            <a:endParaRPr 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456D608-C199-49FF-A8E8-875312BD49A9}" type="slidenum">
              <a:rPr lang="en-US" smtClean="0"/>
              <a:pPr/>
              <a:t>3</a:t>
            </a:fld>
            <a:endParaRPr 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456D608-C199-49FF-A8E8-875312BD49A9}" type="slidenum">
              <a:rPr lang="en-US" smtClean="0"/>
              <a:pPr/>
              <a:t>4</a:t>
            </a:fld>
            <a:endParaRPr 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3BE02BF0-5C9D-4DB4-981D-54F071CAE8B1}" type="slidenum">
              <a:rPr lang="en-US" smtClean="0"/>
              <a:pPr/>
              <a:t>5</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775EF38-CD86-42CF-B1A9-225D0A939ED5}" type="slidenum">
              <a:rPr lang="en-US" smtClean="0"/>
              <a:pPr/>
              <a:t>6</a:t>
            </a:fld>
            <a:endParaRPr lang="en-US"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3C879F1D-C542-45F0-88F1-B8281D6C82C1}" type="slidenum">
              <a:rPr lang="en-US" smtClean="0"/>
              <a:pPr/>
              <a:t>7</a:t>
            </a:fld>
            <a:endParaRPr lang="en-US"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4D33B060-DA2F-4933-96C3-5B8662E452F7}" type="slidenum">
              <a:rPr lang="en-US" smtClean="0"/>
              <a:pPr/>
              <a:t>8</a:t>
            </a:fld>
            <a:endParaRPr lang="en-US"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860CA186-13B0-48B7-9A29-668ED57C70D3}" type="slidenum">
              <a:rPr lang="en-US" smtClean="0"/>
              <a:pPr/>
              <a:t>9</a:t>
            </a:fld>
            <a:endParaRPr lang="en-US"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860CA186-13B0-48B7-9A29-668ED57C70D3}" type="slidenum">
              <a:rPr lang="en-US" smtClean="0"/>
              <a:pPr/>
              <a:t>10</a:t>
            </a:fld>
            <a:endParaRPr lang="en-US"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3FAF91D2-4776-4EE3-9CF0-776F1A6F761D}" type="slidenum">
              <a:rPr lang="en-US" smtClean="0"/>
              <a:pPr/>
              <a:t>11</a:t>
            </a:fld>
            <a:endParaRPr lang="en-US"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3FAF91D2-4776-4EE3-9CF0-776F1A6F761D}" type="slidenum">
              <a:rPr lang="en-US" smtClean="0"/>
              <a:pPr/>
              <a:t>12</a:t>
            </a:fld>
            <a:endParaRPr lang="en-US"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61E7E543-988B-466A-86F1-CAEE76E865F1}" type="slidenum">
              <a:rPr lang="en-US" smtClean="0"/>
              <a:pPr/>
              <a:t>13</a:t>
            </a:fld>
            <a:endParaRPr lang="en-US"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a:buFontTx/>
              <a:buChar char="•"/>
            </a:pPr>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14</a:t>
            </a:fld>
            <a:endParaRPr lang="en-US"/>
          </a:p>
        </p:txBody>
      </p:sp>
    </p:spTree>
    <p:extLst>
      <p:ext uri="{BB962C8B-B14F-4D97-AF65-F5344CB8AC3E}">
        <p14:creationId xmlns:p14="http://schemas.microsoft.com/office/powerpoint/2010/main" val="40018286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80C73421-2E45-4D66-8DAB-8EA871A738C3}" type="slidenum">
              <a:rPr lang="en-US" smtClean="0"/>
              <a:pPr/>
              <a:t>15</a:t>
            </a:fld>
            <a:endParaRPr lang="en-US" dirty="0"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103125A9-B511-4ED3-BB58-A96121B501F2}" type="slidenum">
              <a:rPr lang="en-US" smtClean="0"/>
              <a:pPr/>
              <a:t>16</a:t>
            </a:fld>
            <a:endParaRPr lang="en-US" dirty="0"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103125A9-B511-4ED3-BB58-A96121B501F2}" type="slidenum">
              <a:rPr lang="en-US" smtClean="0"/>
              <a:pPr/>
              <a:t>17</a:t>
            </a:fld>
            <a:endParaRPr lang="en-US" dirty="0"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9608B5AD-1C41-4AC6-BC92-5E5F59A280C2}" type="slidenum">
              <a:rPr lang="en-US" smtClean="0"/>
              <a:pPr/>
              <a:t>18</a:t>
            </a:fld>
            <a:endParaRPr lang="en-US" dirty="0"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9608B5AD-1C41-4AC6-BC92-5E5F59A280C2}" type="slidenum">
              <a:rPr lang="en-US" smtClean="0"/>
              <a:pPr/>
              <a:t>19</a:t>
            </a:fld>
            <a:endParaRPr lang="en-US" dirty="0"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9608B5AD-1C41-4AC6-BC92-5E5F59A280C2}" type="slidenum">
              <a:rPr lang="en-US" smtClean="0"/>
              <a:pPr/>
              <a:t>20</a:t>
            </a:fld>
            <a:endParaRPr lang="en-US" dirty="0"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9608B5AD-1C41-4AC6-BC92-5E5F59A280C2}" type="slidenum">
              <a:rPr lang="en-US" smtClean="0"/>
              <a:pPr/>
              <a:t>21</a:t>
            </a:fld>
            <a:endParaRPr lang="en-US" dirty="0"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22</a:t>
            </a:fld>
            <a:endParaRPr lang="en-US"/>
          </a:p>
        </p:txBody>
      </p:sp>
    </p:spTree>
    <p:extLst>
      <p:ext uri="{BB962C8B-B14F-4D97-AF65-F5344CB8AC3E}">
        <p14:creationId xmlns:p14="http://schemas.microsoft.com/office/powerpoint/2010/main" val="1871908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23</a:t>
            </a:fld>
            <a:endParaRPr lang="en-US"/>
          </a:p>
        </p:txBody>
      </p:sp>
    </p:spTree>
    <p:extLst>
      <p:ext uri="{BB962C8B-B14F-4D97-AF65-F5344CB8AC3E}">
        <p14:creationId xmlns:p14="http://schemas.microsoft.com/office/powerpoint/2010/main" val="9480481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9608B5AD-1C41-4AC6-BC92-5E5F59A280C2}" type="slidenum">
              <a:rPr lang="en-US" smtClean="0"/>
              <a:pPr/>
              <a:t>24</a:t>
            </a:fld>
            <a:endParaRPr lang="en-US" dirty="0" smtClean="0"/>
          </a:p>
        </p:txBody>
      </p:sp>
      <p:sp>
        <p:nvSpPr>
          <p:cNvPr id="57347" name="Rectangle 2"/>
          <p:cNvSpPr>
            <a:spLocks noGrp="1" noRot="1" noChangeAspect="1" noChangeArrowheads="1" noTextEdit="1"/>
          </p:cNvSpPr>
          <p:nvPr>
            <p:ph type="sldImg"/>
          </p:nvPr>
        </p:nvSpPr>
        <p:spPr>
          <a:ln/>
        </p:spPr>
      </p:sp>
      <p:sp>
        <p:nvSpPr>
          <p:cNvPr id="2" name="Espace réservé des commentaires 1"/>
          <p:cNvSpPr>
            <a:spLocks noGrp="1"/>
          </p:cNvSpPr>
          <p:nvPr>
            <p:ph type="body" sz="quarter" idx="10"/>
          </p:nvPr>
        </p:nvSpPr>
        <p:spPr/>
        <p:txBody>
          <a:bodyPr/>
          <a:lstStyle/>
          <a:p>
            <a:endParaRPr lang="en-CA"/>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46A4DF85-9719-4690-81E6-8E4CD2E78F2D}" type="slidenum">
              <a:rPr lang="en-US" smtClean="0"/>
              <a:pPr/>
              <a:t>25</a:t>
            </a:fld>
            <a:endParaRPr lang="en-US" dirty="0"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9E620A47-C90C-46AB-BD68-3DC5D8AC97BD}" type="slidenum">
              <a:rPr lang="en-US" smtClean="0"/>
              <a:pPr/>
              <a:t>26</a:t>
            </a:fld>
            <a:endParaRPr lang="en-US" dirty="0" smtClean="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C397AB78-3E18-4489-A5E0-7F58D7AE2CCE}" type="slidenum">
              <a:rPr lang="en-US" smtClean="0"/>
              <a:pPr/>
              <a:t>27</a:t>
            </a:fld>
            <a:endParaRPr lang="en-US" dirty="0"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88188702-825A-47D7-95F5-697717860C31}" type="slidenum">
              <a:rPr lang="en-US" smtClean="0"/>
              <a:pPr/>
              <a:t>28</a:t>
            </a:fld>
            <a:endParaRPr lang="en-US" dirty="0"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3439AF0E-775C-46AA-A9C3-B6759ED7BFC0}" type="slidenum">
              <a:rPr lang="en-US" smtClean="0"/>
              <a:pPr/>
              <a:t>29</a:t>
            </a:fld>
            <a:endParaRPr lang="en-US" dirty="0" smtClean="0"/>
          </a:p>
        </p:txBody>
      </p:sp>
      <p:sp>
        <p:nvSpPr>
          <p:cNvPr id="65539" name="Rectangle 2"/>
          <p:cNvSpPr>
            <a:spLocks noGrp="1" noRot="1" noChangeAspect="1" noChangeArrowheads="1" noTextEdit="1"/>
          </p:cNvSpPr>
          <p:nvPr>
            <p:ph type="sldImg"/>
          </p:nvPr>
        </p:nvSpPr>
        <p:spPr>
          <a:xfrm>
            <a:off x="1104900" y="696913"/>
            <a:ext cx="4648200" cy="3486150"/>
          </a:xfrm>
          <a:ln/>
        </p:spPr>
      </p:sp>
      <p:sp>
        <p:nvSpPr>
          <p:cNvPr id="65540" name="Rectangle 3"/>
          <p:cNvSpPr>
            <a:spLocks noGrp="1" noChangeArrowheads="1"/>
          </p:cNvSpPr>
          <p:nvPr>
            <p:ph type="body" idx="1"/>
          </p:nvPr>
        </p:nvSpPr>
        <p:spPr>
          <a:xfrm>
            <a:off x="685800" y="4416425"/>
            <a:ext cx="5486400" cy="4183063"/>
          </a:xfrm>
          <a:noFill/>
          <a:ln/>
        </p:spPr>
        <p:txBody>
          <a:bodyPr/>
          <a:lstStyle/>
          <a:p>
            <a:pPr>
              <a:buFontTx/>
              <a:buChar char="•"/>
            </a:pPr>
            <a:endParaRPr lang="fr-FR"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p:spPr>
        <p:txBody>
          <a:bodyPr/>
          <a:lstStyle/>
          <a:p>
            <a:pPr>
              <a:buFontTx/>
              <a:buChar char="•"/>
            </a:pPr>
            <a:endParaRPr lang="en-CA" dirty="0" smtClean="0"/>
          </a:p>
        </p:txBody>
      </p:sp>
      <p:sp>
        <p:nvSpPr>
          <p:cNvPr id="66564" name="Slide Number Placeholder 3"/>
          <p:cNvSpPr>
            <a:spLocks noGrp="1"/>
          </p:cNvSpPr>
          <p:nvPr>
            <p:ph type="sldNum" sz="quarter" idx="5"/>
          </p:nvPr>
        </p:nvSpPr>
        <p:spPr>
          <a:noFill/>
        </p:spPr>
        <p:txBody>
          <a:bodyPr/>
          <a:lstStyle/>
          <a:p>
            <a:fld id="{03B69FDE-F85E-45AA-9D4F-2A3C3F095357}" type="slidenum">
              <a:rPr lang="en-US" smtClean="0"/>
              <a:pPr/>
              <a:t>31</a:t>
            </a:fld>
            <a:endParaRPr lang="en-US"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p:spPr>
        <p:txBody>
          <a:bodyPr/>
          <a:lstStyle/>
          <a:p>
            <a:pPr>
              <a:buFontTx/>
              <a:buChar char="•"/>
            </a:pPr>
            <a:endParaRPr lang="en-CA" dirty="0" smtClean="0"/>
          </a:p>
        </p:txBody>
      </p:sp>
      <p:sp>
        <p:nvSpPr>
          <p:cNvPr id="67588" name="Slide Number Placeholder 3"/>
          <p:cNvSpPr>
            <a:spLocks noGrp="1"/>
          </p:cNvSpPr>
          <p:nvPr>
            <p:ph type="sldNum" sz="quarter" idx="5"/>
          </p:nvPr>
        </p:nvSpPr>
        <p:spPr>
          <a:noFill/>
        </p:spPr>
        <p:txBody>
          <a:bodyPr/>
          <a:lstStyle/>
          <a:p>
            <a:fld id="{0905F617-1F65-44E4-B4C2-7B1BF9706B28}" type="slidenum">
              <a:rPr lang="en-US" smtClean="0"/>
              <a:pPr/>
              <a:t>32</a:t>
            </a:fld>
            <a:endParaRPr lang="en-US"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33</a:t>
            </a:fld>
            <a:endParaRPr lang="en-US"/>
          </a:p>
        </p:txBody>
      </p:sp>
    </p:spTree>
    <p:extLst>
      <p:ext uri="{BB962C8B-B14F-4D97-AF65-F5344CB8AC3E}">
        <p14:creationId xmlns:p14="http://schemas.microsoft.com/office/powerpoint/2010/main" val="32041657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34</a:t>
            </a:fld>
            <a:endParaRPr lang="en-US"/>
          </a:p>
        </p:txBody>
      </p:sp>
      <p:sp>
        <p:nvSpPr>
          <p:cNvPr id="5" name="Espace réservé des commentaires 4"/>
          <p:cNvSpPr>
            <a:spLocks noGrp="1"/>
          </p:cNvSpPr>
          <p:nvPr>
            <p:ph type="body" sz="quarter" idx="11"/>
          </p:nvPr>
        </p:nvSpPr>
        <p:spPr/>
        <p:txBody>
          <a:bodyPr/>
          <a:lstStyle/>
          <a:p>
            <a:endParaRPr lang="en-CA"/>
          </a:p>
        </p:txBody>
      </p:sp>
    </p:spTree>
    <p:extLst>
      <p:ext uri="{BB962C8B-B14F-4D97-AF65-F5344CB8AC3E}">
        <p14:creationId xmlns:p14="http://schemas.microsoft.com/office/powerpoint/2010/main" val="1050757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35</a:t>
            </a:fld>
            <a:endParaRPr lang="en-US"/>
          </a:p>
        </p:txBody>
      </p:sp>
    </p:spTree>
    <p:extLst>
      <p:ext uri="{BB962C8B-B14F-4D97-AF65-F5344CB8AC3E}">
        <p14:creationId xmlns:p14="http://schemas.microsoft.com/office/powerpoint/2010/main" val="30186329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36</a:t>
            </a:fld>
            <a:endParaRPr lang="en-US"/>
          </a:p>
        </p:txBody>
      </p:sp>
      <p:sp>
        <p:nvSpPr>
          <p:cNvPr id="5" name="Espace réservé des commentaires 4"/>
          <p:cNvSpPr>
            <a:spLocks noGrp="1"/>
          </p:cNvSpPr>
          <p:nvPr>
            <p:ph type="body" sz="quarter" idx="11"/>
          </p:nvPr>
        </p:nvSpPr>
        <p:spPr/>
        <p:txBody>
          <a:bodyPr/>
          <a:lstStyle/>
          <a:p>
            <a:endParaRPr lang="en-CA"/>
          </a:p>
        </p:txBody>
      </p:sp>
    </p:spTree>
    <p:extLst>
      <p:ext uri="{BB962C8B-B14F-4D97-AF65-F5344CB8AC3E}">
        <p14:creationId xmlns:p14="http://schemas.microsoft.com/office/powerpoint/2010/main" val="10736099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37</a:t>
            </a:fld>
            <a:endParaRPr lang="en-US"/>
          </a:p>
        </p:txBody>
      </p:sp>
    </p:spTree>
    <p:extLst>
      <p:ext uri="{BB962C8B-B14F-4D97-AF65-F5344CB8AC3E}">
        <p14:creationId xmlns:p14="http://schemas.microsoft.com/office/powerpoint/2010/main" val="218461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38</a:t>
            </a:fld>
            <a:endParaRPr lang="en-US"/>
          </a:p>
        </p:txBody>
      </p:sp>
    </p:spTree>
    <p:extLst>
      <p:ext uri="{BB962C8B-B14F-4D97-AF65-F5344CB8AC3E}">
        <p14:creationId xmlns:p14="http://schemas.microsoft.com/office/powerpoint/2010/main" val="2126130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39</a:t>
            </a:fld>
            <a:endParaRPr lang="en-US"/>
          </a:p>
        </p:txBody>
      </p:sp>
    </p:spTree>
    <p:extLst>
      <p:ext uri="{BB962C8B-B14F-4D97-AF65-F5344CB8AC3E}">
        <p14:creationId xmlns:p14="http://schemas.microsoft.com/office/powerpoint/2010/main" val="33298487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40</a:t>
            </a:fld>
            <a:endParaRPr lang="en-US"/>
          </a:p>
        </p:txBody>
      </p:sp>
    </p:spTree>
    <p:extLst>
      <p:ext uri="{BB962C8B-B14F-4D97-AF65-F5344CB8AC3E}">
        <p14:creationId xmlns:p14="http://schemas.microsoft.com/office/powerpoint/2010/main" val="21570700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41</a:t>
            </a:fld>
            <a:endParaRPr lang="en-US"/>
          </a:p>
        </p:txBody>
      </p:sp>
      <p:sp>
        <p:nvSpPr>
          <p:cNvPr id="5" name="Espace réservé des commentaires 4"/>
          <p:cNvSpPr>
            <a:spLocks noGrp="1"/>
          </p:cNvSpPr>
          <p:nvPr>
            <p:ph type="body" sz="quarter" idx="11"/>
          </p:nvPr>
        </p:nvSpPr>
        <p:spPr/>
        <p:txBody>
          <a:bodyPr/>
          <a:lstStyle/>
          <a:p>
            <a:endParaRPr lang="en-CA"/>
          </a:p>
        </p:txBody>
      </p:sp>
    </p:spTree>
    <p:extLst>
      <p:ext uri="{BB962C8B-B14F-4D97-AF65-F5344CB8AC3E}">
        <p14:creationId xmlns:p14="http://schemas.microsoft.com/office/powerpoint/2010/main" val="4028511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42</a:t>
            </a:fld>
            <a:endParaRPr lang="en-US"/>
          </a:p>
        </p:txBody>
      </p:sp>
    </p:spTree>
    <p:extLst>
      <p:ext uri="{BB962C8B-B14F-4D97-AF65-F5344CB8AC3E}">
        <p14:creationId xmlns:p14="http://schemas.microsoft.com/office/powerpoint/2010/main" val="37402898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BB5E1F48-9831-4035-8646-3679758F94B8}" type="slidenum">
              <a:rPr lang="en-US" smtClean="0"/>
              <a:pPr/>
              <a:t>43</a:t>
            </a:fld>
            <a:endParaRPr lang="en-US" dirty="0"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BECB2507-477B-4CD7-8217-186AE076E6D8}" type="slidenum">
              <a:rPr lang="en-US" smtClean="0"/>
              <a:pPr/>
              <a:t>44</a:t>
            </a:fld>
            <a:endParaRPr lang="en-US" dirty="0" smtClean="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45</a:t>
            </a:fld>
            <a:endParaRPr lang="en-US"/>
          </a:p>
        </p:txBody>
      </p:sp>
    </p:spTree>
    <p:extLst>
      <p:ext uri="{BB962C8B-B14F-4D97-AF65-F5344CB8AC3E}">
        <p14:creationId xmlns:p14="http://schemas.microsoft.com/office/powerpoint/2010/main" val="22915855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67848411-52BE-40C1-B2D3-26538B8E4C94}" type="slidenum">
              <a:rPr lang="en-US" smtClean="0"/>
              <a:pPr/>
              <a:t>46</a:t>
            </a:fld>
            <a:endParaRPr lang="en-US" dirty="0" smtClean="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a:buFontTx/>
              <a:buChar char="•"/>
            </a:pPr>
            <a:endParaRPr lang="fr-FR"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47</a:t>
            </a:fld>
            <a:endParaRPr lang="en-US"/>
          </a:p>
        </p:txBody>
      </p:sp>
    </p:spTree>
    <p:extLst>
      <p:ext uri="{BB962C8B-B14F-4D97-AF65-F5344CB8AC3E}">
        <p14:creationId xmlns:p14="http://schemas.microsoft.com/office/powerpoint/2010/main" val="37748135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48</a:t>
            </a:fld>
            <a:endParaRPr lang="en-US"/>
          </a:p>
        </p:txBody>
      </p:sp>
    </p:spTree>
    <p:extLst>
      <p:ext uri="{BB962C8B-B14F-4D97-AF65-F5344CB8AC3E}">
        <p14:creationId xmlns:p14="http://schemas.microsoft.com/office/powerpoint/2010/main" val="41949947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49</a:t>
            </a:fld>
            <a:endParaRPr lang="en-US"/>
          </a:p>
        </p:txBody>
      </p:sp>
    </p:spTree>
    <p:extLst>
      <p:ext uri="{BB962C8B-B14F-4D97-AF65-F5344CB8AC3E}">
        <p14:creationId xmlns:p14="http://schemas.microsoft.com/office/powerpoint/2010/main" val="94119058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0A661542-5EDA-4812-9907-838EC4C3A7FD}" type="slidenum">
              <a:rPr lang="en-US" smtClean="0"/>
              <a:pPr>
                <a:defRPr/>
              </a:pPr>
              <a:t>50</a:t>
            </a:fld>
            <a:endParaRPr lang="en-US"/>
          </a:p>
        </p:txBody>
      </p:sp>
    </p:spTree>
    <p:extLst>
      <p:ext uri="{BB962C8B-B14F-4D97-AF65-F5344CB8AC3E}">
        <p14:creationId xmlns:p14="http://schemas.microsoft.com/office/powerpoint/2010/main" val="2549748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ffectLst/>
        </p:spPr>
        <p:txBody>
          <a:bodyPr/>
          <a:lstStyle/>
          <a:p>
            <a:pPr>
              <a:defRPr/>
            </a:pPr>
            <a:endParaRPr lang="en-CA"/>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7" name="Oval 10"/>
            <p:cNvSpPr>
              <a:spLocks noChangeArrowheads="1"/>
            </p:cNvSpPr>
            <p:nvPr/>
          </p:nvSpPr>
          <p:spPr bwMode="auto">
            <a:xfrm>
              <a:off x="4883"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8" name="Oval 11"/>
            <p:cNvSpPr>
              <a:spLocks noChangeArrowheads="1"/>
            </p:cNvSpPr>
            <p:nvPr/>
          </p:nvSpPr>
          <p:spPr bwMode="auto">
            <a:xfrm>
              <a:off x="5062"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9" name="Oval 12"/>
            <p:cNvSpPr>
              <a:spLocks noChangeArrowheads="1"/>
            </p:cNvSpPr>
            <p:nvPr/>
          </p:nvSpPr>
          <p:spPr bwMode="auto">
            <a:xfrm>
              <a:off x="4704"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0" name="Oval 13"/>
            <p:cNvSpPr>
              <a:spLocks noChangeArrowheads="1"/>
            </p:cNvSpPr>
            <p:nvPr/>
          </p:nvSpPr>
          <p:spPr bwMode="auto">
            <a:xfrm>
              <a:off x="4883"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1" name="Oval 14"/>
            <p:cNvSpPr>
              <a:spLocks noChangeArrowheads="1"/>
            </p:cNvSpPr>
            <p:nvPr/>
          </p:nvSpPr>
          <p:spPr bwMode="auto">
            <a:xfrm>
              <a:off x="5062"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2" name="Oval 15"/>
            <p:cNvSpPr>
              <a:spLocks noChangeArrowheads="1"/>
            </p:cNvSpPr>
            <p:nvPr/>
          </p:nvSpPr>
          <p:spPr bwMode="auto">
            <a:xfrm>
              <a:off x="5241" y="2064"/>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3" name="Oval 16"/>
            <p:cNvSpPr>
              <a:spLocks noChangeArrowheads="1"/>
            </p:cNvSpPr>
            <p:nvPr/>
          </p:nvSpPr>
          <p:spPr bwMode="auto">
            <a:xfrm>
              <a:off x="4704" y="2243"/>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4" name="Oval 17"/>
            <p:cNvSpPr>
              <a:spLocks noChangeArrowheads="1"/>
            </p:cNvSpPr>
            <p:nvPr/>
          </p:nvSpPr>
          <p:spPr bwMode="auto">
            <a:xfrm>
              <a:off x="4883" y="2243"/>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5" name="Oval 18"/>
            <p:cNvSpPr>
              <a:spLocks noChangeArrowheads="1"/>
            </p:cNvSpPr>
            <p:nvPr/>
          </p:nvSpPr>
          <p:spPr bwMode="auto">
            <a:xfrm>
              <a:off x="5062" y="2243"/>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6" name="Oval 19"/>
            <p:cNvSpPr>
              <a:spLocks noChangeArrowheads="1"/>
            </p:cNvSpPr>
            <p:nvPr/>
          </p:nvSpPr>
          <p:spPr bwMode="auto">
            <a:xfrm>
              <a:off x="5241" y="2243"/>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7" name="Oval 20"/>
            <p:cNvSpPr>
              <a:spLocks noChangeArrowheads="1"/>
            </p:cNvSpPr>
            <p:nvPr/>
          </p:nvSpPr>
          <p:spPr bwMode="auto">
            <a:xfrm>
              <a:off x="5420" y="2243"/>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18" name="Oval 21"/>
            <p:cNvSpPr>
              <a:spLocks noChangeArrowheads="1"/>
            </p:cNvSpPr>
            <p:nvPr/>
          </p:nvSpPr>
          <p:spPr bwMode="auto">
            <a:xfrm>
              <a:off x="4704" y="2421"/>
              <a:ext cx="127" cy="128"/>
            </a:xfrm>
            <a:prstGeom prst="ellipse">
              <a:avLst/>
            </a:prstGeom>
            <a:solidFill>
              <a:schemeClr val="tx2"/>
            </a:solidFill>
            <a:ln w="9525">
              <a:noFill/>
              <a:round/>
              <a:headEnd/>
              <a:tailEnd/>
            </a:ln>
            <a:effectLst/>
          </p:spPr>
          <p:txBody>
            <a:bodyPr wrap="none" anchor="ctr"/>
            <a:lstStyle/>
            <a:p>
              <a:pPr>
                <a:defRPr/>
              </a:pPr>
              <a:endParaRPr lang="en-CA"/>
            </a:p>
          </p:txBody>
        </p:sp>
        <p:sp>
          <p:nvSpPr>
            <p:cNvPr id="19" name="Oval 22"/>
            <p:cNvSpPr>
              <a:spLocks noChangeArrowheads="1"/>
            </p:cNvSpPr>
            <p:nvPr/>
          </p:nvSpPr>
          <p:spPr bwMode="auto">
            <a:xfrm>
              <a:off x="4883" y="2421"/>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0" name="Oval 23"/>
            <p:cNvSpPr>
              <a:spLocks noChangeArrowheads="1"/>
            </p:cNvSpPr>
            <p:nvPr/>
          </p:nvSpPr>
          <p:spPr bwMode="auto">
            <a:xfrm>
              <a:off x="5062" y="2421"/>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1" name="Oval 24"/>
            <p:cNvSpPr>
              <a:spLocks noChangeArrowheads="1"/>
            </p:cNvSpPr>
            <p:nvPr/>
          </p:nvSpPr>
          <p:spPr bwMode="auto">
            <a:xfrm>
              <a:off x="5241" y="2421"/>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2" name="Oval 25"/>
            <p:cNvSpPr>
              <a:spLocks noChangeArrowheads="1"/>
            </p:cNvSpPr>
            <p:nvPr/>
          </p:nvSpPr>
          <p:spPr bwMode="auto">
            <a:xfrm>
              <a:off x="4704" y="2600"/>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3" name="Oval 26"/>
            <p:cNvSpPr>
              <a:spLocks noChangeArrowheads="1"/>
            </p:cNvSpPr>
            <p:nvPr/>
          </p:nvSpPr>
          <p:spPr bwMode="auto">
            <a:xfrm>
              <a:off x="4883" y="2600"/>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4" name="Oval 27"/>
            <p:cNvSpPr>
              <a:spLocks noChangeArrowheads="1"/>
            </p:cNvSpPr>
            <p:nvPr/>
          </p:nvSpPr>
          <p:spPr bwMode="auto">
            <a:xfrm>
              <a:off x="5062" y="2600"/>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5" name="Oval 28"/>
            <p:cNvSpPr>
              <a:spLocks noChangeArrowheads="1"/>
            </p:cNvSpPr>
            <p:nvPr/>
          </p:nvSpPr>
          <p:spPr bwMode="auto">
            <a:xfrm>
              <a:off x="5241" y="2600"/>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6" name="Oval 29"/>
            <p:cNvSpPr>
              <a:spLocks noChangeArrowheads="1"/>
            </p:cNvSpPr>
            <p:nvPr/>
          </p:nvSpPr>
          <p:spPr bwMode="auto">
            <a:xfrm>
              <a:off x="5420" y="2600"/>
              <a:ext cx="127" cy="128"/>
            </a:xfrm>
            <a:prstGeom prst="ellipse">
              <a:avLst/>
            </a:prstGeom>
            <a:solidFill>
              <a:schemeClr val="folHlink"/>
            </a:solidFill>
            <a:ln w="9525">
              <a:noFill/>
              <a:round/>
              <a:headEnd/>
              <a:tailEnd/>
            </a:ln>
            <a:effectLst/>
          </p:spPr>
          <p:txBody>
            <a:bodyPr wrap="none" anchor="ctr"/>
            <a:lstStyle/>
            <a:p>
              <a:pPr>
                <a:defRPr/>
              </a:pPr>
              <a:endParaRPr lang="en-CA"/>
            </a:p>
          </p:txBody>
        </p:sp>
        <p:sp>
          <p:nvSpPr>
            <p:cNvPr id="27" name="Oval 30"/>
            <p:cNvSpPr>
              <a:spLocks noChangeArrowheads="1"/>
            </p:cNvSpPr>
            <p:nvPr/>
          </p:nvSpPr>
          <p:spPr bwMode="auto">
            <a:xfrm>
              <a:off x="4704" y="2779"/>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28" name="Oval 31"/>
            <p:cNvSpPr>
              <a:spLocks noChangeArrowheads="1"/>
            </p:cNvSpPr>
            <p:nvPr/>
          </p:nvSpPr>
          <p:spPr bwMode="auto">
            <a:xfrm>
              <a:off x="4883" y="2779"/>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29" name="Oval 32"/>
            <p:cNvSpPr>
              <a:spLocks noChangeArrowheads="1"/>
            </p:cNvSpPr>
            <p:nvPr/>
          </p:nvSpPr>
          <p:spPr bwMode="auto">
            <a:xfrm>
              <a:off x="5062" y="2779"/>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0" name="Oval 33"/>
            <p:cNvSpPr>
              <a:spLocks noChangeArrowheads="1"/>
            </p:cNvSpPr>
            <p:nvPr/>
          </p:nvSpPr>
          <p:spPr bwMode="auto">
            <a:xfrm>
              <a:off x="5241" y="2779"/>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1" name="Oval 34"/>
            <p:cNvSpPr>
              <a:spLocks noChangeArrowheads="1"/>
            </p:cNvSpPr>
            <p:nvPr/>
          </p:nvSpPr>
          <p:spPr bwMode="auto">
            <a:xfrm>
              <a:off x="4704" y="2958"/>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2" name="Oval 35"/>
            <p:cNvSpPr>
              <a:spLocks noChangeArrowheads="1"/>
            </p:cNvSpPr>
            <p:nvPr/>
          </p:nvSpPr>
          <p:spPr bwMode="auto">
            <a:xfrm>
              <a:off x="4883" y="2958"/>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3" name="Oval 36"/>
            <p:cNvSpPr>
              <a:spLocks noChangeArrowheads="1"/>
            </p:cNvSpPr>
            <p:nvPr/>
          </p:nvSpPr>
          <p:spPr bwMode="auto">
            <a:xfrm>
              <a:off x="5062" y="2958"/>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4" name="Oval 37"/>
            <p:cNvSpPr>
              <a:spLocks noChangeArrowheads="1"/>
            </p:cNvSpPr>
            <p:nvPr/>
          </p:nvSpPr>
          <p:spPr bwMode="auto">
            <a:xfrm>
              <a:off x="5241" y="2958"/>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5" name="Oval 38"/>
            <p:cNvSpPr>
              <a:spLocks noChangeArrowheads="1"/>
            </p:cNvSpPr>
            <p:nvPr/>
          </p:nvSpPr>
          <p:spPr bwMode="auto">
            <a:xfrm>
              <a:off x="4883" y="3137"/>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6" name="Oval 39"/>
            <p:cNvSpPr>
              <a:spLocks noChangeArrowheads="1"/>
            </p:cNvSpPr>
            <p:nvPr/>
          </p:nvSpPr>
          <p:spPr bwMode="auto">
            <a:xfrm>
              <a:off x="5241" y="3137"/>
              <a:ext cx="127" cy="127"/>
            </a:xfrm>
            <a:prstGeom prst="ellipse">
              <a:avLst/>
            </a:prstGeom>
            <a:solidFill>
              <a:schemeClr val="folHlink"/>
            </a:solidFill>
            <a:ln w="9525">
              <a:noFill/>
              <a:round/>
              <a:headEnd/>
              <a:tailEnd/>
            </a:ln>
            <a:effectLst/>
          </p:spPr>
          <p:txBody>
            <a:bodyPr wrap="none" anchor="ctr"/>
            <a:lstStyle/>
            <a:p>
              <a:pPr>
                <a:defRPr/>
              </a:pPr>
              <a:endParaRPr lang="en-CA"/>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ffectLst/>
        </p:spPr>
        <p:txBody>
          <a:bodyPr/>
          <a:lstStyle/>
          <a:p>
            <a:pPr>
              <a:defRPr/>
            </a:pPr>
            <a:endParaRPr lang="en-CA"/>
          </a:p>
        </p:txBody>
      </p:sp>
      <p:sp>
        <p:nvSpPr>
          <p:cNvPr id="371715" name="Rectangle 3"/>
          <p:cNvSpPr>
            <a:spLocks noGrp="1" noChangeArrowheads="1"/>
          </p:cNvSpPr>
          <p:nvPr>
            <p:ph type="ctrTitle"/>
          </p:nvPr>
        </p:nvSpPr>
        <p:spPr>
          <a:xfrm>
            <a:off x="315913" y="466725"/>
            <a:ext cx="6781800" cy="2133600"/>
          </a:xfrm>
        </p:spPr>
        <p:txBody>
          <a:bodyPr/>
          <a:lstStyle>
            <a:lvl1pPr algn="r">
              <a:defRPr sz="4800"/>
            </a:lvl1pPr>
          </a:lstStyle>
          <a:p>
            <a:r>
              <a:rPr lang="en-US" altLang="en-US"/>
              <a:t>Click to edit Master title style</a:t>
            </a:r>
          </a:p>
        </p:txBody>
      </p:sp>
      <p:sp>
        <p:nvSpPr>
          <p:cNvPr id="371716"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US" altLang="en-US"/>
              <a:t>Click to edit Master subtitle style</a:t>
            </a:r>
          </a:p>
        </p:txBody>
      </p:sp>
      <p:sp>
        <p:nvSpPr>
          <p:cNvPr id="38" name="Rectangle 5"/>
          <p:cNvSpPr>
            <a:spLocks noGrp="1" noChangeArrowheads="1"/>
          </p:cNvSpPr>
          <p:nvPr>
            <p:ph type="dt" sz="half" idx="10"/>
          </p:nvPr>
        </p:nvSpPr>
        <p:spPr/>
        <p:txBody>
          <a:bodyPr/>
          <a:lstStyle>
            <a:lvl1pPr>
              <a:defRPr/>
            </a:lvl1pPr>
          </a:lstStyle>
          <a:p>
            <a:pPr>
              <a:defRPr/>
            </a:pPr>
            <a:r>
              <a:rPr lang="fr-FR" altLang="en-US" smtClean="0"/>
              <a:t>ADM1301</a:t>
            </a:r>
            <a:endParaRPr lang="en-US" altLang="en-US"/>
          </a:p>
        </p:txBody>
      </p:sp>
      <p:sp>
        <p:nvSpPr>
          <p:cNvPr id="39" name="Rectangle 6"/>
          <p:cNvSpPr>
            <a:spLocks noGrp="1" noChangeArrowheads="1"/>
          </p:cNvSpPr>
          <p:nvPr>
            <p:ph type="ftr" sz="quarter" idx="11"/>
          </p:nvPr>
        </p:nvSpPr>
        <p:spPr/>
        <p:txBody>
          <a:bodyPr/>
          <a:lstStyle>
            <a:lvl1pPr>
              <a:defRPr/>
            </a:lvl1pPr>
          </a:lstStyle>
          <a:p>
            <a:pPr>
              <a:defRPr/>
            </a:pPr>
            <a:r>
              <a:rPr lang="en-CA" altLang="en-US" smtClean="0"/>
              <a:t>© PM, DD and McGraw-Hill Ryerson</a:t>
            </a:r>
            <a:endParaRPr lang="en-US" altLang="en-US"/>
          </a:p>
        </p:txBody>
      </p:sp>
      <p:sp>
        <p:nvSpPr>
          <p:cNvPr id="40" name="Rectangle 7"/>
          <p:cNvSpPr>
            <a:spLocks noGrp="1" noChangeArrowheads="1"/>
          </p:cNvSpPr>
          <p:nvPr>
            <p:ph type="sldNum" sz="quarter" idx="12"/>
          </p:nvPr>
        </p:nvSpPr>
        <p:spPr/>
        <p:txBody>
          <a:bodyPr/>
          <a:lstStyle>
            <a:lvl1pPr>
              <a:defRPr/>
            </a:lvl1pPr>
          </a:lstStyle>
          <a:p>
            <a:pPr>
              <a:defRPr/>
            </a:pPr>
            <a:fld id="{64647FD7-5CAC-4068-849D-F4F28298672F}" type="slidenum">
              <a:rPr lang="en-US" altLang="en-US"/>
              <a:pPr>
                <a:defRPr/>
              </a:pPr>
              <a:t>‹N°›</a:t>
            </a:fld>
            <a:endParaRPr lang="en-US" altLang="en-US"/>
          </a:p>
        </p:txBody>
      </p:sp>
    </p:spTree>
  </p:cSld>
  <p:clrMapOvr>
    <a:masterClrMapping/>
  </p:clrMapOvr>
  <p:transition spd="slow">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16ED0A4A-97F0-4C98-8943-CCECF7307BF4}" type="slidenum">
              <a:rPr lang="en-US" altLang="en-US"/>
              <a:pPr>
                <a:defRPr/>
              </a:pPr>
              <a:t>‹N°›</a:t>
            </a:fld>
            <a:endParaRPr lang="en-US" altLang="en-US"/>
          </a:p>
        </p:txBody>
      </p:sp>
    </p:spTree>
  </p:cSld>
  <p:clrMapOvr>
    <a:masterClrMapping/>
  </p:clrMapOvr>
  <p:transition spd="slow">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77A887FF-8AA1-44D2-B560-D3E056E3423F}" type="slidenum">
              <a:rPr lang="en-US" altLang="en-US"/>
              <a:pPr>
                <a:defRPr/>
              </a:pPr>
              <a:t>‹N°›</a:t>
            </a:fld>
            <a:endParaRPr lang="en-US" altLang="en-US"/>
          </a:p>
        </p:txBody>
      </p:sp>
    </p:spTree>
  </p:cSld>
  <p:clrMapOvr>
    <a:masterClrMapping/>
  </p:clrMapOvr>
  <p:transition spd="slow">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5C89EC2C-7717-4BDE-8EDA-DBCF58A3DA5D}" type="slidenum">
              <a:rPr lang="en-US" altLang="en-US"/>
              <a:pPr>
                <a:defRPr/>
              </a:pPr>
              <a:t>‹N°›</a:t>
            </a:fld>
            <a:endParaRPr lang="en-US" altLang="en-US"/>
          </a:p>
        </p:txBody>
      </p:sp>
    </p:spTree>
  </p:cSld>
  <p:clrMapOvr>
    <a:masterClrMapping/>
  </p:clrMapOvr>
  <p:transition spd="slow">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8"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9" name="Rectangle 7"/>
          <p:cNvSpPr>
            <a:spLocks noGrp="1" noChangeArrowheads="1"/>
          </p:cNvSpPr>
          <p:nvPr>
            <p:ph type="sldNum" sz="quarter" idx="12"/>
          </p:nvPr>
        </p:nvSpPr>
        <p:spPr>
          <a:ln/>
        </p:spPr>
        <p:txBody>
          <a:bodyPr/>
          <a:lstStyle>
            <a:lvl1pPr>
              <a:defRPr/>
            </a:lvl1pPr>
          </a:lstStyle>
          <a:p>
            <a:pPr>
              <a:defRPr/>
            </a:pPr>
            <a:fld id="{D9F96E2F-2FB9-4602-8E1C-10FA9AAF2701}" type="slidenum">
              <a:rPr lang="en-US" altLang="en-US"/>
              <a:pPr>
                <a:defRPr/>
              </a:pPr>
              <a:t>‹N°›</a:t>
            </a:fld>
            <a:endParaRPr lang="en-US" altLang="en-US"/>
          </a:p>
        </p:txBody>
      </p:sp>
    </p:spTree>
  </p:cSld>
  <p:clrMapOvr>
    <a:masterClrMapping/>
  </p:clrMapOvr>
  <p:transition spd="slow">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4"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5" name="Rectangle 7"/>
          <p:cNvSpPr>
            <a:spLocks noGrp="1" noChangeArrowheads="1"/>
          </p:cNvSpPr>
          <p:nvPr>
            <p:ph type="sldNum" sz="quarter" idx="12"/>
          </p:nvPr>
        </p:nvSpPr>
        <p:spPr>
          <a:ln/>
        </p:spPr>
        <p:txBody>
          <a:bodyPr/>
          <a:lstStyle>
            <a:lvl1pPr>
              <a:defRPr/>
            </a:lvl1pPr>
          </a:lstStyle>
          <a:p>
            <a:pPr>
              <a:defRPr/>
            </a:pPr>
            <a:fld id="{BE1D1B74-6F13-4961-9795-F7C639F2B366}" type="slidenum">
              <a:rPr lang="en-US" altLang="en-US"/>
              <a:pPr>
                <a:defRPr/>
              </a:pPr>
              <a:t>‹N°›</a:t>
            </a:fld>
            <a:endParaRPr lang="en-US" altLang="en-US"/>
          </a:p>
        </p:txBody>
      </p:sp>
    </p:spTree>
  </p:cSld>
  <p:clrMapOvr>
    <a:masterClrMapping/>
  </p:clrMapOvr>
  <p:transition spd="slow">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3"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4" name="Rectangle 7"/>
          <p:cNvSpPr>
            <a:spLocks noGrp="1" noChangeArrowheads="1"/>
          </p:cNvSpPr>
          <p:nvPr>
            <p:ph type="sldNum" sz="quarter" idx="12"/>
          </p:nvPr>
        </p:nvSpPr>
        <p:spPr>
          <a:ln/>
        </p:spPr>
        <p:txBody>
          <a:bodyPr/>
          <a:lstStyle>
            <a:lvl1pPr>
              <a:defRPr/>
            </a:lvl1pPr>
          </a:lstStyle>
          <a:p>
            <a:pPr>
              <a:defRPr/>
            </a:pPr>
            <a:fld id="{35DFB45E-4461-4421-922B-B53D5F47D2BB}" type="slidenum">
              <a:rPr lang="en-US" altLang="en-US"/>
              <a:pPr>
                <a:defRPr/>
              </a:pPr>
              <a:t>‹N°›</a:t>
            </a:fld>
            <a:endParaRPr lang="en-US" altLang="en-US"/>
          </a:p>
        </p:txBody>
      </p:sp>
    </p:spTree>
  </p:cSld>
  <p:clrMapOvr>
    <a:masterClrMapping/>
  </p:clrMapOvr>
  <p:transition spd="slow">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0CE04E56-9A1A-4406-AF42-F971C8FD4AF2}" type="slidenum">
              <a:rPr lang="en-US" altLang="en-US"/>
              <a:pPr>
                <a:defRPr/>
              </a:pPr>
              <a:t>‹N°›</a:t>
            </a:fld>
            <a:endParaRPr lang="en-US" altLang="en-US"/>
          </a:p>
        </p:txBody>
      </p:sp>
    </p:spTree>
  </p:cSld>
  <p:clrMapOvr>
    <a:masterClrMapping/>
  </p:clrMapOvr>
  <p:transition spd="slow">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5C906402-BF0B-4D72-A60F-A708A15B4C25}" type="slidenum">
              <a:rPr lang="en-US" altLang="en-US"/>
              <a:pPr>
                <a:defRPr/>
              </a:pPr>
              <a:t>‹N°›</a:t>
            </a:fld>
            <a:endParaRPr lang="en-US" altLang="en-US"/>
          </a:p>
        </p:txBody>
      </p:sp>
    </p:spTree>
  </p:cSld>
  <p:clrMapOvr>
    <a:masterClrMapping/>
  </p:clrMapOvr>
  <p:transition spd="slow">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C962C5D5-25E2-4DC6-8EEF-8B845848A27F}" type="slidenum">
              <a:rPr lang="en-US" altLang="en-US"/>
              <a:pPr>
                <a:defRPr/>
              </a:pPr>
              <a:t>‹N°›</a:t>
            </a:fld>
            <a:endParaRPr lang="en-US" altLang="en-US"/>
          </a:p>
        </p:txBody>
      </p:sp>
    </p:spTree>
  </p:cSld>
  <p:clrMapOvr>
    <a:masterClrMapping/>
  </p:clrMapOvr>
  <p:transition spd="slow">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8"/>
            <a:ext cx="2057400" cy="6008687"/>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122238"/>
            <a:ext cx="6019800" cy="6008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48357D40-B61C-4041-B5A5-B0B3D032B828}" type="slidenum">
              <a:rPr lang="en-US" altLang="en-US"/>
              <a:pPr>
                <a:defRPr/>
              </a:pPr>
              <a:t>‹N°›</a:t>
            </a:fld>
            <a:endParaRPr lang="en-US" altLang="en-US"/>
          </a:p>
        </p:txBody>
      </p:sp>
    </p:spTree>
  </p:cSld>
  <p:clrMapOvr>
    <a:masterClrMapping/>
  </p:clrMapOvr>
  <p:transition spd="slow">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648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F5DE109E-5AE1-447D-9840-7AE35D37171F}" type="slidenum">
              <a:rPr lang="en-US" altLang="en-US"/>
              <a:pPr>
                <a:defRPr/>
              </a:pPr>
              <a:t>‹N°›</a:t>
            </a:fld>
            <a:endParaRPr lang="en-US" altLang="en-US"/>
          </a:p>
        </p:txBody>
      </p:sp>
    </p:spTree>
  </p:cSld>
  <p:clrMapOvr>
    <a:masterClrMapping/>
  </p:clrMapOvr>
  <p:transition spd="slow">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4648200" y="1719263"/>
            <a:ext cx="4038600" cy="21288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4648200" y="4000500"/>
            <a:ext cx="4038600" cy="21304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7"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8" name="Rectangle 7"/>
          <p:cNvSpPr>
            <a:spLocks noGrp="1" noChangeArrowheads="1"/>
          </p:cNvSpPr>
          <p:nvPr>
            <p:ph type="sldNum" sz="quarter" idx="12"/>
          </p:nvPr>
        </p:nvSpPr>
        <p:spPr>
          <a:ln/>
        </p:spPr>
        <p:txBody>
          <a:bodyPr/>
          <a:lstStyle>
            <a:lvl1pPr>
              <a:defRPr/>
            </a:lvl1pPr>
          </a:lstStyle>
          <a:p>
            <a:pPr>
              <a:defRPr/>
            </a:pPr>
            <a:fld id="{82F21665-E508-4C9C-A470-DDBA565859F4}" type="slidenum">
              <a:rPr lang="en-US" altLang="en-US"/>
              <a:pPr>
                <a:defRPr/>
              </a:pPr>
              <a:t>‹N°›</a:t>
            </a:fld>
            <a:endParaRPr lang="en-US" altLang="en-US"/>
          </a:p>
        </p:txBody>
      </p:sp>
    </p:spTree>
  </p:cSld>
  <p:clrMapOvr>
    <a:masterClrMapping/>
  </p:clrMapOvr>
  <p:transition spd="slow">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0B16DAD7-5F97-4DE0-975D-7A0817993924}" type="slidenum">
              <a:rPr lang="en-US" altLang="en-US"/>
              <a:pPr>
                <a:defRPr/>
              </a:pPr>
              <a:t>‹N°›</a:t>
            </a:fld>
            <a:endParaRPr lang="en-US" altLang="en-US"/>
          </a:p>
        </p:txBody>
      </p:sp>
    </p:spTree>
  </p:cSld>
  <p:clrMapOvr>
    <a:masterClrMapping/>
  </p:clrMapOvr>
  <p:transition spd="slow">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0690" name="Line 2"/>
          <p:cNvSpPr>
            <a:spLocks noChangeShapeType="1"/>
          </p:cNvSpPr>
          <p:nvPr/>
        </p:nvSpPr>
        <p:spPr bwMode="auto">
          <a:xfrm>
            <a:off x="7962900" y="152400"/>
            <a:ext cx="0" cy="1524000"/>
          </a:xfrm>
          <a:prstGeom prst="line">
            <a:avLst/>
          </a:prstGeom>
          <a:noFill/>
          <a:ln w="9525">
            <a:solidFill>
              <a:schemeClr val="tx1"/>
            </a:solidFill>
            <a:round/>
            <a:headEnd/>
            <a:tailEnd/>
          </a:ln>
          <a:effectLst/>
        </p:spPr>
        <p:txBody>
          <a:bodyPr/>
          <a:lstStyle/>
          <a:p>
            <a:pPr>
              <a:defRPr/>
            </a:pPr>
            <a:endParaRPr lang="en-CA"/>
          </a:p>
        </p:txBody>
      </p:sp>
      <p:sp>
        <p:nvSpPr>
          <p:cNvPr id="1027" name="Rectangle 3"/>
          <p:cNvSpPr>
            <a:spLocks noGrp="1" noChangeArrowheads="1"/>
          </p:cNvSpPr>
          <p:nvPr>
            <p:ph type="title"/>
          </p:nvPr>
        </p:nvSpPr>
        <p:spPr bwMode="auto">
          <a:xfrm>
            <a:off x="457200" y="122238"/>
            <a:ext cx="7543800" cy="12954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457200" y="1719263"/>
            <a:ext cx="8229600" cy="44116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70693"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pPr>
              <a:defRPr/>
            </a:pPr>
            <a:r>
              <a:rPr lang="fr-FR" altLang="en-US" smtClean="0"/>
              <a:t>ADM1301</a:t>
            </a:r>
            <a:endParaRPr lang="en-US" altLang="en-US"/>
          </a:p>
        </p:txBody>
      </p:sp>
      <p:sp>
        <p:nvSpPr>
          <p:cNvPr id="370694"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pPr>
              <a:defRPr/>
            </a:pPr>
            <a:r>
              <a:rPr lang="en-CA" altLang="en-US" smtClean="0"/>
              <a:t>© PM, DD and McGraw-Hill Ryerson</a:t>
            </a:r>
            <a:endParaRPr lang="en-US" altLang="en-US"/>
          </a:p>
        </p:txBody>
      </p:sp>
      <p:sp>
        <p:nvSpPr>
          <p:cNvPr id="370695"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pPr>
              <a:defRPr/>
            </a:pPr>
            <a:fld id="{238F6079-A04A-4888-8FF3-28F750ABEF77}" type="slidenum">
              <a:rPr lang="en-US" altLang="en-US"/>
              <a:pPr>
                <a:defRPr/>
              </a:pPr>
              <a:t>‹N°›</a:t>
            </a:fld>
            <a:endParaRPr lang="en-US" altLang="en-US"/>
          </a:p>
        </p:txBody>
      </p:sp>
      <p:grpSp>
        <p:nvGrpSpPr>
          <p:cNvPr id="1032" name="Group 8"/>
          <p:cNvGrpSpPr>
            <a:grpSpLocks/>
          </p:cNvGrpSpPr>
          <p:nvPr/>
        </p:nvGrpSpPr>
        <p:grpSpPr bwMode="auto">
          <a:xfrm>
            <a:off x="8153400" y="152400"/>
            <a:ext cx="792163" cy="1295400"/>
            <a:chOff x="5136" y="960"/>
            <a:chExt cx="528" cy="864"/>
          </a:xfrm>
        </p:grpSpPr>
        <p:sp>
          <p:nvSpPr>
            <p:cNvPr id="370697" name="Oval 9"/>
            <p:cNvSpPr>
              <a:spLocks noChangeArrowheads="1"/>
            </p:cNvSpPr>
            <p:nvPr/>
          </p:nvSpPr>
          <p:spPr bwMode="auto">
            <a:xfrm>
              <a:off x="5136" y="960"/>
              <a:ext cx="80" cy="80"/>
            </a:xfrm>
            <a:prstGeom prst="ellipse">
              <a:avLst/>
            </a:prstGeom>
            <a:solidFill>
              <a:schemeClr val="tx2"/>
            </a:solidFill>
            <a:ln w="9525">
              <a:noFill/>
              <a:round/>
              <a:headEnd/>
              <a:tailEnd/>
            </a:ln>
            <a:effectLst/>
          </p:spPr>
          <p:txBody>
            <a:bodyPr wrap="none" anchor="ctr"/>
            <a:lstStyle/>
            <a:p>
              <a:pPr>
                <a:defRPr/>
              </a:pPr>
              <a:endParaRPr lang="en-CA"/>
            </a:p>
          </p:txBody>
        </p:sp>
        <p:sp>
          <p:nvSpPr>
            <p:cNvPr id="370698" name="Oval 10"/>
            <p:cNvSpPr>
              <a:spLocks noChangeArrowheads="1"/>
            </p:cNvSpPr>
            <p:nvPr/>
          </p:nvSpPr>
          <p:spPr bwMode="auto">
            <a:xfrm>
              <a:off x="5248" y="960"/>
              <a:ext cx="79" cy="80"/>
            </a:xfrm>
            <a:prstGeom prst="ellipse">
              <a:avLst/>
            </a:prstGeom>
            <a:solidFill>
              <a:schemeClr val="tx2"/>
            </a:solidFill>
            <a:ln w="9525">
              <a:noFill/>
              <a:round/>
              <a:headEnd/>
              <a:tailEnd/>
            </a:ln>
            <a:effectLst/>
          </p:spPr>
          <p:txBody>
            <a:bodyPr wrap="none" anchor="ctr"/>
            <a:lstStyle/>
            <a:p>
              <a:pPr>
                <a:defRPr/>
              </a:pPr>
              <a:endParaRPr lang="en-CA"/>
            </a:p>
          </p:txBody>
        </p:sp>
        <p:sp>
          <p:nvSpPr>
            <p:cNvPr id="370699" name="Oval 11"/>
            <p:cNvSpPr>
              <a:spLocks noChangeArrowheads="1"/>
            </p:cNvSpPr>
            <p:nvPr/>
          </p:nvSpPr>
          <p:spPr bwMode="auto">
            <a:xfrm>
              <a:off x="5360" y="960"/>
              <a:ext cx="76" cy="80"/>
            </a:xfrm>
            <a:prstGeom prst="ellipse">
              <a:avLst/>
            </a:prstGeom>
            <a:solidFill>
              <a:schemeClr val="tx2"/>
            </a:solidFill>
            <a:ln w="9525">
              <a:noFill/>
              <a:round/>
              <a:headEnd/>
              <a:tailEnd/>
            </a:ln>
            <a:effectLst/>
          </p:spPr>
          <p:txBody>
            <a:bodyPr wrap="none" anchor="ctr"/>
            <a:lstStyle/>
            <a:p>
              <a:pPr>
                <a:defRPr/>
              </a:pPr>
              <a:endParaRPr lang="en-CA"/>
            </a:p>
          </p:txBody>
        </p:sp>
        <p:sp>
          <p:nvSpPr>
            <p:cNvPr id="370700" name="Oval 12"/>
            <p:cNvSpPr>
              <a:spLocks noChangeArrowheads="1"/>
            </p:cNvSpPr>
            <p:nvPr/>
          </p:nvSpPr>
          <p:spPr bwMode="auto">
            <a:xfrm>
              <a:off x="5136" y="1072"/>
              <a:ext cx="80" cy="77"/>
            </a:xfrm>
            <a:prstGeom prst="ellipse">
              <a:avLst/>
            </a:prstGeom>
            <a:solidFill>
              <a:schemeClr val="tx2"/>
            </a:solidFill>
            <a:ln w="9525">
              <a:noFill/>
              <a:round/>
              <a:headEnd/>
              <a:tailEnd/>
            </a:ln>
            <a:effectLst/>
          </p:spPr>
          <p:txBody>
            <a:bodyPr wrap="none" anchor="ctr"/>
            <a:lstStyle/>
            <a:p>
              <a:pPr>
                <a:defRPr/>
              </a:pPr>
              <a:endParaRPr lang="en-CA"/>
            </a:p>
          </p:txBody>
        </p:sp>
        <p:sp>
          <p:nvSpPr>
            <p:cNvPr id="370701" name="Oval 13"/>
            <p:cNvSpPr>
              <a:spLocks noChangeArrowheads="1"/>
            </p:cNvSpPr>
            <p:nvPr/>
          </p:nvSpPr>
          <p:spPr bwMode="auto">
            <a:xfrm>
              <a:off x="5248" y="1072"/>
              <a:ext cx="79" cy="77"/>
            </a:xfrm>
            <a:prstGeom prst="ellipse">
              <a:avLst/>
            </a:prstGeom>
            <a:solidFill>
              <a:schemeClr val="tx2"/>
            </a:solidFill>
            <a:ln w="9525">
              <a:noFill/>
              <a:round/>
              <a:headEnd/>
              <a:tailEnd/>
            </a:ln>
            <a:effectLst/>
          </p:spPr>
          <p:txBody>
            <a:bodyPr wrap="none" anchor="ctr"/>
            <a:lstStyle/>
            <a:p>
              <a:pPr>
                <a:defRPr/>
              </a:pPr>
              <a:endParaRPr lang="en-CA"/>
            </a:p>
          </p:txBody>
        </p:sp>
        <p:sp>
          <p:nvSpPr>
            <p:cNvPr id="370702" name="Oval 14"/>
            <p:cNvSpPr>
              <a:spLocks noChangeArrowheads="1"/>
            </p:cNvSpPr>
            <p:nvPr/>
          </p:nvSpPr>
          <p:spPr bwMode="auto">
            <a:xfrm>
              <a:off x="5360" y="1072"/>
              <a:ext cx="76" cy="77"/>
            </a:xfrm>
            <a:prstGeom prst="ellipse">
              <a:avLst/>
            </a:prstGeom>
            <a:solidFill>
              <a:schemeClr val="tx2"/>
            </a:solidFill>
            <a:ln w="9525">
              <a:noFill/>
              <a:round/>
              <a:headEnd/>
              <a:tailEnd/>
            </a:ln>
            <a:effectLst/>
          </p:spPr>
          <p:txBody>
            <a:bodyPr wrap="none" anchor="ctr"/>
            <a:lstStyle/>
            <a:p>
              <a:pPr>
                <a:defRPr/>
              </a:pPr>
              <a:endParaRPr lang="en-CA"/>
            </a:p>
          </p:txBody>
        </p:sp>
        <p:sp>
          <p:nvSpPr>
            <p:cNvPr id="370703" name="Oval 15"/>
            <p:cNvSpPr>
              <a:spLocks noChangeArrowheads="1"/>
            </p:cNvSpPr>
            <p:nvPr/>
          </p:nvSpPr>
          <p:spPr bwMode="auto">
            <a:xfrm>
              <a:off x="5472" y="1072"/>
              <a:ext cx="76" cy="77"/>
            </a:xfrm>
            <a:prstGeom prst="ellipse">
              <a:avLst/>
            </a:prstGeom>
            <a:solidFill>
              <a:schemeClr val="accent2"/>
            </a:solidFill>
            <a:ln w="9525">
              <a:noFill/>
              <a:round/>
              <a:headEnd/>
              <a:tailEnd/>
            </a:ln>
            <a:effectLst/>
          </p:spPr>
          <p:txBody>
            <a:bodyPr wrap="none" anchor="ctr"/>
            <a:lstStyle/>
            <a:p>
              <a:pPr>
                <a:defRPr/>
              </a:pPr>
              <a:endParaRPr lang="en-CA"/>
            </a:p>
          </p:txBody>
        </p:sp>
        <p:sp>
          <p:nvSpPr>
            <p:cNvPr id="370704" name="Oval 16"/>
            <p:cNvSpPr>
              <a:spLocks noChangeArrowheads="1"/>
            </p:cNvSpPr>
            <p:nvPr/>
          </p:nvSpPr>
          <p:spPr bwMode="auto">
            <a:xfrm>
              <a:off x="5136" y="1184"/>
              <a:ext cx="80" cy="76"/>
            </a:xfrm>
            <a:prstGeom prst="ellipse">
              <a:avLst/>
            </a:prstGeom>
            <a:solidFill>
              <a:schemeClr val="tx2"/>
            </a:solidFill>
            <a:ln w="9525">
              <a:noFill/>
              <a:round/>
              <a:headEnd/>
              <a:tailEnd/>
            </a:ln>
            <a:effectLst/>
          </p:spPr>
          <p:txBody>
            <a:bodyPr wrap="none" anchor="ctr"/>
            <a:lstStyle/>
            <a:p>
              <a:pPr>
                <a:defRPr/>
              </a:pPr>
              <a:endParaRPr lang="en-CA"/>
            </a:p>
          </p:txBody>
        </p:sp>
        <p:sp>
          <p:nvSpPr>
            <p:cNvPr id="370705" name="Oval 17"/>
            <p:cNvSpPr>
              <a:spLocks noChangeArrowheads="1"/>
            </p:cNvSpPr>
            <p:nvPr/>
          </p:nvSpPr>
          <p:spPr bwMode="auto">
            <a:xfrm>
              <a:off x="5248" y="1184"/>
              <a:ext cx="79" cy="76"/>
            </a:xfrm>
            <a:prstGeom prst="ellipse">
              <a:avLst/>
            </a:prstGeom>
            <a:solidFill>
              <a:schemeClr val="tx2"/>
            </a:solidFill>
            <a:ln w="9525">
              <a:noFill/>
              <a:round/>
              <a:headEnd/>
              <a:tailEnd/>
            </a:ln>
            <a:effectLst/>
          </p:spPr>
          <p:txBody>
            <a:bodyPr wrap="none" anchor="ctr"/>
            <a:lstStyle/>
            <a:p>
              <a:pPr>
                <a:defRPr/>
              </a:pPr>
              <a:endParaRPr lang="en-CA"/>
            </a:p>
          </p:txBody>
        </p:sp>
        <p:sp>
          <p:nvSpPr>
            <p:cNvPr id="370706" name="Oval 18"/>
            <p:cNvSpPr>
              <a:spLocks noChangeArrowheads="1"/>
            </p:cNvSpPr>
            <p:nvPr/>
          </p:nvSpPr>
          <p:spPr bwMode="auto">
            <a:xfrm>
              <a:off x="5360" y="1184"/>
              <a:ext cx="76" cy="76"/>
            </a:xfrm>
            <a:prstGeom prst="ellipse">
              <a:avLst/>
            </a:prstGeom>
            <a:solidFill>
              <a:schemeClr val="accent2"/>
            </a:solidFill>
            <a:ln w="9525">
              <a:noFill/>
              <a:round/>
              <a:headEnd/>
              <a:tailEnd/>
            </a:ln>
            <a:effectLst/>
          </p:spPr>
          <p:txBody>
            <a:bodyPr wrap="none" anchor="ctr"/>
            <a:lstStyle/>
            <a:p>
              <a:pPr>
                <a:defRPr/>
              </a:pPr>
              <a:endParaRPr lang="en-CA"/>
            </a:p>
          </p:txBody>
        </p:sp>
        <p:sp>
          <p:nvSpPr>
            <p:cNvPr id="370707" name="Oval 19"/>
            <p:cNvSpPr>
              <a:spLocks noChangeArrowheads="1"/>
            </p:cNvSpPr>
            <p:nvPr/>
          </p:nvSpPr>
          <p:spPr bwMode="auto">
            <a:xfrm>
              <a:off x="5472" y="1184"/>
              <a:ext cx="76" cy="76"/>
            </a:xfrm>
            <a:prstGeom prst="ellipse">
              <a:avLst/>
            </a:prstGeom>
            <a:solidFill>
              <a:schemeClr val="accent2"/>
            </a:solidFill>
            <a:ln w="9525">
              <a:noFill/>
              <a:round/>
              <a:headEnd/>
              <a:tailEnd/>
            </a:ln>
            <a:effectLst/>
          </p:spPr>
          <p:txBody>
            <a:bodyPr wrap="none" anchor="ctr"/>
            <a:lstStyle/>
            <a:p>
              <a:pPr>
                <a:defRPr/>
              </a:pPr>
              <a:endParaRPr lang="en-CA"/>
            </a:p>
          </p:txBody>
        </p:sp>
        <p:sp>
          <p:nvSpPr>
            <p:cNvPr id="370708" name="Oval 20"/>
            <p:cNvSpPr>
              <a:spLocks noChangeArrowheads="1"/>
            </p:cNvSpPr>
            <p:nvPr/>
          </p:nvSpPr>
          <p:spPr bwMode="auto">
            <a:xfrm>
              <a:off x="5584" y="1184"/>
              <a:ext cx="80" cy="76"/>
            </a:xfrm>
            <a:prstGeom prst="ellipse">
              <a:avLst/>
            </a:prstGeom>
            <a:solidFill>
              <a:schemeClr val="accent1"/>
            </a:solidFill>
            <a:ln w="9525">
              <a:noFill/>
              <a:round/>
              <a:headEnd/>
              <a:tailEnd/>
            </a:ln>
            <a:effectLst/>
          </p:spPr>
          <p:txBody>
            <a:bodyPr wrap="none" anchor="ctr"/>
            <a:lstStyle/>
            <a:p>
              <a:pPr>
                <a:defRPr/>
              </a:pPr>
              <a:endParaRPr lang="en-CA"/>
            </a:p>
          </p:txBody>
        </p:sp>
        <p:sp>
          <p:nvSpPr>
            <p:cNvPr id="370709" name="Oval 21"/>
            <p:cNvSpPr>
              <a:spLocks noChangeArrowheads="1"/>
            </p:cNvSpPr>
            <p:nvPr/>
          </p:nvSpPr>
          <p:spPr bwMode="auto">
            <a:xfrm>
              <a:off x="5136" y="1296"/>
              <a:ext cx="80" cy="80"/>
            </a:xfrm>
            <a:prstGeom prst="ellipse">
              <a:avLst/>
            </a:prstGeom>
            <a:solidFill>
              <a:schemeClr val="tx2"/>
            </a:solidFill>
            <a:ln w="9525">
              <a:noFill/>
              <a:round/>
              <a:headEnd/>
              <a:tailEnd/>
            </a:ln>
            <a:effectLst/>
          </p:spPr>
          <p:txBody>
            <a:bodyPr wrap="none" anchor="ctr"/>
            <a:lstStyle/>
            <a:p>
              <a:pPr>
                <a:defRPr/>
              </a:pPr>
              <a:endParaRPr lang="en-CA"/>
            </a:p>
          </p:txBody>
        </p:sp>
        <p:sp>
          <p:nvSpPr>
            <p:cNvPr id="370710" name="Oval 22"/>
            <p:cNvSpPr>
              <a:spLocks noChangeArrowheads="1"/>
            </p:cNvSpPr>
            <p:nvPr/>
          </p:nvSpPr>
          <p:spPr bwMode="auto">
            <a:xfrm>
              <a:off x="5248" y="1296"/>
              <a:ext cx="79"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370711" name="Oval 23"/>
            <p:cNvSpPr>
              <a:spLocks noChangeArrowheads="1"/>
            </p:cNvSpPr>
            <p:nvPr/>
          </p:nvSpPr>
          <p:spPr bwMode="auto">
            <a:xfrm>
              <a:off x="5360" y="1296"/>
              <a:ext cx="76"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370712" name="Oval 24"/>
            <p:cNvSpPr>
              <a:spLocks noChangeArrowheads="1"/>
            </p:cNvSpPr>
            <p:nvPr/>
          </p:nvSpPr>
          <p:spPr bwMode="auto">
            <a:xfrm>
              <a:off x="5472" y="1296"/>
              <a:ext cx="76"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370713" name="Oval 25"/>
            <p:cNvSpPr>
              <a:spLocks noChangeArrowheads="1"/>
            </p:cNvSpPr>
            <p:nvPr/>
          </p:nvSpPr>
          <p:spPr bwMode="auto">
            <a:xfrm>
              <a:off x="5136" y="1408"/>
              <a:ext cx="80"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370714" name="Oval 26"/>
            <p:cNvSpPr>
              <a:spLocks noChangeArrowheads="1"/>
            </p:cNvSpPr>
            <p:nvPr/>
          </p:nvSpPr>
          <p:spPr bwMode="auto">
            <a:xfrm>
              <a:off x="5248" y="1408"/>
              <a:ext cx="79"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370715" name="Oval 27"/>
            <p:cNvSpPr>
              <a:spLocks noChangeArrowheads="1"/>
            </p:cNvSpPr>
            <p:nvPr/>
          </p:nvSpPr>
          <p:spPr bwMode="auto">
            <a:xfrm>
              <a:off x="5360" y="1408"/>
              <a:ext cx="76"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370716" name="Oval 28"/>
            <p:cNvSpPr>
              <a:spLocks noChangeArrowheads="1"/>
            </p:cNvSpPr>
            <p:nvPr/>
          </p:nvSpPr>
          <p:spPr bwMode="auto">
            <a:xfrm>
              <a:off x="5472" y="1408"/>
              <a:ext cx="76"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370717" name="Oval 29"/>
            <p:cNvSpPr>
              <a:spLocks noChangeArrowheads="1"/>
            </p:cNvSpPr>
            <p:nvPr/>
          </p:nvSpPr>
          <p:spPr bwMode="auto">
            <a:xfrm>
              <a:off x="5584" y="1408"/>
              <a:ext cx="80" cy="80"/>
            </a:xfrm>
            <a:prstGeom prst="ellipse">
              <a:avLst/>
            </a:prstGeom>
            <a:solidFill>
              <a:schemeClr val="folHlink"/>
            </a:solidFill>
            <a:ln w="9525">
              <a:noFill/>
              <a:round/>
              <a:headEnd/>
              <a:tailEnd/>
            </a:ln>
            <a:effectLst/>
          </p:spPr>
          <p:txBody>
            <a:bodyPr wrap="none" anchor="ctr"/>
            <a:lstStyle/>
            <a:p>
              <a:pPr>
                <a:defRPr/>
              </a:pPr>
              <a:endParaRPr lang="en-CA"/>
            </a:p>
          </p:txBody>
        </p:sp>
        <p:sp>
          <p:nvSpPr>
            <p:cNvPr id="370718" name="Oval 30"/>
            <p:cNvSpPr>
              <a:spLocks noChangeArrowheads="1"/>
            </p:cNvSpPr>
            <p:nvPr/>
          </p:nvSpPr>
          <p:spPr bwMode="auto">
            <a:xfrm>
              <a:off x="5136" y="1520"/>
              <a:ext cx="80" cy="79"/>
            </a:xfrm>
            <a:prstGeom prst="ellipse">
              <a:avLst/>
            </a:prstGeom>
            <a:solidFill>
              <a:schemeClr val="accent2"/>
            </a:solidFill>
            <a:ln w="9525">
              <a:noFill/>
              <a:round/>
              <a:headEnd/>
              <a:tailEnd/>
            </a:ln>
            <a:effectLst/>
          </p:spPr>
          <p:txBody>
            <a:bodyPr wrap="none" anchor="ctr"/>
            <a:lstStyle/>
            <a:p>
              <a:pPr>
                <a:defRPr/>
              </a:pPr>
              <a:endParaRPr lang="en-CA"/>
            </a:p>
          </p:txBody>
        </p:sp>
        <p:sp>
          <p:nvSpPr>
            <p:cNvPr id="370719" name="Oval 31"/>
            <p:cNvSpPr>
              <a:spLocks noChangeArrowheads="1"/>
            </p:cNvSpPr>
            <p:nvPr/>
          </p:nvSpPr>
          <p:spPr bwMode="auto">
            <a:xfrm>
              <a:off x="5248" y="1520"/>
              <a:ext cx="79" cy="79"/>
            </a:xfrm>
            <a:prstGeom prst="ellipse">
              <a:avLst/>
            </a:prstGeom>
            <a:solidFill>
              <a:schemeClr val="accent1"/>
            </a:solidFill>
            <a:ln w="9525">
              <a:noFill/>
              <a:round/>
              <a:headEnd/>
              <a:tailEnd/>
            </a:ln>
            <a:effectLst/>
          </p:spPr>
          <p:txBody>
            <a:bodyPr wrap="none" anchor="ctr"/>
            <a:lstStyle/>
            <a:p>
              <a:pPr>
                <a:defRPr/>
              </a:pPr>
              <a:endParaRPr lang="en-CA"/>
            </a:p>
          </p:txBody>
        </p:sp>
        <p:sp>
          <p:nvSpPr>
            <p:cNvPr id="370720" name="Oval 32"/>
            <p:cNvSpPr>
              <a:spLocks noChangeArrowheads="1"/>
            </p:cNvSpPr>
            <p:nvPr/>
          </p:nvSpPr>
          <p:spPr bwMode="auto">
            <a:xfrm>
              <a:off x="5360" y="1520"/>
              <a:ext cx="76" cy="79"/>
            </a:xfrm>
            <a:prstGeom prst="ellipse">
              <a:avLst/>
            </a:prstGeom>
            <a:solidFill>
              <a:schemeClr val="accent1"/>
            </a:solidFill>
            <a:ln w="9525">
              <a:noFill/>
              <a:round/>
              <a:headEnd/>
              <a:tailEnd/>
            </a:ln>
            <a:effectLst/>
          </p:spPr>
          <p:txBody>
            <a:bodyPr wrap="none" anchor="ctr"/>
            <a:lstStyle/>
            <a:p>
              <a:pPr>
                <a:defRPr/>
              </a:pPr>
              <a:endParaRPr lang="en-CA"/>
            </a:p>
          </p:txBody>
        </p:sp>
        <p:sp>
          <p:nvSpPr>
            <p:cNvPr id="370721" name="Oval 33"/>
            <p:cNvSpPr>
              <a:spLocks noChangeArrowheads="1"/>
            </p:cNvSpPr>
            <p:nvPr/>
          </p:nvSpPr>
          <p:spPr bwMode="auto">
            <a:xfrm>
              <a:off x="5472" y="1520"/>
              <a:ext cx="76" cy="79"/>
            </a:xfrm>
            <a:prstGeom prst="ellipse">
              <a:avLst/>
            </a:prstGeom>
            <a:solidFill>
              <a:schemeClr val="folHlink"/>
            </a:solidFill>
            <a:ln w="9525">
              <a:noFill/>
              <a:round/>
              <a:headEnd/>
              <a:tailEnd/>
            </a:ln>
            <a:effectLst/>
          </p:spPr>
          <p:txBody>
            <a:bodyPr wrap="none" anchor="ctr"/>
            <a:lstStyle/>
            <a:p>
              <a:pPr>
                <a:defRPr/>
              </a:pPr>
              <a:endParaRPr lang="en-CA"/>
            </a:p>
          </p:txBody>
        </p:sp>
        <p:sp>
          <p:nvSpPr>
            <p:cNvPr id="370722" name="Oval 34"/>
            <p:cNvSpPr>
              <a:spLocks noChangeArrowheads="1"/>
            </p:cNvSpPr>
            <p:nvPr/>
          </p:nvSpPr>
          <p:spPr bwMode="auto">
            <a:xfrm>
              <a:off x="5136" y="1632"/>
              <a:ext cx="80" cy="76"/>
            </a:xfrm>
            <a:prstGeom prst="ellipse">
              <a:avLst/>
            </a:prstGeom>
            <a:solidFill>
              <a:schemeClr val="accent1"/>
            </a:solidFill>
            <a:ln w="9525">
              <a:noFill/>
              <a:round/>
              <a:headEnd/>
              <a:tailEnd/>
            </a:ln>
            <a:effectLst/>
          </p:spPr>
          <p:txBody>
            <a:bodyPr wrap="none" anchor="ctr"/>
            <a:lstStyle/>
            <a:p>
              <a:pPr>
                <a:defRPr/>
              </a:pPr>
              <a:endParaRPr lang="en-CA"/>
            </a:p>
          </p:txBody>
        </p:sp>
        <p:sp>
          <p:nvSpPr>
            <p:cNvPr id="370723" name="Oval 35"/>
            <p:cNvSpPr>
              <a:spLocks noChangeArrowheads="1"/>
            </p:cNvSpPr>
            <p:nvPr/>
          </p:nvSpPr>
          <p:spPr bwMode="auto">
            <a:xfrm>
              <a:off x="5248" y="1632"/>
              <a:ext cx="79" cy="76"/>
            </a:xfrm>
            <a:prstGeom prst="ellipse">
              <a:avLst/>
            </a:prstGeom>
            <a:solidFill>
              <a:schemeClr val="accent1"/>
            </a:solidFill>
            <a:ln w="9525">
              <a:noFill/>
              <a:round/>
              <a:headEnd/>
              <a:tailEnd/>
            </a:ln>
            <a:effectLst/>
          </p:spPr>
          <p:txBody>
            <a:bodyPr wrap="none" anchor="ctr"/>
            <a:lstStyle/>
            <a:p>
              <a:pPr>
                <a:defRPr/>
              </a:pPr>
              <a:endParaRPr lang="en-CA"/>
            </a:p>
          </p:txBody>
        </p:sp>
        <p:sp>
          <p:nvSpPr>
            <p:cNvPr id="370724" name="Oval 36"/>
            <p:cNvSpPr>
              <a:spLocks noChangeArrowheads="1"/>
            </p:cNvSpPr>
            <p:nvPr/>
          </p:nvSpPr>
          <p:spPr bwMode="auto">
            <a:xfrm>
              <a:off x="5360" y="1632"/>
              <a:ext cx="76" cy="76"/>
            </a:xfrm>
            <a:prstGeom prst="ellipse">
              <a:avLst/>
            </a:prstGeom>
            <a:solidFill>
              <a:schemeClr val="folHlink"/>
            </a:solidFill>
            <a:ln w="9525">
              <a:noFill/>
              <a:round/>
              <a:headEnd/>
              <a:tailEnd/>
            </a:ln>
            <a:effectLst/>
          </p:spPr>
          <p:txBody>
            <a:bodyPr wrap="none" anchor="ctr"/>
            <a:lstStyle/>
            <a:p>
              <a:pPr>
                <a:defRPr/>
              </a:pPr>
              <a:endParaRPr lang="en-CA"/>
            </a:p>
          </p:txBody>
        </p:sp>
        <p:sp>
          <p:nvSpPr>
            <p:cNvPr id="370725" name="Oval 37"/>
            <p:cNvSpPr>
              <a:spLocks noChangeArrowheads="1"/>
            </p:cNvSpPr>
            <p:nvPr/>
          </p:nvSpPr>
          <p:spPr bwMode="auto">
            <a:xfrm>
              <a:off x="5472" y="1632"/>
              <a:ext cx="76" cy="76"/>
            </a:xfrm>
            <a:prstGeom prst="ellipse">
              <a:avLst/>
            </a:prstGeom>
            <a:solidFill>
              <a:schemeClr val="folHlink"/>
            </a:solidFill>
            <a:ln w="9525">
              <a:noFill/>
              <a:round/>
              <a:headEnd/>
              <a:tailEnd/>
            </a:ln>
            <a:effectLst/>
          </p:spPr>
          <p:txBody>
            <a:bodyPr wrap="none" anchor="ctr"/>
            <a:lstStyle/>
            <a:p>
              <a:pPr>
                <a:defRPr/>
              </a:pPr>
              <a:endParaRPr lang="en-CA"/>
            </a:p>
          </p:txBody>
        </p:sp>
        <p:sp>
          <p:nvSpPr>
            <p:cNvPr id="370726" name="Oval 38"/>
            <p:cNvSpPr>
              <a:spLocks noChangeArrowheads="1"/>
            </p:cNvSpPr>
            <p:nvPr/>
          </p:nvSpPr>
          <p:spPr bwMode="auto">
            <a:xfrm>
              <a:off x="5248" y="1744"/>
              <a:ext cx="79" cy="80"/>
            </a:xfrm>
            <a:prstGeom prst="ellipse">
              <a:avLst/>
            </a:prstGeom>
            <a:solidFill>
              <a:schemeClr val="folHlink"/>
            </a:solidFill>
            <a:ln w="9525">
              <a:noFill/>
              <a:round/>
              <a:headEnd/>
              <a:tailEnd/>
            </a:ln>
            <a:effectLst/>
          </p:spPr>
          <p:txBody>
            <a:bodyPr wrap="none" anchor="ctr"/>
            <a:lstStyle/>
            <a:p>
              <a:pPr>
                <a:defRPr/>
              </a:pPr>
              <a:endParaRPr lang="en-CA"/>
            </a:p>
          </p:txBody>
        </p:sp>
        <p:sp>
          <p:nvSpPr>
            <p:cNvPr id="370727" name="Oval 39"/>
            <p:cNvSpPr>
              <a:spLocks noChangeArrowheads="1"/>
            </p:cNvSpPr>
            <p:nvPr/>
          </p:nvSpPr>
          <p:spPr bwMode="auto">
            <a:xfrm>
              <a:off x="5472" y="1744"/>
              <a:ext cx="76" cy="80"/>
            </a:xfrm>
            <a:prstGeom prst="ellipse">
              <a:avLst/>
            </a:prstGeom>
            <a:solidFill>
              <a:schemeClr val="folHlink"/>
            </a:solidFill>
            <a:ln w="9525">
              <a:noFill/>
              <a:round/>
              <a:headEnd/>
              <a:tailEnd/>
            </a:ln>
            <a:effectLst/>
          </p:spPr>
          <p:txBody>
            <a:bodyPr wrap="none" anchor="ctr"/>
            <a:lstStyle/>
            <a:p>
              <a:pPr>
                <a:defRPr/>
              </a:pPr>
              <a:endParaRPr lang="en-CA"/>
            </a:p>
          </p:txBody>
        </p:sp>
      </p:grpSp>
    </p:spTree>
  </p:cSld>
  <p:clrMap bg1="lt1" tx1="dk1" bg2="lt2" tx2="dk2" accent1="accent1" accent2="accent2" accent3="accent3" accent4="accent4" accent5="accent5" accent6="accent6" hlink="hlink" folHlink="folHlink"/>
  <p:sldLayoutIdLst>
    <p:sldLayoutId id="2147483743"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Lst>
  <p:transition spd="slow">
    <p:pull/>
  </p:transition>
  <p:timing>
    <p:tnLst>
      <p:par>
        <p:cTn id="1" dur="indefinite" restart="never" nodeType="tmRoot"/>
      </p:par>
    </p:tnLst>
  </p:timing>
  <p:hf hdr="0"/>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defRPr>
      </a:lvl2pPr>
      <a:lvl3pPr algn="l" rtl="0" eaLnBrk="0" fontAlgn="base" hangingPunct="0">
        <a:spcBef>
          <a:spcPct val="0"/>
        </a:spcBef>
        <a:spcAft>
          <a:spcPct val="0"/>
        </a:spcAft>
        <a:defRPr sz="3900" b="1">
          <a:solidFill>
            <a:schemeClr val="tx2"/>
          </a:solidFill>
          <a:latin typeface="Arial" charset="0"/>
        </a:defRPr>
      </a:lvl3pPr>
      <a:lvl4pPr algn="l" rtl="0" eaLnBrk="0" fontAlgn="base" hangingPunct="0">
        <a:spcBef>
          <a:spcPct val="0"/>
        </a:spcBef>
        <a:spcAft>
          <a:spcPct val="0"/>
        </a:spcAft>
        <a:defRPr sz="3900" b="1">
          <a:solidFill>
            <a:schemeClr val="tx2"/>
          </a:solidFill>
          <a:latin typeface="Arial" charset="0"/>
        </a:defRPr>
      </a:lvl4pPr>
      <a:lvl5pPr algn="l" rtl="0" eaLnBrk="0" fontAlgn="base" hangingPunct="0">
        <a:spcBef>
          <a:spcPct val="0"/>
        </a:spcBef>
        <a:spcAft>
          <a:spcPct val="0"/>
        </a:spcAft>
        <a:defRPr sz="3900" b="1">
          <a:solidFill>
            <a:schemeClr val="tx2"/>
          </a:solidFill>
          <a:latin typeface="Arial" charset="0"/>
        </a:defRPr>
      </a:lvl5pPr>
      <a:lvl6pPr marL="457200" algn="l" rtl="0" fontAlgn="base">
        <a:spcBef>
          <a:spcPct val="0"/>
        </a:spcBef>
        <a:spcAft>
          <a:spcPct val="0"/>
        </a:spcAft>
        <a:defRPr sz="3900" b="1">
          <a:solidFill>
            <a:schemeClr val="tx2"/>
          </a:solidFill>
          <a:latin typeface="Arial" charset="0"/>
        </a:defRPr>
      </a:lvl6pPr>
      <a:lvl7pPr marL="914400" algn="l" rtl="0" fontAlgn="base">
        <a:spcBef>
          <a:spcPct val="0"/>
        </a:spcBef>
        <a:spcAft>
          <a:spcPct val="0"/>
        </a:spcAft>
        <a:defRPr sz="3900" b="1">
          <a:solidFill>
            <a:schemeClr val="tx2"/>
          </a:solidFill>
          <a:latin typeface="Arial" charset="0"/>
        </a:defRPr>
      </a:lvl7pPr>
      <a:lvl8pPr marL="1371600" algn="l" rtl="0" fontAlgn="base">
        <a:spcBef>
          <a:spcPct val="0"/>
        </a:spcBef>
        <a:spcAft>
          <a:spcPct val="0"/>
        </a:spcAft>
        <a:defRPr sz="3900" b="1">
          <a:solidFill>
            <a:schemeClr val="tx2"/>
          </a:solidFill>
          <a:latin typeface="Arial" charset="0"/>
        </a:defRPr>
      </a:lvl8pPr>
      <a:lvl9pPr marL="1828800" algn="l" rtl="0" fontAlgn="base">
        <a:spcBef>
          <a:spcPct val="0"/>
        </a:spcBef>
        <a:spcAft>
          <a:spcPct val="0"/>
        </a:spcAft>
        <a:defRPr sz="39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itchFamily="2" charset="2"/>
        <a:buChar char="l"/>
        <a:defRPr sz="2600">
          <a:solidFill>
            <a:schemeClr val="tx1"/>
          </a:solidFill>
          <a:latin typeface="+mn-lt"/>
        </a:defRPr>
      </a:lvl2pPr>
      <a:lvl3pPr marL="987425" indent="-293688" algn="l" rtl="0" eaLnBrk="0" fontAlgn="base" hangingPunct="0">
        <a:spcBef>
          <a:spcPct val="20000"/>
        </a:spcBef>
        <a:spcAft>
          <a:spcPct val="0"/>
        </a:spcAft>
        <a:buClr>
          <a:schemeClr val="accent1"/>
        </a:buClr>
        <a:buSzPct val="70000"/>
        <a:buFont typeface="Wingdings" pitchFamily="2" charset="2"/>
        <a:buChar char="l"/>
        <a:defRPr sz="2300">
          <a:solidFill>
            <a:schemeClr val="tx1"/>
          </a:solidFill>
          <a:latin typeface="+mn-lt"/>
        </a:defRPr>
      </a:lvl3pPr>
      <a:lvl4pPr marL="1281113" indent="-292100" algn="l" rtl="0" eaLnBrk="0" fontAlgn="base" hangingPunct="0">
        <a:spcBef>
          <a:spcPct val="20000"/>
        </a:spcBef>
        <a:spcAft>
          <a:spcPct val="0"/>
        </a:spcAft>
        <a:buClr>
          <a:schemeClr val="tx2"/>
        </a:buClr>
        <a:buSzPct val="75000"/>
        <a:buFont typeface="Wingdings" pitchFamily="2" charset="2"/>
        <a:buChar char="§"/>
        <a:defRPr sz="2000">
          <a:solidFill>
            <a:schemeClr val="tx1"/>
          </a:solidFill>
          <a:latin typeface="+mn-lt"/>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7.w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hyperlink" Target="http://cpi.transparency.org/cpi2011/results/" TargetMode="External"/><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hyperlink" Target="http://bpi.transparency.org/bpi2011/interactive2/" TargetMode="External"/><Relationship Id="rId2" Type="http://schemas.openxmlformats.org/officeDocument/2006/relationships/hyperlink" Target="http://bpi.transparency.org/bpi2011/interactive/" TargetMode="Externa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parl.gc.ca/information/about/process/house/standingorders/appa1-e.htm"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1" y="1828800"/>
            <a:ext cx="7924800" cy="4267200"/>
          </a:xfrm>
        </p:spPr>
        <p:txBody>
          <a:bodyPr/>
          <a:lstStyle/>
          <a:p>
            <a:pPr algn="ctr">
              <a:buNone/>
            </a:pPr>
            <a:r>
              <a:rPr lang="en-CA" b="1" dirty="0" smtClean="0"/>
              <a:t>ADM1301 - Social Context of Business</a:t>
            </a:r>
          </a:p>
          <a:p>
            <a:pPr algn="ctr">
              <a:buNone/>
            </a:pPr>
            <a:endParaRPr lang="en-CA" b="1" dirty="0" smtClean="0"/>
          </a:p>
          <a:p>
            <a:pPr algn="ctr">
              <a:buNone/>
            </a:pPr>
            <a:r>
              <a:rPr lang="en-CA" sz="2400" b="1" dirty="0" smtClean="0"/>
              <a:t>Professor: Pierre Martel</a:t>
            </a:r>
          </a:p>
          <a:p>
            <a:pPr algn="ctr">
              <a:buNone/>
            </a:pPr>
            <a:endParaRPr lang="en-CA" b="1" dirty="0" smtClean="0"/>
          </a:p>
          <a:p>
            <a:pPr algn="ctr">
              <a:buNone/>
            </a:pPr>
            <a:r>
              <a:rPr lang="en-CA" b="1" dirty="0" smtClean="0"/>
              <a:t>Lecture 5 </a:t>
            </a:r>
          </a:p>
          <a:p>
            <a:pPr algn="ctr">
              <a:buNone/>
            </a:pPr>
            <a:r>
              <a:rPr lang="en-CA" b="1" dirty="0" smtClean="0"/>
              <a:t>Ethics</a:t>
            </a:r>
            <a:endParaRPr lang="en-CA" b="1" dirty="0"/>
          </a:p>
        </p:txBody>
      </p:sp>
      <p:pic>
        <p:nvPicPr>
          <p:cNvPr id="5" name="Picture 4" descr="7052-TelferLheader"/>
          <p:cNvPicPr/>
          <p:nvPr/>
        </p:nvPicPr>
        <p:blipFill>
          <a:blip r:embed="rId3" cstate="print"/>
          <a:srcRect/>
          <a:stretch>
            <a:fillRect/>
          </a:stretch>
        </p:blipFill>
        <p:spPr bwMode="auto">
          <a:xfrm>
            <a:off x="1115616" y="476672"/>
            <a:ext cx="6962775" cy="895350"/>
          </a:xfrm>
          <a:prstGeom prst="rect">
            <a:avLst/>
          </a:prstGeom>
          <a:noFill/>
          <a:ln w="9525">
            <a:noFill/>
            <a:miter lim="800000"/>
            <a:headEnd/>
            <a:tailEnd/>
          </a:ln>
        </p:spPr>
      </p:pic>
      <p:sp>
        <p:nvSpPr>
          <p:cNvPr id="7" name="Date Placeholder 6"/>
          <p:cNvSpPr>
            <a:spLocks noGrp="1"/>
          </p:cNvSpPr>
          <p:nvPr>
            <p:ph type="dt" sz="half" idx="10"/>
          </p:nvPr>
        </p:nvSpPr>
        <p:spPr/>
        <p:txBody>
          <a:bodyPr/>
          <a:lstStyle/>
          <a:p>
            <a:pPr>
              <a:defRPr/>
            </a:pPr>
            <a:r>
              <a:rPr lang="fr-FR" dirty="0" smtClean="0"/>
              <a:t>ADM1301</a:t>
            </a:r>
            <a:endParaRPr lang="en-US" dirty="0"/>
          </a:p>
        </p:txBody>
      </p:sp>
      <p:sp>
        <p:nvSpPr>
          <p:cNvPr id="8" name="Footer Placeholder 7"/>
          <p:cNvSpPr>
            <a:spLocks noGrp="1"/>
          </p:cNvSpPr>
          <p:nvPr>
            <p:ph type="ftr" sz="quarter" idx="11"/>
          </p:nvPr>
        </p:nvSpPr>
        <p:spPr/>
        <p:txBody>
          <a:bodyPr/>
          <a:lstStyle/>
          <a:p>
            <a:pPr>
              <a:defRPr/>
            </a:pPr>
            <a:r>
              <a:rPr lang="en-CA" dirty="0" smtClean="0">
                <a:latin typeface="Arial"/>
                <a:cs typeface="Arial"/>
              </a:rPr>
              <a:t>© PM, DD and McGraw-Hill Ryerson</a:t>
            </a:r>
            <a:endParaRPr lang="en-US" dirty="0"/>
          </a:p>
        </p:txBody>
      </p:sp>
      <p:sp>
        <p:nvSpPr>
          <p:cNvPr id="9" name="Rectangle 8"/>
          <p:cNvSpPr/>
          <p:nvPr/>
        </p:nvSpPr>
        <p:spPr bwMode="auto">
          <a:xfrm>
            <a:off x="467544" y="1772816"/>
            <a:ext cx="8280920" cy="4248472"/>
          </a:xfrm>
          <a:prstGeom prst="rect">
            <a:avLst/>
          </a:prstGeom>
          <a:noFill/>
          <a:ln w="57150" cap="flat" cmpd="sng" algn="ctr">
            <a:solidFill>
              <a:srgbClr val="C00000"/>
            </a:solidFill>
            <a:prstDash val="solid"/>
            <a:miter lim="800000"/>
            <a:headEnd type="none" w="med" len="med"/>
            <a:tailEnd type="none" w="med" len="med"/>
          </a:ln>
          <a:effectLst>
            <a:glow rad="101600">
              <a:schemeClr val="accent4">
                <a:satMod val="175000"/>
                <a:alpha val="40000"/>
              </a:schemeClr>
            </a:glow>
          </a:effectLst>
        </p:spPr>
        <p:txBody>
          <a:bodyPr vert="horz" wrap="non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dirty="0" smtClean="0">
              <a:ln>
                <a:noFill/>
              </a:ln>
              <a:solidFill>
                <a:schemeClr val="tx1"/>
              </a:solidFill>
              <a:effectLst/>
              <a:latin typeface="Times New Roman" charset="0"/>
            </a:endParaRPr>
          </a:p>
        </p:txBody>
      </p:sp>
      <p:sp>
        <p:nvSpPr>
          <p:cNvPr id="10" name="Slide Number Placeholder 9"/>
          <p:cNvSpPr>
            <a:spLocks noGrp="1"/>
          </p:cNvSpPr>
          <p:nvPr>
            <p:ph type="sldNum" sz="quarter" idx="12"/>
          </p:nvPr>
        </p:nvSpPr>
        <p:spPr/>
        <p:txBody>
          <a:bodyPr/>
          <a:lstStyle/>
          <a:p>
            <a:pPr>
              <a:defRPr/>
            </a:pPr>
            <a:r>
              <a:rPr lang="en-US" dirty="0" smtClean="0"/>
              <a:t>Page </a:t>
            </a:r>
            <a:fld id="{BB8DB7ED-49E2-49F1-BFCB-8A4D9D39B994}" type="slidenum">
              <a:rPr lang="en-US" smtClean="0"/>
              <a:pPr>
                <a:defRPr/>
              </a:pPr>
              <a:t>1</a:t>
            </a:fld>
            <a:endParaRPr lang="en-US" dirty="0"/>
          </a:p>
        </p:txBody>
      </p:sp>
    </p:spTree>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12"/>
          </p:nvPr>
        </p:nvSpPr>
        <p:spPr>
          <a:noFill/>
        </p:spPr>
        <p:txBody>
          <a:bodyPr/>
          <a:lstStyle/>
          <a:p>
            <a:fld id="{4E5FFC91-336C-468A-91DF-5F4BFC1BB96A}" type="slidenum">
              <a:rPr lang="en-US" altLang="en-US" smtClean="0"/>
              <a:pPr/>
              <a:t>2</a:t>
            </a:fld>
            <a:endParaRPr lang="en-US" altLang="en-US" dirty="0" smtClean="0"/>
          </a:p>
        </p:txBody>
      </p:sp>
      <p:sp>
        <p:nvSpPr>
          <p:cNvPr id="4099" name="Rectangle 2"/>
          <p:cNvSpPr>
            <a:spLocks noGrp="1" noChangeArrowheads="1"/>
          </p:cNvSpPr>
          <p:nvPr>
            <p:ph type="ctrTitle"/>
          </p:nvPr>
        </p:nvSpPr>
        <p:spPr/>
        <p:txBody>
          <a:bodyPr/>
          <a:lstStyle/>
          <a:p>
            <a:pPr algn="l" eaLnBrk="1" hangingPunct="1"/>
            <a:r>
              <a:rPr lang="en-US" sz="3000" b="0" dirty="0" smtClean="0"/>
              <a:t>Ethics</a:t>
            </a:r>
          </a:p>
        </p:txBody>
      </p:sp>
      <p:sp>
        <p:nvSpPr>
          <p:cNvPr id="4100" name="Rectangle 3"/>
          <p:cNvSpPr>
            <a:spLocks noGrp="1" noChangeArrowheads="1"/>
          </p:cNvSpPr>
          <p:nvPr>
            <p:ph type="subTitle" idx="1"/>
          </p:nvPr>
        </p:nvSpPr>
        <p:spPr>
          <a:xfrm>
            <a:off x="250825" y="2997200"/>
            <a:ext cx="6913563" cy="3352800"/>
          </a:xfrm>
        </p:spPr>
        <p:txBody>
          <a:bodyPr/>
          <a:lstStyle/>
          <a:p>
            <a:pPr algn="l" eaLnBrk="1" hangingPunct="1">
              <a:buFont typeface="Wingdings" pitchFamily="2" charset="2"/>
              <a:buChar char="l"/>
            </a:pPr>
            <a:r>
              <a:rPr lang="en-US" sz="2200" dirty="0" smtClean="0"/>
              <a:t>Ethics, or moral philosophy, is the systematic endeavour to understand moral concepts and justify moral principles and theories.  </a:t>
            </a:r>
          </a:p>
          <a:p>
            <a:pPr algn="l" eaLnBrk="1" hangingPunct="1">
              <a:buFont typeface="Wingdings" pitchFamily="2" charset="2"/>
              <a:buChar char="l"/>
            </a:pPr>
            <a:r>
              <a:rPr lang="en-US" sz="2200" dirty="0" smtClean="0"/>
              <a:t>Ethics builds and scrutinizes arguments setting forth large scale theories (the fundamental universal truths) on how we ought to act, and it seeks to discover the valid principles and the relationship between these principles. </a:t>
            </a:r>
            <a:r>
              <a:rPr lang="en-US" sz="1400" dirty="0" smtClean="0"/>
              <a:t>(</a:t>
            </a:r>
            <a:r>
              <a:rPr lang="en-US" sz="1400" dirty="0" err="1" smtClean="0"/>
              <a:t>Pojman</a:t>
            </a:r>
            <a:r>
              <a:rPr lang="en-US" sz="1400" dirty="0" smtClean="0"/>
              <a:t> Louis. P., </a:t>
            </a:r>
            <a:r>
              <a:rPr lang="en-US" sz="1400" i="1" dirty="0" smtClean="0"/>
              <a:t>Ethical Theory</a:t>
            </a:r>
            <a:r>
              <a:rPr lang="en-US" sz="1400" dirty="0" smtClean="0"/>
              <a:t>, Thomson </a:t>
            </a:r>
            <a:r>
              <a:rPr lang="en-US" sz="1400" dirty="0" err="1" smtClean="0"/>
              <a:t>Wadworth</a:t>
            </a:r>
            <a:r>
              <a:rPr lang="en-US" sz="1400" dirty="0" smtClean="0"/>
              <a:t> Publishing, Belmont California, © 2007.)</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12"/>
          </p:nvPr>
        </p:nvSpPr>
        <p:spPr>
          <a:noFill/>
        </p:spPr>
        <p:txBody>
          <a:bodyPr/>
          <a:lstStyle/>
          <a:p>
            <a:fld id="{4E5FFC91-336C-468A-91DF-5F4BFC1BB96A}" type="slidenum">
              <a:rPr lang="en-US" altLang="en-US" smtClean="0"/>
              <a:pPr/>
              <a:t>3</a:t>
            </a:fld>
            <a:endParaRPr lang="en-US" altLang="en-US" dirty="0" smtClean="0"/>
          </a:p>
        </p:txBody>
      </p:sp>
      <p:sp>
        <p:nvSpPr>
          <p:cNvPr id="4099" name="Rectangle 2"/>
          <p:cNvSpPr>
            <a:spLocks noGrp="1" noChangeArrowheads="1"/>
          </p:cNvSpPr>
          <p:nvPr>
            <p:ph type="ctrTitle"/>
          </p:nvPr>
        </p:nvSpPr>
        <p:spPr/>
        <p:txBody>
          <a:bodyPr/>
          <a:lstStyle/>
          <a:p>
            <a:pPr algn="l" eaLnBrk="1" hangingPunct="1"/>
            <a:r>
              <a:rPr lang="en-US" sz="3000" b="0" dirty="0" smtClean="0"/>
              <a:t>Ethics</a:t>
            </a:r>
          </a:p>
        </p:txBody>
      </p:sp>
      <p:sp>
        <p:nvSpPr>
          <p:cNvPr id="4100" name="Rectangle 3"/>
          <p:cNvSpPr>
            <a:spLocks noGrp="1" noChangeArrowheads="1"/>
          </p:cNvSpPr>
          <p:nvPr>
            <p:ph type="subTitle" idx="1"/>
          </p:nvPr>
        </p:nvSpPr>
        <p:spPr>
          <a:xfrm>
            <a:off x="250825" y="2997200"/>
            <a:ext cx="6913563" cy="3352800"/>
          </a:xfrm>
        </p:spPr>
        <p:txBody>
          <a:bodyPr/>
          <a:lstStyle/>
          <a:p>
            <a:pPr algn="l">
              <a:buClr>
                <a:srgbClr val="002060"/>
              </a:buClr>
              <a:buFont typeface="Wingdings" pitchFamily="2" charset="2"/>
              <a:buChar char=""/>
            </a:pPr>
            <a:r>
              <a:rPr lang="en-US" sz="2000" dirty="0" smtClean="0"/>
              <a:t>Ethics is somewhat different from other branches of philosophy in that it is concerned with action and practice.</a:t>
            </a:r>
            <a:endParaRPr lang="fr-CA" sz="2000" dirty="0" smtClean="0"/>
          </a:p>
          <a:p>
            <a:pPr algn="l"/>
            <a:endParaRPr lang="fr-CA" sz="2000" dirty="0" smtClean="0"/>
          </a:p>
          <a:p>
            <a:pPr algn="l">
              <a:buFont typeface="Wingdings" pitchFamily="2" charset="2"/>
              <a:buChar char="l"/>
            </a:pPr>
            <a:r>
              <a:rPr lang="en-US" sz="2000" dirty="0" smtClean="0"/>
              <a:t>Ethics is concerned with values as fundamental beliefs – not what is, but what “ought to be”.  In that sense, it is normative rather than descriptive.</a:t>
            </a:r>
            <a:endParaRPr lang="fr-CA" sz="2000" dirty="0" smtClean="0"/>
          </a:p>
          <a:p>
            <a:pPr algn="l"/>
            <a:r>
              <a:rPr lang="en-US" sz="2000" dirty="0" smtClean="0"/>
              <a:t> </a:t>
            </a:r>
            <a:endParaRPr lang="fr-CA" sz="2000" dirty="0" smtClean="0"/>
          </a:p>
          <a:p>
            <a:pPr algn="l">
              <a:buFont typeface="Wingdings" pitchFamily="2" charset="2"/>
              <a:buChar char="l"/>
            </a:pPr>
            <a:r>
              <a:rPr lang="en-US" sz="2000" dirty="0" smtClean="0"/>
              <a:t>Ethics has an action guiding aspect.  It sets standards of behaviour.</a:t>
            </a:r>
            <a:endParaRPr lang="fr-CA" sz="2000" dirty="0" smtClean="0"/>
          </a:p>
          <a:p>
            <a:pPr algn="l" eaLnBrk="1" hangingPunct="1"/>
            <a:endParaRPr lang="en-US" sz="1600" dirty="0"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12"/>
          </p:nvPr>
        </p:nvSpPr>
        <p:spPr>
          <a:noFill/>
        </p:spPr>
        <p:txBody>
          <a:bodyPr/>
          <a:lstStyle/>
          <a:p>
            <a:fld id="{4E5FFC91-336C-468A-91DF-5F4BFC1BB96A}" type="slidenum">
              <a:rPr lang="en-US" altLang="en-US" smtClean="0"/>
              <a:pPr/>
              <a:t>4</a:t>
            </a:fld>
            <a:endParaRPr lang="en-US" altLang="en-US" dirty="0" smtClean="0"/>
          </a:p>
        </p:txBody>
      </p:sp>
      <p:sp>
        <p:nvSpPr>
          <p:cNvPr id="4099" name="Rectangle 2"/>
          <p:cNvSpPr>
            <a:spLocks noGrp="1" noChangeArrowheads="1"/>
          </p:cNvSpPr>
          <p:nvPr>
            <p:ph type="ctrTitle"/>
          </p:nvPr>
        </p:nvSpPr>
        <p:spPr/>
        <p:txBody>
          <a:bodyPr/>
          <a:lstStyle/>
          <a:p>
            <a:pPr algn="l" eaLnBrk="1" hangingPunct="1"/>
            <a:r>
              <a:rPr lang="en-US" sz="3000" b="0" dirty="0" smtClean="0"/>
              <a:t>Ethics</a:t>
            </a:r>
          </a:p>
        </p:txBody>
      </p:sp>
      <p:sp>
        <p:nvSpPr>
          <p:cNvPr id="4100" name="Rectangle 3"/>
          <p:cNvSpPr>
            <a:spLocks noGrp="1" noChangeArrowheads="1"/>
          </p:cNvSpPr>
          <p:nvPr>
            <p:ph type="subTitle" idx="1"/>
          </p:nvPr>
        </p:nvSpPr>
        <p:spPr>
          <a:xfrm>
            <a:off x="250825" y="2997200"/>
            <a:ext cx="6913563" cy="3352800"/>
          </a:xfrm>
        </p:spPr>
        <p:txBody>
          <a:bodyPr/>
          <a:lstStyle/>
          <a:p>
            <a:pPr algn="l" eaLnBrk="1" hangingPunct="1">
              <a:buFont typeface="Wingdings" pitchFamily="2" charset="2"/>
              <a:buChar char=""/>
            </a:pPr>
            <a:r>
              <a:rPr lang="en-US" sz="2000" b="1" dirty="0" smtClean="0"/>
              <a:t>“Ethics”</a:t>
            </a:r>
            <a:r>
              <a:rPr lang="en-US" sz="2000" dirty="0" smtClean="0"/>
              <a:t> – derived from the Greek ethikos (</a:t>
            </a:r>
            <a:r>
              <a:rPr lang="el-GR" sz="2000" i="1" dirty="0" smtClean="0"/>
              <a:t>ετθικοσ</a:t>
            </a:r>
            <a:r>
              <a:rPr lang="en-CA" sz="2000" dirty="0" smtClean="0"/>
              <a:t>) </a:t>
            </a:r>
            <a:r>
              <a:rPr lang="en-US" sz="2000" dirty="0" smtClean="0"/>
              <a:t>and ethos which relate to the ‘prevalent tone or sentiment of a people or community” </a:t>
            </a:r>
            <a:r>
              <a:rPr lang="en-US" sz="1400" dirty="0" smtClean="0"/>
              <a:t>(Shorter Oxford English Dictionary)</a:t>
            </a:r>
          </a:p>
          <a:p>
            <a:pPr algn="l" eaLnBrk="1" hangingPunct="1">
              <a:buFont typeface="Wingdings" pitchFamily="2" charset="2"/>
              <a:buChar char="l"/>
            </a:pPr>
            <a:endParaRPr lang="en-US" sz="1600" dirty="0" smtClean="0"/>
          </a:p>
          <a:p>
            <a:pPr algn="l" eaLnBrk="1" hangingPunct="1">
              <a:buFont typeface="Wingdings" pitchFamily="2" charset="2"/>
              <a:buChar char="l"/>
            </a:pPr>
            <a:r>
              <a:rPr lang="en-US" sz="2000" b="1" dirty="0" smtClean="0"/>
              <a:t>Ethics:</a:t>
            </a:r>
            <a:r>
              <a:rPr lang="en-US" sz="2000" dirty="0" smtClean="0"/>
              <a:t> “…beliefs about what is right and wrong or good and bad.  Ethical behaviour is behaviour that conforms to individual beliefs and social norms about what is right and good” </a:t>
            </a:r>
            <a:r>
              <a:rPr lang="en-US" sz="1400" dirty="0" smtClean="0"/>
              <a:t>(Griffin, Ebert and Starke in “Business, Fifth Canadian Edition”, Pearson Prentice Hall,  2005)</a:t>
            </a:r>
          </a:p>
          <a:p>
            <a:pPr algn="l" eaLnBrk="1" hangingPunct="1"/>
            <a:endParaRPr lang="en-US" sz="1600" dirty="0"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3EC5B085-DC9F-44CB-BC0D-94D85B92B55F}" type="slidenum">
              <a:rPr lang="en-US" smtClean="0"/>
              <a:pPr/>
              <a:t>5</a:t>
            </a:fld>
            <a:endParaRPr lang="en-US" smtClean="0"/>
          </a:p>
        </p:txBody>
      </p:sp>
      <p:sp>
        <p:nvSpPr>
          <p:cNvPr id="5123" name="Rectangle 2"/>
          <p:cNvSpPr>
            <a:spLocks noGrp="1" noChangeArrowheads="1"/>
          </p:cNvSpPr>
          <p:nvPr>
            <p:ph type="title"/>
          </p:nvPr>
        </p:nvSpPr>
        <p:spPr/>
        <p:txBody>
          <a:bodyPr/>
          <a:lstStyle/>
          <a:p>
            <a:pPr eaLnBrk="1" hangingPunct="1"/>
            <a:r>
              <a:rPr lang="en-CA" smtClean="0"/>
              <a:t>Ethics</a:t>
            </a:r>
            <a:endParaRPr lang="en-US" smtClean="0"/>
          </a:p>
        </p:txBody>
      </p:sp>
      <p:sp>
        <p:nvSpPr>
          <p:cNvPr id="5124" name="Rectangle 3"/>
          <p:cNvSpPr>
            <a:spLocks noGrp="1" noChangeArrowheads="1"/>
          </p:cNvSpPr>
          <p:nvPr>
            <p:ph type="body" idx="1"/>
          </p:nvPr>
        </p:nvSpPr>
        <p:spPr/>
        <p:txBody>
          <a:bodyPr/>
          <a:lstStyle/>
          <a:p>
            <a:pPr eaLnBrk="1" hangingPunct="1"/>
            <a:r>
              <a:rPr lang="en-CA" dirty="0" smtClean="0"/>
              <a:t>What is an ethical person?</a:t>
            </a:r>
          </a:p>
          <a:p>
            <a:pPr eaLnBrk="1" hangingPunct="1"/>
            <a:r>
              <a:rPr lang="en-CA" dirty="0" smtClean="0"/>
              <a:t>What is an ethical business?</a:t>
            </a:r>
          </a:p>
          <a:p>
            <a:pPr eaLnBrk="1" hangingPunct="1"/>
            <a:r>
              <a:rPr lang="en-CA" dirty="0" smtClean="0"/>
              <a:t>What is “good”?</a:t>
            </a:r>
          </a:p>
          <a:p>
            <a:pPr eaLnBrk="1" hangingPunct="1"/>
            <a:r>
              <a:rPr lang="en-CA" dirty="0" smtClean="0"/>
              <a:t>What is “bad”?</a:t>
            </a:r>
          </a:p>
          <a:p>
            <a:pPr eaLnBrk="1" hangingPunct="1"/>
            <a:endParaRPr lang="en-US" dirty="0"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6"/>
          <p:cNvSpPr>
            <a:spLocks noGrp="1"/>
          </p:cNvSpPr>
          <p:nvPr>
            <p:ph type="sldNum" sz="quarter" idx="12"/>
          </p:nvPr>
        </p:nvSpPr>
        <p:spPr>
          <a:noFill/>
        </p:spPr>
        <p:txBody>
          <a:bodyPr/>
          <a:lstStyle/>
          <a:p>
            <a:fld id="{56793720-E926-45FE-B7F1-094632BB9AD2}" type="slidenum">
              <a:rPr lang="en-US" smtClean="0"/>
              <a:pPr/>
              <a:t>6</a:t>
            </a:fld>
            <a:endParaRPr lang="en-US" smtClean="0"/>
          </a:p>
        </p:txBody>
      </p:sp>
      <p:sp>
        <p:nvSpPr>
          <p:cNvPr id="6147" name="Rectangle 2"/>
          <p:cNvSpPr>
            <a:spLocks noGrp="1" noChangeArrowheads="1"/>
          </p:cNvSpPr>
          <p:nvPr>
            <p:ph type="title"/>
          </p:nvPr>
        </p:nvSpPr>
        <p:spPr/>
        <p:txBody>
          <a:bodyPr/>
          <a:lstStyle/>
          <a:p>
            <a:pPr eaLnBrk="1" hangingPunct="1"/>
            <a:r>
              <a:rPr lang="en-CA" smtClean="0"/>
              <a:t>Good</a:t>
            </a:r>
            <a:endParaRPr lang="en-US" smtClean="0"/>
          </a:p>
        </p:txBody>
      </p:sp>
      <p:sp>
        <p:nvSpPr>
          <p:cNvPr id="6148" name="Rectangle 3"/>
          <p:cNvSpPr>
            <a:spLocks noGrp="1" noChangeArrowheads="1"/>
          </p:cNvSpPr>
          <p:nvPr>
            <p:ph type="body" sz="half" idx="2"/>
          </p:nvPr>
        </p:nvSpPr>
        <p:spPr>
          <a:xfrm>
            <a:off x="5140325" y="2017713"/>
            <a:ext cx="3814763" cy="4114800"/>
          </a:xfrm>
        </p:spPr>
        <p:txBody>
          <a:bodyPr/>
          <a:lstStyle/>
          <a:p>
            <a:pPr marL="381000" indent="-381000" eaLnBrk="1" hangingPunct="1"/>
            <a:r>
              <a:rPr lang="en-US" sz="2800" dirty="0" smtClean="0"/>
              <a:t>Of moral excellence; upright: </a:t>
            </a:r>
            <a:r>
              <a:rPr lang="en-US" sz="2800" i="1" dirty="0" smtClean="0"/>
              <a:t>a good person. </a:t>
            </a:r>
          </a:p>
          <a:p>
            <a:pPr marL="381000" indent="-381000" eaLnBrk="1" hangingPunct="1"/>
            <a:r>
              <a:rPr lang="en-US" sz="2800" dirty="0" smtClean="0"/>
              <a:t>Acting according to “what ought to be”.</a:t>
            </a:r>
          </a:p>
        </p:txBody>
      </p:sp>
      <p:pic>
        <p:nvPicPr>
          <p:cNvPr id="6149" name="Picture 4" descr="MCj03835000000[1]"/>
          <p:cNvPicPr>
            <a:picLocks noGrp="1" noChangeAspect="1" noChangeArrowheads="1"/>
          </p:cNvPicPr>
          <p:nvPr>
            <p:ph sz="half" idx="1"/>
          </p:nvPr>
        </p:nvPicPr>
        <p:blipFill>
          <a:blip r:embed="rId3" cstate="print"/>
          <a:srcRect/>
          <a:stretch>
            <a:fillRect/>
          </a:stretch>
        </p:blipFill>
        <p:spPr>
          <a:xfrm>
            <a:off x="1193800" y="2305050"/>
            <a:ext cx="3467100" cy="3667125"/>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6"/>
          <p:cNvSpPr>
            <a:spLocks noGrp="1"/>
          </p:cNvSpPr>
          <p:nvPr>
            <p:ph type="sldNum" sz="quarter" idx="12"/>
          </p:nvPr>
        </p:nvSpPr>
        <p:spPr>
          <a:noFill/>
        </p:spPr>
        <p:txBody>
          <a:bodyPr/>
          <a:lstStyle/>
          <a:p>
            <a:fld id="{83C69C2D-A0A6-4FD6-B96E-CB2ECD519B97}" type="slidenum">
              <a:rPr lang="en-US" smtClean="0"/>
              <a:pPr/>
              <a:t>7</a:t>
            </a:fld>
            <a:endParaRPr lang="en-US" smtClean="0"/>
          </a:p>
        </p:txBody>
      </p:sp>
      <p:sp>
        <p:nvSpPr>
          <p:cNvPr id="7171" name="Rectangle 2"/>
          <p:cNvSpPr>
            <a:spLocks noGrp="1" noChangeArrowheads="1"/>
          </p:cNvSpPr>
          <p:nvPr>
            <p:ph type="title"/>
          </p:nvPr>
        </p:nvSpPr>
        <p:spPr/>
        <p:txBody>
          <a:bodyPr/>
          <a:lstStyle/>
          <a:p>
            <a:pPr eaLnBrk="1" hangingPunct="1"/>
            <a:r>
              <a:rPr lang="en-CA" smtClean="0"/>
              <a:t>Bad</a:t>
            </a:r>
            <a:endParaRPr lang="en-US" smtClean="0"/>
          </a:p>
        </p:txBody>
      </p:sp>
      <p:sp>
        <p:nvSpPr>
          <p:cNvPr id="7172" name="Rectangle 3"/>
          <p:cNvSpPr>
            <a:spLocks noGrp="1" noChangeArrowheads="1"/>
          </p:cNvSpPr>
          <p:nvPr>
            <p:ph type="body" sz="half" idx="2"/>
          </p:nvPr>
        </p:nvSpPr>
        <p:spPr>
          <a:xfrm>
            <a:off x="5140325" y="2017713"/>
            <a:ext cx="3814763" cy="4114800"/>
          </a:xfrm>
        </p:spPr>
        <p:txBody>
          <a:bodyPr/>
          <a:lstStyle/>
          <a:p>
            <a:pPr eaLnBrk="1" hangingPunct="1"/>
            <a:r>
              <a:rPr lang="en-US" sz="2800" dirty="0" smtClean="0"/>
              <a:t>Something that is below standard or expectations, with respect to ethics or decency </a:t>
            </a:r>
          </a:p>
        </p:txBody>
      </p:sp>
      <p:pic>
        <p:nvPicPr>
          <p:cNvPr id="7173" name="Picture 4" descr="MCj04238480000[1]"/>
          <p:cNvPicPr>
            <a:picLocks noGrp="1" noChangeAspect="1" noChangeArrowheads="1"/>
          </p:cNvPicPr>
          <p:nvPr>
            <p:ph sz="half" idx="1"/>
          </p:nvPr>
        </p:nvPicPr>
        <p:blipFill>
          <a:blip r:embed="rId3" cstate="print"/>
          <a:srcRect/>
          <a:stretch>
            <a:fillRect/>
          </a:stretch>
        </p:blipFill>
        <p:spPr>
          <a:xfrm>
            <a:off x="1397000" y="2371725"/>
            <a:ext cx="3263900" cy="3273425"/>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6"/>
          <p:cNvSpPr>
            <a:spLocks noGrp="1"/>
          </p:cNvSpPr>
          <p:nvPr>
            <p:ph type="sldNum" sz="quarter" idx="12"/>
          </p:nvPr>
        </p:nvSpPr>
        <p:spPr>
          <a:noFill/>
        </p:spPr>
        <p:txBody>
          <a:bodyPr/>
          <a:lstStyle/>
          <a:p>
            <a:fld id="{62C71806-D96B-4FA2-8231-95FA30EE7C08}" type="slidenum">
              <a:rPr lang="en-US" smtClean="0"/>
              <a:pPr/>
              <a:t>8</a:t>
            </a:fld>
            <a:endParaRPr lang="en-US" smtClean="0"/>
          </a:p>
        </p:txBody>
      </p:sp>
      <p:sp>
        <p:nvSpPr>
          <p:cNvPr id="8195" name="Rectangle 2"/>
          <p:cNvSpPr>
            <a:spLocks noGrp="1" noChangeArrowheads="1"/>
          </p:cNvSpPr>
          <p:nvPr>
            <p:ph type="title"/>
          </p:nvPr>
        </p:nvSpPr>
        <p:spPr/>
        <p:txBody>
          <a:bodyPr/>
          <a:lstStyle/>
          <a:p>
            <a:pPr eaLnBrk="1" hangingPunct="1"/>
            <a:r>
              <a:rPr lang="en-CA" smtClean="0"/>
              <a:t>Ethics</a:t>
            </a:r>
            <a:endParaRPr lang="en-US" smtClean="0"/>
          </a:p>
        </p:txBody>
      </p:sp>
      <p:sp>
        <p:nvSpPr>
          <p:cNvPr id="8196" name="Rectangle 3"/>
          <p:cNvSpPr>
            <a:spLocks noGrp="1" noChangeArrowheads="1"/>
          </p:cNvSpPr>
          <p:nvPr>
            <p:ph type="body" sz="half" idx="1"/>
          </p:nvPr>
        </p:nvSpPr>
        <p:spPr>
          <a:xfrm>
            <a:off x="539750" y="1989138"/>
            <a:ext cx="3814763" cy="4114800"/>
          </a:xfrm>
        </p:spPr>
        <p:txBody>
          <a:bodyPr/>
          <a:lstStyle/>
          <a:p>
            <a:pPr eaLnBrk="1" hangingPunct="1"/>
            <a:r>
              <a:rPr lang="en-US" sz="2400" smtClean="0"/>
              <a:t>In accordance with principles of right or good conduct</a:t>
            </a:r>
          </a:p>
          <a:p>
            <a:pPr eaLnBrk="1" hangingPunct="1"/>
            <a:r>
              <a:rPr lang="en-US" sz="2400" smtClean="0"/>
              <a:t>The highest good and the end toward which all human activity is directed is happiness, which can be defined as continuous contemplation of eternal and universal truth. </a:t>
            </a:r>
          </a:p>
        </p:txBody>
      </p:sp>
      <p:pic>
        <p:nvPicPr>
          <p:cNvPr id="8197" name="Picture 4" descr="MCj03979290000[1]"/>
          <p:cNvPicPr>
            <a:picLocks noGrp="1" noChangeAspect="1" noChangeArrowheads="1"/>
          </p:cNvPicPr>
          <p:nvPr>
            <p:ph sz="half" idx="2"/>
          </p:nvPr>
        </p:nvPicPr>
        <p:blipFill>
          <a:blip r:embed="rId3" cstate="print"/>
          <a:srcRect/>
          <a:stretch>
            <a:fillRect/>
          </a:stretch>
        </p:blipFill>
        <p:spPr>
          <a:xfrm>
            <a:off x="5148263" y="1341438"/>
            <a:ext cx="3455987" cy="4248150"/>
          </a:xfrm>
        </p:spPr>
      </p:pic>
      <p:sp>
        <p:nvSpPr>
          <p:cNvPr id="8198" name="AutoShape 5"/>
          <p:cNvSpPr>
            <a:spLocks noChangeArrowheads="1"/>
          </p:cNvSpPr>
          <p:nvPr/>
        </p:nvSpPr>
        <p:spPr bwMode="auto">
          <a:xfrm>
            <a:off x="4355976" y="3861048"/>
            <a:ext cx="935038" cy="431800"/>
          </a:xfrm>
          <a:prstGeom prst="rightArrow">
            <a:avLst>
              <a:gd name="adj1" fmla="val 50000"/>
              <a:gd name="adj2" fmla="val 54136"/>
            </a:avLst>
          </a:prstGeom>
          <a:solidFill>
            <a:schemeClr val="accent1"/>
          </a:solidFill>
          <a:ln w="9525">
            <a:solidFill>
              <a:schemeClr val="tx1"/>
            </a:solidFill>
            <a:miter lim="800000"/>
            <a:headEnd/>
            <a:tailEnd/>
          </a:ln>
        </p:spPr>
        <p:txBody>
          <a:bodyPr wrap="none" anchor="ctr"/>
          <a:lstStyle/>
          <a:p>
            <a:endParaRPr lang="en-CA"/>
          </a:p>
        </p:txBody>
      </p:sp>
      <p:sp>
        <p:nvSpPr>
          <p:cNvPr id="7" name="Date Placeholder 6"/>
          <p:cNvSpPr>
            <a:spLocks noGrp="1"/>
          </p:cNvSpPr>
          <p:nvPr>
            <p:ph type="dt" sz="half" idx="10"/>
          </p:nvPr>
        </p:nvSpPr>
        <p:spPr/>
        <p:txBody>
          <a:bodyPr/>
          <a:lstStyle/>
          <a:p>
            <a:pPr>
              <a:defRPr/>
            </a:pPr>
            <a:r>
              <a:rPr lang="fr-FR" altLang="en-US" smtClean="0"/>
              <a:t>ADM1301</a:t>
            </a:r>
            <a:endParaRPr lang="en-US" altLang="en-US"/>
          </a:p>
        </p:txBody>
      </p:sp>
      <p:sp>
        <p:nvSpPr>
          <p:cNvPr id="8" name="Footer Placeholder 7"/>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12"/>
          </p:nvPr>
        </p:nvSpPr>
        <p:spPr>
          <a:noFill/>
        </p:spPr>
        <p:txBody>
          <a:bodyPr/>
          <a:lstStyle/>
          <a:p>
            <a:fld id="{DBD7F597-C84A-4890-AD3C-F515E196D79E}" type="slidenum">
              <a:rPr lang="en-US" altLang="en-US" smtClean="0"/>
              <a:pPr/>
              <a:t>9</a:t>
            </a:fld>
            <a:endParaRPr lang="en-US" altLang="en-US" smtClean="0"/>
          </a:p>
        </p:txBody>
      </p:sp>
      <p:sp>
        <p:nvSpPr>
          <p:cNvPr id="9219" name="Rectangle 2"/>
          <p:cNvSpPr>
            <a:spLocks noGrp="1" noChangeArrowheads="1"/>
          </p:cNvSpPr>
          <p:nvPr>
            <p:ph type="ctrTitle"/>
          </p:nvPr>
        </p:nvSpPr>
        <p:spPr/>
        <p:txBody>
          <a:bodyPr/>
          <a:lstStyle/>
          <a:p>
            <a:pPr algn="l" eaLnBrk="1" hangingPunct="1"/>
            <a:r>
              <a:rPr lang="en-US" sz="3000" b="0" dirty="0" smtClean="0"/>
              <a:t>Happiness in Aristotelian Ethics</a:t>
            </a:r>
          </a:p>
        </p:txBody>
      </p:sp>
      <p:sp>
        <p:nvSpPr>
          <p:cNvPr id="9220" name="Rectangle 3"/>
          <p:cNvSpPr>
            <a:spLocks noGrp="1" noChangeArrowheads="1"/>
          </p:cNvSpPr>
          <p:nvPr>
            <p:ph type="subTitle" idx="1"/>
          </p:nvPr>
        </p:nvSpPr>
        <p:spPr>
          <a:xfrm>
            <a:off x="539750" y="2997200"/>
            <a:ext cx="6624638" cy="3341688"/>
          </a:xfrm>
        </p:spPr>
        <p:txBody>
          <a:bodyPr/>
          <a:lstStyle/>
          <a:p>
            <a:pPr algn="l" eaLnBrk="1" hangingPunct="1">
              <a:lnSpc>
                <a:spcPct val="80000"/>
              </a:lnSpc>
              <a:buFont typeface="Wingdings" pitchFamily="2" charset="2"/>
              <a:buChar char="l"/>
            </a:pPr>
            <a:r>
              <a:rPr lang="en-US" sz="2300" dirty="0" smtClean="0"/>
              <a:t>Happiness is not a sensorial thing (like joy, pleasure over pain, etc.)</a:t>
            </a:r>
          </a:p>
          <a:p>
            <a:pPr algn="l" eaLnBrk="1" hangingPunct="1">
              <a:lnSpc>
                <a:spcPct val="80000"/>
              </a:lnSpc>
              <a:buFont typeface="Wingdings" pitchFamily="2" charset="2"/>
              <a:buChar char="l"/>
            </a:pPr>
            <a:endParaRPr lang="en-US" sz="2300" dirty="0" smtClean="0"/>
          </a:p>
          <a:p>
            <a:pPr algn="l" eaLnBrk="1" hangingPunct="1">
              <a:lnSpc>
                <a:spcPct val="80000"/>
              </a:lnSpc>
              <a:buFont typeface="Wingdings" pitchFamily="2" charset="2"/>
              <a:buChar char="l"/>
            </a:pPr>
            <a:r>
              <a:rPr lang="en-US" sz="2300" dirty="0" smtClean="0"/>
              <a:t>It is living a good life, reaching your potential</a:t>
            </a:r>
          </a:p>
          <a:p>
            <a:pPr algn="l" eaLnBrk="1" hangingPunct="1">
              <a:lnSpc>
                <a:spcPct val="80000"/>
              </a:lnSpc>
              <a:buFont typeface="Wingdings" pitchFamily="2" charset="2"/>
              <a:buChar char="l"/>
            </a:pPr>
            <a:endParaRPr lang="en-US" sz="2300" dirty="0" smtClean="0"/>
          </a:p>
          <a:p>
            <a:pPr algn="l" eaLnBrk="1" hangingPunct="1">
              <a:lnSpc>
                <a:spcPct val="80000"/>
              </a:lnSpc>
              <a:buFont typeface="Wingdings" pitchFamily="2" charset="2"/>
              <a:buChar char="l"/>
            </a:pPr>
            <a:r>
              <a:rPr lang="en-US" sz="2300" dirty="0" smtClean="0"/>
              <a:t>Your quest to a good life is guided by reason.  </a:t>
            </a:r>
          </a:p>
          <a:p>
            <a:pPr algn="l" eaLnBrk="1" hangingPunct="1">
              <a:lnSpc>
                <a:spcPct val="80000"/>
              </a:lnSpc>
              <a:buFont typeface="Wingdings" pitchFamily="2" charset="2"/>
              <a:buChar char="l"/>
            </a:pPr>
            <a:endParaRPr lang="en-US" sz="2300" dirty="0" smtClean="0"/>
          </a:p>
          <a:p>
            <a:pPr algn="l" eaLnBrk="1" hangingPunct="1">
              <a:lnSpc>
                <a:spcPct val="80000"/>
              </a:lnSpc>
              <a:buFont typeface="Wingdings" pitchFamily="2" charset="2"/>
              <a:buChar char="l"/>
            </a:pPr>
            <a:r>
              <a:rPr lang="en-US" sz="2300" dirty="0" smtClean="0"/>
              <a:t>Applying and developing reason is the ultimate purpose of living well </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12"/>
          </p:nvPr>
        </p:nvSpPr>
        <p:spPr>
          <a:noFill/>
        </p:spPr>
        <p:txBody>
          <a:bodyPr/>
          <a:lstStyle/>
          <a:p>
            <a:fld id="{DBD7F597-C84A-4890-AD3C-F515E196D79E}" type="slidenum">
              <a:rPr lang="en-US" altLang="en-US" smtClean="0"/>
              <a:pPr/>
              <a:t>10</a:t>
            </a:fld>
            <a:endParaRPr lang="en-US" altLang="en-US" smtClean="0"/>
          </a:p>
        </p:txBody>
      </p:sp>
      <p:sp>
        <p:nvSpPr>
          <p:cNvPr id="9219" name="Rectangle 2"/>
          <p:cNvSpPr>
            <a:spLocks noGrp="1" noChangeArrowheads="1"/>
          </p:cNvSpPr>
          <p:nvPr>
            <p:ph type="ctrTitle"/>
          </p:nvPr>
        </p:nvSpPr>
        <p:spPr/>
        <p:txBody>
          <a:bodyPr/>
          <a:lstStyle/>
          <a:p>
            <a:pPr algn="l" eaLnBrk="1" hangingPunct="1"/>
            <a:r>
              <a:rPr lang="en-US" sz="3000" b="0" dirty="0" smtClean="0"/>
              <a:t>Business Ethics</a:t>
            </a:r>
          </a:p>
        </p:txBody>
      </p:sp>
      <p:sp>
        <p:nvSpPr>
          <p:cNvPr id="9220" name="Rectangle 3"/>
          <p:cNvSpPr>
            <a:spLocks noGrp="1" noChangeArrowheads="1"/>
          </p:cNvSpPr>
          <p:nvPr>
            <p:ph type="subTitle" idx="1"/>
          </p:nvPr>
        </p:nvSpPr>
        <p:spPr>
          <a:xfrm>
            <a:off x="539750" y="2997200"/>
            <a:ext cx="6624638" cy="3341688"/>
          </a:xfrm>
        </p:spPr>
        <p:txBody>
          <a:bodyPr/>
          <a:lstStyle/>
          <a:p>
            <a:pPr algn="l" eaLnBrk="1" hangingPunct="1">
              <a:lnSpc>
                <a:spcPct val="80000"/>
              </a:lnSpc>
              <a:buFont typeface="Wingdings" pitchFamily="2" charset="2"/>
              <a:buChar char="l"/>
            </a:pPr>
            <a:r>
              <a:rPr lang="en-US" sz="2300" b="1" dirty="0" smtClean="0"/>
              <a:t>Business Ethics</a:t>
            </a:r>
            <a:r>
              <a:rPr lang="en-US" sz="2300" dirty="0" smtClean="0"/>
              <a:t>:</a:t>
            </a:r>
          </a:p>
          <a:p>
            <a:pPr marL="344488" lvl="1" indent="0" eaLnBrk="1" hangingPunct="1">
              <a:lnSpc>
                <a:spcPct val="80000"/>
              </a:lnSpc>
            </a:pPr>
            <a:r>
              <a:rPr lang="en-US" sz="1900" dirty="0" smtClean="0"/>
              <a:t> “the application to business activity of ethics, the study of morals or principles of what is right or wrong in human behaviour” </a:t>
            </a:r>
            <a:r>
              <a:rPr lang="en-US" sz="1100" dirty="0" smtClean="0"/>
              <a:t>(Edmund Marshall, “Business and Society”, Routledge, 1993)</a:t>
            </a:r>
          </a:p>
          <a:p>
            <a:pPr algn="l" eaLnBrk="1" hangingPunct="1">
              <a:lnSpc>
                <a:spcPct val="80000"/>
              </a:lnSpc>
            </a:pPr>
            <a:endParaRPr lang="en-US" sz="1500" dirty="0" smtClean="0"/>
          </a:p>
          <a:p>
            <a:pPr marL="344488" lvl="1" indent="0" eaLnBrk="1" hangingPunct="1">
              <a:lnSpc>
                <a:spcPct val="80000"/>
              </a:lnSpc>
            </a:pPr>
            <a:r>
              <a:rPr lang="en-US" sz="1900" dirty="0" smtClean="0"/>
              <a:t>“…concerned with the beliefs that determine what is acceptable (and what is not) in business”</a:t>
            </a:r>
            <a:r>
              <a:rPr lang="en-US" sz="1100" dirty="0" smtClean="0"/>
              <a:t> (</a:t>
            </a:r>
            <a:r>
              <a:rPr lang="en-US" sz="1100" dirty="0" err="1" smtClean="0"/>
              <a:t>Wheelen</a:t>
            </a:r>
            <a:r>
              <a:rPr lang="en-US" sz="1100" dirty="0" smtClean="0"/>
              <a:t>, Hunger and </a:t>
            </a:r>
          </a:p>
          <a:p>
            <a:pPr marL="344488" lvl="1" indent="0" eaLnBrk="1" hangingPunct="1">
              <a:lnSpc>
                <a:spcPct val="80000"/>
              </a:lnSpc>
              <a:buFont typeface="Wingdings" pitchFamily="2" charset="2"/>
              <a:buNone/>
            </a:pPr>
            <a:r>
              <a:rPr lang="en-US" sz="1100" dirty="0" smtClean="0"/>
              <a:t>Wicks, “Concepts in Strategic Management”, Canadian Edition,  Pearson Prentice Hall, 2005)</a:t>
            </a:r>
          </a:p>
          <a:p>
            <a:pPr marL="344488" lvl="1" indent="0" eaLnBrk="1" hangingPunct="1">
              <a:lnSpc>
                <a:spcPct val="80000"/>
              </a:lnSpc>
            </a:pPr>
            <a:endParaRPr lang="en-US" sz="1900" dirty="0" smtClean="0"/>
          </a:p>
          <a:p>
            <a:pPr marL="344488" lvl="1" indent="0" eaLnBrk="1" hangingPunct="1">
              <a:lnSpc>
                <a:spcPct val="80000"/>
              </a:lnSpc>
            </a:pPr>
            <a:r>
              <a:rPr lang="en-US" sz="1900" dirty="0" smtClean="0"/>
              <a:t>“applies a group’s standards of right and wrong to the decisions and actions of business organizations, managers, and employees” </a:t>
            </a:r>
            <a:r>
              <a:rPr lang="en-US" sz="1200" dirty="0" smtClean="0"/>
              <a:t>(Marian Burk Wood, “Business Ethics in Uncertain Times”, Prentice Hall, 2004)</a:t>
            </a:r>
          </a:p>
          <a:p>
            <a:pPr algn="l" eaLnBrk="1" hangingPunct="1">
              <a:lnSpc>
                <a:spcPct val="80000"/>
              </a:lnSpc>
              <a:buFont typeface="Wingdings" pitchFamily="2" charset="2"/>
              <a:buChar char="l"/>
            </a:pPr>
            <a:endParaRPr lang="en-US" sz="2300" dirty="0"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12"/>
          </p:nvPr>
        </p:nvSpPr>
        <p:spPr>
          <a:noFill/>
        </p:spPr>
        <p:txBody>
          <a:bodyPr/>
          <a:lstStyle/>
          <a:p>
            <a:fld id="{7678728C-F775-4219-A96B-83AE00F5B53A}" type="slidenum">
              <a:rPr lang="en-US" altLang="en-US" smtClean="0"/>
              <a:pPr/>
              <a:t>11</a:t>
            </a:fld>
            <a:endParaRPr lang="en-US" altLang="en-US" smtClean="0"/>
          </a:p>
        </p:txBody>
      </p:sp>
      <p:sp>
        <p:nvSpPr>
          <p:cNvPr id="10243" name="Rectangle 2"/>
          <p:cNvSpPr>
            <a:spLocks noGrp="1" noChangeArrowheads="1"/>
          </p:cNvSpPr>
          <p:nvPr>
            <p:ph type="ctrTitle"/>
          </p:nvPr>
        </p:nvSpPr>
        <p:spPr>
          <a:xfrm>
            <a:off x="315913" y="466725"/>
            <a:ext cx="6781800" cy="1377950"/>
          </a:xfrm>
        </p:spPr>
        <p:txBody>
          <a:bodyPr/>
          <a:lstStyle/>
          <a:p>
            <a:pPr algn="l" eaLnBrk="1" hangingPunct="1"/>
            <a:r>
              <a:rPr lang="en-US" sz="3000" b="0" smtClean="0"/>
              <a:t>Managerial Ethics</a:t>
            </a:r>
          </a:p>
        </p:txBody>
      </p:sp>
      <p:sp>
        <p:nvSpPr>
          <p:cNvPr id="10244" name="Rectangle 3"/>
          <p:cNvSpPr>
            <a:spLocks noGrp="1" noChangeArrowheads="1"/>
          </p:cNvSpPr>
          <p:nvPr>
            <p:ph type="subTitle" idx="1"/>
          </p:nvPr>
        </p:nvSpPr>
        <p:spPr>
          <a:xfrm>
            <a:off x="395536" y="2852936"/>
            <a:ext cx="6697662" cy="3557588"/>
          </a:xfrm>
        </p:spPr>
        <p:txBody>
          <a:bodyPr/>
          <a:lstStyle/>
          <a:p>
            <a:pPr algn="l" eaLnBrk="1" hangingPunct="1">
              <a:lnSpc>
                <a:spcPct val="80000"/>
              </a:lnSpc>
              <a:buFont typeface="Wingdings" pitchFamily="2" charset="2"/>
              <a:buChar char="l"/>
            </a:pPr>
            <a:r>
              <a:rPr lang="en-US" sz="2000" b="1" dirty="0" smtClean="0"/>
              <a:t>Managerial Ethics</a:t>
            </a:r>
            <a:r>
              <a:rPr lang="en-US" sz="2000" dirty="0" smtClean="0"/>
              <a:t>: “the standards of behaviour that guide individual managers and their work” </a:t>
            </a:r>
            <a:r>
              <a:rPr lang="en-US" sz="1200" dirty="0" smtClean="0"/>
              <a:t>(Thomas Donaldson and Thomas W. Dundee, “Toward a Unified Conception of Business Ethics: An Integrative Social Contracts Theory,” Academy of Management Review 19, no.2 (1994):252-284)</a:t>
            </a:r>
            <a:endParaRPr lang="en-US" sz="1600" dirty="0" smtClean="0"/>
          </a:p>
          <a:p>
            <a:pPr algn="l" eaLnBrk="1" hangingPunct="1">
              <a:lnSpc>
                <a:spcPct val="80000"/>
              </a:lnSpc>
              <a:buFont typeface="Wingdings" pitchFamily="2" charset="2"/>
              <a:buChar char="l"/>
            </a:pPr>
            <a:endParaRPr lang="en-CA" sz="2000" dirty="0" smtClean="0"/>
          </a:p>
          <a:p>
            <a:pPr algn="l" eaLnBrk="1" hangingPunct="1">
              <a:lnSpc>
                <a:spcPct val="80000"/>
              </a:lnSpc>
              <a:buFont typeface="Wingdings" pitchFamily="2" charset="2"/>
              <a:buChar char="l"/>
            </a:pPr>
            <a:r>
              <a:rPr lang="en-CA" sz="2000" b="1" dirty="0" smtClean="0"/>
              <a:t>Ethical management</a:t>
            </a:r>
            <a:r>
              <a:rPr lang="en-CA" sz="2000" dirty="0" smtClean="0"/>
              <a:t> means acting ethically as a manager by doing the right thing </a:t>
            </a:r>
            <a:r>
              <a:rPr lang="en-CA" sz="1200" dirty="0" smtClean="0"/>
              <a:t>(</a:t>
            </a:r>
            <a:r>
              <a:rPr lang="en-CA" sz="1200" dirty="0" err="1" smtClean="0"/>
              <a:t>Boatright</a:t>
            </a:r>
            <a:r>
              <a:rPr lang="en-CA" sz="1200" dirty="0" smtClean="0"/>
              <a:t>, Ethics and the Conduct of Business”)</a:t>
            </a:r>
            <a:endParaRPr lang="en-CA" sz="1600" dirty="0" smtClean="0"/>
          </a:p>
          <a:p>
            <a:pPr lvl="1" eaLnBrk="1" hangingPunct="1">
              <a:lnSpc>
                <a:spcPct val="80000"/>
              </a:lnSpc>
            </a:pPr>
            <a:r>
              <a:rPr lang="en-CA" sz="1600" dirty="0" smtClean="0"/>
              <a:t>Managing by example, setting the example</a:t>
            </a:r>
          </a:p>
          <a:p>
            <a:pPr algn="l" eaLnBrk="1" hangingPunct="1">
              <a:lnSpc>
                <a:spcPct val="80000"/>
              </a:lnSpc>
              <a:buFont typeface="Wingdings" pitchFamily="2" charset="2"/>
              <a:buChar char="l"/>
            </a:pPr>
            <a:endParaRPr lang="en-CA" sz="2000" dirty="0" smtClean="0"/>
          </a:p>
          <a:p>
            <a:pPr algn="l" eaLnBrk="1" hangingPunct="1">
              <a:lnSpc>
                <a:spcPct val="80000"/>
              </a:lnSpc>
              <a:buFont typeface="Wingdings" pitchFamily="2" charset="2"/>
              <a:buChar char="l"/>
            </a:pPr>
            <a:r>
              <a:rPr lang="en-CA" sz="2000" b="1" dirty="0" smtClean="0"/>
              <a:t>Ethical dilemmas</a:t>
            </a:r>
            <a:r>
              <a:rPr lang="en-CA" sz="2000" dirty="0" smtClean="0"/>
              <a:t> are situations where a decision must be made between two equally valid but mutually exclusive courses of action.</a:t>
            </a:r>
          </a:p>
          <a:p>
            <a:pPr algn="l" eaLnBrk="1" hangingPunct="1">
              <a:lnSpc>
                <a:spcPct val="80000"/>
              </a:lnSpc>
            </a:pPr>
            <a:endParaRPr lang="en-US" sz="2000" dirty="0"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12"/>
          </p:nvPr>
        </p:nvSpPr>
        <p:spPr>
          <a:noFill/>
        </p:spPr>
        <p:txBody>
          <a:bodyPr/>
          <a:lstStyle/>
          <a:p>
            <a:fld id="{7678728C-F775-4219-A96B-83AE00F5B53A}" type="slidenum">
              <a:rPr lang="en-US" altLang="en-US" smtClean="0"/>
              <a:pPr/>
              <a:t>12</a:t>
            </a:fld>
            <a:endParaRPr lang="en-US" altLang="en-US" smtClean="0"/>
          </a:p>
        </p:txBody>
      </p:sp>
      <p:sp>
        <p:nvSpPr>
          <p:cNvPr id="10243" name="Rectangle 2"/>
          <p:cNvSpPr>
            <a:spLocks noGrp="1" noChangeArrowheads="1"/>
          </p:cNvSpPr>
          <p:nvPr>
            <p:ph type="ctrTitle"/>
          </p:nvPr>
        </p:nvSpPr>
        <p:spPr>
          <a:xfrm>
            <a:off x="315913" y="466725"/>
            <a:ext cx="6781800" cy="1377950"/>
          </a:xfrm>
        </p:spPr>
        <p:txBody>
          <a:bodyPr/>
          <a:lstStyle/>
          <a:p>
            <a:pPr algn="l" eaLnBrk="1" hangingPunct="1"/>
            <a:r>
              <a:rPr lang="en-US" sz="3000" b="0" dirty="0" smtClean="0"/>
              <a:t>Business Ethics </a:t>
            </a:r>
            <a:r>
              <a:rPr lang="en-US" sz="3000" b="0" dirty="0" err="1" smtClean="0"/>
              <a:t>vs</a:t>
            </a:r>
            <a:r>
              <a:rPr lang="en-US" sz="3000" b="0" dirty="0" smtClean="0"/>
              <a:t> Ethics in Business?</a:t>
            </a:r>
          </a:p>
        </p:txBody>
      </p:sp>
      <p:sp>
        <p:nvSpPr>
          <p:cNvPr id="10244" name="Rectangle 3"/>
          <p:cNvSpPr>
            <a:spLocks noGrp="1" noChangeArrowheads="1"/>
          </p:cNvSpPr>
          <p:nvPr>
            <p:ph type="subTitle" idx="1"/>
          </p:nvPr>
        </p:nvSpPr>
        <p:spPr>
          <a:xfrm>
            <a:off x="395536" y="2852936"/>
            <a:ext cx="6697662" cy="3557588"/>
          </a:xfrm>
        </p:spPr>
        <p:txBody>
          <a:bodyPr/>
          <a:lstStyle/>
          <a:p>
            <a:pPr algn="l" eaLnBrk="1" hangingPunct="1">
              <a:lnSpc>
                <a:spcPct val="80000"/>
              </a:lnSpc>
              <a:buFont typeface="Wingdings" pitchFamily="2" charset="2"/>
              <a:buChar char="l"/>
            </a:pPr>
            <a:r>
              <a:rPr lang="en-US" sz="2400" dirty="0" smtClean="0"/>
              <a:t>Ethics applies to human activities.  As a social activity, business is no different. </a:t>
            </a:r>
          </a:p>
          <a:p>
            <a:pPr algn="l" eaLnBrk="1" hangingPunct="1">
              <a:lnSpc>
                <a:spcPct val="80000"/>
              </a:lnSpc>
              <a:buFont typeface="Wingdings" pitchFamily="2" charset="2"/>
              <a:buChar char="l"/>
            </a:pPr>
            <a:endParaRPr lang="en-US" sz="2400" dirty="0" smtClean="0"/>
          </a:p>
          <a:p>
            <a:pPr algn="l" eaLnBrk="1" hangingPunct="1">
              <a:lnSpc>
                <a:spcPct val="80000"/>
              </a:lnSpc>
              <a:buFont typeface="Wingdings" pitchFamily="2" charset="2"/>
              <a:buChar char="l"/>
            </a:pPr>
            <a:r>
              <a:rPr lang="en-US" sz="2400" dirty="0" smtClean="0"/>
              <a:t>Like any other activity, the business world is subject to principles, norms, etc. to help determine right from wrong.</a:t>
            </a:r>
          </a:p>
          <a:p>
            <a:pPr algn="l" eaLnBrk="1" hangingPunct="1">
              <a:lnSpc>
                <a:spcPct val="80000"/>
              </a:lnSpc>
              <a:buFont typeface="Wingdings" pitchFamily="2" charset="2"/>
              <a:buChar char="l"/>
            </a:pPr>
            <a:endParaRPr lang="en-US" sz="2400" dirty="0" smtClean="0"/>
          </a:p>
          <a:p>
            <a:pPr algn="l" eaLnBrk="1" hangingPunct="1">
              <a:lnSpc>
                <a:spcPct val="80000"/>
              </a:lnSpc>
              <a:buFont typeface="Wingdings" pitchFamily="2" charset="2"/>
              <a:buChar char="l"/>
            </a:pPr>
            <a:r>
              <a:rPr lang="en-US" sz="2400" dirty="0" smtClean="0"/>
              <a:t>So, “business ethics” is not a special, separate ethics brand unique to business.  It is “applied ethics” in the real business world.</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12"/>
          </p:nvPr>
        </p:nvSpPr>
        <p:spPr>
          <a:noFill/>
        </p:spPr>
        <p:txBody>
          <a:bodyPr/>
          <a:lstStyle/>
          <a:p>
            <a:fld id="{7B2EB302-34CE-47B5-BF0C-216E09FD44BB}" type="slidenum">
              <a:rPr lang="en-US" altLang="en-US" smtClean="0"/>
              <a:pPr/>
              <a:t>13</a:t>
            </a:fld>
            <a:endParaRPr lang="en-US" altLang="en-US" smtClean="0"/>
          </a:p>
        </p:txBody>
      </p:sp>
      <p:sp>
        <p:nvSpPr>
          <p:cNvPr id="11267" name="Rectangle 2"/>
          <p:cNvSpPr>
            <a:spLocks noGrp="1" noChangeArrowheads="1"/>
          </p:cNvSpPr>
          <p:nvPr>
            <p:ph type="ctrTitle"/>
          </p:nvPr>
        </p:nvSpPr>
        <p:spPr/>
        <p:txBody>
          <a:bodyPr/>
          <a:lstStyle/>
          <a:p>
            <a:pPr algn="l" eaLnBrk="1" hangingPunct="1"/>
            <a:r>
              <a:rPr lang="en-US" sz="3000" b="0" smtClean="0"/>
              <a:t>Importance of Ethics</a:t>
            </a:r>
          </a:p>
        </p:txBody>
      </p:sp>
      <p:sp>
        <p:nvSpPr>
          <p:cNvPr id="11268" name="Rectangle 3"/>
          <p:cNvSpPr>
            <a:spLocks noGrp="1" noChangeArrowheads="1"/>
          </p:cNvSpPr>
          <p:nvPr>
            <p:ph type="subTitle" idx="1"/>
          </p:nvPr>
        </p:nvSpPr>
        <p:spPr>
          <a:xfrm>
            <a:off x="323850" y="2924175"/>
            <a:ext cx="6769100" cy="3341688"/>
          </a:xfrm>
        </p:spPr>
        <p:txBody>
          <a:bodyPr/>
          <a:lstStyle/>
          <a:p>
            <a:pPr algn="l" eaLnBrk="1" hangingPunct="1">
              <a:lnSpc>
                <a:spcPct val="90000"/>
              </a:lnSpc>
              <a:buFont typeface="Wingdings" pitchFamily="2" charset="2"/>
              <a:buChar char="l"/>
            </a:pPr>
            <a:r>
              <a:rPr lang="en-CA" sz="2400" dirty="0" smtClean="0"/>
              <a:t>The perception of corporate social responsibility reflects the ethical approach of a company</a:t>
            </a:r>
          </a:p>
          <a:p>
            <a:pPr algn="l" eaLnBrk="1" hangingPunct="1">
              <a:lnSpc>
                <a:spcPct val="90000"/>
              </a:lnSpc>
              <a:buFont typeface="Wingdings" pitchFamily="2" charset="2"/>
              <a:buChar char="l"/>
            </a:pPr>
            <a:r>
              <a:rPr lang="en-CA" sz="2400" dirty="0" smtClean="0"/>
              <a:t>Senior management will generally be judged against the public’s perception of the company’s ethical and corporate social responsibility stance</a:t>
            </a:r>
          </a:p>
          <a:p>
            <a:pPr algn="l" eaLnBrk="1" hangingPunct="1">
              <a:lnSpc>
                <a:spcPct val="90000"/>
              </a:lnSpc>
              <a:buFont typeface="Wingdings" pitchFamily="2" charset="2"/>
              <a:buChar char="l"/>
            </a:pPr>
            <a:r>
              <a:rPr lang="en-CA" sz="2400" dirty="0" smtClean="0"/>
              <a:t>Ethical practice and conduct, and the perception of ethical behaviour are of critical importance for a company</a:t>
            </a:r>
            <a:endParaRPr lang="en-US" sz="2400" dirty="0"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0" dirty="0" smtClean="0"/>
              <a:t>Examples of Ethical Implications in Business</a:t>
            </a:r>
            <a:endParaRPr lang="fr-CA" sz="2800" b="0" dirty="0"/>
          </a:p>
        </p:txBody>
      </p:sp>
      <p:sp>
        <p:nvSpPr>
          <p:cNvPr id="7" name="Content Placeholder 6"/>
          <p:cNvSpPr>
            <a:spLocks noGrp="1"/>
          </p:cNvSpPr>
          <p:nvPr>
            <p:ph sz="half" idx="1"/>
          </p:nvPr>
        </p:nvSpPr>
        <p:spPr/>
        <p:txBody>
          <a:bodyPr/>
          <a:lstStyle/>
          <a:p>
            <a:r>
              <a:rPr lang="en-US" sz="2200" dirty="0" smtClean="0"/>
              <a:t>Owners</a:t>
            </a:r>
          </a:p>
          <a:p>
            <a:pPr lvl="1"/>
            <a:r>
              <a:rPr lang="en-US" sz="2000" dirty="0" smtClean="0"/>
              <a:t>fair and accurate disclosure</a:t>
            </a:r>
          </a:p>
          <a:p>
            <a:r>
              <a:rPr lang="en-US" sz="2200" dirty="0" smtClean="0"/>
              <a:t>Employees</a:t>
            </a:r>
          </a:p>
          <a:p>
            <a:pPr lvl="1"/>
            <a:r>
              <a:rPr lang="en-US" sz="2000" dirty="0" smtClean="0"/>
              <a:t>hiring; lay-offs and dismissal; wages; privacy; discrimination; honesty; conflicts of interest; insider information</a:t>
            </a:r>
          </a:p>
          <a:p>
            <a:r>
              <a:rPr lang="en-US" sz="2200" dirty="0" smtClean="0"/>
              <a:t>Consumers </a:t>
            </a:r>
          </a:p>
          <a:p>
            <a:pPr lvl="1"/>
            <a:r>
              <a:rPr lang="en-US" sz="2000" dirty="0" smtClean="0"/>
              <a:t>dishonest advertising; product safety</a:t>
            </a:r>
          </a:p>
          <a:p>
            <a:endParaRPr lang="fr-CA" dirty="0"/>
          </a:p>
        </p:txBody>
      </p:sp>
      <p:sp>
        <p:nvSpPr>
          <p:cNvPr id="8" name="Content Placeholder 7"/>
          <p:cNvSpPr>
            <a:spLocks noGrp="1"/>
          </p:cNvSpPr>
          <p:nvPr>
            <p:ph sz="half" idx="2"/>
          </p:nvPr>
        </p:nvSpPr>
        <p:spPr/>
        <p:txBody>
          <a:bodyPr/>
          <a:lstStyle/>
          <a:p>
            <a:r>
              <a:rPr lang="en-US" sz="2200" dirty="0" smtClean="0"/>
              <a:t>Competitors</a:t>
            </a:r>
          </a:p>
          <a:p>
            <a:pPr lvl="1"/>
            <a:r>
              <a:rPr lang="en-US" sz="2000" dirty="0" smtClean="0"/>
              <a:t>non-competitive behaviour; industrial espionage</a:t>
            </a:r>
          </a:p>
          <a:p>
            <a:r>
              <a:rPr lang="en-US" sz="2200" dirty="0" smtClean="0"/>
              <a:t>Suppliers</a:t>
            </a:r>
          </a:p>
          <a:p>
            <a:pPr lvl="1"/>
            <a:r>
              <a:rPr lang="en-US" sz="2000" dirty="0" smtClean="0"/>
              <a:t>kickbacks; gifts; bribes</a:t>
            </a:r>
          </a:p>
          <a:p>
            <a:r>
              <a:rPr lang="en-US" sz="2200" dirty="0" smtClean="0"/>
              <a:t>Government</a:t>
            </a:r>
          </a:p>
          <a:p>
            <a:pPr lvl="1"/>
            <a:r>
              <a:rPr lang="en-US" sz="2000" dirty="0" smtClean="0"/>
              <a:t>legal compliance; lobbying</a:t>
            </a:r>
          </a:p>
          <a:p>
            <a:r>
              <a:rPr lang="en-US" sz="2200" dirty="0" smtClean="0"/>
              <a:t>Society </a:t>
            </a:r>
          </a:p>
          <a:p>
            <a:pPr lvl="1"/>
            <a:r>
              <a:rPr lang="en-US" sz="2000" dirty="0" smtClean="0"/>
              <a:t>respect for environment; corporate giving, sponsorship</a:t>
            </a:r>
            <a:endParaRPr lang="en-US" sz="2000" dirty="0"/>
          </a:p>
        </p:txBody>
      </p:sp>
      <p:sp>
        <p:nvSpPr>
          <p:cNvPr id="4" name="Date Placeholder 3"/>
          <p:cNvSpPr>
            <a:spLocks noGrp="1"/>
          </p:cNvSpPr>
          <p:nvPr>
            <p:ph type="dt" sz="half" idx="10"/>
          </p:nvPr>
        </p:nvSpPr>
        <p:spPr/>
        <p:txBody>
          <a:bodyPr/>
          <a:lstStyle/>
          <a:p>
            <a:pPr>
              <a:defRPr/>
            </a:pPr>
            <a:r>
              <a:rPr lang="fr-FR" altLang="en-US" smtClean="0"/>
              <a:t>ADM1301</a:t>
            </a:r>
            <a:endParaRPr lang="en-US" altLang="en-US"/>
          </a:p>
        </p:txBody>
      </p:sp>
      <p:sp>
        <p:nvSpPr>
          <p:cNvPr id="5" name="Footer Placeholder 4"/>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6" name="Slide Number Placeholder 5"/>
          <p:cNvSpPr>
            <a:spLocks noGrp="1"/>
          </p:cNvSpPr>
          <p:nvPr>
            <p:ph type="sldNum" sz="quarter" idx="12"/>
          </p:nvPr>
        </p:nvSpPr>
        <p:spPr/>
        <p:txBody>
          <a:bodyPr/>
          <a:lstStyle/>
          <a:p>
            <a:pPr>
              <a:defRPr/>
            </a:pPr>
            <a:fld id="{16ED0A4A-97F0-4C98-8943-CCECF7307BF4}" type="slidenum">
              <a:rPr lang="en-US" altLang="en-US" smtClean="0"/>
              <a:pPr>
                <a:defRPr/>
              </a:pPr>
              <a:t>14</a:t>
            </a:fld>
            <a:endParaRPr lang="en-US" altLang="en-US" dirty="0"/>
          </a:p>
        </p:txBody>
      </p:sp>
    </p:spTree>
  </p:cSld>
  <p:clrMapOvr>
    <a:masterClrMapping/>
  </p:clrMapOvr>
  <p:transition spd="slow">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6"/>
          <p:cNvSpPr>
            <a:spLocks noGrp="1"/>
          </p:cNvSpPr>
          <p:nvPr>
            <p:ph type="sldNum" sz="quarter" idx="12"/>
          </p:nvPr>
        </p:nvSpPr>
        <p:spPr>
          <a:noFill/>
        </p:spPr>
        <p:txBody>
          <a:bodyPr/>
          <a:lstStyle/>
          <a:p>
            <a:fld id="{0F88B901-867D-4D0C-ABB4-3F95BCCC1A92}" type="slidenum">
              <a:rPr lang="en-US" altLang="en-US" smtClean="0"/>
              <a:pPr/>
              <a:t>15</a:t>
            </a:fld>
            <a:endParaRPr lang="en-US" altLang="en-US" smtClean="0"/>
          </a:p>
        </p:txBody>
      </p:sp>
      <p:sp>
        <p:nvSpPr>
          <p:cNvPr id="12291" name="Rectangle 2"/>
          <p:cNvSpPr>
            <a:spLocks noGrp="1" noChangeArrowheads="1"/>
          </p:cNvSpPr>
          <p:nvPr>
            <p:ph type="title"/>
          </p:nvPr>
        </p:nvSpPr>
        <p:spPr>
          <a:xfrm>
            <a:off x="395288" y="333375"/>
            <a:ext cx="7464425" cy="1143000"/>
          </a:xfrm>
        </p:spPr>
        <p:txBody>
          <a:bodyPr/>
          <a:lstStyle/>
          <a:p>
            <a:pPr eaLnBrk="1" hangingPunct="1"/>
            <a:r>
              <a:rPr lang="en-CA" sz="3000" b="0" dirty="0" smtClean="0"/>
              <a:t>5 Broad Categories of Moral Philosophies Related to the Ethical Conduct of Business</a:t>
            </a:r>
            <a:endParaRPr lang="en-US" sz="3000" b="0" dirty="0" smtClean="0"/>
          </a:p>
        </p:txBody>
      </p:sp>
      <p:sp>
        <p:nvSpPr>
          <p:cNvPr id="12292" name="Rectangle 3"/>
          <p:cNvSpPr>
            <a:spLocks noGrp="1" noChangeArrowheads="1"/>
          </p:cNvSpPr>
          <p:nvPr>
            <p:ph type="body" sz="half" idx="2"/>
          </p:nvPr>
        </p:nvSpPr>
        <p:spPr>
          <a:xfrm>
            <a:off x="4211638" y="1600200"/>
            <a:ext cx="4630737" cy="4852988"/>
          </a:xfrm>
        </p:spPr>
        <p:txBody>
          <a:bodyPr/>
          <a:lstStyle/>
          <a:p>
            <a:pPr marL="533400" indent="-533400" eaLnBrk="1" hangingPunct="1">
              <a:buFont typeface="Arial" charset="0"/>
              <a:buAutoNum type="arabicPeriod"/>
            </a:pPr>
            <a:r>
              <a:rPr lang="en-CA" dirty="0" smtClean="0"/>
              <a:t>Consequentialism</a:t>
            </a:r>
          </a:p>
          <a:p>
            <a:pPr marL="533400" indent="-533400" eaLnBrk="1" hangingPunct="1">
              <a:buFont typeface="Arial" charset="0"/>
              <a:buAutoNum type="arabicPeriod"/>
            </a:pPr>
            <a:endParaRPr lang="en-CA" sz="2400" dirty="0" smtClean="0"/>
          </a:p>
          <a:p>
            <a:pPr marL="533400" indent="-533400" eaLnBrk="1" hangingPunct="1">
              <a:buFont typeface="Arial" charset="0"/>
              <a:buAutoNum type="arabicPeriod"/>
            </a:pPr>
            <a:r>
              <a:rPr lang="en-CA" dirty="0" smtClean="0"/>
              <a:t>Deontology</a:t>
            </a:r>
          </a:p>
          <a:p>
            <a:pPr marL="533400" indent="-533400" eaLnBrk="1" hangingPunct="1">
              <a:buFont typeface="Arial" charset="0"/>
              <a:buAutoNum type="arabicPeriod"/>
            </a:pPr>
            <a:endParaRPr lang="en-CA" sz="2400" dirty="0" smtClean="0"/>
          </a:p>
          <a:p>
            <a:pPr marL="533400" indent="-533400" eaLnBrk="1" hangingPunct="1">
              <a:buFont typeface="Arial" charset="0"/>
              <a:buAutoNum type="arabicPeriod"/>
            </a:pPr>
            <a:r>
              <a:rPr lang="en-CA" dirty="0" smtClean="0"/>
              <a:t>Social Contract</a:t>
            </a:r>
          </a:p>
          <a:p>
            <a:pPr marL="533400" indent="-533400" eaLnBrk="1" hangingPunct="1">
              <a:buFont typeface="Arial" charset="0"/>
              <a:buAutoNum type="arabicPeriod"/>
            </a:pPr>
            <a:endParaRPr lang="en-CA" sz="2400" dirty="0"/>
          </a:p>
          <a:p>
            <a:pPr marL="533400" indent="-533400" eaLnBrk="1" hangingPunct="1">
              <a:buFont typeface="Arial" charset="0"/>
              <a:buAutoNum type="arabicPeriod"/>
            </a:pPr>
            <a:r>
              <a:rPr lang="en-CA" dirty="0" smtClean="0"/>
              <a:t>Ethics of care / caring</a:t>
            </a:r>
            <a:endParaRPr lang="en-CA" dirty="0"/>
          </a:p>
          <a:p>
            <a:pPr marL="533400" indent="-533400" eaLnBrk="1" hangingPunct="1">
              <a:buFont typeface="Arial" charset="0"/>
              <a:buAutoNum type="arabicPeriod"/>
            </a:pPr>
            <a:endParaRPr lang="en-CA" sz="2400" dirty="0" smtClean="0"/>
          </a:p>
          <a:p>
            <a:pPr marL="533400" indent="-533400" eaLnBrk="1" hangingPunct="1">
              <a:buFont typeface="Arial" charset="0"/>
              <a:buAutoNum type="arabicPeriod"/>
            </a:pPr>
            <a:r>
              <a:rPr lang="en-CA" dirty="0" smtClean="0"/>
              <a:t>Virtues ethics</a:t>
            </a:r>
          </a:p>
        </p:txBody>
      </p:sp>
      <p:pic>
        <p:nvPicPr>
          <p:cNvPr id="12293" name="Picture 4" descr="MCBD06876_0000[1]"/>
          <p:cNvPicPr>
            <a:picLocks noGrp="1" noChangeAspect="1" noChangeArrowheads="1"/>
          </p:cNvPicPr>
          <p:nvPr>
            <p:ph sz="half" idx="1"/>
          </p:nvPr>
        </p:nvPicPr>
        <p:blipFill>
          <a:blip r:embed="rId3" cstate="print"/>
          <a:srcRect/>
          <a:stretch>
            <a:fillRect/>
          </a:stretch>
        </p:blipFill>
        <p:spPr>
          <a:xfrm>
            <a:off x="479425" y="1817688"/>
            <a:ext cx="3121025" cy="3884612"/>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7"/>
          <p:cNvSpPr>
            <a:spLocks noGrp="1"/>
          </p:cNvSpPr>
          <p:nvPr>
            <p:ph type="sldNum" sz="quarter" idx="12"/>
          </p:nvPr>
        </p:nvSpPr>
        <p:spPr>
          <a:noFill/>
        </p:spPr>
        <p:txBody>
          <a:bodyPr/>
          <a:lstStyle/>
          <a:p>
            <a:fld id="{62673E91-A179-4845-A003-E89ADCE7C791}" type="slidenum">
              <a:rPr lang="en-US" altLang="en-US" smtClean="0"/>
              <a:pPr/>
              <a:t>16</a:t>
            </a:fld>
            <a:endParaRPr lang="en-US" altLang="en-US" dirty="0" smtClean="0"/>
          </a:p>
        </p:txBody>
      </p:sp>
      <p:sp>
        <p:nvSpPr>
          <p:cNvPr id="13315" name="Rectangle 2"/>
          <p:cNvSpPr>
            <a:spLocks noGrp="1" noChangeArrowheads="1"/>
          </p:cNvSpPr>
          <p:nvPr>
            <p:ph type="title"/>
          </p:nvPr>
        </p:nvSpPr>
        <p:spPr/>
        <p:txBody>
          <a:bodyPr/>
          <a:lstStyle/>
          <a:p>
            <a:pPr eaLnBrk="1" hangingPunct="1"/>
            <a:r>
              <a:rPr lang="en-CA" sz="3000" b="0" dirty="0" smtClean="0"/>
              <a:t>Categories of Moral Philosophies Related to the Ethical Conduct of Business</a:t>
            </a:r>
            <a:endParaRPr lang="en-US" sz="3000" b="0" dirty="0" smtClean="0"/>
          </a:p>
        </p:txBody>
      </p:sp>
      <p:sp>
        <p:nvSpPr>
          <p:cNvPr id="13316" name="Rectangle 3"/>
          <p:cNvSpPr>
            <a:spLocks noGrp="1" noChangeArrowheads="1"/>
          </p:cNvSpPr>
          <p:nvPr>
            <p:ph type="body" sz="half" idx="1"/>
          </p:nvPr>
        </p:nvSpPr>
        <p:spPr>
          <a:xfrm>
            <a:off x="250825" y="1827213"/>
            <a:ext cx="4710113" cy="4114800"/>
          </a:xfrm>
        </p:spPr>
        <p:txBody>
          <a:bodyPr/>
          <a:lstStyle/>
          <a:p>
            <a:pPr marL="533400" indent="-533400" eaLnBrk="1" hangingPunct="1">
              <a:lnSpc>
                <a:spcPct val="90000"/>
              </a:lnSpc>
            </a:pPr>
            <a:r>
              <a:rPr lang="en-CA" sz="2000" b="1" dirty="0" smtClean="0"/>
              <a:t>Consequentialism</a:t>
            </a:r>
            <a:r>
              <a:rPr lang="en-CA" sz="2000" dirty="0" smtClean="0"/>
              <a:t> – evaluates the morality of an action by examining </a:t>
            </a:r>
            <a:r>
              <a:rPr lang="en-CA" sz="2000" i="1" dirty="0" smtClean="0"/>
              <a:t>its consequences.  </a:t>
            </a:r>
            <a:r>
              <a:rPr lang="en-CA" sz="2000" dirty="0" smtClean="0"/>
              <a:t>Two key approaches: egoism and utilitarianism</a:t>
            </a:r>
          </a:p>
          <a:p>
            <a:pPr marL="533400" indent="-533400" eaLnBrk="1" hangingPunct="1">
              <a:lnSpc>
                <a:spcPct val="90000"/>
              </a:lnSpc>
            </a:pPr>
            <a:r>
              <a:rPr lang="en-CA" sz="2000" i="1" dirty="0" smtClean="0"/>
              <a:t>Egoism</a:t>
            </a:r>
            <a:r>
              <a:rPr lang="en-CA" sz="2000" dirty="0" smtClean="0"/>
              <a:t> – any action taken by an individual in order to further his or her self-interest is ethically justified</a:t>
            </a:r>
          </a:p>
          <a:p>
            <a:pPr marL="533400" indent="-533400" eaLnBrk="1" hangingPunct="1">
              <a:lnSpc>
                <a:spcPct val="90000"/>
              </a:lnSpc>
            </a:pPr>
            <a:r>
              <a:rPr lang="en-CA" sz="2000" i="1" dirty="0" smtClean="0"/>
              <a:t>Utilitarianism</a:t>
            </a:r>
            <a:r>
              <a:rPr lang="en-CA" sz="2000" dirty="0" smtClean="0"/>
              <a:t> – any action taken whose outcome maximizes the greatest good for the largest number of individuals is ethically justified</a:t>
            </a:r>
            <a:endParaRPr lang="en-CA" sz="2000" i="1" dirty="0" smtClean="0"/>
          </a:p>
          <a:p>
            <a:pPr marL="533400" indent="-533400" eaLnBrk="1" hangingPunct="1">
              <a:lnSpc>
                <a:spcPct val="90000"/>
              </a:lnSpc>
            </a:pPr>
            <a:endParaRPr lang="en-US" sz="2000" dirty="0" smtClean="0"/>
          </a:p>
        </p:txBody>
      </p:sp>
      <p:pic>
        <p:nvPicPr>
          <p:cNvPr id="13317" name="Picture 4" descr="MCj04114800000[1]"/>
          <p:cNvPicPr>
            <a:picLocks noGrp="1" noChangeAspect="1" noChangeArrowheads="1"/>
          </p:cNvPicPr>
          <p:nvPr>
            <p:ph sz="quarter" idx="2"/>
          </p:nvPr>
        </p:nvPicPr>
        <p:blipFill>
          <a:blip r:embed="rId3" cstate="print"/>
          <a:srcRect/>
          <a:stretch>
            <a:fillRect/>
          </a:stretch>
        </p:blipFill>
        <p:spPr>
          <a:xfrm>
            <a:off x="6156325" y="1484313"/>
            <a:ext cx="1873250" cy="1987550"/>
          </a:xfrm>
        </p:spPr>
      </p:pic>
      <p:pic>
        <p:nvPicPr>
          <p:cNvPr id="13318" name="Picture 5" descr="MCPE01465_0000[1]"/>
          <p:cNvPicPr>
            <a:picLocks noGrp="1" noChangeAspect="1" noChangeArrowheads="1"/>
          </p:cNvPicPr>
          <p:nvPr>
            <p:ph sz="quarter" idx="3"/>
          </p:nvPr>
        </p:nvPicPr>
        <p:blipFill>
          <a:blip r:embed="rId4" cstate="print"/>
          <a:srcRect/>
          <a:stretch>
            <a:fillRect/>
          </a:stretch>
        </p:blipFill>
        <p:spPr>
          <a:xfrm>
            <a:off x="6084888" y="3933825"/>
            <a:ext cx="2360612" cy="2173288"/>
          </a:xfrm>
        </p:spPr>
      </p:pic>
      <p:sp>
        <p:nvSpPr>
          <p:cNvPr id="13319" name="AutoShape 6"/>
          <p:cNvSpPr>
            <a:spLocks noChangeArrowheads="1"/>
          </p:cNvSpPr>
          <p:nvPr/>
        </p:nvSpPr>
        <p:spPr bwMode="auto">
          <a:xfrm rot="-1780988">
            <a:off x="4572000" y="2133600"/>
            <a:ext cx="1727200" cy="360363"/>
          </a:xfrm>
          <a:custGeom>
            <a:avLst/>
            <a:gdLst>
              <a:gd name="T0" fmla="*/ 2147483647 w 21600"/>
              <a:gd name="T1" fmla="*/ 0 h 21600"/>
              <a:gd name="T2" fmla="*/ 0 w 21600"/>
              <a:gd name="T3" fmla="*/ 836700921 h 21600"/>
              <a:gd name="T4" fmla="*/ 2147483647 w 21600"/>
              <a:gd name="T5" fmla="*/ 1673397572 h 21600"/>
              <a:gd name="T6" fmla="*/ 2147483647 w 21600"/>
              <a:gd name="T7" fmla="*/ 83670092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tx1"/>
          </a:solidFill>
          <a:ln w="9525">
            <a:solidFill>
              <a:schemeClr val="tx1"/>
            </a:solidFill>
            <a:miter lim="800000"/>
            <a:headEnd/>
            <a:tailEnd/>
          </a:ln>
        </p:spPr>
        <p:txBody>
          <a:bodyPr wrap="none" anchor="ctr"/>
          <a:lstStyle/>
          <a:p>
            <a:endParaRPr lang="fr-CA" dirty="0"/>
          </a:p>
        </p:txBody>
      </p:sp>
      <p:sp>
        <p:nvSpPr>
          <p:cNvPr id="13320" name="AutoShape 7"/>
          <p:cNvSpPr>
            <a:spLocks noChangeArrowheads="1"/>
          </p:cNvSpPr>
          <p:nvPr/>
        </p:nvSpPr>
        <p:spPr bwMode="auto">
          <a:xfrm rot="687185">
            <a:off x="4643438" y="5157788"/>
            <a:ext cx="1727200" cy="360362"/>
          </a:xfrm>
          <a:custGeom>
            <a:avLst/>
            <a:gdLst>
              <a:gd name="T0" fmla="*/ 2147483647 w 21600"/>
              <a:gd name="T1" fmla="*/ 0 h 21600"/>
              <a:gd name="T2" fmla="*/ 0 w 21600"/>
              <a:gd name="T3" fmla="*/ 836690058 h 21600"/>
              <a:gd name="T4" fmla="*/ 2147483647 w 21600"/>
              <a:gd name="T5" fmla="*/ 1673380115 h 21600"/>
              <a:gd name="T6" fmla="*/ 2147483647 w 21600"/>
              <a:gd name="T7" fmla="*/ 83669005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tx1"/>
          </a:solidFill>
          <a:ln w="9525">
            <a:solidFill>
              <a:schemeClr val="tx1"/>
            </a:solidFill>
            <a:miter lim="800000"/>
            <a:headEnd/>
            <a:tailEnd/>
          </a:ln>
        </p:spPr>
        <p:txBody>
          <a:bodyPr wrap="none" anchor="ctr"/>
          <a:lstStyle/>
          <a:p>
            <a:endParaRPr lang="fr-CA" dirty="0"/>
          </a:p>
        </p:txBody>
      </p:sp>
      <p:sp>
        <p:nvSpPr>
          <p:cNvPr id="9" name="Date Placeholder 8"/>
          <p:cNvSpPr>
            <a:spLocks noGrp="1"/>
          </p:cNvSpPr>
          <p:nvPr>
            <p:ph type="dt" sz="half" idx="10"/>
          </p:nvPr>
        </p:nvSpPr>
        <p:spPr/>
        <p:txBody>
          <a:bodyPr/>
          <a:lstStyle/>
          <a:p>
            <a:pPr>
              <a:defRPr/>
            </a:pPr>
            <a:r>
              <a:rPr lang="fr-FR" altLang="en-US" dirty="0" smtClean="0"/>
              <a:t>ADM1301</a:t>
            </a:r>
            <a:endParaRPr lang="en-US" altLang="en-US" dirty="0"/>
          </a:p>
        </p:txBody>
      </p:sp>
      <p:sp>
        <p:nvSpPr>
          <p:cNvPr id="10" name="Footer Placeholder 9"/>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7"/>
          <p:cNvSpPr>
            <a:spLocks noGrp="1"/>
          </p:cNvSpPr>
          <p:nvPr>
            <p:ph type="sldNum" sz="quarter" idx="12"/>
          </p:nvPr>
        </p:nvSpPr>
        <p:spPr>
          <a:noFill/>
        </p:spPr>
        <p:txBody>
          <a:bodyPr/>
          <a:lstStyle/>
          <a:p>
            <a:fld id="{62673E91-A179-4845-A003-E89ADCE7C791}" type="slidenum">
              <a:rPr lang="en-US" altLang="en-US" smtClean="0"/>
              <a:pPr/>
              <a:t>17</a:t>
            </a:fld>
            <a:endParaRPr lang="en-US" altLang="en-US" dirty="0" smtClean="0"/>
          </a:p>
        </p:txBody>
      </p:sp>
      <p:sp>
        <p:nvSpPr>
          <p:cNvPr id="13315" name="Rectangle 2"/>
          <p:cNvSpPr>
            <a:spLocks noGrp="1" noChangeArrowheads="1"/>
          </p:cNvSpPr>
          <p:nvPr>
            <p:ph type="title"/>
          </p:nvPr>
        </p:nvSpPr>
        <p:spPr/>
        <p:txBody>
          <a:bodyPr/>
          <a:lstStyle/>
          <a:p>
            <a:pPr eaLnBrk="1" hangingPunct="1"/>
            <a:r>
              <a:rPr lang="en-CA" sz="3000" b="0" dirty="0" smtClean="0"/>
              <a:t>Categories of Moral Philosophies Related to the Ethical Conduct of Business</a:t>
            </a:r>
            <a:endParaRPr lang="en-US" sz="3000" b="0" dirty="0" smtClean="0"/>
          </a:p>
        </p:txBody>
      </p:sp>
      <p:sp>
        <p:nvSpPr>
          <p:cNvPr id="9" name="Date Placeholder 8"/>
          <p:cNvSpPr>
            <a:spLocks noGrp="1"/>
          </p:cNvSpPr>
          <p:nvPr>
            <p:ph type="dt" sz="half" idx="10"/>
          </p:nvPr>
        </p:nvSpPr>
        <p:spPr/>
        <p:txBody>
          <a:bodyPr/>
          <a:lstStyle/>
          <a:p>
            <a:pPr>
              <a:defRPr/>
            </a:pPr>
            <a:r>
              <a:rPr lang="fr-FR" altLang="en-US" dirty="0" smtClean="0"/>
              <a:t>ADM1301</a:t>
            </a:r>
            <a:endParaRPr lang="en-US" altLang="en-US" dirty="0"/>
          </a:p>
        </p:txBody>
      </p:sp>
      <p:sp>
        <p:nvSpPr>
          <p:cNvPr id="10" name="Footer Placeholder 9"/>
          <p:cNvSpPr>
            <a:spLocks noGrp="1"/>
          </p:cNvSpPr>
          <p:nvPr>
            <p:ph type="ftr" sz="quarter" idx="11"/>
          </p:nvPr>
        </p:nvSpPr>
        <p:spPr/>
        <p:txBody>
          <a:bodyPr/>
          <a:lstStyle/>
          <a:p>
            <a:pPr>
              <a:defRPr/>
            </a:pPr>
            <a:r>
              <a:rPr lang="en-CA" altLang="en-US" dirty="0" smtClean="0"/>
              <a:t>© PM, DD and McGraw-Hill Ryerson</a:t>
            </a:r>
            <a:endParaRPr lang="en-US" altLang="en-US" dirty="0"/>
          </a:p>
        </p:txBody>
      </p:sp>
      <p:sp>
        <p:nvSpPr>
          <p:cNvPr id="11" name="Text Placeholder 10"/>
          <p:cNvSpPr>
            <a:spLocks noGrp="1"/>
          </p:cNvSpPr>
          <p:nvPr>
            <p:ph type="body" sz="half" idx="1"/>
          </p:nvPr>
        </p:nvSpPr>
        <p:spPr>
          <a:xfrm>
            <a:off x="467544" y="1484784"/>
            <a:ext cx="7499176" cy="4374033"/>
          </a:xfrm>
        </p:spPr>
        <p:txBody>
          <a:bodyPr/>
          <a:lstStyle/>
          <a:p>
            <a:pPr>
              <a:buNone/>
            </a:pPr>
            <a:r>
              <a:rPr lang="en-CA" sz="2400" b="1" dirty="0" smtClean="0"/>
              <a:t>A Word on Utilitarianism</a:t>
            </a:r>
          </a:p>
          <a:p>
            <a:r>
              <a:rPr lang="en-CA" sz="2400" dirty="0" smtClean="0"/>
              <a:t>Jeremy Bentham, John Stuart Mill as principal authors in 19</a:t>
            </a:r>
            <a:r>
              <a:rPr lang="en-CA" sz="2400" baseline="30000" dirty="0" smtClean="0"/>
              <a:t>th</a:t>
            </a:r>
            <a:r>
              <a:rPr lang="en-CA" sz="2400" dirty="0" smtClean="0"/>
              <a:t> century</a:t>
            </a:r>
          </a:p>
          <a:p>
            <a:r>
              <a:rPr lang="en-CA" sz="2400" dirty="0" smtClean="0"/>
              <a:t>Pleasure over pain</a:t>
            </a:r>
          </a:p>
          <a:p>
            <a:r>
              <a:rPr lang="en-CA" sz="2400" dirty="0" smtClean="0"/>
              <a:t>Evaluate the consequences of an act.  Must act according to the option that maximizes pleasure</a:t>
            </a:r>
          </a:p>
          <a:p>
            <a:pPr lvl="1"/>
            <a:r>
              <a:rPr lang="en-CA" sz="2000" dirty="0" smtClean="0"/>
              <a:t>Today, we would say maximize utility, preferences…</a:t>
            </a:r>
          </a:p>
          <a:p>
            <a:r>
              <a:rPr lang="en-CA" sz="2400" dirty="0" smtClean="0"/>
              <a:t>Act utilitarianism; rule utilitarianism</a:t>
            </a:r>
          </a:p>
          <a:p>
            <a:r>
              <a:rPr lang="en-CA" sz="2400" dirty="0" smtClean="0"/>
              <a:t>General utility principle</a:t>
            </a:r>
          </a:p>
          <a:p>
            <a:pPr lvl="1"/>
            <a:r>
              <a:rPr lang="en-CA" sz="2000" dirty="0" smtClean="0"/>
              <a:t>Widely used in economic analysis</a:t>
            </a:r>
          </a:p>
          <a:p>
            <a:pPr lvl="1"/>
            <a:r>
              <a:rPr lang="en-CA" sz="2000" dirty="0" smtClean="0"/>
              <a:t>Cost-benefits analysis</a:t>
            </a:r>
          </a:p>
          <a:p>
            <a:pPr lvl="1"/>
            <a:r>
              <a:rPr lang="en-CA" sz="2000" dirty="0" smtClean="0"/>
              <a:t>Winners and losers; compensatory measures for the latter.</a:t>
            </a:r>
          </a:p>
          <a:p>
            <a:endParaRPr lang="en-CA" sz="2400" dirty="0"/>
          </a:p>
        </p:txBody>
      </p:sp>
    </p:spTree>
  </p:cSld>
  <p:clrMapOvr>
    <a:masterClrMapping/>
  </p:clrMapOvr>
  <p:transition spd="slow">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7"/>
          <p:cNvSpPr>
            <a:spLocks noGrp="1"/>
          </p:cNvSpPr>
          <p:nvPr>
            <p:ph type="sldNum" sz="quarter" idx="12"/>
          </p:nvPr>
        </p:nvSpPr>
        <p:spPr>
          <a:noFill/>
        </p:spPr>
        <p:txBody>
          <a:bodyPr/>
          <a:lstStyle/>
          <a:p>
            <a:fld id="{A7BC35F9-3CAE-4E67-A6C1-9CBE899AD04A}" type="slidenum">
              <a:rPr lang="en-US" altLang="en-US" smtClean="0"/>
              <a:pPr/>
              <a:t>18</a:t>
            </a:fld>
            <a:endParaRPr lang="en-US" altLang="en-US" dirty="0" smtClean="0"/>
          </a:p>
        </p:txBody>
      </p:sp>
      <p:sp>
        <p:nvSpPr>
          <p:cNvPr id="14339" name="Rectangle 2"/>
          <p:cNvSpPr>
            <a:spLocks noGrp="1" noChangeArrowheads="1"/>
          </p:cNvSpPr>
          <p:nvPr>
            <p:ph type="title"/>
          </p:nvPr>
        </p:nvSpPr>
        <p:spPr/>
        <p:txBody>
          <a:bodyPr/>
          <a:lstStyle/>
          <a:p>
            <a:pPr eaLnBrk="1" hangingPunct="1"/>
            <a:r>
              <a:rPr lang="en-CA" sz="3000" b="0" dirty="0" smtClean="0"/>
              <a:t>Categories of Moral Philosophies Related to the Ethical Conduct of Business</a:t>
            </a:r>
            <a:endParaRPr lang="en-US" sz="3000" b="0" dirty="0" smtClean="0"/>
          </a:p>
        </p:txBody>
      </p:sp>
      <p:sp>
        <p:nvSpPr>
          <p:cNvPr id="14340" name="Rectangle 3"/>
          <p:cNvSpPr>
            <a:spLocks noGrp="1" noChangeArrowheads="1"/>
          </p:cNvSpPr>
          <p:nvPr>
            <p:ph type="body" sz="half" idx="1"/>
          </p:nvPr>
        </p:nvSpPr>
        <p:spPr>
          <a:xfrm>
            <a:off x="323528" y="1700808"/>
            <a:ext cx="4762872" cy="4446041"/>
          </a:xfrm>
        </p:spPr>
        <p:txBody>
          <a:bodyPr/>
          <a:lstStyle/>
          <a:p>
            <a:pPr marL="533400" indent="-533400" eaLnBrk="1" hangingPunct="1"/>
            <a:r>
              <a:rPr lang="en-CA" sz="2400" b="1" dirty="0" smtClean="0"/>
              <a:t>Deontology</a:t>
            </a:r>
            <a:r>
              <a:rPr lang="en-CA" sz="2400" dirty="0" smtClean="0"/>
              <a:t> – the theory of duty</a:t>
            </a:r>
          </a:p>
          <a:p>
            <a:pPr marL="914400" lvl="1" indent="-569913" eaLnBrk="1" hangingPunct="1"/>
            <a:r>
              <a:rPr lang="en-CA" sz="2000" dirty="0" smtClean="0"/>
              <a:t>“Doing the right thing” is guided by a set of moral principles embodied in the act itself.  </a:t>
            </a:r>
          </a:p>
          <a:p>
            <a:pPr marL="914400" lvl="1" indent="-569913" eaLnBrk="1" hangingPunct="1"/>
            <a:r>
              <a:rPr lang="en-CA" sz="2000" dirty="0" smtClean="0"/>
              <a:t>If the act can be universalised and is not irrational, then it is my </a:t>
            </a:r>
            <a:r>
              <a:rPr lang="en-CA" sz="2000" b="1" dirty="0" smtClean="0"/>
              <a:t>duty</a:t>
            </a:r>
            <a:r>
              <a:rPr lang="en-CA" sz="2000" dirty="0" smtClean="0"/>
              <a:t> to act accordingly. </a:t>
            </a:r>
          </a:p>
          <a:p>
            <a:pPr marL="1209675" lvl="2" indent="-569913" eaLnBrk="1" hangingPunct="1"/>
            <a:r>
              <a:rPr lang="en-CA" sz="1600" dirty="0" smtClean="0"/>
              <a:t>The “categorical imperative” </a:t>
            </a:r>
          </a:p>
          <a:p>
            <a:pPr marL="914400" lvl="1" indent="-569913" eaLnBrk="1" hangingPunct="1"/>
            <a:r>
              <a:rPr lang="en-CA" sz="2000" dirty="0" smtClean="0"/>
              <a:t>Acting from a </a:t>
            </a:r>
            <a:r>
              <a:rPr lang="en-CA" sz="2000" b="1" dirty="0" smtClean="0"/>
              <a:t>sense of duty</a:t>
            </a:r>
            <a:r>
              <a:rPr lang="en-CA" sz="2000" dirty="0" smtClean="0"/>
              <a:t> rather than concern for consequences or anticipating the results of a decision</a:t>
            </a:r>
          </a:p>
          <a:p>
            <a:pPr marL="533400" indent="-533400" eaLnBrk="1" hangingPunct="1"/>
            <a:endParaRPr lang="en-US" sz="2400" dirty="0" smtClean="0"/>
          </a:p>
        </p:txBody>
      </p:sp>
      <p:pic>
        <p:nvPicPr>
          <p:cNvPr id="14341" name="Picture 4" descr="MCBD09085_0000[1]"/>
          <p:cNvPicPr>
            <a:picLocks noGrp="1" noChangeAspect="1" noChangeArrowheads="1"/>
          </p:cNvPicPr>
          <p:nvPr>
            <p:ph sz="quarter" idx="3"/>
          </p:nvPr>
        </p:nvPicPr>
        <p:blipFill>
          <a:blip r:embed="rId3" cstate="print"/>
          <a:srcRect/>
          <a:stretch>
            <a:fillRect/>
          </a:stretch>
        </p:blipFill>
        <p:spPr>
          <a:xfrm>
            <a:off x="5060950" y="1958975"/>
            <a:ext cx="3187700" cy="3883025"/>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7"/>
          <p:cNvSpPr>
            <a:spLocks noGrp="1"/>
          </p:cNvSpPr>
          <p:nvPr>
            <p:ph type="sldNum" sz="quarter" idx="12"/>
          </p:nvPr>
        </p:nvSpPr>
        <p:spPr>
          <a:noFill/>
        </p:spPr>
        <p:txBody>
          <a:bodyPr/>
          <a:lstStyle/>
          <a:p>
            <a:fld id="{A7BC35F9-3CAE-4E67-A6C1-9CBE899AD04A}" type="slidenum">
              <a:rPr lang="en-US" altLang="en-US" smtClean="0"/>
              <a:pPr/>
              <a:t>19</a:t>
            </a:fld>
            <a:endParaRPr lang="en-US" altLang="en-US" dirty="0" smtClean="0"/>
          </a:p>
        </p:txBody>
      </p:sp>
      <p:sp>
        <p:nvSpPr>
          <p:cNvPr id="14339" name="Rectangle 2"/>
          <p:cNvSpPr>
            <a:spLocks noGrp="1" noChangeArrowheads="1"/>
          </p:cNvSpPr>
          <p:nvPr>
            <p:ph type="title"/>
          </p:nvPr>
        </p:nvSpPr>
        <p:spPr/>
        <p:txBody>
          <a:bodyPr/>
          <a:lstStyle/>
          <a:p>
            <a:pPr eaLnBrk="1" hangingPunct="1"/>
            <a:r>
              <a:rPr lang="en-CA" sz="3000" b="0" dirty="0" smtClean="0"/>
              <a:t>Categories of Moral Philosophies Related to the Ethical Conduct of Business</a:t>
            </a:r>
            <a:endParaRPr lang="en-US" sz="3000" b="0" dirty="0" smtClean="0"/>
          </a:p>
        </p:txBody>
      </p:sp>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
        <p:nvSpPr>
          <p:cNvPr id="9" name="Text Placeholder 8"/>
          <p:cNvSpPr>
            <a:spLocks noGrp="1"/>
          </p:cNvSpPr>
          <p:nvPr>
            <p:ph type="body" sz="half" idx="1"/>
          </p:nvPr>
        </p:nvSpPr>
        <p:spPr>
          <a:xfrm>
            <a:off x="457200" y="1719262"/>
            <a:ext cx="7787208" cy="4446041"/>
          </a:xfrm>
        </p:spPr>
        <p:txBody>
          <a:bodyPr/>
          <a:lstStyle/>
          <a:p>
            <a:pPr>
              <a:buNone/>
            </a:pPr>
            <a:r>
              <a:rPr lang="en-CA" sz="2400" b="1" dirty="0" smtClean="0"/>
              <a:t>A Word on Deontology</a:t>
            </a:r>
            <a:endParaRPr lang="en-CA" sz="2400" dirty="0" smtClean="0"/>
          </a:p>
          <a:p>
            <a:r>
              <a:rPr lang="en-CA" sz="2400" dirty="0" smtClean="0"/>
              <a:t>Largely inspired from Immanuel Kant, German philosopher, 18</a:t>
            </a:r>
            <a:r>
              <a:rPr lang="en-CA" sz="2400" baseline="30000" dirty="0" smtClean="0"/>
              <a:t>th</a:t>
            </a:r>
            <a:r>
              <a:rPr lang="en-CA" sz="2400" dirty="0" smtClean="0"/>
              <a:t> century.</a:t>
            </a:r>
          </a:p>
          <a:p>
            <a:r>
              <a:rPr lang="en-CA" sz="2400" dirty="0" smtClean="0"/>
              <a:t>Respect for human being</a:t>
            </a:r>
          </a:p>
          <a:p>
            <a:pPr lvl="1"/>
            <a:r>
              <a:rPr lang="en-CA" sz="2000" dirty="0" smtClean="0"/>
              <a:t>Never use or treat a person as a means for an end</a:t>
            </a:r>
          </a:p>
          <a:p>
            <a:r>
              <a:rPr lang="en-CA" sz="2400" dirty="0" smtClean="0"/>
              <a:t>Rationality</a:t>
            </a:r>
          </a:p>
          <a:p>
            <a:r>
              <a:rPr lang="en-CA" sz="2400" dirty="0" smtClean="0"/>
              <a:t>Universal principle leads to categorical imperative</a:t>
            </a:r>
          </a:p>
          <a:p>
            <a:r>
              <a:rPr lang="en-CA" sz="2400" dirty="0" smtClean="0"/>
              <a:t>It is my duty to act ethically (according to the categorical imperative) because I am rational and I owe respect to myself and to other human beings.</a:t>
            </a:r>
          </a:p>
          <a:p>
            <a:endParaRPr lang="en-CA" sz="2400" b="1" dirty="0"/>
          </a:p>
        </p:txBody>
      </p:sp>
    </p:spTree>
  </p:cSld>
  <p:clrMapOvr>
    <a:masterClrMapping/>
  </p:clrMapOvr>
  <p:transition spd="slow">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7"/>
          <p:cNvSpPr>
            <a:spLocks noGrp="1"/>
          </p:cNvSpPr>
          <p:nvPr>
            <p:ph type="sldNum" sz="quarter" idx="12"/>
          </p:nvPr>
        </p:nvSpPr>
        <p:spPr>
          <a:noFill/>
        </p:spPr>
        <p:txBody>
          <a:bodyPr/>
          <a:lstStyle/>
          <a:p>
            <a:fld id="{A7BC35F9-3CAE-4E67-A6C1-9CBE899AD04A}" type="slidenum">
              <a:rPr lang="en-US" altLang="en-US" smtClean="0"/>
              <a:pPr/>
              <a:t>20</a:t>
            </a:fld>
            <a:endParaRPr lang="en-US" altLang="en-US" dirty="0" smtClean="0"/>
          </a:p>
        </p:txBody>
      </p:sp>
      <p:sp>
        <p:nvSpPr>
          <p:cNvPr id="14339" name="Rectangle 2"/>
          <p:cNvSpPr>
            <a:spLocks noGrp="1" noChangeArrowheads="1"/>
          </p:cNvSpPr>
          <p:nvPr>
            <p:ph type="title"/>
          </p:nvPr>
        </p:nvSpPr>
        <p:spPr/>
        <p:txBody>
          <a:bodyPr/>
          <a:lstStyle/>
          <a:p>
            <a:pPr eaLnBrk="1" hangingPunct="1"/>
            <a:r>
              <a:rPr lang="en-CA" sz="3000" b="0" dirty="0" smtClean="0"/>
              <a:t>Categories of Moral Philosophies Related to the Ethical Conduct of Business</a:t>
            </a:r>
            <a:endParaRPr lang="en-US" sz="3000" b="0" dirty="0" smtClean="0"/>
          </a:p>
        </p:txBody>
      </p:sp>
      <p:sp>
        <p:nvSpPr>
          <p:cNvPr id="14340" name="Rectangle 3"/>
          <p:cNvSpPr>
            <a:spLocks noGrp="1" noChangeArrowheads="1"/>
          </p:cNvSpPr>
          <p:nvPr>
            <p:ph type="body" sz="half" idx="1"/>
          </p:nvPr>
        </p:nvSpPr>
        <p:spPr>
          <a:xfrm>
            <a:off x="457200" y="1719263"/>
            <a:ext cx="4040188" cy="4411662"/>
          </a:xfrm>
        </p:spPr>
        <p:txBody>
          <a:bodyPr/>
          <a:lstStyle/>
          <a:p>
            <a:pPr marL="533400" indent="-533400" eaLnBrk="1" hangingPunct="1">
              <a:buNone/>
            </a:pPr>
            <a:r>
              <a:rPr lang="en-CA" sz="2400" b="1" dirty="0" smtClean="0"/>
              <a:t>Social contract</a:t>
            </a:r>
          </a:p>
          <a:p>
            <a:pPr marL="533400" indent="-533400" eaLnBrk="1" hangingPunct="1"/>
            <a:r>
              <a:rPr lang="en-CA" sz="2000" dirty="0" smtClean="0"/>
              <a:t>The social contract theory rejects the idea that ethics can be grounded solely on facts and human reason because we cannot agree on which facts are the most important and on common interpretation all the times.  </a:t>
            </a:r>
          </a:p>
          <a:p>
            <a:pPr marL="533400" indent="-533400" eaLnBrk="1" hangingPunct="1"/>
            <a:r>
              <a:rPr lang="en-CA" sz="2000" dirty="0" smtClean="0"/>
              <a:t>It is better to view obligations as the products of agreements made by human beings.</a:t>
            </a:r>
          </a:p>
          <a:p>
            <a:pPr marL="533400" indent="-533400" eaLnBrk="1" hangingPunct="1"/>
            <a:endParaRPr lang="fr-CA" sz="2000" dirty="0" smtClean="0"/>
          </a:p>
          <a:p>
            <a:pPr marL="533400" indent="-533400" eaLnBrk="1" hangingPunct="1">
              <a:buNone/>
            </a:pPr>
            <a:endParaRPr lang="en-CA" sz="2000" dirty="0" smtClean="0"/>
          </a:p>
          <a:p>
            <a:pPr marL="533400" indent="-533400" eaLnBrk="1" hangingPunct="1"/>
            <a:endParaRPr lang="en-US" sz="2400" dirty="0" smtClean="0"/>
          </a:p>
        </p:txBody>
      </p:sp>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pic>
        <p:nvPicPr>
          <p:cNvPr id="3074" name="Picture 2" descr="C:\Users\User\AppData\Local\Microsoft\Windows\Temporary Internet Files\Content.IE5\LJGD59IX\MC900237101[1].wmf"/>
          <p:cNvPicPr>
            <a:picLocks noChangeAspect="1" noChangeArrowheads="1"/>
          </p:cNvPicPr>
          <p:nvPr/>
        </p:nvPicPr>
        <p:blipFill>
          <a:blip r:embed="rId3" cstate="print"/>
          <a:srcRect/>
          <a:stretch>
            <a:fillRect/>
          </a:stretch>
        </p:blipFill>
        <p:spPr bwMode="auto">
          <a:xfrm>
            <a:off x="5364088" y="1844824"/>
            <a:ext cx="2780690" cy="3962376"/>
          </a:xfrm>
          <a:prstGeom prst="rect">
            <a:avLst/>
          </a:prstGeom>
          <a:noFill/>
        </p:spPr>
      </p:pic>
    </p:spTree>
  </p:cSld>
  <p:clrMapOvr>
    <a:masterClrMapping/>
  </p:clrMapOvr>
  <p:transition spd="slow">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7"/>
          <p:cNvSpPr>
            <a:spLocks noGrp="1"/>
          </p:cNvSpPr>
          <p:nvPr>
            <p:ph type="sldNum" sz="quarter" idx="12"/>
          </p:nvPr>
        </p:nvSpPr>
        <p:spPr>
          <a:noFill/>
        </p:spPr>
        <p:txBody>
          <a:bodyPr/>
          <a:lstStyle/>
          <a:p>
            <a:fld id="{A7BC35F9-3CAE-4E67-A6C1-9CBE899AD04A}" type="slidenum">
              <a:rPr lang="en-US" altLang="en-US" smtClean="0"/>
              <a:pPr/>
              <a:t>21</a:t>
            </a:fld>
            <a:endParaRPr lang="en-US" altLang="en-US" dirty="0" smtClean="0"/>
          </a:p>
        </p:txBody>
      </p:sp>
      <p:sp>
        <p:nvSpPr>
          <p:cNvPr id="14339" name="Rectangle 2"/>
          <p:cNvSpPr>
            <a:spLocks noGrp="1" noChangeArrowheads="1"/>
          </p:cNvSpPr>
          <p:nvPr>
            <p:ph type="title"/>
          </p:nvPr>
        </p:nvSpPr>
        <p:spPr/>
        <p:txBody>
          <a:bodyPr/>
          <a:lstStyle/>
          <a:p>
            <a:pPr eaLnBrk="1" hangingPunct="1"/>
            <a:r>
              <a:rPr lang="en-CA" sz="3000" b="0" dirty="0" smtClean="0"/>
              <a:t>Categories of Moral Philosophies Related to the Ethical Conduct of Business</a:t>
            </a:r>
            <a:endParaRPr lang="en-US" sz="3000" b="0" dirty="0" smtClean="0"/>
          </a:p>
        </p:txBody>
      </p:sp>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
        <p:nvSpPr>
          <p:cNvPr id="9" name="Text Placeholder 8"/>
          <p:cNvSpPr>
            <a:spLocks noGrp="1"/>
          </p:cNvSpPr>
          <p:nvPr>
            <p:ph type="body" sz="half" idx="1"/>
          </p:nvPr>
        </p:nvSpPr>
        <p:spPr>
          <a:xfrm>
            <a:off x="467544" y="1556792"/>
            <a:ext cx="7787208" cy="4446041"/>
          </a:xfrm>
        </p:spPr>
        <p:txBody>
          <a:bodyPr/>
          <a:lstStyle/>
          <a:p>
            <a:pPr>
              <a:buNone/>
            </a:pPr>
            <a:r>
              <a:rPr lang="en-CA" sz="2400" b="1" dirty="0" smtClean="0"/>
              <a:t>A Word on Social Contract Theory</a:t>
            </a:r>
            <a:endParaRPr lang="en-CA" sz="2400" dirty="0" smtClean="0"/>
          </a:p>
          <a:p>
            <a:r>
              <a:rPr lang="en-CA" sz="2400" dirty="0" smtClean="0"/>
              <a:t>Largely inspired from Jean-Jacques Rousseau, French philosopher, 18</a:t>
            </a:r>
            <a:r>
              <a:rPr lang="en-CA" sz="2400" baseline="30000" dirty="0" smtClean="0"/>
              <a:t>th</a:t>
            </a:r>
            <a:r>
              <a:rPr lang="en-CA" sz="2400" dirty="0" smtClean="0"/>
              <a:t> century, and John Rawls, American philosopher, 20</a:t>
            </a:r>
            <a:r>
              <a:rPr lang="en-CA" sz="2400" baseline="30000" dirty="0" smtClean="0"/>
              <a:t>th</a:t>
            </a:r>
            <a:r>
              <a:rPr lang="en-CA" sz="2400" dirty="0" smtClean="0"/>
              <a:t> century.</a:t>
            </a:r>
          </a:p>
          <a:p>
            <a:r>
              <a:rPr lang="en-CA" sz="2400" dirty="0" smtClean="0"/>
              <a:t>Obligations</a:t>
            </a:r>
            <a:r>
              <a:rPr lang="en-CA" sz="2000" dirty="0" smtClean="0"/>
              <a:t> </a:t>
            </a:r>
            <a:r>
              <a:rPr lang="en-CA" sz="2400" dirty="0" smtClean="0"/>
              <a:t>are:</a:t>
            </a:r>
            <a:endParaRPr lang="fr-CA" sz="2400" dirty="0" smtClean="0"/>
          </a:p>
          <a:p>
            <a:pPr lvl="1"/>
            <a:r>
              <a:rPr lang="en-CA" sz="2000" dirty="0" smtClean="0"/>
              <a:t>Difficult to escape</a:t>
            </a:r>
            <a:endParaRPr lang="fr-CA" sz="2000" dirty="0" smtClean="0"/>
          </a:p>
          <a:p>
            <a:pPr lvl="1"/>
            <a:r>
              <a:rPr lang="en-CA" sz="2000" dirty="0" smtClean="0"/>
              <a:t>A necessity</a:t>
            </a:r>
            <a:endParaRPr lang="fr-CA" sz="2000" dirty="0" smtClean="0"/>
          </a:p>
          <a:p>
            <a:pPr lvl="1"/>
            <a:r>
              <a:rPr lang="en-CA" sz="2000" dirty="0" smtClean="0"/>
              <a:t>Binding</a:t>
            </a:r>
          </a:p>
          <a:p>
            <a:pPr lvl="2"/>
            <a:r>
              <a:rPr lang="en-CA" sz="1800" dirty="0" smtClean="0"/>
              <a:t>With ourselves and our conscience: we feel bad, we experience remorse for not honouring an obligation.  My integrity is diminished.</a:t>
            </a:r>
            <a:endParaRPr lang="fr-CA" sz="1800" dirty="0" smtClean="0"/>
          </a:p>
          <a:p>
            <a:pPr lvl="2"/>
            <a:r>
              <a:rPr lang="en-CA" sz="1800" dirty="0" smtClean="0"/>
              <a:t>With others: through an implicit or explicit contract.  </a:t>
            </a:r>
          </a:p>
          <a:p>
            <a:pPr lvl="2"/>
            <a:r>
              <a:rPr lang="en-CA" sz="1800" dirty="0" smtClean="0"/>
              <a:t>There are consequences to breaking an obligation.</a:t>
            </a:r>
            <a:endParaRPr lang="fr-CA" sz="1800" dirty="0" smtClean="0"/>
          </a:p>
          <a:p>
            <a:pPr lvl="2"/>
            <a:endParaRPr lang="fr-CA" sz="1300" dirty="0" smtClean="0"/>
          </a:p>
          <a:p>
            <a:endParaRPr lang="en-CA" sz="2400" dirty="0" smtClean="0"/>
          </a:p>
          <a:p>
            <a:endParaRPr lang="en-CA" sz="2400" b="1" dirty="0"/>
          </a:p>
        </p:txBody>
      </p:sp>
    </p:spTree>
  </p:cSld>
  <p:clrMapOvr>
    <a:masterClrMapping/>
  </p:clrMapOvr>
  <p:transition spd="slow">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sz="3000" b="0" dirty="0"/>
              <a:t>Categories of Moral Philosophies Related to the Ethical Conduct of Business</a:t>
            </a:r>
            <a:endParaRPr lang="en-CA" sz="3000" dirty="0"/>
          </a:p>
        </p:txBody>
      </p:sp>
      <p:sp>
        <p:nvSpPr>
          <p:cNvPr id="3" name="Espace réservé du texte 2"/>
          <p:cNvSpPr>
            <a:spLocks noGrp="1"/>
          </p:cNvSpPr>
          <p:nvPr>
            <p:ph type="body" sz="half" idx="1"/>
          </p:nvPr>
        </p:nvSpPr>
        <p:spPr>
          <a:xfrm>
            <a:off x="457200" y="1719262"/>
            <a:ext cx="4762872" cy="4518050"/>
          </a:xfrm>
        </p:spPr>
        <p:txBody>
          <a:bodyPr/>
          <a:lstStyle/>
          <a:p>
            <a:pPr marL="0" indent="0">
              <a:buNone/>
            </a:pPr>
            <a:r>
              <a:rPr lang="en-CA" sz="2400" b="1" dirty="0" smtClean="0"/>
              <a:t>Ethics of Care / Caring</a:t>
            </a:r>
          </a:p>
          <a:p>
            <a:r>
              <a:rPr lang="en-CA" sz="2000" dirty="0" smtClean="0"/>
              <a:t>Focus placed on the value of the relationship, what has significance, what is relevant to enhance that relationship.</a:t>
            </a:r>
          </a:p>
          <a:p>
            <a:r>
              <a:rPr lang="en-CA" sz="2000" dirty="0" smtClean="0"/>
              <a:t>Ethical thinking principles and methods are not applied without first judging with your reason and feeling with your senses, your emotions what is at play in, and for, the relationship.</a:t>
            </a:r>
          </a:p>
          <a:p>
            <a:pPr lvl="1"/>
            <a:r>
              <a:rPr lang="en-CA" sz="1600" dirty="0" smtClean="0"/>
              <a:t>What is ethically significant comes out of the relationship</a:t>
            </a:r>
          </a:p>
        </p:txBody>
      </p:sp>
      <p:sp>
        <p:nvSpPr>
          <p:cNvPr id="6" name="Espace réservé de la date 5"/>
          <p:cNvSpPr>
            <a:spLocks noGrp="1"/>
          </p:cNvSpPr>
          <p:nvPr>
            <p:ph type="dt" sz="half" idx="10"/>
          </p:nvPr>
        </p:nvSpPr>
        <p:spPr/>
        <p:txBody>
          <a:bodyPr/>
          <a:lstStyle/>
          <a:p>
            <a:pPr>
              <a:defRPr/>
            </a:pPr>
            <a:r>
              <a:rPr lang="fr-FR" altLang="en-US" smtClean="0"/>
              <a:t>ADM1301</a:t>
            </a:r>
            <a:endParaRPr lang="en-US" altLang="en-US"/>
          </a:p>
        </p:txBody>
      </p:sp>
      <p:sp>
        <p:nvSpPr>
          <p:cNvPr id="7" name="Espace réservé du pied de page 6"/>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8" name="Espace réservé du numéro de diapositive 7"/>
          <p:cNvSpPr>
            <a:spLocks noGrp="1"/>
          </p:cNvSpPr>
          <p:nvPr>
            <p:ph type="sldNum" sz="quarter" idx="12"/>
          </p:nvPr>
        </p:nvSpPr>
        <p:spPr/>
        <p:txBody>
          <a:bodyPr/>
          <a:lstStyle/>
          <a:p>
            <a:pPr>
              <a:defRPr/>
            </a:pPr>
            <a:fld id="{82F21665-E508-4C9C-A470-DDBA565859F4}" type="slidenum">
              <a:rPr lang="en-US" altLang="en-US" smtClean="0"/>
              <a:pPr>
                <a:defRPr/>
              </a:pPr>
              <a:t>22</a:t>
            </a:fld>
            <a:endParaRPr lang="en-US" altLang="en-US"/>
          </a:p>
        </p:txBody>
      </p:sp>
      <p:pic>
        <p:nvPicPr>
          <p:cNvPr id="1032" name="Picture 8" descr="C:\Users\Pierre\AppData\Local\Microsoft\Windows\Temporary Internet Files\Content.IE5\DN2ASDKZ\MC90029186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2326477"/>
            <a:ext cx="3124944" cy="3124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7361175"/>
      </p:ext>
    </p:extLst>
  </p:cSld>
  <p:clrMapOvr>
    <a:masterClrMapping/>
  </p:clrMapOvr>
  <p:transition spd="slow">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sz="3000" b="0" dirty="0"/>
              <a:t>Categories of Moral Philosophies Related to the Ethical Conduct of Business</a:t>
            </a:r>
            <a:endParaRPr lang="en-CA" sz="3000" dirty="0"/>
          </a:p>
        </p:txBody>
      </p:sp>
      <p:sp>
        <p:nvSpPr>
          <p:cNvPr id="3" name="Espace réservé du texte 2"/>
          <p:cNvSpPr>
            <a:spLocks noGrp="1"/>
          </p:cNvSpPr>
          <p:nvPr>
            <p:ph type="body" sz="half" idx="1"/>
          </p:nvPr>
        </p:nvSpPr>
        <p:spPr>
          <a:xfrm>
            <a:off x="457200" y="1719263"/>
            <a:ext cx="8075240" cy="4374033"/>
          </a:xfrm>
        </p:spPr>
        <p:txBody>
          <a:bodyPr/>
          <a:lstStyle/>
          <a:p>
            <a:pPr marL="0" indent="0" eaLnBrk="1" hangingPunct="1">
              <a:buNone/>
            </a:pPr>
            <a:r>
              <a:rPr lang="en-US" sz="2400" b="1" dirty="0" smtClean="0"/>
              <a:t>A Word on the Ethics </a:t>
            </a:r>
            <a:r>
              <a:rPr lang="en-US" sz="2400" b="1" dirty="0"/>
              <a:t>of C</a:t>
            </a:r>
            <a:r>
              <a:rPr lang="en-US" sz="2400" b="1" dirty="0" smtClean="0"/>
              <a:t>are / Caring</a:t>
            </a:r>
            <a:endParaRPr lang="en-US" sz="2400" b="1" dirty="0"/>
          </a:p>
          <a:p>
            <a:pPr lvl="1"/>
            <a:r>
              <a:rPr lang="en-US" sz="2400" dirty="0"/>
              <a:t>Gives attention to a relationship and in particular to specific individuals or stakeholders harmed or disadvantaged and their particular circumstances.</a:t>
            </a:r>
          </a:p>
          <a:p>
            <a:pPr lvl="1"/>
            <a:r>
              <a:rPr lang="en-US" sz="2400" dirty="0"/>
              <a:t>Golden rule: Do unto others as you would want done to you</a:t>
            </a:r>
            <a:r>
              <a:rPr lang="en-US" sz="2400" dirty="0" smtClean="0"/>
              <a:t>.</a:t>
            </a:r>
          </a:p>
          <a:p>
            <a:pPr lvl="1"/>
            <a:r>
              <a:rPr lang="en-CA" sz="2400" dirty="0"/>
              <a:t>Influenced by the feminist movement </a:t>
            </a:r>
            <a:r>
              <a:rPr lang="en-CA" sz="2400" dirty="0" smtClean="0"/>
              <a:t>1950-1980s; can be traced back to 18</a:t>
            </a:r>
            <a:r>
              <a:rPr lang="en-CA" sz="2400" baseline="30000" dirty="0" smtClean="0"/>
              <a:t>th</a:t>
            </a:r>
            <a:r>
              <a:rPr lang="en-CA" sz="2400" dirty="0" smtClean="0"/>
              <a:t> century British philosopher David Hume.</a:t>
            </a:r>
          </a:p>
          <a:p>
            <a:pPr lvl="1"/>
            <a:r>
              <a:rPr lang="en-CA" sz="2400" dirty="0" smtClean="0"/>
              <a:t>Examples of application: health services, professionals, etc.</a:t>
            </a:r>
            <a:endParaRPr lang="en-CA" sz="2400" dirty="0"/>
          </a:p>
          <a:p>
            <a:pPr lvl="1"/>
            <a:endParaRPr lang="en-US" sz="2000" dirty="0"/>
          </a:p>
          <a:p>
            <a:endParaRPr lang="en-CA" dirty="0"/>
          </a:p>
        </p:txBody>
      </p:sp>
      <p:sp>
        <p:nvSpPr>
          <p:cNvPr id="6" name="Espace réservé de la date 5"/>
          <p:cNvSpPr>
            <a:spLocks noGrp="1"/>
          </p:cNvSpPr>
          <p:nvPr>
            <p:ph type="dt" sz="half" idx="10"/>
          </p:nvPr>
        </p:nvSpPr>
        <p:spPr/>
        <p:txBody>
          <a:bodyPr/>
          <a:lstStyle/>
          <a:p>
            <a:pPr>
              <a:defRPr/>
            </a:pPr>
            <a:r>
              <a:rPr lang="fr-FR" altLang="en-US" smtClean="0"/>
              <a:t>ADM1301</a:t>
            </a:r>
            <a:endParaRPr lang="en-US" altLang="en-US"/>
          </a:p>
        </p:txBody>
      </p:sp>
      <p:sp>
        <p:nvSpPr>
          <p:cNvPr id="7" name="Espace réservé du pied de page 6"/>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8" name="Espace réservé du numéro de diapositive 7"/>
          <p:cNvSpPr>
            <a:spLocks noGrp="1"/>
          </p:cNvSpPr>
          <p:nvPr>
            <p:ph type="sldNum" sz="quarter" idx="12"/>
          </p:nvPr>
        </p:nvSpPr>
        <p:spPr/>
        <p:txBody>
          <a:bodyPr/>
          <a:lstStyle/>
          <a:p>
            <a:pPr>
              <a:defRPr/>
            </a:pPr>
            <a:fld id="{82F21665-E508-4C9C-A470-DDBA565859F4}" type="slidenum">
              <a:rPr lang="en-US" altLang="en-US" smtClean="0"/>
              <a:pPr>
                <a:defRPr/>
              </a:pPr>
              <a:t>23</a:t>
            </a:fld>
            <a:endParaRPr lang="en-US" altLang="en-US"/>
          </a:p>
        </p:txBody>
      </p:sp>
    </p:spTree>
    <p:extLst>
      <p:ext uri="{BB962C8B-B14F-4D97-AF65-F5344CB8AC3E}">
        <p14:creationId xmlns:p14="http://schemas.microsoft.com/office/powerpoint/2010/main" val="3382986513"/>
      </p:ext>
    </p:extLst>
  </p:cSld>
  <p:clrMapOvr>
    <a:masterClrMapping/>
  </p:clrMapOvr>
  <p:transition spd="slow">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7"/>
          <p:cNvSpPr>
            <a:spLocks noGrp="1"/>
          </p:cNvSpPr>
          <p:nvPr>
            <p:ph type="sldNum" sz="quarter" idx="12"/>
          </p:nvPr>
        </p:nvSpPr>
        <p:spPr>
          <a:noFill/>
        </p:spPr>
        <p:txBody>
          <a:bodyPr/>
          <a:lstStyle/>
          <a:p>
            <a:fld id="{A7BC35F9-3CAE-4E67-A6C1-9CBE899AD04A}" type="slidenum">
              <a:rPr lang="en-US" altLang="en-US" smtClean="0"/>
              <a:pPr/>
              <a:t>24</a:t>
            </a:fld>
            <a:endParaRPr lang="en-US" altLang="en-US" dirty="0" smtClean="0"/>
          </a:p>
        </p:txBody>
      </p:sp>
      <p:sp>
        <p:nvSpPr>
          <p:cNvPr id="14339" name="Rectangle 2"/>
          <p:cNvSpPr>
            <a:spLocks noGrp="1" noChangeArrowheads="1"/>
          </p:cNvSpPr>
          <p:nvPr>
            <p:ph type="title"/>
          </p:nvPr>
        </p:nvSpPr>
        <p:spPr/>
        <p:txBody>
          <a:bodyPr/>
          <a:lstStyle/>
          <a:p>
            <a:pPr eaLnBrk="1" hangingPunct="1"/>
            <a:r>
              <a:rPr lang="en-CA" sz="3000" b="0" dirty="0" smtClean="0"/>
              <a:t>Categories of Moral Philosophies Related to the Ethical Conduct of Business</a:t>
            </a:r>
            <a:endParaRPr lang="en-US" sz="3000" b="0" dirty="0" smtClean="0"/>
          </a:p>
        </p:txBody>
      </p:sp>
      <p:sp>
        <p:nvSpPr>
          <p:cNvPr id="14340" name="Rectangle 3"/>
          <p:cNvSpPr>
            <a:spLocks noGrp="1" noChangeArrowheads="1"/>
          </p:cNvSpPr>
          <p:nvPr>
            <p:ph type="body" sz="half" idx="1"/>
          </p:nvPr>
        </p:nvSpPr>
        <p:spPr>
          <a:xfrm>
            <a:off x="457200" y="1719263"/>
            <a:ext cx="4690864" cy="4374033"/>
          </a:xfrm>
        </p:spPr>
        <p:txBody>
          <a:bodyPr/>
          <a:lstStyle/>
          <a:p>
            <a:pPr marL="533400" indent="-533400" eaLnBrk="1" hangingPunct="1">
              <a:buNone/>
            </a:pPr>
            <a:r>
              <a:rPr lang="en-CA" sz="2400" b="1" dirty="0" smtClean="0"/>
              <a:t>Personal Virtues Ethics</a:t>
            </a:r>
            <a:endParaRPr lang="en-CA" sz="2400" dirty="0" smtClean="0"/>
          </a:p>
          <a:p>
            <a:r>
              <a:rPr lang="en-US" sz="1800" dirty="0" smtClean="0"/>
              <a:t>Inspired from Greek philosophy</a:t>
            </a:r>
          </a:p>
          <a:p>
            <a:r>
              <a:rPr lang="en-US" sz="1800" dirty="0" smtClean="0"/>
              <a:t>A person acquires virtues by habit, guided by practical wisdom and reason.  </a:t>
            </a:r>
          </a:p>
          <a:p>
            <a:r>
              <a:rPr lang="en-US" sz="1800" dirty="0" smtClean="0"/>
              <a:t>Virtues become part of character and define who and what I am.  </a:t>
            </a:r>
          </a:p>
          <a:p>
            <a:r>
              <a:rPr lang="en-US" sz="1800" dirty="0" smtClean="0"/>
              <a:t>What a “good” person would do is what is ethical.</a:t>
            </a:r>
          </a:p>
          <a:p>
            <a:r>
              <a:rPr lang="en-US" sz="1800" dirty="0" smtClean="0"/>
              <a:t>An individual’s or corporation’s behaviour is based upon being a good person or corporate citizen</a:t>
            </a:r>
          </a:p>
          <a:p>
            <a:pPr lvl="1"/>
            <a:r>
              <a:rPr lang="en-US" sz="1400" dirty="0" smtClean="0"/>
              <a:t>Acting with integrity with traits such as courage, honesty, wisdom, temperance, and generosity as examples.</a:t>
            </a:r>
          </a:p>
          <a:p>
            <a:pPr marL="533400" indent="-533400" eaLnBrk="1" hangingPunct="1">
              <a:buNone/>
            </a:pPr>
            <a:endParaRPr lang="en-US" sz="1200" dirty="0" smtClean="0"/>
          </a:p>
        </p:txBody>
      </p:sp>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pic>
        <p:nvPicPr>
          <p:cNvPr id="1029" name="Picture 5" descr="C:\Users\User\AppData\Local\Microsoft\Windows\Temporary Internet Files\Content.IE5\QTE451HR\MP900387775[1].jpg"/>
          <p:cNvPicPr>
            <a:picLocks noChangeAspect="1" noChangeArrowheads="1"/>
          </p:cNvPicPr>
          <p:nvPr/>
        </p:nvPicPr>
        <p:blipFill>
          <a:blip r:embed="rId3" cstate="print"/>
          <a:srcRect/>
          <a:stretch>
            <a:fillRect/>
          </a:stretch>
        </p:blipFill>
        <p:spPr bwMode="auto">
          <a:xfrm>
            <a:off x="5292080" y="2204864"/>
            <a:ext cx="3240360" cy="2311457"/>
          </a:xfrm>
          <a:prstGeom prst="rect">
            <a:avLst/>
          </a:prstGeom>
          <a:noFill/>
        </p:spPr>
      </p:pic>
    </p:spTree>
  </p:cSld>
  <p:clrMapOvr>
    <a:masterClrMapping/>
  </p:clrMapOvr>
  <p:transition spd="slow">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2"/>
          </p:nvPr>
        </p:nvSpPr>
        <p:spPr>
          <a:noFill/>
        </p:spPr>
        <p:txBody>
          <a:bodyPr/>
          <a:lstStyle/>
          <a:p>
            <a:fld id="{10C0DFD1-B191-4132-BACE-055711B9FCFF}" type="slidenum">
              <a:rPr lang="en-US" altLang="en-US" smtClean="0"/>
              <a:pPr/>
              <a:t>25</a:t>
            </a:fld>
            <a:endParaRPr lang="en-US" altLang="en-US" dirty="0" smtClean="0"/>
          </a:p>
        </p:txBody>
      </p:sp>
      <p:sp>
        <p:nvSpPr>
          <p:cNvPr id="20483" name="Rectangle 1026"/>
          <p:cNvSpPr>
            <a:spLocks noGrp="1" noChangeArrowheads="1"/>
          </p:cNvSpPr>
          <p:nvPr>
            <p:ph type="title"/>
          </p:nvPr>
        </p:nvSpPr>
        <p:spPr/>
        <p:txBody>
          <a:bodyPr/>
          <a:lstStyle/>
          <a:p>
            <a:pPr eaLnBrk="1" hangingPunct="1"/>
            <a:r>
              <a:rPr lang="en-CA" sz="3000" b="0" dirty="0" smtClean="0"/>
              <a:t>The Source of Ethics</a:t>
            </a:r>
            <a:endParaRPr lang="en-US" sz="3000" b="0" dirty="0" smtClean="0"/>
          </a:p>
        </p:txBody>
      </p:sp>
      <p:sp>
        <p:nvSpPr>
          <p:cNvPr id="20484" name="Rectangle 1027"/>
          <p:cNvSpPr>
            <a:spLocks noGrp="1" noChangeArrowheads="1"/>
          </p:cNvSpPr>
          <p:nvPr>
            <p:ph type="body" sz="half" idx="2"/>
          </p:nvPr>
        </p:nvSpPr>
        <p:spPr>
          <a:xfrm>
            <a:off x="4067944" y="1556792"/>
            <a:ext cx="4752850" cy="4637112"/>
          </a:xfrm>
        </p:spPr>
        <p:txBody>
          <a:bodyPr/>
          <a:lstStyle/>
          <a:p>
            <a:pPr eaLnBrk="1" hangingPunct="1"/>
            <a:r>
              <a:rPr lang="en-CA" sz="2400" b="1" dirty="0" smtClean="0"/>
              <a:t>Ethics are </a:t>
            </a:r>
            <a:r>
              <a:rPr lang="en-CA" sz="2400" b="1" u="sng" dirty="0" smtClean="0"/>
              <a:t>learned</a:t>
            </a:r>
            <a:r>
              <a:rPr lang="en-CA" sz="2400" dirty="0" smtClean="0"/>
              <a:t> through a number of channels:</a:t>
            </a:r>
          </a:p>
          <a:p>
            <a:pPr lvl="1" eaLnBrk="1" hangingPunct="1"/>
            <a:r>
              <a:rPr lang="en-CA" sz="2200" dirty="0" smtClean="0"/>
              <a:t>Family groups</a:t>
            </a:r>
          </a:p>
          <a:p>
            <a:pPr lvl="1" eaLnBrk="1" hangingPunct="1"/>
            <a:r>
              <a:rPr lang="en-CA" sz="2200" dirty="0" smtClean="0"/>
              <a:t>Religious beliefs</a:t>
            </a:r>
          </a:p>
          <a:p>
            <a:pPr lvl="1" eaLnBrk="1" hangingPunct="1"/>
            <a:r>
              <a:rPr lang="en-CA" sz="2200" dirty="0" smtClean="0"/>
              <a:t>Educational institutions</a:t>
            </a:r>
          </a:p>
          <a:p>
            <a:pPr lvl="1" eaLnBrk="1" hangingPunct="1"/>
            <a:r>
              <a:rPr lang="en-CA" sz="2200" dirty="0" smtClean="0"/>
              <a:t>Reflections of social values (as expressed through the media, for example) which reinforce beliefs of right and wrong that arrive through the first three channels above</a:t>
            </a:r>
          </a:p>
          <a:p>
            <a:pPr lvl="1" eaLnBrk="1" hangingPunct="1"/>
            <a:r>
              <a:rPr lang="en-CA" sz="2200" dirty="0" smtClean="0"/>
              <a:t>Personal reflection and reason</a:t>
            </a:r>
            <a:endParaRPr lang="en-US" sz="2200" dirty="0" smtClean="0"/>
          </a:p>
        </p:txBody>
      </p:sp>
      <p:pic>
        <p:nvPicPr>
          <p:cNvPr id="20485" name="Picture 1028" descr="MPj04014760000[1]"/>
          <p:cNvPicPr>
            <a:picLocks noGrp="1" noChangeAspect="1" noChangeArrowheads="1"/>
          </p:cNvPicPr>
          <p:nvPr>
            <p:ph sz="half" idx="1"/>
          </p:nvPr>
        </p:nvPicPr>
        <p:blipFill>
          <a:blip r:embed="rId3" cstate="print"/>
          <a:srcRect/>
          <a:stretch>
            <a:fillRect/>
          </a:stretch>
        </p:blipFill>
        <p:spPr>
          <a:xfrm>
            <a:off x="549275" y="1889125"/>
            <a:ext cx="3468688" cy="4095750"/>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6"/>
          <p:cNvSpPr>
            <a:spLocks noGrp="1"/>
          </p:cNvSpPr>
          <p:nvPr>
            <p:ph type="sldNum" sz="quarter" idx="12"/>
          </p:nvPr>
        </p:nvSpPr>
        <p:spPr>
          <a:noFill/>
        </p:spPr>
        <p:txBody>
          <a:bodyPr/>
          <a:lstStyle/>
          <a:p>
            <a:fld id="{D09E495E-7842-4E36-9FCA-8922D62F8885}" type="slidenum">
              <a:rPr lang="en-US" altLang="en-US" smtClean="0"/>
              <a:pPr/>
              <a:t>26</a:t>
            </a:fld>
            <a:endParaRPr lang="en-US" altLang="en-US" dirty="0" smtClean="0"/>
          </a:p>
        </p:txBody>
      </p:sp>
      <p:sp>
        <p:nvSpPr>
          <p:cNvPr id="21507" name="Rectangle 2"/>
          <p:cNvSpPr>
            <a:spLocks noGrp="1" noChangeArrowheads="1"/>
          </p:cNvSpPr>
          <p:nvPr>
            <p:ph type="title"/>
          </p:nvPr>
        </p:nvSpPr>
        <p:spPr/>
        <p:txBody>
          <a:bodyPr/>
          <a:lstStyle/>
          <a:p>
            <a:pPr eaLnBrk="1" hangingPunct="1"/>
            <a:r>
              <a:rPr lang="en-CA" sz="3000" b="0" dirty="0" smtClean="0"/>
              <a:t>Complicating Factors on “Personal” Ethics</a:t>
            </a:r>
            <a:endParaRPr lang="en-US" sz="3000" b="0" dirty="0" smtClean="0"/>
          </a:p>
        </p:txBody>
      </p:sp>
      <p:sp>
        <p:nvSpPr>
          <p:cNvPr id="21508" name="Rectangle 3"/>
          <p:cNvSpPr>
            <a:spLocks noGrp="1" noChangeArrowheads="1"/>
          </p:cNvSpPr>
          <p:nvPr>
            <p:ph type="body" sz="half" idx="2"/>
          </p:nvPr>
        </p:nvSpPr>
        <p:spPr>
          <a:xfrm>
            <a:off x="4211638" y="1988840"/>
            <a:ext cx="4630737" cy="4464348"/>
          </a:xfrm>
        </p:spPr>
        <p:txBody>
          <a:bodyPr/>
          <a:lstStyle/>
          <a:p>
            <a:pPr eaLnBrk="1" hangingPunct="1"/>
            <a:r>
              <a:rPr lang="en-CA" sz="2400" dirty="0" smtClean="0"/>
              <a:t>Personal, organizational, and social influences:</a:t>
            </a:r>
          </a:p>
          <a:p>
            <a:pPr lvl="1" eaLnBrk="1" hangingPunct="1"/>
            <a:r>
              <a:rPr lang="en-CA" sz="2000" dirty="0" smtClean="0"/>
              <a:t>Bribery</a:t>
            </a:r>
          </a:p>
          <a:p>
            <a:pPr lvl="1" eaLnBrk="1" hangingPunct="1"/>
            <a:r>
              <a:rPr lang="en-CA" sz="2000" dirty="0" smtClean="0"/>
              <a:t>Nepotism</a:t>
            </a:r>
          </a:p>
          <a:p>
            <a:pPr lvl="1" eaLnBrk="1" hangingPunct="1"/>
            <a:r>
              <a:rPr lang="en-CA" sz="2000" dirty="0" smtClean="0"/>
              <a:t>Insider trading</a:t>
            </a:r>
          </a:p>
          <a:p>
            <a:pPr lvl="1" eaLnBrk="1" hangingPunct="1"/>
            <a:r>
              <a:rPr lang="en-CA" sz="2000" dirty="0" smtClean="0"/>
              <a:t>Misleading advertising</a:t>
            </a:r>
          </a:p>
          <a:p>
            <a:pPr lvl="1" eaLnBrk="1" hangingPunct="1"/>
            <a:r>
              <a:rPr lang="en-CA" sz="2000" dirty="0" smtClean="0"/>
              <a:t>Untested products</a:t>
            </a:r>
          </a:p>
          <a:p>
            <a:pPr lvl="1" eaLnBrk="1" hangingPunct="1"/>
            <a:endParaRPr lang="en-CA" sz="2000" dirty="0"/>
          </a:p>
          <a:p>
            <a:pPr eaLnBrk="1" hangingPunct="1"/>
            <a:r>
              <a:rPr lang="en-CA" sz="2400" dirty="0" smtClean="0"/>
              <a:t>Whistleblowing, disclosure systems to address wrongdoing in organizations?</a:t>
            </a:r>
            <a:endParaRPr lang="en-US" sz="2400" dirty="0" smtClean="0"/>
          </a:p>
        </p:txBody>
      </p:sp>
      <p:pic>
        <p:nvPicPr>
          <p:cNvPr id="21509" name="Picture 6" descr="MCj02403750000[1]"/>
          <p:cNvPicPr>
            <a:picLocks noGrp="1" noChangeAspect="1" noChangeArrowheads="1"/>
          </p:cNvPicPr>
          <p:nvPr>
            <p:ph sz="half" idx="1"/>
          </p:nvPr>
        </p:nvPicPr>
        <p:blipFill>
          <a:blip r:embed="rId3" cstate="print"/>
          <a:srcRect/>
          <a:stretch>
            <a:fillRect/>
          </a:stretch>
        </p:blipFill>
        <p:spPr>
          <a:xfrm>
            <a:off x="611188" y="2205038"/>
            <a:ext cx="3455987" cy="3816350"/>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6"/>
          <p:cNvSpPr>
            <a:spLocks noGrp="1"/>
          </p:cNvSpPr>
          <p:nvPr>
            <p:ph type="sldNum" sz="quarter" idx="12"/>
          </p:nvPr>
        </p:nvSpPr>
        <p:spPr>
          <a:noFill/>
        </p:spPr>
        <p:txBody>
          <a:bodyPr/>
          <a:lstStyle/>
          <a:p>
            <a:fld id="{9E7F934C-ECEA-45A1-87E6-AA849C5CC40F}" type="slidenum">
              <a:rPr lang="en-US" altLang="en-US" smtClean="0"/>
              <a:pPr/>
              <a:t>27</a:t>
            </a:fld>
            <a:endParaRPr lang="en-US" altLang="en-US" dirty="0" smtClean="0"/>
          </a:p>
        </p:txBody>
      </p:sp>
      <p:sp>
        <p:nvSpPr>
          <p:cNvPr id="15363" name="Rectangle 4"/>
          <p:cNvSpPr>
            <a:spLocks noGrp="1" noChangeArrowheads="1"/>
          </p:cNvSpPr>
          <p:nvPr>
            <p:ph type="title"/>
          </p:nvPr>
        </p:nvSpPr>
        <p:spPr/>
        <p:txBody>
          <a:bodyPr/>
          <a:lstStyle/>
          <a:p>
            <a:pPr eaLnBrk="1" hangingPunct="1"/>
            <a:r>
              <a:rPr lang="en-CA" sz="3000" b="0" dirty="0" smtClean="0"/>
              <a:t>Ethics and Headlines – North America</a:t>
            </a:r>
            <a:endParaRPr lang="en-US" sz="3000" b="0" dirty="0" smtClean="0"/>
          </a:p>
        </p:txBody>
      </p:sp>
      <p:sp>
        <p:nvSpPr>
          <p:cNvPr id="15364" name="Rectangle 5"/>
          <p:cNvSpPr>
            <a:spLocks noGrp="1" noChangeArrowheads="1"/>
          </p:cNvSpPr>
          <p:nvPr>
            <p:ph type="body" sz="half" idx="1"/>
          </p:nvPr>
        </p:nvSpPr>
        <p:spPr>
          <a:xfrm>
            <a:off x="971550" y="1844675"/>
            <a:ext cx="4138613" cy="4697413"/>
          </a:xfrm>
        </p:spPr>
        <p:txBody>
          <a:bodyPr/>
          <a:lstStyle/>
          <a:p>
            <a:pPr eaLnBrk="1" hangingPunct="1">
              <a:lnSpc>
                <a:spcPct val="80000"/>
              </a:lnSpc>
            </a:pPr>
            <a:r>
              <a:rPr lang="en-CA" sz="2100" b="1" dirty="0" smtClean="0"/>
              <a:t>Enron </a:t>
            </a:r>
            <a:r>
              <a:rPr lang="en-CA" sz="2100" dirty="0" smtClean="0"/>
              <a:t>– dubious accounting practices used to enhance revenues and mask liabilities</a:t>
            </a:r>
          </a:p>
          <a:p>
            <a:pPr eaLnBrk="1" hangingPunct="1">
              <a:lnSpc>
                <a:spcPct val="80000"/>
              </a:lnSpc>
            </a:pPr>
            <a:r>
              <a:rPr lang="en-CA" sz="2100" b="1" dirty="0" smtClean="0"/>
              <a:t>Arthur Andersen</a:t>
            </a:r>
            <a:r>
              <a:rPr lang="en-CA" sz="2100" dirty="0" smtClean="0"/>
              <a:t> – convicted of obstructing justice</a:t>
            </a:r>
          </a:p>
          <a:p>
            <a:pPr eaLnBrk="1" hangingPunct="1">
              <a:lnSpc>
                <a:spcPct val="80000"/>
              </a:lnSpc>
            </a:pPr>
            <a:r>
              <a:rPr lang="en-CA" sz="2100" b="1" dirty="0" smtClean="0"/>
              <a:t>WorldCom</a:t>
            </a:r>
            <a:r>
              <a:rPr lang="en-CA" sz="2100" dirty="0" smtClean="0"/>
              <a:t> – improperly spread more than $7 billion in expenses over an extended period to make earnings look better</a:t>
            </a:r>
          </a:p>
          <a:p>
            <a:pPr eaLnBrk="1" hangingPunct="1">
              <a:lnSpc>
                <a:spcPct val="80000"/>
              </a:lnSpc>
            </a:pPr>
            <a:r>
              <a:rPr lang="en-CA" sz="2100" b="1" dirty="0" smtClean="0"/>
              <a:t>Bre-X </a:t>
            </a:r>
            <a:r>
              <a:rPr lang="en-CA" sz="2100" dirty="0" smtClean="0"/>
              <a:t>– salted gold samples creating the perception of extremely high gold yields from Busang in Indonesia where there was actually </a:t>
            </a:r>
            <a:r>
              <a:rPr lang="en-CA" sz="2100" i="1" dirty="0" smtClean="0"/>
              <a:t>no gold</a:t>
            </a:r>
            <a:endParaRPr lang="en-US" sz="2100" i="1" dirty="0" smtClean="0"/>
          </a:p>
        </p:txBody>
      </p:sp>
      <p:pic>
        <p:nvPicPr>
          <p:cNvPr id="15365" name="Picture 9" descr="MCj03710640000[1]"/>
          <p:cNvPicPr>
            <a:picLocks noGrp="1" noChangeAspect="1" noChangeArrowheads="1"/>
          </p:cNvPicPr>
          <p:nvPr>
            <p:ph sz="half" idx="2"/>
          </p:nvPr>
        </p:nvPicPr>
        <p:blipFill>
          <a:blip r:embed="rId3" cstate="print"/>
          <a:srcRect/>
          <a:stretch>
            <a:fillRect/>
          </a:stretch>
        </p:blipFill>
        <p:spPr>
          <a:xfrm>
            <a:off x="5580063" y="2276475"/>
            <a:ext cx="3240087" cy="3673475"/>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6"/>
          <p:cNvSpPr>
            <a:spLocks noGrp="1"/>
          </p:cNvSpPr>
          <p:nvPr>
            <p:ph type="sldNum" sz="quarter" idx="12"/>
          </p:nvPr>
        </p:nvSpPr>
        <p:spPr>
          <a:noFill/>
        </p:spPr>
        <p:txBody>
          <a:bodyPr/>
          <a:lstStyle/>
          <a:p>
            <a:fld id="{EF4D29F5-0925-4D67-A8D3-949642AC9D2C}" type="slidenum">
              <a:rPr lang="en-US" altLang="en-US" smtClean="0"/>
              <a:pPr/>
              <a:t>28</a:t>
            </a:fld>
            <a:endParaRPr lang="en-US" altLang="en-US" dirty="0" smtClean="0"/>
          </a:p>
        </p:txBody>
      </p:sp>
      <p:sp>
        <p:nvSpPr>
          <p:cNvPr id="16387" name="Rectangle 2"/>
          <p:cNvSpPr>
            <a:spLocks noGrp="1" noChangeArrowheads="1"/>
          </p:cNvSpPr>
          <p:nvPr>
            <p:ph type="title"/>
          </p:nvPr>
        </p:nvSpPr>
        <p:spPr/>
        <p:txBody>
          <a:bodyPr/>
          <a:lstStyle/>
          <a:p>
            <a:pPr eaLnBrk="1" hangingPunct="1"/>
            <a:r>
              <a:rPr lang="en-CA" sz="3000" b="0" dirty="0" smtClean="0"/>
              <a:t>Ethics and Headlines – Japan</a:t>
            </a:r>
            <a:endParaRPr lang="en-US" sz="3000" b="0" dirty="0" smtClean="0"/>
          </a:p>
        </p:txBody>
      </p:sp>
      <p:sp>
        <p:nvSpPr>
          <p:cNvPr id="16388" name="Rectangle 3"/>
          <p:cNvSpPr>
            <a:spLocks noGrp="1" noChangeArrowheads="1"/>
          </p:cNvSpPr>
          <p:nvPr>
            <p:ph type="body" sz="half" idx="1"/>
          </p:nvPr>
        </p:nvSpPr>
        <p:spPr>
          <a:xfrm>
            <a:off x="971550" y="1844675"/>
            <a:ext cx="4321175" cy="4824413"/>
          </a:xfrm>
        </p:spPr>
        <p:txBody>
          <a:bodyPr/>
          <a:lstStyle/>
          <a:p>
            <a:pPr eaLnBrk="1" hangingPunct="1">
              <a:lnSpc>
                <a:spcPct val="80000"/>
              </a:lnSpc>
            </a:pPr>
            <a:r>
              <a:rPr lang="en-CA" sz="2100" b="1" dirty="0" smtClean="0"/>
              <a:t>Snow Brand</a:t>
            </a:r>
            <a:r>
              <a:rPr lang="en-CA" sz="2100" dirty="0" smtClean="0"/>
              <a:t> –largest dairy producer in Japan cut corners by recycling outdated milk</a:t>
            </a:r>
          </a:p>
          <a:p>
            <a:pPr eaLnBrk="1" hangingPunct="1">
              <a:lnSpc>
                <a:spcPct val="80000"/>
              </a:lnSpc>
            </a:pPr>
            <a:r>
              <a:rPr lang="en-CA" sz="2100" b="1" dirty="0" smtClean="0"/>
              <a:t>Kyowa Perfumery</a:t>
            </a:r>
            <a:r>
              <a:rPr lang="en-CA" sz="2100" dirty="0" smtClean="0"/>
              <a:t> – an additives manufacturer that continued to sell flavourings to Kentucky Fried Chicken and other food firms in Japan even though the additives had been banned for 30 years</a:t>
            </a:r>
          </a:p>
          <a:p>
            <a:pPr eaLnBrk="1" hangingPunct="1">
              <a:lnSpc>
                <a:spcPct val="80000"/>
              </a:lnSpc>
            </a:pPr>
            <a:r>
              <a:rPr lang="en-CA" sz="2100" b="1" dirty="0" smtClean="0"/>
              <a:t>Universal Studios Japan</a:t>
            </a:r>
            <a:r>
              <a:rPr lang="en-CA" sz="2100" dirty="0" smtClean="0"/>
              <a:t> – theme park sold outdated salami and other old food products – nine months after the original “sell by” date – by changing the labels</a:t>
            </a:r>
            <a:endParaRPr lang="en-US" sz="2100" dirty="0" smtClean="0"/>
          </a:p>
        </p:txBody>
      </p:sp>
      <p:pic>
        <p:nvPicPr>
          <p:cNvPr id="16389" name="Picture 6" descr="MCj02868370000[1]"/>
          <p:cNvPicPr>
            <a:picLocks noGrp="1" noChangeAspect="1" noChangeArrowheads="1"/>
          </p:cNvPicPr>
          <p:nvPr>
            <p:ph sz="half" idx="2"/>
          </p:nvPr>
        </p:nvPicPr>
        <p:blipFill>
          <a:blip r:embed="rId3" cstate="print"/>
          <a:srcRect/>
          <a:stretch>
            <a:fillRect/>
          </a:stretch>
        </p:blipFill>
        <p:spPr>
          <a:xfrm>
            <a:off x="5508625" y="2246313"/>
            <a:ext cx="3167063" cy="3851275"/>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6"/>
          <p:cNvSpPr>
            <a:spLocks noGrp="1"/>
          </p:cNvSpPr>
          <p:nvPr>
            <p:ph type="sldNum" sz="quarter" idx="12"/>
          </p:nvPr>
        </p:nvSpPr>
        <p:spPr>
          <a:noFill/>
        </p:spPr>
        <p:txBody>
          <a:bodyPr/>
          <a:lstStyle/>
          <a:p>
            <a:fld id="{4429D5AB-F41F-4845-9212-A3179F9397D5}" type="slidenum">
              <a:rPr lang="en-US" altLang="en-US" smtClean="0"/>
              <a:pPr/>
              <a:t>29</a:t>
            </a:fld>
            <a:endParaRPr lang="en-US" altLang="en-US" dirty="0" smtClean="0"/>
          </a:p>
        </p:txBody>
      </p:sp>
      <p:sp>
        <p:nvSpPr>
          <p:cNvPr id="22531" name="Rectangle 2"/>
          <p:cNvSpPr>
            <a:spLocks noGrp="1" noChangeArrowheads="1"/>
          </p:cNvSpPr>
          <p:nvPr>
            <p:ph type="title"/>
          </p:nvPr>
        </p:nvSpPr>
        <p:spPr>
          <a:xfrm>
            <a:off x="250825" y="0"/>
            <a:ext cx="3773488" cy="1295400"/>
          </a:xfrm>
        </p:spPr>
        <p:txBody>
          <a:bodyPr/>
          <a:lstStyle/>
          <a:p>
            <a:pPr eaLnBrk="1" hangingPunct="1"/>
            <a:r>
              <a:rPr lang="en-CA" sz="3000" b="0" dirty="0" smtClean="0"/>
              <a:t>Perceived Corruption</a:t>
            </a:r>
            <a:br>
              <a:rPr lang="en-CA" sz="3000" b="0" dirty="0" smtClean="0"/>
            </a:br>
            <a:r>
              <a:rPr lang="en-CA" sz="3000" b="0" dirty="0" smtClean="0"/>
              <a:t>Some Observations</a:t>
            </a:r>
            <a:endParaRPr lang="en-US" sz="3000" b="0" dirty="0" smtClean="0"/>
          </a:p>
        </p:txBody>
      </p:sp>
      <p:sp>
        <p:nvSpPr>
          <p:cNvPr id="22532" name="Rectangle 3"/>
          <p:cNvSpPr>
            <a:spLocks noGrp="1" noChangeArrowheads="1"/>
          </p:cNvSpPr>
          <p:nvPr>
            <p:ph type="body" sz="half" idx="1"/>
          </p:nvPr>
        </p:nvSpPr>
        <p:spPr>
          <a:xfrm>
            <a:off x="250825" y="1412875"/>
            <a:ext cx="3025775" cy="5256213"/>
          </a:xfrm>
        </p:spPr>
        <p:txBody>
          <a:bodyPr/>
          <a:lstStyle/>
          <a:p>
            <a:pPr eaLnBrk="1" hangingPunct="1"/>
            <a:r>
              <a:rPr lang="en-CA" sz="2000" dirty="0" smtClean="0"/>
              <a:t>Which countries are perceived by businesspeople, academics, and risk analysts to practice the least level of corruption among public officials and politicians? </a:t>
            </a:r>
          </a:p>
          <a:p>
            <a:pPr lvl="1" eaLnBrk="1" hangingPunct="1"/>
            <a:r>
              <a:rPr lang="en-CA" sz="1600" dirty="0" smtClean="0"/>
              <a:t>(The 2011 Corruption Perception Index, Transparency International </a:t>
            </a:r>
            <a:r>
              <a:rPr lang="en-CA" sz="1400" dirty="0" smtClean="0">
                <a:solidFill>
                  <a:srgbClr val="00B0F0"/>
                </a:solidFill>
              </a:rPr>
              <a:t>(</a:t>
            </a:r>
            <a:r>
              <a:rPr lang="en-CA" sz="1400" dirty="0" smtClean="0">
                <a:hlinkClick r:id="rId3"/>
              </a:rPr>
              <a:t>http</a:t>
            </a:r>
            <a:r>
              <a:rPr lang="en-CA" sz="1400" dirty="0">
                <a:hlinkClick r:id="rId3"/>
              </a:rPr>
              <a:t>://cpi.transparency.org/cpi2011/results</a:t>
            </a:r>
            <a:r>
              <a:rPr lang="en-CA" sz="1400" dirty="0" smtClean="0">
                <a:hlinkClick r:id="rId3"/>
              </a:rPr>
              <a:t>/</a:t>
            </a:r>
            <a:r>
              <a:rPr lang="en-CA" sz="1400" dirty="0" smtClean="0">
                <a:solidFill>
                  <a:srgbClr val="00B0F0"/>
                </a:solidFill>
              </a:rPr>
              <a:t>)</a:t>
            </a:r>
          </a:p>
          <a:p>
            <a:pPr eaLnBrk="1" hangingPunct="1"/>
            <a:endParaRPr lang="en-CA" sz="2000" dirty="0" smtClean="0"/>
          </a:p>
        </p:txBody>
      </p:sp>
      <p:graphicFrame>
        <p:nvGraphicFramePr>
          <p:cNvPr id="283727" name="Group 79"/>
          <p:cNvGraphicFramePr>
            <a:graphicFrameLocks noGrp="1"/>
          </p:cNvGraphicFramePr>
          <p:nvPr>
            <p:ph sz="half" idx="2"/>
            <p:extLst>
              <p:ext uri="{D42A27DB-BD31-4B8C-83A1-F6EECF244321}">
                <p14:modId xmlns:p14="http://schemas.microsoft.com/office/powerpoint/2010/main" val="2409431679"/>
              </p:ext>
            </p:extLst>
          </p:nvPr>
        </p:nvGraphicFramePr>
        <p:xfrm>
          <a:off x="4356100" y="260350"/>
          <a:ext cx="3528269" cy="5974080"/>
        </p:xfrm>
        <a:graphic>
          <a:graphicData uri="http://schemas.openxmlformats.org/drawingml/2006/table">
            <a:tbl>
              <a:tblPr/>
              <a:tblGrid>
                <a:gridCol w="719956"/>
                <a:gridCol w="2088232"/>
                <a:gridCol w="720081"/>
              </a:tblGrid>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1" i="0" u="none" strike="noStrike" cap="none" normalizeH="0" baseline="0" dirty="0" smtClean="0">
                          <a:ln>
                            <a:noFill/>
                          </a:ln>
                          <a:solidFill>
                            <a:schemeClr val="tx1"/>
                          </a:solidFill>
                          <a:effectLst/>
                          <a:latin typeface="Arial" charset="0"/>
                        </a:rPr>
                        <a:t> Rank</a:t>
                      </a:r>
                      <a:endParaRPr kumimoji="0" lang="en-US" sz="11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1" i="0" u="none" strike="noStrike" cap="none" normalizeH="0" baseline="0" dirty="0" smtClean="0">
                          <a:ln>
                            <a:noFill/>
                          </a:ln>
                          <a:solidFill>
                            <a:schemeClr val="tx1"/>
                          </a:solidFill>
                          <a:effectLst/>
                          <a:latin typeface="Arial" charset="0"/>
                        </a:rPr>
                        <a:t>Country</a:t>
                      </a:r>
                      <a:endParaRPr kumimoji="0" lang="en-US" sz="11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1" i="0" u="none" strike="noStrike" cap="none" normalizeH="0" baseline="0" dirty="0" smtClean="0">
                          <a:ln>
                            <a:noFill/>
                          </a:ln>
                          <a:solidFill>
                            <a:schemeClr val="tx1"/>
                          </a:solidFill>
                          <a:effectLst/>
                          <a:latin typeface="Arial" charset="0"/>
                        </a:rPr>
                        <a:t>Score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New Zealand</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9,5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2</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Denmark, Finland</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9,4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4</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en-CA" sz="1100" b="0" i="0" u="none" strike="noStrike" cap="none" normalizeH="0" baseline="0" dirty="0" smtClean="0">
                          <a:ln>
                            <a:noFill/>
                          </a:ln>
                          <a:solidFill>
                            <a:schemeClr val="tx1"/>
                          </a:solidFill>
                          <a:effectLst/>
                          <a:latin typeface="Arial" charset="0"/>
                        </a:rPr>
                        <a:t>Sweden</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9,3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5</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Singapore</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9,2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6</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en-US" sz="1100" b="0" i="0" u="none" strike="noStrike" cap="none" normalizeH="0" baseline="0" dirty="0" smtClean="0">
                          <a:ln>
                            <a:noFill/>
                          </a:ln>
                          <a:solidFill>
                            <a:schemeClr val="tx1"/>
                          </a:solidFill>
                          <a:effectLst/>
                          <a:latin typeface="Arial" charset="0"/>
                        </a:rPr>
                        <a:t>Norway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en-US" sz="1100" b="0" i="0" u="none" strike="noStrike" cap="none" normalizeH="0" baseline="0" dirty="0" smtClean="0">
                          <a:ln>
                            <a:noFill/>
                          </a:ln>
                          <a:solidFill>
                            <a:schemeClr val="tx1"/>
                          </a:solidFill>
                          <a:effectLst/>
                          <a:latin typeface="Arial" charset="0"/>
                        </a:rPr>
                        <a:t>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Netherlands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8,9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Australia, Switzerland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8,8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200" b="1" i="0" u="none" strike="noStrike" cap="none" normalizeH="0" baseline="0" dirty="0" smtClean="0">
                          <a:ln>
                            <a:noFill/>
                          </a:ln>
                          <a:solidFill>
                            <a:srgbClr val="C00000"/>
                          </a:solidFill>
                          <a:effectLst/>
                          <a:latin typeface="Arial" charset="0"/>
                        </a:rPr>
                        <a:t>10</a:t>
                      </a:r>
                      <a:endParaRPr kumimoji="0" lang="en-US" sz="1200" b="1" i="0" u="none" strike="noStrike" cap="none" normalizeH="0" baseline="0" dirty="0" smtClean="0">
                        <a:ln>
                          <a:noFill/>
                        </a:ln>
                        <a:solidFill>
                          <a:srgbClr val="C00000"/>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200" b="1" i="0" u="none" strike="noStrike" cap="none" normalizeH="0" baseline="0" dirty="0" smtClean="0">
                          <a:ln>
                            <a:noFill/>
                          </a:ln>
                          <a:solidFill>
                            <a:srgbClr val="C00000"/>
                          </a:solidFill>
                          <a:effectLst/>
                          <a:latin typeface="Arial" charset="0"/>
                        </a:rPr>
                        <a:t>Canada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200" b="1" i="0" u="none" strike="noStrike" cap="none" normalizeH="0" baseline="0" dirty="0" smtClean="0">
                          <a:ln>
                            <a:noFill/>
                          </a:ln>
                          <a:solidFill>
                            <a:srgbClr val="C00000"/>
                          </a:solidFill>
                          <a:effectLst/>
                          <a:latin typeface="Arial" charset="0"/>
                        </a:rPr>
                        <a:t>8,7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11-12</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Luxembourg, Hong Kong</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8,5-8,3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14</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Germany, Japan</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16</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United Kingdom, Barbados</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7,8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19</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Ireland, Belgium</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7,5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24-25</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United States, France</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7,1-7,0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32</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Taiwan</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6,1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64</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South Africa, Georgia</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4,1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73</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Brazil, Tunisia</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3,8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75</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China, Romania</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3,6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95</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India</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3,1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100</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Argentina, Mexico</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154</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Russia, Nigeria, Belarus</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2,4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172-175</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Venezuela, Haiti, Iraq</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1,9-1,8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67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182</a:t>
                      </a:r>
                      <a:endParaRPr kumimoji="0" lang="en-US" sz="11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CA" sz="1100" b="0" i="0" u="none" strike="noStrike" cap="none" normalizeH="0" baseline="0" dirty="0" smtClean="0">
                          <a:ln>
                            <a:noFill/>
                          </a:ln>
                          <a:solidFill>
                            <a:schemeClr val="tx1"/>
                          </a:solidFill>
                          <a:effectLst/>
                          <a:latin typeface="Arial" charset="0"/>
                        </a:rPr>
                        <a:t>Somalia, North Korea</a:t>
                      </a:r>
                      <a:endParaRPr kumimoji="0" lang="en-US" sz="11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100" b="0" i="0" u="none" strike="noStrike" cap="none" normalizeH="0" baseline="0" dirty="0" smtClean="0">
                          <a:ln>
                            <a:noFill/>
                          </a:ln>
                          <a:solidFill>
                            <a:schemeClr val="tx1"/>
                          </a:solidFill>
                          <a:effectLst/>
                          <a:latin typeface="Arial"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2601" name="Line 72"/>
          <p:cNvSpPr>
            <a:spLocks noChangeShapeType="1"/>
          </p:cNvSpPr>
          <p:nvPr/>
        </p:nvSpPr>
        <p:spPr bwMode="auto">
          <a:xfrm flipH="1">
            <a:off x="4139952" y="765175"/>
            <a:ext cx="248" cy="5256113"/>
          </a:xfrm>
          <a:prstGeom prst="line">
            <a:avLst/>
          </a:prstGeom>
          <a:noFill/>
          <a:ln w="38100">
            <a:solidFill>
              <a:schemeClr val="tx1"/>
            </a:solidFill>
            <a:round/>
            <a:headEnd/>
            <a:tailEnd type="triangle" w="med" len="med"/>
          </a:ln>
        </p:spPr>
        <p:txBody>
          <a:bodyPr/>
          <a:lstStyle/>
          <a:p>
            <a:endParaRPr lang="fr-CA" dirty="0"/>
          </a:p>
        </p:txBody>
      </p:sp>
      <p:sp>
        <p:nvSpPr>
          <p:cNvPr id="22602" name="Rectangle 73"/>
          <p:cNvSpPr>
            <a:spLocks noChangeArrowheads="1"/>
          </p:cNvSpPr>
          <p:nvPr/>
        </p:nvSpPr>
        <p:spPr bwMode="auto">
          <a:xfrm rot="-5400000">
            <a:off x="1835895" y="3284785"/>
            <a:ext cx="3744912" cy="288925"/>
          </a:xfrm>
          <a:prstGeom prst="rect">
            <a:avLst/>
          </a:prstGeom>
          <a:noFill/>
          <a:ln w="9525">
            <a:solidFill>
              <a:schemeClr val="tx1"/>
            </a:solidFill>
            <a:miter lim="800000"/>
            <a:headEnd/>
            <a:tailEnd/>
          </a:ln>
        </p:spPr>
        <p:txBody>
          <a:bodyPr wrap="none" anchor="ctr"/>
          <a:lstStyle/>
          <a:p>
            <a:pPr algn="ctr" eaLnBrk="0" hangingPunct="0"/>
            <a:r>
              <a:rPr lang="en-CA" sz="1600" dirty="0">
                <a:solidFill>
                  <a:srgbClr val="000000"/>
                </a:solidFill>
                <a:latin typeface="Tahoma" charset="0"/>
              </a:rPr>
              <a:t>Increasing perceived level of corruption</a:t>
            </a:r>
            <a:endParaRPr lang="en-US" sz="1600" dirty="0">
              <a:solidFill>
                <a:srgbClr val="000000"/>
              </a:solidFill>
              <a:latin typeface="Tahoma" charset="0"/>
            </a:endParaRPr>
          </a:p>
        </p:txBody>
      </p:sp>
      <p:sp>
        <p:nvSpPr>
          <p:cNvPr id="22603" name="AutoShape 80"/>
          <p:cNvSpPr>
            <a:spLocks noChangeArrowheads="1"/>
          </p:cNvSpPr>
          <p:nvPr/>
        </p:nvSpPr>
        <p:spPr bwMode="auto">
          <a:xfrm>
            <a:off x="3491880" y="5301208"/>
            <a:ext cx="431800" cy="504825"/>
          </a:xfrm>
          <a:prstGeom prst="downArrow">
            <a:avLst>
              <a:gd name="adj1" fmla="val 50000"/>
              <a:gd name="adj2" fmla="val 29228"/>
            </a:avLst>
          </a:prstGeom>
          <a:solidFill>
            <a:schemeClr val="accent1"/>
          </a:solidFill>
          <a:ln w="9525">
            <a:solidFill>
              <a:schemeClr val="tx1"/>
            </a:solidFill>
            <a:miter lim="800000"/>
            <a:headEnd/>
            <a:tailEnd/>
          </a:ln>
        </p:spPr>
        <p:txBody>
          <a:bodyPr wrap="none" anchor="ctr"/>
          <a:lstStyle/>
          <a:p>
            <a:endParaRPr lang="en-CA" dirty="0"/>
          </a:p>
        </p:txBody>
      </p:sp>
      <p:sp>
        <p:nvSpPr>
          <p:cNvPr id="9" name="Date Placeholder 8"/>
          <p:cNvSpPr>
            <a:spLocks noGrp="1"/>
          </p:cNvSpPr>
          <p:nvPr>
            <p:ph type="dt" sz="half" idx="10"/>
          </p:nvPr>
        </p:nvSpPr>
        <p:spPr/>
        <p:txBody>
          <a:bodyPr/>
          <a:lstStyle/>
          <a:p>
            <a:pPr>
              <a:defRPr/>
            </a:pPr>
            <a:r>
              <a:rPr lang="fr-FR" altLang="en-US" dirty="0" smtClean="0"/>
              <a:t>ADM1301</a:t>
            </a:r>
            <a:endParaRPr lang="en-US" altLang="en-US" dirty="0"/>
          </a:p>
        </p:txBody>
      </p:sp>
      <p:sp>
        <p:nvSpPr>
          <p:cNvPr id="10" name="Footer Placeholder 9"/>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dirty="0" smtClean="0"/>
              <a:t>Doing Business Abroad: Likelihood of Bribery</a:t>
            </a:r>
            <a:endParaRPr lang="en-CA" dirty="0"/>
          </a:p>
        </p:txBody>
      </p:sp>
      <p:sp>
        <p:nvSpPr>
          <p:cNvPr id="3" name="Espace réservé du texte 2"/>
          <p:cNvSpPr>
            <a:spLocks noGrp="1"/>
          </p:cNvSpPr>
          <p:nvPr>
            <p:ph type="body" sz="half" idx="1"/>
          </p:nvPr>
        </p:nvSpPr>
        <p:spPr/>
        <p:txBody>
          <a:bodyPr/>
          <a:lstStyle/>
          <a:p>
            <a:r>
              <a:rPr lang="en-CA" b="1" dirty="0" smtClean="0"/>
              <a:t>Country Ranking </a:t>
            </a:r>
            <a:r>
              <a:rPr lang="en-CA" dirty="0" smtClean="0"/>
              <a:t>by likelihood of companies from the country to engage in bribery when doing business abroad.</a:t>
            </a:r>
          </a:p>
          <a:p>
            <a:pPr lvl="1"/>
            <a:r>
              <a:rPr lang="en-CA" dirty="0" smtClean="0"/>
              <a:t>Check it </a:t>
            </a:r>
            <a:r>
              <a:rPr lang="en-CA" dirty="0"/>
              <a:t>out: </a:t>
            </a:r>
            <a:r>
              <a:rPr lang="en-CA" dirty="0">
                <a:hlinkClick r:id="rId2"/>
              </a:rPr>
              <a:t>http://bpi.transparency.org/bpi2011/interactive</a:t>
            </a:r>
            <a:r>
              <a:rPr lang="en-CA" dirty="0" smtClean="0">
                <a:hlinkClick r:id="rId2"/>
              </a:rPr>
              <a:t>/</a:t>
            </a:r>
            <a:r>
              <a:rPr lang="en-CA" dirty="0" smtClean="0"/>
              <a:t> </a:t>
            </a:r>
            <a:endParaRPr lang="en-CA" dirty="0"/>
          </a:p>
        </p:txBody>
      </p:sp>
      <p:sp>
        <p:nvSpPr>
          <p:cNvPr id="4" name="Espace réservé du contenu 3"/>
          <p:cNvSpPr>
            <a:spLocks noGrp="1"/>
          </p:cNvSpPr>
          <p:nvPr>
            <p:ph sz="half" idx="2"/>
          </p:nvPr>
        </p:nvSpPr>
        <p:spPr/>
        <p:txBody>
          <a:bodyPr/>
          <a:lstStyle/>
          <a:p>
            <a:r>
              <a:rPr lang="en-CA" dirty="0" smtClean="0"/>
              <a:t>Likelihood of companies to </a:t>
            </a:r>
            <a:r>
              <a:rPr lang="en-CA" b="1" dirty="0" smtClean="0"/>
              <a:t>bribe abroad by sector</a:t>
            </a:r>
          </a:p>
          <a:p>
            <a:pPr lvl="1"/>
            <a:r>
              <a:rPr lang="en-CA" dirty="0"/>
              <a:t>Check it out at </a:t>
            </a:r>
            <a:r>
              <a:rPr lang="en-CA" dirty="0">
                <a:hlinkClick r:id="rId3"/>
              </a:rPr>
              <a:t>http://bpi.transparency.org/bpi2011/interactive2</a:t>
            </a:r>
            <a:r>
              <a:rPr lang="en-CA" dirty="0" smtClean="0">
                <a:hlinkClick r:id="rId3"/>
              </a:rPr>
              <a:t>/</a:t>
            </a:r>
            <a:r>
              <a:rPr lang="en-CA" dirty="0" smtClean="0"/>
              <a:t> </a:t>
            </a:r>
            <a:endParaRPr lang="en-CA" dirty="0"/>
          </a:p>
        </p:txBody>
      </p:sp>
      <p:sp>
        <p:nvSpPr>
          <p:cNvPr id="5" name="Espace réservé de la date 4"/>
          <p:cNvSpPr>
            <a:spLocks noGrp="1"/>
          </p:cNvSpPr>
          <p:nvPr>
            <p:ph type="dt" sz="half" idx="10"/>
          </p:nvPr>
        </p:nvSpPr>
        <p:spPr/>
        <p:txBody>
          <a:bodyPr/>
          <a:lstStyle/>
          <a:p>
            <a:pPr>
              <a:defRPr/>
            </a:pPr>
            <a:r>
              <a:rPr lang="fr-FR" altLang="en-US" smtClean="0"/>
              <a:t>ADM1301</a:t>
            </a:r>
            <a:endParaRPr lang="en-US" altLang="en-US"/>
          </a:p>
        </p:txBody>
      </p:sp>
      <p:sp>
        <p:nvSpPr>
          <p:cNvPr id="6" name="Espace réservé du pied de page 5"/>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7" name="Espace réservé du numéro de diapositive 6"/>
          <p:cNvSpPr>
            <a:spLocks noGrp="1"/>
          </p:cNvSpPr>
          <p:nvPr>
            <p:ph type="sldNum" sz="quarter" idx="12"/>
          </p:nvPr>
        </p:nvSpPr>
        <p:spPr/>
        <p:txBody>
          <a:bodyPr/>
          <a:lstStyle/>
          <a:p>
            <a:pPr>
              <a:defRPr/>
            </a:pPr>
            <a:fld id="{0B16DAD7-5F97-4DE0-975D-7A0817993924}" type="slidenum">
              <a:rPr lang="en-US" altLang="en-US" smtClean="0"/>
              <a:pPr>
                <a:defRPr/>
              </a:pPr>
              <a:t>30</a:t>
            </a:fld>
            <a:endParaRPr lang="en-US" altLang="en-US"/>
          </a:p>
        </p:txBody>
      </p:sp>
    </p:spTree>
    <p:extLst>
      <p:ext uri="{BB962C8B-B14F-4D97-AF65-F5344CB8AC3E}">
        <p14:creationId xmlns:p14="http://schemas.microsoft.com/office/powerpoint/2010/main" val="1170922986"/>
      </p:ext>
    </p:extLst>
  </p:cSld>
  <p:clrMapOvr>
    <a:masterClrMapping/>
  </p:clrMapOvr>
  <p:transition spd="slow">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p:spPr>
        <p:txBody>
          <a:bodyPr/>
          <a:lstStyle/>
          <a:p>
            <a:fld id="{0EE960BC-B900-4351-9E99-F166165ED808}" type="slidenum">
              <a:rPr lang="en-US" altLang="en-US" smtClean="0"/>
              <a:pPr/>
              <a:t>31</a:t>
            </a:fld>
            <a:endParaRPr lang="en-US" altLang="en-US" dirty="0" smtClean="0"/>
          </a:p>
        </p:txBody>
      </p:sp>
      <p:sp>
        <p:nvSpPr>
          <p:cNvPr id="23555" name="Rectangle 2"/>
          <p:cNvSpPr>
            <a:spLocks noGrp="1" noChangeArrowheads="1"/>
          </p:cNvSpPr>
          <p:nvPr>
            <p:ph type="title"/>
          </p:nvPr>
        </p:nvSpPr>
        <p:spPr/>
        <p:txBody>
          <a:bodyPr/>
          <a:lstStyle/>
          <a:p>
            <a:pPr eaLnBrk="1" hangingPunct="1"/>
            <a:r>
              <a:rPr lang="en-CA" sz="3000" b="0" dirty="0" smtClean="0"/>
              <a:t>Making ethical decisions – Josephson’s “bell, book, candle” approach</a:t>
            </a:r>
            <a:endParaRPr lang="en-US" sz="3000" b="0" dirty="0" smtClean="0"/>
          </a:p>
        </p:txBody>
      </p:sp>
      <p:sp>
        <p:nvSpPr>
          <p:cNvPr id="23556" name="Rectangle 3"/>
          <p:cNvSpPr>
            <a:spLocks noGrp="1" noChangeArrowheads="1"/>
          </p:cNvSpPr>
          <p:nvPr>
            <p:ph type="body" idx="1"/>
          </p:nvPr>
        </p:nvSpPr>
        <p:spPr/>
        <p:txBody>
          <a:bodyPr/>
          <a:lstStyle/>
          <a:p>
            <a:pPr eaLnBrk="1" hangingPunct="1">
              <a:lnSpc>
                <a:spcPct val="80000"/>
              </a:lnSpc>
              <a:buFont typeface="Wingdings" pitchFamily="2" charset="2"/>
              <a:buNone/>
            </a:pPr>
            <a:r>
              <a:rPr lang="en-US" sz="2600" dirty="0" smtClean="0"/>
              <a:t>Three tests:</a:t>
            </a:r>
          </a:p>
          <a:p>
            <a:pPr eaLnBrk="1" hangingPunct="1">
              <a:lnSpc>
                <a:spcPct val="80000"/>
              </a:lnSpc>
            </a:pPr>
            <a:r>
              <a:rPr lang="en-US" sz="2600" dirty="0" smtClean="0"/>
              <a:t>“</a:t>
            </a:r>
            <a:r>
              <a:rPr lang="en-US" sz="2600" i="1" dirty="0" smtClean="0"/>
              <a:t>Listen for the bells warning you of an ethical decision (the ‘bell’);</a:t>
            </a:r>
          </a:p>
          <a:p>
            <a:pPr eaLnBrk="1" hangingPunct="1">
              <a:lnSpc>
                <a:spcPct val="80000"/>
              </a:lnSpc>
            </a:pPr>
            <a:r>
              <a:rPr lang="en-US" sz="2600" i="1" dirty="0" smtClean="0"/>
              <a:t>Check to see if there are any laws, regulations or rules which restrict your choices (the ‘book’); and,</a:t>
            </a:r>
          </a:p>
          <a:p>
            <a:pPr eaLnBrk="1" hangingPunct="1">
              <a:lnSpc>
                <a:spcPct val="80000"/>
              </a:lnSpc>
            </a:pPr>
            <a:r>
              <a:rPr lang="en-US" sz="2600" i="1" dirty="0" smtClean="0"/>
              <a:t>How will your decision look in the light – could a reasonable, fair-minded person conclude you acted improperly? (the candle)</a:t>
            </a:r>
            <a:r>
              <a:rPr lang="en-US" sz="2600" dirty="0" smtClean="0"/>
              <a:t>.”</a:t>
            </a:r>
            <a:r>
              <a:rPr lang="en-US" sz="1800" dirty="0" smtClean="0">
                <a:hlinkClick r:id="" action="ppaction://noaction"/>
              </a:rPr>
              <a:t>[1]</a:t>
            </a:r>
            <a:endParaRPr lang="en-US" sz="1800" dirty="0" smtClean="0"/>
          </a:p>
          <a:p>
            <a:pPr eaLnBrk="1" hangingPunct="1">
              <a:lnSpc>
                <a:spcPct val="80000"/>
              </a:lnSpc>
            </a:pPr>
            <a:r>
              <a:rPr lang="en-US" sz="1900" dirty="0" smtClean="0"/>
              <a:t/>
            </a:r>
            <a:br>
              <a:rPr lang="en-US" sz="1900" dirty="0" smtClean="0"/>
            </a:br>
            <a:r>
              <a:rPr lang="en-US" sz="1900" dirty="0" smtClean="0">
                <a:hlinkClick r:id="" action="ppaction://noaction"/>
              </a:rPr>
              <a:t>[1]</a:t>
            </a:r>
            <a:r>
              <a:rPr lang="en-US" sz="1900" dirty="0" smtClean="0"/>
              <a:t> </a:t>
            </a:r>
            <a:r>
              <a:rPr lang="en-CA" sz="1900" dirty="0" smtClean="0"/>
              <a:t>Michael Josephson cited in West, Andrew. 2007.  </a:t>
            </a:r>
            <a:r>
              <a:rPr lang="en-CA" sz="1900" i="1" dirty="0" smtClean="0"/>
              <a:t>Sartrean Existentialism and Ethical Decision-Making in Business</a:t>
            </a:r>
            <a:r>
              <a:rPr lang="en-CA" sz="1900" dirty="0" smtClean="0"/>
              <a:t>.  Journal of Business Ethics, Springer 2007.</a:t>
            </a:r>
            <a:endParaRPr lang="en-US" sz="1900" dirty="0" smtClean="0"/>
          </a:p>
        </p:txBody>
      </p:sp>
      <p:sp>
        <p:nvSpPr>
          <p:cNvPr id="5" name="Date Placeholder 4"/>
          <p:cNvSpPr>
            <a:spLocks noGrp="1"/>
          </p:cNvSpPr>
          <p:nvPr>
            <p:ph type="dt" sz="half" idx="10"/>
          </p:nvPr>
        </p:nvSpPr>
        <p:spPr/>
        <p:txBody>
          <a:bodyPr/>
          <a:lstStyle/>
          <a:p>
            <a:pPr>
              <a:defRPr/>
            </a:pPr>
            <a:r>
              <a:rPr lang="fr-FR" altLang="en-US" dirty="0" smtClean="0"/>
              <a:t>ADM1301</a:t>
            </a:r>
            <a:endParaRPr lang="en-US" altLang="en-US" dirty="0"/>
          </a:p>
        </p:txBody>
      </p:sp>
      <p:sp>
        <p:nvSpPr>
          <p:cNvPr id="6" name="Footer Placeholder 5"/>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3"/>
          <p:cNvSpPr>
            <a:spLocks noGrp="1"/>
          </p:cNvSpPr>
          <p:nvPr>
            <p:ph type="sldNum" sz="quarter" idx="12"/>
          </p:nvPr>
        </p:nvSpPr>
        <p:spPr>
          <a:noFill/>
        </p:spPr>
        <p:txBody>
          <a:bodyPr/>
          <a:lstStyle/>
          <a:p>
            <a:fld id="{9358B3C8-2F4B-45A9-B6BD-31C42E279C6F}" type="slidenum">
              <a:rPr lang="en-US" altLang="en-US" smtClean="0"/>
              <a:pPr/>
              <a:t>32</a:t>
            </a:fld>
            <a:endParaRPr lang="en-US" altLang="en-US" dirty="0" smtClean="0"/>
          </a:p>
        </p:txBody>
      </p:sp>
      <p:grpSp>
        <p:nvGrpSpPr>
          <p:cNvPr id="24579" name="Group 4"/>
          <p:cNvGrpSpPr>
            <a:grpSpLocks noChangeAspect="1"/>
          </p:cNvGrpSpPr>
          <p:nvPr/>
        </p:nvGrpSpPr>
        <p:grpSpPr bwMode="auto">
          <a:xfrm>
            <a:off x="539552" y="457200"/>
            <a:ext cx="7559675" cy="6400800"/>
            <a:chOff x="3151" y="1360"/>
            <a:chExt cx="7500" cy="8641"/>
          </a:xfrm>
        </p:grpSpPr>
        <p:sp>
          <p:nvSpPr>
            <p:cNvPr id="24580" name="AutoShape 5"/>
            <p:cNvSpPr>
              <a:spLocks noChangeAspect="1" noChangeArrowheads="1"/>
            </p:cNvSpPr>
            <p:nvPr/>
          </p:nvSpPr>
          <p:spPr bwMode="auto">
            <a:xfrm>
              <a:off x="3151" y="1360"/>
              <a:ext cx="7500" cy="8641"/>
            </a:xfrm>
            <a:prstGeom prst="rect">
              <a:avLst/>
            </a:prstGeom>
            <a:noFill/>
            <a:ln w="9525">
              <a:noFill/>
              <a:miter lim="800000"/>
              <a:headEnd/>
              <a:tailEnd/>
            </a:ln>
          </p:spPr>
          <p:txBody>
            <a:bodyPr/>
            <a:lstStyle/>
            <a:p>
              <a:endParaRPr lang="en-CA" dirty="0"/>
            </a:p>
          </p:txBody>
        </p:sp>
        <p:sp>
          <p:nvSpPr>
            <p:cNvPr id="24581" name="Rectangle 6"/>
            <p:cNvSpPr>
              <a:spLocks noChangeArrowheads="1"/>
            </p:cNvSpPr>
            <p:nvPr/>
          </p:nvSpPr>
          <p:spPr bwMode="auto">
            <a:xfrm>
              <a:off x="3451" y="1514"/>
              <a:ext cx="1500" cy="462"/>
            </a:xfrm>
            <a:prstGeom prst="rect">
              <a:avLst/>
            </a:prstGeom>
            <a:solidFill>
              <a:srgbClr val="FFFFFF"/>
            </a:solidFill>
            <a:ln w="76200" cmpd="tri">
              <a:solidFill>
                <a:srgbClr val="000000"/>
              </a:solidFill>
              <a:miter lim="800000"/>
              <a:headEnd/>
              <a:tailEnd/>
            </a:ln>
          </p:spPr>
          <p:txBody>
            <a:bodyPr/>
            <a:lstStyle/>
            <a:p>
              <a:r>
                <a:rPr lang="en-US" sz="1000" dirty="0">
                  <a:solidFill>
                    <a:srgbClr val="FF0000"/>
                  </a:solidFill>
                </a:rPr>
                <a:t>Ethical Dilemma</a:t>
              </a:r>
              <a:endParaRPr lang="en-US" dirty="0"/>
            </a:p>
          </p:txBody>
        </p:sp>
        <p:sp>
          <p:nvSpPr>
            <p:cNvPr id="24582" name="Rectangle 7"/>
            <p:cNvSpPr>
              <a:spLocks noChangeArrowheads="1"/>
            </p:cNvSpPr>
            <p:nvPr/>
          </p:nvSpPr>
          <p:spPr bwMode="auto">
            <a:xfrm>
              <a:off x="3301" y="2440"/>
              <a:ext cx="7200" cy="2006"/>
            </a:xfrm>
            <a:prstGeom prst="rect">
              <a:avLst/>
            </a:prstGeom>
            <a:solidFill>
              <a:srgbClr val="FFFFFF"/>
            </a:solidFill>
            <a:ln w="76200" cmpd="tri">
              <a:solidFill>
                <a:srgbClr val="000000"/>
              </a:solidFill>
              <a:miter lim="800000"/>
              <a:headEnd/>
              <a:tailEnd/>
            </a:ln>
          </p:spPr>
          <p:txBody>
            <a:bodyPr/>
            <a:lstStyle/>
            <a:p>
              <a:pPr algn="ctr"/>
              <a:r>
                <a:rPr lang="en-US" sz="1000" dirty="0"/>
                <a:t>Frame the Problem – Preliminary Thinking on the Issue by the Decision Maker </a:t>
              </a:r>
            </a:p>
            <a:p>
              <a:pPr algn="ctr"/>
              <a:r>
                <a:rPr lang="en-US" sz="1000" dirty="0"/>
                <a:t>(Informed by Individual Moral Standards)</a:t>
              </a:r>
            </a:p>
            <a:p>
              <a:pPr lvl="1">
                <a:buFont typeface="Symbol" pitchFamily="18" charset="2"/>
                <a:buChar char="·"/>
              </a:pPr>
              <a:r>
                <a:rPr lang="en-US" sz="1000" dirty="0"/>
                <a:t>Salience with </a:t>
              </a:r>
              <a:r>
                <a:rPr lang="en-US" sz="1000" i="1" dirty="0"/>
                <a:t>personal goals</a:t>
              </a:r>
              <a:r>
                <a:rPr lang="en-US" sz="1000" dirty="0"/>
                <a:t> – How might my decision on this issue affect my personal goals?</a:t>
              </a:r>
            </a:p>
            <a:p>
              <a:pPr lvl="1">
                <a:buFont typeface="Symbol" pitchFamily="18" charset="2"/>
                <a:buChar char="·"/>
              </a:pPr>
              <a:r>
                <a:rPr lang="en-US" sz="1000" dirty="0"/>
                <a:t>Salience with </a:t>
              </a:r>
              <a:r>
                <a:rPr lang="en-US" sz="1000" i="1" dirty="0"/>
                <a:t>personal norms</a:t>
              </a:r>
              <a:r>
                <a:rPr lang="en-US" sz="1000" dirty="0"/>
                <a:t> – Will my decision on this issue be consistent with the way I would expect myself and others to behave in this situation?</a:t>
              </a:r>
            </a:p>
            <a:p>
              <a:pPr lvl="1">
                <a:buFont typeface="Symbol" pitchFamily="18" charset="2"/>
                <a:buChar char="·"/>
              </a:pPr>
              <a:r>
                <a:rPr lang="en-US" sz="1000" dirty="0"/>
                <a:t>Salience with </a:t>
              </a:r>
              <a:r>
                <a:rPr lang="en-US" sz="1000" i="1" dirty="0"/>
                <a:t>personal beliefs</a:t>
              </a:r>
              <a:r>
                <a:rPr lang="en-US" sz="1000" dirty="0"/>
                <a:t> – Will my decision on this issue be consistent with the way I would expect myself and others to view this situation?</a:t>
              </a:r>
            </a:p>
            <a:p>
              <a:pPr lvl="1">
                <a:buFont typeface="Symbol" pitchFamily="18" charset="2"/>
                <a:buChar char="·"/>
              </a:pPr>
              <a:r>
                <a:rPr lang="en-US" sz="1000" dirty="0"/>
                <a:t>Salience with </a:t>
              </a:r>
              <a:r>
                <a:rPr lang="en-US" sz="1000" i="1" dirty="0"/>
                <a:t>personal values</a:t>
              </a:r>
              <a:r>
                <a:rPr lang="en-US" sz="1000" dirty="0"/>
                <a:t> – Which of the above three moral standards are most important to me?</a:t>
              </a:r>
            </a:p>
            <a:p>
              <a:pPr algn="ctr"/>
              <a:endParaRPr lang="en-US" sz="1000" dirty="0"/>
            </a:p>
            <a:p>
              <a:endParaRPr lang="en-US" dirty="0"/>
            </a:p>
          </p:txBody>
        </p:sp>
        <p:sp>
          <p:nvSpPr>
            <p:cNvPr id="24583" name="AutoShape 8"/>
            <p:cNvSpPr>
              <a:spLocks noChangeArrowheads="1"/>
            </p:cNvSpPr>
            <p:nvPr/>
          </p:nvSpPr>
          <p:spPr bwMode="auto">
            <a:xfrm rot="10800000">
              <a:off x="6437" y="6927"/>
              <a:ext cx="900" cy="927"/>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5898240 60000 65536"/>
                <a:gd name="T10" fmla="*/ 5898240 60000 65536"/>
                <a:gd name="T11" fmla="*/ 0 60000 65536"/>
                <a:gd name="T12" fmla="*/ 12432 w 21600"/>
                <a:gd name="T13" fmla="*/ 2913 h 21600"/>
                <a:gd name="T14" fmla="*/ 18216 w 21600"/>
                <a:gd name="T15" fmla="*/ 9250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0000"/>
            </a:solidFill>
            <a:ln w="9525">
              <a:solidFill>
                <a:srgbClr val="000000"/>
              </a:solidFill>
              <a:miter lim="800000"/>
              <a:headEnd/>
              <a:tailEnd/>
            </a:ln>
          </p:spPr>
          <p:txBody>
            <a:bodyPr/>
            <a:lstStyle/>
            <a:p>
              <a:endParaRPr lang="fr-CA" dirty="0"/>
            </a:p>
          </p:txBody>
        </p:sp>
        <p:sp>
          <p:nvSpPr>
            <p:cNvPr id="24584" name="Rectangle 9"/>
            <p:cNvSpPr>
              <a:spLocks noChangeArrowheads="1"/>
            </p:cNvSpPr>
            <p:nvPr/>
          </p:nvSpPr>
          <p:spPr bwMode="auto">
            <a:xfrm>
              <a:off x="6294" y="4886"/>
              <a:ext cx="4200" cy="2006"/>
            </a:xfrm>
            <a:prstGeom prst="rect">
              <a:avLst/>
            </a:prstGeom>
            <a:solidFill>
              <a:srgbClr val="FFFFFF"/>
            </a:solidFill>
            <a:ln w="76200" cmpd="tri">
              <a:solidFill>
                <a:srgbClr val="000000"/>
              </a:solidFill>
              <a:miter lim="800000"/>
              <a:headEnd/>
              <a:tailEnd/>
            </a:ln>
          </p:spPr>
          <p:txBody>
            <a:bodyPr/>
            <a:lstStyle/>
            <a:p>
              <a:pPr algn="ctr"/>
              <a:r>
                <a:rPr lang="en-US" sz="1000" dirty="0"/>
                <a:t>Ethical </a:t>
              </a:r>
              <a:r>
                <a:rPr lang="en-US" sz="1000" dirty="0" smtClean="0"/>
                <a:t>Judgment:</a:t>
              </a:r>
              <a:endParaRPr lang="en-US" sz="1000" dirty="0"/>
            </a:p>
            <a:p>
              <a:pPr lvl="1"/>
              <a:r>
                <a:rPr lang="en-US" sz="1000" b="1" dirty="0" smtClean="0"/>
                <a:t>2.  Deontological </a:t>
              </a:r>
              <a:r>
                <a:rPr lang="en-US" sz="1000" b="1" dirty="0"/>
                <a:t>Test</a:t>
              </a:r>
            </a:p>
            <a:p>
              <a:pPr lvl="2">
                <a:buFont typeface="Times New Roman" charset="0"/>
                <a:buChar char="a"/>
              </a:pPr>
              <a:r>
                <a:rPr lang="en-US" sz="1000" dirty="0" smtClean="0"/>
                <a:t>) Do </a:t>
              </a:r>
              <a:r>
                <a:rPr lang="en-US" sz="1000" dirty="0"/>
                <a:t>I believe my decision is the morally correct decision?</a:t>
              </a:r>
            </a:p>
            <a:p>
              <a:pPr lvl="2">
                <a:buFont typeface="Times New Roman" charset="0"/>
                <a:buChar char="b"/>
              </a:pPr>
              <a:r>
                <a:rPr lang="en-US" sz="1000" dirty="0" smtClean="0"/>
                <a:t>) Would </a:t>
              </a:r>
              <a:r>
                <a:rPr lang="en-US" sz="1000" dirty="0"/>
                <a:t>I be comfortable if my decision became the way in which either I or my organization would decide on every similar situation?</a:t>
              </a:r>
            </a:p>
            <a:p>
              <a:pPr lvl="2">
                <a:buFont typeface="Times New Roman" charset="0"/>
                <a:buChar char="c"/>
              </a:pPr>
              <a:r>
                <a:rPr lang="en-US" sz="1000" dirty="0" smtClean="0"/>
                <a:t>) Will </a:t>
              </a:r>
              <a:r>
                <a:rPr lang="en-US" sz="1000" dirty="0"/>
                <a:t>my decision respect the dignity of all others?</a:t>
              </a:r>
              <a:endParaRPr lang="en-US" dirty="0"/>
            </a:p>
          </p:txBody>
        </p:sp>
        <p:sp>
          <p:nvSpPr>
            <p:cNvPr id="24585" name="AutoShape 10"/>
            <p:cNvSpPr>
              <a:spLocks noChangeArrowheads="1"/>
            </p:cNvSpPr>
            <p:nvPr/>
          </p:nvSpPr>
          <p:spPr bwMode="auto">
            <a:xfrm>
              <a:off x="3651" y="4594"/>
              <a:ext cx="357" cy="583"/>
            </a:xfrm>
            <a:prstGeom prst="downArrow">
              <a:avLst>
                <a:gd name="adj1" fmla="val 50000"/>
                <a:gd name="adj2" fmla="val 43000"/>
              </a:avLst>
            </a:prstGeom>
            <a:solidFill>
              <a:srgbClr val="000000"/>
            </a:solidFill>
            <a:ln w="9525">
              <a:solidFill>
                <a:srgbClr val="000000"/>
              </a:solidFill>
              <a:miter lim="800000"/>
              <a:headEnd/>
              <a:tailEnd/>
            </a:ln>
          </p:spPr>
          <p:txBody>
            <a:bodyPr/>
            <a:lstStyle/>
            <a:p>
              <a:endParaRPr lang="en-CA" dirty="0"/>
            </a:p>
          </p:txBody>
        </p:sp>
        <p:sp>
          <p:nvSpPr>
            <p:cNvPr id="24586" name="AutoShape 11"/>
            <p:cNvSpPr>
              <a:spLocks noChangeArrowheads="1"/>
            </p:cNvSpPr>
            <p:nvPr/>
          </p:nvSpPr>
          <p:spPr bwMode="auto">
            <a:xfrm>
              <a:off x="5437" y="5664"/>
              <a:ext cx="750" cy="465"/>
            </a:xfrm>
            <a:prstGeom prst="rightArrow">
              <a:avLst>
                <a:gd name="adj1" fmla="val 50000"/>
                <a:gd name="adj2" fmla="val 40323"/>
              </a:avLst>
            </a:prstGeom>
            <a:solidFill>
              <a:srgbClr val="000000"/>
            </a:solidFill>
            <a:ln w="9525">
              <a:solidFill>
                <a:srgbClr val="000000"/>
              </a:solidFill>
              <a:miter lim="800000"/>
              <a:headEnd/>
              <a:tailEnd/>
            </a:ln>
          </p:spPr>
          <p:txBody>
            <a:bodyPr/>
            <a:lstStyle/>
            <a:p>
              <a:endParaRPr lang="en-CA" dirty="0"/>
            </a:p>
          </p:txBody>
        </p:sp>
        <p:sp>
          <p:nvSpPr>
            <p:cNvPr id="24587" name="Rectangle 12"/>
            <p:cNvSpPr>
              <a:spLocks noChangeArrowheads="1"/>
            </p:cNvSpPr>
            <p:nvPr/>
          </p:nvSpPr>
          <p:spPr bwMode="auto">
            <a:xfrm>
              <a:off x="7937" y="8288"/>
              <a:ext cx="1500" cy="467"/>
            </a:xfrm>
            <a:prstGeom prst="rect">
              <a:avLst/>
            </a:prstGeom>
            <a:solidFill>
              <a:srgbClr val="FFFFFF"/>
            </a:solidFill>
            <a:ln w="76200" cmpd="tri">
              <a:solidFill>
                <a:srgbClr val="000000"/>
              </a:solidFill>
              <a:miter lim="800000"/>
              <a:headEnd/>
              <a:tailEnd/>
            </a:ln>
          </p:spPr>
          <p:txBody>
            <a:bodyPr/>
            <a:lstStyle/>
            <a:p>
              <a:pPr algn="ctr"/>
              <a:r>
                <a:rPr lang="en-US" sz="1000" dirty="0">
                  <a:solidFill>
                    <a:srgbClr val="FF0000"/>
                  </a:solidFill>
                </a:rPr>
                <a:t>Ethical Decision</a:t>
              </a:r>
              <a:endParaRPr lang="en-US" dirty="0"/>
            </a:p>
          </p:txBody>
        </p:sp>
        <p:pic>
          <p:nvPicPr>
            <p:cNvPr id="24588" name="Picture 13" descr="MCj04344110000[1]"/>
            <p:cNvPicPr>
              <a:picLocks noChangeAspect="1" noChangeArrowheads="1"/>
            </p:cNvPicPr>
            <p:nvPr/>
          </p:nvPicPr>
          <p:blipFill>
            <a:blip r:embed="rId3" cstate="print"/>
            <a:srcRect/>
            <a:stretch>
              <a:fillRect/>
            </a:stretch>
          </p:blipFill>
          <p:spPr bwMode="auto">
            <a:xfrm>
              <a:off x="6301" y="1360"/>
              <a:ext cx="1050" cy="926"/>
            </a:xfrm>
            <a:prstGeom prst="rect">
              <a:avLst/>
            </a:prstGeom>
            <a:noFill/>
            <a:ln w="9525">
              <a:noFill/>
              <a:miter lim="800000"/>
              <a:headEnd/>
              <a:tailEnd/>
            </a:ln>
          </p:spPr>
        </p:pic>
        <p:sp>
          <p:nvSpPr>
            <p:cNvPr id="24589" name="AutoShape 14"/>
            <p:cNvSpPr>
              <a:spLocks noChangeArrowheads="1"/>
            </p:cNvSpPr>
            <p:nvPr/>
          </p:nvSpPr>
          <p:spPr bwMode="auto">
            <a:xfrm>
              <a:off x="5251" y="1514"/>
              <a:ext cx="750" cy="467"/>
            </a:xfrm>
            <a:prstGeom prst="rightArrow">
              <a:avLst>
                <a:gd name="adj1" fmla="val 50000"/>
                <a:gd name="adj2" fmla="val 40150"/>
              </a:avLst>
            </a:prstGeom>
            <a:solidFill>
              <a:srgbClr val="000000"/>
            </a:solidFill>
            <a:ln w="9525">
              <a:solidFill>
                <a:srgbClr val="000000"/>
              </a:solidFill>
              <a:miter lim="800000"/>
              <a:headEnd/>
              <a:tailEnd/>
            </a:ln>
          </p:spPr>
          <p:txBody>
            <a:bodyPr/>
            <a:lstStyle/>
            <a:p>
              <a:endParaRPr lang="en-CA" dirty="0"/>
            </a:p>
          </p:txBody>
        </p:sp>
        <p:sp>
          <p:nvSpPr>
            <p:cNvPr id="24590" name="Rectangle 15"/>
            <p:cNvSpPr>
              <a:spLocks noChangeArrowheads="1"/>
            </p:cNvSpPr>
            <p:nvPr/>
          </p:nvSpPr>
          <p:spPr bwMode="auto">
            <a:xfrm>
              <a:off x="3365" y="5275"/>
              <a:ext cx="1950" cy="1080"/>
            </a:xfrm>
            <a:prstGeom prst="rect">
              <a:avLst/>
            </a:prstGeom>
            <a:solidFill>
              <a:srgbClr val="FFFFFF"/>
            </a:solidFill>
            <a:ln w="76200" cmpd="tri">
              <a:solidFill>
                <a:srgbClr val="000000"/>
              </a:solidFill>
              <a:miter lim="800000"/>
              <a:headEnd/>
              <a:tailEnd/>
            </a:ln>
          </p:spPr>
          <p:txBody>
            <a:bodyPr/>
            <a:lstStyle/>
            <a:p>
              <a:pPr algn="ctr"/>
              <a:r>
                <a:rPr lang="en-US" sz="1000" dirty="0"/>
                <a:t>Ethical </a:t>
              </a:r>
              <a:r>
                <a:rPr lang="en-US" sz="1000" dirty="0" smtClean="0"/>
                <a:t>Judgment:</a:t>
              </a:r>
              <a:endParaRPr lang="en-US" sz="1000" dirty="0"/>
            </a:p>
            <a:p>
              <a:pPr algn="ctr"/>
              <a:r>
                <a:rPr lang="en-US" sz="1000" b="1" dirty="0"/>
                <a:t> 1. </a:t>
              </a:r>
              <a:r>
                <a:rPr lang="en-US" sz="1000" b="1" dirty="0" smtClean="0"/>
                <a:t> Justice </a:t>
              </a:r>
              <a:r>
                <a:rPr lang="en-US" sz="1000" b="1" dirty="0"/>
                <a:t>Test</a:t>
              </a:r>
            </a:p>
            <a:p>
              <a:r>
                <a:rPr lang="en-US" sz="1000" dirty="0"/>
                <a:t>Will my decision break any laws?</a:t>
              </a:r>
              <a:endParaRPr lang="en-US" dirty="0"/>
            </a:p>
          </p:txBody>
        </p:sp>
        <p:sp>
          <p:nvSpPr>
            <p:cNvPr id="24591" name="Rectangle 16"/>
            <p:cNvSpPr>
              <a:spLocks noChangeArrowheads="1"/>
            </p:cNvSpPr>
            <p:nvPr/>
          </p:nvSpPr>
          <p:spPr bwMode="auto">
            <a:xfrm>
              <a:off x="3294" y="6733"/>
              <a:ext cx="2850" cy="2041"/>
            </a:xfrm>
            <a:prstGeom prst="rect">
              <a:avLst/>
            </a:prstGeom>
            <a:solidFill>
              <a:srgbClr val="FFFFFF"/>
            </a:solidFill>
            <a:ln w="76200" cmpd="tri">
              <a:solidFill>
                <a:srgbClr val="000000"/>
              </a:solidFill>
              <a:miter lim="800000"/>
              <a:headEnd/>
              <a:tailEnd/>
            </a:ln>
          </p:spPr>
          <p:txBody>
            <a:bodyPr/>
            <a:lstStyle/>
            <a:p>
              <a:pPr algn="ctr"/>
              <a:r>
                <a:rPr lang="en-CA" sz="1000" dirty="0" smtClean="0"/>
                <a:t>Ethical Judgment:</a:t>
              </a:r>
            </a:p>
            <a:p>
              <a:pPr lvl="1"/>
              <a:r>
                <a:rPr lang="en-CA" sz="1000" b="1" dirty="0" smtClean="0"/>
                <a:t>3.  Tests of Consequentialism</a:t>
              </a:r>
            </a:p>
            <a:p>
              <a:pPr lvl="1">
                <a:buFont typeface="Times New Roman" charset="0"/>
                <a:buChar char="a"/>
              </a:pPr>
              <a:r>
                <a:rPr lang="en-CA" sz="1000" dirty="0" smtClean="0"/>
                <a:t>) Test of utilitarianism: will my decision produce the best outcome for the greatest number?</a:t>
              </a:r>
            </a:p>
            <a:p>
              <a:pPr lvl="1">
                <a:buFont typeface="Times New Roman" charset="0"/>
                <a:buChar char="b"/>
              </a:pPr>
              <a:r>
                <a:rPr lang="en-CA" sz="1000" dirty="0" smtClean="0"/>
                <a:t>) Test of negative consequentialism: will my decision produce the worse outcome for the fewest number?</a:t>
              </a:r>
              <a:endParaRPr lang="en-CA" dirty="0"/>
            </a:p>
          </p:txBody>
        </p:sp>
        <p:sp>
          <p:nvSpPr>
            <p:cNvPr id="24592" name="AutoShape 17"/>
            <p:cNvSpPr>
              <a:spLocks noChangeArrowheads="1"/>
            </p:cNvSpPr>
            <p:nvPr/>
          </p:nvSpPr>
          <p:spPr bwMode="auto">
            <a:xfrm>
              <a:off x="6294" y="8288"/>
              <a:ext cx="1500" cy="468"/>
            </a:xfrm>
            <a:prstGeom prst="rightArrow">
              <a:avLst>
                <a:gd name="adj1" fmla="val 50000"/>
                <a:gd name="adj2" fmla="val 80128"/>
              </a:avLst>
            </a:prstGeom>
            <a:solidFill>
              <a:srgbClr val="000000"/>
            </a:solidFill>
            <a:ln w="9525">
              <a:solidFill>
                <a:srgbClr val="000000"/>
              </a:solidFill>
              <a:miter lim="800000"/>
              <a:headEnd/>
              <a:tailEnd/>
            </a:ln>
          </p:spPr>
          <p:txBody>
            <a:bodyPr/>
            <a:lstStyle/>
            <a:p>
              <a:endParaRPr lang="en-CA" dirty="0"/>
            </a:p>
          </p:txBody>
        </p:sp>
      </p:grpSp>
      <p:sp>
        <p:nvSpPr>
          <p:cNvPr id="17" name="Date Placeholder 16"/>
          <p:cNvSpPr>
            <a:spLocks noGrp="1"/>
          </p:cNvSpPr>
          <p:nvPr>
            <p:ph type="dt" sz="half" idx="10"/>
          </p:nvPr>
        </p:nvSpPr>
        <p:spPr/>
        <p:txBody>
          <a:bodyPr/>
          <a:lstStyle/>
          <a:p>
            <a:pPr>
              <a:defRPr/>
            </a:pPr>
            <a:r>
              <a:rPr lang="fr-FR" altLang="en-US" dirty="0" smtClean="0"/>
              <a:t>ADM1301</a:t>
            </a:r>
            <a:endParaRPr lang="en-US" altLang="en-US" dirty="0"/>
          </a:p>
        </p:txBody>
      </p:sp>
      <p:sp>
        <p:nvSpPr>
          <p:cNvPr id="18" name="Footer Placeholder 17"/>
          <p:cNvSpPr>
            <a:spLocks noGrp="1"/>
          </p:cNvSpPr>
          <p:nvPr>
            <p:ph type="ftr" sz="quarter" idx="11"/>
          </p:nvPr>
        </p:nvSpPr>
        <p:spPr>
          <a:xfrm>
            <a:off x="3419872" y="6237312"/>
            <a:ext cx="2895600" cy="457200"/>
          </a:xfrm>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normAutofit/>
          </a:bodyPr>
          <a:lstStyle/>
          <a:p>
            <a:r>
              <a:rPr lang="en-CA" dirty="0" smtClean="0"/>
              <a:t>Waghorner Photographic Processors Inc.</a:t>
            </a:r>
          </a:p>
        </p:txBody>
      </p:sp>
      <p:sp>
        <p:nvSpPr>
          <p:cNvPr id="25603" name="Content Placeholder 2"/>
          <p:cNvSpPr>
            <a:spLocks noGrp="1"/>
          </p:cNvSpPr>
          <p:nvPr>
            <p:ph idx="1"/>
          </p:nvPr>
        </p:nvSpPr>
        <p:spPr/>
        <p:txBody>
          <a:bodyPr/>
          <a:lstStyle/>
          <a:p>
            <a:pPr>
              <a:buNone/>
            </a:pPr>
            <a:r>
              <a:rPr lang="en-CA" u="sng" dirty="0" smtClean="0"/>
              <a:t>A case study for you:</a:t>
            </a:r>
          </a:p>
          <a:p>
            <a:r>
              <a:rPr lang="en-CA" dirty="0" smtClean="0"/>
              <a:t>Review the case.  It is posted on Doc-Depot in the Assignment folder.</a:t>
            </a:r>
          </a:p>
          <a:p>
            <a:r>
              <a:rPr lang="en-CA" dirty="0" smtClean="0"/>
              <a:t>Using the case information, how can you apply the model outlined on slide </a:t>
            </a:r>
            <a:r>
              <a:rPr lang="en-CA" dirty="0" smtClean="0"/>
              <a:t>32 </a:t>
            </a:r>
            <a:r>
              <a:rPr lang="en-CA" dirty="0" smtClean="0"/>
              <a:t>to Jim Ranger’s decision process?</a:t>
            </a:r>
          </a:p>
          <a:p>
            <a:r>
              <a:rPr lang="en-CA" dirty="0" smtClean="0"/>
              <a:t>Bring your report on the day of the mid-term exam.</a:t>
            </a:r>
          </a:p>
        </p:txBody>
      </p:sp>
      <p:sp>
        <p:nvSpPr>
          <p:cNvPr id="25604" name="Slide Number Placeholder 3"/>
          <p:cNvSpPr>
            <a:spLocks noGrp="1"/>
          </p:cNvSpPr>
          <p:nvPr>
            <p:ph type="sldNum" sz="quarter" idx="12"/>
          </p:nvPr>
        </p:nvSpPr>
        <p:spPr>
          <a:noFill/>
        </p:spPr>
        <p:txBody>
          <a:bodyPr/>
          <a:lstStyle/>
          <a:p>
            <a:fld id="{190C83B6-C0A5-4073-8D53-839EA626F24E}" type="slidenum">
              <a:rPr lang="en-US" altLang="en-US" smtClean="0"/>
              <a:pPr/>
              <a:t>33</a:t>
            </a:fld>
            <a:endParaRPr lang="en-US" altLang="en-US" dirty="0" smtClean="0"/>
          </a:p>
        </p:txBody>
      </p:sp>
      <p:sp>
        <p:nvSpPr>
          <p:cNvPr id="5" name="Date Placeholder 4"/>
          <p:cNvSpPr>
            <a:spLocks noGrp="1"/>
          </p:cNvSpPr>
          <p:nvPr>
            <p:ph type="dt" sz="half" idx="10"/>
          </p:nvPr>
        </p:nvSpPr>
        <p:spPr/>
        <p:txBody>
          <a:bodyPr/>
          <a:lstStyle/>
          <a:p>
            <a:pPr>
              <a:defRPr/>
            </a:pPr>
            <a:r>
              <a:rPr lang="fr-FR" altLang="en-US" dirty="0" smtClean="0"/>
              <a:t>ADM1301</a:t>
            </a:r>
            <a:endParaRPr lang="en-US" altLang="en-US" dirty="0"/>
          </a:p>
        </p:txBody>
      </p:sp>
      <p:sp>
        <p:nvSpPr>
          <p:cNvPr id="6" name="Footer Placeholder 5"/>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r>
              <a:rPr lang="fr-FR" altLang="en-US" dirty="0" smtClean="0"/>
              <a:t>ADM1301</a:t>
            </a:r>
            <a:endParaRPr lang="en-US" altLang="en-US" dirty="0"/>
          </a:p>
        </p:txBody>
      </p:sp>
      <p:sp>
        <p:nvSpPr>
          <p:cNvPr id="5" name="Footer Placeholder 4"/>
          <p:cNvSpPr>
            <a:spLocks noGrp="1"/>
          </p:cNvSpPr>
          <p:nvPr>
            <p:ph type="ftr" sz="quarter" idx="11"/>
          </p:nvPr>
        </p:nvSpPr>
        <p:spPr/>
        <p:txBody>
          <a:bodyPr/>
          <a:lstStyle/>
          <a:p>
            <a:pPr>
              <a:defRPr/>
            </a:pPr>
            <a:r>
              <a:rPr lang="en-CA" altLang="en-US" dirty="0" smtClean="0"/>
              <a:t>© PM, DD and McGraw-Hill Ryerson</a:t>
            </a:r>
            <a:endParaRPr lang="en-US" altLang="en-US" dirty="0"/>
          </a:p>
        </p:txBody>
      </p:sp>
      <p:sp>
        <p:nvSpPr>
          <p:cNvPr id="6" name="Slide Number Placeholder 5"/>
          <p:cNvSpPr>
            <a:spLocks noGrp="1"/>
          </p:cNvSpPr>
          <p:nvPr>
            <p:ph type="sldNum" sz="quarter" idx="12"/>
          </p:nvPr>
        </p:nvSpPr>
        <p:spPr/>
        <p:txBody>
          <a:bodyPr/>
          <a:lstStyle/>
          <a:p>
            <a:pPr>
              <a:defRPr/>
            </a:pPr>
            <a:fld id="{64647FD7-5CAC-4068-849D-F4F28298672F}" type="slidenum">
              <a:rPr lang="en-US" altLang="en-US" smtClean="0"/>
              <a:pPr>
                <a:defRPr/>
              </a:pPr>
              <a:t>34</a:t>
            </a:fld>
            <a:endParaRPr lang="en-US" altLang="en-US" dirty="0"/>
          </a:p>
        </p:txBody>
      </p:sp>
      <p:sp>
        <p:nvSpPr>
          <p:cNvPr id="2" name="Title 1"/>
          <p:cNvSpPr>
            <a:spLocks noGrp="1"/>
          </p:cNvSpPr>
          <p:nvPr>
            <p:ph type="ctrTitle" idx="4294967295"/>
          </p:nvPr>
        </p:nvSpPr>
        <p:spPr>
          <a:xfrm>
            <a:off x="179512" y="0"/>
            <a:ext cx="7848872" cy="1700808"/>
          </a:xfrm>
        </p:spPr>
        <p:txBody>
          <a:bodyPr/>
          <a:lstStyle/>
          <a:p>
            <a:r>
              <a:rPr lang="en-CA" sz="3200" dirty="0" smtClean="0"/>
              <a:t>Ethics and Values in Government</a:t>
            </a:r>
            <a:r>
              <a:rPr lang="en-CA" sz="3200" b="0" dirty="0" smtClean="0"/>
              <a:t/>
            </a:r>
            <a:br>
              <a:rPr lang="en-CA" sz="3200" b="0" dirty="0" smtClean="0"/>
            </a:br>
            <a:r>
              <a:rPr lang="en-CA" sz="2800" b="0" dirty="0" smtClean="0"/>
              <a:t>Principles for Members of Parliament’s Conduct</a:t>
            </a:r>
            <a:endParaRPr lang="fr-CA" sz="3200" b="0" dirty="0"/>
          </a:p>
        </p:txBody>
      </p:sp>
      <p:sp>
        <p:nvSpPr>
          <p:cNvPr id="3" name="Subtitle 2"/>
          <p:cNvSpPr>
            <a:spLocks noGrp="1"/>
          </p:cNvSpPr>
          <p:nvPr>
            <p:ph type="subTitle" idx="4294967295"/>
          </p:nvPr>
        </p:nvSpPr>
        <p:spPr>
          <a:xfrm>
            <a:off x="395536" y="1700808"/>
            <a:ext cx="8280920" cy="4248472"/>
          </a:xfrm>
        </p:spPr>
        <p:txBody>
          <a:bodyPr/>
          <a:lstStyle/>
          <a:p>
            <a:pPr eaLnBrk="1" fontAlgn="auto" hangingPunct="1">
              <a:spcAft>
                <a:spcPts val="0"/>
              </a:spcAft>
              <a:defRPr/>
            </a:pPr>
            <a:r>
              <a:rPr lang="en-CA" dirty="0" smtClean="0"/>
              <a:t>Service in Parliament is a </a:t>
            </a:r>
            <a:r>
              <a:rPr lang="en-CA" u="sng" dirty="0" smtClean="0"/>
              <a:t>public trust</a:t>
            </a:r>
            <a:r>
              <a:rPr lang="en-CA" dirty="0" smtClean="0"/>
              <a:t>.  </a:t>
            </a:r>
          </a:p>
          <a:p>
            <a:pPr eaLnBrk="1" fontAlgn="auto" hangingPunct="1">
              <a:spcAft>
                <a:spcPts val="0"/>
              </a:spcAft>
              <a:defRPr/>
            </a:pPr>
            <a:r>
              <a:rPr lang="en-CA" dirty="0" smtClean="0"/>
              <a:t>Members must:</a:t>
            </a:r>
          </a:p>
          <a:p>
            <a:pPr lvl="1" eaLnBrk="1" fontAlgn="auto" hangingPunct="1">
              <a:spcAft>
                <a:spcPts val="0"/>
              </a:spcAft>
              <a:buFont typeface="Arial" pitchFamily="34" charset="0"/>
              <a:buChar char="–"/>
              <a:defRPr/>
            </a:pPr>
            <a:r>
              <a:rPr lang="en-CA" sz="2000" dirty="0" smtClean="0"/>
              <a:t>serve the public interest</a:t>
            </a:r>
          </a:p>
          <a:p>
            <a:pPr lvl="1" eaLnBrk="1" fontAlgn="auto" hangingPunct="1">
              <a:spcAft>
                <a:spcPts val="0"/>
              </a:spcAft>
              <a:buFont typeface="Arial" pitchFamily="34" charset="0"/>
              <a:buChar char="–"/>
              <a:defRPr/>
            </a:pPr>
            <a:r>
              <a:rPr lang="en-CA" sz="2000" dirty="0" smtClean="0"/>
              <a:t>fulfill their public duties with honesty</a:t>
            </a:r>
          </a:p>
          <a:p>
            <a:pPr lvl="1" eaLnBrk="1" fontAlgn="auto" hangingPunct="1">
              <a:spcAft>
                <a:spcPts val="0"/>
              </a:spcAft>
              <a:buFont typeface="Arial" pitchFamily="34" charset="0"/>
              <a:buChar char="–"/>
              <a:defRPr/>
            </a:pPr>
            <a:r>
              <a:rPr lang="en-CA" sz="2000" dirty="0" smtClean="0"/>
              <a:t>avoid real or apparent conflicts of interests</a:t>
            </a:r>
          </a:p>
          <a:p>
            <a:pPr lvl="1" eaLnBrk="1" fontAlgn="auto" hangingPunct="1">
              <a:spcAft>
                <a:spcPts val="0"/>
              </a:spcAft>
              <a:buFont typeface="Arial" pitchFamily="34" charset="0"/>
              <a:buChar char="–"/>
              <a:defRPr/>
            </a:pPr>
            <a:r>
              <a:rPr lang="en-CA" sz="2000" dirty="0" smtClean="0"/>
              <a:t>maintain and enhance public confidence and trust in the integrity of each Member and in the House of Commons</a:t>
            </a:r>
          </a:p>
          <a:p>
            <a:pPr lvl="1" eaLnBrk="1" fontAlgn="auto" hangingPunct="1">
              <a:spcAft>
                <a:spcPts val="0"/>
              </a:spcAft>
              <a:buFont typeface="Arial" pitchFamily="34" charset="0"/>
              <a:buChar char="–"/>
              <a:defRPr/>
            </a:pPr>
            <a:r>
              <a:rPr lang="en-CA" sz="2000" dirty="0" smtClean="0"/>
              <a:t>arrange their private affairs so that foreseeable real or apparent conflicts of interest may be prevented from arising</a:t>
            </a:r>
          </a:p>
          <a:p>
            <a:pPr lvl="1" eaLnBrk="1" fontAlgn="auto" hangingPunct="1">
              <a:spcAft>
                <a:spcPts val="0"/>
              </a:spcAft>
              <a:buFont typeface="Arial" pitchFamily="34" charset="0"/>
              <a:buChar char="–"/>
              <a:defRPr/>
            </a:pPr>
            <a:r>
              <a:rPr lang="en-CA" sz="2000" dirty="0" smtClean="0"/>
              <a:t>Not accept any gift or benefit connected with their position</a:t>
            </a:r>
          </a:p>
          <a:p>
            <a:pPr eaLnBrk="1" fontAlgn="auto" hangingPunct="1">
              <a:spcAft>
                <a:spcPts val="0"/>
              </a:spcAft>
              <a:buNone/>
              <a:defRPr/>
            </a:pPr>
            <a:r>
              <a:rPr lang="en-CA" sz="900" dirty="0" smtClean="0"/>
              <a:t>(Source: Conflict of Interest Code for Members of the House of Commons at  </a:t>
            </a:r>
            <a:r>
              <a:rPr lang="en-CA" sz="900" dirty="0" smtClean="0">
                <a:hlinkClick r:id="rId3"/>
              </a:rPr>
              <a:t>http://www.parl.gc.ca/information/about/process/house/standingorders/appa1-e.htm</a:t>
            </a:r>
            <a:r>
              <a:rPr lang="en-CA" sz="900" dirty="0" smtClean="0"/>
              <a:t>) </a:t>
            </a:r>
          </a:p>
        </p:txBody>
      </p:sp>
    </p:spTree>
  </p:cSld>
  <p:clrMapOvr>
    <a:masterClrMapping/>
  </p:clrMapOvr>
  <p:transition spd="slow">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5"/>
          <p:cNvSpPr>
            <a:spLocks noGrp="1"/>
          </p:cNvSpPr>
          <p:nvPr>
            <p:ph type="sldNum" sz="quarter" idx="12"/>
          </p:nvPr>
        </p:nvSpPr>
        <p:spPr>
          <a:noFill/>
        </p:spPr>
        <p:txBody>
          <a:bodyPr/>
          <a:lstStyle/>
          <a:p>
            <a:fld id="{0F7008E2-7564-4A38-A131-547A71DD95B6}" type="slidenum">
              <a:rPr lang="en-US" altLang="en-US" smtClean="0"/>
              <a:pPr/>
              <a:t>35</a:t>
            </a:fld>
            <a:endParaRPr lang="en-US" altLang="en-US" dirty="0" smtClean="0"/>
          </a:p>
        </p:txBody>
      </p:sp>
      <p:sp>
        <p:nvSpPr>
          <p:cNvPr id="31747" name="Rectangle 2"/>
          <p:cNvSpPr>
            <a:spLocks noGrp="1" noChangeArrowheads="1"/>
          </p:cNvSpPr>
          <p:nvPr>
            <p:ph type="title"/>
          </p:nvPr>
        </p:nvSpPr>
        <p:spPr/>
        <p:txBody>
          <a:bodyPr/>
          <a:lstStyle/>
          <a:p>
            <a:pPr eaLnBrk="1" hangingPunct="1"/>
            <a:r>
              <a:rPr lang="en-CA" sz="3000" b="0" dirty="0" smtClean="0"/>
              <a:t>Ethics and Values in Government</a:t>
            </a:r>
            <a:endParaRPr lang="en-US" sz="3000" b="0" dirty="0" smtClean="0"/>
          </a:p>
        </p:txBody>
      </p:sp>
      <p:sp>
        <p:nvSpPr>
          <p:cNvPr id="31748" name="Rectangle 3"/>
          <p:cNvSpPr>
            <a:spLocks noGrp="1" noChangeArrowheads="1"/>
          </p:cNvSpPr>
          <p:nvPr>
            <p:ph type="body" idx="1"/>
          </p:nvPr>
        </p:nvSpPr>
        <p:spPr/>
        <p:txBody>
          <a:bodyPr/>
          <a:lstStyle/>
          <a:p>
            <a:pPr marL="0" indent="0" eaLnBrk="1" hangingPunct="1">
              <a:buNone/>
            </a:pPr>
            <a:r>
              <a:rPr lang="en-CA" sz="2800" b="1" dirty="0" smtClean="0"/>
              <a:t>The public service</a:t>
            </a:r>
          </a:p>
          <a:p>
            <a:pPr eaLnBrk="1" hangingPunct="1"/>
            <a:r>
              <a:rPr lang="en-CA" sz="2800" dirty="0" smtClean="0"/>
              <a:t>Federal </a:t>
            </a:r>
            <a:r>
              <a:rPr lang="en-CA" sz="2800" dirty="0"/>
              <a:t>public servants have a fundamental role to play in serving Canadians, their communities and the public interest under the direction of the elected government and in accordance with the law. </a:t>
            </a:r>
          </a:p>
          <a:p>
            <a:pPr eaLnBrk="1" hangingPunct="1"/>
            <a:r>
              <a:rPr lang="en-CA" sz="2600" dirty="0" smtClean="0"/>
              <a:t>The </a:t>
            </a:r>
            <a:r>
              <a:rPr lang="en-CA" sz="2800" i="1" dirty="0" smtClean="0"/>
              <a:t>Values and Ethics Code for the Public Sector </a:t>
            </a:r>
            <a:r>
              <a:rPr lang="en-CA" sz="2800" dirty="0" smtClean="0"/>
              <a:t>outlines the values and expected behaviours that guide public servants in all activities related to their professional duties.</a:t>
            </a:r>
            <a:endParaRPr lang="en-US" sz="2600" dirty="0" smtClean="0"/>
          </a:p>
        </p:txBody>
      </p:sp>
      <p:sp>
        <p:nvSpPr>
          <p:cNvPr id="5" name="Date Placeholder 4"/>
          <p:cNvSpPr>
            <a:spLocks noGrp="1"/>
          </p:cNvSpPr>
          <p:nvPr>
            <p:ph type="dt" sz="half" idx="10"/>
          </p:nvPr>
        </p:nvSpPr>
        <p:spPr/>
        <p:txBody>
          <a:bodyPr/>
          <a:lstStyle/>
          <a:p>
            <a:pPr>
              <a:defRPr/>
            </a:pPr>
            <a:r>
              <a:rPr lang="fr-FR" altLang="en-US" dirty="0" smtClean="0"/>
              <a:t>ADM1301</a:t>
            </a:r>
            <a:endParaRPr lang="en-US" altLang="en-US" dirty="0"/>
          </a:p>
        </p:txBody>
      </p:sp>
      <p:sp>
        <p:nvSpPr>
          <p:cNvPr id="6" name="Footer Placeholder 5"/>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5"/>
          <p:cNvSpPr>
            <a:spLocks noGrp="1"/>
          </p:cNvSpPr>
          <p:nvPr>
            <p:ph type="sldNum" sz="quarter" idx="12"/>
          </p:nvPr>
        </p:nvSpPr>
        <p:spPr>
          <a:noFill/>
        </p:spPr>
        <p:txBody>
          <a:bodyPr/>
          <a:lstStyle/>
          <a:p>
            <a:fld id="{0F7008E2-7564-4A38-A131-547A71DD95B6}" type="slidenum">
              <a:rPr lang="en-US" altLang="en-US" smtClean="0"/>
              <a:pPr/>
              <a:t>36</a:t>
            </a:fld>
            <a:endParaRPr lang="en-US" altLang="en-US" dirty="0" smtClean="0"/>
          </a:p>
        </p:txBody>
      </p:sp>
      <p:sp>
        <p:nvSpPr>
          <p:cNvPr id="31747" name="Rectangle 2"/>
          <p:cNvSpPr>
            <a:spLocks noGrp="1" noChangeArrowheads="1"/>
          </p:cNvSpPr>
          <p:nvPr>
            <p:ph type="title"/>
          </p:nvPr>
        </p:nvSpPr>
        <p:spPr/>
        <p:txBody>
          <a:bodyPr/>
          <a:lstStyle/>
          <a:p>
            <a:pPr eaLnBrk="1" hangingPunct="1"/>
            <a:r>
              <a:rPr lang="en-CA" sz="3000" b="0" dirty="0" smtClean="0"/>
              <a:t>Ethics and Values in Government</a:t>
            </a:r>
            <a:endParaRPr lang="en-US" sz="3000" b="0" dirty="0" smtClean="0"/>
          </a:p>
        </p:txBody>
      </p:sp>
      <p:sp>
        <p:nvSpPr>
          <p:cNvPr id="31748" name="Rectangle 3"/>
          <p:cNvSpPr>
            <a:spLocks noGrp="1" noChangeArrowheads="1"/>
          </p:cNvSpPr>
          <p:nvPr>
            <p:ph type="body" idx="1"/>
          </p:nvPr>
        </p:nvSpPr>
        <p:spPr/>
        <p:txBody>
          <a:bodyPr/>
          <a:lstStyle/>
          <a:p>
            <a:pPr eaLnBrk="1" hangingPunct="1"/>
            <a:r>
              <a:rPr lang="en-CA" sz="2800" dirty="0" smtClean="0"/>
              <a:t>The values under the </a:t>
            </a:r>
            <a:r>
              <a:rPr lang="en-CA" sz="2800" i="1" dirty="0"/>
              <a:t>Values and Ethics Code for the Public </a:t>
            </a:r>
            <a:r>
              <a:rPr lang="en-CA" sz="2800" i="1" dirty="0" smtClean="0"/>
              <a:t>Sector</a:t>
            </a:r>
            <a:r>
              <a:rPr lang="en-CA" sz="2800" dirty="0" smtClean="0"/>
              <a:t> are </a:t>
            </a:r>
            <a:r>
              <a:rPr lang="en-CA" sz="2800" dirty="0"/>
              <a:t>a compass to guide public servants in everything </a:t>
            </a:r>
            <a:r>
              <a:rPr lang="en-CA" sz="2800" dirty="0" smtClean="0"/>
              <a:t>they do.</a:t>
            </a:r>
          </a:p>
          <a:p>
            <a:pPr lvl="1"/>
            <a:r>
              <a:rPr lang="en-CA" sz="2400" dirty="0"/>
              <a:t>Respect for Democracy</a:t>
            </a:r>
          </a:p>
          <a:p>
            <a:pPr lvl="1"/>
            <a:r>
              <a:rPr lang="en-CA" sz="2400" dirty="0" smtClean="0"/>
              <a:t>Respect </a:t>
            </a:r>
            <a:r>
              <a:rPr lang="en-CA" sz="2400" dirty="0"/>
              <a:t>for People</a:t>
            </a:r>
          </a:p>
          <a:p>
            <a:pPr lvl="1"/>
            <a:r>
              <a:rPr lang="en-CA" sz="2400" dirty="0" smtClean="0"/>
              <a:t>Integrity</a:t>
            </a:r>
            <a:endParaRPr lang="en-CA" sz="2400" dirty="0"/>
          </a:p>
          <a:p>
            <a:pPr lvl="1"/>
            <a:r>
              <a:rPr lang="en-CA" sz="2400" dirty="0" smtClean="0"/>
              <a:t>Stewardship</a:t>
            </a:r>
            <a:endParaRPr lang="en-CA" sz="2400" dirty="0"/>
          </a:p>
          <a:p>
            <a:pPr lvl="1"/>
            <a:r>
              <a:rPr lang="en-CA" sz="2400" dirty="0" smtClean="0"/>
              <a:t>Excellence</a:t>
            </a:r>
            <a:endParaRPr lang="en-CA" sz="2400" dirty="0"/>
          </a:p>
        </p:txBody>
      </p:sp>
      <p:sp>
        <p:nvSpPr>
          <p:cNvPr id="5" name="Date Placeholder 4"/>
          <p:cNvSpPr>
            <a:spLocks noGrp="1"/>
          </p:cNvSpPr>
          <p:nvPr>
            <p:ph type="dt" sz="half" idx="10"/>
          </p:nvPr>
        </p:nvSpPr>
        <p:spPr/>
        <p:txBody>
          <a:bodyPr/>
          <a:lstStyle/>
          <a:p>
            <a:pPr>
              <a:defRPr/>
            </a:pPr>
            <a:r>
              <a:rPr lang="fr-FR" altLang="en-US" dirty="0" smtClean="0"/>
              <a:t>ADM1301</a:t>
            </a:r>
            <a:endParaRPr lang="en-US" altLang="en-US" dirty="0"/>
          </a:p>
        </p:txBody>
      </p:sp>
      <p:sp>
        <p:nvSpPr>
          <p:cNvPr id="6" name="Footer Placeholder 5"/>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extLst>
      <p:ext uri="{BB962C8B-B14F-4D97-AF65-F5344CB8AC3E}">
        <p14:creationId xmlns:p14="http://schemas.microsoft.com/office/powerpoint/2010/main" val="3548327396"/>
      </p:ext>
    </p:extLst>
  </p:cSld>
  <p:clrMapOvr>
    <a:masterClrMapping/>
  </p:clrMapOvr>
  <p:transition spd="slow">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6"/>
          <p:cNvSpPr>
            <a:spLocks noGrp="1"/>
          </p:cNvSpPr>
          <p:nvPr>
            <p:ph type="sldNum" sz="quarter" idx="12"/>
          </p:nvPr>
        </p:nvSpPr>
        <p:spPr>
          <a:noFill/>
        </p:spPr>
        <p:txBody>
          <a:bodyPr/>
          <a:lstStyle/>
          <a:p>
            <a:fld id="{405BEFDA-6B46-430E-9E14-321D44C4B164}" type="slidenum">
              <a:rPr lang="en-US" altLang="en-US" smtClean="0"/>
              <a:pPr/>
              <a:t>37</a:t>
            </a:fld>
            <a:endParaRPr lang="en-US" altLang="en-US" dirty="0" smtClean="0"/>
          </a:p>
        </p:txBody>
      </p:sp>
      <p:sp>
        <p:nvSpPr>
          <p:cNvPr id="32771" name="Rectangle 2"/>
          <p:cNvSpPr>
            <a:spLocks noGrp="1" noChangeArrowheads="1"/>
          </p:cNvSpPr>
          <p:nvPr>
            <p:ph type="title"/>
          </p:nvPr>
        </p:nvSpPr>
        <p:spPr/>
        <p:txBody>
          <a:bodyPr/>
          <a:lstStyle/>
          <a:p>
            <a:pPr eaLnBrk="1" hangingPunct="1"/>
            <a:r>
              <a:rPr lang="en-CA" sz="3000" b="0" dirty="0" smtClean="0"/>
              <a:t>Ethics and Values in Government</a:t>
            </a:r>
            <a:endParaRPr lang="en-US" sz="3000" b="0" dirty="0" smtClean="0"/>
          </a:p>
        </p:txBody>
      </p:sp>
      <p:sp>
        <p:nvSpPr>
          <p:cNvPr id="32772" name="Rectangle 5"/>
          <p:cNvSpPr>
            <a:spLocks noGrp="1" noChangeArrowheads="1"/>
          </p:cNvSpPr>
          <p:nvPr>
            <p:ph type="body" sz="half" idx="2"/>
          </p:nvPr>
        </p:nvSpPr>
        <p:spPr/>
        <p:txBody>
          <a:bodyPr/>
          <a:lstStyle/>
          <a:p>
            <a:pPr eaLnBrk="1" hangingPunct="1"/>
            <a:r>
              <a:rPr lang="en-CA" sz="2600" dirty="0" smtClean="0"/>
              <a:t>Giving gifts (using taxpayers money)</a:t>
            </a:r>
          </a:p>
          <a:p>
            <a:pPr eaLnBrk="1" hangingPunct="1"/>
            <a:endParaRPr lang="en-CA" sz="2600" dirty="0" smtClean="0"/>
          </a:p>
          <a:p>
            <a:pPr eaLnBrk="1" hangingPunct="1"/>
            <a:r>
              <a:rPr lang="en-CA" sz="2600" dirty="0" smtClean="0"/>
              <a:t>Receiving gifts for participation</a:t>
            </a:r>
          </a:p>
          <a:p>
            <a:pPr eaLnBrk="1" hangingPunct="1"/>
            <a:endParaRPr lang="en-CA" sz="2600" dirty="0" smtClean="0"/>
          </a:p>
          <a:p>
            <a:pPr eaLnBrk="1" hangingPunct="1"/>
            <a:r>
              <a:rPr lang="en-CA" sz="2600" dirty="0" smtClean="0"/>
              <a:t>Hospitality</a:t>
            </a:r>
            <a:endParaRPr lang="en-US" sz="2600" dirty="0" smtClean="0"/>
          </a:p>
        </p:txBody>
      </p:sp>
      <p:pic>
        <p:nvPicPr>
          <p:cNvPr id="32773" name="Picture 6" descr="MCj04362960000[1]"/>
          <p:cNvPicPr>
            <a:picLocks noGrp="1" noChangeAspect="1" noChangeArrowheads="1"/>
          </p:cNvPicPr>
          <p:nvPr>
            <p:ph sz="half" idx="1"/>
          </p:nvPr>
        </p:nvPicPr>
        <p:blipFill>
          <a:blip r:embed="rId3" cstate="print"/>
          <a:srcRect/>
          <a:stretch>
            <a:fillRect/>
          </a:stretch>
        </p:blipFill>
        <p:spPr>
          <a:xfrm>
            <a:off x="611188" y="2492375"/>
            <a:ext cx="3384550" cy="2808288"/>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6"/>
          <p:cNvSpPr>
            <a:spLocks noGrp="1"/>
          </p:cNvSpPr>
          <p:nvPr>
            <p:ph type="sldNum" sz="quarter" idx="12"/>
          </p:nvPr>
        </p:nvSpPr>
        <p:spPr>
          <a:noFill/>
        </p:spPr>
        <p:txBody>
          <a:bodyPr/>
          <a:lstStyle/>
          <a:p>
            <a:fld id="{6DA18354-9D22-49AE-9329-3DC0F9731E61}" type="slidenum">
              <a:rPr lang="en-US" altLang="en-US" smtClean="0"/>
              <a:pPr/>
              <a:t>38</a:t>
            </a:fld>
            <a:endParaRPr lang="en-US" altLang="en-US" dirty="0" smtClean="0"/>
          </a:p>
        </p:txBody>
      </p:sp>
      <p:sp>
        <p:nvSpPr>
          <p:cNvPr id="34819" name="Rectangle 2"/>
          <p:cNvSpPr>
            <a:spLocks noGrp="1" noChangeArrowheads="1"/>
          </p:cNvSpPr>
          <p:nvPr>
            <p:ph type="title"/>
          </p:nvPr>
        </p:nvSpPr>
        <p:spPr/>
        <p:txBody>
          <a:bodyPr/>
          <a:lstStyle/>
          <a:p>
            <a:pPr eaLnBrk="1" hangingPunct="1"/>
            <a:r>
              <a:rPr lang="en-CA" sz="3000" b="0" dirty="0" smtClean="0"/>
              <a:t>Ethics and Values in Government</a:t>
            </a:r>
            <a:endParaRPr lang="en-US" sz="3000" b="0" dirty="0" smtClean="0"/>
          </a:p>
        </p:txBody>
      </p:sp>
      <p:sp>
        <p:nvSpPr>
          <p:cNvPr id="34820" name="Rectangle 3"/>
          <p:cNvSpPr>
            <a:spLocks noGrp="1" noChangeArrowheads="1"/>
          </p:cNvSpPr>
          <p:nvPr>
            <p:ph type="body" sz="half" idx="2"/>
          </p:nvPr>
        </p:nvSpPr>
        <p:spPr>
          <a:xfrm>
            <a:off x="4644008" y="1484784"/>
            <a:ext cx="4038600" cy="4411662"/>
          </a:xfrm>
        </p:spPr>
        <p:txBody>
          <a:bodyPr/>
          <a:lstStyle/>
          <a:p>
            <a:pPr eaLnBrk="1" hangingPunct="1"/>
            <a:r>
              <a:rPr lang="en-CA" sz="2600" dirty="0" smtClean="0"/>
              <a:t>Conflict of interests</a:t>
            </a:r>
          </a:p>
          <a:p>
            <a:pPr eaLnBrk="1" hangingPunct="1"/>
            <a:endParaRPr lang="en-CA" sz="2000" dirty="0" smtClean="0"/>
          </a:p>
          <a:p>
            <a:pPr eaLnBrk="1" hangingPunct="1"/>
            <a:r>
              <a:rPr lang="en-CA" sz="2600" dirty="0" smtClean="0"/>
              <a:t>Transparency vs. Cabinet confidence</a:t>
            </a:r>
          </a:p>
          <a:p>
            <a:pPr eaLnBrk="1" hangingPunct="1"/>
            <a:endParaRPr lang="en-CA" sz="2000" dirty="0" smtClean="0"/>
          </a:p>
          <a:p>
            <a:pPr eaLnBrk="1" hangingPunct="1"/>
            <a:r>
              <a:rPr lang="en-CA" sz="2600" dirty="0" smtClean="0"/>
              <a:t>Privacy of information</a:t>
            </a:r>
          </a:p>
          <a:p>
            <a:pPr eaLnBrk="1" hangingPunct="1"/>
            <a:endParaRPr lang="en-CA" sz="2000" dirty="0" smtClean="0"/>
          </a:p>
          <a:p>
            <a:pPr eaLnBrk="1" hangingPunct="1"/>
            <a:r>
              <a:rPr lang="en-CA" sz="2600" dirty="0" smtClean="0"/>
              <a:t>Insider knowledge</a:t>
            </a:r>
          </a:p>
          <a:p>
            <a:pPr eaLnBrk="1" hangingPunct="1"/>
            <a:endParaRPr lang="en-CA" sz="2000" dirty="0" smtClean="0"/>
          </a:p>
          <a:p>
            <a:pPr eaLnBrk="1" hangingPunct="1"/>
            <a:r>
              <a:rPr lang="en-CA" sz="2600" dirty="0" smtClean="0"/>
              <a:t>Post-employment considerations</a:t>
            </a:r>
            <a:endParaRPr lang="en-US" sz="2600" dirty="0" smtClean="0"/>
          </a:p>
        </p:txBody>
      </p:sp>
      <p:pic>
        <p:nvPicPr>
          <p:cNvPr id="34821" name="Picture 6" descr="MCj02821340000[1]"/>
          <p:cNvPicPr>
            <a:picLocks noGrp="1" noChangeAspect="1" noChangeArrowheads="1"/>
          </p:cNvPicPr>
          <p:nvPr>
            <p:ph sz="half" idx="1"/>
          </p:nvPr>
        </p:nvPicPr>
        <p:blipFill>
          <a:blip r:embed="rId3" cstate="print"/>
          <a:srcRect/>
          <a:stretch>
            <a:fillRect/>
          </a:stretch>
        </p:blipFill>
        <p:spPr>
          <a:xfrm>
            <a:off x="395288" y="2276475"/>
            <a:ext cx="3960812" cy="3457575"/>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6"/>
          <p:cNvSpPr>
            <a:spLocks noGrp="1"/>
          </p:cNvSpPr>
          <p:nvPr>
            <p:ph type="sldNum" sz="quarter" idx="12"/>
          </p:nvPr>
        </p:nvSpPr>
        <p:spPr>
          <a:noFill/>
        </p:spPr>
        <p:txBody>
          <a:bodyPr/>
          <a:lstStyle/>
          <a:p>
            <a:fld id="{154075AF-5F0A-4C57-B0E3-D2A5ECEC9223}" type="slidenum">
              <a:rPr lang="en-US" altLang="en-US" smtClean="0"/>
              <a:pPr/>
              <a:t>39</a:t>
            </a:fld>
            <a:endParaRPr lang="en-US" altLang="en-US" dirty="0" smtClean="0"/>
          </a:p>
        </p:txBody>
      </p:sp>
      <p:sp>
        <p:nvSpPr>
          <p:cNvPr id="35843" name="Rectangle 2"/>
          <p:cNvSpPr>
            <a:spLocks noGrp="1" noChangeArrowheads="1"/>
          </p:cNvSpPr>
          <p:nvPr>
            <p:ph type="title"/>
          </p:nvPr>
        </p:nvSpPr>
        <p:spPr/>
        <p:txBody>
          <a:bodyPr/>
          <a:lstStyle/>
          <a:p>
            <a:pPr eaLnBrk="1" hangingPunct="1"/>
            <a:r>
              <a:rPr lang="en-CA" sz="3000" b="0" dirty="0" smtClean="0"/>
              <a:t>Ethics and Values in Government</a:t>
            </a:r>
            <a:endParaRPr lang="en-US" sz="3000" b="0" dirty="0" smtClean="0"/>
          </a:p>
        </p:txBody>
      </p:sp>
      <p:sp>
        <p:nvSpPr>
          <p:cNvPr id="35844" name="Rectangle 3"/>
          <p:cNvSpPr>
            <a:spLocks noGrp="1" noChangeArrowheads="1"/>
          </p:cNvSpPr>
          <p:nvPr>
            <p:ph type="body" sz="half" idx="2"/>
          </p:nvPr>
        </p:nvSpPr>
        <p:spPr/>
        <p:txBody>
          <a:bodyPr/>
          <a:lstStyle/>
          <a:p>
            <a:pPr eaLnBrk="1" hangingPunct="1"/>
            <a:endParaRPr lang="en-CA" sz="2600" dirty="0" smtClean="0"/>
          </a:p>
          <a:p>
            <a:pPr eaLnBrk="1" hangingPunct="1"/>
            <a:r>
              <a:rPr lang="en-CA" sz="2600" dirty="0" smtClean="0"/>
              <a:t>Government procurement</a:t>
            </a:r>
          </a:p>
          <a:p>
            <a:pPr eaLnBrk="1" hangingPunct="1">
              <a:buNone/>
            </a:pPr>
            <a:endParaRPr lang="en-CA" sz="2600" dirty="0" smtClean="0"/>
          </a:p>
        </p:txBody>
      </p:sp>
      <p:pic>
        <p:nvPicPr>
          <p:cNvPr id="35845" name="Picture 6" descr="MCj00885540000[1]"/>
          <p:cNvPicPr>
            <a:picLocks noGrp="1" noChangeAspect="1" noChangeArrowheads="1"/>
          </p:cNvPicPr>
          <p:nvPr>
            <p:ph sz="half" idx="1"/>
          </p:nvPr>
        </p:nvPicPr>
        <p:blipFill>
          <a:blip r:embed="rId3" cstate="print"/>
          <a:srcRect/>
          <a:stretch>
            <a:fillRect/>
          </a:stretch>
        </p:blipFill>
        <p:spPr>
          <a:xfrm>
            <a:off x="611188" y="2276475"/>
            <a:ext cx="3673475" cy="3816350"/>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6"/>
          <p:cNvSpPr>
            <a:spLocks noGrp="1"/>
          </p:cNvSpPr>
          <p:nvPr>
            <p:ph type="sldNum" sz="quarter" idx="12"/>
          </p:nvPr>
        </p:nvSpPr>
        <p:spPr>
          <a:noFill/>
        </p:spPr>
        <p:txBody>
          <a:bodyPr/>
          <a:lstStyle/>
          <a:p>
            <a:fld id="{7B6B4A02-B12A-41BE-A2D2-B4949BCC143D}" type="slidenum">
              <a:rPr lang="en-US" altLang="en-US" smtClean="0"/>
              <a:pPr/>
              <a:t>40</a:t>
            </a:fld>
            <a:endParaRPr lang="en-US" altLang="en-US" dirty="0" smtClean="0"/>
          </a:p>
        </p:txBody>
      </p:sp>
      <p:sp>
        <p:nvSpPr>
          <p:cNvPr id="36867" name="Rectangle 2"/>
          <p:cNvSpPr>
            <a:spLocks noGrp="1" noChangeArrowheads="1"/>
          </p:cNvSpPr>
          <p:nvPr>
            <p:ph type="title"/>
          </p:nvPr>
        </p:nvSpPr>
        <p:spPr/>
        <p:txBody>
          <a:bodyPr/>
          <a:lstStyle/>
          <a:p>
            <a:pPr eaLnBrk="1" hangingPunct="1"/>
            <a:r>
              <a:rPr lang="en-CA" sz="3000" b="0" dirty="0" smtClean="0"/>
              <a:t>Ethics and Values in Civil Society</a:t>
            </a:r>
            <a:endParaRPr lang="en-US" sz="3000" b="0" dirty="0" smtClean="0"/>
          </a:p>
        </p:txBody>
      </p:sp>
      <p:sp>
        <p:nvSpPr>
          <p:cNvPr id="36868" name="Rectangle 3"/>
          <p:cNvSpPr>
            <a:spLocks noGrp="1" noChangeArrowheads="1"/>
          </p:cNvSpPr>
          <p:nvPr>
            <p:ph type="body" sz="half" idx="1"/>
          </p:nvPr>
        </p:nvSpPr>
        <p:spPr/>
        <p:txBody>
          <a:bodyPr/>
          <a:lstStyle/>
          <a:p>
            <a:pPr eaLnBrk="1" hangingPunct="1"/>
            <a:endParaRPr lang="en-CA" sz="2600" dirty="0" smtClean="0"/>
          </a:p>
          <a:p>
            <a:pPr eaLnBrk="1" hangingPunct="1"/>
            <a:r>
              <a:rPr lang="en-CA" sz="2600" dirty="0" smtClean="0"/>
              <a:t>Relationships built on trust</a:t>
            </a:r>
          </a:p>
          <a:p>
            <a:pPr eaLnBrk="1" hangingPunct="1"/>
            <a:r>
              <a:rPr lang="en-CA" sz="2600" dirty="0" smtClean="0"/>
              <a:t>Values should be higher than prevailing standards</a:t>
            </a:r>
          </a:p>
        </p:txBody>
      </p:sp>
      <p:pic>
        <p:nvPicPr>
          <p:cNvPr id="36869" name="Picture 7" descr="MPj03877760000[1]"/>
          <p:cNvPicPr>
            <a:picLocks noGrp="1" noChangeAspect="1" noChangeArrowheads="1"/>
          </p:cNvPicPr>
          <p:nvPr>
            <p:ph sz="half" idx="2"/>
          </p:nvPr>
        </p:nvPicPr>
        <p:blipFill>
          <a:blip r:embed="rId3" cstate="print"/>
          <a:srcRect/>
          <a:stretch>
            <a:fillRect/>
          </a:stretch>
        </p:blipFill>
        <p:spPr>
          <a:xfrm>
            <a:off x="4500563" y="2205038"/>
            <a:ext cx="4354512" cy="3744912"/>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5"/>
          <p:cNvSpPr>
            <a:spLocks noGrp="1"/>
          </p:cNvSpPr>
          <p:nvPr>
            <p:ph type="sldNum" sz="quarter" idx="12"/>
          </p:nvPr>
        </p:nvSpPr>
        <p:spPr>
          <a:noFill/>
        </p:spPr>
        <p:txBody>
          <a:bodyPr/>
          <a:lstStyle/>
          <a:p>
            <a:fld id="{DE028222-E54E-489A-B1EE-DED3C0C4D159}" type="slidenum">
              <a:rPr lang="en-US" altLang="en-US" smtClean="0"/>
              <a:pPr/>
              <a:t>41</a:t>
            </a:fld>
            <a:endParaRPr lang="en-US" altLang="en-US" dirty="0" smtClean="0"/>
          </a:p>
        </p:txBody>
      </p:sp>
      <p:sp>
        <p:nvSpPr>
          <p:cNvPr id="37891" name="Rectangle 2"/>
          <p:cNvSpPr>
            <a:spLocks noGrp="1" noChangeArrowheads="1"/>
          </p:cNvSpPr>
          <p:nvPr>
            <p:ph type="title"/>
          </p:nvPr>
        </p:nvSpPr>
        <p:spPr/>
        <p:txBody>
          <a:bodyPr/>
          <a:lstStyle/>
          <a:p>
            <a:pPr eaLnBrk="1" hangingPunct="1"/>
            <a:r>
              <a:rPr lang="en-CA" sz="3000" b="0" dirty="0" smtClean="0"/>
              <a:t>Factors that encourage ethical decision making</a:t>
            </a:r>
            <a:endParaRPr lang="en-US" sz="3000" b="0" dirty="0" smtClean="0"/>
          </a:p>
        </p:txBody>
      </p:sp>
      <p:sp>
        <p:nvSpPr>
          <p:cNvPr id="37892" name="Rectangle 6"/>
          <p:cNvSpPr>
            <a:spLocks noGrp="1" noChangeArrowheads="1"/>
          </p:cNvSpPr>
          <p:nvPr>
            <p:ph type="body" idx="1"/>
          </p:nvPr>
        </p:nvSpPr>
        <p:spPr/>
        <p:txBody>
          <a:bodyPr/>
          <a:lstStyle/>
          <a:p>
            <a:pPr marL="571500" indent="-571500" eaLnBrk="1" hangingPunct="1">
              <a:lnSpc>
                <a:spcPct val="80000"/>
              </a:lnSpc>
              <a:buFont typeface="Wingdings" pitchFamily="2" charset="2"/>
              <a:buAutoNum type="arabicPeriod"/>
            </a:pPr>
            <a:r>
              <a:rPr lang="en-US" sz="2400" i="1" dirty="0" smtClean="0"/>
              <a:t>A strong organizational culture that emphasizes the importance of ethics</a:t>
            </a:r>
          </a:p>
          <a:p>
            <a:pPr marL="571500" indent="-571500" eaLnBrk="1" hangingPunct="1">
              <a:lnSpc>
                <a:spcPct val="80000"/>
              </a:lnSpc>
              <a:buFont typeface="Wingdings" pitchFamily="2" charset="2"/>
              <a:buAutoNum type="arabicPeriod"/>
            </a:pPr>
            <a:r>
              <a:rPr lang="en-US" sz="2400" i="1" dirty="0" smtClean="0"/>
              <a:t>A collaborative, Theory Y management style;</a:t>
            </a:r>
          </a:p>
          <a:p>
            <a:pPr marL="571500" indent="-571500" eaLnBrk="1" hangingPunct="1">
              <a:lnSpc>
                <a:spcPct val="80000"/>
              </a:lnSpc>
              <a:buFont typeface="Wingdings" pitchFamily="2" charset="2"/>
              <a:buAutoNum type="arabicPeriod"/>
            </a:pPr>
            <a:r>
              <a:rPr lang="en-US" sz="2400" i="1" dirty="0" smtClean="0"/>
              <a:t>A symmetrical worldview that values innovation and dialogue;</a:t>
            </a:r>
          </a:p>
          <a:p>
            <a:pPr marL="571500" indent="-571500" eaLnBrk="1" hangingPunct="1">
              <a:lnSpc>
                <a:spcPct val="80000"/>
              </a:lnSpc>
              <a:buFont typeface="Wingdings" pitchFamily="2" charset="2"/>
              <a:buAutoNum type="arabicPeriod"/>
            </a:pPr>
            <a:r>
              <a:rPr lang="en-US" sz="2400" i="1" dirty="0" smtClean="0"/>
              <a:t>A counseling role for issues management</a:t>
            </a:r>
          </a:p>
          <a:p>
            <a:pPr marL="571500" indent="-571500" eaLnBrk="1" hangingPunct="1">
              <a:lnSpc>
                <a:spcPct val="80000"/>
              </a:lnSpc>
              <a:buFont typeface="Wingdings" pitchFamily="2" charset="2"/>
              <a:buAutoNum type="arabicPeriod"/>
            </a:pPr>
            <a:r>
              <a:rPr lang="en-US" sz="2400" i="1" dirty="0" smtClean="0"/>
              <a:t>Rewarding ethical behaviour</a:t>
            </a:r>
          </a:p>
          <a:p>
            <a:pPr marL="571500" indent="-571500" eaLnBrk="1" hangingPunct="1">
              <a:lnSpc>
                <a:spcPct val="80000"/>
              </a:lnSpc>
              <a:buFont typeface="Wingdings" pitchFamily="2" charset="2"/>
              <a:buAutoNum type="arabicPeriod"/>
            </a:pPr>
            <a:r>
              <a:rPr lang="en-US" sz="2400" i="1" dirty="0" smtClean="0"/>
              <a:t>A commitment to ethical analysis using one (or more) of the rigorous approaches of moral philosophy.</a:t>
            </a:r>
            <a:r>
              <a:rPr lang="en-US" sz="1600" baseline="30000" dirty="0" smtClean="0">
                <a:hlinkClick r:id="" action="ppaction://noaction"/>
              </a:rPr>
              <a:t>[1]</a:t>
            </a:r>
            <a:endParaRPr lang="en-US" sz="1600" baseline="30000" dirty="0" smtClean="0"/>
          </a:p>
          <a:p>
            <a:pPr marL="571500" indent="-571500" eaLnBrk="1" hangingPunct="1">
              <a:lnSpc>
                <a:spcPct val="80000"/>
              </a:lnSpc>
              <a:buFont typeface="Wingdings" pitchFamily="2" charset="2"/>
              <a:buNone/>
            </a:pPr>
            <a:r>
              <a:rPr lang="en-US" sz="2100" dirty="0" smtClean="0"/>
              <a:t/>
            </a:r>
            <a:br>
              <a:rPr lang="en-US" sz="2100" dirty="0" smtClean="0"/>
            </a:br>
            <a:r>
              <a:rPr lang="en-US" sz="1200" dirty="0" smtClean="0">
                <a:hlinkClick r:id="" action="ppaction://noaction"/>
              </a:rPr>
              <a:t>[1]</a:t>
            </a:r>
            <a:r>
              <a:rPr lang="en-US" sz="2100" dirty="0" smtClean="0"/>
              <a:t> </a:t>
            </a:r>
            <a:r>
              <a:rPr lang="en-CA" sz="1400" dirty="0" smtClean="0"/>
              <a:t>Stake, R.E. 1994 and Yin, R.K. 1994 cited in Bowen, Shannon A. 2004. </a:t>
            </a:r>
            <a:r>
              <a:rPr lang="en-CA" sz="1400" i="1" dirty="0" smtClean="0"/>
              <a:t>Organizational Factors Encouraging Ethical Decision Making: An Exploration in the Case of an Exemplar</a:t>
            </a:r>
            <a:r>
              <a:rPr lang="en-CA" sz="1400" dirty="0" smtClean="0"/>
              <a:t>.  Journal of Business Ethics. 52. Pp.311-324.</a:t>
            </a:r>
            <a:r>
              <a:rPr lang="en-US" sz="1400" dirty="0" smtClean="0"/>
              <a:t> </a:t>
            </a:r>
          </a:p>
        </p:txBody>
      </p:sp>
      <p:sp>
        <p:nvSpPr>
          <p:cNvPr id="5" name="Date Placeholder 4"/>
          <p:cNvSpPr>
            <a:spLocks noGrp="1"/>
          </p:cNvSpPr>
          <p:nvPr>
            <p:ph type="dt" sz="half" idx="10"/>
          </p:nvPr>
        </p:nvSpPr>
        <p:spPr/>
        <p:txBody>
          <a:bodyPr/>
          <a:lstStyle/>
          <a:p>
            <a:pPr>
              <a:defRPr/>
            </a:pPr>
            <a:r>
              <a:rPr lang="fr-FR" altLang="en-US" dirty="0" smtClean="0"/>
              <a:t>ADM1301</a:t>
            </a:r>
            <a:endParaRPr lang="en-US" altLang="en-US" dirty="0"/>
          </a:p>
        </p:txBody>
      </p:sp>
      <p:sp>
        <p:nvSpPr>
          <p:cNvPr id="6" name="Footer Placeholder 5"/>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pPr algn="l"/>
            <a:r>
              <a:rPr lang="en-CA" sz="3200" b="0" dirty="0" smtClean="0"/>
              <a:t>Determinants of ethical behaviour in organisations by ranked importance</a:t>
            </a:r>
            <a:endParaRPr lang="fr-CA" sz="3200" b="0" dirty="0"/>
          </a:p>
        </p:txBody>
      </p:sp>
      <p:sp>
        <p:nvSpPr>
          <p:cNvPr id="8" name="Subtitle 7"/>
          <p:cNvSpPr>
            <a:spLocks noGrp="1"/>
          </p:cNvSpPr>
          <p:nvPr>
            <p:ph type="subTitle" idx="1"/>
          </p:nvPr>
        </p:nvSpPr>
        <p:spPr>
          <a:xfrm>
            <a:off x="467544" y="3068960"/>
            <a:ext cx="6840759" cy="2952328"/>
          </a:xfrm>
        </p:spPr>
        <p:txBody>
          <a:bodyPr/>
          <a:lstStyle/>
          <a:p>
            <a:pPr marL="536575" lvl="1" indent="-514350" eaLnBrk="1" hangingPunct="1">
              <a:buFont typeface="Calibri" pitchFamily="34" charset="0"/>
              <a:buAutoNum type="arabicPeriod"/>
            </a:pPr>
            <a:r>
              <a:rPr lang="en-CA" sz="2400" dirty="0" smtClean="0"/>
              <a:t>Behaviour of superiors</a:t>
            </a:r>
          </a:p>
          <a:p>
            <a:pPr marL="536575" lvl="1" indent="-514350" eaLnBrk="1" hangingPunct="1">
              <a:buFont typeface="Calibri" pitchFamily="34" charset="0"/>
              <a:buAutoNum type="arabicPeriod"/>
            </a:pPr>
            <a:r>
              <a:rPr lang="en-CA" sz="2400" dirty="0" smtClean="0"/>
              <a:t>Behaviour of peers in the organisation</a:t>
            </a:r>
          </a:p>
          <a:p>
            <a:pPr marL="536575" lvl="1" indent="-514350" eaLnBrk="1" hangingPunct="1">
              <a:buFont typeface="Calibri" pitchFamily="34" charset="0"/>
              <a:buAutoNum type="arabicPeriod"/>
            </a:pPr>
            <a:r>
              <a:rPr lang="en-CA" sz="2400" dirty="0" smtClean="0"/>
              <a:t>Ethical practices of one's industry or profession</a:t>
            </a:r>
          </a:p>
          <a:p>
            <a:pPr marL="536575" lvl="1" indent="-514350" eaLnBrk="1" hangingPunct="1">
              <a:buFont typeface="Calibri" pitchFamily="34" charset="0"/>
              <a:buAutoNum type="arabicPeriod"/>
            </a:pPr>
            <a:r>
              <a:rPr lang="en-CA" sz="2400" dirty="0" smtClean="0"/>
              <a:t>Society’s moral climate</a:t>
            </a:r>
          </a:p>
          <a:p>
            <a:pPr marL="536575" lvl="1" indent="-514350" eaLnBrk="1" hangingPunct="1">
              <a:buFont typeface="Calibri" pitchFamily="34" charset="0"/>
              <a:buAutoNum type="arabicPeriod"/>
            </a:pPr>
            <a:r>
              <a:rPr lang="en-CA" sz="2400" dirty="0" smtClean="0"/>
              <a:t>Existence of formal organisational policy</a:t>
            </a:r>
          </a:p>
          <a:p>
            <a:pPr marL="536575" lvl="1" indent="-514350" eaLnBrk="1" hangingPunct="1">
              <a:buFontTx/>
              <a:buNone/>
            </a:pPr>
            <a:r>
              <a:rPr lang="en-CA" sz="1800" dirty="0" smtClean="0"/>
              <a:t>(source: Schmidt and Posner)</a:t>
            </a:r>
          </a:p>
          <a:p>
            <a:pPr algn="l"/>
            <a:endParaRPr lang="fr-CA" sz="2800" dirty="0"/>
          </a:p>
        </p:txBody>
      </p:sp>
      <p:sp>
        <p:nvSpPr>
          <p:cNvPr id="4" name="Date Placeholder 3"/>
          <p:cNvSpPr>
            <a:spLocks noGrp="1"/>
          </p:cNvSpPr>
          <p:nvPr>
            <p:ph type="dt" sz="half" idx="10"/>
          </p:nvPr>
        </p:nvSpPr>
        <p:spPr/>
        <p:txBody>
          <a:bodyPr/>
          <a:lstStyle/>
          <a:p>
            <a:pPr>
              <a:defRPr/>
            </a:pPr>
            <a:r>
              <a:rPr lang="fr-FR" altLang="en-US" dirty="0" smtClean="0"/>
              <a:t>ADM1301</a:t>
            </a:r>
            <a:endParaRPr lang="en-US" altLang="en-US" dirty="0"/>
          </a:p>
        </p:txBody>
      </p:sp>
      <p:sp>
        <p:nvSpPr>
          <p:cNvPr id="5" name="Footer Placeholder 4"/>
          <p:cNvSpPr>
            <a:spLocks noGrp="1"/>
          </p:cNvSpPr>
          <p:nvPr>
            <p:ph type="ftr" sz="quarter" idx="11"/>
          </p:nvPr>
        </p:nvSpPr>
        <p:spPr/>
        <p:txBody>
          <a:bodyPr/>
          <a:lstStyle/>
          <a:p>
            <a:pPr>
              <a:defRPr/>
            </a:pPr>
            <a:r>
              <a:rPr lang="en-CA" altLang="en-US" dirty="0" smtClean="0"/>
              <a:t>© PM, DD and McGraw-Hill Ryerson</a:t>
            </a:r>
            <a:endParaRPr lang="en-US" altLang="en-US" dirty="0"/>
          </a:p>
        </p:txBody>
      </p:sp>
      <p:sp>
        <p:nvSpPr>
          <p:cNvPr id="6" name="Slide Number Placeholder 5"/>
          <p:cNvSpPr>
            <a:spLocks noGrp="1"/>
          </p:cNvSpPr>
          <p:nvPr>
            <p:ph type="sldNum" sz="quarter" idx="12"/>
          </p:nvPr>
        </p:nvSpPr>
        <p:spPr/>
        <p:txBody>
          <a:bodyPr/>
          <a:lstStyle/>
          <a:p>
            <a:pPr>
              <a:defRPr/>
            </a:pPr>
            <a:fld id="{16ED0A4A-97F0-4C98-8943-CCECF7307BF4}" type="slidenum">
              <a:rPr lang="en-US" altLang="en-US" smtClean="0"/>
              <a:pPr>
                <a:defRPr/>
              </a:pPr>
              <a:t>42</a:t>
            </a:fld>
            <a:endParaRPr lang="en-US" altLang="en-US" dirty="0"/>
          </a:p>
        </p:txBody>
      </p:sp>
    </p:spTree>
  </p:cSld>
  <p:clrMapOvr>
    <a:masterClrMapping/>
  </p:clrMapOvr>
  <p:transition spd="slow">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5"/>
          <p:cNvSpPr>
            <a:spLocks noGrp="1"/>
          </p:cNvSpPr>
          <p:nvPr>
            <p:ph type="sldNum" sz="quarter" idx="12"/>
          </p:nvPr>
        </p:nvSpPr>
        <p:spPr>
          <a:noFill/>
        </p:spPr>
        <p:txBody>
          <a:bodyPr/>
          <a:lstStyle/>
          <a:p>
            <a:fld id="{AF545777-2F42-40A4-987A-F5613E3C128C}" type="slidenum">
              <a:rPr lang="en-US" smtClean="0"/>
              <a:pPr/>
              <a:t>43</a:t>
            </a:fld>
            <a:endParaRPr lang="en-US" dirty="0" smtClean="0"/>
          </a:p>
        </p:txBody>
      </p:sp>
      <p:sp>
        <p:nvSpPr>
          <p:cNvPr id="38915" name="Rectangle 2"/>
          <p:cNvSpPr>
            <a:spLocks noGrp="1" noChangeArrowheads="1"/>
          </p:cNvSpPr>
          <p:nvPr>
            <p:ph type="title"/>
          </p:nvPr>
        </p:nvSpPr>
        <p:spPr/>
        <p:txBody>
          <a:bodyPr/>
          <a:lstStyle/>
          <a:p>
            <a:pPr eaLnBrk="1" hangingPunct="1"/>
            <a:r>
              <a:rPr lang="en-CA" sz="4000" dirty="0" smtClean="0"/>
              <a:t>Managing the Ethics of Business</a:t>
            </a:r>
            <a:endParaRPr lang="en-US" sz="4000" dirty="0" smtClean="0"/>
          </a:p>
        </p:txBody>
      </p:sp>
      <p:sp>
        <p:nvSpPr>
          <p:cNvPr id="38916" name="Rectangle 3"/>
          <p:cNvSpPr>
            <a:spLocks noGrp="1" noChangeArrowheads="1"/>
          </p:cNvSpPr>
          <p:nvPr>
            <p:ph type="body" idx="1"/>
          </p:nvPr>
        </p:nvSpPr>
        <p:spPr/>
        <p:txBody>
          <a:bodyPr/>
          <a:lstStyle/>
          <a:p>
            <a:pPr eaLnBrk="1" hangingPunct="1"/>
            <a:r>
              <a:rPr lang="en-CA" dirty="0" smtClean="0"/>
              <a:t>Statements of values</a:t>
            </a:r>
          </a:p>
          <a:p>
            <a:pPr eaLnBrk="1" hangingPunct="1"/>
            <a:r>
              <a:rPr lang="en-CA" dirty="0" smtClean="0"/>
              <a:t>Codes of conduct</a:t>
            </a:r>
          </a:p>
          <a:p>
            <a:pPr eaLnBrk="1" hangingPunct="1"/>
            <a:r>
              <a:rPr lang="en-CA" dirty="0" smtClean="0"/>
              <a:t>Codes of ethics</a:t>
            </a:r>
          </a:p>
          <a:p>
            <a:pPr eaLnBrk="1" hangingPunct="1"/>
            <a:endParaRPr lang="en-CA" dirty="0" smtClean="0"/>
          </a:p>
          <a:p>
            <a:pPr eaLnBrk="1" hangingPunct="1"/>
            <a:r>
              <a:rPr lang="en-CA" dirty="0" smtClean="0"/>
              <a:t>But how can managers evaluate the ethics of a business decision?</a:t>
            </a:r>
            <a:endParaRPr lang="en-US" dirty="0" smtClean="0"/>
          </a:p>
        </p:txBody>
      </p:sp>
      <p:sp>
        <p:nvSpPr>
          <p:cNvPr id="5" name="Date Placeholder 4"/>
          <p:cNvSpPr>
            <a:spLocks noGrp="1"/>
          </p:cNvSpPr>
          <p:nvPr>
            <p:ph type="dt" sz="half" idx="10"/>
          </p:nvPr>
        </p:nvSpPr>
        <p:spPr/>
        <p:txBody>
          <a:bodyPr/>
          <a:lstStyle/>
          <a:p>
            <a:pPr>
              <a:defRPr/>
            </a:pPr>
            <a:r>
              <a:rPr lang="fr-FR" altLang="en-US" dirty="0" smtClean="0"/>
              <a:t>ADM1301</a:t>
            </a:r>
            <a:endParaRPr lang="en-US" altLang="en-US" dirty="0"/>
          </a:p>
        </p:txBody>
      </p:sp>
      <p:sp>
        <p:nvSpPr>
          <p:cNvPr id="6" name="Footer Placeholder 5"/>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6"/>
          <p:cNvSpPr>
            <a:spLocks noGrp="1"/>
          </p:cNvSpPr>
          <p:nvPr>
            <p:ph type="sldNum" sz="quarter" idx="12"/>
          </p:nvPr>
        </p:nvSpPr>
        <p:spPr>
          <a:noFill/>
        </p:spPr>
        <p:txBody>
          <a:bodyPr/>
          <a:lstStyle/>
          <a:p>
            <a:fld id="{AAA9B46C-C3D8-49DA-A475-B789F97512B8}" type="slidenum">
              <a:rPr lang="en-US" smtClean="0"/>
              <a:pPr/>
              <a:t>44</a:t>
            </a:fld>
            <a:endParaRPr lang="en-US" dirty="0" smtClean="0"/>
          </a:p>
        </p:txBody>
      </p:sp>
      <p:sp>
        <p:nvSpPr>
          <p:cNvPr id="39939" name="Rectangle 7"/>
          <p:cNvSpPr>
            <a:spLocks noGrp="1" noChangeArrowheads="1"/>
          </p:cNvSpPr>
          <p:nvPr>
            <p:ph type="title"/>
          </p:nvPr>
        </p:nvSpPr>
        <p:spPr/>
        <p:txBody>
          <a:bodyPr/>
          <a:lstStyle/>
          <a:p>
            <a:pPr eaLnBrk="1" hangingPunct="1"/>
            <a:r>
              <a:rPr lang="en-CA" sz="3200" dirty="0" smtClean="0"/>
              <a:t>Nash: Some Plainly Worded Questions</a:t>
            </a:r>
            <a:endParaRPr lang="en-US" sz="3200" dirty="0" smtClean="0"/>
          </a:p>
        </p:txBody>
      </p:sp>
      <p:sp>
        <p:nvSpPr>
          <p:cNvPr id="39940" name="Rectangle 9"/>
          <p:cNvSpPr>
            <a:spLocks noGrp="1" noChangeArrowheads="1"/>
          </p:cNvSpPr>
          <p:nvPr>
            <p:ph type="body" sz="half" idx="2"/>
          </p:nvPr>
        </p:nvSpPr>
        <p:spPr>
          <a:xfrm>
            <a:off x="4427538" y="2017713"/>
            <a:ext cx="4527550" cy="4114800"/>
          </a:xfrm>
        </p:spPr>
        <p:txBody>
          <a:bodyPr/>
          <a:lstStyle/>
          <a:p>
            <a:pPr marL="533400" indent="-533400" eaLnBrk="1" hangingPunct="1">
              <a:lnSpc>
                <a:spcPct val="80000"/>
              </a:lnSpc>
              <a:buFont typeface="Wingdings" pitchFamily="2" charset="2"/>
              <a:buAutoNum type="arabicPeriod"/>
            </a:pPr>
            <a:r>
              <a:rPr lang="en-CA" sz="2000" dirty="0" smtClean="0"/>
              <a:t>Have you defined the problem accurately?</a:t>
            </a:r>
          </a:p>
          <a:p>
            <a:pPr marL="533400" indent="-533400" eaLnBrk="1" hangingPunct="1">
              <a:lnSpc>
                <a:spcPct val="80000"/>
              </a:lnSpc>
              <a:buFont typeface="Wingdings" pitchFamily="2" charset="2"/>
              <a:buAutoNum type="arabicPeriod"/>
            </a:pPr>
            <a:r>
              <a:rPr lang="en-CA" sz="2000" dirty="0" smtClean="0"/>
              <a:t>How would you define the problem if you stood on the other side of the fence?</a:t>
            </a:r>
          </a:p>
          <a:p>
            <a:pPr marL="533400" indent="-533400" eaLnBrk="1" hangingPunct="1">
              <a:lnSpc>
                <a:spcPct val="80000"/>
              </a:lnSpc>
              <a:buFont typeface="Wingdings" pitchFamily="2" charset="2"/>
              <a:buAutoNum type="arabicPeriod"/>
            </a:pPr>
            <a:r>
              <a:rPr lang="en-CA" sz="2000" dirty="0" smtClean="0"/>
              <a:t>How did this situation occur in the first place?</a:t>
            </a:r>
          </a:p>
          <a:p>
            <a:pPr marL="533400" indent="-533400" eaLnBrk="1" hangingPunct="1">
              <a:lnSpc>
                <a:spcPct val="80000"/>
              </a:lnSpc>
              <a:buFont typeface="Wingdings" pitchFamily="2" charset="2"/>
              <a:buAutoNum type="arabicPeriod"/>
            </a:pPr>
            <a:r>
              <a:rPr lang="en-CA" sz="2000" dirty="0" smtClean="0"/>
              <a:t>To whom and to what do you give your loyalty as a person and as a member of the corporation?</a:t>
            </a:r>
          </a:p>
          <a:p>
            <a:pPr marL="533400" indent="-533400" eaLnBrk="1" hangingPunct="1">
              <a:lnSpc>
                <a:spcPct val="80000"/>
              </a:lnSpc>
              <a:buFont typeface="Wingdings" pitchFamily="2" charset="2"/>
              <a:buAutoNum type="arabicPeriod"/>
            </a:pPr>
            <a:r>
              <a:rPr lang="en-CA" sz="2000" dirty="0" smtClean="0"/>
              <a:t>What is your intention in making this decision?</a:t>
            </a:r>
          </a:p>
          <a:p>
            <a:pPr marL="533400" indent="-533400" eaLnBrk="1" hangingPunct="1">
              <a:lnSpc>
                <a:spcPct val="80000"/>
              </a:lnSpc>
              <a:buFont typeface="Wingdings" pitchFamily="2" charset="2"/>
              <a:buAutoNum type="arabicPeriod"/>
            </a:pPr>
            <a:r>
              <a:rPr lang="en-CA" sz="2000" dirty="0" smtClean="0"/>
              <a:t>How does this intention compare with the probable results?</a:t>
            </a:r>
            <a:endParaRPr lang="en-US" sz="2000" dirty="0" smtClean="0"/>
          </a:p>
        </p:txBody>
      </p:sp>
      <p:pic>
        <p:nvPicPr>
          <p:cNvPr id="39941" name="Picture 10" descr="MCj04344110000[1]"/>
          <p:cNvPicPr>
            <a:picLocks noGrp="1" noChangeAspect="1" noChangeArrowheads="1"/>
          </p:cNvPicPr>
          <p:nvPr>
            <p:ph sz="half" idx="1"/>
          </p:nvPr>
        </p:nvPicPr>
        <p:blipFill>
          <a:blip r:embed="rId3" cstate="print"/>
          <a:srcRect/>
          <a:stretch>
            <a:fillRect/>
          </a:stretch>
        </p:blipFill>
        <p:spPr>
          <a:xfrm>
            <a:off x="827088" y="2205038"/>
            <a:ext cx="3024187" cy="3455987"/>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6"/>
          <p:cNvSpPr>
            <a:spLocks noGrp="1"/>
          </p:cNvSpPr>
          <p:nvPr>
            <p:ph type="sldNum" sz="quarter" idx="12"/>
          </p:nvPr>
        </p:nvSpPr>
        <p:spPr>
          <a:noFill/>
        </p:spPr>
        <p:txBody>
          <a:bodyPr/>
          <a:lstStyle/>
          <a:p>
            <a:fld id="{0465924D-F5C1-4799-9809-BF7541FD7634}" type="slidenum">
              <a:rPr lang="en-US" smtClean="0"/>
              <a:pPr/>
              <a:t>45</a:t>
            </a:fld>
            <a:endParaRPr lang="en-US" dirty="0" smtClean="0"/>
          </a:p>
        </p:txBody>
      </p:sp>
      <p:sp>
        <p:nvSpPr>
          <p:cNvPr id="40963" name="Rectangle 2"/>
          <p:cNvSpPr>
            <a:spLocks noGrp="1" noChangeArrowheads="1"/>
          </p:cNvSpPr>
          <p:nvPr>
            <p:ph type="title"/>
          </p:nvPr>
        </p:nvSpPr>
        <p:spPr/>
        <p:txBody>
          <a:bodyPr/>
          <a:lstStyle/>
          <a:p>
            <a:pPr eaLnBrk="1" hangingPunct="1"/>
            <a:r>
              <a:rPr lang="en-CA" sz="3200" dirty="0" smtClean="0"/>
              <a:t>Nash: Some Plainly Worded Questions</a:t>
            </a:r>
            <a:endParaRPr lang="en-US" sz="3200" dirty="0" smtClean="0"/>
          </a:p>
        </p:txBody>
      </p:sp>
      <p:sp>
        <p:nvSpPr>
          <p:cNvPr id="40964" name="Rectangle 3"/>
          <p:cNvSpPr>
            <a:spLocks noGrp="1" noChangeArrowheads="1"/>
          </p:cNvSpPr>
          <p:nvPr>
            <p:ph type="body" sz="half" idx="2"/>
          </p:nvPr>
        </p:nvSpPr>
        <p:spPr>
          <a:xfrm>
            <a:off x="4427538" y="2017713"/>
            <a:ext cx="4527550" cy="4114800"/>
          </a:xfrm>
        </p:spPr>
        <p:txBody>
          <a:bodyPr/>
          <a:lstStyle/>
          <a:p>
            <a:pPr marL="533400" indent="-533400" eaLnBrk="1" hangingPunct="1">
              <a:lnSpc>
                <a:spcPct val="80000"/>
              </a:lnSpc>
              <a:buFont typeface="Wingdings" pitchFamily="2" charset="2"/>
              <a:buAutoNum type="arabicPeriod" startAt="7"/>
            </a:pPr>
            <a:r>
              <a:rPr lang="en-CA" sz="1800" dirty="0" smtClean="0"/>
              <a:t>Whom could your decision or action injure?</a:t>
            </a:r>
          </a:p>
          <a:p>
            <a:pPr marL="533400" indent="-533400" eaLnBrk="1" hangingPunct="1">
              <a:lnSpc>
                <a:spcPct val="80000"/>
              </a:lnSpc>
              <a:buFont typeface="Wingdings" pitchFamily="2" charset="2"/>
              <a:buAutoNum type="arabicPeriod" startAt="7"/>
            </a:pPr>
            <a:r>
              <a:rPr lang="en-CA" sz="1800" dirty="0" smtClean="0"/>
              <a:t>Can you discuss the problem with the affected parties before you make your decision?</a:t>
            </a:r>
          </a:p>
          <a:p>
            <a:pPr marL="533400" indent="-533400" eaLnBrk="1" hangingPunct="1">
              <a:lnSpc>
                <a:spcPct val="80000"/>
              </a:lnSpc>
              <a:buFont typeface="Wingdings" pitchFamily="2" charset="2"/>
              <a:buAutoNum type="arabicPeriod" startAt="7"/>
            </a:pPr>
            <a:r>
              <a:rPr lang="en-CA" sz="1800" dirty="0" smtClean="0"/>
              <a:t>Are you confident that your position will be as valid over a long period of time as it seems now?</a:t>
            </a:r>
          </a:p>
          <a:p>
            <a:pPr marL="533400" indent="-533400" eaLnBrk="1" hangingPunct="1">
              <a:lnSpc>
                <a:spcPct val="80000"/>
              </a:lnSpc>
              <a:buFont typeface="Wingdings" pitchFamily="2" charset="2"/>
              <a:buAutoNum type="arabicPeriod" startAt="7"/>
            </a:pPr>
            <a:r>
              <a:rPr lang="en-CA" sz="1800" dirty="0" smtClean="0"/>
              <a:t>Could you disclose without qualm your decision or action to your boss, your CEO, the Board of Directors, your family, society as a whole?</a:t>
            </a:r>
          </a:p>
          <a:p>
            <a:pPr marL="533400" indent="-533400" eaLnBrk="1" hangingPunct="1">
              <a:lnSpc>
                <a:spcPct val="80000"/>
              </a:lnSpc>
              <a:buFont typeface="Wingdings" pitchFamily="2" charset="2"/>
              <a:buAutoNum type="arabicPeriod" startAt="7"/>
            </a:pPr>
            <a:r>
              <a:rPr lang="en-CA" sz="1800" dirty="0" smtClean="0"/>
              <a:t>What is the symbolic potential of your action if understood?  If misunderstood?</a:t>
            </a:r>
          </a:p>
          <a:p>
            <a:pPr marL="533400" indent="-533400" eaLnBrk="1" hangingPunct="1">
              <a:lnSpc>
                <a:spcPct val="80000"/>
              </a:lnSpc>
              <a:buFont typeface="Wingdings" pitchFamily="2" charset="2"/>
              <a:buAutoNum type="arabicPeriod" startAt="7"/>
            </a:pPr>
            <a:r>
              <a:rPr lang="en-CA" sz="1800" dirty="0" smtClean="0"/>
              <a:t>Under what conditions would you allow exceptions to your stand?</a:t>
            </a:r>
            <a:endParaRPr lang="en-US" sz="1800" dirty="0" smtClean="0"/>
          </a:p>
        </p:txBody>
      </p:sp>
      <p:pic>
        <p:nvPicPr>
          <p:cNvPr id="40965" name="Picture 4" descr="MCj04344110000[1]"/>
          <p:cNvPicPr>
            <a:picLocks noGrp="1" noChangeAspect="1" noChangeArrowheads="1"/>
          </p:cNvPicPr>
          <p:nvPr>
            <p:ph sz="half" idx="1"/>
          </p:nvPr>
        </p:nvPicPr>
        <p:blipFill>
          <a:blip r:embed="rId3" cstate="print"/>
          <a:srcRect/>
          <a:stretch>
            <a:fillRect/>
          </a:stretch>
        </p:blipFill>
        <p:spPr>
          <a:xfrm>
            <a:off x="827088" y="2205038"/>
            <a:ext cx="3024187" cy="3455987"/>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6"/>
          <p:cNvSpPr>
            <a:spLocks noGrp="1"/>
          </p:cNvSpPr>
          <p:nvPr>
            <p:ph type="sldNum" sz="quarter" idx="12"/>
          </p:nvPr>
        </p:nvSpPr>
        <p:spPr>
          <a:noFill/>
        </p:spPr>
        <p:txBody>
          <a:bodyPr/>
          <a:lstStyle/>
          <a:p>
            <a:fld id="{C1411BF0-3DC2-4A1D-A714-ECE0FA0B26C0}" type="slidenum">
              <a:rPr lang="en-US" smtClean="0"/>
              <a:pPr/>
              <a:t>46</a:t>
            </a:fld>
            <a:endParaRPr lang="en-US" dirty="0" smtClean="0"/>
          </a:p>
        </p:txBody>
      </p:sp>
      <p:sp>
        <p:nvSpPr>
          <p:cNvPr id="41987" name="Rectangle 2"/>
          <p:cNvSpPr>
            <a:spLocks noGrp="1" noChangeArrowheads="1"/>
          </p:cNvSpPr>
          <p:nvPr>
            <p:ph type="title"/>
          </p:nvPr>
        </p:nvSpPr>
        <p:spPr/>
        <p:txBody>
          <a:bodyPr/>
          <a:lstStyle/>
          <a:p>
            <a:pPr eaLnBrk="1" hangingPunct="1"/>
            <a:r>
              <a:rPr lang="en-CA" sz="3200" dirty="0" smtClean="0"/>
              <a:t>The Pagano Model</a:t>
            </a:r>
            <a:endParaRPr lang="en-US" sz="3200" dirty="0" smtClean="0"/>
          </a:p>
        </p:txBody>
      </p:sp>
      <p:sp>
        <p:nvSpPr>
          <p:cNvPr id="41988" name="Rectangle 4"/>
          <p:cNvSpPr>
            <a:spLocks noGrp="1" noChangeArrowheads="1"/>
          </p:cNvSpPr>
          <p:nvPr>
            <p:ph type="body" sz="half" idx="1"/>
          </p:nvPr>
        </p:nvSpPr>
        <p:spPr>
          <a:xfrm>
            <a:off x="611188" y="2017713"/>
            <a:ext cx="4381500" cy="4114800"/>
          </a:xfrm>
        </p:spPr>
        <p:txBody>
          <a:bodyPr/>
          <a:lstStyle/>
          <a:p>
            <a:pPr marL="533400" indent="-533400" eaLnBrk="1" hangingPunct="1">
              <a:lnSpc>
                <a:spcPct val="80000"/>
              </a:lnSpc>
              <a:buFont typeface="Wingdings" pitchFamily="2" charset="2"/>
              <a:buAutoNum type="arabicPeriod"/>
            </a:pPr>
            <a:r>
              <a:rPr lang="en-CA" sz="2000" dirty="0" smtClean="0"/>
              <a:t>Is it legal?</a:t>
            </a:r>
          </a:p>
          <a:p>
            <a:pPr marL="533400" indent="-533400" eaLnBrk="1" hangingPunct="1">
              <a:lnSpc>
                <a:spcPct val="80000"/>
              </a:lnSpc>
              <a:buFont typeface="Wingdings" pitchFamily="2" charset="2"/>
              <a:buAutoNum type="arabicPeriod"/>
            </a:pPr>
            <a:r>
              <a:rPr lang="en-CA" sz="2000" dirty="0" smtClean="0"/>
              <a:t>The benefit cost test (the greatest good for the greatest number?)</a:t>
            </a:r>
          </a:p>
          <a:p>
            <a:pPr marL="533400" indent="-533400" eaLnBrk="1" hangingPunct="1">
              <a:lnSpc>
                <a:spcPct val="80000"/>
              </a:lnSpc>
              <a:buFont typeface="Wingdings" pitchFamily="2" charset="2"/>
              <a:buAutoNum type="arabicPeriod"/>
            </a:pPr>
            <a:r>
              <a:rPr lang="en-CA" sz="2000" dirty="0" smtClean="0"/>
              <a:t>The categorical imperative (Do you want this action to be a universal standard?)</a:t>
            </a:r>
          </a:p>
          <a:p>
            <a:pPr marL="533400" indent="-533400" eaLnBrk="1" hangingPunct="1">
              <a:lnSpc>
                <a:spcPct val="80000"/>
              </a:lnSpc>
              <a:buFont typeface="Wingdings" pitchFamily="2" charset="2"/>
              <a:buAutoNum type="arabicPeriod"/>
            </a:pPr>
            <a:r>
              <a:rPr lang="en-CA" sz="2000" dirty="0" smtClean="0"/>
              <a:t>The light of day test (What if your actions appeared on TV?)</a:t>
            </a:r>
          </a:p>
          <a:p>
            <a:pPr marL="533400" indent="-533400" eaLnBrk="1" hangingPunct="1">
              <a:lnSpc>
                <a:spcPct val="80000"/>
              </a:lnSpc>
              <a:buFont typeface="Wingdings" pitchFamily="2" charset="2"/>
              <a:buAutoNum type="arabicPeriod"/>
            </a:pPr>
            <a:r>
              <a:rPr lang="en-CA" sz="2000" dirty="0" smtClean="0"/>
              <a:t>Do unto others (Do you want the same to happen to you?)</a:t>
            </a:r>
          </a:p>
          <a:p>
            <a:pPr marL="533400" indent="-533400" eaLnBrk="1" hangingPunct="1">
              <a:lnSpc>
                <a:spcPct val="80000"/>
              </a:lnSpc>
              <a:buFont typeface="Wingdings" pitchFamily="2" charset="2"/>
              <a:buAutoNum type="arabicPeriod"/>
            </a:pPr>
            <a:r>
              <a:rPr lang="en-CA" sz="2000" dirty="0" smtClean="0"/>
              <a:t>The ventilation test (Get a second opinion from someone with no investment in the outcome)</a:t>
            </a:r>
            <a:endParaRPr lang="en-US" sz="2000" dirty="0" smtClean="0"/>
          </a:p>
        </p:txBody>
      </p:sp>
      <p:pic>
        <p:nvPicPr>
          <p:cNvPr id="41989" name="Picture 6" descr="MPj03211970000[1]"/>
          <p:cNvPicPr>
            <a:picLocks noGrp="1" noChangeAspect="1" noChangeArrowheads="1"/>
          </p:cNvPicPr>
          <p:nvPr>
            <p:ph sz="half" idx="2"/>
          </p:nvPr>
        </p:nvPicPr>
        <p:blipFill>
          <a:blip r:embed="rId3" cstate="print"/>
          <a:srcRect/>
          <a:stretch>
            <a:fillRect/>
          </a:stretch>
        </p:blipFill>
        <p:spPr>
          <a:xfrm>
            <a:off x="5292725" y="1989138"/>
            <a:ext cx="3062288" cy="4032250"/>
          </a:xfrm>
        </p:spPr>
      </p:pic>
      <p:sp>
        <p:nvSpPr>
          <p:cNvPr id="6" name="Date Placeholder 5"/>
          <p:cNvSpPr>
            <a:spLocks noGrp="1"/>
          </p:cNvSpPr>
          <p:nvPr>
            <p:ph type="dt" sz="half" idx="10"/>
          </p:nvPr>
        </p:nvSpPr>
        <p:spPr/>
        <p:txBody>
          <a:bodyPr/>
          <a:lstStyle/>
          <a:p>
            <a:pPr>
              <a:defRPr/>
            </a:pPr>
            <a:r>
              <a:rPr lang="fr-FR" altLang="en-US" dirty="0" smtClean="0"/>
              <a:t>ADM1301</a:t>
            </a:r>
            <a:endParaRPr lang="en-US" altLang="en-US" dirty="0"/>
          </a:p>
        </p:txBody>
      </p:sp>
      <p:sp>
        <p:nvSpPr>
          <p:cNvPr id="7" name="Footer Placeholder 6"/>
          <p:cNvSpPr>
            <a:spLocks noGrp="1"/>
          </p:cNvSpPr>
          <p:nvPr>
            <p:ph type="ftr" sz="quarter" idx="11"/>
          </p:nvPr>
        </p:nvSpPr>
        <p:spPr/>
        <p:txBody>
          <a:bodyPr/>
          <a:lstStyle/>
          <a:p>
            <a:pPr>
              <a:defRPr/>
            </a:pPr>
            <a:r>
              <a:rPr lang="en-CA" altLang="en-US" dirty="0" smtClean="0"/>
              <a:t>© PM, DD and McGraw-Hill Ryerson</a:t>
            </a:r>
            <a:endParaRPr lang="en-US" altLang="en-US" dirty="0"/>
          </a:p>
        </p:txBody>
      </p:sp>
    </p:spTree>
  </p:cSld>
  <p:clrMapOvr>
    <a:masterClrMapping/>
  </p:clrMapOvr>
  <p:transition spd="slow">
    <p:pul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a:defRPr/>
            </a:pPr>
            <a:r>
              <a:rPr lang="fr-FR" altLang="en-US" dirty="0" smtClean="0"/>
              <a:t>ADM1301</a:t>
            </a:r>
            <a:endParaRPr lang="en-US" altLang="en-US" dirty="0"/>
          </a:p>
        </p:txBody>
      </p:sp>
      <p:sp>
        <p:nvSpPr>
          <p:cNvPr id="6" name="Footer Placeholder 5"/>
          <p:cNvSpPr>
            <a:spLocks noGrp="1"/>
          </p:cNvSpPr>
          <p:nvPr>
            <p:ph type="ftr" sz="quarter" idx="11"/>
          </p:nvPr>
        </p:nvSpPr>
        <p:spPr/>
        <p:txBody>
          <a:bodyPr/>
          <a:lstStyle/>
          <a:p>
            <a:pPr>
              <a:defRPr/>
            </a:pPr>
            <a:r>
              <a:rPr lang="en-CA" altLang="en-US" dirty="0" smtClean="0"/>
              <a:t>© PM, DD and McGraw-Hill Ryerson</a:t>
            </a:r>
            <a:endParaRPr lang="en-US" altLang="en-US" dirty="0"/>
          </a:p>
        </p:txBody>
      </p:sp>
      <p:sp>
        <p:nvSpPr>
          <p:cNvPr id="7" name="Slide Number Placeholder 6"/>
          <p:cNvSpPr>
            <a:spLocks noGrp="1"/>
          </p:cNvSpPr>
          <p:nvPr>
            <p:ph type="sldNum" sz="quarter" idx="12"/>
          </p:nvPr>
        </p:nvSpPr>
        <p:spPr/>
        <p:txBody>
          <a:bodyPr/>
          <a:lstStyle/>
          <a:p>
            <a:pPr>
              <a:defRPr/>
            </a:pPr>
            <a:fld id="{0B16DAD7-5F97-4DE0-975D-7A0817993924}" type="slidenum">
              <a:rPr lang="en-US" altLang="en-US" smtClean="0"/>
              <a:pPr>
                <a:defRPr/>
              </a:pPr>
              <a:t>47</a:t>
            </a:fld>
            <a:endParaRPr lang="en-US" altLang="en-US" dirty="0"/>
          </a:p>
        </p:txBody>
      </p:sp>
      <p:graphicFrame>
        <p:nvGraphicFramePr>
          <p:cNvPr id="8" name="Group 23"/>
          <p:cNvGraphicFramePr>
            <a:graphicFrameLocks/>
          </p:cNvGraphicFramePr>
          <p:nvPr>
            <p:extLst>
              <p:ext uri="{D42A27DB-BD31-4B8C-83A1-F6EECF244321}">
                <p14:modId xmlns:p14="http://schemas.microsoft.com/office/powerpoint/2010/main" val="1609516697"/>
              </p:ext>
            </p:extLst>
          </p:nvPr>
        </p:nvGraphicFramePr>
        <p:xfrm>
          <a:off x="785813" y="3214688"/>
          <a:ext cx="2357437" cy="1743075"/>
        </p:xfrm>
        <a:graphic>
          <a:graphicData uri="http://schemas.openxmlformats.org/drawingml/2006/table">
            <a:tbl>
              <a:tblPr>
                <a:effectLst>
                  <a:innerShdw blurRad="63500" dist="50800" dir="13500000">
                    <a:prstClr val="black">
                      <a:alpha val="50000"/>
                    </a:prstClr>
                  </a:innerShdw>
                  <a:reflection blurRad="6350" stA="50000" endA="300" endPos="55500" dist="101600" dir="5400000" sy="-100000" algn="bl" rotWithShape="0"/>
                </a:effectLst>
              </a:tblPr>
              <a:tblGrid>
                <a:gridCol w="2357437"/>
              </a:tblGrid>
              <a:tr h="35832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1800" b="0" i="0" u="none" strike="noStrike" cap="none" normalizeH="0" baseline="0" dirty="0" smtClean="0">
                          <a:ln>
                            <a:noFill/>
                          </a:ln>
                          <a:solidFill>
                            <a:schemeClr val="tx1"/>
                          </a:solidFill>
                          <a:effectLst/>
                          <a:latin typeface="Arial" charset="0"/>
                        </a:rPr>
                        <a:t>End-result Ethics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r>
              <a:tr h="3526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1800" b="0" i="0" u="none" strike="noStrike" cap="none" normalizeH="0" baseline="0" dirty="0" smtClean="0">
                          <a:ln>
                            <a:noFill/>
                          </a:ln>
                          <a:solidFill>
                            <a:srgbClr val="000000"/>
                          </a:solidFill>
                          <a:effectLst/>
                          <a:latin typeface="Arial" charset="0"/>
                        </a:rPr>
                        <a:t>Rule Ethics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1800" b="0" i="0" u="none" strike="noStrike" cap="none" normalizeH="0" baseline="0" dirty="0" smtClean="0">
                          <a:ln>
                            <a:noFill/>
                          </a:ln>
                          <a:solidFill>
                            <a:srgbClr val="000000"/>
                          </a:solidFill>
                          <a:effectLst/>
                          <a:latin typeface="Arial" charset="0"/>
                        </a:rPr>
                        <a:t>Social Contract and Ethics of Care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1800" b="0" i="0" u="none" strike="noStrike" cap="none" normalizeH="0" baseline="0" dirty="0" err="1" smtClean="0">
                          <a:ln>
                            <a:noFill/>
                          </a:ln>
                          <a:solidFill>
                            <a:srgbClr val="000000"/>
                          </a:solidFill>
                          <a:effectLst/>
                          <a:latin typeface="Arial" charset="0"/>
                        </a:rPr>
                        <a:t>Personalistic</a:t>
                      </a:r>
                      <a:r>
                        <a:rPr kumimoji="0" lang="en-CA" sz="1800" b="0" i="0" u="none" strike="noStrike" cap="none" normalizeH="0" baseline="0" dirty="0" smtClean="0">
                          <a:ln>
                            <a:noFill/>
                          </a:ln>
                          <a:solidFill>
                            <a:srgbClr val="000000"/>
                          </a:solidFill>
                          <a:effectLst/>
                          <a:latin typeface="Arial" charset="0"/>
                        </a:rPr>
                        <a:t> Ethics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40000"/>
                        <a:lumOff val="60000"/>
                      </a:schemeClr>
                    </a:solidFill>
                  </a:tcPr>
                </a:tc>
              </a:tr>
            </a:tbl>
          </a:graphicData>
        </a:graphic>
      </p:graphicFrame>
      <p:sp>
        <p:nvSpPr>
          <p:cNvPr id="9" name="Flowchart: Connector 8"/>
          <p:cNvSpPr/>
          <p:nvPr/>
        </p:nvSpPr>
        <p:spPr>
          <a:xfrm>
            <a:off x="2928938" y="2786063"/>
            <a:ext cx="2571750" cy="221456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CA" dirty="0"/>
          </a:p>
        </p:txBody>
      </p:sp>
      <p:sp>
        <p:nvSpPr>
          <p:cNvPr id="10" name="TextBox 6"/>
          <p:cNvSpPr txBox="1">
            <a:spLocks noChangeArrowheads="1"/>
          </p:cNvSpPr>
          <p:nvPr/>
        </p:nvSpPr>
        <p:spPr bwMode="auto">
          <a:xfrm>
            <a:off x="3643313" y="3571875"/>
            <a:ext cx="1285875" cy="457200"/>
          </a:xfrm>
          <a:prstGeom prst="rect">
            <a:avLst/>
          </a:prstGeom>
          <a:noFill/>
          <a:ln w="9525">
            <a:noFill/>
            <a:miter lim="800000"/>
            <a:headEnd/>
            <a:tailEnd/>
          </a:ln>
        </p:spPr>
        <p:txBody>
          <a:bodyPr>
            <a:spAutoFit/>
          </a:bodyPr>
          <a:lstStyle/>
          <a:p>
            <a:r>
              <a:rPr lang="en-CA" sz="2400" b="1">
                <a:solidFill>
                  <a:schemeClr val="bg1"/>
                </a:solidFill>
                <a:latin typeface="Calibri" pitchFamily="34" charset="0"/>
              </a:rPr>
              <a:t>REASON</a:t>
            </a:r>
          </a:p>
        </p:txBody>
      </p:sp>
      <p:sp>
        <p:nvSpPr>
          <p:cNvPr id="11" name="Down Arrow 10"/>
          <p:cNvSpPr/>
          <p:nvPr/>
        </p:nvSpPr>
        <p:spPr>
          <a:xfrm>
            <a:off x="3857625" y="1857375"/>
            <a:ext cx="484188" cy="977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CA" dirty="0"/>
          </a:p>
        </p:txBody>
      </p:sp>
      <p:sp>
        <p:nvSpPr>
          <p:cNvPr id="12" name="Right Arrow 11"/>
          <p:cNvSpPr/>
          <p:nvPr/>
        </p:nvSpPr>
        <p:spPr>
          <a:xfrm>
            <a:off x="5500688" y="3571875"/>
            <a:ext cx="977900" cy="484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CA" dirty="0"/>
          </a:p>
        </p:txBody>
      </p:sp>
      <p:sp>
        <p:nvSpPr>
          <p:cNvPr id="13" name="TextBox 9"/>
          <p:cNvSpPr txBox="1">
            <a:spLocks noChangeArrowheads="1"/>
          </p:cNvSpPr>
          <p:nvPr/>
        </p:nvSpPr>
        <p:spPr bwMode="auto">
          <a:xfrm>
            <a:off x="3429000" y="1500188"/>
            <a:ext cx="1785938" cy="369887"/>
          </a:xfrm>
          <a:prstGeom prst="rect">
            <a:avLst/>
          </a:prstGeom>
          <a:noFill/>
          <a:ln w="9525">
            <a:noFill/>
            <a:miter lim="800000"/>
            <a:headEnd/>
            <a:tailEnd/>
          </a:ln>
        </p:spPr>
        <p:txBody>
          <a:bodyPr>
            <a:spAutoFit/>
          </a:bodyPr>
          <a:lstStyle/>
          <a:p>
            <a:r>
              <a:rPr lang="en-CA" b="1" dirty="0">
                <a:latin typeface="Calibri" pitchFamily="34" charset="0"/>
              </a:rPr>
              <a:t>Ethical issues</a:t>
            </a:r>
          </a:p>
        </p:txBody>
      </p:sp>
      <p:sp>
        <p:nvSpPr>
          <p:cNvPr id="14" name="TextBox 10"/>
          <p:cNvSpPr txBox="1">
            <a:spLocks noChangeArrowheads="1"/>
          </p:cNvSpPr>
          <p:nvPr/>
        </p:nvSpPr>
        <p:spPr bwMode="auto">
          <a:xfrm>
            <a:off x="6804248" y="3500438"/>
            <a:ext cx="1357313" cy="646112"/>
          </a:xfrm>
          <a:prstGeom prst="rect">
            <a:avLst/>
          </a:prstGeom>
          <a:noFill/>
          <a:ln w="9525">
            <a:noFill/>
            <a:miter lim="800000"/>
            <a:headEnd/>
            <a:tailEnd/>
          </a:ln>
        </p:spPr>
        <p:txBody>
          <a:bodyPr>
            <a:spAutoFit/>
          </a:bodyPr>
          <a:lstStyle/>
          <a:p>
            <a:r>
              <a:rPr lang="en-CA" b="1" dirty="0">
                <a:latin typeface="Calibri" pitchFamily="34" charset="0"/>
              </a:rPr>
              <a:t>Ethical</a:t>
            </a:r>
          </a:p>
          <a:p>
            <a:r>
              <a:rPr lang="en-CA" b="1" dirty="0">
                <a:latin typeface="Calibri" pitchFamily="34" charset="0"/>
              </a:rPr>
              <a:t>Decisions</a:t>
            </a:r>
          </a:p>
        </p:txBody>
      </p:sp>
      <p:sp>
        <p:nvSpPr>
          <p:cNvPr id="15" name="TextBox 11"/>
          <p:cNvSpPr txBox="1">
            <a:spLocks noChangeArrowheads="1"/>
          </p:cNvSpPr>
          <p:nvPr/>
        </p:nvSpPr>
        <p:spPr bwMode="auto">
          <a:xfrm>
            <a:off x="857250" y="5357813"/>
            <a:ext cx="2714625" cy="338137"/>
          </a:xfrm>
          <a:prstGeom prst="rect">
            <a:avLst/>
          </a:prstGeom>
          <a:noFill/>
          <a:ln w="9525">
            <a:noFill/>
            <a:miter lim="800000"/>
            <a:headEnd/>
            <a:tailEnd/>
          </a:ln>
        </p:spPr>
        <p:txBody>
          <a:bodyPr>
            <a:spAutoFit/>
          </a:bodyPr>
          <a:lstStyle/>
          <a:p>
            <a:r>
              <a:rPr lang="en-CA" sz="800">
                <a:latin typeface="Calibri" pitchFamily="34" charset="0"/>
              </a:rPr>
              <a:t>Source Hitt (1990), adapted from Advanced Officer Course, U. S. Military Academy at West Point</a:t>
            </a:r>
          </a:p>
        </p:txBody>
      </p:sp>
      <p:sp>
        <p:nvSpPr>
          <p:cNvPr id="16" name="TextBox 15"/>
          <p:cNvSpPr txBox="1"/>
          <p:nvPr/>
        </p:nvSpPr>
        <p:spPr>
          <a:xfrm>
            <a:off x="971600" y="260648"/>
            <a:ext cx="6408712" cy="523220"/>
          </a:xfrm>
          <a:prstGeom prst="rect">
            <a:avLst/>
          </a:prstGeom>
          <a:noFill/>
        </p:spPr>
        <p:txBody>
          <a:bodyPr wrap="square" rtlCol="0">
            <a:spAutoFit/>
          </a:bodyPr>
          <a:lstStyle/>
          <a:p>
            <a:r>
              <a:rPr lang="en-CA" sz="2800" b="1" dirty="0" smtClean="0">
                <a:solidFill>
                  <a:srgbClr val="002060"/>
                </a:solidFill>
              </a:rPr>
              <a:t>Karl Jasper’s Encompassing Model </a:t>
            </a:r>
            <a:endParaRPr lang="en-CA" sz="2800" b="1" dirty="0">
              <a:solidFill>
                <a:srgbClr val="002060"/>
              </a:solidFill>
            </a:endParaRPr>
          </a:p>
        </p:txBody>
      </p:sp>
      <p:sp>
        <p:nvSpPr>
          <p:cNvPr id="2" name="Étoile à 5 branches 1"/>
          <p:cNvSpPr/>
          <p:nvPr/>
        </p:nvSpPr>
        <p:spPr bwMode="auto">
          <a:xfrm>
            <a:off x="6084168" y="2564904"/>
            <a:ext cx="2520280" cy="2304256"/>
          </a:xfrm>
          <a:prstGeom prst="star5">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none" strike="noStrike" cap="none" normalizeH="0" baseline="0" smtClean="0">
              <a:ln>
                <a:noFill/>
              </a:ln>
              <a:solidFill>
                <a:schemeClr val="tx1"/>
              </a:solidFill>
              <a:effectLst/>
              <a:latin typeface="Arial" charset="0"/>
            </a:endParaRPr>
          </a:p>
        </p:txBody>
      </p:sp>
    </p:spTree>
  </p:cSld>
  <p:clrMapOvr>
    <a:masterClrMapping/>
  </p:clrMapOvr>
  <p:transition spd="slow">
    <p:pul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fr-FR" altLang="en-US" smtClean="0"/>
              <a:t>ADM1301</a:t>
            </a:r>
            <a:endParaRPr lang="en-US" altLang="en-US"/>
          </a:p>
        </p:txBody>
      </p:sp>
      <p:sp>
        <p:nvSpPr>
          <p:cNvPr id="3" name="Footer Placeholder 2"/>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4" name="Slide Number Placeholder 3"/>
          <p:cNvSpPr>
            <a:spLocks noGrp="1"/>
          </p:cNvSpPr>
          <p:nvPr>
            <p:ph type="sldNum" sz="quarter" idx="12"/>
          </p:nvPr>
        </p:nvSpPr>
        <p:spPr/>
        <p:txBody>
          <a:bodyPr/>
          <a:lstStyle/>
          <a:p>
            <a:pPr>
              <a:defRPr/>
            </a:pPr>
            <a:fld id="{35DFB45E-4461-4421-922B-B53D5F47D2BB}" type="slidenum">
              <a:rPr lang="en-US" altLang="en-US" smtClean="0"/>
              <a:pPr>
                <a:defRPr/>
              </a:pPr>
              <a:t>48</a:t>
            </a:fld>
            <a:endParaRPr lang="en-US" altLang="en-US"/>
          </a:p>
        </p:txBody>
      </p:sp>
      <p:sp>
        <p:nvSpPr>
          <p:cNvPr id="6" name="Subtitle 5"/>
          <p:cNvSpPr>
            <a:spLocks noGrp="1"/>
          </p:cNvSpPr>
          <p:nvPr>
            <p:ph type="subTitle" idx="4294967295"/>
          </p:nvPr>
        </p:nvSpPr>
        <p:spPr>
          <a:xfrm>
            <a:off x="539552" y="1412776"/>
            <a:ext cx="7344816" cy="2448272"/>
          </a:xfrm>
        </p:spPr>
        <p:txBody>
          <a:bodyPr/>
          <a:lstStyle/>
          <a:p>
            <a:pPr marL="0" indent="15875">
              <a:buNone/>
            </a:pPr>
            <a:r>
              <a:rPr lang="en-CA" sz="2800" dirty="0" smtClean="0"/>
              <a:t>Decision-making strategy flowing from this model:</a:t>
            </a:r>
          </a:p>
          <a:p>
            <a:pPr marL="971550" lvl="1" indent="-514350">
              <a:buFont typeface="Calibri" pitchFamily="34" charset="0"/>
              <a:buAutoNum type="arabicPeriod"/>
            </a:pPr>
            <a:r>
              <a:rPr lang="en-CA" sz="2400" dirty="0" smtClean="0"/>
              <a:t>Consider the likely consequences of each option</a:t>
            </a:r>
          </a:p>
          <a:p>
            <a:pPr marL="971550" lvl="1" indent="-514350">
              <a:buFont typeface="Calibri" pitchFamily="34" charset="0"/>
              <a:buAutoNum type="arabicPeriod"/>
            </a:pPr>
            <a:r>
              <a:rPr lang="en-CA" sz="2400" dirty="0" smtClean="0"/>
              <a:t>Review any applicable laws or rules</a:t>
            </a:r>
          </a:p>
          <a:p>
            <a:pPr marL="971550" lvl="1" indent="-514350">
              <a:buFont typeface="Calibri" pitchFamily="34" charset="0"/>
              <a:buAutoNum type="arabicPeriod"/>
            </a:pPr>
            <a:r>
              <a:rPr lang="en-CA" sz="2400" dirty="0" smtClean="0"/>
              <a:t>Consider the norms and customs of the organisation, community or society within which the action will be taken</a:t>
            </a:r>
          </a:p>
          <a:p>
            <a:pPr marL="971550" lvl="1" indent="-514350">
              <a:buFont typeface="Calibri" pitchFamily="34" charset="0"/>
              <a:buAutoNum type="arabicPeriod"/>
            </a:pPr>
            <a:r>
              <a:rPr lang="en-CA" sz="2400" dirty="0" smtClean="0"/>
              <a:t>Reflect on your own convictions regarding the matter at hand</a:t>
            </a:r>
          </a:p>
          <a:p>
            <a:pPr algn="l"/>
            <a:endParaRPr lang="fr-CA" dirty="0"/>
          </a:p>
        </p:txBody>
      </p:sp>
      <p:sp>
        <p:nvSpPr>
          <p:cNvPr id="7" name="TextBox 6"/>
          <p:cNvSpPr txBox="1"/>
          <p:nvPr/>
        </p:nvSpPr>
        <p:spPr>
          <a:xfrm>
            <a:off x="611560" y="332657"/>
            <a:ext cx="6480720" cy="954107"/>
          </a:xfrm>
          <a:prstGeom prst="rect">
            <a:avLst/>
          </a:prstGeom>
          <a:noFill/>
        </p:spPr>
        <p:txBody>
          <a:bodyPr wrap="square" rtlCol="0">
            <a:spAutoFit/>
          </a:bodyPr>
          <a:lstStyle/>
          <a:p>
            <a:r>
              <a:rPr lang="en-CA" sz="2800" b="1" dirty="0" smtClean="0">
                <a:solidFill>
                  <a:srgbClr val="002060"/>
                </a:solidFill>
              </a:rPr>
              <a:t>Karl Jasper’s Encompassing Model </a:t>
            </a:r>
          </a:p>
          <a:p>
            <a:endParaRPr lang="fr-CA" sz="2800" dirty="0"/>
          </a:p>
        </p:txBody>
      </p:sp>
    </p:spTree>
  </p:cSld>
  <p:clrMapOvr>
    <a:masterClrMapping/>
  </p:clrMapOvr>
  <p:transition spd="slow">
    <p:pull/>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CA" dirty="0" smtClean="0"/>
              <a:t>Lecture 5</a:t>
            </a:r>
            <a:br>
              <a:rPr lang="en-CA" dirty="0" smtClean="0"/>
            </a:br>
            <a:r>
              <a:rPr lang="en-CA" dirty="0" smtClean="0"/>
              <a:t>Key Points</a:t>
            </a:r>
            <a:endParaRPr lang="en-CA" dirty="0"/>
          </a:p>
        </p:txBody>
      </p:sp>
      <p:sp>
        <p:nvSpPr>
          <p:cNvPr id="3" name="Content Placeholder 2"/>
          <p:cNvSpPr>
            <a:spLocks noGrp="1"/>
          </p:cNvSpPr>
          <p:nvPr>
            <p:ph idx="1"/>
          </p:nvPr>
        </p:nvSpPr>
        <p:spPr>
          <a:xfrm>
            <a:off x="395536" y="1340768"/>
            <a:ext cx="8229600" cy="5040313"/>
          </a:xfrm>
        </p:spPr>
        <p:txBody>
          <a:bodyPr>
            <a:normAutofit/>
          </a:bodyPr>
          <a:lstStyle/>
          <a:p>
            <a:pPr>
              <a:defRPr/>
            </a:pPr>
            <a:r>
              <a:rPr lang="en-CA" sz="2400" b="1" dirty="0" smtClean="0"/>
              <a:t>Text Book - Chapter 5</a:t>
            </a:r>
          </a:p>
          <a:p>
            <a:pPr lvl="1">
              <a:defRPr/>
            </a:pPr>
            <a:r>
              <a:rPr lang="en-CA" sz="2000" dirty="0" smtClean="0"/>
              <a:t>5.1 – Introducing the Ethics of Business</a:t>
            </a:r>
          </a:p>
          <a:p>
            <a:pPr lvl="1">
              <a:defRPr/>
            </a:pPr>
            <a:r>
              <a:rPr lang="en-CA" sz="2000" dirty="0" smtClean="0"/>
              <a:t>5.2 – Assessment of Ethical Implications in Business Decisions</a:t>
            </a:r>
          </a:p>
          <a:p>
            <a:pPr lvl="1">
              <a:defRPr/>
            </a:pPr>
            <a:r>
              <a:rPr lang="en-CA" sz="2000" dirty="0" smtClean="0"/>
              <a:t>5.3 – Influences on Ethical Behaviour</a:t>
            </a:r>
          </a:p>
          <a:p>
            <a:pPr lvl="1">
              <a:defRPr/>
            </a:pPr>
            <a:r>
              <a:rPr lang="en-CA" sz="2000" dirty="0" smtClean="0"/>
              <a:t>5.4 – The Theoretical Basis for Ethical Conduct</a:t>
            </a:r>
          </a:p>
          <a:p>
            <a:pPr>
              <a:defRPr/>
            </a:pPr>
            <a:r>
              <a:rPr lang="en-CA" sz="2400" b="1" dirty="0" smtClean="0"/>
              <a:t>Text Book - Chapter 6</a:t>
            </a:r>
          </a:p>
          <a:p>
            <a:pPr lvl="1">
              <a:defRPr/>
            </a:pPr>
            <a:r>
              <a:rPr lang="en-CA" sz="2000" dirty="0" smtClean="0"/>
              <a:t>6.1 – Statement of Values</a:t>
            </a:r>
          </a:p>
          <a:p>
            <a:pPr lvl="1">
              <a:defRPr/>
            </a:pPr>
            <a:r>
              <a:rPr lang="en-CA" sz="2000" dirty="0" smtClean="0"/>
              <a:t>6.2 – Codes of Conduct and Ethics</a:t>
            </a:r>
          </a:p>
          <a:p>
            <a:pPr lvl="1">
              <a:defRPr/>
            </a:pPr>
            <a:r>
              <a:rPr lang="en-CA" sz="2000" dirty="0" smtClean="0"/>
              <a:t>6.3 – Understanding Conflicts of Interest (page 123)</a:t>
            </a:r>
          </a:p>
          <a:p>
            <a:pPr lvl="1">
              <a:defRPr/>
            </a:pPr>
            <a:r>
              <a:rPr lang="en-CA" sz="2000" dirty="0" smtClean="0"/>
              <a:t>6.7 – Ethics – Who is Responsible?</a:t>
            </a:r>
          </a:p>
          <a:p>
            <a:pPr>
              <a:defRPr/>
            </a:pPr>
            <a:r>
              <a:rPr lang="en-CA" sz="2400" dirty="0" smtClean="0"/>
              <a:t>Doc-Depot Lecture 5 Folder</a:t>
            </a:r>
          </a:p>
          <a:p>
            <a:pPr lvl="1">
              <a:defRPr/>
            </a:pPr>
            <a:r>
              <a:rPr lang="en-CA" sz="2000" dirty="0" smtClean="0"/>
              <a:t>What is ethics? Note by Prof. Martel</a:t>
            </a:r>
          </a:p>
          <a:p>
            <a:pPr lvl="1">
              <a:defRPr/>
            </a:pPr>
            <a:r>
              <a:rPr lang="en-CA" sz="2000" dirty="0" smtClean="0"/>
              <a:t>Optional reading: Ethical Schools Overview by Prof. Martel</a:t>
            </a:r>
          </a:p>
          <a:p>
            <a:pPr lvl="1">
              <a:defRPr/>
            </a:pPr>
            <a:endParaRPr lang="en-CA" sz="2000" dirty="0"/>
          </a:p>
        </p:txBody>
      </p:sp>
      <p:sp>
        <p:nvSpPr>
          <p:cNvPr id="4" name="Date Placeholder 3"/>
          <p:cNvSpPr>
            <a:spLocks noGrp="1"/>
          </p:cNvSpPr>
          <p:nvPr>
            <p:ph type="dt" sz="half" idx="10"/>
          </p:nvPr>
        </p:nvSpPr>
        <p:spPr/>
        <p:txBody>
          <a:bodyPr/>
          <a:lstStyle/>
          <a:p>
            <a:pPr>
              <a:defRPr/>
            </a:pPr>
            <a:r>
              <a:rPr lang="fr-FR" altLang="en-US" dirty="0" smtClean="0"/>
              <a:t>ADM1301</a:t>
            </a:r>
            <a:endParaRPr lang="en-US" altLang="en-US" dirty="0"/>
          </a:p>
        </p:txBody>
      </p:sp>
      <p:sp>
        <p:nvSpPr>
          <p:cNvPr id="5" name="Slide Number Placeholder 4"/>
          <p:cNvSpPr>
            <a:spLocks noGrp="1"/>
          </p:cNvSpPr>
          <p:nvPr>
            <p:ph type="sldNum" sz="quarter" idx="12"/>
          </p:nvPr>
        </p:nvSpPr>
        <p:spPr/>
        <p:txBody>
          <a:bodyPr/>
          <a:lstStyle/>
          <a:p>
            <a:pPr>
              <a:defRPr/>
            </a:pPr>
            <a:fld id="{16ED0A4A-97F0-4C98-8943-CCECF7307BF4}" type="slidenum">
              <a:rPr lang="en-US" altLang="en-US" smtClean="0"/>
              <a:pPr>
                <a:defRPr/>
              </a:pPr>
              <a:t>49</a:t>
            </a:fld>
            <a:endParaRPr lang="en-US" altLang="en-US" dirty="0"/>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pull/>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dirty="0" smtClean="0"/>
              <a:t>Case for the Mid-Term Exam</a:t>
            </a:r>
            <a:endParaRPr lang="en-CA" dirty="0"/>
          </a:p>
        </p:txBody>
      </p:sp>
      <p:sp>
        <p:nvSpPr>
          <p:cNvPr id="3" name="Espace réservé du contenu 2"/>
          <p:cNvSpPr>
            <a:spLocks noGrp="1"/>
          </p:cNvSpPr>
          <p:nvPr>
            <p:ph idx="1"/>
          </p:nvPr>
        </p:nvSpPr>
        <p:spPr/>
        <p:txBody>
          <a:bodyPr/>
          <a:lstStyle/>
          <a:p>
            <a:r>
              <a:rPr lang="en-CA" dirty="0" smtClean="0"/>
              <a:t>Do not forget the </a:t>
            </a:r>
            <a:r>
              <a:rPr lang="en-CA" dirty="0" err="1" smtClean="0"/>
              <a:t>Waghorner</a:t>
            </a:r>
            <a:r>
              <a:rPr lang="en-CA" dirty="0" smtClean="0"/>
              <a:t> </a:t>
            </a:r>
            <a:r>
              <a:rPr lang="en-CA" dirty="0"/>
              <a:t>Photographic Processors Inc</a:t>
            </a:r>
            <a:r>
              <a:rPr lang="en-CA" dirty="0" smtClean="0"/>
              <a:t>. case</a:t>
            </a:r>
          </a:p>
          <a:p>
            <a:r>
              <a:rPr lang="en-CA" dirty="0" smtClean="0"/>
              <a:t>Check Doc-Depot, Assignment folder</a:t>
            </a:r>
            <a:endParaRPr lang="en-CA" dirty="0"/>
          </a:p>
        </p:txBody>
      </p:sp>
      <p:sp>
        <p:nvSpPr>
          <p:cNvPr id="4" name="Espace réservé de la date 3"/>
          <p:cNvSpPr>
            <a:spLocks noGrp="1"/>
          </p:cNvSpPr>
          <p:nvPr>
            <p:ph type="dt" sz="half" idx="10"/>
          </p:nvPr>
        </p:nvSpPr>
        <p:spPr/>
        <p:txBody>
          <a:bodyPr/>
          <a:lstStyle/>
          <a:p>
            <a:pPr>
              <a:defRPr/>
            </a:pPr>
            <a:r>
              <a:rPr lang="fr-FR" altLang="en-US" smtClean="0"/>
              <a:t>ADM1301</a:t>
            </a:r>
            <a:endParaRPr lang="en-US" altLang="en-US"/>
          </a:p>
        </p:txBody>
      </p:sp>
      <p:sp>
        <p:nvSpPr>
          <p:cNvPr id="5" name="Espace réservé du pied de page 4"/>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6" name="Espace réservé du numéro de diapositive 5"/>
          <p:cNvSpPr>
            <a:spLocks noGrp="1"/>
          </p:cNvSpPr>
          <p:nvPr>
            <p:ph type="sldNum" sz="quarter" idx="12"/>
          </p:nvPr>
        </p:nvSpPr>
        <p:spPr/>
        <p:txBody>
          <a:bodyPr/>
          <a:lstStyle/>
          <a:p>
            <a:pPr>
              <a:defRPr/>
            </a:pPr>
            <a:fld id="{16ED0A4A-97F0-4C98-8943-CCECF7307BF4}" type="slidenum">
              <a:rPr lang="en-US" altLang="en-US" smtClean="0"/>
              <a:pPr>
                <a:defRPr/>
              </a:pPr>
              <a:t>50</a:t>
            </a:fld>
            <a:endParaRPr lang="en-US" altLang="en-US"/>
          </a:p>
        </p:txBody>
      </p:sp>
    </p:spTree>
    <p:extLst>
      <p:ext uri="{BB962C8B-B14F-4D97-AF65-F5344CB8AC3E}">
        <p14:creationId xmlns:p14="http://schemas.microsoft.com/office/powerpoint/2010/main" val="852587785"/>
      </p:ext>
    </p:extLst>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6484</TotalTime>
  <Words>3714</Words>
  <Application>Microsoft Office PowerPoint</Application>
  <PresentationFormat>Affichage à l'écran (4:3)</PresentationFormat>
  <Paragraphs>606</Paragraphs>
  <Slides>50</Slides>
  <Notes>49</Notes>
  <HiddenSlides>0</HiddenSlides>
  <MMClips>0</MMClips>
  <ScaleCrop>false</ScaleCrop>
  <HeadingPairs>
    <vt:vector size="4" baseType="variant">
      <vt:variant>
        <vt:lpstr>Thème</vt:lpstr>
      </vt:variant>
      <vt:variant>
        <vt:i4>1</vt:i4>
      </vt:variant>
      <vt:variant>
        <vt:lpstr>Titres des diapositives</vt:lpstr>
      </vt:variant>
      <vt:variant>
        <vt:i4>50</vt:i4>
      </vt:variant>
    </vt:vector>
  </HeadingPairs>
  <TitlesOfParts>
    <vt:vector size="51" baseType="lpstr">
      <vt:lpstr>Network</vt:lpstr>
      <vt:lpstr>Présentation PowerPoint</vt:lpstr>
      <vt:lpstr>Ethics</vt:lpstr>
      <vt:lpstr>Ethics</vt:lpstr>
      <vt:lpstr>Ethics</vt:lpstr>
      <vt:lpstr>Ethics</vt:lpstr>
      <vt:lpstr>Good</vt:lpstr>
      <vt:lpstr>Bad</vt:lpstr>
      <vt:lpstr>Ethics</vt:lpstr>
      <vt:lpstr>Happiness in Aristotelian Ethics</vt:lpstr>
      <vt:lpstr>Business Ethics</vt:lpstr>
      <vt:lpstr>Managerial Ethics</vt:lpstr>
      <vt:lpstr>Business Ethics vs Ethics in Business?</vt:lpstr>
      <vt:lpstr>Importance of Ethics</vt:lpstr>
      <vt:lpstr>Examples of Ethical Implications in Business</vt:lpstr>
      <vt:lpstr>5 Broad Categories of Moral Philosophies Related to the Ethical Conduct of Business</vt:lpstr>
      <vt:lpstr>Categories of Moral Philosophies Related to the Ethical Conduct of Business</vt:lpstr>
      <vt:lpstr>Categories of Moral Philosophies Related to the Ethical Conduct of Business</vt:lpstr>
      <vt:lpstr>Categories of Moral Philosophies Related to the Ethical Conduct of Business</vt:lpstr>
      <vt:lpstr>Categories of Moral Philosophies Related to the Ethical Conduct of Business</vt:lpstr>
      <vt:lpstr>Categories of Moral Philosophies Related to the Ethical Conduct of Business</vt:lpstr>
      <vt:lpstr>Categories of Moral Philosophies Related to the Ethical Conduct of Business</vt:lpstr>
      <vt:lpstr>Categories of Moral Philosophies Related to the Ethical Conduct of Business</vt:lpstr>
      <vt:lpstr>Categories of Moral Philosophies Related to the Ethical Conduct of Business</vt:lpstr>
      <vt:lpstr>Categories of Moral Philosophies Related to the Ethical Conduct of Business</vt:lpstr>
      <vt:lpstr>The Source of Ethics</vt:lpstr>
      <vt:lpstr>Complicating Factors on “Personal” Ethics</vt:lpstr>
      <vt:lpstr>Ethics and Headlines – North America</vt:lpstr>
      <vt:lpstr>Ethics and Headlines – Japan</vt:lpstr>
      <vt:lpstr>Perceived Corruption Some Observations</vt:lpstr>
      <vt:lpstr>Doing Business Abroad: Likelihood of Bribery</vt:lpstr>
      <vt:lpstr>Making ethical decisions – Josephson’s “bell, book, candle” approach</vt:lpstr>
      <vt:lpstr>Présentation PowerPoint</vt:lpstr>
      <vt:lpstr>Waghorner Photographic Processors Inc.</vt:lpstr>
      <vt:lpstr>Ethics and Values in Government Principles for Members of Parliament’s Conduct</vt:lpstr>
      <vt:lpstr>Ethics and Values in Government</vt:lpstr>
      <vt:lpstr>Ethics and Values in Government</vt:lpstr>
      <vt:lpstr>Ethics and Values in Government</vt:lpstr>
      <vt:lpstr>Ethics and Values in Government</vt:lpstr>
      <vt:lpstr>Ethics and Values in Government</vt:lpstr>
      <vt:lpstr>Ethics and Values in Civil Society</vt:lpstr>
      <vt:lpstr>Factors that encourage ethical decision making</vt:lpstr>
      <vt:lpstr>Determinants of ethical behaviour in organisations by ranked importance</vt:lpstr>
      <vt:lpstr>Managing the Ethics of Business</vt:lpstr>
      <vt:lpstr>Nash: Some Plainly Worded Questions</vt:lpstr>
      <vt:lpstr>Nash: Some Plainly Worded Questions</vt:lpstr>
      <vt:lpstr>The Pagano Model</vt:lpstr>
      <vt:lpstr>Présentation PowerPoint</vt:lpstr>
      <vt:lpstr>Présentation PowerPoint</vt:lpstr>
      <vt:lpstr>Lecture 5 Key Points</vt:lpstr>
      <vt:lpstr>Case for the Mid-Term Exam</vt:lpstr>
    </vt:vector>
  </TitlesOfParts>
  <Company>DFO-MPO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ADM1301 Ethics</dc:title>
  <dc:creator>DelcordeD;Pierre Martel</dc:creator>
  <cp:lastModifiedBy>Pierre</cp:lastModifiedBy>
  <cp:revision>128</cp:revision>
  <cp:lastPrinted>2003-08-20T01:06:00Z</cp:lastPrinted>
  <dcterms:created xsi:type="dcterms:W3CDTF">2003-01-19T21:32:14Z</dcterms:created>
  <dcterms:modified xsi:type="dcterms:W3CDTF">2012-10-14T16:44:21Z</dcterms:modified>
</cp:coreProperties>
</file>