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4" r:id="rId1"/>
    <p:sldMasterId id="2147483717" r:id="rId2"/>
    <p:sldMasterId id="2147483729" r:id="rId3"/>
    <p:sldMasterId id="2147483741" r:id="rId4"/>
    <p:sldMasterId id="2147483753" r:id="rId5"/>
    <p:sldMasterId id="2147483779" r:id="rId6"/>
    <p:sldMasterId id="2147483791" r:id="rId7"/>
  </p:sldMasterIdLst>
  <p:notesMasterIdLst>
    <p:notesMasterId r:id="rId52"/>
  </p:notesMasterIdLst>
  <p:handoutMasterIdLst>
    <p:handoutMasterId r:id="rId53"/>
  </p:handoutMasterIdLst>
  <p:sldIdLst>
    <p:sldId id="312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301" r:id="rId21"/>
    <p:sldId id="270" r:id="rId22"/>
    <p:sldId id="271" r:id="rId23"/>
    <p:sldId id="272" r:id="rId24"/>
    <p:sldId id="273" r:id="rId25"/>
    <p:sldId id="307" r:id="rId26"/>
    <p:sldId id="308" r:id="rId27"/>
    <p:sldId id="309" r:id="rId28"/>
    <p:sldId id="303" r:id="rId29"/>
    <p:sldId id="306" r:id="rId30"/>
    <p:sldId id="304" r:id="rId31"/>
    <p:sldId id="305" r:id="rId32"/>
    <p:sldId id="274" r:id="rId33"/>
    <p:sldId id="310" r:id="rId34"/>
    <p:sldId id="311" r:id="rId35"/>
    <p:sldId id="292" r:id="rId36"/>
    <p:sldId id="278" r:id="rId37"/>
    <p:sldId id="276" r:id="rId38"/>
    <p:sldId id="293" r:id="rId39"/>
    <p:sldId id="294" r:id="rId40"/>
    <p:sldId id="279" r:id="rId41"/>
    <p:sldId id="280" r:id="rId42"/>
    <p:sldId id="295" r:id="rId43"/>
    <p:sldId id="282" r:id="rId44"/>
    <p:sldId id="296" r:id="rId45"/>
    <p:sldId id="287" r:id="rId46"/>
    <p:sldId id="288" r:id="rId47"/>
    <p:sldId id="290" r:id="rId48"/>
    <p:sldId id="297" r:id="rId49"/>
    <p:sldId id="284" r:id="rId50"/>
    <p:sldId id="313" r:id="rId51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67" autoAdjust="0"/>
    <p:restoredTop sz="94709" autoAdjust="0"/>
  </p:normalViewPr>
  <p:slideViewPr>
    <p:cSldViewPr>
      <p:cViewPr>
        <p:scale>
          <a:sx n="100" d="100"/>
          <a:sy n="100" d="100"/>
        </p:scale>
        <p:origin x="-28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069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221" y="-86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theme" Target="theme/theme1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8229B5D-4AFF-464D-ACC8-4D71E57C3F54}" type="datetimeFigureOut">
              <a:rPr lang="fr-CA" smtClean="0"/>
              <a:t>2014-10-16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1AAB32C-F3ED-4BB1-AE1B-B2E2B85A9782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322599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80" charset="0"/>
              </a:defRPr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80" charset="0"/>
              </a:defRPr>
            </a:lvl1pPr>
          </a:lstStyle>
          <a:p>
            <a:fld id="{9BC6AFBD-FD01-4B22-B984-5C8625293874}" type="datetimeFigureOut">
              <a:rPr lang="en-US"/>
              <a:pPr/>
              <a:t>10/16/2014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80" charset="0"/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80" charset="0"/>
              </a:defRPr>
            </a:lvl1pPr>
          </a:lstStyle>
          <a:p>
            <a:fld id="{5AC8D76C-70CD-49EA-85AA-ED481A257D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284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8652428" indent="-38186541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6588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3177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9766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6354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fld id="{9C1B90A9-3310-40B7-9222-815BAD09A7CE}" type="slidenum">
              <a:rPr lang="en-US">
                <a:solidFill>
                  <a:srgbClr val="000000"/>
                </a:solidFill>
              </a:rPr>
              <a:pPr/>
              <a:t>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8652428" indent="-38186541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6588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3177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9766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6354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fld id="{8590418E-CA73-449F-BC8A-73669299A3A5}" type="slidenum">
              <a:rPr lang="en-US">
                <a:solidFill>
                  <a:srgbClr val="000000"/>
                </a:solidFill>
              </a:rPr>
              <a:pPr/>
              <a:t>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753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16"/>
          <p:cNvSpPr txBox="1">
            <a:spLocks noChangeArrowheads="1"/>
          </p:cNvSpPr>
          <p:nvPr userDrawn="1"/>
        </p:nvSpPr>
        <p:spPr>
          <a:xfrm>
            <a:off x="7851775" y="6550025"/>
            <a:ext cx="1292225" cy="3079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pPr algn="r"/>
            <a:r>
              <a:rPr lang="en-CA" sz="1200">
                <a:solidFill>
                  <a:srgbClr val="333399"/>
                </a:solidFill>
                <a:latin typeface="Arial" charset="0"/>
              </a:rPr>
              <a:t>11 -</a:t>
            </a:r>
            <a:r>
              <a:rPr lang="en-US" sz="1200">
                <a:solidFill>
                  <a:srgbClr val="333399"/>
                </a:solidFill>
                <a:latin typeface="Arial" charset="0"/>
              </a:rPr>
              <a:t> </a:t>
            </a:r>
            <a:fld id="{E9798332-F1EB-4597-A5AD-779B8ED4B554}" type="slidenum">
              <a:rPr lang="en-US" sz="1200">
                <a:solidFill>
                  <a:srgbClr val="333399"/>
                </a:solidFill>
                <a:latin typeface="Arial" charset="0"/>
              </a:rPr>
              <a:pPr algn="r"/>
              <a:t>‹#›</a:t>
            </a:fld>
            <a:endParaRPr lang="en-US" sz="1200">
              <a:solidFill>
                <a:srgbClr val="333399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87789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94283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73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154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747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5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32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925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366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4509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8121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  <a:prstGeom prst="rect">
            <a:avLst/>
          </a:prstGeo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r>
              <a:rPr lang="en-US" smtClean="0">
                <a:solidFill>
                  <a:srgbClr val="A63212"/>
                </a:solidFill>
              </a:rPr>
              <a:t>Winter 2011</a:t>
            </a:r>
            <a:endParaRPr lang="en-US">
              <a:solidFill>
                <a:srgbClr val="A6321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  <a:prstGeom prst="rect">
            <a:avLst/>
          </a:prstGeo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CA" smtClean="0">
                <a:solidFill>
                  <a:srgbClr val="4E66B2">
                    <a:lumMod val="50000"/>
                  </a:srgbClr>
                </a:solidFill>
              </a:rPr>
              <a:t>Lecture 11: Uncertainty and risk</a:t>
            </a:r>
            <a:endParaRPr lang="en-US" dirty="0">
              <a:solidFill>
                <a:srgbClr val="4E66B2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CA" smtClean="0">
                <a:solidFill>
                  <a:srgbClr val="A63212">
                    <a:lumMod val="75000"/>
                  </a:srgbClr>
                </a:solidFill>
              </a:rPr>
              <a:t>11 -</a:t>
            </a:r>
            <a:r>
              <a:rPr lang="en-US" smtClean="0">
                <a:solidFill>
                  <a:srgbClr val="A63212">
                    <a:lumMod val="75000"/>
                  </a:srgbClr>
                </a:solidFill>
              </a:rPr>
              <a:t> </a:t>
            </a:r>
            <a:fld id="{BC7AD74D-7FF5-48B0-9D9E-E1103AB462F6}" type="slidenum">
              <a:rPr lang="en-US" smtClean="0">
                <a:solidFill>
                  <a:srgbClr val="A63212">
                    <a:lumMod val="75000"/>
                  </a:srgbClr>
                </a:solidFill>
              </a:rPr>
              <a:pPr/>
              <a:t>‹#›</a:t>
            </a:fld>
            <a:endParaRPr lang="en-US">
              <a:solidFill>
                <a:srgbClr val="A63212">
                  <a:lumMod val="75000"/>
                </a:srgbClr>
              </a:solidFill>
            </a:endParaRPr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  <p:pic>
        <p:nvPicPr>
          <p:cNvPr id="17" name="Picture 16" descr="New Image.JP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8" cy="121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3" descr="New Image.JP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948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059378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777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345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7122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768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8578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5030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1709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3242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7097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Lecture 11: Uncertainty and risk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9879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1853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0336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575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5127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7878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7553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157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5443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1116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5170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5135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  <a:ea typeface="+mn-ea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  <a:ea typeface="+mn-ea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  <a:ea typeface="+mn-ea"/>
                </a:endParaRPr>
              </a:p>
            </p:txBody>
          </p:sp>
        </p:grpSp>
      </p:grpSp>
      <p:sp>
        <p:nvSpPr>
          <p:cNvPr id="14234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4234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68E951-69CB-43A7-A8F0-BFB543A00E3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8137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87B7A-8DBF-45A2-9FBF-A6343C869AE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5955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05D57-4F9A-4D62-ADC1-2886D1C6285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5407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B6E4E-E8D9-4860-AAF5-B01843FC87D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307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3852-8936-4FED-9FC2-8E19F839ECF1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579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1F8BB-A903-452D-9FBE-516558B3CEE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3279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DDFC5-E52D-4BB2-BA75-E6A0038CD54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145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45187-93B0-48A1-B68C-9EA9905920D5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9557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DD98-8195-4232-8265-69606B3B1F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2738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277D5-858B-4937-9F2F-50932712315B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7669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47A12-7FF0-4F3E-A612-57B0A0C1A5B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609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Winter 2011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Lecture 11: Uncertainty and risk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0802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14234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4234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68E951-69CB-43A7-A8F0-BFB543A00E3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7417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87B7A-8DBF-45A2-9FBF-A6343C869AE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92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05D57-4F9A-4D62-ADC1-2886D1C6285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46309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B6E4E-E8D9-4860-AAF5-B01843FC87D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5728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3852-8936-4FED-9FC2-8E19F839ECF1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05605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1F8BB-A903-452D-9FBE-516558B3CEE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9719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DDFC5-E52D-4BB2-BA75-E6A0038CD54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2006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45187-93B0-48A1-B68C-9EA9905920D5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70450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DD98-8195-4232-8265-69606B3B1F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44483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277D5-858B-4937-9F2F-50932712315B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11352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47A12-7FF0-4F3E-A612-57B0A0C1A5B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57879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rgbClr val="000000"/>
                </a:solidFill>
              </a:rPr>
              <a:t>Winter 2011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000000"/>
                </a:solidFill>
              </a:rPr>
              <a:t>Lecture 11: Uncertainty and risk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35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  <a:ea typeface="+mn-ea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ea typeface="+mn-ea"/>
                  <a:cs typeface="Courier New" pitchFamily="49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ea typeface="+mn-ea"/>
                  <a:cs typeface="Courier New" pitchFamily="49" charset="0"/>
                </a:endParaRPr>
              </a:p>
            </p:txBody>
          </p:sp>
        </p:grpSp>
      </p:grpSp>
      <p:sp>
        <p:nvSpPr>
          <p:cNvPr id="16180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6180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AA93A-90BD-48DE-8D24-D75435EB279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162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DBD31-5775-4905-B8C7-763BDF3CB8E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8585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90192-E42F-43C0-AD09-737B0DEFDBE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30980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53142-2161-4FFF-8ACD-A74B39325159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2207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462FA-2D9A-46E2-9AA8-65A2B6E16C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91796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53480-1DE3-4C56-825C-8B603478ACD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7265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A9038-52C1-4FED-8AD4-8C2537176C2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18050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4F954-779C-4B43-A8B8-AC6C9193774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81617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9B6A8-85F1-4B54-BDDC-1A99B574A27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45514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BAE0A-72B3-4702-8D27-84453576EE47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98859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2FC1D-A991-4941-8F74-3AC031BAE8A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89285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cs typeface="Courier New" pitchFamily="49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cs typeface="Courier New" pitchFamily="49" charset="0"/>
                </a:endParaRPr>
              </a:p>
            </p:txBody>
          </p:sp>
        </p:grpSp>
      </p:grpSp>
      <p:sp>
        <p:nvSpPr>
          <p:cNvPr id="16180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6180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AA93A-90BD-48DE-8D24-D75435EB279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0101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DBD31-5775-4905-B8C7-763BDF3CB8E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02221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90192-E42F-43C0-AD09-737B0DEFDBE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7328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53142-2161-4FFF-8ACD-A74B39325159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60028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462FA-2D9A-46E2-9AA8-65A2B6E16C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92937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53480-1DE3-4C56-825C-8B603478ACD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3572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A9038-52C1-4FED-8AD4-8C2537176C2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67033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4F954-779C-4B43-A8B8-AC6C9193774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36302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9B6A8-85F1-4B54-BDDC-1A99B574A27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83487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BAE0A-72B3-4702-8D27-84453576EE47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27438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2FC1D-A991-4941-8F74-3AC031BAE8A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727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3" descr="New Image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6"/>
          <p:cNvSpPr txBox="1">
            <a:spLocks noChangeArrowheads="1"/>
          </p:cNvSpPr>
          <p:nvPr userDrawn="1"/>
        </p:nvSpPr>
        <p:spPr>
          <a:xfrm>
            <a:off x="7851775" y="6550025"/>
            <a:ext cx="1292225" cy="3079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pPr algn="r"/>
            <a:r>
              <a:rPr lang="en-CA" sz="1200">
                <a:solidFill>
                  <a:srgbClr val="333399"/>
                </a:solidFill>
                <a:latin typeface="Arial" charset="0"/>
              </a:rPr>
              <a:t>11 -</a:t>
            </a:r>
            <a:r>
              <a:rPr lang="en-US" sz="1200">
                <a:solidFill>
                  <a:srgbClr val="333399"/>
                </a:solidFill>
                <a:latin typeface="Arial" charset="0"/>
              </a:rPr>
              <a:t> </a:t>
            </a:r>
            <a:fld id="{CBBA0446-346B-48B6-A84C-174C74B5E4ED}" type="slidenum">
              <a:rPr lang="en-US" sz="1200">
                <a:solidFill>
                  <a:srgbClr val="333399"/>
                </a:solidFill>
                <a:latin typeface="Arial" charset="0"/>
              </a:rPr>
              <a:pPr algn="r"/>
              <a:t>‹#›</a:t>
            </a:fld>
            <a:endParaRPr lang="en-US" sz="1200">
              <a:solidFill>
                <a:srgbClr val="333399"/>
              </a:solidFill>
              <a:latin typeface="Arial" charset="0"/>
            </a:endParaRPr>
          </a:p>
        </p:txBody>
      </p:sp>
      <p:pic>
        <p:nvPicPr>
          <p:cNvPr id="9" name="Picture 13" descr="New Image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948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3956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6AC74A92-C7A3-4729-BD69-D792D1812317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8" name="Picture 13" descr="New Image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 descr="New Image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948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886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CA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Lecture 11: Uncertainty and risk</a:t>
            </a:r>
            <a:endParaRPr lang="fr-CA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6109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  <a:ea typeface="+mn-ea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  <a:ea typeface="+mn-ea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4132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  <a:latin typeface="Arial" pitchFamily="34" charset="0"/>
                <a:ea typeface="+mn-ea"/>
              </a:rPr>
              <a:t>Winter 2011</a:t>
            </a:r>
            <a:endParaRPr lang="fr-CA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sp>
        <p:nvSpPr>
          <p:cNvPr id="14132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  <a:latin typeface="Arial" pitchFamily="34" charset="0"/>
                <a:ea typeface="+mn-ea"/>
              </a:rPr>
              <a:t>Lecture 11: Uncertainty and risk</a:t>
            </a:r>
            <a:endParaRPr lang="fr-CA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sp>
        <p:nvSpPr>
          <p:cNvPr id="14132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FC50E94-4139-4542-96F0-18344E2CCB51}" type="slidenum">
              <a:rPr lang="fr-CA">
                <a:solidFill>
                  <a:srgbClr val="000000"/>
                </a:solidFill>
                <a:latin typeface="Arial" pitchFamily="34" charset="0"/>
                <a:ea typeface="+mn-ea"/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79315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03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4132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Winter 2011</a:t>
            </a:r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4132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  <a:latin typeface="Arial" pitchFamily="34" charset="0"/>
              </a:rPr>
              <a:t>Lecture 11: Uncertainty and risk</a:t>
            </a:r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4132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FC50E94-4139-4542-96F0-18344E2CCB51}" type="slidenum">
              <a:rPr lang="fr-CA">
                <a:solidFill>
                  <a:srgbClr val="000000"/>
                </a:solidFill>
                <a:latin typeface="Arial" pitchFamily="34" charset="0"/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244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  <a:ea typeface="+mn-ea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ea typeface="+mn-ea"/>
                  <a:cs typeface="Courier New" pitchFamily="49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6077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  <a:ea typeface="+mn-ea"/>
              </a:rPr>
              <a:t>Winter 2011</a:t>
            </a:r>
            <a:endParaRPr lang="fr-CA">
              <a:solidFill>
                <a:srgbClr val="000000"/>
              </a:solidFill>
              <a:ea typeface="+mn-ea"/>
            </a:endParaRPr>
          </a:p>
        </p:txBody>
      </p:sp>
      <p:sp>
        <p:nvSpPr>
          <p:cNvPr id="16077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  <a:ea typeface="+mn-ea"/>
              </a:rPr>
              <a:t>Topic 8: Depreciation, Taxes and Cash Flows</a:t>
            </a:r>
            <a:endParaRPr lang="fr-CA">
              <a:solidFill>
                <a:srgbClr val="000000"/>
              </a:solidFill>
              <a:ea typeface="+mn-ea"/>
            </a:endParaRPr>
          </a:p>
        </p:txBody>
      </p:sp>
      <p:sp>
        <p:nvSpPr>
          <p:cNvPr id="16077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2543ED3-3EF2-487F-A71D-C9D16C370FF0}" type="slidenum">
              <a:rPr lang="fr-CA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  <a:ea typeface="+mn-ea"/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 sz="3600" b="1">
              <a:solidFill>
                <a:srgbClr val="000000"/>
              </a:solidFill>
              <a:latin typeface="Arial" pitchFamily="34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983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cs typeface="Courier New" pitchFamily="49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6077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fr-FR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6077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8: Depreciation, Taxes and Cash Flows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6077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2543ED3-3EF2-487F-A71D-C9D16C370FF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 sz="3600" b="1">
              <a:solidFill>
                <a:srgbClr val="000000"/>
              </a:solidFill>
              <a:latin typeface="Arial" pitchFamily="34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434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6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6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6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6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8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6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b="1" dirty="0" smtClean="0">
                <a:cs typeface="Times New Roman" pitchFamily="18" charset="0"/>
              </a:rPr>
              <a:t/>
            </a:r>
            <a:br>
              <a:rPr lang="en-GB" b="1" dirty="0" smtClean="0">
                <a:cs typeface="Times New Roman" pitchFamily="18" charset="0"/>
              </a:rPr>
            </a:br>
            <a:r>
              <a:rPr lang="en-GB" sz="3200" b="1" dirty="0" smtClean="0"/>
              <a:t>Engineering Economics</a:t>
            </a:r>
            <a:r>
              <a:rPr lang="en-GB" sz="3400" dirty="0" smtClean="0"/>
              <a:t/>
            </a:r>
            <a:br>
              <a:rPr lang="en-GB" sz="3400" dirty="0" smtClean="0"/>
            </a:br>
            <a:r>
              <a:rPr lang="en-GB" sz="2400" dirty="0" smtClean="0"/>
              <a:t>ECO 1192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2000" b="1" dirty="0" smtClean="0"/>
              <a:t>Topic 11</a:t>
            </a:r>
            <a:r>
              <a:rPr lang="en-CA" sz="2000" b="1" dirty="0" smtClean="0"/>
              <a:t>: Project Management</a:t>
            </a:r>
            <a:r>
              <a:rPr lang="en-GB" sz="2000" b="1" dirty="0" smtClean="0">
                <a:cs typeface="Times New Roman" pitchFamily="18" charset="0"/>
              </a:rPr>
              <a:t>  </a:t>
            </a:r>
            <a:endParaRPr lang="en-US" sz="2000" b="1" dirty="0" smtClean="0">
              <a:cs typeface="Times New Roman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  <p:extLst>
      <p:ext uri="{BB962C8B-B14F-4D97-AF65-F5344CB8AC3E}">
        <p14:creationId xmlns:p14="http://schemas.microsoft.com/office/powerpoint/2010/main" val="6661442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Outline</a:t>
            </a:r>
            <a:endParaRPr lang="en-US" dirty="0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1412776"/>
            <a:ext cx="8003232" cy="47133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000" dirty="0" smtClean="0"/>
              <a:t>1. Introduction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2. Project Management Lifecycle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2.1 Initiation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2.2 Planning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2.3 Execution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2.4 Monitoring and Controlling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2.5 Closure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3. Project Management Tools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3.1 Work Breakdown Structure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3.2 Gantt Charts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3.3 The Critical Path Method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	3.3.1 Project Scheduling and the Critical Path Method</a:t>
            </a:r>
          </a:p>
          <a:p>
            <a:pPr lvl="1" eaLnBrk="1" hangingPunct="1">
              <a:buFont typeface="Arial" charset="0"/>
              <a:buNone/>
            </a:pPr>
            <a:r>
              <a:rPr lang="en-US" sz="1800" dirty="0" smtClean="0"/>
              <a:t>	3.3.2 Project Crashing and Time-Cost Tradeoffs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8742363" y="642778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533400"/>
            <a:ext cx="4191000" cy="6096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1. Introduction</a:t>
            </a:r>
          </a:p>
        </p:txBody>
      </p:sp>
      <p:sp>
        <p:nvSpPr>
          <p:cNvPr id="20481" name="Rectangle 2"/>
          <p:cNvSpPr>
            <a:spLocks noGrp="1" noChangeArrowheads="1"/>
          </p:cNvSpPr>
          <p:nvPr>
            <p:ph idx="1"/>
          </p:nvPr>
        </p:nvSpPr>
        <p:spPr>
          <a:xfrm>
            <a:off x="381000" y="1295400"/>
            <a:ext cx="84582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200" dirty="0" smtClean="0"/>
              <a:t>Project</a:t>
            </a:r>
          </a:p>
          <a:p>
            <a:pPr marL="933450" lvl="1" indent="-533400">
              <a:lnSpc>
                <a:spcPct val="90000"/>
              </a:lnSpc>
            </a:pPr>
            <a:r>
              <a:rPr lang="en-CA" sz="2200" dirty="0" smtClean="0"/>
              <a:t>temporary activity that is carried out to deliver a specific product or service.</a:t>
            </a:r>
          </a:p>
          <a:p>
            <a:pPr eaLnBrk="1" hangingPunct="1">
              <a:lnSpc>
                <a:spcPct val="90000"/>
              </a:lnSpc>
            </a:pPr>
            <a:r>
              <a:rPr lang="en-CA" sz="2200" dirty="0" smtClean="0"/>
              <a:t>Project Management</a:t>
            </a:r>
          </a:p>
          <a:p>
            <a:pPr marL="933450" lvl="1" indent="-533400" eaLnBrk="1" hangingPunct="1">
              <a:lnSpc>
                <a:spcPct val="90000"/>
              </a:lnSpc>
            </a:pPr>
            <a:r>
              <a:rPr lang="en-US" sz="2200" dirty="0" smtClean="0"/>
              <a:t>planning such projects</a:t>
            </a:r>
            <a:endParaRPr lang="en-CA" sz="2200" dirty="0" smtClean="0"/>
          </a:p>
          <a:p>
            <a:pPr marL="933450" lvl="1" indent="-533400" eaLnBrk="1" hangingPunct="1">
              <a:lnSpc>
                <a:spcPct val="90000"/>
              </a:lnSpc>
            </a:pPr>
            <a:r>
              <a:rPr lang="en-CA" sz="2200" dirty="0" smtClean="0"/>
              <a:t>monitoring its processes</a:t>
            </a:r>
          </a:p>
          <a:p>
            <a:pPr marL="933450" lvl="1" indent="-533400" eaLnBrk="1" hangingPunct="1">
              <a:lnSpc>
                <a:spcPct val="90000"/>
              </a:lnSpc>
            </a:pPr>
            <a:r>
              <a:rPr lang="en-CA" sz="2200" dirty="0" smtClean="0"/>
              <a:t>Implementing deliverables</a:t>
            </a:r>
          </a:p>
          <a:p>
            <a:pPr eaLnBrk="1" hangingPunct="1">
              <a:lnSpc>
                <a:spcPct val="90000"/>
              </a:lnSpc>
            </a:pPr>
            <a:r>
              <a:rPr lang="en-CA" sz="2200" dirty="0" smtClean="0"/>
              <a:t>Challenge</a:t>
            </a:r>
          </a:p>
          <a:p>
            <a:pPr marL="933450" lvl="1" indent="-533400">
              <a:lnSpc>
                <a:spcPct val="90000"/>
              </a:lnSpc>
            </a:pPr>
            <a:r>
              <a:rPr lang="en-CA" sz="2200" dirty="0" smtClean="0"/>
              <a:t>to bring about goals and objectives of project within constraints of time, scope and budget</a:t>
            </a:r>
          </a:p>
          <a:p>
            <a:pPr marL="533400" indent="-533400" eaLnBrk="1" hangingPunct="1">
              <a:lnSpc>
                <a:spcPct val="90000"/>
              </a:lnSpc>
            </a:pPr>
            <a:endParaRPr lang="en-CA" sz="2200" b="1" dirty="0" smtClean="0"/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CA" sz="2200" b="1" dirty="0" smtClean="0"/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CA" sz="2000" b="1" dirty="0" smtClean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143625" y="-7938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1066800" y="609600"/>
            <a:ext cx="7620000" cy="6096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2. Project Management Lifecycle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924800" cy="411480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US" dirty="0" smtClean="0"/>
              <a:t>Dividing work into stages aids the Project Manager </a:t>
            </a:r>
            <a:r>
              <a:rPr lang="en-US" b="1" dirty="0" smtClean="0"/>
              <a:t>(PM) </a:t>
            </a:r>
            <a:r>
              <a:rPr lang="en-US" dirty="0" smtClean="0"/>
              <a:t>plan resources for each stage, gauge achievements, justify project</a:t>
            </a:r>
          </a:p>
          <a:p>
            <a:pPr eaLnBrk="1" hangingPunct="1"/>
            <a:r>
              <a:rPr lang="en-US" b="1" dirty="0" smtClean="0"/>
              <a:t>Stages: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b="1" dirty="0" smtClean="0"/>
              <a:t>Initiation</a:t>
            </a:r>
            <a:r>
              <a:rPr lang="en-US" dirty="0" smtClean="0"/>
              <a:t>: nature and scope defined (project charter)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b="1" dirty="0" smtClean="0"/>
              <a:t>Planning</a:t>
            </a:r>
            <a:r>
              <a:rPr lang="en-US" dirty="0" smtClean="0"/>
              <a:t>: broken down  into modules, sequence, resources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b="1" dirty="0" smtClean="0"/>
              <a:t>Execution</a:t>
            </a:r>
            <a:r>
              <a:rPr lang="en-US" dirty="0" smtClean="0"/>
              <a:t>: work carried out to deliver product or service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b="1" dirty="0" smtClean="0"/>
              <a:t>Monitoring and Con</a:t>
            </a:r>
            <a:r>
              <a:rPr lang="en-US" dirty="0" smtClean="0"/>
              <a:t>t</a:t>
            </a:r>
            <a:r>
              <a:rPr lang="en-US" b="1" dirty="0" smtClean="0"/>
              <a:t>rol</a:t>
            </a:r>
            <a:r>
              <a:rPr lang="en-US" dirty="0" smtClean="0"/>
              <a:t> 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b="1" dirty="0" smtClean="0"/>
              <a:t>Closure</a:t>
            </a:r>
            <a:r>
              <a:rPr lang="en-US" dirty="0" smtClean="0"/>
              <a:t>: ensure customer satisfaction and agreement</a:t>
            </a:r>
          </a:p>
          <a:p>
            <a:pPr eaLnBrk="1" hangingPunct="1"/>
            <a:r>
              <a:rPr lang="en-US" dirty="0" smtClean="0"/>
              <a:t>Some projects may pass through iterations of 2-3 when events require “going back to the drawing board”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2.1 Initiation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382000" cy="5105400"/>
          </a:xfrm>
        </p:spPr>
        <p:txBody>
          <a:bodyPr>
            <a:normAutofit fontScale="70000" lnSpcReduction="20000"/>
          </a:bodyPr>
          <a:lstStyle/>
          <a:p>
            <a:pPr eaLnBrk="1" hangingPunct="1"/>
            <a:r>
              <a:rPr lang="en-US" dirty="0" smtClean="0"/>
              <a:t>Initiated by an “idea” that Management feels worthwhile</a:t>
            </a:r>
          </a:p>
          <a:p>
            <a:pPr eaLnBrk="1" hangingPunct="1"/>
            <a:r>
              <a:rPr lang="en-US" dirty="0" smtClean="0"/>
              <a:t>Sponsor identified: project “champion” with resources</a:t>
            </a:r>
          </a:p>
          <a:p>
            <a:pPr eaLnBrk="1" hangingPunct="1"/>
            <a:r>
              <a:rPr lang="en-US" dirty="0" smtClean="0"/>
              <a:t>Sponsor leads development of </a:t>
            </a:r>
            <a:r>
              <a:rPr lang="en-US" b="1" u="sng" dirty="0" smtClean="0"/>
              <a:t>Project Charter </a:t>
            </a:r>
            <a:r>
              <a:rPr lang="en-US" dirty="0" smtClean="0"/>
              <a:t>which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includes the following components: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Background: </a:t>
            </a:r>
            <a:r>
              <a:rPr lang="en-US" dirty="0" smtClean="0"/>
              <a:t>Why? Who benefits?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Objectives: </a:t>
            </a:r>
            <a:r>
              <a:rPr lang="en-US" dirty="0" smtClean="0"/>
              <a:t>Key project goals – are they measurable?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Methodology: </a:t>
            </a:r>
            <a:r>
              <a:rPr lang="en-US" dirty="0" smtClean="0"/>
              <a:t>What methodology will be used?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Justification: </a:t>
            </a:r>
            <a:r>
              <a:rPr lang="en-US" dirty="0" smtClean="0"/>
              <a:t>Is it feasible? Do benefits outweigh costs?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Requirements: </a:t>
            </a:r>
            <a:r>
              <a:rPr lang="en-US" dirty="0" smtClean="0"/>
              <a:t>What are the required features and functions?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Constraints</a:t>
            </a:r>
            <a:r>
              <a:rPr lang="en-US" dirty="0" smtClean="0"/>
              <a:t>: What restrictions are there (i.e. time and budget requirements)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Assumptions</a:t>
            </a:r>
            <a:r>
              <a:rPr lang="en-US" dirty="0" smtClean="0"/>
              <a:t>: What factors are considered “true”?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Risks: </a:t>
            </a:r>
            <a:r>
              <a:rPr lang="en-US" dirty="0" smtClean="0"/>
              <a:t>What uncertainties would impact the project? Controllable?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Deliverables: </a:t>
            </a:r>
            <a:r>
              <a:rPr lang="en-US" dirty="0" smtClean="0"/>
              <a:t>What outcomes are necessary to meet objectives?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2.2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772400" cy="441960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dirty="0" smtClean="0"/>
              <a:t>With Initiation phase approved, the PM is responsible for developing 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detailed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project plan (from charter).</a:t>
            </a:r>
          </a:p>
          <a:p>
            <a:r>
              <a:rPr lang="en-US" dirty="0" smtClean="0"/>
              <a:t>Project Plan includes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Project Scope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Project Team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Work Breakdown Structure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Project Schedule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Budget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Risk Plan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Communication Plan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2.3 Execution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/>
          <a:lstStyle/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Actual work of the project is done.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Initiating processes defined in the project plan.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PM selects the team and coordinates people and resources to produce the deliverables.</a:t>
            </a:r>
          </a:p>
          <a:p>
            <a:pPr eaLnBrk="1" hangingPunct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2.4 Monitoring and Controlling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dirty="0" smtClean="0"/>
              <a:t>This process takes place through the execution stage</a:t>
            </a:r>
          </a:p>
          <a:p>
            <a:pPr eaLnBrk="1" hangingPunct="1"/>
            <a:r>
              <a:rPr lang="en-US" dirty="0" smtClean="0"/>
              <a:t>PM tracks progress such that potential problems are identified and corrective action taken</a:t>
            </a:r>
          </a:p>
          <a:p>
            <a:pPr eaLnBrk="1" hangingPunct="1"/>
            <a:r>
              <a:rPr lang="en-US" dirty="0" smtClean="0"/>
              <a:t>This stage includes: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Reviewing project activities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Monitoring project constraints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Identifying corrective actions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Implementing changes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2.5 Closure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001000" cy="41148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dirty="0" smtClean="0"/>
              <a:t>Closure </a:t>
            </a:r>
          </a:p>
          <a:p>
            <a:pPr lvl="1" eaLnBrk="1" hangingPunct="1"/>
            <a:r>
              <a:rPr lang="en-US" dirty="0" smtClean="0"/>
              <a:t>occurs when all activities defined in project charter are completed, project signed off with sponsor, team is disbanded.</a:t>
            </a:r>
          </a:p>
          <a:p>
            <a:pPr lvl="1" eaLnBrk="1" hangingPunct="1"/>
            <a:r>
              <a:rPr lang="en-US" dirty="0" smtClean="0"/>
              <a:t>the report</a:t>
            </a:r>
            <a:r>
              <a:rPr lang="en-US" i="1" dirty="0" smtClean="0"/>
              <a:t> </a:t>
            </a:r>
            <a:r>
              <a:rPr lang="en-US" dirty="0" smtClean="0"/>
              <a:t>documents the conclusion of the project, assessing its performance</a:t>
            </a:r>
          </a:p>
          <a:p>
            <a:pPr eaLnBrk="1" hangingPunct="1"/>
            <a:r>
              <a:rPr lang="en-US" dirty="0" smtClean="0"/>
              <a:t>“Lessons learned” should be noted.</a:t>
            </a:r>
          </a:p>
          <a:p>
            <a:pPr eaLnBrk="1" hangingPunct="1"/>
            <a:r>
              <a:rPr lang="en-US" dirty="0" smtClean="0"/>
              <a:t>Documents that the sponsor has accepted final deliverables.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9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3. Project Management Tools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This is the stage at which project viability is analyzed.</a:t>
            </a:r>
          </a:p>
          <a:p>
            <a:pPr eaLnBrk="1" hangingPunct="1"/>
            <a:r>
              <a:rPr lang="en-US" dirty="0" smtClean="0"/>
              <a:t>Three tools are considered:</a:t>
            </a:r>
          </a:p>
          <a:p>
            <a:pPr marL="857250" lvl="1" indent="-457200" eaLnBrk="1" hangingPunct="1">
              <a:buFontTx/>
              <a:buAutoNum type="arabicPeriod"/>
            </a:pPr>
            <a:r>
              <a:rPr lang="en-US" dirty="0" smtClean="0"/>
              <a:t>Work Breakdown Structure (WBS)</a:t>
            </a:r>
          </a:p>
          <a:p>
            <a:pPr marL="857250" lvl="1" indent="-457200" eaLnBrk="1" hangingPunct="1">
              <a:buFontTx/>
              <a:buAutoNum type="arabicPeriod"/>
            </a:pPr>
            <a:r>
              <a:rPr lang="en-US" dirty="0" smtClean="0"/>
              <a:t>Gantt Chart</a:t>
            </a:r>
          </a:p>
          <a:p>
            <a:pPr marL="857250" lvl="1" indent="-457200" eaLnBrk="1" hangingPunct="1">
              <a:buFontTx/>
              <a:buAutoNum type="arabicPeriod"/>
            </a:pPr>
            <a:r>
              <a:rPr lang="en-US" dirty="0" smtClean="0"/>
              <a:t>CPM Networks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3.1 Work Breakdown Structure (WBS)</a:t>
            </a:r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381000" y="1752600"/>
            <a:ext cx="8305800" cy="41148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dirty="0" smtClean="0"/>
              <a:t>Used to organize all project work</a:t>
            </a:r>
          </a:p>
          <a:p>
            <a:pPr lvl="1" eaLnBrk="1" hangingPunct="1"/>
            <a:r>
              <a:rPr lang="en-US" dirty="0" smtClean="0"/>
              <a:t>Decomposes a project into smaller units.</a:t>
            </a:r>
          </a:p>
          <a:p>
            <a:pPr eaLnBrk="1" hangingPunct="1"/>
            <a:r>
              <a:rPr lang="en-US" dirty="0" smtClean="0"/>
              <a:t>Lowest level is “work package” representing a deliverable.</a:t>
            </a:r>
          </a:p>
          <a:p>
            <a:pPr eaLnBrk="1" hangingPunct="1"/>
            <a:r>
              <a:rPr lang="en-US" dirty="0" smtClean="0"/>
              <a:t>Useful tool to avoid potential duplication of activities.</a:t>
            </a:r>
          </a:p>
          <a:p>
            <a:pPr eaLnBrk="1" hangingPunct="1"/>
            <a:r>
              <a:rPr lang="en-US" dirty="0" smtClean="0"/>
              <a:t>Two depictions: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dirty="0" smtClean="0"/>
              <a:t>Diagram (chart) that resembles an organizational chart.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dirty="0" smtClean="0"/>
              <a:t>Indented List.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609600"/>
            <a:ext cx="2743200" cy="609600"/>
          </a:xfrm>
          <a:solidFill>
            <a:schemeClr val="accent6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en-US" smtClean="0">
                <a:solidFill>
                  <a:schemeClr val="bg1"/>
                </a:solidFill>
              </a:rPr>
              <a:t>EXAMPLE 11.1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458200" cy="43434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dirty="0" smtClean="0"/>
              <a:t>Primary activities in constructing a simple Beam Bridge: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Setting up site services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Preparing the site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Building the substructure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Building the superstructure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Building the deck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Site clean-up</a:t>
            </a:r>
          </a:p>
          <a:p>
            <a:pPr lvl="1"/>
            <a:r>
              <a:rPr lang="en-US" dirty="0" smtClean="0"/>
              <a:t>Figure 11.1 depicts the first two levels of the WBS</a:t>
            </a:r>
          </a:p>
          <a:p>
            <a:pPr lvl="1"/>
            <a:r>
              <a:rPr lang="en-US" dirty="0" smtClean="0"/>
              <a:t>Table 11.1 shows an indented view of same</a:t>
            </a:r>
          </a:p>
          <a:p>
            <a:pPr eaLnBrk="1" hangingPunct="1">
              <a:buFontTx/>
              <a:buAutoNum type="arabicPeriod"/>
            </a:pPr>
            <a:endParaRPr lang="en-US" dirty="0" smtClean="0"/>
          </a:p>
          <a:p>
            <a:pPr eaLnBrk="1" hangingPunct="1">
              <a:buFontTx/>
              <a:buAutoNum type="arabicPeriod"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12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74676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smtClean="0"/>
              <a:t>Figure 11.1 Chart View of WBS for Concrete Slab Bridge Construction</a:t>
            </a:r>
          </a:p>
        </p:txBody>
      </p:sp>
      <p:pic>
        <p:nvPicPr>
          <p:cNvPr id="31748" name="Picture 4" descr="fg11_0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0"/>
            <a:ext cx="8001000" cy="452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14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908720"/>
            <a:ext cx="5207000" cy="5094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462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3.2 Gantt Charts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533400" y="1371600"/>
            <a:ext cx="8153400" cy="4648200"/>
          </a:xfrm>
        </p:spPr>
        <p:txBody>
          <a:bodyPr>
            <a:normAutofit fontScale="92500" lnSpcReduction="20000"/>
          </a:bodyPr>
          <a:lstStyle/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Gantt charts </a:t>
            </a:r>
          </a:p>
          <a:p>
            <a:pPr marL="857250" lvl="1" indent="-457200" eaLnBrk="1" hangingPunct="1"/>
            <a:r>
              <a:rPr lang="en-US" dirty="0" smtClean="0"/>
              <a:t>depict timing and sequence of project activities</a:t>
            </a:r>
          </a:p>
          <a:p>
            <a:pPr marL="857250" lvl="1" indent="-457200" eaLnBrk="1" hangingPunct="1"/>
            <a:r>
              <a:rPr lang="en-US" dirty="0" smtClean="0"/>
              <a:t>simplest, most fundamental tools available</a:t>
            </a:r>
          </a:p>
          <a:p>
            <a:pPr marL="857250" lvl="1" indent="-457200" eaLnBrk="1" hangingPunct="1"/>
            <a:r>
              <a:rPr lang="en-US" dirty="0" smtClean="0"/>
              <a:t>consist of a list of work items and a diagram indicating when each item begins and ends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Gantt charts start from the Work Breakdown Structure (WBS).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Figure 11.2 is a Gantt chart for the concrete slab bridge project of Example 11.1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One activity </a:t>
            </a:r>
            <a:r>
              <a:rPr lang="en-US" dirty="0" smtClean="0">
                <a:sym typeface="Wingdings" pitchFamily="2" charset="2"/>
              </a:rPr>
              <a:t> one</a:t>
            </a:r>
            <a:r>
              <a:rPr lang="en-US" dirty="0" smtClean="0"/>
              <a:t> row.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Bars indicate the start and end of activities.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Diamonds indicate an event.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15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000" smtClean="0"/>
              <a:t>Gantt Chart for Concrete Slab Bridge Construction</a:t>
            </a:r>
            <a:endParaRPr lang="en-US" sz="3200" smtClean="0"/>
          </a:p>
        </p:txBody>
      </p:sp>
      <p:pic>
        <p:nvPicPr>
          <p:cNvPr id="33796" name="Picture 4" descr="fg11_0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371600"/>
            <a:ext cx="7391400" cy="511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16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3.3 The Critical Path Method (CPM)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8153400" cy="495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dirty="0" smtClean="0"/>
              <a:t>Gantt has lead to development of more sophisticated scheduling methods:</a:t>
            </a:r>
          </a:p>
          <a:p>
            <a:pPr lvl="1" eaLnBrk="1" hangingPunct="1"/>
            <a:r>
              <a:rPr lang="en-US" sz="2400" dirty="0" smtClean="0"/>
              <a:t>CPM (Critical Path Method)</a:t>
            </a:r>
          </a:p>
          <a:p>
            <a:pPr lvl="1" eaLnBrk="1" hangingPunct="1"/>
            <a:r>
              <a:rPr lang="en-US" sz="2400" dirty="0" smtClean="0"/>
              <a:t>PERT (Project Evaluation and Review Technique)</a:t>
            </a:r>
          </a:p>
          <a:p>
            <a:pPr eaLnBrk="1" hangingPunct="1"/>
            <a:r>
              <a:rPr lang="en-US" sz="2400" dirty="0" smtClean="0"/>
              <a:t>PERT designed to add uncertainty to task times.</a:t>
            </a:r>
          </a:p>
          <a:p>
            <a:pPr eaLnBrk="1" hangingPunct="1"/>
            <a:r>
              <a:rPr lang="en-US" sz="2400" dirty="0" smtClean="0"/>
              <a:t>The two have been integrated into present PERT/CPM.</a:t>
            </a:r>
          </a:p>
          <a:p>
            <a:pPr eaLnBrk="1" hangingPunct="1"/>
            <a:r>
              <a:rPr lang="en-US" sz="2400" dirty="0" smtClean="0"/>
              <a:t>Project activities are represented by “nodes” and “arcs”</a:t>
            </a:r>
          </a:p>
          <a:p>
            <a:pPr eaLnBrk="1" hangingPunct="1"/>
            <a:r>
              <a:rPr lang="en-US" sz="2400" dirty="0" smtClean="0"/>
              <a:t>See Figure 11.3.3 AOA Network Representation</a:t>
            </a:r>
          </a:p>
          <a:p>
            <a:pPr eaLnBrk="1" hangingPunct="1">
              <a:buFontTx/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pPr eaLnBrk="1" hangingPunct="1">
              <a:buFontTx/>
              <a:buNone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17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581128"/>
            <a:ext cx="5468937" cy="21602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11.3.3 The Critical Path Method </a:t>
            </a:r>
            <a:r>
              <a:rPr lang="en-US" sz="2000" smtClean="0"/>
              <a:t>(cont’d)</a:t>
            </a:r>
            <a:endParaRPr lang="en-US" sz="2800" smtClean="0"/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001000" cy="4648200"/>
          </a:xfrm>
        </p:spPr>
        <p:txBody>
          <a:bodyPr/>
          <a:lstStyle/>
          <a:p>
            <a:pPr eaLnBrk="1" hangingPunct="1"/>
            <a:r>
              <a:rPr lang="en-US" sz="2400" dirty="0" smtClean="0"/>
              <a:t>Second style is “activity on node” (AON)</a:t>
            </a:r>
          </a:p>
          <a:p>
            <a:pPr eaLnBrk="1" hangingPunct="1"/>
            <a:r>
              <a:rPr lang="en-US" sz="2400" dirty="0" smtClean="0"/>
              <a:t>Nodes represent the activities instead of the arcs.</a:t>
            </a:r>
          </a:p>
          <a:p>
            <a:pPr eaLnBrk="1" hangingPunct="1"/>
            <a:r>
              <a:rPr lang="en-US" sz="2400" dirty="0" smtClean="0"/>
              <a:t>Has become most popular method – used from now on.</a:t>
            </a:r>
          </a:p>
          <a:p>
            <a:pPr eaLnBrk="1" hangingPunct="1"/>
            <a:r>
              <a:rPr lang="en-US" sz="2400" dirty="0" smtClean="0"/>
              <a:t>Figure 11.4 depicts the same project as shown in Figure 11.3 using an arc-on-node (AON).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015" y="3717032"/>
            <a:ext cx="5468937" cy="20162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Selected Definitions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CA" dirty="0" smtClean="0"/>
              <a:t>Work Breakdown Structure (WBS)</a:t>
            </a:r>
          </a:p>
          <a:p>
            <a:pPr lvl="1"/>
            <a:r>
              <a:rPr lang="en-CA" dirty="0" smtClean="0"/>
              <a:t>Task oriented family tree of activities that organizes, defines and graphically displays the total work to be accomplished in order to achieve the final objectives.</a:t>
            </a:r>
          </a:p>
          <a:p>
            <a:r>
              <a:rPr lang="en-CA" dirty="0" smtClean="0"/>
              <a:t>Predecessors</a:t>
            </a:r>
          </a:p>
          <a:p>
            <a:pPr lvl="1"/>
            <a:r>
              <a:rPr lang="en-CA" dirty="0" smtClean="0"/>
              <a:t>Activities that must be completed before initiation of another or other activities.</a:t>
            </a:r>
          </a:p>
          <a:p>
            <a:r>
              <a:rPr lang="en-CA" dirty="0" smtClean="0"/>
              <a:t>Earliest start (ES) date</a:t>
            </a:r>
          </a:p>
          <a:p>
            <a:pPr lvl="1"/>
            <a:r>
              <a:rPr lang="en-CA" dirty="0" smtClean="0"/>
              <a:t>The earliest possible time an activity can start based on network logic and schedule constraints</a:t>
            </a:r>
          </a:p>
          <a:p>
            <a:pPr lvl="1"/>
            <a:r>
              <a:rPr lang="en-CA" dirty="0" smtClean="0"/>
              <a:t>Can change as the project progresses.</a:t>
            </a:r>
          </a:p>
          <a:p>
            <a:pPr lvl="1"/>
            <a:r>
              <a:rPr lang="en-CA" dirty="0" smtClean="0"/>
              <a:t>Determined by working forward in the network of activities </a:t>
            </a:r>
          </a:p>
          <a:p>
            <a:r>
              <a:rPr lang="en-CA" dirty="0" smtClean="0"/>
              <a:t>Latest </a:t>
            </a:r>
            <a:r>
              <a:rPr lang="en-CA" dirty="0"/>
              <a:t>start </a:t>
            </a:r>
            <a:r>
              <a:rPr lang="en-CA" dirty="0" smtClean="0"/>
              <a:t>(LS</a:t>
            </a:r>
            <a:r>
              <a:rPr lang="en-CA" dirty="0"/>
              <a:t>) date</a:t>
            </a:r>
          </a:p>
          <a:p>
            <a:pPr lvl="1"/>
            <a:r>
              <a:rPr lang="en-CA" dirty="0"/>
              <a:t>The latest possible time an activity may begin  without delaying a </a:t>
            </a:r>
            <a:r>
              <a:rPr lang="en-CA" dirty="0" smtClean="0"/>
              <a:t>milestone.</a:t>
            </a:r>
            <a:endParaRPr lang="en-CA" dirty="0"/>
          </a:p>
          <a:p>
            <a:pPr lvl="1"/>
            <a:r>
              <a:rPr lang="en-CA" dirty="0" smtClean="0"/>
              <a:t>Determined by working backward on the network of activities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62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850106"/>
          </a:xfrm>
        </p:spPr>
        <p:txBody>
          <a:bodyPr/>
          <a:lstStyle/>
          <a:p>
            <a:r>
              <a:rPr lang="en-CA" dirty="0"/>
              <a:t>Selected Definitions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sz="2400" dirty="0" smtClean="0"/>
              <a:t>Path</a:t>
            </a:r>
          </a:p>
          <a:p>
            <a:pPr lvl="1"/>
            <a:r>
              <a:rPr lang="en-CA" sz="2400" dirty="0" smtClean="0"/>
              <a:t>A sequence of activities defined by the project logic.</a:t>
            </a:r>
          </a:p>
          <a:p>
            <a:r>
              <a:rPr lang="en-CA" sz="2400" dirty="0" smtClean="0"/>
              <a:t>Critical Path</a:t>
            </a:r>
          </a:p>
          <a:p>
            <a:pPr lvl="1"/>
            <a:r>
              <a:rPr lang="en-CA" sz="2400" dirty="0" smtClean="0"/>
              <a:t>The project path with the longest duration.</a:t>
            </a:r>
          </a:p>
          <a:p>
            <a:pPr lvl="1"/>
            <a:r>
              <a:rPr lang="en-CA" sz="2400" dirty="0" smtClean="0"/>
              <a:t>Activities on the critical path have no slack (float).</a:t>
            </a:r>
          </a:p>
          <a:p>
            <a:pPr lvl="1"/>
            <a:r>
              <a:rPr lang="en-CA" sz="2400" dirty="0" smtClean="0"/>
              <a:t>Can change as activities are crashed.</a:t>
            </a:r>
          </a:p>
          <a:p>
            <a:r>
              <a:rPr lang="en-CA" sz="2400" dirty="0" smtClean="0"/>
              <a:t>Slack (float)</a:t>
            </a:r>
          </a:p>
          <a:p>
            <a:pPr lvl="1"/>
            <a:r>
              <a:rPr lang="en-CA" sz="2400" dirty="0" smtClean="0"/>
              <a:t>The amount of time an activity can be delayed without delaying the finish of the project. </a:t>
            </a:r>
          </a:p>
          <a:p>
            <a:pPr lvl="1"/>
            <a:r>
              <a:rPr lang="en-CA" sz="2400" dirty="0" smtClean="0"/>
              <a:t>Slack = (LS-ES) = (LF-EF) </a:t>
            </a:r>
            <a:endParaRPr lang="en-CA" sz="2400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Selected </a:t>
            </a:r>
            <a:r>
              <a:rPr lang="en-CA" dirty="0" smtClean="0"/>
              <a:t>Formulas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EF = ES + T</a:t>
            </a:r>
          </a:p>
          <a:p>
            <a:r>
              <a:rPr lang="en-CA" dirty="0" smtClean="0"/>
              <a:t>LS = LF - T </a:t>
            </a:r>
          </a:p>
          <a:p>
            <a:r>
              <a:rPr lang="en-CA" dirty="0" smtClean="0"/>
              <a:t>ES = Max(EF of immediate predecessors)</a:t>
            </a:r>
          </a:p>
          <a:p>
            <a:r>
              <a:rPr lang="en-CA" dirty="0" smtClean="0"/>
              <a:t>LF = Min(LS of successor activities)</a:t>
            </a:r>
          </a:p>
          <a:p>
            <a:r>
              <a:rPr lang="en-CA" dirty="0" smtClean="0"/>
              <a:t>S = LS – ES = LF - EF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69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Your Turn!!! [11.15]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3068960"/>
            <a:ext cx="8075240" cy="1008111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CA" sz="2000" dirty="0">
                <a:latin typeface="Arial" pitchFamily="34" charset="0"/>
                <a:cs typeface="Arial" pitchFamily="34" charset="0"/>
              </a:rPr>
              <a:t>a) Construct an AOA network representation for the project.</a:t>
            </a:r>
          </a:p>
          <a:p>
            <a:pPr marL="0" indent="0">
              <a:buNone/>
            </a:pPr>
            <a:r>
              <a:rPr lang="en-CA" sz="2000" dirty="0">
                <a:latin typeface="Arial" pitchFamily="34" charset="0"/>
                <a:cs typeface="Arial" pitchFamily="34" charset="0"/>
              </a:rPr>
              <a:t>(b) Construct an AON network representation for the project.</a:t>
            </a:r>
            <a:endParaRPr lang="fr-CA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109459"/>
              </p:ext>
            </p:extLst>
          </p:nvPr>
        </p:nvGraphicFramePr>
        <p:xfrm>
          <a:off x="611560" y="1484784"/>
          <a:ext cx="8280921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2"/>
                <a:gridCol w="720080"/>
                <a:gridCol w="576064"/>
                <a:gridCol w="792088"/>
                <a:gridCol w="792088"/>
                <a:gridCol w="648072"/>
                <a:gridCol w="648072"/>
                <a:gridCol w="720080"/>
                <a:gridCol w="648072"/>
                <a:gridCol w="792088"/>
                <a:gridCol w="864095"/>
              </a:tblGrid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</a:rPr>
                        <a:t>Predecessor</a:t>
                      </a:r>
                      <a:endParaRPr lang="fr-CA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7,8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</a:rPr>
                        <a:t>Duration</a:t>
                      </a:r>
                      <a:endParaRPr lang="fr-CA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725417"/>
      </p:ext>
    </p:extLst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/>
              <a:t>New Pickling Plant</a:t>
            </a:r>
            <a:endParaRPr lang="en-CA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8603454"/>
              </p:ext>
            </p:extLst>
          </p:nvPr>
        </p:nvGraphicFramePr>
        <p:xfrm>
          <a:off x="1043608" y="1268760"/>
          <a:ext cx="7056784" cy="462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714"/>
                <a:gridCol w="2338694"/>
                <a:gridCol w="1728192"/>
                <a:gridCol w="1656184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en-CA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CA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Expected</a:t>
                      </a: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Completion Time (weeks)</a:t>
                      </a:r>
                      <a:endParaRPr lang="en-CA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Predecessor</a:t>
                      </a: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Activities</a:t>
                      </a:r>
                      <a:endParaRPr lang="en-CA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Obtain RFPs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----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Select vendor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Order Equipment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Design</a:t>
                      </a:r>
                      <a:r>
                        <a:rPr lang="en-CA" baseline="0" dirty="0" smtClean="0">
                          <a:solidFill>
                            <a:schemeClr val="tx1"/>
                          </a:solidFill>
                        </a:rPr>
                        <a:t> new layout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Implement layout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Install computers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Configure Software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Install equipment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Test system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7,8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Train users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1720" y="6126399"/>
            <a:ext cx="46297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200" dirty="0" smtClean="0"/>
              <a:t>Fraser and </a:t>
            </a:r>
            <a:r>
              <a:rPr lang="en-CA" sz="1200" dirty="0" err="1" smtClean="0"/>
              <a:t>Jewkes</a:t>
            </a:r>
            <a:r>
              <a:rPr lang="en-CA" sz="1200" dirty="0" smtClean="0"/>
              <a:t>, Engineering Economics, 5</a:t>
            </a:r>
            <a:r>
              <a:rPr lang="en-CA" sz="1200" baseline="30000" dirty="0" smtClean="0"/>
              <a:t>th</a:t>
            </a:r>
            <a:r>
              <a:rPr lang="en-CA" sz="1200" dirty="0" smtClean="0"/>
              <a:t> edition, Pearson 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1577625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03" y="548680"/>
            <a:ext cx="8601075" cy="5011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5576" y="6021288"/>
            <a:ext cx="54184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Fraser and </a:t>
            </a:r>
            <a:r>
              <a:rPr lang="en-CA" sz="1400" dirty="0" err="1"/>
              <a:t>Jewkes</a:t>
            </a:r>
            <a:r>
              <a:rPr lang="en-CA" sz="1400" dirty="0"/>
              <a:t>, Engineering Economics, 5th edition, Pearson </a:t>
            </a:r>
          </a:p>
        </p:txBody>
      </p:sp>
    </p:spTree>
    <p:extLst>
      <p:ext uri="{BB962C8B-B14F-4D97-AF65-F5344CB8AC3E}">
        <p14:creationId xmlns:p14="http://schemas.microsoft.com/office/powerpoint/2010/main" val="2327570104"/>
      </p:ext>
    </p:extLst>
  </p:cSld>
  <p:clrMapOvr>
    <a:masterClrMapping/>
  </p:clrMapOvr>
  <p:transition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 descr="C:\Users\claude\AppData\Local\Temp\5th edition images.zip.drag\fg11_06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" y="548680"/>
            <a:ext cx="702564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31640" y="5445224"/>
            <a:ext cx="46714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/>
              <a:t>Fraser and </a:t>
            </a:r>
            <a:r>
              <a:rPr lang="en-CA" sz="1200" dirty="0" err="1"/>
              <a:t>Jewkes</a:t>
            </a:r>
            <a:r>
              <a:rPr lang="en-CA" sz="1200" dirty="0"/>
              <a:t>, Engineering Economics, 5th edition, Pearson </a:t>
            </a:r>
          </a:p>
        </p:txBody>
      </p:sp>
    </p:spTree>
    <p:extLst>
      <p:ext uri="{BB962C8B-B14F-4D97-AF65-F5344CB8AC3E}">
        <p14:creationId xmlns:p14="http://schemas.microsoft.com/office/powerpoint/2010/main" val="4131580632"/>
      </p:ext>
    </p:extLst>
  </p:cSld>
  <p:clrMapOvr>
    <a:masterClrMapping/>
  </p:clrMapOvr>
  <p:transition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5438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dirty="0" smtClean="0"/>
              <a:t>3.3.1 Project Scheduling and the Critical Path Method</a:t>
            </a:r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114800"/>
          </a:xfrm>
        </p:spPr>
        <p:txBody>
          <a:bodyPr>
            <a:normAutofit fontScale="62500" lnSpcReduction="20000"/>
          </a:bodyPr>
          <a:lstStyle/>
          <a:p>
            <a:pPr eaLnBrk="1" hangingPunct="1"/>
            <a:r>
              <a:rPr lang="en-US" dirty="0" smtClean="0"/>
              <a:t>Network representation along with precedence relationships enables PM to identify </a:t>
            </a:r>
            <a:r>
              <a:rPr lang="en-US" b="1" u="sng" dirty="0" smtClean="0"/>
              <a:t>critical path</a:t>
            </a:r>
          </a:p>
          <a:p>
            <a:pPr eaLnBrk="1" hangingPunct="1"/>
            <a:r>
              <a:rPr lang="en-US" dirty="0" smtClean="0"/>
              <a:t>Critical path</a:t>
            </a:r>
          </a:p>
          <a:p>
            <a:pPr lvl="1" eaLnBrk="1" hangingPunct="1"/>
            <a:r>
              <a:rPr lang="en-US" dirty="0" smtClean="0"/>
              <a:t>set of activities that must be completed exactly as planned to keep project on schedule</a:t>
            </a:r>
          </a:p>
          <a:p>
            <a:pPr lvl="1" eaLnBrk="1" hangingPunct="1"/>
            <a:r>
              <a:rPr lang="en-US" dirty="0" smtClean="0"/>
              <a:t>no slack time or “wiggle” room.</a:t>
            </a:r>
          </a:p>
          <a:p>
            <a:pPr eaLnBrk="1" hangingPunct="1"/>
            <a:r>
              <a:rPr lang="en-US" dirty="0" smtClean="0"/>
              <a:t>Delaying any one activity will cause Project Delay.</a:t>
            </a:r>
          </a:p>
          <a:p>
            <a:pPr eaLnBrk="1" hangingPunct="1"/>
            <a:r>
              <a:rPr lang="en-US" dirty="0" smtClean="0"/>
              <a:t>Finding critical path involves </a:t>
            </a:r>
            <a:r>
              <a:rPr lang="en-US" b="1" u="sng" dirty="0" smtClean="0"/>
              <a:t>two passes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through network</a:t>
            </a:r>
          </a:p>
          <a:p>
            <a:pPr lvl="1" eaLnBrk="1" hangingPunct="1"/>
            <a:r>
              <a:rPr lang="en-US" dirty="0" smtClean="0"/>
              <a:t>Forward Pass (1</a:t>
            </a:r>
            <a:r>
              <a:rPr lang="en-US" baseline="30000" dirty="0" smtClean="0"/>
              <a:t>st</a:t>
            </a:r>
            <a:r>
              <a:rPr lang="en-US" dirty="0" smtClean="0"/>
              <a:t> pass)</a:t>
            </a:r>
          </a:p>
          <a:p>
            <a:pPr lvl="2" eaLnBrk="1" hangingPunct="1"/>
            <a:r>
              <a:rPr lang="en-US" dirty="0" smtClean="0"/>
              <a:t>earliest start/finish (ES/EF) times for each activity is determined</a:t>
            </a:r>
          </a:p>
          <a:p>
            <a:pPr lvl="1" eaLnBrk="1" hangingPunct="1"/>
            <a:r>
              <a:rPr lang="en-US" dirty="0" smtClean="0"/>
              <a:t>Backward Pass (2</a:t>
            </a:r>
            <a:r>
              <a:rPr lang="en-US" baseline="30000" dirty="0" smtClean="0"/>
              <a:t>nd</a:t>
            </a:r>
            <a:r>
              <a:rPr lang="en-US" dirty="0" smtClean="0"/>
              <a:t> pass) </a:t>
            </a:r>
          </a:p>
          <a:p>
            <a:pPr lvl="2" eaLnBrk="1" hangingPunct="1"/>
            <a:r>
              <a:rPr lang="en-US" dirty="0" smtClean="0"/>
              <a:t>starts with completion time (established in 1</a:t>
            </a:r>
            <a:r>
              <a:rPr lang="en-US" baseline="30000" dirty="0" smtClean="0"/>
              <a:t>st</a:t>
            </a:r>
            <a:r>
              <a:rPr lang="en-US" dirty="0" smtClean="0"/>
              <a:t> pass) and computes </a:t>
            </a:r>
            <a:r>
              <a:rPr lang="en-US" i="1" dirty="0" smtClean="0"/>
              <a:t>latest time </a:t>
            </a:r>
            <a:r>
              <a:rPr lang="en-US" dirty="0" smtClean="0"/>
              <a:t>each activity can start and finish (LS/LF)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6146" name="Picture 2" descr="C:\Users\claude\AppData\Local\Temp\5th edition images.zip.drag\fg11_07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" y="548680"/>
            <a:ext cx="702564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65584" y="5733255"/>
            <a:ext cx="52437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200" dirty="0" smtClean="0"/>
              <a:t>Source: Fraser </a:t>
            </a:r>
            <a:r>
              <a:rPr lang="en-CA" sz="1200" dirty="0"/>
              <a:t>and </a:t>
            </a:r>
            <a:r>
              <a:rPr lang="en-CA" sz="1200" dirty="0" err="1"/>
              <a:t>Jewkes</a:t>
            </a:r>
            <a:r>
              <a:rPr lang="en-CA" sz="1200" dirty="0"/>
              <a:t>, Engineering Economics, 5th edition, Pearson </a:t>
            </a:r>
          </a:p>
        </p:txBody>
      </p:sp>
    </p:spTree>
    <p:extLst>
      <p:ext uri="{BB962C8B-B14F-4D97-AF65-F5344CB8AC3E}">
        <p14:creationId xmlns:p14="http://schemas.microsoft.com/office/powerpoint/2010/main" val="36082872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7170" name="Picture 2" descr="C:\Users\claude\AppData\Local\Temp\5th edition images.zip.drag\fg11_08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" y="2060848"/>
            <a:ext cx="70256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59180" y="5805264"/>
            <a:ext cx="54184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Fraser and </a:t>
            </a:r>
            <a:r>
              <a:rPr lang="en-CA" sz="1400" dirty="0" err="1"/>
              <a:t>Jewkes</a:t>
            </a:r>
            <a:r>
              <a:rPr lang="en-CA" sz="1400" dirty="0"/>
              <a:t>, Engineering Economics, 5th edition, Pearson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14982" y="679530"/>
            <a:ext cx="5714036" cy="107721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1600" dirty="0"/>
              <a:t>EF = ES + </a:t>
            </a:r>
            <a:r>
              <a:rPr lang="en-CA" sz="1600" dirty="0" smtClean="0"/>
              <a:t>T; LS </a:t>
            </a:r>
            <a:r>
              <a:rPr lang="en-CA" sz="1600" dirty="0"/>
              <a:t>= LF - T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dirty="0"/>
              <a:t>ES = Max(EF of immediate predecessors)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dirty="0"/>
              <a:t>EF = Min(LS of successor activities)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dirty="0"/>
              <a:t>S = LS – ES = LF - EF</a:t>
            </a:r>
          </a:p>
        </p:txBody>
      </p:sp>
    </p:spTree>
    <p:extLst>
      <p:ext uri="{BB962C8B-B14F-4D97-AF65-F5344CB8AC3E}">
        <p14:creationId xmlns:p14="http://schemas.microsoft.com/office/powerpoint/2010/main" val="18985934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838200" y="609600"/>
            <a:ext cx="8153400" cy="6096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Table 11.4 Yacht Construction Data</a:t>
            </a:r>
          </a:p>
        </p:txBody>
      </p:sp>
      <p:pic>
        <p:nvPicPr>
          <p:cNvPr id="38916" name="Picture 4" descr="tb11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95400"/>
            <a:ext cx="8474075" cy="4851400"/>
          </a:xfrm>
          <a:prstGeom prst="rect">
            <a:avLst/>
          </a:prstGeom>
          <a:solidFill>
            <a:schemeClr val="tx1"/>
          </a:solidFill>
          <a:extLst/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652119" y="1556792"/>
            <a:ext cx="3202955" cy="4104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795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762000" y="609600"/>
            <a:ext cx="8534400" cy="609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PERT/CPM Network for Yacht Construction</a:t>
            </a:r>
          </a:p>
        </p:txBody>
      </p:sp>
      <p:sp>
        <p:nvSpPr>
          <p:cNvPr id="39940" name="TextBox 4"/>
          <p:cNvSpPr txBox="1">
            <a:spLocks noChangeArrowheads="1"/>
          </p:cNvSpPr>
          <p:nvPr/>
        </p:nvSpPr>
        <p:spPr bwMode="auto">
          <a:xfrm>
            <a:off x="323528" y="5661248"/>
            <a:ext cx="8001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r>
              <a:rPr lang="en-US" b="1" dirty="0">
                <a:latin typeface="Arial" charset="0"/>
              </a:rPr>
              <a:t>The CPM network presented below shows completion time of 28 weeks</a:t>
            </a:r>
          </a:p>
          <a:p>
            <a:endParaRPr lang="en-US" dirty="0">
              <a:latin typeface="Arial" charset="0"/>
            </a:endParaRPr>
          </a:p>
        </p:txBody>
      </p:sp>
      <p:pic>
        <p:nvPicPr>
          <p:cNvPr id="39941" name="Picture 5" descr="fg11_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109148" cy="46242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30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5661248"/>
            <a:ext cx="6038961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 smtClean="0"/>
              <a:t>Critical Path: Activities 1-3-5-8; Time required = 28 weeks</a:t>
            </a:r>
            <a:endParaRPr lang="en-CA" dirty="0"/>
          </a:p>
        </p:txBody>
      </p:sp>
      <p:sp>
        <p:nvSpPr>
          <p:cNvPr id="4" name="Freeform 3"/>
          <p:cNvSpPr/>
          <p:nvPr/>
        </p:nvSpPr>
        <p:spPr>
          <a:xfrm>
            <a:off x="936644" y="2110276"/>
            <a:ext cx="7327829" cy="1518499"/>
          </a:xfrm>
          <a:custGeom>
            <a:avLst/>
            <a:gdLst>
              <a:gd name="connsiteX0" fmla="*/ 616 w 7327829"/>
              <a:gd name="connsiteY0" fmla="*/ 1387304 h 1518499"/>
              <a:gd name="connsiteX1" fmla="*/ 572116 w 7327829"/>
              <a:gd name="connsiteY1" fmla="*/ 648164 h 1518499"/>
              <a:gd name="connsiteX2" fmla="*/ 3475336 w 7327829"/>
              <a:gd name="connsiteY2" fmla="*/ 754844 h 1518499"/>
              <a:gd name="connsiteX3" fmla="*/ 4183996 w 7327829"/>
              <a:gd name="connsiteY3" fmla="*/ 464 h 1518499"/>
              <a:gd name="connsiteX4" fmla="*/ 5982316 w 7327829"/>
              <a:gd name="connsiteY4" fmla="*/ 655784 h 1518499"/>
              <a:gd name="connsiteX5" fmla="*/ 7239616 w 7327829"/>
              <a:gd name="connsiteY5" fmla="*/ 1463504 h 1518499"/>
              <a:gd name="connsiteX6" fmla="*/ 7224376 w 7327829"/>
              <a:gd name="connsiteY6" fmla="*/ 1448264 h 1518499"/>
              <a:gd name="connsiteX7" fmla="*/ 7224376 w 7327829"/>
              <a:gd name="connsiteY7" fmla="*/ 1448264 h 1518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27829" h="1518499">
                <a:moveTo>
                  <a:pt x="616" y="1387304"/>
                </a:moveTo>
                <a:cubicBezTo>
                  <a:pt x="-3194" y="1070439"/>
                  <a:pt x="-7004" y="753574"/>
                  <a:pt x="572116" y="648164"/>
                </a:cubicBezTo>
                <a:cubicBezTo>
                  <a:pt x="1151236" y="542754"/>
                  <a:pt x="2873356" y="862794"/>
                  <a:pt x="3475336" y="754844"/>
                </a:cubicBezTo>
                <a:cubicBezTo>
                  <a:pt x="4077316" y="646894"/>
                  <a:pt x="3766166" y="16974"/>
                  <a:pt x="4183996" y="464"/>
                </a:cubicBezTo>
                <a:cubicBezTo>
                  <a:pt x="4601826" y="-16046"/>
                  <a:pt x="5473046" y="411944"/>
                  <a:pt x="5982316" y="655784"/>
                </a:cubicBezTo>
                <a:cubicBezTo>
                  <a:pt x="6491586" y="899624"/>
                  <a:pt x="7032606" y="1331424"/>
                  <a:pt x="7239616" y="1463504"/>
                </a:cubicBezTo>
                <a:cubicBezTo>
                  <a:pt x="7446626" y="1595584"/>
                  <a:pt x="7224376" y="1448264"/>
                  <a:pt x="7224376" y="1448264"/>
                </a:cubicBezTo>
                <a:lnTo>
                  <a:pt x="7224376" y="1448264"/>
                </a:lnTo>
              </a:path>
            </a:pathLst>
          </a:custGeom>
          <a:noFill/>
          <a:ln w="50800">
            <a:solidFill>
              <a:schemeClr val="bg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171050" y="2348880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Critical Path</a:t>
            </a:r>
            <a:endParaRPr lang="en-CA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838200" y="609600"/>
            <a:ext cx="8153400" cy="6096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Yacht Construction Crashing Data</a:t>
            </a:r>
          </a:p>
        </p:txBody>
      </p:sp>
      <p:pic>
        <p:nvPicPr>
          <p:cNvPr id="38916" name="Picture 4" descr="tb11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95400"/>
            <a:ext cx="8474075" cy="485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31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Project </a:t>
            </a:r>
            <a:r>
              <a:rPr lang="en-CA" sz="3200" dirty="0"/>
              <a:t>Crashing and Time-Cost </a:t>
            </a:r>
            <a:r>
              <a:rPr lang="en-CA" sz="3200" dirty="0" smtClean="0"/>
              <a:t>Trade-offs</a:t>
            </a:r>
            <a:endParaRPr lang="en-CA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32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9" name="Picture 4" descr="tb11_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2816"/>
            <a:ext cx="4038600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/>
          <p:cNvSpPr>
            <a:spLocks noGrp="1"/>
          </p:cNvSpPr>
          <p:nvPr>
            <p:ph sz="half" idx="2"/>
          </p:nvPr>
        </p:nvSpPr>
        <p:spPr>
          <a:xfrm>
            <a:off x="4644008" y="1340768"/>
            <a:ext cx="4038600" cy="4525963"/>
          </a:xfrm>
          <a:ln>
            <a:solidFill>
              <a:schemeClr val="tx1"/>
            </a:solidFill>
          </a:ln>
        </p:spPr>
        <p:txBody>
          <a:bodyPr>
            <a:normAutofit fontScale="62500" lnSpcReduction="20000"/>
          </a:bodyPr>
          <a:lstStyle/>
          <a:p>
            <a:pPr eaLnBrk="1" hangingPunct="1"/>
            <a:r>
              <a:rPr lang="en-US" dirty="0" smtClean="0"/>
              <a:t>Strength of CPM is mechanism for </a:t>
            </a:r>
            <a:r>
              <a:rPr lang="en-US" b="1" dirty="0" smtClean="0"/>
              <a:t>crashing</a:t>
            </a:r>
            <a:r>
              <a:rPr lang="en-US" dirty="0" smtClean="0"/>
              <a:t> project.</a:t>
            </a:r>
          </a:p>
          <a:p>
            <a:pPr lvl="1" eaLnBrk="1" hangingPunct="1"/>
            <a:r>
              <a:rPr lang="en-US" dirty="0" smtClean="0"/>
              <a:t>i.e. reduce completion time with additional resources</a:t>
            </a:r>
          </a:p>
          <a:p>
            <a:pPr eaLnBrk="1" hangingPunct="1"/>
            <a:r>
              <a:rPr lang="en-US" dirty="0" smtClean="0"/>
              <a:t>Resources can be overtime, extra equipment, additional staff – all at greater cost.</a:t>
            </a:r>
          </a:p>
          <a:p>
            <a:pPr marL="400050" lvl="1" indent="0">
              <a:buNone/>
            </a:pPr>
            <a:r>
              <a:rPr lang="en-US" dirty="0" smtClean="0"/>
              <a:t>===================================</a:t>
            </a:r>
          </a:p>
          <a:p>
            <a:pPr eaLnBrk="1" hangingPunct="1"/>
            <a:r>
              <a:rPr lang="en-US" dirty="0" smtClean="0"/>
              <a:t>Tasked with Project Management of building a yacht</a:t>
            </a:r>
          </a:p>
          <a:p>
            <a:pPr eaLnBrk="1" hangingPunct="1"/>
            <a:r>
              <a:rPr lang="en-US" dirty="0" smtClean="0"/>
              <a:t>Overall budget is $4M (see Table 11.4)</a:t>
            </a:r>
          </a:p>
          <a:p>
            <a:pPr eaLnBrk="1" hangingPunct="1"/>
            <a:r>
              <a:rPr lang="en-US" dirty="0" smtClean="0"/>
              <a:t>Planned completion is 28 weeks, but customer has asked for price on speeding delivery up by 5 weeks</a:t>
            </a:r>
          </a:p>
          <a:p>
            <a:pPr eaLnBrk="1" hangingPunct="1"/>
            <a:r>
              <a:rPr lang="en-US" dirty="0" smtClean="0"/>
              <a:t>Table 11.4 shows how much each activity can be crashed and crash costs</a:t>
            </a:r>
          </a:p>
          <a:p>
            <a:pPr eaLnBrk="1" hangingPunct="1">
              <a:buFontTx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02456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Project </a:t>
            </a:r>
            <a:r>
              <a:rPr lang="en-CA" sz="3200" dirty="0"/>
              <a:t>Crashing and Time-Cost </a:t>
            </a:r>
            <a:r>
              <a:rPr lang="en-CA" sz="3200" dirty="0" err="1"/>
              <a:t>Tradeoffs</a:t>
            </a:r>
            <a:endParaRPr lang="en-CA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33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9" name="Picture 4" descr="tb11_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2816"/>
            <a:ext cx="4038600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205064"/>
          </a:xfrm>
          <a:ln>
            <a:solidFill>
              <a:schemeClr val="tx1"/>
            </a:solidFill>
          </a:ln>
        </p:spPr>
        <p:txBody>
          <a:bodyPr>
            <a:normAutofit fontScale="55000" lnSpcReduction="20000"/>
          </a:bodyPr>
          <a:lstStyle/>
          <a:p>
            <a:r>
              <a:rPr lang="en-CA" dirty="0"/>
              <a:t>To deliver the yacht earlier, one or more activities on the critical path (CP) must be crashed according to procedure:</a:t>
            </a:r>
          </a:p>
          <a:p>
            <a:r>
              <a:rPr lang="en-CA" dirty="0"/>
              <a:t>Identify activities least expensive to shorten</a:t>
            </a:r>
          </a:p>
          <a:p>
            <a:r>
              <a:rPr lang="en-CA" dirty="0"/>
              <a:t>Shorten max amount (or until another CP occurs)</a:t>
            </a:r>
          </a:p>
          <a:p>
            <a:r>
              <a:rPr lang="en-CA" dirty="0"/>
              <a:t>Repeat until desired project completion is attained</a:t>
            </a:r>
          </a:p>
          <a:p>
            <a:r>
              <a:rPr lang="en-CA" dirty="0"/>
              <a:t>Use crash cost/unit time to know activities to crash</a:t>
            </a:r>
          </a:p>
          <a:p>
            <a:pPr marL="0" indent="0">
              <a:buNone/>
            </a:pPr>
            <a:r>
              <a:rPr lang="en-CA" b="1" dirty="0" smtClean="0"/>
              <a:t>Crash </a:t>
            </a:r>
            <a:r>
              <a:rPr lang="en-CA" b="1" dirty="0"/>
              <a:t>Cost/unit </a:t>
            </a:r>
            <a:r>
              <a:rPr lang="en-CA" b="1" dirty="0" smtClean="0"/>
              <a:t>time </a:t>
            </a:r>
          </a:p>
          <a:p>
            <a:pPr marL="0" indent="0">
              <a:buNone/>
            </a:pPr>
            <a:r>
              <a:rPr lang="en-CA" dirty="0" smtClean="0"/>
              <a:t>= </a:t>
            </a:r>
            <a:r>
              <a:rPr lang="en-CA" sz="2200" b="1" dirty="0" smtClean="0"/>
              <a:t>(Crash cost-Normal cost)/(Crash time-Normal time)</a:t>
            </a:r>
            <a:endParaRPr lang="en-CA" sz="2200" b="1" dirty="0"/>
          </a:p>
          <a:p>
            <a:pPr marL="0" indent="0">
              <a:buNone/>
            </a:pPr>
            <a:endParaRPr lang="en-CA" dirty="0"/>
          </a:p>
          <a:p>
            <a:r>
              <a:rPr lang="en-CA" dirty="0"/>
              <a:t>Assumes a linear relationship as shown in Figure 11.10</a:t>
            </a:r>
          </a:p>
          <a:p>
            <a:r>
              <a:rPr lang="en-CA" dirty="0"/>
              <a:t>From Table 11.4 cheapest activity to crash is Activity 1</a:t>
            </a:r>
          </a:p>
          <a:p>
            <a:r>
              <a:rPr lang="en-CA" dirty="0"/>
              <a:t>But…how much? Ensure another CP isn’t created!</a:t>
            </a:r>
          </a:p>
        </p:txBody>
      </p:sp>
    </p:spTree>
    <p:extLst>
      <p:ext uri="{BB962C8B-B14F-4D97-AF65-F5344CB8AC3E}">
        <p14:creationId xmlns:p14="http://schemas.microsoft.com/office/powerpoint/2010/main" val="24020828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Crashing Time Cost Trade-offs</a:t>
            </a:r>
          </a:p>
        </p:txBody>
      </p:sp>
      <p:pic>
        <p:nvPicPr>
          <p:cNvPr id="41988" name="Picture 4" descr="fg11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295400"/>
            <a:ext cx="6477000" cy="511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34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xfrm>
            <a:off x="1066800" y="723434"/>
            <a:ext cx="6096000" cy="523220"/>
          </a:xfrm>
          <a:noFill/>
        </p:spPr>
        <p:txBody>
          <a:bodyPr>
            <a:spAutoFit/>
          </a:bodyPr>
          <a:lstStyle/>
          <a:p>
            <a:pPr eaLnBrk="1" hangingPunct="1"/>
            <a:r>
              <a:rPr lang="en-US" sz="2800" dirty="0" smtClean="0"/>
              <a:t>Example 11.5 </a:t>
            </a:r>
            <a:r>
              <a:rPr lang="en-US" sz="2000" dirty="0" smtClean="0"/>
              <a:t>(cont’d)</a:t>
            </a:r>
            <a:endParaRPr lang="en-US" sz="2800" dirty="0" smtClean="0"/>
          </a:p>
        </p:txBody>
      </p:sp>
      <p:sp>
        <p:nvSpPr>
          <p:cNvPr id="43009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153400" cy="4114800"/>
          </a:xfrm>
          <a:ln>
            <a:noFill/>
          </a:ln>
        </p:spPr>
        <p:txBody>
          <a:bodyPr/>
          <a:lstStyle/>
          <a:p>
            <a:pPr eaLnBrk="1" hangingPunct="1"/>
            <a:r>
              <a:rPr lang="en-US" sz="2000" dirty="0" smtClean="0"/>
              <a:t>Activity 1 can be fully crashed to 4 weeks ($40 000 per week)</a:t>
            </a:r>
          </a:p>
          <a:p>
            <a:pPr eaLnBrk="1" hangingPunct="1"/>
            <a:r>
              <a:rPr lang="en-US" sz="2000" dirty="0" smtClean="0"/>
              <a:t>Update diagram to reflect new schedule.</a:t>
            </a:r>
          </a:p>
          <a:p>
            <a:pPr eaLnBrk="1" hangingPunct="1">
              <a:buFontTx/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3012" name="TextBox 5"/>
          <p:cNvSpPr txBox="1">
            <a:spLocks noChangeArrowheads="1"/>
          </p:cNvSpPr>
          <p:nvPr/>
        </p:nvSpPr>
        <p:spPr bwMode="auto">
          <a:xfrm>
            <a:off x="1214264" y="2564904"/>
            <a:ext cx="656307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r>
              <a:rPr lang="en-US" sz="2200" b="1" u="sng" dirty="0" smtClean="0">
                <a:latin typeface="Arial" charset="0"/>
              </a:rPr>
              <a:t>PERT/CPM </a:t>
            </a:r>
            <a:r>
              <a:rPr lang="en-US" sz="2200" b="1" u="sng" dirty="0">
                <a:latin typeface="Arial" charset="0"/>
              </a:rPr>
              <a:t>Network after Crashing Activity 1</a:t>
            </a:r>
          </a:p>
        </p:txBody>
      </p:sp>
      <p:pic>
        <p:nvPicPr>
          <p:cNvPr id="43013" name="Picture 5" descr="fg11_1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125788"/>
            <a:ext cx="6248400" cy="329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35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After </a:t>
            </a:r>
            <a:r>
              <a:rPr lang="en-CA" u="sng" dirty="0" smtClean="0"/>
              <a:t>completely</a:t>
            </a:r>
            <a:r>
              <a:rPr lang="en-CA" dirty="0" smtClean="0"/>
              <a:t> crashing activity 1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36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8" name="Picture 5" descr="fg11_1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447288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62500" lnSpcReduction="20000"/>
          </a:bodyPr>
          <a:lstStyle/>
          <a:p>
            <a:pPr eaLnBrk="1" hangingPunct="1"/>
            <a:r>
              <a:rPr lang="en-US" dirty="0" smtClean="0"/>
              <a:t>New completion time is now 25 weeks and critical path is still 1-3-5-8 </a:t>
            </a:r>
          </a:p>
          <a:p>
            <a:pPr eaLnBrk="1" hangingPunct="1"/>
            <a:r>
              <a:rPr lang="en-US" dirty="0" smtClean="0"/>
              <a:t>Slack in activities 2, 4, 6 is one week; 7, 9 is two weeks</a:t>
            </a:r>
          </a:p>
          <a:p>
            <a:pPr eaLnBrk="1" hangingPunct="1"/>
            <a:r>
              <a:rPr lang="en-US" dirty="0" smtClean="0"/>
              <a:t>From Table 11.4, next cheapest activity is Activity 2</a:t>
            </a:r>
          </a:p>
          <a:p>
            <a:pPr eaLnBrk="1" hangingPunct="1"/>
            <a:r>
              <a:rPr lang="en-US" dirty="0" smtClean="0"/>
              <a:t>Can be crashed two weeks at $70 000 per week</a:t>
            </a:r>
          </a:p>
          <a:p>
            <a:pPr eaLnBrk="1" hangingPunct="1"/>
            <a:r>
              <a:rPr lang="en-US" b="1" dirty="0" smtClean="0"/>
              <a:t>BUT… duration can only be reduced 1 week before other critical path opens! </a:t>
            </a:r>
            <a:r>
              <a:rPr lang="en-US" dirty="0" smtClean="0"/>
              <a:t>(Activity 4, 6 become active</a:t>
            </a:r>
            <a:r>
              <a:rPr lang="en-US" b="1" dirty="0" smtClean="0"/>
              <a:t>)</a:t>
            </a:r>
          </a:p>
          <a:p>
            <a:pPr eaLnBrk="1" hangingPunct="1"/>
            <a:r>
              <a:rPr lang="en-US" dirty="0" smtClean="0"/>
              <a:t>Figure</a:t>
            </a:r>
            <a:r>
              <a:rPr lang="en-US" b="1" dirty="0" smtClean="0"/>
              <a:t> </a:t>
            </a:r>
            <a:r>
              <a:rPr lang="en-US" dirty="0" smtClean="0"/>
              <a:t>11.12 shows result of crashing Activity 3 by 1 week – tow critical paths open, 1-3-5-8 and 2-4-6-8</a:t>
            </a:r>
          </a:p>
          <a:p>
            <a:pPr eaLnBrk="1" hangingPunct="1"/>
            <a:r>
              <a:rPr lang="en-US" dirty="0" smtClean="0"/>
              <a:t>Both have duration of 24 weeks.</a:t>
            </a:r>
          </a:p>
          <a:p>
            <a:pPr eaLnBrk="1" hangingPunct="1"/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5841068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8229600" cy="609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PERT/CPM Network after Crashing Activity 3</a:t>
            </a:r>
          </a:p>
        </p:txBody>
      </p:sp>
      <p:pic>
        <p:nvPicPr>
          <p:cNvPr id="45061" name="Picture 5" descr="fg11_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4000" contrast="7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6125" y="1752600"/>
            <a:ext cx="7650163" cy="4114800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37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38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13" name="Picture 5" descr="fg11_1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4000" contrast="7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916833"/>
            <a:ext cx="4328864" cy="2973546"/>
          </a:xfrm>
        </p:spPr>
      </p:pic>
      <p:sp>
        <p:nvSpPr>
          <p:cNvPr id="14" name="Content Placeholder 2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eaLnBrk="1" hangingPunct="1"/>
            <a:r>
              <a:rPr lang="en-US" sz="1600" dirty="0" smtClean="0"/>
              <a:t>When two paths are simultaneously critical, both paths must crashed for least total cost.</a:t>
            </a:r>
          </a:p>
          <a:p>
            <a:pPr eaLnBrk="1" hangingPunct="1"/>
            <a:r>
              <a:rPr lang="en-US" sz="1600" dirty="0" smtClean="0"/>
              <a:t>Inspection of Figure 11.12 reveals:</a:t>
            </a:r>
          </a:p>
          <a:p>
            <a:pPr eaLnBrk="1" hangingPunct="1">
              <a:buFontTx/>
              <a:buAutoNum type="arabicPeriod"/>
            </a:pPr>
            <a:r>
              <a:rPr lang="en-US" sz="1600" dirty="0" smtClean="0"/>
              <a:t>Reduce Activities 3 and 4 by 1 week each for $150 000</a:t>
            </a:r>
          </a:p>
          <a:p>
            <a:pPr eaLnBrk="1" hangingPunct="1">
              <a:buFontTx/>
              <a:buAutoNum type="arabicPeriod"/>
            </a:pPr>
            <a:r>
              <a:rPr lang="en-US" sz="1600" dirty="0" smtClean="0"/>
              <a:t>Reduce Activities 5 and 6 by 1 week each for $170 000</a:t>
            </a:r>
          </a:p>
          <a:p>
            <a:pPr eaLnBrk="1" hangingPunct="1">
              <a:buFontTx/>
              <a:buAutoNum type="arabicPeriod"/>
            </a:pPr>
            <a:r>
              <a:rPr lang="en-US" sz="1600" dirty="0" smtClean="0"/>
              <a:t>Reduce Activity 8 by one week for $135 000</a:t>
            </a:r>
          </a:p>
          <a:p>
            <a:pPr eaLnBrk="1" hangingPunct="1"/>
            <a:r>
              <a:rPr lang="en-US" sz="1600" dirty="0" smtClean="0"/>
              <a:t>Reason only 1 week required is that Activity 8 is common to both paths.</a:t>
            </a:r>
          </a:p>
          <a:p>
            <a:pPr eaLnBrk="1" hangingPunct="1"/>
            <a:r>
              <a:rPr lang="en-US" sz="1600" dirty="0" smtClean="0"/>
              <a:t>Despite higher individual cost it is least expensive option to reduce the project by the extra week!</a:t>
            </a:r>
          </a:p>
        </p:txBody>
      </p:sp>
    </p:spTree>
    <p:extLst>
      <p:ext uri="{BB962C8B-B14F-4D97-AF65-F5344CB8AC3E}">
        <p14:creationId xmlns:p14="http://schemas.microsoft.com/office/powerpoint/2010/main" val="8431850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>
                <a:latin typeface="Arial" pitchFamily="34" charset="0"/>
                <a:cs typeface="Arial" pitchFamily="34" charset="0"/>
              </a:rPr>
              <a:t>Your Turn!!! [11.11]</a:t>
            </a:r>
            <a:endParaRPr lang="fr-CA" sz="3200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3284984"/>
            <a:ext cx="7478216" cy="2704741"/>
          </a:xfrm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(a) Construct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Gantt chart assuming each activity starts at 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	earliest 	time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possible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(b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How long will the project take to complete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(c)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Compute the ES, EF, LS, and LF times for each activity 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using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CPM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network.</a:t>
            </a: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(d)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 is the critical path?</a:t>
            </a: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(e)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Which activities have slack? </a:t>
            </a:r>
            <a:endParaRPr lang="en-CA" sz="2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(f) How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much slack does each 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activity have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fr-CA" sz="21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259126"/>
              </p:ext>
            </p:extLst>
          </p:nvPr>
        </p:nvGraphicFramePr>
        <p:xfrm>
          <a:off x="467544" y="1988840"/>
          <a:ext cx="828092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504058"/>
                <a:gridCol w="684074"/>
                <a:gridCol w="828092"/>
                <a:gridCol w="828092"/>
                <a:gridCol w="828092"/>
                <a:gridCol w="828092"/>
                <a:gridCol w="828092"/>
                <a:gridCol w="828092"/>
                <a:gridCol w="828092"/>
              </a:tblGrid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Activity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Predecessor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4,5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5,7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6,8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Duration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499232"/>
      </p:ext>
    </p:extLst>
  </p:cSld>
  <p:clrMapOvr>
    <a:masterClrMapping/>
  </p:clrMapOvr>
  <p:transition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65164"/>
              </p:ext>
            </p:extLst>
          </p:nvPr>
        </p:nvGraphicFramePr>
        <p:xfrm>
          <a:off x="755576" y="1556792"/>
          <a:ext cx="6944817" cy="3168352"/>
        </p:xfrm>
        <a:graphic>
          <a:graphicData uri="http://schemas.openxmlformats.org/drawingml/2006/table">
            <a:tbl>
              <a:tblPr/>
              <a:tblGrid>
                <a:gridCol w="1433057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Activity</a:t>
                      </a:r>
                      <a:endParaRPr lang="fr-CA" sz="11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363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363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7236296" y="2420888"/>
            <a:ext cx="33184" cy="3088372"/>
          </a:xfrm>
          <a:prstGeom prst="line">
            <a:avLst/>
          </a:prstGeom>
          <a:ln w="44450">
            <a:solidFill>
              <a:srgbClr val="00206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994727"/>
              </p:ext>
            </p:extLst>
          </p:nvPr>
        </p:nvGraphicFramePr>
        <p:xfrm>
          <a:off x="179512" y="5157192"/>
          <a:ext cx="8280920" cy="936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504058"/>
                <a:gridCol w="684074"/>
                <a:gridCol w="828092"/>
                <a:gridCol w="828092"/>
                <a:gridCol w="828092"/>
                <a:gridCol w="828092"/>
                <a:gridCol w="828092"/>
                <a:gridCol w="828092"/>
                <a:gridCol w="828092"/>
              </a:tblGrid>
              <a:tr h="312035">
                <a:tc>
                  <a:txBody>
                    <a:bodyPr/>
                    <a:lstStyle/>
                    <a:p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Activity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fr-CA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Predecessor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4,5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5,7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6,8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Duration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9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9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8811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588983"/>
              </p:ext>
            </p:extLst>
          </p:nvPr>
        </p:nvGraphicFramePr>
        <p:xfrm>
          <a:off x="356784" y="4421527"/>
          <a:ext cx="8280920" cy="936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504058"/>
                <a:gridCol w="684074"/>
                <a:gridCol w="828092"/>
                <a:gridCol w="828092"/>
                <a:gridCol w="828092"/>
                <a:gridCol w="828092"/>
                <a:gridCol w="828092"/>
                <a:gridCol w="828092"/>
                <a:gridCol w="828092"/>
              </a:tblGrid>
              <a:tr h="312035">
                <a:tc>
                  <a:txBody>
                    <a:bodyPr/>
                    <a:lstStyle/>
                    <a:p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Activity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Predecessor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4,5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5,7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6,8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Duration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107" name="Group 106"/>
          <p:cNvGrpSpPr/>
          <p:nvPr/>
        </p:nvGrpSpPr>
        <p:grpSpPr>
          <a:xfrm>
            <a:off x="654211" y="566205"/>
            <a:ext cx="8200065" cy="3661824"/>
            <a:chOff x="514054" y="1239329"/>
            <a:chExt cx="8200065" cy="3661824"/>
          </a:xfrm>
        </p:grpSpPr>
        <p:grpSp>
          <p:nvGrpSpPr>
            <p:cNvPr id="32" name="Group 31"/>
            <p:cNvGrpSpPr/>
            <p:nvPr/>
          </p:nvGrpSpPr>
          <p:grpSpPr>
            <a:xfrm>
              <a:off x="2576923" y="4181073"/>
              <a:ext cx="1794712" cy="720080"/>
              <a:chOff x="1105889" y="2708920"/>
              <a:chExt cx="1794712" cy="720080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1115616" y="2708920"/>
                <a:ext cx="1784985" cy="72008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CA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1136405" y="2933433"/>
                <a:ext cx="176419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TextBox 34"/>
              <p:cNvSpPr txBox="1"/>
              <p:nvPr/>
            </p:nvSpPr>
            <p:spPr>
              <a:xfrm>
                <a:off x="1105889" y="2924490"/>
                <a:ext cx="17947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ES=3                EF=7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122512" y="3152001"/>
                <a:ext cx="1778089" cy="27699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LS=3                LF=7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cxnSp>
            <p:nvCxnSpPr>
              <p:cNvPr id="37" name="Straight Connector 36"/>
              <p:cNvCxnSpPr/>
              <p:nvPr/>
            </p:nvCxnSpPr>
            <p:spPr>
              <a:xfrm>
                <a:off x="1907704" y="2924490"/>
                <a:ext cx="12471" cy="504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37"/>
            <p:cNvGrpSpPr/>
            <p:nvPr/>
          </p:nvGrpSpPr>
          <p:grpSpPr>
            <a:xfrm>
              <a:off x="6734242" y="2718550"/>
              <a:ext cx="1815392" cy="742353"/>
              <a:chOff x="1292949" y="2724521"/>
              <a:chExt cx="1815392" cy="742353"/>
            </a:xfrm>
          </p:grpSpPr>
          <p:sp>
            <p:nvSpPr>
              <p:cNvPr id="39" name="Rectangle 38"/>
              <p:cNvSpPr/>
              <p:nvPr/>
            </p:nvSpPr>
            <p:spPr>
              <a:xfrm>
                <a:off x="1292949" y="2724521"/>
                <a:ext cx="1800200" cy="72008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CA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1313629" y="2940358"/>
                <a:ext cx="17947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ES=15            EF=18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1297116" y="3160132"/>
                <a:ext cx="1809926" cy="27699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 LS=15            LF=18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cxnSp>
            <p:nvCxnSpPr>
              <p:cNvPr id="43" name="Straight Connector 42"/>
              <p:cNvCxnSpPr/>
              <p:nvPr/>
            </p:nvCxnSpPr>
            <p:spPr>
              <a:xfrm>
                <a:off x="2052171" y="2962364"/>
                <a:ext cx="12471" cy="504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Group 43"/>
            <p:cNvGrpSpPr/>
            <p:nvPr/>
          </p:nvGrpSpPr>
          <p:grpSpPr>
            <a:xfrm>
              <a:off x="6543734" y="4048544"/>
              <a:ext cx="1826549" cy="720080"/>
              <a:chOff x="1105889" y="2708920"/>
              <a:chExt cx="1826549" cy="720080"/>
            </a:xfrm>
          </p:grpSpPr>
          <p:sp>
            <p:nvSpPr>
              <p:cNvPr id="45" name="Rectangle 44"/>
              <p:cNvSpPr/>
              <p:nvPr/>
            </p:nvSpPr>
            <p:spPr>
              <a:xfrm>
                <a:off x="1115616" y="2708920"/>
                <a:ext cx="1800200" cy="72008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CA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46" name="Straight Connector 45"/>
              <p:cNvCxnSpPr/>
              <p:nvPr/>
            </p:nvCxnSpPr>
            <p:spPr>
              <a:xfrm>
                <a:off x="1136405" y="2933433"/>
                <a:ext cx="176419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TextBox 46"/>
              <p:cNvSpPr txBox="1"/>
              <p:nvPr/>
            </p:nvSpPr>
            <p:spPr>
              <a:xfrm>
                <a:off x="1105889" y="2924490"/>
                <a:ext cx="17947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smtClean="0">
                    <a:solidFill>
                      <a:prstClr val="black"/>
                    </a:solidFill>
                    <a:latin typeface="Calibri"/>
                    <a:ea typeface="+mn-ea"/>
                  </a:rPr>
                  <a:t>ES=18            EF=19 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1122512" y="3152001"/>
                <a:ext cx="1809926" cy="27699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LS=18            LF=19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cxnSp>
            <p:nvCxnSpPr>
              <p:cNvPr id="49" name="Straight Connector 48"/>
              <p:cNvCxnSpPr/>
              <p:nvPr/>
            </p:nvCxnSpPr>
            <p:spPr>
              <a:xfrm>
                <a:off x="1907704" y="2924490"/>
                <a:ext cx="12471" cy="504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1"/>
            <p:cNvGrpSpPr/>
            <p:nvPr/>
          </p:nvGrpSpPr>
          <p:grpSpPr>
            <a:xfrm>
              <a:off x="514054" y="2494037"/>
              <a:ext cx="1837093" cy="720080"/>
              <a:chOff x="514054" y="2494037"/>
              <a:chExt cx="1837093" cy="720080"/>
            </a:xfrm>
          </p:grpSpPr>
          <p:grpSp>
            <p:nvGrpSpPr>
              <p:cNvPr id="50" name="Group 49"/>
              <p:cNvGrpSpPr/>
              <p:nvPr/>
            </p:nvGrpSpPr>
            <p:grpSpPr>
              <a:xfrm>
                <a:off x="514054" y="2494037"/>
                <a:ext cx="1826549" cy="720080"/>
                <a:chOff x="1105889" y="2708920"/>
                <a:chExt cx="1826549" cy="720080"/>
              </a:xfrm>
            </p:grpSpPr>
            <p:sp>
              <p:nvSpPr>
                <p:cNvPr id="51" name="Rectangle 50"/>
                <p:cNvSpPr/>
                <p:nvPr/>
              </p:nvSpPr>
              <p:spPr>
                <a:xfrm>
                  <a:off x="1115616" y="2708920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52" name="Straight Connector 51"/>
                <p:cNvCxnSpPr/>
                <p:nvPr/>
              </p:nvCxnSpPr>
              <p:spPr>
                <a:xfrm>
                  <a:off x="1136405" y="2933433"/>
                  <a:ext cx="176419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3" name="TextBox 52"/>
                <p:cNvSpPr txBox="1"/>
                <p:nvPr/>
              </p:nvSpPr>
              <p:spPr>
                <a:xfrm>
                  <a:off x="1105889" y="2924490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ES=0             EF=3 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>
                <a:xfrm>
                  <a:off x="1122512" y="3152001"/>
                  <a:ext cx="1809926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LS=0             LF=3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55" name="Straight Connector 54"/>
                <p:cNvCxnSpPr/>
                <p:nvPr/>
              </p:nvCxnSpPr>
              <p:spPr>
                <a:xfrm>
                  <a:off x="1907704" y="2924490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" name="TextBox 4"/>
              <p:cNvSpPr txBox="1"/>
              <p:nvPr/>
            </p:nvSpPr>
            <p:spPr>
              <a:xfrm>
                <a:off x="571493" y="2494037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1: Duration=3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522365" y="3532250"/>
              <a:ext cx="1840523" cy="720080"/>
              <a:chOff x="522365" y="3532250"/>
              <a:chExt cx="1840523" cy="720080"/>
            </a:xfrm>
          </p:grpSpPr>
          <p:grpSp>
            <p:nvGrpSpPr>
              <p:cNvPr id="56" name="Group 55"/>
              <p:cNvGrpSpPr/>
              <p:nvPr/>
            </p:nvGrpSpPr>
            <p:grpSpPr>
              <a:xfrm>
                <a:off x="522365" y="3532250"/>
                <a:ext cx="1826549" cy="720080"/>
                <a:chOff x="1105889" y="2708920"/>
                <a:chExt cx="1826549" cy="720080"/>
              </a:xfrm>
            </p:grpSpPr>
            <p:sp>
              <p:nvSpPr>
                <p:cNvPr id="57" name="Rectangle 56"/>
                <p:cNvSpPr/>
                <p:nvPr/>
              </p:nvSpPr>
              <p:spPr>
                <a:xfrm>
                  <a:off x="1115616" y="2708920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58" name="Straight Connector 57"/>
                <p:cNvCxnSpPr/>
                <p:nvPr/>
              </p:nvCxnSpPr>
              <p:spPr>
                <a:xfrm>
                  <a:off x="1136405" y="2933433"/>
                  <a:ext cx="176419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9" name="TextBox 58"/>
                <p:cNvSpPr txBox="1"/>
                <p:nvPr/>
              </p:nvSpPr>
              <p:spPr>
                <a:xfrm>
                  <a:off x="1105889" y="2924490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ES=0              EF=2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1122512" y="3152001"/>
                  <a:ext cx="1809926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LS=1              LF=3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61" name="Straight Connector 60"/>
                <p:cNvCxnSpPr/>
                <p:nvPr/>
              </p:nvCxnSpPr>
              <p:spPr>
                <a:xfrm>
                  <a:off x="1907704" y="2924490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" name="TextBox 6"/>
              <p:cNvSpPr txBox="1"/>
              <p:nvPr/>
            </p:nvSpPr>
            <p:spPr>
              <a:xfrm>
                <a:off x="583234" y="3540082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2: Duration=2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2688383" y="1764841"/>
              <a:ext cx="1826549" cy="720080"/>
              <a:chOff x="2688383" y="1764841"/>
              <a:chExt cx="1826549" cy="720080"/>
            </a:xfrm>
          </p:grpSpPr>
          <p:grpSp>
            <p:nvGrpSpPr>
              <p:cNvPr id="62" name="Group 61"/>
              <p:cNvGrpSpPr/>
              <p:nvPr/>
            </p:nvGrpSpPr>
            <p:grpSpPr>
              <a:xfrm>
                <a:off x="2688383" y="1764841"/>
                <a:ext cx="1826549" cy="720080"/>
                <a:chOff x="1105889" y="2708920"/>
                <a:chExt cx="1826549" cy="720080"/>
              </a:xfrm>
            </p:grpSpPr>
            <p:sp>
              <p:nvSpPr>
                <p:cNvPr id="63" name="Rectangle 62"/>
                <p:cNvSpPr/>
                <p:nvPr/>
              </p:nvSpPr>
              <p:spPr>
                <a:xfrm>
                  <a:off x="1115616" y="2708920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64" name="Straight Connector 63"/>
                <p:cNvCxnSpPr/>
                <p:nvPr/>
              </p:nvCxnSpPr>
              <p:spPr>
                <a:xfrm>
                  <a:off x="1136405" y="2933433"/>
                  <a:ext cx="176419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5" name="TextBox 64"/>
                <p:cNvSpPr txBox="1"/>
                <p:nvPr/>
              </p:nvSpPr>
              <p:spPr>
                <a:xfrm>
                  <a:off x="1105889" y="2924490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ES=3              EF=7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1122512" y="3152001"/>
                  <a:ext cx="1809926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 10           LF=14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67" name="Straight Connector 66"/>
                <p:cNvCxnSpPr/>
                <p:nvPr/>
              </p:nvCxnSpPr>
              <p:spPr>
                <a:xfrm>
                  <a:off x="1907704" y="2924490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" name="TextBox 7"/>
              <p:cNvSpPr txBox="1"/>
              <p:nvPr/>
            </p:nvSpPr>
            <p:spPr>
              <a:xfrm>
                <a:off x="2713068" y="1768972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3: Duration=4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2631318" y="4171654"/>
              <a:ext cx="177965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000" b="1" u="sng" dirty="0" smtClean="0"/>
                <a:t>Activity 4: Duration=4 </a:t>
              </a:r>
              <a:r>
                <a:rPr lang="en-CA" sz="1000" b="1" u="sng" dirty="0" err="1" smtClean="0"/>
                <a:t>wks</a:t>
              </a:r>
              <a:endParaRPr lang="fr-CA" sz="1000" b="1" u="sng" dirty="0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6707893" y="1260331"/>
              <a:ext cx="1826549" cy="720080"/>
              <a:chOff x="1105889" y="2708920"/>
              <a:chExt cx="1826549" cy="720080"/>
            </a:xfrm>
          </p:grpSpPr>
          <p:sp>
            <p:nvSpPr>
              <p:cNvPr id="76" name="Rectangle 75"/>
              <p:cNvSpPr/>
              <p:nvPr/>
            </p:nvSpPr>
            <p:spPr>
              <a:xfrm>
                <a:off x="1115616" y="2708920"/>
                <a:ext cx="1800200" cy="72008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CA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77" name="Straight Connector 76"/>
              <p:cNvCxnSpPr/>
              <p:nvPr/>
            </p:nvCxnSpPr>
            <p:spPr>
              <a:xfrm>
                <a:off x="1136405" y="2933433"/>
                <a:ext cx="176419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TextBox 77"/>
              <p:cNvSpPr txBox="1"/>
              <p:nvPr/>
            </p:nvSpPr>
            <p:spPr>
              <a:xfrm>
                <a:off x="1105889" y="2924490"/>
                <a:ext cx="17947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ES=7             EF=15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1122512" y="3152001"/>
                <a:ext cx="1809926" cy="27699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LS= 7            LF=15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cxnSp>
            <p:nvCxnSpPr>
              <p:cNvPr id="80" name="Straight Connector 79"/>
              <p:cNvCxnSpPr/>
              <p:nvPr/>
            </p:nvCxnSpPr>
            <p:spPr>
              <a:xfrm>
                <a:off x="1907704" y="2924490"/>
                <a:ext cx="12471" cy="504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/>
            <p:cNvGrpSpPr/>
            <p:nvPr/>
          </p:nvGrpSpPr>
          <p:grpSpPr>
            <a:xfrm>
              <a:off x="4754134" y="1783849"/>
              <a:ext cx="1809927" cy="725816"/>
              <a:chOff x="4754134" y="1783849"/>
              <a:chExt cx="1809927" cy="725816"/>
            </a:xfrm>
          </p:grpSpPr>
          <p:grpSp>
            <p:nvGrpSpPr>
              <p:cNvPr id="81" name="Group 80"/>
              <p:cNvGrpSpPr/>
              <p:nvPr/>
            </p:nvGrpSpPr>
            <p:grpSpPr>
              <a:xfrm>
                <a:off x="4754134" y="1783849"/>
                <a:ext cx="1809927" cy="725816"/>
                <a:chOff x="1105889" y="2708920"/>
                <a:chExt cx="1809927" cy="725816"/>
              </a:xfrm>
            </p:grpSpPr>
            <p:sp>
              <p:nvSpPr>
                <p:cNvPr id="82" name="Rectangle 81"/>
                <p:cNvSpPr/>
                <p:nvPr/>
              </p:nvSpPr>
              <p:spPr>
                <a:xfrm>
                  <a:off x="1115616" y="2708920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83" name="Straight Connector 82"/>
                <p:cNvCxnSpPr/>
                <p:nvPr/>
              </p:nvCxnSpPr>
              <p:spPr>
                <a:xfrm>
                  <a:off x="1136405" y="2933433"/>
                  <a:ext cx="176419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4" name="TextBox 83"/>
                <p:cNvSpPr txBox="1"/>
                <p:nvPr/>
              </p:nvSpPr>
              <p:spPr>
                <a:xfrm>
                  <a:off x="1105889" y="2924490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ES=3              EF=5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85" name="TextBox 84"/>
                <p:cNvSpPr txBox="1"/>
                <p:nvPr/>
              </p:nvSpPr>
              <p:spPr>
                <a:xfrm>
                  <a:off x="1105890" y="3157737"/>
                  <a:ext cx="1809926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LS=5              LF=7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86" name="Straight Connector 85"/>
                <p:cNvCxnSpPr/>
                <p:nvPr/>
              </p:nvCxnSpPr>
              <p:spPr>
                <a:xfrm>
                  <a:off x="1907704" y="2924490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" name="TextBox 2"/>
              <p:cNvSpPr txBox="1"/>
              <p:nvPr/>
            </p:nvSpPr>
            <p:spPr>
              <a:xfrm>
                <a:off x="4754134" y="1783849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5: Duration=2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3649097" y="3004509"/>
              <a:ext cx="1814578" cy="763540"/>
              <a:chOff x="3649097" y="3004509"/>
              <a:chExt cx="1814578" cy="763540"/>
            </a:xfrm>
          </p:grpSpPr>
          <p:grpSp>
            <p:nvGrpSpPr>
              <p:cNvPr id="87" name="Group 86"/>
              <p:cNvGrpSpPr/>
              <p:nvPr/>
            </p:nvGrpSpPr>
            <p:grpSpPr>
              <a:xfrm>
                <a:off x="3649097" y="3036683"/>
                <a:ext cx="1814578" cy="731366"/>
                <a:chOff x="615034" y="2717863"/>
                <a:chExt cx="1814578" cy="731366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618152" y="2717863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89" name="Straight Connector 88"/>
                <p:cNvCxnSpPr/>
                <p:nvPr/>
              </p:nvCxnSpPr>
              <p:spPr>
                <a:xfrm>
                  <a:off x="615034" y="2941583"/>
                  <a:ext cx="1796033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0" name="TextBox 89"/>
                <p:cNvSpPr txBox="1"/>
                <p:nvPr/>
              </p:nvSpPr>
              <p:spPr>
                <a:xfrm>
                  <a:off x="634900" y="2899746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ES=7           EF=11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91" name="TextBox 90"/>
                <p:cNvSpPr txBox="1"/>
                <p:nvPr/>
              </p:nvSpPr>
              <p:spPr>
                <a:xfrm>
                  <a:off x="634900" y="3170158"/>
                  <a:ext cx="1794712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LS=14         LF=18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92" name="Straight Connector 91"/>
                <p:cNvCxnSpPr/>
                <p:nvPr/>
              </p:nvCxnSpPr>
              <p:spPr>
                <a:xfrm>
                  <a:off x="1364438" y="2944719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" name="TextBox 3"/>
              <p:cNvSpPr txBox="1"/>
              <p:nvPr/>
            </p:nvSpPr>
            <p:spPr>
              <a:xfrm>
                <a:off x="3676492" y="3004509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6: Duration=4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6738409" y="1239329"/>
              <a:ext cx="177965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000" b="1" u="sng" dirty="0" smtClean="0"/>
                <a:t>Activity 7: Duration=8 </a:t>
              </a:r>
              <a:r>
                <a:rPr lang="en-CA" sz="1000" b="1" u="sng" dirty="0" err="1" smtClean="0"/>
                <a:t>wks</a:t>
              </a:r>
              <a:endParaRPr lang="fr-CA" sz="1000" b="1" u="sng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634734" y="2718550"/>
              <a:ext cx="20793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1000" b="1" u="sng" dirty="0" smtClean="0"/>
                <a:t>      Activity 8: Duration=3 </a:t>
              </a:r>
              <a:r>
                <a:rPr lang="en-CA" sz="1000" b="1" u="sng" dirty="0" err="1" smtClean="0"/>
                <a:t>wks</a:t>
              </a:r>
              <a:endParaRPr lang="fr-CA" sz="1000" b="1" u="sng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564061" y="4048544"/>
              <a:ext cx="170912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000" b="1" u="sng" dirty="0" smtClean="0"/>
                <a:t>Activity 9: Duration=1 </a:t>
              </a:r>
              <a:r>
                <a:rPr lang="en-CA" sz="1000" b="1" u="sng" dirty="0" err="1" smtClean="0"/>
                <a:t>wk</a:t>
              </a:r>
              <a:endParaRPr lang="fr-CA" sz="1000" b="1" u="sng" dirty="0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7596336" y="3435062"/>
              <a:ext cx="24171" cy="613482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Arrow Connector 92"/>
            <p:cNvCxnSpPr>
              <a:stCxn id="76" idx="2"/>
            </p:cNvCxnSpPr>
            <p:nvPr/>
          </p:nvCxnSpPr>
          <p:spPr>
            <a:xfrm>
              <a:off x="7617720" y="1980411"/>
              <a:ext cx="19432" cy="729196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Arrow Connector 93"/>
            <p:cNvCxnSpPr/>
            <p:nvPr/>
          </p:nvCxnSpPr>
          <p:spPr>
            <a:xfrm flipV="1">
              <a:off x="2350192" y="2509665"/>
              <a:ext cx="2413669" cy="134941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Arrow Connector 94"/>
            <p:cNvCxnSpPr/>
            <p:nvPr/>
          </p:nvCxnSpPr>
          <p:spPr>
            <a:xfrm flipV="1">
              <a:off x="2350192" y="2485958"/>
              <a:ext cx="2413669" cy="448429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Arrow Connector 95"/>
            <p:cNvCxnSpPr>
              <a:endCxn id="9" idx="0"/>
            </p:cNvCxnSpPr>
            <p:nvPr/>
          </p:nvCxnSpPr>
          <p:spPr>
            <a:xfrm>
              <a:off x="2350192" y="3892290"/>
              <a:ext cx="1170953" cy="27936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Arrow Connector 96"/>
            <p:cNvCxnSpPr/>
            <p:nvPr/>
          </p:nvCxnSpPr>
          <p:spPr>
            <a:xfrm>
              <a:off x="2317991" y="2946800"/>
              <a:ext cx="1461921" cy="1224854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Arrow Connector 97"/>
            <p:cNvCxnSpPr/>
            <p:nvPr/>
          </p:nvCxnSpPr>
          <p:spPr>
            <a:xfrm flipV="1">
              <a:off x="1676961" y="2055599"/>
              <a:ext cx="1019142" cy="42932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Arrow Connector 98"/>
            <p:cNvCxnSpPr/>
            <p:nvPr/>
          </p:nvCxnSpPr>
          <p:spPr>
            <a:xfrm>
              <a:off x="6553461" y="2232666"/>
              <a:ext cx="886113" cy="45415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Arrow Connector 99"/>
            <p:cNvCxnSpPr>
              <a:endCxn id="78" idx="1"/>
            </p:cNvCxnSpPr>
            <p:nvPr/>
          </p:nvCxnSpPr>
          <p:spPr>
            <a:xfrm flipV="1">
              <a:off x="5568420" y="1614401"/>
              <a:ext cx="1139473" cy="16944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Arrow Connector 100"/>
            <p:cNvCxnSpPr>
              <a:stCxn id="36" idx="3"/>
            </p:cNvCxnSpPr>
            <p:nvPr/>
          </p:nvCxnSpPr>
          <p:spPr>
            <a:xfrm flipV="1">
              <a:off x="4371635" y="1980411"/>
              <a:ext cx="3046987" cy="2782243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Arrow Connector 101"/>
            <p:cNvCxnSpPr/>
            <p:nvPr/>
          </p:nvCxnSpPr>
          <p:spPr>
            <a:xfrm>
              <a:off x="3452823" y="2485958"/>
              <a:ext cx="958149" cy="55072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Arrow Connector 102"/>
            <p:cNvCxnSpPr>
              <a:stCxn id="90" idx="3"/>
            </p:cNvCxnSpPr>
            <p:nvPr/>
          </p:nvCxnSpPr>
          <p:spPr>
            <a:xfrm>
              <a:off x="5463675" y="3357066"/>
              <a:ext cx="1881874" cy="66775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80040" y="2013693"/>
            <a:ext cx="351378" cy="14773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 smtClean="0"/>
              <a:t>S</a:t>
            </a:r>
            <a:br>
              <a:rPr lang="en-CA" dirty="0" smtClean="0"/>
            </a:br>
            <a:r>
              <a:rPr lang="en-CA" dirty="0" smtClean="0"/>
              <a:t>T</a:t>
            </a:r>
          </a:p>
          <a:p>
            <a:r>
              <a:rPr lang="en-CA" dirty="0" smtClean="0"/>
              <a:t>A</a:t>
            </a:r>
          </a:p>
          <a:p>
            <a:r>
              <a:rPr lang="en-CA" dirty="0" smtClean="0"/>
              <a:t>R</a:t>
            </a:r>
          </a:p>
          <a:p>
            <a:r>
              <a:rPr lang="en-CA" dirty="0"/>
              <a:t>T</a:t>
            </a:r>
            <a:endParaRPr lang="fr-CA" dirty="0"/>
          </a:p>
        </p:txBody>
      </p:sp>
      <p:sp>
        <p:nvSpPr>
          <p:cNvPr id="23" name="TextBox 22"/>
          <p:cNvSpPr txBox="1"/>
          <p:nvPr/>
        </p:nvSpPr>
        <p:spPr>
          <a:xfrm>
            <a:off x="1115617" y="418056"/>
            <a:ext cx="4248472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CA" sz="2800" b="1" dirty="0" smtClean="0">
                <a:solidFill>
                  <a:srgbClr val="C00000"/>
                </a:solidFill>
              </a:rPr>
              <a:t>Critical Path = 19 weeks</a:t>
            </a:r>
            <a:endParaRPr lang="fr-CA" sz="2800" b="1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8792622" y="3283086"/>
            <a:ext cx="351378" cy="92333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 smtClean="0"/>
              <a:t>E</a:t>
            </a:r>
          </a:p>
          <a:p>
            <a:r>
              <a:rPr lang="en-CA" dirty="0" smtClean="0"/>
              <a:t>N</a:t>
            </a:r>
          </a:p>
          <a:p>
            <a:r>
              <a:rPr lang="en-CA" dirty="0" smtClean="0"/>
              <a:t>D</a:t>
            </a:r>
            <a:endParaRPr lang="fr-CA" dirty="0"/>
          </a:p>
        </p:txBody>
      </p:sp>
      <p:sp>
        <p:nvSpPr>
          <p:cNvPr id="20" name="Right Arrow 19"/>
          <p:cNvSpPr/>
          <p:nvPr/>
        </p:nvSpPr>
        <p:spPr>
          <a:xfrm>
            <a:off x="8542066" y="3640478"/>
            <a:ext cx="250556" cy="2275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8" name="Right Arrow 107"/>
          <p:cNvSpPr/>
          <p:nvPr/>
        </p:nvSpPr>
        <p:spPr>
          <a:xfrm>
            <a:off x="448553" y="3185955"/>
            <a:ext cx="250556" cy="22751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9" name="Right Arrow 108"/>
          <p:cNvSpPr/>
          <p:nvPr/>
        </p:nvSpPr>
        <p:spPr>
          <a:xfrm>
            <a:off x="428589" y="2136048"/>
            <a:ext cx="250556" cy="22751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04856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657164"/>
              </p:ext>
            </p:extLst>
          </p:nvPr>
        </p:nvGraphicFramePr>
        <p:xfrm>
          <a:off x="1475656" y="1412776"/>
          <a:ext cx="6336706" cy="4075469"/>
        </p:xfrm>
        <a:graphic>
          <a:graphicData uri="http://schemas.openxmlformats.org/drawingml/2006/table">
            <a:tbl>
              <a:tblPr firstRow="1" firstCol="1" bandRow="1"/>
              <a:tblGrid>
                <a:gridCol w="846916"/>
                <a:gridCol w="992346"/>
                <a:gridCol w="771479"/>
                <a:gridCol w="886579"/>
                <a:gridCol w="886579"/>
                <a:gridCol w="992346"/>
                <a:gridCol w="960461"/>
              </a:tblGrid>
              <a:tr h="348064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6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Normal Cost Activities</a:t>
                      </a:r>
                      <a:endParaRPr lang="en-CA" sz="1600" u="sng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Activity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Time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ES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0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19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19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2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Critical Path = 1,4,7,8,9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4847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>
          <a:xfrm>
            <a:off x="1219200" y="609600"/>
            <a:ext cx="2438400" cy="609600"/>
          </a:xfrm>
        </p:spPr>
        <p:txBody>
          <a:bodyPr/>
          <a:lstStyle/>
          <a:p>
            <a:pPr eaLnBrk="1" hangingPunct="1"/>
            <a:r>
              <a:rPr lang="en-US" sz="2800" smtClean="0"/>
              <a:t>Summary</a:t>
            </a: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419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000" b="1" dirty="0" smtClean="0"/>
              <a:t>The project management lifecycle involves: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Initiation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Planning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Execution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Monitoring and Controlling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Closure</a:t>
            </a:r>
          </a:p>
          <a:p>
            <a:pPr eaLnBrk="1" hangingPunct="1">
              <a:buFontTx/>
              <a:buNone/>
            </a:pPr>
            <a:r>
              <a:rPr lang="en-US" sz="2000" b="1" dirty="0" smtClean="0"/>
              <a:t>Important project management tools include: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Work Breakdown Structure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Gantt Charts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CPM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Project Scheduling and the Critical Path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Project Crashing and Time-Cost Tradeoffs</a:t>
            </a:r>
          </a:p>
          <a:p>
            <a:pPr eaLnBrk="1" hangingPunct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43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b="1" dirty="0" smtClean="0">
                <a:cs typeface="Times New Roman" pitchFamily="18" charset="0"/>
              </a:rPr>
              <a:t/>
            </a:r>
            <a:br>
              <a:rPr lang="en-GB" b="1" dirty="0" smtClean="0">
                <a:cs typeface="Times New Roman" pitchFamily="18" charset="0"/>
              </a:rPr>
            </a:br>
            <a:r>
              <a:rPr lang="en-GB" sz="3200" b="1" dirty="0" smtClean="0"/>
              <a:t>Engineering Economics</a:t>
            </a:r>
            <a:r>
              <a:rPr lang="en-GB" sz="3400" dirty="0" smtClean="0"/>
              <a:t/>
            </a:r>
            <a:br>
              <a:rPr lang="en-GB" sz="3400" dirty="0" smtClean="0"/>
            </a:br>
            <a:r>
              <a:rPr lang="en-GB" sz="2400" dirty="0" smtClean="0"/>
              <a:t>ECO 1192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2000" b="1" dirty="0" smtClean="0"/>
              <a:t>Topic 11</a:t>
            </a:r>
            <a:r>
              <a:rPr lang="en-CA" sz="2000" b="1" dirty="0" smtClean="0"/>
              <a:t>: Project Management</a:t>
            </a:r>
            <a:r>
              <a:rPr lang="en-GB" sz="2000" b="1" dirty="0" smtClean="0">
                <a:cs typeface="Times New Roman" pitchFamily="18" charset="0"/>
              </a:rPr>
              <a:t>  </a:t>
            </a:r>
            <a:endParaRPr lang="en-US" sz="2000" b="1" dirty="0" smtClean="0">
              <a:cs typeface="Times New Roman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  <p:extLst>
      <p:ext uri="{BB962C8B-B14F-4D97-AF65-F5344CB8AC3E}">
        <p14:creationId xmlns:p14="http://schemas.microsoft.com/office/powerpoint/2010/main" val="38324227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2224</Words>
  <Application>Microsoft Office PowerPoint</Application>
  <PresentationFormat>On-screen Show (4:3)</PresentationFormat>
  <Paragraphs>673</Paragraphs>
  <Slides>44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1_Office Theme</vt:lpstr>
      <vt:lpstr>Sketchbook</vt:lpstr>
      <vt:lpstr>2_Office Theme</vt:lpstr>
      <vt:lpstr>Layers</vt:lpstr>
      <vt:lpstr>1_Layers</vt:lpstr>
      <vt:lpstr>3_Layers</vt:lpstr>
      <vt:lpstr>4_Layers</vt:lpstr>
      <vt:lpstr> Engineering Economics ECO 1192  Topic 11: Project Management  </vt:lpstr>
      <vt:lpstr>Outline</vt:lpstr>
      <vt:lpstr>1. Introduction</vt:lpstr>
      <vt:lpstr>2. Project Management Lifecycle</vt:lpstr>
      <vt:lpstr>2.1 Initiation</vt:lpstr>
      <vt:lpstr>2.2 Planning</vt:lpstr>
      <vt:lpstr>2.3 Execution</vt:lpstr>
      <vt:lpstr>2.4 Monitoring and Controlling</vt:lpstr>
      <vt:lpstr>2.5 Closure</vt:lpstr>
      <vt:lpstr>3. Project Management Tools</vt:lpstr>
      <vt:lpstr>3.1 Work Breakdown Structure (WBS)</vt:lpstr>
      <vt:lpstr>EXAMPLE 11.1</vt:lpstr>
      <vt:lpstr>Figure 11.1 Chart View of WBS for Concrete Slab Bridge Construction</vt:lpstr>
      <vt:lpstr>PowerPoint Presentation</vt:lpstr>
      <vt:lpstr>3.2 Gantt Charts</vt:lpstr>
      <vt:lpstr>Gantt Chart for Concrete Slab Bridge Construction</vt:lpstr>
      <vt:lpstr>3.3 The Critical Path Method (CPM)</vt:lpstr>
      <vt:lpstr>11.3.3 The Critical Path Method (cont’d)</vt:lpstr>
      <vt:lpstr>Selected Definitions</vt:lpstr>
      <vt:lpstr>Selected Definitions</vt:lpstr>
      <vt:lpstr>Selected Formulas</vt:lpstr>
      <vt:lpstr>Your Turn!!! [11.15]</vt:lpstr>
      <vt:lpstr>New Pickling Plant</vt:lpstr>
      <vt:lpstr>PowerPoint Presentation</vt:lpstr>
      <vt:lpstr>PowerPoint Presentation</vt:lpstr>
      <vt:lpstr>3.3.1 Project Scheduling and the Critical Path Method</vt:lpstr>
      <vt:lpstr>PowerPoint Presentation</vt:lpstr>
      <vt:lpstr>PowerPoint Presentation</vt:lpstr>
      <vt:lpstr>Table 11.4 Yacht Construction Data</vt:lpstr>
      <vt:lpstr>PERT/CPM Network for Yacht Construction</vt:lpstr>
      <vt:lpstr>Yacht Construction Crashing Data</vt:lpstr>
      <vt:lpstr>Project Crashing and Time-Cost Trade-offs</vt:lpstr>
      <vt:lpstr>Project Crashing and Time-Cost Tradeoffs</vt:lpstr>
      <vt:lpstr>Crashing Time Cost Trade-offs</vt:lpstr>
      <vt:lpstr>Example 11.5 (cont’d)</vt:lpstr>
      <vt:lpstr>After completely crashing activity 1</vt:lpstr>
      <vt:lpstr>PERT/CPM Network after Crashing Activity 3</vt:lpstr>
      <vt:lpstr>PowerPoint Presentation</vt:lpstr>
      <vt:lpstr>Your Turn!!! [11.11]</vt:lpstr>
      <vt:lpstr>PowerPoint Presentation</vt:lpstr>
      <vt:lpstr>PowerPoint Presentation</vt:lpstr>
      <vt:lpstr>PowerPoint Presentation</vt:lpstr>
      <vt:lpstr>Summary</vt:lpstr>
      <vt:lpstr> Engineering Economics ECO 1192  Topic 11: Project Management  </vt:lpstr>
    </vt:vector>
  </TitlesOfParts>
  <Company>Thomas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Mark</dc:creator>
  <cp:lastModifiedBy>claude</cp:lastModifiedBy>
  <cp:revision>83</cp:revision>
  <cp:lastPrinted>2012-11-12T21:37:57Z</cp:lastPrinted>
  <dcterms:created xsi:type="dcterms:W3CDTF">2012-02-25T18:24:19Z</dcterms:created>
  <dcterms:modified xsi:type="dcterms:W3CDTF">2014-10-16T15:37:25Z</dcterms:modified>
</cp:coreProperties>
</file>