
<file path=[Content_Types].xml><?xml version="1.0" encoding="utf-8"?>
<Types xmlns="http://schemas.openxmlformats.org/package/2006/content-types">
  <Override PartName="/ppt/slides/slide29.xml" ContentType="application/vnd.openxmlformats-officedocument.presentationml.slide+xml"/>
  <Override PartName="/ppt/slides/slide47.xml" ContentType="application/vnd.openxmlformats-officedocument.presentationml.slide+xml"/>
  <Override PartName="/ppt/notesSlides/notesSlide2.xml" ContentType="application/vnd.openxmlformats-officedocument.presentationml.notesSlide+xml"/>
  <Override PartName="/ppt/slides/slide4.xml" ContentType="application/vnd.openxmlformats-officedocument.presentationml.slide+xml"/>
  <Override PartName="/ppt/slides/slide18.xml" ContentType="application/vnd.openxmlformats-officedocument.presentationml.slide+xml"/>
  <Override PartName="/ppt/slides/slide36.xml" ContentType="application/vnd.openxmlformats-officedocument.presentationml.slide+xml"/>
  <Override PartName="/ppt/slideLayouts/slideLayout6.xml" ContentType="application/vnd.openxmlformats-officedocument.presentationml.slideLayout+xml"/>
  <Override PartName="/ppt/notesSlides/notesSlide38.xml" ContentType="application/vnd.openxmlformats-officedocument.presentationml.notesSlide+xml"/>
  <Override PartName="/ppt/slides/slide25.xml" ContentType="application/vnd.openxmlformats-officedocument.presentationml.slide+xml"/>
  <Override PartName="/ppt/slides/slide43.xml" ContentType="application/vnd.openxmlformats-officedocument.presentationml.slide+xml"/>
  <Override PartName="/ppt/theme/theme1.xml" ContentType="application/vnd.openxmlformats-officedocument.theme+xml"/>
  <Override PartName="/ppt/slideLayouts/slideLayout2.xml" ContentType="application/vnd.openxmlformats-officedocument.presentationml.slideLayout+xml"/>
  <Override PartName="/ppt/notesSlides/notesSlide27.xml" ContentType="application/vnd.openxmlformats-officedocument.presentationml.notesSlide+xml"/>
  <Default Extension="xml" ContentType="application/xml"/>
  <Override PartName="/ppt/slides/slide14.xml" ContentType="application/vnd.openxmlformats-officedocument.presentationml.slide+xml"/>
  <Override PartName="/ppt/slides/slide32.xml" ContentType="application/vnd.openxmlformats-officedocument.presentationml.slide+xml"/>
  <Override PartName="/ppt/notesMasters/notesMaster1.xml" ContentType="application/vnd.openxmlformats-officedocument.presentationml.notesMaster+xml"/>
  <Override PartName="/ppt/notesSlides/notesSlide16.xml" ContentType="application/vnd.openxmlformats-officedocument.presentationml.notesSlide+xml"/>
  <Override PartName="/ppt/notesSlides/notesSlide34.xml" ContentType="application/vnd.openxmlformats-officedocument.presentationml.notesSlide+xml"/>
  <Override PartName="/ppt/slides/slide10.xml" ContentType="application/vnd.openxmlformats-officedocument.presentationml.slide+xml"/>
  <Override PartName="/ppt/slides/slide12.xml" ContentType="application/vnd.openxmlformats-officedocument.presentationml.slide+xml"/>
  <Override PartName="/ppt/slides/slide21.xml" ContentType="application/vnd.openxmlformats-officedocument.presentationml.slide+xml"/>
  <Override PartName="/ppt/slides/slide30.xml" ContentType="application/vnd.openxmlformats-officedocument.presentationml.slide+xml"/>
  <Override PartName="/ppt/tableStyles.xml" ContentType="application/vnd.openxmlformats-officedocument.presentationml.tableStyles+xml"/>
  <Override PartName="/ppt/slideLayouts/slideLayout11.xml" ContentType="application/vnd.openxmlformats-officedocument.presentationml.slideLayout+xml"/>
  <Override PartName="/ppt/notesSlides/notesSlide14.xml" ContentType="application/vnd.openxmlformats-officedocument.presentationml.notesSlide+xml"/>
  <Override PartName="/ppt/notesSlides/notesSlide23.xml" ContentType="application/vnd.openxmlformats-officedocument.presentationml.notesSlide+xml"/>
  <Override PartName="/ppt/notesSlides/notesSlide32.xml" ContentType="application/vnd.openxmlformats-officedocument.presentationml.notesSlide+xml"/>
  <Override PartName="/ppt/notesSlides/notesSlide9.xml" ContentType="application/vnd.openxmlformats-officedocument.presentationml.notesSlide+xml"/>
  <Override PartName="/ppt/notesSlides/notesSlide12.xml" ContentType="application/vnd.openxmlformats-officedocument.presentationml.notesSlide+xml"/>
  <Override PartName="/ppt/notesSlides/notesSlide21.xml" ContentType="application/vnd.openxmlformats-officedocument.presentationml.notesSlide+xml"/>
  <Override PartName="/ppt/notesSlides/notesSlide30.xml" ContentType="application/vnd.openxmlformats-officedocument.presentationml.notesSlide+xml"/>
  <Override PartName="/ppt/notesSlides/notesSlide7.xml" ContentType="application/vnd.openxmlformats-officedocument.presentationml.notesSlide+xml"/>
  <Override PartName="/ppt/notesSlides/notesSlide10.xml" ContentType="application/vnd.openxmlformats-officedocument.presentationml.notesSlide+xml"/>
  <Override PartName="/ppt/slides/slide7.xml" ContentType="application/vnd.openxmlformats-officedocument.presentationml.slide+xml"/>
  <Override PartName="/ppt/slides/slide9.xml" ContentType="application/vnd.openxmlformats-officedocument.presentationml.slide+xml"/>
  <Override PartName="/ppt/viewProps.xml" ContentType="application/vnd.openxmlformats-officedocument.presentationml.viewProps+xml"/>
  <Override PartName="/ppt/slideLayouts/slideLayout9.xml" ContentType="application/vnd.openxmlformats-officedocument.presentationml.slideLayout+xml"/>
  <Override PartName="/ppt/notesSlides/notesSlide5.xml" ContentType="application/vnd.openxmlformats-officedocument.presentationml.notesSlide+xml"/>
  <Override PartName="/ppt/slides/slide5.xml" ContentType="application/vnd.openxmlformats-officedocument.presentationml.slide+xml"/>
  <Override PartName="/ppt/slides/slide19.xml" ContentType="application/vnd.openxmlformats-officedocument.presentationml.slide+xml"/>
  <Override PartName="/ppt/slides/slide28.xml" ContentType="application/vnd.openxmlformats-officedocument.presentationml.slide+xml"/>
  <Override PartName="/ppt/slides/slide39.xml" ContentType="application/vnd.openxmlformats-officedocument.presentationml.slide+xml"/>
  <Override PartName="/ppt/slides/slide48.xml" ContentType="application/vnd.openxmlformats-officedocument.presentationml.slide+xml"/>
  <Override PartName="/ppt/slideLayouts/slideLayout7.xml" ContentType="application/vnd.openxmlformats-officedocument.presentationml.slideLayout+xml"/>
  <Override PartName="/ppt/notesSlides/notesSlide1.xml" ContentType="application/vnd.openxmlformats-officedocument.presentationml.notesSlide+xml"/>
  <Default Extension="png" ContentType="image/png"/>
  <Override PartName="/ppt/notesSlides/notesSlide3.xml" ContentType="application/vnd.openxmlformats-officedocument.presentationml.notesSlide+xml"/>
  <Default Extension="bin" ContentType="application/vnd.openxmlformats-officedocument.oleObject"/>
  <Override PartName="/ppt/slides/slide3.xml" ContentType="application/vnd.openxmlformats-officedocument.presentationml.slide+xml"/>
  <Override PartName="/ppt/slides/slide17.xml" ContentType="application/vnd.openxmlformats-officedocument.presentationml.slide+xml"/>
  <Override PartName="/ppt/slides/slide26.xml" ContentType="application/vnd.openxmlformats-officedocument.presentationml.slide+xml"/>
  <Override PartName="/ppt/slides/slide37.xml" ContentType="application/vnd.openxmlformats-officedocument.presentationml.slide+xml"/>
  <Override PartName="/ppt/slides/slide46.xml" ContentType="application/vnd.openxmlformats-officedocument.presentationml.slide+xml"/>
  <Override PartName="/ppt/presProps.xml" ContentType="application/vnd.openxmlformats-officedocument.presentationml.presProps+xml"/>
  <Override PartName="/ppt/slideLayouts/slideLayout5.xml" ContentType="application/vnd.openxmlformats-officedocument.presentationml.slideLayout+xml"/>
  <Override PartName="/ppt/theme/theme2.xml" ContentType="application/vnd.openxmlformats-officedocument.theme+xml"/>
  <Override PartName="/ppt/notesSlides/notesSlide19.xml" ContentType="application/vnd.openxmlformats-officedocument.presentationml.notesSlide+xml"/>
  <Override PartName="/ppt/notesSlides/notesSlide39.xml" ContentType="application/vnd.openxmlformats-officedocument.presentationml.notesSlide+xml"/>
  <Override PartName="/ppt/slides/slide1.xml" ContentType="application/vnd.openxmlformats-officedocument.presentationml.slide+xml"/>
  <Override PartName="/ppt/slides/slide15.xml" ContentType="application/vnd.openxmlformats-officedocument.presentationml.slide+xml"/>
  <Override PartName="/ppt/slides/slide24.xml" ContentType="application/vnd.openxmlformats-officedocument.presentationml.slide+xml"/>
  <Override PartName="/ppt/slides/slide33.xml" ContentType="application/vnd.openxmlformats-officedocument.presentationml.slide+xml"/>
  <Override PartName="/ppt/slides/slide35.xml" ContentType="application/vnd.openxmlformats-officedocument.presentationml.slide+xml"/>
  <Override PartName="/ppt/slides/slide44.xml" ContentType="application/vnd.openxmlformats-officedocument.presentationml.slide+xml"/>
  <Override PartName="/ppt/slideLayouts/slideLayout3.xml" ContentType="application/vnd.openxmlformats-officedocument.presentationml.slideLayout+xml"/>
  <Override PartName="/ppt/notesSlides/notesSlide17.xml" ContentType="application/vnd.openxmlformats-officedocument.presentationml.notesSlide+xml"/>
  <Override PartName="/ppt/notesSlides/notesSlide28.xml" ContentType="application/vnd.openxmlformats-officedocument.presentationml.notesSlide+xml"/>
  <Override PartName="/ppt/notesSlides/notesSlide37.xml" ContentType="application/vnd.openxmlformats-officedocument.presentationml.notesSlide+xml"/>
  <Default Extension="jpeg" ContentType="image/jpeg"/>
  <Override PartName="/ppt/presentation.xml" ContentType="application/vnd.openxmlformats-officedocument.presentationml.presentation.main+xml"/>
  <Override PartName="/ppt/slides/slide13.xml" ContentType="application/vnd.openxmlformats-officedocument.presentationml.slide+xml"/>
  <Override PartName="/ppt/slides/slide22.xml" ContentType="application/vnd.openxmlformats-officedocument.presentationml.slide+xml"/>
  <Override PartName="/ppt/slides/slide31.xml" ContentType="application/vnd.openxmlformats-officedocument.presentationml.slide+xml"/>
  <Override PartName="/ppt/slides/slide42.xml" ContentType="application/vnd.openxmlformats-officedocument.presentationml.slide+xml"/>
  <Override PartName="/ppt/slideLayouts/slideLayout1.xml" ContentType="application/vnd.openxmlformats-officedocument.presentationml.slideLayout+xml"/>
  <Override PartName="/ppt/notesSlides/notesSlide15.xml" ContentType="application/vnd.openxmlformats-officedocument.presentationml.notesSlide+xml"/>
  <Override PartName="/ppt/notesSlides/notesSlide24.xml" ContentType="application/vnd.openxmlformats-officedocument.presentationml.notesSlide+xml"/>
  <Override PartName="/ppt/notesSlides/notesSlide26.xml" ContentType="application/vnd.openxmlformats-officedocument.presentationml.notesSlide+xml"/>
  <Override PartName="/ppt/notesSlides/notesSlide35.xml" ContentType="application/vnd.openxmlformats-officedocument.presentationml.notesSlide+xml"/>
  <Override PartName="/docProps/app.xml" ContentType="application/vnd.openxmlformats-officedocument.extended-properties+xml"/>
  <Override PartName="/ppt/slides/slide11.xml" ContentType="application/vnd.openxmlformats-officedocument.presentationml.slide+xml"/>
  <Override PartName="/ppt/slides/slide20.xml" ContentType="application/vnd.openxmlformats-officedocument.presentationml.slide+xml"/>
  <Override PartName="/ppt/slides/slide40.xml" ContentType="application/vnd.openxmlformats-officedocument.presentationml.slide+xml"/>
  <Override PartName="/ppt/notesSlides/notesSlide13.xml" ContentType="application/vnd.openxmlformats-officedocument.presentationml.notesSlide+xml"/>
  <Override PartName="/ppt/notesSlides/notesSlide22.xml" ContentType="application/vnd.openxmlformats-officedocument.presentationml.notesSlide+xml"/>
  <Override PartName="/ppt/notesSlides/notesSlide33.xml" ContentType="application/vnd.openxmlformats-officedocument.presentationml.notesSlide+xml"/>
  <Override PartName="/ppt/slideLayouts/slideLayout10.xml" ContentType="application/vnd.openxmlformats-officedocument.presentationml.slideLayout+xml"/>
  <Default Extension="vml" ContentType="application/vnd.openxmlformats-officedocument.vmlDrawing"/>
  <Override PartName="/ppt/notesSlides/notesSlide8.xml" ContentType="application/vnd.openxmlformats-officedocument.presentationml.notesSlide+xml"/>
  <Override PartName="/ppt/notesSlides/notesSlide11.xml" ContentType="application/vnd.openxmlformats-officedocument.presentationml.notesSlide+xml"/>
  <Override PartName="/ppt/notesSlides/notesSlide20.xml" ContentType="application/vnd.openxmlformats-officedocument.presentationml.notesSlide+xml"/>
  <Override PartName="/ppt/notesSlides/notesSlide31.xml" ContentType="application/vnd.openxmlformats-officedocument.presentationml.notesSlide+xml"/>
  <Override PartName="/ppt/notesSlides/notesSlide6.xml" ContentType="application/vnd.openxmlformats-officedocument.presentationml.notesSlide+xml"/>
  <Override PartName="/ppt/slides/slide8.xml" ContentType="application/vnd.openxmlformats-officedocument.presentationml.slide+xml"/>
  <Override PartName="/ppt/slides/slide49.xml" ContentType="application/vnd.openxmlformats-officedocument.presentationml.slide+xml"/>
  <Override PartName="/ppt/notesSlides/notesSlide4.xml" ContentType="application/vnd.openxmlformats-officedocument.presentationml.notesSlide+xml"/>
  <Override PartName="/docProps/core.xml" ContentType="application/vnd.openxmlformats-package.core-properties+xml"/>
  <Override PartName="/ppt/slides/slide6.xml" ContentType="application/vnd.openxmlformats-officedocument.presentationml.slide+xml"/>
  <Override PartName="/ppt/slides/slide38.xml" ContentType="application/vnd.openxmlformats-officedocument.presentationml.slide+xml"/>
  <Override PartName="/ppt/slideLayouts/slideLayout8.xml" ContentType="application/vnd.openxmlformats-officedocument.presentationml.slideLayout+xml"/>
  <Override PartName="/ppt/slideMasters/slideMaster1.xml" ContentType="application/vnd.openxmlformats-officedocument.presentationml.slideMaster+xml"/>
  <Override PartName="/ppt/slides/slide27.xml" ContentType="application/vnd.openxmlformats-officedocument.presentationml.slide+xml"/>
  <Override PartName="/ppt/slides/slide45.xml" ContentType="application/vnd.openxmlformats-officedocument.presentationml.slide+xml"/>
  <Override PartName="/ppt/slideLayouts/slideLayout4.xml" ContentType="application/vnd.openxmlformats-officedocument.presentationml.slideLayout+xml"/>
  <Override PartName="/ppt/notesSlides/notesSlide29.xml" ContentType="application/vnd.openxmlformats-officedocument.presentationml.notesSlide+xml"/>
  <Override PartName="/ppt/slides/slide2.xml" ContentType="application/vnd.openxmlformats-officedocument.presentationml.slide+xml"/>
  <Override PartName="/ppt/slides/slide16.xml" ContentType="application/vnd.openxmlformats-officedocument.presentationml.slide+xml"/>
  <Override PartName="/ppt/slides/slide34.xml" ContentType="application/vnd.openxmlformats-officedocument.presentationml.slide+xml"/>
  <Override PartName="/ppt/notesSlides/notesSlide18.xml" ContentType="application/vnd.openxmlformats-officedocument.presentationml.notesSlide+xml"/>
  <Override PartName="/ppt/notesSlides/notesSlide36.xml" ContentType="application/vnd.openxmlformats-officedocument.presentationml.notesSlide+xml"/>
  <Default Extension="rels" ContentType="application/vnd.openxmlformats-package.relationships+xml"/>
  <Override PartName="/ppt/slides/slide23.xml" ContentType="application/vnd.openxmlformats-officedocument.presentationml.slide+xml"/>
  <Override PartName="/ppt/slides/slide41.xml" ContentType="application/vnd.openxmlformats-officedocument.presentationml.slide+xml"/>
  <Override PartName="/ppt/notesSlides/notesSlide25.xml" ContentType="application/vnd.openxmlformats-officedocument.presentationml.notesSlide+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notesMasterIdLst>
    <p:notesMasterId r:id="rId51"/>
  </p:notesMasterIdLst>
  <p:sldIdLst>
    <p:sldId id="259" r:id="rId2"/>
    <p:sldId id="260" r:id="rId3"/>
    <p:sldId id="261" r:id="rId4"/>
    <p:sldId id="262" r:id="rId5"/>
    <p:sldId id="263" r:id="rId6"/>
    <p:sldId id="319" r:id="rId7"/>
    <p:sldId id="264" r:id="rId8"/>
    <p:sldId id="265" r:id="rId9"/>
    <p:sldId id="296" r:id="rId10"/>
    <p:sldId id="293" r:id="rId11"/>
    <p:sldId id="294" r:id="rId12"/>
    <p:sldId id="292" r:id="rId13"/>
    <p:sldId id="267" r:id="rId14"/>
    <p:sldId id="318" r:id="rId15"/>
    <p:sldId id="268" r:id="rId16"/>
    <p:sldId id="269" r:id="rId17"/>
    <p:sldId id="297" r:id="rId18"/>
    <p:sldId id="298" r:id="rId19"/>
    <p:sldId id="271" r:id="rId20"/>
    <p:sldId id="272" r:id="rId21"/>
    <p:sldId id="273" r:id="rId22"/>
    <p:sldId id="274" r:id="rId23"/>
    <p:sldId id="275" r:id="rId24"/>
    <p:sldId id="276" r:id="rId25"/>
    <p:sldId id="277" r:id="rId26"/>
    <p:sldId id="299" r:id="rId27"/>
    <p:sldId id="300" r:id="rId28"/>
    <p:sldId id="278" r:id="rId29"/>
    <p:sldId id="301" r:id="rId30"/>
    <p:sldId id="302" r:id="rId31"/>
    <p:sldId id="303" r:id="rId32"/>
    <p:sldId id="304" r:id="rId33"/>
    <p:sldId id="305" r:id="rId34"/>
    <p:sldId id="306" r:id="rId35"/>
    <p:sldId id="307" r:id="rId36"/>
    <p:sldId id="308" r:id="rId37"/>
    <p:sldId id="309" r:id="rId38"/>
    <p:sldId id="310" r:id="rId39"/>
    <p:sldId id="280" r:id="rId40"/>
    <p:sldId id="281" r:id="rId41"/>
    <p:sldId id="282" r:id="rId42"/>
    <p:sldId id="283" r:id="rId43"/>
    <p:sldId id="286" r:id="rId44"/>
    <p:sldId id="287" r:id="rId45"/>
    <p:sldId id="288" r:id="rId46"/>
    <p:sldId id="289" r:id="rId47"/>
    <p:sldId id="290" r:id="rId48"/>
    <p:sldId id="291" r:id="rId49"/>
    <p:sldId id="317" r:id="rId50"/>
  </p:sldIdLst>
  <p:sldSz cx="9144000" cy="6858000" type="screen4x3"/>
  <p:notesSz cx="7077075" cy="9363075"/>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77366" autoAdjust="0"/>
  </p:normalViewPr>
  <p:slideViewPr>
    <p:cSldViewPr>
      <p:cViewPr varScale="1">
        <p:scale>
          <a:sx n="56" d="100"/>
          <a:sy n="56" d="100"/>
        </p:scale>
        <p:origin x="-1776" y="-84"/>
      </p:cViewPr>
      <p:guideLst>
        <p:guide orient="horz" pos="2160"/>
        <p:guide pos="2880"/>
      </p:guideLst>
    </p:cSldViewPr>
  </p:slideViewPr>
  <p:notesTextViewPr>
    <p:cViewPr>
      <p:scale>
        <a:sx n="100" d="100"/>
        <a:sy n="100" d="100"/>
      </p:scale>
      <p:origin x="0" y="0"/>
    </p:cViewPr>
  </p:notesTextViewPr>
  <p:sorterViewPr>
    <p:cViewPr>
      <p:scale>
        <a:sx n="66" d="100"/>
        <a:sy n="66" d="100"/>
      </p:scale>
      <p:origin x="0" y="0"/>
    </p:cViewPr>
  </p:sorterViewPr>
  <p:gridSpacing cx="78028800" cy="78028800"/>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slide" Target="slides/slide38.xml"/><Relationship Id="rId21" Type="http://schemas.openxmlformats.org/officeDocument/2006/relationships/slide" Target="slides/slide20.xml"/><Relationship Id="rId34" Type="http://schemas.openxmlformats.org/officeDocument/2006/relationships/slide" Target="slides/slide33.xml"/><Relationship Id="rId42" Type="http://schemas.openxmlformats.org/officeDocument/2006/relationships/slide" Target="slides/slide41.xml"/><Relationship Id="rId47" Type="http://schemas.openxmlformats.org/officeDocument/2006/relationships/slide" Target="slides/slide46.xml"/><Relationship Id="rId50" Type="http://schemas.openxmlformats.org/officeDocument/2006/relationships/slide" Target="slides/slide49.xml"/><Relationship Id="rId55" Type="http://schemas.openxmlformats.org/officeDocument/2006/relationships/tableStyles" Target="tableStyles.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slide" Target="slides/slide37.xml"/><Relationship Id="rId46" Type="http://schemas.openxmlformats.org/officeDocument/2006/relationships/slide" Target="slides/slide45.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slide" Target="slides/slide28.xml"/><Relationship Id="rId41" Type="http://schemas.openxmlformats.org/officeDocument/2006/relationships/slide" Target="slides/slide40.xml"/><Relationship Id="rId54" Type="http://schemas.openxmlformats.org/officeDocument/2006/relationships/theme" Target="theme/theme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slide" Target="slides/slide36.xml"/><Relationship Id="rId40" Type="http://schemas.openxmlformats.org/officeDocument/2006/relationships/slide" Target="slides/slide39.xml"/><Relationship Id="rId45" Type="http://schemas.openxmlformats.org/officeDocument/2006/relationships/slide" Target="slides/slide44.xml"/><Relationship Id="rId53" Type="http://schemas.openxmlformats.org/officeDocument/2006/relationships/viewProps" Target="viewProp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49" Type="http://schemas.openxmlformats.org/officeDocument/2006/relationships/slide" Target="slides/slide48.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4" Type="http://schemas.openxmlformats.org/officeDocument/2006/relationships/slide" Target="slides/slide43.xml"/><Relationship Id="rId52" Type="http://schemas.openxmlformats.org/officeDocument/2006/relationships/presProps" Target="presProp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43" Type="http://schemas.openxmlformats.org/officeDocument/2006/relationships/slide" Target="slides/slide42.xml"/><Relationship Id="rId48" Type="http://schemas.openxmlformats.org/officeDocument/2006/relationships/slide" Target="slides/slide47.xml"/><Relationship Id="rId8" Type="http://schemas.openxmlformats.org/officeDocument/2006/relationships/slide" Target="slides/slide7.xml"/><Relationship Id="rId51" Type="http://schemas.openxmlformats.org/officeDocument/2006/relationships/notesMaster" Target="notesMasters/notesMaster1.xml"/><Relationship Id="rId3" Type="http://schemas.openxmlformats.org/officeDocument/2006/relationships/slide" Target="slides/slide2.xml"/></Relationships>
</file>

<file path=ppt/drawings/_rels/vmlDrawing1.vml.rels><?xml version="1.0" encoding="UTF-8" standalone="yes"?>
<Relationships xmlns="http://schemas.openxmlformats.org/package/2006/relationships"><Relationship Id="rId1" Type="http://schemas.openxmlformats.org/officeDocument/2006/relationships/image" Target="../media/image1.png"/></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3066733" cy="468154"/>
          </a:xfrm>
          <a:prstGeom prst="rect">
            <a:avLst/>
          </a:prstGeom>
        </p:spPr>
        <p:txBody>
          <a:bodyPr vert="horz" lIns="93936" tIns="46968" rIns="93936" bIns="46968" rtlCol="0"/>
          <a:lstStyle>
            <a:lvl1pPr algn="l">
              <a:defRPr sz="1200"/>
            </a:lvl1pPr>
          </a:lstStyle>
          <a:p>
            <a:endParaRPr lang="en-US" dirty="0"/>
          </a:p>
        </p:txBody>
      </p:sp>
      <p:sp>
        <p:nvSpPr>
          <p:cNvPr id="3" name="Date Placeholder 2"/>
          <p:cNvSpPr>
            <a:spLocks noGrp="1"/>
          </p:cNvSpPr>
          <p:nvPr>
            <p:ph type="dt" idx="1"/>
          </p:nvPr>
        </p:nvSpPr>
        <p:spPr>
          <a:xfrm>
            <a:off x="4008705" y="0"/>
            <a:ext cx="3066733" cy="468154"/>
          </a:xfrm>
          <a:prstGeom prst="rect">
            <a:avLst/>
          </a:prstGeom>
        </p:spPr>
        <p:txBody>
          <a:bodyPr vert="horz" lIns="93936" tIns="46968" rIns="93936" bIns="46968" rtlCol="0"/>
          <a:lstStyle>
            <a:lvl1pPr algn="r">
              <a:defRPr sz="1200"/>
            </a:lvl1pPr>
          </a:lstStyle>
          <a:p>
            <a:fld id="{4D2D343A-6D58-4695-A7B2-91EDF6421FE0}" type="datetimeFigureOut">
              <a:rPr lang="en-US" smtClean="0"/>
              <a:pPr/>
              <a:t>5/7/2019</a:t>
            </a:fld>
            <a:endParaRPr lang="en-US" dirty="0"/>
          </a:p>
        </p:txBody>
      </p:sp>
      <p:sp>
        <p:nvSpPr>
          <p:cNvPr id="4" name="Slide Image Placeholder 3"/>
          <p:cNvSpPr>
            <a:spLocks noGrp="1" noRot="1" noChangeAspect="1"/>
          </p:cNvSpPr>
          <p:nvPr>
            <p:ph type="sldImg" idx="2"/>
          </p:nvPr>
        </p:nvSpPr>
        <p:spPr>
          <a:xfrm>
            <a:off x="1196975" y="701675"/>
            <a:ext cx="4683125" cy="3511550"/>
          </a:xfrm>
          <a:prstGeom prst="rect">
            <a:avLst/>
          </a:prstGeom>
          <a:noFill/>
          <a:ln w="12700">
            <a:solidFill>
              <a:prstClr val="black"/>
            </a:solidFill>
          </a:ln>
        </p:spPr>
        <p:txBody>
          <a:bodyPr vert="horz" lIns="93936" tIns="46968" rIns="93936" bIns="46968" rtlCol="0" anchor="ctr"/>
          <a:lstStyle/>
          <a:p>
            <a:endParaRPr lang="en-US" dirty="0"/>
          </a:p>
        </p:txBody>
      </p:sp>
      <p:sp>
        <p:nvSpPr>
          <p:cNvPr id="5" name="Notes Placeholder 4"/>
          <p:cNvSpPr>
            <a:spLocks noGrp="1"/>
          </p:cNvSpPr>
          <p:nvPr>
            <p:ph type="body" sz="quarter" idx="3"/>
          </p:nvPr>
        </p:nvSpPr>
        <p:spPr>
          <a:xfrm>
            <a:off x="707708" y="4447461"/>
            <a:ext cx="5661660" cy="4213384"/>
          </a:xfrm>
          <a:prstGeom prst="rect">
            <a:avLst/>
          </a:prstGeom>
        </p:spPr>
        <p:txBody>
          <a:bodyPr vert="horz" lIns="93936" tIns="46968" rIns="93936" bIns="46968" rtlCol="0">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6" name="Footer Placeholder 5"/>
          <p:cNvSpPr>
            <a:spLocks noGrp="1"/>
          </p:cNvSpPr>
          <p:nvPr>
            <p:ph type="ftr" sz="quarter" idx="4"/>
          </p:nvPr>
        </p:nvSpPr>
        <p:spPr>
          <a:xfrm>
            <a:off x="0" y="8893296"/>
            <a:ext cx="3066733" cy="468154"/>
          </a:xfrm>
          <a:prstGeom prst="rect">
            <a:avLst/>
          </a:prstGeom>
        </p:spPr>
        <p:txBody>
          <a:bodyPr vert="horz" lIns="93936" tIns="46968" rIns="93936" bIns="46968" rtlCol="0" anchor="b"/>
          <a:lstStyle>
            <a:lvl1pPr algn="l">
              <a:defRPr sz="1200"/>
            </a:lvl1pPr>
          </a:lstStyle>
          <a:p>
            <a:endParaRPr lang="en-US" dirty="0"/>
          </a:p>
        </p:txBody>
      </p:sp>
      <p:sp>
        <p:nvSpPr>
          <p:cNvPr id="7" name="Slide Number Placeholder 6"/>
          <p:cNvSpPr>
            <a:spLocks noGrp="1"/>
          </p:cNvSpPr>
          <p:nvPr>
            <p:ph type="sldNum" sz="quarter" idx="5"/>
          </p:nvPr>
        </p:nvSpPr>
        <p:spPr>
          <a:xfrm>
            <a:off x="4008705" y="8893296"/>
            <a:ext cx="3066733" cy="468154"/>
          </a:xfrm>
          <a:prstGeom prst="rect">
            <a:avLst/>
          </a:prstGeom>
        </p:spPr>
        <p:txBody>
          <a:bodyPr vert="horz" lIns="93936" tIns="46968" rIns="93936" bIns="46968" rtlCol="0" anchor="b"/>
          <a:lstStyle>
            <a:lvl1pPr algn="r">
              <a:defRPr sz="1200"/>
            </a:lvl1pPr>
          </a:lstStyle>
          <a:p>
            <a:fld id="{4EAAC1E5-BD03-4000-914E-7F5C31EBED44}" type="slidenum">
              <a:rPr lang="en-US" smtClean="0"/>
              <a:pPr/>
              <a:t>‹#›</a:t>
            </a:fld>
            <a:endParaRPr lang="en-US" dirty="0"/>
          </a:p>
        </p:txBody>
      </p:sp>
    </p:spTree>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24.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25.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27.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28.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29.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30.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31.xml"/><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2" Type="http://schemas.openxmlformats.org/officeDocument/2006/relationships/slide" Target="../slides/slide32.xml"/><Relationship Id="rId1" Type="http://schemas.openxmlformats.org/officeDocument/2006/relationships/notesMaster" Target="../notesMasters/notesMaster1.xml"/></Relationships>
</file>

<file path=ppt/notesSlides/_rels/notesSlide24.xml.rels><?xml version="1.0" encoding="UTF-8" standalone="yes"?>
<Relationships xmlns="http://schemas.openxmlformats.org/package/2006/relationships"><Relationship Id="rId2" Type="http://schemas.openxmlformats.org/officeDocument/2006/relationships/slide" Target="../slides/slide33.xml"/><Relationship Id="rId1" Type="http://schemas.openxmlformats.org/officeDocument/2006/relationships/notesMaster" Target="../notesMasters/notesMaster1.xml"/></Relationships>
</file>

<file path=ppt/notesSlides/_rels/notesSlide25.xml.rels><?xml version="1.0" encoding="UTF-8" standalone="yes"?>
<Relationships xmlns="http://schemas.openxmlformats.org/package/2006/relationships"><Relationship Id="rId2" Type="http://schemas.openxmlformats.org/officeDocument/2006/relationships/slide" Target="../slides/slide34.xml"/><Relationship Id="rId1" Type="http://schemas.openxmlformats.org/officeDocument/2006/relationships/notesMaster" Target="../notesMasters/notesMaster1.xml"/></Relationships>
</file>

<file path=ppt/notesSlides/_rels/notesSlide26.xml.rels><?xml version="1.0" encoding="UTF-8" standalone="yes"?>
<Relationships xmlns="http://schemas.openxmlformats.org/package/2006/relationships"><Relationship Id="rId2" Type="http://schemas.openxmlformats.org/officeDocument/2006/relationships/slide" Target="../slides/slide35.xml"/><Relationship Id="rId1" Type="http://schemas.openxmlformats.org/officeDocument/2006/relationships/notesMaster" Target="../notesMasters/notesMaster1.xml"/></Relationships>
</file>

<file path=ppt/notesSlides/_rels/notesSlide27.xml.rels><?xml version="1.0" encoding="UTF-8" standalone="yes"?>
<Relationships xmlns="http://schemas.openxmlformats.org/package/2006/relationships"><Relationship Id="rId2" Type="http://schemas.openxmlformats.org/officeDocument/2006/relationships/slide" Target="../slides/slide36.xml"/><Relationship Id="rId1" Type="http://schemas.openxmlformats.org/officeDocument/2006/relationships/notesMaster" Target="../notesMasters/notesMaster1.xml"/></Relationships>
</file>

<file path=ppt/notesSlides/_rels/notesSlide28.xml.rels><?xml version="1.0" encoding="UTF-8" standalone="yes"?>
<Relationships xmlns="http://schemas.openxmlformats.org/package/2006/relationships"><Relationship Id="rId2" Type="http://schemas.openxmlformats.org/officeDocument/2006/relationships/slide" Target="../slides/slide37.xml"/><Relationship Id="rId1" Type="http://schemas.openxmlformats.org/officeDocument/2006/relationships/notesMaster" Target="../notesMasters/notesMaster1.xml"/></Relationships>
</file>

<file path=ppt/notesSlides/_rels/notesSlide29.xml.rels><?xml version="1.0" encoding="UTF-8" standalone="yes"?>
<Relationships xmlns="http://schemas.openxmlformats.org/package/2006/relationships"><Relationship Id="rId2" Type="http://schemas.openxmlformats.org/officeDocument/2006/relationships/slide" Target="../slides/slide38.xml"/><Relationship Id="rId1" Type="http://schemas.openxmlformats.org/officeDocument/2006/relationships/notesMaster" Target="../notesMasters/notesMaster1.xml"/></Relationships>
</file>

<file path=ppt/notesSlides/_rels/notesSlide30.xml.rels><?xml version="1.0" encoding="UTF-8" standalone="yes"?>
<Relationships xmlns="http://schemas.openxmlformats.org/package/2006/relationships"><Relationship Id="rId2" Type="http://schemas.openxmlformats.org/officeDocument/2006/relationships/slide" Target="../slides/slide39.xml"/><Relationship Id="rId1" Type="http://schemas.openxmlformats.org/officeDocument/2006/relationships/notesMaster" Target="../notesMasters/notesMaster1.xml"/></Relationships>
</file>

<file path=ppt/notesSlides/_rels/notesSlide31.xml.rels><?xml version="1.0" encoding="UTF-8" standalone="yes"?>
<Relationships xmlns="http://schemas.openxmlformats.org/package/2006/relationships"><Relationship Id="rId2" Type="http://schemas.openxmlformats.org/officeDocument/2006/relationships/slide" Target="../slides/slide40.xml"/><Relationship Id="rId1" Type="http://schemas.openxmlformats.org/officeDocument/2006/relationships/notesMaster" Target="../notesMasters/notesMaster1.xml"/></Relationships>
</file>

<file path=ppt/notesSlides/_rels/notesSlide32.xml.rels><?xml version="1.0" encoding="UTF-8" standalone="yes"?>
<Relationships xmlns="http://schemas.openxmlformats.org/package/2006/relationships"><Relationship Id="rId2" Type="http://schemas.openxmlformats.org/officeDocument/2006/relationships/slide" Target="../slides/slide41.xml"/><Relationship Id="rId1" Type="http://schemas.openxmlformats.org/officeDocument/2006/relationships/notesMaster" Target="../notesMasters/notesMaster1.xml"/></Relationships>
</file>

<file path=ppt/notesSlides/_rels/notesSlide33.xml.rels><?xml version="1.0" encoding="UTF-8" standalone="yes"?>
<Relationships xmlns="http://schemas.openxmlformats.org/package/2006/relationships"><Relationship Id="rId2" Type="http://schemas.openxmlformats.org/officeDocument/2006/relationships/slide" Target="../slides/slide42.xml"/><Relationship Id="rId1" Type="http://schemas.openxmlformats.org/officeDocument/2006/relationships/notesMaster" Target="../notesMasters/notesMaster1.xml"/></Relationships>
</file>

<file path=ppt/notesSlides/_rels/notesSlide34.xml.rels><?xml version="1.0" encoding="UTF-8" standalone="yes"?>
<Relationships xmlns="http://schemas.openxmlformats.org/package/2006/relationships"><Relationship Id="rId2" Type="http://schemas.openxmlformats.org/officeDocument/2006/relationships/slide" Target="../slides/slide43.xml"/><Relationship Id="rId1" Type="http://schemas.openxmlformats.org/officeDocument/2006/relationships/notesMaster" Target="../notesMasters/notesMaster1.xml"/></Relationships>
</file>

<file path=ppt/notesSlides/_rels/notesSlide35.xml.rels><?xml version="1.0" encoding="UTF-8" standalone="yes"?>
<Relationships xmlns="http://schemas.openxmlformats.org/package/2006/relationships"><Relationship Id="rId2" Type="http://schemas.openxmlformats.org/officeDocument/2006/relationships/slide" Target="../slides/slide44.xml"/><Relationship Id="rId1" Type="http://schemas.openxmlformats.org/officeDocument/2006/relationships/notesMaster" Target="../notesMasters/notesMaster1.xml"/></Relationships>
</file>

<file path=ppt/notesSlides/_rels/notesSlide36.xml.rels><?xml version="1.0" encoding="UTF-8" standalone="yes"?>
<Relationships xmlns="http://schemas.openxmlformats.org/package/2006/relationships"><Relationship Id="rId2" Type="http://schemas.openxmlformats.org/officeDocument/2006/relationships/slide" Target="../slides/slide45.xml"/><Relationship Id="rId1" Type="http://schemas.openxmlformats.org/officeDocument/2006/relationships/notesMaster" Target="../notesMasters/notesMaster1.xml"/></Relationships>
</file>

<file path=ppt/notesSlides/_rels/notesSlide37.xml.rels><?xml version="1.0" encoding="UTF-8" standalone="yes"?>
<Relationships xmlns="http://schemas.openxmlformats.org/package/2006/relationships"><Relationship Id="rId2" Type="http://schemas.openxmlformats.org/officeDocument/2006/relationships/slide" Target="../slides/slide46.xml"/><Relationship Id="rId1" Type="http://schemas.openxmlformats.org/officeDocument/2006/relationships/notesMaster" Target="../notesMasters/notesMaster1.xml"/></Relationships>
</file>

<file path=ppt/notesSlides/_rels/notesSlide38.xml.rels><?xml version="1.0" encoding="UTF-8" standalone="yes"?>
<Relationships xmlns="http://schemas.openxmlformats.org/package/2006/relationships"><Relationship Id="rId2" Type="http://schemas.openxmlformats.org/officeDocument/2006/relationships/slide" Target="../slides/slide47.xml"/><Relationship Id="rId1" Type="http://schemas.openxmlformats.org/officeDocument/2006/relationships/notesMaster" Target="../notesMasters/notesMaster1.xml"/></Relationships>
</file>

<file path=ppt/notesSlides/_rels/notesSlide39.xml.rels><?xml version="1.0" encoding="UTF-8" standalone="yes"?>
<Relationships xmlns="http://schemas.openxmlformats.org/package/2006/relationships"><Relationship Id="rId2" Type="http://schemas.openxmlformats.org/officeDocument/2006/relationships/slide" Target="../slides/slide48.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7"/>
          <p:cNvSpPr>
            <a:spLocks noGrp="1" noChangeArrowheads="1"/>
          </p:cNvSpPr>
          <p:nvPr>
            <p:ph type="sldNum" sz="quarter" idx="5"/>
          </p:nvPr>
        </p:nvSpPr>
        <p:spPr>
          <a:ln/>
        </p:spPr>
        <p:txBody>
          <a:bodyPr/>
          <a:lstStyle/>
          <a:p>
            <a:fld id="{EE0D9E15-FEB3-4B0D-B1D7-DA5AF2DFB3F9}" type="slidenum">
              <a:rPr lang="en-US"/>
              <a:pPr/>
              <a:t>2</a:t>
            </a:fld>
            <a:endParaRPr lang="en-US" dirty="0"/>
          </a:p>
        </p:txBody>
      </p:sp>
      <p:sp>
        <p:nvSpPr>
          <p:cNvPr id="423938" name="Rectangle 2"/>
          <p:cNvSpPr>
            <a:spLocks noGrp="1" noRot="1" noChangeAspect="1" noChangeArrowheads="1" noTextEdit="1"/>
          </p:cNvSpPr>
          <p:nvPr>
            <p:ph type="sldImg"/>
          </p:nvPr>
        </p:nvSpPr>
        <p:spPr>
          <a:ln/>
        </p:spPr>
      </p:sp>
      <p:sp>
        <p:nvSpPr>
          <p:cNvPr id="423939" name="Rectangle 3"/>
          <p:cNvSpPr>
            <a:spLocks noGrp="1" noChangeArrowheads="1"/>
          </p:cNvSpPr>
          <p:nvPr>
            <p:ph type="body" idx="1"/>
          </p:nvPr>
        </p:nvSpPr>
        <p:spPr/>
        <p:txBody>
          <a:bodyPr/>
          <a:lstStyle/>
          <a:p>
            <a:endParaRPr lang="en-US" dirty="0"/>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7"/>
          <p:cNvSpPr>
            <a:spLocks noGrp="1" noChangeArrowheads="1"/>
          </p:cNvSpPr>
          <p:nvPr>
            <p:ph type="sldNum" sz="quarter" idx="5"/>
          </p:nvPr>
        </p:nvSpPr>
        <p:spPr>
          <a:ln/>
        </p:spPr>
        <p:txBody>
          <a:bodyPr/>
          <a:lstStyle/>
          <a:p>
            <a:fld id="{EE0D9E15-FEB3-4B0D-B1D7-DA5AF2DFB3F9}" type="slidenum">
              <a:rPr lang="en-US"/>
              <a:pPr/>
              <a:t>3</a:t>
            </a:fld>
            <a:endParaRPr lang="en-US" dirty="0"/>
          </a:p>
        </p:txBody>
      </p:sp>
      <p:sp>
        <p:nvSpPr>
          <p:cNvPr id="423938" name="Rectangle 2"/>
          <p:cNvSpPr>
            <a:spLocks noGrp="1" noRot="1" noChangeAspect="1" noChangeArrowheads="1" noTextEdit="1"/>
          </p:cNvSpPr>
          <p:nvPr>
            <p:ph type="sldImg"/>
          </p:nvPr>
        </p:nvSpPr>
        <p:spPr>
          <a:ln/>
        </p:spPr>
      </p:sp>
      <p:sp>
        <p:nvSpPr>
          <p:cNvPr id="423939" name="Rectangle 3"/>
          <p:cNvSpPr>
            <a:spLocks noGrp="1" noChangeArrowheads="1"/>
          </p:cNvSpPr>
          <p:nvPr>
            <p:ph type="body" idx="1"/>
          </p:nvPr>
        </p:nvSpPr>
        <p:spPr/>
        <p:txBody>
          <a:bodyPr/>
          <a:lstStyle/>
          <a:p>
            <a:endParaRPr lang="en-US" dirty="0"/>
          </a:p>
        </p:txBody>
      </p:sp>
    </p:spTree>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7"/>
          <p:cNvSpPr>
            <a:spLocks noGrp="1" noChangeArrowheads="1"/>
          </p:cNvSpPr>
          <p:nvPr>
            <p:ph type="sldNum" sz="quarter" idx="5"/>
          </p:nvPr>
        </p:nvSpPr>
        <p:spPr>
          <a:ln/>
        </p:spPr>
        <p:txBody>
          <a:bodyPr/>
          <a:lstStyle/>
          <a:p>
            <a:fld id="{E35418AE-BB2F-4F0A-9549-0EA186DACA89}" type="slidenum">
              <a:rPr lang="en-US"/>
              <a:pPr/>
              <a:t>4</a:t>
            </a:fld>
            <a:endParaRPr lang="en-US" dirty="0"/>
          </a:p>
        </p:txBody>
      </p:sp>
      <p:sp>
        <p:nvSpPr>
          <p:cNvPr id="528386" name="Rectangle 2"/>
          <p:cNvSpPr>
            <a:spLocks noGrp="1" noRot="1" noChangeAspect="1" noChangeArrowheads="1" noTextEdit="1"/>
          </p:cNvSpPr>
          <p:nvPr>
            <p:ph type="sldImg"/>
          </p:nvPr>
        </p:nvSpPr>
        <p:spPr>
          <a:ln/>
        </p:spPr>
      </p:sp>
      <p:sp>
        <p:nvSpPr>
          <p:cNvPr id="528387" name="Rectangle 3"/>
          <p:cNvSpPr>
            <a:spLocks noGrp="1" noChangeArrowheads="1"/>
          </p:cNvSpPr>
          <p:nvPr>
            <p:ph type="body" idx="1"/>
          </p:nvPr>
        </p:nvSpPr>
        <p:spPr/>
        <p:txBody>
          <a:bodyPr/>
          <a:lstStyle/>
          <a:p>
            <a:endParaRPr lang="en-GB" dirty="0"/>
          </a:p>
          <a:p>
            <a:endParaRPr lang="en-US" dirty="0"/>
          </a:p>
        </p:txBody>
      </p:sp>
    </p:spTree>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7"/>
          <p:cNvSpPr>
            <a:spLocks noGrp="1" noChangeArrowheads="1"/>
          </p:cNvSpPr>
          <p:nvPr>
            <p:ph type="sldNum" sz="quarter" idx="5"/>
          </p:nvPr>
        </p:nvSpPr>
        <p:spPr>
          <a:ln/>
        </p:spPr>
        <p:txBody>
          <a:bodyPr/>
          <a:lstStyle/>
          <a:p>
            <a:fld id="{FA338BD2-0125-4A87-BF64-AB657298591A}" type="slidenum">
              <a:rPr lang="en-US"/>
              <a:pPr/>
              <a:t>5</a:t>
            </a:fld>
            <a:endParaRPr lang="en-US" dirty="0"/>
          </a:p>
        </p:txBody>
      </p:sp>
      <p:sp>
        <p:nvSpPr>
          <p:cNvPr id="240642" name="Rectangle 2"/>
          <p:cNvSpPr>
            <a:spLocks noGrp="1" noRot="1" noChangeAspect="1" noChangeArrowheads="1" noTextEdit="1"/>
          </p:cNvSpPr>
          <p:nvPr>
            <p:ph type="sldImg"/>
          </p:nvPr>
        </p:nvSpPr>
        <p:spPr>
          <a:ln/>
        </p:spPr>
      </p:sp>
      <p:sp>
        <p:nvSpPr>
          <p:cNvPr id="240643" name="Rectangle 3"/>
          <p:cNvSpPr>
            <a:spLocks noGrp="1" noChangeArrowheads="1"/>
          </p:cNvSpPr>
          <p:nvPr>
            <p:ph type="body" idx="1"/>
          </p:nvPr>
        </p:nvSpPr>
        <p:spPr/>
        <p:txBody>
          <a:bodyPr/>
          <a:lstStyle/>
          <a:p>
            <a:endParaRPr lang="en-US" sz="1000" dirty="0"/>
          </a:p>
        </p:txBody>
      </p:sp>
    </p:spTree>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7"/>
          <p:cNvSpPr>
            <a:spLocks noGrp="1" noChangeArrowheads="1"/>
          </p:cNvSpPr>
          <p:nvPr>
            <p:ph type="sldNum" sz="quarter" idx="5"/>
          </p:nvPr>
        </p:nvSpPr>
        <p:spPr>
          <a:ln/>
        </p:spPr>
        <p:txBody>
          <a:bodyPr/>
          <a:lstStyle/>
          <a:p>
            <a:fld id="{7C7B14AB-8864-4358-A4E0-C24112FBFABF}" type="slidenum">
              <a:rPr lang="en-US"/>
              <a:pPr/>
              <a:t>7</a:t>
            </a:fld>
            <a:endParaRPr lang="en-US" dirty="0"/>
          </a:p>
        </p:txBody>
      </p:sp>
      <p:sp>
        <p:nvSpPr>
          <p:cNvPr id="296962" name="Rectangle 2"/>
          <p:cNvSpPr>
            <a:spLocks noGrp="1" noRot="1" noChangeAspect="1" noChangeArrowheads="1" noTextEdit="1"/>
          </p:cNvSpPr>
          <p:nvPr>
            <p:ph type="sldImg"/>
          </p:nvPr>
        </p:nvSpPr>
        <p:spPr>
          <a:ln/>
        </p:spPr>
      </p:sp>
      <p:sp>
        <p:nvSpPr>
          <p:cNvPr id="296963" name="Rectangle 3"/>
          <p:cNvSpPr>
            <a:spLocks noGrp="1" noChangeArrowheads="1"/>
          </p:cNvSpPr>
          <p:nvPr>
            <p:ph type="body" idx="1"/>
          </p:nvPr>
        </p:nvSpPr>
        <p:spPr/>
        <p:txBody>
          <a:bodyPr/>
          <a:lstStyle/>
          <a:p>
            <a:r>
              <a:rPr lang="en-US" sz="1000" dirty="0" smtClean="0"/>
              <a:t>“</a:t>
            </a:r>
            <a:r>
              <a:rPr lang="en-US" sz="1000" dirty="0"/>
              <a:t>the social science that studies the choices that individuals, businesses, and governments, and entire societies make as they cope with scarcity,” is a modern language version of Lionel Robbins famous definition, “Economics is the science which studies human behavior as a relationship between ends and scarce means that have alternative uses.”</a:t>
            </a:r>
          </a:p>
          <a:p>
            <a:endParaRPr lang="en-US" sz="1000" dirty="0" smtClean="0"/>
          </a:p>
          <a:p>
            <a:r>
              <a:rPr lang="en-US" sz="1000" dirty="0" smtClean="0"/>
              <a:t>Alfred </a:t>
            </a:r>
            <a:r>
              <a:rPr lang="en-US" sz="1000" dirty="0"/>
              <a:t>Marshall: “Economics is a study of mankind in the ordinary business of life; it examines that part of individual and social action which is most closely connected with the attainment and with the use of the material requisites of wellbeing.”</a:t>
            </a:r>
          </a:p>
          <a:p>
            <a:r>
              <a:rPr lang="en-US" sz="1000" dirty="0"/>
              <a:t>Jacob Viner: “Economics is what economists do.”</a:t>
            </a:r>
          </a:p>
          <a:p>
            <a:r>
              <a:rPr lang="en-US" sz="1000" dirty="0"/>
              <a:t>Jim Duesenberry: “Economics is all about how people make choices. Sociology is about why there isn’t any choice to be made.”</a:t>
            </a:r>
          </a:p>
        </p:txBody>
      </p:sp>
    </p:spTree>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7"/>
          <p:cNvSpPr>
            <a:spLocks noGrp="1" noChangeArrowheads="1"/>
          </p:cNvSpPr>
          <p:nvPr>
            <p:ph type="sldNum" sz="quarter" idx="5"/>
          </p:nvPr>
        </p:nvSpPr>
        <p:spPr>
          <a:ln/>
        </p:spPr>
        <p:txBody>
          <a:bodyPr/>
          <a:lstStyle/>
          <a:p>
            <a:fld id="{FD02412E-84D4-4F97-9B91-E9D0DB27B607}" type="slidenum">
              <a:rPr lang="en-US"/>
              <a:pPr/>
              <a:t>13</a:t>
            </a:fld>
            <a:endParaRPr lang="en-US" dirty="0"/>
          </a:p>
        </p:txBody>
      </p:sp>
      <p:sp>
        <p:nvSpPr>
          <p:cNvPr id="241666" name="Rectangle 2"/>
          <p:cNvSpPr>
            <a:spLocks noGrp="1" noRot="1" noChangeAspect="1" noChangeArrowheads="1" noTextEdit="1"/>
          </p:cNvSpPr>
          <p:nvPr>
            <p:ph type="sldImg"/>
          </p:nvPr>
        </p:nvSpPr>
        <p:spPr>
          <a:ln/>
        </p:spPr>
      </p:sp>
      <p:sp>
        <p:nvSpPr>
          <p:cNvPr id="241667" name="Rectangle 3"/>
          <p:cNvSpPr>
            <a:spLocks noGrp="1" noChangeArrowheads="1"/>
          </p:cNvSpPr>
          <p:nvPr>
            <p:ph type="body" idx="1"/>
          </p:nvPr>
        </p:nvSpPr>
        <p:spPr/>
        <p:txBody>
          <a:bodyPr/>
          <a:lstStyle/>
          <a:p>
            <a:endParaRPr lang="en-CA" dirty="0"/>
          </a:p>
        </p:txBody>
      </p:sp>
    </p:spTree>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7"/>
          <p:cNvSpPr>
            <a:spLocks noGrp="1" noChangeArrowheads="1"/>
          </p:cNvSpPr>
          <p:nvPr>
            <p:ph type="sldNum" sz="quarter" idx="5"/>
          </p:nvPr>
        </p:nvSpPr>
        <p:spPr>
          <a:ln/>
        </p:spPr>
        <p:txBody>
          <a:bodyPr/>
          <a:lstStyle/>
          <a:p>
            <a:fld id="{00BF8524-3E4B-4E95-9083-1A6DB38D15CD}" type="slidenum">
              <a:rPr lang="en-US"/>
              <a:pPr/>
              <a:t>15</a:t>
            </a:fld>
            <a:endParaRPr lang="en-US" dirty="0"/>
          </a:p>
        </p:txBody>
      </p:sp>
      <p:sp>
        <p:nvSpPr>
          <p:cNvPr id="242690" name="Rectangle 2"/>
          <p:cNvSpPr>
            <a:spLocks noGrp="1" noRot="1" noChangeAspect="1" noChangeArrowheads="1" noTextEdit="1"/>
          </p:cNvSpPr>
          <p:nvPr>
            <p:ph type="sldImg"/>
          </p:nvPr>
        </p:nvSpPr>
        <p:spPr>
          <a:ln/>
        </p:spPr>
      </p:sp>
      <p:sp>
        <p:nvSpPr>
          <p:cNvPr id="242691" name="Rectangle 3"/>
          <p:cNvSpPr>
            <a:spLocks noGrp="1" noChangeArrowheads="1"/>
          </p:cNvSpPr>
          <p:nvPr>
            <p:ph type="body" idx="1"/>
          </p:nvPr>
        </p:nvSpPr>
        <p:spPr/>
        <p:txBody>
          <a:bodyPr/>
          <a:lstStyle/>
          <a:p>
            <a:endParaRPr lang="en-US" dirty="0"/>
          </a:p>
        </p:txBody>
      </p:sp>
    </p:spTree>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7"/>
          <p:cNvSpPr>
            <a:spLocks noGrp="1" noChangeArrowheads="1"/>
          </p:cNvSpPr>
          <p:nvPr>
            <p:ph type="sldNum" sz="quarter" idx="5"/>
          </p:nvPr>
        </p:nvSpPr>
        <p:spPr>
          <a:ln/>
        </p:spPr>
        <p:txBody>
          <a:bodyPr/>
          <a:lstStyle/>
          <a:p>
            <a:fld id="{17D7817C-E48E-4C4D-9BE8-A1DC1A2FC906}" type="slidenum">
              <a:rPr lang="en-US"/>
              <a:pPr/>
              <a:t>16</a:t>
            </a:fld>
            <a:endParaRPr lang="en-US" dirty="0"/>
          </a:p>
        </p:txBody>
      </p:sp>
      <p:sp>
        <p:nvSpPr>
          <p:cNvPr id="299010" name="Rectangle 2"/>
          <p:cNvSpPr>
            <a:spLocks noGrp="1" noRot="1" noChangeAspect="1" noChangeArrowheads="1" noTextEdit="1"/>
          </p:cNvSpPr>
          <p:nvPr>
            <p:ph type="sldImg"/>
          </p:nvPr>
        </p:nvSpPr>
        <p:spPr>
          <a:ln/>
        </p:spPr>
      </p:sp>
      <p:sp>
        <p:nvSpPr>
          <p:cNvPr id="299011" name="Rectangle 3"/>
          <p:cNvSpPr>
            <a:spLocks noGrp="1" noChangeArrowheads="1"/>
          </p:cNvSpPr>
          <p:nvPr>
            <p:ph type="body" idx="1"/>
          </p:nvPr>
        </p:nvSpPr>
        <p:spPr/>
        <p:txBody>
          <a:bodyPr/>
          <a:lstStyle/>
          <a:p>
            <a:endParaRPr lang="en-CA" dirty="0"/>
          </a:p>
        </p:txBody>
      </p:sp>
    </p:spTree>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3250" name="Rectangle 7"/>
          <p:cNvSpPr>
            <a:spLocks noGrp="1" noChangeArrowheads="1"/>
          </p:cNvSpPr>
          <p:nvPr>
            <p:ph type="sldNum" sz="quarter" idx="5"/>
          </p:nvPr>
        </p:nvSpPr>
        <p:spPr>
          <a:noFill/>
          <a:ln>
            <a:miter lim="800000"/>
            <a:headEnd/>
            <a:tailEnd/>
          </a:ln>
        </p:spPr>
        <p:txBody>
          <a:bodyPr/>
          <a:lstStyle/>
          <a:p>
            <a:fld id="{EC91E198-9B1C-4E72-8D38-CE112D3790EE}" type="slidenum">
              <a:rPr lang="en-US" smtClean="0">
                <a:latin typeface="Arial" charset="0"/>
              </a:rPr>
              <a:pPr/>
              <a:t>17</a:t>
            </a:fld>
            <a:endParaRPr lang="en-US" smtClean="0">
              <a:latin typeface="Arial" charset="0"/>
            </a:endParaRPr>
          </a:p>
        </p:txBody>
      </p:sp>
      <p:sp>
        <p:nvSpPr>
          <p:cNvPr id="53251" name="Rectangle 2"/>
          <p:cNvSpPr>
            <a:spLocks noGrp="1" noRot="1" noChangeAspect="1" noChangeArrowheads="1" noTextEdit="1"/>
          </p:cNvSpPr>
          <p:nvPr>
            <p:ph type="sldImg"/>
          </p:nvPr>
        </p:nvSpPr>
        <p:spPr>
          <a:ln/>
        </p:spPr>
      </p:sp>
      <p:sp>
        <p:nvSpPr>
          <p:cNvPr id="53252" name="Rectangle 3"/>
          <p:cNvSpPr>
            <a:spLocks noGrp="1" noChangeArrowheads="1"/>
          </p:cNvSpPr>
          <p:nvPr>
            <p:ph type="body" idx="1"/>
          </p:nvPr>
        </p:nvSpPr>
        <p:spPr>
          <a:noFill/>
        </p:spPr>
        <p:txBody>
          <a:bodyPr/>
          <a:lstStyle/>
          <a:p>
            <a:pPr lvl="1" eaLnBrk="1" hangingPunct="1"/>
            <a:endParaRPr lang="en-CA" smtClean="0">
              <a:latin typeface="Arial" charset="0"/>
            </a:endParaRPr>
          </a:p>
        </p:txBody>
      </p:sp>
    </p:spTree>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7"/>
          <p:cNvSpPr>
            <a:spLocks noGrp="1" noChangeArrowheads="1"/>
          </p:cNvSpPr>
          <p:nvPr>
            <p:ph type="sldNum" sz="quarter" idx="5"/>
          </p:nvPr>
        </p:nvSpPr>
        <p:spPr>
          <a:ln/>
        </p:spPr>
        <p:txBody>
          <a:bodyPr/>
          <a:lstStyle/>
          <a:p>
            <a:fld id="{5A6050C1-6DC2-4AD3-89FE-AF0A5F69AB75}" type="slidenum">
              <a:rPr lang="en-US"/>
              <a:pPr/>
              <a:t>18</a:t>
            </a:fld>
            <a:endParaRPr lang="en-US" dirty="0"/>
          </a:p>
        </p:txBody>
      </p:sp>
      <p:sp>
        <p:nvSpPr>
          <p:cNvPr id="499714" name="Rectangle 2"/>
          <p:cNvSpPr>
            <a:spLocks noGrp="1" noRot="1" noChangeAspect="1" noChangeArrowheads="1" noTextEdit="1"/>
          </p:cNvSpPr>
          <p:nvPr>
            <p:ph type="sldImg"/>
          </p:nvPr>
        </p:nvSpPr>
        <p:spPr>
          <a:ln/>
        </p:spPr>
      </p:sp>
      <p:sp>
        <p:nvSpPr>
          <p:cNvPr id="499715" name="Rectangle 3"/>
          <p:cNvSpPr>
            <a:spLocks noGrp="1" noChangeArrowheads="1"/>
          </p:cNvSpPr>
          <p:nvPr>
            <p:ph type="body" idx="1"/>
          </p:nvPr>
        </p:nvSpPr>
        <p:spPr/>
        <p:txBody>
          <a:bodyPr/>
          <a:lstStyle/>
          <a:p>
            <a:pPr lvl="1"/>
            <a:endParaRPr lang="en-CA" dirty="0"/>
          </a:p>
        </p:txBody>
      </p:sp>
    </p:spTree>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7"/>
          <p:cNvSpPr>
            <a:spLocks noGrp="1" noChangeArrowheads="1"/>
          </p:cNvSpPr>
          <p:nvPr>
            <p:ph type="sldNum" sz="quarter" idx="5"/>
          </p:nvPr>
        </p:nvSpPr>
        <p:spPr>
          <a:ln/>
        </p:spPr>
        <p:txBody>
          <a:bodyPr/>
          <a:lstStyle/>
          <a:p>
            <a:fld id="{89E54621-FC40-4183-99EF-FCD4C54EA46E}" type="slidenum">
              <a:rPr lang="en-US"/>
              <a:pPr/>
              <a:t>19</a:t>
            </a:fld>
            <a:endParaRPr lang="en-US" dirty="0"/>
          </a:p>
        </p:txBody>
      </p:sp>
      <p:sp>
        <p:nvSpPr>
          <p:cNvPr id="495618" name="Rectangle 2"/>
          <p:cNvSpPr>
            <a:spLocks noGrp="1" noRot="1" noChangeAspect="1" noChangeArrowheads="1" noTextEdit="1"/>
          </p:cNvSpPr>
          <p:nvPr>
            <p:ph type="sldImg"/>
          </p:nvPr>
        </p:nvSpPr>
        <p:spPr>
          <a:ln/>
        </p:spPr>
      </p:sp>
      <p:sp>
        <p:nvSpPr>
          <p:cNvPr id="495619" name="Rectangle 3"/>
          <p:cNvSpPr>
            <a:spLocks noGrp="1" noChangeArrowheads="1"/>
          </p:cNvSpPr>
          <p:nvPr>
            <p:ph type="body" idx="1"/>
          </p:nvPr>
        </p:nvSpPr>
        <p:spPr/>
        <p:txBody>
          <a:bodyPr/>
          <a:lstStyle/>
          <a:p>
            <a:pPr lvl="1"/>
            <a:endParaRPr lang="en-CA" dirty="0"/>
          </a:p>
        </p:txBody>
      </p:sp>
    </p:spTree>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7"/>
          <p:cNvSpPr>
            <a:spLocks noGrp="1" noChangeArrowheads="1"/>
          </p:cNvSpPr>
          <p:nvPr>
            <p:ph type="sldNum" sz="quarter" idx="5"/>
          </p:nvPr>
        </p:nvSpPr>
        <p:spPr>
          <a:ln/>
        </p:spPr>
        <p:txBody>
          <a:bodyPr/>
          <a:lstStyle/>
          <a:p>
            <a:fld id="{DE7D21BC-72F6-48F7-A801-161570CB0F06}" type="slidenum">
              <a:rPr lang="en-US"/>
              <a:pPr/>
              <a:t>20</a:t>
            </a:fld>
            <a:endParaRPr lang="en-US" dirty="0"/>
          </a:p>
        </p:txBody>
      </p:sp>
      <p:sp>
        <p:nvSpPr>
          <p:cNvPr id="244738" name="Rectangle 2"/>
          <p:cNvSpPr>
            <a:spLocks noGrp="1" noRot="1" noChangeAspect="1" noChangeArrowheads="1" noTextEdit="1"/>
          </p:cNvSpPr>
          <p:nvPr>
            <p:ph type="sldImg"/>
          </p:nvPr>
        </p:nvSpPr>
        <p:spPr>
          <a:ln/>
        </p:spPr>
      </p:sp>
      <p:sp>
        <p:nvSpPr>
          <p:cNvPr id="244739" name="Rectangle 3"/>
          <p:cNvSpPr>
            <a:spLocks noGrp="1" noChangeArrowheads="1"/>
          </p:cNvSpPr>
          <p:nvPr>
            <p:ph type="body" idx="1"/>
          </p:nvPr>
        </p:nvSpPr>
        <p:spPr/>
        <p:txBody>
          <a:bodyPr/>
          <a:lstStyle/>
          <a:p>
            <a:endParaRPr lang="en-CA" dirty="0"/>
          </a:p>
        </p:txBody>
      </p:sp>
    </p:spTree>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7"/>
          <p:cNvSpPr>
            <a:spLocks noGrp="1" noChangeArrowheads="1"/>
          </p:cNvSpPr>
          <p:nvPr>
            <p:ph type="sldNum" sz="quarter" idx="5"/>
          </p:nvPr>
        </p:nvSpPr>
        <p:spPr>
          <a:ln/>
        </p:spPr>
        <p:txBody>
          <a:bodyPr/>
          <a:lstStyle/>
          <a:p>
            <a:fld id="{D6B3A21D-6336-4474-859D-3D1A1E80B2E4}" type="slidenum">
              <a:rPr lang="en-US"/>
              <a:pPr/>
              <a:t>21</a:t>
            </a:fld>
            <a:endParaRPr lang="en-US" dirty="0"/>
          </a:p>
        </p:txBody>
      </p:sp>
      <p:sp>
        <p:nvSpPr>
          <p:cNvPr id="245762" name="Rectangle 2"/>
          <p:cNvSpPr>
            <a:spLocks noGrp="1" noRot="1" noChangeAspect="1" noChangeArrowheads="1" noTextEdit="1"/>
          </p:cNvSpPr>
          <p:nvPr>
            <p:ph type="sldImg"/>
          </p:nvPr>
        </p:nvSpPr>
        <p:spPr>
          <a:ln/>
        </p:spPr>
      </p:sp>
      <p:sp>
        <p:nvSpPr>
          <p:cNvPr id="245763" name="Rectangle 3"/>
          <p:cNvSpPr>
            <a:spLocks noGrp="1" noChangeArrowheads="1"/>
          </p:cNvSpPr>
          <p:nvPr>
            <p:ph type="body" idx="1"/>
          </p:nvPr>
        </p:nvSpPr>
        <p:spPr/>
        <p:txBody>
          <a:bodyPr/>
          <a:lstStyle/>
          <a:p>
            <a:endParaRPr lang="en-CA" dirty="0"/>
          </a:p>
        </p:txBody>
      </p:sp>
    </p:spTree>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7"/>
          <p:cNvSpPr>
            <a:spLocks noGrp="1" noChangeArrowheads="1"/>
          </p:cNvSpPr>
          <p:nvPr>
            <p:ph type="sldNum" sz="quarter" idx="5"/>
          </p:nvPr>
        </p:nvSpPr>
        <p:spPr>
          <a:ln/>
        </p:spPr>
        <p:txBody>
          <a:bodyPr/>
          <a:lstStyle/>
          <a:p>
            <a:fld id="{118A4321-B738-4FF8-9938-1B669B800684}" type="slidenum">
              <a:rPr lang="en-US"/>
              <a:pPr/>
              <a:t>22</a:t>
            </a:fld>
            <a:endParaRPr lang="en-US" dirty="0"/>
          </a:p>
        </p:txBody>
      </p:sp>
      <p:sp>
        <p:nvSpPr>
          <p:cNvPr id="247810" name="Rectangle 2"/>
          <p:cNvSpPr>
            <a:spLocks noGrp="1" noRot="1" noChangeAspect="1" noChangeArrowheads="1" noTextEdit="1"/>
          </p:cNvSpPr>
          <p:nvPr>
            <p:ph type="sldImg"/>
          </p:nvPr>
        </p:nvSpPr>
        <p:spPr>
          <a:ln/>
        </p:spPr>
      </p:sp>
      <p:sp>
        <p:nvSpPr>
          <p:cNvPr id="247811" name="Rectangle 3"/>
          <p:cNvSpPr>
            <a:spLocks noGrp="1" noChangeArrowheads="1"/>
          </p:cNvSpPr>
          <p:nvPr>
            <p:ph type="body" idx="1"/>
          </p:nvPr>
        </p:nvSpPr>
        <p:spPr/>
        <p:txBody>
          <a:bodyPr/>
          <a:lstStyle/>
          <a:p>
            <a:endParaRPr lang="en-CA" dirty="0"/>
          </a:p>
        </p:txBody>
      </p:sp>
    </p:spTree>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7"/>
          <p:cNvSpPr>
            <a:spLocks noGrp="1" noChangeArrowheads="1"/>
          </p:cNvSpPr>
          <p:nvPr>
            <p:ph type="sldNum" sz="quarter" idx="5"/>
          </p:nvPr>
        </p:nvSpPr>
        <p:spPr>
          <a:ln/>
        </p:spPr>
        <p:txBody>
          <a:bodyPr/>
          <a:lstStyle/>
          <a:p>
            <a:fld id="{165AD019-4905-4B53-A3CE-8DDE16DD0379}" type="slidenum">
              <a:rPr lang="en-US"/>
              <a:pPr/>
              <a:t>23</a:t>
            </a:fld>
            <a:endParaRPr lang="en-US" dirty="0"/>
          </a:p>
        </p:txBody>
      </p:sp>
      <p:sp>
        <p:nvSpPr>
          <p:cNvPr id="249858" name="Rectangle 2"/>
          <p:cNvSpPr>
            <a:spLocks noGrp="1" noRot="1" noChangeAspect="1" noChangeArrowheads="1" noTextEdit="1"/>
          </p:cNvSpPr>
          <p:nvPr>
            <p:ph type="sldImg"/>
          </p:nvPr>
        </p:nvSpPr>
        <p:spPr>
          <a:ln/>
        </p:spPr>
      </p:sp>
      <p:sp>
        <p:nvSpPr>
          <p:cNvPr id="249859" name="Rectangle 3"/>
          <p:cNvSpPr>
            <a:spLocks noGrp="1" noChangeArrowheads="1"/>
          </p:cNvSpPr>
          <p:nvPr>
            <p:ph type="body" idx="1"/>
          </p:nvPr>
        </p:nvSpPr>
        <p:spPr/>
        <p:txBody>
          <a:bodyPr/>
          <a:lstStyle/>
          <a:p>
            <a:endParaRPr lang="en-CA" dirty="0"/>
          </a:p>
        </p:txBody>
      </p:sp>
    </p:spTree>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7"/>
          <p:cNvSpPr>
            <a:spLocks noGrp="1" noChangeArrowheads="1"/>
          </p:cNvSpPr>
          <p:nvPr>
            <p:ph type="sldNum" sz="quarter" idx="5"/>
          </p:nvPr>
        </p:nvSpPr>
        <p:spPr>
          <a:ln/>
        </p:spPr>
        <p:txBody>
          <a:bodyPr/>
          <a:lstStyle/>
          <a:p>
            <a:fld id="{FB8BEB93-2626-41E1-95DF-95913DD262E9}" type="slidenum">
              <a:rPr lang="en-US"/>
              <a:pPr/>
              <a:t>24</a:t>
            </a:fld>
            <a:endParaRPr lang="en-US" dirty="0"/>
          </a:p>
        </p:txBody>
      </p:sp>
      <p:sp>
        <p:nvSpPr>
          <p:cNvPr id="308226" name="Rectangle 2"/>
          <p:cNvSpPr>
            <a:spLocks noGrp="1" noRot="1" noChangeAspect="1" noChangeArrowheads="1" noTextEdit="1"/>
          </p:cNvSpPr>
          <p:nvPr>
            <p:ph type="sldImg"/>
          </p:nvPr>
        </p:nvSpPr>
        <p:spPr>
          <a:ln/>
        </p:spPr>
      </p:sp>
      <p:sp>
        <p:nvSpPr>
          <p:cNvPr id="308227" name="Rectangle 3"/>
          <p:cNvSpPr>
            <a:spLocks noGrp="1" noChangeArrowheads="1"/>
          </p:cNvSpPr>
          <p:nvPr>
            <p:ph type="body" idx="1"/>
          </p:nvPr>
        </p:nvSpPr>
        <p:spPr/>
        <p:txBody>
          <a:bodyPr/>
          <a:lstStyle/>
          <a:p>
            <a:endParaRPr lang="en-CA" dirty="0"/>
          </a:p>
        </p:txBody>
      </p:sp>
    </p:spTree>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7"/>
          <p:cNvSpPr>
            <a:spLocks noGrp="1" noChangeArrowheads="1"/>
          </p:cNvSpPr>
          <p:nvPr>
            <p:ph type="sldNum" sz="quarter" idx="5"/>
          </p:nvPr>
        </p:nvSpPr>
        <p:spPr>
          <a:ln/>
        </p:spPr>
        <p:txBody>
          <a:bodyPr/>
          <a:lstStyle/>
          <a:p>
            <a:fld id="{AFECC8AC-DC45-423D-ADC0-D0A262DB9458}" type="slidenum">
              <a:rPr lang="en-US"/>
              <a:pPr/>
              <a:t>25</a:t>
            </a:fld>
            <a:endParaRPr lang="en-US" dirty="0"/>
          </a:p>
        </p:txBody>
      </p:sp>
      <p:sp>
        <p:nvSpPr>
          <p:cNvPr id="315394" name="Rectangle 2"/>
          <p:cNvSpPr>
            <a:spLocks noGrp="1" noRot="1" noChangeAspect="1" noChangeArrowheads="1" noTextEdit="1"/>
          </p:cNvSpPr>
          <p:nvPr>
            <p:ph type="sldImg"/>
          </p:nvPr>
        </p:nvSpPr>
        <p:spPr>
          <a:ln/>
        </p:spPr>
      </p:sp>
      <p:sp>
        <p:nvSpPr>
          <p:cNvPr id="315395" name="Rectangle 3"/>
          <p:cNvSpPr>
            <a:spLocks noGrp="1" noChangeArrowheads="1"/>
          </p:cNvSpPr>
          <p:nvPr>
            <p:ph type="body" idx="1"/>
          </p:nvPr>
        </p:nvSpPr>
        <p:spPr/>
        <p:txBody>
          <a:bodyPr/>
          <a:lstStyle/>
          <a:p>
            <a:r>
              <a:rPr lang="en-CA" dirty="0" smtClean="0"/>
              <a:t>Adam </a:t>
            </a:r>
            <a:r>
              <a:rPr lang="en-CA" dirty="0"/>
              <a:t>Smith and the Wealth of Nations.</a:t>
            </a:r>
          </a:p>
          <a:p>
            <a:r>
              <a:rPr lang="en-CA" dirty="0" smtClean="0"/>
              <a:t>He</a:t>
            </a:r>
            <a:r>
              <a:rPr lang="en-CA" baseline="0" dirty="0" smtClean="0"/>
              <a:t> designed </a:t>
            </a:r>
            <a:r>
              <a:rPr lang="en-CA" dirty="0" smtClean="0"/>
              <a:t>the </a:t>
            </a:r>
            <a:r>
              <a:rPr lang="en-CA" dirty="0"/>
              <a:t>first systematic attempt to address this big question and that economists have been trying to answer it ever since.</a:t>
            </a:r>
          </a:p>
          <a:p>
            <a:r>
              <a:rPr lang="en-CA" dirty="0" smtClean="0"/>
              <a:t> Several </a:t>
            </a:r>
            <a:r>
              <a:rPr lang="en-CA" dirty="0"/>
              <a:t>Nobel Prizes have been awarded to economists who have worked on the question including Ken Arrow, John Hicks, and Gerard Debreu, as well as John Nash of “Beautiful Mind” fame.</a:t>
            </a:r>
          </a:p>
        </p:txBody>
      </p:sp>
    </p:spTree>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0418" name="Rectangle 7"/>
          <p:cNvSpPr>
            <a:spLocks noGrp="1" noChangeArrowheads="1"/>
          </p:cNvSpPr>
          <p:nvPr>
            <p:ph type="sldNum" sz="quarter" idx="5"/>
          </p:nvPr>
        </p:nvSpPr>
        <p:spPr>
          <a:noFill/>
          <a:ln>
            <a:miter lim="800000"/>
            <a:headEnd/>
            <a:tailEnd/>
          </a:ln>
        </p:spPr>
        <p:txBody>
          <a:bodyPr/>
          <a:lstStyle/>
          <a:p>
            <a:fld id="{62275F47-DE76-40FE-B1A4-4F20EF6A2B15}" type="slidenum">
              <a:rPr lang="en-US" smtClean="0">
                <a:latin typeface="Arial" charset="0"/>
              </a:rPr>
              <a:pPr/>
              <a:t>27</a:t>
            </a:fld>
            <a:endParaRPr lang="en-US" smtClean="0">
              <a:latin typeface="Arial" charset="0"/>
            </a:endParaRPr>
          </a:p>
        </p:txBody>
      </p:sp>
      <p:sp>
        <p:nvSpPr>
          <p:cNvPr id="60419" name="Rectangle 2"/>
          <p:cNvSpPr>
            <a:spLocks noGrp="1" noRot="1" noChangeAspect="1" noChangeArrowheads="1" noTextEdit="1"/>
          </p:cNvSpPr>
          <p:nvPr>
            <p:ph type="sldImg"/>
          </p:nvPr>
        </p:nvSpPr>
        <p:spPr>
          <a:ln/>
        </p:spPr>
      </p:sp>
      <p:sp>
        <p:nvSpPr>
          <p:cNvPr id="60420" name="Rectangle 3"/>
          <p:cNvSpPr>
            <a:spLocks noGrp="1" noChangeArrowheads="1"/>
          </p:cNvSpPr>
          <p:nvPr>
            <p:ph type="body" idx="1"/>
          </p:nvPr>
        </p:nvSpPr>
        <p:spPr>
          <a:noFill/>
        </p:spPr>
        <p:txBody>
          <a:bodyPr/>
          <a:lstStyle/>
          <a:p>
            <a:pPr eaLnBrk="1" hangingPunct="1"/>
            <a:endParaRPr lang="en-CA" smtClean="0">
              <a:latin typeface="Arial" charset="0"/>
            </a:endParaRPr>
          </a:p>
        </p:txBody>
      </p:sp>
    </p:spTree>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7"/>
          <p:cNvSpPr>
            <a:spLocks noGrp="1" noChangeArrowheads="1"/>
          </p:cNvSpPr>
          <p:nvPr>
            <p:ph type="sldNum" sz="quarter" idx="5"/>
          </p:nvPr>
        </p:nvSpPr>
        <p:spPr>
          <a:ln/>
        </p:spPr>
        <p:txBody>
          <a:bodyPr/>
          <a:lstStyle/>
          <a:p>
            <a:fld id="{CCE9AA4E-ED9E-456E-A12D-7E74B1CA2187}" type="slidenum">
              <a:rPr lang="en-US"/>
              <a:pPr/>
              <a:t>28</a:t>
            </a:fld>
            <a:endParaRPr lang="en-US" dirty="0"/>
          </a:p>
        </p:txBody>
      </p:sp>
      <p:sp>
        <p:nvSpPr>
          <p:cNvPr id="317442" name="Rectangle 2"/>
          <p:cNvSpPr>
            <a:spLocks noGrp="1" noRot="1" noChangeAspect="1" noChangeArrowheads="1" noTextEdit="1"/>
          </p:cNvSpPr>
          <p:nvPr>
            <p:ph type="sldImg"/>
          </p:nvPr>
        </p:nvSpPr>
        <p:spPr>
          <a:ln/>
        </p:spPr>
      </p:sp>
      <p:sp>
        <p:nvSpPr>
          <p:cNvPr id="317443" name="Rectangle 3"/>
          <p:cNvSpPr>
            <a:spLocks noGrp="1" noChangeArrowheads="1"/>
          </p:cNvSpPr>
          <p:nvPr>
            <p:ph type="body" idx="1"/>
          </p:nvPr>
        </p:nvSpPr>
        <p:spPr/>
        <p:txBody>
          <a:bodyPr/>
          <a:lstStyle/>
          <a:p>
            <a:endParaRPr lang="en-CA" dirty="0"/>
          </a:p>
        </p:txBody>
      </p:sp>
    </p:spTree>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2466" name="Rectangle 7"/>
          <p:cNvSpPr>
            <a:spLocks noGrp="1" noChangeArrowheads="1"/>
          </p:cNvSpPr>
          <p:nvPr>
            <p:ph type="sldNum" sz="quarter" idx="5"/>
          </p:nvPr>
        </p:nvSpPr>
        <p:spPr>
          <a:noFill/>
          <a:ln>
            <a:miter lim="800000"/>
            <a:headEnd/>
            <a:tailEnd/>
          </a:ln>
        </p:spPr>
        <p:txBody>
          <a:bodyPr/>
          <a:lstStyle/>
          <a:p>
            <a:fld id="{8400D40B-91A2-4FE2-A2D6-02AC307D763A}" type="slidenum">
              <a:rPr lang="en-US" smtClean="0">
                <a:latin typeface="Arial" charset="0"/>
              </a:rPr>
              <a:pPr/>
              <a:t>29</a:t>
            </a:fld>
            <a:endParaRPr lang="en-US" smtClean="0">
              <a:latin typeface="Arial" charset="0"/>
            </a:endParaRPr>
          </a:p>
        </p:txBody>
      </p:sp>
      <p:sp>
        <p:nvSpPr>
          <p:cNvPr id="62467" name="Rectangle 2"/>
          <p:cNvSpPr>
            <a:spLocks noGrp="1" noRot="1" noChangeAspect="1" noChangeArrowheads="1" noTextEdit="1"/>
          </p:cNvSpPr>
          <p:nvPr>
            <p:ph type="sldImg"/>
          </p:nvPr>
        </p:nvSpPr>
        <p:spPr>
          <a:ln/>
        </p:spPr>
      </p:sp>
      <p:sp>
        <p:nvSpPr>
          <p:cNvPr id="62468" name="Rectangle 3"/>
          <p:cNvSpPr>
            <a:spLocks noGrp="1" noChangeArrowheads="1"/>
          </p:cNvSpPr>
          <p:nvPr>
            <p:ph type="body" idx="1"/>
          </p:nvPr>
        </p:nvSpPr>
        <p:spPr>
          <a:noFill/>
        </p:spPr>
        <p:txBody>
          <a:bodyPr/>
          <a:lstStyle/>
          <a:p>
            <a:pPr eaLnBrk="1" hangingPunct="1"/>
            <a:endParaRPr lang="en-CA" smtClean="0">
              <a:latin typeface="Arial" charset="0"/>
            </a:endParaRPr>
          </a:p>
        </p:txBody>
      </p:sp>
    </p:spTree>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3490" name="Rectangle 7"/>
          <p:cNvSpPr>
            <a:spLocks noGrp="1" noChangeArrowheads="1"/>
          </p:cNvSpPr>
          <p:nvPr>
            <p:ph type="sldNum" sz="quarter" idx="5"/>
          </p:nvPr>
        </p:nvSpPr>
        <p:spPr>
          <a:noFill/>
          <a:ln>
            <a:miter lim="800000"/>
            <a:headEnd/>
            <a:tailEnd/>
          </a:ln>
        </p:spPr>
        <p:txBody>
          <a:bodyPr/>
          <a:lstStyle/>
          <a:p>
            <a:fld id="{44D3FB83-9747-4DF7-BB5A-633401E88AB3}" type="slidenum">
              <a:rPr lang="en-US" smtClean="0">
                <a:latin typeface="Arial" charset="0"/>
              </a:rPr>
              <a:pPr/>
              <a:t>30</a:t>
            </a:fld>
            <a:endParaRPr lang="en-US" smtClean="0">
              <a:latin typeface="Arial" charset="0"/>
            </a:endParaRPr>
          </a:p>
        </p:txBody>
      </p:sp>
      <p:sp>
        <p:nvSpPr>
          <p:cNvPr id="63491" name="Rectangle 2"/>
          <p:cNvSpPr>
            <a:spLocks noGrp="1" noRot="1" noChangeAspect="1" noChangeArrowheads="1" noTextEdit="1"/>
          </p:cNvSpPr>
          <p:nvPr>
            <p:ph type="sldImg"/>
          </p:nvPr>
        </p:nvSpPr>
        <p:spPr>
          <a:ln/>
        </p:spPr>
      </p:sp>
      <p:sp>
        <p:nvSpPr>
          <p:cNvPr id="63492" name="Rectangle 3"/>
          <p:cNvSpPr>
            <a:spLocks noGrp="1" noChangeArrowheads="1"/>
          </p:cNvSpPr>
          <p:nvPr>
            <p:ph type="body" idx="1"/>
          </p:nvPr>
        </p:nvSpPr>
        <p:spPr>
          <a:noFill/>
        </p:spPr>
        <p:txBody>
          <a:bodyPr/>
          <a:lstStyle/>
          <a:p>
            <a:pPr eaLnBrk="1" hangingPunct="1"/>
            <a:endParaRPr lang="en-CA" smtClean="0">
              <a:latin typeface="Arial" charset="0"/>
            </a:endParaRPr>
          </a:p>
        </p:txBody>
      </p:sp>
    </p:spTree>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4514" name="Rectangle 7"/>
          <p:cNvSpPr>
            <a:spLocks noGrp="1" noChangeArrowheads="1"/>
          </p:cNvSpPr>
          <p:nvPr>
            <p:ph type="sldNum" sz="quarter" idx="5"/>
          </p:nvPr>
        </p:nvSpPr>
        <p:spPr>
          <a:noFill/>
          <a:ln>
            <a:miter lim="800000"/>
            <a:headEnd/>
            <a:tailEnd/>
          </a:ln>
        </p:spPr>
        <p:txBody>
          <a:bodyPr/>
          <a:lstStyle/>
          <a:p>
            <a:fld id="{14A17C06-578F-4930-8846-27CD2FE15950}" type="slidenum">
              <a:rPr lang="en-US" smtClean="0">
                <a:latin typeface="Arial" charset="0"/>
              </a:rPr>
              <a:pPr/>
              <a:t>31</a:t>
            </a:fld>
            <a:endParaRPr lang="en-US" smtClean="0">
              <a:latin typeface="Arial" charset="0"/>
            </a:endParaRPr>
          </a:p>
        </p:txBody>
      </p:sp>
      <p:sp>
        <p:nvSpPr>
          <p:cNvPr id="64515" name="Rectangle 2"/>
          <p:cNvSpPr>
            <a:spLocks noGrp="1" noRot="1" noChangeAspect="1" noChangeArrowheads="1" noTextEdit="1"/>
          </p:cNvSpPr>
          <p:nvPr>
            <p:ph type="sldImg"/>
          </p:nvPr>
        </p:nvSpPr>
        <p:spPr>
          <a:ln/>
        </p:spPr>
      </p:sp>
      <p:sp>
        <p:nvSpPr>
          <p:cNvPr id="64516" name="Rectangle 3"/>
          <p:cNvSpPr>
            <a:spLocks noGrp="1" noChangeArrowheads="1"/>
          </p:cNvSpPr>
          <p:nvPr>
            <p:ph type="body" idx="1"/>
          </p:nvPr>
        </p:nvSpPr>
        <p:spPr>
          <a:noFill/>
        </p:spPr>
        <p:txBody>
          <a:bodyPr/>
          <a:lstStyle/>
          <a:p>
            <a:pPr eaLnBrk="1" hangingPunct="1"/>
            <a:endParaRPr lang="en-CA" smtClean="0">
              <a:latin typeface="Arial" charset="0"/>
            </a:endParaRPr>
          </a:p>
        </p:txBody>
      </p:sp>
    </p:spTree>
  </p:cSld>
  <p:clrMapOvr>
    <a:masterClrMapping/>
  </p:clrMapOvr>
</p:notes>
</file>

<file path=ppt/notesSlides/notesSlide2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5538" name="Rectangle 7"/>
          <p:cNvSpPr>
            <a:spLocks noGrp="1" noChangeArrowheads="1"/>
          </p:cNvSpPr>
          <p:nvPr>
            <p:ph type="sldNum" sz="quarter" idx="5"/>
          </p:nvPr>
        </p:nvSpPr>
        <p:spPr>
          <a:noFill/>
          <a:ln>
            <a:miter lim="800000"/>
            <a:headEnd/>
            <a:tailEnd/>
          </a:ln>
        </p:spPr>
        <p:txBody>
          <a:bodyPr/>
          <a:lstStyle/>
          <a:p>
            <a:fld id="{83A8B609-F2F9-4D87-BBC4-46FC8A2EB93A}" type="slidenum">
              <a:rPr lang="en-US" smtClean="0">
                <a:latin typeface="Arial" charset="0"/>
              </a:rPr>
              <a:pPr/>
              <a:t>32</a:t>
            </a:fld>
            <a:endParaRPr lang="en-US" smtClean="0">
              <a:latin typeface="Arial" charset="0"/>
            </a:endParaRPr>
          </a:p>
        </p:txBody>
      </p:sp>
      <p:sp>
        <p:nvSpPr>
          <p:cNvPr id="65539" name="Rectangle 2"/>
          <p:cNvSpPr>
            <a:spLocks noGrp="1" noRot="1" noChangeAspect="1" noChangeArrowheads="1" noTextEdit="1"/>
          </p:cNvSpPr>
          <p:nvPr>
            <p:ph type="sldImg"/>
          </p:nvPr>
        </p:nvSpPr>
        <p:spPr>
          <a:ln/>
        </p:spPr>
      </p:sp>
      <p:sp>
        <p:nvSpPr>
          <p:cNvPr id="65540" name="Rectangle 3"/>
          <p:cNvSpPr>
            <a:spLocks noGrp="1" noChangeArrowheads="1"/>
          </p:cNvSpPr>
          <p:nvPr>
            <p:ph type="body" idx="1"/>
          </p:nvPr>
        </p:nvSpPr>
        <p:spPr>
          <a:noFill/>
        </p:spPr>
        <p:txBody>
          <a:bodyPr/>
          <a:lstStyle/>
          <a:p>
            <a:pPr eaLnBrk="1" hangingPunct="1"/>
            <a:endParaRPr lang="en-CA" smtClean="0">
              <a:latin typeface="Arial" charset="0"/>
            </a:endParaRPr>
          </a:p>
        </p:txBody>
      </p:sp>
    </p:spTree>
  </p:cSld>
  <p:clrMapOvr>
    <a:masterClrMapping/>
  </p:clrMapOvr>
</p:notes>
</file>

<file path=ppt/notesSlides/notesSlide2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6562" name="Rectangle 7"/>
          <p:cNvSpPr>
            <a:spLocks noGrp="1" noChangeArrowheads="1"/>
          </p:cNvSpPr>
          <p:nvPr>
            <p:ph type="sldNum" sz="quarter" idx="5"/>
          </p:nvPr>
        </p:nvSpPr>
        <p:spPr>
          <a:noFill/>
          <a:ln>
            <a:miter lim="800000"/>
            <a:headEnd/>
            <a:tailEnd/>
          </a:ln>
        </p:spPr>
        <p:txBody>
          <a:bodyPr/>
          <a:lstStyle/>
          <a:p>
            <a:fld id="{F9AB3929-3894-410C-8941-F7110F50BBFD}" type="slidenum">
              <a:rPr lang="en-US" smtClean="0">
                <a:latin typeface="Arial" charset="0"/>
              </a:rPr>
              <a:pPr/>
              <a:t>33</a:t>
            </a:fld>
            <a:endParaRPr lang="en-US" smtClean="0">
              <a:latin typeface="Arial" charset="0"/>
            </a:endParaRPr>
          </a:p>
        </p:txBody>
      </p:sp>
      <p:sp>
        <p:nvSpPr>
          <p:cNvPr id="66563" name="Rectangle 2"/>
          <p:cNvSpPr>
            <a:spLocks noGrp="1" noRot="1" noChangeAspect="1" noChangeArrowheads="1" noTextEdit="1"/>
          </p:cNvSpPr>
          <p:nvPr>
            <p:ph type="sldImg"/>
          </p:nvPr>
        </p:nvSpPr>
        <p:spPr>
          <a:ln/>
        </p:spPr>
      </p:sp>
      <p:sp>
        <p:nvSpPr>
          <p:cNvPr id="66564" name="Rectangle 3"/>
          <p:cNvSpPr>
            <a:spLocks noGrp="1" noChangeArrowheads="1"/>
          </p:cNvSpPr>
          <p:nvPr>
            <p:ph type="body" idx="1"/>
          </p:nvPr>
        </p:nvSpPr>
        <p:spPr>
          <a:noFill/>
        </p:spPr>
        <p:txBody>
          <a:bodyPr/>
          <a:lstStyle/>
          <a:p>
            <a:pPr eaLnBrk="1" hangingPunct="1"/>
            <a:endParaRPr lang="en-US" b="1" i="1" smtClean="0">
              <a:latin typeface="Arial" charset="0"/>
            </a:endParaRPr>
          </a:p>
        </p:txBody>
      </p:sp>
    </p:spTree>
  </p:cSld>
  <p:clrMapOvr>
    <a:masterClrMapping/>
  </p:clrMapOvr>
</p:notes>
</file>

<file path=ppt/notesSlides/notesSlide2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8610" name="Rectangle 7"/>
          <p:cNvSpPr>
            <a:spLocks noGrp="1" noChangeArrowheads="1"/>
          </p:cNvSpPr>
          <p:nvPr>
            <p:ph type="sldNum" sz="quarter" idx="5"/>
          </p:nvPr>
        </p:nvSpPr>
        <p:spPr>
          <a:noFill/>
          <a:ln>
            <a:miter lim="800000"/>
            <a:headEnd/>
            <a:tailEnd/>
          </a:ln>
        </p:spPr>
        <p:txBody>
          <a:bodyPr/>
          <a:lstStyle/>
          <a:p>
            <a:fld id="{79F9B283-427C-443C-8918-5E8AB9DD4651}" type="slidenum">
              <a:rPr lang="en-US" smtClean="0">
                <a:latin typeface="Arial" charset="0"/>
              </a:rPr>
              <a:pPr/>
              <a:t>34</a:t>
            </a:fld>
            <a:endParaRPr lang="en-US" smtClean="0">
              <a:latin typeface="Arial" charset="0"/>
            </a:endParaRPr>
          </a:p>
        </p:txBody>
      </p:sp>
      <p:sp>
        <p:nvSpPr>
          <p:cNvPr id="68611" name="Rectangle 2"/>
          <p:cNvSpPr>
            <a:spLocks noGrp="1" noRot="1" noChangeAspect="1" noChangeArrowheads="1" noTextEdit="1"/>
          </p:cNvSpPr>
          <p:nvPr>
            <p:ph type="sldImg"/>
          </p:nvPr>
        </p:nvSpPr>
        <p:spPr>
          <a:ln/>
        </p:spPr>
      </p:sp>
      <p:sp>
        <p:nvSpPr>
          <p:cNvPr id="68612" name="Rectangle 3"/>
          <p:cNvSpPr>
            <a:spLocks noGrp="1" noChangeArrowheads="1"/>
          </p:cNvSpPr>
          <p:nvPr>
            <p:ph type="body" idx="1"/>
          </p:nvPr>
        </p:nvSpPr>
        <p:spPr>
          <a:noFill/>
        </p:spPr>
        <p:txBody>
          <a:bodyPr/>
          <a:lstStyle/>
          <a:p>
            <a:pPr eaLnBrk="1" hangingPunct="1"/>
            <a:endParaRPr lang="en-US" b="1" i="1" smtClean="0">
              <a:latin typeface="Arial" charset="0"/>
            </a:endParaRPr>
          </a:p>
        </p:txBody>
      </p:sp>
    </p:spTree>
  </p:cSld>
  <p:clrMapOvr>
    <a:masterClrMapping/>
  </p:clrMapOvr>
</p:notes>
</file>

<file path=ppt/notesSlides/notesSlide2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0658" name="Rectangle 7"/>
          <p:cNvSpPr>
            <a:spLocks noGrp="1" noChangeArrowheads="1"/>
          </p:cNvSpPr>
          <p:nvPr>
            <p:ph type="sldNum" sz="quarter" idx="5"/>
          </p:nvPr>
        </p:nvSpPr>
        <p:spPr>
          <a:noFill/>
          <a:ln>
            <a:miter lim="800000"/>
            <a:headEnd/>
            <a:tailEnd/>
          </a:ln>
        </p:spPr>
        <p:txBody>
          <a:bodyPr/>
          <a:lstStyle/>
          <a:p>
            <a:fld id="{339BAE27-9BCE-4BDF-AC5E-1D3247ADFAE1}" type="slidenum">
              <a:rPr lang="en-US" smtClean="0">
                <a:latin typeface="Arial" charset="0"/>
              </a:rPr>
              <a:pPr/>
              <a:t>35</a:t>
            </a:fld>
            <a:endParaRPr lang="en-US" smtClean="0">
              <a:latin typeface="Arial" charset="0"/>
            </a:endParaRPr>
          </a:p>
        </p:txBody>
      </p:sp>
      <p:sp>
        <p:nvSpPr>
          <p:cNvPr id="70659" name="Rectangle 2"/>
          <p:cNvSpPr>
            <a:spLocks noGrp="1" noRot="1" noChangeAspect="1" noChangeArrowheads="1" noTextEdit="1"/>
          </p:cNvSpPr>
          <p:nvPr>
            <p:ph type="sldImg"/>
          </p:nvPr>
        </p:nvSpPr>
        <p:spPr>
          <a:ln/>
        </p:spPr>
      </p:sp>
      <p:sp>
        <p:nvSpPr>
          <p:cNvPr id="70660" name="Rectangle 3"/>
          <p:cNvSpPr>
            <a:spLocks noGrp="1" noChangeArrowheads="1"/>
          </p:cNvSpPr>
          <p:nvPr>
            <p:ph type="body" idx="1"/>
          </p:nvPr>
        </p:nvSpPr>
        <p:spPr>
          <a:noFill/>
        </p:spPr>
        <p:txBody>
          <a:bodyPr/>
          <a:lstStyle/>
          <a:p>
            <a:pPr eaLnBrk="1" hangingPunct="1"/>
            <a:endParaRPr lang="en-US" b="1" i="1" smtClean="0">
              <a:latin typeface="Arial" charset="0"/>
            </a:endParaRPr>
          </a:p>
        </p:txBody>
      </p:sp>
    </p:spTree>
  </p:cSld>
  <p:clrMapOvr>
    <a:masterClrMapping/>
  </p:clrMapOvr>
</p:notes>
</file>

<file path=ppt/notesSlides/notesSlide2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1682" name="Rectangle 7"/>
          <p:cNvSpPr>
            <a:spLocks noGrp="1" noChangeArrowheads="1"/>
          </p:cNvSpPr>
          <p:nvPr>
            <p:ph type="sldNum" sz="quarter" idx="5"/>
          </p:nvPr>
        </p:nvSpPr>
        <p:spPr>
          <a:noFill/>
          <a:ln>
            <a:miter lim="800000"/>
            <a:headEnd/>
            <a:tailEnd/>
          </a:ln>
        </p:spPr>
        <p:txBody>
          <a:bodyPr/>
          <a:lstStyle/>
          <a:p>
            <a:fld id="{79646ED4-6E5D-4E47-BFF8-4C303F689C02}" type="slidenum">
              <a:rPr lang="en-US" smtClean="0">
                <a:latin typeface="Arial" charset="0"/>
              </a:rPr>
              <a:pPr/>
              <a:t>36</a:t>
            </a:fld>
            <a:endParaRPr lang="en-US" smtClean="0">
              <a:latin typeface="Arial" charset="0"/>
            </a:endParaRPr>
          </a:p>
        </p:txBody>
      </p:sp>
      <p:sp>
        <p:nvSpPr>
          <p:cNvPr id="71683" name="Rectangle 2"/>
          <p:cNvSpPr>
            <a:spLocks noGrp="1" noRot="1" noChangeAspect="1" noChangeArrowheads="1" noTextEdit="1"/>
          </p:cNvSpPr>
          <p:nvPr>
            <p:ph type="sldImg"/>
          </p:nvPr>
        </p:nvSpPr>
        <p:spPr>
          <a:ln/>
        </p:spPr>
      </p:sp>
      <p:sp>
        <p:nvSpPr>
          <p:cNvPr id="71684" name="Rectangle 3"/>
          <p:cNvSpPr>
            <a:spLocks noGrp="1" noChangeArrowheads="1"/>
          </p:cNvSpPr>
          <p:nvPr>
            <p:ph type="body" idx="1"/>
          </p:nvPr>
        </p:nvSpPr>
        <p:spPr>
          <a:noFill/>
        </p:spPr>
        <p:txBody>
          <a:bodyPr/>
          <a:lstStyle/>
          <a:p>
            <a:pPr eaLnBrk="1" hangingPunct="1"/>
            <a:endParaRPr lang="en-US" smtClean="0">
              <a:latin typeface="Arial" charset="0"/>
            </a:endParaRPr>
          </a:p>
        </p:txBody>
      </p:sp>
    </p:spTree>
  </p:cSld>
  <p:clrMapOvr>
    <a:masterClrMapping/>
  </p:clrMapOvr>
</p:notes>
</file>

<file path=ppt/notesSlides/notesSlide2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2706" name="Rectangle 7"/>
          <p:cNvSpPr>
            <a:spLocks noGrp="1" noChangeArrowheads="1"/>
          </p:cNvSpPr>
          <p:nvPr>
            <p:ph type="sldNum" sz="quarter" idx="5"/>
          </p:nvPr>
        </p:nvSpPr>
        <p:spPr>
          <a:noFill/>
          <a:ln>
            <a:miter lim="800000"/>
            <a:headEnd/>
            <a:tailEnd/>
          </a:ln>
        </p:spPr>
        <p:txBody>
          <a:bodyPr/>
          <a:lstStyle/>
          <a:p>
            <a:fld id="{B264EF36-4477-4F09-A8E5-5BE6BBB52140}" type="slidenum">
              <a:rPr lang="en-US" smtClean="0">
                <a:latin typeface="Arial" charset="0"/>
              </a:rPr>
              <a:pPr/>
              <a:t>37</a:t>
            </a:fld>
            <a:endParaRPr lang="en-US" smtClean="0">
              <a:latin typeface="Arial" charset="0"/>
            </a:endParaRPr>
          </a:p>
        </p:txBody>
      </p:sp>
      <p:sp>
        <p:nvSpPr>
          <p:cNvPr id="72707" name="Rectangle 2"/>
          <p:cNvSpPr>
            <a:spLocks noGrp="1" noRot="1" noChangeAspect="1" noChangeArrowheads="1" noTextEdit="1"/>
          </p:cNvSpPr>
          <p:nvPr>
            <p:ph type="sldImg"/>
          </p:nvPr>
        </p:nvSpPr>
        <p:spPr>
          <a:ln/>
        </p:spPr>
      </p:sp>
      <p:sp>
        <p:nvSpPr>
          <p:cNvPr id="72708" name="Rectangle 3"/>
          <p:cNvSpPr>
            <a:spLocks noGrp="1" noChangeArrowheads="1"/>
          </p:cNvSpPr>
          <p:nvPr>
            <p:ph type="body" idx="1"/>
          </p:nvPr>
        </p:nvSpPr>
        <p:spPr>
          <a:noFill/>
        </p:spPr>
        <p:txBody>
          <a:bodyPr/>
          <a:lstStyle/>
          <a:p>
            <a:pPr eaLnBrk="1" hangingPunct="1"/>
            <a:endParaRPr lang="en-CA" smtClean="0">
              <a:latin typeface="Arial" charset="0"/>
            </a:endParaRPr>
          </a:p>
        </p:txBody>
      </p:sp>
    </p:spTree>
  </p:cSld>
  <p:clrMapOvr>
    <a:masterClrMapping/>
  </p:clrMapOvr>
</p:notes>
</file>

<file path=ppt/notesSlides/notesSlide2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3730" name="Rectangle 7"/>
          <p:cNvSpPr>
            <a:spLocks noGrp="1" noChangeArrowheads="1"/>
          </p:cNvSpPr>
          <p:nvPr>
            <p:ph type="sldNum" sz="quarter" idx="5"/>
          </p:nvPr>
        </p:nvSpPr>
        <p:spPr>
          <a:noFill/>
          <a:ln>
            <a:miter lim="800000"/>
            <a:headEnd/>
            <a:tailEnd/>
          </a:ln>
        </p:spPr>
        <p:txBody>
          <a:bodyPr/>
          <a:lstStyle/>
          <a:p>
            <a:fld id="{87EBE5D0-0E1D-4A0A-BEF4-36DC7FBF377E}" type="slidenum">
              <a:rPr lang="en-US" smtClean="0">
                <a:latin typeface="Arial" charset="0"/>
              </a:rPr>
              <a:pPr/>
              <a:t>38</a:t>
            </a:fld>
            <a:endParaRPr lang="en-US" smtClean="0">
              <a:latin typeface="Arial" charset="0"/>
            </a:endParaRPr>
          </a:p>
        </p:txBody>
      </p:sp>
      <p:sp>
        <p:nvSpPr>
          <p:cNvPr id="73731" name="Rectangle 2"/>
          <p:cNvSpPr>
            <a:spLocks noGrp="1" noRot="1" noChangeAspect="1" noChangeArrowheads="1" noTextEdit="1"/>
          </p:cNvSpPr>
          <p:nvPr>
            <p:ph type="sldImg"/>
          </p:nvPr>
        </p:nvSpPr>
        <p:spPr>
          <a:ln/>
        </p:spPr>
      </p:sp>
      <p:sp>
        <p:nvSpPr>
          <p:cNvPr id="73732" name="Rectangle 3"/>
          <p:cNvSpPr>
            <a:spLocks noGrp="1" noChangeArrowheads="1"/>
          </p:cNvSpPr>
          <p:nvPr>
            <p:ph type="body" idx="1"/>
          </p:nvPr>
        </p:nvSpPr>
        <p:spPr>
          <a:noFill/>
        </p:spPr>
        <p:txBody>
          <a:bodyPr/>
          <a:lstStyle/>
          <a:p>
            <a:pPr eaLnBrk="1" hangingPunct="1"/>
            <a:endParaRPr lang="en-CA" smtClean="0">
              <a:latin typeface="Arial" charset="0"/>
            </a:endParaRPr>
          </a:p>
        </p:txBody>
      </p:sp>
    </p:spTree>
  </p:cSld>
  <p:clrMapOvr>
    <a:masterClrMapping/>
  </p:clrMapOvr>
</p:notes>
</file>

<file path=ppt/notesSlides/notesSlide3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7"/>
          <p:cNvSpPr>
            <a:spLocks noGrp="1" noChangeArrowheads="1"/>
          </p:cNvSpPr>
          <p:nvPr>
            <p:ph type="sldNum" sz="quarter" idx="5"/>
          </p:nvPr>
        </p:nvSpPr>
        <p:spPr>
          <a:ln/>
        </p:spPr>
        <p:txBody>
          <a:bodyPr/>
          <a:lstStyle/>
          <a:p>
            <a:fld id="{B1F1006E-D2A2-4FF4-8103-A4EC08E0F496}" type="slidenum">
              <a:rPr lang="en-US"/>
              <a:pPr/>
              <a:t>39</a:t>
            </a:fld>
            <a:endParaRPr lang="en-US" dirty="0"/>
          </a:p>
        </p:txBody>
      </p:sp>
      <p:sp>
        <p:nvSpPr>
          <p:cNvPr id="264194" name="Rectangle 2"/>
          <p:cNvSpPr>
            <a:spLocks noGrp="1" noRot="1" noChangeAspect="1" noChangeArrowheads="1" noTextEdit="1"/>
          </p:cNvSpPr>
          <p:nvPr>
            <p:ph type="sldImg"/>
          </p:nvPr>
        </p:nvSpPr>
        <p:spPr>
          <a:ln/>
        </p:spPr>
      </p:sp>
      <p:sp>
        <p:nvSpPr>
          <p:cNvPr id="264195" name="Rectangle 3"/>
          <p:cNvSpPr>
            <a:spLocks noGrp="1" noChangeArrowheads="1"/>
          </p:cNvSpPr>
          <p:nvPr>
            <p:ph type="body" idx="1"/>
          </p:nvPr>
        </p:nvSpPr>
        <p:spPr/>
        <p:txBody>
          <a:bodyPr/>
          <a:lstStyle/>
          <a:p>
            <a:r>
              <a:rPr lang="en-US" b="1" i="1" dirty="0"/>
              <a:t>Will your tradeoffs improve?</a:t>
            </a:r>
            <a:r>
              <a:rPr lang="en-US" dirty="0"/>
              <a:t> You can do your student’s a further favor by helping them to realize that the tradeoffs they face today are as favorable as they will ever be. It’s an old cliché, but effective, to remind them that they are not going to be any more attractive than they are now, nor are they going to gain any additional physical prowess or have any greater capacity to learn than they have at this very moment in their lives. Right now they could do almost anything they set their minds to do. Encourage the students to figure out and be utterly convinced that the benefits they receive from being in college exceed the large opportunity cost that scarcity forces them to bear. Remind them of the relevance of this cost benefit calculation to their decisions to skip classes, not studying for exams, or retake core courses and delay graduation.</a:t>
            </a:r>
            <a:endParaRPr lang="en-US" b="1" i="1" dirty="0"/>
          </a:p>
          <a:p>
            <a:r>
              <a:rPr lang="en-US" b="1" i="1" dirty="0"/>
              <a:t>Scarcity Versus Poverty</a:t>
            </a:r>
            <a:r>
              <a:rPr lang="en-US" dirty="0"/>
              <a:t> Ask the students why they haven’t yet attained all of their personal goals. One reason will be that they lack sufficient money. Ask them if they could attain all of their goals if they were as rich as Bill Gates. They quickly realize that time is a big constraint. They have stumbled on the fact that scarcity, which even Bill Gates faces, is not poverty. You can emphasize this distinction.</a:t>
            </a:r>
            <a:endParaRPr lang="en-US" b="1" i="1" dirty="0"/>
          </a:p>
          <a:p>
            <a:endParaRPr lang="en-US" dirty="0"/>
          </a:p>
        </p:txBody>
      </p:sp>
    </p:spTree>
  </p:cSld>
  <p:clrMapOvr>
    <a:masterClrMapping/>
  </p:clrMapOvr>
</p:notes>
</file>

<file path=ppt/notesSlides/notesSlide3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7"/>
          <p:cNvSpPr>
            <a:spLocks noGrp="1" noChangeArrowheads="1"/>
          </p:cNvSpPr>
          <p:nvPr>
            <p:ph type="sldNum" sz="quarter" idx="5"/>
          </p:nvPr>
        </p:nvSpPr>
        <p:spPr>
          <a:ln/>
        </p:spPr>
        <p:txBody>
          <a:bodyPr/>
          <a:lstStyle/>
          <a:p>
            <a:fld id="{F97B7316-061C-49BC-862F-4788210C39F3}" type="slidenum">
              <a:rPr lang="en-US"/>
              <a:pPr/>
              <a:t>40</a:t>
            </a:fld>
            <a:endParaRPr lang="en-US" dirty="0"/>
          </a:p>
        </p:txBody>
      </p:sp>
      <p:sp>
        <p:nvSpPr>
          <p:cNvPr id="265218" name="Rectangle 2"/>
          <p:cNvSpPr>
            <a:spLocks noGrp="1" noRot="1" noChangeAspect="1" noChangeArrowheads="1" noTextEdit="1"/>
          </p:cNvSpPr>
          <p:nvPr>
            <p:ph type="sldImg"/>
          </p:nvPr>
        </p:nvSpPr>
        <p:spPr>
          <a:ln/>
        </p:spPr>
      </p:sp>
      <p:sp>
        <p:nvSpPr>
          <p:cNvPr id="265219" name="Rectangle 3"/>
          <p:cNvSpPr>
            <a:spLocks noGrp="1" noChangeArrowheads="1"/>
          </p:cNvSpPr>
          <p:nvPr>
            <p:ph type="body" idx="1"/>
          </p:nvPr>
        </p:nvSpPr>
        <p:spPr/>
        <p:txBody>
          <a:bodyPr/>
          <a:lstStyle/>
          <a:p>
            <a:r>
              <a:rPr lang="en-US" b="1" i="1" dirty="0"/>
              <a:t>Who shall live and who shall die?</a:t>
            </a:r>
            <a:r>
              <a:rPr lang="en-US" dirty="0"/>
              <a:t> Moving from personal to social decisions, use a “no-win” situation that is of major social importance. Such situations show with stark clarity that scarcity is just as important an issue as poverty. A good example comes from the development of new medical treatments. Every society—even the richest—faces a tradeoff between making new, promising medicines available quickly while assuring that they are also safe. That is why the Food and Drug Administration (FDA) is charged with assessing both the efficacy as well as the safety of each new drug before it is released to the market. Patients who are HIV positive, or who have Alzheimer’s disease or suffer from many types of cancer all require immediate access to the latest, promising medicines in order to have a chance for survival. But without thorough and time-consuming testing procedures, the safety of new drugs is not known. So we must choose between two bad outcomes: 1) lives lost because people take promising drugs that turn out to have unforeseen deadly side-effects, or 2) lives lost because people are denied access to promising drugs until sufficient testing can be performed to check that they are both effective and safe. Regardless of which drug distribution policy we adopt, many people will die. Although depressing, this realty check illustrates drives home the deadly seriousness of the phrase: “There is no such thing as a free lunch.”</a:t>
            </a:r>
          </a:p>
          <a:p>
            <a:endParaRPr lang="en-US" dirty="0"/>
          </a:p>
        </p:txBody>
      </p:sp>
    </p:spTree>
  </p:cSld>
  <p:clrMapOvr>
    <a:masterClrMapping/>
  </p:clrMapOvr>
</p:notes>
</file>

<file path=ppt/notesSlides/notesSlide3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7"/>
          <p:cNvSpPr>
            <a:spLocks noGrp="1" noChangeArrowheads="1"/>
          </p:cNvSpPr>
          <p:nvPr>
            <p:ph type="sldNum" sz="quarter" idx="5"/>
          </p:nvPr>
        </p:nvSpPr>
        <p:spPr>
          <a:ln/>
        </p:spPr>
        <p:txBody>
          <a:bodyPr/>
          <a:lstStyle/>
          <a:p>
            <a:fld id="{E6D315B5-769E-4991-92A0-4119F011E659}" type="slidenum">
              <a:rPr lang="en-US"/>
              <a:pPr/>
              <a:t>41</a:t>
            </a:fld>
            <a:endParaRPr lang="en-US" dirty="0"/>
          </a:p>
        </p:txBody>
      </p:sp>
      <p:sp>
        <p:nvSpPr>
          <p:cNvPr id="321538" name="Rectangle 2"/>
          <p:cNvSpPr>
            <a:spLocks noGrp="1" noRot="1" noChangeAspect="1" noChangeArrowheads="1" noTextEdit="1"/>
          </p:cNvSpPr>
          <p:nvPr>
            <p:ph type="sldImg"/>
          </p:nvPr>
        </p:nvSpPr>
        <p:spPr>
          <a:ln/>
        </p:spPr>
      </p:sp>
      <p:sp>
        <p:nvSpPr>
          <p:cNvPr id="321539" name="Rectangle 3"/>
          <p:cNvSpPr>
            <a:spLocks noGrp="1" noChangeArrowheads="1"/>
          </p:cNvSpPr>
          <p:nvPr>
            <p:ph type="body" idx="1"/>
          </p:nvPr>
        </p:nvSpPr>
        <p:spPr/>
        <p:txBody>
          <a:bodyPr/>
          <a:lstStyle/>
          <a:p>
            <a:endParaRPr lang="en-CA" dirty="0"/>
          </a:p>
        </p:txBody>
      </p:sp>
    </p:spTree>
  </p:cSld>
  <p:clrMapOvr>
    <a:masterClrMapping/>
  </p:clrMapOvr>
</p:notes>
</file>

<file path=ppt/notesSlides/notesSlide3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7"/>
          <p:cNvSpPr>
            <a:spLocks noGrp="1" noChangeArrowheads="1"/>
          </p:cNvSpPr>
          <p:nvPr>
            <p:ph type="sldNum" sz="quarter" idx="5"/>
          </p:nvPr>
        </p:nvSpPr>
        <p:spPr>
          <a:ln/>
        </p:spPr>
        <p:txBody>
          <a:bodyPr/>
          <a:lstStyle/>
          <a:p>
            <a:fld id="{C31DD0E4-B01F-4380-9DCF-7234ADEAEB05}" type="slidenum">
              <a:rPr lang="en-US"/>
              <a:pPr/>
              <a:t>42</a:t>
            </a:fld>
            <a:endParaRPr lang="en-US" dirty="0"/>
          </a:p>
        </p:txBody>
      </p:sp>
      <p:sp>
        <p:nvSpPr>
          <p:cNvPr id="323586" name="Rectangle 2"/>
          <p:cNvSpPr>
            <a:spLocks noGrp="1" noRot="1" noChangeAspect="1" noChangeArrowheads="1" noTextEdit="1"/>
          </p:cNvSpPr>
          <p:nvPr>
            <p:ph type="sldImg"/>
          </p:nvPr>
        </p:nvSpPr>
        <p:spPr>
          <a:ln/>
        </p:spPr>
      </p:sp>
      <p:sp>
        <p:nvSpPr>
          <p:cNvPr id="323587" name="Rectangle 3"/>
          <p:cNvSpPr>
            <a:spLocks noGrp="1" noChangeArrowheads="1"/>
          </p:cNvSpPr>
          <p:nvPr>
            <p:ph type="body" idx="1"/>
          </p:nvPr>
        </p:nvSpPr>
        <p:spPr/>
        <p:txBody>
          <a:bodyPr/>
          <a:lstStyle/>
          <a:p>
            <a:endParaRPr lang="en-CA" dirty="0"/>
          </a:p>
        </p:txBody>
      </p:sp>
    </p:spTree>
  </p:cSld>
  <p:clrMapOvr>
    <a:masterClrMapping/>
  </p:clrMapOvr>
</p:notes>
</file>

<file path=ppt/notesSlides/notesSlide3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7"/>
          <p:cNvSpPr>
            <a:spLocks noGrp="1" noChangeArrowheads="1"/>
          </p:cNvSpPr>
          <p:nvPr>
            <p:ph type="sldNum" sz="quarter" idx="5"/>
          </p:nvPr>
        </p:nvSpPr>
        <p:spPr>
          <a:ln/>
        </p:spPr>
        <p:txBody>
          <a:bodyPr/>
          <a:lstStyle/>
          <a:p>
            <a:fld id="{CE4A4C6E-FAA1-4904-B162-79EC733053B2}" type="slidenum">
              <a:rPr lang="en-US"/>
              <a:pPr/>
              <a:t>43</a:t>
            </a:fld>
            <a:endParaRPr lang="en-US" dirty="0"/>
          </a:p>
        </p:txBody>
      </p:sp>
      <p:sp>
        <p:nvSpPr>
          <p:cNvPr id="270338" name="Rectangle 2"/>
          <p:cNvSpPr>
            <a:spLocks noGrp="1" noRot="1" noChangeAspect="1" noChangeArrowheads="1" noTextEdit="1"/>
          </p:cNvSpPr>
          <p:nvPr>
            <p:ph type="sldImg"/>
          </p:nvPr>
        </p:nvSpPr>
        <p:spPr>
          <a:ln/>
        </p:spPr>
      </p:sp>
      <p:sp>
        <p:nvSpPr>
          <p:cNvPr id="270339" name="Rectangle 3"/>
          <p:cNvSpPr>
            <a:spLocks noGrp="1" noChangeArrowheads="1"/>
          </p:cNvSpPr>
          <p:nvPr>
            <p:ph type="body" idx="1"/>
          </p:nvPr>
        </p:nvSpPr>
        <p:spPr/>
        <p:txBody>
          <a:bodyPr/>
          <a:lstStyle/>
          <a:p>
            <a:endParaRPr lang="en-CA" dirty="0"/>
          </a:p>
        </p:txBody>
      </p:sp>
    </p:spTree>
  </p:cSld>
  <p:clrMapOvr>
    <a:masterClrMapping/>
  </p:clrMapOvr>
</p:notes>
</file>

<file path=ppt/notesSlides/notesSlide3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7"/>
          <p:cNvSpPr>
            <a:spLocks noGrp="1" noChangeArrowheads="1"/>
          </p:cNvSpPr>
          <p:nvPr>
            <p:ph type="sldNum" sz="quarter" idx="5"/>
          </p:nvPr>
        </p:nvSpPr>
        <p:spPr>
          <a:ln/>
        </p:spPr>
        <p:txBody>
          <a:bodyPr/>
          <a:lstStyle/>
          <a:p>
            <a:fld id="{57E78B5A-6DEE-4FE7-A26D-C1135997DB96}" type="slidenum">
              <a:rPr lang="en-US"/>
              <a:pPr/>
              <a:t>44</a:t>
            </a:fld>
            <a:endParaRPr lang="en-US" dirty="0"/>
          </a:p>
        </p:txBody>
      </p:sp>
      <p:sp>
        <p:nvSpPr>
          <p:cNvPr id="325634" name="Rectangle 2"/>
          <p:cNvSpPr>
            <a:spLocks noGrp="1" noRot="1" noChangeAspect="1" noChangeArrowheads="1" noTextEdit="1"/>
          </p:cNvSpPr>
          <p:nvPr>
            <p:ph type="sldImg"/>
          </p:nvPr>
        </p:nvSpPr>
        <p:spPr>
          <a:ln/>
        </p:spPr>
      </p:sp>
      <p:sp>
        <p:nvSpPr>
          <p:cNvPr id="325635" name="Rectangle 3"/>
          <p:cNvSpPr>
            <a:spLocks noGrp="1" noChangeArrowheads="1"/>
          </p:cNvSpPr>
          <p:nvPr>
            <p:ph type="body" idx="1"/>
          </p:nvPr>
        </p:nvSpPr>
        <p:spPr/>
        <p:txBody>
          <a:bodyPr/>
          <a:lstStyle/>
          <a:p>
            <a:endParaRPr lang="en-CA" dirty="0"/>
          </a:p>
        </p:txBody>
      </p:sp>
    </p:spTree>
  </p:cSld>
  <p:clrMapOvr>
    <a:masterClrMapping/>
  </p:clrMapOvr>
</p:notes>
</file>

<file path=ppt/notesSlides/notesSlide3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7"/>
          <p:cNvSpPr>
            <a:spLocks noGrp="1" noChangeArrowheads="1"/>
          </p:cNvSpPr>
          <p:nvPr>
            <p:ph type="sldNum" sz="quarter" idx="5"/>
          </p:nvPr>
        </p:nvSpPr>
        <p:spPr>
          <a:ln/>
        </p:spPr>
        <p:txBody>
          <a:bodyPr/>
          <a:lstStyle/>
          <a:p>
            <a:fld id="{5CDEEB86-65D3-49C4-959A-8473A48B08CE}" type="slidenum">
              <a:rPr lang="en-US"/>
              <a:pPr/>
              <a:t>45</a:t>
            </a:fld>
            <a:endParaRPr lang="en-US" dirty="0"/>
          </a:p>
        </p:txBody>
      </p:sp>
      <p:sp>
        <p:nvSpPr>
          <p:cNvPr id="271362" name="Rectangle 2"/>
          <p:cNvSpPr>
            <a:spLocks noGrp="1" noRot="1" noChangeAspect="1" noChangeArrowheads="1" noTextEdit="1"/>
          </p:cNvSpPr>
          <p:nvPr>
            <p:ph type="sldImg"/>
          </p:nvPr>
        </p:nvSpPr>
        <p:spPr>
          <a:ln/>
        </p:spPr>
      </p:sp>
      <p:sp>
        <p:nvSpPr>
          <p:cNvPr id="271363" name="Rectangle 3"/>
          <p:cNvSpPr>
            <a:spLocks noGrp="1" noChangeArrowheads="1"/>
          </p:cNvSpPr>
          <p:nvPr>
            <p:ph type="body" idx="1"/>
          </p:nvPr>
        </p:nvSpPr>
        <p:spPr/>
        <p:txBody>
          <a:bodyPr/>
          <a:lstStyle/>
          <a:p>
            <a:endParaRPr lang="en-CA" dirty="0"/>
          </a:p>
        </p:txBody>
      </p:sp>
    </p:spTree>
  </p:cSld>
  <p:clrMapOvr>
    <a:masterClrMapping/>
  </p:clrMapOvr>
</p:notes>
</file>

<file path=ppt/notesSlides/notesSlide3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7"/>
          <p:cNvSpPr>
            <a:spLocks noGrp="1" noChangeArrowheads="1"/>
          </p:cNvSpPr>
          <p:nvPr>
            <p:ph type="sldNum" sz="quarter" idx="5"/>
          </p:nvPr>
        </p:nvSpPr>
        <p:spPr>
          <a:ln/>
        </p:spPr>
        <p:txBody>
          <a:bodyPr/>
          <a:lstStyle/>
          <a:p>
            <a:fld id="{D827B0CD-994F-4D5F-A92C-31C93D0DF713}" type="slidenum">
              <a:rPr lang="en-US"/>
              <a:pPr/>
              <a:t>46</a:t>
            </a:fld>
            <a:endParaRPr lang="en-US" dirty="0"/>
          </a:p>
        </p:txBody>
      </p:sp>
      <p:sp>
        <p:nvSpPr>
          <p:cNvPr id="272386" name="Rectangle 2"/>
          <p:cNvSpPr>
            <a:spLocks noGrp="1" noRot="1" noChangeAspect="1" noChangeArrowheads="1" noTextEdit="1"/>
          </p:cNvSpPr>
          <p:nvPr>
            <p:ph type="sldImg"/>
          </p:nvPr>
        </p:nvSpPr>
        <p:spPr>
          <a:ln/>
        </p:spPr>
      </p:sp>
      <p:sp>
        <p:nvSpPr>
          <p:cNvPr id="272387" name="Rectangle 3"/>
          <p:cNvSpPr>
            <a:spLocks noGrp="1" noChangeArrowheads="1"/>
          </p:cNvSpPr>
          <p:nvPr>
            <p:ph type="body" idx="1"/>
          </p:nvPr>
        </p:nvSpPr>
        <p:spPr/>
        <p:txBody>
          <a:bodyPr/>
          <a:lstStyle/>
          <a:p>
            <a:r>
              <a:rPr lang="en-US" b="1" i="1" dirty="0"/>
              <a:t>The value of models.</a:t>
            </a:r>
            <a:r>
              <a:rPr lang="en-US" dirty="0"/>
              <a:t> Help the students to appreciate the power of models as tools for understanding reality. The analogy of a model as a map is easy and convincing. Jim Peach, a fine economics teacher at the University of New Mexico, gets his students to make paper airplanes on the first day of class. After flying their paper planes around the classroom (and picking up the debris!) he gets them to talk about what they can learn about real airplanes from experimenting with paper (and other model) planes.</a:t>
            </a:r>
          </a:p>
          <a:p>
            <a:endParaRPr lang="en-CA" dirty="0"/>
          </a:p>
        </p:txBody>
      </p:sp>
    </p:spTree>
  </p:cSld>
  <p:clrMapOvr>
    <a:masterClrMapping/>
  </p:clrMapOvr>
</p:notes>
</file>

<file path=ppt/notesSlides/notesSlide3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7"/>
          <p:cNvSpPr>
            <a:spLocks noGrp="1" noChangeArrowheads="1"/>
          </p:cNvSpPr>
          <p:nvPr>
            <p:ph type="sldNum" sz="quarter" idx="5"/>
          </p:nvPr>
        </p:nvSpPr>
        <p:spPr>
          <a:ln/>
        </p:spPr>
        <p:txBody>
          <a:bodyPr/>
          <a:lstStyle/>
          <a:p>
            <a:fld id="{ABF3DE8B-761D-40D9-9762-4557A564E8A3}" type="slidenum">
              <a:rPr lang="en-US"/>
              <a:pPr/>
              <a:t>47</a:t>
            </a:fld>
            <a:endParaRPr lang="en-US" dirty="0"/>
          </a:p>
        </p:txBody>
      </p:sp>
      <p:sp>
        <p:nvSpPr>
          <p:cNvPr id="276482" name="Rectangle 2"/>
          <p:cNvSpPr>
            <a:spLocks noGrp="1" noRot="1" noChangeAspect="1" noChangeArrowheads="1" noTextEdit="1"/>
          </p:cNvSpPr>
          <p:nvPr>
            <p:ph type="sldImg"/>
          </p:nvPr>
        </p:nvSpPr>
        <p:spPr>
          <a:ln/>
        </p:spPr>
      </p:sp>
      <p:sp>
        <p:nvSpPr>
          <p:cNvPr id="276483" name="Rectangle 3"/>
          <p:cNvSpPr>
            <a:spLocks noGrp="1" noChangeArrowheads="1"/>
          </p:cNvSpPr>
          <p:nvPr>
            <p:ph type="body" idx="1"/>
          </p:nvPr>
        </p:nvSpPr>
        <p:spPr/>
        <p:txBody>
          <a:bodyPr/>
          <a:lstStyle/>
          <a:p>
            <a:endParaRPr lang="en-CA" dirty="0"/>
          </a:p>
        </p:txBody>
      </p:sp>
    </p:spTree>
  </p:cSld>
  <p:clrMapOvr>
    <a:masterClrMapping/>
  </p:clrMapOvr>
</p:notes>
</file>

<file path=ppt/notesSlides/notesSlide3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7"/>
          <p:cNvSpPr>
            <a:spLocks noGrp="1" noChangeArrowheads="1"/>
          </p:cNvSpPr>
          <p:nvPr>
            <p:ph type="sldNum" sz="quarter" idx="5"/>
          </p:nvPr>
        </p:nvSpPr>
        <p:spPr>
          <a:ln/>
        </p:spPr>
        <p:txBody>
          <a:bodyPr/>
          <a:lstStyle/>
          <a:p>
            <a:fld id="{2978FE57-9BFF-4EF8-B686-DC5B5DD9BE35}" type="slidenum">
              <a:rPr lang="en-US"/>
              <a:pPr/>
              <a:t>48</a:t>
            </a:fld>
            <a:endParaRPr lang="en-US" dirty="0"/>
          </a:p>
        </p:txBody>
      </p:sp>
      <p:sp>
        <p:nvSpPr>
          <p:cNvPr id="277506" name="Rectangle 2"/>
          <p:cNvSpPr>
            <a:spLocks noGrp="1" noRot="1" noChangeAspect="1" noChangeArrowheads="1" noTextEdit="1"/>
          </p:cNvSpPr>
          <p:nvPr>
            <p:ph type="sldImg"/>
          </p:nvPr>
        </p:nvSpPr>
        <p:spPr>
          <a:ln/>
        </p:spPr>
      </p:sp>
      <p:sp>
        <p:nvSpPr>
          <p:cNvPr id="277507" name="Rectangle 3"/>
          <p:cNvSpPr>
            <a:spLocks noGrp="1" noChangeArrowheads="1"/>
          </p:cNvSpPr>
          <p:nvPr>
            <p:ph type="body" idx="1"/>
          </p:nvPr>
        </p:nvSpPr>
        <p:spPr/>
        <p:txBody>
          <a:bodyPr/>
          <a:lstStyle/>
          <a:p>
            <a:endParaRPr lang="en-CA" dirty="0"/>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685800" y="2130425"/>
            <a:ext cx="7772400" cy="1470025"/>
          </a:xfrm>
        </p:spPr>
        <p:txBody>
          <a:bodyPr/>
          <a:lstStyle/>
          <a:p>
            <a:r>
              <a:rPr lang="en-US" smtClean="0"/>
              <a:t>Click to edit Master title style</a:t>
            </a:r>
            <a:endParaRPr lang="en-US"/>
          </a:p>
        </p:txBody>
      </p:sp>
      <p:sp>
        <p:nvSpPr>
          <p:cNvPr id="3" name="Subtitle 2"/>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smtClean="0"/>
              <a:t>Click to edit Master subtitle style</a:t>
            </a:r>
            <a:endParaRPr lang="en-US"/>
          </a:p>
        </p:txBody>
      </p:sp>
      <p:sp>
        <p:nvSpPr>
          <p:cNvPr id="4" name="Date Placeholder 3"/>
          <p:cNvSpPr>
            <a:spLocks noGrp="1"/>
          </p:cNvSpPr>
          <p:nvPr>
            <p:ph type="dt" sz="half" idx="10"/>
          </p:nvPr>
        </p:nvSpPr>
        <p:spPr/>
        <p:txBody>
          <a:bodyPr/>
          <a:lstStyle/>
          <a:p>
            <a:fld id="{371FFCBE-7DDC-4607-BF60-D9ABECE39F5B}" type="datetimeFigureOut">
              <a:rPr lang="en-US" smtClean="0"/>
              <a:pPr/>
              <a:t>5/7/2019</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CD3C22F1-49A0-4CF3-98A3-C77C33AD1DC2}" type="slidenum">
              <a:rPr lang="en-US" smtClean="0"/>
              <a:pPr/>
              <a:t>‹#›</a:t>
            </a:fld>
            <a:endParaRPr lang="en-US" dirty="0"/>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idx="1"/>
          </p:nvPr>
        </p:nvSpPr>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fld id="{371FFCBE-7DDC-4607-BF60-D9ABECE39F5B}" type="datetimeFigureOut">
              <a:rPr lang="en-US" smtClean="0"/>
              <a:pPr/>
              <a:t>5/7/2019</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CD3C22F1-49A0-4CF3-98A3-C77C33AD1DC2}" type="slidenum">
              <a:rPr lang="en-US" smtClean="0"/>
              <a:pPr/>
              <a:t>‹#›</a:t>
            </a:fld>
            <a:endParaRPr lang="en-US" dirty="0"/>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722313" y="4406900"/>
            <a:ext cx="7772400" cy="1362075"/>
          </a:xfrm>
        </p:spPr>
        <p:txBody>
          <a:bodyPr anchor="t"/>
          <a:lstStyle>
            <a:lvl1pPr algn="l">
              <a:defRPr sz="4000" b="1" cap="all"/>
            </a:lvl1pPr>
          </a:lstStyle>
          <a:p>
            <a:r>
              <a:rPr lang="en-US" smtClean="0"/>
              <a:t>Click to edit Master title style</a:t>
            </a:r>
            <a:endParaRPr lang="en-US"/>
          </a:p>
        </p:txBody>
      </p:sp>
      <p:sp>
        <p:nvSpPr>
          <p:cNvPr id="3" name="Text Placeholder 2"/>
          <p:cNvSpPr>
            <a:spLocks noGrp="1"/>
          </p:cNvSpPr>
          <p:nvPr>
            <p:ph type="body" idx="1"/>
          </p:nvPr>
        </p:nvSpPr>
        <p:spPr>
          <a:xfrm>
            <a:off x="722313" y="2906713"/>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smtClean="0"/>
              <a:t>Click to edit Master text styles</a:t>
            </a:r>
          </a:p>
        </p:txBody>
      </p:sp>
      <p:sp>
        <p:nvSpPr>
          <p:cNvPr id="4" name="Date Placeholder 3"/>
          <p:cNvSpPr>
            <a:spLocks noGrp="1"/>
          </p:cNvSpPr>
          <p:nvPr>
            <p:ph type="dt" sz="half" idx="10"/>
          </p:nvPr>
        </p:nvSpPr>
        <p:spPr/>
        <p:txBody>
          <a:bodyPr/>
          <a:lstStyle/>
          <a:p>
            <a:fld id="{371FFCBE-7DDC-4607-BF60-D9ABECE39F5B}" type="datetimeFigureOut">
              <a:rPr lang="en-US" smtClean="0"/>
              <a:pPr/>
              <a:t>5/7/2019</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CD3C22F1-49A0-4CF3-98A3-C77C33AD1DC2}" type="slidenum">
              <a:rPr lang="en-US" smtClean="0"/>
              <a:pPr/>
              <a:t>‹#›</a:t>
            </a:fld>
            <a:endParaRPr lang="en-US" dirty="0"/>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Content Placeholder 3"/>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Date Placeholder 4"/>
          <p:cNvSpPr>
            <a:spLocks noGrp="1"/>
          </p:cNvSpPr>
          <p:nvPr>
            <p:ph type="dt" sz="half" idx="10"/>
          </p:nvPr>
        </p:nvSpPr>
        <p:spPr/>
        <p:txBody>
          <a:bodyPr/>
          <a:lstStyle/>
          <a:p>
            <a:fld id="{371FFCBE-7DDC-4607-BF60-D9ABECE39F5B}" type="datetimeFigureOut">
              <a:rPr lang="en-US" smtClean="0"/>
              <a:pPr/>
              <a:t>5/7/2019</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CD3C22F1-49A0-4CF3-98A3-C77C33AD1DC2}" type="slidenum">
              <a:rPr lang="en-US" smtClean="0"/>
              <a:pPr/>
              <a:t>‹#›</a:t>
            </a:fld>
            <a:endParaRPr lang="en-US" dirty="0"/>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smtClean="0"/>
              <a:t>Click to edit Master title style</a:t>
            </a:r>
            <a:endParaRPr lang="en-US"/>
          </a:p>
        </p:txBody>
      </p:sp>
      <p:sp>
        <p:nvSpPr>
          <p:cNvPr id="3" name="Text Placeholder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4" name="Content Placeholder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Text Placeholder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6" name="Content Placeholder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7" name="Date Placeholder 6"/>
          <p:cNvSpPr>
            <a:spLocks noGrp="1"/>
          </p:cNvSpPr>
          <p:nvPr>
            <p:ph type="dt" sz="half" idx="10"/>
          </p:nvPr>
        </p:nvSpPr>
        <p:spPr/>
        <p:txBody>
          <a:bodyPr/>
          <a:lstStyle/>
          <a:p>
            <a:fld id="{371FFCBE-7DDC-4607-BF60-D9ABECE39F5B}" type="datetimeFigureOut">
              <a:rPr lang="en-US" smtClean="0"/>
              <a:pPr/>
              <a:t>5/7/2019</a:t>
            </a:fld>
            <a:endParaRPr lang="en-US" dirty="0"/>
          </a:p>
        </p:txBody>
      </p:sp>
      <p:sp>
        <p:nvSpPr>
          <p:cNvPr id="8" name="Footer Placeholder 7"/>
          <p:cNvSpPr>
            <a:spLocks noGrp="1"/>
          </p:cNvSpPr>
          <p:nvPr>
            <p:ph type="ftr" sz="quarter" idx="11"/>
          </p:nvPr>
        </p:nvSpPr>
        <p:spPr/>
        <p:txBody>
          <a:bodyPr/>
          <a:lstStyle/>
          <a:p>
            <a:endParaRPr lang="en-US" dirty="0"/>
          </a:p>
        </p:txBody>
      </p:sp>
      <p:sp>
        <p:nvSpPr>
          <p:cNvPr id="9" name="Slide Number Placeholder 8"/>
          <p:cNvSpPr>
            <a:spLocks noGrp="1"/>
          </p:cNvSpPr>
          <p:nvPr>
            <p:ph type="sldNum" sz="quarter" idx="12"/>
          </p:nvPr>
        </p:nvSpPr>
        <p:spPr/>
        <p:txBody>
          <a:bodyPr/>
          <a:lstStyle/>
          <a:p>
            <a:fld id="{CD3C22F1-49A0-4CF3-98A3-C77C33AD1DC2}" type="slidenum">
              <a:rPr lang="en-US" smtClean="0"/>
              <a:pPr/>
              <a:t>‹#›</a:t>
            </a:fld>
            <a:endParaRPr lang="en-US" dirty="0"/>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Date Placeholder 2"/>
          <p:cNvSpPr>
            <a:spLocks noGrp="1"/>
          </p:cNvSpPr>
          <p:nvPr>
            <p:ph type="dt" sz="half" idx="10"/>
          </p:nvPr>
        </p:nvSpPr>
        <p:spPr/>
        <p:txBody>
          <a:bodyPr/>
          <a:lstStyle/>
          <a:p>
            <a:fld id="{371FFCBE-7DDC-4607-BF60-D9ABECE39F5B}" type="datetimeFigureOut">
              <a:rPr lang="en-US" smtClean="0"/>
              <a:pPr/>
              <a:t>5/7/2019</a:t>
            </a:fld>
            <a:endParaRPr lang="en-US" dirty="0"/>
          </a:p>
        </p:txBody>
      </p:sp>
      <p:sp>
        <p:nvSpPr>
          <p:cNvPr id="4" name="Footer Placeholder 3"/>
          <p:cNvSpPr>
            <a:spLocks noGrp="1"/>
          </p:cNvSpPr>
          <p:nvPr>
            <p:ph type="ftr" sz="quarter" idx="11"/>
          </p:nvPr>
        </p:nvSpPr>
        <p:spPr/>
        <p:txBody>
          <a:bodyPr/>
          <a:lstStyle/>
          <a:p>
            <a:endParaRPr lang="en-US" dirty="0"/>
          </a:p>
        </p:txBody>
      </p:sp>
      <p:sp>
        <p:nvSpPr>
          <p:cNvPr id="5" name="Slide Number Placeholder 4"/>
          <p:cNvSpPr>
            <a:spLocks noGrp="1"/>
          </p:cNvSpPr>
          <p:nvPr>
            <p:ph type="sldNum" sz="quarter" idx="12"/>
          </p:nvPr>
        </p:nvSpPr>
        <p:spPr/>
        <p:txBody>
          <a:bodyPr/>
          <a:lstStyle/>
          <a:p>
            <a:fld id="{CD3C22F1-49A0-4CF3-98A3-C77C33AD1DC2}" type="slidenum">
              <a:rPr lang="en-US" smtClean="0"/>
              <a:pPr/>
              <a:t>‹#›</a:t>
            </a:fld>
            <a:endParaRPr lang="en-US" dirty="0"/>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371FFCBE-7DDC-4607-BF60-D9ABECE39F5B}" type="datetimeFigureOut">
              <a:rPr lang="en-US" smtClean="0"/>
              <a:pPr/>
              <a:t>5/7/2019</a:t>
            </a:fld>
            <a:endParaRPr lang="en-US" dirty="0"/>
          </a:p>
        </p:txBody>
      </p:sp>
      <p:sp>
        <p:nvSpPr>
          <p:cNvPr id="3" name="Footer Placeholder 2"/>
          <p:cNvSpPr>
            <a:spLocks noGrp="1"/>
          </p:cNvSpPr>
          <p:nvPr>
            <p:ph type="ftr" sz="quarter" idx="11"/>
          </p:nvPr>
        </p:nvSpPr>
        <p:spPr/>
        <p:txBody>
          <a:bodyPr/>
          <a:lstStyle/>
          <a:p>
            <a:endParaRPr lang="en-US" dirty="0"/>
          </a:p>
        </p:txBody>
      </p:sp>
      <p:sp>
        <p:nvSpPr>
          <p:cNvPr id="4" name="Slide Number Placeholder 3"/>
          <p:cNvSpPr>
            <a:spLocks noGrp="1"/>
          </p:cNvSpPr>
          <p:nvPr>
            <p:ph type="sldNum" sz="quarter" idx="12"/>
          </p:nvPr>
        </p:nvSpPr>
        <p:spPr/>
        <p:txBody>
          <a:bodyPr/>
          <a:lstStyle/>
          <a:p>
            <a:fld id="{CD3C22F1-49A0-4CF3-98A3-C77C33AD1DC2}" type="slidenum">
              <a:rPr lang="en-US" smtClean="0"/>
              <a:pPr/>
              <a:t>‹#›</a:t>
            </a:fld>
            <a:endParaRPr lang="en-US" dirty="0"/>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3050"/>
            <a:ext cx="3008313" cy="1162050"/>
          </a:xfrm>
        </p:spPr>
        <p:txBody>
          <a:bodyPr anchor="b"/>
          <a:lstStyle>
            <a:lvl1pPr algn="l">
              <a:defRPr sz="2000" b="1"/>
            </a:lvl1pPr>
          </a:lstStyle>
          <a:p>
            <a:r>
              <a:rPr lang="en-US" smtClean="0"/>
              <a:t>Click to edit Master title style</a:t>
            </a:r>
            <a:endParaRPr lang="en-US"/>
          </a:p>
        </p:txBody>
      </p:sp>
      <p:sp>
        <p:nvSpPr>
          <p:cNvPr id="3" name="Content Placeholder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Text Placeholder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371FFCBE-7DDC-4607-BF60-D9ABECE39F5B}" type="datetimeFigureOut">
              <a:rPr lang="en-US" smtClean="0"/>
              <a:pPr/>
              <a:t>5/7/2019</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CD3C22F1-49A0-4CF3-98A3-C77C33AD1DC2}" type="slidenum">
              <a:rPr lang="en-US" smtClean="0"/>
              <a:pPr/>
              <a:t>‹#›</a:t>
            </a:fld>
            <a:endParaRPr lang="en-US" dirty="0"/>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792288" y="4800600"/>
            <a:ext cx="5486400" cy="566738"/>
          </a:xfrm>
        </p:spPr>
        <p:txBody>
          <a:bodyPr anchor="b"/>
          <a:lstStyle>
            <a:lvl1pPr algn="l">
              <a:defRPr sz="2000" b="1"/>
            </a:lvl1pPr>
          </a:lstStyle>
          <a:p>
            <a:r>
              <a:rPr lang="en-US" smtClean="0"/>
              <a:t>Click to edit Master title style</a:t>
            </a:r>
            <a:endParaRPr lang="en-US"/>
          </a:p>
        </p:txBody>
      </p:sp>
      <p:sp>
        <p:nvSpPr>
          <p:cNvPr id="3" name="Picture Placeholder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dirty="0"/>
          </a:p>
        </p:txBody>
      </p:sp>
      <p:sp>
        <p:nvSpPr>
          <p:cNvPr id="4" name="Text Placeholder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371FFCBE-7DDC-4607-BF60-D9ABECE39F5B}" type="datetimeFigureOut">
              <a:rPr lang="en-US" smtClean="0"/>
              <a:pPr/>
              <a:t>5/7/2019</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CD3C22F1-49A0-4CF3-98A3-C77C33AD1DC2}" type="slidenum">
              <a:rPr lang="en-US" smtClean="0"/>
              <a:pPr/>
              <a:t>‹#›</a:t>
            </a:fld>
            <a:endParaRPr lang="en-US" dirty="0"/>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Vertical Text Placeholder 2"/>
          <p:cNvSpPr>
            <a:spLocks noGrp="1"/>
          </p:cNvSpPr>
          <p:nvPr>
            <p:ph type="body" orient="vert" idx="1"/>
          </p:nvPr>
        </p:nvSpPr>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fld id="{371FFCBE-7DDC-4607-BF60-D9ABECE39F5B}" type="datetimeFigureOut">
              <a:rPr lang="en-US" smtClean="0"/>
              <a:pPr/>
              <a:t>5/7/2019</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CD3C22F1-49A0-4CF3-98A3-C77C33AD1DC2}" type="slidenum">
              <a:rPr lang="en-US" smtClean="0"/>
              <a:pPr/>
              <a:t>‹#›</a:t>
            </a:fld>
            <a:endParaRPr lang="en-US" dirty="0"/>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0" y="274638"/>
            <a:ext cx="2057400" cy="5851525"/>
          </a:xfrm>
        </p:spPr>
        <p:txBody>
          <a:bodyPr vert="eaVert"/>
          <a:lstStyle/>
          <a:p>
            <a:r>
              <a:rPr lang="en-US" smtClean="0"/>
              <a:t>Click to edit Master title style</a:t>
            </a:r>
            <a:endParaRPr lang="en-US"/>
          </a:p>
        </p:txBody>
      </p:sp>
      <p:sp>
        <p:nvSpPr>
          <p:cNvPr id="3" name="Vertical Text Placeholder 2"/>
          <p:cNvSpPr>
            <a:spLocks noGrp="1"/>
          </p:cNvSpPr>
          <p:nvPr>
            <p:ph type="body" orient="vert" idx="1"/>
          </p:nvPr>
        </p:nvSpPr>
        <p:spPr>
          <a:xfrm>
            <a:off x="457200" y="274638"/>
            <a:ext cx="6019800" cy="5851525"/>
          </a:xfr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fld id="{371FFCBE-7DDC-4607-BF60-D9ABECE39F5B}" type="datetimeFigureOut">
              <a:rPr lang="en-US" smtClean="0"/>
              <a:pPr/>
              <a:t>5/7/2019</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CD3C22F1-49A0-4CF3-98A3-C77C33AD1DC2}" type="slidenum">
              <a:rPr lang="en-US" smtClean="0"/>
              <a:pPr/>
              <a:t>‹#›</a:t>
            </a:fld>
            <a:endParaRPr lang="en-US" dirty="0"/>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457200" y="274638"/>
            <a:ext cx="8229600" cy="1143000"/>
          </a:xfrm>
          <a:prstGeom prst="rect">
            <a:avLst/>
          </a:prstGeom>
        </p:spPr>
        <p:txBody>
          <a:bodyPr vert="horz" lIns="91440" tIns="45720" rIns="91440" bIns="45720" rtlCol="0" anchor="ctr">
            <a:normAutofit/>
          </a:bodyPr>
          <a:lstStyle/>
          <a:p>
            <a:r>
              <a:rPr lang="en-US" smtClean="0"/>
              <a:t>Click to edit Master title style</a:t>
            </a:r>
            <a:endParaRPr lang="en-US"/>
          </a:p>
        </p:txBody>
      </p:sp>
      <p:sp>
        <p:nvSpPr>
          <p:cNvPr id="3" name="Text Placeholder 2"/>
          <p:cNvSpPr>
            <a:spLocks noGrp="1"/>
          </p:cNvSpPr>
          <p:nvPr>
            <p:ph type="body" idx="1"/>
          </p:nvPr>
        </p:nvSpPr>
        <p:spPr>
          <a:xfrm>
            <a:off x="457200" y="1600200"/>
            <a:ext cx="8229600" cy="4525963"/>
          </a:xfrm>
          <a:prstGeom prst="rect">
            <a:avLst/>
          </a:prstGeom>
        </p:spPr>
        <p:txBody>
          <a:bodyPr vert="horz" lIns="91440" tIns="45720" rIns="91440" bIns="45720" rtlCol="0">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2"/>
          </p:nvPr>
        </p:nvSpPr>
        <p:spPr>
          <a:xfrm>
            <a:off x="457200" y="6356350"/>
            <a:ext cx="21336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371FFCBE-7DDC-4607-BF60-D9ABECE39F5B}" type="datetimeFigureOut">
              <a:rPr lang="en-US" smtClean="0"/>
              <a:pPr/>
              <a:t>5/7/2019</a:t>
            </a:fld>
            <a:endParaRPr lang="en-US" dirty="0"/>
          </a:p>
        </p:txBody>
      </p:sp>
      <p:sp>
        <p:nvSpPr>
          <p:cNvPr id="5" name="Footer Placeholder 4"/>
          <p:cNvSpPr>
            <a:spLocks noGrp="1"/>
          </p:cNvSpPr>
          <p:nvPr>
            <p:ph type="ftr" sz="quarter" idx="3"/>
          </p:nvPr>
        </p:nvSpPr>
        <p:spPr>
          <a:xfrm>
            <a:off x="3124200" y="6356350"/>
            <a:ext cx="28956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dirty="0"/>
          </a:p>
        </p:txBody>
      </p:sp>
      <p:sp>
        <p:nvSpPr>
          <p:cNvPr id="6" name="Slide Number Placeholder 5"/>
          <p:cNvSpPr>
            <a:spLocks noGrp="1"/>
          </p:cNvSpPr>
          <p:nvPr>
            <p:ph type="sldNum" sz="quarter" idx="4"/>
          </p:nvPr>
        </p:nvSpPr>
        <p:spPr>
          <a:xfrm>
            <a:off x="6553200" y="6356350"/>
            <a:ext cx="21336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CD3C22F1-49A0-4CF3-98A3-C77C33AD1DC2}" type="slidenum">
              <a:rPr lang="en-US" smtClean="0"/>
              <a:pPr/>
              <a:t>‹#›</a:t>
            </a:fld>
            <a:endParaRPr lang="en-US" dirty="0"/>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7.xml"/></Relationships>
</file>

<file path=ppt/slides/_rels/slide3.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7.xml"/></Relationships>
</file>

<file path=ppt/slides/_rels/slide4.xml.rels><?xml version="1.0" encoding="UTF-8" standalone="yes"?>
<Relationships xmlns="http://schemas.openxmlformats.org/package/2006/relationships"><Relationship Id="rId8" Type="http://schemas.openxmlformats.org/officeDocument/2006/relationships/image" Target="../media/image5.png"/><Relationship Id="rId3" Type="http://schemas.openxmlformats.org/officeDocument/2006/relationships/notesSlide" Target="../notesSlides/notesSlide3.xml"/><Relationship Id="rId7" Type="http://schemas.openxmlformats.org/officeDocument/2006/relationships/image" Target="../media/image4.png"/><Relationship Id="rId2" Type="http://schemas.openxmlformats.org/officeDocument/2006/relationships/slideLayout" Target="../slideLayouts/slideLayout2.xml"/><Relationship Id="rId1" Type="http://schemas.openxmlformats.org/officeDocument/2006/relationships/vmlDrawing" Target="../drawings/vmlDrawing1.vml"/><Relationship Id="rId6" Type="http://schemas.openxmlformats.org/officeDocument/2006/relationships/image" Target="../media/image3.png"/><Relationship Id="rId5" Type="http://schemas.openxmlformats.org/officeDocument/2006/relationships/image" Target="../media/image2.png"/><Relationship Id="rId4" Type="http://schemas.openxmlformats.org/officeDocument/2006/relationships/oleObject" Target="../embeddings/oleObject1.bin"/><Relationship Id="rId9" Type="http://schemas.openxmlformats.org/officeDocument/2006/relationships/image" Target="../media/image6.png"/></Relationships>
</file>

<file path=ppt/slides/_rels/slide5.xml.rels><?xml version="1.0" encoding="UTF-8" standalone="yes"?>
<Relationships xmlns="http://schemas.openxmlformats.org/package/2006/relationships"><Relationship Id="rId2" Type="http://schemas.openxmlformats.org/officeDocument/2006/relationships/notesSlide" Target="../notesSlides/notesSlide4.xml"/><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2" Type="http://schemas.openxmlformats.org/officeDocument/2006/relationships/notesSlide" Target="../notesSlides/notesSlide5.xml"/><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2" Type="http://schemas.openxmlformats.org/officeDocument/2006/relationships/hyperlink" Target="http://www.google.ca/imgres?imgurl=http://upload.wikimedia.org/wikipedia/commons/thumb/8/82/Alfred_Marshall.jpg/200px-Alfred_Marshall.jpg&amp;imgrefurl=http://es.wikipedia.org/wiki/Alfred_Marshall&amp;h=163&amp;w=116&amp;sz=4&amp;tbnid=4ur9zr4E2il6CM&amp;tbnh=0&amp;tbnw=0&amp;prev=/search?q=alfred+marshall&amp;tbm=isch&amp;tbo=u&amp;zoom=1&amp;q=alfred+marshall&amp;usg=__B17pURnTAM_Mpwfa4Jk9mcq2isY=&amp;docid=OxFtTE14xTHfFM&amp;sa=X&amp;ei=61xPUOysGcHj0QHohIDgCA&amp;sqi=2&amp;ved=0CIIBENUX" TargetMode="External"/><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2" Type="http://schemas.openxmlformats.org/officeDocument/2006/relationships/notesSlide" Target="../notesSlides/notesSlide6.xml"/><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2" Type="http://schemas.openxmlformats.org/officeDocument/2006/relationships/notesSlide" Target="../notesSlides/notesSlide7.xml"/><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2" Type="http://schemas.openxmlformats.org/officeDocument/2006/relationships/notesSlide" Target="../notesSlides/notesSlide8.xml"/><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notesSlide" Target="../notesSlides/notesSlide9.xml"/><Relationship Id="rId1" Type="http://schemas.openxmlformats.org/officeDocument/2006/relationships/slideLayout" Target="../slideLayouts/slideLayout2.xml"/><Relationship Id="rId6" Type="http://schemas.openxmlformats.org/officeDocument/2006/relationships/image" Target="../media/image10.png"/><Relationship Id="rId5" Type="http://schemas.openxmlformats.org/officeDocument/2006/relationships/image" Target="../media/image9.png"/><Relationship Id="rId4" Type="http://schemas.openxmlformats.org/officeDocument/2006/relationships/image" Target="../media/image8.png"/></Relationships>
</file>

<file path=ppt/slides/_rels/slide18.xml.rels><?xml version="1.0" encoding="UTF-8" standalone="yes"?>
<Relationships xmlns="http://schemas.openxmlformats.org/package/2006/relationships"><Relationship Id="rId3" Type="http://schemas.openxmlformats.org/officeDocument/2006/relationships/image" Target="../media/image11.png"/><Relationship Id="rId2" Type="http://schemas.openxmlformats.org/officeDocument/2006/relationships/notesSlide" Target="../notesSlides/notesSlide10.xml"/><Relationship Id="rId1" Type="http://schemas.openxmlformats.org/officeDocument/2006/relationships/slideLayout" Target="../slideLayouts/slideLayout2.xml"/><Relationship Id="rId6" Type="http://schemas.openxmlformats.org/officeDocument/2006/relationships/image" Target="../media/image14.png"/><Relationship Id="rId5" Type="http://schemas.openxmlformats.org/officeDocument/2006/relationships/image" Target="../media/image13.png"/><Relationship Id="rId4" Type="http://schemas.openxmlformats.org/officeDocument/2006/relationships/image" Target="../media/image12.png"/></Relationships>
</file>

<file path=ppt/slides/_rels/slide19.xml.rels><?xml version="1.0" encoding="UTF-8" standalone="yes"?>
<Relationships xmlns="http://schemas.openxmlformats.org/package/2006/relationships"><Relationship Id="rId2" Type="http://schemas.openxmlformats.org/officeDocument/2006/relationships/notesSlide" Target="../notesSlides/notesSlide11.xml"/><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2" Type="http://schemas.openxmlformats.org/officeDocument/2006/relationships/notesSlide" Target="../notesSlides/notesSlide12.xml"/><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2" Type="http://schemas.openxmlformats.org/officeDocument/2006/relationships/notesSlide" Target="../notesSlides/notesSlide13.xml"/><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3" Type="http://schemas.openxmlformats.org/officeDocument/2006/relationships/image" Target="../media/image15.png"/><Relationship Id="rId7" Type="http://schemas.openxmlformats.org/officeDocument/2006/relationships/image" Target="../media/image19.png"/><Relationship Id="rId2" Type="http://schemas.openxmlformats.org/officeDocument/2006/relationships/notesSlide" Target="../notesSlides/notesSlide14.xml"/><Relationship Id="rId1" Type="http://schemas.openxmlformats.org/officeDocument/2006/relationships/slideLayout" Target="../slideLayouts/slideLayout2.xml"/><Relationship Id="rId6" Type="http://schemas.openxmlformats.org/officeDocument/2006/relationships/image" Target="../media/image18.png"/><Relationship Id="rId5" Type="http://schemas.openxmlformats.org/officeDocument/2006/relationships/image" Target="../media/image17.png"/><Relationship Id="rId4" Type="http://schemas.openxmlformats.org/officeDocument/2006/relationships/image" Target="../media/image16.png"/></Relationships>
</file>

<file path=ppt/slides/_rels/slide23.xml.rels><?xml version="1.0" encoding="UTF-8" standalone="yes"?>
<Relationships xmlns="http://schemas.openxmlformats.org/package/2006/relationships"><Relationship Id="rId2" Type="http://schemas.openxmlformats.org/officeDocument/2006/relationships/notesSlide" Target="../notesSlides/notesSlide15.xml"/><Relationship Id="rId1" Type="http://schemas.openxmlformats.org/officeDocument/2006/relationships/slideLayout" Target="../slideLayouts/slideLayout2.xml"/></Relationships>
</file>

<file path=ppt/slides/_rels/slide24.xml.rels><?xml version="1.0" encoding="UTF-8" standalone="yes"?>
<Relationships xmlns="http://schemas.openxmlformats.org/package/2006/relationships"><Relationship Id="rId2" Type="http://schemas.openxmlformats.org/officeDocument/2006/relationships/notesSlide" Target="../notesSlides/notesSlide16.xml"/><Relationship Id="rId1" Type="http://schemas.openxmlformats.org/officeDocument/2006/relationships/slideLayout" Target="../slideLayouts/slideLayout2.xml"/></Relationships>
</file>

<file path=ppt/slides/_rels/slide25.xml.rels><?xml version="1.0" encoding="UTF-8" standalone="yes"?>
<Relationships xmlns="http://schemas.openxmlformats.org/package/2006/relationships"><Relationship Id="rId2" Type="http://schemas.openxmlformats.org/officeDocument/2006/relationships/notesSlide" Target="../notesSlides/notesSlide17.xml"/><Relationship Id="rId1" Type="http://schemas.openxmlformats.org/officeDocument/2006/relationships/slideLayout" Target="../slideLayouts/slideLayout2.xml"/></Relationships>
</file>

<file path=ppt/slides/_rels/slide2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7.xml.rels><?xml version="1.0" encoding="UTF-8" standalone="yes"?>
<Relationships xmlns="http://schemas.openxmlformats.org/package/2006/relationships"><Relationship Id="rId2" Type="http://schemas.openxmlformats.org/officeDocument/2006/relationships/notesSlide" Target="../notesSlides/notesSlide18.xml"/><Relationship Id="rId1" Type="http://schemas.openxmlformats.org/officeDocument/2006/relationships/slideLayout" Target="../slideLayouts/slideLayout2.xml"/></Relationships>
</file>

<file path=ppt/slides/_rels/slide28.xml.rels><?xml version="1.0" encoding="UTF-8" standalone="yes"?>
<Relationships xmlns="http://schemas.openxmlformats.org/package/2006/relationships"><Relationship Id="rId2" Type="http://schemas.openxmlformats.org/officeDocument/2006/relationships/notesSlide" Target="../notesSlides/notesSlide19.xml"/><Relationship Id="rId1" Type="http://schemas.openxmlformats.org/officeDocument/2006/relationships/slideLayout" Target="../slideLayouts/slideLayout2.xml"/></Relationships>
</file>

<file path=ppt/slides/_rels/slide29.xml.rels><?xml version="1.0" encoding="UTF-8" standalone="yes"?>
<Relationships xmlns="http://schemas.openxmlformats.org/package/2006/relationships"><Relationship Id="rId2" Type="http://schemas.openxmlformats.org/officeDocument/2006/relationships/notesSlide" Target="../notesSlides/notesSlide20.xml"/><Relationship Id="rId1" Type="http://schemas.openxmlformats.org/officeDocument/2006/relationships/slideLayout" Target="../slideLayouts/slideLayout2.xml"/></Relationships>
</file>

<file path=ppt/slides/_rels/slide30.xml.rels><?xml version="1.0" encoding="UTF-8" standalone="yes"?>
<Relationships xmlns="http://schemas.openxmlformats.org/package/2006/relationships"><Relationship Id="rId2" Type="http://schemas.openxmlformats.org/officeDocument/2006/relationships/notesSlide" Target="../notesSlides/notesSlide21.xml"/><Relationship Id="rId1" Type="http://schemas.openxmlformats.org/officeDocument/2006/relationships/slideLayout" Target="../slideLayouts/slideLayout2.xml"/></Relationships>
</file>

<file path=ppt/slides/_rels/slide31.xml.rels><?xml version="1.0" encoding="UTF-8" standalone="yes"?>
<Relationships xmlns="http://schemas.openxmlformats.org/package/2006/relationships"><Relationship Id="rId2" Type="http://schemas.openxmlformats.org/officeDocument/2006/relationships/notesSlide" Target="../notesSlides/notesSlide22.xml"/><Relationship Id="rId1" Type="http://schemas.openxmlformats.org/officeDocument/2006/relationships/slideLayout" Target="../slideLayouts/slideLayout2.xml"/></Relationships>
</file>

<file path=ppt/slides/_rels/slide32.xml.rels><?xml version="1.0" encoding="UTF-8" standalone="yes"?>
<Relationships xmlns="http://schemas.openxmlformats.org/package/2006/relationships"><Relationship Id="rId2" Type="http://schemas.openxmlformats.org/officeDocument/2006/relationships/notesSlide" Target="../notesSlides/notesSlide23.xml"/><Relationship Id="rId1" Type="http://schemas.openxmlformats.org/officeDocument/2006/relationships/slideLayout" Target="../slideLayouts/slideLayout2.xml"/></Relationships>
</file>

<file path=ppt/slides/_rels/slide33.xml.rels><?xml version="1.0" encoding="UTF-8" standalone="yes"?>
<Relationships xmlns="http://schemas.openxmlformats.org/package/2006/relationships"><Relationship Id="rId2" Type="http://schemas.openxmlformats.org/officeDocument/2006/relationships/notesSlide" Target="../notesSlides/notesSlide24.xml"/><Relationship Id="rId1" Type="http://schemas.openxmlformats.org/officeDocument/2006/relationships/slideLayout" Target="../slideLayouts/slideLayout2.xml"/></Relationships>
</file>

<file path=ppt/slides/_rels/slide34.xml.rels><?xml version="1.0" encoding="UTF-8" standalone="yes"?>
<Relationships xmlns="http://schemas.openxmlformats.org/package/2006/relationships"><Relationship Id="rId2" Type="http://schemas.openxmlformats.org/officeDocument/2006/relationships/notesSlide" Target="../notesSlides/notesSlide25.xml"/><Relationship Id="rId1" Type="http://schemas.openxmlformats.org/officeDocument/2006/relationships/slideLayout" Target="../slideLayouts/slideLayout2.xml"/></Relationships>
</file>

<file path=ppt/slides/_rels/slide35.xml.rels><?xml version="1.0" encoding="UTF-8" standalone="yes"?>
<Relationships xmlns="http://schemas.openxmlformats.org/package/2006/relationships"><Relationship Id="rId2" Type="http://schemas.openxmlformats.org/officeDocument/2006/relationships/notesSlide" Target="../notesSlides/notesSlide26.xml"/><Relationship Id="rId1" Type="http://schemas.openxmlformats.org/officeDocument/2006/relationships/slideLayout" Target="../slideLayouts/slideLayout2.xml"/></Relationships>
</file>

<file path=ppt/slides/_rels/slide36.xml.rels><?xml version="1.0" encoding="UTF-8" standalone="yes"?>
<Relationships xmlns="http://schemas.openxmlformats.org/package/2006/relationships"><Relationship Id="rId2" Type="http://schemas.openxmlformats.org/officeDocument/2006/relationships/notesSlide" Target="../notesSlides/notesSlide27.xml"/><Relationship Id="rId1" Type="http://schemas.openxmlformats.org/officeDocument/2006/relationships/slideLayout" Target="../slideLayouts/slideLayout2.xml"/></Relationships>
</file>

<file path=ppt/slides/_rels/slide37.xml.rels><?xml version="1.0" encoding="UTF-8" standalone="yes"?>
<Relationships xmlns="http://schemas.openxmlformats.org/package/2006/relationships"><Relationship Id="rId2" Type="http://schemas.openxmlformats.org/officeDocument/2006/relationships/notesSlide" Target="../notesSlides/notesSlide28.xml"/><Relationship Id="rId1" Type="http://schemas.openxmlformats.org/officeDocument/2006/relationships/slideLayout" Target="../slideLayouts/slideLayout2.xml"/></Relationships>
</file>

<file path=ppt/slides/_rels/slide38.xml.rels><?xml version="1.0" encoding="UTF-8" standalone="yes"?>
<Relationships xmlns="http://schemas.openxmlformats.org/package/2006/relationships"><Relationship Id="rId2" Type="http://schemas.openxmlformats.org/officeDocument/2006/relationships/notesSlide" Target="../notesSlides/notesSlide29.xml"/><Relationship Id="rId1" Type="http://schemas.openxmlformats.org/officeDocument/2006/relationships/slideLayout" Target="../slideLayouts/slideLayout2.xml"/></Relationships>
</file>

<file path=ppt/slides/_rels/slide39.xml.rels><?xml version="1.0" encoding="UTF-8" standalone="yes"?>
<Relationships xmlns="http://schemas.openxmlformats.org/package/2006/relationships"><Relationship Id="rId2" Type="http://schemas.openxmlformats.org/officeDocument/2006/relationships/notesSlide" Target="../notesSlides/notesSlide30.xml"/><Relationship Id="rId1" Type="http://schemas.openxmlformats.org/officeDocument/2006/relationships/slideLayout" Target="../slideLayouts/slideLayout2.xml"/></Relationships>
</file>

<file path=ppt/slides/_rels/slide40.xml.rels><?xml version="1.0" encoding="UTF-8" standalone="yes"?>
<Relationships xmlns="http://schemas.openxmlformats.org/package/2006/relationships"><Relationship Id="rId2" Type="http://schemas.openxmlformats.org/officeDocument/2006/relationships/notesSlide" Target="../notesSlides/notesSlide31.xml"/><Relationship Id="rId1" Type="http://schemas.openxmlformats.org/officeDocument/2006/relationships/slideLayout" Target="../slideLayouts/slideLayout2.xml"/></Relationships>
</file>

<file path=ppt/slides/_rels/slide41.xml.rels><?xml version="1.0" encoding="UTF-8" standalone="yes"?>
<Relationships xmlns="http://schemas.openxmlformats.org/package/2006/relationships"><Relationship Id="rId2" Type="http://schemas.openxmlformats.org/officeDocument/2006/relationships/notesSlide" Target="../notesSlides/notesSlide32.xml"/><Relationship Id="rId1" Type="http://schemas.openxmlformats.org/officeDocument/2006/relationships/slideLayout" Target="../slideLayouts/slideLayout2.xml"/></Relationships>
</file>

<file path=ppt/slides/_rels/slide42.xml.rels><?xml version="1.0" encoding="UTF-8" standalone="yes"?>
<Relationships xmlns="http://schemas.openxmlformats.org/package/2006/relationships"><Relationship Id="rId2" Type="http://schemas.openxmlformats.org/officeDocument/2006/relationships/notesSlide" Target="../notesSlides/notesSlide33.xml"/><Relationship Id="rId1" Type="http://schemas.openxmlformats.org/officeDocument/2006/relationships/slideLayout" Target="../slideLayouts/slideLayout2.xml"/></Relationships>
</file>

<file path=ppt/slides/_rels/slide43.xml.rels><?xml version="1.0" encoding="UTF-8" standalone="yes"?>
<Relationships xmlns="http://schemas.openxmlformats.org/package/2006/relationships"><Relationship Id="rId2" Type="http://schemas.openxmlformats.org/officeDocument/2006/relationships/notesSlide" Target="../notesSlides/notesSlide34.xml"/><Relationship Id="rId1" Type="http://schemas.openxmlformats.org/officeDocument/2006/relationships/slideLayout" Target="../slideLayouts/slideLayout2.xml"/></Relationships>
</file>

<file path=ppt/slides/_rels/slide44.xml.rels><?xml version="1.0" encoding="UTF-8" standalone="yes"?>
<Relationships xmlns="http://schemas.openxmlformats.org/package/2006/relationships"><Relationship Id="rId2" Type="http://schemas.openxmlformats.org/officeDocument/2006/relationships/notesSlide" Target="../notesSlides/notesSlide35.xml"/><Relationship Id="rId1" Type="http://schemas.openxmlformats.org/officeDocument/2006/relationships/slideLayout" Target="../slideLayouts/slideLayout2.xml"/></Relationships>
</file>

<file path=ppt/slides/_rels/slide45.xml.rels><?xml version="1.0" encoding="UTF-8" standalone="yes"?>
<Relationships xmlns="http://schemas.openxmlformats.org/package/2006/relationships"><Relationship Id="rId2" Type="http://schemas.openxmlformats.org/officeDocument/2006/relationships/notesSlide" Target="../notesSlides/notesSlide36.xml"/><Relationship Id="rId1" Type="http://schemas.openxmlformats.org/officeDocument/2006/relationships/slideLayout" Target="../slideLayouts/slideLayout2.xml"/></Relationships>
</file>

<file path=ppt/slides/_rels/slide46.xml.rels><?xml version="1.0" encoding="UTF-8" standalone="yes"?>
<Relationships xmlns="http://schemas.openxmlformats.org/package/2006/relationships"><Relationship Id="rId2" Type="http://schemas.openxmlformats.org/officeDocument/2006/relationships/notesSlide" Target="../notesSlides/notesSlide37.xml"/><Relationship Id="rId1" Type="http://schemas.openxmlformats.org/officeDocument/2006/relationships/slideLayout" Target="../slideLayouts/slideLayout2.xml"/></Relationships>
</file>

<file path=ppt/slides/_rels/slide47.xml.rels><?xml version="1.0" encoding="UTF-8" standalone="yes"?>
<Relationships xmlns="http://schemas.openxmlformats.org/package/2006/relationships"><Relationship Id="rId2" Type="http://schemas.openxmlformats.org/officeDocument/2006/relationships/notesSlide" Target="../notesSlides/notesSlide38.xml"/><Relationship Id="rId1" Type="http://schemas.openxmlformats.org/officeDocument/2006/relationships/slideLayout" Target="../slideLayouts/slideLayout2.xml"/></Relationships>
</file>

<file path=ppt/slides/_rels/slide48.xml.rels><?xml version="1.0" encoding="UTF-8" standalone="yes"?>
<Relationships xmlns="http://schemas.openxmlformats.org/package/2006/relationships"><Relationship Id="rId2" Type="http://schemas.openxmlformats.org/officeDocument/2006/relationships/notesSlide" Target="../notesSlides/notesSlide39.xml"/><Relationship Id="rId1" Type="http://schemas.openxmlformats.org/officeDocument/2006/relationships/slideLayout" Target="../slideLayouts/slideLayout2.xml"/></Relationships>
</file>

<file path=ppt/slides/_rels/slide4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a:xfrm>
            <a:off x="685800" y="1000109"/>
            <a:ext cx="7772400" cy="2143140"/>
          </a:xfrm>
        </p:spPr>
        <p:txBody>
          <a:bodyPr>
            <a:normAutofit fontScale="90000"/>
          </a:bodyPr>
          <a:lstStyle/>
          <a:p>
            <a:r>
              <a:rPr lang="en-CA" dirty="0" smtClean="0">
                <a:solidFill>
                  <a:srgbClr val="00B050"/>
                </a:solidFill>
              </a:rPr>
              <a:t/>
            </a:r>
            <a:br>
              <a:rPr lang="en-CA" dirty="0" smtClean="0">
                <a:solidFill>
                  <a:srgbClr val="00B050"/>
                </a:solidFill>
              </a:rPr>
            </a:br>
            <a:r>
              <a:rPr lang="en-CA" b="1" dirty="0" smtClean="0">
                <a:solidFill>
                  <a:srgbClr val="00B050"/>
                </a:solidFill>
              </a:rPr>
              <a:t>Econ </a:t>
            </a:r>
            <a:r>
              <a:rPr lang="en-CA" b="1" dirty="0" smtClean="0">
                <a:solidFill>
                  <a:srgbClr val="00B050"/>
                </a:solidFill>
              </a:rPr>
              <a:t>102 </a:t>
            </a:r>
            <a:r>
              <a:rPr lang="en-CA" b="1" dirty="0" smtClean="0">
                <a:solidFill>
                  <a:srgbClr val="00B050"/>
                </a:solidFill>
              </a:rPr>
              <a:t>- Introduction to </a:t>
            </a:r>
            <a:r>
              <a:rPr lang="en-CA" b="1" dirty="0" smtClean="0">
                <a:solidFill>
                  <a:srgbClr val="00B050"/>
                </a:solidFill>
              </a:rPr>
              <a:t>Macro </a:t>
            </a:r>
            <a:r>
              <a:rPr lang="en-CA" b="1" dirty="0" smtClean="0">
                <a:solidFill>
                  <a:srgbClr val="00B050"/>
                </a:solidFill>
              </a:rPr>
              <a:t>Economics</a:t>
            </a:r>
            <a:r>
              <a:rPr lang="en-CA" b="1" dirty="0">
                <a:solidFill>
                  <a:srgbClr val="00B050"/>
                </a:solidFill>
              </a:rPr>
              <a:t/>
            </a:r>
            <a:br>
              <a:rPr lang="en-CA" b="1" dirty="0">
                <a:solidFill>
                  <a:srgbClr val="00B050"/>
                </a:solidFill>
              </a:rPr>
            </a:br>
            <a:r>
              <a:rPr lang="en-CA" b="1" dirty="0" smtClean="0">
                <a:solidFill>
                  <a:srgbClr val="00B0F0"/>
                </a:solidFill>
              </a:rPr>
              <a:t>Lecture Note - Chapter 1</a:t>
            </a:r>
            <a:br>
              <a:rPr lang="en-CA" b="1" dirty="0" smtClean="0">
                <a:solidFill>
                  <a:srgbClr val="00B0F0"/>
                </a:solidFill>
              </a:rPr>
            </a:br>
            <a:r>
              <a:rPr lang="en-CA" b="1" dirty="0" smtClean="0">
                <a:solidFill>
                  <a:srgbClr val="00B0F0"/>
                </a:solidFill>
              </a:rPr>
              <a:t>What is Economics?</a:t>
            </a:r>
            <a:r>
              <a:rPr lang="en-CA" sz="3800" b="1" dirty="0" smtClean="0">
                <a:solidFill>
                  <a:srgbClr val="00B0F0"/>
                </a:solidFill>
              </a:rPr>
              <a:t/>
            </a:r>
            <a:br>
              <a:rPr lang="en-CA" sz="3800" b="1" dirty="0" smtClean="0">
                <a:solidFill>
                  <a:srgbClr val="00B0F0"/>
                </a:solidFill>
              </a:rPr>
            </a:br>
            <a:endParaRPr lang="en-CA" sz="3800" b="1" dirty="0">
              <a:solidFill>
                <a:srgbClr val="00B0F0"/>
              </a:solidFill>
            </a:endParaRPr>
          </a:p>
        </p:txBody>
      </p:sp>
      <p:sp>
        <p:nvSpPr>
          <p:cNvPr id="3" name="Subtitle 2"/>
          <p:cNvSpPr>
            <a:spLocks noGrp="1"/>
          </p:cNvSpPr>
          <p:nvPr>
            <p:ph type="subTitle" idx="1"/>
          </p:nvPr>
        </p:nvSpPr>
        <p:spPr/>
        <p:txBody>
          <a:bodyPr>
            <a:noAutofit/>
          </a:bodyPr>
          <a:lstStyle/>
          <a:p>
            <a:pPr>
              <a:spcBef>
                <a:spcPct val="0"/>
              </a:spcBef>
            </a:pPr>
            <a:r>
              <a:rPr lang="en-CA" sz="4000" b="1" dirty="0" smtClean="0">
                <a:solidFill>
                  <a:srgbClr val="800080"/>
                </a:solidFill>
              </a:rPr>
              <a:t>University of Waterloo</a:t>
            </a:r>
          </a:p>
          <a:p>
            <a:pPr>
              <a:spcBef>
                <a:spcPct val="0"/>
              </a:spcBef>
            </a:pPr>
            <a:r>
              <a:rPr lang="en-CA" sz="4000" b="1" dirty="0" smtClean="0">
                <a:solidFill>
                  <a:srgbClr val="800080"/>
                </a:solidFill>
              </a:rPr>
              <a:t>Department of Economics</a:t>
            </a:r>
          </a:p>
          <a:p>
            <a:pPr>
              <a:spcBef>
                <a:spcPct val="0"/>
              </a:spcBef>
            </a:pPr>
            <a:r>
              <a:rPr lang="en-CA" sz="4000" b="1" dirty="0" smtClean="0">
                <a:solidFill>
                  <a:srgbClr val="800080"/>
                </a:solidFill>
              </a:rPr>
              <a:t>Spring</a:t>
            </a:r>
            <a:r>
              <a:rPr lang="en-CA" sz="4000" b="1" dirty="0" smtClean="0">
                <a:solidFill>
                  <a:srgbClr val="800080"/>
                </a:solidFill>
              </a:rPr>
              <a:t> 2019</a:t>
            </a:r>
            <a:endParaRPr lang="en-CA" sz="4000" b="1" dirty="0"/>
          </a:p>
        </p:txBody>
      </p:sp>
    </p:spTree>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22916" name="Rectangle 4"/>
          <p:cNvSpPr>
            <a:spLocks noChangeArrowheads="1"/>
          </p:cNvSpPr>
          <p:nvPr/>
        </p:nvSpPr>
        <p:spPr bwMode="auto">
          <a:xfrm>
            <a:off x="762000" y="762000"/>
            <a:ext cx="7772400" cy="5562600"/>
          </a:xfrm>
          <a:prstGeom prst="rect">
            <a:avLst/>
          </a:prstGeom>
          <a:noFill/>
          <a:ln w="9525">
            <a:noFill/>
            <a:miter lim="800000"/>
            <a:headEnd/>
            <a:tailEnd/>
          </a:ln>
          <a:effectLst/>
        </p:spPr>
        <p:txBody>
          <a:bodyPr/>
          <a:lstStyle/>
          <a:p>
            <a:pPr>
              <a:spcBef>
                <a:spcPct val="20000"/>
              </a:spcBef>
              <a:spcAft>
                <a:spcPct val="50000"/>
              </a:spcAft>
            </a:pPr>
            <a:r>
              <a:rPr lang="en-US" sz="2400" dirty="0"/>
              <a:t>You are studying economics at a time of extraordinary change. </a:t>
            </a:r>
            <a:endParaRPr lang="en-US" sz="2400" dirty="0" smtClean="0"/>
          </a:p>
          <a:p>
            <a:pPr>
              <a:spcBef>
                <a:spcPct val="20000"/>
              </a:spcBef>
              <a:spcAft>
                <a:spcPct val="50000"/>
              </a:spcAft>
            </a:pPr>
            <a:r>
              <a:rPr lang="en-US" sz="2400" dirty="0" smtClean="0"/>
              <a:t>If you look at the world today, there are changes worth noticing.</a:t>
            </a:r>
          </a:p>
          <a:p>
            <a:pPr>
              <a:spcBef>
                <a:spcPct val="20000"/>
              </a:spcBef>
              <a:spcAft>
                <a:spcPct val="50000"/>
              </a:spcAft>
            </a:pPr>
            <a:r>
              <a:rPr lang="en-US" sz="2400" dirty="0" smtClean="0"/>
              <a:t>The global economy is slowly recovering from a deep recession.</a:t>
            </a:r>
          </a:p>
          <a:p>
            <a:pPr>
              <a:spcBef>
                <a:spcPct val="20000"/>
              </a:spcBef>
              <a:spcAft>
                <a:spcPct val="50000"/>
              </a:spcAft>
            </a:pPr>
            <a:r>
              <a:rPr lang="en-US" sz="2400" dirty="0" smtClean="0"/>
              <a:t>The earthquake and tsunami severely affected the economy of Japan. European debt crisis is the dominant source of uncertainty.</a:t>
            </a:r>
          </a:p>
          <a:p>
            <a:pPr>
              <a:spcBef>
                <a:spcPct val="20000"/>
              </a:spcBef>
              <a:spcAft>
                <a:spcPct val="50000"/>
              </a:spcAft>
            </a:pPr>
            <a:r>
              <a:rPr lang="en-US" sz="2400" dirty="0" smtClean="0"/>
              <a:t>The value of gold is  rising.</a:t>
            </a:r>
          </a:p>
          <a:p>
            <a:pPr>
              <a:spcBef>
                <a:spcPct val="20000"/>
              </a:spcBef>
              <a:spcAft>
                <a:spcPct val="50000"/>
              </a:spcAft>
            </a:pPr>
            <a:r>
              <a:rPr lang="en-US" sz="2400" dirty="0" smtClean="0"/>
              <a:t>There is tremendous rise in the economies of India and China.</a:t>
            </a:r>
          </a:p>
        </p:txBody>
      </p:sp>
    </p:spTree>
  </p:cSld>
  <p:clrMapOvr>
    <a:masterClrMapping/>
  </p:clrMapOvr>
  <p:transition>
    <p:pull dir="d"/>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8" fill="hold" grpId="0" nodeType="afterEffect">
                                  <p:stCondLst>
                                    <p:cond delay="0"/>
                                  </p:stCondLst>
                                  <p:childTnLst>
                                    <p:set>
                                      <p:cBhvr>
                                        <p:cTn id="6" dur="1" fill="hold">
                                          <p:stCondLst>
                                            <p:cond delay="0"/>
                                          </p:stCondLst>
                                        </p:cTn>
                                        <p:tgtEl>
                                          <p:spTgt spid="422916">
                                            <p:txEl>
                                              <p:pRg st="0" end="0"/>
                                            </p:txEl>
                                          </p:spTgt>
                                        </p:tgtEl>
                                        <p:attrNameLst>
                                          <p:attrName>style.visibility</p:attrName>
                                        </p:attrNameLst>
                                      </p:cBhvr>
                                      <p:to>
                                        <p:strVal val="visible"/>
                                      </p:to>
                                    </p:set>
                                    <p:animEffect transition="in" filter="wipe(left)">
                                      <p:cBhvr>
                                        <p:cTn id="7" dur="500"/>
                                        <p:tgtEl>
                                          <p:spTgt spid="422916">
                                            <p:txEl>
                                              <p:pRg st="0" end="0"/>
                                            </p:txEl>
                                          </p:spTgt>
                                        </p:tgtEl>
                                      </p:cBhvr>
                                    </p:animEffect>
                                  </p:childTnLst>
                                </p:cTn>
                              </p:par>
                            </p:childTnLst>
                          </p:cTn>
                        </p:par>
                        <p:par>
                          <p:cTn id="8" fill="hold">
                            <p:stCondLst>
                              <p:cond delay="500"/>
                            </p:stCondLst>
                            <p:childTnLst>
                              <p:par>
                                <p:cTn id="9" presetID="22" presetClass="entr" presetSubtype="8" fill="hold" grpId="0" nodeType="afterEffect">
                                  <p:stCondLst>
                                    <p:cond delay="0"/>
                                  </p:stCondLst>
                                  <p:childTnLst>
                                    <p:set>
                                      <p:cBhvr>
                                        <p:cTn id="10" dur="1" fill="hold">
                                          <p:stCondLst>
                                            <p:cond delay="0"/>
                                          </p:stCondLst>
                                        </p:cTn>
                                        <p:tgtEl>
                                          <p:spTgt spid="422916">
                                            <p:txEl>
                                              <p:pRg st="1" end="1"/>
                                            </p:txEl>
                                          </p:spTgt>
                                        </p:tgtEl>
                                        <p:attrNameLst>
                                          <p:attrName>style.visibility</p:attrName>
                                        </p:attrNameLst>
                                      </p:cBhvr>
                                      <p:to>
                                        <p:strVal val="visible"/>
                                      </p:to>
                                    </p:set>
                                    <p:animEffect transition="in" filter="wipe(left)">
                                      <p:cBhvr>
                                        <p:cTn id="11" dur="500"/>
                                        <p:tgtEl>
                                          <p:spTgt spid="422916">
                                            <p:txEl>
                                              <p:pRg st="1" end="1"/>
                                            </p:txEl>
                                          </p:spTgt>
                                        </p:tgtEl>
                                      </p:cBhvr>
                                    </p:animEffect>
                                  </p:childTnLst>
                                </p:cTn>
                              </p:par>
                            </p:childTnLst>
                          </p:cTn>
                        </p:par>
                      </p:childTnLst>
                    </p:cTn>
                  </p:par>
                  <p:par>
                    <p:cTn id="12" fill="hold">
                      <p:stCondLst>
                        <p:cond delay="indefinite"/>
                      </p:stCondLst>
                      <p:childTnLst>
                        <p:par>
                          <p:cTn id="13" fill="hold">
                            <p:stCondLst>
                              <p:cond delay="0"/>
                            </p:stCondLst>
                            <p:childTnLst>
                              <p:par>
                                <p:cTn id="14" presetID="22" presetClass="entr" presetSubtype="8" fill="hold" grpId="0" nodeType="clickEffect">
                                  <p:stCondLst>
                                    <p:cond delay="0"/>
                                  </p:stCondLst>
                                  <p:childTnLst>
                                    <p:set>
                                      <p:cBhvr>
                                        <p:cTn id="15" dur="1" fill="hold">
                                          <p:stCondLst>
                                            <p:cond delay="0"/>
                                          </p:stCondLst>
                                        </p:cTn>
                                        <p:tgtEl>
                                          <p:spTgt spid="422916">
                                            <p:txEl>
                                              <p:pRg st="2" end="2"/>
                                            </p:txEl>
                                          </p:spTgt>
                                        </p:tgtEl>
                                        <p:attrNameLst>
                                          <p:attrName>style.visibility</p:attrName>
                                        </p:attrNameLst>
                                      </p:cBhvr>
                                      <p:to>
                                        <p:strVal val="visible"/>
                                      </p:to>
                                    </p:set>
                                    <p:animEffect transition="in" filter="wipe(left)">
                                      <p:cBhvr>
                                        <p:cTn id="16" dur="500"/>
                                        <p:tgtEl>
                                          <p:spTgt spid="422916">
                                            <p:txEl>
                                              <p:pRg st="2" end="2"/>
                                            </p:txEl>
                                          </p:spTgt>
                                        </p:tgtEl>
                                      </p:cBhvr>
                                    </p:animEffect>
                                  </p:childTnLst>
                                </p:cTn>
                              </p:par>
                            </p:childTnLst>
                          </p:cTn>
                        </p:par>
                      </p:childTnLst>
                    </p:cTn>
                  </p:par>
                  <p:par>
                    <p:cTn id="17" fill="hold">
                      <p:stCondLst>
                        <p:cond delay="indefinite"/>
                      </p:stCondLst>
                      <p:childTnLst>
                        <p:par>
                          <p:cTn id="18" fill="hold">
                            <p:stCondLst>
                              <p:cond delay="0"/>
                            </p:stCondLst>
                            <p:childTnLst>
                              <p:par>
                                <p:cTn id="19" presetID="22" presetClass="entr" presetSubtype="8" fill="hold" grpId="0" nodeType="clickEffect">
                                  <p:stCondLst>
                                    <p:cond delay="0"/>
                                  </p:stCondLst>
                                  <p:childTnLst>
                                    <p:set>
                                      <p:cBhvr>
                                        <p:cTn id="20" dur="1" fill="hold">
                                          <p:stCondLst>
                                            <p:cond delay="0"/>
                                          </p:stCondLst>
                                        </p:cTn>
                                        <p:tgtEl>
                                          <p:spTgt spid="422916">
                                            <p:txEl>
                                              <p:pRg st="3" end="3"/>
                                            </p:txEl>
                                          </p:spTgt>
                                        </p:tgtEl>
                                        <p:attrNameLst>
                                          <p:attrName>style.visibility</p:attrName>
                                        </p:attrNameLst>
                                      </p:cBhvr>
                                      <p:to>
                                        <p:strVal val="visible"/>
                                      </p:to>
                                    </p:set>
                                    <p:animEffect transition="in" filter="wipe(left)">
                                      <p:cBhvr>
                                        <p:cTn id="21" dur="500"/>
                                        <p:tgtEl>
                                          <p:spTgt spid="422916">
                                            <p:txEl>
                                              <p:pRg st="3" end="3"/>
                                            </p:txEl>
                                          </p:spTgt>
                                        </p:tgtEl>
                                      </p:cBhvr>
                                    </p:animEffect>
                                  </p:childTnLst>
                                </p:cTn>
                              </p:par>
                            </p:childTnLst>
                          </p:cTn>
                        </p:par>
                      </p:childTnLst>
                    </p:cTn>
                  </p:par>
                  <p:par>
                    <p:cTn id="22" fill="hold">
                      <p:stCondLst>
                        <p:cond delay="indefinite"/>
                      </p:stCondLst>
                      <p:childTnLst>
                        <p:par>
                          <p:cTn id="23" fill="hold">
                            <p:stCondLst>
                              <p:cond delay="0"/>
                            </p:stCondLst>
                            <p:childTnLst>
                              <p:par>
                                <p:cTn id="24" presetID="22" presetClass="entr" presetSubtype="8" fill="hold" grpId="0" nodeType="clickEffect">
                                  <p:stCondLst>
                                    <p:cond delay="0"/>
                                  </p:stCondLst>
                                  <p:childTnLst>
                                    <p:set>
                                      <p:cBhvr>
                                        <p:cTn id="25" dur="1" fill="hold">
                                          <p:stCondLst>
                                            <p:cond delay="0"/>
                                          </p:stCondLst>
                                        </p:cTn>
                                        <p:tgtEl>
                                          <p:spTgt spid="422916">
                                            <p:txEl>
                                              <p:pRg st="4" end="4"/>
                                            </p:txEl>
                                          </p:spTgt>
                                        </p:tgtEl>
                                        <p:attrNameLst>
                                          <p:attrName>style.visibility</p:attrName>
                                        </p:attrNameLst>
                                      </p:cBhvr>
                                      <p:to>
                                        <p:strVal val="visible"/>
                                      </p:to>
                                    </p:set>
                                    <p:animEffect transition="in" filter="wipe(left)">
                                      <p:cBhvr>
                                        <p:cTn id="26" dur="500"/>
                                        <p:tgtEl>
                                          <p:spTgt spid="422916">
                                            <p:txEl>
                                              <p:pRg st="4" end="4"/>
                                            </p:txEl>
                                          </p:spTgt>
                                        </p:tgtEl>
                                      </p:cBhvr>
                                    </p:animEffect>
                                  </p:childTnLst>
                                </p:cTn>
                              </p:par>
                            </p:childTnLst>
                          </p:cTn>
                        </p:par>
                      </p:childTnLst>
                    </p:cTn>
                  </p:par>
                  <p:par>
                    <p:cTn id="27" fill="hold">
                      <p:stCondLst>
                        <p:cond delay="indefinite"/>
                      </p:stCondLst>
                      <p:childTnLst>
                        <p:par>
                          <p:cTn id="28" fill="hold">
                            <p:stCondLst>
                              <p:cond delay="0"/>
                            </p:stCondLst>
                            <p:childTnLst>
                              <p:par>
                                <p:cTn id="29" presetID="22" presetClass="entr" presetSubtype="8" fill="hold" grpId="0" nodeType="clickEffect">
                                  <p:stCondLst>
                                    <p:cond delay="0"/>
                                  </p:stCondLst>
                                  <p:childTnLst>
                                    <p:set>
                                      <p:cBhvr>
                                        <p:cTn id="30" dur="1" fill="hold">
                                          <p:stCondLst>
                                            <p:cond delay="0"/>
                                          </p:stCondLst>
                                        </p:cTn>
                                        <p:tgtEl>
                                          <p:spTgt spid="422916">
                                            <p:txEl>
                                              <p:pRg st="5" end="5"/>
                                            </p:txEl>
                                          </p:spTgt>
                                        </p:tgtEl>
                                        <p:attrNameLst>
                                          <p:attrName>style.visibility</p:attrName>
                                        </p:attrNameLst>
                                      </p:cBhvr>
                                      <p:to>
                                        <p:strVal val="visible"/>
                                      </p:to>
                                    </p:set>
                                    <p:animEffect transition="in" filter="wipe(left)">
                                      <p:cBhvr>
                                        <p:cTn id="31" dur="500"/>
                                        <p:tgtEl>
                                          <p:spTgt spid="422916">
                                            <p:txEl>
                                              <p:pRg st="5" end="5"/>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22916" grpId="0" build="p"/>
    </p:bld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22916" name="Rectangle 4"/>
          <p:cNvSpPr>
            <a:spLocks noChangeArrowheads="1"/>
          </p:cNvSpPr>
          <p:nvPr/>
        </p:nvSpPr>
        <p:spPr bwMode="auto">
          <a:xfrm>
            <a:off x="762000" y="762000"/>
            <a:ext cx="7772400" cy="5562600"/>
          </a:xfrm>
          <a:prstGeom prst="rect">
            <a:avLst/>
          </a:prstGeom>
          <a:noFill/>
          <a:ln w="9525">
            <a:noFill/>
            <a:miter lim="800000"/>
            <a:headEnd/>
            <a:tailEnd/>
          </a:ln>
          <a:effectLst/>
        </p:spPr>
        <p:txBody>
          <a:bodyPr/>
          <a:lstStyle/>
          <a:p>
            <a:pPr>
              <a:spcBef>
                <a:spcPct val="20000"/>
              </a:spcBef>
              <a:spcAft>
                <a:spcPct val="50000"/>
              </a:spcAft>
            </a:pPr>
            <a:r>
              <a:rPr lang="en-US" sz="2400" dirty="0" smtClean="0"/>
              <a:t>These are examples of few current events that might interest you to learn more about the workings of the national and global economy.</a:t>
            </a:r>
          </a:p>
          <a:p>
            <a:pPr>
              <a:spcBef>
                <a:spcPct val="20000"/>
              </a:spcBef>
              <a:spcAft>
                <a:spcPct val="50000"/>
              </a:spcAft>
            </a:pPr>
            <a:r>
              <a:rPr lang="en-US" sz="2400" dirty="0" smtClean="0"/>
              <a:t>Your </a:t>
            </a:r>
            <a:r>
              <a:rPr lang="en-US" sz="2400" dirty="0"/>
              <a:t>life will be shaped by the challenges you face and the opportunities that you </a:t>
            </a:r>
            <a:r>
              <a:rPr lang="en-US" sz="2400" dirty="0" smtClean="0"/>
              <a:t>create in this global environment. </a:t>
            </a:r>
            <a:endParaRPr lang="en-US" sz="2400" dirty="0"/>
          </a:p>
          <a:p>
            <a:pPr>
              <a:spcBef>
                <a:spcPct val="20000"/>
              </a:spcBef>
              <a:spcAft>
                <a:spcPct val="50000"/>
              </a:spcAft>
            </a:pPr>
            <a:r>
              <a:rPr lang="en-US" sz="2400" dirty="0"/>
              <a:t>But to face those challenges and seize the opportunities they present, you must understand the powerful forces at play.</a:t>
            </a:r>
          </a:p>
          <a:p>
            <a:pPr>
              <a:spcBef>
                <a:spcPct val="20000"/>
              </a:spcBef>
              <a:spcAft>
                <a:spcPct val="50000"/>
              </a:spcAft>
            </a:pPr>
            <a:r>
              <a:rPr lang="en-US" sz="2400" dirty="0"/>
              <a:t>The economics that you’re about to learn will become your most reliable guide. </a:t>
            </a:r>
          </a:p>
        </p:txBody>
      </p:sp>
    </p:spTree>
  </p:cSld>
  <p:clrMapOvr>
    <a:masterClrMapping/>
  </p:clrMapOvr>
  <p:transition>
    <p:pull dir="d"/>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8" fill="hold" grpId="0" nodeType="afterEffect">
                                  <p:stCondLst>
                                    <p:cond delay="0"/>
                                  </p:stCondLst>
                                  <p:childTnLst>
                                    <p:set>
                                      <p:cBhvr>
                                        <p:cTn id="6" dur="1" fill="hold">
                                          <p:stCondLst>
                                            <p:cond delay="0"/>
                                          </p:stCondLst>
                                        </p:cTn>
                                        <p:tgtEl>
                                          <p:spTgt spid="422916">
                                            <p:txEl>
                                              <p:pRg st="0" end="0"/>
                                            </p:txEl>
                                          </p:spTgt>
                                        </p:tgtEl>
                                        <p:attrNameLst>
                                          <p:attrName>style.visibility</p:attrName>
                                        </p:attrNameLst>
                                      </p:cBhvr>
                                      <p:to>
                                        <p:strVal val="visible"/>
                                      </p:to>
                                    </p:set>
                                    <p:animEffect transition="in" filter="wipe(left)">
                                      <p:cBhvr>
                                        <p:cTn id="7" dur="500"/>
                                        <p:tgtEl>
                                          <p:spTgt spid="422916">
                                            <p:txEl>
                                              <p:pRg st="0" end="0"/>
                                            </p:txEl>
                                          </p:spTgt>
                                        </p:tgtEl>
                                      </p:cBhvr>
                                    </p:animEffect>
                                  </p:childTnLst>
                                </p:cTn>
                              </p:par>
                            </p:childTnLst>
                          </p:cTn>
                        </p:par>
                        <p:par>
                          <p:cTn id="8" fill="hold">
                            <p:stCondLst>
                              <p:cond delay="500"/>
                            </p:stCondLst>
                            <p:childTnLst>
                              <p:par>
                                <p:cTn id="9" presetID="22" presetClass="entr" presetSubtype="8" fill="hold" grpId="0" nodeType="afterEffect">
                                  <p:stCondLst>
                                    <p:cond delay="0"/>
                                  </p:stCondLst>
                                  <p:childTnLst>
                                    <p:set>
                                      <p:cBhvr>
                                        <p:cTn id="10" dur="1" fill="hold">
                                          <p:stCondLst>
                                            <p:cond delay="0"/>
                                          </p:stCondLst>
                                        </p:cTn>
                                        <p:tgtEl>
                                          <p:spTgt spid="422916">
                                            <p:txEl>
                                              <p:pRg st="1" end="1"/>
                                            </p:txEl>
                                          </p:spTgt>
                                        </p:tgtEl>
                                        <p:attrNameLst>
                                          <p:attrName>style.visibility</p:attrName>
                                        </p:attrNameLst>
                                      </p:cBhvr>
                                      <p:to>
                                        <p:strVal val="visible"/>
                                      </p:to>
                                    </p:set>
                                    <p:animEffect transition="in" filter="wipe(left)">
                                      <p:cBhvr>
                                        <p:cTn id="11" dur="500"/>
                                        <p:tgtEl>
                                          <p:spTgt spid="422916">
                                            <p:txEl>
                                              <p:pRg st="1" end="1"/>
                                            </p:txEl>
                                          </p:spTgt>
                                        </p:tgtEl>
                                      </p:cBhvr>
                                    </p:animEffect>
                                  </p:childTnLst>
                                </p:cTn>
                              </p:par>
                            </p:childTnLst>
                          </p:cTn>
                        </p:par>
                      </p:childTnLst>
                    </p:cTn>
                  </p:par>
                  <p:par>
                    <p:cTn id="12" fill="hold">
                      <p:stCondLst>
                        <p:cond delay="indefinite"/>
                      </p:stCondLst>
                      <p:childTnLst>
                        <p:par>
                          <p:cTn id="13" fill="hold">
                            <p:stCondLst>
                              <p:cond delay="0"/>
                            </p:stCondLst>
                            <p:childTnLst>
                              <p:par>
                                <p:cTn id="14" presetID="22" presetClass="entr" presetSubtype="8" fill="hold" grpId="0" nodeType="clickEffect">
                                  <p:stCondLst>
                                    <p:cond delay="0"/>
                                  </p:stCondLst>
                                  <p:childTnLst>
                                    <p:set>
                                      <p:cBhvr>
                                        <p:cTn id="15" dur="1" fill="hold">
                                          <p:stCondLst>
                                            <p:cond delay="0"/>
                                          </p:stCondLst>
                                        </p:cTn>
                                        <p:tgtEl>
                                          <p:spTgt spid="422916">
                                            <p:txEl>
                                              <p:pRg st="2" end="2"/>
                                            </p:txEl>
                                          </p:spTgt>
                                        </p:tgtEl>
                                        <p:attrNameLst>
                                          <p:attrName>style.visibility</p:attrName>
                                        </p:attrNameLst>
                                      </p:cBhvr>
                                      <p:to>
                                        <p:strVal val="visible"/>
                                      </p:to>
                                    </p:set>
                                    <p:animEffect transition="in" filter="wipe(left)">
                                      <p:cBhvr>
                                        <p:cTn id="16" dur="500"/>
                                        <p:tgtEl>
                                          <p:spTgt spid="422916">
                                            <p:txEl>
                                              <p:pRg st="2" end="2"/>
                                            </p:txEl>
                                          </p:spTgt>
                                        </p:tgtEl>
                                      </p:cBhvr>
                                    </p:animEffect>
                                  </p:childTnLst>
                                </p:cTn>
                              </p:par>
                            </p:childTnLst>
                          </p:cTn>
                        </p:par>
                      </p:childTnLst>
                    </p:cTn>
                  </p:par>
                  <p:par>
                    <p:cTn id="17" fill="hold">
                      <p:stCondLst>
                        <p:cond delay="indefinite"/>
                      </p:stCondLst>
                      <p:childTnLst>
                        <p:par>
                          <p:cTn id="18" fill="hold">
                            <p:stCondLst>
                              <p:cond delay="0"/>
                            </p:stCondLst>
                            <p:childTnLst>
                              <p:par>
                                <p:cTn id="19" presetID="22" presetClass="entr" presetSubtype="8" fill="hold" grpId="0" nodeType="clickEffect">
                                  <p:stCondLst>
                                    <p:cond delay="0"/>
                                  </p:stCondLst>
                                  <p:childTnLst>
                                    <p:set>
                                      <p:cBhvr>
                                        <p:cTn id="20" dur="1" fill="hold">
                                          <p:stCondLst>
                                            <p:cond delay="0"/>
                                          </p:stCondLst>
                                        </p:cTn>
                                        <p:tgtEl>
                                          <p:spTgt spid="422916">
                                            <p:txEl>
                                              <p:pRg st="3" end="3"/>
                                            </p:txEl>
                                          </p:spTgt>
                                        </p:tgtEl>
                                        <p:attrNameLst>
                                          <p:attrName>style.visibility</p:attrName>
                                        </p:attrNameLst>
                                      </p:cBhvr>
                                      <p:to>
                                        <p:strVal val="visible"/>
                                      </p:to>
                                    </p:set>
                                    <p:animEffect transition="in" filter="wipe(left)">
                                      <p:cBhvr>
                                        <p:cTn id="21" dur="500"/>
                                        <p:tgtEl>
                                          <p:spTgt spid="422916">
                                            <p:txEl>
                                              <p:pRg st="3" end="3"/>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22916" grpId="0" build="p"/>
    </p:bld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527362" name="Object 2"/>
          <p:cNvGraphicFramePr>
            <a:graphicFrameLocks noChangeAspect="1"/>
          </p:cNvGraphicFramePr>
          <p:nvPr/>
        </p:nvGraphicFramePr>
        <p:xfrm>
          <a:off x="0" y="304800"/>
          <a:ext cx="7772400" cy="1182688"/>
        </p:xfrm>
        <a:graphic>
          <a:graphicData uri="http://schemas.openxmlformats.org/presentationml/2006/ole">
            <p:oleObj spid="_x0000_s2050" name="Image" r:id="rId4" imgW="14778680" imgH="2249206" progId="">
              <p:embed/>
            </p:oleObj>
          </a:graphicData>
        </a:graphic>
      </p:graphicFrame>
      <p:pic>
        <p:nvPicPr>
          <p:cNvPr id="527363" name="Picture 3" descr="ch01a"/>
          <p:cNvPicPr>
            <a:picLocks noChangeAspect="1" noChangeArrowheads="1"/>
          </p:cNvPicPr>
          <p:nvPr/>
        </p:nvPicPr>
        <p:blipFill>
          <a:blip r:embed="rId5" cstate="print"/>
          <a:srcRect/>
          <a:stretch>
            <a:fillRect/>
          </a:stretch>
        </p:blipFill>
        <p:spPr bwMode="auto">
          <a:xfrm>
            <a:off x="1219200" y="2209800"/>
            <a:ext cx="6848475" cy="4167188"/>
          </a:xfrm>
          <a:prstGeom prst="rect">
            <a:avLst/>
          </a:prstGeom>
          <a:noFill/>
        </p:spPr>
      </p:pic>
      <p:pic>
        <p:nvPicPr>
          <p:cNvPr id="527364" name="Picture 4" descr="ch01b"/>
          <p:cNvPicPr>
            <a:picLocks noChangeAspect="1" noChangeArrowheads="1"/>
          </p:cNvPicPr>
          <p:nvPr/>
        </p:nvPicPr>
        <p:blipFill>
          <a:blip r:embed="rId6" cstate="print"/>
          <a:srcRect/>
          <a:stretch>
            <a:fillRect/>
          </a:stretch>
        </p:blipFill>
        <p:spPr bwMode="auto">
          <a:xfrm>
            <a:off x="1219200" y="2209800"/>
            <a:ext cx="6848475" cy="4167188"/>
          </a:xfrm>
          <a:prstGeom prst="rect">
            <a:avLst/>
          </a:prstGeom>
          <a:noFill/>
        </p:spPr>
      </p:pic>
      <p:pic>
        <p:nvPicPr>
          <p:cNvPr id="527365" name="Picture 5" descr="ch01c"/>
          <p:cNvPicPr>
            <a:picLocks noChangeAspect="1" noChangeArrowheads="1"/>
          </p:cNvPicPr>
          <p:nvPr/>
        </p:nvPicPr>
        <p:blipFill>
          <a:blip r:embed="rId7" cstate="print"/>
          <a:srcRect/>
          <a:stretch>
            <a:fillRect/>
          </a:stretch>
        </p:blipFill>
        <p:spPr bwMode="auto">
          <a:xfrm>
            <a:off x="1219200" y="2209800"/>
            <a:ext cx="6848475" cy="4167188"/>
          </a:xfrm>
          <a:prstGeom prst="rect">
            <a:avLst/>
          </a:prstGeom>
          <a:noFill/>
        </p:spPr>
      </p:pic>
      <p:pic>
        <p:nvPicPr>
          <p:cNvPr id="527366" name="Picture 6" descr="ch01d"/>
          <p:cNvPicPr>
            <a:picLocks noChangeAspect="1" noChangeArrowheads="1"/>
          </p:cNvPicPr>
          <p:nvPr/>
        </p:nvPicPr>
        <p:blipFill>
          <a:blip r:embed="rId8" cstate="print"/>
          <a:srcRect/>
          <a:stretch>
            <a:fillRect/>
          </a:stretch>
        </p:blipFill>
        <p:spPr bwMode="auto">
          <a:xfrm>
            <a:off x="1219200" y="2209800"/>
            <a:ext cx="6848475" cy="4167188"/>
          </a:xfrm>
          <a:prstGeom prst="rect">
            <a:avLst/>
          </a:prstGeom>
          <a:noFill/>
        </p:spPr>
      </p:pic>
      <p:pic>
        <p:nvPicPr>
          <p:cNvPr id="527367" name="Picture 7" descr="ch01e"/>
          <p:cNvPicPr>
            <a:picLocks noChangeAspect="1" noChangeArrowheads="1"/>
          </p:cNvPicPr>
          <p:nvPr/>
        </p:nvPicPr>
        <p:blipFill>
          <a:blip r:embed="rId9" cstate="print"/>
          <a:srcRect/>
          <a:stretch>
            <a:fillRect/>
          </a:stretch>
        </p:blipFill>
        <p:spPr bwMode="auto">
          <a:xfrm>
            <a:off x="1219200" y="2209800"/>
            <a:ext cx="6848475" cy="4167188"/>
          </a:xfrm>
          <a:prstGeom prst="rect">
            <a:avLst/>
          </a:prstGeom>
          <a:noFill/>
        </p:spPr>
      </p:pic>
    </p:spTree>
  </p:cSld>
  <p:clrMapOvr>
    <a:masterClrMapping/>
  </p:clrMapOvr>
  <p:transition>
    <p:pull dir="d"/>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8" fill="hold" nodeType="clickEffect">
                                  <p:stCondLst>
                                    <p:cond delay="0"/>
                                  </p:stCondLst>
                                  <p:childTnLst>
                                    <p:set>
                                      <p:cBhvr>
                                        <p:cTn id="6" dur="1" fill="hold">
                                          <p:stCondLst>
                                            <p:cond delay="0"/>
                                          </p:stCondLst>
                                        </p:cTn>
                                        <p:tgtEl>
                                          <p:spTgt spid="527364"/>
                                        </p:tgtEl>
                                        <p:attrNameLst>
                                          <p:attrName>style.visibility</p:attrName>
                                        </p:attrNameLst>
                                      </p:cBhvr>
                                      <p:to>
                                        <p:strVal val="visible"/>
                                      </p:to>
                                    </p:set>
                                    <p:animEffect transition="in" filter="wipe(left)">
                                      <p:cBhvr>
                                        <p:cTn id="7" dur="1000"/>
                                        <p:tgtEl>
                                          <p:spTgt spid="527364"/>
                                        </p:tgtEl>
                                      </p:cBhvr>
                                    </p:animEffect>
                                  </p:childTnLst>
                                </p:cTn>
                              </p:par>
                            </p:childTnLst>
                          </p:cTn>
                        </p:par>
                      </p:childTnLst>
                    </p:cTn>
                  </p:par>
                  <p:par>
                    <p:cTn id="8" fill="hold">
                      <p:stCondLst>
                        <p:cond delay="indefinite"/>
                      </p:stCondLst>
                      <p:childTnLst>
                        <p:par>
                          <p:cTn id="9" fill="hold">
                            <p:stCondLst>
                              <p:cond delay="0"/>
                            </p:stCondLst>
                            <p:childTnLst>
                              <p:par>
                                <p:cTn id="10" presetID="22" presetClass="entr" presetSubtype="8" fill="hold" nodeType="clickEffect">
                                  <p:stCondLst>
                                    <p:cond delay="0"/>
                                  </p:stCondLst>
                                  <p:childTnLst>
                                    <p:set>
                                      <p:cBhvr>
                                        <p:cTn id="11" dur="1" fill="hold">
                                          <p:stCondLst>
                                            <p:cond delay="0"/>
                                          </p:stCondLst>
                                        </p:cTn>
                                        <p:tgtEl>
                                          <p:spTgt spid="527365"/>
                                        </p:tgtEl>
                                        <p:attrNameLst>
                                          <p:attrName>style.visibility</p:attrName>
                                        </p:attrNameLst>
                                      </p:cBhvr>
                                      <p:to>
                                        <p:strVal val="visible"/>
                                      </p:to>
                                    </p:set>
                                    <p:animEffect transition="in" filter="wipe(left)">
                                      <p:cBhvr>
                                        <p:cTn id="12" dur="1000"/>
                                        <p:tgtEl>
                                          <p:spTgt spid="527365"/>
                                        </p:tgtEl>
                                      </p:cBhvr>
                                    </p:animEffect>
                                  </p:childTnLst>
                                </p:cTn>
                              </p:par>
                            </p:childTnLst>
                          </p:cTn>
                        </p:par>
                      </p:childTnLst>
                    </p:cTn>
                  </p:par>
                  <p:par>
                    <p:cTn id="13" fill="hold">
                      <p:stCondLst>
                        <p:cond delay="indefinite"/>
                      </p:stCondLst>
                      <p:childTnLst>
                        <p:par>
                          <p:cTn id="14" fill="hold">
                            <p:stCondLst>
                              <p:cond delay="0"/>
                            </p:stCondLst>
                            <p:childTnLst>
                              <p:par>
                                <p:cTn id="15" presetID="22" presetClass="entr" presetSubtype="8" fill="hold" nodeType="clickEffect">
                                  <p:stCondLst>
                                    <p:cond delay="0"/>
                                  </p:stCondLst>
                                  <p:childTnLst>
                                    <p:set>
                                      <p:cBhvr>
                                        <p:cTn id="16" dur="1" fill="hold">
                                          <p:stCondLst>
                                            <p:cond delay="0"/>
                                          </p:stCondLst>
                                        </p:cTn>
                                        <p:tgtEl>
                                          <p:spTgt spid="527366"/>
                                        </p:tgtEl>
                                        <p:attrNameLst>
                                          <p:attrName>style.visibility</p:attrName>
                                        </p:attrNameLst>
                                      </p:cBhvr>
                                      <p:to>
                                        <p:strVal val="visible"/>
                                      </p:to>
                                    </p:set>
                                    <p:animEffect transition="in" filter="wipe(left)">
                                      <p:cBhvr>
                                        <p:cTn id="17" dur="1000"/>
                                        <p:tgtEl>
                                          <p:spTgt spid="527366"/>
                                        </p:tgtEl>
                                      </p:cBhvr>
                                    </p:animEffect>
                                  </p:childTnLst>
                                </p:cTn>
                              </p:par>
                            </p:childTnLst>
                          </p:cTn>
                        </p:par>
                      </p:childTnLst>
                    </p:cTn>
                  </p:par>
                  <p:par>
                    <p:cTn id="18" fill="hold">
                      <p:stCondLst>
                        <p:cond delay="indefinite"/>
                      </p:stCondLst>
                      <p:childTnLst>
                        <p:par>
                          <p:cTn id="19" fill="hold">
                            <p:stCondLst>
                              <p:cond delay="0"/>
                            </p:stCondLst>
                            <p:childTnLst>
                              <p:par>
                                <p:cTn id="20" presetID="22" presetClass="entr" presetSubtype="8" fill="hold" nodeType="clickEffect">
                                  <p:stCondLst>
                                    <p:cond delay="0"/>
                                  </p:stCondLst>
                                  <p:childTnLst>
                                    <p:set>
                                      <p:cBhvr>
                                        <p:cTn id="21" dur="1" fill="hold">
                                          <p:stCondLst>
                                            <p:cond delay="0"/>
                                          </p:stCondLst>
                                        </p:cTn>
                                        <p:tgtEl>
                                          <p:spTgt spid="527367"/>
                                        </p:tgtEl>
                                        <p:attrNameLst>
                                          <p:attrName>style.visibility</p:attrName>
                                        </p:attrNameLst>
                                      </p:cBhvr>
                                      <p:to>
                                        <p:strVal val="visible"/>
                                      </p:to>
                                    </p:set>
                                    <p:animEffect transition="in" filter="wipe(left)">
                                      <p:cBhvr>
                                        <p:cTn id="22" dur="1000"/>
                                        <p:tgtEl>
                                          <p:spTgt spid="52736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122" name="Rectangle 2"/>
          <p:cNvSpPr>
            <a:spLocks noGrp="1" noChangeArrowheads="1"/>
          </p:cNvSpPr>
          <p:nvPr>
            <p:ph type="title"/>
          </p:nvPr>
        </p:nvSpPr>
        <p:spPr>
          <a:xfrm>
            <a:off x="1143000" y="274638"/>
            <a:ext cx="7527925" cy="1143000"/>
          </a:xfrm>
        </p:spPr>
        <p:txBody>
          <a:bodyPr/>
          <a:lstStyle/>
          <a:p>
            <a:r>
              <a:rPr lang="en-US" dirty="0">
                <a:solidFill>
                  <a:srgbClr val="00B050"/>
                </a:solidFill>
              </a:rPr>
              <a:t>Definition of Economics</a:t>
            </a:r>
          </a:p>
        </p:txBody>
      </p:sp>
      <p:sp>
        <p:nvSpPr>
          <p:cNvPr id="5123" name="Rectangle 3"/>
          <p:cNvSpPr>
            <a:spLocks noGrp="1" noChangeArrowheads="1"/>
          </p:cNvSpPr>
          <p:nvPr>
            <p:ph type="body" idx="1"/>
          </p:nvPr>
        </p:nvSpPr>
        <p:spPr>
          <a:xfrm>
            <a:off x="457200" y="1600200"/>
            <a:ext cx="8229600" cy="4525963"/>
          </a:xfrm>
        </p:spPr>
        <p:txBody>
          <a:bodyPr/>
          <a:lstStyle/>
          <a:p>
            <a:pPr lvl="1"/>
            <a:r>
              <a:rPr lang="en-US" dirty="0"/>
              <a:t>All economic questions arise because we want more than we can get.</a:t>
            </a:r>
          </a:p>
          <a:p>
            <a:pPr lvl="1"/>
            <a:r>
              <a:rPr lang="en-US" dirty="0"/>
              <a:t>Our inability to satisfy all our wants is called </a:t>
            </a:r>
            <a:r>
              <a:rPr lang="en-US" b="1" dirty="0">
                <a:solidFill>
                  <a:srgbClr val="FF0000"/>
                </a:solidFill>
              </a:rPr>
              <a:t>scarcity</a:t>
            </a:r>
            <a:r>
              <a:rPr lang="en-US" dirty="0"/>
              <a:t>.</a:t>
            </a:r>
          </a:p>
          <a:p>
            <a:pPr lvl="1"/>
            <a:r>
              <a:rPr lang="en-US" dirty="0"/>
              <a:t>Because we face scarcity, we must make </a:t>
            </a:r>
            <a:r>
              <a:rPr lang="en-US" b="1" dirty="0">
                <a:solidFill>
                  <a:srgbClr val="FF0000"/>
                </a:solidFill>
              </a:rPr>
              <a:t>choices</a:t>
            </a:r>
            <a:r>
              <a:rPr lang="en-US" dirty="0"/>
              <a:t>.</a:t>
            </a:r>
          </a:p>
          <a:p>
            <a:pPr lvl="1"/>
            <a:r>
              <a:rPr lang="en-US" dirty="0"/>
              <a:t>The choices we make depend on the incentives we face.</a:t>
            </a:r>
          </a:p>
          <a:p>
            <a:pPr lvl="1"/>
            <a:r>
              <a:rPr lang="en-US" dirty="0"/>
              <a:t>An </a:t>
            </a:r>
            <a:r>
              <a:rPr lang="en-US" b="1" dirty="0">
                <a:solidFill>
                  <a:srgbClr val="FF0000"/>
                </a:solidFill>
              </a:rPr>
              <a:t>incentive</a:t>
            </a:r>
            <a:r>
              <a:rPr lang="en-US" dirty="0"/>
              <a:t> is a reward that encourages an action or a penalty that discourages an action.</a:t>
            </a:r>
          </a:p>
        </p:txBody>
      </p:sp>
    </p:spTree>
  </p:cSld>
  <p:clrMapOvr>
    <a:masterClrMapping/>
  </p:clrMapOvr>
  <p:transition spd="med">
    <p:pull dir="d"/>
  </p:transition>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solidFill>
                  <a:srgbClr val="00B050"/>
                </a:solidFill>
              </a:rPr>
              <a:t>Definition of Economics</a:t>
            </a:r>
            <a:endParaRPr lang="en-US" dirty="0"/>
          </a:p>
        </p:txBody>
      </p:sp>
      <p:sp>
        <p:nvSpPr>
          <p:cNvPr id="3" name="Content Placeholder 2"/>
          <p:cNvSpPr>
            <a:spLocks noGrp="1"/>
          </p:cNvSpPr>
          <p:nvPr>
            <p:ph idx="1"/>
          </p:nvPr>
        </p:nvSpPr>
        <p:spPr/>
        <p:txBody>
          <a:bodyPr>
            <a:normAutofit/>
          </a:bodyPr>
          <a:lstStyle/>
          <a:p>
            <a:r>
              <a:rPr lang="en-US" sz="2800" dirty="0" smtClean="0"/>
              <a:t>Forbes lists Bill Gates and Warren Buffet as the two wealthiest Americans. </a:t>
            </a:r>
          </a:p>
          <a:p>
            <a:pPr>
              <a:buNone/>
            </a:pPr>
            <a:endParaRPr lang="en-US" sz="2800" dirty="0" smtClean="0"/>
          </a:p>
          <a:p>
            <a:pPr>
              <a:buNone/>
            </a:pPr>
            <a:r>
              <a:rPr lang="en-US" sz="2800" dirty="0" smtClean="0"/>
              <a:t>    </a:t>
            </a:r>
            <a:r>
              <a:rPr lang="en-US" sz="2800" b="1" u="sng" dirty="0" smtClean="0"/>
              <a:t>Question</a:t>
            </a:r>
          </a:p>
          <a:p>
            <a:r>
              <a:rPr lang="en-US" sz="2800" b="1" dirty="0" smtClean="0">
                <a:solidFill>
                  <a:srgbClr val="FF0000"/>
                </a:solidFill>
              </a:rPr>
              <a:t>Do these two men face scarcity?</a:t>
            </a:r>
            <a:endParaRPr lang="en-US" sz="2800" b="1" dirty="0">
              <a:solidFill>
                <a:srgbClr val="FF0000"/>
              </a:solidFill>
            </a:endParaRPr>
          </a:p>
        </p:txBody>
      </p:sp>
    </p:spTree>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95939" name="Rectangle 3"/>
          <p:cNvSpPr>
            <a:spLocks noGrp="1" noChangeArrowheads="1"/>
          </p:cNvSpPr>
          <p:nvPr>
            <p:ph type="body" idx="1"/>
          </p:nvPr>
        </p:nvSpPr>
        <p:spPr>
          <a:xfrm>
            <a:off x="457200" y="1600200"/>
            <a:ext cx="8229600" cy="4525963"/>
          </a:xfrm>
        </p:spPr>
        <p:txBody>
          <a:bodyPr/>
          <a:lstStyle/>
          <a:p>
            <a:pPr marL="120650" lvl="1" defTabSz="457200"/>
            <a:r>
              <a:rPr lang="en-US" b="1" dirty="0">
                <a:solidFill>
                  <a:srgbClr val="FF0000"/>
                </a:solidFill>
              </a:rPr>
              <a:t>Economics</a:t>
            </a:r>
            <a:r>
              <a:rPr lang="en-US" dirty="0"/>
              <a:t> is the social science that studies the </a:t>
            </a:r>
            <a:r>
              <a:rPr lang="en-US" i="1" dirty="0"/>
              <a:t>choices</a:t>
            </a:r>
            <a:r>
              <a:rPr lang="en-US" dirty="0"/>
              <a:t> that individuals, businesses, governments, and entire societies make as they cope with </a:t>
            </a:r>
            <a:r>
              <a:rPr lang="en-US" b="1" i="1" dirty="0">
                <a:solidFill>
                  <a:srgbClr val="00B050"/>
                </a:solidFill>
              </a:rPr>
              <a:t>scarcity</a:t>
            </a:r>
            <a:r>
              <a:rPr lang="en-US" i="1" dirty="0"/>
              <a:t> </a:t>
            </a:r>
            <a:r>
              <a:rPr lang="en-US" dirty="0"/>
              <a:t>and the</a:t>
            </a:r>
            <a:r>
              <a:rPr lang="en-US" b="1" dirty="0">
                <a:solidFill>
                  <a:srgbClr val="00B050"/>
                </a:solidFill>
              </a:rPr>
              <a:t> </a:t>
            </a:r>
            <a:r>
              <a:rPr lang="en-US" b="1" i="1" dirty="0">
                <a:solidFill>
                  <a:srgbClr val="00B050"/>
                </a:solidFill>
              </a:rPr>
              <a:t>incentives</a:t>
            </a:r>
            <a:r>
              <a:rPr lang="en-US" b="1" dirty="0">
                <a:solidFill>
                  <a:srgbClr val="00B050"/>
                </a:solidFill>
              </a:rPr>
              <a:t> </a:t>
            </a:r>
            <a:r>
              <a:rPr lang="en-US" dirty="0"/>
              <a:t>that influence and reconcile those choices</a:t>
            </a:r>
            <a:r>
              <a:rPr lang="en-US" dirty="0" smtClean="0"/>
              <a:t>.</a:t>
            </a:r>
            <a:endParaRPr lang="en-US" dirty="0"/>
          </a:p>
        </p:txBody>
      </p:sp>
      <p:sp>
        <p:nvSpPr>
          <p:cNvPr id="295941" name="Rectangle 5"/>
          <p:cNvSpPr>
            <a:spLocks noGrp="1" noChangeArrowheads="1"/>
          </p:cNvSpPr>
          <p:nvPr>
            <p:ph type="title"/>
          </p:nvPr>
        </p:nvSpPr>
        <p:spPr>
          <a:xfrm>
            <a:off x="1143000" y="274638"/>
            <a:ext cx="7527925" cy="1143000"/>
          </a:xfrm>
          <a:noFill/>
          <a:ln/>
        </p:spPr>
        <p:txBody>
          <a:bodyPr/>
          <a:lstStyle/>
          <a:p>
            <a:r>
              <a:rPr lang="en-US" dirty="0">
                <a:solidFill>
                  <a:srgbClr val="00B050"/>
                </a:solidFill>
              </a:rPr>
              <a:t>Definition of Economics</a:t>
            </a:r>
          </a:p>
        </p:txBody>
      </p:sp>
    </p:spTree>
  </p:cSld>
  <p:clrMapOvr>
    <a:masterClrMapping/>
  </p:clrMapOvr>
  <p:transition/>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solidFill>
                  <a:srgbClr val="00B050"/>
                </a:solidFill>
              </a:rPr>
              <a:t>Definition of Economics</a:t>
            </a:r>
            <a:endParaRPr lang="en-US" dirty="0"/>
          </a:p>
        </p:txBody>
      </p:sp>
      <p:sp>
        <p:nvSpPr>
          <p:cNvPr id="3" name="Content Placeholder 2"/>
          <p:cNvSpPr>
            <a:spLocks noGrp="1"/>
          </p:cNvSpPr>
          <p:nvPr>
            <p:ph idx="1"/>
          </p:nvPr>
        </p:nvSpPr>
        <p:spPr/>
        <p:txBody>
          <a:bodyPr>
            <a:normAutofit fontScale="85000" lnSpcReduction="10000"/>
          </a:bodyPr>
          <a:lstStyle/>
          <a:p>
            <a:r>
              <a:rPr lang="en-US" b="1" dirty="0" smtClean="0">
                <a:solidFill>
                  <a:srgbClr val="FF0000"/>
                </a:solidFill>
              </a:rPr>
              <a:t>Alfred Marshall </a:t>
            </a:r>
            <a:r>
              <a:rPr lang="en-US" dirty="0" smtClean="0"/>
              <a:t>defines economics as a study of “mankind in the ordinary business of life; it examines that part of individual and social action which is most closely connected with the attainment and with the use of the material requisites of wellbeing.”</a:t>
            </a:r>
          </a:p>
          <a:p>
            <a:r>
              <a:rPr lang="en-US" dirty="0" smtClean="0"/>
              <a:t>Textbook</a:t>
            </a:r>
            <a:r>
              <a:rPr lang="en-US" i="1" dirty="0" smtClean="0"/>
              <a:t>: The Principles of Economics</a:t>
            </a:r>
            <a:r>
              <a:rPr lang="en-US" dirty="0" smtClean="0"/>
              <a:t>, 1890 (highly influential).</a:t>
            </a:r>
          </a:p>
          <a:p>
            <a:r>
              <a:rPr lang="en-US" dirty="0" smtClean="0"/>
              <a:t>Emphasis: </a:t>
            </a:r>
            <a:r>
              <a:rPr lang="en-US" b="1" dirty="0" smtClean="0">
                <a:solidFill>
                  <a:srgbClr val="00B050"/>
                </a:solidFill>
              </a:rPr>
              <a:t>“Methodological individualism”</a:t>
            </a:r>
            <a:r>
              <a:rPr lang="en-US" dirty="0" smtClean="0">
                <a:sym typeface="Symbol"/>
              </a:rPr>
              <a:t> explains why individuals behave as they do and broad generalizations about groups or types of people hampers the understanding of human behavior.</a:t>
            </a:r>
            <a:endParaRPr lang="en-US" dirty="0" smtClean="0"/>
          </a:p>
          <a:p>
            <a:endParaRPr lang="en-US" dirty="0"/>
          </a:p>
        </p:txBody>
      </p:sp>
      <p:sp>
        <p:nvSpPr>
          <p:cNvPr id="76802" name="AutoShape 2" descr="Alfred Marshall">
            <a:hlinkClick r:id="rId2"/>
          </p:cNvPr>
          <p:cNvSpPr>
            <a:spLocks noChangeAspect="1" noChangeArrowheads="1"/>
          </p:cNvSpPr>
          <p:nvPr/>
        </p:nvSpPr>
        <p:spPr bwMode="auto">
          <a:xfrm>
            <a:off x="155575" y="-738188"/>
            <a:ext cx="1104900" cy="1552576"/>
          </a:xfrm>
          <a:prstGeom prst="rect">
            <a:avLst/>
          </a:prstGeom>
          <a:noFill/>
        </p:spPr>
        <p:txBody>
          <a:bodyPr vert="horz" wrap="square" lIns="91440" tIns="45720" rIns="91440" bIns="45720" numCol="1" anchor="t" anchorCtr="0" compatLnSpc="1">
            <a:prstTxWarp prst="textNoShape">
              <a:avLst/>
            </a:prstTxWarp>
          </a:bodyPr>
          <a:lstStyle/>
          <a:p>
            <a:endParaRPr lang="en-US"/>
          </a:p>
        </p:txBody>
      </p:sp>
    </p:spTree>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solidFill>
                  <a:srgbClr val="00B050"/>
                </a:solidFill>
              </a:rPr>
              <a:t>Definition of Economics</a:t>
            </a:r>
            <a:endParaRPr lang="en-US" dirty="0"/>
          </a:p>
        </p:txBody>
      </p:sp>
      <p:sp>
        <p:nvSpPr>
          <p:cNvPr id="3" name="Content Placeholder 2"/>
          <p:cNvSpPr>
            <a:spLocks noGrp="1"/>
          </p:cNvSpPr>
          <p:nvPr>
            <p:ph idx="1"/>
          </p:nvPr>
        </p:nvSpPr>
        <p:spPr/>
        <p:txBody>
          <a:bodyPr>
            <a:normAutofit/>
          </a:bodyPr>
          <a:lstStyle/>
          <a:p>
            <a:r>
              <a:rPr lang="en-US" sz="2800" b="1" dirty="0" smtClean="0">
                <a:solidFill>
                  <a:srgbClr val="FF0000"/>
                </a:solidFill>
              </a:rPr>
              <a:t>Jacob </a:t>
            </a:r>
            <a:r>
              <a:rPr lang="en-US" sz="2800" b="1" dirty="0" err="1" smtClean="0">
                <a:solidFill>
                  <a:srgbClr val="FF0000"/>
                </a:solidFill>
              </a:rPr>
              <a:t>Viner</a:t>
            </a:r>
            <a:r>
              <a:rPr lang="en-US" sz="2800" dirty="0" smtClean="0"/>
              <a:t>: “Economics is what economists do.”</a:t>
            </a:r>
          </a:p>
          <a:p>
            <a:r>
              <a:rPr lang="en-US" sz="2800" b="1" dirty="0" smtClean="0">
                <a:solidFill>
                  <a:srgbClr val="FF0000"/>
                </a:solidFill>
              </a:rPr>
              <a:t>Jim </a:t>
            </a:r>
            <a:r>
              <a:rPr lang="en-US" sz="2800" b="1" dirty="0" err="1" smtClean="0">
                <a:solidFill>
                  <a:srgbClr val="FF0000"/>
                </a:solidFill>
              </a:rPr>
              <a:t>Duesenberry</a:t>
            </a:r>
            <a:r>
              <a:rPr lang="en-US" sz="2800" dirty="0" smtClean="0"/>
              <a:t>: “Economics is all about how people make choices. Sociology is about why there isn’t any choice to be made.”</a:t>
            </a:r>
          </a:p>
          <a:p>
            <a:endParaRPr lang="en-US" sz="2800" dirty="0"/>
          </a:p>
        </p:txBody>
      </p:sp>
    </p:spTree>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solidFill>
                  <a:srgbClr val="00B050"/>
                </a:solidFill>
              </a:rPr>
              <a:t>Definition of Economics</a:t>
            </a:r>
            <a:endParaRPr lang="en-US" dirty="0"/>
          </a:p>
        </p:txBody>
      </p:sp>
      <p:sp>
        <p:nvSpPr>
          <p:cNvPr id="3" name="Content Placeholder 2"/>
          <p:cNvSpPr>
            <a:spLocks noGrp="1"/>
          </p:cNvSpPr>
          <p:nvPr>
            <p:ph idx="1"/>
          </p:nvPr>
        </p:nvSpPr>
        <p:spPr/>
        <p:txBody>
          <a:bodyPr/>
          <a:lstStyle/>
          <a:p>
            <a:r>
              <a:rPr lang="en-US" sz="2800" b="1" dirty="0" smtClean="0">
                <a:solidFill>
                  <a:srgbClr val="FF0000"/>
                </a:solidFill>
              </a:rPr>
              <a:t>John Maynard Keynes</a:t>
            </a:r>
            <a:r>
              <a:rPr lang="en-US" sz="2800" dirty="0" smtClean="0"/>
              <a:t>: “The theory of economics does not furnish a body of settled conclusions immediately applicable to policy. It is a method rather than a doctrine, an apparatus of the mind, a technique of thinking, which helps it possessors to draw correct conclusions.”</a:t>
            </a:r>
          </a:p>
          <a:p>
            <a:r>
              <a:rPr lang="en-US" sz="2800" dirty="0" smtClean="0"/>
              <a:t>Textbook: </a:t>
            </a:r>
            <a:r>
              <a:rPr lang="en-US" sz="2800" i="1" dirty="0" smtClean="0"/>
              <a:t>The General theory of Employment, Interest and Money, </a:t>
            </a:r>
            <a:r>
              <a:rPr lang="en-US" sz="2800" dirty="0" smtClean="0"/>
              <a:t>1936.</a:t>
            </a:r>
            <a:endParaRPr lang="en-US" sz="2800" i="1" dirty="0" smtClean="0"/>
          </a:p>
          <a:p>
            <a:endParaRPr lang="en-US" sz="2800" dirty="0" smtClean="0"/>
          </a:p>
          <a:p>
            <a:endParaRPr lang="en-US" dirty="0"/>
          </a:p>
        </p:txBody>
      </p:sp>
    </p:spTree>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solidFill>
                  <a:srgbClr val="00B050"/>
                </a:solidFill>
              </a:rPr>
              <a:t>Definition of Economics</a:t>
            </a:r>
            <a:endParaRPr lang="en-US" dirty="0"/>
          </a:p>
        </p:txBody>
      </p:sp>
      <p:sp>
        <p:nvSpPr>
          <p:cNvPr id="3" name="Content Placeholder 2"/>
          <p:cNvSpPr>
            <a:spLocks noGrp="1"/>
          </p:cNvSpPr>
          <p:nvPr>
            <p:ph idx="1"/>
          </p:nvPr>
        </p:nvSpPr>
        <p:spPr/>
        <p:txBody>
          <a:bodyPr>
            <a:normAutofit/>
          </a:bodyPr>
          <a:lstStyle/>
          <a:p>
            <a:r>
              <a:rPr lang="en-US" sz="2800" b="1" dirty="0" smtClean="0">
                <a:solidFill>
                  <a:srgbClr val="FF0000"/>
                </a:solidFill>
              </a:rPr>
              <a:t>Lionel Robbin</a:t>
            </a:r>
            <a:r>
              <a:rPr lang="en-US" sz="2800" dirty="0" smtClean="0"/>
              <a:t>: “Economics is the science which studies human behavior as a relationship between ends and scarce means which have alternative uses.”</a:t>
            </a:r>
          </a:p>
          <a:p>
            <a:r>
              <a:rPr lang="en-US" sz="2800" b="1" dirty="0" smtClean="0">
                <a:solidFill>
                  <a:srgbClr val="00B050"/>
                </a:solidFill>
              </a:rPr>
              <a:t>Modern economics is the child of political economy and the grandchild of philosophy.</a:t>
            </a:r>
            <a:endParaRPr lang="en-US" sz="2800" b="1" dirty="0">
              <a:solidFill>
                <a:srgbClr val="00B050"/>
              </a:solidFill>
            </a:endParaRPr>
          </a:p>
        </p:txBody>
      </p:sp>
    </p:spTree>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solidFill>
                  <a:srgbClr val="00B050"/>
                </a:solidFill>
              </a:rPr>
              <a:t>Definition of Economics</a:t>
            </a:r>
            <a:endParaRPr lang="en-US" dirty="0"/>
          </a:p>
        </p:txBody>
      </p:sp>
      <p:sp>
        <p:nvSpPr>
          <p:cNvPr id="3" name="Content Placeholder 2"/>
          <p:cNvSpPr>
            <a:spLocks noGrp="1"/>
          </p:cNvSpPr>
          <p:nvPr>
            <p:ph idx="1"/>
          </p:nvPr>
        </p:nvSpPr>
        <p:spPr/>
        <p:txBody>
          <a:bodyPr/>
          <a:lstStyle/>
          <a:p>
            <a:pPr marL="120650" lvl="1" defTabSz="457200">
              <a:buNone/>
            </a:pPr>
            <a:r>
              <a:rPr lang="en-US" dirty="0" smtClean="0"/>
              <a:t>  Present day economics has two main branches (the two pillars of economics):</a:t>
            </a:r>
          </a:p>
          <a:p>
            <a:pPr marL="120650" lvl="1" defTabSz="457200">
              <a:buClr>
                <a:srgbClr val="60003D"/>
              </a:buClr>
              <a:buSzPct val="75000"/>
              <a:buFont typeface="Webdings" pitchFamily="18" charset="2"/>
              <a:buChar char="&lt;"/>
            </a:pPr>
            <a:r>
              <a:rPr lang="en-US" dirty="0" smtClean="0"/>
              <a:t> Microeconomics</a:t>
            </a:r>
          </a:p>
          <a:p>
            <a:pPr marL="120650" lvl="1" defTabSz="457200">
              <a:buClr>
                <a:srgbClr val="60003D"/>
              </a:buClr>
              <a:buSzPct val="75000"/>
              <a:buFont typeface="Webdings" pitchFamily="18" charset="2"/>
              <a:buChar char="&lt;"/>
            </a:pPr>
            <a:r>
              <a:rPr lang="en-US" dirty="0" smtClean="0"/>
              <a:t> Macroeconomics</a:t>
            </a:r>
          </a:p>
          <a:p>
            <a:endParaRPr lang="en-US" dirty="0"/>
          </a:p>
        </p:txBody>
      </p:sp>
    </p:spTree>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sp>
        <p:nvSpPr>
          <p:cNvPr id="132099" name="Rectangle 3"/>
          <p:cNvSpPr>
            <a:spLocks noGrp="1" noChangeArrowheads="1"/>
          </p:cNvSpPr>
          <p:nvPr>
            <p:ph type="body" idx="1"/>
          </p:nvPr>
        </p:nvSpPr>
        <p:spPr>
          <a:xfrm>
            <a:off x="457200" y="1600200"/>
            <a:ext cx="8229600" cy="4525963"/>
          </a:xfrm>
        </p:spPr>
        <p:txBody>
          <a:bodyPr>
            <a:normAutofit lnSpcReduction="10000"/>
          </a:bodyPr>
          <a:lstStyle/>
          <a:p>
            <a:r>
              <a:rPr lang="en-US" b="1" u="sng" dirty="0">
                <a:solidFill>
                  <a:srgbClr val="60003D"/>
                </a:solidFill>
              </a:rPr>
              <a:t>Microeconomics</a:t>
            </a:r>
          </a:p>
          <a:p>
            <a:pPr lvl="1"/>
            <a:r>
              <a:rPr lang="en-US" b="1" dirty="0">
                <a:solidFill>
                  <a:srgbClr val="FF0000"/>
                </a:solidFill>
              </a:rPr>
              <a:t>Microeconomics</a:t>
            </a:r>
            <a:r>
              <a:rPr lang="en-US" dirty="0"/>
              <a:t> is the study of choices that individuals and businesses make, the way those choices interact in markets, and the influence of governments.</a:t>
            </a:r>
          </a:p>
          <a:p>
            <a:r>
              <a:rPr lang="en-US" b="1" u="sng" dirty="0">
                <a:solidFill>
                  <a:srgbClr val="60003D"/>
                </a:solidFill>
              </a:rPr>
              <a:t>Macroeconomics</a:t>
            </a:r>
          </a:p>
          <a:p>
            <a:pPr lvl="1"/>
            <a:r>
              <a:rPr lang="en-US" b="1" dirty="0">
                <a:solidFill>
                  <a:srgbClr val="FF0000"/>
                </a:solidFill>
              </a:rPr>
              <a:t>Macroeconomics</a:t>
            </a:r>
            <a:r>
              <a:rPr lang="en-US" dirty="0"/>
              <a:t> is the study of the performance of the national and global economies</a:t>
            </a:r>
            <a:r>
              <a:rPr lang="en-US" dirty="0" smtClean="0"/>
              <a:t>.</a:t>
            </a:r>
          </a:p>
          <a:p>
            <a:pPr lvl="1"/>
            <a:r>
              <a:rPr lang="en-CA" dirty="0" smtClean="0"/>
              <a:t>Macroeconomics is the study of overall or aggregate performance of an economy.</a:t>
            </a:r>
          </a:p>
          <a:p>
            <a:pPr lvl="1">
              <a:buNone/>
            </a:pPr>
            <a:endParaRPr lang="en-US" dirty="0">
              <a:latin typeface="AGaramond" pitchFamily="18" charset="0"/>
            </a:endParaRPr>
          </a:p>
          <a:p>
            <a:pPr lvl="1"/>
            <a:endParaRPr lang="en-US" dirty="0"/>
          </a:p>
        </p:txBody>
      </p:sp>
      <p:sp>
        <p:nvSpPr>
          <p:cNvPr id="132101" name="Rectangle 5"/>
          <p:cNvSpPr>
            <a:spLocks noGrp="1" noChangeArrowheads="1"/>
          </p:cNvSpPr>
          <p:nvPr>
            <p:ph type="title"/>
          </p:nvPr>
        </p:nvSpPr>
        <p:spPr>
          <a:xfrm>
            <a:off x="1143000" y="274638"/>
            <a:ext cx="7527925" cy="1143000"/>
          </a:xfrm>
          <a:noFill/>
          <a:ln/>
        </p:spPr>
        <p:txBody>
          <a:bodyPr/>
          <a:lstStyle/>
          <a:p>
            <a:r>
              <a:rPr lang="en-US" dirty="0">
                <a:solidFill>
                  <a:srgbClr val="00B050"/>
                </a:solidFill>
              </a:rPr>
              <a:t>Definition of Economics</a:t>
            </a:r>
          </a:p>
        </p:txBody>
      </p:sp>
    </p:spTree>
  </p:cSld>
  <p:clrMapOvr>
    <a:masterClrMapping/>
  </p:clrMapOvr>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8" fill="hold" grpId="0" nodeType="clickEffect">
                                  <p:stCondLst>
                                    <p:cond delay="0"/>
                                  </p:stCondLst>
                                  <p:childTnLst>
                                    <p:set>
                                      <p:cBhvr>
                                        <p:cTn id="6" dur="1" fill="hold">
                                          <p:stCondLst>
                                            <p:cond delay="0"/>
                                          </p:stCondLst>
                                        </p:cTn>
                                        <p:tgtEl>
                                          <p:spTgt spid="132099">
                                            <p:txEl>
                                              <p:pRg st="1" end="1"/>
                                            </p:txEl>
                                          </p:spTgt>
                                        </p:tgtEl>
                                        <p:attrNameLst>
                                          <p:attrName>style.visibility</p:attrName>
                                        </p:attrNameLst>
                                      </p:cBhvr>
                                      <p:to>
                                        <p:strVal val="visible"/>
                                      </p:to>
                                    </p:set>
                                    <p:animEffect transition="in" filter="wipe(left)">
                                      <p:cBhvr>
                                        <p:cTn id="7" dur="1000"/>
                                        <p:tgtEl>
                                          <p:spTgt spid="132099">
                                            <p:txEl>
                                              <p:pRg st="1" end="1"/>
                                            </p:txEl>
                                          </p:spTgt>
                                        </p:tgtEl>
                                      </p:cBhvr>
                                    </p:animEffect>
                                  </p:childTnLst>
                                </p:cTn>
                              </p:par>
                            </p:childTnLst>
                          </p:cTn>
                        </p:par>
                      </p:childTnLst>
                    </p:cTn>
                  </p:par>
                  <p:par>
                    <p:cTn id="8" fill="hold">
                      <p:stCondLst>
                        <p:cond delay="indefinite"/>
                      </p:stCondLst>
                      <p:childTnLst>
                        <p:par>
                          <p:cTn id="9" fill="hold">
                            <p:stCondLst>
                              <p:cond delay="0"/>
                            </p:stCondLst>
                            <p:childTnLst>
                              <p:par>
                                <p:cTn id="10" presetID="22" presetClass="entr" presetSubtype="8" fill="hold" grpId="0" nodeType="clickEffect">
                                  <p:stCondLst>
                                    <p:cond delay="0"/>
                                  </p:stCondLst>
                                  <p:childTnLst>
                                    <p:set>
                                      <p:cBhvr>
                                        <p:cTn id="11" dur="1" fill="hold">
                                          <p:stCondLst>
                                            <p:cond delay="0"/>
                                          </p:stCondLst>
                                        </p:cTn>
                                        <p:tgtEl>
                                          <p:spTgt spid="132099">
                                            <p:txEl>
                                              <p:pRg st="2" end="2"/>
                                            </p:txEl>
                                          </p:spTgt>
                                        </p:tgtEl>
                                        <p:attrNameLst>
                                          <p:attrName>style.visibility</p:attrName>
                                        </p:attrNameLst>
                                      </p:cBhvr>
                                      <p:to>
                                        <p:strVal val="visible"/>
                                      </p:to>
                                    </p:set>
                                    <p:animEffect transition="in" filter="wipe(left)">
                                      <p:cBhvr>
                                        <p:cTn id="12" dur="1000"/>
                                        <p:tgtEl>
                                          <p:spTgt spid="132099">
                                            <p:txEl>
                                              <p:pRg st="2" end="2"/>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22" presetClass="entr" presetSubtype="8" fill="hold" grpId="0" nodeType="clickEffect">
                                  <p:stCondLst>
                                    <p:cond delay="0"/>
                                  </p:stCondLst>
                                  <p:childTnLst>
                                    <p:set>
                                      <p:cBhvr>
                                        <p:cTn id="16" dur="1" fill="hold">
                                          <p:stCondLst>
                                            <p:cond delay="0"/>
                                          </p:stCondLst>
                                        </p:cTn>
                                        <p:tgtEl>
                                          <p:spTgt spid="132099">
                                            <p:txEl>
                                              <p:pRg st="3" end="3"/>
                                            </p:txEl>
                                          </p:spTgt>
                                        </p:tgtEl>
                                        <p:attrNameLst>
                                          <p:attrName>style.visibility</p:attrName>
                                        </p:attrNameLst>
                                      </p:cBhvr>
                                      <p:to>
                                        <p:strVal val="visible"/>
                                      </p:to>
                                    </p:set>
                                    <p:animEffect transition="in" filter="wipe(left)">
                                      <p:cBhvr>
                                        <p:cTn id="17" dur="1000"/>
                                        <p:tgtEl>
                                          <p:spTgt spid="132099">
                                            <p:txEl>
                                              <p:pRg st="3" end="3"/>
                                            </p:txEl>
                                          </p:spTgt>
                                        </p:tgtEl>
                                      </p:cBhvr>
                                    </p:animEffect>
                                  </p:childTnLst>
                                </p:cTn>
                              </p:par>
                            </p:childTnLst>
                          </p:cTn>
                        </p:par>
                      </p:childTnLst>
                    </p:cTn>
                  </p:par>
                  <p:par>
                    <p:cTn id="18" fill="hold">
                      <p:stCondLst>
                        <p:cond delay="indefinite"/>
                      </p:stCondLst>
                      <p:childTnLst>
                        <p:par>
                          <p:cTn id="19" fill="hold">
                            <p:stCondLst>
                              <p:cond delay="0"/>
                            </p:stCondLst>
                            <p:childTnLst>
                              <p:par>
                                <p:cTn id="20" presetID="22" presetClass="entr" presetSubtype="8" fill="hold" grpId="0" nodeType="clickEffect">
                                  <p:stCondLst>
                                    <p:cond delay="0"/>
                                  </p:stCondLst>
                                  <p:childTnLst>
                                    <p:set>
                                      <p:cBhvr>
                                        <p:cTn id="21" dur="1" fill="hold">
                                          <p:stCondLst>
                                            <p:cond delay="0"/>
                                          </p:stCondLst>
                                        </p:cTn>
                                        <p:tgtEl>
                                          <p:spTgt spid="132099">
                                            <p:txEl>
                                              <p:pRg st="4" end="4"/>
                                            </p:txEl>
                                          </p:spTgt>
                                        </p:tgtEl>
                                        <p:attrNameLst>
                                          <p:attrName>style.visibility</p:attrName>
                                        </p:attrNameLst>
                                      </p:cBhvr>
                                      <p:to>
                                        <p:strVal val="visible"/>
                                      </p:to>
                                    </p:set>
                                    <p:animEffect transition="in" filter="wipe(left)">
                                      <p:cBhvr>
                                        <p:cTn id="22" dur="1000"/>
                                        <p:tgtEl>
                                          <p:spTgt spid="132099">
                                            <p:txEl>
                                              <p:pRg st="4" end="4"/>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32099" grpId="0" build="p" bldLvl="3"/>
    </p:bld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en-US" dirty="0" smtClean="0">
                <a:solidFill>
                  <a:srgbClr val="00B050"/>
                </a:solidFill>
              </a:rPr>
              <a:t>Examples of Micro and Macroeconomic Questions </a:t>
            </a:r>
            <a:endParaRPr lang="en-US" dirty="0">
              <a:solidFill>
                <a:srgbClr val="00B050"/>
              </a:solidFill>
            </a:endParaRPr>
          </a:p>
        </p:txBody>
      </p:sp>
      <p:sp>
        <p:nvSpPr>
          <p:cNvPr id="3" name="Content Placeholder 2"/>
          <p:cNvSpPr>
            <a:spLocks noGrp="1"/>
          </p:cNvSpPr>
          <p:nvPr>
            <p:ph idx="1"/>
          </p:nvPr>
        </p:nvSpPr>
        <p:spPr/>
        <p:txBody>
          <a:bodyPr/>
          <a:lstStyle/>
          <a:p>
            <a:pPr marL="342900" lvl="1" indent="-342900">
              <a:buFont typeface="Arial" pitchFamily="34" charset="0"/>
              <a:buChar char="•"/>
            </a:pPr>
            <a:r>
              <a:rPr lang="en-US" dirty="0" smtClean="0"/>
              <a:t>An example of a microeconomic question is: Why are people buying more e-books and fewer hard copy books?</a:t>
            </a:r>
          </a:p>
          <a:p>
            <a:pPr marL="342900" lvl="1" indent="-342900">
              <a:buFont typeface="Arial" pitchFamily="34" charset="0"/>
              <a:buChar char="•"/>
            </a:pPr>
            <a:r>
              <a:rPr lang="en-US" dirty="0" smtClean="0"/>
              <a:t>An example of a macroeconomic question is: Why is the unemployment rate in Canada so high?</a:t>
            </a:r>
            <a:endParaRPr lang="en-US" dirty="0" smtClean="0">
              <a:latin typeface="AGaramond" pitchFamily="18" charset="0"/>
            </a:endParaRPr>
          </a:p>
          <a:p>
            <a:endParaRPr lang="en-US" dirty="0"/>
          </a:p>
        </p:txBody>
      </p:sp>
    </p:spTree>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54626" name="Rectangle 2"/>
          <p:cNvSpPr>
            <a:spLocks noGrp="1" noChangeArrowheads="1"/>
          </p:cNvSpPr>
          <p:nvPr>
            <p:ph type="title"/>
          </p:nvPr>
        </p:nvSpPr>
        <p:spPr>
          <a:xfrm>
            <a:off x="1066800" y="274638"/>
            <a:ext cx="7604125" cy="1143000"/>
          </a:xfrm>
        </p:spPr>
        <p:txBody>
          <a:bodyPr/>
          <a:lstStyle/>
          <a:p>
            <a:r>
              <a:rPr lang="en-US" dirty="0">
                <a:solidFill>
                  <a:srgbClr val="00B050"/>
                </a:solidFill>
              </a:rPr>
              <a:t>Two Big Economic Questions </a:t>
            </a:r>
          </a:p>
        </p:txBody>
      </p:sp>
      <p:sp>
        <p:nvSpPr>
          <p:cNvPr id="154627" name="Rectangle 3"/>
          <p:cNvSpPr>
            <a:spLocks noGrp="1" noChangeArrowheads="1"/>
          </p:cNvSpPr>
          <p:nvPr>
            <p:ph type="body" idx="1"/>
          </p:nvPr>
        </p:nvSpPr>
        <p:spPr>
          <a:xfrm>
            <a:off x="457200" y="1524000"/>
            <a:ext cx="8229600" cy="3535363"/>
          </a:xfrm>
        </p:spPr>
        <p:txBody>
          <a:bodyPr/>
          <a:lstStyle/>
          <a:p>
            <a:pPr marL="406400" lvl="1" indent="-292100"/>
            <a:r>
              <a:rPr lang="en-US" b="1" u="sng" dirty="0">
                <a:solidFill>
                  <a:srgbClr val="FF0000"/>
                </a:solidFill>
              </a:rPr>
              <a:t>Two big questions summarize the scope of economics:</a:t>
            </a:r>
          </a:p>
          <a:p>
            <a:pPr marL="406400" lvl="1" indent="-292100">
              <a:buClr>
                <a:srgbClr val="60003D"/>
              </a:buClr>
              <a:buSzPct val="75000"/>
              <a:buFont typeface="Webdings" pitchFamily="18" charset="2"/>
              <a:buChar char="&lt;"/>
            </a:pPr>
            <a:r>
              <a:rPr lang="en-US" dirty="0"/>
              <a:t>How do choices end up determining </a:t>
            </a:r>
            <a:r>
              <a:rPr lang="en-US" b="1" i="1" dirty="0">
                <a:solidFill>
                  <a:srgbClr val="FF0000"/>
                </a:solidFill>
              </a:rPr>
              <a:t>what</a:t>
            </a:r>
            <a:r>
              <a:rPr lang="en-US" dirty="0">
                <a:solidFill>
                  <a:srgbClr val="FF0000"/>
                </a:solidFill>
              </a:rPr>
              <a:t>, </a:t>
            </a:r>
            <a:r>
              <a:rPr lang="en-US" b="1" i="1" dirty="0">
                <a:solidFill>
                  <a:srgbClr val="FF0000"/>
                </a:solidFill>
              </a:rPr>
              <a:t>how</a:t>
            </a:r>
            <a:r>
              <a:rPr lang="en-US" dirty="0"/>
              <a:t>, and </a:t>
            </a:r>
            <a:r>
              <a:rPr lang="en-US" b="1" i="1" dirty="0">
                <a:solidFill>
                  <a:srgbClr val="FF0000"/>
                </a:solidFill>
              </a:rPr>
              <a:t>for whom</a:t>
            </a:r>
            <a:r>
              <a:rPr lang="en-US" b="1" dirty="0">
                <a:solidFill>
                  <a:srgbClr val="FF0000"/>
                </a:solidFill>
              </a:rPr>
              <a:t> </a:t>
            </a:r>
            <a:r>
              <a:rPr lang="en-US" dirty="0"/>
              <a:t>goods and services get produced?</a:t>
            </a:r>
          </a:p>
          <a:p>
            <a:pPr marL="406400" lvl="1" indent="-292100">
              <a:buClr>
                <a:srgbClr val="60003D"/>
              </a:buClr>
              <a:buSzPct val="75000"/>
              <a:buFont typeface="Webdings" pitchFamily="18" charset="2"/>
              <a:buChar char="&lt;"/>
            </a:pPr>
            <a:r>
              <a:rPr lang="en-US" dirty="0"/>
              <a:t>When do choices made in the pursuit of </a:t>
            </a:r>
            <a:r>
              <a:rPr lang="en-US" b="1" i="1" dirty="0"/>
              <a:t>self-interest</a:t>
            </a:r>
            <a:r>
              <a:rPr lang="en-US" dirty="0"/>
              <a:t> also promote the </a:t>
            </a:r>
            <a:r>
              <a:rPr lang="en-US" b="1" i="1" dirty="0"/>
              <a:t>social interest</a:t>
            </a:r>
            <a:r>
              <a:rPr lang="en-US" dirty="0"/>
              <a:t>?</a:t>
            </a:r>
          </a:p>
        </p:txBody>
      </p:sp>
    </p:spTree>
  </p:cSld>
  <p:clrMapOvr>
    <a:masterClrMapping/>
  </p:clrMapOvr>
  <p:transition spd="med">
    <p:pull dir="d"/>
  </p:transition>
  <p:timing>
    <p:tnLst>
      <p:par>
        <p:cT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sp>
        <p:nvSpPr>
          <p:cNvPr id="297987" name="Rectangle 3"/>
          <p:cNvSpPr>
            <a:spLocks noGrp="1" noChangeArrowheads="1"/>
          </p:cNvSpPr>
          <p:nvPr>
            <p:ph type="body" idx="1"/>
          </p:nvPr>
        </p:nvSpPr>
        <p:spPr>
          <a:xfrm>
            <a:off x="457200" y="1447800"/>
            <a:ext cx="8229600" cy="4953000"/>
          </a:xfrm>
        </p:spPr>
        <p:txBody>
          <a:bodyPr>
            <a:normAutofit fontScale="92500"/>
          </a:bodyPr>
          <a:lstStyle/>
          <a:p>
            <a:pPr>
              <a:buNone/>
            </a:pPr>
            <a:r>
              <a:rPr lang="en-US" b="1" dirty="0">
                <a:solidFill>
                  <a:srgbClr val="60003D"/>
                </a:solidFill>
              </a:rPr>
              <a:t>What, How, and For Whom?</a:t>
            </a:r>
          </a:p>
          <a:p>
            <a:pPr lvl="1"/>
            <a:r>
              <a:rPr lang="en-US" b="1" dirty="0">
                <a:solidFill>
                  <a:srgbClr val="FF0000"/>
                </a:solidFill>
              </a:rPr>
              <a:t>Goods and services</a:t>
            </a:r>
            <a:r>
              <a:rPr lang="en-US" dirty="0"/>
              <a:t> are the objects that people value and produce to satisfy human wants.</a:t>
            </a:r>
          </a:p>
          <a:p>
            <a:r>
              <a:rPr lang="en-US" b="1" u="sng" dirty="0">
                <a:solidFill>
                  <a:srgbClr val="126723"/>
                </a:solidFill>
              </a:rPr>
              <a:t>What</a:t>
            </a:r>
            <a:r>
              <a:rPr lang="en-US" b="1" u="sng" dirty="0" smtClean="0">
                <a:solidFill>
                  <a:srgbClr val="126723"/>
                </a:solidFill>
              </a:rPr>
              <a:t>?</a:t>
            </a:r>
          </a:p>
          <a:p>
            <a:pPr lvl="1" indent="0"/>
            <a:r>
              <a:rPr lang="en-US" dirty="0" smtClean="0"/>
              <a:t>In Canada, agriculture accounts for 2 percent of total production, manufactured goods for 20 percent, and services (retail and wholesale trade, health care, and education are the biggest ones) for 78 percent. </a:t>
            </a:r>
          </a:p>
          <a:p>
            <a:pPr lvl="1" indent="0"/>
            <a:r>
              <a:rPr lang="en-US" dirty="0" smtClean="0"/>
              <a:t>In China, agriculture accounts for 11 percent of total production, manufactured goods for 49 percent, and services for 40 percent. </a:t>
            </a:r>
          </a:p>
          <a:p>
            <a:pPr lvl="1" indent="0"/>
            <a:endParaRPr lang="en-US" dirty="0" smtClean="0"/>
          </a:p>
          <a:p>
            <a:pPr lvl="1" indent="0"/>
            <a:endParaRPr lang="en-US" dirty="0" smtClean="0"/>
          </a:p>
          <a:p>
            <a:endParaRPr lang="en-US" b="1" dirty="0">
              <a:solidFill>
                <a:srgbClr val="126723"/>
              </a:solidFill>
            </a:endParaRPr>
          </a:p>
        </p:txBody>
      </p:sp>
      <p:sp>
        <p:nvSpPr>
          <p:cNvPr id="297989" name="Rectangle 5"/>
          <p:cNvSpPr>
            <a:spLocks noGrp="1" noChangeArrowheads="1"/>
          </p:cNvSpPr>
          <p:nvPr>
            <p:ph type="title"/>
          </p:nvPr>
        </p:nvSpPr>
        <p:spPr>
          <a:xfrm>
            <a:off x="1066800" y="274638"/>
            <a:ext cx="7604125" cy="1143000"/>
          </a:xfrm>
          <a:noFill/>
          <a:ln/>
        </p:spPr>
        <p:txBody>
          <a:bodyPr/>
          <a:lstStyle/>
          <a:p>
            <a:r>
              <a:rPr lang="en-US" dirty="0">
                <a:solidFill>
                  <a:srgbClr val="00B050"/>
                </a:solidFill>
              </a:rPr>
              <a:t>Two Big Economic Questions </a:t>
            </a:r>
          </a:p>
        </p:txBody>
      </p:sp>
    </p:spTree>
  </p:cSld>
  <p:clrMapOvr>
    <a:masterClrMapping/>
  </p:clrMapOvr>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8" fill="hold" grpId="0" nodeType="clickEffect">
                                  <p:stCondLst>
                                    <p:cond delay="0"/>
                                  </p:stCondLst>
                                  <p:childTnLst>
                                    <p:set>
                                      <p:cBhvr>
                                        <p:cTn id="6" dur="1" fill="hold">
                                          <p:stCondLst>
                                            <p:cond delay="0"/>
                                          </p:stCondLst>
                                        </p:cTn>
                                        <p:tgtEl>
                                          <p:spTgt spid="297987">
                                            <p:txEl>
                                              <p:pRg st="1" end="1"/>
                                            </p:txEl>
                                          </p:spTgt>
                                        </p:tgtEl>
                                        <p:attrNameLst>
                                          <p:attrName>style.visibility</p:attrName>
                                        </p:attrNameLst>
                                      </p:cBhvr>
                                      <p:to>
                                        <p:strVal val="visible"/>
                                      </p:to>
                                    </p:set>
                                    <p:animEffect transition="in" filter="wipe(left)">
                                      <p:cBhvr>
                                        <p:cTn id="7" dur="1000"/>
                                        <p:tgtEl>
                                          <p:spTgt spid="297987">
                                            <p:txEl>
                                              <p:pRg st="1" end="1"/>
                                            </p:txEl>
                                          </p:spTgt>
                                        </p:tgtEl>
                                      </p:cBhvr>
                                    </p:animEffect>
                                  </p:childTnLst>
                                </p:cTn>
                              </p:par>
                            </p:childTnLst>
                          </p:cTn>
                        </p:par>
                      </p:childTnLst>
                    </p:cTn>
                  </p:par>
                  <p:par>
                    <p:cTn id="8" fill="hold">
                      <p:stCondLst>
                        <p:cond delay="indefinite"/>
                      </p:stCondLst>
                      <p:childTnLst>
                        <p:par>
                          <p:cTn id="9" fill="hold">
                            <p:stCondLst>
                              <p:cond delay="0"/>
                            </p:stCondLst>
                            <p:childTnLst>
                              <p:par>
                                <p:cTn id="10" presetID="22" presetClass="entr" presetSubtype="8" fill="hold" grpId="0" nodeType="clickEffect">
                                  <p:stCondLst>
                                    <p:cond delay="0"/>
                                  </p:stCondLst>
                                  <p:childTnLst>
                                    <p:set>
                                      <p:cBhvr>
                                        <p:cTn id="11" dur="1" fill="hold">
                                          <p:stCondLst>
                                            <p:cond delay="0"/>
                                          </p:stCondLst>
                                        </p:cTn>
                                        <p:tgtEl>
                                          <p:spTgt spid="297987">
                                            <p:txEl>
                                              <p:pRg st="2" end="2"/>
                                            </p:txEl>
                                          </p:spTgt>
                                        </p:tgtEl>
                                        <p:attrNameLst>
                                          <p:attrName>style.visibility</p:attrName>
                                        </p:attrNameLst>
                                      </p:cBhvr>
                                      <p:to>
                                        <p:strVal val="visible"/>
                                      </p:to>
                                    </p:set>
                                    <p:animEffect transition="in" filter="wipe(left)">
                                      <p:cBhvr>
                                        <p:cTn id="12" dur="1000"/>
                                        <p:tgtEl>
                                          <p:spTgt spid="297987">
                                            <p:txEl>
                                              <p:pRg st="2" end="2"/>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22" presetClass="entr" presetSubtype="8" fill="hold" grpId="0" nodeType="clickEffect">
                                  <p:stCondLst>
                                    <p:cond delay="0"/>
                                  </p:stCondLst>
                                  <p:childTnLst>
                                    <p:set>
                                      <p:cBhvr>
                                        <p:cTn id="16" dur="1" fill="hold">
                                          <p:stCondLst>
                                            <p:cond delay="0"/>
                                          </p:stCondLst>
                                        </p:cTn>
                                        <p:tgtEl>
                                          <p:spTgt spid="297987">
                                            <p:txEl>
                                              <p:pRg st="3" end="3"/>
                                            </p:txEl>
                                          </p:spTgt>
                                        </p:tgtEl>
                                        <p:attrNameLst>
                                          <p:attrName>style.visibility</p:attrName>
                                        </p:attrNameLst>
                                      </p:cBhvr>
                                      <p:to>
                                        <p:strVal val="visible"/>
                                      </p:to>
                                    </p:set>
                                    <p:animEffect transition="in" filter="wipe(left)">
                                      <p:cBhvr>
                                        <p:cTn id="17" dur="1000"/>
                                        <p:tgtEl>
                                          <p:spTgt spid="297987">
                                            <p:txEl>
                                              <p:pRg st="3" end="3"/>
                                            </p:txEl>
                                          </p:spTgt>
                                        </p:tgtEl>
                                      </p:cBhvr>
                                    </p:animEffect>
                                  </p:childTnLst>
                                </p:cTn>
                              </p:par>
                            </p:childTnLst>
                          </p:cTn>
                        </p:par>
                      </p:childTnLst>
                    </p:cTn>
                  </p:par>
                  <p:par>
                    <p:cTn id="18" fill="hold">
                      <p:stCondLst>
                        <p:cond delay="indefinite"/>
                      </p:stCondLst>
                      <p:childTnLst>
                        <p:par>
                          <p:cTn id="19" fill="hold">
                            <p:stCondLst>
                              <p:cond delay="0"/>
                            </p:stCondLst>
                            <p:childTnLst>
                              <p:par>
                                <p:cTn id="20" presetID="22" presetClass="entr" presetSubtype="8" fill="hold" grpId="0" nodeType="clickEffect">
                                  <p:stCondLst>
                                    <p:cond delay="0"/>
                                  </p:stCondLst>
                                  <p:childTnLst>
                                    <p:set>
                                      <p:cBhvr>
                                        <p:cTn id="21" dur="1" fill="hold">
                                          <p:stCondLst>
                                            <p:cond delay="0"/>
                                          </p:stCondLst>
                                        </p:cTn>
                                        <p:tgtEl>
                                          <p:spTgt spid="297987">
                                            <p:txEl>
                                              <p:pRg st="4" end="4"/>
                                            </p:txEl>
                                          </p:spTgt>
                                        </p:tgtEl>
                                        <p:attrNameLst>
                                          <p:attrName>style.visibility</p:attrName>
                                        </p:attrNameLst>
                                      </p:cBhvr>
                                      <p:to>
                                        <p:strVal val="visible"/>
                                      </p:to>
                                    </p:set>
                                    <p:animEffect transition="in" filter="wipe(left)">
                                      <p:cBhvr>
                                        <p:cTn id="22" dur="1000"/>
                                        <p:tgtEl>
                                          <p:spTgt spid="297987">
                                            <p:txEl>
                                              <p:pRg st="4" end="4"/>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97987" grpId="0" build="p" bldLvl="3"/>
    </p:bldLst>
  </p:timing>
</p:sld>
</file>

<file path=ppt/slides/slide17.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sp>
        <p:nvSpPr>
          <p:cNvPr id="17410" name="Rectangle 17"/>
          <p:cNvSpPr>
            <a:spLocks noGrp="1" noChangeArrowheads="1"/>
          </p:cNvSpPr>
          <p:nvPr>
            <p:ph type="title"/>
          </p:nvPr>
        </p:nvSpPr>
        <p:spPr>
          <a:xfrm>
            <a:off x="1066800" y="274638"/>
            <a:ext cx="7604125" cy="1143000"/>
          </a:xfrm>
          <a:noFill/>
        </p:spPr>
        <p:txBody>
          <a:bodyPr/>
          <a:lstStyle/>
          <a:p>
            <a:pPr eaLnBrk="1" hangingPunct="1"/>
            <a:r>
              <a:rPr lang="en-US" dirty="0" smtClean="0">
                <a:solidFill>
                  <a:srgbClr val="00B050"/>
                </a:solidFill>
              </a:rPr>
              <a:t>Two Big Economic Questions </a:t>
            </a:r>
          </a:p>
        </p:txBody>
      </p:sp>
      <p:sp>
        <p:nvSpPr>
          <p:cNvPr id="108547" name="Rectangle 3"/>
          <p:cNvSpPr>
            <a:spLocks noGrp="1" noChangeArrowheads="1"/>
          </p:cNvSpPr>
          <p:nvPr>
            <p:ph idx="1"/>
          </p:nvPr>
        </p:nvSpPr>
        <p:spPr>
          <a:xfrm>
            <a:off x="457200" y="1447800"/>
            <a:ext cx="4038600" cy="4876800"/>
          </a:xfrm>
        </p:spPr>
        <p:txBody>
          <a:bodyPr>
            <a:normAutofit fontScale="92500" lnSpcReduction="10000"/>
          </a:bodyPr>
          <a:lstStyle/>
          <a:p>
            <a:pPr lvl="1" indent="0" eaLnBrk="1" hangingPunct="1">
              <a:lnSpc>
                <a:spcPct val="90000"/>
              </a:lnSpc>
            </a:pPr>
            <a:r>
              <a:rPr lang="en-US" smtClean="0"/>
              <a:t>Figure 1.1 shows these numbers Canada and China. </a:t>
            </a:r>
          </a:p>
          <a:p>
            <a:pPr lvl="1" indent="0" eaLnBrk="1" hangingPunct="1">
              <a:lnSpc>
                <a:spcPct val="90000"/>
              </a:lnSpc>
            </a:pPr>
            <a:r>
              <a:rPr lang="en-US" smtClean="0"/>
              <a:t>It also shows the numbers  for Brazil. </a:t>
            </a:r>
          </a:p>
          <a:p>
            <a:pPr lvl="1" indent="0" eaLnBrk="1" hangingPunct="1">
              <a:lnSpc>
                <a:spcPct val="90000"/>
              </a:lnSpc>
            </a:pPr>
            <a:r>
              <a:rPr lang="en-US" smtClean="0"/>
              <a:t>What determines these patterns of production?</a:t>
            </a:r>
          </a:p>
          <a:p>
            <a:pPr lvl="1" indent="0" eaLnBrk="1" hangingPunct="1">
              <a:lnSpc>
                <a:spcPct val="90000"/>
              </a:lnSpc>
            </a:pPr>
            <a:r>
              <a:rPr lang="en-US" smtClean="0"/>
              <a:t>How do choices end up determining the quantity of each item produced in Canada and around the world? </a:t>
            </a:r>
          </a:p>
        </p:txBody>
      </p:sp>
      <p:pic>
        <p:nvPicPr>
          <p:cNvPr id="17412" name="Picture 7" descr="Fig01.01b.gif"/>
          <p:cNvPicPr>
            <a:picLocks noChangeAspect="1"/>
          </p:cNvPicPr>
          <p:nvPr/>
        </p:nvPicPr>
        <p:blipFill>
          <a:blip r:embed="rId3" cstate="print"/>
          <a:srcRect/>
          <a:stretch>
            <a:fillRect/>
          </a:stretch>
        </p:blipFill>
        <p:spPr bwMode="auto">
          <a:xfrm>
            <a:off x="4716463" y="2205038"/>
            <a:ext cx="4346575" cy="3590925"/>
          </a:xfrm>
          <a:prstGeom prst="rect">
            <a:avLst/>
          </a:prstGeom>
          <a:noFill/>
          <a:ln w="9525">
            <a:noFill/>
            <a:miter lim="800000"/>
            <a:headEnd/>
            <a:tailEnd/>
          </a:ln>
        </p:spPr>
      </p:pic>
      <p:pic>
        <p:nvPicPr>
          <p:cNvPr id="9" name="Picture 8" descr="Fig01.01c.gif"/>
          <p:cNvPicPr>
            <a:picLocks noChangeAspect="1"/>
          </p:cNvPicPr>
          <p:nvPr/>
        </p:nvPicPr>
        <p:blipFill>
          <a:blip r:embed="rId4" cstate="print"/>
          <a:srcRect/>
          <a:stretch>
            <a:fillRect/>
          </a:stretch>
        </p:blipFill>
        <p:spPr bwMode="auto">
          <a:xfrm>
            <a:off x="4716463" y="2205038"/>
            <a:ext cx="4346575" cy="3590925"/>
          </a:xfrm>
          <a:prstGeom prst="rect">
            <a:avLst/>
          </a:prstGeom>
          <a:noFill/>
          <a:ln w="9525">
            <a:noFill/>
            <a:miter lim="800000"/>
            <a:headEnd/>
            <a:tailEnd/>
          </a:ln>
        </p:spPr>
      </p:pic>
      <p:pic>
        <p:nvPicPr>
          <p:cNvPr id="10" name="Picture 9" descr="Fig01.01d.gif"/>
          <p:cNvPicPr>
            <a:picLocks noChangeAspect="1"/>
          </p:cNvPicPr>
          <p:nvPr/>
        </p:nvPicPr>
        <p:blipFill>
          <a:blip r:embed="rId5" cstate="print"/>
          <a:srcRect/>
          <a:stretch>
            <a:fillRect/>
          </a:stretch>
        </p:blipFill>
        <p:spPr bwMode="auto">
          <a:xfrm>
            <a:off x="4716463" y="2205038"/>
            <a:ext cx="4346575" cy="3590925"/>
          </a:xfrm>
          <a:prstGeom prst="rect">
            <a:avLst/>
          </a:prstGeom>
          <a:noFill/>
          <a:ln w="9525">
            <a:noFill/>
            <a:miter lim="800000"/>
            <a:headEnd/>
            <a:tailEnd/>
          </a:ln>
        </p:spPr>
      </p:pic>
      <p:pic>
        <p:nvPicPr>
          <p:cNvPr id="11" name="Picture 10" descr="Fig01.01e.gif"/>
          <p:cNvPicPr>
            <a:picLocks noChangeAspect="1"/>
          </p:cNvPicPr>
          <p:nvPr/>
        </p:nvPicPr>
        <p:blipFill>
          <a:blip r:embed="rId6" cstate="print"/>
          <a:srcRect/>
          <a:stretch>
            <a:fillRect/>
          </a:stretch>
        </p:blipFill>
        <p:spPr bwMode="auto">
          <a:xfrm>
            <a:off x="4716463" y="2205038"/>
            <a:ext cx="4346575" cy="3590925"/>
          </a:xfrm>
          <a:prstGeom prst="rect">
            <a:avLst/>
          </a:prstGeom>
          <a:noFill/>
          <a:ln w="9525">
            <a:noFill/>
            <a:miter lim="800000"/>
            <a:headEnd/>
            <a:tailEnd/>
          </a:ln>
        </p:spPr>
      </p:pic>
    </p:spTree>
  </p:cSld>
  <p:clrMapOvr>
    <a:masterClrMapping/>
  </p:clrMapOvr>
  <p:transition spd="slow">
    <p:wipe dir="r"/>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22" presetClass="entr" presetSubtype="8" fill="hold" nodeType="clickEffect">
                                  <p:stCondLst>
                                    <p:cond delay="0"/>
                                  </p:stCondLst>
                                  <p:childTnLst>
                                    <p:set>
                                      <p:cBhvr>
                                        <p:cTn id="6" dur="1" fill="hold">
                                          <p:stCondLst>
                                            <p:cond delay="0"/>
                                          </p:stCondLst>
                                        </p:cTn>
                                        <p:tgtEl>
                                          <p:spTgt spid="9"/>
                                        </p:tgtEl>
                                        <p:attrNameLst>
                                          <p:attrName>style.visibility</p:attrName>
                                        </p:attrNameLst>
                                      </p:cBhvr>
                                      <p:to>
                                        <p:strVal val="visible"/>
                                      </p:to>
                                    </p:set>
                                    <p:animEffect transition="in" filter="wipe(left)">
                                      <p:cBhvr>
                                        <p:cTn id="7" dur="1000"/>
                                        <p:tgtEl>
                                          <p:spTgt spid="9"/>
                                        </p:tgtEl>
                                      </p:cBhvr>
                                    </p:animEffect>
                                  </p:childTnLst>
                                </p:cTn>
                              </p:par>
                            </p:childTnLst>
                          </p:cTn>
                        </p:par>
                      </p:childTnLst>
                    </p:cTn>
                  </p:par>
                  <p:par>
                    <p:cTn id="8" fill="hold" nodeType="clickPar">
                      <p:stCondLst>
                        <p:cond delay="indefinite"/>
                      </p:stCondLst>
                      <p:childTnLst>
                        <p:par>
                          <p:cTn id="9" fill="hold" nodeType="withGroup">
                            <p:stCondLst>
                              <p:cond delay="0"/>
                            </p:stCondLst>
                            <p:childTnLst>
                              <p:par>
                                <p:cTn id="10" presetID="22" presetClass="entr" presetSubtype="8" fill="hold" nodeType="clickEffect">
                                  <p:stCondLst>
                                    <p:cond delay="0"/>
                                  </p:stCondLst>
                                  <p:childTnLst>
                                    <p:set>
                                      <p:cBhvr>
                                        <p:cTn id="11" dur="1" fill="hold">
                                          <p:stCondLst>
                                            <p:cond delay="0"/>
                                          </p:stCondLst>
                                        </p:cTn>
                                        <p:tgtEl>
                                          <p:spTgt spid="10"/>
                                        </p:tgtEl>
                                        <p:attrNameLst>
                                          <p:attrName>style.visibility</p:attrName>
                                        </p:attrNameLst>
                                      </p:cBhvr>
                                      <p:to>
                                        <p:strVal val="visible"/>
                                      </p:to>
                                    </p:set>
                                    <p:animEffect transition="in" filter="wipe(left)">
                                      <p:cBhvr>
                                        <p:cTn id="12" dur="1000"/>
                                        <p:tgtEl>
                                          <p:spTgt spid="10"/>
                                        </p:tgtEl>
                                      </p:cBhvr>
                                    </p:animEffect>
                                  </p:childTnLst>
                                </p:cTn>
                              </p:par>
                            </p:childTnLst>
                          </p:cTn>
                        </p:par>
                      </p:childTnLst>
                    </p:cTn>
                  </p:par>
                  <p:par>
                    <p:cTn id="13" fill="hold" nodeType="clickPar">
                      <p:stCondLst>
                        <p:cond delay="indefinite"/>
                      </p:stCondLst>
                      <p:childTnLst>
                        <p:par>
                          <p:cTn id="14" fill="hold" nodeType="withGroup">
                            <p:stCondLst>
                              <p:cond delay="0"/>
                            </p:stCondLst>
                            <p:childTnLst>
                              <p:par>
                                <p:cTn id="15" presetID="22" presetClass="entr" presetSubtype="8" fill="hold" nodeType="clickEffect">
                                  <p:stCondLst>
                                    <p:cond delay="0"/>
                                  </p:stCondLst>
                                  <p:childTnLst>
                                    <p:set>
                                      <p:cBhvr>
                                        <p:cTn id="16" dur="1" fill="hold">
                                          <p:stCondLst>
                                            <p:cond delay="0"/>
                                          </p:stCondLst>
                                        </p:cTn>
                                        <p:tgtEl>
                                          <p:spTgt spid="11"/>
                                        </p:tgtEl>
                                        <p:attrNameLst>
                                          <p:attrName>style.visibility</p:attrName>
                                        </p:attrNameLst>
                                      </p:cBhvr>
                                      <p:to>
                                        <p:strVal val="visible"/>
                                      </p:to>
                                    </p:set>
                                    <p:animEffect transition="in" filter="wipe(left)">
                                      <p:cBhvr>
                                        <p:cTn id="17" dur="1000"/>
                                        <p:tgtEl>
                                          <p:spTgt spid="11"/>
                                        </p:tgtEl>
                                      </p:cBhvr>
                                    </p:animEffect>
                                  </p:childTnLst>
                                </p:cTn>
                              </p:par>
                            </p:childTnLst>
                          </p:cTn>
                        </p:par>
                      </p:childTnLst>
                    </p:cTn>
                  </p:par>
                  <p:par>
                    <p:cTn id="18" fill="hold" nodeType="clickPar">
                      <p:stCondLst>
                        <p:cond delay="indefinite"/>
                      </p:stCondLst>
                      <p:childTnLst>
                        <p:par>
                          <p:cTn id="19" fill="hold" nodeType="withGroup">
                            <p:stCondLst>
                              <p:cond delay="0"/>
                            </p:stCondLst>
                            <p:childTnLst>
                              <p:par>
                                <p:cTn id="20" presetID="22" presetClass="entr" presetSubtype="8" fill="hold" grpId="0" nodeType="clickEffect">
                                  <p:stCondLst>
                                    <p:cond delay="0"/>
                                  </p:stCondLst>
                                  <p:childTnLst>
                                    <p:set>
                                      <p:cBhvr>
                                        <p:cTn id="21" dur="1" fill="hold">
                                          <p:stCondLst>
                                            <p:cond delay="0"/>
                                          </p:stCondLst>
                                        </p:cTn>
                                        <p:tgtEl>
                                          <p:spTgt spid="108547">
                                            <p:txEl>
                                              <p:pRg st="2" end="2"/>
                                            </p:txEl>
                                          </p:spTgt>
                                        </p:tgtEl>
                                        <p:attrNameLst>
                                          <p:attrName>style.visibility</p:attrName>
                                        </p:attrNameLst>
                                      </p:cBhvr>
                                      <p:to>
                                        <p:strVal val="visible"/>
                                      </p:to>
                                    </p:set>
                                    <p:animEffect transition="in" filter="wipe(left)">
                                      <p:cBhvr>
                                        <p:cTn id="22" dur="1000"/>
                                        <p:tgtEl>
                                          <p:spTgt spid="108547">
                                            <p:txEl>
                                              <p:pRg st="2" end="2"/>
                                            </p:txEl>
                                          </p:spTgt>
                                        </p:tgtEl>
                                      </p:cBhvr>
                                    </p:animEffect>
                                  </p:childTnLst>
                                </p:cTn>
                              </p:par>
                            </p:childTnLst>
                          </p:cTn>
                        </p:par>
                      </p:childTnLst>
                    </p:cTn>
                  </p:par>
                  <p:par>
                    <p:cTn id="23" fill="hold" nodeType="clickPar">
                      <p:stCondLst>
                        <p:cond delay="indefinite"/>
                      </p:stCondLst>
                      <p:childTnLst>
                        <p:par>
                          <p:cTn id="24" fill="hold" nodeType="withGroup">
                            <p:stCondLst>
                              <p:cond delay="0"/>
                            </p:stCondLst>
                            <p:childTnLst>
                              <p:par>
                                <p:cTn id="25" presetID="22" presetClass="entr" presetSubtype="8" fill="hold" grpId="0" nodeType="clickEffect">
                                  <p:stCondLst>
                                    <p:cond delay="0"/>
                                  </p:stCondLst>
                                  <p:childTnLst>
                                    <p:set>
                                      <p:cBhvr>
                                        <p:cTn id="26" dur="1" fill="hold">
                                          <p:stCondLst>
                                            <p:cond delay="0"/>
                                          </p:stCondLst>
                                        </p:cTn>
                                        <p:tgtEl>
                                          <p:spTgt spid="108547">
                                            <p:txEl>
                                              <p:pRg st="3" end="3"/>
                                            </p:txEl>
                                          </p:spTgt>
                                        </p:tgtEl>
                                        <p:attrNameLst>
                                          <p:attrName>style.visibility</p:attrName>
                                        </p:attrNameLst>
                                      </p:cBhvr>
                                      <p:to>
                                        <p:strVal val="visible"/>
                                      </p:to>
                                    </p:set>
                                    <p:animEffect transition="in" filter="wipe(left)">
                                      <p:cBhvr>
                                        <p:cTn id="27" dur="1000"/>
                                        <p:tgtEl>
                                          <p:spTgt spid="108547">
                                            <p:txEl>
                                              <p:pRg st="3" end="3"/>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08547" grpId="0" build="p" bldLvl="3"/>
    </p:bldLst>
  </p:timing>
</p:sld>
</file>

<file path=ppt/slides/slide18.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sp>
        <p:nvSpPr>
          <p:cNvPr id="498691" name="Rectangle 3"/>
          <p:cNvSpPr>
            <a:spLocks noGrp="1" noChangeArrowheads="1"/>
          </p:cNvSpPr>
          <p:nvPr>
            <p:ph type="body" idx="1"/>
          </p:nvPr>
        </p:nvSpPr>
        <p:spPr>
          <a:xfrm>
            <a:off x="457200" y="1600200"/>
            <a:ext cx="3443288" cy="4525963"/>
          </a:xfrm>
        </p:spPr>
        <p:txBody>
          <a:bodyPr>
            <a:normAutofit fontScale="85000" lnSpcReduction="10000"/>
          </a:bodyPr>
          <a:lstStyle/>
          <a:p>
            <a:pPr lvl="1"/>
            <a:r>
              <a:rPr lang="en-US" dirty="0"/>
              <a:t>Figure </a:t>
            </a:r>
            <a:r>
              <a:rPr lang="en-US" dirty="0" smtClean="0"/>
              <a:t>1.2 </a:t>
            </a:r>
            <a:r>
              <a:rPr lang="en-US" dirty="0"/>
              <a:t>shows the trends in what the Canadian economy has produced over the past 60 years.</a:t>
            </a:r>
          </a:p>
          <a:p>
            <a:pPr lvl="1"/>
            <a:r>
              <a:rPr lang="en-US" dirty="0"/>
              <a:t>It shows the decline of agriculture, mining, construction, and manufacturing, and the expansion of services.</a:t>
            </a:r>
          </a:p>
        </p:txBody>
      </p:sp>
      <p:pic>
        <p:nvPicPr>
          <p:cNvPr id="498696" name="Picture 8" descr="fig0101a"/>
          <p:cNvPicPr>
            <a:picLocks noChangeAspect="1" noChangeArrowheads="1"/>
          </p:cNvPicPr>
          <p:nvPr/>
        </p:nvPicPr>
        <p:blipFill>
          <a:blip r:embed="rId3" cstate="print"/>
          <a:srcRect/>
          <a:stretch>
            <a:fillRect/>
          </a:stretch>
        </p:blipFill>
        <p:spPr bwMode="auto">
          <a:xfrm>
            <a:off x="4038600" y="2089150"/>
            <a:ext cx="4902200" cy="4025900"/>
          </a:xfrm>
          <a:prstGeom prst="rect">
            <a:avLst/>
          </a:prstGeom>
          <a:noFill/>
        </p:spPr>
      </p:pic>
      <p:pic>
        <p:nvPicPr>
          <p:cNvPr id="498697" name="Picture 9" descr="fig0101b"/>
          <p:cNvPicPr>
            <a:picLocks noChangeAspect="1" noChangeArrowheads="1"/>
          </p:cNvPicPr>
          <p:nvPr/>
        </p:nvPicPr>
        <p:blipFill>
          <a:blip r:embed="rId4" cstate="print"/>
          <a:srcRect/>
          <a:stretch>
            <a:fillRect/>
          </a:stretch>
        </p:blipFill>
        <p:spPr bwMode="auto">
          <a:xfrm>
            <a:off x="4038600" y="2089150"/>
            <a:ext cx="4902200" cy="4025900"/>
          </a:xfrm>
          <a:prstGeom prst="rect">
            <a:avLst/>
          </a:prstGeom>
          <a:noFill/>
        </p:spPr>
      </p:pic>
      <p:pic>
        <p:nvPicPr>
          <p:cNvPr id="498698" name="Picture 10" descr="fig0101c"/>
          <p:cNvPicPr>
            <a:picLocks noChangeAspect="1" noChangeArrowheads="1"/>
          </p:cNvPicPr>
          <p:nvPr/>
        </p:nvPicPr>
        <p:blipFill>
          <a:blip r:embed="rId5" cstate="print"/>
          <a:srcRect/>
          <a:stretch>
            <a:fillRect/>
          </a:stretch>
        </p:blipFill>
        <p:spPr bwMode="auto">
          <a:xfrm>
            <a:off x="4038600" y="2089150"/>
            <a:ext cx="4902200" cy="4025900"/>
          </a:xfrm>
          <a:prstGeom prst="rect">
            <a:avLst/>
          </a:prstGeom>
          <a:noFill/>
        </p:spPr>
      </p:pic>
      <p:pic>
        <p:nvPicPr>
          <p:cNvPr id="498699" name="Picture 11" descr="fig0101d"/>
          <p:cNvPicPr>
            <a:picLocks noChangeAspect="1" noChangeArrowheads="1"/>
          </p:cNvPicPr>
          <p:nvPr/>
        </p:nvPicPr>
        <p:blipFill>
          <a:blip r:embed="rId6" cstate="print"/>
          <a:srcRect/>
          <a:stretch>
            <a:fillRect/>
          </a:stretch>
        </p:blipFill>
        <p:spPr bwMode="auto">
          <a:xfrm>
            <a:off x="4038600" y="2089150"/>
            <a:ext cx="4900613" cy="4025900"/>
          </a:xfrm>
          <a:prstGeom prst="rect">
            <a:avLst/>
          </a:prstGeom>
          <a:noFill/>
        </p:spPr>
      </p:pic>
      <p:sp>
        <p:nvSpPr>
          <p:cNvPr id="498701" name="Rectangle 13"/>
          <p:cNvSpPr>
            <a:spLocks noGrp="1" noChangeArrowheads="1"/>
          </p:cNvSpPr>
          <p:nvPr>
            <p:ph type="title"/>
          </p:nvPr>
        </p:nvSpPr>
        <p:spPr>
          <a:xfrm>
            <a:off x="1066800" y="274638"/>
            <a:ext cx="7604125" cy="1143000"/>
          </a:xfrm>
          <a:noFill/>
          <a:ln/>
        </p:spPr>
        <p:txBody>
          <a:bodyPr/>
          <a:lstStyle/>
          <a:p>
            <a:r>
              <a:rPr lang="en-US" dirty="0">
                <a:solidFill>
                  <a:srgbClr val="00B050"/>
                </a:solidFill>
              </a:rPr>
              <a:t>Two Big Economic Questions </a:t>
            </a:r>
          </a:p>
        </p:txBody>
      </p:sp>
    </p:spTree>
  </p:cSld>
  <p:clrMapOvr>
    <a:masterClrMapping/>
  </p:clrMapOvr>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8" fill="hold" grpId="0" nodeType="clickEffect">
                                  <p:stCondLst>
                                    <p:cond delay="0"/>
                                  </p:stCondLst>
                                  <p:childTnLst>
                                    <p:set>
                                      <p:cBhvr>
                                        <p:cTn id="6" dur="1" fill="hold">
                                          <p:stCondLst>
                                            <p:cond delay="0"/>
                                          </p:stCondLst>
                                        </p:cTn>
                                        <p:tgtEl>
                                          <p:spTgt spid="498691">
                                            <p:txEl>
                                              <p:pRg st="0" end="0"/>
                                            </p:txEl>
                                          </p:spTgt>
                                        </p:tgtEl>
                                        <p:attrNameLst>
                                          <p:attrName>style.visibility</p:attrName>
                                        </p:attrNameLst>
                                      </p:cBhvr>
                                      <p:to>
                                        <p:strVal val="visible"/>
                                      </p:to>
                                    </p:set>
                                    <p:animEffect transition="in" filter="wipe(left)">
                                      <p:cBhvr>
                                        <p:cTn id="7" dur="1000"/>
                                        <p:tgtEl>
                                          <p:spTgt spid="498691">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22" presetClass="entr" presetSubtype="8" fill="hold" grpId="0" nodeType="clickEffect">
                                  <p:stCondLst>
                                    <p:cond delay="0"/>
                                  </p:stCondLst>
                                  <p:childTnLst>
                                    <p:set>
                                      <p:cBhvr>
                                        <p:cTn id="11" dur="1" fill="hold">
                                          <p:stCondLst>
                                            <p:cond delay="0"/>
                                          </p:stCondLst>
                                        </p:cTn>
                                        <p:tgtEl>
                                          <p:spTgt spid="498691">
                                            <p:txEl>
                                              <p:pRg st="1" end="1"/>
                                            </p:txEl>
                                          </p:spTgt>
                                        </p:tgtEl>
                                        <p:attrNameLst>
                                          <p:attrName>style.visibility</p:attrName>
                                        </p:attrNameLst>
                                      </p:cBhvr>
                                      <p:to>
                                        <p:strVal val="visible"/>
                                      </p:to>
                                    </p:set>
                                    <p:animEffect transition="in" filter="wipe(left)">
                                      <p:cBhvr>
                                        <p:cTn id="12" dur="1000"/>
                                        <p:tgtEl>
                                          <p:spTgt spid="498691">
                                            <p:txEl>
                                              <p:pRg st="1" end="1"/>
                                            </p:txEl>
                                          </p:spTgt>
                                        </p:tgtEl>
                                      </p:cBhvr>
                                    </p:animEffect>
                                  </p:childTnLst>
                                </p:cTn>
                              </p:par>
                            </p:childTnLst>
                          </p:cTn>
                        </p:par>
                        <p:par>
                          <p:cTn id="13" fill="hold">
                            <p:stCondLst>
                              <p:cond delay="1000"/>
                            </p:stCondLst>
                            <p:childTnLst>
                              <p:par>
                                <p:cTn id="14" presetID="22" presetClass="entr" presetSubtype="8" fill="hold" nodeType="afterEffect">
                                  <p:stCondLst>
                                    <p:cond delay="0"/>
                                  </p:stCondLst>
                                  <p:childTnLst>
                                    <p:set>
                                      <p:cBhvr>
                                        <p:cTn id="15" dur="1" fill="hold">
                                          <p:stCondLst>
                                            <p:cond delay="0"/>
                                          </p:stCondLst>
                                        </p:cTn>
                                        <p:tgtEl>
                                          <p:spTgt spid="498697"/>
                                        </p:tgtEl>
                                        <p:attrNameLst>
                                          <p:attrName>style.visibility</p:attrName>
                                        </p:attrNameLst>
                                      </p:cBhvr>
                                      <p:to>
                                        <p:strVal val="visible"/>
                                      </p:to>
                                    </p:set>
                                    <p:animEffect transition="in" filter="wipe(left)">
                                      <p:cBhvr>
                                        <p:cTn id="16" dur="1000"/>
                                        <p:tgtEl>
                                          <p:spTgt spid="498697"/>
                                        </p:tgtEl>
                                      </p:cBhvr>
                                    </p:animEffect>
                                  </p:childTnLst>
                                </p:cTn>
                              </p:par>
                            </p:childTnLst>
                          </p:cTn>
                        </p:par>
                        <p:par>
                          <p:cTn id="17" fill="hold">
                            <p:stCondLst>
                              <p:cond delay="2000"/>
                            </p:stCondLst>
                            <p:childTnLst>
                              <p:par>
                                <p:cTn id="18" presetID="22" presetClass="entr" presetSubtype="8" fill="hold" nodeType="afterEffect">
                                  <p:stCondLst>
                                    <p:cond delay="0"/>
                                  </p:stCondLst>
                                  <p:childTnLst>
                                    <p:set>
                                      <p:cBhvr>
                                        <p:cTn id="19" dur="1" fill="hold">
                                          <p:stCondLst>
                                            <p:cond delay="0"/>
                                          </p:stCondLst>
                                        </p:cTn>
                                        <p:tgtEl>
                                          <p:spTgt spid="498698"/>
                                        </p:tgtEl>
                                        <p:attrNameLst>
                                          <p:attrName>style.visibility</p:attrName>
                                        </p:attrNameLst>
                                      </p:cBhvr>
                                      <p:to>
                                        <p:strVal val="visible"/>
                                      </p:to>
                                    </p:set>
                                    <p:animEffect transition="in" filter="wipe(left)">
                                      <p:cBhvr>
                                        <p:cTn id="20" dur="1000"/>
                                        <p:tgtEl>
                                          <p:spTgt spid="498698"/>
                                        </p:tgtEl>
                                      </p:cBhvr>
                                    </p:animEffect>
                                  </p:childTnLst>
                                </p:cTn>
                              </p:par>
                            </p:childTnLst>
                          </p:cTn>
                        </p:par>
                        <p:par>
                          <p:cTn id="21" fill="hold">
                            <p:stCondLst>
                              <p:cond delay="3000"/>
                            </p:stCondLst>
                            <p:childTnLst>
                              <p:par>
                                <p:cTn id="22" presetID="22" presetClass="entr" presetSubtype="8" fill="hold" nodeType="afterEffect">
                                  <p:stCondLst>
                                    <p:cond delay="0"/>
                                  </p:stCondLst>
                                  <p:childTnLst>
                                    <p:set>
                                      <p:cBhvr>
                                        <p:cTn id="23" dur="1" fill="hold">
                                          <p:stCondLst>
                                            <p:cond delay="0"/>
                                          </p:stCondLst>
                                        </p:cTn>
                                        <p:tgtEl>
                                          <p:spTgt spid="498699"/>
                                        </p:tgtEl>
                                        <p:attrNameLst>
                                          <p:attrName>style.visibility</p:attrName>
                                        </p:attrNameLst>
                                      </p:cBhvr>
                                      <p:to>
                                        <p:strVal val="visible"/>
                                      </p:to>
                                    </p:set>
                                    <p:animEffect transition="in" filter="wipe(left)">
                                      <p:cBhvr>
                                        <p:cTn id="24" dur="1000"/>
                                        <p:tgtEl>
                                          <p:spTgt spid="49869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98691" grpId="0" build="p" bldLvl="3"/>
    </p:bld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94595" name="Rectangle 3"/>
          <p:cNvSpPr>
            <a:spLocks noGrp="1" noChangeArrowheads="1"/>
          </p:cNvSpPr>
          <p:nvPr>
            <p:ph type="body" idx="1"/>
          </p:nvPr>
        </p:nvSpPr>
        <p:spPr>
          <a:xfrm>
            <a:off x="457200" y="1676400"/>
            <a:ext cx="7848600" cy="4449763"/>
          </a:xfrm>
        </p:spPr>
        <p:txBody>
          <a:bodyPr/>
          <a:lstStyle/>
          <a:p>
            <a:pPr lvl="1"/>
            <a:r>
              <a:rPr lang="en-US" dirty="0"/>
              <a:t>The facts about </a:t>
            </a:r>
            <a:r>
              <a:rPr lang="en-US" b="1" dirty="0"/>
              <a:t>what</a:t>
            </a:r>
            <a:r>
              <a:rPr lang="en-US" dirty="0"/>
              <a:t> we produce raise the deeper question: What determines the quantities of timber, coal, automobiles, new homes, cable TV service, and dental service that we produce?</a:t>
            </a:r>
          </a:p>
          <a:p>
            <a:pPr lvl="1"/>
            <a:r>
              <a:rPr lang="en-US" b="1" dirty="0">
                <a:solidFill>
                  <a:srgbClr val="FF0000"/>
                </a:solidFill>
              </a:rPr>
              <a:t>Economics provides some answers to these questions.</a:t>
            </a:r>
          </a:p>
        </p:txBody>
      </p:sp>
      <p:sp>
        <p:nvSpPr>
          <p:cNvPr id="494601" name="Rectangle 9"/>
          <p:cNvSpPr>
            <a:spLocks noGrp="1" noChangeArrowheads="1"/>
          </p:cNvSpPr>
          <p:nvPr>
            <p:ph type="title"/>
          </p:nvPr>
        </p:nvSpPr>
        <p:spPr>
          <a:xfrm>
            <a:off x="1066800" y="274638"/>
            <a:ext cx="7604125" cy="1143000"/>
          </a:xfrm>
          <a:noFill/>
          <a:ln/>
        </p:spPr>
        <p:txBody>
          <a:bodyPr/>
          <a:lstStyle/>
          <a:p>
            <a:r>
              <a:rPr lang="en-US" dirty="0">
                <a:solidFill>
                  <a:srgbClr val="00B050"/>
                </a:solidFill>
              </a:rPr>
              <a:t>Two Big Economic Questions </a:t>
            </a:r>
          </a:p>
        </p:txBody>
      </p:sp>
    </p:spTree>
  </p:cSld>
  <p:clrMapOvr>
    <a:masterClrMapping/>
  </p:clrMapOvr>
  <p:transition/>
  <p:timing>
    <p:tnLst>
      <p:par>
        <p:cTn id="1" dur="indefinite" restart="never" nodeType="tmRoot"/>
      </p:par>
    </p:tn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4147" name="Rectangle 3"/>
          <p:cNvSpPr>
            <a:spLocks noGrp="1" noChangeArrowheads="1"/>
          </p:cNvSpPr>
          <p:nvPr>
            <p:ph type="body" idx="1"/>
          </p:nvPr>
        </p:nvSpPr>
        <p:spPr>
          <a:xfrm>
            <a:off x="457200" y="1600200"/>
            <a:ext cx="8229600" cy="4525963"/>
          </a:xfrm>
        </p:spPr>
        <p:txBody>
          <a:bodyPr>
            <a:normAutofit fontScale="92500"/>
          </a:bodyPr>
          <a:lstStyle/>
          <a:p>
            <a:r>
              <a:rPr lang="en-US" b="1" u="sng" dirty="0">
                <a:solidFill>
                  <a:srgbClr val="00B050"/>
                </a:solidFill>
              </a:rPr>
              <a:t>How?</a:t>
            </a:r>
          </a:p>
          <a:p>
            <a:pPr lvl="1"/>
            <a:r>
              <a:rPr lang="en-US" dirty="0"/>
              <a:t>Goods and services are produced by using productive resources that economists call </a:t>
            </a:r>
            <a:r>
              <a:rPr lang="en-US" b="1" dirty="0">
                <a:solidFill>
                  <a:srgbClr val="FF0000"/>
                </a:solidFill>
              </a:rPr>
              <a:t>factors of production</a:t>
            </a:r>
            <a:r>
              <a:rPr lang="en-US" dirty="0"/>
              <a:t>.</a:t>
            </a:r>
          </a:p>
          <a:p>
            <a:pPr lvl="1"/>
            <a:r>
              <a:rPr lang="en-US" dirty="0"/>
              <a:t>Factors of production are grouped into four categories:</a:t>
            </a:r>
          </a:p>
          <a:p>
            <a:pPr lvl="1">
              <a:spcBef>
                <a:spcPct val="10000"/>
              </a:spcBef>
              <a:spcAft>
                <a:spcPct val="30000"/>
              </a:spcAft>
              <a:buClr>
                <a:schemeClr val="tx1"/>
              </a:buClr>
              <a:buFont typeface="Wingdings" pitchFamily="2" charset="2"/>
              <a:buChar char="§"/>
            </a:pPr>
            <a:r>
              <a:rPr lang="en-US" dirty="0"/>
              <a:t> Land</a:t>
            </a:r>
          </a:p>
          <a:p>
            <a:pPr lvl="1">
              <a:spcBef>
                <a:spcPct val="10000"/>
              </a:spcBef>
              <a:spcAft>
                <a:spcPct val="30000"/>
              </a:spcAft>
              <a:buClr>
                <a:schemeClr val="tx1"/>
              </a:buClr>
              <a:buFont typeface="Wingdings" pitchFamily="2" charset="2"/>
              <a:buChar char="§"/>
            </a:pPr>
            <a:r>
              <a:rPr lang="en-US" dirty="0"/>
              <a:t> </a:t>
            </a:r>
            <a:r>
              <a:rPr lang="en-US" dirty="0" smtClean="0"/>
              <a:t>Labor</a:t>
            </a:r>
            <a:endParaRPr lang="en-US" dirty="0"/>
          </a:p>
          <a:p>
            <a:pPr lvl="1">
              <a:spcBef>
                <a:spcPct val="10000"/>
              </a:spcBef>
              <a:spcAft>
                <a:spcPct val="30000"/>
              </a:spcAft>
              <a:buClr>
                <a:schemeClr val="tx1"/>
              </a:buClr>
              <a:buFont typeface="Wingdings" pitchFamily="2" charset="2"/>
              <a:buChar char="§"/>
            </a:pPr>
            <a:r>
              <a:rPr lang="en-US" dirty="0"/>
              <a:t> Capital</a:t>
            </a:r>
          </a:p>
          <a:p>
            <a:pPr lvl="1">
              <a:spcBef>
                <a:spcPct val="10000"/>
              </a:spcBef>
              <a:spcAft>
                <a:spcPct val="30000"/>
              </a:spcAft>
              <a:buClr>
                <a:schemeClr val="tx1"/>
              </a:buClr>
              <a:buFont typeface="Wingdings" pitchFamily="2" charset="2"/>
              <a:buChar char="§"/>
            </a:pPr>
            <a:r>
              <a:rPr lang="en-US" dirty="0"/>
              <a:t> Entrepreneurship</a:t>
            </a:r>
          </a:p>
        </p:txBody>
      </p:sp>
      <p:sp>
        <p:nvSpPr>
          <p:cNvPr id="134149" name="Rectangle 5"/>
          <p:cNvSpPr>
            <a:spLocks noGrp="1" noChangeArrowheads="1"/>
          </p:cNvSpPr>
          <p:nvPr>
            <p:ph type="title"/>
          </p:nvPr>
        </p:nvSpPr>
        <p:spPr>
          <a:xfrm>
            <a:off x="1066800" y="274638"/>
            <a:ext cx="7604125" cy="1143000"/>
          </a:xfrm>
          <a:noFill/>
          <a:ln/>
        </p:spPr>
        <p:txBody>
          <a:bodyPr/>
          <a:lstStyle/>
          <a:p>
            <a:r>
              <a:rPr lang="en-US" dirty="0">
                <a:solidFill>
                  <a:srgbClr val="00B050"/>
                </a:solidFill>
              </a:rPr>
              <a:t>Two Big Economic Questions </a:t>
            </a:r>
          </a:p>
        </p:txBody>
      </p:sp>
    </p:spTree>
  </p:cSld>
  <p:clrMapOvr>
    <a:masterClrMapping/>
  </p:clrMapOvr>
  <p:transition/>
  <p:timing>
    <p:tnLst>
      <p:par>
        <p:cTn id="1" dur="indefinite" restart="never" nodeType="tmRoot"/>
      </p:par>
    </p:tn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8243" name="Rectangle 3"/>
          <p:cNvSpPr>
            <a:spLocks noGrp="1" noChangeArrowheads="1"/>
          </p:cNvSpPr>
          <p:nvPr>
            <p:ph type="body" idx="1"/>
          </p:nvPr>
        </p:nvSpPr>
        <p:spPr>
          <a:xfrm>
            <a:off x="533400" y="1295400"/>
            <a:ext cx="8229600" cy="5105400"/>
          </a:xfrm>
        </p:spPr>
        <p:txBody>
          <a:bodyPr>
            <a:normAutofit lnSpcReduction="10000"/>
          </a:bodyPr>
          <a:lstStyle/>
          <a:p>
            <a:pPr lvl="1">
              <a:lnSpc>
                <a:spcPct val="90000"/>
              </a:lnSpc>
            </a:pPr>
            <a:r>
              <a:rPr lang="en-US" dirty="0"/>
              <a:t>The “gifts of nature” that we use to produce goods and services are </a:t>
            </a:r>
            <a:r>
              <a:rPr lang="en-US" b="1" dirty="0" smtClean="0">
                <a:solidFill>
                  <a:srgbClr val="FF0000"/>
                </a:solidFill>
              </a:rPr>
              <a:t>land (natural resources)</a:t>
            </a:r>
            <a:r>
              <a:rPr lang="en-US" dirty="0" smtClean="0"/>
              <a:t>.</a:t>
            </a:r>
            <a:endParaRPr lang="en-US" dirty="0"/>
          </a:p>
          <a:p>
            <a:pPr lvl="1">
              <a:lnSpc>
                <a:spcPct val="90000"/>
              </a:lnSpc>
            </a:pPr>
            <a:r>
              <a:rPr lang="en-US" dirty="0"/>
              <a:t>The work time and work effort that people devote to producing goods and services is </a:t>
            </a:r>
            <a:r>
              <a:rPr lang="en-US" b="1" dirty="0" smtClean="0">
                <a:solidFill>
                  <a:srgbClr val="FF0000"/>
                </a:solidFill>
              </a:rPr>
              <a:t>labor</a:t>
            </a:r>
            <a:r>
              <a:rPr lang="en-US" dirty="0" smtClean="0"/>
              <a:t>.</a:t>
            </a:r>
            <a:endParaRPr lang="en-US" dirty="0"/>
          </a:p>
          <a:p>
            <a:pPr lvl="1">
              <a:lnSpc>
                <a:spcPct val="90000"/>
              </a:lnSpc>
            </a:pPr>
            <a:r>
              <a:rPr lang="en-US" dirty="0"/>
              <a:t>The </a:t>
            </a:r>
            <a:r>
              <a:rPr lang="en-US" i="1" dirty="0"/>
              <a:t>quality</a:t>
            </a:r>
            <a:r>
              <a:rPr lang="en-US" dirty="0"/>
              <a:t> of </a:t>
            </a:r>
            <a:r>
              <a:rPr lang="en-US" dirty="0" smtClean="0"/>
              <a:t>labor </a:t>
            </a:r>
            <a:r>
              <a:rPr lang="en-US" dirty="0"/>
              <a:t>depends on </a:t>
            </a:r>
            <a:r>
              <a:rPr lang="en-US" b="1" dirty="0">
                <a:solidFill>
                  <a:srgbClr val="FF0000"/>
                </a:solidFill>
              </a:rPr>
              <a:t>human capital</a:t>
            </a:r>
            <a:r>
              <a:rPr lang="en-US" dirty="0"/>
              <a:t>, which is the knowledge and skill that people obtain from education, on-the-job training, and work experience.</a:t>
            </a:r>
          </a:p>
          <a:p>
            <a:pPr lvl="1">
              <a:lnSpc>
                <a:spcPct val="90000"/>
              </a:lnSpc>
            </a:pPr>
            <a:r>
              <a:rPr lang="en-US" dirty="0"/>
              <a:t>The tools, instruments, machines, buildings, and other constructions that businesses use to produce goods and services are </a:t>
            </a:r>
            <a:r>
              <a:rPr lang="en-US" b="1" dirty="0">
                <a:solidFill>
                  <a:srgbClr val="FF0000"/>
                </a:solidFill>
              </a:rPr>
              <a:t>capital</a:t>
            </a:r>
            <a:r>
              <a:rPr lang="en-US" dirty="0"/>
              <a:t>.</a:t>
            </a:r>
          </a:p>
          <a:p>
            <a:pPr lvl="1">
              <a:lnSpc>
                <a:spcPct val="90000"/>
              </a:lnSpc>
            </a:pPr>
            <a:r>
              <a:rPr lang="en-US" dirty="0"/>
              <a:t>The human resource that organizes land, </a:t>
            </a:r>
            <a:r>
              <a:rPr lang="en-US" dirty="0" smtClean="0"/>
              <a:t>labor, </a:t>
            </a:r>
            <a:r>
              <a:rPr lang="en-US" dirty="0"/>
              <a:t>and capital is </a:t>
            </a:r>
            <a:r>
              <a:rPr lang="en-US" b="1" dirty="0">
                <a:solidFill>
                  <a:srgbClr val="FF0000"/>
                </a:solidFill>
              </a:rPr>
              <a:t>entrepreneurship</a:t>
            </a:r>
            <a:r>
              <a:rPr lang="en-US" dirty="0"/>
              <a:t>.</a:t>
            </a:r>
          </a:p>
        </p:txBody>
      </p:sp>
      <p:sp>
        <p:nvSpPr>
          <p:cNvPr id="138245" name="Rectangle 5"/>
          <p:cNvSpPr>
            <a:spLocks noGrp="1" noChangeArrowheads="1"/>
          </p:cNvSpPr>
          <p:nvPr>
            <p:ph type="title"/>
          </p:nvPr>
        </p:nvSpPr>
        <p:spPr>
          <a:xfrm>
            <a:off x="1066800" y="274638"/>
            <a:ext cx="7604125" cy="1143000"/>
          </a:xfrm>
          <a:noFill/>
          <a:ln/>
        </p:spPr>
        <p:txBody>
          <a:bodyPr/>
          <a:lstStyle/>
          <a:p>
            <a:r>
              <a:rPr lang="en-US" dirty="0">
                <a:solidFill>
                  <a:srgbClr val="00B050"/>
                </a:solidFill>
              </a:rPr>
              <a:t>Two Big Economic Questions </a:t>
            </a:r>
          </a:p>
        </p:txBody>
      </p:sp>
    </p:spTree>
  </p:cSld>
  <p:clrMapOvr>
    <a:masterClrMapping/>
  </p:clrMapOvr>
  <p:transition/>
  <p:timing>
    <p:tnLst>
      <p:par>
        <p:cTn id="1" dur="indefinite" restart="never" nodeType="tmRoot"/>
      </p:par>
    </p:tnLst>
  </p:timing>
</p:sld>
</file>

<file path=ppt/slides/slide22.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sp>
        <p:nvSpPr>
          <p:cNvPr id="139267" name="Rectangle 3"/>
          <p:cNvSpPr>
            <a:spLocks noGrp="1" noChangeArrowheads="1"/>
          </p:cNvSpPr>
          <p:nvPr>
            <p:ph type="body" idx="1"/>
          </p:nvPr>
        </p:nvSpPr>
        <p:spPr>
          <a:xfrm>
            <a:off x="457200" y="1752600"/>
            <a:ext cx="3962400" cy="4495800"/>
          </a:xfrm>
        </p:spPr>
        <p:txBody>
          <a:bodyPr>
            <a:normAutofit fontScale="92500" lnSpcReduction="10000"/>
          </a:bodyPr>
          <a:lstStyle/>
          <a:p>
            <a:pPr lvl="1"/>
            <a:r>
              <a:rPr lang="en-US" dirty="0"/>
              <a:t>Figure 1.2 shows a measure of the growth of human capital in Canada over the past few decades—the percentage of the population that has completed different levels of education.</a:t>
            </a:r>
          </a:p>
          <a:p>
            <a:pPr lvl="1"/>
            <a:r>
              <a:rPr lang="en-US" dirty="0"/>
              <a:t>Economics explains these trends.</a:t>
            </a:r>
          </a:p>
        </p:txBody>
      </p:sp>
      <p:sp>
        <p:nvSpPr>
          <p:cNvPr id="139296" name="Rectangle 32"/>
          <p:cNvSpPr>
            <a:spLocks noGrp="1" noChangeArrowheads="1"/>
          </p:cNvSpPr>
          <p:nvPr>
            <p:ph type="title"/>
          </p:nvPr>
        </p:nvSpPr>
        <p:spPr>
          <a:xfrm>
            <a:off x="1066800" y="274638"/>
            <a:ext cx="7604125" cy="1143000"/>
          </a:xfrm>
          <a:noFill/>
          <a:ln/>
        </p:spPr>
        <p:txBody>
          <a:bodyPr/>
          <a:lstStyle/>
          <a:p>
            <a:r>
              <a:rPr lang="en-US" dirty="0">
                <a:solidFill>
                  <a:srgbClr val="00B050"/>
                </a:solidFill>
              </a:rPr>
              <a:t>Two Big Economic Questions </a:t>
            </a:r>
          </a:p>
        </p:txBody>
      </p:sp>
      <p:pic>
        <p:nvPicPr>
          <p:cNvPr id="139302" name="Picture 38" descr="fig0102a"/>
          <p:cNvPicPr>
            <a:picLocks noChangeAspect="1" noChangeArrowheads="1"/>
          </p:cNvPicPr>
          <p:nvPr/>
        </p:nvPicPr>
        <p:blipFill>
          <a:blip r:embed="rId3" cstate="print"/>
          <a:srcRect/>
          <a:stretch>
            <a:fillRect/>
          </a:stretch>
        </p:blipFill>
        <p:spPr bwMode="auto">
          <a:xfrm>
            <a:off x="4495800" y="2093913"/>
            <a:ext cx="4419600" cy="4017962"/>
          </a:xfrm>
          <a:prstGeom prst="rect">
            <a:avLst/>
          </a:prstGeom>
          <a:noFill/>
        </p:spPr>
      </p:pic>
      <p:pic>
        <p:nvPicPr>
          <p:cNvPr id="139303" name="Picture 39" descr="fig0102b"/>
          <p:cNvPicPr>
            <a:picLocks noChangeAspect="1" noChangeArrowheads="1"/>
          </p:cNvPicPr>
          <p:nvPr/>
        </p:nvPicPr>
        <p:blipFill>
          <a:blip r:embed="rId4" cstate="print"/>
          <a:srcRect/>
          <a:stretch>
            <a:fillRect/>
          </a:stretch>
        </p:blipFill>
        <p:spPr bwMode="auto">
          <a:xfrm>
            <a:off x="4495800" y="2093913"/>
            <a:ext cx="4419600" cy="4017962"/>
          </a:xfrm>
          <a:prstGeom prst="rect">
            <a:avLst/>
          </a:prstGeom>
          <a:noFill/>
        </p:spPr>
      </p:pic>
      <p:pic>
        <p:nvPicPr>
          <p:cNvPr id="139304" name="Picture 40" descr="fig0102c"/>
          <p:cNvPicPr>
            <a:picLocks noChangeAspect="1" noChangeArrowheads="1"/>
          </p:cNvPicPr>
          <p:nvPr/>
        </p:nvPicPr>
        <p:blipFill>
          <a:blip r:embed="rId5" cstate="print"/>
          <a:srcRect/>
          <a:stretch>
            <a:fillRect/>
          </a:stretch>
        </p:blipFill>
        <p:spPr bwMode="auto">
          <a:xfrm>
            <a:off x="4495800" y="2093913"/>
            <a:ext cx="4419600" cy="4017962"/>
          </a:xfrm>
          <a:prstGeom prst="rect">
            <a:avLst/>
          </a:prstGeom>
          <a:noFill/>
        </p:spPr>
      </p:pic>
      <p:pic>
        <p:nvPicPr>
          <p:cNvPr id="139305" name="Picture 41" descr="fig0102d"/>
          <p:cNvPicPr>
            <a:picLocks noChangeAspect="1" noChangeArrowheads="1"/>
          </p:cNvPicPr>
          <p:nvPr/>
        </p:nvPicPr>
        <p:blipFill>
          <a:blip r:embed="rId6" cstate="print"/>
          <a:srcRect/>
          <a:stretch>
            <a:fillRect/>
          </a:stretch>
        </p:blipFill>
        <p:spPr bwMode="auto">
          <a:xfrm>
            <a:off x="4495800" y="2093913"/>
            <a:ext cx="4419600" cy="4017962"/>
          </a:xfrm>
          <a:prstGeom prst="rect">
            <a:avLst/>
          </a:prstGeom>
          <a:noFill/>
        </p:spPr>
      </p:pic>
      <p:pic>
        <p:nvPicPr>
          <p:cNvPr id="139306" name="Picture 42" descr="fig0102e"/>
          <p:cNvPicPr>
            <a:picLocks noChangeAspect="1" noChangeArrowheads="1"/>
          </p:cNvPicPr>
          <p:nvPr/>
        </p:nvPicPr>
        <p:blipFill>
          <a:blip r:embed="rId7" cstate="print"/>
          <a:srcRect/>
          <a:stretch>
            <a:fillRect/>
          </a:stretch>
        </p:blipFill>
        <p:spPr bwMode="auto">
          <a:xfrm>
            <a:off x="4495800" y="2093913"/>
            <a:ext cx="4419600" cy="4017962"/>
          </a:xfrm>
          <a:prstGeom prst="rect">
            <a:avLst/>
          </a:prstGeom>
          <a:noFill/>
        </p:spPr>
      </p:pic>
    </p:spTree>
  </p:cSld>
  <p:clrMapOvr>
    <a:masterClrMapping/>
  </p:clrMapOvr>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8" fill="hold" grpId="0" nodeType="clickEffect">
                                  <p:stCondLst>
                                    <p:cond delay="0"/>
                                  </p:stCondLst>
                                  <p:childTnLst>
                                    <p:set>
                                      <p:cBhvr>
                                        <p:cTn id="6" dur="1" fill="hold">
                                          <p:stCondLst>
                                            <p:cond delay="0"/>
                                          </p:stCondLst>
                                        </p:cTn>
                                        <p:tgtEl>
                                          <p:spTgt spid="139267">
                                            <p:txEl>
                                              <p:pRg st="0" end="0"/>
                                            </p:txEl>
                                          </p:spTgt>
                                        </p:tgtEl>
                                        <p:attrNameLst>
                                          <p:attrName>style.visibility</p:attrName>
                                        </p:attrNameLst>
                                      </p:cBhvr>
                                      <p:to>
                                        <p:strVal val="visible"/>
                                      </p:to>
                                    </p:set>
                                    <p:animEffect transition="in" filter="wipe(left)">
                                      <p:cBhvr>
                                        <p:cTn id="7" dur="1000"/>
                                        <p:tgtEl>
                                          <p:spTgt spid="139267">
                                            <p:txEl>
                                              <p:pRg st="0" end="0"/>
                                            </p:txEl>
                                          </p:spTgt>
                                        </p:tgtEl>
                                      </p:cBhvr>
                                    </p:animEffect>
                                  </p:childTnLst>
                                </p:cTn>
                              </p:par>
                            </p:childTnLst>
                          </p:cTn>
                        </p:par>
                        <p:par>
                          <p:cTn id="8" fill="hold">
                            <p:stCondLst>
                              <p:cond delay="1000"/>
                            </p:stCondLst>
                            <p:childTnLst>
                              <p:par>
                                <p:cTn id="9" presetID="22" presetClass="entr" presetSubtype="8" fill="hold" nodeType="afterEffect">
                                  <p:stCondLst>
                                    <p:cond delay="0"/>
                                  </p:stCondLst>
                                  <p:childTnLst>
                                    <p:set>
                                      <p:cBhvr>
                                        <p:cTn id="10" dur="1" fill="hold">
                                          <p:stCondLst>
                                            <p:cond delay="0"/>
                                          </p:stCondLst>
                                        </p:cTn>
                                        <p:tgtEl>
                                          <p:spTgt spid="139303"/>
                                        </p:tgtEl>
                                        <p:attrNameLst>
                                          <p:attrName>style.visibility</p:attrName>
                                        </p:attrNameLst>
                                      </p:cBhvr>
                                      <p:to>
                                        <p:strVal val="visible"/>
                                      </p:to>
                                    </p:set>
                                    <p:animEffect transition="in" filter="wipe(left)">
                                      <p:cBhvr>
                                        <p:cTn id="11" dur="1000"/>
                                        <p:tgtEl>
                                          <p:spTgt spid="139303"/>
                                        </p:tgtEl>
                                      </p:cBhvr>
                                    </p:animEffect>
                                  </p:childTnLst>
                                </p:cTn>
                              </p:par>
                            </p:childTnLst>
                          </p:cTn>
                        </p:par>
                        <p:par>
                          <p:cTn id="12" fill="hold">
                            <p:stCondLst>
                              <p:cond delay="2000"/>
                            </p:stCondLst>
                            <p:childTnLst>
                              <p:par>
                                <p:cTn id="13" presetID="22" presetClass="entr" presetSubtype="8" fill="hold" nodeType="afterEffect">
                                  <p:stCondLst>
                                    <p:cond delay="0"/>
                                  </p:stCondLst>
                                  <p:childTnLst>
                                    <p:set>
                                      <p:cBhvr>
                                        <p:cTn id="14" dur="1" fill="hold">
                                          <p:stCondLst>
                                            <p:cond delay="0"/>
                                          </p:stCondLst>
                                        </p:cTn>
                                        <p:tgtEl>
                                          <p:spTgt spid="139304"/>
                                        </p:tgtEl>
                                        <p:attrNameLst>
                                          <p:attrName>style.visibility</p:attrName>
                                        </p:attrNameLst>
                                      </p:cBhvr>
                                      <p:to>
                                        <p:strVal val="visible"/>
                                      </p:to>
                                    </p:set>
                                    <p:animEffect transition="in" filter="wipe(left)">
                                      <p:cBhvr>
                                        <p:cTn id="15" dur="1000"/>
                                        <p:tgtEl>
                                          <p:spTgt spid="139304"/>
                                        </p:tgtEl>
                                      </p:cBhvr>
                                    </p:animEffect>
                                  </p:childTnLst>
                                </p:cTn>
                              </p:par>
                            </p:childTnLst>
                          </p:cTn>
                        </p:par>
                        <p:par>
                          <p:cTn id="16" fill="hold">
                            <p:stCondLst>
                              <p:cond delay="3000"/>
                            </p:stCondLst>
                            <p:childTnLst>
                              <p:par>
                                <p:cTn id="17" presetID="22" presetClass="entr" presetSubtype="8" fill="hold" nodeType="afterEffect">
                                  <p:stCondLst>
                                    <p:cond delay="0"/>
                                  </p:stCondLst>
                                  <p:childTnLst>
                                    <p:set>
                                      <p:cBhvr>
                                        <p:cTn id="18" dur="1" fill="hold">
                                          <p:stCondLst>
                                            <p:cond delay="0"/>
                                          </p:stCondLst>
                                        </p:cTn>
                                        <p:tgtEl>
                                          <p:spTgt spid="139305"/>
                                        </p:tgtEl>
                                        <p:attrNameLst>
                                          <p:attrName>style.visibility</p:attrName>
                                        </p:attrNameLst>
                                      </p:cBhvr>
                                      <p:to>
                                        <p:strVal val="visible"/>
                                      </p:to>
                                    </p:set>
                                    <p:animEffect transition="in" filter="wipe(left)">
                                      <p:cBhvr>
                                        <p:cTn id="19" dur="1000"/>
                                        <p:tgtEl>
                                          <p:spTgt spid="139305"/>
                                        </p:tgtEl>
                                      </p:cBhvr>
                                    </p:animEffect>
                                  </p:childTnLst>
                                </p:cTn>
                              </p:par>
                            </p:childTnLst>
                          </p:cTn>
                        </p:par>
                        <p:par>
                          <p:cTn id="20" fill="hold">
                            <p:stCondLst>
                              <p:cond delay="4000"/>
                            </p:stCondLst>
                            <p:childTnLst>
                              <p:par>
                                <p:cTn id="21" presetID="22" presetClass="entr" presetSubtype="8" fill="hold" nodeType="afterEffect">
                                  <p:stCondLst>
                                    <p:cond delay="0"/>
                                  </p:stCondLst>
                                  <p:childTnLst>
                                    <p:set>
                                      <p:cBhvr>
                                        <p:cTn id="22" dur="1" fill="hold">
                                          <p:stCondLst>
                                            <p:cond delay="0"/>
                                          </p:stCondLst>
                                        </p:cTn>
                                        <p:tgtEl>
                                          <p:spTgt spid="139306"/>
                                        </p:tgtEl>
                                        <p:attrNameLst>
                                          <p:attrName>style.visibility</p:attrName>
                                        </p:attrNameLst>
                                      </p:cBhvr>
                                      <p:to>
                                        <p:strVal val="visible"/>
                                      </p:to>
                                    </p:set>
                                    <p:animEffect transition="in" filter="wipe(left)">
                                      <p:cBhvr>
                                        <p:cTn id="23" dur="1000"/>
                                        <p:tgtEl>
                                          <p:spTgt spid="139306"/>
                                        </p:tgtEl>
                                      </p:cBhvr>
                                    </p:animEffect>
                                  </p:childTnLst>
                                </p:cTn>
                              </p:par>
                            </p:childTnLst>
                          </p:cTn>
                        </p:par>
                      </p:childTnLst>
                    </p:cTn>
                  </p:par>
                  <p:par>
                    <p:cTn id="24" fill="hold">
                      <p:stCondLst>
                        <p:cond delay="indefinite"/>
                      </p:stCondLst>
                      <p:childTnLst>
                        <p:par>
                          <p:cTn id="25" fill="hold">
                            <p:stCondLst>
                              <p:cond delay="0"/>
                            </p:stCondLst>
                            <p:childTnLst>
                              <p:par>
                                <p:cTn id="26" presetID="22" presetClass="entr" presetSubtype="8" fill="hold" grpId="0" nodeType="clickEffect">
                                  <p:stCondLst>
                                    <p:cond delay="0"/>
                                  </p:stCondLst>
                                  <p:childTnLst>
                                    <p:set>
                                      <p:cBhvr>
                                        <p:cTn id="27" dur="1" fill="hold">
                                          <p:stCondLst>
                                            <p:cond delay="0"/>
                                          </p:stCondLst>
                                        </p:cTn>
                                        <p:tgtEl>
                                          <p:spTgt spid="139267">
                                            <p:txEl>
                                              <p:pRg st="1" end="1"/>
                                            </p:txEl>
                                          </p:spTgt>
                                        </p:tgtEl>
                                        <p:attrNameLst>
                                          <p:attrName>style.visibility</p:attrName>
                                        </p:attrNameLst>
                                      </p:cBhvr>
                                      <p:to>
                                        <p:strVal val="visible"/>
                                      </p:to>
                                    </p:set>
                                    <p:animEffect transition="in" filter="wipe(left)">
                                      <p:cBhvr>
                                        <p:cTn id="28" dur="1000"/>
                                        <p:tgtEl>
                                          <p:spTgt spid="139267">
                                            <p:txEl>
                                              <p:pRg st="1" end="1"/>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39267" grpId="0" build="p" bldLvl="3"/>
    </p:bld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0291" name="Rectangle 3"/>
          <p:cNvSpPr>
            <a:spLocks noGrp="1" noChangeArrowheads="1"/>
          </p:cNvSpPr>
          <p:nvPr>
            <p:ph type="body" idx="1"/>
          </p:nvPr>
        </p:nvSpPr>
        <p:spPr>
          <a:xfrm>
            <a:off x="457200" y="1676400"/>
            <a:ext cx="8229600" cy="4068763"/>
          </a:xfrm>
        </p:spPr>
        <p:txBody>
          <a:bodyPr/>
          <a:lstStyle/>
          <a:p>
            <a:r>
              <a:rPr lang="en-US" b="1" u="sng" dirty="0">
                <a:solidFill>
                  <a:srgbClr val="126723"/>
                </a:solidFill>
              </a:rPr>
              <a:t>For Whom?</a:t>
            </a:r>
          </a:p>
          <a:p>
            <a:pPr lvl="1"/>
            <a:r>
              <a:rPr lang="en-US" dirty="0"/>
              <a:t>Who gets the goods and services depends on the incomes that people earn.</a:t>
            </a:r>
          </a:p>
          <a:p>
            <a:pPr lvl="1">
              <a:spcBef>
                <a:spcPct val="20000"/>
              </a:spcBef>
              <a:spcAft>
                <a:spcPct val="20000"/>
              </a:spcAft>
              <a:buClr>
                <a:schemeClr val="tx1"/>
              </a:buClr>
              <a:buFont typeface="Wingdings" pitchFamily="2" charset="2"/>
              <a:buChar char="§"/>
            </a:pPr>
            <a:r>
              <a:rPr lang="en-US" dirty="0"/>
              <a:t> Land earns </a:t>
            </a:r>
            <a:r>
              <a:rPr lang="en-US" b="1" dirty="0">
                <a:solidFill>
                  <a:srgbClr val="FF0000"/>
                </a:solidFill>
              </a:rPr>
              <a:t>rent</a:t>
            </a:r>
            <a:r>
              <a:rPr lang="en-US" dirty="0"/>
              <a:t>.</a:t>
            </a:r>
          </a:p>
          <a:p>
            <a:pPr lvl="1">
              <a:spcBef>
                <a:spcPct val="20000"/>
              </a:spcBef>
              <a:spcAft>
                <a:spcPct val="20000"/>
              </a:spcAft>
              <a:buClr>
                <a:schemeClr val="tx1"/>
              </a:buClr>
              <a:buFont typeface="Wingdings" pitchFamily="2" charset="2"/>
              <a:buChar char="§"/>
            </a:pPr>
            <a:r>
              <a:rPr lang="en-US" dirty="0"/>
              <a:t> </a:t>
            </a:r>
            <a:r>
              <a:rPr lang="en-US" dirty="0" smtClean="0"/>
              <a:t>Labor </a:t>
            </a:r>
            <a:r>
              <a:rPr lang="en-US" dirty="0"/>
              <a:t>earns </a:t>
            </a:r>
            <a:r>
              <a:rPr lang="en-US" b="1" dirty="0">
                <a:solidFill>
                  <a:srgbClr val="FF0000"/>
                </a:solidFill>
              </a:rPr>
              <a:t>wages</a:t>
            </a:r>
            <a:r>
              <a:rPr lang="en-US" dirty="0"/>
              <a:t>. </a:t>
            </a:r>
          </a:p>
          <a:p>
            <a:pPr lvl="1">
              <a:spcBef>
                <a:spcPct val="20000"/>
              </a:spcBef>
              <a:spcAft>
                <a:spcPct val="20000"/>
              </a:spcAft>
              <a:buClr>
                <a:schemeClr val="tx1"/>
              </a:buClr>
              <a:buFont typeface="Wingdings" pitchFamily="2" charset="2"/>
              <a:buChar char="§"/>
            </a:pPr>
            <a:r>
              <a:rPr lang="en-US" dirty="0"/>
              <a:t> Capital earns </a:t>
            </a:r>
            <a:r>
              <a:rPr lang="en-US" b="1" dirty="0">
                <a:solidFill>
                  <a:srgbClr val="FF0000"/>
                </a:solidFill>
              </a:rPr>
              <a:t>interest</a:t>
            </a:r>
            <a:r>
              <a:rPr lang="en-US" dirty="0"/>
              <a:t>.</a:t>
            </a:r>
          </a:p>
          <a:p>
            <a:pPr lvl="1">
              <a:spcBef>
                <a:spcPct val="20000"/>
              </a:spcBef>
              <a:spcAft>
                <a:spcPct val="20000"/>
              </a:spcAft>
              <a:buClr>
                <a:schemeClr val="tx1"/>
              </a:buClr>
              <a:buFont typeface="Wingdings" pitchFamily="2" charset="2"/>
              <a:buChar char="§"/>
            </a:pPr>
            <a:r>
              <a:rPr lang="en-US" dirty="0"/>
              <a:t> Entrepreneurship earns </a:t>
            </a:r>
            <a:r>
              <a:rPr lang="en-US" b="1" dirty="0">
                <a:solidFill>
                  <a:srgbClr val="FF0000"/>
                </a:solidFill>
              </a:rPr>
              <a:t>profit</a:t>
            </a:r>
            <a:r>
              <a:rPr lang="en-US" dirty="0"/>
              <a:t>.</a:t>
            </a:r>
          </a:p>
        </p:txBody>
      </p:sp>
      <p:sp>
        <p:nvSpPr>
          <p:cNvPr id="140293" name="Rectangle 5"/>
          <p:cNvSpPr>
            <a:spLocks noGrp="1" noChangeArrowheads="1"/>
          </p:cNvSpPr>
          <p:nvPr>
            <p:ph type="title"/>
          </p:nvPr>
        </p:nvSpPr>
        <p:spPr>
          <a:xfrm>
            <a:off x="1066800" y="274638"/>
            <a:ext cx="7604125" cy="1143000"/>
          </a:xfrm>
          <a:noFill/>
          <a:ln/>
        </p:spPr>
        <p:txBody>
          <a:bodyPr/>
          <a:lstStyle/>
          <a:p>
            <a:r>
              <a:rPr lang="en-US" dirty="0">
                <a:solidFill>
                  <a:srgbClr val="00B050"/>
                </a:solidFill>
              </a:rPr>
              <a:t>Two Big Economic Questions </a:t>
            </a:r>
          </a:p>
        </p:txBody>
      </p:sp>
    </p:spTree>
  </p:cSld>
  <p:clrMapOvr>
    <a:masterClrMapping/>
  </p:clrMapOvr>
  <p:transition/>
  <p:timing>
    <p:tnLst>
      <p:par>
        <p:cTn id="1" dur="indefinite" restart="never" nodeType="tmRoot"/>
      </p:par>
    </p:tn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07203" name="Rectangle 3"/>
          <p:cNvSpPr>
            <a:spLocks noGrp="1" noChangeArrowheads="1"/>
          </p:cNvSpPr>
          <p:nvPr>
            <p:ph type="body" idx="1"/>
          </p:nvPr>
        </p:nvSpPr>
        <p:spPr>
          <a:xfrm>
            <a:off x="457200" y="1600200"/>
            <a:ext cx="8229600" cy="4876800"/>
          </a:xfrm>
        </p:spPr>
        <p:txBody>
          <a:bodyPr>
            <a:normAutofit fontScale="92500"/>
          </a:bodyPr>
          <a:lstStyle/>
          <a:p>
            <a:r>
              <a:rPr lang="en-US" b="1" u="sng" dirty="0">
                <a:solidFill>
                  <a:srgbClr val="60003D"/>
                </a:solidFill>
              </a:rPr>
              <a:t>When is the Pursuit of Self-Interest in the Social Interest?</a:t>
            </a:r>
          </a:p>
          <a:p>
            <a:pPr lvl="1"/>
            <a:r>
              <a:rPr lang="en-US" dirty="0"/>
              <a:t>Every day, 32 million Canadians and </a:t>
            </a:r>
            <a:r>
              <a:rPr lang="en-US" dirty="0" smtClean="0"/>
              <a:t>7 </a:t>
            </a:r>
            <a:r>
              <a:rPr lang="en-US" dirty="0"/>
              <a:t>billion people in other countries make economic choices that result in </a:t>
            </a:r>
            <a:r>
              <a:rPr lang="en-US" i="1" dirty="0"/>
              <a:t>What</a:t>
            </a:r>
            <a:r>
              <a:rPr lang="en-US" dirty="0"/>
              <a:t>, </a:t>
            </a:r>
            <a:r>
              <a:rPr lang="en-US" i="1" dirty="0"/>
              <a:t>How</a:t>
            </a:r>
            <a:r>
              <a:rPr lang="en-US" dirty="0"/>
              <a:t>, and </a:t>
            </a:r>
            <a:r>
              <a:rPr lang="en-US" i="1" dirty="0"/>
              <a:t>For Whom</a:t>
            </a:r>
            <a:r>
              <a:rPr lang="en-US" dirty="0"/>
              <a:t> goods and services are produced.</a:t>
            </a:r>
          </a:p>
          <a:p>
            <a:pPr lvl="1"/>
            <a:r>
              <a:rPr lang="en-US" dirty="0"/>
              <a:t>Do we produce the right things in the right quantities?</a:t>
            </a:r>
          </a:p>
          <a:p>
            <a:pPr lvl="1"/>
            <a:r>
              <a:rPr lang="en-US" dirty="0"/>
              <a:t>Do we use our factors of production in the best way?</a:t>
            </a:r>
          </a:p>
          <a:p>
            <a:pPr lvl="1"/>
            <a:r>
              <a:rPr lang="en-US" dirty="0"/>
              <a:t>Do the goods and services go to those who benefit most from them?</a:t>
            </a:r>
          </a:p>
        </p:txBody>
      </p:sp>
      <p:sp>
        <p:nvSpPr>
          <p:cNvPr id="307205" name="Rectangle 5"/>
          <p:cNvSpPr>
            <a:spLocks noGrp="1" noChangeArrowheads="1"/>
          </p:cNvSpPr>
          <p:nvPr>
            <p:ph type="title"/>
          </p:nvPr>
        </p:nvSpPr>
        <p:spPr>
          <a:xfrm>
            <a:off x="1066800" y="274638"/>
            <a:ext cx="7604125" cy="1143000"/>
          </a:xfrm>
          <a:noFill/>
          <a:ln/>
        </p:spPr>
        <p:txBody>
          <a:bodyPr/>
          <a:lstStyle/>
          <a:p>
            <a:r>
              <a:rPr lang="en-US" dirty="0">
                <a:solidFill>
                  <a:srgbClr val="00B050"/>
                </a:solidFill>
              </a:rPr>
              <a:t>Two Big Economic Questions </a:t>
            </a:r>
          </a:p>
        </p:txBody>
      </p:sp>
    </p:spTree>
  </p:cSld>
  <p:clrMapOvr>
    <a:masterClrMapping/>
  </p:clrMapOvr>
  <p:transition/>
  <p:timing>
    <p:tnLst>
      <p:par>
        <p:cTn id="1" dur="indefinite" restart="never" nodeType="tmRoot"/>
      </p:par>
    </p:tn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14371" name="Rectangle 3"/>
          <p:cNvSpPr>
            <a:spLocks noGrp="1" noChangeArrowheads="1"/>
          </p:cNvSpPr>
          <p:nvPr>
            <p:ph type="body" idx="1"/>
          </p:nvPr>
        </p:nvSpPr>
        <p:spPr>
          <a:xfrm>
            <a:off x="457200" y="1752600"/>
            <a:ext cx="8229600" cy="4572000"/>
          </a:xfrm>
        </p:spPr>
        <p:txBody>
          <a:bodyPr>
            <a:normAutofit lnSpcReduction="10000"/>
          </a:bodyPr>
          <a:lstStyle/>
          <a:p>
            <a:pPr lvl="1">
              <a:lnSpc>
                <a:spcPct val="90000"/>
              </a:lnSpc>
            </a:pPr>
            <a:r>
              <a:rPr lang="en-US" dirty="0"/>
              <a:t>You make choices that are in your </a:t>
            </a:r>
            <a:r>
              <a:rPr lang="en-US" b="1" dirty="0">
                <a:solidFill>
                  <a:srgbClr val="FF0000"/>
                </a:solidFill>
              </a:rPr>
              <a:t>self-interest</a:t>
            </a:r>
            <a:r>
              <a:rPr lang="en-US" dirty="0"/>
              <a:t>—choices that you think are best for you.</a:t>
            </a:r>
          </a:p>
          <a:p>
            <a:pPr lvl="1">
              <a:lnSpc>
                <a:spcPct val="90000"/>
              </a:lnSpc>
            </a:pPr>
            <a:r>
              <a:rPr lang="en-US" dirty="0"/>
              <a:t>Choices that are best for society as a whole are said to be in the </a:t>
            </a:r>
            <a:r>
              <a:rPr lang="en-US" b="1" dirty="0">
                <a:solidFill>
                  <a:srgbClr val="FF0000"/>
                </a:solidFill>
              </a:rPr>
              <a:t>social interest</a:t>
            </a:r>
            <a:r>
              <a:rPr lang="en-US" dirty="0"/>
              <a:t>.</a:t>
            </a:r>
          </a:p>
          <a:p>
            <a:pPr lvl="1">
              <a:lnSpc>
                <a:spcPct val="90000"/>
              </a:lnSpc>
            </a:pPr>
            <a:r>
              <a:rPr lang="en-US" dirty="0"/>
              <a:t>An outcome is in the social interest if it uses resources efficiently and distributes goods and services fairly.</a:t>
            </a:r>
          </a:p>
          <a:p>
            <a:pPr lvl="1">
              <a:lnSpc>
                <a:spcPct val="90000"/>
              </a:lnSpc>
            </a:pPr>
            <a:r>
              <a:rPr lang="en-US" b="1" u="sng" dirty="0">
                <a:solidFill>
                  <a:srgbClr val="126723"/>
                </a:solidFill>
              </a:rPr>
              <a:t>The Big Question</a:t>
            </a:r>
          </a:p>
          <a:p>
            <a:pPr lvl="1">
              <a:lnSpc>
                <a:spcPct val="90000"/>
              </a:lnSpc>
            </a:pPr>
            <a:r>
              <a:rPr lang="en-US" b="1" dirty="0">
                <a:solidFill>
                  <a:srgbClr val="FF0000"/>
                </a:solidFill>
              </a:rPr>
              <a:t>Is it possible that when each one of us makes choices that are in our self-interest, it also turns out that these choices are also in the social interest?</a:t>
            </a:r>
          </a:p>
        </p:txBody>
      </p:sp>
      <p:sp>
        <p:nvSpPr>
          <p:cNvPr id="314373" name="Rectangle 5"/>
          <p:cNvSpPr>
            <a:spLocks noGrp="1" noChangeArrowheads="1"/>
          </p:cNvSpPr>
          <p:nvPr>
            <p:ph type="title"/>
          </p:nvPr>
        </p:nvSpPr>
        <p:spPr>
          <a:xfrm>
            <a:off x="1066800" y="274638"/>
            <a:ext cx="7604125" cy="1143000"/>
          </a:xfrm>
          <a:noFill/>
          <a:ln/>
        </p:spPr>
        <p:txBody>
          <a:bodyPr/>
          <a:lstStyle/>
          <a:p>
            <a:r>
              <a:rPr lang="en-US" dirty="0">
                <a:solidFill>
                  <a:srgbClr val="00B050"/>
                </a:solidFill>
              </a:rPr>
              <a:t>Two Big Economic Questions </a:t>
            </a:r>
          </a:p>
        </p:txBody>
      </p:sp>
    </p:spTree>
  </p:cSld>
  <p:clrMapOvr>
    <a:masterClrMapping/>
  </p:clrMapOvr>
  <p:transition/>
  <p:timing>
    <p:tnLst>
      <p:par>
        <p:cTn id="1" dur="indefinite" restart="never" nodeType="tmRoot"/>
      </p:par>
    </p:tn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solidFill>
                  <a:srgbClr val="00B050"/>
                </a:solidFill>
              </a:rPr>
              <a:t>Two Big Economic Questions </a:t>
            </a:r>
            <a:endParaRPr lang="en-US" dirty="0"/>
          </a:p>
        </p:txBody>
      </p:sp>
      <p:sp>
        <p:nvSpPr>
          <p:cNvPr id="3" name="Content Placeholder 2"/>
          <p:cNvSpPr>
            <a:spLocks noGrp="1"/>
          </p:cNvSpPr>
          <p:nvPr>
            <p:ph idx="1"/>
          </p:nvPr>
        </p:nvSpPr>
        <p:spPr/>
        <p:txBody>
          <a:bodyPr/>
          <a:lstStyle/>
          <a:p>
            <a:pPr lvl="1" indent="0">
              <a:lnSpc>
                <a:spcPct val="90000"/>
              </a:lnSpc>
              <a:buNone/>
              <a:defRPr/>
            </a:pPr>
            <a:r>
              <a:rPr lang="en-AU" sz="3200" b="1" u="sng" dirty="0" smtClean="0">
                <a:solidFill>
                  <a:srgbClr val="FF0000"/>
                </a:solidFill>
              </a:rPr>
              <a:t>Social interest has two dimensions:</a:t>
            </a:r>
          </a:p>
          <a:p>
            <a:pPr marL="457200" lvl="1" indent="-342900">
              <a:lnSpc>
                <a:spcPct val="90000"/>
              </a:lnSpc>
              <a:buClr>
                <a:schemeClr val="tx1"/>
              </a:buClr>
              <a:buSzPct val="120000"/>
              <a:buFont typeface="Wingdings" pitchFamily="2" charset="2"/>
              <a:buChar char="§"/>
              <a:defRPr/>
            </a:pPr>
            <a:r>
              <a:rPr lang="en-AU" sz="3200" dirty="0" smtClean="0"/>
              <a:t>Efficiency</a:t>
            </a:r>
          </a:p>
          <a:p>
            <a:pPr marL="457200" lvl="1" indent="-342900">
              <a:lnSpc>
                <a:spcPct val="90000"/>
              </a:lnSpc>
              <a:buClr>
                <a:schemeClr val="tx1"/>
              </a:buClr>
              <a:buSzPct val="120000"/>
              <a:buFont typeface="Wingdings" pitchFamily="2" charset="2"/>
              <a:buChar char="§"/>
              <a:defRPr/>
            </a:pPr>
            <a:r>
              <a:rPr lang="en-AU" sz="3200" dirty="0" smtClean="0"/>
              <a:t>Equity</a:t>
            </a:r>
          </a:p>
        </p:txBody>
      </p:sp>
    </p:spTree>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sp>
        <p:nvSpPr>
          <p:cNvPr id="22530" name="Rectangle 3"/>
          <p:cNvSpPr>
            <a:spLocks noGrp="1" noChangeArrowheads="1"/>
          </p:cNvSpPr>
          <p:nvPr>
            <p:ph type="body" idx="1"/>
          </p:nvPr>
        </p:nvSpPr>
        <p:spPr>
          <a:xfrm>
            <a:off x="457200" y="1752600"/>
            <a:ext cx="8229600" cy="4572000"/>
          </a:xfrm>
        </p:spPr>
        <p:txBody>
          <a:bodyPr/>
          <a:lstStyle/>
          <a:p>
            <a:pPr lvl="1" indent="0" eaLnBrk="1" hangingPunct="1">
              <a:lnSpc>
                <a:spcPct val="90000"/>
              </a:lnSpc>
              <a:buNone/>
              <a:defRPr/>
            </a:pPr>
            <a:r>
              <a:rPr lang="en-US" b="1" dirty="0" smtClean="0">
                <a:solidFill>
                  <a:srgbClr val="FF0000"/>
                </a:solidFill>
              </a:rPr>
              <a:t>Efficiency</a:t>
            </a:r>
            <a:r>
              <a:rPr lang="en-US" dirty="0" smtClean="0">
                <a:solidFill>
                  <a:srgbClr val="FF0000"/>
                </a:solidFill>
              </a:rPr>
              <a:t> </a:t>
            </a:r>
            <a:r>
              <a:rPr lang="en-US" dirty="0" smtClean="0"/>
              <a:t>is achieved when the available resources are used to produce goods and services:</a:t>
            </a:r>
          </a:p>
          <a:p>
            <a:pPr marL="571500" lvl="1" indent="-457200" eaLnBrk="1" hangingPunct="1">
              <a:lnSpc>
                <a:spcPct val="90000"/>
              </a:lnSpc>
              <a:buClr>
                <a:schemeClr val="tx1"/>
              </a:buClr>
              <a:buFont typeface="+mj-lt"/>
              <a:buAutoNum type="arabicPeriod"/>
              <a:defRPr/>
            </a:pPr>
            <a:r>
              <a:rPr lang="en-US" dirty="0" smtClean="0"/>
              <a:t>At the lowest possible price and</a:t>
            </a:r>
          </a:p>
          <a:p>
            <a:pPr marL="571500" lvl="1" indent="-457200" eaLnBrk="1" hangingPunct="1">
              <a:lnSpc>
                <a:spcPct val="90000"/>
              </a:lnSpc>
              <a:buClr>
                <a:schemeClr val="tx1"/>
              </a:buClr>
              <a:buFont typeface="+mj-lt"/>
              <a:buAutoNum type="arabicPeriod"/>
              <a:defRPr/>
            </a:pPr>
            <a:r>
              <a:rPr lang="en-US" dirty="0" smtClean="0"/>
              <a:t>In quantities that give the greatest possible benefit.</a:t>
            </a:r>
          </a:p>
          <a:p>
            <a:pPr lvl="1" indent="0" eaLnBrk="1" hangingPunct="1">
              <a:lnSpc>
                <a:spcPct val="90000"/>
              </a:lnSpc>
              <a:buClr>
                <a:schemeClr val="tx1"/>
              </a:buClr>
              <a:defRPr/>
            </a:pPr>
            <a:r>
              <a:rPr lang="en-AU" dirty="0" smtClean="0"/>
              <a:t>Equity is fairness, but economists have a variety of views about what is fair.</a:t>
            </a:r>
          </a:p>
          <a:p>
            <a:pPr lvl="1" indent="0" eaLnBrk="1" hangingPunct="1">
              <a:lnSpc>
                <a:spcPct val="90000"/>
              </a:lnSpc>
              <a:buClr>
                <a:schemeClr val="tx1"/>
              </a:buClr>
              <a:buNone/>
              <a:defRPr/>
            </a:pPr>
            <a:r>
              <a:rPr lang="en-AU" b="1" u="sng" dirty="0" smtClean="0">
                <a:solidFill>
                  <a:srgbClr val="FF0000"/>
                </a:solidFill>
              </a:rPr>
              <a:t>The Big Question</a:t>
            </a:r>
          </a:p>
          <a:p>
            <a:pPr lvl="1" indent="0" eaLnBrk="1" hangingPunct="1">
              <a:lnSpc>
                <a:spcPct val="90000"/>
              </a:lnSpc>
              <a:buClr>
                <a:schemeClr val="tx1"/>
              </a:buClr>
              <a:defRPr/>
            </a:pPr>
            <a:r>
              <a:rPr lang="en-AU" dirty="0" smtClean="0"/>
              <a:t>Can choices made in self-interest promote the social interest?</a:t>
            </a:r>
            <a:endParaRPr lang="en-US" dirty="0" smtClean="0"/>
          </a:p>
        </p:txBody>
      </p:sp>
      <p:sp>
        <p:nvSpPr>
          <p:cNvPr id="24579" name="Rectangle 5"/>
          <p:cNvSpPr>
            <a:spLocks noGrp="1" noChangeArrowheads="1"/>
          </p:cNvSpPr>
          <p:nvPr>
            <p:ph type="title"/>
          </p:nvPr>
        </p:nvSpPr>
        <p:spPr>
          <a:xfrm>
            <a:off x="1066800" y="274638"/>
            <a:ext cx="7604125" cy="1143000"/>
          </a:xfrm>
          <a:noFill/>
        </p:spPr>
        <p:txBody>
          <a:bodyPr/>
          <a:lstStyle/>
          <a:p>
            <a:pPr eaLnBrk="1" hangingPunct="1"/>
            <a:r>
              <a:rPr lang="en-US" dirty="0" smtClean="0">
                <a:solidFill>
                  <a:srgbClr val="00B050"/>
                </a:solidFill>
              </a:rPr>
              <a:t>Two Big Economic Questions </a:t>
            </a:r>
          </a:p>
        </p:txBody>
      </p:sp>
    </p:spTree>
  </p:cSld>
  <p:clrMapOvr>
    <a:masterClrMapping/>
  </p:clrMapOvr>
  <p:transition spd="slow">
    <p:wipe dir="r"/>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22" presetClass="entr" presetSubtype="8" fill="hold" grpId="0" nodeType="clickEffect">
                                  <p:stCondLst>
                                    <p:cond delay="0"/>
                                  </p:stCondLst>
                                  <p:childTnLst>
                                    <p:set>
                                      <p:cBhvr>
                                        <p:cTn id="6" dur="1" fill="hold">
                                          <p:stCondLst>
                                            <p:cond delay="0"/>
                                          </p:stCondLst>
                                        </p:cTn>
                                        <p:tgtEl>
                                          <p:spTgt spid="22530">
                                            <p:txEl>
                                              <p:pRg st="1" end="1"/>
                                            </p:txEl>
                                          </p:spTgt>
                                        </p:tgtEl>
                                        <p:attrNameLst>
                                          <p:attrName>style.visibility</p:attrName>
                                        </p:attrNameLst>
                                      </p:cBhvr>
                                      <p:to>
                                        <p:strVal val="visible"/>
                                      </p:to>
                                    </p:set>
                                    <p:animEffect transition="in" filter="wipe(left)">
                                      <p:cBhvr>
                                        <p:cTn id="7" dur="1000"/>
                                        <p:tgtEl>
                                          <p:spTgt spid="22530">
                                            <p:txEl>
                                              <p:pRg st="1" end="1"/>
                                            </p:txEl>
                                          </p:spTgt>
                                        </p:tgtEl>
                                      </p:cBhvr>
                                    </p:animEffect>
                                  </p:childTnLst>
                                </p:cTn>
                              </p:par>
                            </p:childTnLst>
                          </p:cTn>
                        </p:par>
                      </p:childTnLst>
                    </p:cTn>
                  </p:par>
                  <p:par>
                    <p:cTn id="8" fill="hold" nodeType="clickPar">
                      <p:stCondLst>
                        <p:cond delay="indefinite"/>
                      </p:stCondLst>
                      <p:childTnLst>
                        <p:par>
                          <p:cTn id="9" fill="hold" nodeType="withGroup">
                            <p:stCondLst>
                              <p:cond delay="0"/>
                            </p:stCondLst>
                            <p:childTnLst>
                              <p:par>
                                <p:cTn id="10" presetID="22" presetClass="entr" presetSubtype="8" fill="hold" grpId="0" nodeType="clickEffect">
                                  <p:stCondLst>
                                    <p:cond delay="0"/>
                                  </p:stCondLst>
                                  <p:childTnLst>
                                    <p:set>
                                      <p:cBhvr>
                                        <p:cTn id="11" dur="1" fill="hold">
                                          <p:stCondLst>
                                            <p:cond delay="0"/>
                                          </p:stCondLst>
                                        </p:cTn>
                                        <p:tgtEl>
                                          <p:spTgt spid="22530">
                                            <p:txEl>
                                              <p:pRg st="2" end="2"/>
                                            </p:txEl>
                                          </p:spTgt>
                                        </p:tgtEl>
                                        <p:attrNameLst>
                                          <p:attrName>style.visibility</p:attrName>
                                        </p:attrNameLst>
                                      </p:cBhvr>
                                      <p:to>
                                        <p:strVal val="visible"/>
                                      </p:to>
                                    </p:set>
                                    <p:animEffect transition="in" filter="wipe(left)">
                                      <p:cBhvr>
                                        <p:cTn id="12" dur="1000"/>
                                        <p:tgtEl>
                                          <p:spTgt spid="22530">
                                            <p:txEl>
                                              <p:pRg st="2" end="2"/>
                                            </p:txEl>
                                          </p:spTgt>
                                        </p:tgtEl>
                                      </p:cBhvr>
                                    </p:animEffect>
                                  </p:childTnLst>
                                </p:cTn>
                              </p:par>
                            </p:childTnLst>
                          </p:cTn>
                        </p:par>
                      </p:childTnLst>
                    </p:cTn>
                  </p:par>
                  <p:par>
                    <p:cTn id="13" fill="hold" nodeType="clickPar">
                      <p:stCondLst>
                        <p:cond delay="indefinite"/>
                      </p:stCondLst>
                      <p:childTnLst>
                        <p:par>
                          <p:cTn id="14" fill="hold" nodeType="withGroup">
                            <p:stCondLst>
                              <p:cond delay="0"/>
                            </p:stCondLst>
                            <p:childTnLst>
                              <p:par>
                                <p:cTn id="15" presetID="22" presetClass="entr" presetSubtype="8" fill="hold" grpId="0" nodeType="clickEffect">
                                  <p:stCondLst>
                                    <p:cond delay="0"/>
                                  </p:stCondLst>
                                  <p:childTnLst>
                                    <p:set>
                                      <p:cBhvr>
                                        <p:cTn id="16" dur="1" fill="hold">
                                          <p:stCondLst>
                                            <p:cond delay="0"/>
                                          </p:stCondLst>
                                        </p:cTn>
                                        <p:tgtEl>
                                          <p:spTgt spid="22530">
                                            <p:txEl>
                                              <p:pRg st="3" end="3"/>
                                            </p:txEl>
                                          </p:spTgt>
                                        </p:tgtEl>
                                        <p:attrNameLst>
                                          <p:attrName>style.visibility</p:attrName>
                                        </p:attrNameLst>
                                      </p:cBhvr>
                                      <p:to>
                                        <p:strVal val="visible"/>
                                      </p:to>
                                    </p:set>
                                    <p:animEffect transition="in" filter="wipe(left)">
                                      <p:cBhvr>
                                        <p:cTn id="17" dur="1000"/>
                                        <p:tgtEl>
                                          <p:spTgt spid="22530">
                                            <p:txEl>
                                              <p:pRg st="3" end="3"/>
                                            </p:txEl>
                                          </p:spTgt>
                                        </p:tgtEl>
                                      </p:cBhvr>
                                    </p:animEffect>
                                  </p:childTnLst>
                                </p:cTn>
                              </p:par>
                            </p:childTnLst>
                          </p:cTn>
                        </p:par>
                      </p:childTnLst>
                    </p:cTn>
                  </p:par>
                  <p:par>
                    <p:cTn id="18" fill="hold">
                      <p:stCondLst>
                        <p:cond delay="indefinite"/>
                      </p:stCondLst>
                      <p:childTnLst>
                        <p:par>
                          <p:cTn id="19" fill="hold">
                            <p:stCondLst>
                              <p:cond delay="0"/>
                            </p:stCondLst>
                            <p:childTnLst>
                              <p:par>
                                <p:cTn id="20" presetID="22" presetClass="entr" presetSubtype="8" fill="hold" grpId="0" nodeType="clickEffect">
                                  <p:stCondLst>
                                    <p:cond delay="0"/>
                                  </p:stCondLst>
                                  <p:childTnLst>
                                    <p:set>
                                      <p:cBhvr>
                                        <p:cTn id="21" dur="1" fill="hold">
                                          <p:stCondLst>
                                            <p:cond delay="0"/>
                                          </p:stCondLst>
                                        </p:cTn>
                                        <p:tgtEl>
                                          <p:spTgt spid="22530">
                                            <p:txEl>
                                              <p:pRg st="4" end="4"/>
                                            </p:txEl>
                                          </p:spTgt>
                                        </p:tgtEl>
                                        <p:attrNameLst>
                                          <p:attrName>style.visibility</p:attrName>
                                        </p:attrNameLst>
                                      </p:cBhvr>
                                      <p:to>
                                        <p:strVal val="visible"/>
                                      </p:to>
                                    </p:set>
                                    <p:animEffect transition="in" filter="wipe(left)">
                                      <p:cBhvr>
                                        <p:cTn id="22" dur="1000"/>
                                        <p:tgtEl>
                                          <p:spTgt spid="22530">
                                            <p:txEl>
                                              <p:pRg st="4" end="4"/>
                                            </p:txEl>
                                          </p:spTgt>
                                        </p:tgtEl>
                                      </p:cBhvr>
                                    </p:animEffect>
                                  </p:childTnLst>
                                </p:cTn>
                              </p:par>
                            </p:childTnLst>
                          </p:cTn>
                        </p:par>
                      </p:childTnLst>
                    </p:cTn>
                  </p:par>
                  <p:par>
                    <p:cTn id="23" fill="hold" nodeType="clickPar">
                      <p:stCondLst>
                        <p:cond delay="indefinite"/>
                      </p:stCondLst>
                      <p:childTnLst>
                        <p:par>
                          <p:cTn id="24" fill="hold" nodeType="withGroup">
                            <p:stCondLst>
                              <p:cond delay="0"/>
                            </p:stCondLst>
                            <p:childTnLst>
                              <p:par>
                                <p:cTn id="25" presetID="22" presetClass="entr" presetSubtype="8" fill="hold" grpId="0" nodeType="clickEffect">
                                  <p:stCondLst>
                                    <p:cond delay="0"/>
                                  </p:stCondLst>
                                  <p:childTnLst>
                                    <p:set>
                                      <p:cBhvr>
                                        <p:cTn id="26" dur="1" fill="hold">
                                          <p:stCondLst>
                                            <p:cond delay="0"/>
                                          </p:stCondLst>
                                        </p:cTn>
                                        <p:tgtEl>
                                          <p:spTgt spid="22530">
                                            <p:txEl>
                                              <p:pRg st="5" end="5"/>
                                            </p:txEl>
                                          </p:spTgt>
                                        </p:tgtEl>
                                        <p:attrNameLst>
                                          <p:attrName>style.visibility</p:attrName>
                                        </p:attrNameLst>
                                      </p:cBhvr>
                                      <p:to>
                                        <p:strVal val="visible"/>
                                      </p:to>
                                    </p:set>
                                    <p:animEffect transition="in" filter="wipe(left)">
                                      <p:cBhvr>
                                        <p:cTn id="27" dur="1000"/>
                                        <p:tgtEl>
                                          <p:spTgt spid="22530">
                                            <p:txEl>
                                              <p:pRg st="5" end="5"/>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2530" grpId="0" build="p" bldLvl="3"/>
    </p:bldLst>
  </p:timing>
</p:sld>
</file>

<file path=ppt/slides/slide28.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sp>
        <p:nvSpPr>
          <p:cNvPr id="316419" name="Rectangle 3"/>
          <p:cNvSpPr>
            <a:spLocks noGrp="1" noChangeArrowheads="1"/>
          </p:cNvSpPr>
          <p:nvPr>
            <p:ph type="body" idx="1"/>
          </p:nvPr>
        </p:nvSpPr>
        <p:spPr>
          <a:xfrm>
            <a:off x="381000" y="1752600"/>
            <a:ext cx="8229600" cy="4495800"/>
          </a:xfrm>
        </p:spPr>
        <p:txBody>
          <a:bodyPr/>
          <a:lstStyle/>
          <a:p>
            <a:pPr marL="115888" lvl="1" defTabSz="406400">
              <a:buNone/>
            </a:pPr>
            <a:r>
              <a:rPr lang="en-US" b="1" dirty="0">
                <a:solidFill>
                  <a:srgbClr val="60003D"/>
                </a:solidFill>
              </a:rPr>
              <a:t>Self-Interest in the Social Interest</a:t>
            </a:r>
            <a:r>
              <a:rPr lang="en-US" b="1" dirty="0"/>
              <a:t> </a:t>
            </a:r>
          </a:p>
          <a:p>
            <a:pPr marL="115888" lvl="1" defTabSz="406400"/>
            <a:r>
              <a:rPr lang="en-US" dirty="0" smtClean="0">
                <a:solidFill>
                  <a:srgbClr val="FF0000"/>
                </a:solidFill>
              </a:rPr>
              <a:t>Four </a:t>
            </a:r>
            <a:r>
              <a:rPr lang="en-US" dirty="0">
                <a:solidFill>
                  <a:srgbClr val="FF0000"/>
                </a:solidFill>
              </a:rPr>
              <a:t>topics that generate discussion and that illustrate tension between self-interest and social interest are</a:t>
            </a:r>
          </a:p>
          <a:p>
            <a:pPr marL="115888" lvl="1" defTabSz="406400">
              <a:spcAft>
                <a:spcPct val="25000"/>
              </a:spcAft>
              <a:buClr>
                <a:srgbClr val="126723"/>
              </a:buClr>
              <a:buSzPct val="75000"/>
              <a:buFont typeface="Webdings" pitchFamily="18" charset="2"/>
              <a:buChar char="&lt;"/>
            </a:pPr>
            <a:r>
              <a:rPr lang="en-US" dirty="0"/>
              <a:t> </a:t>
            </a:r>
            <a:r>
              <a:rPr lang="en-US" dirty="0" smtClean="0"/>
              <a:t>Globalization (sustainable business?)</a:t>
            </a:r>
            <a:endParaRPr lang="en-US" dirty="0"/>
          </a:p>
          <a:p>
            <a:pPr marL="115888" lvl="1" defTabSz="406400">
              <a:spcAft>
                <a:spcPct val="25000"/>
              </a:spcAft>
              <a:buClr>
                <a:srgbClr val="126723"/>
              </a:buClr>
              <a:buSzPct val="75000"/>
              <a:buFont typeface="Webdings" pitchFamily="18" charset="2"/>
              <a:buChar char="&lt;"/>
            </a:pPr>
            <a:r>
              <a:rPr lang="en-US" dirty="0"/>
              <a:t> The information-age economy</a:t>
            </a:r>
          </a:p>
          <a:p>
            <a:pPr marL="115888" lvl="1" defTabSz="406400">
              <a:spcAft>
                <a:spcPct val="25000"/>
              </a:spcAft>
              <a:buClr>
                <a:srgbClr val="126723"/>
              </a:buClr>
              <a:buSzPct val="75000"/>
              <a:buFont typeface="Webdings" pitchFamily="18" charset="2"/>
              <a:buChar char="&lt;"/>
            </a:pPr>
            <a:r>
              <a:rPr lang="en-US" dirty="0"/>
              <a:t> Global </a:t>
            </a:r>
            <a:r>
              <a:rPr lang="en-US" dirty="0" smtClean="0"/>
              <a:t>warming &amp; natural </a:t>
            </a:r>
            <a:r>
              <a:rPr lang="en-US" dirty="0"/>
              <a:t>resource depletion</a:t>
            </a:r>
          </a:p>
          <a:p>
            <a:pPr marL="115888" lvl="1" defTabSz="406400">
              <a:spcAft>
                <a:spcPct val="25000"/>
              </a:spcAft>
              <a:buClr>
                <a:srgbClr val="126723"/>
              </a:buClr>
              <a:buSzPct val="75000"/>
              <a:buFont typeface="Webdings" pitchFamily="18" charset="2"/>
              <a:buChar char="&lt;"/>
            </a:pPr>
            <a:r>
              <a:rPr lang="en-US" dirty="0"/>
              <a:t> Economic instability</a:t>
            </a:r>
          </a:p>
        </p:txBody>
      </p:sp>
      <p:sp>
        <p:nvSpPr>
          <p:cNvPr id="316421" name="Rectangle 5"/>
          <p:cNvSpPr>
            <a:spLocks noGrp="1" noChangeArrowheads="1"/>
          </p:cNvSpPr>
          <p:nvPr>
            <p:ph type="title"/>
          </p:nvPr>
        </p:nvSpPr>
        <p:spPr>
          <a:xfrm>
            <a:off x="1066800" y="274638"/>
            <a:ext cx="7604125" cy="1143000"/>
          </a:xfrm>
          <a:noFill/>
          <a:ln/>
        </p:spPr>
        <p:txBody>
          <a:bodyPr/>
          <a:lstStyle/>
          <a:p>
            <a:r>
              <a:rPr lang="en-US" dirty="0">
                <a:solidFill>
                  <a:srgbClr val="00B050"/>
                </a:solidFill>
              </a:rPr>
              <a:t>Two Big Economic Questions </a:t>
            </a:r>
          </a:p>
        </p:txBody>
      </p:sp>
    </p:spTree>
  </p:cSld>
  <p:clrMapOvr>
    <a:masterClrMapping/>
  </p:clrMapOvr>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8" fill="hold" grpId="0" nodeType="clickEffect">
                                  <p:stCondLst>
                                    <p:cond delay="0"/>
                                  </p:stCondLst>
                                  <p:childTnLst>
                                    <p:set>
                                      <p:cBhvr>
                                        <p:cTn id="6" dur="1" fill="hold">
                                          <p:stCondLst>
                                            <p:cond delay="0"/>
                                          </p:stCondLst>
                                        </p:cTn>
                                        <p:tgtEl>
                                          <p:spTgt spid="316419">
                                            <p:txEl>
                                              <p:pRg st="1" end="1"/>
                                            </p:txEl>
                                          </p:spTgt>
                                        </p:tgtEl>
                                        <p:attrNameLst>
                                          <p:attrName>style.visibility</p:attrName>
                                        </p:attrNameLst>
                                      </p:cBhvr>
                                      <p:to>
                                        <p:strVal val="visible"/>
                                      </p:to>
                                    </p:set>
                                    <p:animEffect transition="in" filter="wipe(left)">
                                      <p:cBhvr>
                                        <p:cTn id="7" dur="1000"/>
                                        <p:tgtEl>
                                          <p:spTgt spid="316419">
                                            <p:txEl>
                                              <p:pRg st="1" end="1"/>
                                            </p:txEl>
                                          </p:spTgt>
                                        </p:tgtEl>
                                      </p:cBhvr>
                                    </p:animEffect>
                                  </p:childTnLst>
                                </p:cTn>
                              </p:par>
                            </p:childTnLst>
                          </p:cTn>
                        </p:par>
                      </p:childTnLst>
                    </p:cTn>
                  </p:par>
                  <p:par>
                    <p:cTn id="8" fill="hold">
                      <p:stCondLst>
                        <p:cond delay="indefinite"/>
                      </p:stCondLst>
                      <p:childTnLst>
                        <p:par>
                          <p:cTn id="9" fill="hold">
                            <p:stCondLst>
                              <p:cond delay="0"/>
                            </p:stCondLst>
                            <p:childTnLst>
                              <p:par>
                                <p:cTn id="10" presetID="22" presetClass="entr" presetSubtype="8" fill="hold" grpId="0" nodeType="clickEffect">
                                  <p:stCondLst>
                                    <p:cond delay="0"/>
                                  </p:stCondLst>
                                  <p:childTnLst>
                                    <p:set>
                                      <p:cBhvr>
                                        <p:cTn id="11" dur="1" fill="hold">
                                          <p:stCondLst>
                                            <p:cond delay="0"/>
                                          </p:stCondLst>
                                        </p:cTn>
                                        <p:tgtEl>
                                          <p:spTgt spid="316419">
                                            <p:txEl>
                                              <p:pRg st="2" end="2"/>
                                            </p:txEl>
                                          </p:spTgt>
                                        </p:tgtEl>
                                        <p:attrNameLst>
                                          <p:attrName>style.visibility</p:attrName>
                                        </p:attrNameLst>
                                      </p:cBhvr>
                                      <p:to>
                                        <p:strVal val="visible"/>
                                      </p:to>
                                    </p:set>
                                    <p:animEffect transition="in" filter="wipe(left)">
                                      <p:cBhvr>
                                        <p:cTn id="12" dur="1000"/>
                                        <p:tgtEl>
                                          <p:spTgt spid="316419">
                                            <p:txEl>
                                              <p:pRg st="2" end="2"/>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22" presetClass="entr" presetSubtype="8" fill="hold" grpId="0" nodeType="clickEffect">
                                  <p:stCondLst>
                                    <p:cond delay="0"/>
                                  </p:stCondLst>
                                  <p:childTnLst>
                                    <p:set>
                                      <p:cBhvr>
                                        <p:cTn id="16" dur="1" fill="hold">
                                          <p:stCondLst>
                                            <p:cond delay="0"/>
                                          </p:stCondLst>
                                        </p:cTn>
                                        <p:tgtEl>
                                          <p:spTgt spid="316419">
                                            <p:txEl>
                                              <p:pRg st="3" end="3"/>
                                            </p:txEl>
                                          </p:spTgt>
                                        </p:tgtEl>
                                        <p:attrNameLst>
                                          <p:attrName>style.visibility</p:attrName>
                                        </p:attrNameLst>
                                      </p:cBhvr>
                                      <p:to>
                                        <p:strVal val="visible"/>
                                      </p:to>
                                    </p:set>
                                    <p:animEffect transition="in" filter="wipe(left)">
                                      <p:cBhvr>
                                        <p:cTn id="17" dur="1000"/>
                                        <p:tgtEl>
                                          <p:spTgt spid="316419">
                                            <p:txEl>
                                              <p:pRg st="3" end="3"/>
                                            </p:txEl>
                                          </p:spTgt>
                                        </p:tgtEl>
                                      </p:cBhvr>
                                    </p:animEffect>
                                  </p:childTnLst>
                                </p:cTn>
                              </p:par>
                            </p:childTnLst>
                          </p:cTn>
                        </p:par>
                      </p:childTnLst>
                    </p:cTn>
                  </p:par>
                  <p:par>
                    <p:cTn id="18" fill="hold">
                      <p:stCondLst>
                        <p:cond delay="indefinite"/>
                      </p:stCondLst>
                      <p:childTnLst>
                        <p:par>
                          <p:cTn id="19" fill="hold">
                            <p:stCondLst>
                              <p:cond delay="0"/>
                            </p:stCondLst>
                            <p:childTnLst>
                              <p:par>
                                <p:cTn id="20" presetID="22" presetClass="entr" presetSubtype="8" fill="hold" grpId="0" nodeType="clickEffect">
                                  <p:stCondLst>
                                    <p:cond delay="0"/>
                                  </p:stCondLst>
                                  <p:childTnLst>
                                    <p:set>
                                      <p:cBhvr>
                                        <p:cTn id="21" dur="1" fill="hold">
                                          <p:stCondLst>
                                            <p:cond delay="0"/>
                                          </p:stCondLst>
                                        </p:cTn>
                                        <p:tgtEl>
                                          <p:spTgt spid="316419">
                                            <p:txEl>
                                              <p:pRg st="4" end="4"/>
                                            </p:txEl>
                                          </p:spTgt>
                                        </p:tgtEl>
                                        <p:attrNameLst>
                                          <p:attrName>style.visibility</p:attrName>
                                        </p:attrNameLst>
                                      </p:cBhvr>
                                      <p:to>
                                        <p:strVal val="visible"/>
                                      </p:to>
                                    </p:set>
                                    <p:animEffect transition="in" filter="wipe(left)">
                                      <p:cBhvr>
                                        <p:cTn id="22" dur="1000"/>
                                        <p:tgtEl>
                                          <p:spTgt spid="316419">
                                            <p:txEl>
                                              <p:pRg st="4" end="4"/>
                                            </p:txEl>
                                          </p:spTgt>
                                        </p:tgtEl>
                                      </p:cBhvr>
                                    </p:animEffect>
                                  </p:childTnLst>
                                </p:cTn>
                              </p:par>
                            </p:childTnLst>
                          </p:cTn>
                        </p:par>
                      </p:childTnLst>
                    </p:cTn>
                  </p:par>
                  <p:par>
                    <p:cTn id="23" fill="hold">
                      <p:stCondLst>
                        <p:cond delay="indefinite"/>
                      </p:stCondLst>
                      <p:childTnLst>
                        <p:par>
                          <p:cTn id="24" fill="hold">
                            <p:stCondLst>
                              <p:cond delay="0"/>
                            </p:stCondLst>
                            <p:childTnLst>
                              <p:par>
                                <p:cTn id="25" presetID="22" presetClass="entr" presetSubtype="8" fill="hold" grpId="0" nodeType="clickEffect">
                                  <p:stCondLst>
                                    <p:cond delay="0"/>
                                  </p:stCondLst>
                                  <p:childTnLst>
                                    <p:set>
                                      <p:cBhvr>
                                        <p:cTn id="26" dur="1" fill="hold">
                                          <p:stCondLst>
                                            <p:cond delay="0"/>
                                          </p:stCondLst>
                                        </p:cTn>
                                        <p:tgtEl>
                                          <p:spTgt spid="316419">
                                            <p:txEl>
                                              <p:pRg st="5" end="5"/>
                                            </p:txEl>
                                          </p:spTgt>
                                        </p:tgtEl>
                                        <p:attrNameLst>
                                          <p:attrName>style.visibility</p:attrName>
                                        </p:attrNameLst>
                                      </p:cBhvr>
                                      <p:to>
                                        <p:strVal val="visible"/>
                                      </p:to>
                                    </p:set>
                                    <p:animEffect transition="in" filter="wipe(left)">
                                      <p:cBhvr>
                                        <p:cTn id="27" dur="1000"/>
                                        <p:tgtEl>
                                          <p:spTgt spid="316419">
                                            <p:txEl>
                                              <p:pRg st="5" end="5"/>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16419" grpId="0" build="p" bldLvl="3"/>
    </p:bldLst>
  </p:timing>
</p:sld>
</file>

<file path=ppt/slides/slide29.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sp>
        <p:nvSpPr>
          <p:cNvPr id="480258" name="Rectangle 2"/>
          <p:cNvSpPr>
            <a:spLocks noGrp="1" noChangeArrowheads="1"/>
          </p:cNvSpPr>
          <p:nvPr>
            <p:ph type="body" idx="1"/>
          </p:nvPr>
        </p:nvSpPr>
        <p:spPr>
          <a:xfrm>
            <a:off x="381000" y="1371600"/>
            <a:ext cx="8229600" cy="5029200"/>
          </a:xfrm>
        </p:spPr>
        <p:txBody>
          <a:bodyPr>
            <a:normAutofit lnSpcReduction="10000"/>
          </a:bodyPr>
          <a:lstStyle/>
          <a:p>
            <a:pPr marL="115888" lvl="1" indent="0" defTabSz="406400" eaLnBrk="1" hangingPunct="1">
              <a:lnSpc>
                <a:spcPct val="90000"/>
              </a:lnSpc>
              <a:buNone/>
            </a:pPr>
            <a:r>
              <a:rPr lang="en-US" b="1" u="sng" dirty="0" smtClean="0">
                <a:solidFill>
                  <a:srgbClr val="FF0000"/>
                </a:solidFill>
              </a:rPr>
              <a:t>Globalization </a:t>
            </a:r>
          </a:p>
          <a:p>
            <a:pPr marL="115888" lvl="1" indent="0" defTabSz="406400" eaLnBrk="1" hangingPunct="1">
              <a:lnSpc>
                <a:spcPct val="90000"/>
              </a:lnSpc>
            </a:pPr>
            <a:r>
              <a:rPr lang="en-US" i="1" dirty="0" smtClean="0"/>
              <a:t>Globalization</a:t>
            </a:r>
            <a:r>
              <a:rPr lang="en-US" dirty="0" smtClean="0"/>
              <a:t> means the expansion of international trade, borrowing and lending, and investment.</a:t>
            </a:r>
          </a:p>
          <a:p>
            <a:pPr marL="115888" lvl="1" indent="0" defTabSz="406400" eaLnBrk="1" hangingPunct="1">
              <a:lnSpc>
                <a:spcPct val="90000"/>
              </a:lnSpc>
            </a:pPr>
            <a:r>
              <a:rPr lang="en-US" dirty="0" smtClean="0"/>
              <a:t>Globalization is in the self-interest of consumers who buy low-cost imported goods and services and …</a:t>
            </a:r>
          </a:p>
          <a:p>
            <a:pPr marL="115888" lvl="1" indent="0" defTabSz="406400" eaLnBrk="1" hangingPunct="1">
              <a:lnSpc>
                <a:spcPct val="90000"/>
              </a:lnSpc>
            </a:pPr>
            <a:r>
              <a:rPr lang="en-US" dirty="0" smtClean="0"/>
              <a:t>… in the self-interest of the multinational firms that produce in low-cost regions and sell in high-price regions. </a:t>
            </a:r>
          </a:p>
          <a:p>
            <a:pPr marL="115888" lvl="1" indent="0" defTabSz="406400" eaLnBrk="1" hangingPunct="1">
              <a:lnSpc>
                <a:spcPct val="90000"/>
              </a:lnSpc>
            </a:pPr>
            <a:r>
              <a:rPr lang="en-US" dirty="0" smtClean="0"/>
              <a:t>But is globalization in the self-interest of low-wage workers in other countries and Canadian firms that can’t compete with low-cost imports?</a:t>
            </a:r>
          </a:p>
          <a:p>
            <a:pPr marL="115888" lvl="1" indent="0" defTabSz="406400" eaLnBrk="1" hangingPunct="1">
              <a:lnSpc>
                <a:spcPct val="90000"/>
              </a:lnSpc>
            </a:pPr>
            <a:r>
              <a:rPr lang="en-US" b="1" dirty="0" smtClean="0">
                <a:solidFill>
                  <a:srgbClr val="FF0000"/>
                </a:solidFill>
              </a:rPr>
              <a:t>Is globalization in the social interest?</a:t>
            </a:r>
          </a:p>
        </p:txBody>
      </p:sp>
      <p:sp>
        <p:nvSpPr>
          <p:cNvPr id="26627" name="Rectangle 3"/>
          <p:cNvSpPr>
            <a:spLocks noGrp="1" noChangeArrowheads="1"/>
          </p:cNvSpPr>
          <p:nvPr>
            <p:ph type="title"/>
          </p:nvPr>
        </p:nvSpPr>
        <p:spPr>
          <a:xfrm>
            <a:off x="1066800" y="274638"/>
            <a:ext cx="7604125" cy="1143000"/>
          </a:xfrm>
          <a:noFill/>
        </p:spPr>
        <p:txBody>
          <a:bodyPr/>
          <a:lstStyle/>
          <a:p>
            <a:pPr eaLnBrk="1" hangingPunct="1"/>
            <a:r>
              <a:rPr lang="en-US" dirty="0" smtClean="0">
                <a:solidFill>
                  <a:srgbClr val="00B050"/>
                </a:solidFill>
              </a:rPr>
              <a:t>Two Big Economic Questions </a:t>
            </a:r>
          </a:p>
        </p:txBody>
      </p:sp>
    </p:spTree>
  </p:cSld>
  <p:clrMapOvr>
    <a:masterClrMapping/>
  </p:clrMapOvr>
  <p:transition spd="slow">
    <p:wipe dir="r"/>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22" presetClass="entr" presetSubtype="8" fill="hold" nodeType="clickEffect">
                                  <p:stCondLst>
                                    <p:cond delay="0"/>
                                  </p:stCondLst>
                                  <p:childTnLst>
                                    <p:set>
                                      <p:cBhvr>
                                        <p:cTn id="6" dur="1" fill="hold">
                                          <p:stCondLst>
                                            <p:cond delay="0"/>
                                          </p:stCondLst>
                                        </p:cTn>
                                        <p:tgtEl>
                                          <p:spTgt spid="480258">
                                            <p:txEl>
                                              <p:pRg st="1" end="1"/>
                                            </p:txEl>
                                          </p:spTgt>
                                        </p:tgtEl>
                                        <p:attrNameLst>
                                          <p:attrName>style.visibility</p:attrName>
                                        </p:attrNameLst>
                                      </p:cBhvr>
                                      <p:to>
                                        <p:strVal val="visible"/>
                                      </p:to>
                                    </p:set>
                                    <p:animEffect transition="in" filter="wipe(left)">
                                      <p:cBhvr>
                                        <p:cTn id="7" dur="1000"/>
                                        <p:tgtEl>
                                          <p:spTgt spid="480258">
                                            <p:txEl>
                                              <p:pRg st="1" end="1"/>
                                            </p:txEl>
                                          </p:spTgt>
                                        </p:tgtEl>
                                      </p:cBhvr>
                                    </p:animEffect>
                                  </p:childTnLst>
                                </p:cTn>
                              </p:par>
                            </p:childTnLst>
                          </p:cTn>
                        </p:par>
                      </p:childTnLst>
                    </p:cTn>
                  </p:par>
                  <p:par>
                    <p:cTn id="8" fill="hold" nodeType="clickPar">
                      <p:stCondLst>
                        <p:cond delay="indefinite"/>
                      </p:stCondLst>
                      <p:childTnLst>
                        <p:par>
                          <p:cTn id="9" fill="hold" nodeType="withGroup">
                            <p:stCondLst>
                              <p:cond delay="0"/>
                            </p:stCondLst>
                            <p:childTnLst>
                              <p:par>
                                <p:cTn id="10" presetID="22" presetClass="entr" presetSubtype="8" fill="hold" nodeType="clickEffect">
                                  <p:stCondLst>
                                    <p:cond delay="0"/>
                                  </p:stCondLst>
                                  <p:childTnLst>
                                    <p:set>
                                      <p:cBhvr>
                                        <p:cTn id="11" dur="1" fill="hold">
                                          <p:stCondLst>
                                            <p:cond delay="0"/>
                                          </p:stCondLst>
                                        </p:cTn>
                                        <p:tgtEl>
                                          <p:spTgt spid="480258">
                                            <p:txEl>
                                              <p:pRg st="2" end="2"/>
                                            </p:txEl>
                                          </p:spTgt>
                                        </p:tgtEl>
                                        <p:attrNameLst>
                                          <p:attrName>style.visibility</p:attrName>
                                        </p:attrNameLst>
                                      </p:cBhvr>
                                      <p:to>
                                        <p:strVal val="visible"/>
                                      </p:to>
                                    </p:set>
                                    <p:animEffect transition="in" filter="wipe(left)">
                                      <p:cBhvr>
                                        <p:cTn id="12" dur="1000"/>
                                        <p:tgtEl>
                                          <p:spTgt spid="480258">
                                            <p:txEl>
                                              <p:pRg st="2" end="2"/>
                                            </p:txEl>
                                          </p:spTgt>
                                        </p:tgtEl>
                                      </p:cBhvr>
                                    </p:animEffect>
                                  </p:childTnLst>
                                </p:cTn>
                              </p:par>
                            </p:childTnLst>
                          </p:cTn>
                        </p:par>
                      </p:childTnLst>
                    </p:cTn>
                  </p:par>
                  <p:par>
                    <p:cTn id="13" fill="hold" nodeType="clickPar">
                      <p:stCondLst>
                        <p:cond delay="indefinite"/>
                      </p:stCondLst>
                      <p:childTnLst>
                        <p:par>
                          <p:cTn id="14" fill="hold" nodeType="withGroup">
                            <p:stCondLst>
                              <p:cond delay="0"/>
                            </p:stCondLst>
                            <p:childTnLst>
                              <p:par>
                                <p:cTn id="15" presetID="22" presetClass="entr" presetSubtype="8" fill="hold" nodeType="clickEffect">
                                  <p:stCondLst>
                                    <p:cond delay="0"/>
                                  </p:stCondLst>
                                  <p:childTnLst>
                                    <p:set>
                                      <p:cBhvr>
                                        <p:cTn id="16" dur="1" fill="hold">
                                          <p:stCondLst>
                                            <p:cond delay="0"/>
                                          </p:stCondLst>
                                        </p:cTn>
                                        <p:tgtEl>
                                          <p:spTgt spid="480258">
                                            <p:txEl>
                                              <p:pRg st="3" end="3"/>
                                            </p:txEl>
                                          </p:spTgt>
                                        </p:tgtEl>
                                        <p:attrNameLst>
                                          <p:attrName>style.visibility</p:attrName>
                                        </p:attrNameLst>
                                      </p:cBhvr>
                                      <p:to>
                                        <p:strVal val="visible"/>
                                      </p:to>
                                    </p:set>
                                    <p:animEffect transition="in" filter="wipe(left)">
                                      <p:cBhvr>
                                        <p:cTn id="17" dur="1000"/>
                                        <p:tgtEl>
                                          <p:spTgt spid="480258">
                                            <p:txEl>
                                              <p:pRg st="3" end="3"/>
                                            </p:txEl>
                                          </p:spTgt>
                                        </p:tgtEl>
                                      </p:cBhvr>
                                    </p:animEffect>
                                  </p:childTnLst>
                                </p:cTn>
                              </p:par>
                            </p:childTnLst>
                          </p:cTn>
                        </p:par>
                      </p:childTnLst>
                    </p:cTn>
                  </p:par>
                  <p:par>
                    <p:cTn id="18" fill="hold" nodeType="clickPar">
                      <p:stCondLst>
                        <p:cond delay="indefinite"/>
                      </p:stCondLst>
                      <p:childTnLst>
                        <p:par>
                          <p:cTn id="19" fill="hold" nodeType="withGroup">
                            <p:stCondLst>
                              <p:cond delay="0"/>
                            </p:stCondLst>
                            <p:childTnLst>
                              <p:par>
                                <p:cTn id="20" presetID="22" presetClass="entr" presetSubtype="8" fill="hold" nodeType="clickEffect">
                                  <p:stCondLst>
                                    <p:cond delay="0"/>
                                  </p:stCondLst>
                                  <p:childTnLst>
                                    <p:set>
                                      <p:cBhvr>
                                        <p:cTn id="21" dur="1" fill="hold">
                                          <p:stCondLst>
                                            <p:cond delay="0"/>
                                          </p:stCondLst>
                                        </p:cTn>
                                        <p:tgtEl>
                                          <p:spTgt spid="480258">
                                            <p:txEl>
                                              <p:pRg st="4" end="4"/>
                                            </p:txEl>
                                          </p:spTgt>
                                        </p:tgtEl>
                                        <p:attrNameLst>
                                          <p:attrName>style.visibility</p:attrName>
                                        </p:attrNameLst>
                                      </p:cBhvr>
                                      <p:to>
                                        <p:strVal val="visible"/>
                                      </p:to>
                                    </p:set>
                                    <p:animEffect transition="in" filter="wipe(left)">
                                      <p:cBhvr>
                                        <p:cTn id="22" dur="1000"/>
                                        <p:tgtEl>
                                          <p:spTgt spid="480258">
                                            <p:txEl>
                                              <p:pRg st="4" end="4"/>
                                            </p:txEl>
                                          </p:spTgt>
                                        </p:tgtEl>
                                      </p:cBhvr>
                                    </p:animEffect>
                                  </p:childTnLst>
                                </p:cTn>
                              </p:par>
                            </p:childTnLst>
                          </p:cTn>
                        </p:par>
                      </p:childTnLst>
                    </p:cTn>
                  </p:par>
                  <p:par>
                    <p:cTn id="23" fill="hold" nodeType="clickPar">
                      <p:stCondLst>
                        <p:cond delay="indefinite"/>
                      </p:stCondLst>
                      <p:childTnLst>
                        <p:par>
                          <p:cTn id="24" fill="hold" nodeType="withGroup">
                            <p:stCondLst>
                              <p:cond delay="0"/>
                            </p:stCondLst>
                            <p:childTnLst>
                              <p:par>
                                <p:cTn id="25" presetID="22" presetClass="entr" presetSubtype="8" fill="hold" nodeType="clickEffect">
                                  <p:stCondLst>
                                    <p:cond delay="0"/>
                                  </p:stCondLst>
                                  <p:childTnLst>
                                    <p:set>
                                      <p:cBhvr>
                                        <p:cTn id="26" dur="1" fill="hold">
                                          <p:stCondLst>
                                            <p:cond delay="0"/>
                                          </p:stCondLst>
                                        </p:cTn>
                                        <p:tgtEl>
                                          <p:spTgt spid="480258">
                                            <p:txEl>
                                              <p:pRg st="5" end="5"/>
                                            </p:txEl>
                                          </p:spTgt>
                                        </p:tgtEl>
                                        <p:attrNameLst>
                                          <p:attrName>style.visibility</p:attrName>
                                        </p:attrNameLst>
                                      </p:cBhvr>
                                      <p:to>
                                        <p:strVal val="visible"/>
                                      </p:to>
                                    </p:set>
                                    <p:animEffect transition="in" filter="wipe(left)">
                                      <p:cBhvr>
                                        <p:cTn id="27" dur="1000"/>
                                        <p:tgtEl>
                                          <p:spTgt spid="480258">
                                            <p:txEl>
                                              <p:pRg st="5" end="5"/>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0.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sp>
        <p:nvSpPr>
          <p:cNvPr id="482306" name="Rectangle 2"/>
          <p:cNvSpPr>
            <a:spLocks noGrp="1" noChangeArrowheads="1"/>
          </p:cNvSpPr>
          <p:nvPr>
            <p:ph type="body" idx="1"/>
          </p:nvPr>
        </p:nvSpPr>
        <p:spPr>
          <a:xfrm>
            <a:off x="381000" y="1524000"/>
            <a:ext cx="8229600" cy="4876800"/>
          </a:xfrm>
        </p:spPr>
        <p:txBody>
          <a:bodyPr>
            <a:normAutofit lnSpcReduction="10000"/>
          </a:bodyPr>
          <a:lstStyle/>
          <a:p>
            <a:pPr marL="115888" lvl="1" indent="0" defTabSz="406400" eaLnBrk="1" hangingPunct="1">
              <a:buNone/>
            </a:pPr>
            <a:r>
              <a:rPr lang="en-US" b="1" u="sng" dirty="0" smtClean="0">
                <a:solidFill>
                  <a:srgbClr val="FF0000"/>
                </a:solidFill>
              </a:rPr>
              <a:t>The Information-Age Economy </a:t>
            </a:r>
          </a:p>
          <a:p>
            <a:pPr marL="115888" lvl="1" indent="0" defTabSz="406400" eaLnBrk="1" hangingPunct="1"/>
            <a:r>
              <a:rPr lang="en-US" dirty="0" smtClean="0"/>
              <a:t>The technological change of the past forty years has been called the </a:t>
            </a:r>
            <a:r>
              <a:rPr lang="en-US" i="1" dirty="0" smtClean="0"/>
              <a:t>Information Revolution</a:t>
            </a:r>
            <a:r>
              <a:rPr lang="en-US" dirty="0" smtClean="0"/>
              <a:t>.</a:t>
            </a:r>
          </a:p>
          <a:p>
            <a:pPr marL="115888" lvl="1" indent="0" defTabSz="406400" eaLnBrk="1" hangingPunct="1"/>
            <a:r>
              <a:rPr lang="en-US" dirty="0" smtClean="0"/>
              <a:t>The information revolution has clearly served your self-interest: It has provided your cell phone, laptop, loads of handy applications, and the Internet. </a:t>
            </a:r>
          </a:p>
          <a:p>
            <a:pPr marL="115888" lvl="1" indent="0" defTabSz="406400" eaLnBrk="1" hangingPunct="1"/>
            <a:r>
              <a:rPr lang="en-US" dirty="0" smtClean="0"/>
              <a:t>It has also served the self-interest of Bill Gates of Microsoft and Gordon Moore of Intel, both of whom have seen their wealth soar.</a:t>
            </a:r>
          </a:p>
          <a:p>
            <a:pPr marL="115888" lvl="1" indent="0" defTabSz="406400" eaLnBrk="1" hangingPunct="1"/>
            <a:r>
              <a:rPr lang="en-US" dirty="0" smtClean="0"/>
              <a:t>But did the information revolution serve the social interest? </a:t>
            </a:r>
          </a:p>
        </p:txBody>
      </p:sp>
      <p:sp>
        <p:nvSpPr>
          <p:cNvPr id="27651" name="Rectangle 3"/>
          <p:cNvSpPr>
            <a:spLocks noGrp="1" noChangeArrowheads="1"/>
          </p:cNvSpPr>
          <p:nvPr>
            <p:ph type="title"/>
          </p:nvPr>
        </p:nvSpPr>
        <p:spPr>
          <a:xfrm>
            <a:off x="1066800" y="274638"/>
            <a:ext cx="7604125" cy="1143000"/>
          </a:xfrm>
          <a:noFill/>
        </p:spPr>
        <p:txBody>
          <a:bodyPr/>
          <a:lstStyle/>
          <a:p>
            <a:pPr eaLnBrk="1" hangingPunct="1"/>
            <a:r>
              <a:rPr lang="en-US" dirty="0" smtClean="0">
                <a:solidFill>
                  <a:srgbClr val="00B050"/>
                </a:solidFill>
              </a:rPr>
              <a:t>Two Big Economic Questions </a:t>
            </a:r>
          </a:p>
        </p:txBody>
      </p:sp>
    </p:spTree>
  </p:cSld>
  <p:clrMapOvr>
    <a:masterClrMapping/>
  </p:clrMapOvr>
  <p:transition spd="slow">
    <p:wipe dir="r"/>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22" presetClass="entr" presetSubtype="8" fill="hold" nodeType="clickEffect">
                                  <p:stCondLst>
                                    <p:cond delay="0"/>
                                  </p:stCondLst>
                                  <p:childTnLst>
                                    <p:set>
                                      <p:cBhvr>
                                        <p:cTn id="6" dur="1" fill="hold">
                                          <p:stCondLst>
                                            <p:cond delay="0"/>
                                          </p:stCondLst>
                                        </p:cTn>
                                        <p:tgtEl>
                                          <p:spTgt spid="482306">
                                            <p:txEl>
                                              <p:pRg st="1" end="1"/>
                                            </p:txEl>
                                          </p:spTgt>
                                        </p:tgtEl>
                                        <p:attrNameLst>
                                          <p:attrName>style.visibility</p:attrName>
                                        </p:attrNameLst>
                                      </p:cBhvr>
                                      <p:to>
                                        <p:strVal val="visible"/>
                                      </p:to>
                                    </p:set>
                                    <p:animEffect transition="in" filter="wipe(left)">
                                      <p:cBhvr>
                                        <p:cTn id="7" dur="1000"/>
                                        <p:tgtEl>
                                          <p:spTgt spid="482306">
                                            <p:txEl>
                                              <p:pRg st="1" end="1"/>
                                            </p:txEl>
                                          </p:spTgt>
                                        </p:tgtEl>
                                      </p:cBhvr>
                                    </p:animEffect>
                                  </p:childTnLst>
                                </p:cTn>
                              </p:par>
                            </p:childTnLst>
                          </p:cTn>
                        </p:par>
                      </p:childTnLst>
                    </p:cTn>
                  </p:par>
                  <p:par>
                    <p:cTn id="8" fill="hold" nodeType="clickPar">
                      <p:stCondLst>
                        <p:cond delay="indefinite"/>
                      </p:stCondLst>
                      <p:childTnLst>
                        <p:par>
                          <p:cTn id="9" fill="hold" nodeType="withGroup">
                            <p:stCondLst>
                              <p:cond delay="0"/>
                            </p:stCondLst>
                            <p:childTnLst>
                              <p:par>
                                <p:cTn id="10" presetID="22" presetClass="entr" presetSubtype="8" fill="hold" nodeType="clickEffect">
                                  <p:stCondLst>
                                    <p:cond delay="0"/>
                                  </p:stCondLst>
                                  <p:childTnLst>
                                    <p:set>
                                      <p:cBhvr>
                                        <p:cTn id="11" dur="1" fill="hold">
                                          <p:stCondLst>
                                            <p:cond delay="0"/>
                                          </p:stCondLst>
                                        </p:cTn>
                                        <p:tgtEl>
                                          <p:spTgt spid="482306">
                                            <p:txEl>
                                              <p:pRg st="2" end="2"/>
                                            </p:txEl>
                                          </p:spTgt>
                                        </p:tgtEl>
                                        <p:attrNameLst>
                                          <p:attrName>style.visibility</p:attrName>
                                        </p:attrNameLst>
                                      </p:cBhvr>
                                      <p:to>
                                        <p:strVal val="visible"/>
                                      </p:to>
                                    </p:set>
                                    <p:animEffect transition="in" filter="wipe(left)">
                                      <p:cBhvr>
                                        <p:cTn id="12" dur="1000"/>
                                        <p:tgtEl>
                                          <p:spTgt spid="482306">
                                            <p:txEl>
                                              <p:pRg st="2" end="2"/>
                                            </p:txEl>
                                          </p:spTgt>
                                        </p:tgtEl>
                                      </p:cBhvr>
                                    </p:animEffect>
                                  </p:childTnLst>
                                </p:cTn>
                              </p:par>
                            </p:childTnLst>
                          </p:cTn>
                        </p:par>
                      </p:childTnLst>
                    </p:cTn>
                  </p:par>
                  <p:par>
                    <p:cTn id="13" fill="hold" nodeType="clickPar">
                      <p:stCondLst>
                        <p:cond delay="indefinite"/>
                      </p:stCondLst>
                      <p:childTnLst>
                        <p:par>
                          <p:cTn id="14" fill="hold" nodeType="withGroup">
                            <p:stCondLst>
                              <p:cond delay="0"/>
                            </p:stCondLst>
                            <p:childTnLst>
                              <p:par>
                                <p:cTn id="15" presetID="22" presetClass="entr" presetSubtype="8" fill="hold" nodeType="clickEffect">
                                  <p:stCondLst>
                                    <p:cond delay="0"/>
                                  </p:stCondLst>
                                  <p:childTnLst>
                                    <p:set>
                                      <p:cBhvr>
                                        <p:cTn id="16" dur="1" fill="hold">
                                          <p:stCondLst>
                                            <p:cond delay="0"/>
                                          </p:stCondLst>
                                        </p:cTn>
                                        <p:tgtEl>
                                          <p:spTgt spid="482306">
                                            <p:txEl>
                                              <p:pRg st="3" end="3"/>
                                            </p:txEl>
                                          </p:spTgt>
                                        </p:tgtEl>
                                        <p:attrNameLst>
                                          <p:attrName>style.visibility</p:attrName>
                                        </p:attrNameLst>
                                      </p:cBhvr>
                                      <p:to>
                                        <p:strVal val="visible"/>
                                      </p:to>
                                    </p:set>
                                    <p:animEffect transition="in" filter="wipe(left)">
                                      <p:cBhvr>
                                        <p:cTn id="17" dur="1000"/>
                                        <p:tgtEl>
                                          <p:spTgt spid="482306">
                                            <p:txEl>
                                              <p:pRg st="3" end="3"/>
                                            </p:txEl>
                                          </p:spTgt>
                                        </p:tgtEl>
                                      </p:cBhvr>
                                    </p:animEffect>
                                  </p:childTnLst>
                                </p:cTn>
                              </p:par>
                            </p:childTnLst>
                          </p:cTn>
                        </p:par>
                      </p:childTnLst>
                    </p:cTn>
                  </p:par>
                  <p:par>
                    <p:cTn id="18" fill="hold" nodeType="clickPar">
                      <p:stCondLst>
                        <p:cond delay="indefinite"/>
                      </p:stCondLst>
                      <p:childTnLst>
                        <p:par>
                          <p:cTn id="19" fill="hold" nodeType="withGroup">
                            <p:stCondLst>
                              <p:cond delay="0"/>
                            </p:stCondLst>
                            <p:childTnLst>
                              <p:par>
                                <p:cTn id="20" presetID="22" presetClass="entr" presetSubtype="8" fill="hold" nodeType="clickEffect">
                                  <p:stCondLst>
                                    <p:cond delay="0"/>
                                  </p:stCondLst>
                                  <p:childTnLst>
                                    <p:set>
                                      <p:cBhvr>
                                        <p:cTn id="21" dur="1" fill="hold">
                                          <p:stCondLst>
                                            <p:cond delay="0"/>
                                          </p:stCondLst>
                                        </p:cTn>
                                        <p:tgtEl>
                                          <p:spTgt spid="482306">
                                            <p:txEl>
                                              <p:pRg st="4" end="4"/>
                                            </p:txEl>
                                          </p:spTgt>
                                        </p:tgtEl>
                                        <p:attrNameLst>
                                          <p:attrName>style.visibility</p:attrName>
                                        </p:attrNameLst>
                                      </p:cBhvr>
                                      <p:to>
                                        <p:strVal val="visible"/>
                                      </p:to>
                                    </p:set>
                                    <p:animEffect transition="in" filter="wipe(left)">
                                      <p:cBhvr>
                                        <p:cTn id="22" dur="1000"/>
                                        <p:tgtEl>
                                          <p:spTgt spid="482306">
                                            <p:txEl>
                                              <p:pRg st="4" end="4"/>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1.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sp>
        <p:nvSpPr>
          <p:cNvPr id="484354" name="Rectangle 2"/>
          <p:cNvSpPr>
            <a:spLocks noGrp="1" noChangeArrowheads="1"/>
          </p:cNvSpPr>
          <p:nvPr>
            <p:ph type="body" idx="1"/>
          </p:nvPr>
        </p:nvSpPr>
        <p:spPr>
          <a:xfrm>
            <a:off x="381000" y="1524000"/>
            <a:ext cx="8229600" cy="4876800"/>
          </a:xfrm>
        </p:spPr>
        <p:txBody>
          <a:bodyPr/>
          <a:lstStyle/>
          <a:p>
            <a:pPr marL="115888" lvl="1" indent="0" defTabSz="406400" eaLnBrk="1" hangingPunct="1">
              <a:buNone/>
            </a:pPr>
            <a:r>
              <a:rPr lang="en-US" b="1" u="sng" dirty="0" smtClean="0">
                <a:solidFill>
                  <a:srgbClr val="FF0000"/>
                </a:solidFill>
              </a:rPr>
              <a:t>Climate Change</a:t>
            </a:r>
            <a:r>
              <a:rPr lang="en-US" b="1" dirty="0" smtClean="0">
                <a:solidFill>
                  <a:srgbClr val="FF0000"/>
                </a:solidFill>
              </a:rPr>
              <a:t> </a:t>
            </a:r>
          </a:p>
          <a:p>
            <a:pPr marL="115888" lvl="1" indent="0" defTabSz="406400" eaLnBrk="1" hangingPunct="1"/>
            <a:r>
              <a:rPr lang="en-US" dirty="0" smtClean="0"/>
              <a:t>Every day, when you make self-interested choices to use electricity and gasoline, you contribute to carbon emissions.</a:t>
            </a:r>
          </a:p>
          <a:p>
            <a:pPr marL="115888" lvl="1" indent="0" defTabSz="406400" eaLnBrk="1" hangingPunct="1"/>
            <a:r>
              <a:rPr lang="en-US" dirty="0" smtClean="0"/>
              <a:t>You leave your carbon footprint.</a:t>
            </a:r>
          </a:p>
          <a:p>
            <a:pPr marL="115888" lvl="1" indent="0" defTabSz="406400" eaLnBrk="1" hangingPunct="1"/>
            <a:r>
              <a:rPr lang="en-US" dirty="0" smtClean="0"/>
              <a:t>You can lessen your carbon footprint by walking, riding a bike, taking a cold shower, or planting a tree.</a:t>
            </a:r>
          </a:p>
          <a:p>
            <a:pPr marL="115888" lvl="1" indent="0" defTabSz="406400" eaLnBrk="1" hangingPunct="1"/>
            <a:r>
              <a:rPr lang="en-US" dirty="0" smtClean="0"/>
              <a:t>But can each one of us be relied upon to make decisions that affect the Earth’s carbon-dioxide concentration in the social interest?  </a:t>
            </a:r>
          </a:p>
        </p:txBody>
      </p:sp>
      <p:sp>
        <p:nvSpPr>
          <p:cNvPr id="28675" name="Rectangle 3"/>
          <p:cNvSpPr>
            <a:spLocks noGrp="1" noChangeArrowheads="1"/>
          </p:cNvSpPr>
          <p:nvPr>
            <p:ph type="title"/>
          </p:nvPr>
        </p:nvSpPr>
        <p:spPr>
          <a:xfrm>
            <a:off x="1066800" y="274638"/>
            <a:ext cx="7604125" cy="1143000"/>
          </a:xfrm>
          <a:noFill/>
        </p:spPr>
        <p:txBody>
          <a:bodyPr/>
          <a:lstStyle/>
          <a:p>
            <a:pPr eaLnBrk="1" hangingPunct="1"/>
            <a:r>
              <a:rPr lang="en-US" dirty="0" smtClean="0">
                <a:solidFill>
                  <a:srgbClr val="00B050"/>
                </a:solidFill>
              </a:rPr>
              <a:t>Two Big Economic Questions </a:t>
            </a:r>
          </a:p>
        </p:txBody>
      </p:sp>
    </p:spTree>
  </p:cSld>
  <p:clrMapOvr>
    <a:masterClrMapping/>
  </p:clrMapOvr>
  <p:transition spd="slow">
    <p:wipe dir="r"/>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22" presetClass="entr" presetSubtype="8" fill="hold" nodeType="clickEffect">
                                  <p:stCondLst>
                                    <p:cond delay="0"/>
                                  </p:stCondLst>
                                  <p:childTnLst>
                                    <p:set>
                                      <p:cBhvr>
                                        <p:cTn id="6" dur="1" fill="hold">
                                          <p:stCondLst>
                                            <p:cond delay="0"/>
                                          </p:stCondLst>
                                        </p:cTn>
                                        <p:tgtEl>
                                          <p:spTgt spid="484354">
                                            <p:txEl>
                                              <p:pRg st="1" end="1"/>
                                            </p:txEl>
                                          </p:spTgt>
                                        </p:tgtEl>
                                        <p:attrNameLst>
                                          <p:attrName>style.visibility</p:attrName>
                                        </p:attrNameLst>
                                      </p:cBhvr>
                                      <p:to>
                                        <p:strVal val="visible"/>
                                      </p:to>
                                    </p:set>
                                    <p:animEffect transition="in" filter="wipe(left)">
                                      <p:cBhvr>
                                        <p:cTn id="7" dur="1000"/>
                                        <p:tgtEl>
                                          <p:spTgt spid="484354">
                                            <p:txEl>
                                              <p:pRg st="1" end="1"/>
                                            </p:txEl>
                                          </p:spTgt>
                                        </p:tgtEl>
                                      </p:cBhvr>
                                    </p:animEffect>
                                  </p:childTnLst>
                                </p:cTn>
                              </p:par>
                            </p:childTnLst>
                          </p:cTn>
                        </p:par>
                      </p:childTnLst>
                    </p:cTn>
                  </p:par>
                  <p:par>
                    <p:cTn id="8" fill="hold" nodeType="clickPar">
                      <p:stCondLst>
                        <p:cond delay="indefinite"/>
                      </p:stCondLst>
                      <p:childTnLst>
                        <p:par>
                          <p:cTn id="9" fill="hold" nodeType="withGroup">
                            <p:stCondLst>
                              <p:cond delay="0"/>
                            </p:stCondLst>
                            <p:childTnLst>
                              <p:par>
                                <p:cTn id="10" presetID="22" presetClass="entr" presetSubtype="8" fill="hold" nodeType="clickEffect">
                                  <p:stCondLst>
                                    <p:cond delay="0"/>
                                  </p:stCondLst>
                                  <p:childTnLst>
                                    <p:set>
                                      <p:cBhvr>
                                        <p:cTn id="11" dur="1" fill="hold">
                                          <p:stCondLst>
                                            <p:cond delay="0"/>
                                          </p:stCondLst>
                                        </p:cTn>
                                        <p:tgtEl>
                                          <p:spTgt spid="484354">
                                            <p:txEl>
                                              <p:pRg st="2" end="2"/>
                                            </p:txEl>
                                          </p:spTgt>
                                        </p:tgtEl>
                                        <p:attrNameLst>
                                          <p:attrName>style.visibility</p:attrName>
                                        </p:attrNameLst>
                                      </p:cBhvr>
                                      <p:to>
                                        <p:strVal val="visible"/>
                                      </p:to>
                                    </p:set>
                                    <p:animEffect transition="in" filter="wipe(left)">
                                      <p:cBhvr>
                                        <p:cTn id="12" dur="1000"/>
                                        <p:tgtEl>
                                          <p:spTgt spid="484354">
                                            <p:txEl>
                                              <p:pRg st="2" end="2"/>
                                            </p:txEl>
                                          </p:spTgt>
                                        </p:tgtEl>
                                      </p:cBhvr>
                                    </p:animEffect>
                                  </p:childTnLst>
                                </p:cTn>
                              </p:par>
                            </p:childTnLst>
                          </p:cTn>
                        </p:par>
                      </p:childTnLst>
                    </p:cTn>
                  </p:par>
                  <p:par>
                    <p:cTn id="13" fill="hold" nodeType="clickPar">
                      <p:stCondLst>
                        <p:cond delay="indefinite"/>
                      </p:stCondLst>
                      <p:childTnLst>
                        <p:par>
                          <p:cTn id="14" fill="hold" nodeType="withGroup">
                            <p:stCondLst>
                              <p:cond delay="0"/>
                            </p:stCondLst>
                            <p:childTnLst>
                              <p:par>
                                <p:cTn id="15" presetID="22" presetClass="entr" presetSubtype="8" fill="hold" nodeType="clickEffect">
                                  <p:stCondLst>
                                    <p:cond delay="0"/>
                                  </p:stCondLst>
                                  <p:childTnLst>
                                    <p:set>
                                      <p:cBhvr>
                                        <p:cTn id="16" dur="1" fill="hold">
                                          <p:stCondLst>
                                            <p:cond delay="0"/>
                                          </p:stCondLst>
                                        </p:cTn>
                                        <p:tgtEl>
                                          <p:spTgt spid="484354">
                                            <p:txEl>
                                              <p:pRg st="3" end="3"/>
                                            </p:txEl>
                                          </p:spTgt>
                                        </p:tgtEl>
                                        <p:attrNameLst>
                                          <p:attrName>style.visibility</p:attrName>
                                        </p:attrNameLst>
                                      </p:cBhvr>
                                      <p:to>
                                        <p:strVal val="visible"/>
                                      </p:to>
                                    </p:set>
                                    <p:animEffect transition="in" filter="wipe(left)">
                                      <p:cBhvr>
                                        <p:cTn id="17" dur="1000"/>
                                        <p:tgtEl>
                                          <p:spTgt spid="484354">
                                            <p:txEl>
                                              <p:pRg st="3" end="3"/>
                                            </p:txEl>
                                          </p:spTgt>
                                        </p:tgtEl>
                                      </p:cBhvr>
                                    </p:animEffect>
                                  </p:childTnLst>
                                </p:cTn>
                              </p:par>
                            </p:childTnLst>
                          </p:cTn>
                        </p:par>
                      </p:childTnLst>
                    </p:cTn>
                  </p:par>
                  <p:par>
                    <p:cTn id="18" fill="hold" nodeType="clickPar">
                      <p:stCondLst>
                        <p:cond delay="indefinite"/>
                      </p:stCondLst>
                      <p:childTnLst>
                        <p:par>
                          <p:cTn id="19" fill="hold" nodeType="withGroup">
                            <p:stCondLst>
                              <p:cond delay="0"/>
                            </p:stCondLst>
                            <p:childTnLst>
                              <p:par>
                                <p:cTn id="20" presetID="22" presetClass="entr" presetSubtype="8" fill="hold" nodeType="clickEffect">
                                  <p:stCondLst>
                                    <p:cond delay="0"/>
                                  </p:stCondLst>
                                  <p:childTnLst>
                                    <p:set>
                                      <p:cBhvr>
                                        <p:cTn id="21" dur="1" fill="hold">
                                          <p:stCondLst>
                                            <p:cond delay="0"/>
                                          </p:stCondLst>
                                        </p:cTn>
                                        <p:tgtEl>
                                          <p:spTgt spid="484354">
                                            <p:txEl>
                                              <p:pRg st="4" end="4"/>
                                            </p:txEl>
                                          </p:spTgt>
                                        </p:tgtEl>
                                        <p:attrNameLst>
                                          <p:attrName>style.visibility</p:attrName>
                                        </p:attrNameLst>
                                      </p:cBhvr>
                                      <p:to>
                                        <p:strVal val="visible"/>
                                      </p:to>
                                    </p:set>
                                    <p:animEffect transition="in" filter="wipe(left)">
                                      <p:cBhvr>
                                        <p:cTn id="22" dur="1000"/>
                                        <p:tgtEl>
                                          <p:spTgt spid="484354">
                                            <p:txEl>
                                              <p:pRg st="4" end="4"/>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2.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sp>
        <p:nvSpPr>
          <p:cNvPr id="486402" name="Rectangle 2"/>
          <p:cNvSpPr>
            <a:spLocks noGrp="1" noChangeArrowheads="1"/>
          </p:cNvSpPr>
          <p:nvPr>
            <p:ph type="body" idx="1"/>
          </p:nvPr>
        </p:nvSpPr>
        <p:spPr>
          <a:xfrm>
            <a:off x="381000" y="1524000"/>
            <a:ext cx="8229600" cy="4876800"/>
          </a:xfrm>
        </p:spPr>
        <p:txBody>
          <a:bodyPr>
            <a:normAutofit lnSpcReduction="10000"/>
          </a:bodyPr>
          <a:lstStyle/>
          <a:p>
            <a:pPr marL="115888" lvl="1" indent="0" defTabSz="406400" eaLnBrk="1" hangingPunct="1">
              <a:buNone/>
            </a:pPr>
            <a:r>
              <a:rPr lang="en-US" b="1" u="sng" dirty="0" smtClean="0">
                <a:solidFill>
                  <a:srgbClr val="FF0000"/>
                </a:solidFill>
              </a:rPr>
              <a:t>Economic Instability</a:t>
            </a:r>
            <a:r>
              <a:rPr lang="en-US" b="1" dirty="0" smtClean="0"/>
              <a:t> </a:t>
            </a:r>
          </a:p>
          <a:p>
            <a:pPr marL="115888" lvl="1" indent="0" defTabSz="406400" eaLnBrk="1" hangingPunct="1"/>
            <a:r>
              <a:rPr lang="en-US" dirty="0" smtClean="0"/>
              <a:t>Between 1993 and 2007, the Canadian and global economies expanded strongly. Incomes in Canada increased by 30 percent and incomes in China tripled.</a:t>
            </a:r>
          </a:p>
          <a:p>
            <a:pPr marL="115888" lvl="1" indent="0" defTabSz="406400" eaLnBrk="1" hangingPunct="1"/>
            <a:r>
              <a:rPr lang="en-US" dirty="0" smtClean="0"/>
              <a:t>But in August 2007, a period of financial stress began that soon gripped the entire global financial system.</a:t>
            </a:r>
          </a:p>
          <a:p>
            <a:pPr marL="115888" lvl="1" indent="0" defTabSz="406400" eaLnBrk="1" hangingPunct="1"/>
            <a:r>
              <a:rPr lang="en-US" dirty="0" smtClean="0"/>
              <a:t>The choices of U.S. banks to borrow and lend and the choices of people and business to lend to and borrow from U.S. banks are made in self-interest. </a:t>
            </a:r>
          </a:p>
          <a:p>
            <a:pPr marL="115888" lvl="1" indent="0" defTabSz="406400" eaLnBrk="1" hangingPunct="1"/>
            <a:r>
              <a:rPr lang="en-US" b="1" dirty="0" smtClean="0">
                <a:solidFill>
                  <a:srgbClr val="FF0000"/>
                </a:solidFill>
              </a:rPr>
              <a:t>Does this lending and borrowing serve the social interest?  </a:t>
            </a:r>
          </a:p>
        </p:txBody>
      </p:sp>
      <p:sp>
        <p:nvSpPr>
          <p:cNvPr id="29699" name="Rectangle 3"/>
          <p:cNvSpPr>
            <a:spLocks noGrp="1" noChangeArrowheads="1"/>
          </p:cNvSpPr>
          <p:nvPr>
            <p:ph type="title"/>
          </p:nvPr>
        </p:nvSpPr>
        <p:spPr>
          <a:xfrm>
            <a:off x="1066800" y="274638"/>
            <a:ext cx="7604125" cy="1143000"/>
          </a:xfrm>
          <a:noFill/>
        </p:spPr>
        <p:txBody>
          <a:bodyPr/>
          <a:lstStyle/>
          <a:p>
            <a:pPr eaLnBrk="1" hangingPunct="1"/>
            <a:r>
              <a:rPr lang="en-US" dirty="0" smtClean="0">
                <a:solidFill>
                  <a:srgbClr val="00B050"/>
                </a:solidFill>
              </a:rPr>
              <a:t>Two Big Economic Questions </a:t>
            </a:r>
          </a:p>
        </p:txBody>
      </p:sp>
    </p:spTree>
  </p:cSld>
  <p:clrMapOvr>
    <a:masterClrMapping/>
  </p:clrMapOvr>
  <p:transition spd="slow">
    <p:wipe dir="r"/>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22" presetClass="entr" presetSubtype="8" fill="hold" nodeType="clickEffect">
                                  <p:stCondLst>
                                    <p:cond delay="0"/>
                                  </p:stCondLst>
                                  <p:childTnLst>
                                    <p:set>
                                      <p:cBhvr>
                                        <p:cTn id="6" dur="1" fill="hold">
                                          <p:stCondLst>
                                            <p:cond delay="0"/>
                                          </p:stCondLst>
                                        </p:cTn>
                                        <p:tgtEl>
                                          <p:spTgt spid="486402">
                                            <p:txEl>
                                              <p:pRg st="1" end="1"/>
                                            </p:txEl>
                                          </p:spTgt>
                                        </p:tgtEl>
                                        <p:attrNameLst>
                                          <p:attrName>style.visibility</p:attrName>
                                        </p:attrNameLst>
                                      </p:cBhvr>
                                      <p:to>
                                        <p:strVal val="visible"/>
                                      </p:to>
                                    </p:set>
                                    <p:animEffect transition="in" filter="wipe(left)">
                                      <p:cBhvr>
                                        <p:cTn id="7" dur="1000"/>
                                        <p:tgtEl>
                                          <p:spTgt spid="486402">
                                            <p:txEl>
                                              <p:pRg st="1" end="1"/>
                                            </p:txEl>
                                          </p:spTgt>
                                        </p:tgtEl>
                                      </p:cBhvr>
                                    </p:animEffect>
                                  </p:childTnLst>
                                </p:cTn>
                              </p:par>
                            </p:childTnLst>
                          </p:cTn>
                        </p:par>
                      </p:childTnLst>
                    </p:cTn>
                  </p:par>
                  <p:par>
                    <p:cTn id="8" fill="hold" nodeType="clickPar">
                      <p:stCondLst>
                        <p:cond delay="indefinite"/>
                      </p:stCondLst>
                      <p:childTnLst>
                        <p:par>
                          <p:cTn id="9" fill="hold" nodeType="withGroup">
                            <p:stCondLst>
                              <p:cond delay="0"/>
                            </p:stCondLst>
                            <p:childTnLst>
                              <p:par>
                                <p:cTn id="10" presetID="22" presetClass="entr" presetSubtype="8" fill="hold" nodeType="clickEffect">
                                  <p:stCondLst>
                                    <p:cond delay="0"/>
                                  </p:stCondLst>
                                  <p:childTnLst>
                                    <p:set>
                                      <p:cBhvr>
                                        <p:cTn id="11" dur="1" fill="hold">
                                          <p:stCondLst>
                                            <p:cond delay="0"/>
                                          </p:stCondLst>
                                        </p:cTn>
                                        <p:tgtEl>
                                          <p:spTgt spid="486402">
                                            <p:txEl>
                                              <p:pRg st="2" end="2"/>
                                            </p:txEl>
                                          </p:spTgt>
                                        </p:tgtEl>
                                        <p:attrNameLst>
                                          <p:attrName>style.visibility</p:attrName>
                                        </p:attrNameLst>
                                      </p:cBhvr>
                                      <p:to>
                                        <p:strVal val="visible"/>
                                      </p:to>
                                    </p:set>
                                    <p:animEffect transition="in" filter="wipe(left)">
                                      <p:cBhvr>
                                        <p:cTn id="12" dur="1000"/>
                                        <p:tgtEl>
                                          <p:spTgt spid="486402">
                                            <p:txEl>
                                              <p:pRg st="2" end="2"/>
                                            </p:txEl>
                                          </p:spTgt>
                                        </p:tgtEl>
                                      </p:cBhvr>
                                    </p:animEffect>
                                  </p:childTnLst>
                                </p:cTn>
                              </p:par>
                            </p:childTnLst>
                          </p:cTn>
                        </p:par>
                      </p:childTnLst>
                    </p:cTn>
                  </p:par>
                  <p:par>
                    <p:cTn id="13" fill="hold" nodeType="clickPar">
                      <p:stCondLst>
                        <p:cond delay="indefinite"/>
                      </p:stCondLst>
                      <p:childTnLst>
                        <p:par>
                          <p:cTn id="14" fill="hold" nodeType="withGroup">
                            <p:stCondLst>
                              <p:cond delay="0"/>
                            </p:stCondLst>
                            <p:childTnLst>
                              <p:par>
                                <p:cTn id="15" presetID="22" presetClass="entr" presetSubtype="8" fill="hold" nodeType="clickEffect">
                                  <p:stCondLst>
                                    <p:cond delay="0"/>
                                  </p:stCondLst>
                                  <p:childTnLst>
                                    <p:set>
                                      <p:cBhvr>
                                        <p:cTn id="16" dur="1" fill="hold">
                                          <p:stCondLst>
                                            <p:cond delay="0"/>
                                          </p:stCondLst>
                                        </p:cTn>
                                        <p:tgtEl>
                                          <p:spTgt spid="486402">
                                            <p:txEl>
                                              <p:pRg st="3" end="3"/>
                                            </p:txEl>
                                          </p:spTgt>
                                        </p:tgtEl>
                                        <p:attrNameLst>
                                          <p:attrName>style.visibility</p:attrName>
                                        </p:attrNameLst>
                                      </p:cBhvr>
                                      <p:to>
                                        <p:strVal val="visible"/>
                                      </p:to>
                                    </p:set>
                                    <p:animEffect transition="in" filter="wipe(left)">
                                      <p:cBhvr>
                                        <p:cTn id="17" dur="1000"/>
                                        <p:tgtEl>
                                          <p:spTgt spid="486402">
                                            <p:txEl>
                                              <p:pRg st="3" end="3"/>
                                            </p:txEl>
                                          </p:spTgt>
                                        </p:tgtEl>
                                      </p:cBhvr>
                                    </p:animEffect>
                                  </p:childTnLst>
                                </p:cTn>
                              </p:par>
                            </p:childTnLst>
                          </p:cTn>
                        </p:par>
                      </p:childTnLst>
                    </p:cTn>
                  </p:par>
                  <p:par>
                    <p:cTn id="18" fill="hold" nodeType="clickPar">
                      <p:stCondLst>
                        <p:cond delay="indefinite"/>
                      </p:stCondLst>
                      <p:childTnLst>
                        <p:par>
                          <p:cTn id="19" fill="hold" nodeType="withGroup">
                            <p:stCondLst>
                              <p:cond delay="0"/>
                            </p:stCondLst>
                            <p:childTnLst>
                              <p:par>
                                <p:cTn id="20" presetID="22" presetClass="entr" presetSubtype="8" fill="hold" nodeType="clickEffect">
                                  <p:stCondLst>
                                    <p:cond delay="0"/>
                                  </p:stCondLst>
                                  <p:childTnLst>
                                    <p:set>
                                      <p:cBhvr>
                                        <p:cTn id="21" dur="1" fill="hold">
                                          <p:stCondLst>
                                            <p:cond delay="0"/>
                                          </p:stCondLst>
                                        </p:cTn>
                                        <p:tgtEl>
                                          <p:spTgt spid="486402">
                                            <p:txEl>
                                              <p:pRg st="4" end="4"/>
                                            </p:txEl>
                                          </p:spTgt>
                                        </p:tgtEl>
                                        <p:attrNameLst>
                                          <p:attrName>style.visibility</p:attrName>
                                        </p:attrNameLst>
                                      </p:cBhvr>
                                      <p:to>
                                        <p:strVal val="visible"/>
                                      </p:to>
                                    </p:set>
                                    <p:animEffect transition="in" filter="wipe(left)">
                                      <p:cBhvr>
                                        <p:cTn id="22" dur="1000"/>
                                        <p:tgtEl>
                                          <p:spTgt spid="486402">
                                            <p:txEl>
                                              <p:pRg st="4" end="4"/>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3.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sp>
        <p:nvSpPr>
          <p:cNvPr id="30722" name="Rectangle 2"/>
          <p:cNvSpPr>
            <a:spLocks noGrp="1" noChangeArrowheads="1"/>
          </p:cNvSpPr>
          <p:nvPr>
            <p:ph type="title"/>
          </p:nvPr>
        </p:nvSpPr>
        <p:spPr>
          <a:xfrm>
            <a:off x="1066800" y="274638"/>
            <a:ext cx="7604125" cy="1143000"/>
          </a:xfrm>
        </p:spPr>
        <p:txBody>
          <a:bodyPr/>
          <a:lstStyle/>
          <a:p>
            <a:pPr eaLnBrk="1" hangingPunct="1"/>
            <a:r>
              <a:rPr lang="en-US" dirty="0" smtClean="0">
                <a:solidFill>
                  <a:srgbClr val="00B050"/>
                </a:solidFill>
              </a:rPr>
              <a:t>The Economic Way of Thinking</a:t>
            </a:r>
          </a:p>
        </p:txBody>
      </p:sp>
      <p:sp>
        <p:nvSpPr>
          <p:cNvPr id="37891" name="Rectangle 3"/>
          <p:cNvSpPr>
            <a:spLocks noGrp="1" noChangeArrowheads="1"/>
          </p:cNvSpPr>
          <p:nvPr>
            <p:ph type="body" idx="1"/>
          </p:nvPr>
        </p:nvSpPr>
        <p:spPr>
          <a:xfrm>
            <a:off x="457200" y="1447800"/>
            <a:ext cx="8229600" cy="4953000"/>
          </a:xfrm>
        </p:spPr>
        <p:txBody>
          <a:bodyPr/>
          <a:lstStyle/>
          <a:p>
            <a:pPr marL="640080" lvl="1" indent="0" eaLnBrk="1" hangingPunct="1">
              <a:buNone/>
              <a:tabLst>
                <a:tab pos="457200" algn="l"/>
              </a:tabLst>
              <a:defRPr/>
            </a:pPr>
            <a:r>
              <a:rPr lang="en-US" b="1" u="sng" dirty="0" smtClean="0">
                <a:solidFill>
                  <a:srgbClr val="FF0000"/>
                </a:solidFill>
              </a:rPr>
              <a:t>Six key ideas define the economic way of thinking:</a:t>
            </a:r>
          </a:p>
          <a:p>
            <a:pPr marL="396875" lvl="1" indent="-282575" eaLnBrk="1" hangingPunct="1">
              <a:buClr>
                <a:srgbClr val="FFC000"/>
              </a:buClr>
              <a:buSzPct val="120000"/>
              <a:buFont typeface="Wingdings" pitchFamily="2" charset="2"/>
              <a:buChar char="§"/>
              <a:tabLst>
                <a:tab pos="457200" algn="l"/>
              </a:tabLst>
              <a:defRPr/>
            </a:pPr>
            <a:r>
              <a:rPr lang="en-US" dirty="0" smtClean="0"/>
              <a:t> A choice is a tradeoff.</a:t>
            </a:r>
          </a:p>
          <a:p>
            <a:pPr marL="396875" lvl="1" indent="-282575" eaLnBrk="1" hangingPunct="1">
              <a:buClr>
                <a:srgbClr val="FFC000"/>
              </a:buClr>
              <a:buSzPct val="120000"/>
              <a:buFont typeface="Wingdings" pitchFamily="2" charset="2"/>
              <a:buChar char="§"/>
              <a:tabLst>
                <a:tab pos="457200" algn="l"/>
              </a:tabLst>
              <a:defRPr/>
            </a:pPr>
            <a:r>
              <a:rPr lang="en-US" dirty="0" smtClean="0"/>
              <a:t> People make rational choices by comparing benefits 	and costs.</a:t>
            </a:r>
          </a:p>
          <a:p>
            <a:pPr marL="396875" lvl="1" indent="-282575" eaLnBrk="1" hangingPunct="1">
              <a:buClr>
                <a:srgbClr val="FFC000"/>
              </a:buClr>
              <a:buSzPct val="120000"/>
              <a:buFont typeface="Wingdings" pitchFamily="2" charset="2"/>
              <a:buChar char="§"/>
              <a:tabLst>
                <a:tab pos="457200" algn="l"/>
              </a:tabLst>
              <a:defRPr/>
            </a:pPr>
            <a:r>
              <a:rPr lang="en-US" dirty="0" smtClean="0"/>
              <a:t> Benefit is what you gain from something.</a:t>
            </a:r>
          </a:p>
          <a:p>
            <a:pPr marL="396875" lvl="1" indent="-282575" eaLnBrk="1" hangingPunct="1">
              <a:buClr>
                <a:srgbClr val="FFC000"/>
              </a:buClr>
              <a:buSzPct val="120000"/>
              <a:buFont typeface="Wingdings" pitchFamily="2" charset="2"/>
              <a:buChar char="§"/>
              <a:tabLst>
                <a:tab pos="457200" algn="l"/>
              </a:tabLst>
              <a:defRPr/>
            </a:pPr>
            <a:r>
              <a:rPr lang="en-US" dirty="0" smtClean="0"/>
              <a:t> Cost is what you must give up to get something.</a:t>
            </a:r>
          </a:p>
          <a:p>
            <a:pPr marL="396875" lvl="1" indent="-282575" eaLnBrk="1" hangingPunct="1">
              <a:buClr>
                <a:srgbClr val="FFC000"/>
              </a:buClr>
              <a:buSzPct val="120000"/>
              <a:buFont typeface="Wingdings" pitchFamily="2" charset="2"/>
              <a:buChar char="§"/>
              <a:tabLst>
                <a:tab pos="457200" algn="l"/>
              </a:tabLst>
              <a:defRPr/>
            </a:pPr>
            <a:r>
              <a:rPr lang="en-US" dirty="0" smtClean="0"/>
              <a:t> Most choices are “how-much” choices made at the 	margin.</a:t>
            </a:r>
          </a:p>
          <a:p>
            <a:pPr marL="396875" lvl="1" indent="-282575" eaLnBrk="1" hangingPunct="1">
              <a:buClr>
                <a:srgbClr val="FFC000"/>
              </a:buClr>
              <a:buSzPct val="120000"/>
              <a:buFont typeface="Wingdings" pitchFamily="2" charset="2"/>
              <a:buChar char="§"/>
              <a:tabLst>
                <a:tab pos="457200" algn="l"/>
              </a:tabLst>
              <a:defRPr/>
            </a:pPr>
            <a:r>
              <a:rPr lang="en-US" dirty="0" smtClean="0"/>
              <a:t> Choices respond to incentives.</a:t>
            </a:r>
          </a:p>
        </p:txBody>
      </p:sp>
    </p:spTree>
  </p:cSld>
  <p:clrMapOvr>
    <a:masterClrMapping/>
  </p:clrMapOvr>
  <p:transition spd="slow">
    <p:wipe dir="r"/>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22" presetClass="entr" presetSubtype="8" fill="hold" grpId="0" nodeType="clickEffect">
                                  <p:stCondLst>
                                    <p:cond delay="0"/>
                                  </p:stCondLst>
                                  <p:childTnLst>
                                    <p:set>
                                      <p:cBhvr>
                                        <p:cTn id="6" dur="1" fill="hold">
                                          <p:stCondLst>
                                            <p:cond delay="0"/>
                                          </p:stCondLst>
                                        </p:cTn>
                                        <p:tgtEl>
                                          <p:spTgt spid="37891">
                                            <p:txEl>
                                              <p:pRg st="1" end="1"/>
                                            </p:txEl>
                                          </p:spTgt>
                                        </p:tgtEl>
                                        <p:attrNameLst>
                                          <p:attrName>style.visibility</p:attrName>
                                        </p:attrNameLst>
                                      </p:cBhvr>
                                      <p:to>
                                        <p:strVal val="visible"/>
                                      </p:to>
                                    </p:set>
                                    <p:animEffect transition="in" filter="wipe(left)">
                                      <p:cBhvr>
                                        <p:cTn id="7" dur="1000"/>
                                        <p:tgtEl>
                                          <p:spTgt spid="37891">
                                            <p:txEl>
                                              <p:pRg st="1" end="1"/>
                                            </p:txEl>
                                          </p:spTgt>
                                        </p:tgtEl>
                                      </p:cBhvr>
                                    </p:animEffect>
                                  </p:childTnLst>
                                </p:cTn>
                              </p:par>
                            </p:childTnLst>
                          </p:cTn>
                        </p:par>
                      </p:childTnLst>
                    </p:cTn>
                  </p:par>
                  <p:par>
                    <p:cTn id="8" fill="hold" nodeType="clickPar">
                      <p:stCondLst>
                        <p:cond delay="indefinite"/>
                      </p:stCondLst>
                      <p:childTnLst>
                        <p:par>
                          <p:cTn id="9" fill="hold" nodeType="withGroup">
                            <p:stCondLst>
                              <p:cond delay="0"/>
                            </p:stCondLst>
                            <p:childTnLst>
                              <p:par>
                                <p:cTn id="10" presetID="22" presetClass="entr" presetSubtype="8" fill="hold" grpId="0" nodeType="clickEffect">
                                  <p:stCondLst>
                                    <p:cond delay="0"/>
                                  </p:stCondLst>
                                  <p:childTnLst>
                                    <p:set>
                                      <p:cBhvr>
                                        <p:cTn id="11" dur="1" fill="hold">
                                          <p:stCondLst>
                                            <p:cond delay="0"/>
                                          </p:stCondLst>
                                        </p:cTn>
                                        <p:tgtEl>
                                          <p:spTgt spid="37891">
                                            <p:txEl>
                                              <p:pRg st="2" end="2"/>
                                            </p:txEl>
                                          </p:spTgt>
                                        </p:tgtEl>
                                        <p:attrNameLst>
                                          <p:attrName>style.visibility</p:attrName>
                                        </p:attrNameLst>
                                      </p:cBhvr>
                                      <p:to>
                                        <p:strVal val="visible"/>
                                      </p:to>
                                    </p:set>
                                    <p:animEffect transition="in" filter="wipe(left)">
                                      <p:cBhvr>
                                        <p:cTn id="12" dur="1000"/>
                                        <p:tgtEl>
                                          <p:spTgt spid="37891">
                                            <p:txEl>
                                              <p:pRg st="2" end="2"/>
                                            </p:txEl>
                                          </p:spTgt>
                                        </p:tgtEl>
                                      </p:cBhvr>
                                    </p:animEffect>
                                  </p:childTnLst>
                                </p:cTn>
                              </p:par>
                            </p:childTnLst>
                          </p:cTn>
                        </p:par>
                      </p:childTnLst>
                    </p:cTn>
                  </p:par>
                  <p:par>
                    <p:cTn id="13" fill="hold" nodeType="clickPar">
                      <p:stCondLst>
                        <p:cond delay="indefinite"/>
                      </p:stCondLst>
                      <p:childTnLst>
                        <p:par>
                          <p:cTn id="14" fill="hold" nodeType="withGroup">
                            <p:stCondLst>
                              <p:cond delay="0"/>
                            </p:stCondLst>
                            <p:childTnLst>
                              <p:par>
                                <p:cTn id="15" presetID="22" presetClass="entr" presetSubtype="8" fill="hold" grpId="0" nodeType="clickEffect">
                                  <p:stCondLst>
                                    <p:cond delay="0"/>
                                  </p:stCondLst>
                                  <p:childTnLst>
                                    <p:set>
                                      <p:cBhvr>
                                        <p:cTn id="16" dur="1" fill="hold">
                                          <p:stCondLst>
                                            <p:cond delay="0"/>
                                          </p:stCondLst>
                                        </p:cTn>
                                        <p:tgtEl>
                                          <p:spTgt spid="37891">
                                            <p:txEl>
                                              <p:pRg st="3" end="3"/>
                                            </p:txEl>
                                          </p:spTgt>
                                        </p:tgtEl>
                                        <p:attrNameLst>
                                          <p:attrName>style.visibility</p:attrName>
                                        </p:attrNameLst>
                                      </p:cBhvr>
                                      <p:to>
                                        <p:strVal val="visible"/>
                                      </p:to>
                                    </p:set>
                                    <p:animEffect transition="in" filter="wipe(left)">
                                      <p:cBhvr>
                                        <p:cTn id="17" dur="1000"/>
                                        <p:tgtEl>
                                          <p:spTgt spid="37891">
                                            <p:txEl>
                                              <p:pRg st="3" end="3"/>
                                            </p:txEl>
                                          </p:spTgt>
                                        </p:tgtEl>
                                      </p:cBhvr>
                                    </p:animEffect>
                                  </p:childTnLst>
                                </p:cTn>
                              </p:par>
                            </p:childTnLst>
                          </p:cTn>
                        </p:par>
                      </p:childTnLst>
                    </p:cTn>
                  </p:par>
                  <p:par>
                    <p:cTn id="18" fill="hold" nodeType="clickPar">
                      <p:stCondLst>
                        <p:cond delay="indefinite"/>
                      </p:stCondLst>
                      <p:childTnLst>
                        <p:par>
                          <p:cTn id="19" fill="hold" nodeType="withGroup">
                            <p:stCondLst>
                              <p:cond delay="0"/>
                            </p:stCondLst>
                            <p:childTnLst>
                              <p:par>
                                <p:cTn id="20" presetID="22" presetClass="entr" presetSubtype="8" fill="hold" grpId="0" nodeType="clickEffect">
                                  <p:stCondLst>
                                    <p:cond delay="0"/>
                                  </p:stCondLst>
                                  <p:childTnLst>
                                    <p:set>
                                      <p:cBhvr>
                                        <p:cTn id="21" dur="1" fill="hold">
                                          <p:stCondLst>
                                            <p:cond delay="0"/>
                                          </p:stCondLst>
                                        </p:cTn>
                                        <p:tgtEl>
                                          <p:spTgt spid="37891">
                                            <p:txEl>
                                              <p:pRg st="4" end="4"/>
                                            </p:txEl>
                                          </p:spTgt>
                                        </p:tgtEl>
                                        <p:attrNameLst>
                                          <p:attrName>style.visibility</p:attrName>
                                        </p:attrNameLst>
                                      </p:cBhvr>
                                      <p:to>
                                        <p:strVal val="visible"/>
                                      </p:to>
                                    </p:set>
                                    <p:animEffect transition="in" filter="wipe(left)">
                                      <p:cBhvr>
                                        <p:cTn id="22" dur="1000"/>
                                        <p:tgtEl>
                                          <p:spTgt spid="37891">
                                            <p:txEl>
                                              <p:pRg st="4" end="4"/>
                                            </p:txEl>
                                          </p:spTgt>
                                        </p:tgtEl>
                                      </p:cBhvr>
                                    </p:animEffect>
                                  </p:childTnLst>
                                </p:cTn>
                              </p:par>
                            </p:childTnLst>
                          </p:cTn>
                        </p:par>
                      </p:childTnLst>
                    </p:cTn>
                  </p:par>
                  <p:par>
                    <p:cTn id="23" fill="hold" nodeType="clickPar">
                      <p:stCondLst>
                        <p:cond delay="indefinite"/>
                      </p:stCondLst>
                      <p:childTnLst>
                        <p:par>
                          <p:cTn id="24" fill="hold" nodeType="withGroup">
                            <p:stCondLst>
                              <p:cond delay="0"/>
                            </p:stCondLst>
                            <p:childTnLst>
                              <p:par>
                                <p:cTn id="25" presetID="22" presetClass="entr" presetSubtype="8" fill="hold" grpId="0" nodeType="clickEffect">
                                  <p:stCondLst>
                                    <p:cond delay="0"/>
                                  </p:stCondLst>
                                  <p:childTnLst>
                                    <p:set>
                                      <p:cBhvr>
                                        <p:cTn id="26" dur="1" fill="hold">
                                          <p:stCondLst>
                                            <p:cond delay="0"/>
                                          </p:stCondLst>
                                        </p:cTn>
                                        <p:tgtEl>
                                          <p:spTgt spid="37891">
                                            <p:txEl>
                                              <p:pRg st="5" end="5"/>
                                            </p:txEl>
                                          </p:spTgt>
                                        </p:tgtEl>
                                        <p:attrNameLst>
                                          <p:attrName>style.visibility</p:attrName>
                                        </p:attrNameLst>
                                      </p:cBhvr>
                                      <p:to>
                                        <p:strVal val="visible"/>
                                      </p:to>
                                    </p:set>
                                    <p:animEffect transition="in" filter="wipe(left)">
                                      <p:cBhvr>
                                        <p:cTn id="27" dur="1000"/>
                                        <p:tgtEl>
                                          <p:spTgt spid="37891">
                                            <p:txEl>
                                              <p:pRg st="5" end="5"/>
                                            </p:txEl>
                                          </p:spTgt>
                                        </p:tgtEl>
                                      </p:cBhvr>
                                    </p:animEffect>
                                  </p:childTnLst>
                                </p:cTn>
                              </p:par>
                            </p:childTnLst>
                          </p:cTn>
                        </p:par>
                      </p:childTnLst>
                    </p:cTn>
                  </p:par>
                  <p:par>
                    <p:cTn id="28" fill="hold" nodeType="clickPar">
                      <p:stCondLst>
                        <p:cond delay="indefinite"/>
                      </p:stCondLst>
                      <p:childTnLst>
                        <p:par>
                          <p:cTn id="29" fill="hold" nodeType="withGroup">
                            <p:stCondLst>
                              <p:cond delay="0"/>
                            </p:stCondLst>
                            <p:childTnLst>
                              <p:par>
                                <p:cTn id="30" presetID="22" presetClass="entr" presetSubtype="8" fill="hold" grpId="0" nodeType="clickEffect">
                                  <p:stCondLst>
                                    <p:cond delay="0"/>
                                  </p:stCondLst>
                                  <p:childTnLst>
                                    <p:set>
                                      <p:cBhvr>
                                        <p:cTn id="31" dur="1" fill="hold">
                                          <p:stCondLst>
                                            <p:cond delay="0"/>
                                          </p:stCondLst>
                                        </p:cTn>
                                        <p:tgtEl>
                                          <p:spTgt spid="37891">
                                            <p:txEl>
                                              <p:pRg st="6" end="6"/>
                                            </p:txEl>
                                          </p:spTgt>
                                        </p:tgtEl>
                                        <p:attrNameLst>
                                          <p:attrName>style.visibility</p:attrName>
                                        </p:attrNameLst>
                                      </p:cBhvr>
                                      <p:to>
                                        <p:strVal val="visible"/>
                                      </p:to>
                                    </p:set>
                                    <p:animEffect transition="in" filter="wipe(left)">
                                      <p:cBhvr>
                                        <p:cTn id="32" dur="1000"/>
                                        <p:tgtEl>
                                          <p:spTgt spid="37891">
                                            <p:txEl>
                                              <p:pRg st="6" end="6"/>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7891" grpId="0" build="p" bldLvl="3"/>
    </p:bldLst>
  </p:timing>
</p:sld>
</file>

<file path=ppt/slides/slide34.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sp>
        <p:nvSpPr>
          <p:cNvPr id="32770" name="Rectangle 2"/>
          <p:cNvSpPr>
            <a:spLocks noGrp="1" noChangeArrowheads="1"/>
          </p:cNvSpPr>
          <p:nvPr>
            <p:ph type="title"/>
          </p:nvPr>
        </p:nvSpPr>
        <p:spPr>
          <a:xfrm>
            <a:off x="1066800" y="274638"/>
            <a:ext cx="7604125" cy="1143000"/>
          </a:xfrm>
        </p:spPr>
        <p:txBody>
          <a:bodyPr/>
          <a:lstStyle/>
          <a:p>
            <a:pPr eaLnBrk="1" hangingPunct="1"/>
            <a:r>
              <a:rPr lang="en-US" dirty="0" smtClean="0">
                <a:solidFill>
                  <a:srgbClr val="00B050"/>
                </a:solidFill>
              </a:rPr>
              <a:t>The Economic Way of Thinking</a:t>
            </a:r>
          </a:p>
        </p:txBody>
      </p:sp>
      <p:sp>
        <p:nvSpPr>
          <p:cNvPr id="490499" name="Rectangle 3"/>
          <p:cNvSpPr>
            <a:spLocks noGrp="1" noChangeArrowheads="1"/>
          </p:cNvSpPr>
          <p:nvPr>
            <p:ph type="body" idx="1"/>
          </p:nvPr>
        </p:nvSpPr>
        <p:spPr>
          <a:xfrm>
            <a:off x="457200" y="1447800"/>
            <a:ext cx="8229600" cy="5029200"/>
          </a:xfrm>
        </p:spPr>
        <p:txBody>
          <a:bodyPr>
            <a:normAutofit lnSpcReduction="10000"/>
          </a:bodyPr>
          <a:lstStyle/>
          <a:p>
            <a:pPr marL="0" indent="0" eaLnBrk="1" hangingPunct="1">
              <a:buNone/>
            </a:pPr>
            <a:r>
              <a:rPr lang="en-US" b="1" u="sng" dirty="0" smtClean="0">
                <a:solidFill>
                  <a:srgbClr val="FF0000"/>
                </a:solidFill>
              </a:rPr>
              <a:t>Making a Rational Choice</a:t>
            </a:r>
          </a:p>
          <a:p>
            <a:pPr lvl="1" indent="0" eaLnBrk="1" hangingPunct="1"/>
            <a:r>
              <a:rPr lang="en-US" sz="2000" dirty="0" smtClean="0"/>
              <a:t> </a:t>
            </a:r>
            <a:r>
              <a:rPr lang="en-US" dirty="0" smtClean="0"/>
              <a:t>A </a:t>
            </a:r>
            <a:r>
              <a:rPr lang="en-US" b="1" dirty="0" smtClean="0">
                <a:solidFill>
                  <a:srgbClr val="FF0000"/>
                </a:solidFill>
              </a:rPr>
              <a:t>rational choice </a:t>
            </a:r>
            <a:r>
              <a:rPr lang="en-US" dirty="0" smtClean="0"/>
              <a:t>is one that compares costs and benefits and achieves the greatest benefit over cost for the person making the choice.</a:t>
            </a:r>
          </a:p>
          <a:p>
            <a:pPr lvl="1" indent="0" eaLnBrk="1" hangingPunct="1"/>
            <a:r>
              <a:rPr lang="en-US" dirty="0" smtClean="0"/>
              <a:t>Only the wants of the person making a choice are relevant to determine its rationality.</a:t>
            </a:r>
          </a:p>
          <a:p>
            <a:pPr lvl="1" indent="0" eaLnBrk="1" hangingPunct="1"/>
            <a:r>
              <a:rPr lang="en-US" dirty="0" smtClean="0"/>
              <a:t>The idea of rational choice provides an answer to the first question: What goods and services will be produced and in what quantities? </a:t>
            </a:r>
          </a:p>
          <a:p>
            <a:pPr lvl="1" indent="0" eaLnBrk="1" hangingPunct="1"/>
            <a:r>
              <a:rPr lang="en-US" dirty="0" smtClean="0"/>
              <a:t>The answer is: Those that people rationally choose to buy</a:t>
            </a:r>
            <a:r>
              <a:rPr lang="en-US" sz="2000" dirty="0" smtClean="0"/>
              <a:t>!</a:t>
            </a:r>
            <a:endParaRPr lang="en-US" dirty="0" smtClean="0"/>
          </a:p>
        </p:txBody>
      </p:sp>
    </p:spTree>
  </p:cSld>
  <p:clrMapOvr>
    <a:masterClrMapping/>
  </p:clrMapOvr>
  <p:transition spd="slow">
    <p:wipe dir="r"/>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22" presetClass="entr" presetSubtype="8" fill="hold" grpId="0" nodeType="clickEffect">
                                  <p:stCondLst>
                                    <p:cond delay="0"/>
                                  </p:stCondLst>
                                  <p:childTnLst>
                                    <p:set>
                                      <p:cBhvr>
                                        <p:cTn id="6" dur="1" fill="hold">
                                          <p:stCondLst>
                                            <p:cond delay="0"/>
                                          </p:stCondLst>
                                        </p:cTn>
                                        <p:tgtEl>
                                          <p:spTgt spid="490499">
                                            <p:txEl>
                                              <p:pRg st="1" end="1"/>
                                            </p:txEl>
                                          </p:spTgt>
                                        </p:tgtEl>
                                        <p:attrNameLst>
                                          <p:attrName>style.visibility</p:attrName>
                                        </p:attrNameLst>
                                      </p:cBhvr>
                                      <p:to>
                                        <p:strVal val="visible"/>
                                      </p:to>
                                    </p:set>
                                    <p:animEffect transition="in" filter="wipe(left)">
                                      <p:cBhvr>
                                        <p:cTn id="7" dur="1000"/>
                                        <p:tgtEl>
                                          <p:spTgt spid="490499">
                                            <p:txEl>
                                              <p:pRg st="1" end="1"/>
                                            </p:txEl>
                                          </p:spTgt>
                                        </p:tgtEl>
                                      </p:cBhvr>
                                    </p:animEffect>
                                  </p:childTnLst>
                                </p:cTn>
                              </p:par>
                            </p:childTnLst>
                          </p:cTn>
                        </p:par>
                      </p:childTnLst>
                    </p:cTn>
                  </p:par>
                  <p:par>
                    <p:cTn id="8" fill="hold" nodeType="clickPar">
                      <p:stCondLst>
                        <p:cond delay="indefinite"/>
                      </p:stCondLst>
                      <p:childTnLst>
                        <p:par>
                          <p:cTn id="9" fill="hold" nodeType="withGroup">
                            <p:stCondLst>
                              <p:cond delay="0"/>
                            </p:stCondLst>
                            <p:childTnLst>
                              <p:par>
                                <p:cTn id="10" presetID="22" presetClass="entr" presetSubtype="8" fill="hold" grpId="0" nodeType="clickEffect">
                                  <p:stCondLst>
                                    <p:cond delay="0"/>
                                  </p:stCondLst>
                                  <p:childTnLst>
                                    <p:set>
                                      <p:cBhvr>
                                        <p:cTn id="11" dur="1" fill="hold">
                                          <p:stCondLst>
                                            <p:cond delay="0"/>
                                          </p:stCondLst>
                                        </p:cTn>
                                        <p:tgtEl>
                                          <p:spTgt spid="490499">
                                            <p:txEl>
                                              <p:pRg st="2" end="2"/>
                                            </p:txEl>
                                          </p:spTgt>
                                        </p:tgtEl>
                                        <p:attrNameLst>
                                          <p:attrName>style.visibility</p:attrName>
                                        </p:attrNameLst>
                                      </p:cBhvr>
                                      <p:to>
                                        <p:strVal val="visible"/>
                                      </p:to>
                                    </p:set>
                                    <p:animEffect transition="in" filter="wipe(left)">
                                      <p:cBhvr>
                                        <p:cTn id="12" dur="1000"/>
                                        <p:tgtEl>
                                          <p:spTgt spid="490499">
                                            <p:txEl>
                                              <p:pRg st="2" end="2"/>
                                            </p:txEl>
                                          </p:spTgt>
                                        </p:tgtEl>
                                      </p:cBhvr>
                                    </p:animEffect>
                                  </p:childTnLst>
                                </p:cTn>
                              </p:par>
                            </p:childTnLst>
                          </p:cTn>
                        </p:par>
                      </p:childTnLst>
                    </p:cTn>
                  </p:par>
                  <p:par>
                    <p:cTn id="13" fill="hold" nodeType="clickPar">
                      <p:stCondLst>
                        <p:cond delay="indefinite"/>
                      </p:stCondLst>
                      <p:childTnLst>
                        <p:par>
                          <p:cTn id="14" fill="hold" nodeType="withGroup">
                            <p:stCondLst>
                              <p:cond delay="0"/>
                            </p:stCondLst>
                            <p:childTnLst>
                              <p:par>
                                <p:cTn id="15" presetID="22" presetClass="entr" presetSubtype="8" fill="hold" grpId="0" nodeType="clickEffect">
                                  <p:stCondLst>
                                    <p:cond delay="0"/>
                                  </p:stCondLst>
                                  <p:childTnLst>
                                    <p:set>
                                      <p:cBhvr>
                                        <p:cTn id="16" dur="1" fill="hold">
                                          <p:stCondLst>
                                            <p:cond delay="0"/>
                                          </p:stCondLst>
                                        </p:cTn>
                                        <p:tgtEl>
                                          <p:spTgt spid="490499">
                                            <p:txEl>
                                              <p:pRg st="3" end="3"/>
                                            </p:txEl>
                                          </p:spTgt>
                                        </p:tgtEl>
                                        <p:attrNameLst>
                                          <p:attrName>style.visibility</p:attrName>
                                        </p:attrNameLst>
                                      </p:cBhvr>
                                      <p:to>
                                        <p:strVal val="visible"/>
                                      </p:to>
                                    </p:set>
                                    <p:animEffect transition="in" filter="wipe(left)">
                                      <p:cBhvr>
                                        <p:cTn id="17" dur="1000"/>
                                        <p:tgtEl>
                                          <p:spTgt spid="490499">
                                            <p:txEl>
                                              <p:pRg st="3" end="3"/>
                                            </p:txEl>
                                          </p:spTgt>
                                        </p:tgtEl>
                                      </p:cBhvr>
                                    </p:animEffect>
                                  </p:childTnLst>
                                </p:cTn>
                              </p:par>
                            </p:childTnLst>
                          </p:cTn>
                        </p:par>
                      </p:childTnLst>
                    </p:cTn>
                  </p:par>
                  <p:par>
                    <p:cTn id="18" fill="hold" nodeType="clickPar">
                      <p:stCondLst>
                        <p:cond delay="indefinite"/>
                      </p:stCondLst>
                      <p:childTnLst>
                        <p:par>
                          <p:cTn id="19" fill="hold" nodeType="withGroup">
                            <p:stCondLst>
                              <p:cond delay="0"/>
                            </p:stCondLst>
                            <p:childTnLst>
                              <p:par>
                                <p:cTn id="20" presetID="22" presetClass="entr" presetSubtype="8" fill="hold" grpId="0" nodeType="clickEffect">
                                  <p:stCondLst>
                                    <p:cond delay="0"/>
                                  </p:stCondLst>
                                  <p:childTnLst>
                                    <p:set>
                                      <p:cBhvr>
                                        <p:cTn id="21" dur="1" fill="hold">
                                          <p:stCondLst>
                                            <p:cond delay="0"/>
                                          </p:stCondLst>
                                        </p:cTn>
                                        <p:tgtEl>
                                          <p:spTgt spid="490499">
                                            <p:txEl>
                                              <p:pRg st="4" end="4"/>
                                            </p:txEl>
                                          </p:spTgt>
                                        </p:tgtEl>
                                        <p:attrNameLst>
                                          <p:attrName>style.visibility</p:attrName>
                                        </p:attrNameLst>
                                      </p:cBhvr>
                                      <p:to>
                                        <p:strVal val="visible"/>
                                      </p:to>
                                    </p:set>
                                    <p:animEffect transition="in" filter="wipe(left)">
                                      <p:cBhvr>
                                        <p:cTn id="22" dur="1000"/>
                                        <p:tgtEl>
                                          <p:spTgt spid="490499">
                                            <p:txEl>
                                              <p:pRg st="4" end="4"/>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90499" grpId="0" build="p" bldLvl="3"/>
    </p:bldLst>
  </p:timing>
</p:sld>
</file>

<file path=ppt/slides/slide35.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sp>
        <p:nvSpPr>
          <p:cNvPr id="34818" name="Rectangle 2"/>
          <p:cNvSpPr>
            <a:spLocks noGrp="1" noChangeArrowheads="1"/>
          </p:cNvSpPr>
          <p:nvPr>
            <p:ph type="title"/>
          </p:nvPr>
        </p:nvSpPr>
        <p:spPr>
          <a:xfrm>
            <a:off x="1066800" y="274638"/>
            <a:ext cx="7604125" cy="1143000"/>
          </a:xfrm>
        </p:spPr>
        <p:txBody>
          <a:bodyPr/>
          <a:lstStyle/>
          <a:p>
            <a:pPr eaLnBrk="1" hangingPunct="1"/>
            <a:r>
              <a:rPr lang="en-US" dirty="0" smtClean="0">
                <a:solidFill>
                  <a:srgbClr val="00B050"/>
                </a:solidFill>
              </a:rPr>
              <a:t>The Economic Way of Thinking</a:t>
            </a:r>
          </a:p>
        </p:txBody>
      </p:sp>
      <p:sp>
        <p:nvSpPr>
          <p:cNvPr id="494595" name="Rectangle 3"/>
          <p:cNvSpPr>
            <a:spLocks noGrp="1" noChangeArrowheads="1"/>
          </p:cNvSpPr>
          <p:nvPr>
            <p:ph type="body" idx="1"/>
          </p:nvPr>
        </p:nvSpPr>
        <p:spPr>
          <a:xfrm>
            <a:off x="457200" y="1447800"/>
            <a:ext cx="8229600" cy="5029200"/>
          </a:xfrm>
        </p:spPr>
        <p:txBody>
          <a:bodyPr>
            <a:normAutofit lnSpcReduction="10000"/>
          </a:bodyPr>
          <a:lstStyle/>
          <a:p>
            <a:pPr marL="0" indent="0" eaLnBrk="1" hangingPunct="1">
              <a:buNone/>
              <a:tabLst>
                <a:tab pos="457200" algn="l"/>
              </a:tabLst>
            </a:pPr>
            <a:r>
              <a:rPr lang="en-US" b="1" u="sng" dirty="0" smtClean="0">
                <a:solidFill>
                  <a:srgbClr val="FF0000"/>
                </a:solidFill>
              </a:rPr>
              <a:t>Cost: What you Must Give Up</a:t>
            </a:r>
          </a:p>
          <a:p>
            <a:pPr lvl="1" indent="0" eaLnBrk="1" hangingPunct="1">
              <a:tabLst>
                <a:tab pos="457200" algn="l"/>
              </a:tabLst>
            </a:pPr>
            <a:r>
              <a:rPr lang="en-US" dirty="0" smtClean="0">
                <a:solidFill>
                  <a:srgbClr val="00B050"/>
                </a:solidFill>
              </a:rPr>
              <a:t>The </a:t>
            </a:r>
            <a:r>
              <a:rPr lang="en-US" b="1" dirty="0" smtClean="0">
                <a:solidFill>
                  <a:srgbClr val="00B050"/>
                </a:solidFill>
              </a:rPr>
              <a:t>opportunity cost</a:t>
            </a:r>
            <a:r>
              <a:rPr lang="en-US" dirty="0" smtClean="0">
                <a:solidFill>
                  <a:srgbClr val="00B050"/>
                </a:solidFill>
              </a:rPr>
              <a:t> of something is the highest-valued alternative that </a:t>
            </a:r>
            <a:r>
              <a:rPr lang="en-US" i="1" dirty="0" smtClean="0">
                <a:solidFill>
                  <a:srgbClr val="00B050"/>
                </a:solidFill>
              </a:rPr>
              <a:t>must</a:t>
            </a:r>
            <a:r>
              <a:rPr lang="en-US" dirty="0" smtClean="0">
                <a:solidFill>
                  <a:srgbClr val="00B050"/>
                </a:solidFill>
              </a:rPr>
              <a:t> be given up to get it.</a:t>
            </a:r>
          </a:p>
          <a:p>
            <a:pPr lvl="1" indent="0" eaLnBrk="1" hangingPunct="1">
              <a:tabLst>
                <a:tab pos="457200" algn="l"/>
              </a:tabLst>
            </a:pPr>
            <a:r>
              <a:rPr lang="en-US" dirty="0" smtClean="0"/>
              <a:t>What is your opportunity cost of going to an AC/DC concert?</a:t>
            </a:r>
          </a:p>
          <a:p>
            <a:pPr lvl="1" indent="0" eaLnBrk="1" hangingPunct="1">
              <a:tabLst>
                <a:tab pos="457200" algn="l"/>
              </a:tabLst>
            </a:pPr>
            <a:r>
              <a:rPr lang="en-US" dirty="0" smtClean="0"/>
              <a:t>Opportunity cost has two components: </a:t>
            </a:r>
          </a:p>
          <a:p>
            <a:pPr lvl="1" indent="0" eaLnBrk="1" hangingPunct="1">
              <a:tabLst>
                <a:tab pos="457200" algn="l"/>
              </a:tabLst>
            </a:pPr>
            <a:r>
              <a:rPr lang="en-US" dirty="0" smtClean="0"/>
              <a:t>1. The things you can’t afford to buy if you purchase the 	AC/DC ticket. </a:t>
            </a:r>
          </a:p>
          <a:p>
            <a:pPr lvl="1" indent="0" eaLnBrk="1" hangingPunct="1">
              <a:tabLst>
                <a:tab pos="457200" algn="l"/>
              </a:tabLst>
            </a:pPr>
            <a:r>
              <a:rPr lang="en-US" dirty="0" smtClean="0"/>
              <a:t>2. The things you can’t do with your time if you go to the concert.</a:t>
            </a:r>
          </a:p>
        </p:txBody>
      </p:sp>
    </p:spTree>
  </p:cSld>
  <p:clrMapOvr>
    <a:masterClrMapping/>
  </p:clrMapOvr>
  <p:transition spd="slow">
    <p:wipe dir="r"/>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22" presetClass="entr" presetSubtype="8" fill="hold" grpId="0" nodeType="clickEffect">
                                  <p:stCondLst>
                                    <p:cond delay="0"/>
                                  </p:stCondLst>
                                  <p:childTnLst>
                                    <p:set>
                                      <p:cBhvr>
                                        <p:cTn id="6" dur="1" fill="hold">
                                          <p:stCondLst>
                                            <p:cond delay="0"/>
                                          </p:stCondLst>
                                        </p:cTn>
                                        <p:tgtEl>
                                          <p:spTgt spid="494595">
                                            <p:txEl>
                                              <p:pRg st="1" end="1"/>
                                            </p:txEl>
                                          </p:spTgt>
                                        </p:tgtEl>
                                        <p:attrNameLst>
                                          <p:attrName>style.visibility</p:attrName>
                                        </p:attrNameLst>
                                      </p:cBhvr>
                                      <p:to>
                                        <p:strVal val="visible"/>
                                      </p:to>
                                    </p:set>
                                    <p:animEffect transition="in" filter="wipe(left)">
                                      <p:cBhvr>
                                        <p:cTn id="7" dur="1000"/>
                                        <p:tgtEl>
                                          <p:spTgt spid="494595">
                                            <p:txEl>
                                              <p:pRg st="1" end="1"/>
                                            </p:txEl>
                                          </p:spTgt>
                                        </p:tgtEl>
                                      </p:cBhvr>
                                    </p:animEffect>
                                  </p:childTnLst>
                                </p:cTn>
                              </p:par>
                            </p:childTnLst>
                          </p:cTn>
                        </p:par>
                      </p:childTnLst>
                    </p:cTn>
                  </p:par>
                  <p:par>
                    <p:cTn id="8" fill="hold" nodeType="clickPar">
                      <p:stCondLst>
                        <p:cond delay="indefinite"/>
                      </p:stCondLst>
                      <p:childTnLst>
                        <p:par>
                          <p:cTn id="9" fill="hold" nodeType="withGroup">
                            <p:stCondLst>
                              <p:cond delay="0"/>
                            </p:stCondLst>
                            <p:childTnLst>
                              <p:par>
                                <p:cTn id="10" presetID="22" presetClass="entr" presetSubtype="8" fill="hold" grpId="0" nodeType="clickEffect">
                                  <p:stCondLst>
                                    <p:cond delay="0"/>
                                  </p:stCondLst>
                                  <p:childTnLst>
                                    <p:set>
                                      <p:cBhvr>
                                        <p:cTn id="11" dur="1" fill="hold">
                                          <p:stCondLst>
                                            <p:cond delay="0"/>
                                          </p:stCondLst>
                                        </p:cTn>
                                        <p:tgtEl>
                                          <p:spTgt spid="494595">
                                            <p:txEl>
                                              <p:pRg st="2" end="2"/>
                                            </p:txEl>
                                          </p:spTgt>
                                        </p:tgtEl>
                                        <p:attrNameLst>
                                          <p:attrName>style.visibility</p:attrName>
                                        </p:attrNameLst>
                                      </p:cBhvr>
                                      <p:to>
                                        <p:strVal val="visible"/>
                                      </p:to>
                                    </p:set>
                                    <p:animEffect transition="in" filter="wipe(left)">
                                      <p:cBhvr>
                                        <p:cTn id="12" dur="1000"/>
                                        <p:tgtEl>
                                          <p:spTgt spid="494595">
                                            <p:txEl>
                                              <p:pRg st="2" end="2"/>
                                            </p:txEl>
                                          </p:spTgt>
                                        </p:tgtEl>
                                      </p:cBhvr>
                                    </p:animEffect>
                                  </p:childTnLst>
                                </p:cTn>
                              </p:par>
                            </p:childTnLst>
                          </p:cTn>
                        </p:par>
                      </p:childTnLst>
                    </p:cTn>
                  </p:par>
                  <p:par>
                    <p:cTn id="13" fill="hold" nodeType="clickPar">
                      <p:stCondLst>
                        <p:cond delay="indefinite"/>
                      </p:stCondLst>
                      <p:childTnLst>
                        <p:par>
                          <p:cTn id="14" fill="hold" nodeType="withGroup">
                            <p:stCondLst>
                              <p:cond delay="0"/>
                            </p:stCondLst>
                            <p:childTnLst>
                              <p:par>
                                <p:cTn id="15" presetID="22" presetClass="entr" presetSubtype="8" fill="hold" grpId="0" nodeType="clickEffect">
                                  <p:stCondLst>
                                    <p:cond delay="0"/>
                                  </p:stCondLst>
                                  <p:childTnLst>
                                    <p:set>
                                      <p:cBhvr>
                                        <p:cTn id="16" dur="1" fill="hold">
                                          <p:stCondLst>
                                            <p:cond delay="0"/>
                                          </p:stCondLst>
                                        </p:cTn>
                                        <p:tgtEl>
                                          <p:spTgt spid="494595">
                                            <p:txEl>
                                              <p:pRg st="3" end="3"/>
                                            </p:txEl>
                                          </p:spTgt>
                                        </p:tgtEl>
                                        <p:attrNameLst>
                                          <p:attrName>style.visibility</p:attrName>
                                        </p:attrNameLst>
                                      </p:cBhvr>
                                      <p:to>
                                        <p:strVal val="visible"/>
                                      </p:to>
                                    </p:set>
                                    <p:animEffect transition="in" filter="wipe(left)">
                                      <p:cBhvr>
                                        <p:cTn id="17" dur="1000"/>
                                        <p:tgtEl>
                                          <p:spTgt spid="494595">
                                            <p:txEl>
                                              <p:pRg st="3" end="3"/>
                                            </p:txEl>
                                          </p:spTgt>
                                        </p:tgtEl>
                                      </p:cBhvr>
                                    </p:animEffect>
                                  </p:childTnLst>
                                </p:cTn>
                              </p:par>
                            </p:childTnLst>
                          </p:cTn>
                        </p:par>
                      </p:childTnLst>
                    </p:cTn>
                  </p:par>
                  <p:par>
                    <p:cTn id="18" fill="hold" nodeType="clickPar">
                      <p:stCondLst>
                        <p:cond delay="indefinite"/>
                      </p:stCondLst>
                      <p:childTnLst>
                        <p:par>
                          <p:cTn id="19" fill="hold" nodeType="withGroup">
                            <p:stCondLst>
                              <p:cond delay="0"/>
                            </p:stCondLst>
                            <p:childTnLst>
                              <p:par>
                                <p:cTn id="20" presetID="22" presetClass="entr" presetSubtype="8" fill="hold" grpId="0" nodeType="clickEffect">
                                  <p:stCondLst>
                                    <p:cond delay="0"/>
                                  </p:stCondLst>
                                  <p:childTnLst>
                                    <p:set>
                                      <p:cBhvr>
                                        <p:cTn id="21" dur="1" fill="hold">
                                          <p:stCondLst>
                                            <p:cond delay="0"/>
                                          </p:stCondLst>
                                        </p:cTn>
                                        <p:tgtEl>
                                          <p:spTgt spid="494595">
                                            <p:txEl>
                                              <p:pRg st="4" end="4"/>
                                            </p:txEl>
                                          </p:spTgt>
                                        </p:tgtEl>
                                        <p:attrNameLst>
                                          <p:attrName>style.visibility</p:attrName>
                                        </p:attrNameLst>
                                      </p:cBhvr>
                                      <p:to>
                                        <p:strVal val="visible"/>
                                      </p:to>
                                    </p:set>
                                    <p:animEffect transition="in" filter="wipe(left)">
                                      <p:cBhvr>
                                        <p:cTn id="22" dur="1000"/>
                                        <p:tgtEl>
                                          <p:spTgt spid="494595">
                                            <p:txEl>
                                              <p:pRg st="4" end="4"/>
                                            </p:txEl>
                                          </p:spTgt>
                                        </p:tgtEl>
                                      </p:cBhvr>
                                    </p:animEffect>
                                  </p:childTnLst>
                                </p:cTn>
                              </p:par>
                            </p:childTnLst>
                          </p:cTn>
                        </p:par>
                      </p:childTnLst>
                    </p:cTn>
                  </p:par>
                  <p:par>
                    <p:cTn id="23" fill="hold" nodeType="clickPar">
                      <p:stCondLst>
                        <p:cond delay="indefinite"/>
                      </p:stCondLst>
                      <p:childTnLst>
                        <p:par>
                          <p:cTn id="24" fill="hold" nodeType="withGroup">
                            <p:stCondLst>
                              <p:cond delay="0"/>
                            </p:stCondLst>
                            <p:childTnLst>
                              <p:par>
                                <p:cTn id="25" presetID="22" presetClass="entr" presetSubtype="8" fill="hold" grpId="0" nodeType="clickEffect">
                                  <p:stCondLst>
                                    <p:cond delay="0"/>
                                  </p:stCondLst>
                                  <p:childTnLst>
                                    <p:set>
                                      <p:cBhvr>
                                        <p:cTn id="26" dur="1" fill="hold">
                                          <p:stCondLst>
                                            <p:cond delay="0"/>
                                          </p:stCondLst>
                                        </p:cTn>
                                        <p:tgtEl>
                                          <p:spTgt spid="494595">
                                            <p:txEl>
                                              <p:pRg st="5" end="5"/>
                                            </p:txEl>
                                          </p:spTgt>
                                        </p:tgtEl>
                                        <p:attrNameLst>
                                          <p:attrName>style.visibility</p:attrName>
                                        </p:attrNameLst>
                                      </p:cBhvr>
                                      <p:to>
                                        <p:strVal val="visible"/>
                                      </p:to>
                                    </p:set>
                                    <p:animEffect transition="in" filter="wipe(left)">
                                      <p:cBhvr>
                                        <p:cTn id="27" dur="1000"/>
                                        <p:tgtEl>
                                          <p:spTgt spid="494595">
                                            <p:txEl>
                                              <p:pRg st="5" end="5"/>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94595" grpId="0" build="p" bldLvl="3"/>
    </p:bldLst>
  </p:timing>
</p:sld>
</file>

<file path=ppt/slides/slide36.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sp>
        <p:nvSpPr>
          <p:cNvPr id="181251" name="Rectangle 3"/>
          <p:cNvSpPr>
            <a:spLocks noGrp="1" noChangeArrowheads="1"/>
          </p:cNvSpPr>
          <p:nvPr>
            <p:ph type="body" idx="1"/>
          </p:nvPr>
        </p:nvSpPr>
        <p:spPr>
          <a:xfrm>
            <a:off x="457200" y="1798638"/>
            <a:ext cx="8229600" cy="4525962"/>
          </a:xfrm>
        </p:spPr>
        <p:txBody>
          <a:bodyPr>
            <a:normAutofit/>
          </a:bodyPr>
          <a:lstStyle/>
          <a:p>
            <a:pPr marL="0" indent="0" eaLnBrk="1" hangingPunct="1">
              <a:buNone/>
            </a:pPr>
            <a:r>
              <a:rPr lang="en-US" sz="2800" b="1" u="sng" dirty="0" smtClean="0">
                <a:solidFill>
                  <a:srgbClr val="FF0000"/>
                </a:solidFill>
              </a:rPr>
              <a:t>How Much? Choosing at the Margin</a:t>
            </a:r>
          </a:p>
          <a:p>
            <a:pPr marL="0" indent="0" eaLnBrk="1" hangingPunct="1"/>
            <a:r>
              <a:rPr lang="en-US" sz="2800" b="0" dirty="0" smtClean="0">
                <a:solidFill>
                  <a:schemeClr val="tx1"/>
                </a:solidFill>
              </a:rPr>
              <a:t>You can allocate the next hour between studying and instant messaging your friends. </a:t>
            </a:r>
          </a:p>
          <a:p>
            <a:pPr marL="0" indent="0" eaLnBrk="1" hangingPunct="1"/>
            <a:r>
              <a:rPr lang="en-US" sz="2800" b="0" dirty="0" smtClean="0">
                <a:solidFill>
                  <a:schemeClr val="tx1"/>
                </a:solidFill>
              </a:rPr>
              <a:t>The choice is not all or nothing, but you must decide how many minutes to allocate to each activity.</a:t>
            </a:r>
          </a:p>
          <a:p>
            <a:pPr marL="0" indent="0" eaLnBrk="1" hangingPunct="1"/>
            <a:r>
              <a:rPr lang="en-US" sz="2800" b="0" dirty="0" smtClean="0">
                <a:solidFill>
                  <a:schemeClr val="tx1"/>
                </a:solidFill>
              </a:rPr>
              <a:t>To make this decision, you compare the benefit of a little bit more study time with its cost—you make your choice at the </a:t>
            </a:r>
            <a:r>
              <a:rPr lang="en-US" sz="2800" dirty="0" smtClean="0">
                <a:solidFill>
                  <a:schemeClr val="tx1"/>
                </a:solidFill>
              </a:rPr>
              <a:t>margin</a:t>
            </a:r>
            <a:r>
              <a:rPr lang="en-US" sz="2800" b="0" dirty="0" smtClean="0">
                <a:solidFill>
                  <a:schemeClr val="tx1"/>
                </a:solidFill>
              </a:rPr>
              <a:t>.</a:t>
            </a:r>
          </a:p>
        </p:txBody>
      </p:sp>
      <p:sp>
        <p:nvSpPr>
          <p:cNvPr id="35843" name="Rectangle 5"/>
          <p:cNvSpPr>
            <a:spLocks noGrp="1" noChangeArrowheads="1"/>
          </p:cNvSpPr>
          <p:nvPr>
            <p:ph type="title"/>
          </p:nvPr>
        </p:nvSpPr>
        <p:spPr>
          <a:xfrm>
            <a:off x="1066800" y="274638"/>
            <a:ext cx="7604125" cy="1143000"/>
          </a:xfrm>
          <a:noFill/>
        </p:spPr>
        <p:txBody>
          <a:bodyPr/>
          <a:lstStyle/>
          <a:p>
            <a:pPr eaLnBrk="1" hangingPunct="1"/>
            <a:r>
              <a:rPr lang="en-US" dirty="0" smtClean="0">
                <a:solidFill>
                  <a:srgbClr val="00B050"/>
                </a:solidFill>
              </a:rPr>
              <a:t>The Economic Way of Thinking</a:t>
            </a:r>
          </a:p>
        </p:txBody>
      </p:sp>
    </p:spTree>
  </p:cSld>
  <p:clrMapOvr>
    <a:masterClrMapping/>
  </p:clrMapOvr>
  <p:transition spd="slow">
    <p:wipe dir="r"/>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22" presetClass="entr" presetSubtype="8" fill="hold" grpId="0" nodeType="clickEffect">
                                  <p:stCondLst>
                                    <p:cond delay="0"/>
                                  </p:stCondLst>
                                  <p:childTnLst>
                                    <p:set>
                                      <p:cBhvr>
                                        <p:cTn id="6" dur="1" fill="hold">
                                          <p:stCondLst>
                                            <p:cond delay="0"/>
                                          </p:stCondLst>
                                        </p:cTn>
                                        <p:tgtEl>
                                          <p:spTgt spid="181251">
                                            <p:txEl>
                                              <p:pRg st="1" end="1"/>
                                            </p:txEl>
                                          </p:spTgt>
                                        </p:tgtEl>
                                        <p:attrNameLst>
                                          <p:attrName>style.visibility</p:attrName>
                                        </p:attrNameLst>
                                      </p:cBhvr>
                                      <p:to>
                                        <p:strVal val="visible"/>
                                      </p:to>
                                    </p:set>
                                    <p:animEffect transition="in" filter="wipe(left)">
                                      <p:cBhvr>
                                        <p:cTn id="7" dur="1000"/>
                                        <p:tgtEl>
                                          <p:spTgt spid="181251">
                                            <p:txEl>
                                              <p:pRg st="1" end="1"/>
                                            </p:txEl>
                                          </p:spTgt>
                                        </p:tgtEl>
                                      </p:cBhvr>
                                    </p:animEffect>
                                  </p:childTnLst>
                                </p:cTn>
                              </p:par>
                            </p:childTnLst>
                          </p:cTn>
                        </p:par>
                      </p:childTnLst>
                    </p:cTn>
                  </p:par>
                  <p:par>
                    <p:cTn id="8" fill="hold" nodeType="clickPar">
                      <p:stCondLst>
                        <p:cond delay="indefinite"/>
                      </p:stCondLst>
                      <p:childTnLst>
                        <p:par>
                          <p:cTn id="9" fill="hold" nodeType="withGroup">
                            <p:stCondLst>
                              <p:cond delay="0"/>
                            </p:stCondLst>
                            <p:childTnLst>
                              <p:par>
                                <p:cTn id="10" presetID="22" presetClass="entr" presetSubtype="8" fill="hold" grpId="0" nodeType="clickEffect">
                                  <p:stCondLst>
                                    <p:cond delay="0"/>
                                  </p:stCondLst>
                                  <p:childTnLst>
                                    <p:set>
                                      <p:cBhvr>
                                        <p:cTn id="11" dur="1" fill="hold">
                                          <p:stCondLst>
                                            <p:cond delay="0"/>
                                          </p:stCondLst>
                                        </p:cTn>
                                        <p:tgtEl>
                                          <p:spTgt spid="181251">
                                            <p:txEl>
                                              <p:pRg st="2" end="2"/>
                                            </p:txEl>
                                          </p:spTgt>
                                        </p:tgtEl>
                                        <p:attrNameLst>
                                          <p:attrName>style.visibility</p:attrName>
                                        </p:attrNameLst>
                                      </p:cBhvr>
                                      <p:to>
                                        <p:strVal val="visible"/>
                                      </p:to>
                                    </p:set>
                                    <p:animEffect transition="in" filter="wipe(left)">
                                      <p:cBhvr>
                                        <p:cTn id="12" dur="1000"/>
                                        <p:tgtEl>
                                          <p:spTgt spid="181251">
                                            <p:txEl>
                                              <p:pRg st="2" end="2"/>
                                            </p:txEl>
                                          </p:spTgt>
                                        </p:tgtEl>
                                      </p:cBhvr>
                                    </p:animEffect>
                                  </p:childTnLst>
                                </p:cTn>
                              </p:par>
                            </p:childTnLst>
                          </p:cTn>
                        </p:par>
                      </p:childTnLst>
                    </p:cTn>
                  </p:par>
                  <p:par>
                    <p:cTn id="13" fill="hold" nodeType="clickPar">
                      <p:stCondLst>
                        <p:cond delay="indefinite"/>
                      </p:stCondLst>
                      <p:childTnLst>
                        <p:par>
                          <p:cTn id="14" fill="hold" nodeType="withGroup">
                            <p:stCondLst>
                              <p:cond delay="0"/>
                            </p:stCondLst>
                            <p:childTnLst>
                              <p:par>
                                <p:cTn id="15" presetID="22" presetClass="entr" presetSubtype="8" fill="hold" grpId="0" nodeType="clickEffect">
                                  <p:stCondLst>
                                    <p:cond delay="0"/>
                                  </p:stCondLst>
                                  <p:childTnLst>
                                    <p:set>
                                      <p:cBhvr>
                                        <p:cTn id="16" dur="1" fill="hold">
                                          <p:stCondLst>
                                            <p:cond delay="0"/>
                                          </p:stCondLst>
                                        </p:cTn>
                                        <p:tgtEl>
                                          <p:spTgt spid="181251">
                                            <p:txEl>
                                              <p:pRg st="3" end="3"/>
                                            </p:txEl>
                                          </p:spTgt>
                                        </p:tgtEl>
                                        <p:attrNameLst>
                                          <p:attrName>style.visibility</p:attrName>
                                        </p:attrNameLst>
                                      </p:cBhvr>
                                      <p:to>
                                        <p:strVal val="visible"/>
                                      </p:to>
                                    </p:set>
                                    <p:animEffect transition="in" filter="wipe(left)">
                                      <p:cBhvr>
                                        <p:cTn id="17" dur="1000"/>
                                        <p:tgtEl>
                                          <p:spTgt spid="181251">
                                            <p:txEl>
                                              <p:pRg st="3" end="3"/>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81251" grpId="0" build="p" bldLvl="3"/>
    </p:bldLst>
  </p:timing>
</p:sld>
</file>

<file path=ppt/slides/slide37.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sp>
        <p:nvSpPr>
          <p:cNvPr id="220163" name="Rectangle 3"/>
          <p:cNvSpPr>
            <a:spLocks noGrp="1" noChangeArrowheads="1"/>
          </p:cNvSpPr>
          <p:nvPr>
            <p:ph type="body" idx="1"/>
          </p:nvPr>
        </p:nvSpPr>
        <p:spPr>
          <a:xfrm>
            <a:off x="533400" y="1798638"/>
            <a:ext cx="8229600" cy="4525962"/>
          </a:xfrm>
        </p:spPr>
        <p:txBody>
          <a:bodyPr/>
          <a:lstStyle/>
          <a:p>
            <a:pPr lvl="1" indent="0" eaLnBrk="1" hangingPunct="1">
              <a:lnSpc>
                <a:spcPct val="90000"/>
              </a:lnSpc>
            </a:pPr>
            <a:r>
              <a:rPr lang="en-US" dirty="0" smtClean="0"/>
              <a:t>To make a choice at the</a:t>
            </a:r>
            <a:r>
              <a:rPr lang="en-US" i="1" dirty="0" smtClean="0"/>
              <a:t> </a:t>
            </a:r>
            <a:r>
              <a:rPr lang="en-US" dirty="0" smtClean="0"/>
              <a:t>margin, you evaluate the consequences of making </a:t>
            </a:r>
            <a:r>
              <a:rPr lang="en-US" dirty="0" smtClean="0">
                <a:solidFill>
                  <a:srgbClr val="FF0000"/>
                </a:solidFill>
              </a:rPr>
              <a:t>incremental changes </a:t>
            </a:r>
            <a:r>
              <a:rPr lang="en-US" dirty="0" smtClean="0"/>
              <a:t>in the use of your time.</a:t>
            </a:r>
          </a:p>
          <a:p>
            <a:pPr lvl="1" indent="0" eaLnBrk="1" hangingPunct="1">
              <a:lnSpc>
                <a:spcPct val="90000"/>
              </a:lnSpc>
            </a:pPr>
            <a:r>
              <a:rPr lang="en-US" dirty="0" smtClean="0"/>
              <a:t>The benefit from pursuing an incremental increase in an activity is its </a:t>
            </a:r>
            <a:r>
              <a:rPr lang="en-US" b="1" dirty="0" smtClean="0">
                <a:solidFill>
                  <a:srgbClr val="00B050"/>
                </a:solidFill>
              </a:rPr>
              <a:t>marginal benefit</a:t>
            </a:r>
            <a:r>
              <a:rPr lang="en-US" dirty="0" smtClean="0"/>
              <a:t>.</a:t>
            </a:r>
          </a:p>
          <a:p>
            <a:pPr lvl="1" indent="0" eaLnBrk="1" hangingPunct="1">
              <a:lnSpc>
                <a:spcPct val="90000"/>
              </a:lnSpc>
            </a:pPr>
            <a:r>
              <a:rPr lang="en-US" dirty="0" smtClean="0"/>
              <a:t>The opportunity cost of pursuing an incremental increase in an activity is its </a:t>
            </a:r>
            <a:r>
              <a:rPr lang="en-US" b="1" dirty="0" smtClean="0">
                <a:solidFill>
                  <a:srgbClr val="00B050"/>
                </a:solidFill>
              </a:rPr>
              <a:t>marginal cost</a:t>
            </a:r>
            <a:r>
              <a:rPr lang="en-US" dirty="0" smtClean="0"/>
              <a:t>.</a:t>
            </a:r>
          </a:p>
          <a:p>
            <a:pPr lvl="1" indent="0" eaLnBrk="1" hangingPunct="1">
              <a:lnSpc>
                <a:spcPct val="90000"/>
              </a:lnSpc>
            </a:pPr>
            <a:r>
              <a:rPr lang="en-US" dirty="0" smtClean="0"/>
              <a:t>If the marginal benefit from an incremental increase in an activity exceeds its marginal cost, your rational choice is to do more of that activity.</a:t>
            </a:r>
          </a:p>
        </p:txBody>
      </p:sp>
      <p:sp>
        <p:nvSpPr>
          <p:cNvPr id="36867" name="Rectangle 5"/>
          <p:cNvSpPr>
            <a:spLocks noGrp="1" noChangeArrowheads="1"/>
          </p:cNvSpPr>
          <p:nvPr>
            <p:ph type="title"/>
          </p:nvPr>
        </p:nvSpPr>
        <p:spPr>
          <a:xfrm>
            <a:off x="1066800" y="274638"/>
            <a:ext cx="7604125" cy="1143000"/>
          </a:xfrm>
          <a:noFill/>
        </p:spPr>
        <p:txBody>
          <a:bodyPr/>
          <a:lstStyle/>
          <a:p>
            <a:pPr eaLnBrk="1" hangingPunct="1"/>
            <a:r>
              <a:rPr lang="en-US" dirty="0" smtClean="0">
                <a:solidFill>
                  <a:srgbClr val="00B050"/>
                </a:solidFill>
              </a:rPr>
              <a:t>The Economic Way of Thinking</a:t>
            </a:r>
          </a:p>
        </p:txBody>
      </p:sp>
    </p:spTree>
  </p:cSld>
  <p:clrMapOvr>
    <a:masterClrMapping/>
  </p:clrMapOvr>
  <p:transition spd="slow">
    <p:wipe dir="r"/>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22" presetClass="entr" presetSubtype="8" fill="hold" grpId="0" nodeType="clickEffect">
                                  <p:stCondLst>
                                    <p:cond delay="0"/>
                                  </p:stCondLst>
                                  <p:childTnLst>
                                    <p:set>
                                      <p:cBhvr>
                                        <p:cTn id="6" dur="1" fill="hold">
                                          <p:stCondLst>
                                            <p:cond delay="0"/>
                                          </p:stCondLst>
                                        </p:cTn>
                                        <p:tgtEl>
                                          <p:spTgt spid="220163">
                                            <p:txEl>
                                              <p:pRg st="1" end="1"/>
                                            </p:txEl>
                                          </p:spTgt>
                                        </p:tgtEl>
                                        <p:attrNameLst>
                                          <p:attrName>style.visibility</p:attrName>
                                        </p:attrNameLst>
                                      </p:cBhvr>
                                      <p:to>
                                        <p:strVal val="visible"/>
                                      </p:to>
                                    </p:set>
                                    <p:animEffect transition="in" filter="wipe(left)">
                                      <p:cBhvr>
                                        <p:cTn id="7" dur="1000"/>
                                        <p:tgtEl>
                                          <p:spTgt spid="220163">
                                            <p:txEl>
                                              <p:pRg st="1" end="1"/>
                                            </p:txEl>
                                          </p:spTgt>
                                        </p:tgtEl>
                                      </p:cBhvr>
                                    </p:animEffect>
                                  </p:childTnLst>
                                </p:cTn>
                              </p:par>
                            </p:childTnLst>
                          </p:cTn>
                        </p:par>
                      </p:childTnLst>
                    </p:cTn>
                  </p:par>
                  <p:par>
                    <p:cTn id="8" fill="hold" nodeType="clickPar">
                      <p:stCondLst>
                        <p:cond delay="indefinite"/>
                      </p:stCondLst>
                      <p:childTnLst>
                        <p:par>
                          <p:cTn id="9" fill="hold" nodeType="withGroup">
                            <p:stCondLst>
                              <p:cond delay="0"/>
                            </p:stCondLst>
                            <p:childTnLst>
                              <p:par>
                                <p:cTn id="10" presetID="22" presetClass="entr" presetSubtype="8" fill="hold" grpId="0" nodeType="clickEffect">
                                  <p:stCondLst>
                                    <p:cond delay="0"/>
                                  </p:stCondLst>
                                  <p:childTnLst>
                                    <p:set>
                                      <p:cBhvr>
                                        <p:cTn id="11" dur="1" fill="hold">
                                          <p:stCondLst>
                                            <p:cond delay="0"/>
                                          </p:stCondLst>
                                        </p:cTn>
                                        <p:tgtEl>
                                          <p:spTgt spid="220163">
                                            <p:txEl>
                                              <p:pRg st="2" end="2"/>
                                            </p:txEl>
                                          </p:spTgt>
                                        </p:tgtEl>
                                        <p:attrNameLst>
                                          <p:attrName>style.visibility</p:attrName>
                                        </p:attrNameLst>
                                      </p:cBhvr>
                                      <p:to>
                                        <p:strVal val="visible"/>
                                      </p:to>
                                    </p:set>
                                    <p:animEffect transition="in" filter="wipe(left)">
                                      <p:cBhvr>
                                        <p:cTn id="12" dur="1000"/>
                                        <p:tgtEl>
                                          <p:spTgt spid="220163">
                                            <p:txEl>
                                              <p:pRg st="2" end="2"/>
                                            </p:txEl>
                                          </p:spTgt>
                                        </p:tgtEl>
                                      </p:cBhvr>
                                    </p:animEffect>
                                  </p:childTnLst>
                                </p:cTn>
                              </p:par>
                            </p:childTnLst>
                          </p:cTn>
                        </p:par>
                      </p:childTnLst>
                    </p:cTn>
                  </p:par>
                  <p:par>
                    <p:cTn id="13" fill="hold" nodeType="clickPar">
                      <p:stCondLst>
                        <p:cond delay="indefinite"/>
                      </p:stCondLst>
                      <p:childTnLst>
                        <p:par>
                          <p:cTn id="14" fill="hold" nodeType="withGroup">
                            <p:stCondLst>
                              <p:cond delay="0"/>
                            </p:stCondLst>
                            <p:childTnLst>
                              <p:par>
                                <p:cTn id="15" presetID="22" presetClass="entr" presetSubtype="8" fill="hold" grpId="0" nodeType="clickEffect">
                                  <p:stCondLst>
                                    <p:cond delay="0"/>
                                  </p:stCondLst>
                                  <p:childTnLst>
                                    <p:set>
                                      <p:cBhvr>
                                        <p:cTn id="16" dur="1" fill="hold">
                                          <p:stCondLst>
                                            <p:cond delay="0"/>
                                          </p:stCondLst>
                                        </p:cTn>
                                        <p:tgtEl>
                                          <p:spTgt spid="220163">
                                            <p:txEl>
                                              <p:pRg st="3" end="3"/>
                                            </p:txEl>
                                          </p:spTgt>
                                        </p:tgtEl>
                                        <p:attrNameLst>
                                          <p:attrName>style.visibility</p:attrName>
                                        </p:attrNameLst>
                                      </p:cBhvr>
                                      <p:to>
                                        <p:strVal val="visible"/>
                                      </p:to>
                                    </p:set>
                                    <p:animEffect transition="in" filter="wipe(left)">
                                      <p:cBhvr>
                                        <p:cTn id="17" dur="1000"/>
                                        <p:tgtEl>
                                          <p:spTgt spid="220163">
                                            <p:txEl>
                                              <p:pRg st="3" end="3"/>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20163" grpId="0" build="p" bldLvl="3"/>
    </p:bldLst>
  </p:timing>
</p:sld>
</file>

<file path=ppt/slides/slide38.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sp>
        <p:nvSpPr>
          <p:cNvPr id="221187" name="Rectangle 3"/>
          <p:cNvSpPr>
            <a:spLocks noGrp="1" noChangeArrowheads="1"/>
          </p:cNvSpPr>
          <p:nvPr>
            <p:ph type="body" idx="1"/>
          </p:nvPr>
        </p:nvSpPr>
        <p:spPr>
          <a:xfrm>
            <a:off x="533400" y="1798638"/>
            <a:ext cx="8229600" cy="4525962"/>
          </a:xfrm>
        </p:spPr>
        <p:txBody>
          <a:bodyPr/>
          <a:lstStyle/>
          <a:p>
            <a:pPr marL="0" indent="0" eaLnBrk="1" hangingPunct="1">
              <a:buNone/>
            </a:pPr>
            <a:r>
              <a:rPr lang="en-US" b="1" u="sng" dirty="0" smtClean="0">
                <a:solidFill>
                  <a:schemeClr val="accent4">
                    <a:lumMod val="50000"/>
                  </a:schemeClr>
                </a:solidFill>
              </a:rPr>
              <a:t>Choices Respond to Incentives</a:t>
            </a:r>
          </a:p>
          <a:p>
            <a:pPr lvl="1" indent="0" eaLnBrk="1" hangingPunct="1"/>
            <a:r>
              <a:rPr lang="en-US" dirty="0" smtClean="0"/>
              <a:t>A change in marginal cost or a change in marginal benefit changes the incentives that we face and leads us to change our choice.</a:t>
            </a:r>
          </a:p>
          <a:p>
            <a:pPr lvl="1" indent="0" eaLnBrk="1" hangingPunct="1"/>
            <a:r>
              <a:rPr lang="en-US" dirty="0" smtClean="0"/>
              <a:t>The central idea of economics is that we can predict how choices will change by looking at changes in incentives.</a:t>
            </a:r>
          </a:p>
          <a:p>
            <a:pPr lvl="1" indent="0" eaLnBrk="1" hangingPunct="1"/>
            <a:r>
              <a:rPr lang="en-US" dirty="0" smtClean="0"/>
              <a:t>Incentives are also the key to reconciling self-interest and the social interest.</a:t>
            </a:r>
          </a:p>
        </p:txBody>
      </p:sp>
      <p:sp>
        <p:nvSpPr>
          <p:cNvPr id="37891" name="Rectangle 5"/>
          <p:cNvSpPr>
            <a:spLocks noGrp="1" noChangeArrowheads="1"/>
          </p:cNvSpPr>
          <p:nvPr>
            <p:ph type="title"/>
          </p:nvPr>
        </p:nvSpPr>
        <p:spPr>
          <a:xfrm>
            <a:off x="1066800" y="274638"/>
            <a:ext cx="7604125" cy="1143000"/>
          </a:xfrm>
          <a:noFill/>
        </p:spPr>
        <p:txBody>
          <a:bodyPr/>
          <a:lstStyle/>
          <a:p>
            <a:pPr eaLnBrk="1" hangingPunct="1"/>
            <a:r>
              <a:rPr lang="en-US" dirty="0" smtClean="0">
                <a:solidFill>
                  <a:srgbClr val="00B050"/>
                </a:solidFill>
              </a:rPr>
              <a:t>The Economic Way of Thinking</a:t>
            </a:r>
          </a:p>
        </p:txBody>
      </p:sp>
    </p:spTree>
  </p:cSld>
  <p:clrMapOvr>
    <a:masterClrMapping/>
  </p:clrMapOvr>
  <p:transition spd="slow">
    <p:wipe dir="r"/>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22" presetClass="entr" presetSubtype="8" fill="hold" grpId="0" nodeType="clickEffect">
                                  <p:stCondLst>
                                    <p:cond delay="0"/>
                                  </p:stCondLst>
                                  <p:childTnLst>
                                    <p:set>
                                      <p:cBhvr>
                                        <p:cTn id="6" dur="1" fill="hold">
                                          <p:stCondLst>
                                            <p:cond delay="0"/>
                                          </p:stCondLst>
                                        </p:cTn>
                                        <p:tgtEl>
                                          <p:spTgt spid="221187">
                                            <p:txEl>
                                              <p:pRg st="1" end="1"/>
                                            </p:txEl>
                                          </p:spTgt>
                                        </p:tgtEl>
                                        <p:attrNameLst>
                                          <p:attrName>style.visibility</p:attrName>
                                        </p:attrNameLst>
                                      </p:cBhvr>
                                      <p:to>
                                        <p:strVal val="visible"/>
                                      </p:to>
                                    </p:set>
                                    <p:animEffect transition="in" filter="wipe(left)">
                                      <p:cBhvr>
                                        <p:cTn id="7" dur="1000"/>
                                        <p:tgtEl>
                                          <p:spTgt spid="221187">
                                            <p:txEl>
                                              <p:pRg st="1" end="1"/>
                                            </p:txEl>
                                          </p:spTgt>
                                        </p:tgtEl>
                                      </p:cBhvr>
                                    </p:animEffect>
                                  </p:childTnLst>
                                </p:cTn>
                              </p:par>
                            </p:childTnLst>
                          </p:cTn>
                        </p:par>
                      </p:childTnLst>
                    </p:cTn>
                  </p:par>
                  <p:par>
                    <p:cTn id="8" fill="hold" nodeType="clickPar">
                      <p:stCondLst>
                        <p:cond delay="indefinite"/>
                      </p:stCondLst>
                      <p:childTnLst>
                        <p:par>
                          <p:cTn id="9" fill="hold" nodeType="withGroup">
                            <p:stCondLst>
                              <p:cond delay="0"/>
                            </p:stCondLst>
                            <p:childTnLst>
                              <p:par>
                                <p:cTn id="10" presetID="22" presetClass="entr" presetSubtype="8" fill="hold" grpId="0" nodeType="clickEffect">
                                  <p:stCondLst>
                                    <p:cond delay="0"/>
                                  </p:stCondLst>
                                  <p:childTnLst>
                                    <p:set>
                                      <p:cBhvr>
                                        <p:cTn id="11" dur="1" fill="hold">
                                          <p:stCondLst>
                                            <p:cond delay="0"/>
                                          </p:stCondLst>
                                        </p:cTn>
                                        <p:tgtEl>
                                          <p:spTgt spid="221187">
                                            <p:txEl>
                                              <p:pRg st="2" end="2"/>
                                            </p:txEl>
                                          </p:spTgt>
                                        </p:tgtEl>
                                        <p:attrNameLst>
                                          <p:attrName>style.visibility</p:attrName>
                                        </p:attrNameLst>
                                      </p:cBhvr>
                                      <p:to>
                                        <p:strVal val="visible"/>
                                      </p:to>
                                    </p:set>
                                    <p:animEffect transition="in" filter="wipe(left)">
                                      <p:cBhvr>
                                        <p:cTn id="12" dur="1000"/>
                                        <p:tgtEl>
                                          <p:spTgt spid="221187">
                                            <p:txEl>
                                              <p:pRg st="2" end="2"/>
                                            </p:txEl>
                                          </p:spTgt>
                                        </p:tgtEl>
                                      </p:cBhvr>
                                    </p:animEffect>
                                  </p:childTnLst>
                                </p:cTn>
                              </p:par>
                            </p:childTnLst>
                          </p:cTn>
                        </p:par>
                      </p:childTnLst>
                    </p:cTn>
                  </p:par>
                  <p:par>
                    <p:cTn id="13" fill="hold" nodeType="clickPar">
                      <p:stCondLst>
                        <p:cond delay="indefinite"/>
                      </p:stCondLst>
                      <p:childTnLst>
                        <p:par>
                          <p:cTn id="14" fill="hold" nodeType="withGroup">
                            <p:stCondLst>
                              <p:cond delay="0"/>
                            </p:stCondLst>
                            <p:childTnLst>
                              <p:par>
                                <p:cTn id="15" presetID="22" presetClass="entr" presetSubtype="8" fill="hold" grpId="0" nodeType="clickEffect">
                                  <p:stCondLst>
                                    <p:cond delay="0"/>
                                  </p:stCondLst>
                                  <p:childTnLst>
                                    <p:set>
                                      <p:cBhvr>
                                        <p:cTn id="16" dur="1" fill="hold">
                                          <p:stCondLst>
                                            <p:cond delay="0"/>
                                          </p:stCondLst>
                                        </p:cTn>
                                        <p:tgtEl>
                                          <p:spTgt spid="221187">
                                            <p:txEl>
                                              <p:pRg st="3" end="3"/>
                                            </p:txEl>
                                          </p:spTgt>
                                        </p:tgtEl>
                                        <p:attrNameLst>
                                          <p:attrName>style.visibility</p:attrName>
                                        </p:attrNameLst>
                                      </p:cBhvr>
                                      <p:to>
                                        <p:strVal val="visible"/>
                                      </p:to>
                                    </p:set>
                                    <p:animEffect transition="in" filter="wipe(left)">
                                      <p:cBhvr>
                                        <p:cTn id="17" dur="1000"/>
                                        <p:tgtEl>
                                          <p:spTgt spid="221187">
                                            <p:txEl>
                                              <p:pRg st="3" end="3"/>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21187" grpId="0" build="p" bldLvl="3"/>
    </p:bldLst>
  </p:timing>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1251" name="Rectangle 3"/>
          <p:cNvSpPr>
            <a:spLocks noGrp="1" noChangeArrowheads="1"/>
          </p:cNvSpPr>
          <p:nvPr>
            <p:ph type="body" idx="1"/>
          </p:nvPr>
        </p:nvSpPr>
        <p:spPr>
          <a:xfrm>
            <a:off x="457200" y="1798638"/>
            <a:ext cx="8229600" cy="4525962"/>
          </a:xfrm>
        </p:spPr>
        <p:txBody>
          <a:bodyPr/>
          <a:lstStyle/>
          <a:p>
            <a:pPr>
              <a:buNone/>
            </a:pPr>
            <a:r>
              <a:rPr lang="en-US" b="1" dirty="0">
                <a:solidFill>
                  <a:srgbClr val="60003D"/>
                </a:solidFill>
              </a:rPr>
              <a:t>What, How, and For Whom Tradeoffs</a:t>
            </a:r>
          </a:p>
          <a:p>
            <a:pPr lvl="1"/>
            <a:r>
              <a:rPr lang="en-US" dirty="0"/>
              <a:t>The questions what, how, and for whom become sharper when we think in terms of tradeoffs.</a:t>
            </a:r>
          </a:p>
          <a:p>
            <a:pPr lvl="1"/>
            <a:r>
              <a:rPr lang="en-US" b="1" dirty="0">
                <a:solidFill>
                  <a:srgbClr val="126723"/>
                </a:solidFill>
              </a:rPr>
              <a:t>What Tradeoffs</a:t>
            </a:r>
            <a:r>
              <a:rPr lang="en-US" dirty="0"/>
              <a:t> arise when people choose how to spend their incomes, when governments choose how to spend their tax revenues, and when businesses choose what to produce.</a:t>
            </a:r>
          </a:p>
        </p:txBody>
      </p:sp>
      <p:sp>
        <p:nvSpPr>
          <p:cNvPr id="181253" name="Rectangle 5"/>
          <p:cNvSpPr>
            <a:spLocks noGrp="1" noChangeArrowheads="1"/>
          </p:cNvSpPr>
          <p:nvPr>
            <p:ph type="title"/>
          </p:nvPr>
        </p:nvSpPr>
        <p:spPr>
          <a:xfrm>
            <a:off x="1066800" y="274638"/>
            <a:ext cx="7604125" cy="1143000"/>
          </a:xfrm>
          <a:noFill/>
          <a:ln/>
        </p:spPr>
        <p:txBody>
          <a:bodyPr/>
          <a:lstStyle/>
          <a:p>
            <a:r>
              <a:rPr lang="en-US" dirty="0">
                <a:solidFill>
                  <a:srgbClr val="00B050"/>
                </a:solidFill>
              </a:rPr>
              <a:t>The Economic Way of Thinking</a:t>
            </a:r>
          </a:p>
        </p:txBody>
      </p:sp>
    </p:spTree>
  </p:cSld>
  <p:clrMapOvr>
    <a:masterClrMapping/>
  </p:clrMapOvr>
  <p:transition/>
  <p:timing>
    <p:tnLst>
      <p:par>
        <p:cTn id="1" dur="indefinite" restart="never" nodeType="tmRoot"/>
      </p:par>
    </p:tnLst>
  </p:timing>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3299" name="Rectangle 3"/>
          <p:cNvSpPr>
            <a:spLocks noGrp="1" noChangeArrowheads="1"/>
          </p:cNvSpPr>
          <p:nvPr>
            <p:ph type="body" idx="1"/>
          </p:nvPr>
        </p:nvSpPr>
        <p:spPr>
          <a:xfrm>
            <a:off x="457200" y="1798638"/>
            <a:ext cx="8229600" cy="4525962"/>
          </a:xfrm>
        </p:spPr>
        <p:txBody>
          <a:bodyPr/>
          <a:lstStyle/>
          <a:p>
            <a:pPr lvl="1"/>
            <a:r>
              <a:rPr lang="en-US" b="1" dirty="0">
                <a:solidFill>
                  <a:srgbClr val="126723"/>
                </a:solidFill>
              </a:rPr>
              <a:t>How Tradeoffs</a:t>
            </a:r>
            <a:r>
              <a:rPr lang="en-US" dirty="0"/>
              <a:t> arise when businesses choose among alternative production technologies.</a:t>
            </a:r>
          </a:p>
          <a:p>
            <a:pPr lvl="1"/>
            <a:r>
              <a:rPr lang="en-US" b="1" dirty="0">
                <a:solidFill>
                  <a:srgbClr val="126723"/>
                </a:solidFill>
              </a:rPr>
              <a:t>For Whom Tradeoffs</a:t>
            </a:r>
            <a:r>
              <a:rPr lang="en-US" dirty="0"/>
              <a:t> arise when choices change the distribution of buying power across individuals. </a:t>
            </a:r>
          </a:p>
          <a:p>
            <a:pPr lvl="1"/>
            <a:r>
              <a:rPr lang="en-US" dirty="0"/>
              <a:t>Government redistribution of income from the rich to the poor creates the </a:t>
            </a:r>
            <a:r>
              <a:rPr lang="en-US" b="1" dirty="0">
                <a:solidFill>
                  <a:srgbClr val="FF0000"/>
                </a:solidFill>
              </a:rPr>
              <a:t>big tradeoff</a:t>
            </a:r>
            <a:r>
              <a:rPr lang="en-US" dirty="0"/>
              <a:t>—the tradeoff between equality and efficiency.</a:t>
            </a:r>
          </a:p>
        </p:txBody>
      </p:sp>
      <p:sp>
        <p:nvSpPr>
          <p:cNvPr id="183301" name="Rectangle 5"/>
          <p:cNvSpPr>
            <a:spLocks noGrp="1" noChangeArrowheads="1"/>
          </p:cNvSpPr>
          <p:nvPr>
            <p:ph type="title"/>
          </p:nvPr>
        </p:nvSpPr>
        <p:spPr>
          <a:xfrm>
            <a:off x="1066800" y="274638"/>
            <a:ext cx="7604125" cy="1143000"/>
          </a:xfrm>
          <a:noFill/>
          <a:ln/>
        </p:spPr>
        <p:txBody>
          <a:bodyPr/>
          <a:lstStyle/>
          <a:p>
            <a:r>
              <a:rPr lang="en-US" dirty="0">
                <a:solidFill>
                  <a:srgbClr val="00B050"/>
                </a:solidFill>
              </a:rPr>
              <a:t>The Economic Way of Thinking</a:t>
            </a:r>
          </a:p>
        </p:txBody>
      </p:sp>
    </p:spTree>
  </p:cSld>
  <p:clrMapOvr>
    <a:masterClrMapping/>
  </p:clrMapOvr>
  <p:transition/>
  <p:timing>
    <p:tnLst>
      <p:par>
        <p:cTn id="1" dur="indefinite" restart="never" nodeType="tmRoot"/>
      </p:par>
    </p:tnLst>
  </p:timing>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20515" name="Rectangle 3"/>
          <p:cNvSpPr>
            <a:spLocks noGrp="1" noChangeArrowheads="1"/>
          </p:cNvSpPr>
          <p:nvPr>
            <p:ph type="body" idx="1"/>
          </p:nvPr>
        </p:nvSpPr>
        <p:spPr>
          <a:xfrm>
            <a:off x="457200" y="1798638"/>
            <a:ext cx="8229600" cy="4525962"/>
          </a:xfrm>
        </p:spPr>
        <p:txBody>
          <a:bodyPr>
            <a:normAutofit lnSpcReduction="10000"/>
          </a:bodyPr>
          <a:lstStyle/>
          <a:p>
            <a:pPr>
              <a:buNone/>
            </a:pPr>
            <a:r>
              <a:rPr lang="en-US" b="1" u="sng" dirty="0">
                <a:solidFill>
                  <a:schemeClr val="accent4">
                    <a:lumMod val="50000"/>
                  </a:schemeClr>
                </a:solidFill>
              </a:rPr>
              <a:t>Choices Bring Change</a:t>
            </a:r>
          </a:p>
          <a:p>
            <a:pPr lvl="1"/>
            <a:r>
              <a:rPr lang="en-US" dirty="0"/>
              <a:t>What, how, and for whom goods and services get produced changes over time and the quality of our economic lives improve.</a:t>
            </a:r>
          </a:p>
          <a:p>
            <a:pPr lvl="1"/>
            <a:r>
              <a:rPr lang="en-US" dirty="0"/>
              <a:t>But the quality of our economic lives and the rate at which they improve depends on choices that involve tradeoffs.</a:t>
            </a:r>
          </a:p>
          <a:p>
            <a:pPr lvl="1"/>
            <a:r>
              <a:rPr lang="en-US" dirty="0"/>
              <a:t>We face three tradeoffs between enjoying current consumption and leisure time and increasing future production, consumption, and leisure time.</a:t>
            </a:r>
          </a:p>
          <a:p>
            <a:pPr lvl="1"/>
            <a:endParaRPr lang="en-US" dirty="0"/>
          </a:p>
        </p:txBody>
      </p:sp>
      <p:sp>
        <p:nvSpPr>
          <p:cNvPr id="320517" name="Rectangle 5"/>
          <p:cNvSpPr>
            <a:spLocks noGrp="1" noChangeArrowheads="1"/>
          </p:cNvSpPr>
          <p:nvPr>
            <p:ph type="title"/>
          </p:nvPr>
        </p:nvSpPr>
        <p:spPr>
          <a:xfrm>
            <a:off x="1066800" y="274638"/>
            <a:ext cx="7604125" cy="1143000"/>
          </a:xfrm>
          <a:noFill/>
          <a:ln/>
        </p:spPr>
        <p:txBody>
          <a:bodyPr/>
          <a:lstStyle/>
          <a:p>
            <a:r>
              <a:rPr lang="en-US" dirty="0">
                <a:solidFill>
                  <a:srgbClr val="00B050"/>
                </a:solidFill>
              </a:rPr>
              <a:t>The Economic Way of Thinking</a:t>
            </a:r>
          </a:p>
        </p:txBody>
      </p:sp>
    </p:spTree>
  </p:cSld>
  <p:clrMapOvr>
    <a:masterClrMapping/>
  </p:clrMapOvr>
  <p:transition/>
  <p:timing>
    <p:tnLst>
      <p:par>
        <p:cTn id="1" dur="indefinite" restart="never" nodeType="tmRoot"/>
      </p:par>
    </p:tnLst>
  </p:timing>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22563" name="Rectangle 3"/>
          <p:cNvSpPr>
            <a:spLocks noGrp="1" noChangeArrowheads="1"/>
          </p:cNvSpPr>
          <p:nvPr>
            <p:ph type="body" idx="1"/>
          </p:nvPr>
        </p:nvSpPr>
        <p:spPr>
          <a:xfrm>
            <a:off x="457200" y="1798638"/>
            <a:ext cx="8229600" cy="4525962"/>
          </a:xfrm>
        </p:spPr>
        <p:txBody>
          <a:bodyPr>
            <a:normAutofit lnSpcReduction="10000"/>
          </a:bodyPr>
          <a:lstStyle/>
          <a:p>
            <a:pPr lvl="1"/>
            <a:r>
              <a:rPr lang="en-US" dirty="0"/>
              <a:t>If we save more, we can buy more capital and increase our production.</a:t>
            </a:r>
          </a:p>
          <a:p>
            <a:pPr lvl="1"/>
            <a:r>
              <a:rPr lang="en-US" dirty="0"/>
              <a:t>If we take less leisure time, we can educate and train ourselves to become more productive.</a:t>
            </a:r>
          </a:p>
          <a:p>
            <a:pPr lvl="1"/>
            <a:r>
              <a:rPr lang="en-US" dirty="0"/>
              <a:t>If businesses produce less and devote resources to research and developing new technologies, they can produce more in the future.</a:t>
            </a:r>
          </a:p>
          <a:p>
            <a:pPr lvl="1"/>
            <a:r>
              <a:rPr lang="en-US" dirty="0"/>
              <a:t>The choices we make in the face of these tradeoffs determine the pace at which our economic condition improves.</a:t>
            </a:r>
          </a:p>
        </p:txBody>
      </p:sp>
      <p:sp>
        <p:nvSpPr>
          <p:cNvPr id="322565" name="Rectangle 5"/>
          <p:cNvSpPr>
            <a:spLocks noGrp="1" noChangeArrowheads="1"/>
          </p:cNvSpPr>
          <p:nvPr>
            <p:ph type="title"/>
          </p:nvPr>
        </p:nvSpPr>
        <p:spPr>
          <a:xfrm>
            <a:off x="1066800" y="274638"/>
            <a:ext cx="7604125" cy="1143000"/>
          </a:xfrm>
          <a:noFill/>
          <a:ln/>
        </p:spPr>
        <p:txBody>
          <a:bodyPr/>
          <a:lstStyle/>
          <a:p>
            <a:r>
              <a:rPr lang="en-US" dirty="0">
                <a:solidFill>
                  <a:srgbClr val="00B050"/>
                </a:solidFill>
              </a:rPr>
              <a:t>The Economic Way of Thinking</a:t>
            </a:r>
          </a:p>
        </p:txBody>
      </p:sp>
    </p:spTree>
  </p:cSld>
  <p:clrMapOvr>
    <a:masterClrMapping/>
  </p:clrMapOvr>
  <p:transition/>
  <p:timing>
    <p:tnLst>
      <p:par>
        <p:cTn id="1" dur="indefinite" restart="never" nodeType="tmRoot"/>
      </p:par>
    </p:tnLst>
  </p:timing>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21187" name="Rectangle 3"/>
          <p:cNvSpPr>
            <a:spLocks noGrp="1" noChangeArrowheads="1"/>
          </p:cNvSpPr>
          <p:nvPr>
            <p:ph type="body" idx="1"/>
          </p:nvPr>
        </p:nvSpPr>
        <p:spPr>
          <a:xfrm>
            <a:off x="533400" y="1798638"/>
            <a:ext cx="8229600" cy="4525962"/>
          </a:xfrm>
        </p:spPr>
        <p:txBody>
          <a:bodyPr/>
          <a:lstStyle/>
          <a:p>
            <a:pPr>
              <a:buNone/>
            </a:pPr>
            <a:r>
              <a:rPr lang="en-US" b="1" u="sng" dirty="0">
                <a:solidFill>
                  <a:srgbClr val="60003D"/>
                </a:solidFill>
              </a:rPr>
              <a:t>Responding to Incentives</a:t>
            </a:r>
          </a:p>
          <a:p>
            <a:pPr lvl="1"/>
            <a:r>
              <a:rPr lang="en-US" dirty="0"/>
              <a:t>Our choices respond to incentives.</a:t>
            </a:r>
          </a:p>
          <a:p>
            <a:pPr lvl="1"/>
            <a:r>
              <a:rPr lang="en-US" dirty="0">
                <a:solidFill>
                  <a:srgbClr val="FF0000"/>
                </a:solidFill>
              </a:rPr>
              <a:t>For any activity, if marginal benefit exceeds marginal cost, people have an incentive to do more of that activity.</a:t>
            </a:r>
          </a:p>
          <a:p>
            <a:pPr lvl="1"/>
            <a:r>
              <a:rPr lang="en-US" dirty="0"/>
              <a:t>If marginal cost exceeds marginal benefit, people have an incentive to do less of that activity.</a:t>
            </a:r>
          </a:p>
          <a:p>
            <a:pPr lvl="1"/>
            <a:r>
              <a:rPr lang="en-US" dirty="0"/>
              <a:t>Incentives are also the key to reconciling self-interest and the social interest.</a:t>
            </a:r>
          </a:p>
        </p:txBody>
      </p:sp>
      <p:sp>
        <p:nvSpPr>
          <p:cNvPr id="221189" name="Rectangle 5"/>
          <p:cNvSpPr>
            <a:spLocks noGrp="1" noChangeArrowheads="1"/>
          </p:cNvSpPr>
          <p:nvPr>
            <p:ph type="title"/>
          </p:nvPr>
        </p:nvSpPr>
        <p:spPr>
          <a:xfrm>
            <a:off x="1066800" y="274638"/>
            <a:ext cx="7604125" cy="1143000"/>
          </a:xfrm>
          <a:noFill/>
          <a:ln/>
        </p:spPr>
        <p:txBody>
          <a:bodyPr/>
          <a:lstStyle/>
          <a:p>
            <a:r>
              <a:rPr lang="en-US" dirty="0">
                <a:solidFill>
                  <a:srgbClr val="00B050"/>
                </a:solidFill>
              </a:rPr>
              <a:t>The Economic Way of Thinking</a:t>
            </a:r>
          </a:p>
        </p:txBody>
      </p:sp>
    </p:spTree>
  </p:cSld>
  <p:clrMapOvr>
    <a:masterClrMapping/>
  </p:clrMapOvr>
  <p:transition/>
  <p:timing>
    <p:tnLst>
      <p:par>
        <p:cTn id="1" dur="indefinite" restart="never" nodeType="tmRoot"/>
      </p:par>
    </p:tnLst>
  </p:timing>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24611" name="Rectangle 3"/>
          <p:cNvSpPr>
            <a:spLocks noGrp="1" noChangeArrowheads="1"/>
          </p:cNvSpPr>
          <p:nvPr>
            <p:ph type="body" idx="1"/>
          </p:nvPr>
        </p:nvSpPr>
        <p:spPr>
          <a:xfrm>
            <a:off x="533400" y="1447800"/>
            <a:ext cx="8229600" cy="4800600"/>
          </a:xfrm>
        </p:spPr>
        <p:txBody>
          <a:bodyPr>
            <a:normAutofit fontScale="92500" lnSpcReduction="10000"/>
          </a:bodyPr>
          <a:lstStyle/>
          <a:p>
            <a:pPr>
              <a:lnSpc>
                <a:spcPct val="90000"/>
              </a:lnSpc>
              <a:buNone/>
            </a:pPr>
            <a:r>
              <a:rPr lang="en-US" b="1" u="sng" dirty="0">
                <a:solidFill>
                  <a:srgbClr val="60003D"/>
                </a:solidFill>
              </a:rPr>
              <a:t>Human Nature, Incentives, and Institutions</a:t>
            </a:r>
          </a:p>
          <a:p>
            <a:pPr lvl="1">
              <a:lnSpc>
                <a:spcPct val="90000"/>
              </a:lnSpc>
            </a:pPr>
            <a:r>
              <a:rPr lang="en-US" dirty="0"/>
              <a:t>Economists take human nature as given and view people as acting in their self-interest.</a:t>
            </a:r>
          </a:p>
          <a:p>
            <a:pPr lvl="1">
              <a:lnSpc>
                <a:spcPct val="90000"/>
              </a:lnSpc>
            </a:pPr>
            <a:r>
              <a:rPr lang="en-US" dirty="0"/>
              <a:t>Self-interested actions are not necessarily </a:t>
            </a:r>
            <a:r>
              <a:rPr lang="en-US" i="1" dirty="0"/>
              <a:t>selfish</a:t>
            </a:r>
            <a:r>
              <a:rPr lang="en-US" dirty="0"/>
              <a:t> actions.</a:t>
            </a:r>
          </a:p>
          <a:p>
            <a:pPr lvl="1">
              <a:lnSpc>
                <a:spcPct val="90000"/>
              </a:lnSpc>
            </a:pPr>
            <a:r>
              <a:rPr lang="en-US" dirty="0"/>
              <a:t>But if human nature is given and people pursue self-interest, how can the social interest be served?</a:t>
            </a:r>
          </a:p>
          <a:p>
            <a:pPr lvl="1">
              <a:lnSpc>
                <a:spcPct val="90000"/>
              </a:lnSpc>
            </a:pPr>
            <a:r>
              <a:rPr lang="en-US" dirty="0"/>
              <a:t>Economists answer by emphasizing the role of institutions in creating incentives to behave in the social interest.</a:t>
            </a:r>
          </a:p>
          <a:p>
            <a:pPr lvl="1">
              <a:lnSpc>
                <a:spcPct val="90000"/>
              </a:lnSpc>
            </a:pPr>
            <a:r>
              <a:rPr lang="en-US" dirty="0"/>
              <a:t>Paramount: </a:t>
            </a:r>
            <a:r>
              <a:rPr lang="en-US" b="1" dirty="0">
                <a:solidFill>
                  <a:srgbClr val="C00000"/>
                </a:solidFill>
              </a:rPr>
              <a:t>the rule of law that protects private property and facilitates voluntary exchange in markets.</a:t>
            </a:r>
          </a:p>
        </p:txBody>
      </p:sp>
      <p:sp>
        <p:nvSpPr>
          <p:cNvPr id="324613" name="Rectangle 5"/>
          <p:cNvSpPr>
            <a:spLocks noGrp="1" noChangeArrowheads="1"/>
          </p:cNvSpPr>
          <p:nvPr>
            <p:ph type="title"/>
          </p:nvPr>
        </p:nvSpPr>
        <p:spPr>
          <a:xfrm>
            <a:off x="1066800" y="274638"/>
            <a:ext cx="7604125" cy="1143000"/>
          </a:xfrm>
          <a:noFill/>
          <a:ln/>
        </p:spPr>
        <p:txBody>
          <a:bodyPr/>
          <a:lstStyle/>
          <a:p>
            <a:r>
              <a:rPr lang="en-US" dirty="0">
                <a:solidFill>
                  <a:srgbClr val="00B050"/>
                </a:solidFill>
              </a:rPr>
              <a:t>The Economic Way of Thinking</a:t>
            </a:r>
          </a:p>
        </p:txBody>
      </p:sp>
    </p:spTree>
  </p:cSld>
  <p:clrMapOvr>
    <a:masterClrMapping/>
  </p:clrMapOvr>
  <p:transition/>
  <p:timing>
    <p:tnLst>
      <p:par>
        <p:cTn id="1" dur="indefinite" restart="never" nodeType="tmRoot"/>
      </p:par>
    </p:tnLst>
  </p:timing>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5298" name="Rectangle 2"/>
          <p:cNvSpPr>
            <a:spLocks noGrp="1" noChangeArrowheads="1"/>
          </p:cNvSpPr>
          <p:nvPr>
            <p:ph type="title"/>
          </p:nvPr>
        </p:nvSpPr>
        <p:spPr>
          <a:xfrm>
            <a:off x="1066800" y="274638"/>
            <a:ext cx="7604125" cy="1143000"/>
          </a:xfrm>
        </p:spPr>
        <p:txBody>
          <a:bodyPr>
            <a:normAutofit fontScale="90000"/>
          </a:bodyPr>
          <a:lstStyle/>
          <a:p>
            <a:r>
              <a:rPr lang="en-US" dirty="0">
                <a:solidFill>
                  <a:srgbClr val="00B050"/>
                </a:solidFill>
              </a:rPr>
              <a:t>Economics: A Social Science and Policy Tool</a:t>
            </a:r>
          </a:p>
        </p:txBody>
      </p:sp>
      <p:sp>
        <p:nvSpPr>
          <p:cNvPr id="55299" name="Rectangle 3"/>
          <p:cNvSpPr>
            <a:spLocks noGrp="1" noChangeArrowheads="1"/>
          </p:cNvSpPr>
          <p:nvPr>
            <p:ph type="body" idx="1"/>
          </p:nvPr>
        </p:nvSpPr>
        <p:spPr>
          <a:xfrm>
            <a:off x="457200" y="1600200"/>
            <a:ext cx="8229600" cy="4525963"/>
          </a:xfrm>
        </p:spPr>
        <p:txBody>
          <a:bodyPr/>
          <a:lstStyle/>
          <a:p>
            <a:pPr lvl="1">
              <a:buNone/>
            </a:pPr>
            <a:r>
              <a:rPr lang="en-US" b="1" u="sng" dirty="0">
                <a:solidFill>
                  <a:srgbClr val="FF0000"/>
                </a:solidFill>
              </a:rPr>
              <a:t>Economics as Social Science</a:t>
            </a:r>
          </a:p>
          <a:p>
            <a:pPr lvl="1"/>
            <a:r>
              <a:rPr lang="en-US" dirty="0"/>
              <a:t>Economists distinguish between two types of statement:</a:t>
            </a:r>
            <a:endParaRPr lang="en-US" sz="2800" dirty="0"/>
          </a:p>
          <a:p>
            <a:pPr lvl="2">
              <a:buClr>
                <a:schemeClr val="tx1"/>
              </a:buClr>
              <a:buSzPct val="75000"/>
              <a:buFont typeface="Webdings" pitchFamily="18" charset="2"/>
              <a:buChar char="&lt;"/>
            </a:pPr>
            <a:r>
              <a:rPr lang="en-US" dirty="0"/>
              <a:t> </a:t>
            </a:r>
            <a:r>
              <a:rPr lang="en-US" b="1" dirty="0">
                <a:solidFill>
                  <a:srgbClr val="00B050"/>
                </a:solidFill>
              </a:rPr>
              <a:t>What </a:t>
            </a:r>
            <a:r>
              <a:rPr lang="en-US" b="1" i="1" dirty="0">
                <a:solidFill>
                  <a:srgbClr val="00B050"/>
                </a:solidFill>
              </a:rPr>
              <a:t>is—positive </a:t>
            </a:r>
            <a:r>
              <a:rPr lang="en-US" b="1" dirty="0">
                <a:solidFill>
                  <a:srgbClr val="00B050"/>
                </a:solidFill>
              </a:rPr>
              <a:t>statements</a:t>
            </a:r>
          </a:p>
          <a:p>
            <a:pPr lvl="2">
              <a:buClr>
                <a:schemeClr val="tx1"/>
              </a:buClr>
              <a:buSzPct val="75000"/>
              <a:buFont typeface="Webdings" pitchFamily="18" charset="2"/>
              <a:buChar char="&lt;"/>
            </a:pPr>
            <a:r>
              <a:rPr lang="en-US" b="1" dirty="0">
                <a:solidFill>
                  <a:srgbClr val="00B050"/>
                </a:solidFill>
              </a:rPr>
              <a:t> What </a:t>
            </a:r>
            <a:r>
              <a:rPr lang="en-US" b="1" i="1" dirty="0">
                <a:solidFill>
                  <a:srgbClr val="00B050"/>
                </a:solidFill>
              </a:rPr>
              <a:t>ought to be—normative </a:t>
            </a:r>
            <a:r>
              <a:rPr lang="en-US" b="1" dirty="0">
                <a:solidFill>
                  <a:srgbClr val="00B050"/>
                </a:solidFill>
              </a:rPr>
              <a:t>statements</a:t>
            </a:r>
          </a:p>
          <a:p>
            <a:pPr lvl="1"/>
            <a:r>
              <a:rPr lang="en-US" dirty="0"/>
              <a:t>A positive statement can be tested by checking it against facts.</a:t>
            </a:r>
          </a:p>
          <a:p>
            <a:pPr lvl="1"/>
            <a:r>
              <a:rPr lang="en-US" dirty="0"/>
              <a:t>A normative statement cannot be tested.</a:t>
            </a:r>
          </a:p>
        </p:txBody>
      </p:sp>
    </p:spTree>
  </p:cSld>
  <p:clrMapOvr>
    <a:masterClrMapping/>
  </p:clrMapOvr>
  <p:transition spd="med">
    <p:pull dir="d"/>
  </p:transition>
  <p:timing>
    <p:tnLst>
      <p:par>
        <p:cTn id="1" dur="indefinite" restart="never" nodeType="tmRoot"/>
      </p:par>
    </p:tnLst>
  </p:timing>
</p:sld>
</file>

<file path=ppt/slides/slide46.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sp>
        <p:nvSpPr>
          <p:cNvPr id="228355" name="Rectangle 3"/>
          <p:cNvSpPr>
            <a:spLocks noGrp="1" noChangeArrowheads="1"/>
          </p:cNvSpPr>
          <p:nvPr>
            <p:ph type="body" idx="1"/>
          </p:nvPr>
        </p:nvSpPr>
        <p:spPr>
          <a:xfrm>
            <a:off x="457200" y="1600200"/>
            <a:ext cx="8229600" cy="4525963"/>
          </a:xfrm>
        </p:spPr>
        <p:txBody>
          <a:bodyPr>
            <a:normAutofit lnSpcReduction="10000"/>
          </a:bodyPr>
          <a:lstStyle/>
          <a:p>
            <a:pPr lvl="1">
              <a:buNone/>
            </a:pPr>
            <a:r>
              <a:rPr lang="en-US" b="1" dirty="0">
                <a:solidFill>
                  <a:srgbClr val="126723"/>
                </a:solidFill>
              </a:rPr>
              <a:t>Unscrambling Cause and Effect</a:t>
            </a:r>
          </a:p>
          <a:p>
            <a:pPr lvl="1"/>
            <a:r>
              <a:rPr lang="en-US" dirty="0"/>
              <a:t>The task of economic science is to discover positive statements that are consistent with what we observe in the world and that enable us to understand how the economic world works.</a:t>
            </a:r>
          </a:p>
          <a:p>
            <a:pPr lvl="1"/>
            <a:r>
              <a:rPr lang="en-US" dirty="0"/>
              <a:t>Economists create and test economic models.</a:t>
            </a:r>
          </a:p>
          <a:p>
            <a:pPr lvl="1"/>
            <a:r>
              <a:rPr lang="en-US" dirty="0"/>
              <a:t>An </a:t>
            </a:r>
            <a:r>
              <a:rPr lang="en-US" b="1" dirty="0">
                <a:solidFill>
                  <a:srgbClr val="FF0000"/>
                </a:solidFill>
              </a:rPr>
              <a:t>economic model</a:t>
            </a:r>
            <a:r>
              <a:rPr lang="en-US" dirty="0"/>
              <a:t> is a description of some aspect of the economic world that includes only those features that are needed for the purpose at hand.</a:t>
            </a:r>
          </a:p>
        </p:txBody>
      </p:sp>
      <p:sp>
        <p:nvSpPr>
          <p:cNvPr id="228357" name="Rectangle 5"/>
          <p:cNvSpPr>
            <a:spLocks noGrp="1" noChangeArrowheads="1"/>
          </p:cNvSpPr>
          <p:nvPr>
            <p:ph type="title"/>
          </p:nvPr>
        </p:nvSpPr>
        <p:spPr>
          <a:xfrm>
            <a:off x="1066800" y="274638"/>
            <a:ext cx="7604125" cy="1143000"/>
          </a:xfrm>
          <a:noFill/>
          <a:ln/>
        </p:spPr>
        <p:txBody>
          <a:bodyPr>
            <a:normAutofit fontScale="90000"/>
          </a:bodyPr>
          <a:lstStyle/>
          <a:p>
            <a:r>
              <a:rPr lang="en-US" dirty="0">
                <a:solidFill>
                  <a:srgbClr val="00B050"/>
                </a:solidFill>
              </a:rPr>
              <a:t>Economics: A Social Science and Policy Tool</a:t>
            </a:r>
          </a:p>
        </p:txBody>
      </p:sp>
    </p:spTree>
  </p:cSld>
  <p:clrMapOvr>
    <a:masterClrMapping/>
  </p:clrMapOvr>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8" fill="hold" grpId="0" nodeType="clickEffect">
                                  <p:stCondLst>
                                    <p:cond delay="0"/>
                                  </p:stCondLst>
                                  <p:childTnLst>
                                    <p:set>
                                      <p:cBhvr>
                                        <p:cTn id="6" dur="1" fill="hold">
                                          <p:stCondLst>
                                            <p:cond delay="0"/>
                                          </p:stCondLst>
                                        </p:cTn>
                                        <p:tgtEl>
                                          <p:spTgt spid="228355">
                                            <p:txEl>
                                              <p:pRg st="1" end="1"/>
                                            </p:txEl>
                                          </p:spTgt>
                                        </p:tgtEl>
                                        <p:attrNameLst>
                                          <p:attrName>style.visibility</p:attrName>
                                        </p:attrNameLst>
                                      </p:cBhvr>
                                      <p:to>
                                        <p:strVal val="visible"/>
                                      </p:to>
                                    </p:set>
                                    <p:animEffect transition="in" filter="wipe(left)">
                                      <p:cBhvr>
                                        <p:cTn id="7" dur="1000"/>
                                        <p:tgtEl>
                                          <p:spTgt spid="228355">
                                            <p:txEl>
                                              <p:pRg st="1" end="1"/>
                                            </p:txEl>
                                          </p:spTgt>
                                        </p:tgtEl>
                                      </p:cBhvr>
                                    </p:animEffect>
                                  </p:childTnLst>
                                </p:cTn>
                              </p:par>
                            </p:childTnLst>
                          </p:cTn>
                        </p:par>
                      </p:childTnLst>
                    </p:cTn>
                  </p:par>
                  <p:par>
                    <p:cTn id="8" fill="hold">
                      <p:stCondLst>
                        <p:cond delay="indefinite"/>
                      </p:stCondLst>
                      <p:childTnLst>
                        <p:par>
                          <p:cTn id="9" fill="hold">
                            <p:stCondLst>
                              <p:cond delay="0"/>
                            </p:stCondLst>
                            <p:childTnLst>
                              <p:par>
                                <p:cTn id="10" presetID="22" presetClass="entr" presetSubtype="8" fill="hold" grpId="0" nodeType="clickEffect">
                                  <p:stCondLst>
                                    <p:cond delay="0"/>
                                  </p:stCondLst>
                                  <p:childTnLst>
                                    <p:set>
                                      <p:cBhvr>
                                        <p:cTn id="11" dur="1" fill="hold">
                                          <p:stCondLst>
                                            <p:cond delay="0"/>
                                          </p:stCondLst>
                                        </p:cTn>
                                        <p:tgtEl>
                                          <p:spTgt spid="228355">
                                            <p:txEl>
                                              <p:pRg st="2" end="2"/>
                                            </p:txEl>
                                          </p:spTgt>
                                        </p:tgtEl>
                                        <p:attrNameLst>
                                          <p:attrName>style.visibility</p:attrName>
                                        </p:attrNameLst>
                                      </p:cBhvr>
                                      <p:to>
                                        <p:strVal val="visible"/>
                                      </p:to>
                                    </p:set>
                                    <p:animEffect transition="in" filter="wipe(left)">
                                      <p:cBhvr>
                                        <p:cTn id="12" dur="1000"/>
                                        <p:tgtEl>
                                          <p:spTgt spid="228355">
                                            <p:txEl>
                                              <p:pRg st="2" end="2"/>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22" presetClass="entr" presetSubtype="8" fill="hold" grpId="0" nodeType="clickEffect">
                                  <p:stCondLst>
                                    <p:cond delay="0"/>
                                  </p:stCondLst>
                                  <p:childTnLst>
                                    <p:set>
                                      <p:cBhvr>
                                        <p:cTn id="16" dur="1" fill="hold">
                                          <p:stCondLst>
                                            <p:cond delay="0"/>
                                          </p:stCondLst>
                                        </p:cTn>
                                        <p:tgtEl>
                                          <p:spTgt spid="228355">
                                            <p:txEl>
                                              <p:pRg st="3" end="3"/>
                                            </p:txEl>
                                          </p:spTgt>
                                        </p:tgtEl>
                                        <p:attrNameLst>
                                          <p:attrName>style.visibility</p:attrName>
                                        </p:attrNameLst>
                                      </p:cBhvr>
                                      <p:to>
                                        <p:strVal val="visible"/>
                                      </p:to>
                                    </p:set>
                                    <p:animEffect transition="in" filter="wipe(left)">
                                      <p:cBhvr>
                                        <p:cTn id="17" dur="1000"/>
                                        <p:tgtEl>
                                          <p:spTgt spid="228355">
                                            <p:txEl>
                                              <p:pRg st="3" end="3"/>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28355" grpId="0" build="p" bldLvl="3"/>
    </p:bldLst>
  </p:timing>
</p:sld>
</file>

<file path=ppt/slides/slide47.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sp>
        <p:nvSpPr>
          <p:cNvPr id="224259" name="Rectangle 3"/>
          <p:cNvSpPr>
            <a:spLocks noGrp="1" noChangeArrowheads="1"/>
          </p:cNvSpPr>
          <p:nvPr>
            <p:ph type="body" idx="1"/>
          </p:nvPr>
        </p:nvSpPr>
        <p:spPr>
          <a:xfrm>
            <a:off x="457200" y="1600200"/>
            <a:ext cx="8229600" cy="4525963"/>
          </a:xfrm>
        </p:spPr>
        <p:txBody>
          <a:bodyPr/>
          <a:lstStyle/>
          <a:p>
            <a:pPr lvl="1"/>
            <a:r>
              <a:rPr lang="en-US" dirty="0"/>
              <a:t>A model is tested by comparing its predictions with the facts.</a:t>
            </a:r>
          </a:p>
          <a:p>
            <a:pPr lvl="1"/>
            <a:r>
              <a:rPr lang="en-US" dirty="0"/>
              <a:t>But testing an economic model is difficult, so economists also use</a:t>
            </a:r>
          </a:p>
          <a:p>
            <a:pPr lvl="1">
              <a:buClr>
                <a:srgbClr val="126723"/>
              </a:buClr>
              <a:buSzPct val="75000"/>
              <a:buFont typeface="Webdings" pitchFamily="18" charset="2"/>
              <a:buChar char="&lt;"/>
            </a:pPr>
            <a:r>
              <a:rPr lang="en-US" dirty="0"/>
              <a:t> Natural experiments</a:t>
            </a:r>
          </a:p>
          <a:p>
            <a:pPr lvl="1">
              <a:buClr>
                <a:srgbClr val="126723"/>
              </a:buClr>
              <a:buSzPct val="75000"/>
              <a:buFont typeface="Webdings" pitchFamily="18" charset="2"/>
              <a:buChar char="&lt;"/>
            </a:pPr>
            <a:r>
              <a:rPr lang="en-US" dirty="0"/>
              <a:t> Statistical investigations</a:t>
            </a:r>
          </a:p>
          <a:p>
            <a:pPr lvl="1">
              <a:buClr>
                <a:srgbClr val="126723"/>
              </a:buClr>
              <a:buSzPct val="75000"/>
              <a:buFont typeface="Webdings" pitchFamily="18" charset="2"/>
              <a:buChar char="&lt;"/>
            </a:pPr>
            <a:r>
              <a:rPr lang="en-US" dirty="0"/>
              <a:t> Economic experiments</a:t>
            </a:r>
          </a:p>
        </p:txBody>
      </p:sp>
      <p:sp>
        <p:nvSpPr>
          <p:cNvPr id="224261" name="Rectangle 5"/>
          <p:cNvSpPr>
            <a:spLocks noGrp="1" noChangeArrowheads="1"/>
          </p:cNvSpPr>
          <p:nvPr>
            <p:ph type="title"/>
          </p:nvPr>
        </p:nvSpPr>
        <p:spPr>
          <a:xfrm>
            <a:off x="1066800" y="274638"/>
            <a:ext cx="7604125" cy="1143000"/>
          </a:xfrm>
          <a:noFill/>
          <a:ln/>
        </p:spPr>
        <p:txBody>
          <a:bodyPr>
            <a:normAutofit fontScale="90000"/>
          </a:bodyPr>
          <a:lstStyle/>
          <a:p>
            <a:r>
              <a:rPr lang="en-US" dirty="0">
                <a:solidFill>
                  <a:srgbClr val="00B050"/>
                </a:solidFill>
              </a:rPr>
              <a:t>Economics: A Social Science and Policy Tool</a:t>
            </a:r>
          </a:p>
        </p:txBody>
      </p:sp>
    </p:spTree>
  </p:cSld>
  <p:clrMapOvr>
    <a:masterClrMapping/>
  </p:clrMapOvr>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8" fill="hold" grpId="0" nodeType="clickEffect">
                                  <p:stCondLst>
                                    <p:cond delay="0"/>
                                  </p:stCondLst>
                                  <p:childTnLst>
                                    <p:set>
                                      <p:cBhvr>
                                        <p:cTn id="6" dur="1" fill="hold">
                                          <p:stCondLst>
                                            <p:cond delay="0"/>
                                          </p:stCondLst>
                                        </p:cTn>
                                        <p:tgtEl>
                                          <p:spTgt spid="224259">
                                            <p:txEl>
                                              <p:pRg st="1" end="1"/>
                                            </p:txEl>
                                          </p:spTgt>
                                        </p:tgtEl>
                                        <p:attrNameLst>
                                          <p:attrName>style.visibility</p:attrName>
                                        </p:attrNameLst>
                                      </p:cBhvr>
                                      <p:to>
                                        <p:strVal val="visible"/>
                                      </p:to>
                                    </p:set>
                                    <p:animEffect transition="in" filter="wipe(left)">
                                      <p:cBhvr>
                                        <p:cTn id="7" dur="1000"/>
                                        <p:tgtEl>
                                          <p:spTgt spid="224259">
                                            <p:txEl>
                                              <p:pRg st="1" end="1"/>
                                            </p:txEl>
                                          </p:spTgt>
                                        </p:tgtEl>
                                      </p:cBhvr>
                                    </p:animEffect>
                                  </p:childTnLst>
                                </p:cTn>
                              </p:par>
                            </p:childTnLst>
                          </p:cTn>
                        </p:par>
                      </p:childTnLst>
                    </p:cTn>
                  </p:par>
                  <p:par>
                    <p:cTn id="8" fill="hold">
                      <p:stCondLst>
                        <p:cond delay="indefinite"/>
                      </p:stCondLst>
                      <p:childTnLst>
                        <p:par>
                          <p:cTn id="9" fill="hold">
                            <p:stCondLst>
                              <p:cond delay="0"/>
                            </p:stCondLst>
                            <p:childTnLst>
                              <p:par>
                                <p:cTn id="10" presetID="22" presetClass="entr" presetSubtype="8" fill="hold" grpId="0" nodeType="clickEffect">
                                  <p:stCondLst>
                                    <p:cond delay="0"/>
                                  </p:stCondLst>
                                  <p:childTnLst>
                                    <p:set>
                                      <p:cBhvr>
                                        <p:cTn id="11" dur="1" fill="hold">
                                          <p:stCondLst>
                                            <p:cond delay="0"/>
                                          </p:stCondLst>
                                        </p:cTn>
                                        <p:tgtEl>
                                          <p:spTgt spid="224259">
                                            <p:txEl>
                                              <p:pRg st="2" end="2"/>
                                            </p:txEl>
                                          </p:spTgt>
                                        </p:tgtEl>
                                        <p:attrNameLst>
                                          <p:attrName>style.visibility</p:attrName>
                                        </p:attrNameLst>
                                      </p:cBhvr>
                                      <p:to>
                                        <p:strVal val="visible"/>
                                      </p:to>
                                    </p:set>
                                    <p:animEffect transition="in" filter="wipe(left)">
                                      <p:cBhvr>
                                        <p:cTn id="12" dur="1000"/>
                                        <p:tgtEl>
                                          <p:spTgt spid="224259">
                                            <p:txEl>
                                              <p:pRg st="2" end="2"/>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22" presetClass="entr" presetSubtype="8" fill="hold" grpId="0" nodeType="clickEffect">
                                  <p:stCondLst>
                                    <p:cond delay="0"/>
                                  </p:stCondLst>
                                  <p:childTnLst>
                                    <p:set>
                                      <p:cBhvr>
                                        <p:cTn id="16" dur="1" fill="hold">
                                          <p:stCondLst>
                                            <p:cond delay="0"/>
                                          </p:stCondLst>
                                        </p:cTn>
                                        <p:tgtEl>
                                          <p:spTgt spid="224259">
                                            <p:txEl>
                                              <p:pRg st="3" end="3"/>
                                            </p:txEl>
                                          </p:spTgt>
                                        </p:tgtEl>
                                        <p:attrNameLst>
                                          <p:attrName>style.visibility</p:attrName>
                                        </p:attrNameLst>
                                      </p:cBhvr>
                                      <p:to>
                                        <p:strVal val="visible"/>
                                      </p:to>
                                    </p:set>
                                    <p:animEffect transition="in" filter="wipe(left)">
                                      <p:cBhvr>
                                        <p:cTn id="17" dur="1000"/>
                                        <p:tgtEl>
                                          <p:spTgt spid="224259">
                                            <p:txEl>
                                              <p:pRg st="3" end="3"/>
                                            </p:txEl>
                                          </p:spTgt>
                                        </p:tgtEl>
                                      </p:cBhvr>
                                    </p:animEffect>
                                  </p:childTnLst>
                                </p:cTn>
                              </p:par>
                            </p:childTnLst>
                          </p:cTn>
                        </p:par>
                      </p:childTnLst>
                    </p:cTn>
                  </p:par>
                  <p:par>
                    <p:cTn id="18" fill="hold">
                      <p:stCondLst>
                        <p:cond delay="indefinite"/>
                      </p:stCondLst>
                      <p:childTnLst>
                        <p:par>
                          <p:cTn id="19" fill="hold">
                            <p:stCondLst>
                              <p:cond delay="0"/>
                            </p:stCondLst>
                            <p:childTnLst>
                              <p:par>
                                <p:cTn id="20" presetID="22" presetClass="entr" presetSubtype="8" fill="hold" grpId="0" nodeType="clickEffect">
                                  <p:stCondLst>
                                    <p:cond delay="0"/>
                                  </p:stCondLst>
                                  <p:childTnLst>
                                    <p:set>
                                      <p:cBhvr>
                                        <p:cTn id="21" dur="1" fill="hold">
                                          <p:stCondLst>
                                            <p:cond delay="0"/>
                                          </p:stCondLst>
                                        </p:cTn>
                                        <p:tgtEl>
                                          <p:spTgt spid="224259">
                                            <p:txEl>
                                              <p:pRg st="4" end="4"/>
                                            </p:txEl>
                                          </p:spTgt>
                                        </p:tgtEl>
                                        <p:attrNameLst>
                                          <p:attrName>style.visibility</p:attrName>
                                        </p:attrNameLst>
                                      </p:cBhvr>
                                      <p:to>
                                        <p:strVal val="visible"/>
                                      </p:to>
                                    </p:set>
                                    <p:animEffect transition="in" filter="wipe(left)">
                                      <p:cBhvr>
                                        <p:cTn id="22" dur="1000"/>
                                        <p:tgtEl>
                                          <p:spTgt spid="224259">
                                            <p:txEl>
                                              <p:pRg st="4" end="4"/>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24259" grpId="0" build="p" bldLvl="3"/>
    </p:bldLst>
  </p:timing>
</p:sld>
</file>

<file path=ppt/slides/slide48.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sp>
        <p:nvSpPr>
          <p:cNvPr id="225283" name="Rectangle 3"/>
          <p:cNvSpPr>
            <a:spLocks noGrp="1" noChangeArrowheads="1"/>
          </p:cNvSpPr>
          <p:nvPr>
            <p:ph type="body" idx="1"/>
          </p:nvPr>
        </p:nvSpPr>
        <p:spPr>
          <a:xfrm>
            <a:off x="457200" y="1600200"/>
            <a:ext cx="8229600" cy="4525963"/>
          </a:xfrm>
        </p:spPr>
        <p:txBody>
          <a:bodyPr/>
          <a:lstStyle/>
          <a:p>
            <a:pPr defTabSz="406400">
              <a:buNone/>
            </a:pPr>
            <a:r>
              <a:rPr lang="en-US" b="1" dirty="0">
                <a:solidFill>
                  <a:srgbClr val="60003D"/>
                </a:solidFill>
              </a:rPr>
              <a:t>Economics as Policy Tool</a:t>
            </a:r>
          </a:p>
          <a:p>
            <a:pPr lvl="1" defTabSz="406400"/>
            <a:r>
              <a:rPr lang="en-US" dirty="0"/>
              <a:t>Economics is a way of approaching problems in all aspects of our lives. Three broad areas are</a:t>
            </a:r>
          </a:p>
          <a:p>
            <a:pPr lvl="1" defTabSz="406400">
              <a:buClr>
                <a:srgbClr val="126723"/>
              </a:buClr>
              <a:buSzPct val="75000"/>
              <a:buFont typeface="Webdings" pitchFamily="18" charset="2"/>
              <a:buChar char="&lt;"/>
            </a:pPr>
            <a:r>
              <a:rPr lang="en-US" dirty="0"/>
              <a:t> Personal economic policy</a:t>
            </a:r>
          </a:p>
          <a:p>
            <a:pPr lvl="1" defTabSz="406400">
              <a:buClr>
                <a:srgbClr val="126723"/>
              </a:buClr>
              <a:buSzPct val="75000"/>
              <a:buFont typeface="Webdings" pitchFamily="18" charset="2"/>
              <a:buChar char="&lt;"/>
            </a:pPr>
            <a:r>
              <a:rPr lang="en-US" dirty="0"/>
              <a:t> Business economic policy</a:t>
            </a:r>
          </a:p>
          <a:p>
            <a:pPr lvl="1" defTabSz="406400">
              <a:buClr>
                <a:srgbClr val="126723"/>
              </a:buClr>
              <a:buSzPct val="75000"/>
              <a:buFont typeface="Webdings" pitchFamily="18" charset="2"/>
              <a:buChar char="&lt;"/>
            </a:pPr>
            <a:r>
              <a:rPr lang="en-US" dirty="0"/>
              <a:t> Government economic policy</a:t>
            </a:r>
          </a:p>
        </p:txBody>
      </p:sp>
      <p:sp>
        <p:nvSpPr>
          <p:cNvPr id="225285" name="Rectangle 5"/>
          <p:cNvSpPr>
            <a:spLocks noGrp="1" noChangeArrowheads="1"/>
          </p:cNvSpPr>
          <p:nvPr>
            <p:ph type="title"/>
          </p:nvPr>
        </p:nvSpPr>
        <p:spPr>
          <a:xfrm>
            <a:off x="1066800" y="274638"/>
            <a:ext cx="7604125" cy="1143000"/>
          </a:xfrm>
          <a:noFill/>
          <a:ln/>
        </p:spPr>
        <p:txBody>
          <a:bodyPr>
            <a:normAutofit fontScale="90000"/>
          </a:bodyPr>
          <a:lstStyle/>
          <a:p>
            <a:r>
              <a:rPr lang="en-US" dirty="0">
                <a:solidFill>
                  <a:srgbClr val="00B050"/>
                </a:solidFill>
              </a:rPr>
              <a:t>Economics: A Social Science and Policy Tool</a:t>
            </a:r>
          </a:p>
        </p:txBody>
      </p:sp>
    </p:spTree>
  </p:cSld>
  <p:clrMapOvr>
    <a:masterClrMapping/>
  </p:clrMapOvr>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8" fill="hold" grpId="0" nodeType="clickEffect">
                                  <p:stCondLst>
                                    <p:cond delay="0"/>
                                  </p:stCondLst>
                                  <p:childTnLst>
                                    <p:set>
                                      <p:cBhvr>
                                        <p:cTn id="6" dur="1" fill="hold">
                                          <p:stCondLst>
                                            <p:cond delay="0"/>
                                          </p:stCondLst>
                                        </p:cTn>
                                        <p:tgtEl>
                                          <p:spTgt spid="225283">
                                            <p:txEl>
                                              <p:pRg st="1" end="1"/>
                                            </p:txEl>
                                          </p:spTgt>
                                        </p:tgtEl>
                                        <p:attrNameLst>
                                          <p:attrName>style.visibility</p:attrName>
                                        </p:attrNameLst>
                                      </p:cBhvr>
                                      <p:to>
                                        <p:strVal val="visible"/>
                                      </p:to>
                                    </p:set>
                                    <p:animEffect transition="in" filter="wipe(left)">
                                      <p:cBhvr>
                                        <p:cTn id="7" dur="1000"/>
                                        <p:tgtEl>
                                          <p:spTgt spid="225283">
                                            <p:txEl>
                                              <p:pRg st="1" end="1"/>
                                            </p:txEl>
                                          </p:spTgt>
                                        </p:tgtEl>
                                      </p:cBhvr>
                                    </p:animEffect>
                                  </p:childTnLst>
                                </p:cTn>
                              </p:par>
                            </p:childTnLst>
                          </p:cTn>
                        </p:par>
                      </p:childTnLst>
                    </p:cTn>
                  </p:par>
                  <p:par>
                    <p:cTn id="8" fill="hold">
                      <p:stCondLst>
                        <p:cond delay="indefinite"/>
                      </p:stCondLst>
                      <p:childTnLst>
                        <p:par>
                          <p:cTn id="9" fill="hold">
                            <p:stCondLst>
                              <p:cond delay="0"/>
                            </p:stCondLst>
                            <p:childTnLst>
                              <p:par>
                                <p:cTn id="10" presetID="22" presetClass="entr" presetSubtype="8" fill="hold" grpId="0" nodeType="clickEffect">
                                  <p:stCondLst>
                                    <p:cond delay="0"/>
                                  </p:stCondLst>
                                  <p:childTnLst>
                                    <p:set>
                                      <p:cBhvr>
                                        <p:cTn id="11" dur="1" fill="hold">
                                          <p:stCondLst>
                                            <p:cond delay="0"/>
                                          </p:stCondLst>
                                        </p:cTn>
                                        <p:tgtEl>
                                          <p:spTgt spid="225283">
                                            <p:txEl>
                                              <p:pRg st="2" end="2"/>
                                            </p:txEl>
                                          </p:spTgt>
                                        </p:tgtEl>
                                        <p:attrNameLst>
                                          <p:attrName>style.visibility</p:attrName>
                                        </p:attrNameLst>
                                      </p:cBhvr>
                                      <p:to>
                                        <p:strVal val="visible"/>
                                      </p:to>
                                    </p:set>
                                    <p:animEffect transition="in" filter="wipe(left)">
                                      <p:cBhvr>
                                        <p:cTn id="12" dur="1000"/>
                                        <p:tgtEl>
                                          <p:spTgt spid="225283">
                                            <p:txEl>
                                              <p:pRg st="2" end="2"/>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22" presetClass="entr" presetSubtype="8" fill="hold" grpId="0" nodeType="clickEffect">
                                  <p:stCondLst>
                                    <p:cond delay="0"/>
                                  </p:stCondLst>
                                  <p:childTnLst>
                                    <p:set>
                                      <p:cBhvr>
                                        <p:cTn id="16" dur="1" fill="hold">
                                          <p:stCondLst>
                                            <p:cond delay="0"/>
                                          </p:stCondLst>
                                        </p:cTn>
                                        <p:tgtEl>
                                          <p:spTgt spid="225283">
                                            <p:txEl>
                                              <p:pRg st="3" end="3"/>
                                            </p:txEl>
                                          </p:spTgt>
                                        </p:tgtEl>
                                        <p:attrNameLst>
                                          <p:attrName>style.visibility</p:attrName>
                                        </p:attrNameLst>
                                      </p:cBhvr>
                                      <p:to>
                                        <p:strVal val="visible"/>
                                      </p:to>
                                    </p:set>
                                    <p:animEffect transition="in" filter="wipe(left)">
                                      <p:cBhvr>
                                        <p:cTn id="17" dur="1000"/>
                                        <p:tgtEl>
                                          <p:spTgt spid="225283">
                                            <p:txEl>
                                              <p:pRg st="3" end="3"/>
                                            </p:txEl>
                                          </p:spTgt>
                                        </p:tgtEl>
                                      </p:cBhvr>
                                    </p:animEffect>
                                  </p:childTnLst>
                                </p:cTn>
                              </p:par>
                            </p:childTnLst>
                          </p:cTn>
                        </p:par>
                      </p:childTnLst>
                    </p:cTn>
                  </p:par>
                  <p:par>
                    <p:cTn id="18" fill="hold">
                      <p:stCondLst>
                        <p:cond delay="indefinite"/>
                      </p:stCondLst>
                      <p:childTnLst>
                        <p:par>
                          <p:cTn id="19" fill="hold">
                            <p:stCondLst>
                              <p:cond delay="0"/>
                            </p:stCondLst>
                            <p:childTnLst>
                              <p:par>
                                <p:cTn id="20" presetID="22" presetClass="entr" presetSubtype="8" fill="hold" grpId="0" nodeType="clickEffect">
                                  <p:stCondLst>
                                    <p:cond delay="0"/>
                                  </p:stCondLst>
                                  <p:childTnLst>
                                    <p:set>
                                      <p:cBhvr>
                                        <p:cTn id="21" dur="1" fill="hold">
                                          <p:stCondLst>
                                            <p:cond delay="0"/>
                                          </p:stCondLst>
                                        </p:cTn>
                                        <p:tgtEl>
                                          <p:spTgt spid="225283">
                                            <p:txEl>
                                              <p:pRg st="4" end="4"/>
                                            </p:txEl>
                                          </p:spTgt>
                                        </p:tgtEl>
                                        <p:attrNameLst>
                                          <p:attrName>style.visibility</p:attrName>
                                        </p:attrNameLst>
                                      </p:cBhvr>
                                      <p:to>
                                        <p:strVal val="visible"/>
                                      </p:to>
                                    </p:set>
                                    <p:animEffect transition="in" filter="wipe(left)">
                                      <p:cBhvr>
                                        <p:cTn id="22" dur="1000"/>
                                        <p:tgtEl>
                                          <p:spTgt spid="225283">
                                            <p:txEl>
                                              <p:pRg st="4" end="4"/>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25283" grpId="0" build="p" bldLvl="3"/>
    </p:bldLst>
  </p:timing>
</p:sld>
</file>

<file path=ppt/slides/slide4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b="1" dirty="0" smtClean="0">
                <a:solidFill>
                  <a:srgbClr val="00B050"/>
                </a:solidFill>
              </a:rPr>
              <a:t>Practice Questions</a:t>
            </a:r>
            <a:endParaRPr lang="en-US" b="1" dirty="0">
              <a:solidFill>
                <a:srgbClr val="00B050"/>
              </a:solidFill>
            </a:endParaRPr>
          </a:p>
        </p:txBody>
      </p:sp>
      <p:sp>
        <p:nvSpPr>
          <p:cNvPr id="3" name="Content Placeholder 2"/>
          <p:cNvSpPr>
            <a:spLocks noGrp="1"/>
          </p:cNvSpPr>
          <p:nvPr>
            <p:ph idx="1"/>
          </p:nvPr>
        </p:nvSpPr>
        <p:spPr/>
        <p:txBody>
          <a:bodyPr/>
          <a:lstStyle/>
          <a:p>
            <a:r>
              <a:rPr lang="en-US" dirty="0" smtClean="0">
                <a:sym typeface="Symbol"/>
              </a:rPr>
              <a:t>From textbook (page </a:t>
            </a:r>
            <a:r>
              <a:rPr lang="en-US" dirty="0" smtClean="0">
                <a:sym typeface="Symbol"/>
              </a:rPr>
              <a:t>16): </a:t>
            </a:r>
            <a:r>
              <a:rPr lang="en-US" dirty="0" smtClean="0">
                <a:sym typeface="Symbol"/>
              </a:rPr>
              <a:t>1, 2, 3 &amp; 6 from the textbook.</a:t>
            </a:r>
            <a:endParaRPr lang="en-US" dirty="0"/>
          </a:p>
        </p:txBody>
      </p:sp>
    </p:spTree>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otalTime>1415</TotalTime>
  <Words>3388</Words>
  <Application>Microsoft Office PowerPoint</Application>
  <PresentationFormat>On-screen Show (4:3)</PresentationFormat>
  <Paragraphs>298</Paragraphs>
  <Slides>49</Slides>
  <Notes>39</Notes>
  <HiddenSlides>0</HiddenSlides>
  <MMClips>0</MMClips>
  <ScaleCrop>false</ScaleCrop>
  <HeadingPairs>
    <vt:vector size="6" baseType="variant">
      <vt:variant>
        <vt:lpstr>Theme</vt:lpstr>
      </vt:variant>
      <vt:variant>
        <vt:i4>1</vt:i4>
      </vt:variant>
      <vt:variant>
        <vt:lpstr>Embedded OLE Servers</vt:lpstr>
      </vt:variant>
      <vt:variant>
        <vt:i4>1</vt:i4>
      </vt:variant>
      <vt:variant>
        <vt:lpstr>Slide Titles</vt:lpstr>
      </vt:variant>
      <vt:variant>
        <vt:i4>49</vt:i4>
      </vt:variant>
    </vt:vector>
  </HeadingPairs>
  <TitlesOfParts>
    <vt:vector size="51" baseType="lpstr">
      <vt:lpstr>Office Theme</vt:lpstr>
      <vt:lpstr>Image</vt:lpstr>
      <vt:lpstr> Econ 102 - Introduction to Macro Economics Lecture Note - Chapter 1 What is Economics? </vt:lpstr>
      <vt:lpstr>Slide 2</vt:lpstr>
      <vt:lpstr>Slide 3</vt:lpstr>
      <vt:lpstr>Slide 4</vt:lpstr>
      <vt:lpstr>Definition of Economics</vt:lpstr>
      <vt:lpstr>Definition of Economics</vt:lpstr>
      <vt:lpstr>Definition of Economics</vt:lpstr>
      <vt:lpstr>Definition of Economics</vt:lpstr>
      <vt:lpstr>Definition of Economics</vt:lpstr>
      <vt:lpstr>Definition of Economics</vt:lpstr>
      <vt:lpstr>Definition of Economics</vt:lpstr>
      <vt:lpstr>Definition of Economics</vt:lpstr>
      <vt:lpstr>Definition of Economics</vt:lpstr>
      <vt:lpstr>Examples of Micro and Macroeconomic Questions </vt:lpstr>
      <vt:lpstr>Two Big Economic Questions </vt:lpstr>
      <vt:lpstr>Two Big Economic Questions </vt:lpstr>
      <vt:lpstr>Two Big Economic Questions </vt:lpstr>
      <vt:lpstr>Two Big Economic Questions </vt:lpstr>
      <vt:lpstr>Two Big Economic Questions </vt:lpstr>
      <vt:lpstr>Two Big Economic Questions </vt:lpstr>
      <vt:lpstr>Two Big Economic Questions </vt:lpstr>
      <vt:lpstr>Two Big Economic Questions </vt:lpstr>
      <vt:lpstr>Two Big Economic Questions </vt:lpstr>
      <vt:lpstr>Two Big Economic Questions </vt:lpstr>
      <vt:lpstr>Two Big Economic Questions </vt:lpstr>
      <vt:lpstr>Two Big Economic Questions </vt:lpstr>
      <vt:lpstr>Two Big Economic Questions </vt:lpstr>
      <vt:lpstr>Two Big Economic Questions </vt:lpstr>
      <vt:lpstr>Two Big Economic Questions </vt:lpstr>
      <vt:lpstr>Two Big Economic Questions </vt:lpstr>
      <vt:lpstr>Two Big Economic Questions </vt:lpstr>
      <vt:lpstr>Two Big Economic Questions </vt:lpstr>
      <vt:lpstr>The Economic Way of Thinking</vt:lpstr>
      <vt:lpstr>The Economic Way of Thinking</vt:lpstr>
      <vt:lpstr>The Economic Way of Thinking</vt:lpstr>
      <vt:lpstr>The Economic Way of Thinking</vt:lpstr>
      <vt:lpstr>The Economic Way of Thinking</vt:lpstr>
      <vt:lpstr>The Economic Way of Thinking</vt:lpstr>
      <vt:lpstr>The Economic Way of Thinking</vt:lpstr>
      <vt:lpstr>The Economic Way of Thinking</vt:lpstr>
      <vt:lpstr>The Economic Way of Thinking</vt:lpstr>
      <vt:lpstr>The Economic Way of Thinking</vt:lpstr>
      <vt:lpstr>The Economic Way of Thinking</vt:lpstr>
      <vt:lpstr>The Economic Way of Thinking</vt:lpstr>
      <vt:lpstr>Economics: A Social Science and Policy Tool</vt:lpstr>
      <vt:lpstr>Economics: A Social Science and Policy Tool</vt:lpstr>
      <vt:lpstr>Economics: A Social Science and Policy Tool</vt:lpstr>
      <vt:lpstr>Economics: A Social Science and Policy Tool</vt:lpstr>
      <vt:lpstr>Practice Questions</vt:lpstr>
    </vt:vector>
  </TitlesOfParts>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 Econ 101-Introduction to Micro Economics Lecture Note- Chapter 1 Ten Principles of Economics</dc:title>
  <dc:creator>Sony</dc:creator>
  <cp:lastModifiedBy>Shumi</cp:lastModifiedBy>
  <cp:revision>122</cp:revision>
  <dcterms:created xsi:type="dcterms:W3CDTF">2011-05-02T01:33:55Z</dcterms:created>
  <dcterms:modified xsi:type="dcterms:W3CDTF">2019-05-07T15:46:55Z</dcterms:modified>
</cp:coreProperties>
</file>