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charts/chart1.xml" ContentType="application/vnd.openxmlformats-officedocument.drawingml.chart+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3" r:id="rId1"/>
  </p:sldMasterIdLst>
  <p:notesMasterIdLst>
    <p:notesMasterId r:id="rId243"/>
  </p:notesMasterIdLst>
  <p:handoutMasterIdLst>
    <p:handoutMasterId r:id="rId244"/>
  </p:handoutMasterIdLst>
  <p:sldIdLst>
    <p:sldId id="256" r:id="rId2"/>
    <p:sldId id="1558" r:id="rId3"/>
    <p:sldId id="1559" r:id="rId4"/>
    <p:sldId id="1560" r:id="rId5"/>
    <p:sldId id="1561" r:id="rId6"/>
    <p:sldId id="1343" r:id="rId7"/>
    <p:sldId id="1341" r:id="rId8"/>
    <p:sldId id="1340" r:id="rId9"/>
    <p:sldId id="1539" r:id="rId10"/>
    <p:sldId id="777" r:id="rId11"/>
    <p:sldId id="1528" r:id="rId12"/>
    <p:sldId id="1525" r:id="rId13"/>
    <p:sldId id="1540" r:id="rId14"/>
    <p:sldId id="1524" r:id="rId15"/>
    <p:sldId id="726" r:id="rId16"/>
    <p:sldId id="727" r:id="rId17"/>
    <p:sldId id="1141" r:id="rId18"/>
    <p:sldId id="738" r:id="rId19"/>
    <p:sldId id="744" r:id="rId20"/>
    <p:sldId id="739" r:id="rId21"/>
    <p:sldId id="743" r:id="rId22"/>
    <p:sldId id="1440" r:id="rId23"/>
    <p:sldId id="1513" r:id="rId24"/>
    <p:sldId id="1497" r:id="rId25"/>
    <p:sldId id="1499" r:id="rId26"/>
    <p:sldId id="1441" r:id="rId27"/>
    <p:sldId id="740" r:id="rId28"/>
    <p:sldId id="741" r:id="rId29"/>
    <p:sldId id="1457" r:id="rId30"/>
    <p:sldId id="1142" r:id="rId31"/>
    <p:sldId id="1410" r:id="rId32"/>
    <p:sldId id="1143" r:id="rId33"/>
    <p:sldId id="1199" r:id="rId34"/>
    <p:sldId id="1145" r:id="rId35"/>
    <p:sldId id="1146" r:id="rId36"/>
    <p:sldId id="1149" r:id="rId37"/>
    <p:sldId id="1152" r:id="rId38"/>
    <p:sldId id="1198" r:id="rId39"/>
    <p:sldId id="1443" r:id="rId40"/>
    <p:sldId id="1158" r:id="rId41"/>
    <p:sldId id="1159" r:id="rId42"/>
    <p:sldId id="1160" r:id="rId43"/>
    <p:sldId id="1161" r:id="rId44"/>
    <p:sldId id="1162" r:id="rId45"/>
    <p:sldId id="1163" r:id="rId46"/>
    <p:sldId id="1355" r:id="rId47"/>
    <p:sldId id="1200" r:id="rId48"/>
    <p:sldId id="1167" r:id="rId49"/>
    <p:sldId id="1168" r:id="rId50"/>
    <p:sldId id="1170" r:id="rId51"/>
    <p:sldId id="1171" r:id="rId52"/>
    <p:sldId id="1172" r:id="rId53"/>
    <p:sldId id="1203" r:id="rId54"/>
    <p:sldId id="1201" r:id="rId55"/>
    <p:sldId id="1173" r:id="rId56"/>
    <p:sldId id="1452" r:id="rId57"/>
    <p:sldId id="1454" r:id="rId58"/>
    <p:sldId id="1202" r:id="rId59"/>
    <p:sldId id="1218" r:id="rId60"/>
    <p:sldId id="1432" r:id="rId61"/>
    <p:sldId id="1175" r:id="rId62"/>
    <p:sldId id="1176" r:id="rId63"/>
    <p:sldId id="1562" r:id="rId64"/>
    <p:sldId id="1179" r:id="rId65"/>
    <p:sldId id="1541" r:id="rId66"/>
    <p:sldId id="1373" r:id="rId67"/>
    <p:sldId id="1433" r:id="rId68"/>
    <p:sldId id="1073" r:id="rId69"/>
    <p:sldId id="1204" r:id="rId70"/>
    <p:sldId id="1074" r:id="rId71"/>
    <p:sldId id="1205" r:id="rId72"/>
    <p:sldId id="1207" r:id="rId73"/>
    <p:sldId id="1208" r:id="rId74"/>
    <p:sldId id="1209" r:id="rId75"/>
    <p:sldId id="1210" r:id="rId76"/>
    <p:sldId id="1448" r:id="rId77"/>
    <p:sldId id="1088" r:id="rId78"/>
    <p:sldId id="1090" r:id="rId79"/>
    <p:sldId id="1217" r:id="rId80"/>
    <p:sldId id="1092" r:id="rId81"/>
    <p:sldId id="1093" r:id="rId82"/>
    <p:sldId id="1096" r:id="rId83"/>
    <p:sldId id="1216" r:id="rId84"/>
    <p:sldId id="1460" r:id="rId85"/>
    <p:sldId id="1419" r:id="rId86"/>
    <p:sldId id="1418" r:id="rId87"/>
    <p:sldId id="1101" r:id="rId88"/>
    <p:sldId id="1518" r:id="rId89"/>
    <p:sldId id="1516" r:id="rId90"/>
    <p:sldId id="1517" r:id="rId91"/>
    <p:sldId id="1515" r:id="rId92"/>
    <p:sldId id="1520" r:id="rId93"/>
    <p:sldId id="1519" r:id="rId94"/>
    <p:sldId id="1103" r:id="rId95"/>
    <p:sldId id="1108" r:id="rId96"/>
    <p:sldId id="1104" r:id="rId97"/>
    <p:sldId id="1107" r:id="rId98"/>
    <p:sldId id="1110" r:id="rId99"/>
    <p:sldId id="1111" r:id="rId100"/>
    <p:sldId id="1112" r:id="rId101"/>
    <p:sldId id="1546" r:id="rId102"/>
    <p:sldId id="1113" r:id="rId103"/>
    <p:sldId id="1510" r:id="rId104"/>
    <p:sldId id="1512" r:id="rId105"/>
    <p:sldId id="1509" r:id="rId106"/>
    <p:sldId id="1511" r:id="rId107"/>
    <p:sldId id="1237" r:id="rId108"/>
    <p:sldId id="1238" r:id="rId109"/>
    <p:sldId id="1535" r:id="rId110"/>
    <p:sldId id="1536" r:id="rId111"/>
    <p:sldId id="1537" r:id="rId112"/>
    <p:sldId id="1538" r:id="rId113"/>
    <p:sldId id="1356" r:id="rId114"/>
    <p:sldId id="1347" r:id="rId115"/>
    <p:sldId id="1345" r:id="rId116"/>
    <p:sldId id="1344" r:id="rId117"/>
    <p:sldId id="468" r:id="rId118"/>
    <p:sldId id="631" r:id="rId119"/>
    <p:sldId id="708" r:id="rId120"/>
    <p:sldId id="451" r:id="rId121"/>
    <p:sldId id="452" r:id="rId122"/>
    <p:sldId id="472" r:id="rId123"/>
    <p:sldId id="1470" r:id="rId124"/>
    <p:sldId id="1240" r:id="rId125"/>
    <p:sldId id="516" r:id="rId126"/>
    <p:sldId id="724" r:id="rId127"/>
    <p:sldId id="753" r:id="rId128"/>
    <p:sldId id="725" r:id="rId129"/>
    <p:sldId id="757" r:id="rId130"/>
    <p:sldId id="677" r:id="rId131"/>
    <p:sldId id="678" r:id="rId132"/>
    <p:sldId id="766" r:id="rId133"/>
    <p:sldId id="755" r:id="rId134"/>
    <p:sldId id="768" r:id="rId135"/>
    <p:sldId id="769" r:id="rId136"/>
    <p:sldId id="745" r:id="rId137"/>
    <p:sldId id="521" r:id="rId138"/>
    <p:sldId id="770" r:id="rId139"/>
    <p:sldId id="501" r:id="rId140"/>
    <p:sldId id="455" r:id="rId141"/>
    <p:sldId id="772" r:id="rId142"/>
    <p:sldId id="523" r:id="rId143"/>
    <p:sldId id="748" r:id="rId144"/>
    <p:sldId id="648" r:id="rId145"/>
    <p:sldId id="528" r:id="rId146"/>
    <p:sldId id="1471" r:id="rId147"/>
    <p:sldId id="531" r:id="rId148"/>
    <p:sldId id="459" r:id="rId149"/>
    <p:sldId id="1458" r:id="rId150"/>
    <p:sldId id="679" r:id="rId151"/>
    <p:sldId id="456" r:id="rId152"/>
    <p:sldId id="747" r:id="rId153"/>
    <p:sldId id="1371" r:id="rId154"/>
    <p:sldId id="1351" r:id="rId155"/>
    <p:sldId id="1350" r:id="rId156"/>
    <p:sldId id="1348" r:id="rId157"/>
    <p:sldId id="775" r:id="rId158"/>
    <p:sldId id="496" r:id="rId159"/>
    <p:sldId id="1241" r:id="rId160"/>
    <p:sldId id="1424" r:id="rId161"/>
    <p:sldId id="1242" r:id="rId162"/>
    <p:sldId id="1243" r:id="rId163"/>
    <p:sldId id="1244" r:id="rId164"/>
    <p:sldId id="1245" r:id="rId165"/>
    <p:sldId id="1246" r:id="rId166"/>
    <p:sldId id="1247" r:id="rId167"/>
    <p:sldId id="1248" r:id="rId168"/>
    <p:sldId id="1251" r:id="rId169"/>
    <p:sldId id="1362" r:id="rId170"/>
    <p:sldId id="1472" r:id="rId171"/>
    <p:sldId id="1254" r:id="rId172"/>
    <p:sldId id="1255" r:id="rId173"/>
    <p:sldId id="1256" r:id="rId174"/>
    <p:sldId id="1257" r:id="rId175"/>
    <p:sldId id="1258" r:id="rId176"/>
    <p:sldId id="1259" r:id="rId177"/>
    <p:sldId id="1514" r:id="rId178"/>
    <p:sldId id="1261" r:id="rId179"/>
    <p:sldId id="1357" r:id="rId180"/>
    <p:sldId id="1266" r:id="rId181"/>
    <p:sldId id="1267" r:id="rId182"/>
    <p:sldId id="1268" r:id="rId183"/>
    <p:sldId id="1434" r:id="rId184"/>
    <p:sldId id="1435" r:id="rId185"/>
    <p:sldId id="1436" r:id="rId186"/>
    <p:sldId id="1437" r:id="rId187"/>
    <p:sldId id="1269" r:id="rId188"/>
    <p:sldId id="1438" r:id="rId189"/>
    <p:sldId id="1274" r:id="rId190"/>
    <p:sldId id="1283" r:id="rId191"/>
    <p:sldId id="1365" r:id="rId192"/>
    <p:sldId id="1374" r:id="rId193"/>
    <p:sldId id="1285" r:id="rId194"/>
    <p:sldId id="1288" r:id="rId195"/>
    <p:sldId id="1289" r:id="rId196"/>
    <p:sldId id="1290" r:id="rId197"/>
    <p:sldId id="1291" r:id="rId198"/>
    <p:sldId id="1292" r:id="rId199"/>
    <p:sldId id="1297" r:id="rId200"/>
    <p:sldId id="1298" r:id="rId201"/>
    <p:sldId id="1299" r:id="rId202"/>
    <p:sldId id="1301" r:id="rId203"/>
    <p:sldId id="1303" r:id="rId204"/>
    <p:sldId id="1304" r:id="rId205"/>
    <p:sldId id="1308" r:id="rId206"/>
    <p:sldId id="1550" r:id="rId207"/>
    <p:sldId id="1551" r:id="rId208"/>
    <p:sldId id="1359" r:id="rId209"/>
    <p:sldId id="1553" r:id="rId210"/>
    <p:sldId id="1309" r:id="rId211"/>
    <p:sldId id="1310" r:id="rId212"/>
    <p:sldId id="1311" r:id="rId213"/>
    <p:sldId id="1312" r:id="rId214"/>
    <p:sldId id="1313" r:id="rId215"/>
    <p:sldId id="1314" r:id="rId216"/>
    <p:sldId id="1315" r:id="rId217"/>
    <p:sldId id="1316" r:id="rId218"/>
    <p:sldId id="1318" r:id="rId219"/>
    <p:sldId id="1319" r:id="rId220"/>
    <p:sldId id="1320" r:id="rId221"/>
    <p:sldId id="1321" r:id="rId222"/>
    <p:sldId id="1322" r:id="rId223"/>
    <p:sldId id="1324" r:id="rId224"/>
    <p:sldId id="1325" r:id="rId225"/>
    <p:sldId id="1326" r:id="rId226"/>
    <p:sldId id="1360" r:id="rId227"/>
    <p:sldId id="1552" r:id="rId228"/>
    <p:sldId id="1328" r:id="rId229"/>
    <p:sldId id="1327" r:id="rId230"/>
    <p:sldId id="1329" r:id="rId231"/>
    <p:sldId id="1547" r:id="rId232"/>
    <p:sldId id="1372" r:id="rId233"/>
    <p:sldId id="1330" r:id="rId234"/>
    <p:sldId id="1331" r:id="rId235"/>
    <p:sldId id="1332" r:id="rId236"/>
    <p:sldId id="1333" r:id="rId237"/>
    <p:sldId id="1334" r:id="rId238"/>
    <p:sldId id="1554" r:id="rId239"/>
    <p:sldId id="1555" r:id="rId240"/>
    <p:sldId id="1556" r:id="rId241"/>
    <p:sldId id="1557" r:id="rId242"/>
  </p:sldIdLst>
  <p:sldSz cx="9144000" cy="6858000" type="screen4x3"/>
  <p:notesSz cx="6858000" cy="9144000"/>
  <p:defaultTex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66FF"/>
    <a:srgbClr val="FF00FF"/>
    <a:srgbClr val="FF0000"/>
    <a:srgbClr val="D62AA9"/>
    <a:srgbClr val="99CCFF"/>
    <a:srgbClr val="6699FF"/>
    <a:srgbClr val="0099CC"/>
    <a:srgbClr val="0066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8571" autoAdjust="0"/>
    <p:restoredTop sz="90870" autoAdjust="0"/>
  </p:normalViewPr>
  <p:slideViewPr>
    <p:cSldViewPr>
      <p:cViewPr>
        <p:scale>
          <a:sx n="80" d="100"/>
          <a:sy n="80" d="100"/>
        </p:scale>
        <p:origin x="-1344" y="-11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Lst>
  </p:outlineViewPr>
  <p:notesTextViewPr>
    <p:cViewPr>
      <p:scale>
        <a:sx n="100" d="100"/>
        <a:sy n="100" d="100"/>
      </p:scale>
      <p:origin x="0" y="0"/>
    </p:cViewPr>
  </p:notesTextViewPr>
  <p:sorterViewPr>
    <p:cViewPr>
      <p:scale>
        <a:sx n="60" d="100"/>
        <a:sy n="60" d="100"/>
      </p:scale>
      <p:origin x="0" y="18211"/>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theme" Target="theme/theme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slide" Target="slides/slide232.xml"/><Relationship Id="rId238" Type="http://schemas.openxmlformats.org/officeDocument/2006/relationships/slide" Target="slides/slide237.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handoutMaster" Target="handoutMasters/handout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presProps" Target="presProps.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viewProps" Target="view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6" Type="http://schemas.openxmlformats.org/officeDocument/2006/relationships/slide" Target="slides/slide25.xml"/><Relationship Id="rId231" Type="http://schemas.openxmlformats.org/officeDocument/2006/relationships/slide" Target="slides/slide230.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8" Type="http://schemas.openxmlformats.org/officeDocument/2006/relationships/slide" Target="slides/slide125.xml"/><Relationship Id="rId13" Type="http://schemas.openxmlformats.org/officeDocument/2006/relationships/slide" Target="slides/slide138.xml"/><Relationship Id="rId18" Type="http://schemas.openxmlformats.org/officeDocument/2006/relationships/slide" Target="slides/slide145.xml"/><Relationship Id="rId26" Type="http://schemas.openxmlformats.org/officeDocument/2006/relationships/slide" Target="slides/slide193.xml"/><Relationship Id="rId39" Type="http://schemas.openxmlformats.org/officeDocument/2006/relationships/slide" Target="slides/slide236.xml"/><Relationship Id="rId3" Type="http://schemas.openxmlformats.org/officeDocument/2006/relationships/slide" Target="slides/slide117.xml"/><Relationship Id="rId21" Type="http://schemas.openxmlformats.org/officeDocument/2006/relationships/slide" Target="slides/slide148.xml"/><Relationship Id="rId34" Type="http://schemas.openxmlformats.org/officeDocument/2006/relationships/slide" Target="slides/slide218.xml"/><Relationship Id="rId7" Type="http://schemas.openxmlformats.org/officeDocument/2006/relationships/slide" Target="slides/slide123.xml"/><Relationship Id="rId12" Type="http://schemas.openxmlformats.org/officeDocument/2006/relationships/slide" Target="slides/slide137.xml"/><Relationship Id="rId17" Type="http://schemas.openxmlformats.org/officeDocument/2006/relationships/slide" Target="slides/slide142.xml"/><Relationship Id="rId25" Type="http://schemas.openxmlformats.org/officeDocument/2006/relationships/slide" Target="slides/slide182.xml"/><Relationship Id="rId33" Type="http://schemas.openxmlformats.org/officeDocument/2006/relationships/slide" Target="slides/slide216.xml"/><Relationship Id="rId38" Type="http://schemas.openxmlformats.org/officeDocument/2006/relationships/slide" Target="slides/slide235.xml"/><Relationship Id="rId2" Type="http://schemas.openxmlformats.org/officeDocument/2006/relationships/slide" Target="slides/slide76.xml"/><Relationship Id="rId16" Type="http://schemas.openxmlformats.org/officeDocument/2006/relationships/slide" Target="slides/slide141.xml"/><Relationship Id="rId20" Type="http://schemas.openxmlformats.org/officeDocument/2006/relationships/slide" Target="slides/slide147.xml"/><Relationship Id="rId29" Type="http://schemas.openxmlformats.org/officeDocument/2006/relationships/slide" Target="slides/slide210.xml"/><Relationship Id="rId1" Type="http://schemas.openxmlformats.org/officeDocument/2006/relationships/slide" Target="slides/slide1.xml"/><Relationship Id="rId6" Type="http://schemas.openxmlformats.org/officeDocument/2006/relationships/slide" Target="slides/slide122.xml"/><Relationship Id="rId11" Type="http://schemas.openxmlformats.org/officeDocument/2006/relationships/slide" Target="slides/slide135.xml"/><Relationship Id="rId24" Type="http://schemas.openxmlformats.org/officeDocument/2006/relationships/slide" Target="slides/slide178.xml"/><Relationship Id="rId32" Type="http://schemas.openxmlformats.org/officeDocument/2006/relationships/slide" Target="slides/slide214.xml"/><Relationship Id="rId37" Type="http://schemas.openxmlformats.org/officeDocument/2006/relationships/slide" Target="slides/slide234.xml"/><Relationship Id="rId40" Type="http://schemas.openxmlformats.org/officeDocument/2006/relationships/slide" Target="slides/slide237.xml"/><Relationship Id="rId5" Type="http://schemas.openxmlformats.org/officeDocument/2006/relationships/slide" Target="slides/slide121.xml"/><Relationship Id="rId15" Type="http://schemas.openxmlformats.org/officeDocument/2006/relationships/slide" Target="slides/slide140.xml"/><Relationship Id="rId23" Type="http://schemas.openxmlformats.org/officeDocument/2006/relationships/slide" Target="slides/slide158.xml"/><Relationship Id="rId28" Type="http://schemas.openxmlformats.org/officeDocument/2006/relationships/slide" Target="slides/slide205.xml"/><Relationship Id="rId36" Type="http://schemas.openxmlformats.org/officeDocument/2006/relationships/slide" Target="slides/slide222.xml"/><Relationship Id="rId10" Type="http://schemas.openxmlformats.org/officeDocument/2006/relationships/slide" Target="slides/slide134.xml"/><Relationship Id="rId19" Type="http://schemas.openxmlformats.org/officeDocument/2006/relationships/slide" Target="slides/slide146.xml"/><Relationship Id="rId31" Type="http://schemas.openxmlformats.org/officeDocument/2006/relationships/slide" Target="slides/slide213.xml"/><Relationship Id="rId4" Type="http://schemas.openxmlformats.org/officeDocument/2006/relationships/slide" Target="slides/slide120.xml"/><Relationship Id="rId9" Type="http://schemas.openxmlformats.org/officeDocument/2006/relationships/slide" Target="slides/slide126.xml"/><Relationship Id="rId14" Type="http://schemas.openxmlformats.org/officeDocument/2006/relationships/slide" Target="slides/slide139.xml"/><Relationship Id="rId22" Type="http://schemas.openxmlformats.org/officeDocument/2006/relationships/slide" Target="slides/slide151.xml"/><Relationship Id="rId27" Type="http://schemas.openxmlformats.org/officeDocument/2006/relationships/slide" Target="slides/slide204.xml"/><Relationship Id="rId30" Type="http://schemas.openxmlformats.org/officeDocument/2006/relationships/slide" Target="slides/slide212.xml"/><Relationship Id="rId35" Type="http://schemas.openxmlformats.org/officeDocument/2006/relationships/slide" Target="slides/slide22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28"/>
    </mc:Choice>
    <mc:Fallback>
      <c:style val="28"/>
    </mc:Fallback>
  </mc:AlternateContent>
  <c:chart>
    <c:autoTitleDeleted val="1"/>
    <c:plotArea>
      <c:layout/>
      <c:barChart>
        <c:barDir val="col"/>
        <c:grouping val="clustered"/>
        <c:varyColors val="0"/>
        <c:ser>
          <c:idx val="0"/>
          <c:order val="0"/>
          <c:tx>
            <c:strRef>
              <c:f>Sheet1!$B$1</c:f>
              <c:strCache>
                <c:ptCount val="1"/>
                <c:pt idx="0">
                  <c:v>Aboveground</c:v>
                </c:pt>
              </c:strCache>
            </c:strRef>
          </c:tx>
          <c:spPr>
            <a:solidFill>
              <a:srgbClr val="FFFF00"/>
            </a:solidFill>
          </c:spPr>
          <c:invertIfNegative val="0"/>
          <c:cat>
            <c:strRef>
              <c:f>Sheet1!$A$2:$A$7</c:f>
              <c:strCache>
                <c:ptCount val="6"/>
                <c:pt idx="0">
                  <c:v>Tundra</c:v>
                </c:pt>
                <c:pt idx="1">
                  <c:v>Taiga</c:v>
                </c:pt>
                <c:pt idx="2">
                  <c:v>Grassland</c:v>
                </c:pt>
                <c:pt idx="3">
                  <c:v>Deciduous forest</c:v>
                </c:pt>
                <c:pt idx="4">
                  <c:v>Savanna</c:v>
                </c:pt>
                <c:pt idx="5">
                  <c:v>Tropical forests</c:v>
                </c:pt>
              </c:strCache>
            </c:strRef>
          </c:cat>
          <c:val>
            <c:numRef>
              <c:f>Sheet1!$B$2:$B$7</c:f>
              <c:numCache>
                <c:formatCode>General</c:formatCode>
                <c:ptCount val="6"/>
                <c:pt idx="0">
                  <c:v>4.3</c:v>
                </c:pt>
                <c:pt idx="1">
                  <c:v>35</c:v>
                </c:pt>
                <c:pt idx="2">
                  <c:v>35</c:v>
                </c:pt>
                <c:pt idx="3">
                  <c:v>45</c:v>
                </c:pt>
                <c:pt idx="4">
                  <c:v>68</c:v>
                </c:pt>
                <c:pt idx="5">
                  <c:v>75</c:v>
                </c:pt>
              </c:numCache>
            </c:numRef>
          </c:val>
        </c:ser>
        <c:ser>
          <c:idx val="1"/>
          <c:order val="1"/>
          <c:tx>
            <c:strRef>
              <c:f>Sheet1!$C$1</c:f>
              <c:strCache>
                <c:ptCount val="1"/>
                <c:pt idx="0">
                  <c:v>Roots</c:v>
                </c:pt>
              </c:strCache>
            </c:strRef>
          </c:tx>
          <c:invertIfNegative val="0"/>
          <c:cat>
            <c:strRef>
              <c:f>Sheet1!$A$2:$A$7</c:f>
              <c:strCache>
                <c:ptCount val="6"/>
                <c:pt idx="0">
                  <c:v>Tundra</c:v>
                </c:pt>
                <c:pt idx="1">
                  <c:v>Taiga</c:v>
                </c:pt>
                <c:pt idx="2">
                  <c:v>Grassland</c:v>
                </c:pt>
                <c:pt idx="3">
                  <c:v>Deciduous forest</c:v>
                </c:pt>
                <c:pt idx="4">
                  <c:v>Savanna</c:v>
                </c:pt>
                <c:pt idx="5">
                  <c:v>Tropical forests</c:v>
                </c:pt>
              </c:strCache>
            </c:strRef>
          </c:cat>
          <c:val>
            <c:numRef>
              <c:f>Sheet1!$C$2:$C$7</c:f>
              <c:numCache>
                <c:formatCode>General</c:formatCode>
                <c:ptCount val="6"/>
                <c:pt idx="0">
                  <c:v>10</c:v>
                </c:pt>
                <c:pt idx="1">
                  <c:v>16</c:v>
                </c:pt>
                <c:pt idx="2">
                  <c:v>42</c:v>
                </c:pt>
                <c:pt idx="3">
                  <c:v>25</c:v>
                </c:pt>
                <c:pt idx="4">
                  <c:v>20</c:v>
                </c:pt>
                <c:pt idx="5">
                  <c:v>15</c:v>
                </c:pt>
              </c:numCache>
            </c:numRef>
          </c:val>
        </c:ser>
        <c:ser>
          <c:idx val="2"/>
          <c:order val="2"/>
          <c:tx>
            <c:strRef>
              <c:f>Sheet1!$D$1</c:f>
              <c:strCache>
                <c:ptCount val="1"/>
                <c:pt idx="0">
                  <c:v>Soil</c:v>
                </c:pt>
              </c:strCache>
            </c:strRef>
          </c:tx>
          <c:spPr>
            <a:solidFill>
              <a:srgbClr val="FF0000"/>
            </a:solidFill>
          </c:spPr>
          <c:invertIfNegative val="0"/>
          <c:cat>
            <c:strRef>
              <c:f>Sheet1!$A$2:$A$7</c:f>
              <c:strCache>
                <c:ptCount val="6"/>
                <c:pt idx="0">
                  <c:v>Tundra</c:v>
                </c:pt>
                <c:pt idx="1">
                  <c:v>Taiga</c:v>
                </c:pt>
                <c:pt idx="2">
                  <c:v>Grassland</c:v>
                </c:pt>
                <c:pt idx="3">
                  <c:v>Deciduous forest</c:v>
                </c:pt>
                <c:pt idx="4">
                  <c:v>Savanna</c:v>
                </c:pt>
                <c:pt idx="5">
                  <c:v>Tropical forests</c:v>
                </c:pt>
              </c:strCache>
            </c:strRef>
          </c:cat>
          <c:val>
            <c:numRef>
              <c:f>Sheet1!$D$2:$D$7</c:f>
              <c:numCache>
                <c:formatCode>General</c:formatCode>
                <c:ptCount val="6"/>
                <c:pt idx="0">
                  <c:v>88</c:v>
                </c:pt>
                <c:pt idx="1">
                  <c:v>49</c:v>
                </c:pt>
                <c:pt idx="2">
                  <c:v>23</c:v>
                </c:pt>
                <c:pt idx="3">
                  <c:v>30</c:v>
                </c:pt>
                <c:pt idx="4">
                  <c:v>12</c:v>
                </c:pt>
                <c:pt idx="5">
                  <c:v>10</c:v>
                </c:pt>
              </c:numCache>
            </c:numRef>
          </c:val>
        </c:ser>
        <c:dLbls>
          <c:showLegendKey val="0"/>
          <c:showVal val="0"/>
          <c:showCatName val="0"/>
          <c:showSerName val="0"/>
          <c:showPercent val="0"/>
          <c:showBubbleSize val="0"/>
        </c:dLbls>
        <c:gapWidth val="150"/>
        <c:axId val="214721280"/>
        <c:axId val="214722816"/>
      </c:barChart>
      <c:catAx>
        <c:axId val="214721280"/>
        <c:scaling>
          <c:orientation val="minMax"/>
        </c:scaling>
        <c:delete val="0"/>
        <c:axPos val="b"/>
        <c:majorTickMark val="out"/>
        <c:minorTickMark val="none"/>
        <c:tickLblPos val="nextTo"/>
        <c:txPr>
          <a:bodyPr/>
          <a:lstStyle/>
          <a:p>
            <a:pPr>
              <a:defRPr sz="1400">
                <a:latin typeface="Calibri" pitchFamily="34" charset="0"/>
              </a:defRPr>
            </a:pPr>
            <a:endParaRPr lang="en-US"/>
          </a:p>
        </c:txPr>
        <c:crossAx val="214722816"/>
        <c:crosses val="autoZero"/>
        <c:auto val="1"/>
        <c:lblAlgn val="ctr"/>
        <c:lblOffset val="100"/>
        <c:noMultiLvlLbl val="0"/>
      </c:catAx>
      <c:valAx>
        <c:axId val="214722816"/>
        <c:scaling>
          <c:orientation val="minMax"/>
        </c:scaling>
        <c:delete val="0"/>
        <c:axPos val="l"/>
        <c:majorGridlines/>
        <c:title>
          <c:tx>
            <c:rich>
              <a:bodyPr rot="-5400000" vert="horz"/>
              <a:lstStyle/>
              <a:p>
                <a:pPr>
                  <a:defRPr/>
                </a:pPr>
                <a:r>
                  <a:rPr lang="en-US" sz="2000" b="0" dirty="0" smtClean="0">
                    <a:latin typeface="Calibri" pitchFamily="34" charset="0"/>
                  </a:rPr>
                  <a:t>Percentage</a:t>
                </a:r>
                <a:endParaRPr lang="en-US" sz="2000" b="0" dirty="0">
                  <a:latin typeface="Calibri" pitchFamily="34" charset="0"/>
                </a:endParaRPr>
              </a:p>
            </c:rich>
          </c:tx>
          <c:overlay val="0"/>
        </c:title>
        <c:numFmt formatCode="General" sourceLinked="1"/>
        <c:majorTickMark val="out"/>
        <c:minorTickMark val="none"/>
        <c:tickLblPos val="nextTo"/>
        <c:spPr>
          <a:noFill/>
          <a:ln w="9525" cap="flat" cmpd="sng" algn="ctr">
            <a:solidFill>
              <a:schemeClr val="dk1">
                <a:shade val="95000"/>
                <a:satMod val="105000"/>
              </a:schemeClr>
            </a:solidFill>
            <a:prstDash val="solid"/>
          </a:ln>
          <a:effectLst/>
        </c:spPr>
        <c:txPr>
          <a:bodyPr/>
          <a:lstStyle/>
          <a:p>
            <a:pPr>
              <a:defRPr sz="1600">
                <a:solidFill>
                  <a:schemeClr val="tx1"/>
                </a:solidFill>
                <a:latin typeface="Calibri" pitchFamily="34" charset="0"/>
                <a:ea typeface="+mn-ea"/>
                <a:cs typeface="+mn-cs"/>
              </a:defRPr>
            </a:pPr>
            <a:endParaRPr lang="en-US"/>
          </a:p>
        </c:txPr>
        <c:crossAx val="214721280"/>
        <c:crosses val="autoZero"/>
        <c:crossBetween val="between"/>
      </c:valAx>
    </c:plotArea>
    <c:legend>
      <c:legendPos val="t"/>
      <c:overlay val="0"/>
      <c:txPr>
        <a:bodyPr/>
        <a:lstStyle/>
        <a:p>
          <a:pPr>
            <a:defRPr sz="1600">
              <a:latin typeface="Calibri" pitchFamily="34" charset="0"/>
            </a:defRPr>
          </a:pPr>
          <a:endParaRPr lang="en-US"/>
        </a:p>
      </c:txPr>
    </c:legend>
    <c:plotVisOnly val="1"/>
    <c:dispBlanksAs val="gap"/>
    <c:showDLblsOverMax val="0"/>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387090-25A6-4D61-A04A-C6DB228B1859}"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97BEA5CA-956C-4350-95D7-EB2EE8E1F3A9}" type="pres">
      <dgm:prSet presAssocID="{67387090-25A6-4D61-A04A-C6DB228B1859}" presName="linear" presStyleCnt="0">
        <dgm:presLayoutVars>
          <dgm:animLvl val="lvl"/>
          <dgm:resizeHandles val="exact"/>
        </dgm:presLayoutVars>
      </dgm:prSet>
      <dgm:spPr/>
      <dgm:t>
        <a:bodyPr/>
        <a:lstStyle/>
        <a:p>
          <a:endParaRPr lang="en-US"/>
        </a:p>
      </dgm:t>
    </dgm:pt>
  </dgm:ptLst>
  <dgm:cxnLst>
    <dgm:cxn modelId="{2A9ED0B7-6467-4583-B316-7F8FAB911C5D}" type="presOf" srcId="{67387090-25A6-4D61-A04A-C6DB228B1859}" destId="{97BEA5CA-956C-4350-95D7-EB2EE8E1F3A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387090-25A6-4D61-A04A-C6DB228B1859}"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97BEA5CA-956C-4350-95D7-EB2EE8E1F3A9}" type="pres">
      <dgm:prSet presAssocID="{67387090-25A6-4D61-A04A-C6DB228B1859}" presName="linear" presStyleCnt="0">
        <dgm:presLayoutVars>
          <dgm:animLvl val="lvl"/>
          <dgm:resizeHandles val="exact"/>
        </dgm:presLayoutVars>
      </dgm:prSet>
      <dgm:spPr/>
      <dgm:t>
        <a:bodyPr/>
        <a:lstStyle/>
        <a:p>
          <a:endParaRPr lang="en-US"/>
        </a:p>
      </dgm:t>
    </dgm:pt>
  </dgm:ptLst>
  <dgm:cxnLst>
    <dgm:cxn modelId="{E2E8B8BE-6B03-4102-9AD1-D77603A7E1D3}" type="presOf" srcId="{67387090-25A6-4D61-A04A-C6DB228B1859}" destId="{97BEA5CA-956C-4350-95D7-EB2EE8E1F3A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387090-25A6-4D61-A04A-C6DB228B1859}"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97BEA5CA-956C-4350-95D7-EB2EE8E1F3A9}" type="pres">
      <dgm:prSet presAssocID="{67387090-25A6-4D61-A04A-C6DB228B1859}" presName="linear" presStyleCnt="0">
        <dgm:presLayoutVars>
          <dgm:animLvl val="lvl"/>
          <dgm:resizeHandles val="exact"/>
        </dgm:presLayoutVars>
      </dgm:prSet>
      <dgm:spPr/>
      <dgm:t>
        <a:bodyPr/>
        <a:lstStyle/>
        <a:p>
          <a:endParaRPr lang="en-US"/>
        </a:p>
      </dgm:t>
    </dgm:pt>
  </dgm:ptLst>
  <dgm:cxnLst>
    <dgm:cxn modelId="{191CF05F-3D57-4394-ABF6-103B588C9F41}" type="presOf" srcId="{67387090-25A6-4D61-A04A-C6DB228B1859}" destId="{97BEA5CA-956C-4350-95D7-EB2EE8E1F3A9}" srcOrd="0"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Times New Roman" charset="0"/>
              </a:defRPr>
            </a:lvl1pPr>
          </a:lstStyle>
          <a:p>
            <a:pPr>
              <a:defRPr/>
            </a:pPr>
            <a:endParaRPr lang="en-US" dirty="0"/>
          </a:p>
        </p:txBody>
      </p:sp>
      <p:sp>
        <p:nvSpPr>
          <p:cNvPr id="3686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pPr>
              <a:defRPr/>
            </a:pPr>
            <a:endParaRPr lang="en-US" dirty="0"/>
          </a:p>
        </p:txBody>
      </p:sp>
      <p:sp>
        <p:nvSpPr>
          <p:cNvPr id="3686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Times New Roman" charset="0"/>
              </a:defRPr>
            </a:lvl1pPr>
          </a:lstStyle>
          <a:p>
            <a:pPr>
              <a:defRPr/>
            </a:pPr>
            <a:endParaRPr lang="en-US" dirty="0"/>
          </a:p>
        </p:txBody>
      </p:sp>
      <p:sp>
        <p:nvSpPr>
          <p:cNvPr id="3686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pPr>
              <a:defRPr/>
            </a:pPr>
            <a:fld id="{A7A6D5CE-B99E-47A8-BC3E-E8D330949D77}" type="slidenum">
              <a:rPr lang="en-US"/>
              <a:pPr>
                <a:defRPr/>
              </a:pPr>
              <a:t>‹#›</a:t>
            </a:fld>
            <a:endParaRPr lang="en-US" dirty="0"/>
          </a:p>
        </p:txBody>
      </p:sp>
    </p:spTree>
    <p:extLst>
      <p:ext uri="{BB962C8B-B14F-4D97-AF65-F5344CB8AC3E}">
        <p14:creationId xmlns:p14="http://schemas.microsoft.com/office/powerpoint/2010/main" val="6957416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Times New Roman" charset="0"/>
              </a:defRPr>
            </a:lvl1pPr>
          </a:lstStyle>
          <a:p>
            <a:pPr>
              <a:defRPr/>
            </a:pPr>
            <a:endParaRPr lang="en-US" dirty="0"/>
          </a:p>
        </p:txBody>
      </p:sp>
      <p:sp>
        <p:nvSpPr>
          <p:cNvPr id="12185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pPr>
              <a:defRPr/>
            </a:pPr>
            <a:endParaRPr lang="en-US" dirty="0"/>
          </a:p>
        </p:txBody>
      </p:sp>
      <p:sp>
        <p:nvSpPr>
          <p:cNvPr id="163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186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Times New Roman" charset="0"/>
              </a:defRPr>
            </a:lvl1pPr>
          </a:lstStyle>
          <a:p>
            <a:pPr>
              <a:defRPr/>
            </a:pPr>
            <a:endParaRPr lang="en-US" dirty="0"/>
          </a:p>
        </p:txBody>
      </p:sp>
      <p:sp>
        <p:nvSpPr>
          <p:cNvPr id="12186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pPr>
              <a:defRPr/>
            </a:pPr>
            <a:fld id="{F1CC5D99-38B8-4A61-AAA4-57E3E31EB802}" type="slidenum">
              <a:rPr lang="en-US"/>
              <a:pPr>
                <a:defRPr/>
              </a:pPr>
              <a:t>‹#›</a:t>
            </a:fld>
            <a:endParaRPr lang="en-US" dirty="0"/>
          </a:p>
        </p:txBody>
      </p:sp>
    </p:spTree>
    <p:extLst>
      <p:ext uri="{BB962C8B-B14F-4D97-AF65-F5344CB8AC3E}">
        <p14:creationId xmlns:p14="http://schemas.microsoft.com/office/powerpoint/2010/main" val="28089118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p:spPr>
        <p:txBody>
          <a:bodyPr/>
          <a:lstStyle/>
          <a:p>
            <a:fld id="{ED7F479F-2EC6-4FC6-99D9-CB6B84744BE4}" type="slidenum">
              <a:rPr lang="en-US" smtClean="0">
                <a:latin typeface="Times New Roman" pitchFamily="18" charset="0"/>
              </a:rPr>
              <a:pPr/>
              <a:t>1</a:t>
            </a:fld>
            <a:endParaRPr lang="en-US" dirty="0" smtClean="0">
              <a:latin typeface="Times New Roman" pitchFamily="18" charset="0"/>
            </a:endParaRPr>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18E270-4F8F-43B9-BA1A-5C68A9202DD2}" type="slidenum">
              <a:rPr lang="en-US"/>
              <a:pPr/>
              <a:t>32</a:t>
            </a:fld>
            <a:endParaRPr lang="en-US" dirty="0"/>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18E270-4F8F-43B9-BA1A-5C68A9202DD2}" type="slidenum">
              <a:rPr lang="en-US"/>
              <a:pPr/>
              <a:t>33</a:t>
            </a:fld>
            <a:endParaRPr lang="en-US" dirty="0"/>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F155D4-DD3D-41EA-B22C-BBBDC587ECD7}" type="slidenum">
              <a:rPr lang="en-US"/>
              <a:pPr/>
              <a:t>34</a:t>
            </a:fld>
            <a:endParaRPr lang="en-US" dirty="0"/>
          </a:p>
        </p:txBody>
      </p:sp>
      <p:sp>
        <p:nvSpPr>
          <p:cNvPr id="655362" name="Rectangle 2"/>
          <p:cNvSpPr>
            <a:spLocks noGrp="1" noRot="1" noChangeAspect="1" noChangeArrowheads="1" noTextEdit="1"/>
          </p:cNvSpPr>
          <p:nvPr>
            <p:ph type="sldImg"/>
          </p:nvPr>
        </p:nvSpPr>
        <p:spPr>
          <a:ln/>
        </p:spPr>
      </p:sp>
      <p:sp>
        <p:nvSpPr>
          <p:cNvPr id="6553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ED1126-120E-432C-A7F0-ABA070A2DEDD}" type="slidenum">
              <a:rPr lang="en-US"/>
              <a:pPr/>
              <a:t>35</a:t>
            </a:fld>
            <a:endParaRPr lang="en-US" dirty="0"/>
          </a:p>
        </p:txBody>
      </p:sp>
      <p:sp>
        <p:nvSpPr>
          <p:cNvPr id="585730" name="Rectangle 2"/>
          <p:cNvSpPr>
            <a:spLocks noGrp="1" noRot="1" noChangeAspect="1" noChangeArrowheads="1" noTextEdit="1"/>
          </p:cNvSpPr>
          <p:nvPr>
            <p:ph type="sldImg"/>
          </p:nvPr>
        </p:nvSpPr>
        <p:spPr>
          <a:ln/>
        </p:spPr>
      </p:sp>
      <p:sp>
        <p:nvSpPr>
          <p:cNvPr id="5857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1905F8-AD6E-4480-BF51-64777CE59FEE}" type="slidenum">
              <a:rPr lang="en-US"/>
              <a:pPr/>
              <a:t>36</a:t>
            </a:fld>
            <a:endParaRPr lang="en-US" dirty="0"/>
          </a:p>
        </p:txBody>
      </p:sp>
      <p:sp>
        <p:nvSpPr>
          <p:cNvPr id="657410" name="Rectangle 2"/>
          <p:cNvSpPr>
            <a:spLocks noGrp="1" noRot="1" noChangeAspect="1" noChangeArrowheads="1" noTextEdit="1"/>
          </p:cNvSpPr>
          <p:nvPr>
            <p:ph type="sldImg"/>
          </p:nvPr>
        </p:nvSpPr>
        <p:spPr>
          <a:ln/>
        </p:spPr>
      </p:sp>
      <p:sp>
        <p:nvSpPr>
          <p:cNvPr id="6574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328D92-2C65-4149-A0A1-66089AA6FC3E}" type="slidenum">
              <a:rPr lang="en-US"/>
              <a:pPr/>
              <a:t>37</a:t>
            </a:fld>
            <a:endParaRPr lang="en-US" dirty="0"/>
          </a:p>
        </p:txBody>
      </p:sp>
      <p:sp>
        <p:nvSpPr>
          <p:cNvPr id="589826" name="Rectangle 2"/>
          <p:cNvSpPr>
            <a:spLocks noGrp="1" noRot="1" noChangeAspect="1" noChangeArrowheads="1" noTextEdit="1"/>
          </p:cNvSpPr>
          <p:nvPr>
            <p:ph type="sldImg"/>
          </p:nvPr>
        </p:nvSpPr>
        <p:spPr>
          <a:ln/>
        </p:spPr>
      </p:sp>
      <p:sp>
        <p:nvSpPr>
          <p:cNvPr id="58982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Slide Image Placeholder 1"/>
          <p:cNvSpPr>
            <a:spLocks noGrp="1" noRot="1" noChangeAspect="1" noTextEdit="1"/>
          </p:cNvSpPr>
          <p:nvPr>
            <p:ph type="sldImg"/>
          </p:nvPr>
        </p:nvSpPr>
        <p:spPr>
          <a:ln/>
        </p:spPr>
      </p:sp>
      <p:sp>
        <p:nvSpPr>
          <p:cNvPr id="307203"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307204" name="Slide Number Placeholder 3"/>
          <p:cNvSpPr>
            <a:spLocks noGrp="1"/>
          </p:cNvSpPr>
          <p:nvPr>
            <p:ph type="sldNum" sz="quarter" idx="5"/>
          </p:nvPr>
        </p:nvSpPr>
        <p:spPr>
          <a:noFill/>
        </p:spPr>
        <p:txBody>
          <a:bodyPr/>
          <a:lstStyle/>
          <a:p>
            <a:fld id="{DD2A171B-0C2A-45AC-8566-EC8B0BE433B1}" type="slidenum">
              <a:rPr lang="en-US" smtClean="0">
                <a:latin typeface="Times New Roman" pitchFamily="18" charset="0"/>
              </a:rPr>
              <a:pPr/>
              <a:t>38</a:t>
            </a:fld>
            <a:endParaRPr lang="en-US" dirty="0"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Slide Image Placeholder 1"/>
          <p:cNvSpPr>
            <a:spLocks noGrp="1" noRot="1" noChangeAspect="1" noTextEdit="1"/>
          </p:cNvSpPr>
          <p:nvPr>
            <p:ph type="sldImg"/>
          </p:nvPr>
        </p:nvSpPr>
        <p:spPr>
          <a:ln/>
        </p:spPr>
      </p:sp>
      <p:sp>
        <p:nvSpPr>
          <p:cNvPr id="307203"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307204" name="Slide Number Placeholder 3"/>
          <p:cNvSpPr>
            <a:spLocks noGrp="1"/>
          </p:cNvSpPr>
          <p:nvPr>
            <p:ph type="sldNum" sz="quarter" idx="5"/>
          </p:nvPr>
        </p:nvSpPr>
        <p:spPr>
          <a:noFill/>
        </p:spPr>
        <p:txBody>
          <a:bodyPr/>
          <a:lstStyle/>
          <a:p>
            <a:fld id="{DD2A171B-0C2A-45AC-8566-EC8B0BE433B1}" type="slidenum">
              <a:rPr lang="en-US" smtClean="0">
                <a:latin typeface="Times New Roman" pitchFamily="18" charset="0"/>
              </a:rPr>
              <a:pPr/>
              <a:t>39</a:t>
            </a:fld>
            <a:endParaRPr lang="en-US" dirty="0"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CEB06D-0EFB-430C-9118-E9859DDA2101}" type="slidenum">
              <a:rPr lang="en-US"/>
              <a:pPr/>
              <a:t>40</a:t>
            </a:fld>
            <a:endParaRPr lang="en-US" dirty="0"/>
          </a:p>
        </p:txBody>
      </p:sp>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9F2890-B52D-4F59-8650-E26A3264D21F}" type="slidenum">
              <a:rPr lang="en-US"/>
              <a:pPr/>
              <a:t>41</a:t>
            </a:fld>
            <a:endParaRPr lang="en-US" dirty="0"/>
          </a:p>
        </p:txBody>
      </p:sp>
      <p:sp>
        <p:nvSpPr>
          <p:cNvPr id="706562" name="Rectangle 2"/>
          <p:cNvSpPr>
            <a:spLocks noGrp="1" noRot="1" noChangeAspect="1" noChangeArrowheads="1" noTextEdit="1"/>
          </p:cNvSpPr>
          <p:nvPr>
            <p:ph type="sldImg"/>
          </p:nvPr>
        </p:nvSpPr>
        <p:spPr>
          <a:ln/>
        </p:spPr>
      </p:sp>
      <p:sp>
        <p:nvSpPr>
          <p:cNvPr id="7065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947E44-128C-4623-9DB5-5932CA6DE403}" type="slidenum">
              <a:rPr lang="en-US"/>
              <a:pPr/>
              <a:t>42</a:t>
            </a:fld>
            <a:endParaRPr lang="en-US" dirty="0"/>
          </a:p>
        </p:txBody>
      </p:sp>
      <p:sp>
        <p:nvSpPr>
          <p:cNvPr id="595970" name="Rectangle 2"/>
          <p:cNvSpPr>
            <a:spLocks noGrp="1" noRot="1" noChangeAspect="1" noChangeArrowheads="1" noTextEdit="1"/>
          </p:cNvSpPr>
          <p:nvPr>
            <p:ph type="sldImg"/>
          </p:nvPr>
        </p:nvSpPr>
        <p:spPr>
          <a:ln/>
        </p:spPr>
      </p:sp>
      <p:sp>
        <p:nvSpPr>
          <p:cNvPr id="59597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F7B749-BEB9-407D-B2DE-A1530110E5EF}" type="slidenum">
              <a:rPr lang="en-US"/>
              <a:pPr/>
              <a:t>43</a:t>
            </a:fld>
            <a:endParaRPr lang="en-US" dirty="0"/>
          </a:p>
        </p:txBody>
      </p:sp>
      <p:sp>
        <p:nvSpPr>
          <p:cNvPr id="892930" name="Rectangle 2"/>
          <p:cNvSpPr>
            <a:spLocks noGrp="1" noRot="1" noChangeAspect="1" noChangeArrowheads="1" noTextEdit="1"/>
          </p:cNvSpPr>
          <p:nvPr>
            <p:ph type="sldImg"/>
          </p:nvPr>
        </p:nvSpPr>
        <p:spPr>
          <a:ln/>
        </p:spPr>
      </p:sp>
      <p:sp>
        <p:nvSpPr>
          <p:cNvPr id="8929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9321C9-67F5-4EFF-8B1B-E28F85A09E80}" type="slidenum">
              <a:rPr lang="en-US"/>
              <a:pPr/>
              <a:t>44</a:t>
            </a:fld>
            <a:endParaRPr lang="en-US" dirty="0"/>
          </a:p>
        </p:txBody>
      </p:sp>
      <p:sp>
        <p:nvSpPr>
          <p:cNvPr id="894978" name="Rectangle 2"/>
          <p:cNvSpPr>
            <a:spLocks noGrp="1" noRot="1" noChangeAspect="1" noChangeArrowheads="1" noTextEdit="1"/>
          </p:cNvSpPr>
          <p:nvPr>
            <p:ph type="sldImg"/>
          </p:nvPr>
        </p:nvSpPr>
        <p:spPr>
          <a:ln/>
        </p:spPr>
      </p:sp>
      <p:sp>
        <p:nvSpPr>
          <p:cNvPr id="89497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2E4F66-6F98-4B1D-AA40-B3C5095E6767}" type="slidenum">
              <a:rPr lang="en-US"/>
              <a:pPr/>
              <a:t>45</a:t>
            </a:fld>
            <a:endParaRPr lang="en-US" dirty="0"/>
          </a:p>
        </p:txBody>
      </p:sp>
      <p:sp>
        <p:nvSpPr>
          <p:cNvPr id="708610" name="Rectangle 2"/>
          <p:cNvSpPr>
            <a:spLocks noGrp="1" noRot="1" noChangeAspect="1" noChangeArrowheads="1" noTextEdit="1"/>
          </p:cNvSpPr>
          <p:nvPr>
            <p:ph type="sldImg"/>
          </p:nvPr>
        </p:nvSpPr>
        <p:spPr>
          <a:ln/>
        </p:spPr>
      </p:sp>
      <p:sp>
        <p:nvSpPr>
          <p:cNvPr id="7086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18E270-4F8F-43B9-BA1A-5C68A9202DD2}" type="slidenum">
              <a:rPr lang="en-US"/>
              <a:pPr/>
              <a:t>47</a:t>
            </a:fld>
            <a:endParaRPr lang="en-US" dirty="0"/>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106DA0-3E15-4DE6-9E6F-589EDFD28CAC}" type="slidenum">
              <a:rPr lang="en-US"/>
              <a:pPr/>
              <a:t>48</a:t>
            </a:fld>
            <a:endParaRPr lang="en-US" dirty="0"/>
          </a:p>
        </p:txBody>
      </p:sp>
      <p:sp>
        <p:nvSpPr>
          <p:cNvPr id="731138" name="Rectangle 2"/>
          <p:cNvSpPr>
            <a:spLocks noGrp="1" noRot="1" noChangeAspect="1" noChangeArrowheads="1" noTextEdit="1"/>
          </p:cNvSpPr>
          <p:nvPr>
            <p:ph type="sldImg"/>
          </p:nvPr>
        </p:nvSpPr>
        <p:spPr>
          <a:ln/>
        </p:spPr>
      </p:sp>
      <p:sp>
        <p:nvSpPr>
          <p:cNvPr id="73113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5C7FF6-617F-49C3-9ED8-6643783D00D5}" type="slidenum">
              <a:rPr lang="en-US"/>
              <a:pPr/>
              <a:t>49</a:t>
            </a:fld>
            <a:endParaRPr lang="en-US" dirty="0"/>
          </a:p>
        </p:txBody>
      </p:sp>
      <p:sp>
        <p:nvSpPr>
          <p:cNvPr id="600066" name="Rectangle 2"/>
          <p:cNvSpPr>
            <a:spLocks noGrp="1" noRot="1" noChangeAspect="1" noChangeArrowheads="1" noTextEdit="1"/>
          </p:cNvSpPr>
          <p:nvPr>
            <p:ph type="sldImg"/>
          </p:nvPr>
        </p:nvSpPr>
        <p:spPr>
          <a:ln/>
        </p:spPr>
      </p:sp>
      <p:sp>
        <p:nvSpPr>
          <p:cNvPr id="6000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C52A38-890C-4340-84EA-6964046ECBCC}" type="slidenum">
              <a:rPr lang="en-US"/>
              <a:pPr/>
              <a:t>50</a:t>
            </a:fld>
            <a:endParaRPr lang="en-US" dirty="0"/>
          </a:p>
        </p:txBody>
      </p:sp>
      <p:sp>
        <p:nvSpPr>
          <p:cNvPr id="735234" name="Rectangle 2"/>
          <p:cNvSpPr>
            <a:spLocks noGrp="1" noRot="1" noChangeAspect="1" noChangeArrowheads="1" noTextEdit="1"/>
          </p:cNvSpPr>
          <p:nvPr>
            <p:ph type="sldImg"/>
          </p:nvPr>
        </p:nvSpPr>
        <p:spPr>
          <a:ln/>
        </p:spPr>
      </p:sp>
      <p:sp>
        <p:nvSpPr>
          <p:cNvPr id="7352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D8EA83-30BF-49D9-A058-76F7BDC07527}" type="slidenum">
              <a:rPr lang="en-US"/>
              <a:pPr/>
              <a:t>51</a:t>
            </a:fld>
            <a:endParaRPr lang="en-US" dirty="0"/>
          </a:p>
        </p:txBody>
      </p:sp>
      <p:sp>
        <p:nvSpPr>
          <p:cNvPr id="737282" name="Rectangle 2"/>
          <p:cNvSpPr>
            <a:spLocks noGrp="1" noRot="1" noChangeAspect="1" noChangeArrowheads="1" noTextEdit="1"/>
          </p:cNvSpPr>
          <p:nvPr>
            <p:ph type="sldImg"/>
          </p:nvPr>
        </p:nvSpPr>
        <p:spPr>
          <a:ln/>
        </p:spPr>
      </p:sp>
      <p:sp>
        <p:nvSpPr>
          <p:cNvPr id="7372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379992-EF44-425C-A359-855DCF5CA570}" type="slidenum">
              <a:rPr lang="en-US"/>
              <a:pPr/>
              <a:t>52</a:t>
            </a:fld>
            <a:endParaRPr lang="en-US" dirty="0"/>
          </a:p>
        </p:txBody>
      </p:sp>
      <p:sp>
        <p:nvSpPr>
          <p:cNvPr id="602114" name="Rectangle 2"/>
          <p:cNvSpPr>
            <a:spLocks noGrp="1" noRot="1" noChangeAspect="1" noChangeArrowheads="1" noTextEdit="1"/>
          </p:cNvSpPr>
          <p:nvPr>
            <p:ph type="sldImg"/>
          </p:nvPr>
        </p:nvSpPr>
        <p:spPr>
          <a:ln/>
        </p:spPr>
      </p:sp>
      <p:sp>
        <p:nvSpPr>
          <p:cNvPr id="60211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492E54-7A6E-44CB-85A6-EA5766F73243}" type="slidenum">
              <a:rPr lang="en-US"/>
              <a:pPr/>
              <a:t>55</a:t>
            </a:fld>
            <a:endParaRPr lang="en-US" dirty="0"/>
          </a:p>
        </p:txBody>
      </p:sp>
      <p:sp>
        <p:nvSpPr>
          <p:cNvPr id="739330" name="Rectangle 2"/>
          <p:cNvSpPr>
            <a:spLocks noGrp="1" noRot="1" noChangeAspect="1" noChangeArrowheads="1" noTextEdit="1"/>
          </p:cNvSpPr>
          <p:nvPr>
            <p:ph type="sldImg"/>
          </p:nvPr>
        </p:nvSpPr>
        <p:spPr>
          <a:ln/>
        </p:spPr>
      </p:sp>
      <p:sp>
        <p:nvSpPr>
          <p:cNvPr id="7393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6A899039-FDA0-474B-97CD-FF2CC5A67E82}" type="slidenum">
              <a:rPr lang="en-CA"/>
              <a:pPr/>
              <a:t>59</a:t>
            </a:fld>
            <a:endParaRPr lang="en-CA"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EA3DF5-127C-4585-A322-8DC4D2FDA543}" type="slidenum">
              <a:rPr lang="en-US"/>
              <a:pPr/>
              <a:t>61</a:t>
            </a:fld>
            <a:endParaRPr lang="en-US" dirty="0"/>
          </a:p>
        </p:txBody>
      </p:sp>
      <p:sp>
        <p:nvSpPr>
          <p:cNvPr id="743426" name="Rectangle 2"/>
          <p:cNvSpPr>
            <a:spLocks noGrp="1" noRot="1" noChangeAspect="1" noChangeArrowheads="1" noTextEdit="1"/>
          </p:cNvSpPr>
          <p:nvPr>
            <p:ph type="sldImg"/>
          </p:nvPr>
        </p:nvSpPr>
        <p:spPr>
          <a:ln/>
        </p:spPr>
      </p:sp>
      <p:sp>
        <p:nvSpPr>
          <p:cNvPr id="74342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CD03B1-F9A7-4D0F-87EF-123CB1A28CFE}" type="slidenum">
              <a:rPr lang="en-US"/>
              <a:pPr/>
              <a:t>62</a:t>
            </a:fld>
            <a:endParaRPr lang="en-US" dirty="0"/>
          </a:p>
        </p:txBody>
      </p:sp>
      <p:sp>
        <p:nvSpPr>
          <p:cNvPr id="745474" name="Rectangle 2"/>
          <p:cNvSpPr>
            <a:spLocks noGrp="1" noRot="1" noChangeAspect="1" noChangeArrowheads="1" noTextEdit="1"/>
          </p:cNvSpPr>
          <p:nvPr>
            <p:ph type="sldImg"/>
          </p:nvPr>
        </p:nvSpPr>
        <p:spPr>
          <a:ln/>
        </p:spPr>
      </p:sp>
      <p:sp>
        <p:nvSpPr>
          <p:cNvPr id="7454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C80EBB-D3CA-48F0-AE6B-13A7514E5452}" type="slidenum">
              <a:rPr lang="en-US"/>
              <a:pPr/>
              <a:t>64</a:t>
            </a:fld>
            <a:endParaRPr lang="en-US" dirty="0"/>
          </a:p>
        </p:txBody>
      </p:sp>
      <p:sp>
        <p:nvSpPr>
          <p:cNvPr id="753666" name="Rectangle 2"/>
          <p:cNvSpPr>
            <a:spLocks noGrp="1" noRot="1" noChangeAspect="1" noChangeArrowheads="1" noTextEdit="1"/>
          </p:cNvSpPr>
          <p:nvPr>
            <p:ph type="sldImg"/>
          </p:nvPr>
        </p:nvSpPr>
        <p:spPr>
          <a:ln/>
        </p:spPr>
      </p:sp>
      <p:sp>
        <p:nvSpPr>
          <p:cNvPr id="7536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79AD9D-BA49-46B7-BBC4-4777CE26441C}" type="slidenum">
              <a:rPr lang="en-CA"/>
              <a:pPr/>
              <a:t>68</a:t>
            </a:fld>
            <a:endParaRPr lang="en-CA" dirty="0"/>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79AD9D-BA49-46B7-BBC4-4777CE26441C}" type="slidenum">
              <a:rPr lang="en-CA"/>
              <a:pPr/>
              <a:t>69</a:t>
            </a:fld>
            <a:endParaRPr lang="en-CA" dirty="0"/>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D6581A-7BA7-4FB7-9328-F38E637BB659}" type="slidenum">
              <a:rPr lang="en-CA"/>
              <a:pPr/>
              <a:t>70</a:t>
            </a:fld>
            <a:endParaRPr lang="en-CA" dirty="0"/>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endParaRPr lang="en-US" dirty="0" smtClean="0"/>
          </a:p>
        </p:txBody>
      </p:sp>
      <p:sp>
        <p:nvSpPr>
          <p:cNvPr id="77828" name="Slide Number Placeholder 3"/>
          <p:cNvSpPr>
            <a:spLocks noGrp="1"/>
          </p:cNvSpPr>
          <p:nvPr>
            <p:ph type="sldNum" sz="quarter" idx="5"/>
          </p:nvPr>
        </p:nvSpPr>
        <p:spPr>
          <a:noFill/>
        </p:spPr>
        <p:txBody>
          <a:bodyPr/>
          <a:lstStyle/>
          <a:p>
            <a:fld id="{90716808-6707-4BC9-B837-FA9ED452BCAD}" type="slidenum">
              <a:rPr lang="en-US" smtClean="0"/>
              <a:pPr/>
              <a:t>71</a:t>
            </a:fld>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endParaRPr lang="en-US" dirty="0" smtClean="0"/>
          </a:p>
        </p:txBody>
      </p:sp>
      <p:sp>
        <p:nvSpPr>
          <p:cNvPr id="79876" name="Slide Number Placeholder 3"/>
          <p:cNvSpPr>
            <a:spLocks noGrp="1"/>
          </p:cNvSpPr>
          <p:nvPr>
            <p:ph type="sldNum" sz="quarter" idx="5"/>
          </p:nvPr>
        </p:nvSpPr>
        <p:spPr>
          <a:noFill/>
        </p:spPr>
        <p:txBody>
          <a:bodyPr/>
          <a:lstStyle/>
          <a:p>
            <a:fld id="{EBB4ACDC-87EF-4650-BDEE-971D7592BAD9}" type="slidenum">
              <a:rPr lang="en-US" smtClean="0"/>
              <a:pPr/>
              <a:t>72</a:t>
            </a:fld>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p:spPr>
        <p:txBody>
          <a:bodyPr/>
          <a:lstStyle/>
          <a:p>
            <a:endParaRPr lang="en-US" dirty="0" smtClean="0"/>
          </a:p>
        </p:txBody>
      </p:sp>
      <p:sp>
        <p:nvSpPr>
          <p:cNvPr id="80900" name="Slide Number Placeholder 3"/>
          <p:cNvSpPr>
            <a:spLocks noGrp="1"/>
          </p:cNvSpPr>
          <p:nvPr>
            <p:ph type="sldNum" sz="quarter" idx="5"/>
          </p:nvPr>
        </p:nvSpPr>
        <p:spPr>
          <a:noFill/>
        </p:spPr>
        <p:txBody>
          <a:bodyPr/>
          <a:lstStyle/>
          <a:p>
            <a:fld id="{3DB54A4E-C50F-40E1-813C-7A7ABA2DBC8A}" type="slidenum">
              <a:rPr lang="en-US" smtClean="0"/>
              <a:pPr/>
              <a:t>73</a:t>
            </a:fld>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endParaRPr lang="en-US" dirty="0" smtClean="0"/>
          </a:p>
        </p:txBody>
      </p:sp>
      <p:sp>
        <p:nvSpPr>
          <p:cNvPr id="81924" name="Slide Number Placeholder 3"/>
          <p:cNvSpPr>
            <a:spLocks noGrp="1"/>
          </p:cNvSpPr>
          <p:nvPr>
            <p:ph type="sldNum" sz="quarter" idx="5"/>
          </p:nvPr>
        </p:nvSpPr>
        <p:spPr>
          <a:noFill/>
        </p:spPr>
        <p:txBody>
          <a:bodyPr/>
          <a:lstStyle/>
          <a:p>
            <a:fld id="{EECD0A41-FF97-4666-8ED4-67077669F8EF}" type="slidenum">
              <a:rPr lang="en-US" smtClean="0"/>
              <a:pPr/>
              <a:t>74</a:t>
            </a:fld>
            <a:endParaRPr 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endParaRPr lang="en-US" dirty="0" smtClean="0"/>
          </a:p>
        </p:txBody>
      </p:sp>
      <p:sp>
        <p:nvSpPr>
          <p:cNvPr id="82948" name="Slide Number Placeholder 3"/>
          <p:cNvSpPr>
            <a:spLocks noGrp="1"/>
          </p:cNvSpPr>
          <p:nvPr>
            <p:ph type="sldNum" sz="quarter" idx="5"/>
          </p:nvPr>
        </p:nvSpPr>
        <p:spPr>
          <a:noFill/>
        </p:spPr>
        <p:txBody>
          <a:bodyPr/>
          <a:lstStyle/>
          <a:p>
            <a:fld id="{CDBFEC94-8675-4710-9568-ECB8658435B1}" type="slidenum">
              <a:rPr lang="en-US" smtClean="0"/>
              <a:pPr/>
              <a:t>75</a:t>
            </a:fld>
            <a:endParaRPr 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endParaRPr lang="en-US" dirty="0" smtClean="0"/>
          </a:p>
        </p:txBody>
      </p:sp>
      <p:sp>
        <p:nvSpPr>
          <p:cNvPr id="83972" name="Slide Number Placeholder 3"/>
          <p:cNvSpPr>
            <a:spLocks noGrp="1"/>
          </p:cNvSpPr>
          <p:nvPr>
            <p:ph type="sldNum" sz="quarter" idx="5"/>
          </p:nvPr>
        </p:nvSpPr>
        <p:spPr>
          <a:noFill/>
        </p:spPr>
        <p:txBody>
          <a:bodyPr/>
          <a:lstStyle/>
          <a:p>
            <a:fld id="{C702CC3F-FAB1-4CB4-8EBB-F414D664D871}" type="slidenum">
              <a:rPr lang="en-US" smtClean="0"/>
              <a:pPr/>
              <a:t>76</a:t>
            </a:fld>
            <a:endParaRPr lang="en-US"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C44143-7804-4023-9F61-CFF0B551FFEB}" type="slidenum">
              <a:rPr lang="en-CA"/>
              <a:pPr/>
              <a:t>77</a:t>
            </a:fld>
            <a:endParaRPr lang="en-CA" dirty="0"/>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802FE7-E092-47C3-9F31-F2F63BBE6718}" type="slidenum">
              <a:rPr lang="en-CA"/>
              <a:pPr/>
              <a:t>78</a:t>
            </a:fld>
            <a:endParaRPr lang="en-CA" dirty="0"/>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4E3E6A-6A6F-4FC0-8E33-42C82F5B5670}" type="slidenum">
              <a:rPr lang="en-CA"/>
              <a:pPr/>
              <a:t>80</a:t>
            </a:fld>
            <a:endParaRPr lang="en-CA" dirty="0"/>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BE4AAB-FED8-42DB-8084-37B53511D857}" type="slidenum">
              <a:rPr lang="en-CA"/>
              <a:pPr/>
              <a:t>81</a:t>
            </a:fld>
            <a:endParaRPr lang="en-CA" dirty="0"/>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173F31-832B-43E8-BACE-BFA9DDD82BAA}" type="slidenum">
              <a:rPr lang="en-CA"/>
              <a:pPr/>
              <a:t>82</a:t>
            </a:fld>
            <a:endParaRPr lang="en-CA" dirty="0"/>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8284B8-E438-4A76-BFE3-0A11888F8F91}" type="slidenum">
              <a:rPr lang="en-CA"/>
              <a:pPr/>
              <a:t>83</a:t>
            </a:fld>
            <a:endParaRPr lang="en-CA" dirty="0"/>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B17D7B61-F330-43DB-ADD3-92CF9CD78F94}" type="slidenum">
              <a:rPr lang="en-CA"/>
              <a:pPr/>
              <a:t>87</a:t>
            </a:fld>
            <a:endParaRPr lang="en-CA" dirty="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CC031E04-A7E8-4DE8-8144-380E78D85F9D}" type="slidenum">
              <a:rPr lang="en-CA"/>
              <a:pPr/>
              <a:t>94</a:t>
            </a:fld>
            <a:endParaRPr lang="en-CA"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2787185B-A334-479C-B56C-882EF7E1E994}" type="slidenum">
              <a:rPr lang="en-CA"/>
              <a:pPr/>
              <a:t>95</a:t>
            </a:fld>
            <a:endParaRPr lang="en-CA" dirty="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5A635A8-8765-4922-AEF7-97BCB44714BC}" type="slidenum">
              <a:rPr lang="en-CA"/>
              <a:pPr/>
              <a:t>96</a:t>
            </a:fld>
            <a:endParaRPr lang="en-CA" dirty="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11DAC9F5-BC4B-4130-AE4F-152FB744ED3E}" type="slidenum">
              <a:rPr lang="en-CA"/>
              <a:pPr/>
              <a:t>97</a:t>
            </a:fld>
            <a:endParaRPr lang="en-CA" dirty="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7AA41999-DC0D-41C8-B2A7-58C0AB312E43}" type="slidenum">
              <a:rPr lang="en-CA"/>
              <a:pPr/>
              <a:t>98</a:t>
            </a:fld>
            <a:endParaRPr lang="en-CA" dirty="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1CA49078-83A3-4011-9D05-E34CE80DBC02}" type="slidenum">
              <a:rPr lang="en-CA"/>
              <a:pPr/>
              <a:t>99</a:t>
            </a:fld>
            <a:endParaRPr lang="en-CA" dirty="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ED3074E9-8683-49EB-A325-6598A9C943E8}" type="slidenum">
              <a:rPr lang="en-CA"/>
              <a:pPr/>
              <a:t>100</a:t>
            </a:fld>
            <a:endParaRPr lang="en-CA" dirty="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FE1E9334-F73D-4423-A5A8-3F858E4B8EE3}" type="slidenum">
              <a:rPr lang="en-CA"/>
              <a:pPr/>
              <a:t>102</a:t>
            </a:fld>
            <a:endParaRPr lang="en-CA" dirty="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Slide Image Placeholder 1"/>
          <p:cNvSpPr>
            <a:spLocks noGrp="1" noRot="1" noChangeAspect="1" noTextEdit="1"/>
          </p:cNvSpPr>
          <p:nvPr>
            <p:ph type="sldImg"/>
          </p:nvPr>
        </p:nvSpPr>
        <p:spPr>
          <a:ln/>
        </p:spPr>
      </p:sp>
      <p:sp>
        <p:nvSpPr>
          <p:cNvPr id="313347"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313348" name="Slide Number Placeholder 3"/>
          <p:cNvSpPr>
            <a:spLocks noGrp="1"/>
          </p:cNvSpPr>
          <p:nvPr>
            <p:ph type="sldNum" sz="quarter" idx="5"/>
          </p:nvPr>
        </p:nvSpPr>
        <p:spPr>
          <a:noFill/>
        </p:spPr>
        <p:txBody>
          <a:bodyPr/>
          <a:lstStyle/>
          <a:p>
            <a:fld id="{AECD058C-D274-46F6-A8AA-090F6D4C8853}" type="slidenum">
              <a:rPr lang="en-US" smtClean="0">
                <a:latin typeface="Times New Roman" pitchFamily="18" charset="0"/>
              </a:rPr>
              <a:pPr/>
              <a:t>107</a:t>
            </a:fld>
            <a:endParaRPr lang="en-US" dirty="0" smtClean="0">
              <a:latin typeface="Times New Roman" pitchFamily="1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Slide Image Placeholder 1"/>
          <p:cNvSpPr>
            <a:spLocks noGrp="1" noRot="1" noChangeAspect="1" noTextEdit="1"/>
          </p:cNvSpPr>
          <p:nvPr>
            <p:ph type="sldImg"/>
          </p:nvPr>
        </p:nvSpPr>
        <p:spPr>
          <a:ln/>
        </p:spPr>
      </p:sp>
      <p:sp>
        <p:nvSpPr>
          <p:cNvPr id="314371"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314372" name="Slide Number Placeholder 3"/>
          <p:cNvSpPr>
            <a:spLocks noGrp="1"/>
          </p:cNvSpPr>
          <p:nvPr>
            <p:ph type="sldNum" sz="quarter" idx="5"/>
          </p:nvPr>
        </p:nvSpPr>
        <p:spPr>
          <a:noFill/>
        </p:spPr>
        <p:txBody>
          <a:bodyPr/>
          <a:lstStyle/>
          <a:p>
            <a:fld id="{262DBDE5-8DE6-43EF-90D6-B7C2D7B48954}" type="slidenum">
              <a:rPr lang="en-US" smtClean="0">
                <a:latin typeface="Times New Roman" pitchFamily="18" charset="0"/>
              </a:rPr>
              <a:pPr/>
              <a:t>108</a:t>
            </a:fld>
            <a:endParaRPr lang="en-US" dirty="0" smtClean="0">
              <a:latin typeface="Times New Roman" pitchFamily="1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p:spPr>
        <p:txBody>
          <a:bodyPr/>
          <a:lstStyle/>
          <a:p>
            <a:fld id="{DB30F454-686B-4DAC-A0B5-E5A4C4F3B896}" type="slidenum">
              <a:rPr lang="en-US" smtClean="0">
                <a:latin typeface="Times New Roman" pitchFamily="18" charset="0"/>
              </a:rPr>
              <a:pPr/>
              <a:t>117</a:t>
            </a:fld>
            <a:endParaRPr lang="en-US" dirty="0" smtClean="0">
              <a:latin typeface="Times New Roman" pitchFamily="18" charset="0"/>
            </a:endParaRPr>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p:spPr>
        <p:txBody>
          <a:bodyPr/>
          <a:lstStyle/>
          <a:p>
            <a:fld id="{4BE9ACFE-C872-4BAD-9807-F54163A3F877}" type="slidenum">
              <a:rPr lang="en-US" smtClean="0">
                <a:latin typeface="Times New Roman" pitchFamily="18" charset="0"/>
              </a:rPr>
              <a:pPr/>
              <a:t>118</a:t>
            </a:fld>
            <a:endParaRPr lang="en-US" dirty="0" smtClean="0">
              <a:latin typeface="Times New Roman" pitchFamily="18" charset="0"/>
            </a:endParaRPr>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9F4C92-A2B0-42D3-AEFA-F47EF6A84E47}" type="slidenum">
              <a:rPr lang="en-US"/>
              <a:pPr/>
              <a:t>119</a:t>
            </a:fld>
            <a:endParaRPr lang="en-US" dirty="0"/>
          </a:p>
        </p:txBody>
      </p:sp>
      <p:sp>
        <p:nvSpPr>
          <p:cNvPr id="604162" name="Rectangle 2"/>
          <p:cNvSpPr>
            <a:spLocks noGrp="1" noRot="1" noChangeAspect="1" noChangeArrowheads="1" noTextEdit="1"/>
          </p:cNvSpPr>
          <p:nvPr>
            <p:ph type="sldImg"/>
          </p:nvPr>
        </p:nvSpPr>
        <p:spPr>
          <a:ln/>
        </p:spPr>
      </p:sp>
      <p:sp>
        <p:nvSpPr>
          <p:cNvPr id="6041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28B95CC2-9807-4CC5-8EC2-B751213109E4}" type="slidenum">
              <a:rPr lang="en-US" smtClean="0">
                <a:latin typeface="Times New Roman" pitchFamily="18" charset="0"/>
              </a:rPr>
              <a:pPr/>
              <a:t>120</a:t>
            </a:fld>
            <a:endParaRPr lang="en-US" dirty="0" smtClean="0">
              <a:latin typeface="Times New Roman" pitchFamily="18" charset="0"/>
            </a:endParaRPr>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p:spPr>
        <p:txBody>
          <a:bodyPr/>
          <a:lstStyle/>
          <a:p>
            <a:fld id="{F19DB19A-A006-4240-B9E5-C486D982E687}" type="slidenum">
              <a:rPr lang="en-US" smtClean="0">
                <a:latin typeface="Times New Roman" pitchFamily="18" charset="0"/>
              </a:rPr>
              <a:pPr/>
              <a:t>121</a:t>
            </a:fld>
            <a:endParaRPr lang="en-US" dirty="0" smtClean="0">
              <a:latin typeface="Times New Roman" pitchFamily="18" charset="0"/>
            </a:endParaRPr>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p:spPr>
        <p:txBody>
          <a:bodyPr/>
          <a:lstStyle/>
          <a:p>
            <a:fld id="{8F15BBF7-5707-428C-8DBC-584B07E8A55D}" type="slidenum">
              <a:rPr lang="en-US" smtClean="0">
                <a:latin typeface="Times New Roman" pitchFamily="18" charset="0"/>
              </a:rPr>
              <a:pPr/>
              <a:t>122</a:t>
            </a:fld>
            <a:endParaRPr lang="en-US" dirty="0" smtClean="0">
              <a:latin typeface="Times New Roman" pitchFamily="18" charset="0"/>
            </a:endParaRPr>
          </a:p>
        </p:txBody>
      </p:sp>
      <p:sp>
        <p:nvSpPr>
          <p:cNvPr id="171011" name="Rectangle 2"/>
          <p:cNvSpPr>
            <a:spLocks noGrp="1" noRot="1" noChangeAspect="1" noChangeArrowheads="1" noTextEdit="1"/>
          </p:cNvSpPr>
          <p:nvPr>
            <p:ph type="sldImg"/>
          </p:nvPr>
        </p:nvSpPr>
        <p:spPr>
          <a:ln/>
        </p:spPr>
      </p:sp>
      <p:sp>
        <p:nvSpPr>
          <p:cNvPr id="17101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E6585500-D8C1-4D53-BA09-7711A0868820}" type="slidenum">
              <a:rPr lang="en-US" smtClean="0">
                <a:latin typeface="Times New Roman" pitchFamily="18" charset="0"/>
              </a:rPr>
              <a:pPr/>
              <a:t>123</a:t>
            </a:fld>
            <a:endParaRPr lang="en-US" dirty="0" smtClean="0">
              <a:latin typeface="Times New Roman" pitchFamily="18" charset="0"/>
            </a:endParaRPr>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3EFFD9-E034-4806-8A51-269DC8E82198}" type="slidenum">
              <a:rPr lang="en-US"/>
              <a:pPr/>
              <a:t>124</a:t>
            </a:fld>
            <a:endParaRPr lang="en-US" dirty="0"/>
          </a:p>
        </p:txBody>
      </p:sp>
      <p:sp>
        <p:nvSpPr>
          <p:cNvPr id="606210" name="Rectangle 2"/>
          <p:cNvSpPr>
            <a:spLocks noGrp="1" noRot="1" noChangeAspect="1" noChangeArrowheads="1" noTextEdit="1"/>
          </p:cNvSpPr>
          <p:nvPr>
            <p:ph type="sldImg"/>
          </p:nvPr>
        </p:nvSpPr>
        <p:spPr>
          <a:ln/>
        </p:spPr>
      </p:sp>
      <p:sp>
        <p:nvSpPr>
          <p:cNvPr id="6062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5"/>
          </p:nvPr>
        </p:nvSpPr>
        <p:spPr>
          <a:noFill/>
        </p:spPr>
        <p:txBody>
          <a:bodyPr/>
          <a:lstStyle/>
          <a:p>
            <a:fld id="{8C28F64E-1FFB-42FC-A639-BADA971D57A5}" type="slidenum">
              <a:rPr lang="en-US" smtClean="0">
                <a:latin typeface="Times New Roman" pitchFamily="18" charset="0"/>
              </a:rPr>
              <a:pPr/>
              <a:t>125</a:t>
            </a:fld>
            <a:endParaRPr lang="en-US" dirty="0" smtClean="0">
              <a:latin typeface="Times New Roman" pitchFamily="18" charset="0"/>
            </a:endParaRPr>
          </a:p>
        </p:txBody>
      </p:sp>
      <p:sp>
        <p:nvSpPr>
          <p:cNvPr id="190467" name="Rectangle 2"/>
          <p:cNvSpPr>
            <a:spLocks noGrp="1" noRot="1" noChangeAspect="1" noChangeArrowheads="1" noTextEdit="1"/>
          </p:cNvSpPr>
          <p:nvPr>
            <p:ph type="sldImg"/>
          </p:nvPr>
        </p:nvSpPr>
        <p:spPr>
          <a:ln/>
        </p:spPr>
      </p:sp>
      <p:sp>
        <p:nvSpPr>
          <p:cNvPr id="19046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a:spLocks noGrp="1" noChangeArrowheads="1"/>
          </p:cNvSpPr>
          <p:nvPr>
            <p:ph type="sldNum" sz="quarter" idx="5"/>
          </p:nvPr>
        </p:nvSpPr>
        <p:spPr>
          <a:noFill/>
        </p:spPr>
        <p:txBody>
          <a:bodyPr/>
          <a:lstStyle/>
          <a:p>
            <a:fld id="{32993AD3-98DE-4C2D-93B4-B0FE414B3135}" type="slidenum">
              <a:rPr lang="en-US" smtClean="0">
                <a:latin typeface="Times New Roman" pitchFamily="18" charset="0"/>
              </a:rPr>
              <a:pPr/>
              <a:t>126</a:t>
            </a:fld>
            <a:endParaRPr lang="en-US" dirty="0" smtClean="0">
              <a:latin typeface="Times New Roman" pitchFamily="18" charset="0"/>
            </a:endParaRPr>
          </a:p>
        </p:txBody>
      </p:sp>
      <p:sp>
        <p:nvSpPr>
          <p:cNvPr id="184323" name="Rectangle 2"/>
          <p:cNvSpPr>
            <a:spLocks noGrp="1" noRot="1" noChangeAspect="1" noChangeArrowheads="1" noTextEdit="1"/>
          </p:cNvSpPr>
          <p:nvPr>
            <p:ph type="sldImg"/>
          </p:nvPr>
        </p:nvSpPr>
        <p:spPr>
          <a:ln/>
        </p:spPr>
      </p:sp>
      <p:sp>
        <p:nvSpPr>
          <p:cNvPr id="18432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4F6BBC-B10D-41A9-BC70-AB6145A8A46E}" type="slidenum">
              <a:rPr lang="en-US"/>
              <a:pPr/>
              <a:t>127</a:t>
            </a:fld>
            <a:endParaRPr lang="en-US" dirty="0"/>
          </a:p>
        </p:txBody>
      </p:sp>
      <p:sp>
        <p:nvSpPr>
          <p:cNvPr id="784386" name="Rectangle 2"/>
          <p:cNvSpPr>
            <a:spLocks noGrp="1" noRot="1" noChangeAspect="1" noChangeArrowheads="1" noTextEdit="1"/>
          </p:cNvSpPr>
          <p:nvPr>
            <p:ph type="sldImg"/>
          </p:nvPr>
        </p:nvSpPr>
        <p:spPr>
          <a:ln/>
        </p:spPr>
      </p:sp>
      <p:sp>
        <p:nvSpPr>
          <p:cNvPr id="78438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4B1E14-782F-405B-84A6-15E5E582B58C}" type="slidenum">
              <a:rPr lang="en-US"/>
              <a:pPr/>
              <a:t>128</a:t>
            </a:fld>
            <a:endParaRPr lang="en-US" dirty="0"/>
          </a:p>
        </p:txBody>
      </p:sp>
      <p:sp>
        <p:nvSpPr>
          <p:cNvPr id="610306" name="Rectangle 2"/>
          <p:cNvSpPr>
            <a:spLocks noGrp="1" noRot="1" noChangeAspect="1" noChangeArrowheads="1" noTextEdit="1"/>
          </p:cNvSpPr>
          <p:nvPr>
            <p:ph type="sldImg"/>
          </p:nvPr>
        </p:nvSpPr>
        <p:spPr>
          <a:ln/>
        </p:spPr>
      </p:sp>
      <p:sp>
        <p:nvSpPr>
          <p:cNvPr id="6103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20666C-C76A-4502-9709-F7D1EB2738E1}" type="slidenum">
              <a:rPr lang="en-US"/>
              <a:pPr/>
              <a:t>129</a:t>
            </a:fld>
            <a:endParaRPr lang="en-US" dirty="0"/>
          </a:p>
        </p:txBody>
      </p:sp>
      <p:sp>
        <p:nvSpPr>
          <p:cNvPr id="790530" name="Rectangle 2"/>
          <p:cNvSpPr>
            <a:spLocks noGrp="1" noRot="1" noChangeAspect="1" noChangeArrowheads="1" noTextEdit="1"/>
          </p:cNvSpPr>
          <p:nvPr>
            <p:ph type="sldImg"/>
          </p:nvPr>
        </p:nvSpPr>
        <p:spPr>
          <a:ln/>
        </p:spPr>
      </p:sp>
      <p:sp>
        <p:nvSpPr>
          <p:cNvPr id="7905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a:ln/>
        </p:spPr>
      </p:sp>
      <p:sp>
        <p:nvSpPr>
          <p:cNvPr id="192515"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192516" name="Slide Number Placeholder 3"/>
          <p:cNvSpPr>
            <a:spLocks noGrp="1"/>
          </p:cNvSpPr>
          <p:nvPr>
            <p:ph type="sldNum" sz="quarter" idx="5"/>
          </p:nvPr>
        </p:nvSpPr>
        <p:spPr>
          <a:noFill/>
        </p:spPr>
        <p:txBody>
          <a:bodyPr/>
          <a:lstStyle/>
          <a:p>
            <a:fld id="{4CF1208E-1BA0-4B62-B003-FE6314E5D60C}" type="slidenum">
              <a:rPr lang="en-US" smtClean="0">
                <a:latin typeface="Times New Roman" pitchFamily="18" charset="0"/>
              </a:rPr>
              <a:pPr/>
              <a:t>130</a:t>
            </a:fld>
            <a:endParaRPr lang="en-US" dirty="0" smtClean="0">
              <a:latin typeface="Times New Roman" pitchFamily="18"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193540" name="Slide Number Placeholder 3"/>
          <p:cNvSpPr>
            <a:spLocks noGrp="1"/>
          </p:cNvSpPr>
          <p:nvPr>
            <p:ph type="sldNum" sz="quarter" idx="5"/>
          </p:nvPr>
        </p:nvSpPr>
        <p:spPr>
          <a:noFill/>
        </p:spPr>
        <p:txBody>
          <a:bodyPr/>
          <a:lstStyle/>
          <a:p>
            <a:fld id="{0B7D5AA4-7CC7-4D74-B6A9-20F0068787C1}" type="slidenum">
              <a:rPr lang="en-US" smtClean="0">
                <a:latin typeface="Times New Roman" pitchFamily="18" charset="0"/>
              </a:rPr>
              <a:pPr/>
              <a:t>131</a:t>
            </a:fld>
            <a:endParaRPr lang="en-US" dirty="0" smtClean="0">
              <a:latin typeface="Times New Roman" pitchFamily="18"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4B1E14-782F-405B-84A6-15E5E582B58C}" type="slidenum">
              <a:rPr lang="en-US"/>
              <a:pPr/>
              <a:t>132</a:t>
            </a:fld>
            <a:endParaRPr lang="en-US" dirty="0"/>
          </a:p>
        </p:txBody>
      </p:sp>
      <p:sp>
        <p:nvSpPr>
          <p:cNvPr id="610306" name="Rectangle 2"/>
          <p:cNvSpPr>
            <a:spLocks noGrp="1" noRot="1" noChangeAspect="1" noChangeArrowheads="1" noTextEdit="1"/>
          </p:cNvSpPr>
          <p:nvPr>
            <p:ph type="sldImg"/>
          </p:nvPr>
        </p:nvSpPr>
        <p:spPr>
          <a:ln/>
        </p:spPr>
      </p:sp>
      <p:sp>
        <p:nvSpPr>
          <p:cNvPr id="6103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7845AD-A6DD-4E0C-8ED1-9C6D2F1FFEDF}" type="slidenum">
              <a:rPr lang="en-US"/>
              <a:pPr/>
              <a:t>133</a:t>
            </a:fld>
            <a:endParaRPr lang="en-US" dirty="0"/>
          </a:p>
        </p:txBody>
      </p:sp>
      <p:sp>
        <p:nvSpPr>
          <p:cNvPr id="612354" name="Rectangle 2"/>
          <p:cNvSpPr>
            <a:spLocks noGrp="1" noRot="1" noChangeAspect="1" noChangeArrowheads="1" noTextEdit="1"/>
          </p:cNvSpPr>
          <p:nvPr>
            <p:ph type="sldImg"/>
          </p:nvPr>
        </p:nvSpPr>
        <p:spPr>
          <a:ln/>
        </p:spPr>
      </p:sp>
      <p:sp>
        <p:nvSpPr>
          <p:cNvPr id="6123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p:spPr>
        <p:txBody>
          <a:bodyPr/>
          <a:lstStyle/>
          <a:p>
            <a:fld id="{46D87B7E-9333-4284-8DA8-43761E5C5402}" type="slidenum">
              <a:rPr lang="en-US" smtClean="0">
                <a:latin typeface="Times New Roman" pitchFamily="18" charset="0"/>
              </a:rPr>
              <a:pPr/>
              <a:t>134</a:t>
            </a:fld>
            <a:endParaRPr lang="en-US" dirty="0" smtClean="0">
              <a:latin typeface="Times New Roman" pitchFamily="18" charset="0"/>
            </a:endParaRPr>
          </a:p>
        </p:txBody>
      </p:sp>
      <p:sp>
        <p:nvSpPr>
          <p:cNvPr id="194563" name="Rectangle 2"/>
          <p:cNvSpPr>
            <a:spLocks noGrp="1" noRot="1" noChangeAspect="1" noChangeArrowheads="1" noTextEdit="1"/>
          </p:cNvSpPr>
          <p:nvPr>
            <p:ph type="sldImg"/>
          </p:nvPr>
        </p:nvSpPr>
        <p:spPr>
          <a:ln/>
        </p:spPr>
      </p:sp>
      <p:sp>
        <p:nvSpPr>
          <p:cNvPr id="1945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p:spPr>
        <p:txBody>
          <a:bodyPr/>
          <a:lstStyle/>
          <a:p>
            <a:fld id="{46D87B7E-9333-4284-8DA8-43761E5C5402}" type="slidenum">
              <a:rPr lang="en-US" smtClean="0">
                <a:latin typeface="Times New Roman" pitchFamily="18" charset="0"/>
              </a:rPr>
              <a:pPr/>
              <a:t>135</a:t>
            </a:fld>
            <a:endParaRPr lang="en-US" dirty="0" smtClean="0">
              <a:latin typeface="Times New Roman" pitchFamily="18" charset="0"/>
            </a:endParaRPr>
          </a:p>
        </p:txBody>
      </p:sp>
      <p:sp>
        <p:nvSpPr>
          <p:cNvPr id="194563" name="Rectangle 2"/>
          <p:cNvSpPr>
            <a:spLocks noGrp="1" noRot="1" noChangeAspect="1" noChangeArrowheads="1" noTextEdit="1"/>
          </p:cNvSpPr>
          <p:nvPr>
            <p:ph type="sldImg"/>
          </p:nvPr>
        </p:nvSpPr>
        <p:spPr>
          <a:ln/>
        </p:spPr>
      </p:sp>
      <p:sp>
        <p:nvSpPr>
          <p:cNvPr id="1945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C51C46-065F-4EF1-8133-4D0BF3CDE8A8}" type="slidenum">
              <a:rPr lang="en-US"/>
              <a:pPr/>
              <a:t>136</a:t>
            </a:fld>
            <a:endParaRPr lang="en-US" dirty="0"/>
          </a:p>
        </p:txBody>
      </p:sp>
      <p:sp>
        <p:nvSpPr>
          <p:cNvPr id="606210" name="Rectangle 2"/>
          <p:cNvSpPr>
            <a:spLocks noGrp="1" noRot="1" noChangeAspect="1" noChangeArrowheads="1" noTextEdit="1"/>
          </p:cNvSpPr>
          <p:nvPr>
            <p:ph type="sldImg"/>
          </p:nvPr>
        </p:nvSpPr>
        <p:spPr>
          <a:ln/>
        </p:spPr>
      </p:sp>
      <p:sp>
        <p:nvSpPr>
          <p:cNvPr id="6062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5"/>
          </p:nvPr>
        </p:nvSpPr>
        <p:spPr>
          <a:noFill/>
        </p:spPr>
        <p:txBody>
          <a:bodyPr/>
          <a:lstStyle/>
          <a:p>
            <a:fld id="{3D90A8AD-C93D-4E9E-9D21-9C510FDA59FA}" type="slidenum">
              <a:rPr lang="en-US" smtClean="0">
                <a:latin typeface="Times New Roman" pitchFamily="18" charset="0"/>
              </a:rPr>
              <a:pPr/>
              <a:t>137</a:t>
            </a:fld>
            <a:endParaRPr lang="en-US" dirty="0" smtClean="0">
              <a:latin typeface="Times New Roman" pitchFamily="18" charset="0"/>
            </a:endParaRPr>
          </a:p>
        </p:txBody>
      </p:sp>
      <p:sp>
        <p:nvSpPr>
          <p:cNvPr id="196611" name="Rectangle 2"/>
          <p:cNvSpPr>
            <a:spLocks noGrp="1" noRot="1" noChangeAspect="1" noChangeArrowheads="1" noTextEdit="1"/>
          </p:cNvSpPr>
          <p:nvPr>
            <p:ph type="sldImg"/>
          </p:nvPr>
        </p:nvSpPr>
        <p:spPr>
          <a:ln/>
        </p:spPr>
      </p:sp>
      <p:sp>
        <p:nvSpPr>
          <p:cNvPr id="19661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p:spPr>
        <p:txBody>
          <a:bodyPr/>
          <a:lstStyle/>
          <a:p>
            <a:fld id="{46D87B7E-9333-4284-8DA8-43761E5C5402}" type="slidenum">
              <a:rPr lang="en-US" smtClean="0">
                <a:latin typeface="Times New Roman" pitchFamily="18" charset="0"/>
              </a:rPr>
              <a:pPr/>
              <a:t>138</a:t>
            </a:fld>
            <a:endParaRPr lang="en-US" dirty="0" smtClean="0">
              <a:latin typeface="Times New Roman" pitchFamily="18" charset="0"/>
            </a:endParaRPr>
          </a:p>
        </p:txBody>
      </p:sp>
      <p:sp>
        <p:nvSpPr>
          <p:cNvPr id="194563" name="Rectangle 2"/>
          <p:cNvSpPr>
            <a:spLocks noGrp="1" noRot="1" noChangeAspect="1" noChangeArrowheads="1" noTextEdit="1"/>
          </p:cNvSpPr>
          <p:nvPr>
            <p:ph type="sldImg"/>
          </p:nvPr>
        </p:nvSpPr>
        <p:spPr>
          <a:ln/>
        </p:spPr>
      </p:sp>
      <p:sp>
        <p:nvSpPr>
          <p:cNvPr id="1945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7"/>
          <p:cNvSpPr>
            <a:spLocks noGrp="1" noChangeArrowheads="1"/>
          </p:cNvSpPr>
          <p:nvPr>
            <p:ph type="sldNum" sz="quarter" idx="5"/>
          </p:nvPr>
        </p:nvSpPr>
        <p:spPr>
          <a:noFill/>
        </p:spPr>
        <p:txBody>
          <a:bodyPr/>
          <a:lstStyle/>
          <a:p>
            <a:fld id="{F52FFB06-C5A2-471F-8A4D-E959979DE37A}" type="slidenum">
              <a:rPr lang="en-US" smtClean="0">
                <a:latin typeface="Times New Roman" pitchFamily="18" charset="0"/>
              </a:rPr>
              <a:pPr/>
              <a:t>139</a:t>
            </a:fld>
            <a:endParaRPr lang="en-US" dirty="0" smtClean="0">
              <a:latin typeface="Times New Roman" pitchFamily="18" charset="0"/>
            </a:endParaRPr>
          </a:p>
        </p:txBody>
      </p:sp>
      <p:sp>
        <p:nvSpPr>
          <p:cNvPr id="198659" name="Rectangle 2"/>
          <p:cNvSpPr>
            <a:spLocks noGrp="1" noRot="1" noChangeAspect="1" noChangeArrowheads="1" noTextEdit="1"/>
          </p:cNvSpPr>
          <p:nvPr>
            <p:ph type="sldImg"/>
          </p:nvPr>
        </p:nvSpPr>
        <p:spPr>
          <a:ln/>
        </p:spPr>
      </p:sp>
      <p:sp>
        <p:nvSpPr>
          <p:cNvPr id="198660"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7"/>
          <p:cNvSpPr>
            <a:spLocks noGrp="1" noChangeArrowheads="1"/>
          </p:cNvSpPr>
          <p:nvPr>
            <p:ph type="sldNum" sz="quarter" idx="5"/>
          </p:nvPr>
        </p:nvSpPr>
        <p:spPr>
          <a:noFill/>
        </p:spPr>
        <p:txBody>
          <a:bodyPr/>
          <a:lstStyle/>
          <a:p>
            <a:fld id="{203CDC57-8EC2-4D2F-A7D1-42FCECFEA67C}" type="slidenum">
              <a:rPr lang="en-US" smtClean="0">
                <a:latin typeface="Times New Roman" pitchFamily="18" charset="0"/>
              </a:rPr>
              <a:pPr/>
              <a:t>140</a:t>
            </a:fld>
            <a:endParaRPr lang="en-US" dirty="0" smtClean="0">
              <a:latin typeface="Times New Roman" pitchFamily="18" charset="0"/>
            </a:endParaRPr>
          </a:p>
        </p:txBody>
      </p:sp>
      <p:sp>
        <p:nvSpPr>
          <p:cNvPr id="200707" name="Rectangle 2"/>
          <p:cNvSpPr>
            <a:spLocks noGrp="1" noRot="1" noChangeAspect="1" noChangeArrowheads="1" noTextEdit="1"/>
          </p:cNvSpPr>
          <p:nvPr>
            <p:ph type="sldImg"/>
          </p:nvPr>
        </p:nvSpPr>
        <p:spPr>
          <a:ln/>
        </p:spPr>
      </p:sp>
      <p:sp>
        <p:nvSpPr>
          <p:cNvPr id="20070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p:spPr>
        <p:txBody>
          <a:bodyPr/>
          <a:lstStyle/>
          <a:p>
            <a:fld id="{46D87B7E-9333-4284-8DA8-43761E5C5402}" type="slidenum">
              <a:rPr lang="en-US" smtClean="0">
                <a:latin typeface="Times New Roman" pitchFamily="18" charset="0"/>
              </a:rPr>
              <a:pPr/>
              <a:t>141</a:t>
            </a:fld>
            <a:endParaRPr lang="en-US" dirty="0" smtClean="0">
              <a:latin typeface="Times New Roman" pitchFamily="18" charset="0"/>
            </a:endParaRPr>
          </a:p>
        </p:txBody>
      </p:sp>
      <p:sp>
        <p:nvSpPr>
          <p:cNvPr id="194563" name="Rectangle 2"/>
          <p:cNvSpPr>
            <a:spLocks noGrp="1" noRot="1" noChangeAspect="1" noChangeArrowheads="1" noTextEdit="1"/>
          </p:cNvSpPr>
          <p:nvPr>
            <p:ph type="sldImg"/>
          </p:nvPr>
        </p:nvSpPr>
        <p:spPr>
          <a:ln/>
        </p:spPr>
      </p:sp>
      <p:sp>
        <p:nvSpPr>
          <p:cNvPr id="1945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43BE0DEA-15A4-4C50-801C-49C006C3A18A}" type="slidenum">
              <a:rPr lang="en-US" smtClean="0">
                <a:latin typeface="Times New Roman" pitchFamily="18" charset="0"/>
              </a:rPr>
              <a:pPr/>
              <a:t>142</a:t>
            </a:fld>
            <a:endParaRPr lang="en-US" dirty="0" smtClean="0">
              <a:latin typeface="Times New Roman" pitchFamily="18" charset="0"/>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924571-E370-4F4C-8602-00E0BF9F564C}" type="slidenum">
              <a:rPr lang="en-US"/>
              <a:pPr/>
              <a:t>143</a:t>
            </a:fld>
            <a:endParaRPr lang="en-US" dirty="0"/>
          </a:p>
        </p:txBody>
      </p:sp>
      <p:sp>
        <p:nvSpPr>
          <p:cNvPr id="772098" name="Rectangle 2"/>
          <p:cNvSpPr>
            <a:spLocks noGrp="1" noRot="1" noChangeAspect="1" noChangeArrowheads="1" noTextEdit="1"/>
          </p:cNvSpPr>
          <p:nvPr>
            <p:ph type="sldImg"/>
          </p:nvPr>
        </p:nvSpPr>
        <p:spPr>
          <a:ln/>
        </p:spPr>
      </p:sp>
      <p:sp>
        <p:nvSpPr>
          <p:cNvPr id="7720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Slide Image Placeholder 1"/>
          <p:cNvSpPr>
            <a:spLocks noGrp="1" noRot="1" noChangeAspect="1" noTextEdit="1"/>
          </p:cNvSpPr>
          <p:nvPr>
            <p:ph type="sldImg"/>
          </p:nvPr>
        </p:nvSpPr>
        <p:spPr>
          <a:ln/>
        </p:spPr>
      </p:sp>
      <p:sp>
        <p:nvSpPr>
          <p:cNvPr id="208899"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08900" name="Slide Number Placeholder 3"/>
          <p:cNvSpPr>
            <a:spLocks noGrp="1"/>
          </p:cNvSpPr>
          <p:nvPr>
            <p:ph type="sldNum" sz="quarter" idx="5"/>
          </p:nvPr>
        </p:nvSpPr>
        <p:spPr>
          <a:noFill/>
        </p:spPr>
        <p:txBody>
          <a:bodyPr/>
          <a:lstStyle/>
          <a:p>
            <a:fld id="{7D7CF817-9AA0-4674-BBEF-8AEA57F1C5A8}" type="slidenum">
              <a:rPr lang="en-US" smtClean="0">
                <a:latin typeface="Times New Roman" pitchFamily="18" charset="0"/>
              </a:rPr>
              <a:pPr/>
              <a:t>144</a:t>
            </a:fld>
            <a:endParaRPr lang="en-US" dirty="0" smtClean="0">
              <a:latin typeface="Times New Roman" pitchFamily="18"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p:spPr>
        <p:txBody>
          <a:bodyPr/>
          <a:lstStyle/>
          <a:p>
            <a:fld id="{06C9EDCD-0CCE-42AE-92D8-5752FBB9A965}" type="slidenum">
              <a:rPr lang="en-US" smtClean="0">
                <a:latin typeface="Times New Roman" pitchFamily="18" charset="0"/>
              </a:rPr>
              <a:pPr/>
              <a:t>145</a:t>
            </a:fld>
            <a:endParaRPr lang="en-US" dirty="0" smtClean="0">
              <a:latin typeface="Times New Roman" pitchFamily="18" charset="0"/>
            </a:endParaRPr>
          </a:p>
        </p:txBody>
      </p:sp>
      <p:sp>
        <p:nvSpPr>
          <p:cNvPr id="209923" name="Rectangle 2"/>
          <p:cNvSpPr>
            <a:spLocks noGrp="1" noRot="1" noChangeAspect="1" noChangeArrowheads="1" noTextEdit="1"/>
          </p:cNvSpPr>
          <p:nvPr>
            <p:ph type="sldImg"/>
          </p:nvPr>
        </p:nvSpPr>
        <p:spPr>
          <a:ln/>
        </p:spPr>
      </p:sp>
      <p:sp>
        <p:nvSpPr>
          <p:cNvPr id="20992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7"/>
          <p:cNvSpPr>
            <a:spLocks noGrp="1" noChangeArrowheads="1"/>
          </p:cNvSpPr>
          <p:nvPr>
            <p:ph type="sldNum" sz="quarter" idx="5"/>
          </p:nvPr>
        </p:nvSpPr>
        <p:spPr/>
        <p:txBody>
          <a:bodyPr/>
          <a:lstStyle/>
          <a:p>
            <a:pPr>
              <a:defRPr/>
            </a:pPr>
            <a:fld id="{1D4573F2-998B-4CC4-A65A-0B9D7AAE4EF4}" type="slidenum">
              <a:rPr lang="en-US" smtClean="0">
                <a:latin typeface="Times New Roman" pitchFamily="18" charset="0"/>
              </a:rPr>
              <a:pPr>
                <a:defRPr/>
              </a:pPr>
              <a:t>146</a:t>
            </a:fld>
            <a:endParaRPr lang="en-US" smtClean="0">
              <a:latin typeface="Times New Roman" pitchFamily="18" charset="0"/>
            </a:endParaRPr>
          </a:p>
        </p:txBody>
      </p:sp>
      <p:sp>
        <p:nvSpPr>
          <p:cNvPr id="370691" name="Rectangle 2"/>
          <p:cNvSpPr>
            <a:spLocks noGrp="1" noRot="1" noChangeAspect="1" noChangeArrowheads="1" noTextEdit="1"/>
          </p:cNvSpPr>
          <p:nvPr>
            <p:ph type="sldImg"/>
          </p:nvPr>
        </p:nvSpPr>
        <p:spPr>
          <a:ln/>
        </p:spPr>
      </p:sp>
      <p:sp>
        <p:nvSpPr>
          <p:cNvPr id="3706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smtClean="0">
              <a:latin typeface="Times New Roman" pitchFamily="18" charset="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a:noFill/>
        </p:spPr>
        <p:txBody>
          <a:bodyPr/>
          <a:lstStyle/>
          <a:p>
            <a:fld id="{1AFD5BE9-275C-473C-8139-6596C6263BF4}" type="slidenum">
              <a:rPr lang="en-US" smtClean="0">
                <a:latin typeface="Times New Roman" pitchFamily="18" charset="0"/>
              </a:rPr>
              <a:pPr/>
              <a:t>147</a:t>
            </a:fld>
            <a:endParaRPr lang="en-US" dirty="0" smtClean="0">
              <a:latin typeface="Times New Roman" pitchFamily="18" charset="0"/>
            </a:endParaRPr>
          </a:p>
        </p:txBody>
      </p:sp>
      <p:sp>
        <p:nvSpPr>
          <p:cNvPr id="211971" name="Rectangle 2"/>
          <p:cNvSpPr>
            <a:spLocks noGrp="1" noRot="1" noChangeAspect="1" noChangeArrowheads="1" noTextEdit="1"/>
          </p:cNvSpPr>
          <p:nvPr>
            <p:ph type="sldImg"/>
          </p:nvPr>
        </p:nvSpPr>
        <p:spPr>
          <a:ln/>
        </p:spPr>
      </p:sp>
      <p:sp>
        <p:nvSpPr>
          <p:cNvPr id="21197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fld id="{A315D90B-50C1-40E4-A342-AFCB4C545F9C}" type="slidenum">
              <a:rPr lang="en-US" smtClean="0">
                <a:latin typeface="Times New Roman" pitchFamily="18" charset="0"/>
              </a:rPr>
              <a:pPr/>
              <a:t>148</a:t>
            </a:fld>
            <a:endParaRPr lang="en-US" dirty="0" smtClean="0">
              <a:latin typeface="Times New Roman" pitchFamily="18" charset="0"/>
            </a:endParaRPr>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a:ln/>
        </p:spPr>
      </p:sp>
      <p:sp>
        <p:nvSpPr>
          <p:cNvPr id="212995"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12996" name="Slide Number Placeholder 3"/>
          <p:cNvSpPr>
            <a:spLocks noGrp="1"/>
          </p:cNvSpPr>
          <p:nvPr>
            <p:ph type="sldNum" sz="quarter" idx="5"/>
          </p:nvPr>
        </p:nvSpPr>
        <p:spPr>
          <a:noFill/>
        </p:spPr>
        <p:txBody>
          <a:bodyPr/>
          <a:lstStyle/>
          <a:p>
            <a:fld id="{DD79832D-A801-425F-B80F-015D031E6025}" type="slidenum">
              <a:rPr lang="en-US" smtClean="0">
                <a:latin typeface="Times New Roman" pitchFamily="18" charset="0"/>
              </a:rPr>
              <a:pPr/>
              <a:t>150</a:t>
            </a:fld>
            <a:endParaRPr lang="en-US" dirty="0" smtClean="0">
              <a:latin typeface="Times New Roman" pitchFamily="18"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p:spPr>
        <p:txBody>
          <a:bodyPr/>
          <a:lstStyle/>
          <a:p>
            <a:fld id="{D059D341-4F35-4734-A184-D96BD73D8024}" type="slidenum">
              <a:rPr lang="en-US" smtClean="0">
                <a:latin typeface="Times New Roman" pitchFamily="18" charset="0"/>
              </a:rPr>
              <a:pPr/>
              <a:t>151</a:t>
            </a:fld>
            <a:endParaRPr lang="en-US" dirty="0" smtClean="0">
              <a:latin typeface="Times New Roman" pitchFamily="18" charset="0"/>
            </a:endParaRPr>
          </a:p>
        </p:txBody>
      </p:sp>
      <p:sp>
        <p:nvSpPr>
          <p:cNvPr id="202755" name="Rectangle 2"/>
          <p:cNvSpPr>
            <a:spLocks noGrp="1" noRot="1" noChangeAspect="1" noChangeArrowheads="1" noTextEdit="1"/>
          </p:cNvSpPr>
          <p:nvPr>
            <p:ph type="sldImg"/>
          </p:nvPr>
        </p:nvSpPr>
        <p:spPr>
          <a:ln/>
        </p:spPr>
      </p:sp>
      <p:sp>
        <p:nvSpPr>
          <p:cNvPr id="20275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6B2F6B-7AF2-42F4-A0F5-C153F0221E35}" type="slidenum">
              <a:rPr lang="en-US"/>
              <a:pPr/>
              <a:t>152</a:t>
            </a:fld>
            <a:endParaRPr lang="en-US" dirty="0"/>
          </a:p>
        </p:txBody>
      </p:sp>
      <p:sp>
        <p:nvSpPr>
          <p:cNvPr id="770050" name="Rectangle 2"/>
          <p:cNvSpPr>
            <a:spLocks noGrp="1" noRot="1" noChangeAspect="1" noChangeArrowheads="1" noTextEdit="1"/>
          </p:cNvSpPr>
          <p:nvPr>
            <p:ph type="sldImg"/>
          </p:nvPr>
        </p:nvSpPr>
        <p:spPr>
          <a:ln/>
        </p:spPr>
      </p:sp>
      <p:sp>
        <p:nvSpPr>
          <p:cNvPr id="7700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a:spLocks noGrp="1" noChangeArrowheads="1"/>
          </p:cNvSpPr>
          <p:nvPr>
            <p:ph type="sldNum" sz="quarter" idx="5"/>
          </p:nvPr>
        </p:nvSpPr>
        <p:spPr>
          <a:noFill/>
        </p:spPr>
        <p:txBody>
          <a:bodyPr/>
          <a:lstStyle/>
          <a:p>
            <a:fld id="{32993AD3-98DE-4C2D-93B4-B0FE414B3135}" type="slidenum">
              <a:rPr lang="en-US" smtClean="0">
                <a:latin typeface="Times New Roman" pitchFamily="18" charset="0"/>
              </a:rPr>
              <a:pPr/>
              <a:t>158</a:t>
            </a:fld>
            <a:endParaRPr lang="en-US" dirty="0" smtClean="0">
              <a:latin typeface="Times New Roman" pitchFamily="18" charset="0"/>
            </a:endParaRPr>
          </a:p>
        </p:txBody>
      </p:sp>
      <p:sp>
        <p:nvSpPr>
          <p:cNvPr id="184323" name="Rectangle 2"/>
          <p:cNvSpPr>
            <a:spLocks noGrp="1" noRot="1" noChangeAspect="1" noChangeArrowheads="1" noTextEdit="1"/>
          </p:cNvSpPr>
          <p:nvPr>
            <p:ph type="sldImg"/>
          </p:nvPr>
        </p:nvSpPr>
        <p:spPr>
          <a:ln/>
        </p:spPr>
      </p:sp>
      <p:sp>
        <p:nvSpPr>
          <p:cNvPr id="18432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B1D530-864D-41C1-886B-D3EAAACAC6BB}" type="slidenum">
              <a:rPr lang="en-US"/>
              <a:pPr/>
              <a:t>159</a:t>
            </a:fld>
            <a:endParaRPr lang="en-US" dirty="0"/>
          </a:p>
        </p:txBody>
      </p:sp>
      <p:sp>
        <p:nvSpPr>
          <p:cNvPr id="655362" name="Rectangle 2"/>
          <p:cNvSpPr>
            <a:spLocks noGrp="1" noRot="1" noChangeAspect="1" noChangeArrowheads="1" noTextEdit="1"/>
          </p:cNvSpPr>
          <p:nvPr>
            <p:ph type="sldImg"/>
          </p:nvPr>
        </p:nvSpPr>
        <p:spPr>
          <a:ln/>
        </p:spPr>
      </p:sp>
      <p:sp>
        <p:nvSpPr>
          <p:cNvPr id="6553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81D0FF-3D03-4D59-BEEC-8D3ED805830D}" type="slidenum">
              <a:rPr lang="en-US"/>
              <a:pPr/>
              <a:t>161</a:t>
            </a:fld>
            <a:endParaRPr lang="en-US" dirty="0"/>
          </a:p>
        </p:txBody>
      </p:sp>
      <p:sp>
        <p:nvSpPr>
          <p:cNvPr id="299010" name="Rectangle 2"/>
          <p:cNvSpPr>
            <a:spLocks noGrp="1" noRot="1" noChangeAspect="1" noChangeArrowheads="1" noTextEdit="1"/>
          </p:cNvSpPr>
          <p:nvPr>
            <p:ph type="sldImg"/>
          </p:nvPr>
        </p:nvSpPr>
        <p:spPr>
          <a:ln/>
        </p:spPr>
      </p:sp>
      <p:sp>
        <p:nvSpPr>
          <p:cNvPr id="2990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A6F16A-C9A9-40DD-AD74-98906DF1BE19}" type="slidenum">
              <a:rPr lang="en-US"/>
              <a:pPr/>
              <a:t>162</a:t>
            </a:fld>
            <a:endParaRPr lang="en-US" dirty="0"/>
          </a:p>
        </p:txBody>
      </p:sp>
      <p:sp>
        <p:nvSpPr>
          <p:cNvPr id="667650" name="Rectangle 2"/>
          <p:cNvSpPr>
            <a:spLocks noGrp="1" noRot="1" noChangeAspect="1" noChangeArrowheads="1" noTextEdit="1"/>
          </p:cNvSpPr>
          <p:nvPr>
            <p:ph type="sldImg"/>
          </p:nvPr>
        </p:nvSpPr>
        <p:spPr>
          <a:ln/>
        </p:spPr>
      </p:sp>
      <p:sp>
        <p:nvSpPr>
          <p:cNvPr id="6676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F80130-B334-46E8-9DD5-4BC86F98C841}" type="slidenum">
              <a:rPr lang="en-US"/>
              <a:pPr/>
              <a:t>163</a:t>
            </a:fld>
            <a:endParaRPr lang="en-US" dirty="0"/>
          </a:p>
        </p:txBody>
      </p:sp>
      <p:sp>
        <p:nvSpPr>
          <p:cNvPr id="593922" name="Rectangle 2"/>
          <p:cNvSpPr>
            <a:spLocks noGrp="1" noRot="1" noChangeAspect="1" noChangeArrowheads="1" noTextEdit="1"/>
          </p:cNvSpPr>
          <p:nvPr>
            <p:ph type="sldImg"/>
          </p:nvPr>
        </p:nvSpPr>
        <p:spPr>
          <a:ln/>
        </p:spPr>
      </p:sp>
      <p:sp>
        <p:nvSpPr>
          <p:cNvPr id="5939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DF996F-6638-466E-BC38-EAEF39CE6AC1}" type="slidenum">
              <a:rPr lang="en-US"/>
              <a:pPr/>
              <a:t>164</a:t>
            </a:fld>
            <a:endParaRPr lang="en-US" dirty="0"/>
          </a:p>
        </p:txBody>
      </p:sp>
      <p:sp>
        <p:nvSpPr>
          <p:cNvPr id="665602" name="Rectangle 2"/>
          <p:cNvSpPr>
            <a:spLocks noGrp="1" noRot="1" noChangeAspect="1" noChangeArrowheads="1" noTextEdit="1"/>
          </p:cNvSpPr>
          <p:nvPr>
            <p:ph type="sldImg"/>
          </p:nvPr>
        </p:nvSpPr>
        <p:spPr>
          <a:ln/>
        </p:spPr>
      </p:sp>
      <p:sp>
        <p:nvSpPr>
          <p:cNvPr id="66560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E04930-58E9-4A61-A61A-E05ED6F7AA44}" type="slidenum">
              <a:rPr lang="en-US"/>
              <a:pPr/>
              <a:t>165</a:t>
            </a:fld>
            <a:endParaRPr lang="en-US" dirty="0"/>
          </a:p>
        </p:txBody>
      </p:sp>
      <p:sp>
        <p:nvSpPr>
          <p:cNvPr id="669698" name="Rectangle 2"/>
          <p:cNvSpPr>
            <a:spLocks noGrp="1" noRot="1" noChangeAspect="1" noChangeArrowheads="1" noTextEdit="1"/>
          </p:cNvSpPr>
          <p:nvPr>
            <p:ph type="sldImg"/>
          </p:nvPr>
        </p:nvSpPr>
        <p:spPr>
          <a:ln/>
        </p:spPr>
      </p:sp>
      <p:sp>
        <p:nvSpPr>
          <p:cNvPr id="6696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6354A7-9309-4319-8B3A-B82CB7B90E52}" type="slidenum">
              <a:rPr lang="en-US"/>
              <a:pPr/>
              <a:t>166</a:t>
            </a:fld>
            <a:endParaRPr lang="en-US" dirty="0"/>
          </a:p>
        </p:txBody>
      </p:sp>
      <p:sp>
        <p:nvSpPr>
          <p:cNvPr id="671746" name="Rectangle 2"/>
          <p:cNvSpPr>
            <a:spLocks noGrp="1" noRot="1" noChangeAspect="1" noChangeArrowheads="1" noTextEdit="1"/>
          </p:cNvSpPr>
          <p:nvPr>
            <p:ph type="sldImg"/>
          </p:nvPr>
        </p:nvSpPr>
        <p:spPr>
          <a:ln/>
        </p:spPr>
      </p:sp>
      <p:sp>
        <p:nvSpPr>
          <p:cNvPr id="67174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8F2E33-D83F-400F-8608-AE2D7185566E}" type="slidenum">
              <a:rPr lang="en-US"/>
              <a:pPr/>
              <a:t>167</a:t>
            </a:fld>
            <a:endParaRPr lang="en-US" dirty="0"/>
          </a:p>
        </p:txBody>
      </p:sp>
      <p:sp>
        <p:nvSpPr>
          <p:cNvPr id="675842" name="Rectangle 2"/>
          <p:cNvSpPr>
            <a:spLocks noGrp="1" noRot="1" noChangeAspect="1" noChangeArrowheads="1" noTextEdit="1"/>
          </p:cNvSpPr>
          <p:nvPr>
            <p:ph type="sldImg"/>
          </p:nvPr>
        </p:nvSpPr>
        <p:spPr>
          <a:ln/>
        </p:spPr>
      </p:sp>
      <p:sp>
        <p:nvSpPr>
          <p:cNvPr id="67584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345FA8-B024-48C4-9F66-AEF7DE3C9ADF}" type="slidenum">
              <a:rPr lang="en-US"/>
              <a:pPr/>
              <a:t>168</a:t>
            </a:fld>
            <a:endParaRPr lang="en-US" dirty="0"/>
          </a:p>
        </p:txBody>
      </p:sp>
      <p:sp>
        <p:nvSpPr>
          <p:cNvPr id="598018" name="Rectangle 2"/>
          <p:cNvSpPr>
            <a:spLocks noGrp="1" noRot="1" noChangeAspect="1" noChangeArrowheads="1" noTextEdit="1"/>
          </p:cNvSpPr>
          <p:nvPr>
            <p:ph type="sldImg"/>
          </p:nvPr>
        </p:nvSpPr>
        <p:spPr>
          <a:ln/>
        </p:spPr>
      </p:sp>
      <p:sp>
        <p:nvSpPr>
          <p:cNvPr id="59801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CE9D70-451C-4F66-AFFB-E9CF10EDD43B}" type="slidenum">
              <a:rPr lang="en-US"/>
              <a:pPr/>
              <a:t>171</a:t>
            </a:fld>
            <a:endParaRPr lang="en-US" dirty="0"/>
          </a:p>
        </p:txBody>
      </p:sp>
      <p:sp>
        <p:nvSpPr>
          <p:cNvPr id="700418" name="Rectangle 2"/>
          <p:cNvSpPr>
            <a:spLocks noGrp="1" noRot="1" noChangeAspect="1" noChangeArrowheads="1" noTextEdit="1"/>
          </p:cNvSpPr>
          <p:nvPr>
            <p:ph type="sldImg"/>
          </p:nvPr>
        </p:nvSpPr>
        <p:spPr>
          <a:ln/>
        </p:spPr>
      </p:sp>
      <p:sp>
        <p:nvSpPr>
          <p:cNvPr id="70041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773746EE-8E43-40F6-85F1-CB9D6968283C}" type="slidenum">
              <a:rPr lang="en-US"/>
              <a:pPr/>
              <a:t>172</a:t>
            </a:fld>
            <a:endParaRPr lang="en-US" dirty="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Slide Image Placeholder 1"/>
          <p:cNvSpPr>
            <a:spLocks noGrp="1" noRot="1" noChangeAspect="1" noTextEdit="1"/>
          </p:cNvSpPr>
          <p:nvPr>
            <p:ph type="sldImg"/>
          </p:nvPr>
        </p:nvSpPr>
        <p:spPr>
          <a:ln/>
        </p:spPr>
      </p:sp>
      <p:sp>
        <p:nvSpPr>
          <p:cNvPr id="226307"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26308" name="Slide Number Placeholder 3"/>
          <p:cNvSpPr>
            <a:spLocks noGrp="1"/>
          </p:cNvSpPr>
          <p:nvPr>
            <p:ph type="sldNum" sz="quarter" idx="5"/>
          </p:nvPr>
        </p:nvSpPr>
        <p:spPr>
          <a:noFill/>
        </p:spPr>
        <p:txBody>
          <a:bodyPr/>
          <a:lstStyle/>
          <a:p>
            <a:fld id="{405B47E0-098A-4ADA-890D-2505877024BA}" type="slidenum">
              <a:rPr lang="en-US" smtClean="0">
                <a:latin typeface="Times New Roman" pitchFamily="18" charset="0"/>
              </a:rPr>
              <a:pPr/>
              <a:t>173</a:t>
            </a:fld>
            <a:endParaRPr lang="en-US" dirty="0" smtClean="0">
              <a:latin typeface="Times New Roman" pitchFamily="18" charset="0"/>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p:cNvSpPr>
            <a:spLocks noGrp="1" noRot="1" noChangeAspect="1" noTextEdit="1"/>
          </p:cNvSpPr>
          <p:nvPr>
            <p:ph type="sldImg"/>
          </p:nvPr>
        </p:nvSpPr>
        <p:spPr>
          <a:ln/>
        </p:spPr>
      </p:sp>
      <p:sp>
        <p:nvSpPr>
          <p:cNvPr id="228355"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28356" name="Slide Number Placeholder 3"/>
          <p:cNvSpPr>
            <a:spLocks noGrp="1"/>
          </p:cNvSpPr>
          <p:nvPr>
            <p:ph type="sldNum" sz="quarter" idx="5"/>
          </p:nvPr>
        </p:nvSpPr>
        <p:spPr>
          <a:noFill/>
        </p:spPr>
        <p:txBody>
          <a:bodyPr/>
          <a:lstStyle/>
          <a:p>
            <a:fld id="{DEA0C285-F0A2-40C6-B181-489D3044C523}" type="slidenum">
              <a:rPr lang="en-US" smtClean="0">
                <a:latin typeface="Times New Roman" pitchFamily="18" charset="0"/>
              </a:rPr>
              <a:pPr/>
              <a:t>174</a:t>
            </a:fld>
            <a:endParaRPr lang="en-US" dirty="0" smtClean="0">
              <a:latin typeface="Times New Roman" pitchFamily="18" charset="0"/>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a:ln/>
        </p:spPr>
      </p:sp>
      <p:sp>
        <p:nvSpPr>
          <p:cNvPr id="231427"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31428" name="Slide Number Placeholder 3"/>
          <p:cNvSpPr>
            <a:spLocks noGrp="1"/>
          </p:cNvSpPr>
          <p:nvPr>
            <p:ph type="sldNum" sz="quarter" idx="5"/>
          </p:nvPr>
        </p:nvSpPr>
        <p:spPr>
          <a:noFill/>
        </p:spPr>
        <p:txBody>
          <a:bodyPr/>
          <a:lstStyle/>
          <a:p>
            <a:fld id="{17D7F6CB-B003-4F23-9DFD-ACADF95FE5CF}" type="slidenum">
              <a:rPr lang="en-US" smtClean="0">
                <a:latin typeface="Times New Roman" pitchFamily="18" charset="0"/>
              </a:rPr>
              <a:pPr/>
              <a:t>175</a:t>
            </a:fld>
            <a:endParaRPr lang="en-US" dirty="0" smtClean="0">
              <a:latin typeface="Times New Roman" pitchFamily="18" charset="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A6DE5F71-DD88-4D8A-9E91-F2B0422C6C5A}" type="slidenum">
              <a:rPr lang="en-US"/>
              <a:pPr/>
              <a:t>176</a:t>
            </a:fld>
            <a:endParaRPr lang="en-US" dirty="0"/>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7"/>
          <p:cNvSpPr>
            <a:spLocks noGrp="1" noChangeArrowheads="1"/>
          </p:cNvSpPr>
          <p:nvPr>
            <p:ph type="sldNum" sz="quarter" idx="5"/>
          </p:nvPr>
        </p:nvSpPr>
        <p:spPr>
          <a:noFill/>
        </p:spPr>
        <p:txBody>
          <a:bodyPr/>
          <a:lstStyle/>
          <a:p>
            <a:fld id="{32AD4C71-6204-4897-B9F6-2244571E1DE5}" type="slidenum">
              <a:rPr lang="en-US" smtClean="0">
                <a:latin typeface="Times New Roman" pitchFamily="18" charset="0"/>
              </a:rPr>
              <a:pPr/>
              <a:t>178</a:t>
            </a:fld>
            <a:endParaRPr lang="en-US" dirty="0" smtClean="0">
              <a:latin typeface="Times New Roman" pitchFamily="18" charset="0"/>
            </a:endParaRPr>
          </a:p>
        </p:txBody>
      </p:sp>
      <p:sp>
        <p:nvSpPr>
          <p:cNvPr id="235523" name="Rectangle 2"/>
          <p:cNvSpPr>
            <a:spLocks noGrp="1" noRot="1" noChangeAspect="1" noChangeArrowheads="1" noTextEdit="1"/>
          </p:cNvSpPr>
          <p:nvPr>
            <p:ph type="sldImg"/>
          </p:nvPr>
        </p:nvSpPr>
        <p:spPr>
          <a:ln/>
        </p:spPr>
      </p:sp>
      <p:sp>
        <p:nvSpPr>
          <p:cNvPr id="23552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a:ln/>
        </p:spPr>
      </p:sp>
      <p:sp>
        <p:nvSpPr>
          <p:cNvPr id="230403"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30404" name="Slide Number Placeholder 3"/>
          <p:cNvSpPr>
            <a:spLocks noGrp="1"/>
          </p:cNvSpPr>
          <p:nvPr>
            <p:ph type="sldNum" sz="quarter" idx="5"/>
          </p:nvPr>
        </p:nvSpPr>
        <p:spPr>
          <a:noFill/>
        </p:spPr>
        <p:txBody>
          <a:bodyPr/>
          <a:lstStyle/>
          <a:p>
            <a:fld id="{4E914A2A-AD5A-4D7A-A217-C59CD8A5348C}" type="slidenum">
              <a:rPr lang="en-US" smtClean="0">
                <a:latin typeface="Times New Roman" pitchFamily="18" charset="0"/>
              </a:rPr>
              <a:pPr/>
              <a:t>180</a:t>
            </a:fld>
            <a:endParaRPr lang="en-US" dirty="0" smtClean="0">
              <a:latin typeface="Times New Roman" pitchFamily="18" charset="0"/>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D48BB8-46F6-40CB-B9AE-59BC29059021}" type="slidenum">
              <a:rPr lang="en-US"/>
              <a:pPr/>
              <a:t>181</a:t>
            </a:fld>
            <a:endParaRPr lang="en-US" dirty="0"/>
          </a:p>
        </p:txBody>
      </p:sp>
      <p:sp>
        <p:nvSpPr>
          <p:cNvPr id="735234" name="Rectangle 2"/>
          <p:cNvSpPr>
            <a:spLocks noGrp="1" noRot="1" noChangeAspect="1" noChangeArrowheads="1" noTextEdit="1"/>
          </p:cNvSpPr>
          <p:nvPr>
            <p:ph type="sldImg"/>
          </p:nvPr>
        </p:nvSpPr>
        <p:spPr>
          <a:ln/>
        </p:spPr>
      </p:sp>
      <p:sp>
        <p:nvSpPr>
          <p:cNvPr id="7352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7"/>
          <p:cNvSpPr>
            <a:spLocks noGrp="1" noChangeArrowheads="1"/>
          </p:cNvSpPr>
          <p:nvPr>
            <p:ph type="sldNum" sz="quarter" idx="5"/>
          </p:nvPr>
        </p:nvSpPr>
        <p:spPr>
          <a:noFill/>
        </p:spPr>
        <p:txBody>
          <a:bodyPr/>
          <a:lstStyle/>
          <a:p>
            <a:fld id="{ACCACCEE-A0F0-4F26-8745-31A6F92D9450}" type="slidenum">
              <a:rPr lang="en-US" smtClean="0">
                <a:latin typeface="Times New Roman" pitchFamily="18" charset="0"/>
              </a:rPr>
              <a:pPr/>
              <a:t>182</a:t>
            </a:fld>
            <a:endParaRPr lang="en-US" dirty="0" smtClean="0">
              <a:latin typeface="Times New Roman" pitchFamily="18" charset="0"/>
            </a:endParaRPr>
          </a:p>
        </p:txBody>
      </p:sp>
      <p:sp>
        <p:nvSpPr>
          <p:cNvPr id="241667" name="Rectangle 2"/>
          <p:cNvSpPr>
            <a:spLocks noGrp="1" noRot="1" noChangeAspect="1" noChangeArrowheads="1" noTextEdit="1"/>
          </p:cNvSpPr>
          <p:nvPr>
            <p:ph type="sldImg"/>
          </p:nvPr>
        </p:nvSpPr>
        <p:spPr>
          <a:ln/>
        </p:spPr>
      </p:sp>
      <p:sp>
        <p:nvSpPr>
          <p:cNvPr id="24166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57B108-6D2A-4662-9BBD-CD17B13D12E1}" type="slidenum">
              <a:rPr lang="en-US"/>
              <a:pPr/>
              <a:t>187</a:t>
            </a:fld>
            <a:endParaRPr lang="en-US" dirty="0"/>
          </a:p>
        </p:txBody>
      </p:sp>
      <p:sp>
        <p:nvSpPr>
          <p:cNvPr id="608258" name="Rectangle 2"/>
          <p:cNvSpPr>
            <a:spLocks noGrp="1" noRot="1" noChangeAspect="1" noChangeArrowheads="1" noTextEdit="1"/>
          </p:cNvSpPr>
          <p:nvPr>
            <p:ph type="sldImg"/>
          </p:nvPr>
        </p:nvSpPr>
        <p:spPr>
          <a:ln/>
        </p:spPr>
      </p:sp>
      <p:sp>
        <p:nvSpPr>
          <p:cNvPr id="6082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Image Placeholder 1"/>
          <p:cNvSpPr>
            <a:spLocks noGrp="1" noRot="1" noChangeAspect="1" noTextEdit="1"/>
          </p:cNvSpPr>
          <p:nvPr>
            <p:ph type="sldImg"/>
          </p:nvPr>
        </p:nvSpPr>
        <p:spPr>
          <a:ln/>
        </p:spPr>
      </p:sp>
      <p:sp>
        <p:nvSpPr>
          <p:cNvPr id="236547" name="Notes Placeholder 2"/>
          <p:cNvSpPr>
            <a:spLocks noGrp="1"/>
          </p:cNvSpPr>
          <p:nvPr>
            <p:ph type="body" idx="1"/>
          </p:nvPr>
        </p:nvSpPr>
        <p:spPr>
          <a:noFill/>
          <a:ln/>
        </p:spPr>
        <p:txBody>
          <a:bodyPr/>
          <a:lstStyle/>
          <a:p>
            <a:endParaRPr lang="en-US" dirty="0" smtClean="0">
              <a:latin typeface="Times New Roman" pitchFamily="18" charset="0"/>
            </a:endParaRPr>
          </a:p>
        </p:txBody>
      </p:sp>
      <p:sp>
        <p:nvSpPr>
          <p:cNvPr id="236548" name="Slide Number Placeholder 3"/>
          <p:cNvSpPr>
            <a:spLocks noGrp="1"/>
          </p:cNvSpPr>
          <p:nvPr>
            <p:ph type="sldNum" sz="quarter" idx="5"/>
          </p:nvPr>
        </p:nvSpPr>
        <p:spPr>
          <a:noFill/>
        </p:spPr>
        <p:txBody>
          <a:bodyPr/>
          <a:lstStyle/>
          <a:p>
            <a:fld id="{9BBBA7BF-218B-4AD2-A2F9-693210400AEE}" type="slidenum">
              <a:rPr lang="en-US" smtClean="0">
                <a:latin typeface="Times New Roman" pitchFamily="18" charset="0"/>
              </a:rPr>
              <a:pPr/>
              <a:t>188</a:t>
            </a:fld>
            <a:endParaRPr lang="en-US" dirty="0" smtClean="0">
              <a:latin typeface="Times New Roman" pitchFamily="18" charset="0"/>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D5CB01-47FF-4140-8510-2B9B225AEF1B}" type="slidenum">
              <a:rPr lang="en-US"/>
              <a:pPr/>
              <a:t>189</a:t>
            </a:fld>
            <a:endParaRPr lang="en-US" dirty="0"/>
          </a:p>
        </p:txBody>
      </p:sp>
      <p:sp>
        <p:nvSpPr>
          <p:cNvPr id="745474" name="Rectangle 2"/>
          <p:cNvSpPr>
            <a:spLocks noGrp="1" noRot="1" noChangeAspect="1" noChangeArrowheads="1" noTextEdit="1"/>
          </p:cNvSpPr>
          <p:nvPr>
            <p:ph type="sldImg"/>
          </p:nvPr>
        </p:nvSpPr>
        <p:spPr>
          <a:ln/>
        </p:spPr>
      </p:sp>
      <p:sp>
        <p:nvSpPr>
          <p:cNvPr id="7454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7"/>
          <p:cNvSpPr>
            <a:spLocks noGrp="1" noChangeArrowheads="1"/>
          </p:cNvSpPr>
          <p:nvPr>
            <p:ph type="sldNum" sz="quarter" idx="5"/>
          </p:nvPr>
        </p:nvSpPr>
        <p:spPr>
          <a:noFill/>
        </p:spPr>
        <p:txBody>
          <a:bodyPr/>
          <a:lstStyle/>
          <a:p>
            <a:fld id="{08AC2E2D-74DB-46C8-9843-08F00DF64E1C}" type="slidenum">
              <a:rPr lang="en-US" smtClean="0">
                <a:latin typeface="Times New Roman" pitchFamily="18" charset="0"/>
              </a:rPr>
              <a:pPr/>
              <a:t>190</a:t>
            </a:fld>
            <a:endParaRPr lang="en-US" dirty="0" smtClean="0">
              <a:latin typeface="Times New Roman" pitchFamily="18" charset="0"/>
            </a:endParaRPr>
          </a:p>
        </p:txBody>
      </p:sp>
      <p:sp>
        <p:nvSpPr>
          <p:cNvPr id="256003" name="Rectangle 2"/>
          <p:cNvSpPr>
            <a:spLocks noGrp="1" noRot="1" noChangeAspect="1" noChangeArrowheads="1" noTextEdit="1"/>
          </p:cNvSpPr>
          <p:nvPr>
            <p:ph type="sldImg"/>
          </p:nvPr>
        </p:nvSpPr>
        <p:spPr>
          <a:ln/>
        </p:spPr>
      </p:sp>
      <p:sp>
        <p:nvSpPr>
          <p:cNvPr id="25600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7"/>
          <p:cNvSpPr>
            <a:spLocks noGrp="1" noChangeArrowheads="1"/>
          </p:cNvSpPr>
          <p:nvPr>
            <p:ph type="sldNum" sz="quarter" idx="5"/>
          </p:nvPr>
        </p:nvSpPr>
        <p:spPr>
          <a:noFill/>
        </p:spPr>
        <p:txBody>
          <a:bodyPr/>
          <a:lstStyle/>
          <a:p>
            <a:fld id="{FA4FA132-7564-4B29-A8AB-FD91EF98D197}" type="slidenum">
              <a:rPr lang="en-US" smtClean="0">
                <a:latin typeface="Times New Roman" pitchFamily="18" charset="0"/>
              </a:rPr>
              <a:pPr/>
              <a:t>193</a:t>
            </a:fld>
            <a:endParaRPr lang="en-US" dirty="0" smtClean="0">
              <a:latin typeface="Times New Roman" pitchFamily="18" charset="0"/>
            </a:endParaRPr>
          </a:p>
        </p:txBody>
      </p:sp>
      <p:sp>
        <p:nvSpPr>
          <p:cNvPr id="258051" name="Rectangle 2"/>
          <p:cNvSpPr>
            <a:spLocks noGrp="1" noRot="1" noChangeAspect="1" noChangeArrowheads="1" noTextEdit="1"/>
          </p:cNvSpPr>
          <p:nvPr>
            <p:ph type="sldImg"/>
          </p:nvPr>
        </p:nvSpPr>
        <p:spPr>
          <a:ln/>
        </p:spPr>
      </p:sp>
      <p:sp>
        <p:nvSpPr>
          <p:cNvPr id="25805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7"/>
          <p:cNvSpPr>
            <a:spLocks noGrp="1" noChangeArrowheads="1"/>
          </p:cNvSpPr>
          <p:nvPr>
            <p:ph type="sldNum" sz="quarter" idx="5"/>
          </p:nvPr>
        </p:nvSpPr>
        <p:spPr>
          <a:noFill/>
        </p:spPr>
        <p:txBody>
          <a:bodyPr/>
          <a:lstStyle/>
          <a:p>
            <a:fld id="{8545BF25-8FEB-4352-AE42-A76EEC5CBA11}" type="slidenum">
              <a:rPr lang="en-US" smtClean="0">
                <a:latin typeface="Times New Roman" pitchFamily="18" charset="0"/>
              </a:rPr>
              <a:pPr/>
              <a:t>194</a:t>
            </a:fld>
            <a:endParaRPr lang="en-US" dirty="0" smtClean="0">
              <a:latin typeface="Times New Roman" pitchFamily="18" charset="0"/>
            </a:endParaRPr>
          </a:p>
        </p:txBody>
      </p:sp>
      <p:sp>
        <p:nvSpPr>
          <p:cNvPr id="262147" name="Rectangle 2"/>
          <p:cNvSpPr>
            <a:spLocks noGrp="1" noRot="1" noChangeAspect="1" noChangeArrowheads="1" noTextEdit="1"/>
          </p:cNvSpPr>
          <p:nvPr>
            <p:ph type="sldImg"/>
          </p:nvPr>
        </p:nvSpPr>
        <p:spPr>
          <a:ln/>
        </p:spPr>
      </p:sp>
      <p:sp>
        <p:nvSpPr>
          <p:cNvPr id="26214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66C653-C773-436F-BDB2-D14F9F79301A}" type="slidenum">
              <a:rPr lang="en-US"/>
              <a:pPr/>
              <a:t>195</a:t>
            </a:fld>
            <a:endParaRPr lang="en-US" dirty="0"/>
          </a:p>
        </p:txBody>
      </p:sp>
      <p:sp>
        <p:nvSpPr>
          <p:cNvPr id="786434" name="Rectangle 2"/>
          <p:cNvSpPr>
            <a:spLocks noGrp="1" noRot="1" noChangeAspect="1" noChangeArrowheads="1" noTextEdit="1"/>
          </p:cNvSpPr>
          <p:nvPr>
            <p:ph type="sldImg"/>
          </p:nvPr>
        </p:nvSpPr>
        <p:spPr>
          <a:ln/>
        </p:spPr>
      </p:sp>
      <p:sp>
        <p:nvSpPr>
          <p:cNvPr id="7864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BCF757-FD27-4A2C-AD01-B6318AB85D76}" type="slidenum">
              <a:rPr lang="en-US"/>
              <a:pPr/>
              <a:t>196</a:t>
            </a:fld>
            <a:endParaRPr lang="en-US" dirty="0"/>
          </a:p>
        </p:txBody>
      </p:sp>
      <p:sp>
        <p:nvSpPr>
          <p:cNvPr id="794626" name="Rectangle 2"/>
          <p:cNvSpPr>
            <a:spLocks noGrp="1" noRot="1" noChangeAspect="1" noChangeArrowheads="1" noTextEdit="1"/>
          </p:cNvSpPr>
          <p:nvPr>
            <p:ph type="sldImg"/>
          </p:nvPr>
        </p:nvSpPr>
        <p:spPr>
          <a:ln/>
        </p:spPr>
      </p:sp>
      <p:sp>
        <p:nvSpPr>
          <p:cNvPr id="79462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07ABE2-D6D3-4840-A0F8-05C8FC9F4762}" type="slidenum">
              <a:rPr lang="en-US"/>
              <a:pPr/>
              <a:t>197</a:t>
            </a:fld>
            <a:endParaRPr lang="en-US" dirty="0"/>
          </a:p>
        </p:txBody>
      </p:sp>
      <p:sp>
        <p:nvSpPr>
          <p:cNvPr id="804866" name="Rectangle 2"/>
          <p:cNvSpPr>
            <a:spLocks noGrp="1" noRot="1" noChangeAspect="1" noChangeArrowheads="1" noTextEdit="1"/>
          </p:cNvSpPr>
          <p:nvPr>
            <p:ph type="sldImg"/>
          </p:nvPr>
        </p:nvSpPr>
        <p:spPr>
          <a:ln/>
        </p:spPr>
      </p:sp>
      <p:sp>
        <p:nvSpPr>
          <p:cNvPr id="8048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AA8035-FDBB-4C7F-A9FC-8F088007BF6E}" type="slidenum">
              <a:rPr lang="en-US"/>
              <a:pPr/>
              <a:t>198</a:t>
            </a:fld>
            <a:endParaRPr lang="en-US" dirty="0"/>
          </a:p>
        </p:txBody>
      </p:sp>
      <p:sp>
        <p:nvSpPr>
          <p:cNvPr id="620546" name="Rectangle 2"/>
          <p:cNvSpPr>
            <a:spLocks noGrp="1" noRot="1" noChangeAspect="1" noChangeArrowheads="1" noTextEdit="1"/>
          </p:cNvSpPr>
          <p:nvPr>
            <p:ph type="sldImg"/>
          </p:nvPr>
        </p:nvSpPr>
        <p:spPr>
          <a:ln/>
        </p:spPr>
      </p:sp>
      <p:sp>
        <p:nvSpPr>
          <p:cNvPr id="62054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7"/>
          <p:cNvSpPr>
            <a:spLocks noGrp="1" noChangeArrowheads="1"/>
          </p:cNvSpPr>
          <p:nvPr>
            <p:ph type="sldNum" sz="quarter" idx="5"/>
          </p:nvPr>
        </p:nvSpPr>
        <p:spPr>
          <a:noFill/>
        </p:spPr>
        <p:txBody>
          <a:bodyPr/>
          <a:lstStyle/>
          <a:p>
            <a:fld id="{F860A988-270E-4FBB-BBEF-6655C05A9E9D}" type="slidenum">
              <a:rPr lang="en-US" smtClean="0">
                <a:latin typeface="Times New Roman" pitchFamily="18" charset="0"/>
              </a:rPr>
              <a:pPr/>
              <a:t>199</a:t>
            </a:fld>
            <a:endParaRPr lang="en-US" dirty="0" smtClean="0">
              <a:latin typeface="Times New Roman" pitchFamily="18" charset="0"/>
            </a:endParaRPr>
          </a:p>
        </p:txBody>
      </p:sp>
      <p:sp>
        <p:nvSpPr>
          <p:cNvPr id="267267" name="Rectangle 2"/>
          <p:cNvSpPr>
            <a:spLocks noGrp="1" noRot="1" noChangeAspect="1" noChangeArrowheads="1" noTextEdit="1"/>
          </p:cNvSpPr>
          <p:nvPr>
            <p:ph type="sldImg"/>
          </p:nvPr>
        </p:nvSpPr>
        <p:spPr>
          <a:ln/>
        </p:spPr>
      </p:sp>
      <p:sp>
        <p:nvSpPr>
          <p:cNvPr id="26726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fld id="{786F20F7-3D78-4F32-9A35-06B3FDFEFFE1}" type="slidenum">
              <a:rPr lang="en-US"/>
              <a:pPr/>
              <a:t>200</a:t>
            </a:fld>
            <a:endParaRPr lang="en-US" dirty="0"/>
          </a:p>
        </p:txBody>
      </p:sp>
      <p:sp>
        <p:nvSpPr>
          <p:cNvPr id="1546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45AF9C69-5EFC-4822-87DF-63ADA9F90142}" type="slidenum">
              <a:rPr lang="en-US" sz="1200" b="0">
                <a:latin typeface="Times New Roman" pitchFamily="18" charset="0"/>
              </a:rPr>
              <a:pPr algn="r"/>
              <a:t>200</a:t>
            </a:fld>
            <a:endParaRPr lang="en-US" sz="1200" b="0" dirty="0">
              <a:latin typeface="Times New Roman" pitchFamily="18" charset="0"/>
            </a:endParaRPr>
          </a:p>
        </p:txBody>
      </p:sp>
      <p:sp>
        <p:nvSpPr>
          <p:cNvPr id="154628" name="Rectangle 2"/>
          <p:cNvSpPr>
            <a:spLocks noGrp="1" noRot="1" noChangeAspect="1" noChangeArrowheads="1" noTextEdit="1"/>
          </p:cNvSpPr>
          <p:nvPr>
            <p:ph type="sldImg"/>
          </p:nvPr>
        </p:nvSpPr>
        <p:spPr>
          <a:ln/>
        </p:spPr>
      </p:sp>
      <p:sp>
        <p:nvSpPr>
          <p:cNvPr id="154629" name="Rectangle 3"/>
          <p:cNvSpPr>
            <a:spLocks noGrp="1" noChangeArrowheads="1"/>
          </p:cNvSpPr>
          <p:nvPr>
            <p:ph type="body" idx="1"/>
          </p:nvPr>
        </p:nvSpPr>
        <p:spPr>
          <a:xfrm>
            <a:off x="914400" y="4343400"/>
            <a:ext cx="5029200" cy="4114800"/>
          </a:xfrm>
          <a:noFill/>
          <a:ln/>
        </p:spPr>
        <p:txBody>
          <a:bodyPr/>
          <a:lstStyle/>
          <a:p>
            <a:pPr eaLnBrk="1" hangingPunct="1"/>
            <a:endParaRPr lang="en-CA" dirty="0"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p:spPr>
        <p:txBody>
          <a:bodyPr/>
          <a:lstStyle/>
          <a:p>
            <a:fld id="{F5011880-07F4-4240-9188-1F789C923271}" type="slidenum">
              <a:rPr lang="en-US"/>
              <a:pPr/>
              <a:t>201</a:t>
            </a:fld>
            <a:endParaRPr lang="en-US" dirty="0"/>
          </a:p>
        </p:txBody>
      </p:sp>
      <p:sp>
        <p:nvSpPr>
          <p:cNvPr id="155651" name="Rectangle 2"/>
          <p:cNvSpPr>
            <a:spLocks noGrp="1" noRot="1" noChangeAspect="1" noChangeArrowheads="1" noTextEdit="1"/>
          </p:cNvSpPr>
          <p:nvPr>
            <p:ph type="sldImg"/>
          </p:nvPr>
        </p:nvSpPr>
        <p:spPr>
          <a:ln/>
        </p:spPr>
      </p:sp>
      <p:sp>
        <p:nvSpPr>
          <p:cNvPr id="15565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p:spPr>
        <p:txBody>
          <a:bodyPr/>
          <a:lstStyle/>
          <a:p>
            <a:fld id="{BA9C4E1F-8AB9-4A8B-941D-FD636038C8B3}" type="slidenum">
              <a:rPr lang="en-US"/>
              <a:pPr/>
              <a:t>202</a:t>
            </a:fld>
            <a:endParaRPr lang="en-US" dirty="0"/>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p:spPr>
        <p:txBody>
          <a:bodyPr/>
          <a:lstStyle/>
          <a:p>
            <a:fld id="{71C6FB2C-3A7A-462C-AD64-D41376390CDF}" type="slidenum">
              <a:rPr lang="en-US"/>
              <a:pPr/>
              <a:t>203</a:t>
            </a:fld>
            <a:endParaRPr lang="en-US" dirty="0"/>
          </a:p>
        </p:txBody>
      </p:sp>
      <p:sp>
        <p:nvSpPr>
          <p:cNvPr id="160771" name="Rectangle 2"/>
          <p:cNvSpPr>
            <a:spLocks noGrp="1" noRot="1" noChangeAspect="1" noChangeArrowheads="1" noTextEdit="1"/>
          </p:cNvSpPr>
          <p:nvPr>
            <p:ph type="sldImg"/>
          </p:nvPr>
        </p:nvSpPr>
        <p:spPr>
          <a:ln/>
        </p:spPr>
      </p:sp>
      <p:sp>
        <p:nvSpPr>
          <p:cNvPr id="160772" name="Rectangle 3"/>
          <p:cNvSpPr>
            <a:spLocks noGrp="1" noChangeArrowheads="1"/>
          </p:cNvSpPr>
          <p:nvPr>
            <p:ph type="body" idx="1"/>
          </p:nvPr>
        </p:nvSpPr>
        <p:spPr>
          <a:noFill/>
          <a:ln/>
        </p:spPr>
        <p:txBody>
          <a:bodyPr/>
          <a:lstStyle/>
          <a:p>
            <a:pPr eaLnBrk="1" hangingPunct="1"/>
            <a:endParaRPr lang="en-CA" dirty="0" smtClean="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7"/>
          <p:cNvSpPr>
            <a:spLocks noGrp="1" noChangeArrowheads="1"/>
          </p:cNvSpPr>
          <p:nvPr>
            <p:ph type="sldNum" sz="quarter" idx="5"/>
          </p:nvPr>
        </p:nvSpPr>
        <p:spPr>
          <a:noFill/>
        </p:spPr>
        <p:txBody>
          <a:bodyPr/>
          <a:lstStyle/>
          <a:p>
            <a:fld id="{E4E378A7-FEC9-4F9B-BBD8-25AEB5E65058}" type="slidenum">
              <a:rPr lang="en-US" smtClean="0">
                <a:latin typeface="Times New Roman" pitchFamily="18" charset="0"/>
              </a:rPr>
              <a:pPr/>
              <a:t>204</a:t>
            </a:fld>
            <a:endParaRPr lang="en-US" dirty="0" smtClean="0">
              <a:latin typeface="Times New Roman" pitchFamily="18" charset="0"/>
            </a:endParaRPr>
          </a:p>
        </p:txBody>
      </p:sp>
      <p:sp>
        <p:nvSpPr>
          <p:cNvPr id="269315" name="Rectangle 2"/>
          <p:cNvSpPr>
            <a:spLocks noGrp="1" noRot="1" noChangeAspect="1" noChangeArrowheads="1" noTextEdit="1"/>
          </p:cNvSpPr>
          <p:nvPr>
            <p:ph type="sldImg"/>
          </p:nvPr>
        </p:nvSpPr>
        <p:spPr>
          <a:ln/>
        </p:spPr>
      </p:sp>
      <p:sp>
        <p:nvSpPr>
          <p:cNvPr id="26931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1B44BA34-9944-47C1-8444-42C9A8D28C32}" type="slidenum">
              <a:rPr lang="en-US" smtClean="0">
                <a:latin typeface="Times New Roman" pitchFamily="18" charset="0"/>
              </a:rPr>
              <a:pPr/>
              <a:t>205</a:t>
            </a:fld>
            <a:endParaRPr lang="en-US" dirty="0" smtClean="0">
              <a:latin typeface="Times New Roman" pitchFamily="18" charset="0"/>
            </a:endParaRPr>
          </a:p>
        </p:txBody>
      </p:sp>
      <p:sp>
        <p:nvSpPr>
          <p:cNvPr id="281603" name="Rectangle 2"/>
          <p:cNvSpPr>
            <a:spLocks noGrp="1" noRot="1" noChangeAspect="1" noChangeArrowheads="1" noTextEdit="1"/>
          </p:cNvSpPr>
          <p:nvPr>
            <p:ph type="sldImg"/>
          </p:nvPr>
        </p:nvSpPr>
        <p:spPr>
          <a:ln/>
        </p:spPr>
      </p:sp>
      <p:sp>
        <p:nvSpPr>
          <p:cNvPr id="28160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1B44BA34-9944-47C1-8444-42C9A8D28C32}" type="slidenum">
              <a:rPr lang="en-US" smtClean="0">
                <a:latin typeface="Times New Roman" pitchFamily="18" charset="0"/>
              </a:rPr>
              <a:pPr/>
              <a:t>210</a:t>
            </a:fld>
            <a:endParaRPr lang="en-US" dirty="0" smtClean="0">
              <a:latin typeface="Times New Roman" pitchFamily="18" charset="0"/>
            </a:endParaRPr>
          </a:p>
        </p:txBody>
      </p:sp>
      <p:sp>
        <p:nvSpPr>
          <p:cNvPr id="281603" name="Rectangle 2"/>
          <p:cNvSpPr>
            <a:spLocks noGrp="1" noRot="1" noChangeAspect="1" noChangeArrowheads="1" noTextEdit="1"/>
          </p:cNvSpPr>
          <p:nvPr>
            <p:ph type="sldImg"/>
          </p:nvPr>
        </p:nvSpPr>
        <p:spPr>
          <a:ln/>
        </p:spPr>
      </p:sp>
      <p:sp>
        <p:nvSpPr>
          <p:cNvPr id="28160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3EFFD9-E034-4806-8A51-269DC8E82198}" type="slidenum">
              <a:rPr lang="en-US"/>
              <a:pPr/>
              <a:t>211</a:t>
            </a:fld>
            <a:endParaRPr lang="en-US" dirty="0"/>
          </a:p>
        </p:txBody>
      </p:sp>
      <p:sp>
        <p:nvSpPr>
          <p:cNvPr id="606210" name="Rectangle 2"/>
          <p:cNvSpPr>
            <a:spLocks noGrp="1" noRot="1" noChangeAspect="1" noChangeArrowheads="1" noTextEdit="1"/>
          </p:cNvSpPr>
          <p:nvPr>
            <p:ph type="sldImg"/>
          </p:nvPr>
        </p:nvSpPr>
        <p:spPr>
          <a:ln/>
        </p:spPr>
      </p:sp>
      <p:sp>
        <p:nvSpPr>
          <p:cNvPr id="60621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1B44BA34-9944-47C1-8444-42C9A8D28C32}" type="slidenum">
              <a:rPr lang="en-US" smtClean="0">
                <a:latin typeface="Times New Roman" pitchFamily="18" charset="0"/>
              </a:rPr>
              <a:pPr/>
              <a:t>212</a:t>
            </a:fld>
            <a:endParaRPr lang="en-US" dirty="0" smtClean="0">
              <a:latin typeface="Times New Roman" pitchFamily="18" charset="0"/>
            </a:endParaRPr>
          </a:p>
        </p:txBody>
      </p:sp>
      <p:sp>
        <p:nvSpPr>
          <p:cNvPr id="281603" name="Rectangle 2"/>
          <p:cNvSpPr>
            <a:spLocks noGrp="1" noRot="1" noChangeAspect="1" noChangeArrowheads="1" noTextEdit="1"/>
          </p:cNvSpPr>
          <p:nvPr>
            <p:ph type="sldImg"/>
          </p:nvPr>
        </p:nvSpPr>
        <p:spPr>
          <a:ln/>
        </p:spPr>
      </p:sp>
      <p:sp>
        <p:nvSpPr>
          <p:cNvPr id="28160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7"/>
          <p:cNvSpPr>
            <a:spLocks noGrp="1" noChangeArrowheads="1"/>
          </p:cNvSpPr>
          <p:nvPr>
            <p:ph type="sldNum" sz="quarter" idx="5"/>
          </p:nvPr>
        </p:nvSpPr>
        <p:spPr>
          <a:noFill/>
        </p:spPr>
        <p:txBody>
          <a:bodyPr/>
          <a:lstStyle/>
          <a:p>
            <a:fld id="{A636DC49-3001-4C80-9AC3-98BDEF1FF5D0}" type="slidenum">
              <a:rPr lang="en-US" smtClean="0">
                <a:latin typeface="Times New Roman" pitchFamily="18" charset="0"/>
              </a:rPr>
              <a:pPr/>
              <a:t>213</a:t>
            </a:fld>
            <a:endParaRPr lang="en-US" dirty="0" smtClean="0">
              <a:latin typeface="Times New Roman" pitchFamily="18" charset="0"/>
            </a:endParaRPr>
          </a:p>
        </p:txBody>
      </p:sp>
      <p:sp>
        <p:nvSpPr>
          <p:cNvPr id="284675" name="Rectangle 2"/>
          <p:cNvSpPr>
            <a:spLocks noGrp="1" noRot="1" noChangeAspect="1" noChangeArrowheads="1" noTextEdit="1"/>
          </p:cNvSpPr>
          <p:nvPr>
            <p:ph type="sldImg"/>
          </p:nvPr>
        </p:nvSpPr>
        <p:spPr>
          <a:ln/>
        </p:spPr>
      </p:sp>
      <p:sp>
        <p:nvSpPr>
          <p:cNvPr id="28467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B0F59BA0-0582-47B2-9736-9DF9E3EEFA7B}" type="slidenum">
              <a:rPr lang="en-US" smtClean="0">
                <a:latin typeface="Times New Roman" pitchFamily="18" charset="0"/>
              </a:rPr>
              <a:pPr/>
              <a:t>214</a:t>
            </a:fld>
            <a:endParaRPr lang="en-US" dirty="0" smtClean="0">
              <a:latin typeface="Times New Roman" pitchFamily="18" charset="0"/>
            </a:endParaRPr>
          </a:p>
        </p:txBody>
      </p:sp>
      <p:sp>
        <p:nvSpPr>
          <p:cNvPr id="289795" name="Rectangle 2"/>
          <p:cNvSpPr>
            <a:spLocks noGrp="1" noRot="1" noChangeAspect="1" noChangeArrowheads="1" noTextEdit="1"/>
          </p:cNvSpPr>
          <p:nvPr>
            <p:ph type="sldImg"/>
          </p:nvPr>
        </p:nvSpPr>
        <p:spPr>
          <a:ln/>
        </p:spPr>
      </p:sp>
      <p:sp>
        <p:nvSpPr>
          <p:cNvPr id="28979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a:noFill/>
        </p:spPr>
        <p:txBody>
          <a:bodyPr/>
          <a:lstStyle/>
          <a:p>
            <a:fld id="{96AAE398-4C8D-4222-970F-8A45CDD0A805}" type="slidenum">
              <a:rPr lang="en-US" smtClean="0">
                <a:latin typeface="Times New Roman" pitchFamily="18" charset="0"/>
              </a:rPr>
              <a:pPr/>
              <a:t>215</a:t>
            </a:fld>
            <a:endParaRPr lang="en-US" dirty="0" smtClean="0">
              <a:latin typeface="Times New Roman" pitchFamily="18" charset="0"/>
            </a:endParaRPr>
          </a:p>
        </p:txBody>
      </p:sp>
      <p:sp>
        <p:nvSpPr>
          <p:cNvPr id="286723" name="Rectangle 2"/>
          <p:cNvSpPr>
            <a:spLocks noGrp="1" noRot="1" noChangeAspect="1" noChangeArrowheads="1" noTextEdit="1"/>
          </p:cNvSpPr>
          <p:nvPr>
            <p:ph type="sldImg"/>
          </p:nvPr>
        </p:nvSpPr>
        <p:spPr>
          <a:ln/>
        </p:spPr>
      </p:sp>
      <p:sp>
        <p:nvSpPr>
          <p:cNvPr id="28672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9BF8CB58-1CEB-41F4-9568-6FED0763A046}" type="slidenum">
              <a:rPr lang="en-US" smtClean="0">
                <a:latin typeface="Times New Roman" pitchFamily="18" charset="0"/>
              </a:rPr>
              <a:pPr/>
              <a:t>216</a:t>
            </a:fld>
            <a:endParaRPr lang="en-US" dirty="0" smtClean="0">
              <a:latin typeface="Times New Roman" pitchFamily="18" charset="0"/>
            </a:endParaRPr>
          </a:p>
        </p:txBody>
      </p:sp>
      <p:sp>
        <p:nvSpPr>
          <p:cNvPr id="287747" name="Rectangle 2"/>
          <p:cNvSpPr>
            <a:spLocks noGrp="1" noRot="1" noChangeAspect="1" noChangeArrowheads="1" noTextEdit="1"/>
          </p:cNvSpPr>
          <p:nvPr>
            <p:ph type="sldImg"/>
          </p:nvPr>
        </p:nvSpPr>
        <p:spPr>
          <a:ln/>
        </p:spPr>
      </p:sp>
      <p:sp>
        <p:nvSpPr>
          <p:cNvPr id="28774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2A341089-4E69-4903-85F1-4EB4A798D80B}" type="slidenum">
              <a:rPr lang="en-US" smtClean="0">
                <a:latin typeface="Times New Roman" pitchFamily="18" charset="0"/>
              </a:rPr>
              <a:pPr/>
              <a:t>217</a:t>
            </a:fld>
            <a:endParaRPr lang="en-US" dirty="0" smtClean="0">
              <a:latin typeface="Times New Roman" pitchFamily="18" charset="0"/>
            </a:endParaRPr>
          </a:p>
        </p:txBody>
      </p:sp>
      <p:sp>
        <p:nvSpPr>
          <p:cNvPr id="288771" name="Rectangle 2"/>
          <p:cNvSpPr>
            <a:spLocks noGrp="1" noRot="1" noChangeAspect="1" noChangeArrowheads="1" noTextEdit="1"/>
          </p:cNvSpPr>
          <p:nvPr>
            <p:ph type="sldImg"/>
          </p:nvPr>
        </p:nvSpPr>
        <p:spPr>
          <a:ln/>
        </p:spPr>
      </p:sp>
      <p:sp>
        <p:nvSpPr>
          <p:cNvPr id="28877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7"/>
          <p:cNvSpPr>
            <a:spLocks noGrp="1" noChangeArrowheads="1"/>
          </p:cNvSpPr>
          <p:nvPr>
            <p:ph type="sldNum" sz="quarter" idx="5"/>
          </p:nvPr>
        </p:nvSpPr>
        <p:spPr>
          <a:noFill/>
        </p:spPr>
        <p:txBody>
          <a:bodyPr/>
          <a:lstStyle/>
          <a:p>
            <a:fld id="{A155C04A-416A-4507-ADF2-34BEFEE7B34B}" type="slidenum">
              <a:rPr lang="en-US" smtClean="0">
                <a:latin typeface="Times New Roman" pitchFamily="18" charset="0"/>
              </a:rPr>
              <a:pPr/>
              <a:t>218</a:t>
            </a:fld>
            <a:endParaRPr lang="en-US" dirty="0" smtClean="0">
              <a:latin typeface="Times New Roman" pitchFamily="18" charset="0"/>
            </a:endParaRPr>
          </a:p>
        </p:txBody>
      </p:sp>
      <p:sp>
        <p:nvSpPr>
          <p:cNvPr id="290819" name="Rectangle 2"/>
          <p:cNvSpPr>
            <a:spLocks noGrp="1" noRot="1" noChangeAspect="1" noChangeArrowheads="1" noTextEdit="1"/>
          </p:cNvSpPr>
          <p:nvPr>
            <p:ph type="sldImg"/>
          </p:nvPr>
        </p:nvSpPr>
        <p:spPr>
          <a:ln/>
        </p:spPr>
      </p:sp>
      <p:sp>
        <p:nvSpPr>
          <p:cNvPr id="290820"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p:spPr>
        <p:txBody>
          <a:bodyPr/>
          <a:lstStyle/>
          <a:p>
            <a:fld id="{666CDB41-5760-47B6-8487-13E76428C5BA}" type="slidenum">
              <a:rPr lang="en-US" smtClean="0">
                <a:latin typeface="Times New Roman" pitchFamily="18" charset="0"/>
              </a:rPr>
              <a:pPr/>
              <a:t>219</a:t>
            </a:fld>
            <a:endParaRPr lang="en-US" dirty="0" smtClean="0">
              <a:latin typeface="Times New Roman" pitchFamily="18" charset="0"/>
            </a:endParaRPr>
          </a:p>
        </p:txBody>
      </p:sp>
      <p:sp>
        <p:nvSpPr>
          <p:cNvPr id="291843" name="Rectangle 2"/>
          <p:cNvSpPr>
            <a:spLocks noGrp="1" noRot="1" noChangeAspect="1" noChangeArrowheads="1" noTextEdit="1"/>
          </p:cNvSpPr>
          <p:nvPr>
            <p:ph type="sldImg"/>
          </p:nvPr>
        </p:nvSpPr>
        <p:spPr>
          <a:ln/>
        </p:spPr>
      </p:sp>
      <p:sp>
        <p:nvSpPr>
          <p:cNvPr id="29184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a:noFill/>
        </p:spPr>
        <p:txBody>
          <a:bodyPr/>
          <a:lstStyle/>
          <a:p>
            <a:fld id="{8ECD9DB8-2FED-4D31-BF97-3E187E73BF15}" type="slidenum">
              <a:rPr lang="en-US" smtClean="0">
                <a:latin typeface="Times New Roman" pitchFamily="18" charset="0"/>
              </a:rPr>
              <a:pPr/>
              <a:t>220</a:t>
            </a:fld>
            <a:endParaRPr lang="en-US" dirty="0" smtClean="0">
              <a:latin typeface="Times New Roman" pitchFamily="18" charset="0"/>
            </a:endParaRPr>
          </a:p>
        </p:txBody>
      </p:sp>
      <p:sp>
        <p:nvSpPr>
          <p:cNvPr id="292867" name="Rectangle 2"/>
          <p:cNvSpPr>
            <a:spLocks noGrp="1" noRot="1" noChangeAspect="1" noChangeArrowheads="1" noTextEdit="1"/>
          </p:cNvSpPr>
          <p:nvPr>
            <p:ph type="sldImg"/>
          </p:nvPr>
        </p:nvSpPr>
        <p:spPr>
          <a:ln/>
        </p:spPr>
      </p:sp>
      <p:sp>
        <p:nvSpPr>
          <p:cNvPr id="29286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7"/>
          <p:cNvSpPr>
            <a:spLocks noGrp="1" noChangeArrowheads="1"/>
          </p:cNvSpPr>
          <p:nvPr>
            <p:ph type="sldNum" sz="quarter" idx="5"/>
          </p:nvPr>
        </p:nvSpPr>
        <p:spPr>
          <a:noFill/>
        </p:spPr>
        <p:txBody>
          <a:bodyPr/>
          <a:lstStyle/>
          <a:p>
            <a:fld id="{898BA19C-6F46-4CB9-B277-368CA4DDF3F6}" type="slidenum">
              <a:rPr lang="en-US" smtClean="0">
                <a:latin typeface="Times New Roman" pitchFamily="18" charset="0"/>
              </a:rPr>
              <a:pPr/>
              <a:t>221</a:t>
            </a:fld>
            <a:endParaRPr lang="en-US" dirty="0" smtClean="0">
              <a:latin typeface="Times New Roman" pitchFamily="18" charset="0"/>
            </a:endParaRPr>
          </a:p>
        </p:txBody>
      </p:sp>
      <p:sp>
        <p:nvSpPr>
          <p:cNvPr id="293891" name="Rectangle 2"/>
          <p:cNvSpPr>
            <a:spLocks noGrp="1" noRot="1" noChangeAspect="1" noChangeArrowheads="1" noTextEdit="1"/>
          </p:cNvSpPr>
          <p:nvPr>
            <p:ph type="sldImg"/>
          </p:nvPr>
        </p:nvSpPr>
        <p:spPr>
          <a:ln/>
        </p:spPr>
      </p:sp>
      <p:sp>
        <p:nvSpPr>
          <p:cNvPr id="29389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7"/>
          <p:cNvSpPr>
            <a:spLocks noGrp="1" noChangeArrowheads="1"/>
          </p:cNvSpPr>
          <p:nvPr>
            <p:ph type="sldNum" sz="quarter" idx="5"/>
          </p:nvPr>
        </p:nvSpPr>
        <p:spPr>
          <a:noFill/>
        </p:spPr>
        <p:txBody>
          <a:bodyPr/>
          <a:lstStyle/>
          <a:p>
            <a:fld id="{9680FBCB-0CE4-4DAC-80F6-0C03DD9A7073}" type="slidenum">
              <a:rPr lang="en-US" smtClean="0">
                <a:latin typeface="Times New Roman" pitchFamily="18" charset="0"/>
              </a:rPr>
              <a:pPr/>
              <a:t>222</a:t>
            </a:fld>
            <a:endParaRPr lang="en-US" dirty="0" smtClean="0">
              <a:latin typeface="Times New Roman" pitchFamily="18" charset="0"/>
            </a:endParaRPr>
          </a:p>
        </p:txBody>
      </p:sp>
      <p:sp>
        <p:nvSpPr>
          <p:cNvPr id="294915" name="Rectangle 2"/>
          <p:cNvSpPr>
            <a:spLocks noGrp="1" noRot="1" noChangeAspect="1" noChangeArrowheads="1" noTextEdit="1"/>
          </p:cNvSpPr>
          <p:nvPr>
            <p:ph type="sldImg"/>
          </p:nvPr>
        </p:nvSpPr>
        <p:spPr>
          <a:ln/>
        </p:spPr>
      </p:sp>
      <p:sp>
        <p:nvSpPr>
          <p:cNvPr id="294916"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a:noFill/>
        </p:spPr>
        <p:txBody>
          <a:bodyPr/>
          <a:lstStyle/>
          <a:p>
            <a:fld id="{6F042244-B5F9-4579-B191-6451EDFD573A}" type="slidenum">
              <a:rPr lang="en-US" smtClean="0">
                <a:latin typeface="Times New Roman" pitchFamily="18" charset="0"/>
              </a:rPr>
              <a:pPr/>
              <a:t>223</a:t>
            </a:fld>
            <a:endParaRPr lang="en-US" dirty="0" smtClean="0">
              <a:latin typeface="Times New Roman" pitchFamily="18" charset="0"/>
            </a:endParaRPr>
          </a:p>
        </p:txBody>
      </p:sp>
      <p:sp>
        <p:nvSpPr>
          <p:cNvPr id="297987" name="Rectangle 2"/>
          <p:cNvSpPr>
            <a:spLocks noGrp="1" noRot="1" noChangeAspect="1" noChangeArrowheads="1" noTextEdit="1"/>
          </p:cNvSpPr>
          <p:nvPr>
            <p:ph type="sldImg"/>
          </p:nvPr>
        </p:nvSpPr>
        <p:spPr>
          <a:ln/>
        </p:spPr>
      </p:sp>
      <p:sp>
        <p:nvSpPr>
          <p:cNvPr id="29798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7"/>
          <p:cNvSpPr>
            <a:spLocks noGrp="1" noChangeArrowheads="1"/>
          </p:cNvSpPr>
          <p:nvPr>
            <p:ph type="sldNum" sz="quarter" idx="5"/>
          </p:nvPr>
        </p:nvSpPr>
        <p:spPr>
          <a:noFill/>
        </p:spPr>
        <p:txBody>
          <a:bodyPr/>
          <a:lstStyle/>
          <a:p>
            <a:fld id="{56787D93-8D62-4CA7-BE5B-E633EBE92D5E}" type="slidenum">
              <a:rPr lang="en-US" smtClean="0">
                <a:latin typeface="Times New Roman" pitchFamily="18" charset="0"/>
              </a:rPr>
              <a:pPr/>
              <a:t>224</a:t>
            </a:fld>
            <a:endParaRPr lang="en-US" dirty="0" smtClean="0">
              <a:latin typeface="Times New Roman" pitchFamily="18" charset="0"/>
            </a:endParaRPr>
          </a:p>
        </p:txBody>
      </p:sp>
      <p:sp>
        <p:nvSpPr>
          <p:cNvPr id="299011" name="Rectangle 2"/>
          <p:cNvSpPr>
            <a:spLocks noGrp="1" noRot="1" noChangeAspect="1" noChangeArrowheads="1" noTextEdit="1"/>
          </p:cNvSpPr>
          <p:nvPr>
            <p:ph type="sldImg"/>
          </p:nvPr>
        </p:nvSpPr>
        <p:spPr>
          <a:ln/>
        </p:spPr>
      </p:sp>
      <p:sp>
        <p:nvSpPr>
          <p:cNvPr id="29901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8D5099-0025-4145-9AF2-831DB27E77B5}" type="slidenum">
              <a:rPr lang="en-US"/>
              <a:pPr/>
              <a:t>225</a:t>
            </a:fld>
            <a:endParaRPr lang="en-US" dirty="0"/>
          </a:p>
        </p:txBody>
      </p:sp>
      <p:sp>
        <p:nvSpPr>
          <p:cNvPr id="626690" name="Rectangle 2"/>
          <p:cNvSpPr>
            <a:spLocks noGrp="1" noRot="1" noChangeAspect="1" noChangeArrowheads="1" noTextEdit="1"/>
          </p:cNvSpPr>
          <p:nvPr>
            <p:ph type="sldImg"/>
          </p:nvPr>
        </p:nvSpPr>
        <p:spPr>
          <a:ln/>
        </p:spPr>
      </p:sp>
      <p:sp>
        <p:nvSpPr>
          <p:cNvPr id="62669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209AEC-DAD9-4740-8E24-39E1F52A5435}" type="slidenum">
              <a:rPr lang="en-US"/>
              <a:pPr/>
              <a:t>226</a:t>
            </a:fld>
            <a:endParaRPr lang="en-US" dirty="0"/>
          </a:p>
        </p:txBody>
      </p:sp>
      <p:sp>
        <p:nvSpPr>
          <p:cNvPr id="847874" name="Rectangle 2"/>
          <p:cNvSpPr>
            <a:spLocks noGrp="1" noRot="1" noChangeAspect="1" noChangeArrowheads="1" noTextEdit="1"/>
          </p:cNvSpPr>
          <p:nvPr>
            <p:ph type="sldImg"/>
          </p:nvPr>
        </p:nvSpPr>
        <p:spPr>
          <a:ln/>
        </p:spPr>
      </p:sp>
      <p:sp>
        <p:nvSpPr>
          <p:cNvPr id="8478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B64CD1-51A4-44CC-94A8-AFD48F99818D}" type="slidenum">
              <a:rPr lang="en-US"/>
              <a:pPr/>
              <a:t>228</a:t>
            </a:fld>
            <a:endParaRPr lang="en-US" dirty="0"/>
          </a:p>
        </p:txBody>
      </p:sp>
      <p:sp>
        <p:nvSpPr>
          <p:cNvPr id="628738" name="Rectangle 2"/>
          <p:cNvSpPr>
            <a:spLocks noGrp="1" noRot="1" noChangeAspect="1" noChangeArrowheads="1" noTextEdit="1"/>
          </p:cNvSpPr>
          <p:nvPr>
            <p:ph type="sldImg"/>
          </p:nvPr>
        </p:nvSpPr>
        <p:spPr>
          <a:ln/>
        </p:spPr>
      </p:sp>
      <p:sp>
        <p:nvSpPr>
          <p:cNvPr id="62873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209AEC-DAD9-4740-8E24-39E1F52A5435}" type="slidenum">
              <a:rPr lang="en-US"/>
              <a:pPr/>
              <a:t>229</a:t>
            </a:fld>
            <a:endParaRPr lang="en-US" dirty="0"/>
          </a:p>
        </p:txBody>
      </p:sp>
      <p:sp>
        <p:nvSpPr>
          <p:cNvPr id="847874" name="Rectangle 2"/>
          <p:cNvSpPr>
            <a:spLocks noGrp="1" noRot="1" noChangeAspect="1" noChangeArrowheads="1" noTextEdit="1"/>
          </p:cNvSpPr>
          <p:nvPr>
            <p:ph type="sldImg"/>
          </p:nvPr>
        </p:nvSpPr>
        <p:spPr>
          <a:ln/>
        </p:spPr>
      </p:sp>
      <p:sp>
        <p:nvSpPr>
          <p:cNvPr id="8478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7"/>
          <p:cNvSpPr>
            <a:spLocks noGrp="1" noChangeArrowheads="1"/>
          </p:cNvSpPr>
          <p:nvPr>
            <p:ph type="sldNum" sz="quarter" idx="5"/>
          </p:nvPr>
        </p:nvSpPr>
        <p:spPr>
          <a:noFill/>
        </p:spPr>
        <p:txBody>
          <a:bodyPr/>
          <a:lstStyle/>
          <a:p>
            <a:fld id="{C3612F57-86FA-47D9-A412-CB6A7B733E47}" type="slidenum">
              <a:rPr lang="en-US" smtClean="0">
                <a:latin typeface="Times New Roman" pitchFamily="18" charset="0"/>
              </a:rPr>
              <a:pPr/>
              <a:t>234</a:t>
            </a:fld>
            <a:endParaRPr lang="en-US" dirty="0" smtClean="0">
              <a:latin typeface="Times New Roman" pitchFamily="18" charset="0"/>
            </a:endParaRPr>
          </a:p>
        </p:txBody>
      </p:sp>
      <p:sp>
        <p:nvSpPr>
          <p:cNvPr id="270339" name="Rectangle 2"/>
          <p:cNvSpPr>
            <a:spLocks noGrp="1" noRot="1" noChangeAspect="1" noChangeArrowheads="1" noTextEdit="1"/>
          </p:cNvSpPr>
          <p:nvPr>
            <p:ph type="sldImg"/>
          </p:nvPr>
        </p:nvSpPr>
        <p:spPr>
          <a:ln/>
        </p:spPr>
      </p:sp>
      <p:sp>
        <p:nvSpPr>
          <p:cNvPr id="270340"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7"/>
          <p:cNvSpPr>
            <a:spLocks noGrp="1" noChangeArrowheads="1"/>
          </p:cNvSpPr>
          <p:nvPr>
            <p:ph type="sldNum" sz="quarter" idx="5"/>
          </p:nvPr>
        </p:nvSpPr>
        <p:spPr>
          <a:noFill/>
        </p:spPr>
        <p:txBody>
          <a:bodyPr/>
          <a:lstStyle/>
          <a:p>
            <a:fld id="{1B2C3E11-8735-4FBD-A799-1D212889DD21}" type="slidenum">
              <a:rPr lang="en-US" smtClean="0">
                <a:latin typeface="Times New Roman" pitchFamily="18" charset="0"/>
              </a:rPr>
              <a:pPr/>
              <a:t>235</a:t>
            </a:fld>
            <a:endParaRPr lang="en-US" dirty="0" smtClean="0">
              <a:latin typeface="Times New Roman" pitchFamily="18" charset="0"/>
            </a:endParaRPr>
          </a:p>
        </p:txBody>
      </p:sp>
      <p:sp>
        <p:nvSpPr>
          <p:cNvPr id="271363" name="Rectangle 2"/>
          <p:cNvSpPr>
            <a:spLocks noGrp="1" noRot="1" noChangeAspect="1" noChangeArrowheads="1" noTextEdit="1"/>
          </p:cNvSpPr>
          <p:nvPr>
            <p:ph type="sldImg"/>
          </p:nvPr>
        </p:nvSpPr>
        <p:spPr>
          <a:ln/>
        </p:spPr>
      </p:sp>
      <p:sp>
        <p:nvSpPr>
          <p:cNvPr id="271364"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7"/>
          <p:cNvSpPr>
            <a:spLocks noGrp="1" noChangeArrowheads="1"/>
          </p:cNvSpPr>
          <p:nvPr>
            <p:ph type="sldNum" sz="quarter" idx="5"/>
          </p:nvPr>
        </p:nvSpPr>
        <p:spPr>
          <a:noFill/>
        </p:spPr>
        <p:txBody>
          <a:bodyPr/>
          <a:lstStyle/>
          <a:p>
            <a:fld id="{B660B2A1-7B11-4304-A466-157E278F9F97}" type="slidenum">
              <a:rPr lang="en-US" smtClean="0">
                <a:latin typeface="Times New Roman" pitchFamily="18" charset="0"/>
              </a:rPr>
              <a:pPr/>
              <a:t>236</a:t>
            </a:fld>
            <a:endParaRPr lang="en-US" dirty="0" smtClean="0">
              <a:latin typeface="Times New Roman" pitchFamily="18" charset="0"/>
            </a:endParaRPr>
          </a:p>
        </p:txBody>
      </p:sp>
      <p:sp>
        <p:nvSpPr>
          <p:cNvPr id="272387" name="Rectangle 2"/>
          <p:cNvSpPr>
            <a:spLocks noGrp="1" noRot="1" noChangeAspect="1" noChangeArrowheads="1" noTextEdit="1"/>
          </p:cNvSpPr>
          <p:nvPr>
            <p:ph type="sldImg"/>
          </p:nvPr>
        </p:nvSpPr>
        <p:spPr>
          <a:ln/>
        </p:spPr>
      </p:sp>
      <p:sp>
        <p:nvSpPr>
          <p:cNvPr id="272388"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7"/>
          <p:cNvSpPr>
            <a:spLocks noGrp="1" noChangeArrowheads="1"/>
          </p:cNvSpPr>
          <p:nvPr>
            <p:ph type="sldNum" sz="quarter" idx="5"/>
          </p:nvPr>
        </p:nvSpPr>
        <p:spPr>
          <a:noFill/>
        </p:spPr>
        <p:txBody>
          <a:bodyPr/>
          <a:lstStyle/>
          <a:p>
            <a:fld id="{7F785FFF-8D85-4B52-A68A-3C29857ADB30}" type="slidenum">
              <a:rPr lang="en-US" smtClean="0">
                <a:latin typeface="Times New Roman" pitchFamily="18" charset="0"/>
              </a:rPr>
              <a:pPr/>
              <a:t>237</a:t>
            </a:fld>
            <a:endParaRPr lang="en-US" dirty="0" smtClean="0">
              <a:latin typeface="Times New Roman" pitchFamily="18" charset="0"/>
            </a:endParaRPr>
          </a:p>
        </p:txBody>
      </p:sp>
      <p:sp>
        <p:nvSpPr>
          <p:cNvPr id="273411" name="Rectangle 2"/>
          <p:cNvSpPr>
            <a:spLocks noGrp="1" noRot="1" noChangeAspect="1" noChangeArrowheads="1" noTextEdit="1"/>
          </p:cNvSpPr>
          <p:nvPr>
            <p:ph type="sldImg"/>
          </p:nvPr>
        </p:nvSpPr>
        <p:spPr>
          <a:ln/>
        </p:spPr>
      </p:sp>
      <p:sp>
        <p:nvSpPr>
          <p:cNvPr id="273412" name="Rectangle 3"/>
          <p:cNvSpPr>
            <a:spLocks noGrp="1" noChangeArrowheads="1"/>
          </p:cNvSpPr>
          <p:nvPr>
            <p:ph type="body" idx="1"/>
          </p:nvPr>
        </p:nvSpPr>
        <p:spPr>
          <a:noFill/>
          <a:ln/>
        </p:spPr>
        <p:txBody>
          <a:bodyPr/>
          <a:lstStyle/>
          <a:p>
            <a:endParaRPr lang="en-CA" dirty="0"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a:defRPr/>
            </a:pPr>
            <a:fld id="{FBFF9B2C-770D-4552-945C-9EAC04731009}" type="datetime1">
              <a:rPr lang="en-US" smtClean="0"/>
              <a:t>11/6/2012</a:t>
            </a:fld>
            <a:endParaRPr lang="en-US" dirty="0"/>
          </a:p>
        </p:txBody>
      </p:sp>
      <p:sp>
        <p:nvSpPr>
          <p:cNvPr id="19" name="Footer Placeholder 18"/>
          <p:cNvSpPr>
            <a:spLocks noGrp="1"/>
          </p:cNvSpPr>
          <p:nvPr>
            <p:ph type="ftr" sz="quarter" idx="11"/>
          </p:nvPr>
        </p:nvSpPr>
        <p:spPr/>
        <p:txBody>
          <a:bodyPr/>
          <a:lstStyle/>
          <a:p>
            <a:pPr>
              <a:defRPr/>
            </a:pPr>
            <a:endParaRPr lang="en-US" dirty="0"/>
          </a:p>
        </p:txBody>
      </p:sp>
      <p:sp>
        <p:nvSpPr>
          <p:cNvPr id="27" name="Slide Number Placeholder 26"/>
          <p:cNvSpPr>
            <a:spLocks noGrp="1"/>
          </p:cNvSpPr>
          <p:nvPr>
            <p:ph type="sldNum" sz="quarter" idx="12"/>
          </p:nvPr>
        </p:nvSpPr>
        <p:spPr/>
        <p:txBody>
          <a:bodyPr/>
          <a:lstStyle/>
          <a:p>
            <a:pPr>
              <a:defRPr/>
            </a:pPr>
            <a:fld id="{A22EBD14-2C0A-4836-A87C-6C6AD5D59462}" type="slidenum">
              <a:rPr lang="en-US" smtClean="0"/>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E100F2E0-F0D5-4009-9398-7004F17E856C}" type="datetime1">
              <a:rPr lang="en-US" smtClean="0"/>
              <a:t>11/6/2012</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6D411C36-B619-4900-90AC-54381649BE7A}"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fld id="{26BDC441-3152-4999-93D6-7FA426BE5D6A}" type="datetime1">
              <a:rPr lang="en-US" smtClean="0"/>
              <a:t>11/6/2012</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D6103767-349D-4818-B341-A1D8CDD1E313}" type="slidenum">
              <a:rPr lang="en-US" smtClean="0"/>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DF5ECD59-8133-4379-B4F6-14A17CDF1A9C}" type="datetime1">
              <a:rPr lang="en-US" smtClean="0"/>
              <a:t>11/6/2012</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7D00259B-B336-4C71-8E55-D1AF3BB16D05}" type="slidenum">
              <a:rPr lang="en-US" smtClean="0"/>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fld id="{71969CB9-EB96-417E-A96C-E0956236D9AC}" type="datetime1">
              <a:rPr lang="en-US" smtClean="0"/>
              <a:t>11/6/2012</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88AA8770-9176-42C6-BDDE-90B747F36E55}" type="slidenum">
              <a:rPr lang="en-US" smtClean="0"/>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pPr>
              <a:defRPr/>
            </a:pPr>
            <a:fld id="{6971EB83-1EAD-41DC-801A-4923FEB1328C}" type="datetime1">
              <a:rPr lang="en-US" smtClean="0"/>
              <a:t>11/6/2012</a:t>
            </a:fld>
            <a:endParaRPr lang="en-US" dirty="0"/>
          </a:p>
        </p:txBody>
      </p:sp>
      <p:sp>
        <p:nvSpPr>
          <p:cNvPr id="8" name="Slide Number Placeholder 7"/>
          <p:cNvSpPr>
            <a:spLocks noGrp="1"/>
          </p:cNvSpPr>
          <p:nvPr>
            <p:ph type="sldNum" sz="quarter" idx="11"/>
          </p:nvPr>
        </p:nvSpPr>
        <p:spPr/>
        <p:txBody>
          <a:bodyPr/>
          <a:lstStyle/>
          <a:p>
            <a:pPr>
              <a:defRPr/>
            </a:pPr>
            <a:fld id="{A3230F50-E153-4D8A-A853-5EA4912C1376}" type="slidenum">
              <a:rPr lang="en-US" smtClean="0"/>
              <a:pPr>
                <a:defRPr/>
              </a:pPr>
              <a:t>‹#›</a:t>
            </a:fld>
            <a:endParaRPr lang="en-US" dirty="0"/>
          </a:p>
        </p:txBody>
      </p:sp>
      <p:sp>
        <p:nvSpPr>
          <p:cNvPr id="9" name="Footer Placeholder 8"/>
          <p:cNvSpPr>
            <a:spLocks noGrp="1"/>
          </p:cNvSpPr>
          <p:nvPr>
            <p:ph type="ftr" sz="quarter" idx="12"/>
          </p:nvPr>
        </p:nvSpPr>
        <p:spPr/>
        <p:txBody>
          <a:bodyPr/>
          <a:lstStyle/>
          <a:p>
            <a:pPr>
              <a:defRPr/>
            </a:pP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C117E60-6034-4A93-A419-176067203146}" type="datetime1">
              <a:rPr lang="en-US" smtClean="0"/>
              <a:t>11/6/2012</a:t>
            </a:fld>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59E91D2F-CEF1-432B-A582-85DC0CB62590}" type="datetime1">
              <a:rPr lang="en-US" smtClean="0"/>
              <a:t>11/6/2012</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a:xfrm>
            <a:off x="8156448" y="6422064"/>
            <a:ext cx="762000" cy="365125"/>
          </a:xfrm>
        </p:spPr>
        <p:txBody>
          <a:bodyPr/>
          <a:lstStyle/>
          <a:p>
            <a:pPr>
              <a:defRPr/>
            </a:pPr>
            <a:fld id="{43526AFF-14FA-4B51-93A3-CB2ED3E8979C}" type="slidenum">
              <a:rPr lang="en-US" smtClean="0"/>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pPr>
              <a:defRPr/>
            </a:pPr>
            <a:fld id="{7908AB3E-4FBC-4DB0-BFE7-B9D9C19281A3}" type="datetime1">
              <a:rPr lang="en-US" smtClean="0"/>
              <a:t>11/6/2012</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EC984A07-734B-4E78-98D1-9046A767D5EB}" type="slidenum">
              <a:rPr lang="en-US" smtClean="0"/>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A10C058A-4911-4078-8CFB-2FD3079C56BF}" type="datetime1">
              <a:rPr lang="en-US" smtClean="0"/>
              <a:t>11/6/2012</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6042B97B-8BA9-4130-B4E2-D2CCC9100ED0}"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44ADDD8F-73FB-4F21-9286-F2D7D258290A}" type="datetime1">
              <a:rPr lang="en-US" smtClean="0"/>
              <a:t>11/6/2012</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42021651-1E57-45D7-9A44-46E8BB45A5C9}" type="slidenum">
              <a:rPr lang="en-US" smtClean="0"/>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pPr>
              <a:defRPr/>
            </a:pPr>
            <a:fld id="{8B272083-D906-43B4-9A22-E9B54E2CC368}" type="datetime1">
              <a:rPr lang="en-US" smtClean="0"/>
              <a:t>11/6/2012</a:t>
            </a:fld>
            <a:endParaRPr lang="en-US"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defRPr/>
            </a:pPr>
            <a:endParaRPr lang="en-US"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pPr>
              <a:defRPr/>
            </a:pPr>
            <a:fld id="{1C7BC31E-5008-490C-8D01-91C7A210D6C7}"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934" r:id="rId1"/>
    <p:sldLayoutId id="2147483935" r:id="rId2"/>
    <p:sldLayoutId id="2147483936" r:id="rId3"/>
    <p:sldLayoutId id="2147483937" r:id="rId4"/>
    <p:sldLayoutId id="2147483938" r:id="rId5"/>
    <p:sldLayoutId id="2147483939" r:id="rId6"/>
    <p:sldLayoutId id="2147483940" r:id="rId7"/>
    <p:sldLayoutId id="2147483941" r:id="rId8"/>
    <p:sldLayoutId id="2147483942" r:id="rId9"/>
    <p:sldLayoutId id="2147483943" r:id="rId10"/>
    <p:sldLayoutId id="2147483944"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46.jpg"/><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2.jpeg"/></Relationships>
</file>

<file path=ppt/slides/_rels/slide6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hyperlink" Target="http://www.youtube.com/watch?v=VBATtU7bKds&amp;feature=related" TargetMode="Externa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72.jpeg"/></Relationships>
</file>

<file path=ppt/slides/_rels/slide6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74.jpeg"/></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7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7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81.jpeg"/><Relationship Id="rId4" Type="http://schemas.openxmlformats.org/officeDocument/2006/relationships/image" Target="../media/image80.jpeg"/></Relationships>
</file>

<file path=ppt/slides/_rels/slide7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s>
</file>

<file path=ppt/slides/_rels/slide7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91.jpeg"/></Relationships>
</file>

<file path=ppt/slides/_rels/slide7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95.jpeg"/></Relationships>
</file>

<file path=ppt/slides/_rels/slide82.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97.png"/></Relationships>
</file>

<file path=ppt/slides/_rels/slide8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100.jpeg"/><Relationship Id="rId4" Type="http://schemas.openxmlformats.org/officeDocument/2006/relationships/image" Target="../media/image99.jpeg"/></Relationships>
</file>

<file path=ppt/slides/_rels/slide84.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 Id="rId4" Type="http://schemas.openxmlformats.org/officeDocument/2006/relationships/image" Target="../media/image104.jpeg"/></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7.xml"/><Relationship Id="rId5" Type="http://schemas.openxmlformats.org/officeDocument/2006/relationships/image" Target="../media/image109.jpeg"/><Relationship Id="rId4" Type="http://schemas.openxmlformats.org/officeDocument/2006/relationships/image" Target="../media/image108.jpeg"/></Relationships>
</file>

<file path=ppt/slides/_rels/slide9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91.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117.png"/><Relationship Id="rId4" Type="http://schemas.openxmlformats.org/officeDocument/2006/relationships/image" Target="../media/image116.png"/></Relationships>
</file>

<file path=ppt/slides/_rels/slide9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44.xml"/><Relationship Id="rId1" Type="http://schemas.openxmlformats.org/officeDocument/2006/relationships/slideLayout" Target="../slideLayouts/slideLayout6.xml"/><Relationship Id="rId5" Type="http://schemas.openxmlformats.org/officeDocument/2006/relationships/image" Target="../media/image120.gif"/><Relationship Id="rId4" Type="http://schemas.openxmlformats.org/officeDocument/2006/relationships/image" Target="../media/image119.jpeg"/></Relationships>
</file>

<file path=ppt/slides/_rels/slide96.xml.rels><?xml version="1.0" encoding="UTF-8" standalone="yes"?>
<Relationships xmlns="http://schemas.openxmlformats.org/package/2006/relationships"><Relationship Id="rId3" Type="http://schemas.openxmlformats.org/officeDocument/2006/relationships/image" Target="../media/image121.gif"/><Relationship Id="rId2" Type="http://schemas.openxmlformats.org/officeDocument/2006/relationships/notesSlide" Target="../notesSlides/notesSlide45.xml"/><Relationship Id="rId1" Type="http://schemas.openxmlformats.org/officeDocument/2006/relationships/slideLayout" Target="../slideLayouts/slideLayout6.xml"/><Relationship Id="rId5" Type="http://schemas.openxmlformats.org/officeDocument/2006/relationships/image" Target="../media/image123.jpeg"/><Relationship Id="rId4" Type="http://schemas.openxmlformats.org/officeDocument/2006/relationships/image" Target="../media/image122.jpeg"/></Relationships>
</file>

<file path=ppt/slides/_rels/slide97.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image" Target="../media/image125.jpeg"/></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jpeg"/></Relationships>
</file>

<file path=ppt/slides/_rels/slide101.xml.rels><?xml version="1.0" encoding="UTF-8" standalone="yes"?>
<Relationships xmlns="http://schemas.openxmlformats.org/package/2006/relationships"><Relationship Id="rId2" Type="http://schemas.openxmlformats.org/officeDocument/2006/relationships/image" Target="../media/image131.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8" Type="http://schemas.openxmlformats.org/officeDocument/2006/relationships/image" Target="../media/image148.jpeg"/><Relationship Id="rId3" Type="http://schemas.openxmlformats.org/officeDocument/2006/relationships/image" Target="../media/image143.jpeg"/><Relationship Id="rId7" Type="http://schemas.openxmlformats.org/officeDocument/2006/relationships/image" Target="../media/image147.jpe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45.jpeg"/><Relationship Id="rId4" Type="http://schemas.openxmlformats.org/officeDocument/2006/relationships/image" Target="../media/image144.jpeg"/></Relationships>
</file>

<file path=ppt/slides/_rels/slide121.xml.rels><?xml version="1.0" encoding="UTF-8" standalone="yes"?>
<Relationships xmlns="http://schemas.openxmlformats.org/package/2006/relationships"><Relationship Id="rId8" Type="http://schemas.openxmlformats.org/officeDocument/2006/relationships/image" Target="../media/image154.jpeg"/><Relationship Id="rId3" Type="http://schemas.openxmlformats.org/officeDocument/2006/relationships/image" Target="../media/image149.jpeg"/><Relationship Id="rId7" Type="http://schemas.openxmlformats.org/officeDocument/2006/relationships/image" Target="../media/image153.jpe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152.jpeg"/><Relationship Id="rId11" Type="http://schemas.openxmlformats.org/officeDocument/2006/relationships/image" Target="../media/image157.jpeg"/><Relationship Id="rId5" Type="http://schemas.openxmlformats.org/officeDocument/2006/relationships/image" Target="../media/image151.jpeg"/><Relationship Id="rId10" Type="http://schemas.openxmlformats.org/officeDocument/2006/relationships/image" Target="../media/image156.jpeg"/><Relationship Id="rId4" Type="http://schemas.openxmlformats.org/officeDocument/2006/relationships/image" Target="../media/image150.jpeg"/><Relationship Id="rId9" Type="http://schemas.openxmlformats.org/officeDocument/2006/relationships/image" Target="../media/image155.jpeg"/></Relationships>
</file>

<file path=ppt/slides/_rels/slide122.xml.rels><?xml version="1.0" encoding="UTF-8" standalone="yes"?>
<Relationships xmlns="http://schemas.openxmlformats.org/package/2006/relationships"><Relationship Id="rId3" Type="http://schemas.openxmlformats.org/officeDocument/2006/relationships/image" Target="../media/image158.jpeg"/><Relationship Id="rId7" Type="http://schemas.openxmlformats.org/officeDocument/2006/relationships/image" Target="../media/image162.jpe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161.jpeg"/><Relationship Id="rId5" Type="http://schemas.openxmlformats.org/officeDocument/2006/relationships/image" Target="../media/image160.jpeg"/><Relationship Id="rId4" Type="http://schemas.openxmlformats.org/officeDocument/2006/relationships/image" Target="../media/image159.jpeg"/></Relationships>
</file>

<file path=ppt/slides/_rels/slide123.xml.rels><?xml version="1.0" encoding="UTF-8" standalone="yes"?>
<Relationships xmlns="http://schemas.openxmlformats.org/package/2006/relationships"><Relationship Id="rId8" Type="http://schemas.openxmlformats.org/officeDocument/2006/relationships/image" Target="../media/image168.jpeg"/><Relationship Id="rId13" Type="http://schemas.openxmlformats.org/officeDocument/2006/relationships/image" Target="../media/image173.jpeg"/><Relationship Id="rId18" Type="http://schemas.openxmlformats.org/officeDocument/2006/relationships/image" Target="../media/image178.png"/><Relationship Id="rId26" Type="http://schemas.openxmlformats.org/officeDocument/2006/relationships/image" Target="../media/image186.jpeg"/><Relationship Id="rId3" Type="http://schemas.openxmlformats.org/officeDocument/2006/relationships/image" Target="../media/image163.jpeg"/><Relationship Id="rId21" Type="http://schemas.openxmlformats.org/officeDocument/2006/relationships/image" Target="../media/image181.jpeg"/><Relationship Id="rId7" Type="http://schemas.openxmlformats.org/officeDocument/2006/relationships/image" Target="../media/image167.jpeg"/><Relationship Id="rId12" Type="http://schemas.openxmlformats.org/officeDocument/2006/relationships/image" Target="../media/image172.jpeg"/><Relationship Id="rId17" Type="http://schemas.openxmlformats.org/officeDocument/2006/relationships/image" Target="../media/image177.jpeg"/><Relationship Id="rId25" Type="http://schemas.openxmlformats.org/officeDocument/2006/relationships/image" Target="../media/image185.png"/><Relationship Id="rId2" Type="http://schemas.openxmlformats.org/officeDocument/2006/relationships/notesSlide" Target="../notesSlides/notesSlide59.xml"/><Relationship Id="rId16" Type="http://schemas.openxmlformats.org/officeDocument/2006/relationships/image" Target="../media/image176.jpg"/><Relationship Id="rId20" Type="http://schemas.openxmlformats.org/officeDocument/2006/relationships/image" Target="../media/image180.jpeg"/><Relationship Id="rId1" Type="http://schemas.openxmlformats.org/officeDocument/2006/relationships/slideLayout" Target="../slideLayouts/slideLayout7.xml"/><Relationship Id="rId6" Type="http://schemas.openxmlformats.org/officeDocument/2006/relationships/image" Target="../media/image166.jpeg"/><Relationship Id="rId11" Type="http://schemas.openxmlformats.org/officeDocument/2006/relationships/image" Target="../media/image171.jpeg"/><Relationship Id="rId24" Type="http://schemas.openxmlformats.org/officeDocument/2006/relationships/image" Target="../media/image184.jpeg"/><Relationship Id="rId5" Type="http://schemas.openxmlformats.org/officeDocument/2006/relationships/image" Target="../media/image165.jpeg"/><Relationship Id="rId15" Type="http://schemas.openxmlformats.org/officeDocument/2006/relationships/image" Target="../media/image175.jpeg"/><Relationship Id="rId23" Type="http://schemas.openxmlformats.org/officeDocument/2006/relationships/image" Target="../media/image183.jpeg"/><Relationship Id="rId10" Type="http://schemas.openxmlformats.org/officeDocument/2006/relationships/image" Target="../media/image170.jpeg"/><Relationship Id="rId19" Type="http://schemas.openxmlformats.org/officeDocument/2006/relationships/image" Target="../media/image179.png"/><Relationship Id="rId4" Type="http://schemas.openxmlformats.org/officeDocument/2006/relationships/image" Target="../media/image164.jpeg"/><Relationship Id="rId9" Type="http://schemas.openxmlformats.org/officeDocument/2006/relationships/image" Target="../media/image169.jpeg"/><Relationship Id="rId14" Type="http://schemas.openxmlformats.org/officeDocument/2006/relationships/image" Target="../media/image174.jpeg"/><Relationship Id="rId22" Type="http://schemas.openxmlformats.org/officeDocument/2006/relationships/image" Target="../media/image182.jpeg"/></Relationships>
</file>

<file path=ppt/slides/_rels/slide124.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191.jpeg"/></Relationships>
</file>

<file path=ppt/slides/_rels/slide132.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3" Type="http://schemas.openxmlformats.org/officeDocument/2006/relationships/image" Target="../media/image196.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3" Type="http://schemas.openxmlformats.org/officeDocument/2006/relationships/image" Target="../media/image199.png"/><Relationship Id="rId7" Type="http://schemas.openxmlformats.org/officeDocument/2006/relationships/image" Target="../media/image203.jpeg"/><Relationship Id="rId2" Type="http://schemas.openxmlformats.org/officeDocument/2006/relationships/notesSlide" Target="../notesSlides/notesSlide83.xml"/><Relationship Id="rId1" Type="http://schemas.openxmlformats.org/officeDocument/2006/relationships/slideLayout" Target="../slideLayouts/slideLayout7.xml"/><Relationship Id="rId6" Type="http://schemas.openxmlformats.org/officeDocument/2006/relationships/image" Target="../media/image202.jpeg"/><Relationship Id="rId5" Type="http://schemas.openxmlformats.org/officeDocument/2006/relationships/image" Target="../media/image201.jpeg"/><Relationship Id="rId4" Type="http://schemas.openxmlformats.org/officeDocument/2006/relationships/image" Target="../media/image200.jpeg"/></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204.jpe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image" Target="../media/image205.jpeg"/><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notesSlide" Target="../notesSlides/notesSlide91.xml"/><Relationship Id="rId1" Type="http://schemas.openxmlformats.org/officeDocument/2006/relationships/slideLayout" Target="../slideLayouts/slideLayout7.xml"/><Relationship Id="rId6" Type="http://schemas.openxmlformats.org/officeDocument/2006/relationships/image" Target="../media/image210.png"/><Relationship Id="rId5" Type="http://schemas.openxmlformats.org/officeDocument/2006/relationships/image" Target="../media/image209.jpeg"/><Relationship Id="rId4" Type="http://schemas.openxmlformats.org/officeDocument/2006/relationships/image" Target="../media/image208.jpeg"/></Relationships>
</file>

<file path=ppt/slides/_rels/slide163.xml.rels><?xml version="1.0" encoding="UTF-8" standalone="yes"?>
<Relationships xmlns="http://schemas.openxmlformats.org/package/2006/relationships"><Relationship Id="rId3" Type="http://schemas.openxmlformats.org/officeDocument/2006/relationships/image" Target="../media/image211.jpe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3" Type="http://schemas.openxmlformats.org/officeDocument/2006/relationships/image" Target="../media/image215.jpeg"/><Relationship Id="rId2" Type="http://schemas.openxmlformats.org/officeDocument/2006/relationships/image" Target="../media/image214.jpeg"/><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2" Type="http://schemas.openxmlformats.org/officeDocument/2006/relationships/hyperlink" Target="http://www.youtube.com/watch?v=23iGJbkbzzE" TargetMode="Externa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notesSlide" Target="../notesSlides/notesSlide99.xml"/><Relationship Id="rId1" Type="http://schemas.openxmlformats.org/officeDocument/2006/relationships/slideLayout" Target="../slideLayouts/slideLayout7.xml"/><Relationship Id="rId5" Type="http://schemas.openxmlformats.org/officeDocument/2006/relationships/image" Target="../media/image218.jpeg"/><Relationship Id="rId4" Type="http://schemas.openxmlformats.org/officeDocument/2006/relationships/image" Target="../media/image217.jpeg"/></Relationships>
</file>

<file path=ppt/slides/_rels/slide173.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notesSlide" Target="../notesSlides/notesSlide100.xml"/><Relationship Id="rId1" Type="http://schemas.openxmlformats.org/officeDocument/2006/relationships/slideLayout" Target="../slideLayouts/slideLayout7.xml"/><Relationship Id="rId4" Type="http://schemas.openxmlformats.org/officeDocument/2006/relationships/image" Target="../media/image220.jpeg"/></Relationships>
</file>

<file path=ppt/slides/_rels/slide174.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3" Type="http://schemas.openxmlformats.org/officeDocument/2006/relationships/image" Target="../media/image223.jpeg"/><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image" Target="../media/image224.jpg"/><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3" Type="http://schemas.openxmlformats.org/officeDocument/2006/relationships/image" Target="../media/image225.jpeg"/><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26.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227.jpeg"/><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2" Type="http://schemas.openxmlformats.org/officeDocument/2006/relationships/image" Target="../media/image228.jpeg"/><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2" Type="http://schemas.openxmlformats.org/officeDocument/2006/relationships/image" Target="../media/image229.jpeg"/><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2" Type="http://schemas.openxmlformats.org/officeDocument/2006/relationships/image" Target="../media/image230.jpe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2" Type="http://schemas.openxmlformats.org/officeDocument/2006/relationships/image" Target="../media/image231.jpeg"/><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3" Type="http://schemas.openxmlformats.org/officeDocument/2006/relationships/image" Target="../media/image232.jpeg"/><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3" Type="http://schemas.openxmlformats.org/officeDocument/2006/relationships/image" Target="../media/image233.jpeg"/><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3" Type="http://schemas.openxmlformats.org/officeDocument/2006/relationships/image" Target="../media/image234.jpeg"/><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2" Type="http://schemas.openxmlformats.org/officeDocument/2006/relationships/image" Target="../media/image235.png"/><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3" Type="http://schemas.openxmlformats.org/officeDocument/2006/relationships/image" Target="../media/image237.jpeg"/><Relationship Id="rId2" Type="http://schemas.openxmlformats.org/officeDocument/2006/relationships/image" Target="../media/image236.jpeg"/><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3" Type="http://schemas.openxmlformats.org/officeDocument/2006/relationships/image" Target="../media/image238.jpeg"/><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3" Type="http://schemas.openxmlformats.org/officeDocument/2006/relationships/image" Target="../media/image239.jpeg"/><Relationship Id="rId2" Type="http://schemas.openxmlformats.org/officeDocument/2006/relationships/notesSlide" Target="../notesSlides/notesSlide114.xml"/><Relationship Id="rId1" Type="http://schemas.openxmlformats.org/officeDocument/2006/relationships/slideLayout" Target="../slideLayouts/slideLayout7.xml"/><Relationship Id="rId4" Type="http://schemas.openxmlformats.org/officeDocument/2006/relationships/image" Target="../media/image240.jpeg"/></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3" Type="http://schemas.openxmlformats.org/officeDocument/2006/relationships/image" Target="../media/image241.jpeg"/><Relationship Id="rId2" Type="http://schemas.openxmlformats.org/officeDocument/2006/relationships/notesSlide" Target="../notesSlides/notesSlide117.xml"/><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notesSlide" Target="../notesSlides/notesSlide118.xml"/><Relationship Id="rId1" Type="http://schemas.openxmlformats.org/officeDocument/2006/relationships/slideLayout" Target="../slideLayouts/slideLayout7.xml"/><Relationship Id="rId5" Type="http://schemas.openxmlformats.org/officeDocument/2006/relationships/image" Target="../media/image243.jpeg"/><Relationship Id="rId4" Type="http://schemas.openxmlformats.org/officeDocument/2006/relationships/image" Target="../media/image242.jpeg"/></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3" Type="http://schemas.openxmlformats.org/officeDocument/2006/relationships/image" Target="../media/image244.jpeg"/><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notesSlide" Target="../notesSlides/notesSlide121.xml"/><Relationship Id="rId1" Type="http://schemas.openxmlformats.org/officeDocument/2006/relationships/slideLayout" Target="../slideLayouts/slideLayout7.xml"/><Relationship Id="rId5" Type="http://schemas.openxmlformats.org/officeDocument/2006/relationships/image" Target="../media/image247.jpeg"/><Relationship Id="rId4" Type="http://schemas.openxmlformats.org/officeDocument/2006/relationships/image" Target="../media/image246.jpg"/></Relationships>
</file>

<file path=ppt/slides/_rels/slide203.xml.rels><?xml version="1.0" encoding="UTF-8" standalone="yes"?>
<Relationships xmlns="http://schemas.openxmlformats.org/package/2006/relationships"><Relationship Id="rId3" Type="http://schemas.openxmlformats.org/officeDocument/2006/relationships/image" Target="../media/image248.jpeg"/><Relationship Id="rId2" Type="http://schemas.openxmlformats.org/officeDocument/2006/relationships/notesSlide" Target="../notesSlides/notesSlide122.xml"/><Relationship Id="rId1" Type="http://schemas.openxmlformats.org/officeDocument/2006/relationships/slideLayout" Target="../slideLayouts/slideLayout7.xml"/><Relationship Id="rId4" Type="http://schemas.openxmlformats.org/officeDocument/2006/relationships/image" Target="../media/image249.jpeg"/></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3" Type="http://schemas.openxmlformats.org/officeDocument/2006/relationships/image" Target="../media/image251.jpeg"/><Relationship Id="rId2" Type="http://schemas.openxmlformats.org/officeDocument/2006/relationships/image" Target="../media/image250.jpeg"/><Relationship Id="rId1" Type="http://schemas.openxmlformats.org/officeDocument/2006/relationships/slideLayout" Target="../slideLayouts/slideLayout7.xml"/><Relationship Id="rId5" Type="http://schemas.openxmlformats.org/officeDocument/2006/relationships/image" Target="../media/image253.jpeg"/><Relationship Id="rId4" Type="http://schemas.openxmlformats.org/officeDocument/2006/relationships/image" Target="../media/image252.jpg"/></Relationships>
</file>

<file path=ppt/slides/_rels/slide207.xml.rels><?xml version="1.0" encoding="UTF-8" standalone="yes"?>
<Relationships xmlns="http://schemas.openxmlformats.org/package/2006/relationships"><Relationship Id="rId3" Type="http://schemas.openxmlformats.org/officeDocument/2006/relationships/image" Target="../media/image255.jpg"/><Relationship Id="rId2" Type="http://schemas.openxmlformats.org/officeDocument/2006/relationships/image" Target="../media/image254.JPG"/><Relationship Id="rId1" Type="http://schemas.openxmlformats.org/officeDocument/2006/relationships/slideLayout" Target="../slideLayouts/slideLayout7.xml"/><Relationship Id="rId4" Type="http://schemas.openxmlformats.org/officeDocument/2006/relationships/image" Target="../media/image256.jpg"/></Relationships>
</file>

<file path=ppt/slides/_rels/slide208.xml.rels><?xml version="1.0" encoding="UTF-8" standalone="yes"?>
<Relationships xmlns="http://schemas.openxmlformats.org/package/2006/relationships"><Relationship Id="rId3" Type="http://schemas.openxmlformats.org/officeDocument/2006/relationships/image" Target="../media/image258.gif"/><Relationship Id="rId2" Type="http://schemas.openxmlformats.org/officeDocument/2006/relationships/image" Target="../media/image257.gif"/><Relationship Id="rId1" Type="http://schemas.openxmlformats.org/officeDocument/2006/relationships/slideLayout" Target="../slideLayouts/slideLayout7.xml"/><Relationship Id="rId5" Type="http://schemas.openxmlformats.org/officeDocument/2006/relationships/image" Target="../media/image260.jpeg"/><Relationship Id="rId4" Type="http://schemas.openxmlformats.org/officeDocument/2006/relationships/image" Target="../media/image259.jpeg"/></Relationships>
</file>

<file path=ppt/slides/_rels/slide209.xml.rels><?xml version="1.0" encoding="UTF-8" standalone="yes"?>
<Relationships xmlns="http://schemas.openxmlformats.org/package/2006/relationships"><Relationship Id="rId2" Type="http://schemas.openxmlformats.org/officeDocument/2006/relationships/image" Target="../media/image261.jpg"/><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3" Type="http://schemas.openxmlformats.org/officeDocument/2006/relationships/image" Target="../media/image262.jpeg"/><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3" Type="http://schemas.openxmlformats.org/officeDocument/2006/relationships/image" Target="../media/image263.jpeg"/><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3" Type="http://schemas.openxmlformats.org/officeDocument/2006/relationships/image" Target="../media/image264.png"/><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3" Type="http://schemas.openxmlformats.org/officeDocument/2006/relationships/image" Target="../media/image265.jpeg"/><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3" Type="http://schemas.openxmlformats.org/officeDocument/2006/relationships/image" Target="../media/image266.png"/><Relationship Id="rId2" Type="http://schemas.openxmlformats.org/officeDocument/2006/relationships/notesSlide" Target="../notesSlides/notesSlide130.xml"/><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3" Type="http://schemas.openxmlformats.org/officeDocument/2006/relationships/image" Target="../media/image266.png"/><Relationship Id="rId2" Type="http://schemas.openxmlformats.org/officeDocument/2006/relationships/notesSlide" Target="../notesSlides/notesSlide131.xml"/><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3" Type="http://schemas.openxmlformats.org/officeDocument/2006/relationships/image" Target="../media/image266.png"/><Relationship Id="rId2" Type="http://schemas.openxmlformats.org/officeDocument/2006/relationships/notesSlide" Target="../notesSlides/notesSlide132.xml"/><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3" Type="http://schemas.openxmlformats.org/officeDocument/2006/relationships/image" Target="../media/image267.jpeg"/><Relationship Id="rId2" Type="http://schemas.openxmlformats.org/officeDocument/2006/relationships/notesSlide" Target="../notesSlides/notesSlide134.xml"/><Relationship Id="rId1" Type="http://schemas.openxmlformats.org/officeDocument/2006/relationships/slideLayout" Target="../slideLayouts/slideLayout7.xml"/><Relationship Id="rId6" Type="http://schemas.openxmlformats.org/officeDocument/2006/relationships/image" Target="../media/image270.jpeg"/><Relationship Id="rId5" Type="http://schemas.openxmlformats.org/officeDocument/2006/relationships/image" Target="../media/image269.jpeg"/><Relationship Id="rId4" Type="http://schemas.openxmlformats.org/officeDocument/2006/relationships/image" Target="../media/image268.jpeg"/></Relationships>
</file>

<file path=ppt/slides/_rels/slide220.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3" Type="http://schemas.openxmlformats.org/officeDocument/2006/relationships/image" Target="../media/image271.jpeg"/><Relationship Id="rId2" Type="http://schemas.openxmlformats.org/officeDocument/2006/relationships/notesSlide" Target="../notesSlides/notesSlide136.xml"/><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3" Type="http://schemas.openxmlformats.org/officeDocument/2006/relationships/image" Target="../media/image272.jpeg"/><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8" Type="http://schemas.openxmlformats.org/officeDocument/2006/relationships/image" Target="../media/image276.jpeg"/><Relationship Id="rId13" Type="http://schemas.openxmlformats.org/officeDocument/2006/relationships/image" Target="../media/image279.jpeg"/><Relationship Id="rId3" Type="http://schemas.openxmlformats.org/officeDocument/2006/relationships/hyperlink" Target="http://images.google.ca/imgres?imgurl=http://www.fortunecharters.com/images/world%20class%20lake%20trout.jpg&amp;imgrefurl=http://www.fortunecharters.com/Photo%20Gallery.htm&amp;h=576&amp;w=840&amp;sz=65&amp;tbnid=TvR-ahcrDeQJ:&amp;tbnh=98&amp;tbnw=143&amp;start=11&amp;prev=/images?q=lake+trout&amp;hl=en&amp;lr=&amp;safe=active&amp;sa=G" TargetMode="External"/><Relationship Id="rId7" Type="http://schemas.openxmlformats.org/officeDocument/2006/relationships/image" Target="../media/image275.jpeg"/><Relationship Id="rId12" Type="http://schemas.openxmlformats.org/officeDocument/2006/relationships/hyperlink" Target="http://images.google.ca/imgres?imgurl=http://www.cals.ncsu.edu/course/ent525/water/aquatic/images/09_jpg.jpg&amp;imgrefurl=http://www.cals.ncsu.edu/course/ent525/water/aquatic/pages/09_jpg.htm&amp;h=395&amp;w=544&amp;sz=21&amp;tbnid=qraMUYwB6KYJ:&amp;tbnh=94&amp;tbnw=129&amp;start=38&amp;prev=/images?q=water+boatman&amp;start=20&amp;hl=en&amp;lr=&amp;safe=active&amp;sa=N" TargetMode="External"/><Relationship Id="rId2" Type="http://schemas.openxmlformats.org/officeDocument/2006/relationships/notesSlide" Target="../notesSlides/notesSlide138.xml"/><Relationship Id="rId1" Type="http://schemas.openxmlformats.org/officeDocument/2006/relationships/slideLayout" Target="../slideLayouts/slideLayout7.xml"/><Relationship Id="rId6" Type="http://schemas.openxmlformats.org/officeDocument/2006/relationships/image" Target="../media/image274.jpeg"/><Relationship Id="rId11" Type="http://schemas.openxmlformats.org/officeDocument/2006/relationships/image" Target="../media/image278.jpeg"/><Relationship Id="rId5" Type="http://schemas.openxmlformats.org/officeDocument/2006/relationships/hyperlink" Target="http://images.google.ca/imgres?imgurl=http://www.dnr.state.oh.us/wildlife/Images/fishing/fish/lake%20trout.jpg&amp;imgrefurl=http://www.dnr.state.oh.us/wildlife/Fishing/aquanotes-fishid/lktrout.htm&amp;h=474&amp;w=675&amp;sz=17&amp;tbnid=b85lCKIcin4J:&amp;tbnh=96&amp;tbnw=137&amp;start=24&amp;prev=/images?q=lake+trout&amp;start=20&amp;hl=en&amp;lr=&amp;safe=active&amp;sa=N" TargetMode="External"/><Relationship Id="rId10" Type="http://schemas.openxmlformats.org/officeDocument/2006/relationships/image" Target="../media/image277.jpeg"/><Relationship Id="rId4" Type="http://schemas.openxmlformats.org/officeDocument/2006/relationships/image" Target="../media/image273.jpeg"/><Relationship Id="rId9" Type="http://schemas.openxmlformats.org/officeDocument/2006/relationships/hyperlink" Target="http://images.google.ca/imgres?imgurl=http://fwie.fw.vt.edu/VHS/Three-lined%20Salamander%20(Eurycea%20guttolineata).jpg&amp;imgrefurl=http://fwie.fw.vt.edu/VHS/salamanders_of_virginia.htm&amp;h=587&amp;w=799&amp;sz=150&amp;tbnid=pI7HDsSj3C8J:&amp;tbnh=104&amp;tbnw=142&amp;start=14&amp;prev=/images?q=salamander&amp;hl=en&amp;lr=&amp;safe=active&amp;sa=G" TargetMode="External"/></Relationships>
</file>

<file path=ppt/slides/_rels/slide224.xml.rels><?xml version="1.0" encoding="UTF-8" standalone="yes"?>
<Relationships xmlns="http://schemas.openxmlformats.org/package/2006/relationships"><Relationship Id="rId3" Type="http://schemas.openxmlformats.org/officeDocument/2006/relationships/image" Target="../media/image280.jpeg"/><Relationship Id="rId2" Type="http://schemas.openxmlformats.org/officeDocument/2006/relationships/notesSlide" Target="../notesSlides/notesSlide139.xml"/><Relationship Id="rId1" Type="http://schemas.openxmlformats.org/officeDocument/2006/relationships/slideLayout" Target="../slideLayouts/slideLayout7.xml"/><Relationship Id="rId4" Type="http://schemas.openxmlformats.org/officeDocument/2006/relationships/image" Target="../media/image281.jpeg"/></Relationships>
</file>

<file path=ppt/slides/_rels/slide225.xml.rels><?xml version="1.0" encoding="UTF-8" standalone="yes"?>
<Relationships xmlns="http://schemas.openxmlformats.org/package/2006/relationships"><Relationship Id="rId3" Type="http://schemas.openxmlformats.org/officeDocument/2006/relationships/image" Target="../media/image282.jpeg"/><Relationship Id="rId2" Type="http://schemas.openxmlformats.org/officeDocument/2006/relationships/notesSlide" Target="../notesSlides/notesSlide140.xml"/><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3" Type="http://schemas.openxmlformats.org/officeDocument/2006/relationships/image" Target="../media/image258.gif"/><Relationship Id="rId2" Type="http://schemas.openxmlformats.org/officeDocument/2006/relationships/image" Target="../media/image257.gif"/><Relationship Id="rId1" Type="http://schemas.openxmlformats.org/officeDocument/2006/relationships/slideLayout" Target="../slideLayouts/slideLayout7.xml"/><Relationship Id="rId5" Type="http://schemas.openxmlformats.org/officeDocument/2006/relationships/image" Target="../media/image260.jpeg"/><Relationship Id="rId4" Type="http://schemas.openxmlformats.org/officeDocument/2006/relationships/image" Target="../media/image259.jpeg"/></Relationships>
</file>

<file path=ppt/slides/_rels/slide228.xml.rels><?xml version="1.0" encoding="UTF-8" standalone="yes"?>
<Relationships xmlns="http://schemas.openxmlformats.org/package/2006/relationships"><Relationship Id="rId3" Type="http://schemas.openxmlformats.org/officeDocument/2006/relationships/image" Target="../media/image283.jpeg"/><Relationship Id="rId2" Type="http://schemas.openxmlformats.org/officeDocument/2006/relationships/notesSlide" Target="../notesSlides/notesSlide142.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2" Type="http://schemas.openxmlformats.org/officeDocument/2006/relationships/image" Target="../media/image284.jpeg"/><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2" Type="http://schemas.openxmlformats.org/officeDocument/2006/relationships/image" Target="../media/image285.jpg"/><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86.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55576" y="3714752"/>
            <a:ext cx="7200800" cy="1938992"/>
          </a:xfrm>
          <a:prstGeom prst="rect">
            <a:avLst/>
          </a:prstGeom>
          <a:noFill/>
        </p:spPr>
        <p:txBody>
          <a:bodyPr wrap="square" rtlCol="0">
            <a:spAutoFit/>
          </a:bodyPr>
          <a:lstStyle/>
          <a:p>
            <a:pPr algn="l"/>
            <a:r>
              <a:rPr lang="en-US" b="1" dirty="0" smtClean="0">
                <a:solidFill>
                  <a:srgbClr val="FF0000"/>
                </a:solidFill>
                <a:latin typeface="Calibri" pitchFamily="34" charset="0"/>
              </a:rPr>
              <a:t>For this entire lecture series, </a:t>
            </a:r>
          </a:p>
          <a:p>
            <a:pPr algn="l"/>
            <a:r>
              <a:rPr lang="en-US" b="1" dirty="0" smtClean="0">
                <a:solidFill>
                  <a:srgbClr val="FF0000"/>
                </a:solidFill>
                <a:latin typeface="Calibri" pitchFamily="34" charset="0"/>
              </a:rPr>
              <a:t>Cain et al: A general reading of </a:t>
            </a:r>
            <a:r>
              <a:rPr lang="en-US" b="1" dirty="0" err="1" smtClean="0">
                <a:solidFill>
                  <a:srgbClr val="FF0000"/>
                </a:solidFill>
                <a:latin typeface="Calibri" pitchFamily="34" charset="0"/>
              </a:rPr>
              <a:t>cpt.</a:t>
            </a:r>
            <a:r>
              <a:rPr lang="en-US" b="1" dirty="0" smtClean="0">
                <a:solidFill>
                  <a:srgbClr val="FF0000"/>
                </a:solidFill>
                <a:latin typeface="Calibri" pitchFamily="34" charset="0"/>
              </a:rPr>
              <a:t> 21 (pages 452-472)</a:t>
            </a:r>
          </a:p>
          <a:p>
            <a:pPr algn="l"/>
            <a:r>
              <a:rPr lang="en-US" b="1" dirty="0" smtClean="0">
                <a:solidFill>
                  <a:srgbClr val="FF0000"/>
                </a:solidFill>
                <a:latin typeface="Calibri" pitchFamily="34" charset="0"/>
              </a:rPr>
              <a:t>Also a thorough reading of:</a:t>
            </a:r>
          </a:p>
          <a:p>
            <a:pPr algn="l">
              <a:buFont typeface="Arial" pitchFamily="34" charset="0"/>
              <a:buChar char="•"/>
            </a:pPr>
            <a:r>
              <a:rPr lang="en-US" b="1" dirty="0" smtClean="0">
                <a:solidFill>
                  <a:srgbClr val="FF0000"/>
                </a:solidFill>
                <a:latin typeface="Calibri" pitchFamily="34" charset="0"/>
              </a:rPr>
              <a:t>  Cpt. 22, pages 476-490</a:t>
            </a:r>
          </a:p>
          <a:p>
            <a:pPr algn="l">
              <a:buFont typeface="Arial" pitchFamily="34" charset="0"/>
              <a:buChar char="•"/>
            </a:pPr>
            <a:r>
              <a:rPr lang="en-US" b="1" dirty="0" smtClean="0">
                <a:solidFill>
                  <a:srgbClr val="FF0000"/>
                </a:solidFill>
                <a:latin typeface="Calibri" pitchFamily="34" charset="0"/>
              </a:rPr>
              <a:t>  Cpt. 24, pages 525-549</a:t>
            </a:r>
          </a:p>
        </p:txBody>
      </p:sp>
      <p:sp>
        <p:nvSpPr>
          <p:cNvPr id="4" name="TextBox 3"/>
          <p:cNvSpPr txBox="1"/>
          <p:nvPr/>
        </p:nvSpPr>
        <p:spPr>
          <a:xfrm>
            <a:off x="857224" y="1214422"/>
            <a:ext cx="6786610" cy="2677656"/>
          </a:xfrm>
          <a:prstGeom prst="rect">
            <a:avLst/>
          </a:prstGeom>
          <a:noFill/>
        </p:spPr>
        <p:txBody>
          <a:bodyPr wrap="square" rtlCol="0">
            <a:spAutoFit/>
          </a:bodyPr>
          <a:lstStyle/>
          <a:p>
            <a:r>
              <a:rPr lang="en-US" sz="4400" b="1" dirty="0" smtClean="0">
                <a:latin typeface="Calibri" pitchFamily="34" charset="0"/>
              </a:rPr>
              <a:t>Are </a:t>
            </a:r>
            <a:r>
              <a:rPr lang="en-US" sz="4800" b="1" dirty="0" smtClean="0">
                <a:latin typeface="Calibri" pitchFamily="34" charset="0"/>
              </a:rPr>
              <a:t>humans reducing the ecosystem services on which we depend</a:t>
            </a:r>
            <a:r>
              <a:rPr lang="en-US" sz="4400" b="1" dirty="0" smtClean="0">
                <a:latin typeface="Calibri" pitchFamily="34" charset="0"/>
              </a:rPr>
              <a:t>?</a:t>
            </a:r>
            <a:endParaRPr lang="en-US" sz="4400" dirty="0" smtClean="0">
              <a:latin typeface="Calibri" pitchFamily="34" charset="0"/>
            </a:endParaRPr>
          </a:p>
          <a:p>
            <a:endParaRPr lang="en-US" dirty="0"/>
          </a:p>
        </p:txBody>
      </p:sp>
      <p:sp>
        <p:nvSpPr>
          <p:cNvPr id="2" name="Slide Number Placeholder 1"/>
          <p:cNvSpPr>
            <a:spLocks noGrp="1"/>
          </p:cNvSpPr>
          <p:nvPr>
            <p:ph type="sldNum" sz="quarter" idx="12"/>
          </p:nvPr>
        </p:nvSpPr>
        <p:spPr/>
        <p:txBody>
          <a:bodyPr/>
          <a:lstStyle/>
          <a:p>
            <a:pPr>
              <a:defRPr/>
            </a:pPr>
            <a:fld id="{A22EBD14-2C0A-4836-A87C-6C6AD5D59462}" type="slidenum">
              <a:rPr lang="en-US" smtClean="0"/>
              <a:pPr>
                <a:defRPr/>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77688" y="1372706"/>
            <a:ext cx="8686800" cy="400110"/>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Biodiversity </a:t>
            </a:r>
            <a:r>
              <a:rPr lang="en-US" sz="2000" b="1" dirty="0">
                <a:latin typeface="+mn-lt"/>
              </a:rPr>
              <a:t>is declining </a:t>
            </a:r>
            <a:r>
              <a:rPr lang="en-US" sz="2000" b="1" dirty="0" smtClean="0">
                <a:latin typeface="+mn-lt"/>
              </a:rPr>
              <a:t>globally</a:t>
            </a:r>
            <a:r>
              <a:rPr lang="en-US" sz="2000" b="1" dirty="0">
                <a:latin typeface="+mn-lt"/>
              </a:rPr>
              <a:t>.</a:t>
            </a:r>
          </a:p>
        </p:txBody>
      </p:sp>
      <p:sp>
        <p:nvSpPr>
          <p:cNvPr id="3" name="Text Box 4"/>
          <p:cNvSpPr txBox="1">
            <a:spLocks noChangeArrowheads="1"/>
          </p:cNvSpPr>
          <p:nvPr/>
        </p:nvSpPr>
        <p:spPr bwMode="auto">
          <a:xfrm>
            <a:off x="277688" y="3169688"/>
            <a:ext cx="8686800" cy="400110"/>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Nutrients </a:t>
            </a:r>
            <a:r>
              <a:rPr lang="en-US" sz="2000" b="1" dirty="0">
                <a:latin typeface="+mn-lt"/>
              </a:rPr>
              <a:t>cycle repeatedly through the components of ecosystems.</a:t>
            </a:r>
          </a:p>
        </p:txBody>
      </p:sp>
      <p:sp>
        <p:nvSpPr>
          <p:cNvPr id="5" name="Text Box 4"/>
          <p:cNvSpPr txBox="1">
            <a:spLocks noChangeArrowheads="1"/>
          </p:cNvSpPr>
          <p:nvPr/>
        </p:nvSpPr>
        <p:spPr bwMode="auto">
          <a:xfrm>
            <a:off x="277688" y="3884384"/>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Elements </a:t>
            </a:r>
            <a:r>
              <a:rPr lang="en-US" sz="2000" b="1" dirty="0">
                <a:latin typeface="+mn-lt"/>
              </a:rPr>
              <a:t>move among geological, atmospheric, and biological pools at a global scale.</a:t>
            </a:r>
          </a:p>
        </p:txBody>
      </p:sp>
      <p:sp>
        <p:nvSpPr>
          <p:cNvPr id="6" name="Text Box 4"/>
          <p:cNvSpPr txBox="1">
            <a:spLocks noChangeArrowheads="1"/>
          </p:cNvSpPr>
          <p:nvPr/>
        </p:nvSpPr>
        <p:spPr bwMode="auto">
          <a:xfrm>
            <a:off x="277688" y="4906856"/>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Earth </a:t>
            </a:r>
            <a:r>
              <a:rPr lang="en-US" sz="2000" b="1" dirty="0">
                <a:latin typeface="+mn-lt"/>
              </a:rPr>
              <a:t>is warming at an unprecedented rate due to anthropogenic emissions of greenhouse gases.</a:t>
            </a:r>
          </a:p>
        </p:txBody>
      </p:sp>
      <p:sp>
        <p:nvSpPr>
          <p:cNvPr id="7" name="Text Box 4"/>
          <p:cNvSpPr txBox="1">
            <a:spLocks noChangeArrowheads="1"/>
          </p:cNvSpPr>
          <p:nvPr/>
        </p:nvSpPr>
        <p:spPr bwMode="auto">
          <a:xfrm>
            <a:off x="277688" y="5929330"/>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Anthropogenic </a:t>
            </a:r>
            <a:r>
              <a:rPr lang="en-US" sz="2000" b="1" dirty="0">
                <a:latin typeface="+mn-lt"/>
              </a:rPr>
              <a:t>emissions of </a:t>
            </a:r>
            <a:r>
              <a:rPr lang="en-US" sz="2000" b="1" dirty="0" smtClean="0">
                <a:latin typeface="+mn-lt"/>
              </a:rPr>
              <a:t>sulphur </a:t>
            </a:r>
            <a:r>
              <a:rPr lang="en-US" sz="2000" b="1" dirty="0">
                <a:latin typeface="+mn-lt"/>
              </a:rPr>
              <a:t>and nitrogen cause acid deposition, alter soil chemistry, and affect the health of ecosystems.</a:t>
            </a:r>
          </a:p>
        </p:txBody>
      </p:sp>
      <p:sp>
        <p:nvSpPr>
          <p:cNvPr id="8" name="Text Box 4"/>
          <p:cNvSpPr txBox="1">
            <a:spLocks noChangeArrowheads="1"/>
          </p:cNvSpPr>
          <p:nvPr/>
        </p:nvSpPr>
        <p:spPr bwMode="auto">
          <a:xfrm>
            <a:off x="277688" y="2147216"/>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The primary threats to biodiversity are habitat loss, habitat fragmentation and degradation, invasive species, and overexploitation.</a:t>
            </a:r>
            <a:endParaRPr lang="en-US" sz="2000" b="1" dirty="0">
              <a:latin typeface="+mn-lt"/>
            </a:endParaRPr>
          </a:p>
        </p:txBody>
      </p:sp>
      <p:sp>
        <p:nvSpPr>
          <p:cNvPr id="9" name="TextBox 8"/>
          <p:cNvSpPr txBox="1"/>
          <p:nvPr/>
        </p:nvSpPr>
        <p:spPr>
          <a:xfrm>
            <a:off x="3143240" y="214290"/>
            <a:ext cx="2714644" cy="584775"/>
          </a:xfrm>
          <a:prstGeom prst="rect">
            <a:avLst/>
          </a:prstGeom>
          <a:solidFill>
            <a:schemeClr val="accent1">
              <a:lumMod val="40000"/>
              <a:lumOff val="60000"/>
            </a:schemeClr>
          </a:solidFill>
        </p:spPr>
        <p:txBody>
          <a:bodyPr wrap="square" rtlCol="0">
            <a:spAutoFit/>
          </a:bodyPr>
          <a:lstStyle/>
          <a:p>
            <a:r>
              <a:rPr lang="en-US" sz="3200" b="1" dirty="0" smtClean="0">
                <a:latin typeface="+mn-lt"/>
              </a:rPr>
              <a:t>KEY CONCEPTS</a:t>
            </a:r>
            <a:endParaRPr lang="en-US" sz="3200" b="1" dirty="0">
              <a:latin typeface="+mn-lt"/>
            </a:endParaRPr>
          </a:p>
        </p:txBody>
      </p:sp>
      <p:sp>
        <p:nvSpPr>
          <p:cNvPr id="4" name="Slide Number Placeholder 3"/>
          <p:cNvSpPr>
            <a:spLocks noGrp="1"/>
          </p:cNvSpPr>
          <p:nvPr>
            <p:ph type="sldNum" sz="quarter" idx="12"/>
          </p:nvPr>
        </p:nvSpPr>
        <p:spPr>
          <a:solidFill>
            <a:schemeClr val="accent1">
              <a:lumMod val="40000"/>
              <a:lumOff val="60000"/>
            </a:schemeClr>
          </a:solidFill>
        </p:spPr>
        <p:txBody>
          <a:bodyPr/>
          <a:lstStyle/>
          <a:p>
            <a:pPr>
              <a:defRPr/>
            </a:pPr>
            <a:fld id="{D4F1BBC6-2C74-417B-933F-6B0FB2E93F4B}" type="slidenum">
              <a:rPr lang="en-US" smtClean="0">
                <a:solidFill>
                  <a:schemeClr val="tx1"/>
                </a:solidFill>
              </a:rPr>
              <a:pPr>
                <a:defRPr/>
              </a:pPr>
              <a:t>2</a:t>
            </a:fld>
            <a:endParaRPr lang="en-US" dirty="0">
              <a:solidFill>
                <a:schemeClr val="tx1"/>
              </a:solidFill>
            </a:endParaRPr>
          </a:p>
        </p:txBody>
      </p:sp>
    </p:spTree>
    <p:extLst>
      <p:ext uri="{BB962C8B-B14F-4D97-AF65-F5344CB8AC3E}">
        <p14:creationId xmlns:p14="http://schemas.microsoft.com/office/powerpoint/2010/main" val="9189216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285860"/>
            <a:ext cx="8286808" cy="5016758"/>
          </a:xfrm>
          <a:prstGeom prst="rect">
            <a:avLst/>
          </a:prstGeom>
          <a:noFill/>
        </p:spPr>
        <p:txBody>
          <a:bodyPr wrap="square" rtlCol="0">
            <a:spAutoFit/>
          </a:bodyPr>
          <a:lstStyle/>
          <a:p>
            <a:pPr lvl="0" algn="l"/>
            <a:r>
              <a:rPr lang="en-US" sz="2000" dirty="0" smtClean="0">
                <a:latin typeface="+mn-lt"/>
              </a:rPr>
              <a:t>Understand the importance of </a:t>
            </a:r>
            <a:r>
              <a:rPr lang="en-US" sz="2000" dirty="0" smtClean="0">
                <a:solidFill>
                  <a:srgbClr val="0000FF"/>
                </a:solidFill>
                <a:latin typeface="+mn-lt"/>
              </a:rPr>
              <a:t>ecosystem services </a:t>
            </a:r>
            <a:r>
              <a:rPr lang="en-US" sz="2000" dirty="0" smtClean="0">
                <a:latin typeface="+mn-lt"/>
              </a:rPr>
              <a:t>to humans.</a:t>
            </a:r>
          </a:p>
          <a:p>
            <a:pPr lvl="0" algn="l"/>
            <a:endParaRPr lang="en-US" sz="2000" dirty="0" smtClean="0">
              <a:latin typeface="+mn-lt"/>
            </a:endParaRPr>
          </a:p>
          <a:p>
            <a:pPr lvl="0" algn="l"/>
            <a:r>
              <a:rPr lang="en-US" sz="2000" dirty="0" smtClean="0">
                <a:latin typeface="+mn-lt"/>
              </a:rPr>
              <a:t>Understand the role of </a:t>
            </a:r>
            <a:r>
              <a:rPr lang="en-US" sz="2000" dirty="0" smtClean="0">
                <a:solidFill>
                  <a:srgbClr val="0000FF"/>
                </a:solidFill>
                <a:latin typeface="+mn-lt"/>
              </a:rPr>
              <a:t>biodiversity</a:t>
            </a:r>
            <a:r>
              <a:rPr lang="en-US" sz="2000" dirty="0" smtClean="0">
                <a:latin typeface="+mn-lt"/>
              </a:rPr>
              <a:t> in maintaining these ecosystem services.</a:t>
            </a:r>
          </a:p>
          <a:p>
            <a:pPr algn="l"/>
            <a:r>
              <a:rPr lang="en-US" sz="2000" dirty="0" smtClean="0">
                <a:latin typeface="+mn-lt"/>
              </a:rPr>
              <a:t> </a:t>
            </a:r>
          </a:p>
          <a:p>
            <a:pPr algn="l"/>
            <a:r>
              <a:rPr lang="en-US" sz="2000" dirty="0" smtClean="0">
                <a:latin typeface="+mn-lt"/>
              </a:rPr>
              <a:t>Be able to describe the major threats to biodiversity.</a:t>
            </a:r>
          </a:p>
          <a:p>
            <a:pPr algn="l"/>
            <a:endParaRPr lang="en-US" sz="2000" dirty="0" smtClean="0">
              <a:latin typeface="+mn-lt"/>
            </a:endParaRPr>
          </a:p>
          <a:p>
            <a:pPr algn="l"/>
            <a:r>
              <a:rPr lang="en-US" sz="2000" dirty="0" smtClean="0">
                <a:latin typeface="+mn-lt"/>
              </a:rPr>
              <a:t>Understand the ecological principles leading to the success of </a:t>
            </a:r>
            <a:r>
              <a:rPr lang="en-US" sz="2000" dirty="0" smtClean="0">
                <a:solidFill>
                  <a:srgbClr val="0000FF"/>
                </a:solidFill>
                <a:latin typeface="+mn-lt"/>
              </a:rPr>
              <a:t>invasive species</a:t>
            </a:r>
            <a:r>
              <a:rPr lang="en-US" sz="2000" dirty="0" smtClean="0">
                <a:latin typeface="+mn-lt"/>
              </a:rPr>
              <a:t>.</a:t>
            </a:r>
          </a:p>
          <a:p>
            <a:pPr lvl="0" algn="l"/>
            <a:endParaRPr lang="en-CA" sz="2000" dirty="0" smtClean="0">
              <a:latin typeface="+mn-lt"/>
            </a:endParaRPr>
          </a:p>
          <a:p>
            <a:pPr lvl="0" algn="l"/>
            <a:r>
              <a:rPr lang="en-CA" sz="2000" dirty="0" smtClean="0">
                <a:latin typeface="+mn-lt"/>
              </a:rPr>
              <a:t>Understand the difference between </a:t>
            </a:r>
            <a:r>
              <a:rPr lang="en-CA" sz="2000" dirty="0">
                <a:solidFill>
                  <a:srgbClr val="0000FF"/>
                </a:solidFill>
                <a:latin typeface="+mn-lt"/>
              </a:rPr>
              <a:t>b</a:t>
            </a:r>
            <a:r>
              <a:rPr lang="en-CA" sz="2000" dirty="0" smtClean="0">
                <a:solidFill>
                  <a:srgbClr val="0000FF"/>
                </a:solidFill>
                <a:latin typeface="+mn-lt"/>
              </a:rPr>
              <a:t>iogeochemical and geochemical nutrient cycles</a:t>
            </a:r>
            <a:r>
              <a:rPr lang="en-CA" sz="2000" dirty="0" smtClean="0">
                <a:latin typeface="+mn-lt"/>
              </a:rPr>
              <a:t>.</a:t>
            </a:r>
          </a:p>
          <a:p>
            <a:pPr lvl="0" algn="l"/>
            <a:endParaRPr lang="en-US" sz="2000" dirty="0" smtClean="0">
              <a:latin typeface="+mn-lt"/>
            </a:endParaRPr>
          </a:p>
          <a:p>
            <a:pPr algn="l"/>
            <a:r>
              <a:rPr lang="en-US" sz="2000" dirty="0" smtClean="0">
                <a:latin typeface="+mn-lt"/>
              </a:rPr>
              <a:t>Describe and understand some of the major ecological principles associated with </a:t>
            </a:r>
            <a:r>
              <a:rPr lang="en-US" sz="2000" dirty="0" smtClean="0">
                <a:solidFill>
                  <a:srgbClr val="0000FF"/>
                </a:solidFill>
                <a:latin typeface="+mn-lt"/>
              </a:rPr>
              <a:t>nutrient cycling</a:t>
            </a:r>
            <a:r>
              <a:rPr lang="en-US" sz="2000" dirty="0" smtClean="0">
                <a:latin typeface="+mn-lt"/>
              </a:rPr>
              <a:t>.</a:t>
            </a:r>
          </a:p>
          <a:p>
            <a:pPr lvl="0" algn="l"/>
            <a:endParaRPr lang="en-US" sz="2000" dirty="0" smtClean="0">
              <a:latin typeface="+mn-lt"/>
            </a:endParaRPr>
          </a:p>
          <a:p>
            <a:pPr lvl="0" algn="l"/>
            <a:r>
              <a:rPr lang="en-US" sz="2000" dirty="0" smtClean="0">
                <a:latin typeface="+mn-lt"/>
              </a:rPr>
              <a:t>Describe and understand the major factors influencing </a:t>
            </a:r>
            <a:r>
              <a:rPr lang="en-US" sz="2000" dirty="0" smtClean="0">
                <a:solidFill>
                  <a:srgbClr val="0000FF"/>
                </a:solidFill>
                <a:latin typeface="+mn-lt"/>
              </a:rPr>
              <a:t>decomposition rate </a:t>
            </a:r>
            <a:r>
              <a:rPr lang="en-US" sz="2000" dirty="0" smtClean="0">
                <a:latin typeface="+mn-lt"/>
              </a:rPr>
              <a:t>and </a:t>
            </a:r>
            <a:r>
              <a:rPr lang="en-US" sz="2000" dirty="0" smtClean="0">
                <a:solidFill>
                  <a:srgbClr val="0000FF"/>
                </a:solidFill>
                <a:latin typeface="+mn-lt"/>
              </a:rPr>
              <a:t>Residence times</a:t>
            </a:r>
            <a:r>
              <a:rPr lang="en-US" sz="2000" dirty="0" smtClean="0">
                <a:latin typeface="+mn-lt"/>
              </a:rPr>
              <a:t>.</a:t>
            </a: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3</a:t>
            </a:fld>
            <a:endParaRPr lang="en-US" dirty="0"/>
          </a:p>
        </p:txBody>
      </p:sp>
    </p:spTree>
    <p:extLst>
      <p:ext uri="{BB962C8B-B14F-4D97-AF65-F5344CB8AC3E}">
        <p14:creationId xmlns:p14="http://schemas.microsoft.com/office/powerpoint/2010/main" val="28524665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1333577"/>
            <a:ext cx="8572560" cy="4893647"/>
          </a:xfrm>
          <a:prstGeom prst="rect">
            <a:avLst/>
          </a:prstGeom>
          <a:noFill/>
        </p:spPr>
        <p:txBody>
          <a:bodyPr wrap="square" rtlCol="0">
            <a:spAutoFit/>
          </a:bodyPr>
          <a:lstStyle/>
          <a:p>
            <a:pPr algn="l"/>
            <a:r>
              <a:rPr lang="en-US" dirty="0" smtClean="0">
                <a:latin typeface="+mn-lt"/>
              </a:rPr>
              <a:t>Describe the major pools, sources and fluxes of </a:t>
            </a:r>
            <a:r>
              <a:rPr lang="en-US" dirty="0" smtClean="0">
                <a:solidFill>
                  <a:srgbClr val="0000FF"/>
                </a:solidFill>
                <a:latin typeface="+mn-lt"/>
              </a:rPr>
              <a:t>carbon</a:t>
            </a:r>
            <a:r>
              <a:rPr lang="en-US" dirty="0" smtClean="0">
                <a:latin typeface="+mn-lt"/>
              </a:rPr>
              <a:t>. </a:t>
            </a:r>
          </a:p>
          <a:p>
            <a:pPr lvl="0" algn="l"/>
            <a:endParaRPr lang="en-US" dirty="0" smtClean="0">
              <a:latin typeface="+mn-lt"/>
            </a:endParaRPr>
          </a:p>
          <a:p>
            <a:pPr lvl="0" algn="l"/>
            <a:r>
              <a:rPr lang="en-US" dirty="0" smtClean="0">
                <a:latin typeface="+mn-lt"/>
              </a:rPr>
              <a:t>Understand the relationship between </a:t>
            </a:r>
            <a:r>
              <a:rPr lang="en-US" dirty="0" smtClean="0">
                <a:solidFill>
                  <a:srgbClr val="0000FF"/>
                </a:solidFill>
                <a:latin typeface="+mn-lt"/>
              </a:rPr>
              <a:t>carbon cycling </a:t>
            </a:r>
            <a:r>
              <a:rPr lang="en-US" dirty="0" smtClean="0">
                <a:latin typeface="+mn-lt"/>
              </a:rPr>
              <a:t>and</a:t>
            </a:r>
            <a:r>
              <a:rPr lang="en-US" dirty="0" smtClean="0">
                <a:solidFill>
                  <a:srgbClr val="0000FF"/>
                </a:solidFill>
                <a:latin typeface="+mn-lt"/>
              </a:rPr>
              <a:t> climate change,</a:t>
            </a:r>
            <a:r>
              <a:rPr lang="en-US" dirty="0" smtClean="0">
                <a:latin typeface="+mn-lt"/>
              </a:rPr>
              <a:t> and the ecological consequences.</a:t>
            </a:r>
          </a:p>
          <a:p>
            <a:pPr algn="l"/>
            <a:r>
              <a:rPr lang="en-US" dirty="0" smtClean="0">
                <a:latin typeface="+mn-lt"/>
              </a:rPr>
              <a:t> </a:t>
            </a:r>
          </a:p>
          <a:p>
            <a:pPr lvl="0" algn="l"/>
            <a:r>
              <a:rPr lang="en-US" dirty="0" smtClean="0">
                <a:latin typeface="+mn-lt"/>
              </a:rPr>
              <a:t>Describe the major pools, sources and fluxes of </a:t>
            </a:r>
            <a:r>
              <a:rPr lang="en-US" dirty="0" smtClean="0">
                <a:solidFill>
                  <a:srgbClr val="0000FF"/>
                </a:solidFill>
                <a:latin typeface="+mn-lt"/>
              </a:rPr>
              <a:t>sulphur</a:t>
            </a:r>
            <a:r>
              <a:rPr lang="en-US" dirty="0" smtClean="0">
                <a:latin typeface="+mn-lt"/>
              </a:rPr>
              <a:t>.</a:t>
            </a:r>
          </a:p>
          <a:p>
            <a:pPr lvl="0" algn="l"/>
            <a:endParaRPr lang="en-US" dirty="0" smtClean="0">
              <a:latin typeface="+mn-lt"/>
            </a:endParaRPr>
          </a:p>
          <a:p>
            <a:pPr lvl="0" algn="l"/>
            <a:r>
              <a:rPr lang="en-US" dirty="0" smtClean="0">
                <a:latin typeface="+mn-lt"/>
              </a:rPr>
              <a:t>Know the effects of </a:t>
            </a:r>
            <a:r>
              <a:rPr lang="en-US" dirty="0" smtClean="0">
                <a:solidFill>
                  <a:srgbClr val="0000FF"/>
                </a:solidFill>
                <a:latin typeface="+mn-lt"/>
              </a:rPr>
              <a:t>acid rain </a:t>
            </a:r>
            <a:r>
              <a:rPr lang="en-US" dirty="0" smtClean="0">
                <a:latin typeface="+mn-lt"/>
              </a:rPr>
              <a:t>on lakes, forests, and other ecosystems.</a:t>
            </a:r>
          </a:p>
          <a:p>
            <a:pPr algn="l"/>
            <a:endParaRPr lang="en-US" dirty="0" smtClean="0">
              <a:latin typeface="+mn-lt"/>
            </a:endParaRPr>
          </a:p>
          <a:p>
            <a:pPr algn="l"/>
            <a:r>
              <a:rPr lang="en-US" dirty="0" smtClean="0">
                <a:latin typeface="+mn-lt"/>
              </a:rPr>
              <a:t>Describe the major pools, sources and fluxes of </a:t>
            </a:r>
            <a:r>
              <a:rPr lang="en-US" dirty="0" smtClean="0">
                <a:solidFill>
                  <a:srgbClr val="0000FF"/>
                </a:solidFill>
                <a:latin typeface="+mn-lt"/>
              </a:rPr>
              <a:t>nitrogen</a:t>
            </a:r>
            <a:r>
              <a:rPr lang="en-US" dirty="0" smtClean="0">
                <a:latin typeface="+mn-lt"/>
              </a:rPr>
              <a:t>.</a:t>
            </a:r>
          </a:p>
          <a:p>
            <a:pPr algn="l"/>
            <a:endParaRPr lang="en-US" dirty="0" smtClean="0">
              <a:latin typeface="+mn-lt"/>
            </a:endParaRPr>
          </a:p>
          <a:p>
            <a:pPr lvl="0" algn="l"/>
            <a:r>
              <a:rPr lang="en-US" dirty="0" smtClean="0">
                <a:latin typeface="+mn-lt"/>
              </a:rPr>
              <a:t>The role of nitrogen in limiting plant growth.</a:t>
            </a: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4</a:t>
            </a:fld>
            <a:endParaRPr lang="en-US" dirty="0"/>
          </a:p>
        </p:txBody>
      </p:sp>
    </p:spTree>
    <p:extLst>
      <p:ext uri="{BB962C8B-B14F-4D97-AF65-F5344CB8AC3E}">
        <p14:creationId xmlns:p14="http://schemas.microsoft.com/office/powerpoint/2010/main" val="4545496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4282" y="857232"/>
            <a:ext cx="8686800" cy="4647426"/>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rPr>
              <a:t>K</a:t>
            </a:r>
            <a:r>
              <a:rPr lang="en-US" sz="2800" b="1" dirty="0" smtClean="0">
                <a:latin typeface="+mn-lt"/>
                <a:cs typeface="+mn-cs"/>
              </a:rPr>
              <a:t>NOW </a:t>
            </a:r>
            <a:r>
              <a:rPr lang="en-US" sz="2800" b="1" dirty="0">
                <a:latin typeface="+mn-lt"/>
                <a:cs typeface="+mn-cs"/>
              </a:rPr>
              <a:t>THESE </a:t>
            </a:r>
            <a:r>
              <a:rPr lang="en-US" sz="2800" b="1" dirty="0" smtClean="0">
                <a:latin typeface="+mn-lt"/>
                <a:cs typeface="+mn-cs"/>
              </a:rPr>
              <a:t>TERMS</a:t>
            </a:r>
          </a:p>
          <a:p>
            <a:pPr algn="l" fontAlgn="auto">
              <a:spcBef>
                <a:spcPts val="0"/>
              </a:spcBef>
              <a:spcAft>
                <a:spcPts val="0"/>
              </a:spcAft>
              <a:defRPr/>
            </a:pPr>
            <a:endParaRPr lang="en-US" sz="2800" b="1" dirty="0" smtClean="0">
              <a:latin typeface="+mn-lt"/>
            </a:endParaRPr>
          </a:p>
          <a:p>
            <a:pPr algn="l" fontAlgn="auto">
              <a:spcBef>
                <a:spcPts val="0"/>
              </a:spcBef>
              <a:spcAft>
                <a:spcPts val="0"/>
              </a:spcAft>
              <a:buFont typeface="Wingdings" pitchFamily="2" charset="2"/>
              <a:buChar char="Ø"/>
              <a:defRPr/>
            </a:pPr>
            <a:r>
              <a:rPr lang="en-US" sz="2000" dirty="0" smtClean="0">
                <a:solidFill>
                  <a:srgbClr val="0000FF"/>
                </a:solidFill>
                <a:latin typeface="+mn-lt"/>
              </a:rPr>
              <a:t> Ecosystem services</a:t>
            </a:r>
          </a:p>
          <a:p>
            <a:pPr algn="l" fontAlgn="auto">
              <a:spcBef>
                <a:spcPts val="0"/>
              </a:spcBef>
              <a:spcAft>
                <a:spcPts val="0"/>
              </a:spcAft>
              <a:buFont typeface="Wingdings" pitchFamily="2" charset="2"/>
              <a:buChar char="Ø"/>
              <a:defRPr/>
            </a:pPr>
            <a:r>
              <a:rPr lang="en-US" sz="2000" dirty="0" smtClean="0">
                <a:solidFill>
                  <a:srgbClr val="0000FF"/>
                </a:solidFill>
                <a:latin typeface="+mn-lt"/>
              </a:rPr>
              <a:t> Biodiversity</a:t>
            </a:r>
          </a:p>
          <a:p>
            <a:pPr algn="l" fontAlgn="auto">
              <a:spcBef>
                <a:spcPts val="0"/>
              </a:spcBef>
              <a:spcAft>
                <a:spcPts val="0"/>
              </a:spcAft>
              <a:buFont typeface="Wingdings" pitchFamily="2" charset="2"/>
              <a:buChar char="Ø"/>
              <a:defRPr/>
            </a:pPr>
            <a:r>
              <a:rPr lang="en-US" sz="2000" dirty="0" smtClean="0">
                <a:solidFill>
                  <a:srgbClr val="0000FF"/>
                </a:solidFill>
                <a:latin typeface="+mn-lt"/>
                <a:cs typeface="+mn-cs"/>
              </a:rPr>
              <a:t> Habitat degradation, Habitat fragmentation and Habitat loss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rPr>
              <a:t> Exotic or </a:t>
            </a:r>
            <a:r>
              <a:rPr lang="en-US" sz="2000" dirty="0" smtClean="0">
                <a:solidFill>
                  <a:srgbClr val="0000FF"/>
                </a:solidFill>
                <a:latin typeface="Calibri" pitchFamily="34" charset="0"/>
              </a:rPr>
              <a:t>Invasive species, </a:t>
            </a:r>
            <a:r>
              <a:rPr lang="en-CA" sz="2000" dirty="0" smtClean="0">
                <a:solidFill>
                  <a:srgbClr val="0000FF"/>
                </a:solidFill>
                <a:latin typeface="Calibri" pitchFamily="34" charset="0"/>
              </a:rPr>
              <a:t>Indigenous species, Endemic species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cs typeface="+mn-cs"/>
              </a:rPr>
              <a:t> </a:t>
            </a:r>
            <a:r>
              <a:rPr lang="en-CA" sz="2000" dirty="0" smtClean="0">
                <a:solidFill>
                  <a:srgbClr val="0000FF"/>
                </a:solidFill>
                <a:latin typeface="Calibri" pitchFamily="34" charset="0"/>
              </a:rPr>
              <a:t>K</a:t>
            </a:r>
            <a:r>
              <a:rPr lang="en-CA" sz="2000" dirty="0" smtClean="0">
                <a:solidFill>
                  <a:srgbClr val="0000FF"/>
                </a:solidFill>
                <a:latin typeface="Calibri" pitchFamily="34" charset="0"/>
                <a:cs typeface="+mn-cs"/>
              </a:rPr>
              <a:t>eystone species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rPr>
              <a:t> Nutrient cycle, Geochemical and Biogeochemical cycles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cs typeface="+mn-cs"/>
              </a:rPr>
              <a:t> Watershed or Catchment</a:t>
            </a:r>
          </a:p>
          <a:p>
            <a:pPr algn="l" fontAlgn="auto">
              <a:spcBef>
                <a:spcPts val="0"/>
              </a:spcBef>
              <a:spcAft>
                <a:spcPts val="0"/>
              </a:spcAft>
              <a:buFont typeface="Wingdings" pitchFamily="2" charset="2"/>
              <a:buChar char="Ø"/>
              <a:defRPr/>
            </a:pPr>
            <a:r>
              <a:rPr lang="en-CA" sz="2000" b="1" dirty="0" smtClean="0">
                <a:solidFill>
                  <a:srgbClr val="0000FF"/>
                </a:solidFill>
                <a:latin typeface="Calibri" pitchFamily="34" charset="0"/>
              </a:rPr>
              <a:t> </a:t>
            </a:r>
            <a:r>
              <a:rPr lang="en-CA" sz="2000" dirty="0" smtClean="0">
                <a:solidFill>
                  <a:srgbClr val="0000FF"/>
                </a:solidFill>
                <a:latin typeface="Calibri" pitchFamily="34" charset="0"/>
              </a:rPr>
              <a:t>Nutrient </a:t>
            </a:r>
            <a:r>
              <a:rPr lang="en-US" sz="2000" dirty="0" smtClean="0">
                <a:solidFill>
                  <a:srgbClr val="0000FF"/>
                </a:solidFill>
                <a:latin typeface="Calibri" pitchFamily="34" charset="0"/>
              </a:rPr>
              <a:t>Pool, Turnover rate, Residence time</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Anthropogenic</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Weather, Climate, Climate change</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Greenhouse effect, Greenhouse gases</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Acid rain</a:t>
            </a:r>
            <a:endParaRPr lang="en-US" sz="2000" dirty="0">
              <a:solidFill>
                <a:srgbClr val="0000FF"/>
              </a:solidFill>
              <a:latin typeface="+mn-lt"/>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5</a:t>
            </a:fld>
            <a:endParaRPr lang="en-US" dirty="0"/>
          </a:p>
        </p:txBody>
      </p:sp>
    </p:spTree>
    <p:extLst>
      <p:ext uri="{BB962C8B-B14F-4D97-AF65-F5344CB8AC3E}">
        <p14:creationId xmlns:p14="http://schemas.microsoft.com/office/powerpoint/2010/main" val="41570934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85720" y="2857496"/>
            <a:ext cx="8686800" cy="523220"/>
          </a:xfrm>
          <a:prstGeom prst="rect">
            <a:avLst/>
          </a:prstGeom>
          <a:solidFill>
            <a:schemeClr val="accent1">
              <a:lumMod val="40000"/>
              <a:lumOff val="60000"/>
            </a:schemeClr>
          </a:solidFill>
          <a:ln w="28575">
            <a:solidFill>
              <a:schemeClr val="accent1"/>
            </a:solidFill>
            <a:miter lim="800000"/>
            <a:headEnd/>
            <a:tailEnd/>
          </a:ln>
          <a:effectLst/>
        </p:spPr>
        <p:txBody>
          <a:bodyPr wrap="square">
            <a:spAutoFit/>
          </a:bodyPr>
          <a:lstStyle/>
          <a:p>
            <a:pPr algn="l">
              <a:spcBef>
                <a:spcPct val="50000"/>
              </a:spcBef>
            </a:pPr>
            <a:r>
              <a:rPr lang="en-US" sz="2800" b="1" dirty="0" smtClean="0">
                <a:latin typeface="+mn-lt"/>
              </a:rPr>
              <a:t>Biodiversity </a:t>
            </a:r>
            <a:r>
              <a:rPr lang="en-US" sz="2800" b="1" dirty="0">
                <a:latin typeface="+mn-lt"/>
              </a:rPr>
              <a:t>is declining </a:t>
            </a:r>
            <a:r>
              <a:rPr lang="en-US" sz="2800" b="1" dirty="0" smtClean="0">
                <a:latin typeface="+mn-lt"/>
              </a:rPr>
              <a:t>globally.</a:t>
            </a:r>
            <a:endParaRPr lang="en-US" sz="2800" b="1" dirty="0">
              <a:latin typeface="+mn-lt"/>
            </a:endParaRPr>
          </a:p>
        </p:txBody>
      </p:sp>
      <p:sp>
        <p:nvSpPr>
          <p:cNvPr id="8" name="Text Box 4"/>
          <p:cNvSpPr txBox="1">
            <a:spLocks noChangeArrowheads="1"/>
          </p:cNvSpPr>
          <p:nvPr/>
        </p:nvSpPr>
        <p:spPr bwMode="auto">
          <a:xfrm>
            <a:off x="280488" y="4005064"/>
            <a:ext cx="8686800" cy="1384995"/>
          </a:xfrm>
          <a:prstGeom prst="rect">
            <a:avLst/>
          </a:prstGeom>
          <a:solidFill>
            <a:schemeClr val="accent1">
              <a:lumMod val="40000"/>
              <a:lumOff val="60000"/>
            </a:schemeClr>
          </a:solidFill>
          <a:ln w="28575">
            <a:solidFill>
              <a:schemeClr val="accent1"/>
            </a:solidFill>
            <a:miter lim="800000"/>
            <a:headEnd/>
            <a:tailEnd/>
          </a:ln>
          <a:effectLst/>
        </p:spPr>
        <p:txBody>
          <a:bodyPr wrap="square">
            <a:spAutoFit/>
          </a:bodyPr>
          <a:lstStyle/>
          <a:p>
            <a:pPr algn="l">
              <a:spcBef>
                <a:spcPct val="50000"/>
              </a:spcBef>
            </a:pPr>
            <a:r>
              <a:rPr lang="en-US" sz="2800" b="1" dirty="0" smtClean="0">
                <a:latin typeface="+mn-lt"/>
              </a:rPr>
              <a:t>The primary threats to biodiversity are habitat loss, habitat fragmentation and degradation, invasive species, and overexploitation.</a:t>
            </a:r>
            <a:endParaRPr lang="en-US" sz="2800" b="1" dirty="0">
              <a:latin typeface="+mn-lt"/>
            </a:endParaRPr>
          </a:p>
        </p:txBody>
      </p:sp>
      <p:sp>
        <p:nvSpPr>
          <p:cNvPr id="9" name="TextBox 8"/>
          <p:cNvSpPr txBox="1"/>
          <p:nvPr/>
        </p:nvSpPr>
        <p:spPr>
          <a:xfrm>
            <a:off x="3143240" y="1018292"/>
            <a:ext cx="2714644" cy="584775"/>
          </a:xfrm>
          <a:prstGeom prst="rect">
            <a:avLst/>
          </a:prstGeom>
          <a:solidFill>
            <a:schemeClr val="accent1">
              <a:lumMod val="40000"/>
              <a:lumOff val="60000"/>
            </a:schemeClr>
          </a:solidFill>
          <a:ln>
            <a:solidFill>
              <a:schemeClr val="accent1"/>
            </a:solidFill>
          </a:ln>
        </p:spPr>
        <p:txBody>
          <a:bodyPr wrap="square" rtlCol="0">
            <a:spAutoFit/>
          </a:bodyPr>
          <a:lstStyle/>
          <a:p>
            <a:r>
              <a:rPr lang="en-US" sz="3200" b="1" dirty="0" smtClean="0">
                <a:latin typeface="+mn-lt"/>
              </a:rPr>
              <a:t>KEY CONCEPTS</a:t>
            </a:r>
            <a:endParaRPr lang="en-US" sz="3200" b="1" dirty="0">
              <a:latin typeface="+mn-lt"/>
            </a:endParaRPr>
          </a:p>
        </p:txBody>
      </p:sp>
      <p:sp>
        <p:nvSpPr>
          <p:cNvPr id="3" name="Slide Number Placeholder 2"/>
          <p:cNvSpPr>
            <a:spLocks noGrp="1"/>
          </p:cNvSpPr>
          <p:nvPr>
            <p:ph type="sldNum" sz="quarter" idx="12"/>
          </p:nvPr>
        </p:nvSpPr>
        <p:spPr>
          <a:noFill/>
          <a:ln>
            <a:noFill/>
          </a:ln>
        </p:spPr>
        <p:txBody>
          <a:bodyPr/>
          <a:lstStyle/>
          <a:p>
            <a:pPr>
              <a:defRPr/>
            </a:pPr>
            <a:fld id="{D4F1BBC6-2C74-417B-933F-6B0FB2E93F4B}" type="slidenum">
              <a:rPr lang="en-US" smtClean="0">
                <a:solidFill>
                  <a:schemeClr val="tx1"/>
                </a:solidFill>
              </a:rPr>
              <a:pPr>
                <a:defRPr/>
              </a:pPr>
              <a:t>6</a:t>
            </a:fld>
            <a:endParaRPr lang="en-US"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1500174"/>
            <a:ext cx="7858180" cy="4093428"/>
          </a:xfrm>
          <a:prstGeom prst="rect">
            <a:avLst/>
          </a:prstGeom>
          <a:noFill/>
        </p:spPr>
        <p:txBody>
          <a:bodyPr wrap="square" rtlCol="0">
            <a:spAutoFit/>
          </a:bodyPr>
          <a:lstStyle/>
          <a:p>
            <a:pPr lvl="0" indent="-274320" algn="l">
              <a:buFont typeface="Wingdings" pitchFamily="2" charset="2"/>
              <a:buChar char="Ø"/>
            </a:pPr>
            <a:r>
              <a:rPr lang="en-US" dirty="0" smtClean="0">
                <a:latin typeface="+mn-lt"/>
              </a:rPr>
              <a:t>Understand the importance of </a:t>
            </a:r>
            <a:r>
              <a:rPr lang="en-US" dirty="0" smtClean="0">
                <a:solidFill>
                  <a:srgbClr val="0000FF"/>
                </a:solidFill>
                <a:latin typeface="+mn-lt"/>
              </a:rPr>
              <a:t>ecosystem services </a:t>
            </a:r>
            <a:r>
              <a:rPr lang="en-US" dirty="0" smtClean="0">
                <a:latin typeface="+mn-lt"/>
              </a:rPr>
              <a:t>to humans.</a:t>
            </a:r>
          </a:p>
          <a:p>
            <a:pPr lvl="0" indent="-274320" algn="l">
              <a:buFont typeface="Wingdings" pitchFamily="2" charset="2"/>
              <a:buChar char="Ø"/>
            </a:pPr>
            <a:endParaRPr lang="en-US" dirty="0" smtClean="0">
              <a:latin typeface="+mn-lt"/>
            </a:endParaRPr>
          </a:p>
          <a:p>
            <a:pPr lvl="0" indent="-274320" algn="l">
              <a:buFont typeface="Wingdings" pitchFamily="2" charset="2"/>
              <a:buChar char="Ø"/>
            </a:pPr>
            <a:r>
              <a:rPr lang="en-US" dirty="0" smtClean="0">
                <a:latin typeface="+mn-lt"/>
              </a:rPr>
              <a:t>Understand the role of </a:t>
            </a:r>
            <a:r>
              <a:rPr lang="en-US" dirty="0" smtClean="0">
                <a:solidFill>
                  <a:srgbClr val="0000FF"/>
                </a:solidFill>
                <a:latin typeface="+mn-lt"/>
              </a:rPr>
              <a:t>biodiversity</a:t>
            </a:r>
            <a:r>
              <a:rPr lang="en-US" dirty="0" smtClean="0">
                <a:latin typeface="+mn-lt"/>
              </a:rPr>
              <a:t> in maintaining these ecosystem services.</a:t>
            </a:r>
          </a:p>
          <a:p>
            <a:pPr indent="-274320" algn="l">
              <a:buFont typeface="Wingdings" pitchFamily="2" charset="2"/>
              <a:buChar char="Ø"/>
            </a:pPr>
            <a:endParaRPr lang="en-US" dirty="0" smtClean="0">
              <a:latin typeface="+mn-lt"/>
            </a:endParaRPr>
          </a:p>
          <a:p>
            <a:pPr indent="-274320" algn="l">
              <a:buFont typeface="Wingdings" pitchFamily="2" charset="2"/>
              <a:buChar char="Ø"/>
            </a:pPr>
            <a:r>
              <a:rPr lang="en-US" dirty="0" smtClean="0">
                <a:latin typeface="+mn-lt"/>
              </a:rPr>
              <a:t>Be able to describe the major threats to biodiversity.</a:t>
            </a:r>
          </a:p>
          <a:p>
            <a:pPr indent="-274320" algn="l">
              <a:buFont typeface="Wingdings" pitchFamily="2" charset="2"/>
              <a:buChar char="Ø"/>
            </a:pPr>
            <a:endParaRPr lang="en-US" dirty="0" smtClean="0">
              <a:latin typeface="+mn-lt"/>
            </a:endParaRPr>
          </a:p>
          <a:p>
            <a:pPr indent="-274320" algn="l">
              <a:buFont typeface="Wingdings" pitchFamily="2" charset="2"/>
              <a:buChar char="Ø"/>
            </a:pPr>
            <a:r>
              <a:rPr lang="en-US" dirty="0" smtClean="0">
                <a:latin typeface="+mn-lt"/>
              </a:rPr>
              <a:t>Understand the ecological principles leading to the success of </a:t>
            </a:r>
            <a:r>
              <a:rPr lang="en-US" dirty="0" smtClean="0">
                <a:solidFill>
                  <a:srgbClr val="0000FF"/>
                </a:solidFill>
                <a:latin typeface="+mn-lt"/>
              </a:rPr>
              <a:t>invasive species</a:t>
            </a:r>
            <a:r>
              <a:rPr lang="en-US" dirty="0" smtClean="0">
                <a:latin typeface="+mn-lt"/>
              </a:rPr>
              <a:t>.</a:t>
            </a:r>
          </a:p>
          <a:p>
            <a:pPr lvl="0" algn="l"/>
            <a:endParaRPr lang="en-CA" sz="2000" dirty="0" smtClean="0">
              <a:latin typeface="+mn-lt"/>
            </a:endParaRP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95536" y="1544593"/>
            <a:ext cx="8392446" cy="3108543"/>
          </a:xfrm>
          <a:prstGeom prst="rect">
            <a:avLst/>
          </a:prstGeom>
          <a:solidFill>
            <a:schemeClr val="accent1">
              <a:lumMod val="20000"/>
              <a:lumOff val="80000"/>
            </a:schemeClr>
          </a:solidFill>
          <a:ln w="25400">
            <a:solidFill>
              <a:srgbClr val="0000CC"/>
            </a:solidFill>
          </a:ln>
        </p:spPr>
        <p:txBody>
          <a:bodyPr wrap="square">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rPr>
              <a:t>K</a:t>
            </a:r>
            <a:r>
              <a:rPr lang="en-US" sz="2800" b="1" dirty="0" smtClean="0">
                <a:latin typeface="+mn-lt"/>
                <a:cs typeface="+mn-cs"/>
              </a:rPr>
              <a:t>NOW </a:t>
            </a:r>
            <a:r>
              <a:rPr lang="en-US" sz="2800" b="1" dirty="0">
                <a:latin typeface="+mn-lt"/>
                <a:cs typeface="+mn-cs"/>
              </a:rPr>
              <a:t>THESE </a:t>
            </a:r>
            <a:r>
              <a:rPr lang="en-US" sz="2800" b="1" dirty="0" smtClean="0">
                <a:latin typeface="+mn-lt"/>
                <a:cs typeface="+mn-cs"/>
              </a:rPr>
              <a:t>TERMS</a:t>
            </a:r>
          </a:p>
          <a:p>
            <a:pPr algn="l" fontAlgn="auto">
              <a:spcBef>
                <a:spcPts val="0"/>
              </a:spcBef>
              <a:spcAft>
                <a:spcPts val="0"/>
              </a:spcAft>
              <a:defRPr/>
            </a:pPr>
            <a:endParaRPr lang="en-US" sz="2800" b="1" dirty="0" smtClean="0">
              <a:latin typeface="+mn-lt"/>
            </a:endParaRPr>
          </a:p>
          <a:p>
            <a:pPr algn="l" fontAlgn="auto">
              <a:spcBef>
                <a:spcPts val="0"/>
              </a:spcBef>
              <a:spcAft>
                <a:spcPts val="0"/>
              </a:spcAft>
              <a:buFont typeface="Wingdings" pitchFamily="2" charset="2"/>
              <a:buChar char="Ø"/>
              <a:defRPr/>
            </a:pPr>
            <a:r>
              <a:rPr lang="en-US" dirty="0" smtClean="0">
                <a:solidFill>
                  <a:srgbClr val="0000FF"/>
                </a:solidFill>
                <a:latin typeface="+mn-lt"/>
              </a:rPr>
              <a:t> Ecosystem services</a:t>
            </a:r>
          </a:p>
          <a:p>
            <a:pPr algn="l" fontAlgn="auto">
              <a:spcBef>
                <a:spcPts val="0"/>
              </a:spcBef>
              <a:spcAft>
                <a:spcPts val="0"/>
              </a:spcAft>
              <a:buFont typeface="Wingdings" pitchFamily="2" charset="2"/>
              <a:buChar char="Ø"/>
              <a:defRPr/>
            </a:pPr>
            <a:r>
              <a:rPr lang="en-US" dirty="0" smtClean="0">
                <a:solidFill>
                  <a:srgbClr val="0000FF"/>
                </a:solidFill>
                <a:latin typeface="+mn-lt"/>
              </a:rPr>
              <a:t> Biodiversity</a:t>
            </a:r>
          </a:p>
          <a:p>
            <a:pPr algn="l" fontAlgn="auto">
              <a:spcBef>
                <a:spcPts val="0"/>
              </a:spcBef>
              <a:spcAft>
                <a:spcPts val="0"/>
              </a:spcAft>
              <a:buFont typeface="Wingdings" pitchFamily="2" charset="2"/>
              <a:buChar char="Ø"/>
              <a:defRPr/>
            </a:pPr>
            <a:r>
              <a:rPr lang="en-US" dirty="0" smtClean="0">
                <a:solidFill>
                  <a:srgbClr val="0000FF"/>
                </a:solidFill>
                <a:latin typeface="+mn-lt"/>
                <a:cs typeface="+mn-cs"/>
              </a:rPr>
              <a:t> Habitat degradation, Habitat fragmentation and Habitat loss</a:t>
            </a:r>
          </a:p>
          <a:p>
            <a:pPr algn="l" fontAlgn="auto">
              <a:spcBef>
                <a:spcPts val="0"/>
              </a:spcBef>
              <a:spcAft>
                <a:spcPts val="0"/>
              </a:spcAft>
              <a:buFont typeface="Wingdings" pitchFamily="2" charset="2"/>
              <a:buChar char="Ø"/>
              <a:defRPr/>
            </a:pPr>
            <a:r>
              <a:rPr lang="en-CA" dirty="0" smtClean="0">
                <a:solidFill>
                  <a:srgbClr val="0000FF"/>
                </a:solidFill>
                <a:latin typeface="Calibri" pitchFamily="34" charset="0"/>
              </a:rPr>
              <a:t> Exotic or </a:t>
            </a:r>
            <a:r>
              <a:rPr lang="en-US" dirty="0" smtClean="0">
                <a:solidFill>
                  <a:srgbClr val="0000FF"/>
                </a:solidFill>
                <a:latin typeface="Calibri" pitchFamily="34" charset="0"/>
              </a:rPr>
              <a:t>Invasive species, </a:t>
            </a:r>
            <a:r>
              <a:rPr lang="en-CA" dirty="0" smtClean="0">
                <a:solidFill>
                  <a:srgbClr val="0000FF"/>
                </a:solidFill>
                <a:latin typeface="Calibri" pitchFamily="34" charset="0"/>
              </a:rPr>
              <a:t>Indigenous species, Endemic species</a:t>
            </a:r>
          </a:p>
          <a:p>
            <a:pPr algn="l" fontAlgn="auto">
              <a:spcBef>
                <a:spcPts val="0"/>
              </a:spcBef>
              <a:spcAft>
                <a:spcPts val="0"/>
              </a:spcAft>
              <a:buFont typeface="Wingdings" pitchFamily="2" charset="2"/>
              <a:buChar char="Ø"/>
              <a:defRPr/>
            </a:pPr>
            <a:r>
              <a:rPr lang="en-CA" dirty="0" smtClean="0">
                <a:solidFill>
                  <a:srgbClr val="0000FF"/>
                </a:solidFill>
                <a:latin typeface="Calibri" pitchFamily="34" charset="0"/>
                <a:cs typeface="+mn-cs"/>
              </a:rPr>
              <a:t> </a:t>
            </a:r>
            <a:r>
              <a:rPr lang="en-CA" dirty="0" smtClean="0">
                <a:solidFill>
                  <a:srgbClr val="0000FF"/>
                </a:solidFill>
                <a:latin typeface="Calibri" pitchFamily="34" charset="0"/>
              </a:rPr>
              <a:t>K</a:t>
            </a:r>
            <a:r>
              <a:rPr lang="en-CA" dirty="0" smtClean="0">
                <a:solidFill>
                  <a:srgbClr val="0000FF"/>
                </a:solidFill>
                <a:latin typeface="Calibri" pitchFamily="34" charset="0"/>
                <a:cs typeface="+mn-cs"/>
              </a:rPr>
              <a:t>eystone species</a:t>
            </a:r>
          </a:p>
          <a:p>
            <a:pPr algn="l" fontAlgn="auto">
              <a:spcBef>
                <a:spcPts val="0"/>
              </a:spcBef>
              <a:spcAft>
                <a:spcPts val="0"/>
              </a:spcAft>
              <a:buFont typeface="Wingdings" pitchFamily="2" charset="2"/>
              <a:buChar char="Ø"/>
              <a:defRPr/>
            </a:pPr>
            <a:endParaRPr lang="en-US" sz="2000" dirty="0">
              <a:solidFill>
                <a:srgbClr val="0000FF"/>
              </a:solidFill>
              <a:latin typeface="+mn-lt"/>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9</a:t>
            </a:fld>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0" y="17908"/>
            <a:ext cx="4572000" cy="326707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5" y="17909"/>
            <a:ext cx="4746215" cy="3267075"/>
          </a:xfrm>
          <a:prstGeom prst="rect">
            <a:avLst/>
          </a:prstGeom>
        </p:spPr>
      </p:pic>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3284984"/>
            <a:ext cx="4750011" cy="3600400"/>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50010" y="3284984"/>
            <a:ext cx="4393989" cy="3573016"/>
          </a:xfrm>
          <a:prstGeom prst="rect">
            <a:avLst/>
          </a:prstGeom>
        </p:spPr>
      </p:pic>
      <p:sp>
        <p:nvSpPr>
          <p:cNvPr id="9" name="TextBox 8"/>
          <p:cNvSpPr txBox="1"/>
          <p:nvPr/>
        </p:nvSpPr>
        <p:spPr>
          <a:xfrm>
            <a:off x="683568" y="2708920"/>
            <a:ext cx="2448272" cy="461665"/>
          </a:xfrm>
          <a:prstGeom prst="rect">
            <a:avLst/>
          </a:prstGeom>
          <a:noFill/>
        </p:spPr>
        <p:txBody>
          <a:bodyPr wrap="square" rtlCol="0">
            <a:spAutoFit/>
          </a:bodyPr>
          <a:lstStyle/>
          <a:p>
            <a:r>
              <a:rPr lang="en-CA" b="1" dirty="0" smtClean="0">
                <a:solidFill>
                  <a:schemeClr val="bg1"/>
                </a:solidFill>
                <a:latin typeface="+mn-lt"/>
              </a:rPr>
              <a:t>Amazon - Brazil</a:t>
            </a:r>
            <a:endParaRPr lang="en-CA" b="1" dirty="0">
              <a:solidFill>
                <a:schemeClr val="bg1"/>
              </a:solidFill>
              <a:latin typeface="+mn-lt"/>
            </a:endParaRPr>
          </a:p>
        </p:txBody>
      </p:sp>
      <p:sp>
        <p:nvSpPr>
          <p:cNvPr id="10" name="TextBox 9"/>
          <p:cNvSpPr txBox="1"/>
          <p:nvPr/>
        </p:nvSpPr>
        <p:spPr>
          <a:xfrm>
            <a:off x="2195736" y="3429000"/>
            <a:ext cx="2448272" cy="461665"/>
          </a:xfrm>
          <a:prstGeom prst="rect">
            <a:avLst/>
          </a:prstGeom>
          <a:noFill/>
        </p:spPr>
        <p:txBody>
          <a:bodyPr wrap="square" rtlCol="0">
            <a:spAutoFit/>
          </a:bodyPr>
          <a:lstStyle/>
          <a:p>
            <a:r>
              <a:rPr lang="en-CA" b="1" dirty="0" smtClean="0">
                <a:solidFill>
                  <a:schemeClr val="bg1"/>
                </a:solidFill>
                <a:latin typeface="+mn-lt"/>
              </a:rPr>
              <a:t>Vancouver Island</a:t>
            </a:r>
            <a:endParaRPr lang="en-CA" b="1" dirty="0">
              <a:solidFill>
                <a:schemeClr val="bg1"/>
              </a:solidFill>
              <a:latin typeface="+mn-lt"/>
            </a:endParaRPr>
          </a:p>
        </p:txBody>
      </p:sp>
      <p:sp>
        <p:nvSpPr>
          <p:cNvPr id="11" name="TextBox 10"/>
          <p:cNvSpPr txBox="1"/>
          <p:nvPr/>
        </p:nvSpPr>
        <p:spPr>
          <a:xfrm>
            <a:off x="4860032" y="6309320"/>
            <a:ext cx="2448272" cy="461665"/>
          </a:xfrm>
          <a:prstGeom prst="rect">
            <a:avLst/>
          </a:prstGeom>
          <a:noFill/>
        </p:spPr>
        <p:txBody>
          <a:bodyPr wrap="square" rtlCol="0">
            <a:spAutoFit/>
          </a:bodyPr>
          <a:lstStyle/>
          <a:p>
            <a:r>
              <a:rPr lang="en-CA" b="1" dirty="0" smtClean="0">
                <a:solidFill>
                  <a:schemeClr val="bg1"/>
                </a:solidFill>
                <a:latin typeface="+mn-lt"/>
              </a:rPr>
              <a:t>S. Australia</a:t>
            </a:r>
            <a:endParaRPr lang="en-CA" b="1" dirty="0">
              <a:solidFill>
                <a:schemeClr val="bg1"/>
              </a:solidFill>
              <a:latin typeface="+mn-lt"/>
            </a:endParaRPr>
          </a:p>
        </p:txBody>
      </p:sp>
      <p:sp>
        <p:nvSpPr>
          <p:cNvPr id="12" name="TextBox 11"/>
          <p:cNvSpPr txBox="1"/>
          <p:nvPr/>
        </p:nvSpPr>
        <p:spPr>
          <a:xfrm>
            <a:off x="4860032" y="2781647"/>
            <a:ext cx="2448272" cy="461665"/>
          </a:xfrm>
          <a:prstGeom prst="rect">
            <a:avLst/>
          </a:prstGeom>
          <a:noFill/>
        </p:spPr>
        <p:txBody>
          <a:bodyPr wrap="square" rtlCol="0">
            <a:spAutoFit/>
          </a:bodyPr>
          <a:lstStyle/>
          <a:p>
            <a:r>
              <a:rPr lang="en-CA" b="1" dirty="0" smtClean="0">
                <a:solidFill>
                  <a:schemeClr val="bg1"/>
                </a:solidFill>
                <a:latin typeface="+mn-lt"/>
              </a:rPr>
              <a:t>Maine - USA</a:t>
            </a:r>
            <a:endParaRPr lang="en-CA" b="1" dirty="0">
              <a:solidFill>
                <a:schemeClr val="bg1"/>
              </a:solidFill>
              <a:latin typeface="+mn-lt"/>
            </a:endParaRPr>
          </a:p>
        </p:txBody>
      </p:sp>
    </p:spTree>
    <p:extLst>
      <p:ext uri="{BB962C8B-B14F-4D97-AF65-F5344CB8AC3E}">
        <p14:creationId xmlns:p14="http://schemas.microsoft.com/office/powerpoint/2010/main" val="38009920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1538" y="604795"/>
            <a:ext cx="7072362" cy="5755422"/>
          </a:xfrm>
          <a:prstGeom prst="rect">
            <a:avLst/>
          </a:prstGeom>
          <a:ln w="50800">
            <a:noFill/>
          </a:ln>
        </p:spPr>
        <p:txBody>
          <a:bodyPr wrap="square">
            <a:spAutoFit/>
          </a:bodyPr>
          <a:lstStyle/>
          <a:p>
            <a:pPr algn="l"/>
            <a:r>
              <a:rPr lang="en-US" sz="2800" dirty="0" smtClean="0">
                <a:latin typeface="Calibri" pitchFamily="34" charset="0"/>
              </a:rPr>
              <a:t> </a:t>
            </a:r>
          </a:p>
          <a:p>
            <a:pPr marL="457200" indent="-457200"/>
            <a:r>
              <a:rPr lang="en-US" sz="3200" b="1" dirty="0" smtClean="0">
                <a:latin typeface="Calibri" pitchFamily="34" charset="0"/>
              </a:rPr>
              <a:t>OUTLINE</a:t>
            </a:r>
          </a:p>
          <a:p>
            <a:pPr marL="457200" indent="-457200"/>
            <a:endParaRPr lang="en-US" sz="2800" dirty="0" smtClean="0">
              <a:latin typeface="Calibri" pitchFamily="34" charset="0"/>
            </a:endParaRPr>
          </a:p>
          <a:p>
            <a:pPr marL="457200" indent="-457200" algn="l">
              <a:buAutoNum type="arabicPeriod"/>
            </a:pPr>
            <a:r>
              <a:rPr lang="en-US" sz="2800" dirty="0" smtClean="0">
                <a:latin typeface="Calibri" pitchFamily="34" charset="0"/>
              </a:rPr>
              <a:t>What are ecosystem services? </a:t>
            </a:r>
          </a:p>
          <a:p>
            <a:pPr algn="l"/>
            <a:r>
              <a:rPr lang="en-US" sz="2800" dirty="0" smtClean="0">
                <a:latin typeface="Calibri" pitchFamily="34" charset="0"/>
              </a:rPr>
              <a:t> </a:t>
            </a:r>
          </a:p>
          <a:p>
            <a:pPr algn="l"/>
            <a:r>
              <a:rPr lang="en-US" sz="2800" dirty="0" smtClean="0">
                <a:latin typeface="Calibri" pitchFamily="34" charset="0"/>
              </a:rPr>
              <a:t>2.  What is nutrient cycling?</a:t>
            </a:r>
          </a:p>
          <a:p>
            <a:pPr algn="l"/>
            <a:r>
              <a:rPr lang="en-US" sz="2800" dirty="0" smtClean="0">
                <a:latin typeface="Calibri" pitchFamily="34" charset="0"/>
              </a:rPr>
              <a:t> </a:t>
            </a:r>
          </a:p>
          <a:p>
            <a:pPr algn="l"/>
            <a:r>
              <a:rPr lang="en-US" sz="2800" dirty="0" smtClean="0">
                <a:latin typeface="Calibri" pitchFamily="34" charset="0"/>
              </a:rPr>
              <a:t>3.  The carbon budget and climate change. </a:t>
            </a:r>
          </a:p>
          <a:p>
            <a:pPr algn="l"/>
            <a:r>
              <a:rPr lang="en-US" sz="2800" dirty="0" smtClean="0">
                <a:latin typeface="Calibri" pitchFamily="34" charset="0"/>
              </a:rPr>
              <a:t> </a:t>
            </a:r>
          </a:p>
          <a:p>
            <a:pPr algn="l"/>
            <a:r>
              <a:rPr lang="en-US" sz="2800" dirty="0" smtClean="0">
                <a:latin typeface="Calibri" pitchFamily="34" charset="0"/>
              </a:rPr>
              <a:t>4. The sulphur cycle and acid rain.</a:t>
            </a:r>
          </a:p>
          <a:p>
            <a:pPr algn="l"/>
            <a:endParaRPr lang="en-US" sz="2800" dirty="0" smtClean="0">
              <a:latin typeface="Calibri" pitchFamily="34" charset="0"/>
            </a:endParaRPr>
          </a:p>
          <a:p>
            <a:pPr algn="l"/>
            <a:r>
              <a:rPr lang="en-US" sz="2800" dirty="0" smtClean="0">
                <a:latin typeface="Calibri" pitchFamily="34" charset="0"/>
              </a:rPr>
              <a:t>5. The nitrogen cycle and industrial agriculture. </a:t>
            </a:r>
          </a:p>
          <a:p>
            <a:pPr algn="l"/>
            <a:r>
              <a:rPr lang="en-US" sz="2800" dirty="0" smtClean="0">
                <a:latin typeface="Calibri" pitchFamily="34" charset="0"/>
              </a:rPr>
              <a:t> </a:t>
            </a: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a:t>
            </a:fld>
            <a:endParaRPr lang="en-US" dirty="0"/>
          </a:p>
        </p:txBody>
      </p:sp>
      <p:grpSp>
        <p:nvGrpSpPr>
          <p:cNvPr id="6" name="Group 5"/>
          <p:cNvGrpSpPr/>
          <p:nvPr/>
        </p:nvGrpSpPr>
        <p:grpSpPr>
          <a:xfrm>
            <a:off x="333358" y="476672"/>
            <a:ext cx="8455515" cy="2464694"/>
            <a:chOff x="333358" y="476672"/>
            <a:chExt cx="8455515" cy="2464694"/>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33358" y="476672"/>
              <a:ext cx="8455515" cy="2464694"/>
            </a:xfrm>
            <a:prstGeom prst="rect">
              <a:avLst/>
            </a:prstGeom>
          </p:spPr>
        </p:pic>
        <p:sp>
          <p:nvSpPr>
            <p:cNvPr id="4" name="TextBox 3"/>
            <p:cNvSpPr txBox="1"/>
            <p:nvPr/>
          </p:nvSpPr>
          <p:spPr>
            <a:xfrm>
              <a:off x="3203848" y="836712"/>
              <a:ext cx="3672408" cy="461665"/>
            </a:xfrm>
            <a:prstGeom prst="rect">
              <a:avLst/>
            </a:prstGeom>
            <a:noFill/>
          </p:spPr>
          <p:txBody>
            <a:bodyPr wrap="square" rtlCol="0">
              <a:spAutoFit/>
            </a:bodyPr>
            <a:lstStyle/>
            <a:p>
              <a:r>
                <a:rPr lang="en-GB" b="1" i="1" dirty="0" smtClean="0"/>
                <a:t>Nature</a:t>
              </a:r>
              <a:r>
                <a:rPr lang="en-GB" i="1" dirty="0" smtClean="0"/>
                <a:t> </a:t>
              </a:r>
              <a:r>
                <a:rPr lang="en-US" altLang="zh-CN" b="1" dirty="0">
                  <a:ea typeface="宋体" pitchFamily="2" charset="-122"/>
                </a:rPr>
                <a:t>486</a:t>
              </a:r>
              <a:r>
                <a:rPr lang="en-GB" dirty="0"/>
                <a:t>, 59</a:t>
              </a:r>
              <a:r>
                <a:rPr lang="en-GB" dirty="0">
                  <a:cs typeface="Arial" charset="0"/>
                </a:rPr>
                <a:t>–</a:t>
              </a:r>
              <a:r>
                <a:rPr lang="en-GB" dirty="0"/>
                <a:t>67 (</a:t>
              </a:r>
              <a:r>
                <a:rPr lang="en-GB" dirty="0" smtClean="0"/>
                <a:t>2012)</a:t>
              </a:r>
              <a:endParaRPr lang="en-CA" dirty="0"/>
            </a:p>
          </p:txBody>
        </p:sp>
      </p:grpSp>
      <p:sp>
        <p:nvSpPr>
          <p:cNvPr id="5" name="TextBox 4"/>
          <p:cNvSpPr txBox="1"/>
          <p:nvPr/>
        </p:nvSpPr>
        <p:spPr>
          <a:xfrm>
            <a:off x="333357" y="3302982"/>
            <a:ext cx="8455515" cy="2862322"/>
          </a:xfrm>
          <a:prstGeom prst="rect">
            <a:avLst/>
          </a:prstGeom>
          <a:noFill/>
        </p:spPr>
        <p:txBody>
          <a:bodyPr wrap="square" rtlCol="0">
            <a:spAutoFit/>
          </a:bodyPr>
          <a:lstStyle/>
          <a:p>
            <a:pPr algn="l"/>
            <a:r>
              <a:rPr lang="en-CA" sz="2000" dirty="0">
                <a:latin typeface="+mn-lt"/>
              </a:rPr>
              <a:t>The most unique feature of Earth is the existence of life, and the most extraordinary feature of life is its diversity. Approximately 9 million types of plants, animals, </a:t>
            </a:r>
            <a:r>
              <a:rPr lang="en-CA" sz="2000" dirty="0" err="1">
                <a:latin typeface="+mn-lt"/>
              </a:rPr>
              <a:t>protists</a:t>
            </a:r>
            <a:r>
              <a:rPr lang="en-CA" sz="2000" dirty="0">
                <a:latin typeface="+mn-lt"/>
              </a:rPr>
              <a:t> and fungi inhabit the Earth. So, too, do 7 billion people. Two decades ago, at the first Earth Summit, the vast majority of the world’s nations declared that human actions were dismantling the Earth’s ecosystems, eliminating genes, species and biological traits at an alarming rate. This observation led to the question of how such loss of biological diversity will alter the functioning of ecosystems and their ability to provide society with the goods and services needed to prosper</a:t>
            </a:r>
            <a:r>
              <a:rPr lang="en-CA" sz="2000" dirty="0" smtClean="0">
                <a:latin typeface="+mn-lt"/>
              </a:rPr>
              <a:t>.</a:t>
            </a:r>
            <a:endParaRPr lang="en-CA" sz="2000" dirty="0">
              <a:latin typeface="+mn-lt"/>
            </a:endParaRPr>
          </a:p>
        </p:txBody>
      </p:sp>
    </p:spTree>
    <p:extLst>
      <p:ext uri="{BB962C8B-B14F-4D97-AF65-F5344CB8AC3E}">
        <p14:creationId xmlns:p14="http://schemas.microsoft.com/office/powerpoint/2010/main" val="3039855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lgn="l">
              <a:defRPr/>
            </a:pPr>
            <a:fld id="{D4F1BBC6-2C74-417B-933F-6B0FB2E93F4B}" type="slidenum">
              <a:rPr lang="en-US" smtClean="0"/>
              <a:pPr algn="l">
                <a:defRPr/>
              </a:pPr>
              <a:t>12</a:t>
            </a:fld>
            <a:endParaRPr lang="en-US" dirty="0"/>
          </a:p>
        </p:txBody>
      </p:sp>
      <p:sp>
        <p:nvSpPr>
          <p:cNvPr id="3" name="TextBox 2"/>
          <p:cNvSpPr txBox="1"/>
          <p:nvPr/>
        </p:nvSpPr>
        <p:spPr>
          <a:xfrm>
            <a:off x="467544" y="606167"/>
            <a:ext cx="7992888" cy="1631216"/>
          </a:xfrm>
          <a:prstGeom prst="rect">
            <a:avLst/>
          </a:prstGeom>
          <a:noFill/>
        </p:spPr>
        <p:txBody>
          <a:bodyPr wrap="square" rtlCol="0">
            <a:spAutoFit/>
          </a:bodyPr>
          <a:lstStyle/>
          <a:p>
            <a:pPr algn="l"/>
            <a:r>
              <a:rPr lang="en-CA" sz="2000" b="1" dirty="0">
                <a:solidFill>
                  <a:srgbClr val="0000FF"/>
                </a:solidFill>
                <a:latin typeface="+mj-lt"/>
              </a:rPr>
              <a:t>Biodiversity</a:t>
            </a:r>
            <a:r>
              <a:rPr lang="en-CA" sz="2000" dirty="0">
                <a:solidFill>
                  <a:srgbClr val="0000FF"/>
                </a:solidFill>
                <a:latin typeface="+mj-lt"/>
              </a:rPr>
              <a:t> </a:t>
            </a:r>
            <a:r>
              <a:rPr lang="en-CA" sz="2000" dirty="0">
                <a:latin typeface="+mj-lt"/>
              </a:rPr>
              <a:t>is the variety of life, including variation among genes, species and functional traits. It is often measured as: </a:t>
            </a:r>
            <a:endParaRPr lang="en-CA" sz="2000" dirty="0" smtClean="0">
              <a:latin typeface="+mj-lt"/>
            </a:endParaRPr>
          </a:p>
          <a:p>
            <a:pPr marL="342900" indent="-342900" algn="l">
              <a:buFont typeface="Arial" pitchFamily="34" charset="0"/>
              <a:buChar char="•"/>
            </a:pPr>
            <a:r>
              <a:rPr lang="en-CA" sz="2000" dirty="0" smtClean="0">
                <a:latin typeface="+mj-lt"/>
              </a:rPr>
              <a:t>richness </a:t>
            </a:r>
            <a:r>
              <a:rPr lang="en-CA" sz="2000" dirty="0">
                <a:latin typeface="+mj-lt"/>
              </a:rPr>
              <a:t>is a measure of the number of unique life </a:t>
            </a:r>
            <a:r>
              <a:rPr lang="en-CA" sz="2000" dirty="0" smtClean="0">
                <a:latin typeface="+mj-lt"/>
              </a:rPr>
              <a:t>forms</a:t>
            </a:r>
          </a:p>
          <a:p>
            <a:pPr marL="342900" indent="-342900" algn="l">
              <a:buFont typeface="Arial" pitchFamily="34" charset="0"/>
              <a:buChar char="•"/>
            </a:pPr>
            <a:r>
              <a:rPr lang="en-CA" sz="2000" dirty="0" smtClean="0">
                <a:latin typeface="+mj-lt"/>
              </a:rPr>
              <a:t>evenness </a:t>
            </a:r>
            <a:r>
              <a:rPr lang="en-CA" sz="2000" dirty="0">
                <a:latin typeface="+mj-lt"/>
              </a:rPr>
              <a:t>is a measure of the equitability among life </a:t>
            </a:r>
            <a:r>
              <a:rPr lang="en-CA" sz="2000" dirty="0" smtClean="0">
                <a:latin typeface="+mj-lt"/>
              </a:rPr>
              <a:t>forms</a:t>
            </a:r>
          </a:p>
          <a:p>
            <a:pPr marL="342900" indent="-342900" algn="l">
              <a:buFont typeface="Arial" pitchFamily="34" charset="0"/>
              <a:buChar char="•"/>
            </a:pPr>
            <a:r>
              <a:rPr lang="en-CA" sz="2000" dirty="0" smtClean="0">
                <a:latin typeface="+mj-lt"/>
              </a:rPr>
              <a:t>heterogeneity </a:t>
            </a:r>
            <a:r>
              <a:rPr lang="en-CA" sz="2000" dirty="0">
                <a:latin typeface="+mj-lt"/>
              </a:rPr>
              <a:t>is the dissimilarity among life forms</a:t>
            </a:r>
            <a:r>
              <a:rPr lang="en-CA" sz="2000" dirty="0" smtClean="0">
                <a:latin typeface="+mj-lt"/>
              </a:rPr>
              <a:t>.</a:t>
            </a:r>
            <a:endParaRPr lang="en-CA" sz="2000" dirty="0">
              <a:latin typeface="+mj-lt"/>
            </a:endParaRPr>
          </a:p>
        </p:txBody>
      </p:sp>
      <p:sp>
        <p:nvSpPr>
          <p:cNvPr id="4" name="TextBox 3"/>
          <p:cNvSpPr txBox="1"/>
          <p:nvPr/>
        </p:nvSpPr>
        <p:spPr>
          <a:xfrm>
            <a:off x="467544" y="2606132"/>
            <a:ext cx="8058050" cy="1015663"/>
          </a:xfrm>
          <a:prstGeom prst="rect">
            <a:avLst/>
          </a:prstGeom>
          <a:noFill/>
        </p:spPr>
        <p:txBody>
          <a:bodyPr wrap="square" rtlCol="0">
            <a:spAutoFit/>
          </a:bodyPr>
          <a:lstStyle/>
          <a:p>
            <a:pPr algn="l"/>
            <a:r>
              <a:rPr lang="en-CA" sz="2000" b="1" dirty="0">
                <a:solidFill>
                  <a:srgbClr val="0000FF"/>
                </a:solidFill>
                <a:latin typeface="+mj-lt"/>
              </a:rPr>
              <a:t>Ecosystem functions</a:t>
            </a:r>
            <a:r>
              <a:rPr lang="en-CA" sz="2000" dirty="0">
                <a:solidFill>
                  <a:srgbClr val="0000FF"/>
                </a:solidFill>
                <a:latin typeface="+mj-lt"/>
              </a:rPr>
              <a:t> </a:t>
            </a:r>
            <a:r>
              <a:rPr lang="en-CA" sz="2000" dirty="0">
                <a:latin typeface="+mj-lt"/>
              </a:rPr>
              <a:t>are ecological processes that control the fluxes of energy, nutrients and organic matter through an environment. Examples include: primary production</a:t>
            </a:r>
            <a:r>
              <a:rPr lang="en-CA" sz="2000" dirty="0" smtClean="0">
                <a:latin typeface="+mj-lt"/>
              </a:rPr>
              <a:t>, </a:t>
            </a:r>
            <a:r>
              <a:rPr lang="en-CA" sz="2000" dirty="0">
                <a:latin typeface="+mj-lt"/>
              </a:rPr>
              <a:t>nutrient cycling, </a:t>
            </a:r>
            <a:r>
              <a:rPr lang="en-CA" sz="2000" dirty="0" smtClean="0">
                <a:latin typeface="+mj-lt"/>
              </a:rPr>
              <a:t>and decomposition</a:t>
            </a:r>
            <a:r>
              <a:rPr lang="en-CA" sz="2000" dirty="0">
                <a:latin typeface="+mj-lt"/>
              </a:rPr>
              <a:t>.</a:t>
            </a:r>
          </a:p>
        </p:txBody>
      </p:sp>
      <p:sp>
        <p:nvSpPr>
          <p:cNvPr id="5" name="TextBox 4"/>
          <p:cNvSpPr txBox="1"/>
          <p:nvPr/>
        </p:nvSpPr>
        <p:spPr>
          <a:xfrm>
            <a:off x="467544" y="3990543"/>
            <a:ext cx="7632848" cy="2246769"/>
          </a:xfrm>
          <a:prstGeom prst="rect">
            <a:avLst/>
          </a:prstGeom>
          <a:noFill/>
        </p:spPr>
        <p:txBody>
          <a:bodyPr wrap="square" rtlCol="0">
            <a:spAutoFit/>
          </a:bodyPr>
          <a:lstStyle/>
          <a:p>
            <a:pPr algn="l"/>
            <a:r>
              <a:rPr lang="en-CA" sz="2000" b="1" dirty="0">
                <a:solidFill>
                  <a:srgbClr val="0000FF"/>
                </a:solidFill>
                <a:latin typeface="+mj-lt"/>
              </a:rPr>
              <a:t>Ecosystem services</a:t>
            </a:r>
            <a:r>
              <a:rPr lang="en-CA" sz="2000" dirty="0">
                <a:solidFill>
                  <a:srgbClr val="0000FF"/>
                </a:solidFill>
                <a:latin typeface="+mj-lt"/>
              </a:rPr>
              <a:t> </a:t>
            </a:r>
            <a:r>
              <a:rPr lang="en-CA" sz="2000" dirty="0">
                <a:latin typeface="+mj-lt"/>
              </a:rPr>
              <a:t>are the suite of benefits that ecosystems provide to humanity. </a:t>
            </a:r>
            <a:r>
              <a:rPr lang="en-CA" sz="2000" dirty="0" smtClean="0">
                <a:latin typeface="+mj-lt"/>
              </a:rPr>
              <a:t>There are two major types </a:t>
            </a:r>
            <a:r>
              <a:rPr lang="en-CA" sz="2000" dirty="0">
                <a:latin typeface="+mj-lt"/>
              </a:rPr>
              <a:t>of ecosystem </a:t>
            </a:r>
            <a:r>
              <a:rPr lang="en-CA" sz="2000" dirty="0" smtClean="0">
                <a:latin typeface="+mj-lt"/>
              </a:rPr>
              <a:t>services:</a:t>
            </a:r>
          </a:p>
          <a:p>
            <a:pPr marL="342900" indent="-342900" algn="l">
              <a:buFont typeface="Arial" pitchFamily="34" charset="0"/>
              <a:buChar char="•"/>
            </a:pPr>
            <a:r>
              <a:rPr lang="en-CA" sz="2000" dirty="0" smtClean="0">
                <a:solidFill>
                  <a:srgbClr val="0000FF"/>
                </a:solidFill>
                <a:latin typeface="+mj-lt"/>
              </a:rPr>
              <a:t>Provisioning </a:t>
            </a:r>
            <a:r>
              <a:rPr lang="en-CA" sz="2000" dirty="0">
                <a:solidFill>
                  <a:srgbClr val="0000FF"/>
                </a:solidFill>
                <a:latin typeface="+mj-lt"/>
              </a:rPr>
              <a:t>services </a:t>
            </a:r>
            <a:r>
              <a:rPr lang="en-CA" sz="2000" dirty="0">
                <a:latin typeface="+mj-lt"/>
              </a:rPr>
              <a:t>involve the production of renewable resources </a:t>
            </a:r>
            <a:r>
              <a:rPr lang="en-CA" sz="2000" dirty="0" smtClean="0">
                <a:latin typeface="+mj-lt"/>
              </a:rPr>
              <a:t>(e.g. food</a:t>
            </a:r>
            <a:r>
              <a:rPr lang="en-CA" sz="2000" dirty="0">
                <a:latin typeface="+mj-lt"/>
              </a:rPr>
              <a:t>, wood, fresh water). </a:t>
            </a:r>
            <a:endParaRPr lang="en-CA" sz="2000" dirty="0" smtClean="0">
              <a:latin typeface="+mj-lt"/>
            </a:endParaRPr>
          </a:p>
          <a:p>
            <a:pPr marL="342900" indent="-342900" algn="l">
              <a:buFont typeface="Arial" pitchFamily="34" charset="0"/>
              <a:buChar char="•"/>
            </a:pPr>
            <a:r>
              <a:rPr lang="en-CA" sz="2000" dirty="0" smtClean="0">
                <a:solidFill>
                  <a:srgbClr val="0000FF"/>
                </a:solidFill>
                <a:latin typeface="+mj-lt"/>
              </a:rPr>
              <a:t>Regulating </a:t>
            </a:r>
            <a:r>
              <a:rPr lang="en-CA" sz="2000" dirty="0">
                <a:solidFill>
                  <a:srgbClr val="0000FF"/>
                </a:solidFill>
                <a:latin typeface="+mj-lt"/>
              </a:rPr>
              <a:t>services </a:t>
            </a:r>
            <a:r>
              <a:rPr lang="en-CA" sz="2000" dirty="0">
                <a:latin typeface="+mj-lt"/>
              </a:rPr>
              <a:t>are those that lessen environmental </a:t>
            </a:r>
            <a:r>
              <a:rPr lang="en-CA" sz="2000" dirty="0" smtClean="0">
                <a:latin typeface="+mj-lt"/>
              </a:rPr>
              <a:t>change  (e.g. </a:t>
            </a:r>
            <a:r>
              <a:rPr lang="en-CA" sz="2000" dirty="0">
                <a:latin typeface="+mj-lt"/>
              </a:rPr>
              <a:t>climate regulation, pest/disease control).</a:t>
            </a:r>
          </a:p>
          <a:p>
            <a:pPr algn="l"/>
            <a:endParaRPr lang="en-CA" sz="2000" dirty="0">
              <a:latin typeface="+mj-lt"/>
            </a:endParaRPr>
          </a:p>
        </p:txBody>
      </p:sp>
    </p:spTree>
    <p:extLst>
      <p:ext uri="{BB962C8B-B14F-4D97-AF65-F5344CB8AC3E}">
        <p14:creationId xmlns:p14="http://schemas.microsoft.com/office/powerpoint/2010/main" val="19134696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a:t>
            </a:fld>
            <a:endParaRPr lang="en-US" dirty="0"/>
          </a:p>
        </p:txBody>
      </p:sp>
      <p:grpSp>
        <p:nvGrpSpPr>
          <p:cNvPr id="8" name="Group 7"/>
          <p:cNvGrpSpPr/>
          <p:nvPr/>
        </p:nvGrpSpPr>
        <p:grpSpPr>
          <a:xfrm>
            <a:off x="-35304" y="716715"/>
            <a:ext cx="9003231" cy="6384693"/>
            <a:chOff x="-35304" y="178337"/>
            <a:chExt cx="9003231" cy="6384693"/>
          </a:xfrm>
        </p:grpSpPr>
        <p:sp>
          <p:nvSpPr>
            <p:cNvPr id="9" name="Freeform 8"/>
            <p:cNvSpPr/>
            <p:nvPr/>
          </p:nvSpPr>
          <p:spPr>
            <a:xfrm rot="16200000">
              <a:off x="-1651344" y="3834658"/>
              <a:ext cx="5145934" cy="310810"/>
            </a:xfrm>
            <a:custGeom>
              <a:avLst/>
              <a:gdLst>
                <a:gd name="connsiteX0" fmla="*/ 0 w 5145934"/>
                <a:gd name="connsiteY0" fmla="*/ 0 h 310810"/>
                <a:gd name="connsiteX1" fmla="*/ 5145934 w 5145934"/>
                <a:gd name="connsiteY1" fmla="*/ 0 h 310810"/>
                <a:gd name="connsiteX2" fmla="*/ 5145934 w 5145934"/>
                <a:gd name="connsiteY2" fmla="*/ 310810 h 310810"/>
                <a:gd name="connsiteX3" fmla="*/ 0 w 5145934"/>
                <a:gd name="connsiteY3" fmla="*/ 310810 h 310810"/>
                <a:gd name="connsiteX4" fmla="*/ 0 w 5145934"/>
                <a:gd name="connsiteY4" fmla="*/ 0 h 310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5934" h="310810">
                  <a:moveTo>
                    <a:pt x="0" y="0"/>
                  </a:moveTo>
                  <a:lnTo>
                    <a:pt x="5145934" y="0"/>
                  </a:lnTo>
                  <a:lnTo>
                    <a:pt x="5145934" y="310810"/>
                  </a:lnTo>
                  <a:lnTo>
                    <a:pt x="0" y="31081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 tIns="0" rIns="274117" bIns="0" numCol="1" spcCol="1270" anchor="t" anchorCtr="0">
              <a:noAutofit/>
            </a:bodyPr>
            <a:lstStyle/>
            <a:p>
              <a:pPr lvl="0" algn="r" defTabSz="977900">
                <a:lnSpc>
                  <a:spcPct val="90000"/>
                </a:lnSpc>
                <a:spcBef>
                  <a:spcPct val="0"/>
                </a:spcBef>
                <a:spcAft>
                  <a:spcPct val="35000"/>
                </a:spcAft>
              </a:pPr>
              <a:endParaRPr lang="en-CA" sz="2200" kern="1200" dirty="0"/>
            </a:p>
          </p:txBody>
        </p:sp>
        <p:sp>
          <p:nvSpPr>
            <p:cNvPr id="10" name="Freeform 9"/>
            <p:cNvSpPr/>
            <p:nvPr/>
          </p:nvSpPr>
          <p:spPr>
            <a:xfrm>
              <a:off x="253273" y="2228892"/>
              <a:ext cx="2236213" cy="3002395"/>
            </a:xfrm>
            <a:custGeom>
              <a:avLst/>
              <a:gdLst>
                <a:gd name="connsiteX0" fmla="*/ 0 w 2236213"/>
                <a:gd name="connsiteY0" fmla="*/ 0 h 3002395"/>
                <a:gd name="connsiteX1" fmla="*/ 2236213 w 2236213"/>
                <a:gd name="connsiteY1" fmla="*/ 0 h 3002395"/>
                <a:gd name="connsiteX2" fmla="*/ 2236213 w 2236213"/>
                <a:gd name="connsiteY2" fmla="*/ 3002395 h 3002395"/>
                <a:gd name="connsiteX3" fmla="*/ 0 w 2236213"/>
                <a:gd name="connsiteY3" fmla="*/ 3002395 h 3002395"/>
                <a:gd name="connsiteX4" fmla="*/ 0 w 2236213"/>
                <a:gd name="connsiteY4" fmla="*/ 0 h 30023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6213" h="3002395">
                  <a:moveTo>
                    <a:pt x="0" y="0"/>
                  </a:moveTo>
                  <a:lnTo>
                    <a:pt x="2236213" y="0"/>
                  </a:lnTo>
                  <a:lnTo>
                    <a:pt x="2236213" y="3002395"/>
                  </a:lnTo>
                  <a:lnTo>
                    <a:pt x="0" y="3002395"/>
                  </a:lnTo>
                  <a:lnTo>
                    <a:pt x="0" y="0"/>
                  </a:ln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2240" tIns="274117" rIns="142240" bIns="142240" numCol="1" spcCol="1270" anchor="t" anchorCtr="0">
              <a:noAutofit/>
            </a:bodyPr>
            <a:lstStyle/>
            <a:p>
              <a:pPr marL="171450" lvl="1" indent="-171450" algn="l" defTabSz="844550">
                <a:lnSpc>
                  <a:spcPct val="90000"/>
                </a:lnSpc>
                <a:spcBef>
                  <a:spcPct val="0"/>
                </a:spcBef>
                <a:spcAft>
                  <a:spcPct val="15000"/>
                </a:spcAft>
                <a:buChar char="••"/>
              </a:pPr>
              <a:endParaRPr lang="en-CA" sz="1900" kern="1200" dirty="0"/>
            </a:p>
            <a:p>
              <a:pPr marL="228600" lvl="1" indent="-228600" algn="l" defTabSz="889000">
                <a:lnSpc>
                  <a:spcPct val="90000"/>
                </a:lnSpc>
                <a:spcBef>
                  <a:spcPct val="0"/>
                </a:spcBef>
                <a:spcAft>
                  <a:spcPct val="15000"/>
                </a:spcAft>
                <a:buChar char="••"/>
              </a:pPr>
              <a:r>
                <a:rPr lang="en-CA" sz="2000" b="1" kern="1200" dirty="0" smtClean="0"/>
                <a:t>NATURAL HABITAT</a:t>
              </a:r>
              <a:endParaRPr lang="en-CA" sz="2000" kern="1200" dirty="0"/>
            </a:p>
            <a:p>
              <a:pPr marL="228600" lvl="1" indent="-228600" algn="l" defTabSz="889000">
                <a:lnSpc>
                  <a:spcPct val="90000"/>
                </a:lnSpc>
                <a:spcBef>
                  <a:spcPct val="0"/>
                </a:spcBef>
                <a:spcAft>
                  <a:spcPct val="15000"/>
                </a:spcAft>
                <a:buChar char="••"/>
              </a:pPr>
              <a:endParaRPr lang="en-CA" sz="2000" b="1" kern="1200" dirty="0">
                <a:solidFill>
                  <a:schemeClr val="tx1"/>
                </a:solidFill>
              </a:endParaRPr>
            </a:p>
            <a:p>
              <a:pPr marL="228600" lvl="1" indent="-228600" algn="l" defTabSz="889000">
                <a:lnSpc>
                  <a:spcPct val="90000"/>
                </a:lnSpc>
                <a:spcBef>
                  <a:spcPct val="0"/>
                </a:spcBef>
                <a:spcAft>
                  <a:spcPct val="15000"/>
                </a:spcAft>
                <a:buChar char="••"/>
              </a:pPr>
              <a:endParaRPr lang="en-CA" sz="2000" b="1" kern="1200" dirty="0">
                <a:solidFill>
                  <a:schemeClr val="tx1"/>
                </a:solidFill>
              </a:endParaRPr>
            </a:p>
            <a:p>
              <a:pPr marL="228600" lvl="1" indent="-228600" algn="l" defTabSz="889000">
                <a:lnSpc>
                  <a:spcPct val="90000"/>
                </a:lnSpc>
                <a:spcBef>
                  <a:spcPct val="0"/>
                </a:spcBef>
                <a:spcAft>
                  <a:spcPct val="15000"/>
                </a:spcAft>
                <a:buChar char="••"/>
              </a:pPr>
              <a:r>
                <a:rPr lang="en-CA" sz="2000" b="1" kern="1200" dirty="0" smtClean="0"/>
                <a:t>“NORMAL BIODIVERSITY”</a:t>
              </a:r>
              <a:endParaRPr lang="en-CA" sz="2000" b="1" kern="1200" dirty="0"/>
            </a:p>
          </p:txBody>
        </p:sp>
        <p:sp>
          <p:nvSpPr>
            <p:cNvPr id="11" name="Rectangle 10"/>
            <p:cNvSpPr/>
            <p:nvPr/>
          </p:nvSpPr>
          <p:spPr>
            <a:xfrm>
              <a:off x="-35304" y="178337"/>
              <a:ext cx="2428694" cy="2278597"/>
            </a:xfrm>
            <a:prstGeom prst="rect">
              <a:avLst/>
            </a:prstGeom>
            <a:blipFill>
              <a:blip r:embed="rId2" cstate="screen">
                <a:extLst>
                  <a:ext uri="{28A0092B-C50C-407E-A947-70E740481C1C}">
                    <a14:useLocalDpi xmlns:a14="http://schemas.microsoft.com/office/drawing/2010/main"/>
                  </a:ext>
                </a:extLst>
              </a:blip>
              <a:srcRect/>
              <a:stretch>
                <a:fillRect/>
              </a:stretch>
            </a:blipFill>
            <a:scene3d>
              <a:camera prst="orthographicFront"/>
              <a:lightRig rig="chilly" dir="t"/>
            </a:scene3d>
            <a:sp3d z="12700" extrusionH="12700" prstMaterial="translucentPowder">
              <a:bevelT w="25400" h="6350" prst="softRound"/>
              <a:bevelB w="0" h="0" prst="convex"/>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2" name="Freeform 11"/>
            <p:cNvSpPr/>
            <p:nvPr/>
          </p:nvSpPr>
          <p:spPr>
            <a:xfrm>
              <a:off x="2009369" y="3598758"/>
              <a:ext cx="2481060" cy="310810"/>
            </a:xfrm>
            <a:custGeom>
              <a:avLst/>
              <a:gdLst>
                <a:gd name="connsiteX0" fmla="*/ 0 w 2481060"/>
                <a:gd name="connsiteY0" fmla="*/ 0 h 310810"/>
                <a:gd name="connsiteX1" fmla="*/ 2481060 w 2481060"/>
                <a:gd name="connsiteY1" fmla="*/ 0 h 310810"/>
                <a:gd name="connsiteX2" fmla="*/ 2481060 w 2481060"/>
                <a:gd name="connsiteY2" fmla="*/ 310810 h 310810"/>
                <a:gd name="connsiteX3" fmla="*/ 0 w 2481060"/>
                <a:gd name="connsiteY3" fmla="*/ 310810 h 310810"/>
                <a:gd name="connsiteX4" fmla="*/ 0 w 2481060"/>
                <a:gd name="connsiteY4" fmla="*/ 0 h 310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1060" h="310810">
                  <a:moveTo>
                    <a:pt x="0" y="0"/>
                  </a:moveTo>
                  <a:lnTo>
                    <a:pt x="2481060" y="0"/>
                  </a:lnTo>
                  <a:lnTo>
                    <a:pt x="2481060" y="310810"/>
                  </a:lnTo>
                  <a:lnTo>
                    <a:pt x="0" y="31081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274117" bIns="0" numCol="1" spcCol="1270" anchor="t" anchorCtr="0">
              <a:noAutofit/>
            </a:bodyPr>
            <a:lstStyle/>
            <a:p>
              <a:pPr lvl="0" algn="ctr" defTabSz="1066800">
                <a:lnSpc>
                  <a:spcPct val="90000"/>
                </a:lnSpc>
                <a:spcBef>
                  <a:spcPct val="0"/>
                </a:spcBef>
                <a:spcAft>
                  <a:spcPct val="35000"/>
                </a:spcAft>
              </a:pPr>
              <a:r>
                <a:rPr lang="en-CA" sz="2400" b="1" kern="1200" dirty="0" smtClean="0"/>
                <a:t>DISTURBANCES</a:t>
              </a:r>
              <a:endParaRPr lang="en-CA" sz="2400" b="1" kern="1200" dirty="0"/>
            </a:p>
          </p:txBody>
        </p:sp>
        <p:sp>
          <p:nvSpPr>
            <p:cNvPr id="13" name="Freeform 12"/>
            <p:cNvSpPr/>
            <p:nvPr/>
          </p:nvSpPr>
          <p:spPr>
            <a:xfrm>
              <a:off x="4028271" y="2228471"/>
              <a:ext cx="2132084" cy="3017215"/>
            </a:xfrm>
            <a:custGeom>
              <a:avLst/>
              <a:gdLst>
                <a:gd name="connsiteX0" fmla="*/ 0 w 2132084"/>
                <a:gd name="connsiteY0" fmla="*/ 0 h 3017215"/>
                <a:gd name="connsiteX1" fmla="*/ 2132084 w 2132084"/>
                <a:gd name="connsiteY1" fmla="*/ 0 h 3017215"/>
                <a:gd name="connsiteX2" fmla="*/ 2132084 w 2132084"/>
                <a:gd name="connsiteY2" fmla="*/ 3017215 h 3017215"/>
                <a:gd name="connsiteX3" fmla="*/ 0 w 2132084"/>
                <a:gd name="connsiteY3" fmla="*/ 3017215 h 3017215"/>
                <a:gd name="connsiteX4" fmla="*/ 0 w 2132084"/>
                <a:gd name="connsiteY4" fmla="*/ 0 h 3017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2084" h="3017215">
                  <a:moveTo>
                    <a:pt x="0" y="0"/>
                  </a:moveTo>
                  <a:lnTo>
                    <a:pt x="2132084" y="0"/>
                  </a:lnTo>
                  <a:lnTo>
                    <a:pt x="2132084" y="3017215"/>
                  </a:lnTo>
                  <a:lnTo>
                    <a:pt x="0" y="3017215"/>
                  </a:lnTo>
                  <a:lnTo>
                    <a:pt x="0" y="0"/>
                  </a:ln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0688" tIns="274117" rIns="170688" bIns="170688" numCol="1" spcCol="1270" anchor="t" anchorCtr="0">
              <a:noAutofit/>
            </a:bodyPr>
            <a:lstStyle/>
            <a:p>
              <a:pPr marL="228600" lvl="1" indent="-228600" algn="l" defTabSz="1066800">
                <a:lnSpc>
                  <a:spcPct val="90000"/>
                </a:lnSpc>
                <a:spcBef>
                  <a:spcPct val="0"/>
                </a:spcBef>
                <a:spcAft>
                  <a:spcPct val="15000"/>
                </a:spcAft>
                <a:buChar char="••"/>
              </a:pPr>
              <a:endParaRPr lang="en-CA" sz="2400" b="1" kern="1200" dirty="0">
                <a:solidFill>
                  <a:schemeClr val="tx1"/>
                </a:solidFill>
              </a:endParaRPr>
            </a:p>
            <a:p>
              <a:pPr marL="228600" lvl="1" indent="-228600" algn="l" defTabSz="889000">
                <a:lnSpc>
                  <a:spcPct val="90000"/>
                </a:lnSpc>
                <a:spcBef>
                  <a:spcPct val="0"/>
                </a:spcBef>
                <a:spcAft>
                  <a:spcPct val="15000"/>
                </a:spcAft>
                <a:buChar char="••"/>
              </a:pPr>
              <a:r>
                <a:rPr lang="en-CA" sz="2000" b="1" kern="1200" dirty="0" smtClean="0"/>
                <a:t>REDUCED BIODIVERSITY</a:t>
              </a:r>
              <a:endParaRPr lang="en-CA" sz="2000" b="1" kern="1200" dirty="0"/>
            </a:p>
            <a:p>
              <a:pPr marL="228600" lvl="1" indent="-228600" algn="l" defTabSz="889000">
                <a:lnSpc>
                  <a:spcPct val="90000"/>
                </a:lnSpc>
                <a:spcBef>
                  <a:spcPct val="0"/>
                </a:spcBef>
                <a:spcAft>
                  <a:spcPct val="15000"/>
                </a:spcAft>
                <a:buChar char="••"/>
              </a:pPr>
              <a:endParaRPr lang="en-CA" sz="2000" b="1" kern="1200" dirty="0">
                <a:solidFill>
                  <a:schemeClr val="tx1"/>
                </a:solidFill>
              </a:endParaRPr>
            </a:p>
            <a:p>
              <a:pPr marL="228600" lvl="1" indent="-228600" algn="l" defTabSz="889000">
                <a:lnSpc>
                  <a:spcPct val="90000"/>
                </a:lnSpc>
                <a:spcBef>
                  <a:spcPct val="0"/>
                </a:spcBef>
                <a:spcAft>
                  <a:spcPct val="15000"/>
                </a:spcAft>
                <a:buChar char="••"/>
              </a:pPr>
              <a:r>
                <a:rPr lang="en-CA" sz="2000" b="1" kern="1200" dirty="0" smtClean="0"/>
                <a:t>ECOSYSTEM FUNCTION (reduced?)</a:t>
              </a:r>
              <a:endParaRPr lang="en-CA" sz="2000" b="1" kern="1200" dirty="0"/>
            </a:p>
          </p:txBody>
        </p:sp>
        <p:sp>
          <p:nvSpPr>
            <p:cNvPr id="14" name="Rectangle 13"/>
            <p:cNvSpPr/>
            <p:nvPr/>
          </p:nvSpPr>
          <p:spPr>
            <a:xfrm>
              <a:off x="3357035" y="178337"/>
              <a:ext cx="2298819" cy="2282284"/>
            </a:xfrm>
            <a:prstGeom prst="rect">
              <a:avLst/>
            </a:prstGeom>
            <a:blipFill>
              <a:blip r:embed="rId3" cstate="screen">
                <a:extLst>
                  <a:ext uri="{28A0092B-C50C-407E-A947-70E740481C1C}">
                    <a14:useLocalDpi xmlns:a14="http://schemas.microsoft.com/office/drawing/2010/main"/>
                  </a:ext>
                </a:extLst>
              </a:blip>
              <a:srcRect/>
              <a:stretch>
                <a:fillRect/>
              </a:stretch>
            </a:blipFill>
            <a:scene3d>
              <a:camera prst="orthographicFront"/>
              <a:lightRig rig="chilly" dir="t"/>
            </a:scene3d>
            <a:sp3d z="12700" extrusionH="12700" prstMaterial="translucentPowder">
              <a:bevelT w="25400" h="6350" prst="softRound"/>
              <a:bevelB w="0" h="0" prst="convex"/>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5" name="Freeform 14"/>
            <p:cNvSpPr/>
            <p:nvPr/>
          </p:nvSpPr>
          <p:spPr>
            <a:xfrm rot="16200000">
              <a:off x="4847322" y="3691038"/>
              <a:ext cx="5145934" cy="310810"/>
            </a:xfrm>
            <a:custGeom>
              <a:avLst/>
              <a:gdLst>
                <a:gd name="connsiteX0" fmla="*/ 0 w 5145934"/>
                <a:gd name="connsiteY0" fmla="*/ 0 h 310810"/>
                <a:gd name="connsiteX1" fmla="*/ 5145934 w 5145934"/>
                <a:gd name="connsiteY1" fmla="*/ 0 h 310810"/>
                <a:gd name="connsiteX2" fmla="*/ 5145934 w 5145934"/>
                <a:gd name="connsiteY2" fmla="*/ 310810 h 310810"/>
                <a:gd name="connsiteX3" fmla="*/ 0 w 5145934"/>
                <a:gd name="connsiteY3" fmla="*/ 310810 h 310810"/>
                <a:gd name="connsiteX4" fmla="*/ 0 w 5145934"/>
                <a:gd name="connsiteY4" fmla="*/ 0 h 310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5934" h="310810">
                  <a:moveTo>
                    <a:pt x="0" y="0"/>
                  </a:moveTo>
                  <a:lnTo>
                    <a:pt x="5145934" y="0"/>
                  </a:lnTo>
                  <a:lnTo>
                    <a:pt x="5145934" y="310810"/>
                  </a:lnTo>
                  <a:lnTo>
                    <a:pt x="0" y="31081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274116" bIns="-1" numCol="1" spcCol="1270" anchor="t" anchorCtr="0">
              <a:noAutofit/>
            </a:bodyPr>
            <a:lstStyle/>
            <a:p>
              <a:pPr lvl="0" algn="r" defTabSz="977900">
                <a:lnSpc>
                  <a:spcPct val="90000"/>
                </a:lnSpc>
                <a:spcBef>
                  <a:spcPct val="0"/>
                </a:spcBef>
                <a:spcAft>
                  <a:spcPct val="35000"/>
                </a:spcAft>
              </a:pPr>
              <a:endParaRPr lang="en-CA" sz="2200" kern="1200" dirty="0"/>
            </a:p>
          </p:txBody>
        </p:sp>
        <p:sp>
          <p:nvSpPr>
            <p:cNvPr id="16" name="Freeform 15"/>
            <p:cNvSpPr/>
            <p:nvPr/>
          </p:nvSpPr>
          <p:spPr>
            <a:xfrm>
              <a:off x="7175835" y="2198998"/>
              <a:ext cx="1792092" cy="2973989"/>
            </a:xfrm>
            <a:custGeom>
              <a:avLst/>
              <a:gdLst>
                <a:gd name="connsiteX0" fmla="*/ 0 w 1792092"/>
                <a:gd name="connsiteY0" fmla="*/ 0 h 2973989"/>
                <a:gd name="connsiteX1" fmla="*/ 1792092 w 1792092"/>
                <a:gd name="connsiteY1" fmla="*/ 0 h 2973989"/>
                <a:gd name="connsiteX2" fmla="*/ 1792092 w 1792092"/>
                <a:gd name="connsiteY2" fmla="*/ 2973989 h 2973989"/>
                <a:gd name="connsiteX3" fmla="*/ 0 w 1792092"/>
                <a:gd name="connsiteY3" fmla="*/ 2973989 h 2973989"/>
                <a:gd name="connsiteX4" fmla="*/ 0 w 1792092"/>
                <a:gd name="connsiteY4" fmla="*/ 0 h 2973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2092" h="2973989">
                  <a:moveTo>
                    <a:pt x="0" y="0"/>
                  </a:moveTo>
                  <a:lnTo>
                    <a:pt x="1792092" y="0"/>
                  </a:lnTo>
                  <a:lnTo>
                    <a:pt x="1792092" y="2973989"/>
                  </a:lnTo>
                  <a:lnTo>
                    <a:pt x="0" y="2973989"/>
                  </a:lnTo>
                  <a:lnTo>
                    <a:pt x="0" y="0"/>
                  </a:lnTo>
                  <a:close/>
                </a:path>
              </a:pathLst>
            </a:cu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2240" tIns="274117" rIns="142240" bIns="142240" numCol="1" spcCol="1270" anchor="t" anchorCtr="0">
              <a:noAutofit/>
            </a:bodyPr>
            <a:lstStyle/>
            <a:p>
              <a:pPr marL="228600" lvl="1" indent="-228600" algn="l" defTabSz="889000">
                <a:lnSpc>
                  <a:spcPct val="90000"/>
                </a:lnSpc>
                <a:spcBef>
                  <a:spcPct val="0"/>
                </a:spcBef>
                <a:spcAft>
                  <a:spcPct val="15000"/>
                </a:spcAft>
                <a:buChar char="••"/>
              </a:pPr>
              <a:endParaRPr lang="en-CA" sz="2000" b="1" kern="1200" dirty="0"/>
            </a:p>
            <a:p>
              <a:pPr marL="228600" lvl="1" indent="-228600" algn="l" defTabSz="889000">
                <a:lnSpc>
                  <a:spcPct val="90000"/>
                </a:lnSpc>
                <a:spcBef>
                  <a:spcPct val="0"/>
                </a:spcBef>
                <a:spcAft>
                  <a:spcPct val="15000"/>
                </a:spcAft>
                <a:buChar char="••"/>
              </a:pPr>
              <a:r>
                <a:rPr lang="en-CA" sz="2000" b="1" kern="1200" dirty="0" smtClean="0"/>
                <a:t>ECOSYSTEM SERVICES</a:t>
              </a:r>
              <a:endParaRPr lang="en-CA" sz="2000" b="1" kern="1200" dirty="0"/>
            </a:p>
            <a:p>
              <a:pPr marL="228600" lvl="1" indent="-228600" algn="l" defTabSz="889000">
                <a:lnSpc>
                  <a:spcPct val="90000"/>
                </a:lnSpc>
                <a:spcBef>
                  <a:spcPct val="0"/>
                </a:spcBef>
                <a:spcAft>
                  <a:spcPct val="15000"/>
                </a:spcAft>
                <a:buChar char="••"/>
              </a:pPr>
              <a:endParaRPr lang="en-CA" sz="2000" b="1" kern="1200" dirty="0"/>
            </a:p>
            <a:p>
              <a:pPr marL="228600" lvl="1" indent="-228600" algn="l" defTabSz="889000">
                <a:lnSpc>
                  <a:spcPct val="90000"/>
                </a:lnSpc>
                <a:spcBef>
                  <a:spcPct val="0"/>
                </a:spcBef>
                <a:spcAft>
                  <a:spcPct val="15000"/>
                </a:spcAft>
                <a:buChar char="••"/>
              </a:pPr>
              <a:r>
                <a:rPr lang="en-CA" sz="2000" b="1" kern="1200" dirty="0" smtClean="0"/>
                <a:t>(The human element</a:t>
              </a:r>
              <a:r>
                <a:rPr lang="en-CA" sz="1900" kern="1200" dirty="0" smtClean="0"/>
                <a:t>)</a:t>
              </a:r>
              <a:endParaRPr lang="en-CA" sz="1900" kern="1200" dirty="0"/>
            </a:p>
          </p:txBody>
        </p:sp>
        <p:sp>
          <p:nvSpPr>
            <p:cNvPr id="17" name="Rectangle 16"/>
            <p:cNvSpPr/>
            <p:nvPr/>
          </p:nvSpPr>
          <p:spPr>
            <a:xfrm>
              <a:off x="6667694" y="204706"/>
              <a:ext cx="1682613" cy="1991359"/>
            </a:xfrm>
            <a:prstGeom prst="rect">
              <a:avLst/>
            </a:prstGeom>
            <a:blipFill>
              <a:blip r:embed="rId4" cstate="screen">
                <a:extLst>
                  <a:ext uri="{28A0092B-C50C-407E-A947-70E740481C1C}">
                    <a14:useLocalDpi xmlns:a14="http://schemas.microsoft.com/office/drawing/2010/main"/>
                  </a:ext>
                </a:extLst>
              </a:blip>
              <a:srcRect/>
              <a:stretch>
                <a:fillRect/>
              </a:stretch>
            </a:blipFill>
            <a:scene3d>
              <a:camera prst="orthographicFront"/>
              <a:lightRig rig="chilly" dir="t"/>
            </a:scene3d>
            <a:sp3d z="12700" extrusionH="12700" prstMaterial="translucentPowder">
              <a:bevelT w="25400" h="6350" prst="softRound"/>
              <a:bevelB w="0" h="0" prst="convex"/>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6" name="Right Arrow 5"/>
          <p:cNvSpPr/>
          <p:nvPr/>
        </p:nvSpPr>
        <p:spPr>
          <a:xfrm>
            <a:off x="2123728" y="3938389"/>
            <a:ext cx="2016224" cy="216024"/>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Right Arrow 6"/>
          <p:cNvSpPr/>
          <p:nvPr/>
        </p:nvSpPr>
        <p:spPr>
          <a:xfrm>
            <a:off x="6069297" y="4005064"/>
            <a:ext cx="1152128" cy="216024"/>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8369055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37000"/>
                    </a14:imgEffect>
                  </a14:imgLayer>
                </a14:imgProps>
              </a:ext>
              <a:ext uri="{28A0092B-C50C-407E-A947-70E740481C1C}">
                <a14:useLocalDpi xmlns:a14="http://schemas.microsoft.com/office/drawing/2010/main"/>
              </a:ext>
            </a:extLst>
          </a:blip>
          <a:stretch>
            <a:fillRect/>
          </a:stretch>
        </p:blipFill>
        <p:spPr>
          <a:xfrm>
            <a:off x="3563889" y="3044626"/>
            <a:ext cx="5597574" cy="3808785"/>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a:t>
            </a:fld>
            <a:endParaRPr lang="en-US" dirty="0"/>
          </a:p>
        </p:txBody>
      </p:sp>
      <p:sp>
        <p:nvSpPr>
          <p:cNvPr id="3" name="TextBox 2"/>
          <p:cNvSpPr txBox="1"/>
          <p:nvPr/>
        </p:nvSpPr>
        <p:spPr>
          <a:xfrm>
            <a:off x="197074" y="404664"/>
            <a:ext cx="8695406" cy="3046988"/>
          </a:xfrm>
          <a:prstGeom prst="rect">
            <a:avLst/>
          </a:prstGeom>
          <a:noFill/>
        </p:spPr>
        <p:txBody>
          <a:bodyPr wrap="square" rtlCol="0">
            <a:spAutoFit/>
          </a:bodyPr>
          <a:lstStyle/>
          <a:p>
            <a:pPr algn="l"/>
            <a:r>
              <a:rPr lang="en-CA" dirty="0" smtClean="0">
                <a:latin typeface="+mj-lt"/>
              </a:rPr>
              <a:t>How does </a:t>
            </a:r>
            <a:r>
              <a:rPr lang="en-CA" dirty="0">
                <a:latin typeface="+mj-lt"/>
              </a:rPr>
              <a:t>biodiversity per </a:t>
            </a:r>
            <a:r>
              <a:rPr lang="en-CA" dirty="0" smtClean="0">
                <a:latin typeface="+mj-lt"/>
              </a:rPr>
              <a:t>se impact the </a:t>
            </a:r>
            <a:r>
              <a:rPr lang="en-CA" dirty="0">
                <a:latin typeface="+mj-lt"/>
              </a:rPr>
              <a:t>functioning of that ecosystem and, in turn, the services that the ecosystem provides to humanity (yellow </a:t>
            </a:r>
            <a:r>
              <a:rPr lang="en-CA" dirty="0" smtClean="0">
                <a:latin typeface="+mj-lt"/>
              </a:rPr>
              <a:t>arrows in Figure below</a:t>
            </a:r>
            <a:r>
              <a:rPr lang="en-CA" dirty="0">
                <a:latin typeface="+mj-lt"/>
              </a:rPr>
              <a:t>). This </a:t>
            </a:r>
            <a:r>
              <a:rPr lang="en-CA" dirty="0" smtClean="0">
                <a:latin typeface="+mj-lt"/>
              </a:rPr>
              <a:t>includes questions </a:t>
            </a:r>
            <a:r>
              <a:rPr lang="en-CA" dirty="0">
                <a:latin typeface="+mj-lt"/>
              </a:rPr>
              <a:t>such as can a forest store more carbon if it has a greater variety of tree species? Can a stream clean up more pollution if it has a greater variety of microbial genotypes? Can natural enemies better control agricultural pests if they are composed of a variety of predators, parasites and pathogens</a:t>
            </a:r>
            <a:r>
              <a:rPr lang="en-CA" dirty="0" smtClean="0">
                <a:latin typeface="+mj-lt"/>
              </a:rPr>
              <a:t>?</a:t>
            </a:r>
            <a:endParaRPr lang="en-CA" dirty="0">
              <a:latin typeface="+mj-lt"/>
            </a:endParaRPr>
          </a:p>
        </p:txBody>
      </p:sp>
    </p:spTree>
    <p:extLst>
      <p:ext uri="{BB962C8B-B14F-4D97-AF65-F5344CB8AC3E}">
        <p14:creationId xmlns:p14="http://schemas.microsoft.com/office/powerpoint/2010/main" val="42671578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1000108"/>
            <a:ext cx="7286676" cy="707886"/>
          </a:xfrm>
          <a:prstGeom prst="rect">
            <a:avLst/>
          </a:prstGeom>
          <a:noFill/>
          <a:ln w="50800">
            <a:solidFill>
              <a:srgbClr val="FF0000"/>
            </a:solidFill>
          </a:ln>
        </p:spPr>
        <p:txBody>
          <a:bodyPr wrap="square" rtlCol="0">
            <a:spAutoFit/>
          </a:bodyPr>
          <a:lstStyle/>
          <a:p>
            <a:pPr algn="l"/>
            <a:r>
              <a:rPr lang="en-US" sz="4000" b="1" dirty="0" smtClean="0">
                <a:solidFill>
                  <a:srgbClr val="FF0000"/>
                </a:solidFill>
                <a:latin typeface="Calibri" pitchFamily="34" charset="0"/>
              </a:rPr>
              <a:t>1. What are Ecosystem Services?</a:t>
            </a:r>
            <a:endParaRPr lang="en-US" sz="4000" b="1" dirty="0">
              <a:solidFill>
                <a:srgbClr val="FF0000"/>
              </a:solidFill>
              <a:latin typeface="Calibri" pitchFamily="34" charset="0"/>
            </a:endParaRPr>
          </a:p>
        </p:txBody>
      </p:sp>
      <p:sp>
        <p:nvSpPr>
          <p:cNvPr id="3" name="TextBox 2"/>
          <p:cNvSpPr txBox="1"/>
          <p:nvPr/>
        </p:nvSpPr>
        <p:spPr>
          <a:xfrm>
            <a:off x="1000100" y="2581343"/>
            <a:ext cx="7286676" cy="2062103"/>
          </a:xfrm>
          <a:prstGeom prst="rect">
            <a:avLst/>
          </a:prstGeom>
          <a:noFill/>
        </p:spPr>
        <p:txBody>
          <a:bodyPr wrap="square" rtlCol="0">
            <a:spAutoFit/>
          </a:bodyPr>
          <a:lstStyle/>
          <a:p>
            <a:pPr algn="l"/>
            <a:r>
              <a:rPr lang="en-US" sz="3200" dirty="0" smtClean="0">
                <a:solidFill>
                  <a:srgbClr val="0000FF"/>
                </a:solidFill>
                <a:latin typeface="Calibri" pitchFamily="34" charset="0"/>
              </a:rPr>
              <a:t>Ecosystem Services </a:t>
            </a:r>
            <a:r>
              <a:rPr lang="en-US" sz="3200" dirty="0" smtClean="0">
                <a:latin typeface="Calibri" pitchFamily="34" charset="0"/>
              </a:rPr>
              <a:t>are all the processes through which natural ecosystems and the biodiversity they contain help sustain human life on the earth.</a:t>
            </a:r>
            <a:endParaRPr lang="en-US" sz="3200" dirty="0">
              <a:latin typeface="Calibri" pitchFamily="34" charset="0"/>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7286676" cy="5755422"/>
          </a:xfrm>
          <a:prstGeom prst="rect">
            <a:avLst/>
          </a:prstGeom>
          <a:noFill/>
        </p:spPr>
        <p:txBody>
          <a:bodyPr wrap="square" rtlCol="0">
            <a:spAutoFit/>
          </a:bodyPr>
          <a:lstStyle/>
          <a:p>
            <a:pPr algn="l"/>
            <a:r>
              <a:rPr lang="en-US" sz="3200" dirty="0" smtClean="0">
                <a:latin typeface="Calibri" pitchFamily="34" charset="0"/>
              </a:rPr>
              <a:t>Ecosystem Services:</a:t>
            </a:r>
          </a:p>
          <a:p>
            <a:pPr lvl="0" algn="l">
              <a:buFont typeface="Arial" pitchFamily="34" charset="0"/>
              <a:buChar char="•"/>
            </a:pPr>
            <a:r>
              <a:rPr lang="en-US" dirty="0" smtClean="0">
                <a:latin typeface="Calibri" pitchFamily="34" charset="0"/>
              </a:rPr>
              <a:t> Control of many agricultural pests by natural enemies</a:t>
            </a:r>
          </a:p>
          <a:p>
            <a:pPr lvl="0" algn="l">
              <a:buFont typeface="Arial" pitchFamily="34" charset="0"/>
              <a:buChar char="•"/>
            </a:pPr>
            <a:r>
              <a:rPr lang="en-US" dirty="0" smtClean="0">
                <a:latin typeface="Calibri" pitchFamily="34" charset="0"/>
              </a:rPr>
              <a:t> Detoxification and decomposition of waste</a:t>
            </a:r>
          </a:p>
          <a:p>
            <a:pPr lvl="0" algn="l">
              <a:buFont typeface="Arial" pitchFamily="34" charset="0"/>
              <a:buChar char="•"/>
            </a:pPr>
            <a:r>
              <a:rPr lang="en-US" dirty="0" smtClean="0">
                <a:latin typeface="Calibri" pitchFamily="34" charset="0"/>
              </a:rPr>
              <a:t> Dispersal of seeds</a:t>
            </a:r>
          </a:p>
          <a:p>
            <a:pPr lvl="0" algn="l">
              <a:buFont typeface="Arial" pitchFamily="34" charset="0"/>
              <a:buChar char="•"/>
            </a:pPr>
            <a:r>
              <a:rPr lang="en-US" dirty="0" smtClean="0">
                <a:latin typeface="Calibri" pitchFamily="34" charset="0"/>
              </a:rPr>
              <a:t> Generation and preservation of soils and soil fertility</a:t>
            </a:r>
          </a:p>
          <a:p>
            <a:pPr lvl="0" algn="l">
              <a:buFont typeface="Arial" pitchFamily="34" charset="0"/>
              <a:buChar char="•"/>
            </a:pPr>
            <a:r>
              <a:rPr lang="en-US" dirty="0" smtClean="0">
                <a:latin typeface="Calibri" pitchFamily="34" charset="0"/>
              </a:rPr>
              <a:t> Maintenance of biodiversity</a:t>
            </a:r>
          </a:p>
          <a:p>
            <a:pPr lvl="0" algn="l">
              <a:buFont typeface="Arial" pitchFamily="34" charset="0"/>
              <a:buChar char="•"/>
            </a:pPr>
            <a:r>
              <a:rPr lang="en-US" dirty="0" smtClean="0">
                <a:latin typeface="Calibri" pitchFamily="34" charset="0"/>
              </a:rPr>
              <a:t> Mitigation of droughts and floods</a:t>
            </a:r>
          </a:p>
          <a:p>
            <a:pPr lvl="0" algn="l">
              <a:buFont typeface="Arial" pitchFamily="34" charset="0"/>
              <a:buChar char="•"/>
            </a:pPr>
            <a:r>
              <a:rPr lang="en-US" dirty="0" smtClean="0">
                <a:latin typeface="Calibri" pitchFamily="34" charset="0"/>
              </a:rPr>
              <a:t> Moderation of weather extremes</a:t>
            </a:r>
          </a:p>
          <a:p>
            <a:pPr lvl="0" algn="l">
              <a:buFont typeface="Arial" pitchFamily="34" charset="0"/>
              <a:buChar char="•"/>
            </a:pPr>
            <a:r>
              <a:rPr lang="en-US" dirty="0" smtClean="0">
                <a:latin typeface="Calibri" pitchFamily="34" charset="0"/>
              </a:rPr>
              <a:t> Nutrient cycling</a:t>
            </a:r>
          </a:p>
          <a:p>
            <a:pPr lvl="0" algn="l">
              <a:buFont typeface="Arial" pitchFamily="34" charset="0"/>
              <a:buChar char="•"/>
            </a:pPr>
            <a:r>
              <a:rPr lang="en-US" dirty="0" smtClean="0">
                <a:latin typeface="Calibri" pitchFamily="34" charset="0"/>
              </a:rPr>
              <a:t> Partial stabilization of climate</a:t>
            </a:r>
          </a:p>
          <a:p>
            <a:pPr lvl="0" algn="l">
              <a:buFont typeface="Arial" pitchFamily="34" charset="0"/>
              <a:buChar char="•"/>
            </a:pPr>
            <a:r>
              <a:rPr lang="en-US" dirty="0" smtClean="0">
                <a:latin typeface="Calibri" pitchFamily="34" charset="0"/>
              </a:rPr>
              <a:t> Pollination of crops and natural vegetation</a:t>
            </a:r>
          </a:p>
          <a:p>
            <a:pPr lvl="0" algn="l">
              <a:buFont typeface="Arial" pitchFamily="34" charset="0"/>
              <a:buChar char="•"/>
            </a:pPr>
            <a:r>
              <a:rPr lang="en-US" dirty="0" smtClean="0">
                <a:latin typeface="Calibri" pitchFamily="34" charset="0"/>
              </a:rPr>
              <a:t> Protection from ultraviolet rays</a:t>
            </a:r>
          </a:p>
          <a:p>
            <a:pPr lvl="0" algn="l">
              <a:buFont typeface="Arial" pitchFamily="34" charset="0"/>
              <a:buChar char="•"/>
            </a:pPr>
            <a:r>
              <a:rPr lang="en-US" dirty="0" smtClean="0">
                <a:latin typeface="Calibri" pitchFamily="34" charset="0"/>
              </a:rPr>
              <a:t> Protection of coastal shores from erosion</a:t>
            </a:r>
          </a:p>
          <a:p>
            <a:pPr algn="l">
              <a:buFont typeface="Arial" pitchFamily="34" charset="0"/>
              <a:buChar char="•"/>
            </a:pPr>
            <a:r>
              <a:rPr lang="en-US" dirty="0" smtClean="0">
                <a:latin typeface="Calibri" pitchFamily="34" charset="0"/>
              </a:rPr>
              <a:t> Provision of aesthetic beauty</a:t>
            </a:r>
          </a:p>
          <a:p>
            <a:pPr lvl="0" algn="l">
              <a:buFont typeface="Arial" pitchFamily="34" charset="0"/>
              <a:buChar char="•"/>
            </a:pPr>
            <a:r>
              <a:rPr lang="en-US" dirty="0" smtClean="0">
                <a:latin typeface="Calibri" pitchFamily="34" charset="0"/>
              </a:rPr>
              <a:t> Purification of air and water</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7286676" cy="5755422"/>
          </a:xfrm>
          <a:prstGeom prst="rect">
            <a:avLst/>
          </a:prstGeom>
          <a:noFill/>
        </p:spPr>
        <p:txBody>
          <a:bodyPr wrap="square" rtlCol="0">
            <a:spAutoFit/>
          </a:bodyPr>
          <a:lstStyle/>
          <a:p>
            <a:pPr algn="l"/>
            <a:r>
              <a:rPr lang="en-US" sz="3200" dirty="0" smtClean="0">
                <a:latin typeface="Calibri" pitchFamily="34" charset="0"/>
              </a:rPr>
              <a:t>Ecosystem Services:</a:t>
            </a:r>
          </a:p>
          <a:p>
            <a:pPr lvl="0" algn="l">
              <a:buFont typeface="Arial" pitchFamily="34" charset="0"/>
              <a:buChar char="•"/>
            </a:pPr>
            <a:r>
              <a:rPr lang="en-US" dirty="0" smtClean="0">
                <a:latin typeface="Calibri" pitchFamily="34" charset="0"/>
              </a:rPr>
              <a:t> Control of many agricultural pests by natural enemies</a:t>
            </a:r>
          </a:p>
          <a:p>
            <a:pPr lvl="0" algn="l">
              <a:buFont typeface="Arial" pitchFamily="34" charset="0"/>
              <a:buChar char="•"/>
            </a:pPr>
            <a:r>
              <a:rPr lang="en-US" dirty="0" smtClean="0">
                <a:latin typeface="Calibri" pitchFamily="34" charset="0"/>
              </a:rPr>
              <a:t> Detoxification and decomposition of waste</a:t>
            </a:r>
          </a:p>
          <a:p>
            <a:pPr lvl="0" algn="l">
              <a:buFont typeface="Arial" pitchFamily="34" charset="0"/>
              <a:buChar char="•"/>
            </a:pPr>
            <a:r>
              <a:rPr lang="en-US" dirty="0" smtClean="0">
                <a:latin typeface="Calibri" pitchFamily="34" charset="0"/>
              </a:rPr>
              <a:t> Dispersal of seeds</a:t>
            </a:r>
          </a:p>
          <a:p>
            <a:pPr lvl="0" algn="l">
              <a:buFont typeface="Arial" pitchFamily="34" charset="0"/>
              <a:buChar char="•"/>
            </a:pPr>
            <a:r>
              <a:rPr lang="en-US" dirty="0" smtClean="0">
                <a:latin typeface="Calibri" pitchFamily="34" charset="0"/>
              </a:rPr>
              <a:t> Generation and preservation of soils and soil fertility</a:t>
            </a:r>
          </a:p>
          <a:p>
            <a:pPr lvl="0"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Maintenance of biodiversity</a:t>
            </a:r>
          </a:p>
          <a:p>
            <a:pPr lvl="0" algn="l">
              <a:buFont typeface="Arial" pitchFamily="34" charset="0"/>
              <a:buChar char="•"/>
            </a:pPr>
            <a:r>
              <a:rPr lang="en-US" dirty="0" smtClean="0">
                <a:latin typeface="Calibri" pitchFamily="34" charset="0"/>
              </a:rPr>
              <a:t> Mitigation of droughts and floods</a:t>
            </a:r>
          </a:p>
          <a:p>
            <a:pPr lvl="0" algn="l">
              <a:buFont typeface="Arial" pitchFamily="34" charset="0"/>
              <a:buChar char="•"/>
            </a:pPr>
            <a:r>
              <a:rPr lang="en-US" dirty="0" smtClean="0">
                <a:latin typeface="Calibri" pitchFamily="34" charset="0"/>
              </a:rPr>
              <a:t> Moderation of weather extremes</a:t>
            </a:r>
          </a:p>
          <a:p>
            <a:pPr lvl="0"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Nutrient cycling</a:t>
            </a:r>
          </a:p>
          <a:p>
            <a:pPr lvl="0" algn="l">
              <a:buFont typeface="Arial" pitchFamily="34" charset="0"/>
              <a:buChar char="•"/>
            </a:pPr>
            <a:r>
              <a:rPr lang="en-US" dirty="0" smtClean="0">
                <a:latin typeface="Calibri" pitchFamily="34" charset="0"/>
              </a:rPr>
              <a:t> Partial stabilization of climate</a:t>
            </a:r>
          </a:p>
          <a:p>
            <a:pPr lvl="0" algn="l">
              <a:buFont typeface="Arial" pitchFamily="34" charset="0"/>
              <a:buChar char="•"/>
            </a:pPr>
            <a:r>
              <a:rPr lang="en-US" dirty="0" smtClean="0">
                <a:latin typeface="Calibri" pitchFamily="34" charset="0"/>
              </a:rPr>
              <a:t> Pollination of crops and natural vegetation</a:t>
            </a:r>
          </a:p>
          <a:p>
            <a:pPr lvl="0" algn="l">
              <a:buFont typeface="Arial" pitchFamily="34" charset="0"/>
              <a:buChar char="•"/>
            </a:pPr>
            <a:r>
              <a:rPr lang="en-US" dirty="0" smtClean="0">
                <a:latin typeface="Calibri" pitchFamily="34" charset="0"/>
              </a:rPr>
              <a:t> Protection from ultraviolet rays</a:t>
            </a:r>
          </a:p>
          <a:p>
            <a:pPr lvl="0" algn="l">
              <a:buFont typeface="Arial" pitchFamily="34" charset="0"/>
              <a:buChar char="•"/>
            </a:pPr>
            <a:r>
              <a:rPr lang="en-US" dirty="0" smtClean="0">
                <a:latin typeface="Calibri" pitchFamily="34" charset="0"/>
              </a:rPr>
              <a:t> Protection of coastal shores from erosion</a:t>
            </a:r>
          </a:p>
          <a:p>
            <a:pPr algn="l">
              <a:buFont typeface="Arial" pitchFamily="34" charset="0"/>
              <a:buChar char="•"/>
            </a:pPr>
            <a:r>
              <a:rPr lang="en-US" dirty="0" smtClean="0">
                <a:latin typeface="Calibri" pitchFamily="34" charset="0"/>
              </a:rPr>
              <a:t> Provision of aesthetic beauty</a:t>
            </a:r>
          </a:p>
          <a:p>
            <a:pPr lvl="0" algn="l">
              <a:buFont typeface="Arial" pitchFamily="34" charset="0"/>
              <a:buChar char="•"/>
            </a:pPr>
            <a:r>
              <a:rPr lang="en-US" dirty="0" smtClean="0">
                <a:latin typeface="Calibri" pitchFamily="34" charset="0"/>
              </a:rPr>
              <a:t> Purification of air and water</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17</a:t>
            </a:fld>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a:t>
            </a:r>
            <a:r>
              <a:rPr lang="en-US" b="1" dirty="0" smtClean="0">
                <a:solidFill>
                  <a:srgbClr val="FF0000"/>
                </a:solidFill>
                <a:latin typeface="Calibri" pitchFamily="34" charset="0"/>
              </a:rPr>
              <a:t>ecosystem dis-services.</a:t>
            </a:r>
            <a:r>
              <a:rPr lang="en-US" dirty="0" smtClean="0">
                <a:latin typeface="Calibri" pitchFamily="34" charset="0"/>
              </a:rPr>
              <a:t> These are activities that reduce productivity:</a:t>
            </a:r>
          </a:p>
          <a:p>
            <a:pPr algn="l">
              <a:buFont typeface="Arial" pitchFamily="34" charset="0"/>
              <a:buChar char="•"/>
            </a:pPr>
            <a:r>
              <a:rPr lang="en-US" dirty="0" smtClean="0">
                <a:latin typeface="Calibri" pitchFamily="34" charset="0"/>
              </a:rPr>
              <a:t> Habitat loss and degradation</a:t>
            </a:r>
          </a:p>
          <a:p>
            <a:pPr algn="l">
              <a:buFont typeface="Arial" pitchFamily="34" charset="0"/>
              <a:buChar char="•"/>
            </a:pPr>
            <a:r>
              <a:rPr lang="en-US" dirty="0" smtClean="0">
                <a:latin typeface="Calibri" pitchFamily="34" charset="0"/>
              </a:rPr>
              <a:t> Nutrient runoff</a:t>
            </a:r>
          </a:p>
          <a:p>
            <a:pPr algn="l">
              <a:buFont typeface="Arial" pitchFamily="34" charset="0"/>
              <a:buChar char="•"/>
            </a:pPr>
            <a:r>
              <a:rPr lang="en-US" dirty="0" smtClean="0">
                <a:latin typeface="Calibri" pitchFamily="34" charset="0"/>
              </a:rPr>
              <a:t> Soil erosion</a:t>
            </a:r>
          </a:p>
          <a:p>
            <a:pPr algn="l">
              <a:buFont typeface="Arial" pitchFamily="34" charset="0"/>
              <a:buChar char="•"/>
            </a:pPr>
            <a:r>
              <a:rPr lang="en-US" dirty="0" smtClean="0">
                <a:latin typeface="Calibri" pitchFamily="34" charset="0"/>
              </a:rPr>
              <a:t> Pesticide application</a:t>
            </a:r>
          </a:p>
          <a:p>
            <a:pPr algn="l">
              <a:buFont typeface="Arial" pitchFamily="34" charset="0"/>
              <a:buChar char="•"/>
            </a:pPr>
            <a:r>
              <a:rPr lang="en-US" dirty="0" smtClean="0">
                <a:latin typeface="Calibri" pitchFamily="34" charset="0"/>
              </a:rPr>
              <a:t> Pollution</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18</a:t>
            </a:fld>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ecosystem dis-services. These are activities that reduce productivity:</a:t>
            </a:r>
          </a:p>
          <a:p>
            <a:pPr algn="l">
              <a:buFont typeface="Arial" pitchFamily="34" charset="0"/>
              <a:buChar char="•"/>
            </a:pPr>
            <a:r>
              <a:rPr lang="en-US" dirty="0" smtClean="0">
                <a:solidFill>
                  <a:srgbClr val="FF0000"/>
                </a:solidFill>
                <a:latin typeface="Calibri" pitchFamily="34" charset="0"/>
              </a:rPr>
              <a:t> </a:t>
            </a:r>
            <a:r>
              <a:rPr lang="en-US" b="1" dirty="0" smtClean="0">
                <a:solidFill>
                  <a:srgbClr val="FF0000"/>
                </a:solidFill>
                <a:latin typeface="Calibri" pitchFamily="34" charset="0"/>
              </a:rPr>
              <a:t>Habitat loss</a:t>
            </a:r>
            <a:r>
              <a:rPr lang="en-US" dirty="0" smtClean="0">
                <a:latin typeface="Calibri" pitchFamily="34" charset="0"/>
              </a:rPr>
              <a:t> </a:t>
            </a:r>
            <a:r>
              <a:rPr lang="en-US" b="1" dirty="0" smtClean="0">
                <a:solidFill>
                  <a:srgbClr val="FF0000"/>
                </a:solidFill>
                <a:latin typeface="Calibri" pitchFamily="34" charset="0"/>
              </a:rPr>
              <a:t>and degradation</a:t>
            </a:r>
          </a:p>
          <a:p>
            <a:pPr algn="l">
              <a:buFont typeface="Arial" pitchFamily="34" charset="0"/>
              <a:buChar char="•"/>
            </a:pPr>
            <a:r>
              <a:rPr lang="en-US" dirty="0" smtClean="0">
                <a:latin typeface="Calibri" pitchFamily="34" charset="0"/>
              </a:rPr>
              <a:t> Nutrient runoff</a:t>
            </a:r>
          </a:p>
          <a:p>
            <a:pPr algn="l">
              <a:buFont typeface="Arial" pitchFamily="34" charset="0"/>
              <a:buChar char="•"/>
            </a:pPr>
            <a:r>
              <a:rPr lang="en-US" dirty="0" smtClean="0">
                <a:latin typeface="Calibri" pitchFamily="34" charset="0"/>
              </a:rPr>
              <a:t> Soil erosion</a:t>
            </a:r>
          </a:p>
          <a:p>
            <a:pPr algn="l">
              <a:buFont typeface="Arial" pitchFamily="34" charset="0"/>
              <a:buChar char="•"/>
            </a:pPr>
            <a:r>
              <a:rPr lang="en-US" dirty="0" smtClean="0">
                <a:latin typeface="Calibri" pitchFamily="34" charset="0"/>
              </a:rPr>
              <a:t> Pesticide application</a:t>
            </a:r>
          </a:p>
          <a:p>
            <a:pPr algn="l">
              <a:buFont typeface="Arial" pitchFamily="34" charset="0"/>
              <a:buChar char="•"/>
            </a:pPr>
            <a:r>
              <a:rPr lang="en-US" dirty="0" smtClean="0">
                <a:latin typeface="Calibri" pitchFamily="34" charset="0"/>
              </a:rPr>
              <a:t> Pollution</a:t>
            </a:r>
            <a:endParaRPr lang="en-US" dirty="0">
              <a:latin typeface="Calibri" pitchFamily="34" charset="0"/>
            </a:endParaRPr>
          </a:p>
        </p:txBody>
      </p:sp>
      <p:pic>
        <p:nvPicPr>
          <p:cNvPr id="3" name="Picture 1" descr="Xishuangbana XTBG mengla (81).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572132" y="71438"/>
            <a:ext cx="3500430" cy="2357430"/>
          </a:xfrm>
          <a:prstGeom prst="rect">
            <a:avLst/>
          </a:prstGeom>
          <a:noFill/>
          <a:ln w="9525">
            <a:noFill/>
            <a:miter lim="800000"/>
            <a:headEnd/>
            <a:tailEnd/>
          </a:ln>
        </p:spPr>
      </p:pic>
      <p:pic>
        <p:nvPicPr>
          <p:cNvPr id="6" name="Picture 2" descr="Strawhill Colin etc 34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26702" y="4714884"/>
            <a:ext cx="3000364" cy="2088636"/>
          </a:xfrm>
          <a:prstGeom prst="rect">
            <a:avLst/>
          </a:prstGeom>
          <a:noFill/>
          <a:ln w="9525">
            <a:noFill/>
            <a:miter lim="800000"/>
            <a:headEnd/>
            <a:tailEnd/>
          </a:ln>
        </p:spPr>
      </p:pic>
      <p:pic>
        <p:nvPicPr>
          <p:cNvPr id="8" name="Picture 7" descr="habitat_destruction2_cleaned.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03525" y="4714884"/>
            <a:ext cx="3160206" cy="2114037"/>
          </a:xfrm>
          <a:prstGeom prst="rect">
            <a:avLst/>
          </a:prstGeom>
        </p:spPr>
      </p:pic>
      <p:pic>
        <p:nvPicPr>
          <p:cNvPr id="9" name="Picture 8" descr="habitat loss.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4714884"/>
            <a:ext cx="2857488" cy="2143116"/>
          </a:xfrm>
          <a:prstGeom prst="rect">
            <a:avLst/>
          </a:prstGeom>
        </p:spPr>
      </p:pic>
      <p:pic>
        <p:nvPicPr>
          <p:cNvPr id="11" name="Picture 10" descr="Springbrook NP (24).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3429024" y="2143116"/>
            <a:ext cx="4286248" cy="2500327"/>
          </a:xfrm>
          <a:prstGeom prst="rect">
            <a:avLst/>
          </a:prstGeom>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ecosystem dis-services. These are activities that reduce productivity:</a:t>
            </a:r>
          </a:p>
          <a:p>
            <a:pPr algn="l">
              <a:buFont typeface="Arial" pitchFamily="34" charset="0"/>
              <a:buChar char="•"/>
            </a:pPr>
            <a:r>
              <a:rPr lang="en-US" dirty="0" smtClean="0">
                <a:latin typeface="Calibri" pitchFamily="34" charset="0"/>
              </a:rPr>
              <a:t> Habitat loss and degradation</a:t>
            </a:r>
          </a:p>
          <a:p>
            <a:pPr algn="l">
              <a:buFont typeface="Arial" pitchFamily="34" charset="0"/>
              <a:buChar char="•"/>
            </a:pPr>
            <a:r>
              <a:rPr lang="en-US" b="1" dirty="0" smtClean="0">
                <a:solidFill>
                  <a:srgbClr val="FF0000"/>
                </a:solidFill>
                <a:latin typeface="Calibri" pitchFamily="34" charset="0"/>
              </a:rPr>
              <a:t> Nutrient runoff / loss</a:t>
            </a:r>
          </a:p>
          <a:p>
            <a:pPr algn="l">
              <a:buFont typeface="Arial" pitchFamily="34" charset="0"/>
              <a:buChar char="•"/>
            </a:pPr>
            <a:r>
              <a:rPr lang="en-US" dirty="0" smtClean="0">
                <a:latin typeface="Calibri" pitchFamily="34" charset="0"/>
              </a:rPr>
              <a:t> Soil erosion</a:t>
            </a:r>
          </a:p>
          <a:p>
            <a:pPr algn="l">
              <a:buFont typeface="Arial" pitchFamily="34" charset="0"/>
              <a:buChar char="•"/>
            </a:pPr>
            <a:r>
              <a:rPr lang="en-US" dirty="0" smtClean="0">
                <a:latin typeface="Calibri" pitchFamily="34" charset="0"/>
              </a:rPr>
              <a:t> Pesticide application</a:t>
            </a:r>
          </a:p>
          <a:p>
            <a:pPr algn="l">
              <a:buFont typeface="Arial" pitchFamily="34" charset="0"/>
              <a:buChar char="•"/>
            </a:pPr>
            <a:r>
              <a:rPr lang="en-US" dirty="0" smtClean="0">
                <a:latin typeface="Calibri" pitchFamily="34" charset="0"/>
              </a:rPr>
              <a:t> Pollution</a:t>
            </a:r>
            <a:endParaRPr lang="en-US" dirty="0">
              <a:latin typeface="Calibri" pitchFamily="34" charset="0"/>
            </a:endParaRPr>
          </a:p>
        </p:txBody>
      </p:sp>
      <p:pic>
        <p:nvPicPr>
          <p:cNvPr id="10" name="Picture 9" descr="nutrient runoff.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72066" y="0"/>
            <a:ext cx="4071934" cy="2926703"/>
          </a:xfrm>
          <a:prstGeom prst="rect">
            <a:avLst/>
          </a:prstGeom>
          <a:ln w="12700">
            <a:solidFill>
              <a:schemeClr val="tx1"/>
            </a:solidFill>
          </a:ln>
        </p:spPr>
      </p:pic>
      <p:pic>
        <p:nvPicPr>
          <p:cNvPr id="11" name="Picture 10" descr="Tibet and kathmandu 253.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 y="3643314"/>
            <a:ext cx="3929097" cy="3214686"/>
          </a:xfrm>
          <a:prstGeom prst="rect">
            <a:avLst/>
          </a:prstGeom>
        </p:spPr>
      </p:pic>
      <p:pic>
        <p:nvPicPr>
          <p:cNvPr id="12" name="Picture 11" descr="Tibet and kathmandu 225.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00496" y="3000372"/>
            <a:ext cx="5143504" cy="3857628"/>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ecosystem dis-services. These are activities that reduce productivity:</a:t>
            </a:r>
          </a:p>
          <a:p>
            <a:pPr algn="l">
              <a:buFont typeface="Arial" pitchFamily="34" charset="0"/>
              <a:buChar char="•"/>
            </a:pPr>
            <a:r>
              <a:rPr lang="en-US" dirty="0" smtClean="0">
                <a:latin typeface="Calibri" pitchFamily="34" charset="0"/>
              </a:rPr>
              <a:t> Habitat loss and degradation</a:t>
            </a:r>
          </a:p>
          <a:p>
            <a:pPr algn="l">
              <a:buFont typeface="Arial" pitchFamily="34" charset="0"/>
              <a:buChar char="•"/>
            </a:pPr>
            <a:r>
              <a:rPr lang="en-US" dirty="0" smtClean="0">
                <a:latin typeface="Calibri" pitchFamily="34" charset="0"/>
              </a:rPr>
              <a:t> Nutrient runoff</a:t>
            </a:r>
          </a:p>
          <a:p>
            <a:pPr algn="l">
              <a:buFont typeface="Arial" pitchFamily="34" charset="0"/>
              <a:buChar char="•"/>
            </a:pPr>
            <a:r>
              <a:rPr lang="en-US" dirty="0" smtClean="0">
                <a:solidFill>
                  <a:srgbClr val="FF0000"/>
                </a:solidFill>
                <a:latin typeface="Calibri" pitchFamily="34" charset="0"/>
              </a:rPr>
              <a:t> </a:t>
            </a:r>
            <a:r>
              <a:rPr lang="en-US" b="1" dirty="0" smtClean="0">
                <a:solidFill>
                  <a:srgbClr val="FF0000"/>
                </a:solidFill>
                <a:latin typeface="Calibri" pitchFamily="34" charset="0"/>
              </a:rPr>
              <a:t>Soil erosion</a:t>
            </a:r>
          </a:p>
          <a:p>
            <a:pPr algn="l">
              <a:buFont typeface="Arial" pitchFamily="34" charset="0"/>
              <a:buChar char="•"/>
            </a:pPr>
            <a:r>
              <a:rPr lang="en-US" dirty="0" smtClean="0">
                <a:latin typeface="Calibri" pitchFamily="34" charset="0"/>
              </a:rPr>
              <a:t> Pesticide application</a:t>
            </a:r>
          </a:p>
          <a:p>
            <a:pPr algn="l">
              <a:buFont typeface="Arial" pitchFamily="34" charset="0"/>
              <a:buChar char="•"/>
            </a:pPr>
            <a:r>
              <a:rPr lang="en-US" dirty="0" smtClean="0">
                <a:latin typeface="Calibri" pitchFamily="34" charset="0"/>
              </a:rPr>
              <a:t> Pollution</a:t>
            </a:r>
            <a:endParaRPr lang="en-US" dirty="0">
              <a:latin typeface="Calibri" pitchFamily="34" charset="0"/>
            </a:endParaRPr>
          </a:p>
        </p:txBody>
      </p:sp>
      <p:pic>
        <p:nvPicPr>
          <p:cNvPr id="9" name="Picture 8" descr="soil erosion1.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2001" y="3429001"/>
            <a:ext cx="4572031" cy="3429024"/>
          </a:xfrm>
          <a:prstGeom prst="rect">
            <a:avLst/>
          </a:prstGeom>
          <a:ln w="12700">
            <a:solidFill>
              <a:schemeClr val="tx1"/>
            </a:solidFill>
          </a:ln>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48064" y="0"/>
            <a:ext cx="3995936" cy="2996952"/>
          </a:xfrm>
          <a:prstGeom prst="rect">
            <a:avLst/>
          </a:prstGeom>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429000"/>
            <a:ext cx="4572000" cy="3429000"/>
          </a:xfrm>
          <a:prstGeom prst="rect">
            <a:avLst/>
          </a:prstGeom>
        </p:spPr>
      </p:pic>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245" y="0"/>
            <a:ext cx="4511040" cy="3383280"/>
          </a:xfrm>
          <a:prstGeom prst="rect">
            <a:avLst/>
          </a:prstGeom>
          <a:ln w="25400" cmpd="sng">
            <a:solidFill>
              <a:schemeClr val="bg1"/>
            </a:solidFill>
          </a:ln>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68404" y="4257"/>
            <a:ext cx="4561366" cy="3374994"/>
          </a:xfrm>
          <a:prstGeom prst="rect">
            <a:avLst/>
          </a:prstGeom>
          <a:ln w="31750" cmpd="sng">
            <a:solidFill>
              <a:schemeClr val="bg1"/>
            </a:solidFill>
          </a:ln>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13" y="3429000"/>
            <a:ext cx="4512501" cy="3429000"/>
          </a:xfrm>
          <a:prstGeom prst="rect">
            <a:avLst/>
          </a:prstGeom>
          <a:ln w="31750" cmpd="sng">
            <a:solidFill>
              <a:schemeClr val="bg1"/>
            </a:solidFill>
          </a:ln>
        </p:spPr>
      </p:pic>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68404" y="3429000"/>
            <a:ext cx="4571999" cy="3428999"/>
          </a:xfrm>
          <a:prstGeom prst="rect">
            <a:avLst/>
          </a:prstGeom>
          <a:ln w="31750">
            <a:solidFill>
              <a:schemeClr val="bg1"/>
            </a:solidFill>
          </a:ln>
        </p:spPr>
      </p:pic>
      <p:sp>
        <p:nvSpPr>
          <p:cNvPr id="6" name="Slide Number Placeholder 5"/>
          <p:cNvSpPr>
            <a:spLocks noGrp="1"/>
          </p:cNvSpPr>
          <p:nvPr>
            <p:ph type="sldNum" sz="quarter" idx="12"/>
          </p:nvPr>
        </p:nvSpPr>
        <p:spPr/>
        <p:txBody>
          <a:bodyPr/>
          <a:lstStyle/>
          <a:p>
            <a:pPr>
              <a:defRPr/>
            </a:pPr>
            <a:fld id="{D4F1BBC6-2C74-417B-933F-6B0FB2E93F4B}" type="slidenum">
              <a:rPr lang="en-US" smtClean="0"/>
              <a:pPr>
                <a:defRPr/>
              </a:pPr>
              <a:t>22</a:t>
            </a:fld>
            <a:endParaRPr lang="en-US" dirty="0"/>
          </a:p>
        </p:txBody>
      </p:sp>
    </p:spTree>
    <p:extLst>
      <p:ext uri="{BB962C8B-B14F-4D97-AF65-F5344CB8AC3E}">
        <p14:creationId xmlns:p14="http://schemas.microsoft.com/office/powerpoint/2010/main" val="41321048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7384"/>
            <a:ext cx="6487890" cy="3492675"/>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99793" y="3465291"/>
            <a:ext cx="6480720" cy="3420093"/>
          </a:xfrm>
          <a:prstGeom prst="rect">
            <a:avLst/>
          </a:prstGeom>
        </p:spPr>
      </p:pic>
      <p:sp>
        <p:nvSpPr>
          <p:cNvPr id="4" name="TextBox 3"/>
          <p:cNvSpPr txBox="1"/>
          <p:nvPr/>
        </p:nvSpPr>
        <p:spPr>
          <a:xfrm>
            <a:off x="107504" y="3861048"/>
            <a:ext cx="2088232" cy="1077218"/>
          </a:xfrm>
          <a:prstGeom prst="rect">
            <a:avLst/>
          </a:prstGeom>
          <a:noFill/>
        </p:spPr>
        <p:txBody>
          <a:bodyPr wrap="square" rtlCol="0">
            <a:spAutoFit/>
          </a:bodyPr>
          <a:lstStyle/>
          <a:p>
            <a:r>
              <a:rPr lang="en-US" sz="3200" dirty="0" smtClean="0">
                <a:latin typeface="+mn-lt"/>
              </a:rPr>
              <a:t>Central Mongolia</a:t>
            </a:r>
            <a:endParaRPr lang="en-US" sz="3200" dirty="0">
              <a:latin typeface="+mn-lt"/>
            </a:endParaRPr>
          </a:p>
        </p:txBody>
      </p:sp>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23</a:t>
            </a:fld>
            <a:endParaRPr lang="en-US" dirty="0"/>
          </a:p>
        </p:txBody>
      </p:sp>
    </p:spTree>
    <p:extLst>
      <p:ext uri="{BB962C8B-B14F-4D97-AF65-F5344CB8AC3E}">
        <p14:creationId xmlns:p14="http://schemas.microsoft.com/office/powerpoint/2010/main" val="11612733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1"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24</a:t>
            </a:fld>
            <a:endParaRPr lang="en-US" dirty="0"/>
          </a:p>
        </p:txBody>
      </p:sp>
    </p:spTree>
    <p:extLst>
      <p:ext uri="{BB962C8B-B14F-4D97-AF65-F5344CB8AC3E}">
        <p14:creationId xmlns:p14="http://schemas.microsoft.com/office/powerpoint/2010/main" val="32228222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3999"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25</a:t>
            </a:fld>
            <a:endParaRPr lang="en-US" dirty="0"/>
          </a:p>
        </p:txBody>
      </p:sp>
    </p:spTree>
    <p:extLst>
      <p:ext uri="{BB962C8B-B14F-4D97-AF65-F5344CB8AC3E}">
        <p14:creationId xmlns:p14="http://schemas.microsoft.com/office/powerpoint/2010/main" val="21256610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6512" y="0"/>
            <a:ext cx="4460521" cy="685800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71871" y="1412776"/>
            <a:ext cx="5820139" cy="4365104"/>
          </a:xfrm>
          <a:prstGeom prst="rect">
            <a:avLst/>
          </a:prstGeom>
          <a:ln w="31750">
            <a:solidFill>
              <a:schemeClr val="bg1"/>
            </a:solidFill>
          </a:ln>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26</a:t>
            </a:fld>
            <a:endParaRPr lang="en-US" dirty="0"/>
          </a:p>
        </p:txBody>
      </p:sp>
    </p:spTree>
    <p:extLst>
      <p:ext uri="{BB962C8B-B14F-4D97-AF65-F5344CB8AC3E}">
        <p14:creationId xmlns:p14="http://schemas.microsoft.com/office/powerpoint/2010/main" val="31773217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ecosystem dis-services. These are activities that reduce productivity:</a:t>
            </a:r>
          </a:p>
          <a:p>
            <a:pPr algn="l">
              <a:buFont typeface="Arial" pitchFamily="34" charset="0"/>
              <a:buChar char="•"/>
            </a:pPr>
            <a:r>
              <a:rPr lang="en-US" dirty="0" smtClean="0">
                <a:latin typeface="Calibri" pitchFamily="34" charset="0"/>
              </a:rPr>
              <a:t> Habitat loss and degradation</a:t>
            </a:r>
          </a:p>
          <a:p>
            <a:pPr algn="l">
              <a:buFont typeface="Arial" pitchFamily="34" charset="0"/>
              <a:buChar char="•"/>
            </a:pPr>
            <a:r>
              <a:rPr lang="en-US" dirty="0" smtClean="0">
                <a:latin typeface="Calibri" pitchFamily="34" charset="0"/>
              </a:rPr>
              <a:t> Nutrient runoff</a:t>
            </a:r>
          </a:p>
          <a:p>
            <a:pPr algn="l">
              <a:buFont typeface="Arial" pitchFamily="34" charset="0"/>
              <a:buChar char="•"/>
            </a:pPr>
            <a:r>
              <a:rPr lang="en-US" dirty="0" smtClean="0">
                <a:latin typeface="Calibri" pitchFamily="34" charset="0"/>
              </a:rPr>
              <a:t> Soil erosion</a:t>
            </a:r>
          </a:p>
          <a:p>
            <a:pPr algn="l">
              <a:buFont typeface="Arial" pitchFamily="34" charset="0"/>
              <a:buChar char="•"/>
            </a:pPr>
            <a:r>
              <a:rPr lang="en-US" dirty="0" smtClean="0">
                <a:solidFill>
                  <a:srgbClr val="FF0000"/>
                </a:solidFill>
                <a:latin typeface="Calibri" pitchFamily="34" charset="0"/>
              </a:rPr>
              <a:t> </a:t>
            </a:r>
            <a:r>
              <a:rPr lang="en-US" b="1" dirty="0" smtClean="0">
                <a:solidFill>
                  <a:srgbClr val="FF0000"/>
                </a:solidFill>
                <a:latin typeface="Calibri" pitchFamily="34" charset="0"/>
              </a:rPr>
              <a:t>Pesticide application</a:t>
            </a:r>
          </a:p>
          <a:p>
            <a:pPr algn="l">
              <a:buFont typeface="Arial" pitchFamily="34" charset="0"/>
              <a:buChar char="•"/>
            </a:pPr>
            <a:r>
              <a:rPr lang="en-US" dirty="0" smtClean="0">
                <a:latin typeface="Calibri" pitchFamily="34" charset="0"/>
              </a:rPr>
              <a:t> Pollution</a:t>
            </a:r>
            <a:endParaRPr lang="en-US" dirty="0">
              <a:latin typeface="Calibri" pitchFamily="34" charset="0"/>
            </a:endParaRPr>
          </a:p>
        </p:txBody>
      </p:sp>
      <p:pic>
        <p:nvPicPr>
          <p:cNvPr id="8" name="Picture 7" descr="pestspray.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4466" y="142852"/>
            <a:ext cx="4005723" cy="2643206"/>
          </a:xfrm>
          <a:prstGeom prst="rect">
            <a:avLst/>
          </a:prstGeom>
        </p:spPr>
      </p:pic>
      <p:pic>
        <p:nvPicPr>
          <p:cNvPr id="12" name="Picture 11" descr="Pesticide_application_in_CA.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83681" y="3286124"/>
            <a:ext cx="4888913" cy="3500462"/>
          </a:xfrm>
          <a:prstGeom prst="rect">
            <a:avLst/>
          </a:prstGeom>
        </p:spPr>
      </p:pic>
      <p:pic>
        <p:nvPicPr>
          <p:cNvPr id="13" name="Picture 12" descr="pesticide_application_154.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406" y="4156082"/>
            <a:ext cx="3945756" cy="2630504"/>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hristmas 027.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29058" y="2809871"/>
            <a:ext cx="2928958" cy="3905277"/>
          </a:xfrm>
          <a:prstGeom prst="rect">
            <a:avLst/>
          </a:prstGeom>
        </p:spPr>
      </p:pic>
      <p:sp>
        <p:nvSpPr>
          <p:cNvPr id="2" name="TextBox 1"/>
          <p:cNvSpPr txBox="1"/>
          <p:nvPr/>
        </p:nvSpPr>
        <p:spPr>
          <a:xfrm>
            <a:off x="285720" y="428604"/>
            <a:ext cx="5072098" cy="3046988"/>
          </a:xfrm>
          <a:prstGeom prst="rect">
            <a:avLst/>
          </a:prstGeom>
          <a:noFill/>
        </p:spPr>
        <p:txBody>
          <a:bodyPr wrap="square" rtlCol="0">
            <a:spAutoFit/>
          </a:bodyPr>
          <a:lstStyle/>
          <a:p>
            <a:pPr algn="l"/>
            <a:r>
              <a:rPr lang="en-US" dirty="0" smtClean="0">
                <a:latin typeface="Calibri" pitchFamily="34" charset="0"/>
              </a:rPr>
              <a:t>We should also recognize ecosystem dis-services. These are activities that reduce productivity:</a:t>
            </a:r>
          </a:p>
          <a:p>
            <a:pPr algn="l">
              <a:buFont typeface="Arial" pitchFamily="34" charset="0"/>
              <a:buChar char="•"/>
            </a:pPr>
            <a:r>
              <a:rPr lang="en-US" dirty="0" smtClean="0">
                <a:latin typeface="Calibri" pitchFamily="34" charset="0"/>
              </a:rPr>
              <a:t> Habitat loss and degradation</a:t>
            </a:r>
          </a:p>
          <a:p>
            <a:pPr algn="l">
              <a:buFont typeface="Arial" pitchFamily="34" charset="0"/>
              <a:buChar char="•"/>
            </a:pPr>
            <a:r>
              <a:rPr lang="en-US" dirty="0" smtClean="0">
                <a:latin typeface="Calibri" pitchFamily="34" charset="0"/>
              </a:rPr>
              <a:t> Nutrient runoff</a:t>
            </a:r>
          </a:p>
          <a:p>
            <a:pPr algn="l">
              <a:buFont typeface="Arial" pitchFamily="34" charset="0"/>
              <a:buChar char="•"/>
            </a:pPr>
            <a:r>
              <a:rPr lang="en-US" dirty="0" smtClean="0">
                <a:latin typeface="Calibri" pitchFamily="34" charset="0"/>
              </a:rPr>
              <a:t> Soil erosion</a:t>
            </a:r>
          </a:p>
          <a:p>
            <a:pPr algn="l">
              <a:buFont typeface="Arial" pitchFamily="34" charset="0"/>
              <a:buChar char="•"/>
            </a:pPr>
            <a:r>
              <a:rPr lang="en-US" dirty="0" smtClean="0">
                <a:latin typeface="Calibri" pitchFamily="34" charset="0"/>
              </a:rPr>
              <a:t> Pesticide application</a:t>
            </a:r>
          </a:p>
          <a:p>
            <a:pPr algn="l">
              <a:buFont typeface="Arial" pitchFamily="34" charset="0"/>
              <a:buChar char="•"/>
            </a:pPr>
            <a:r>
              <a:rPr lang="en-US" dirty="0" smtClean="0">
                <a:solidFill>
                  <a:srgbClr val="FF0000"/>
                </a:solidFill>
                <a:latin typeface="Calibri" pitchFamily="34" charset="0"/>
              </a:rPr>
              <a:t> </a:t>
            </a:r>
            <a:r>
              <a:rPr lang="en-US" b="1" dirty="0" smtClean="0">
                <a:solidFill>
                  <a:srgbClr val="FF0000"/>
                </a:solidFill>
                <a:latin typeface="Calibri" pitchFamily="34" charset="0"/>
              </a:rPr>
              <a:t>Pollution</a:t>
            </a:r>
            <a:endParaRPr lang="en-US" b="1" dirty="0">
              <a:solidFill>
                <a:srgbClr val="FF0000"/>
              </a:solidFill>
              <a:latin typeface="Calibri" pitchFamily="34" charset="0"/>
            </a:endParaRPr>
          </a:p>
        </p:txBody>
      </p:sp>
      <p:pic>
        <p:nvPicPr>
          <p:cNvPr id="4" name="Picture 10" descr="Christmas 31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00694" y="4170405"/>
            <a:ext cx="3643338" cy="2687595"/>
          </a:xfrm>
          <a:prstGeom prst="rect">
            <a:avLst/>
          </a:prstGeom>
          <a:noFill/>
          <a:ln w="9525">
            <a:noFill/>
            <a:miter lim="800000"/>
            <a:headEnd/>
            <a:tailEnd/>
          </a:ln>
        </p:spPr>
      </p:pic>
      <p:pic>
        <p:nvPicPr>
          <p:cNvPr id="9" name="Picture 8" descr="china-pollution-4.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 y="3500438"/>
            <a:ext cx="4286279" cy="3357586"/>
          </a:xfrm>
          <a:prstGeom prst="rect">
            <a:avLst/>
          </a:prstGeom>
        </p:spPr>
      </p:pic>
      <p:pic>
        <p:nvPicPr>
          <p:cNvPr id="6" name="Picture 2" descr="R_Dirtypowerstn"/>
          <p:cNvPicPr>
            <a:picLocks noChangeAspect="1" noChangeArrowheads="1"/>
          </p:cNvPicPr>
          <p:nvPr/>
        </p:nvPicPr>
        <p:blipFill>
          <a:blip r:embed="rId5" cstate="screen">
            <a:lum bright="6000"/>
            <a:extLst>
              <a:ext uri="{28A0092B-C50C-407E-A947-70E740481C1C}">
                <a14:useLocalDpi xmlns:a14="http://schemas.microsoft.com/office/drawing/2010/main"/>
              </a:ext>
            </a:extLst>
          </a:blip>
          <a:srcRect/>
          <a:stretch>
            <a:fillRect/>
          </a:stretch>
        </p:blipFill>
        <p:spPr bwMode="auto">
          <a:xfrm>
            <a:off x="5429256" y="1"/>
            <a:ext cx="3714743" cy="2786057"/>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29</a:t>
            </a:fld>
            <a:endParaRPr lang="en-US" dirty="0"/>
          </a:p>
        </p:txBody>
      </p:sp>
    </p:spTree>
    <p:extLst>
      <p:ext uri="{BB962C8B-B14F-4D97-AF65-F5344CB8AC3E}">
        <p14:creationId xmlns:p14="http://schemas.microsoft.com/office/powerpoint/2010/main" val="32145394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7286676" cy="5755422"/>
          </a:xfrm>
          <a:prstGeom prst="rect">
            <a:avLst/>
          </a:prstGeom>
          <a:noFill/>
        </p:spPr>
        <p:txBody>
          <a:bodyPr wrap="square" rtlCol="0">
            <a:spAutoFit/>
          </a:bodyPr>
          <a:lstStyle/>
          <a:p>
            <a:pPr algn="l"/>
            <a:r>
              <a:rPr lang="en-US" sz="3200" dirty="0" smtClean="0">
                <a:latin typeface="Calibri" pitchFamily="34" charset="0"/>
              </a:rPr>
              <a:t>Ecosystem Services:</a:t>
            </a:r>
          </a:p>
          <a:p>
            <a:pPr lvl="0" algn="l">
              <a:buFont typeface="Arial" pitchFamily="34" charset="0"/>
              <a:buChar char="•"/>
            </a:pPr>
            <a:r>
              <a:rPr lang="en-US" dirty="0" smtClean="0">
                <a:latin typeface="Calibri" pitchFamily="34" charset="0"/>
              </a:rPr>
              <a:t> Control of many agricultural pests by natural enemies</a:t>
            </a:r>
          </a:p>
          <a:p>
            <a:pPr lvl="0" algn="l">
              <a:buFont typeface="Arial" pitchFamily="34" charset="0"/>
              <a:buChar char="•"/>
            </a:pPr>
            <a:r>
              <a:rPr lang="en-US" dirty="0" smtClean="0">
                <a:latin typeface="Calibri" pitchFamily="34" charset="0"/>
              </a:rPr>
              <a:t> Detoxification and decomposition of waste</a:t>
            </a:r>
          </a:p>
          <a:p>
            <a:pPr lvl="0" algn="l">
              <a:buFont typeface="Arial" pitchFamily="34" charset="0"/>
              <a:buChar char="•"/>
            </a:pPr>
            <a:r>
              <a:rPr lang="en-US" dirty="0" smtClean="0">
                <a:latin typeface="Calibri" pitchFamily="34" charset="0"/>
              </a:rPr>
              <a:t> Dispersal of seeds</a:t>
            </a:r>
          </a:p>
          <a:p>
            <a:pPr lvl="0" algn="l">
              <a:buFont typeface="Arial" pitchFamily="34" charset="0"/>
              <a:buChar char="•"/>
            </a:pPr>
            <a:r>
              <a:rPr lang="en-US" dirty="0" smtClean="0">
                <a:latin typeface="Calibri" pitchFamily="34" charset="0"/>
              </a:rPr>
              <a:t> Generation and preservation of soils and soil fertility</a:t>
            </a:r>
          </a:p>
          <a:p>
            <a:pPr lvl="0"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Maintenance of biodiversity</a:t>
            </a:r>
          </a:p>
          <a:p>
            <a:pPr lvl="0" algn="l">
              <a:buFont typeface="Arial" pitchFamily="34" charset="0"/>
              <a:buChar char="•"/>
            </a:pPr>
            <a:r>
              <a:rPr lang="en-US" dirty="0" smtClean="0">
                <a:latin typeface="Calibri" pitchFamily="34" charset="0"/>
              </a:rPr>
              <a:t> Mitigation of droughts and floods</a:t>
            </a:r>
          </a:p>
          <a:p>
            <a:pPr lvl="0" algn="l">
              <a:buFont typeface="Arial" pitchFamily="34" charset="0"/>
              <a:buChar char="•"/>
            </a:pPr>
            <a:r>
              <a:rPr lang="en-US" dirty="0" smtClean="0">
                <a:latin typeface="Calibri" pitchFamily="34" charset="0"/>
              </a:rPr>
              <a:t> Moderation of weather extremes</a:t>
            </a:r>
          </a:p>
          <a:p>
            <a:pPr lvl="0"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Nutrient cycling</a:t>
            </a:r>
          </a:p>
          <a:p>
            <a:pPr lvl="0" algn="l">
              <a:buFont typeface="Arial" pitchFamily="34" charset="0"/>
              <a:buChar char="•"/>
            </a:pPr>
            <a:r>
              <a:rPr lang="en-US" dirty="0" smtClean="0">
                <a:latin typeface="Calibri" pitchFamily="34" charset="0"/>
              </a:rPr>
              <a:t> Partial stabilization of climate</a:t>
            </a:r>
          </a:p>
          <a:p>
            <a:pPr lvl="0" algn="l">
              <a:buFont typeface="Arial" pitchFamily="34" charset="0"/>
              <a:buChar char="•"/>
            </a:pPr>
            <a:r>
              <a:rPr lang="en-US" dirty="0" smtClean="0">
                <a:latin typeface="Calibri" pitchFamily="34" charset="0"/>
              </a:rPr>
              <a:t> Pollination of crops and natural vegetation</a:t>
            </a:r>
          </a:p>
          <a:p>
            <a:pPr lvl="0" algn="l">
              <a:buFont typeface="Arial" pitchFamily="34" charset="0"/>
              <a:buChar char="•"/>
            </a:pPr>
            <a:r>
              <a:rPr lang="en-US" dirty="0" smtClean="0">
                <a:latin typeface="Calibri" pitchFamily="34" charset="0"/>
              </a:rPr>
              <a:t> Protection from ultraviolet rays</a:t>
            </a:r>
          </a:p>
          <a:p>
            <a:pPr lvl="0" algn="l">
              <a:buFont typeface="Arial" pitchFamily="34" charset="0"/>
              <a:buChar char="•"/>
            </a:pPr>
            <a:r>
              <a:rPr lang="en-US" dirty="0" smtClean="0">
                <a:latin typeface="Calibri" pitchFamily="34" charset="0"/>
              </a:rPr>
              <a:t> Protection of coastal shores from erosion</a:t>
            </a:r>
          </a:p>
          <a:p>
            <a:pPr algn="l">
              <a:buFont typeface="Arial" pitchFamily="34" charset="0"/>
              <a:buChar char="•"/>
            </a:pPr>
            <a:r>
              <a:rPr lang="en-US" dirty="0" smtClean="0">
                <a:latin typeface="Calibri" pitchFamily="34" charset="0"/>
              </a:rPr>
              <a:t> Provision of aesthetic beauty</a:t>
            </a:r>
          </a:p>
          <a:p>
            <a:pPr lvl="0" algn="l">
              <a:buFont typeface="Arial" pitchFamily="34" charset="0"/>
              <a:buChar char="•"/>
            </a:pPr>
            <a:r>
              <a:rPr lang="en-US" dirty="0" smtClean="0">
                <a:latin typeface="Calibri" pitchFamily="34" charset="0"/>
              </a:rPr>
              <a:t> Purification of air and water</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7286676" cy="5755422"/>
          </a:xfrm>
          <a:prstGeom prst="rect">
            <a:avLst/>
          </a:prstGeom>
          <a:noFill/>
        </p:spPr>
        <p:txBody>
          <a:bodyPr wrap="square" rtlCol="0">
            <a:spAutoFit/>
          </a:bodyPr>
          <a:lstStyle/>
          <a:p>
            <a:pPr algn="l"/>
            <a:r>
              <a:rPr lang="en-US" sz="3200" dirty="0" smtClean="0">
                <a:latin typeface="Calibri" pitchFamily="34" charset="0"/>
              </a:rPr>
              <a:t>Ecosystem Services:</a:t>
            </a:r>
          </a:p>
          <a:p>
            <a:pPr lvl="0" algn="l">
              <a:buFont typeface="Arial" pitchFamily="34" charset="0"/>
              <a:buChar char="•"/>
            </a:pPr>
            <a:r>
              <a:rPr lang="en-US" dirty="0" smtClean="0">
                <a:latin typeface="Calibri" pitchFamily="34" charset="0"/>
              </a:rPr>
              <a:t> Control of many agricultural pests by natural enemies</a:t>
            </a:r>
          </a:p>
          <a:p>
            <a:pPr lvl="0" algn="l">
              <a:buFont typeface="Arial" pitchFamily="34" charset="0"/>
              <a:buChar char="•"/>
            </a:pPr>
            <a:r>
              <a:rPr lang="en-US" dirty="0" smtClean="0">
                <a:latin typeface="Calibri" pitchFamily="34" charset="0"/>
              </a:rPr>
              <a:t> Detoxification and decomposition of waste</a:t>
            </a:r>
          </a:p>
          <a:p>
            <a:pPr lvl="0" algn="l">
              <a:buFont typeface="Arial" pitchFamily="34" charset="0"/>
              <a:buChar char="•"/>
            </a:pPr>
            <a:r>
              <a:rPr lang="en-US" dirty="0" smtClean="0">
                <a:latin typeface="Calibri" pitchFamily="34" charset="0"/>
              </a:rPr>
              <a:t> Dispersal of seeds</a:t>
            </a:r>
          </a:p>
          <a:p>
            <a:pPr lvl="0" algn="l">
              <a:buFont typeface="Arial" pitchFamily="34" charset="0"/>
              <a:buChar char="•"/>
            </a:pPr>
            <a:r>
              <a:rPr lang="en-US" dirty="0" smtClean="0">
                <a:latin typeface="Calibri" pitchFamily="34" charset="0"/>
              </a:rPr>
              <a:t> Generation and preservation of soils and soil fertility</a:t>
            </a:r>
          </a:p>
          <a:p>
            <a:pPr lvl="0"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Maintenance of biodiversity</a:t>
            </a:r>
          </a:p>
          <a:p>
            <a:pPr lvl="0" algn="l">
              <a:buFont typeface="Arial" pitchFamily="34" charset="0"/>
              <a:buChar char="•"/>
            </a:pPr>
            <a:r>
              <a:rPr lang="en-US" dirty="0" smtClean="0">
                <a:latin typeface="Calibri" pitchFamily="34" charset="0"/>
              </a:rPr>
              <a:t> Mitigation of droughts and floods</a:t>
            </a:r>
          </a:p>
          <a:p>
            <a:pPr lvl="0" algn="l">
              <a:buFont typeface="Arial" pitchFamily="34" charset="0"/>
              <a:buChar char="•"/>
            </a:pPr>
            <a:r>
              <a:rPr lang="en-US" dirty="0" smtClean="0">
                <a:latin typeface="Calibri" pitchFamily="34" charset="0"/>
              </a:rPr>
              <a:t> Moderation of weather extremes</a:t>
            </a:r>
          </a:p>
          <a:p>
            <a:pPr lvl="0" algn="l">
              <a:buFont typeface="Arial" pitchFamily="34" charset="0"/>
              <a:buChar char="•"/>
            </a:pPr>
            <a:r>
              <a:rPr lang="en-US" dirty="0" smtClean="0">
                <a:latin typeface="Calibri" pitchFamily="34" charset="0"/>
              </a:rPr>
              <a:t> Nutrient cycling</a:t>
            </a:r>
          </a:p>
          <a:p>
            <a:pPr lvl="0" algn="l">
              <a:buFont typeface="Arial" pitchFamily="34" charset="0"/>
              <a:buChar char="•"/>
            </a:pPr>
            <a:r>
              <a:rPr lang="en-US" dirty="0" smtClean="0">
                <a:latin typeface="Calibri" pitchFamily="34" charset="0"/>
              </a:rPr>
              <a:t> Partial stabilization of climate</a:t>
            </a:r>
          </a:p>
          <a:p>
            <a:pPr lvl="0" algn="l">
              <a:buFont typeface="Arial" pitchFamily="34" charset="0"/>
              <a:buChar char="•"/>
            </a:pPr>
            <a:r>
              <a:rPr lang="en-US" dirty="0" smtClean="0">
                <a:latin typeface="Calibri" pitchFamily="34" charset="0"/>
              </a:rPr>
              <a:t> Pollination of crops and natural vegetation</a:t>
            </a:r>
          </a:p>
          <a:p>
            <a:pPr lvl="0" algn="l">
              <a:buFont typeface="Arial" pitchFamily="34" charset="0"/>
              <a:buChar char="•"/>
            </a:pPr>
            <a:r>
              <a:rPr lang="en-US" dirty="0" smtClean="0">
                <a:latin typeface="Calibri" pitchFamily="34" charset="0"/>
              </a:rPr>
              <a:t> Protection from ultraviolet rays</a:t>
            </a:r>
          </a:p>
          <a:p>
            <a:pPr lvl="0" algn="l">
              <a:buFont typeface="Arial" pitchFamily="34" charset="0"/>
              <a:buChar char="•"/>
            </a:pPr>
            <a:r>
              <a:rPr lang="en-US" dirty="0" smtClean="0">
                <a:latin typeface="Calibri" pitchFamily="34" charset="0"/>
              </a:rPr>
              <a:t> Protection of coastal shores from erosion</a:t>
            </a:r>
          </a:p>
          <a:p>
            <a:pPr algn="l">
              <a:buFont typeface="Arial" pitchFamily="34" charset="0"/>
              <a:buChar char="•"/>
            </a:pPr>
            <a:r>
              <a:rPr lang="en-US" dirty="0" smtClean="0">
                <a:latin typeface="Calibri" pitchFamily="34" charset="0"/>
              </a:rPr>
              <a:t> Provision of aesthetic beauty</a:t>
            </a:r>
          </a:p>
          <a:p>
            <a:pPr lvl="0" algn="l">
              <a:buFont typeface="Arial" pitchFamily="34" charset="0"/>
              <a:buChar char="•"/>
            </a:pPr>
            <a:r>
              <a:rPr lang="en-US" dirty="0" smtClean="0">
                <a:latin typeface="Calibri" pitchFamily="34" charset="0"/>
              </a:rPr>
              <a:t> Purification of air and water</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31</a:t>
            </a:fld>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type="title"/>
          </p:nvPr>
        </p:nvSpPr>
        <p:spPr>
          <a:xfrm>
            <a:off x="571472" y="142852"/>
            <a:ext cx="7772400" cy="1143000"/>
          </a:xfrm>
        </p:spPr>
        <p:txBody>
          <a:bodyPr/>
          <a:lstStyle/>
          <a:p>
            <a:pPr algn="ctr"/>
            <a:r>
              <a:rPr lang="en-US" sz="4000" dirty="0" smtClean="0">
                <a:latin typeface="Calibri" pitchFamily="34" charset="0"/>
              </a:rPr>
              <a:t>22.  </a:t>
            </a:r>
            <a:r>
              <a:rPr lang="en-US" sz="4000" dirty="0">
                <a:latin typeface="Calibri" pitchFamily="34" charset="0"/>
              </a:rPr>
              <a:t>Conservation </a:t>
            </a:r>
            <a:r>
              <a:rPr lang="en-US" sz="4000" dirty="0" smtClean="0">
                <a:latin typeface="Calibri" pitchFamily="34" charset="0"/>
              </a:rPr>
              <a:t>Biology</a:t>
            </a:r>
            <a:r>
              <a:rPr lang="en-US" dirty="0" smtClean="0">
                <a:latin typeface="Calibri" pitchFamily="34" charset="0"/>
              </a:rPr>
              <a:t/>
            </a:r>
            <a:br>
              <a:rPr lang="en-US" dirty="0" smtClean="0">
                <a:latin typeface="Calibri" pitchFamily="34" charset="0"/>
              </a:rPr>
            </a:br>
            <a:r>
              <a:rPr lang="en-US" sz="2800" b="1" dirty="0" smtClean="0">
                <a:solidFill>
                  <a:srgbClr val="FF0000"/>
                </a:solidFill>
                <a:latin typeface="Calibri" pitchFamily="34" charset="0"/>
              </a:rPr>
              <a:t>Cain et al. 476-490</a:t>
            </a:r>
            <a:endParaRPr lang="en-US" sz="2800" b="1" dirty="0">
              <a:solidFill>
                <a:srgbClr val="FF0000"/>
              </a:solidFill>
              <a:latin typeface="Calibri" pitchFamily="34" charset="0"/>
            </a:endParaRPr>
          </a:p>
        </p:txBody>
      </p:sp>
      <p:sp>
        <p:nvSpPr>
          <p:cNvPr id="261123" name="Rectangle 3"/>
          <p:cNvSpPr>
            <a:spLocks noGrp="1" noChangeArrowheads="1"/>
          </p:cNvSpPr>
          <p:nvPr>
            <p:ph idx="1"/>
          </p:nvPr>
        </p:nvSpPr>
        <p:spPr>
          <a:xfrm>
            <a:off x="500034" y="1500190"/>
            <a:ext cx="8458200" cy="5072082"/>
          </a:xfrm>
        </p:spPr>
        <p:txBody>
          <a:bodyPr/>
          <a:lstStyle/>
          <a:p>
            <a:pPr>
              <a:buClrTx/>
              <a:buFontTx/>
              <a:buChar char="•"/>
            </a:pPr>
            <a:r>
              <a:rPr lang="en-US" sz="2800" i="1" dirty="0">
                <a:latin typeface="Calibri" pitchFamily="34" charset="0"/>
              </a:rPr>
              <a:t>Case Study: </a:t>
            </a:r>
            <a:r>
              <a:rPr lang="en-US" sz="2800" dirty="0">
                <a:latin typeface="Calibri" pitchFamily="34" charset="0"/>
              </a:rPr>
              <a:t>Can Birds and Bombs Coexist?</a:t>
            </a:r>
          </a:p>
          <a:p>
            <a:pPr>
              <a:spcBef>
                <a:spcPct val="30000"/>
              </a:spcBef>
              <a:buClrTx/>
              <a:buFontTx/>
              <a:buChar char="•"/>
            </a:pPr>
            <a:r>
              <a:rPr lang="en-US" sz="2800" dirty="0">
                <a:latin typeface="Calibri" pitchFamily="34" charset="0"/>
              </a:rPr>
              <a:t>Conservation </a:t>
            </a:r>
            <a:r>
              <a:rPr lang="en-US" sz="2800" dirty="0" smtClean="0">
                <a:latin typeface="Calibri" pitchFamily="34" charset="0"/>
              </a:rPr>
              <a:t>Biology </a:t>
            </a:r>
            <a:r>
              <a:rPr lang="en-US" sz="2800" dirty="0" smtClean="0">
                <a:solidFill>
                  <a:srgbClr val="FF0000"/>
                </a:solidFill>
                <a:latin typeface="Calibri" pitchFamily="34" charset="0"/>
              </a:rPr>
              <a:t>p477-480</a:t>
            </a:r>
            <a:endParaRPr lang="en-US" sz="2800" dirty="0">
              <a:solidFill>
                <a:srgbClr val="FF0000"/>
              </a:solidFill>
              <a:latin typeface="Calibri" pitchFamily="34" charset="0"/>
            </a:endParaRPr>
          </a:p>
          <a:p>
            <a:pPr>
              <a:spcBef>
                <a:spcPct val="30000"/>
              </a:spcBef>
              <a:buClrTx/>
              <a:buFontTx/>
              <a:buChar char="•"/>
            </a:pPr>
            <a:r>
              <a:rPr lang="en-US" sz="2800" b="1" dirty="0" smtClean="0">
                <a:solidFill>
                  <a:srgbClr val="FF0000"/>
                </a:solidFill>
                <a:latin typeface="Calibri" pitchFamily="34" charset="0"/>
              </a:rPr>
              <a:t>Declining Biodiversity </a:t>
            </a:r>
            <a:r>
              <a:rPr lang="en-US" sz="2800" dirty="0" smtClean="0">
                <a:solidFill>
                  <a:srgbClr val="FF0000"/>
                </a:solidFill>
                <a:latin typeface="Calibri" pitchFamily="34" charset="0"/>
              </a:rPr>
              <a:t>p480-484</a:t>
            </a:r>
            <a:endParaRPr lang="en-US" sz="2800" dirty="0">
              <a:solidFill>
                <a:srgbClr val="FF0000"/>
              </a:solidFill>
              <a:latin typeface="Calibri" pitchFamily="34" charset="0"/>
            </a:endParaRPr>
          </a:p>
          <a:p>
            <a:pPr>
              <a:spcBef>
                <a:spcPct val="30000"/>
              </a:spcBef>
              <a:buClrTx/>
              <a:buFontTx/>
              <a:buChar char="•"/>
            </a:pPr>
            <a:r>
              <a:rPr lang="en-US" sz="2800" b="1" dirty="0">
                <a:solidFill>
                  <a:srgbClr val="FF0000"/>
                </a:solidFill>
                <a:latin typeface="Calibri" pitchFamily="34" charset="0"/>
              </a:rPr>
              <a:t>Threats to </a:t>
            </a:r>
            <a:r>
              <a:rPr lang="en-US" sz="2800" b="1" dirty="0" smtClean="0">
                <a:solidFill>
                  <a:srgbClr val="FF0000"/>
                </a:solidFill>
                <a:latin typeface="Calibri" pitchFamily="34" charset="0"/>
              </a:rPr>
              <a:t>Biodiversity </a:t>
            </a:r>
            <a:r>
              <a:rPr lang="en-US" sz="2800" dirty="0" smtClean="0">
                <a:solidFill>
                  <a:srgbClr val="FF0000"/>
                </a:solidFill>
                <a:latin typeface="Calibri" pitchFamily="34" charset="0"/>
              </a:rPr>
              <a:t>p484-490</a:t>
            </a:r>
            <a:endParaRPr lang="en-US" sz="2800" dirty="0">
              <a:solidFill>
                <a:srgbClr val="FF0000"/>
              </a:solidFill>
              <a:latin typeface="Calibri" pitchFamily="34" charset="0"/>
            </a:endParaRPr>
          </a:p>
          <a:p>
            <a:pPr>
              <a:spcBef>
                <a:spcPct val="30000"/>
              </a:spcBef>
              <a:buClrTx/>
              <a:buFontTx/>
              <a:buChar char="•"/>
            </a:pPr>
            <a:r>
              <a:rPr lang="en-US" sz="2800" dirty="0">
                <a:latin typeface="Calibri" pitchFamily="34" charset="0"/>
              </a:rPr>
              <a:t>Approaches to </a:t>
            </a:r>
            <a:r>
              <a:rPr lang="en-US" sz="2800" dirty="0" smtClean="0">
                <a:latin typeface="Calibri" pitchFamily="34" charset="0"/>
              </a:rPr>
              <a:t>Conservation </a:t>
            </a:r>
            <a:r>
              <a:rPr lang="en-US" sz="2800" dirty="0" smtClean="0">
                <a:solidFill>
                  <a:srgbClr val="FF0000"/>
                </a:solidFill>
                <a:latin typeface="Calibri" pitchFamily="34" charset="0"/>
              </a:rPr>
              <a:t>(p490)</a:t>
            </a:r>
            <a:endParaRPr lang="en-US" sz="2800" dirty="0">
              <a:solidFill>
                <a:srgbClr val="FF0000"/>
              </a:solidFill>
              <a:latin typeface="Calibri" pitchFamily="34" charset="0"/>
            </a:endParaRPr>
          </a:p>
          <a:p>
            <a:pPr>
              <a:spcBef>
                <a:spcPct val="30000"/>
              </a:spcBef>
              <a:buClrTx/>
              <a:buFontTx/>
              <a:buChar char="•"/>
            </a:pPr>
            <a:r>
              <a:rPr lang="en-US" sz="2800" dirty="0">
                <a:latin typeface="Calibri" pitchFamily="34" charset="0"/>
              </a:rPr>
              <a:t>Ranking Species for </a:t>
            </a:r>
            <a:r>
              <a:rPr lang="en-US" sz="2800" dirty="0" smtClean="0">
                <a:latin typeface="Calibri" pitchFamily="34" charset="0"/>
              </a:rPr>
              <a:t>Protection </a:t>
            </a:r>
            <a:r>
              <a:rPr lang="en-US" sz="2800" dirty="0" smtClean="0">
                <a:solidFill>
                  <a:srgbClr val="FF0000"/>
                </a:solidFill>
                <a:latin typeface="Calibri" pitchFamily="34" charset="0"/>
              </a:rPr>
              <a:t>(p495)</a:t>
            </a:r>
            <a:endParaRPr lang="en-US" sz="2800" dirty="0">
              <a:solidFill>
                <a:srgbClr val="FF0000"/>
              </a:solidFill>
              <a:latin typeface="Calibri" pitchFamily="34" charset="0"/>
            </a:endParaRPr>
          </a:p>
          <a:p>
            <a:pPr>
              <a:spcBef>
                <a:spcPct val="30000"/>
              </a:spcBef>
              <a:buClrTx/>
              <a:buFontTx/>
              <a:buChar char="•"/>
            </a:pPr>
            <a:r>
              <a:rPr lang="en-US" sz="2800" i="1" dirty="0">
                <a:latin typeface="Calibri" pitchFamily="34" charset="0"/>
              </a:rPr>
              <a:t>Case Study Revisited</a:t>
            </a:r>
          </a:p>
          <a:p>
            <a:pPr>
              <a:spcBef>
                <a:spcPct val="30000"/>
              </a:spcBef>
              <a:buClrTx/>
              <a:buFontTx/>
              <a:buChar char="•"/>
            </a:pPr>
            <a:r>
              <a:rPr lang="en-US" sz="2800" i="1" dirty="0">
                <a:latin typeface="Calibri" pitchFamily="34" charset="0"/>
              </a:rPr>
              <a:t>Connections in Nature</a:t>
            </a:r>
            <a:r>
              <a:rPr lang="en-US" sz="2800" dirty="0">
                <a:latin typeface="Calibri" pitchFamily="34" charset="0"/>
              </a:rPr>
              <a:t>: Some Burning Questions</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32</a:t>
            </a:fld>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type="title"/>
          </p:nvPr>
        </p:nvSpPr>
        <p:spPr>
          <a:xfrm>
            <a:off x="571472" y="142852"/>
            <a:ext cx="7772400" cy="1143000"/>
          </a:xfrm>
        </p:spPr>
        <p:txBody>
          <a:bodyPr/>
          <a:lstStyle/>
          <a:p>
            <a:pPr algn="ctr"/>
            <a:r>
              <a:rPr lang="en-US" sz="4000" dirty="0" smtClean="0">
                <a:latin typeface="Calibri" pitchFamily="34" charset="0"/>
              </a:rPr>
              <a:t>22.  </a:t>
            </a:r>
            <a:r>
              <a:rPr lang="en-US" sz="4000" dirty="0">
                <a:latin typeface="Calibri" pitchFamily="34" charset="0"/>
              </a:rPr>
              <a:t>Conservation </a:t>
            </a:r>
            <a:r>
              <a:rPr lang="en-US" sz="4000" dirty="0" smtClean="0">
                <a:latin typeface="Calibri" pitchFamily="34" charset="0"/>
              </a:rPr>
              <a:t>Biology</a:t>
            </a:r>
            <a:r>
              <a:rPr lang="en-US" dirty="0" smtClean="0">
                <a:latin typeface="Calibri" pitchFamily="34" charset="0"/>
              </a:rPr>
              <a:t/>
            </a:r>
            <a:br>
              <a:rPr lang="en-US" dirty="0" smtClean="0">
                <a:latin typeface="Calibri" pitchFamily="34" charset="0"/>
              </a:rPr>
            </a:br>
            <a:r>
              <a:rPr lang="en-US" sz="2800" b="1" dirty="0" smtClean="0">
                <a:solidFill>
                  <a:srgbClr val="FF0000"/>
                </a:solidFill>
                <a:latin typeface="Calibri" pitchFamily="34" charset="0"/>
              </a:rPr>
              <a:t>Cain et al. 478-490</a:t>
            </a:r>
            <a:endParaRPr lang="en-US" sz="2800" b="1" dirty="0">
              <a:solidFill>
                <a:srgbClr val="FF0000"/>
              </a:solidFill>
              <a:latin typeface="Calibri" pitchFamily="34" charset="0"/>
            </a:endParaRPr>
          </a:p>
        </p:txBody>
      </p:sp>
      <p:sp>
        <p:nvSpPr>
          <p:cNvPr id="5" name="Rectangle 3"/>
          <p:cNvSpPr>
            <a:spLocks noGrp="1" noChangeArrowheads="1"/>
          </p:cNvSpPr>
          <p:nvPr>
            <p:ph idx="1"/>
          </p:nvPr>
        </p:nvSpPr>
        <p:spPr>
          <a:xfrm>
            <a:off x="500034" y="1500190"/>
            <a:ext cx="8458200" cy="5072082"/>
          </a:xfrm>
        </p:spPr>
        <p:txBody>
          <a:bodyPr/>
          <a:lstStyle/>
          <a:p>
            <a:pPr>
              <a:buClrTx/>
              <a:buFontTx/>
              <a:buChar char="•"/>
            </a:pPr>
            <a:r>
              <a:rPr lang="en-US" sz="2800" i="1" dirty="0">
                <a:latin typeface="Calibri" pitchFamily="34" charset="0"/>
              </a:rPr>
              <a:t>Case Study: </a:t>
            </a:r>
            <a:r>
              <a:rPr lang="en-US" sz="2800" dirty="0">
                <a:latin typeface="Calibri" pitchFamily="34" charset="0"/>
              </a:rPr>
              <a:t>Can Birds and Bombs Coexist?</a:t>
            </a:r>
          </a:p>
          <a:p>
            <a:pPr>
              <a:spcBef>
                <a:spcPct val="30000"/>
              </a:spcBef>
              <a:buClrTx/>
              <a:buFontTx/>
              <a:buChar char="•"/>
            </a:pPr>
            <a:r>
              <a:rPr lang="en-US" sz="2800" dirty="0">
                <a:latin typeface="Calibri" pitchFamily="34" charset="0"/>
              </a:rPr>
              <a:t>Conservation </a:t>
            </a:r>
            <a:r>
              <a:rPr lang="en-US" sz="2800" dirty="0" smtClean="0">
                <a:latin typeface="Calibri" pitchFamily="34" charset="0"/>
              </a:rPr>
              <a:t>Biology </a:t>
            </a:r>
            <a:r>
              <a:rPr lang="en-US" sz="2800" dirty="0" smtClean="0">
                <a:solidFill>
                  <a:srgbClr val="FF0000"/>
                </a:solidFill>
                <a:latin typeface="Calibri" pitchFamily="34" charset="0"/>
              </a:rPr>
              <a:t>p477-480</a:t>
            </a:r>
            <a:endParaRPr lang="en-US" sz="2800" dirty="0">
              <a:solidFill>
                <a:srgbClr val="FF0000"/>
              </a:solidFill>
              <a:latin typeface="Calibri" pitchFamily="34" charset="0"/>
            </a:endParaRPr>
          </a:p>
          <a:p>
            <a:pPr>
              <a:spcBef>
                <a:spcPct val="30000"/>
              </a:spcBef>
              <a:buClrTx/>
              <a:buFontTx/>
              <a:buChar char="•"/>
            </a:pPr>
            <a:r>
              <a:rPr lang="en-US" sz="2800" b="1" dirty="0" smtClean="0">
                <a:solidFill>
                  <a:srgbClr val="FF0000"/>
                </a:solidFill>
                <a:latin typeface="Calibri" pitchFamily="34" charset="0"/>
              </a:rPr>
              <a:t>Declining Biodiversity </a:t>
            </a:r>
            <a:r>
              <a:rPr lang="en-US" sz="2800" dirty="0" smtClean="0">
                <a:solidFill>
                  <a:srgbClr val="FF0000"/>
                </a:solidFill>
                <a:latin typeface="Calibri" pitchFamily="34" charset="0"/>
              </a:rPr>
              <a:t>p480-484</a:t>
            </a:r>
            <a:endParaRPr lang="en-US" sz="2800" dirty="0">
              <a:solidFill>
                <a:srgbClr val="FF0000"/>
              </a:solidFill>
              <a:latin typeface="Calibri" pitchFamily="34" charset="0"/>
            </a:endParaRPr>
          </a:p>
          <a:p>
            <a:pPr>
              <a:spcBef>
                <a:spcPct val="30000"/>
              </a:spcBef>
              <a:buClrTx/>
              <a:buFontTx/>
              <a:buChar char="•"/>
            </a:pPr>
            <a:r>
              <a:rPr lang="en-US" sz="2800" dirty="0">
                <a:latin typeface="Calibri" pitchFamily="34" charset="0"/>
              </a:rPr>
              <a:t>Threats to </a:t>
            </a:r>
            <a:r>
              <a:rPr lang="en-US" sz="2800" dirty="0" smtClean="0">
                <a:latin typeface="Calibri" pitchFamily="34" charset="0"/>
              </a:rPr>
              <a:t>Biodiversity </a:t>
            </a:r>
            <a:r>
              <a:rPr lang="en-US" sz="2800" dirty="0" smtClean="0">
                <a:solidFill>
                  <a:srgbClr val="FF0000"/>
                </a:solidFill>
                <a:latin typeface="Calibri" pitchFamily="34" charset="0"/>
              </a:rPr>
              <a:t>p484-490</a:t>
            </a:r>
            <a:endParaRPr lang="en-US" sz="2800" dirty="0">
              <a:solidFill>
                <a:srgbClr val="FF0000"/>
              </a:solidFill>
              <a:latin typeface="Calibri" pitchFamily="34" charset="0"/>
            </a:endParaRPr>
          </a:p>
          <a:p>
            <a:pPr>
              <a:spcBef>
                <a:spcPct val="30000"/>
              </a:spcBef>
              <a:buClrTx/>
              <a:buFontTx/>
              <a:buChar char="•"/>
            </a:pPr>
            <a:r>
              <a:rPr lang="en-US" sz="2800" dirty="0">
                <a:latin typeface="Calibri" pitchFamily="34" charset="0"/>
              </a:rPr>
              <a:t>Approaches to </a:t>
            </a:r>
            <a:r>
              <a:rPr lang="en-US" sz="2800" dirty="0" smtClean="0">
                <a:latin typeface="Calibri" pitchFamily="34" charset="0"/>
              </a:rPr>
              <a:t>Conservation </a:t>
            </a:r>
            <a:r>
              <a:rPr lang="en-US" sz="2800" dirty="0" smtClean="0">
                <a:solidFill>
                  <a:srgbClr val="FF0000"/>
                </a:solidFill>
                <a:latin typeface="Calibri" pitchFamily="34" charset="0"/>
              </a:rPr>
              <a:t>(p490)</a:t>
            </a:r>
            <a:endParaRPr lang="en-US" sz="2800" dirty="0">
              <a:solidFill>
                <a:srgbClr val="FF0000"/>
              </a:solidFill>
              <a:latin typeface="Calibri" pitchFamily="34" charset="0"/>
            </a:endParaRPr>
          </a:p>
          <a:p>
            <a:pPr>
              <a:spcBef>
                <a:spcPct val="30000"/>
              </a:spcBef>
              <a:buClrTx/>
              <a:buFontTx/>
              <a:buChar char="•"/>
            </a:pPr>
            <a:r>
              <a:rPr lang="en-US" sz="2800" dirty="0">
                <a:latin typeface="Calibri" pitchFamily="34" charset="0"/>
              </a:rPr>
              <a:t>Ranking Species for </a:t>
            </a:r>
            <a:r>
              <a:rPr lang="en-US" sz="2800" dirty="0" smtClean="0">
                <a:latin typeface="Calibri" pitchFamily="34" charset="0"/>
              </a:rPr>
              <a:t>Protection </a:t>
            </a:r>
            <a:r>
              <a:rPr lang="en-US" sz="2800" dirty="0" smtClean="0">
                <a:solidFill>
                  <a:srgbClr val="FF0000"/>
                </a:solidFill>
                <a:latin typeface="Calibri" pitchFamily="34" charset="0"/>
              </a:rPr>
              <a:t>(p495)</a:t>
            </a:r>
            <a:endParaRPr lang="en-US" sz="2800" dirty="0">
              <a:solidFill>
                <a:srgbClr val="FF0000"/>
              </a:solidFill>
              <a:latin typeface="Calibri" pitchFamily="34" charset="0"/>
            </a:endParaRPr>
          </a:p>
          <a:p>
            <a:pPr>
              <a:spcBef>
                <a:spcPct val="30000"/>
              </a:spcBef>
              <a:buClrTx/>
              <a:buFontTx/>
              <a:buChar char="•"/>
            </a:pPr>
            <a:r>
              <a:rPr lang="en-US" sz="2800" i="1" dirty="0">
                <a:latin typeface="Calibri" pitchFamily="34" charset="0"/>
              </a:rPr>
              <a:t>Case Study Revisited</a:t>
            </a:r>
          </a:p>
          <a:p>
            <a:pPr>
              <a:spcBef>
                <a:spcPct val="30000"/>
              </a:spcBef>
              <a:buClrTx/>
              <a:buFontTx/>
              <a:buChar char="•"/>
            </a:pPr>
            <a:r>
              <a:rPr lang="en-US" sz="2800" i="1" dirty="0">
                <a:latin typeface="Calibri" pitchFamily="34" charset="0"/>
              </a:rPr>
              <a:t>Connections in Nature</a:t>
            </a:r>
            <a:r>
              <a:rPr lang="en-US" sz="2800" dirty="0">
                <a:latin typeface="Calibri" pitchFamily="34" charset="0"/>
              </a:rPr>
              <a:t>: Some Burning Questions</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33</a:t>
            </a:fld>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9" name="Rectangle 3"/>
          <p:cNvSpPr>
            <a:spLocks noGrp="1" noChangeArrowheads="1"/>
          </p:cNvSpPr>
          <p:nvPr>
            <p:ph type="body" idx="4294967295"/>
          </p:nvPr>
        </p:nvSpPr>
        <p:spPr>
          <a:xfrm>
            <a:off x="285752" y="2071701"/>
            <a:ext cx="8215338" cy="4000505"/>
          </a:xfrm>
        </p:spPr>
        <p:txBody>
          <a:bodyPr>
            <a:normAutofit/>
          </a:bodyPr>
          <a:lstStyle/>
          <a:p>
            <a:pPr>
              <a:lnSpc>
                <a:spcPct val="90000"/>
              </a:lnSpc>
              <a:buClrTx/>
              <a:buSzPct val="100000"/>
              <a:buFont typeface="Arial" pitchFamily="34" charset="0"/>
              <a:buChar char="•"/>
            </a:pPr>
            <a:r>
              <a:rPr lang="en-US" sz="2800" dirty="0">
                <a:latin typeface="Calibri" pitchFamily="34" charset="0"/>
              </a:rPr>
              <a:t>As the human population has grown, and we have cut, plowed, drained, and dammed, we have destroyed the habitat of many species</a:t>
            </a:r>
            <a:r>
              <a:rPr lang="en-US" sz="2800" dirty="0" smtClean="0">
                <a:latin typeface="Calibri" pitchFamily="34" charset="0"/>
              </a:rPr>
              <a:t>.</a:t>
            </a:r>
          </a:p>
          <a:p>
            <a:pPr>
              <a:lnSpc>
                <a:spcPct val="90000"/>
              </a:lnSpc>
              <a:buClrTx/>
              <a:buSzPct val="100000"/>
              <a:buFont typeface="Arial" pitchFamily="34" charset="0"/>
              <a:buChar char="•"/>
            </a:pPr>
            <a:endParaRPr lang="en-US" sz="2800" dirty="0">
              <a:latin typeface="Calibri" pitchFamily="34" charset="0"/>
            </a:endParaRPr>
          </a:p>
          <a:p>
            <a:pPr>
              <a:lnSpc>
                <a:spcPct val="90000"/>
              </a:lnSpc>
              <a:buClrTx/>
              <a:buSzPct val="100000"/>
              <a:buFont typeface="Arial" pitchFamily="34" charset="0"/>
              <a:buChar char="•"/>
            </a:pPr>
            <a:r>
              <a:rPr lang="en-US" sz="2800" dirty="0">
                <a:latin typeface="Calibri" pitchFamily="34" charset="0"/>
              </a:rPr>
              <a:t>These changes have given rise to a biodiversity crisis</a:t>
            </a:r>
            <a:r>
              <a:rPr lang="en-US" sz="2800" dirty="0" smtClean="0">
                <a:latin typeface="Calibri" pitchFamily="34" charset="0"/>
              </a:rPr>
              <a:t>.</a:t>
            </a:r>
          </a:p>
          <a:p>
            <a:pPr>
              <a:lnSpc>
                <a:spcPct val="90000"/>
              </a:lnSpc>
              <a:buClrTx/>
              <a:buSzPct val="100000"/>
              <a:buFont typeface="Arial" pitchFamily="34" charset="0"/>
              <a:buChar char="•"/>
            </a:pPr>
            <a:endParaRPr lang="en-US" sz="2800" dirty="0">
              <a:latin typeface="Calibri" pitchFamily="34" charset="0"/>
            </a:endParaRPr>
          </a:p>
          <a:p>
            <a:pPr>
              <a:lnSpc>
                <a:spcPct val="90000"/>
              </a:lnSpc>
              <a:buClrTx/>
              <a:buSzPct val="100000"/>
              <a:buFont typeface="Arial" pitchFamily="34" charset="0"/>
              <a:buChar char="•"/>
            </a:pPr>
            <a:r>
              <a:rPr lang="en-US" sz="2800" dirty="0">
                <a:latin typeface="Calibri" pitchFamily="34" charset="0"/>
              </a:rPr>
              <a:t>The Red List of Threatened Species, compiled by the World Conservation Union, lists 16,118 species as threatened with extinction.</a:t>
            </a:r>
          </a:p>
        </p:txBody>
      </p:sp>
      <p:sp>
        <p:nvSpPr>
          <p:cNvPr id="3" name="TextBox 2"/>
          <p:cNvSpPr txBox="1"/>
          <p:nvPr/>
        </p:nvSpPr>
        <p:spPr>
          <a:xfrm>
            <a:off x="285720" y="500042"/>
            <a:ext cx="8643998" cy="1384995"/>
          </a:xfrm>
          <a:prstGeom prst="rect">
            <a:avLst/>
          </a:prstGeom>
          <a:noFill/>
        </p:spPr>
        <p:txBody>
          <a:bodyPr wrap="square" rtlCol="0">
            <a:spAutoFit/>
          </a:bodyPr>
          <a:lstStyle/>
          <a:p>
            <a:pPr algn="l"/>
            <a:r>
              <a:rPr lang="en-US" sz="2800" b="1" dirty="0" smtClean="0">
                <a:solidFill>
                  <a:srgbClr val="0000FF"/>
                </a:solidFill>
                <a:latin typeface="Calibri" pitchFamily="34" charset="0"/>
              </a:rPr>
              <a:t>Biodiversity</a:t>
            </a:r>
            <a:r>
              <a:rPr lang="en-US" sz="2800" dirty="0" smtClean="0">
                <a:latin typeface="Calibri" pitchFamily="34" charset="0"/>
              </a:rPr>
              <a:t> is a term used to describe the diversity of important ecological entities that includes genes, species, communities.</a:t>
            </a:r>
            <a:endParaRPr lang="en-US" sz="2800" dirty="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34</a:t>
            </a:fld>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2373" y="332656"/>
            <a:ext cx="9133191" cy="6220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35</a:t>
            </a:fld>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7" name="Rectangle 3"/>
          <p:cNvSpPr>
            <a:spLocks noGrp="1" noChangeArrowheads="1"/>
          </p:cNvSpPr>
          <p:nvPr>
            <p:ph type="body" idx="4294967295"/>
          </p:nvPr>
        </p:nvSpPr>
        <p:spPr>
          <a:xfrm>
            <a:off x="500034" y="762016"/>
            <a:ext cx="7786742" cy="4953000"/>
          </a:xfrm>
        </p:spPr>
        <p:txBody>
          <a:bodyPr/>
          <a:lstStyle/>
          <a:p>
            <a:pPr marL="0" indent="0">
              <a:buClrTx/>
              <a:buSzPct val="100000"/>
              <a:buNone/>
            </a:pPr>
            <a:r>
              <a:rPr lang="en-US" sz="2800" dirty="0">
                <a:latin typeface="Calibri" pitchFamily="34" charset="0"/>
              </a:rPr>
              <a:t>Protecting biodiversity is critically important on many </a:t>
            </a:r>
            <a:r>
              <a:rPr lang="en-US" sz="2800" dirty="0" smtClean="0">
                <a:latin typeface="Calibri" pitchFamily="34" charset="0"/>
              </a:rPr>
              <a:t>levels:</a:t>
            </a:r>
          </a:p>
          <a:p>
            <a:pPr>
              <a:buClrTx/>
              <a:buSzPct val="100000"/>
              <a:buNone/>
            </a:pPr>
            <a:endParaRPr lang="en-US" sz="2800" dirty="0">
              <a:latin typeface="Calibri" pitchFamily="34" charset="0"/>
            </a:endParaRPr>
          </a:p>
          <a:p>
            <a:pPr>
              <a:buClrTx/>
              <a:buSzPct val="100000"/>
              <a:buFont typeface="Arial" pitchFamily="34" charset="0"/>
              <a:buChar char="•"/>
            </a:pPr>
            <a:r>
              <a:rPr lang="en-US" dirty="0" smtClean="0">
                <a:latin typeface="Calibri" pitchFamily="34" charset="0"/>
              </a:rPr>
              <a:t>We </a:t>
            </a:r>
            <a:r>
              <a:rPr lang="en-US" dirty="0">
                <a:latin typeface="Calibri" pitchFamily="34" charset="0"/>
              </a:rPr>
              <a:t>use hundreds of domesticated and wild species for food, fuel, fiber, medicines, </a:t>
            </a:r>
            <a:r>
              <a:rPr lang="en-US" dirty="0" smtClean="0">
                <a:latin typeface="Calibri" pitchFamily="34" charset="0"/>
              </a:rPr>
              <a:t>and building materials.</a:t>
            </a:r>
          </a:p>
          <a:p>
            <a:pPr>
              <a:buClrTx/>
              <a:buSzPct val="100000"/>
              <a:buFont typeface="Arial" pitchFamily="34" charset="0"/>
              <a:buChar char="•"/>
            </a:pPr>
            <a:endParaRPr lang="en-US" dirty="0" smtClean="0">
              <a:latin typeface="Calibri" pitchFamily="34" charset="0"/>
            </a:endParaRPr>
          </a:p>
          <a:p>
            <a:pPr>
              <a:buClrTx/>
              <a:buSzPct val="100000"/>
              <a:buFont typeface="Arial" pitchFamily="34" charset="0"/>
              <a:buChar char="•"/>
            </a:pPr>
            <a:r>
              <a:rPr lang="en-US" dirty="0" smtClean="0">
                <a:latin typeface="Calibri" pitchFamily="34" charset="0"/>
              </a:rPr>
              <a:t>We are dependent on ecosystem services (listed on a previous image).</a:t>
            </a:r>
          </a:p>
          <a:p>
            <a:pPr>
              <a:buClrTx/>
              <a:buSzPct val="100000"/>
              <a:buFont typeface="Arial" pitchFamily="34" charset="0"/>
              <a:buChar char="•"/>
            </a:pPr>
            <a:endParaRPr lang="en-US" dirty="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36</a:t>
            </a:fld>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3" name="Text Box 3"/>
          <p:cNvSpPr txBox="1">
            <a:spLocks noChangeArrowheads="1"/>
          </p:cNvSpPr>
          <p:nvPr/>
        </p:nvSpPr>
        <p:spPr bwMode="auto">
          <a:xfrm>
            <a:off x="0" y="119698"/>
            <a:ext cx="9144000" cy="523220"/>
          </a:xfrm>
          <a:prstGeom prst="rect">
            <a:avLst/>
          </a:prstGeom>
          <a:noFill/>
          <a:ln w="9525">
            <a:noFill/>
            <a:miter lim="800000"/>
            <a:headEnd/>
            <a:tailEnd/>
          </a:ln>
          <a:effectLst/>
        </p:spPr>
        <p:txBody>
          <a:bodyPr anchor="ctr">
            <a:spAutoFit/>
          </a:bodyPr>
          <a:lstStyle/>
          <a:p>
            <a:pPr>
              <a:spcBef>
                <a:spcPct val="50000"/>
              </a:spcBef>
            </a:pPr>
            <a:r>
              <a:rPr lang="en-US" sz="2800" dirty="0">
                <a:latin typeface="Calibri" pitchFamily="34" charset="0"/>
              </a:rPr>
              <a:t>Figure 22.4  Loss of Forest Cover in Western Ecuador</a:t>
            </a:r>
          </a:p>
        </p:txBody>
      </p:sp>
      <p:pic>
        <p:nvPicPr>
          <p:cNvPr id="588804" name="Picture 4" descr="Ecology-Fig-22-04-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720" y="857232"/>
            <a:ext cx="8534400" cy="5786454"/>
          </a:xfrm>
          <a:prstGeom prst="rect">
            <a:avLst/>
          </a:prstGeom>
          <a:noFill/>
        </p:spPr>
      </p:pic>
      <p:sp>
        <p:nvSpPr>
          <p:cNvPr id="5" name="Text Box 4"/>
          <p:cNvSpPr txBox="1">
            <a:spLocks noChangeArrowheads="1"/>
          </p:cNvSpPr>
          <p:nvPr/>
        </p:nvSpPr>
        <p:spPr bwMode="auto">
          <a:xfrm>
            <a:off x="357158" y="5570076"/>
            <a:ext cx="8429684" cy="523220"/>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spcBef>
                <a:spcPct val="50000"/>
              </a:spcBef>
            </a:pPr>
            <a:r>
              <a:rPr lang="en-US" sz="2800" b="1" dirty="0">
                <a:latin typeface="Arial" charset="0"/>
              </a:rPr>
              <a:t>Concept 22.2: Biodiversity is declining </a:t>
            </a:r>
            <a:r>
              <a:rPr lang="en-US" sz="2800" b="1" dirty="0" smtClean="0">
                <a:latin typeface="Arial" charset="0"/>
              </a:rPr>
              <a:t>globally.</a:t>
            </a:r>
            <a:endParaRPr lang="en-US" sz="2800" b="1" dirty="0">
              <a:latin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37</a:t>
            </a:fld>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990600" y="457200"/>
            <a:ext cx="6781800" cy="1295400"/>
          </a:xfrm>
        </p:spPr>
        <p:txBody>
          <a:bodyPr>
            <a:normAutofit/>
          </a:bodyPr>
          <a:lstStyle/>
          <a:p>
            <a:r>
              <a:rPr lang="en-US" sz="3200" b="1" dirty="0" smtClean="0">
                <a:solidFill>
                  <a:schemeClr val="tx1"/>
                </a:solidFill>
                <a:latin typeface="Calibri" pitchFamily="34" charset="0"/>
              </a:rPr>
              <a:t>Extinction Rates</a:t>
            </a:r>
            <a:br>
              <a:rPr lang="en-US" sz="3200" b="1" dirty="0" smtClean="0">
                <a:solidFill>
                  <a:schemeClr val="tx1"/>
                </a:solidFill>
                <a:latin typeface="Calibri" pitchFamily="34" charset="0"/>
              </a:rPr>
            </a:br>
            <a:r>
              <a:rPr lang="en-US" sz="3200" dirty="0" smtClean="0">
                <a:solidFill>
                  <a:schemeClr val="tx1"/>
                </a:solidFill>
                <a:latin typeface="Calibri" pitchFamily="34" charset="0"/>
              </a:rPr>
              <a:t>(10 million species of eukaryotes)</a:t>
            </a:r>
          </a:p>
        </p:txBody>
      </p:sp>
      <p:sp>
        <p:nvSpPr>
          <p:cNvPr id="149507" name="Rectangle 3"/>
          <p:cNvSpPr>
            <a:spLocks noGrp="1" noChangeArrowheads="1"/>
          </p:cNvSpPr>
          <p:nvPr>
            <p:ph idx="1"/>
          </p:nvPr>
        </p:nvSpPr>
        <p:spPr>
          <a:xfrm>
            <a:off x="571472" y="1785926"/>
            <a:ext cx="7581900" cy="2147887"/>
          </a:xfrm>
        </p:spPr>
        <p:txBody>
          <a:bodyPr/>
          <a:lstStyle/>
          <a:p>
            <a:pPr>
              <a:lnSpc>
                <a:spcPct val="90000"/>
              </a:lnSpc>
              <a:buClrTx/>
              <a:buSzPct val="100000"/>
              <a:buFont typeface="Arial" pitchFamily="34" charset="0"/>
              <a:buChar char="•"/>
            </a:pPr>
            <a:r>
              <a:rPr lang="en-US" sz="2800" dirty="0" smtClean="0">
                <a:latin typeface="Calibri" pitchFamily="34" charset="0"/>
              </a:rPr>
              <a:t>Historically 10 per year</a:t>
            </a:r>
          </a:p>
          <a:p>
            <a:pPr>
              <a:lnSpc>
                <a:spcPct val="90000"/>
              </a:lnSpc>
              <a:buClrTx/>
              <a:buSzPct val="100000"/>
              <a:buFont typeface="Arial" pitchFamily="34" charset="0"/>
              <a:buChar char="•"/>
            </a:pPr>
            <a:r>
              <a:rPr lang="en-US" sz="2800" dirty="0" smtClean="0">
                <a:latin typeface="Calibri" pitchFamily="34" charset="0"/>
              </a:rPr>
              <a:t>From 1600 to 1950 about 100 per year</a:t>
            </a:r>
          </a:p>
          <a:p>
            <a:pPr>
              <a:lnSpc>
                <a:spcPct val="90000"/>
              </a:lnSpc>
              <a:buClrTx/>
              <a:buSzPct val="100000"/>
              <a:buFont typeface="Arial" pitchFamily="34" charset="0"/>
              <a:buChar char="•"/>
            </a:pPr>
            <a:r>
              <a:rPr lang="en-US" sz="2800" dirty="0" smtClean="0">
                <a:latin typeface="Calibri" pitchFamily="34" charset="0"/>
              </a:rPr>
              <a:t>Currently 1000’s per year</a:t>
            </a:r>
          </a:p>
          <a:p>
            <a:pPr>
              <a:lnSpc>
                <a:spcPct val="90000"/>
              </a:lnSpc>
              <a:buClrTx/>
              <a:buSzPct val="100000"/>
              <a:buFont typeface="Arial" pitchFamily="34" charset="0"/>
              <a:buChar char="•"/>
            </a:pPr>
            <a:r>
              <a:rPr lang="en-US" sz="2800" dirty="0" smtClean="0">
                <a:latin typeface="Calibri" pitchFamily="34" charset="0"/>
              </a:rPr>
              <a:t>Later this century: 10,000’s per year</a:t>
            </a:r>
          </a:p>
        </p:txBody>
      </p:sp>
      <p:pic>
        <p:nvPicPr>
          <p:cNvPr id="149509" name="Picture 5" descr="P1070862.JP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5703665" y="3697288"/>
            <a:ext cx="3476847" cy="3160712"/>
          </a:xfrm>
          <a:prstGeom prst="rect">
            <a:avLst/>
          </a:prstGeom>
          <a:noFill/>
          <a:ln w="9525">
            <a:noFill/>
            <a:miter lim="800000"/>
            <a:headEnd/>
            <a:tailEnd/>
          </a:ln>
        </p:spPr>
      </p:pic>
      <p:pic>
        <p:nvPicPr>
          <p:cNvPr id="6" name="Picture 5" descr="Lone Pine Sanctuary (22).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 y="3697288"/>
            <a:ext cx="2370534" cy="3160712"/>
          </a:xfrm>
          <a:prstGeom prst="rect">
            <a:avLst/>
          </a:prstGeom>
        </p:spPr>
      </p:pic>
      <p:pic>
        <p:nvPicPr>
          <p:cNvPr id="7" name="Picture 2" descr="R_Polar bears"/>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2379402" y="3697288"/>
            <a:ext cx="3324263" cy="2290048"/>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38</a:t>
            </a:fld>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539552" y="188640"/>
            <a:ext cx="7776864" cy="480131"/>
          </a:xfrm>
          <a:prstGeom prst="rect">
            <a:avLst/>
          </a:prstGeom>
          <a:noFill/>
          <a:ln w="9525">
            <a:noFill/>
            <a:miter lim="800000"/>
            <a:headEnd/>
            <a:tailEnd/>
          </a:ln>
        </p:spPr>
        <p:txBody>
          <a:bodyPr wrap="square">
            <a:spAutoFit/>
          </a:bodyPr>
          <a:lstStyle/>
          <a:p>
            <a:pPr>
              <a:lnSpc>
                <a:spcPct val="90000"/>
              </a:lnSpc>
            </a:pPr>
            <a:r>
              <a:rPr lang="en-US" sz="2800" b="1" dirty="0">
                <a:latin typeface="Calibri" pitchFamily="34" charset="0"/>
              </a:rPr>
              <a:t>End result: </a:t>
            </a:r>
            <a:r>
              <a:rPr lang="en-US" sz="2800" b="1" dirty="0" smtClean="0">
                <a:latin typeface="Calibri" pitchFamily="34" charset="0"/>
              </a:rPr>
              <a:t>half </a:t>
            </a:r>
            <a:r>
              <a:rPr lang="en-US" sz="2800" b="1" dirty="0">
                <a:latin typeface="Calibri" pitchFamily="34" charset="0"/>
              </a:rPr>
              <a:t>of all species may be lost by 2100</a:t>
            </a:r>
          </a:p>
        </p:txBody>
      </p:sp>
      <p:pic>
        <p:nvPicPr>
          <p:cNvPr id="6" name="Picture 5" descr="Lone Pine Sanctuary (2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504" y="764704"/>
            <a:ext cx="3240360" cy="4320480"/>
          </a:xfrm>
          <a:prstGeom prst="rect">
            <a:avLst/>
          </a:prstGeom>
        </p:spPr>
      </p:pic>
      <p:pic>
        <p:nvPicPr>
          <p:cNvPr id="149509" name="Picture 5" descr="P1070862.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bwMode="auto">
          <a:xfrm>
            <a:off x="5580112" y="764704"/>
            <a:ext cx="3384376" cy="3076649"/>
          </a:xfrm>
          <a:prstGeom prst="rect">
            <a:avLst/>
          </a:prstGeom>
          <a:noFill/>
          <a:ln w="9525">
            <a:noFill/>
            <a:miter lim="800000"/>
            <a:headEnd/>
            <a:tailEnd/>
          </a:ln>
        </p:spPr>
      </p:pic>
      <p:pic>
        <p:nvPicPr>
          <p:cNvPr id="2" name="Pictur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91505" y="3891552"/>
            <a:ext cx="3996919" cy="2993831"/>
          </a:xfrm>
          <a:prstGeom prst="rect">
            <a:avLst/>
          </a:prstGeom>
        </p:spPr>
      </p:pic>
      <p:sp>
        <p:nvSpPr>
          <p:cNvPr id="3" name="Slide Number Placeholder 2"/>
          <p:cNvSpPr>
            <a:spLocks noGrp="1"/>
          </p:cNvSpPr>
          <p:nvPr>
            <p:ph type="sldNum" sz="quarter" idx="12"/>
          </p:nvPr>
        </p:nvSpPr>
        <p:spPr/>
        <p:txBody>
          <a:bodyPr/>
          <a:lstStyle/>
          <a:p>
            <a:pPr>
              <a:defRPr/>
            </a:pPr>
            <a:fld id="{6D411C36-B619-4900-90AC-54381649BE7A}" type="slidenum">
              <a:rPr lang="en-US" smtClean="0"/>
              <a:pPr>
                <a:defRPr/>
              </a:pPr>
              <a:t>39</a:t>
            </a:fld>
            <a:endParaRPr lang="en-US" dirty="0"/>
          </a:p>
        </p:txBody>
      </p:sp>
    </p:spTree>
    <p:extLst>
      <p:ext uri="{BB962C8B-B14F-4D97-AF65-F5344CB8AC3E}">
        <p14:creationId xmlns:p14="http://schemas.microsoft.com/office/powerpoint/2010/main" val="38419081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1" name="Text Box 3"/>
          <p:cNvSpPr txBox="1">
            <a:spLocks noChangeArrowheads="1"/>
          </p:cNvSpPr>
          <p:nvPr/>
        </p:nvSpPr>
        <p:spPr bwMode="auto">
          <a:xfrm>
            <a:off x="-71470" y="99932"/>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a:latin typeface="Arial" charset="0"/>
              </a:rPr>
              <a:t>Figure 22.5  Anthropogenic Extinctions Have Been Occurring for </a:t>
            </a:r>
            <a:r>
              <a:rPr lang="en-US" sz="2000" dirty="0" smtClean="0">
                <a:latin typeface="Arial" charset="0"/>
              </a:rPr>
              <a:t>Millennia</a:t>
            </a:r>
            <a:endParaRPr lang="en-US" sz="2000" dirty="0">
              <a:latin typeface="Arial" charset="0"/>
            </a:endParaRPr>
          </a:p>
        </p:txBody>
      </p:sp>
      <p:pic>
        <p:nvPicPr>
          <p:cNvPr id="590852" name="Picture 4" descr="Ecology-Fig-22-05-1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28596" y="714356"/>
            <a:ext cx="8215370" cy="6076764"/>
          </a:xfrm>
          <a:prstGeom prst="rect">
            <a:avLst/>
          </a:prstGeom>
          <a:noFill/>
        </p:spPr>
      </p:pic>
      <p:sp>
        <p:nvSpPr>
          <p:cNvPr id="4" name="TextBox 3"/>
          <p:cNvSpPr txBox="1"/>
          <p:nvPr/>
        </p:nvSpPr>
        <p:spPr>
          <a:xfrm>
            <a:off x="1000100" y="500042"/>
            <a:ext cx="7000924" cy="830997"/>
          </a:xfrm>
          <a:prstGeom prst="rect">
            <a:avLst/>
          </a:prstGeom>
          <a:solidFill>
            <a:schemeClr val="bg1"/>
          </a:solidFill>
        </p:spPr>
        <p:txBody>
          <a:bodyPr wrap="square" rtlCol="0">
            <a:spAutoFit/>
          </a:bodyPr>
          <a:lstStyle/>
          <a:p>
            <a:r>
              <a:rPr lang="en-US" dirty="0" smtClean="0">
                <a:latin typeface="+mn-lt"/>
              </a:rPr>
              <a:t>Total number of extinctions of bird species on the Pacific Island of Tonga</a:t>
            </a:r>
            <a:endParaRPr lang="en-US" dirty="0">
              <a:latin typeface="+mn-lt"/>
            </a:endParaRPr>
          </a:p>
        </p:txBody>
      </p:sp>
      <p:sp>
        <p:nvSpPr>
          <p:cNvPr id="5" name="Rectangular Callout 4"/>
          <p:cNvSpPr/>
          <p:nvPr/>
        </p:nvSpPr>
        <p:spPr>
          <a:xfrm>
            <a:off x="2214546" y="3714752"/>
            <a:ext cx="2071702" cy="1643074"/>
          </a:xfrm>
          <a:prstGeom prst="wedgeRectCallout">
            <a:avLst>
              <a:gd name="adj1" fmla="val 73573"/>
              <a:gd name="adj2" fmla="val -948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Largely due to introductions of rats, dogs and pigs</a:t>
            </a:r>
            <a:endParaRPr lang="en-US" dirty="0">
              <a:solidFill>
                <a:schemeClr val="tx1"/>
              </a:solidFill>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40</a:t>
            </a:fld>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5539" name="Rectangle 3"/>
          <p:cNvSpPr>
            <a:spLocks noGrp="1" noChangeArrowheads="1"/>
          </p:cNvSpPr>
          <p:nvPr>
            <p:ph type="body" idx="4294967295"/>
          </p:nvPr>
        </p:nvSpPr>
        <p:spPr>
          <a:xfrm>
            <a:off x="357158" y="1262082"/>
            <a:ext cx="7732712" cy="4953000"/>
          </a:xfrm>
        </p:spPr>
        <p:txBody>
          <a:bodyPr/>
          <a:lstStyle/>
          <a:p>
            <a:pPr>
              <a:buClrTx/>
              <a:buSzPct val="100000"/>
              <a:buFont typeface="Arial" pitchFamily="34" charset="0"/>
              <a:buChar char="•"/>
            </a:pPr>
            <a:r>
              <a:rPr lang="en-US" dirty="0">
                <a:latin typeface="Calibri" pitchFamily="34" charset="0"/>
              </a:rPr>
              <a:t>The movement and introduction of species to all parts of the globe has increased over the last century</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The range expansion of some species has coincided with range contraction of many native species.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7" name="Text Box 3"/>
          <p:cNvSpPr txBox="1">
            <a:spLocks noChangeArrowheads="1"/>
          </p:cNvSpPr>
          <p:nvPr/>
        </p:nvSpPr>
        <p:spPr bwMode="auto">
          <a:xfrm>
            <a:off x="0" y="0"/>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a:latin typeface="+mn-lt"/>
              </a:rPr>
              <a:t>Figure 22.7  Species Introductions Have Become a Growing </a:t>
            </a:r>
            <a:r>
              <a:rPr lang="en-US" sz="2000" dirty="0" smtClean="0">
                <a:latin typeface="+mn-lt"/>
              </a:rPr>
              <a:t>Problem</a:t>
            </a:r>
            <a:endParaRPr lang="en-US" sz="2000" dirty="0">
              <a:latin typeface="+mn-lt"/>
            </a:endParaRPr>
          </a:p>
        </p:txBody>
      </p:sp>
      <p:pic>
        <p:nvPicPr>
          <p:cNvPr id="594948" name="Picture 4" descr="Ecology-Fig-22-07-1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444500"/>
            <a:ext cx="8534400" cy="6413500"/>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42</a:t>
            </a:fld>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907" name="Text Box 3"/>
          <p:cNvSpPr txBox="1">
            <a:spLocks noChangeArrowheads="1"/>
          </p:cNvSpPr>
          <p:nvPr/>
        </p:nvSpPr>
        <p:spPr bwMode="auto">
          <a:xfrm>
            <a:off x="0" y="0"/>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smtClean="0">
                <a:latin typeface="+mn-lt"/>
              </a:rPr>
              <a:t>Figure 22.7  Species Introductions Have Become a Growing Problem</a:t>
            </a:r>
            <a:endParaRPr lang="en-US" sz="2000" dirty="0">
              <a:latin typeface="+mn-lt"/>
            </a:endParaRPr>
          </a:p>
        </p:txBody>
      </p:sp>
      <p:pic>
        <p:nvPicPr>
          <p:cNvPr id="891909" name="Picture 5" descr="Ecology-Fig-22-07-2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444500"/>
            <a:ext cx="8534400" cy="6413500"/>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43</a:t>
            </a:fld>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3955" name="Text Box 3"/>
          <p:cNvSpPr txBox="1">
            <a:spLocks noChangeArrowheads="1"/>
          </p:cNvSpPr>
          <p:nvPr/>
        </p:nvSpPr>
        <p:spPr bwMode="auto">
          <a:xfrm>
            <a:off x="0" y="0"/>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a:latin typeface="Calibri" pitchFamily="34" charset="0"/>
              </a:rPr>
              <a:t>Figure 22.7  Species Introductions Have Become a Growing Problem </a:t>
            </a:r>
          </a:p>
        </p:txBody>
      </p:sp>
      <p:pic>
        <p:nvPicPr>
          <p:cNvPr id="893957" name="Picture 5" descr="Ecology-Fig-22-07-3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444500"/>
            <a:ext cx="8534400" cy="6413500"/>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44</a:t>
            </a:fld>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87" name="Rectangle 3"/>
          <p:cNvSpPr>
            <a:spLocks noGrp="1" noChangeArrowheads="1"/>
          </p:cNvSpPr>
          <p:nvPr>
            <p:ph type="body" idx="4294967295"/>
          </p:nvPr>
        </p:nvSpPr>
        <p:spPr>
          <a:xfrm>
            <a:off x="539552" y="1844824"/>
            <a:ext cx="7732712" cy="2861510"/>
          </a:xfrm>
        </p:spPr>
        <p:txBody>
          <a:bodyPr>
            <a:noAutofit/>
          </a:bodyPr>
          <a:lstStyle/>
          <a:p>
            <a:pPr>
              <a:buClrTx/>
              <a:buSzPct val="100000"/>
              <a:buFont typeface="Arial" pitchFamily="34" charset="0"/>
              <a:buChar char="•"/>
            </a:pPr>
            <a:r>
              <a:rPr lang="en-US" sz="2400" dirty="0">
                <a:latin typeface="Calibri" pitchFamily="34" charset="0"/>
              </a:rPr>
              <a:t>The greatest “losers” among native species tend to be specialists with adaptations that resulted from evolution in a particular place</a:t>
            </a:r>
            <a:r>
              <a:rPr lang="en-US" sz="2400" dirty="0" smtClean="0">
                <a:latin typeface="Calibri" pitchFamily="34" charset="0"/>
              </a:rPr>
              <a:t>.</a:t>
            </a:r>
          </a:p>
          <a:p>
            <a:pPr>
              <a:buClrTx/>
              <a:buSzPct val="100000"/>
              <a:buFont typeface="Arial" pitchFamily="34" charset="0"/>
              <a:buChar char="•"/>
            </a:pPr>
            <a:endParaRPr lang="en-US" sz="2400" dirty="0">
              <a:latin typeface="Calibri" pitchFamily="34" charset="0"/>
            </a:endParaRPr>
          </a:p>
          <a:p>
            <a:pPr>
              <a:buClrTx/>
              <a:buSzPct val="100000"/>
              <a:buFont typeface="Arial" pitchFamily="34" charset="0"/>
              <a:buChar char="•"/>
            </a:pPr>
            <a:r>
              <a:rPr lang="en-US" sz="2400" dirty="0">
                <a:latin typeface="Calibri" pitchFamily="34" charset="0"/>
              </a:rPr>
              <a:t>The “winners” tend to be generalists with less stringent habitat requirements</a:t>
            </a:r>
            <a:r>
              <a:rPr lang="en-US" sz="2400" dirty="0" smtClean="0">
                <a:latin typeface="Calibri" pitchFamily="34" charset="0"/>
              </a:rPr>
              <a:t>.</a:t>
            </a:r>
          </a:p>
          <a:p>
            <a:pPr>
              <a:buClrTx/>
              <a:buSzPct val="100000"/>
              <a:buFont typeface="Arial" pitchFamily="34" charset="0"/>
              <a:buChar char="•"/>
            </a:pPr>
            <a:endParaRPr lang="en-US" sz="2400" dirty="0" smtClean="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45</a:t>
            </a:fld>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bbatical 1112.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graphicFrame>
        <p:nvGraphicFramePr>
          <p:cNvPr id="3" name="Diagram 2"/>
          <p:cNvGraphicFramePr/>
          <p:nvPr>
            <p:extLst>
              <p:ext uri="{D42A27DB-BD31-4B8C-83A1-F6EECF244321}">
                <p14:modId xmlns:p14="http://schemas.microsoft.com/office/powerpoint/2010/main" val="294123688"/>
              </p:ext>
            </p:extLst>
          </p:nvPr>
        </p:nvGraphicFramePr>
        <p:xfrm>
          <a:off x="5796136" y="116632"/>
          <a:ext cx="3168352" cy="4616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46</a:t>
            </a:fld>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type="title"/>
          </p:nvPr>
        </p:nvSpPr>
        <p:spPr>
          <a:xfrm>
            <a:off x="571472" y="142852"/>
            <a:ext cx="7772400" cy="1143000"/>
          </a:xfrm>
        </p:spPr>
        <p:txBody>
          <a:bodyPr/>
          <a:lstStyle/>
          <a:p>
            <a:pPr algn="ctr"/>
            <a:r>
              <a:rPr lang="en-US" sz="4000" dirty="0" smtClean="0">
                <a:latin typeface="Calibri" pitchFamily="34" charset="0"/>
              </a:rPr>
              <a:t>22.  </a:t>
            </a:r>
            <a:r>
              <a:rPr lang="en-US" sz="4000" dirty="0">
                <a:latin typeface="Calibri" pitchFamily="34" charset="0"/>
              </a:rPr>
              <a:t>Conservation </a:t>
            </a:r>
            <a:r>
              <a:rPr lang="en-US" sz="4000" dirty="0" smtClean="0">
                <a:latin typeface="Calibri" pitchFamily="34" charset="0"/>
              </a:rPr>
              <a:t>Biology</a:t>
            </a:r>
            <a:r>
              <a:rPr lang="en-US" dirty="0" smtClean="0">
                <a:latin typeface="Calibri" pitchFamily="34" charset="0"/>
              </a:rPr>
              <a:t/>
            </a:r>
            <a:br>
              <a:rPr lang="en-US" dirty="0" smtClean="0">
                <a:latin typeface="Calibri" pitchFamily="34" charset="0"/>
              </a:rPr>
            </a:br>
            <a:r>
              <a:rPr lang="en-US" sz="2800" b="1" dirty="0" smtClean="0">
                <a:solidFill>
                  <a:srgbClr val="FF0000"/>
                </a:solidFill>
                <a:latin typeface="Calibri" pitchFamily="34" charset="0"/>
              </a:rPr>
              <a:t>Cain et al. 476-490</a:t>
            </a:r>
            <a:endParaRPr lang="en-US" sz="2800" b="1" dirty="0">
              <a:solidFill>
                <a:srgbClr val="FF0000"/>
              </a:solidFill>
              <a:latin typeface="Calibri" pitchFamily="34" charset="0"/>
            </a:endParaRPr>
          </a:p>
        </p:txBody>
      </p:sp>
      <p:sp>
        <p:nvSpPr>
          <p:cNvPr id="261123" name="Rectangle 3"/>
          <p:cNvSpPr>
            <a:spLocks noGrp="1" noChangeArrowheads="1"/>
          </p:cNvSpPr>
          <p:nvPr>
            <p:ph idx="1"/>
          </p:nvPr>
        </p:nvSpPr>
        <p:spPr>
          <a:xfrm>
            <a:off x="500034" y="1500190"/>
            <a:ext cx="8458200" cy="5072082"/>
          </a:xfrm>
        </p:spPr>
        <p:txBody>
          <a:bodyPr/>
          <a:lstStyle/>
          <a:p>
            <a:pPr>
              <a:buClrTx/>
              <a:buFontTx/>
              <a:buChar char="•"/>
            </a:pPr>
            <a:r>
              <a:rPr lang="en-US" sz="2800" i="1" dirty="0">
                <a:latin typeface="Calibri" pitchFamily="34" charset="0"/>
              </a:rPr>
              <a:t>Case Study: </a:t>
            </a:r>
            <a:r>
              <a:rPr lang="en-US" sz="2800" dirty="0">
                <a:latin typeface="Calibri" pitchFamily="34" charset="0"/>
              </a:rPr>
              <a:t>Can Birds and Bombs Coexist?</a:t>
            </a:r>
          </a:p>
          <a:p>
            <a:pPr>
              <a:spcBef>
                <a:spcPct val="30000"/>
              </a:spcBef>
              <a:buClrTx/>
              <a:buFontTx/>
              <a:buChar char="•"/>
            </a:pPr>
            <a:r>
              <a:rPr lang="en-US" sz="2800" dirty="0">
                <a:latin typeface="Calibri" pitchFamily="34" charset="0"/>
              </a:rPr>
              <a:t>Conservation </a:t>
            </a:r>
            <a:r>
              <a:rPr lang="en-US" sz="2800" dirty="0" smtClean="0">
                <a:latin typeface="Calibri" pitchFamily="34" charset="0"/>
              </a:rPr>
              <a:t>Biology, </a:t>
            </a:r>
            <a:r>
              <a:rPr lang="en-US" sz="2800" dirty="0" smtClean="0">
                <a:solidFill>
                  <a:srgbClr val="FF0000"/>
                </a:solidFill>
                <a:latin typeface="Calibri" pitchFamily="34" charset="0"/>
              </a:rPr>
              <a:t>p477-480</a:t>
            </a:r>
            <a:endParaRPr lang="en-US" sz="2800" dirty="0">
              <a:solidFill>
                <a:srgbClr val="FF0000"/>
              </a:solidFill>
              <a:latin typeface="Calibri" pitchFamily="34" charset="0"/>
            </a:endParaRPr>
          </a:p>
          <a:p>
            <a:pPr>
              <a:spcBef>
                <a:spcPct val="30000"/>
              </a:spcBef>
              <a:buClrTx/>
              <a:buFontTx/>
              <a:buChar char="•"/>
            </a:pPr>
            <a:r>
              <a:rPr lang="en-US" sz="2800" dirty="0" smtClean="0">
                <a:latin typeface="Calibri" pitchFamily="34" charset="0"/>
              </a:rPr>
              <a:t>Declining Biodiversity, </a:t>
            </a:r>
            <a:r>
              <a:rPr lang="en-US" sz="2800" dirty="0" smtClean="0">
                <a:solidFill>
                  <a:srgbClr val="FF0000"/>
                </a:solidFill>
                <a:latin typeface="Calibri" pitchFamily="34" charset="0"/>
              </a:rPr>
              <a:t>p480-484</a:t>
            </a:r>
            <a:endParaRPr lang="en-US" sz="2800" dirty="0">
              <a:solidFill>
                <a:srgbClr val="FF0000"/>
              </a:solidFill>
              <a:latin typeface="Calibri" pitchFamily="34" charset="0"/>
            </a:endParaRPr>
          </a:p>
          <a:p>
            <a:pPr>
              <a:spcBef>
                <a:spcPct val="30000"/>
              </a:spcBef>
              <a:buClrTx/>
              <a:buFontTx/>
              <a:buChar char="•"/>
            </a:pPr>
            <a:r>
              <a:rPr lang="en-US" sz="2800" b="1" dirty="0">
                <a:solidFill>
                  <a:srgbClr val="FF0000"/>
                </a:solidFill>
                <a:latin typeface="Calibri" pitchFamily="34" charset="0"/>
              </a:rPr>
              <a:t>Threats to </a:t>
            </a:r>
            <a:r>
              <a:rPr lang="en-US" sz="2800" b="1" dirty="0" smtClean="0">
                <a:solidFill>
                  <a:srgbClr val="FF0000"/>
                </a:solidFill>
                <a:latin typeface="Calibri" pitchFamily="34" charset="0"/>
              </a:rPr>
              <a:t>Biodiversity, </a:t>
            </a:r>
            <a:r>
              <a:rPr lang="en-US" sz="2800" dirty="0" smtClean="0">
                <a:solidFill>
                  <a:srgbClr val="FF0000"/>
                </a:solidFill>
                <a:latin typeface="Calibri" pitchFamily="34" charset="0"/>
              </a:rPr>
              <a:t>p484-490</a:t>
            </a:r>
          </a:p>
          <a:p>
            <a:pPr>
              <a:spcBef>
                <a:spcPct val="30000"/>
              </a:spcBef>
              <a:buClrTx/>
              <a:buFontTx/>
              <a:buChar char="•"/>
            </a:pPr>
            <a:endParaRPr lang="en-US" sz="2800" dirty="0">
              <a:solidFill>
                <a:srgbClr val="FF0000"/>
              </a:solidFill>
              <a:latin typeface="Calibri" pitchFamily="34" charset="0"/>
            </a:endParaRPr>
          </a:p>
          <a:p>
            <a:pPr>
              <a:spcBef>
                <a:spcPct val="30000"/>
              </a:spcBef>
              <a:buClrTx/>
              <a:buFontTx/>
              <a:buChar char="•"/>
            </a:pPr>
            <a:r>
              <a:rPr lang="en-US" sz="2400" dirty="0">
                <a:solidFill>
                  <a:schemeClr val="bg1">
                    <a:lumMod val="50000"/>
                  </a:schemeClr>
                </a:solidFill>
                <a:latin typeface="Calibri" pitchFamily="34" charset="0"/>
              </a:rPr>
              <a:t>Approaches to </a:t>
            </a:r>
            <a:r>
              <a:rPr lang="en-US" sz="2400" dirty="0" smtClean="0">
                <a:solidFill>
                  <a:schemeClr val="bg1">
                    <a:lumMod val="50000"/>
                  </a:schemeClr>
                </a:solidFill>
                <a:latin typeface="Calibri" pitchFamily="34" charset="0"/>
              </a:rPr>
              <a:t>Conservation (p490)</a:t>
            </a:r>
            <a:endParaRPr lang="en-US" sz="2400" dirty="0">
              <a:solidFill>
                <a:schemeClr val="bg1">
                  <a:lumMod val="50000"/>
                </a:schemeClr>
              </a:solidFill>
              <a:latin typeface="Calibri" pitchFamily="34" charset="0"/>
            </a:endParaRPr>
          </a:p>
          <a:p>
            <a:pPr>
              <a:spcBef>
                <a:spcPct val="30000"/>
              </a:spcBef>
              <a:buClrTx/>
              <a:buFontTx/>
              <a:buChar char="•"/>
            </a:pPr>
            <a:r>
              <a:rPr lang="en-US" sz="2400" dirty="0">
                <a:solidFill>
                  <a:schemeClr val="bg1">
                    <a:lumMod val="50000"/>
                  </a:schemeClr>
                </a:solidFill>
                <a:latin typeface="Calibri" pitchFamily="34" charset="0"/>
              </a:rPr>
              <a:t>Ranking Species for </a:t>
            </a:r>
            <a:r>
              <a:rPr lang="en-US" sz="2400" dirty="0" smtClean="0">
                <a:solidFill>
                  <a:schemeClr val="bg1">
                    <a:lumMod val="50000"/>
                  </a:schemeClr>
                </a:solidFill>
                <a:latin typeface="Calibri" pitchFamily="34" charset="0"/>
              </a:rPr>
              <a:t>Protection (p495)</a:t>
            </a:r>
            <a:endParaRPr lang="en-US" sz="2400" dirty="0">
              <a:solidFill>
                <a:schemeClr val="bg1">
                  <a:lumMod val="50000"/>
                </a:schemeClr>
              </a:solidFill>
              <a:latin typeface="Calibri" pitchFamily="34" charset="0"/>
            </a:endParaRPr>
          </a:p>
          <a:p>
            <a:pPr>
              <a:spcBef>
                <a:spcPct val="30000"/>
              </a:spcBef>
              <a:buClrTx/>
              <a:buFontTx/>
              <a:buChar char="•"/>
            </a:pPr>
            <a:r>
              <a:rPr lang="en-US" sz="2400" i="1" dirty="0">
                <a:solidFill>
                  <a:schemeClr val="bg1">
                    <a:lumMod val="50000"/>
                  </a:schemeClr>
                </a:solidFill>
                <a:latin typeface="Calibri" pitchFamily="34" charset="0"/>
              </a:rPr>
              <a:t>Case Study Revisited</a:t>
            </a:r>
          </a:p>
          <a:p>
            <a:pPr>
              <a:spcBef>
                <a:spcPct val="30000"/>
              </a:spcBef>
              <a:buClrTx/>
              <a:buFontTx/>
              <a:buChar char="•"/>
            </a:pPr>
            <a:r>
              <a:rPr lang="en-US" sz="2400" i="1" dirty="0">
                <a:solidFill>
                  <a:schemeClr val="bg1">
                    <a:lumMod val="50000"/>
                  </a:schemeClr>
                </a:solidFill>
                <a:latin typeface="Calibri" pitchFamily="34" charset="0"/>
              </a:rPr>
              <a:t>Connections in Nature</a:t>
            </a:r>
            <a:r>
              <a:rPr lang="en-US" sz="2400" dirty="0">
                <a:solidFill>
                  <a:schemeClr val="bg1">
                    <a:lumMod val="50000"/>
                  </a:schemeClr>
                </a:solidFill>
                <a:latin typeface="Calibri" pitchFamily="34" charset="0"/>
              </a:rPr>
              <a:t>: Some Burning Questions</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47</a:t>
            </a:fld>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115" name="Rectangle 3"/>
          <p:cNvSpPr>
            <a:spLocks noGrp="1" noChangeArrowheads="1"/>
          </p:cNvSpPr>
          <p:nvPr>
            <p:ph type="body" idx="4294967295"/>
          </p:nvPr>
        </p:nvSpPr>
        <p:spPr>
          <a:xfrm>
            <a:off x="428596" y="928670"/>
            <a:ext cx="8143932" cy="4953000"/>
          </a:xfrm>
        </p:spPr>
        <p:txBody>
          <a:bodyPr>
            <a:normAutofit fontScale="92500" lnSpcReduction="20000"/>
          </a:bodyPr>
          <a:lstStyle/>
          <a:p>
            <a:pPr>
              <a:buClrTx/>
              <a:buSzPct val="100000"/>
              <a:buFont typeface="Arial" pitchFamily="34" charset="0"/>
              <a:buChar char="•"/>
            </a:pPr>
            <a:r>
              <a:rPr lang="en-US" dirty="0">
                <a:latin typeface="Calibri" pitchFamily="34" charset="0"/>
              </a:rPr>
              <a:t>The ecological footprint of humanity on Earth is large and rapidly increasing</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83% of the land surface has been modified in some way</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smtClean="0">
                <a:latin typeface="Calibri" pitchFamily="34" charset="0"/>
              </a:rPr>
              <a:t>Humans are now </a:t>
            </a:r>
            <a:r>
              <a:rPr lang="en-US" dirty="0">
                <a:latin typeface="Calibri" pitchFamily="34" charset="0"/>
              </a:rPr>
              <a:t>appropriating 10%–55% of Earth’s primary production and has appropriated 98% of the area where wheat, corn, or rice can be grown</a:t>
            </a:r>
            <a:r>
              <a:rPr lang="en-US" dirty="0" smtClean="0">
                <a:latin typeface="Calibri" pitchFamily="34" charset="0"/>
              </a:rPr>
              <a:t>. </a:t>
            </a:r>
          </a:p>
          <a:p>
            <a:pPr>
              <a:buClrTx/>
              <a:buSzPct val="100000"/>
              <a:buFont typeface="Arial" pitchFamily="34" charset="0"/>
              <a:buChar char="•"/>
            </a:pPr>
            <a:endParaRPr lang="en-US" dirty="0" smtClean="0">
              <a:latin typeface="Calibri" pitchFamily="34" charset="0"/>
            </a:endParaRPr>
          </a:p>
          <a:p>
            <a:pPr>
              <a:buClrTx/>
              <a:buSzPct val="100000"/>
              <a:buFont typeface="Arial" pitchFamily="34" charset="0"/>
              <a:buChar char="•"/>
            </a:pPr>
            <a:r>
              <a:rPr lang="en-US" dirty="0" smtClean="0">
                <a:latin typeface="Calibri" pitchFamily="34" charset="0"/>
              </a:rPr>
              <a:t>This human footprint is by far the most important factor contributing to global declines in biodiversity.</a:t>
            </a:r>
          </a:p>
          <a:p>
            <a:endParaRPr lang="en-US" dirty="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48</a:t>
            </a:fld>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3" name="Text Box 3"/>
          <p:cNvSpPr txBox="1">
            <a:spLocks noChangeArrowheads="1"/>
          </p:cNvSpPr>
          <p:nvPr/>
        </p:nvSpPr>
        <p:spPr bwMode="auto">
          <a:xfrm>
            <a:off x="0" y="252691"/>
            <a:ext cx="9144000" cy="461665"/>
          </a:xfrm>
          <a:prstGeom prst="rect">
            <a:avLst/>
          </a:prstGeom>
          <a:noFill/>
          <a:ln w="9525">
            <a:noFill/>
            <a:miter lim="800000"/>
            <a:headEnd/>
            <a:tailEnd/>
          </a:ln>
          <a:effectLst/>
        </p:spPr>
        <p:txBody>
          <a:bodyPr anchor="ctr">
            <a:spAutoFit/>
          </a:bodyPr>
          <a:lstStyle/>
          <a:p>
            <a:pPr>
              <a:spcBef>
                <a:spcPct val="50000"/>
              </a:spcBef>
            </a:pPr>
            <a:r>
              <a:rPr lang="en-US" dirty="0" smtClean="0">
                <a:latin typeface="+mn-lt"/>
              </a:rPr>
              <a:t>Habitat </a:t>
            </a:r>
            <a:r>
              <a:rPr lang="en-US" dirty="0">
                <a:latin typeface="+mn-lt"/>
              </a:rPr>
              <a:t>Loss Results from a Growing Human Footprint</a:t>
            </a:r>
          </a:p>
        </p:txBody>
      </p:sp>
      <p:pic>
        <p:nvPicPr>
          <p:cNvPr id="599044" name="Picture 4" descr="Ecology-Fig-22-0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8763" y="1087442"/>
            <a:ext cx="8626475" cy="5341954"/>
          </a:xfrm>
          <a:prstGeom prst="rect">
            <a:avLst/>
          </a:prstGeom>
          <a:noFill/>
        </p:spPr>
      </p:pic>
      <p:sp>
        <p:nvSpPr>
          <p:cNvPr id="2" name="TextBox 1"/>
          <p:cNvSpPr txBox="1"/>
          <p:nvPr/>
        </p:nvSpPr>
        <p:spPr>
          <a:xfrm>
            <a:off x="2843808" y="5805264"/>
            <a:ext cx="5544616" cy="461665"/>
          </a:xfrm>
          <a:prstGeom prst="rect">
            <a:avLst/>
          </a:prstGeom>
          <a:noFill/>
        </p:spPr>
        <p:txBody>
          <a:bodyPr wrap="square" rtlCol="0">
            <a:spAutoFit/>
          </a:bodyPr>
          <a:lstStyle/>
          <a:p>
            <a:r>
              <a:rPr lang="en-US" dirty="0" smtClean="0">
                <a:solidFill>
                  <a:srgbClr val="0000FF"/>
                </a:solidFill>
                <a:latin typeface="+mn-lt"/>
              </a:rPr>
              <a:t>REFER ALSO TO FIG. 22.9 P485</a:t>
            </a:r>
            <a:endParaRPr lang="en-US" dirty="0">
              <a:solidFill>
                <a:srgbClr val="0000FF"/>
              </a:solidFill>
              <a:latin typeface="+mn-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49</a:t>
            </a:fld>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1" name="Rectangle 3"/>
          <p:cNvSpPr>
            <a:spLocks noGrp="1" noChangeArrowheads="1"/>
          </p:cNvSpPr>
          <p:nvPr>
            <p:ph type="body" idx="4294967295"/>
          </p:nvPr>
        </p:nvSpPr>
        <p:spPr>
          <a:xfrm>
            <a:off x="357158" y="785794"/>
            <a:ext cx="8072494" cy="4953000"/>
          </a:xfrm>
        </p:spPr>
        <p:txBody>
          <a:bodyPr>
            <a:normAutofit fontScale="92500" lnSpcReduction="20000"/>
          </a:bodyPr>
          <a:lstStyle/>
          <a:p>
            <a:pPr marL="0" indent="0">
              <a:lnSpc>
                <a:spcPct val="120000"/>
              </a:lnSpc>
              <a:spcBef>
                <a:spcPts val="0"/>
              </a:spcBef>
              <a:buNone/>
            </a:pPr>
            <a:r>
              <a:rPr lang="en-US" dirty="0" smtClean="0">
                <a:latin typeface="Calibri" pitchFamily="34" charset="0"/>
              </a:rPr>
              <a:t>Thus, addressing humans’ effects is central to conservation work:</a:t>
            </a:r>
          </a:p>
          <a:p>
            <a:endParaRPr lang="en-US" dirty="0" smtClean="0">
              <a:latin typeface="Calibri" pitchFamily="34" charset="0"/>
            </a:endParaRPr>
          </a:p>
          <a:p>
            <a:pPr>
              <a:buClrTx/>
              <a:buSzPct val="100000"/>
              <a:buFont typeface="Arial" pitchFamily="34" charset="0"/>
              <a:buChar char="•"/>
            </a:pPr>
            <a:r>
              <a:rPr lang="en-US" b="1" dirty="0" smtClean="0">
                <a:solidFill>
                  <a:srgbClr val="0000FF"/>
                </a:solidFill>
                <a:latin typeface="Calibri" pitchFamily="34" charset="0"/>
              </a:rPr>
              <a:t>Habitat degradation</a:t>
            </a:r>
            <a:r>
              <a:rPr lang="en-US" dirty="0">
                <a:solidFill>
                  <a:srgbClr val="0000FF"/>
                </a:solidFill>
                <a:latin typeface="Calibri" pitchFamily="34" charset="0"/>
              </a:rPr>
              <a:t> </a:t>
            </a:r>
            <a:r>
              <a:rPr lang="en-US" dirty="0" smtClean="0">
                <a:latin typeface="Calibri" pitchFamily="34" charset="0"/>
              </a:rPr>
              <a:t>- changes </a:t>
            </a:r>
            <a:r>
              <a:rPr lang="en-US" dirty="0">
                <a:latin typeface="Calibri" pitchFamily="34" charset="0"/>
              </a:rPr>
              <a:t>that reduce quality of the habitat for many, but not all, species</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b="1" dirty="0">
                <a:solidFill>
                  <a:srgbClr val="0000FF"/>
                </a:solidFill>
                <a:latin typeface="Calibri" pitchFamily="34" charset="0"/>
              </a:rPr>
              <a:t>Habitat </a:t>
            </a:r>
            <a:r>
              <a:rPr lang="en-US" b="1" dirty="0" smtClean="0">
                <a:solidFill>
                  <a:srgbClr val="0000FF"/>
                </a:solidFill>
                <a:latin typeface="Calibri" pitchFamily="34" charset="0"/>
              </a:rPr>
              <a:t>fragmentation </a:t>
            </a:r>
            <a:r>
              <a:rPr lang="en-US" b="1" dirty="0" smtClean="0">
                <a:latin typeface="Calibri" pitchFamily="34" charset="0"/>
              </a:rPr>
              <a:t>- </a:t>
            </a:r>
            <a:r>
              <a:rPr lang="en-US" dirty="0" smtClean="0">
                <a:latin typeface="Calibri" pitchFamily="34" charset="0"/>
              </a:rPr>
              <a:t>breaking </a:t>
            </a:r>
            <a:r>
              <a:rPr lang="en-US" dirty="0">
                <a:latin typeface="Calibri" pitchFamily="34" charset="0"/>
              </a:rPr>
              <a:t>up of continuous habitat into habitat patches amid a human-dominated landscape</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b="1" dirty="0">
                <a:solidFill>
                  <a:srgbClr val="0000FF"/>
                </a:solidFill>
                <a:latin typeface="Calibri" pitchFamily="34" charset="0"/>
              </a:rPr>
              <a:t>Habitat </a:t>
            </a:r>
            <a:r>
              <a:rPr lang="en-US" b="1" dirty="0" smtClean="0">
                <a:solidFill>
                  <a:srgbClr val="0000FF"/>
                </a:solidFill>
                <a:latin typeface="Calibri" pitchFamily="34" charset="0"/>
              </a:rPr>
              <a:t>loss </a:t>
            </a:r>
            <a:r>
              <a:rPr lang="en-US" b="1" dirty="0" smtClean="0">
                <a:latin typeface="Calibri" pitchFamily="34" charset="0"/>
              </a:rPr>
              <a:t>- </a:t>
            </a:r>
            <a:r>
              <a:rPr lang="en-US" dirty="0" smtClean="0">
                <a:latin typeface="Calibri" pitchFamily="34" charset="0"/>
              </a:rPr>
              <a:t>conversion </a:t>
            </a:r>
            <a:r>
              <a:rPr lang="en-US" dirty="0">
                <a:latin typeface="Calibri" pitchFamily="34" charset="0"/>
              </a:rPr>
              <a:t>of an ecosystem to another use.</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50</a:t>
            </a:fld>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6259" name="Rectangle 3"/>
          <p:cNvSpPr>
            <a:spLocks noGrp="1" noChangeArrowheads="1"/>
          </p:cNvSpPr>
          <p:nvPr>
            <p:ph type="body" idx="4294967295"/>
          </p:nvPr>
        </p:nvSpPr>
        <p:spPr>
          <a:xfrm>
            <a:off x="214282" y="928670"/>
            <a:ext cx="8001000" cy="5410200"/>
          </a:xfrm>
        </p:spPr>
        <p:txBody>
          <a:bodyPr/>
          <a:lstStyle/>
          <a:p>
            <a:pPr>
              <a:buClrTx/>
              <a:buSzPct val="100000"/>
              <a:buFont typeface="Arial" pitchFamily="34" charset="0"/>
              <a:buChar char="•"/>
            </a:pPr>
            <a:r>
              <a:rPr lang="en-US" dirty="0">
                <a:latin typeface="Calibri" pitchFamily="34" charset="0"/>
              </a:rPr>
              <a:t>The Atlantic Forest of Brazil has suffered large losses. Its location coincides with 70% of Brazil’s human population</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More than 92% has been cleared for agriculture and urban development, and what remains is highly fragmented</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This moist tropical forest has many endemic species, many threatened with extinction</a:t>
            </a:r>
            <a:r>
              <a:rPr lang="en-US" dirty="0"/>
              <a:t>.</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51</a:t>
            </a:fld>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1091" name="Text Box 3"/>
          <p:cNvSpPr txBox="1">
            <a:spLocks noChangeArrowheads="1"/>
          </p:cNvSpPr>
          <p:nvPr/>
        </p:nvSpPr>
        <p:spPr bwMode="auto">
          <a:xfrm>
            <a:off x="0" y="-31780"/>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a:latin typeface="+mn-lt"/>
              </a:rPr>
              <a:t>Figure </a:t>
            </a:r>
            <a:r>
              <a:rPr lang="en-US" sz="2000" dirty="0" smtClean="0">
                <a:latin typeface="+mn-lt"/>
              </a:rPr>
              <a:t>22.10 (Old)  </a:t>
            </a:r>
            <a:r>
              <a:rPr lang="en-US" sz="2000" dirty="0">
                <a:latin typeface="+mn-lt"/>
              </a:rPr>
              <a:t>The Atlantic Forest of Brazil Has Been Significantly Reduced in Area</a:t>
            </a:r>
          </a:p>
        </p:txBody>
      </p:sp>
      <p:pic>
        <p:nvPicPr>
          <p:cNvPr id="601092" name="Picture 4" descr="Ecology-Fig-22-10-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57290" y="500042"/>
            <a:ext cx="6357958" cy="6357958"/>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52</a:t>
            </a:fld>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esert motorway Iraq.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24"/>
            <a:ext cx="5429256" cy="4071942"/>
          </a:xfrm>
          <a:prstGeom prst="rect">
            <a:avLst/>
          </a:prstGeom>
        </p:spPr>
      </p:pic>
      <p:pic>
        <p:nvPicPr>
          <p:cNvPr id="3" name="Picture 2" descr="Desert motorway Zagros.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71934" y="3053950"/>
            <a:ext cx="5072066" cy="3804050"/>
          </a:xfrm>
          <a:prstGeom prst="rect">
            <a:avLst/>
          </a:prstGeom>
        </p:spPr>
      </p:pic>
      <p:sp>
        <p:nvSpPr>
          <p:cNvPr id="4" name="TextBox 3"/>
          <p:cNvSpPr txBox="1"/>
          <p:nvPr/>
        </p:nvSpPr>
        <p:spPr>
          <a:xfrm>
            <a:off x="214282" y="4357694"/>
            <a:ext cx="3571900" cy="1815882"/>
          </a:xfrm>
          <a:prstGeom prst="rect">
            <a:avLst/>
          </a:prstGeom>
          <a:noFill/>
        </p:spPr>
        <p:txBody>
          <a:bodyPr wrap="square" rtlCol="0">
            <a:spAutoFit/>
          </a:bodyPr>
          <a:lstStyle/>
          <a:p>
            <a:r>
              <a:rPr lang="en-US" sz="2800" dirty="0" smtClean="0">
                <a:latin typeface="Calibri" pitchFamily="34" charset="0"/>
              </a:rPr>
              <a:t>Habitat loss to motorways, airport runways, urban development etc.</a:t>
            </a:r>
            <a:endParaRPr lang="en-US" sz="2800" dirty="0">
              <a:latin typeface="Calibri" pitchFamily="34" charset="0"/>
            </a:endParaRPr>
          </a:p>
        </p:txBody>
      </p:sp>
      <p:sp>
        <p:nvSpPr>
          <p:cNvPr id="6" name="TextBox 5"/>
          <p:cNvSpPr txBox="1"/>
          <p:nvPr/>
        </p:nvSpPr>
        <p:spPr>
          <a:xfrm>
            <a:off x="6643702" y="3214686"/>
            <a:ext cx="2357454" cy="461665"/>
          </a:xfrm>
          <a:prstGeom prst="rect">
            <a:avLst/>
          </a:prstGeom>
          <a:noFill/>
        </p:spPr>
        <p:txBody>
          <a:bodyPr wrap="square" rtlCol="0">
            <a:spAutoFit/>
          </a:bodyPr>
          <a:lstStyle/>
          <a:p>
            <a:r>
              <a:rPr lang="en-US" dirty="0" smtClean="0">
                <a:latin typeface="Calibri" pitchFamily="34" charset="0"/>
              </a:rPr>
              <a:t>Zagros Mts., Iran</a:t>
            </a:r>
            <a:endParaRPr lang="en-US" dirty="0">
              <a:latin typeface="Calibri" pitchFamily="34" charset="0"/>
            </a:endParaRPr>
          </a:p>
        </p:txBody>
      </p:sp>
      <p:sp>
        <p:nvSpPr>
          <p:cNvPr id="7" name="TextBox 6"/>
          <p:cNvSpPr txBox="1"/>
          <p:nvPr/>
        </p:nvSpPr>
        <p:spPr>
          <a:xfrm>
            <a:off x="142844" y="142852"/>
            <a:ext cx="2357454" cy="461665"/>
          </a:xfrm>
          <a:prstGeom prst="rect">
            <a:avLst/>
          </a:prstGeom>
          <a:noFill/>
        </p:spPr>
        <p:txBody>
          <a:bodyPr wrap="square" rtlCol="0">
            <a:spAutoFit/>
          </a:bodyPr>
          <a:lstStyle/>
          <a:p>
            <a:r>
              <a:rPr lang="en-US" dirty="0" smtClean="0">
                <a:latin typeface="Calibri" pitchFamily="34" charset="0"/>
              </a:rPr>
              <a:t>Western Iraq</a:t>
            </a:r>
            <a:endParaRPr lang="en-US" dirty="0">
              <a:latin typeface="Calibri" pitchFamily="34" charset="0"/>
            </a:endParaRPr>
          </a:p>
        </p:txBody>
      </p:sp>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53</a:t>
            </a:fld>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pringbrook NP (24).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 y="428603"/>
            <a:ext cx="9184850" cy="6429397"/>
          </a:xfrm>
          <a:prstGeom prst="rect">
            <a:avLst/>
          </a:prstGeom>
        </p:spPr>
      </p:pic>
      <p:sp>
        <p:nvSpPr>
          <p:cNvPr id="3" name="TextBox 2"/>
          <p:cNvSpPr txBox="1"/>
          <p:nvPr/>
        </p:nvSpPr>
        <p:spPr>
          <a:xfrm>
            <a:off x="928662" y="142852"/>
            <a:ext cx="7143800" cy="461665"/>
          </a:xfrm>
          <a:prstGeom prst="rect">
            <a:avLst/>
          </a:prstGeom>
          <a:noFill/>
        </p:spPr>
        <p:txBody>
          <a:bodyPr wrap="square" rtlCol="0">
            <a:spAutoFit/>
          </a:bodyPr>
          <a:lstStyle/>
          <a:p>
            <a:r>
              <a:rPr lang="en-US" dirty="0" smtClean="0">
                <a:latin typeface="+mj-lt"/>
              </a:rPr>
              <a:t>Habitat fragmentation in New South Wales, Australia.</a:t>
            </a:r>
            <a:endParaRPr lang="en-US" dirty="0">
              <a:latin typeface="+mj-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54</a:t>
            </a:fld>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7" name="Rectangle 3"/>
          <p:cNvSpPr>
            <a:spLocks noGrp="1" noChangeArrowheads="1"/>
          </p:cNvSpPr>
          <p:nvPr>
            <p:ph type="body" idx="4294967295"/>
          </p:nvPr>
        </p:nvSpPr>
        <p:spPr>
          <a:xfrm>
            <a:off x="71406" y="500042"/>
            <a:ext cx="8786874" cy="2786082"/>
          </a:xfrm>
        </p:spPr>
        <p:txBody>
          <a:bodyPr/>
          <a:lstStyle/>
          <a:p>
            <a:pPr>
              <a:buClrTx/>
              <a:buSzPct val="100000"/>
              <a:buFont typeface="Arial" pitchFamily="34" charset="0"/>
              <a:buChar char="•"/>
            </a:pPr>
            <a:r>
              <a:rPr lang="en-US" dirty="0">
                <a:latin typeface="Calibri" pitchFamily="34" charset="0"/>
              </a:rPr>
              <a:t>Habitat degradation is even more widespread than habitat loss</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It can have many causes, such as overgrazing, vegetation harvesting, agriculture, and pollution</a:t>
            </a:r>
            <a:r>
              <a:rPr lang="en-US" dirty="0" smtClean="0">
                <a:latin typeface="Calibri" pitchFamily="34" charset="0"/>
              </a:rPr>
              <a:t>.</a:t>
            </a:r>
          </a:p>
        </p:txBody>
      </p:sp>
      <p:pic>
        <p:nvPicPr>
          <p:cNvPr id="4" name="Picture 3" descr="Sabbatical 534.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7686" y="3143248"/>
            <a:ext cx="4786314" cy="3714751"/>
          </a:xfrm>
          <a:prstGeom prst="rect">
            <a:avLst/>
          </a:prstGeom>
        </p:spPr>
      </p:pic>
      <p:sp>
        <p:nvSpPr>
          <p:cNvPr id="5" name="TextBox 4"/>
          <p:cNvSpPr txBox="1"/>
          <p:nvPr/>
        </p:nvSpPr>
        <p:spPr>
          <a:xfrm>
            <a:off x="142844" y="3643314"/>
            <a:ext cx="4214842" cy="2185214"/>
          </a:xfrm>
          <a:prstGeom prst="rect">
            <a:avLst/>
          </a:prstGeom>
          <a:noFill/>
        </p:spPr>
        <p:txBody>
          <a:bodyPr wrap="square" rtlCol="0">
            <a:spAutoFit/>
          </a:bodyPr>
          <a:lstStyle/>
          <a:p>
            <a:pPr algn="l">
              <a:buSzPct val="100000"/>
              <a:buFont typeface="Arial" pitchFamily="34" charset="0"/>
              <a:buChar char="•"/>
              <a:tabLst>
                <a:tab pos="347472" algn="l"/>
              </a:tabLst>
            </a:pPr>
            <a:r>
              <a:rPr lang="en-US" sz="2800" dirty="0" smtClean="0">
                <a:latin typeface="Calibri" pitchFamily="34" charset="0"/>
              </a:rPr>
              <a:t>  	Sand dune habitat in the 	Sinai Peninsula had been 	degraded by grazing and 	agriculture.</a:t>
            </a:r>
          </a:p>
          <a:p>
            <a:pPr algn="l"/>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55</a:t>
            </a:fld>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292"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56</a:t>
            </a:fld>
            <a:endParaRPr lang="en-US" dirty="0"/>
          </a:p>
        </p:txBody>
      </p:sp>
    </p:spTree>
    <p:extLst>
      <p:ext uri="{BB962C8B-B14F-4D97-AF65-F5344CB8AC3E}">
        <p14:creationId xmlns:p14="http://schemas.microsoft.com/office/powerpoint/2010/main" val="12319797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633" y="27384"/>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57</a:t>
            </a:fld>
            <a:endParaRPr lang="en-US" dirty="0"/>
          </a:p>
        </p:txBody>
      </p:sp>
    </p:spTree>
    <p:extLst>
      <p:ext uri="{BB962C8B-B14F-4D97-AF65-F5344CB8AC3E}">
        <p14:creationId xmlns:p14="http://schemas.microsoft.com/office/powerpoint/2010/main" val="23518032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trawhill Colin etc 348.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449918"/>
            <a:ext cx="9127066" cy="6353602"/>
          </a:xfrm>
          <a:prstGeom prst="rect">
            <a:avLst/>
          </a:prstGeom>
          <a:noFill/>
          <a:ln w="9525">
            <a:noFill/>
            <a:miter lim="800000"/>
            <a:headEnd/>
            <a:tailEnd/>
          </a:ln>
        </p:spPr>
      </p:pic>
      <p:sp>
        <p:nvSpPr>
          <p:cNvPr id="3" name="TextBox 2"/>
          <p:cNvSpPr txBox="1"/>
          <p:nvPr/>
        </p:nvSpPr>
        <p:spPr>
          <a:xfrm>
            <a:off x="928662" y="-24"/>
            <a:ext cx="7143800" cy="461665"/>
          </a:xfrm>
          <a:prstGeom prst="rect">
            <a:avLst/>
          </a:prstGeom>
          <a:noFill/>
        </p:spPr>
        <p:txBody>
          <a:bodyPr wrap="square" rtlCol="0">
            <a:spAutoFit/>
          </a:bodyPr>
          <a:lstStyle/>
          <a:p>
            <a:r>
              <a:rPr lang="en-US" dirty="0" smtClean="0">
                <a:latin typeface="+mj-lt"/>
              </a:rPr>
              <a:t>Habitat degradation in Northern Ireland.</a:t>
            </a:r>
            <a:endParaRPr lang="en-US" dirty="0">
              <a:latin typeface="+mj-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58</a:t>
            </a:fld>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_Hunuas_Tree fern forest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5696744" cy="3714752"/>
          </a:xfrm>
          <a:prstGeom prst="rect">
            <a:avLst/>
          </a:prstGeom>
          <a:noFill/>
          <a:ln w="9525">
            <a:noFill/>
            <a:miter lim="800000"/>
            <a:headEnd/>
            <a:tailEnd/>
          </a:ln>
        </p:spPr>
      </p:pic>
      <p:sp>
        <p:nvSpPr>
          <p:cNvPr id="23555" name="Text Box 3"/>
          <p:cNvSpPr txBox="1">
            <a:spLocks noChangeArrowheads="1"/>
          </p:cNvSpPr>
          <p:nvPr/>
        </p:nvSpPr>
        <p:spPr bwMode="auto">
          <a:xfrm>
            <a:off x="5786446" y="428604"/>
            <a:ext cx="3000396" cy="830997"/>
          </a:xfrm>
          <a:prstGeom prst="rect">
            <a:avLst/>
          </a:prstGeom>
          <a:noFill/>
          <a:ln w="9525">
            <a:noFill/>
            <a:miter lim="800000"/>
            <a:headEnd/>
            <a:tailEnd/>
          </a:ln>
        </p:spPr>
        <p:txBody>
          <a:bodyPr wrap="square">
            <a:spAutoFit/>
          </a:bodyPr>
          <a:lstStyle/>
          <a:p>
            <a:r>
              <a:rPr lang="en-US" dirty="0" smtClean="0">
                <a:latin typeface="Calibri" pitchFamily="34" charset="0"/>
              </a:rPr>
              <a:t>New Zealand tree </a:t>
            </a:r>
            <a:r>
              <a:rPr lang="en-US" dirty="0">
                <a:latin typeface="Calibri" pitchFamily="34" charset="0"/>
              </a:rPr>
              <a:t>fern </a:t>
            </a:r>
            <a:r>
              <a:rPr lang="en-US" dirty="0" smtClean="0">
                <a:latin typeface="Calibri" pitchFamily="34" charset="0"/>
              </a:rPr>
              <a:t>forests, then - - -</a:t>
            </a:r>
            <a:endParaRPr lang="en-US" dirty="0">
              <a:latin typeface="Calibri" pitchFamily="34" charset="0"/>
            </a:endParaRPr>
          </a:p>
        </p:txBody>
      </p:sp>
      <p:pic>
        <p:nvPicPr>
          <p:cNvPr id="4" name="Picture 2" descr="R_NZ open pasture"/>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04540" y="3571876"/>
            <a:ext cx="5039460" cy="3286148"/>
          </a:xfrm>
          <a:prstGeom prst="rect">
            <a:avLst/>
          </a:prstGeom>
          <a:noFill/>
          <a:ln w="9525">
            <a:noFill/>
            <a:miter lim="800000"/>
            <a:headEnd/>
            <a:tailEnd/>
          </a:ln>
        </p:spPr>
      </p:pic>
      <p:sp>
        <p:nvSpPr>
          <p:cNvPr id="5" name="TextBox 4"/>
          <p:cNvSpPr txBox="1"/>
          <p:nvPr/>
        </p:nvSpPr>
        <p:spPr>
          <a:xfrm>
            <a:off x="214282" y="4786322"/>
            <a:ext cx="3786214" cy="830997"/>
          </a:xfrm>
          <a:prstGeom prst="rect">
            <a:avLst/>
          </a:prstGeom>
          <a:noFill/>
        </p:spPr>
        <p:txBody>
          <a:bodyPr wrap="square" rtlCol="0">
            <a:spAutoFit/>
          </a:bodyPr>
          <a:lstStyle/>
          <a:p>
            <a:pPr algn="l"/>
            <a:r>
              <a:rPr lang="en-US" dirty="0" smtClean="0">
                <a:latin typeface="Calibri" pitchFamily="34" charset="0"/>
              </a:rPr>
              <a:t>- - - and since Europeans arrived in the 1840s</a:t>
            </a:r>
            <a:endParaRPr lang="en-US" dirty="0"/>
          </a:p>
        </p:txBody>
      </p:sp>
      <p:sp>
        <p:nvSpPr>
          <p:cNvPr id="2" name="Slide Number Placeholder 1"/>
          <p:cNvSpPr>
            <a:spLocks noGrp="1"/>
          </p:cNvSpPr>
          <p:nvPr>
            <p:ph type="sldNum" sz="quarter" idx="12"/>
          </p:nvPr>
        </p:nvSpPr>
        <p:spPr/>
        <p:txBody>
          <a:bodyPr/>
          <a:lstStyle/>
          <a:p>
            <a:pPr>
              <a:defRPr/>
            </a:pPr>
            <a:fld id="{A22EBD14-2C0A-4836-A87C-6C6AD5D59462}" type="slidenum">
              <a:rPr lang="en-US" smtClean="0"/>
              <a:pPr>
                <a:defRPr/>
              </a:pPr>
              <a:t>59</a:t>
            </a:fld>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oy (247).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8892480" cy="6669360"/>
          </a:xfrm>
          <a:prstGeom prst="rect">
            <a:avLst/>
          </a:prstGeom>
        </p:spPr>
      </p:pic>
      <p:pic>
        <p:nvPicPr>
          <p:cNvPr id="3" name="Picture 2" descr="Xishuangbana XTBG mengla (34).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55776" y="1916832"/>
            <a:ext cx="6588224" cy="4941168"/>
          </a:xfrm>
          <a:prstGeom prst="rect">
            <a:avLst/>
          </a:prstGeom>
        </p:spPr>
      </p:pic>
      <p:pic>
        <p:nvPicPr>
          <p:cNvPr id="4" name="Picture 3" descr="Xishuangbana XTBG mengla (23).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0130" y="2636912"/>
            <a:ext cx="5664628" cy="4248472"/>
          </a:xfrm>
          <a:prstGeom prst="rect">
            <a:avLst/>
          </a:prstGeom>
        </p:spPr>
      </p:pic>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60</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2403" name="Rectangle 3"/>
          <p:cNvSpPr>
            <a:spLocks noGrp="1" noChangeArrowheads="1"/>
          </p:cNvSpPr>
          <p:nvPr>
            <p:ph type="body" idx="4294967295"/>
          </p:nvPr>
        </p:nvSpPr>
        <p:spPr>
          <a:xfrm>
            <a:off x="357158" y="1214422"/>
            <a:ext cx="7732712" cy="4071966"/>
          </a:xfrm>
        </p:spPr>
        <p:txBody>
          <a:bodyPr>
            <a:normAutofit fontScale="77500" lnSpcReduction="20000"/>
          </a:bodyPr>
          <a:lstStyle/>
          <a:p>
            <a:pPr>
              <a:buClrTx/>
              <a:buFont typeface="Arial" pitchFamily="34" charset="0"/>
              <a:buChar char="•"/>
            </a:pPr>
            <a:r>
              <a:rPr lang="en-CA" b="1" dirty="0" smtClean="0">
                <a:solidFill>
                  <a:srgbClr val="0000FF"/>
                </a:solidFill>
                <a:latin typeface="Calibri" pitchFamily="34" charset="0"/>
              </a:rPr>
              <a:t>Exotic species </a:t>
            </a:r>
            <a:r>
              <a:rPr lang="en-CA" dirty="0" smtClean="0">
                <a:latin typeface="Calibri" pitchFamily="34" charset="0"/>
              </a:rPr>
              <a:t>or</a:t>
            </a:r>
            <a:r>
              <a:rPr lang="en-CA" dirty="0" smtClean="0">
                <a:solidFill>
                  <a:srgbClr val="0000FF"/>
                </a:solidFill>
                <a:latin typeface="Calibri" pitchFamily="34" charset="0"/>
              </a:rPr>
              <a:t> </a:t>
            </a:r>
            <a:r>
              <a:rPr lang="en-US" b="1" dirty="0" smtClean="0">
                <a:solidFill>
                  <a:srgbClr val="0000FF"/>
                </a:solidFill>
                <a:latin typeface="Calibri" pitchFamily="34" charset="0"/>
              </a:rPr>
              <a:t>Invasive species </a:t>
            </a:r>
            <a:r>
              <a:rPr lang="en-CA" dirty="0" smtClean="0">
                <a:latin typeface="Calibri" pitchFamily="34" charset="0"/>
              </a:rPr>
              <a:t>are those that have not originated in that area, but have arrived either naturally or by human.  They often </a:t>
            </a:r>
            <a:r>
              <a:rPr lang="en-US" dirty="0" smtClean="0">
                <a:latin typeface="Calibri" pitchFamily="34" charset="0"/>
              </a:rPr>
              <a:t>sustain growing populations and have large effects on communities.</a:t>
            </a:r>
            <a:endParaRPr lang="en-CA" dirty="0" smtClean="0">
              <a:latin typeface="Calibri" pitchFamily="34" charset="0"/>
            </a:endParaRPr>
          </a:p>
          <a:p>
            <a:pPr>
              <a:buClrTx/>
              <a:buFont typeface="Arial" pitchFamily="34" charset="0"/>
              <a:buChar char="•"/>
            </a:pPr>
            <a:endParaRPr lang="en-CA" dirty="0" smtClean="0">
              <a:latin typeface="Calibri" pitchFamily="34" charset="0"/>
            </a:endParaRPr>
          </a:p>
          <a:p>
            <a:pPr>
              <a:buClrTx/>
              <a:buFont typeface="Arial" pitchFamily="34" charset="0"/>
              <a:buChar char="•"/>
            </a:pPr>
            <a:r>
              <a:rPr lang="en-CA" b="1" dirty="0" smtClean="0">
                <a:solidFill>
                  <a:srgbClr val="0000FF"/>
                </a:solidFill>
                <a:latin typeface="Calibri" pitchFamily="34" charset="0"/>
              </a:rPr>
              <a:t>Indigenous species </a:t>
            </a:r>
            <a:r>
              <a:rPr lang="en-CA" dirty="0" smtClean="0">
                <a:latin typeface="Calibri" pitchFamily="34" charset="0"/>
              </a:rPr>
              <a:t>are those that live naturally in that area</a:t>
            </a:r>
          </a:p>
          <a:p>
            <a:pPr>
              <a:buClrTx/>
              <a:buFont typeface="Arial" pitchFamily="34" charset="0"/>
              <a:buChar char="•"/>
            </a:pPr>
            <a:endParaRPr lang="en-CA" dirty="0" smtClean="0">
              <a:latin typeface="Calibri" pitchFamily="34" charset="0"/>
            </a:endParaRPr>
          </a:p>
          <a:p>
            <a:pPr>
              <a:buClrTx/>
              <a:buFont typeface="Arial" pitchFamily="34" charset="0"/>
              <a:buChar char="•"/>
            </a:pPr>
            <a:r>
              <a:rPr lang="en-CA" b="1" dirty="0" smtClean="0">
                <a:solidFill>
                  <a:srgbClr val="0000FF"/>
                </a:solidFill>
                <a:latin typeface="Calibri" pitchFamily="34" charset="0"/>
              </a:rPr>
              <a:t>Endemic species </a:t>
            </a:r>
            <a:r>
              <a:rPr lang="en-CA" dirty="0" smtClean="0">
                <a:latin typeface="Calibri" pitchFamily="34" charset="0"/>
              </a:rPr>
              <a:t>are those that are both indigenous and occur nowhere else</a:t>
            </a:r>
            <a:endParaRPr lang="en-US" dirty="0" smtClean="0">
              <a:latin typeface="Calibri" pitchFamily="34" charset="0"/>
            </a:endParaRP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Of particular concern are invasive species that impact native endangered species.</a:t>
            </a:r>
          </a:p>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61</a:t>
            </a:fld>
            <a:endParaRPr 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1" name="Rectangle 3"/>
          <p:cNvSpPr>
            <a:spLocks noGrp="1" noChangeArrowheads="1"/>
          </p:cNvSpPr>
          <p:nvPr>
            <p:ph type="body" idx="4294967295"/>
          </p:nvPr>
        </p:nvSpPr>
        <p:spPr>
          <a:xfrm>
            <a:off x="357158" y="285728"/>
            <a:ext cx="8429684" cy="3571900"/>
          </a:xfrm>
        </p:spPr>
        <p:txBody>
          <a:bodyPr>
            <a:normAutofit/>
          </a:bodyPr>
          <a:lstStyle/>
          <a:p>
            <a:pPr>
              <a:buClrTx/>
              <a:buSzPct val="100000"/>
              <a:buFont typeface="Arial" pitchFamily="34" charset="0"/>
              <a:buChar char="•"/>
            </a:pPr>
            <a:r>
              <a:rPr lang="en-US" dirty="0" smtClean="0">
                <a:latin typeface="Calibri" pitchFamily="34" charset="0"/>
              </a:rPr>
              <a:t>Eurasian Zebra </a:t>
            </a:r>
            <a:r>
              <a:rPr lang="en-US" dirty="0">
                <a:latin typeface="Calibri" pitchFamily="34" charset="0"/>
              </a:rPr>
              <a:t>mussels have had negative impacts on the freshwater </a:t>
            </a:r>
            <a:r>
              <a:rPr lang="en-US" dirty="0" smtClean="0">
                <a:latin typeface="Calibri" pitchFamily="34" charset="0"/>
              </a:rPr>
              <a:t>mussel species of North America </a:t>
            </a:r>
            <a:r>
              <a:rPr lang="en-US" dirty="0" smtClean="0">
                <a:solidFill>
                  <a:srgbClr val="FF0000"/>
                </a:solidFill>
                <a:latin typeface="Calibri" pitchFamily="34" charset="0"/>
              </a:rPr>
              <a:t>(p391).</a:t>
            </a:r>
          </a:p>
          <a:p>
            <a:pPr>
              <a:buClrTx/>
              <a:buSzPct val="100000"/>
              <a:buFont typeface="Arial" pitchFamily="34" charset="0"/>
              <a:buChar char="•"/>
            </a:pPr>
            <a:r>
              <a:rPr lang="en-US" dirty="0" smtClean="0">
                <a:latin typeface="Calibri" pitchFamily="34" charset="0"/>
              </a:rPr>
              <a:t>Introduced into the Great Lakes in 1980s, rapidly spread into the St. Lawrence and Mississippi basin.</a:t>
            </a:r>
            <a:endParaRPr lang="en-US" dirty="0">
              <a:latin typeface="Calibri" pitchFamily="34" charset="0"/>
            </a:endParaRPr>
          </a:p>
          <a:p>
            <a:pPr>
              <a:buClrTx/>
              <a:buSzPct val="100000"/>
              <a:buFont typeface="Arial" pitchFamily="34" charset="0"/>
              <a:buChar char="•"/>
            </a:pPr>
            <a:r>
              <a:rPr lang="en-US" dirty="0">
                <a:latin typeface="Calibri" pitchFamily="34" charset="0"/>
              </a:rPr>
              <a:t>North America has </a:t>
            </a:r>
            <a:r>
              <a:rPr lang="en-US" dirty="0" smtClean="0">
                <a:latin typeface="Calibri" pitchFamily="34" charset="0"/>
              </a:rPr>
              <a:t>297 species of mussels, 1/3 </a:t>
            </a:r>
            <a:r>
              <a:rPr lang="en-US" dirty="0">
                <a:latin typeface="Calibri" pitchFamily="34" charset="0"/>
              </a:rPr>
              <a:t>of the </a:t>
            </a:r>
            <a:r>
              <a:rPr lang="en-US" dirty="0" smtClean="0">
                <a:latin typeface="Calibri" pitchFamily="34" charset="0"/>
              </a:rPr>
              <a:t>world’s total.</a:t>
            </a:r>
            <a:endParaRPr lang="en-US" dirty="0">
              <a:latin typeface="Calibri" pitchFamily="34" charset="0"/>
            </a:endParaRPr>
          </a:p>
        </p:txBody>
      </p:sp>
      <p:pic>
        <p:nvPicPr>
          <p:cNvPr id="4" name="Picture 3" descr="Ecology-Fig-18-05-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874421" y="3786190"/>
            <a:ext cx="4198173" cy="2928958"/>
          </a:xfrm>
          <a:prstGeom prst="rect">
            <a:avLst/>
          </a:prstGeom>
        </p:spPr>
      </p:pic>
      <p:sp>
        <p:nvSpPr>
          <p:cNvPr id="5" name="TextBox 4"/>
          <p:cNvSpPr txBox="1"/>
          <p:nvPr/>
        </p:nvSpPr>
        <p:spPr>
          <a:xfrm>
            <a:off x="428596" y="3929066"/>
            <a:ext cx="4143404" cy="2246769"/>
          </a:xfrm>
          <a:prstGeom prst="rect">
            <a:avLst/>
          </a:prstGeom>
          <a:noFill/>
        </p:spPr>
        <p:txBody>
          <a:bodyPr wrap="square" rtlCol="0">
            <a:spAutoFit/>
          </a:bodyPr>
          <a:lstStyle/>
          <a:p>
            <a:pPr algn="l">
              <a:buFont typeface="Arial" pitchFamily="34" charset="0"/>
              <a:buChar char="•"/>
              <a:tabLst>
                <a:tab pos="347472" algn="l"/>
              </a:tabLst>
            </a:pPr>
            <a:r>
              <a:rPr lang="en-US" sz="2800" dirty="0" smtClean="0">
                <a:latin typeface="Calibri" pitchFamily="34" charset="0"/>
              </a:rPr>
              <a:t>   Many species are 	endemic, and rare, and 	were already threatened 	by poor water quality 	and habitat loss.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62</a:t>
            </a:fld>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63</a:t>
            </a:fld>
            <a:endParaRPr lang="en-US" dirty="0"/>
          </a:p>
        </p:txBody>
      </p:sp>
      <p:sp>
        <p:nvSpPr>
          <p:cNvPr id="3" name="TextBox 2"/>
          <p:cNvSpPr txBox="1"/>
          <p:nvPr/>
        </p:nvSpPr>
        <p:spPr>
          <a:xfrm>
            <a:off x="251520" y="1772816"/>
            <a:ext cx="8496944" cy="461665"/>
          </a:xfrm>
          <a:prstGeom prst="rect">
            <a:avLst/>
          </a:prstGeom>
          <a:noFill/>
        </p:spPr>
        <p:txBody>
          <a:bodyPr wrap="square" rtlCol="0">
            <a:spAutoFit/>
          </a:bodyPr>
          <a:lstStyle/>
          <a:p>
            <a:r>
              <a:rPr lang="en-CA" dirty="0">
                <a:hlinkClick r:id="rId2"/>
              </a:rPr>
              <a:t>http://www.youtube.com/watch?v=VBATtU7bKds&amp;feature=related</a:t>
            </a:r>
            <a:endParaRPr lang="en-CA" dirty="0"/>
          </a:p>
        </p:txBody>
      </p:sp>
    </p:spTree>
    <p:extLst>
      <p:ext uri="{BB962C8B-B14F-4D97-AF65-F5344CB8AC3E}">
        <p14:creationId xmlns:p14="http://schemas.microsoft.com/office/powerpoint/2010/main" val="15532963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2643" name="Rectangle 3"/>
          <p:cNvSpPr>
            <a:spLocks noGrp="1" noChangeArrowheads="1"/>
          </p:cNvSpPr>
          <p:nvPr>
            <p:ph type="body" idx="4294967295"/>
          </p:nvPr>
        </p:nvSpPr>
        <p:spPr>
          <a:xfrm>
            <a:off x="142844" y="500042"/>
            <a:ext cx="8317588" cy="3786214"/>
          </a:xfrm>
        </p:spPr>
        <p:txBody>
          <a:bodyPr>
            <a:normAutofit fontScale="77500" lnSpcReduction="20000"/>
          </a:bodyPr>
          <a:lstStyle/>
          <a:p>
            <a:pPr>
              <a:lnSpc>
                <a:spcPct val="120000"/>
              </a:lnSpc>
              <a:buClrTx/>
              <a:buSzPct val="100000"/>
              <a:buFont typeface="Arial" pitchFamily="34" charset="0"/>
              <a:buChar char="•"/>
            </a:pPr>
            <a:r>
              <a:rPr lang="en-US" dirty="0">
                <a:latin typeface="Calibri" pitchFamily="34" charset="0"/>
              </a:rPr>
              <a:t>The Nile perch was introduced into Lake Victoria in Africa in the early 1960s</a:t>
            </a:r>
            <a:r>
              <a:rPr lang="en-US" dirty="0" smtClean="0">
                <a:latin typeface="Calibri" pitchFamily="34" charset="0"/>
              </a:rPr>
              <a:t>.</a:t>
            </a:r>
          </a:p>
          <a:p>
            <a:pPr>
              <a:lnSpc>
                <a:spcPct val="120000"/>
              </a:lnSpc>
              <a:buClrTx/>
              <a:buSzPct val="100000"/>
              <a:buFont typeface="Arial" pitchFamily="34" charset="0"/>
              <a:buChar char="•"/>
            </a:pPr>
            <a:endParaRPr lang="en-US" dirty="0">
              <a:latin typeface="Calibri" pitchFamily="34" charset="0"/>
            </a:endParaRPr>
          </a:p>
          <a:p>
            <a:pPr>
              <a:lnSpc>
                <a:spcPct val="120000"/>
              </a:lnSpc>
              <a:buClrTx/>
              <a:buSzPct val="100000"/>
              <a:buFont typeface="Arial" pitchFamily="34" charset="0"/>
              <a:buChar char="•"/>
            </a:pPr>
            <a:r>
              <a:rPr lang="en-US" dirty="0">
                <a:latin typeface="Calibri" pitchFamily="34" charset="0"/>
              </a:rPr>
              <a:t>After about 15 years, population size increased, as the native endemic cichlid species declined. As many as 200 cichlid species may have gone extinct.</a:t>
            </a:r>
          </a:p>
          <a:p>
            <a:pPr>
              <a:lnSpc>
                <a:spcPct val="120000"/>
              </a:lnSpc>
              <a:buClrTx/>
              <a:buSzPct val="100000"/>
              <a:buFont typeface="Arial" pitchFamily="34" charset="0"/>
              <a:buChar char="•"/>
            </a:pPr>
            <a:endParaRPr lang="en-US" dirty="0" smtClean="0">
              <a:latin typeface="Calibri" pitchFamily="34" charset="0"/>
            </a:endParaRPr>
          </a:p>
          <a:p>
            <a:pPr>
              <a:lnSpc>
                <a:spcPct val="120000"/>
              </a:lnSpc>
              <a:buClrTx/>
              <a:buSzPct val="100000"/>
              <a:buFont typeface="Arial" pitchFamily="34" charset="0"/>
              <a:buChar char="•"/>
            </a:pPr>
            <a:r>
              <a:rPr lang="en-US" dirty="0" smtClean="0">
                <a:latin typeface="Calibri" pitchFamily="34" charset="0"/>
              </a:rPr>
              <a:t>Before </a:t>
            </a:r>
            <a:r>
              <a:rPr lang="en-US" dirty="0">
                <a:latin typeface="Calibri" pitchFamily="34" charset="0"/>
              </a:rPr>
              <a:t>the introduction, cichlids made up 80% of the biomass in the lake; the Nile perch now accounts for 80% of the biomass.</a:t>
            </a:r>
          </a:p>
        </p:txBody>
      </p:sp>
      <p:pic>
        <p:nvPicPr>
          <p:cNvPr id="4" name="Picture 4" descr="Ecology-Fig-22-11-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69449" y="4286256"/>
            <a:ext cx="3974551" cy="2571768"/>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64</a:t>
            </a:fld>
            <a:endParaRPr lang="en-US"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65</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06" y="0"/>
            <a:ext cx="5129758" cy="4393487"/>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07904" y="2929762"/>
            <a:ext cx="5236096" cy="3927072"/>
          </a:xfrm>
          <a:prstGeom prst="rect">
            <a:avLst/>
          </a:prstGeom>
        </p:spPr>
      </p:pic>
      <p:sp>
        <p:nvSpPr>
          <p:cNvPr id="5" name="TextBox 4"/>
          <p:cNvSpPr txBox="1"/>
          <p:nvPr/>
        </p:nvSpPr>
        <p:spPr>
          <a:xfrm>
            <a:off x="5148064" y="404664"/>
            <a:ext cx="2880320" cy="461665"/>
          </a:xfrm>
          <a:prstGeom prst="rect">
            <a:avLst/>
          </a:prstGeom>
          <a:noFill/>
        </p:spPr>
        <p:txBody>
          <a:bodyPr wrap="square" rtlCol="0">
            <a:spAutoFit/>
          </a:bodyPr>
          <a:lstStyle/>
          <a:p>
            <a:pPr algn="l"/>
            <a:r>
              <a:rPr lang="en-CA" dirty="0" smtClean="0">
                <a:latin typeface="+mn-lt"/>
              </a:rPr>
              <a:t>Nile perch</a:t>
            </a:r>
            <a:endParaRPr lang="en-CA" dirty="0">
              <a:latin typeface="+mn-lt"/>
            </a:endParaRPr>
          </a:p>
        </p:txBody>
      </p:sp>
      <p:sp>
        <p:nvSpPr>
          <p:cNvPr id="6" name="TextBox 5"/>
          <p:cNvSpPr txBox="1"/>
          <p:nvPr/>
        </p:nvSpPr>
        <p:spPr>
          <a:xfrm>
            <a:off x="5940152" y="2463279"/>
            <a:ext cx="3024336" cy="461665"/>
          </a:xfrm>
          <a:prstGeom prst="rect">
            <a:avLst/>
          </a:prstGeom>
          <a:noFill/>
        </p:spPr>
        <p:txBody>
          <a:bodyPr wrap="square" rtlCol="0">
            <a:spAutoFit/>
          </a:bodyPr>
          <a:lstStyle/>
          <a:p>
            <a:r>
              <a:rPr lang="en-CA" dirty="0" smtClean="0">
                <a:latin typeface="+mn-lt"/>
              </a:rPr>
              <a:t>Lake Victoria cichlids</a:t>
            </a:r>
            <a:endParaRPr lang="en-CA" dirty="0">
              <a:latin typeface="+mn-lt"/>
            </a:endParaRPr>
          </a:p>
        </p:txBody>
      </p:sp>
    </p:spTree>
    <p:extLst>
      <p:ext uri="{BB962C8B-B14F-4D97-AF65-F5344CB8AC3E}">
        <p14:creationId xmlns:p14="http://schemas.microsoft.com/office/powerpoint/2010/main" val="388579456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otanical Garden 072.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66</a:t>
            </a:fld>
            <a:endParaRPr 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332656"/>
            <a:ext cx="8496944" cy="584775"/>
          </a:xfrm>
          <a:prstGeom prst="rect">
            <a:avLst/>
          </a:prstGeom>
          <a:noFill/>
        </p:spPr>
        <p:txBody>
          <a:bodyPr wrap="square" rtlCol="0">
            <a:spAutoFit/>
          </a:bodyPr>
          <a:lstStyle/>
          <a:p>
            <a:r>
              <a:rPr lang="en-US" sz="3200" b="1" dirty="0" smtClean="0">
                <a:solidFill>
                  <a:srgbClr val="FF0000"/>
                </a:solidFill>
                <a:effectLst>
                  <a:outerShdw blurRad="38100" dist="38100" dir="2700000" algn="tl">
                    <a:srgbClr val="000000">
                      <a:alpha val="43137"/>
                    </a:srgbClr>
                  </a:outerShdw>
                </a:effectLst>
                <a:latin typeface="+mn-lt"/>
              </a:rPr>
              <a:t>BIODIVERSITY LOSS – some other considerations</a:t>
            </a:r>
          </a:p>
        </p:txBody>
      </p:sp>
      <p:sp>
        <p:nvSpPr>
          <p:cNvPr id="3" name="TextBox 2"/>
          <p:cNvSpPr txBox="1"/>
          <p:nvPr/>
        </p:nvSpPr>
        <p:spPr>
          <a:xfrm>
            <a:off x="179512" y="1410355"/>
            <a:ext cx="8964488" cy="4893647"/>
          </a:xfrm>
          <a:prstGeom prst="rect">
            <a:avLst/>
          </a:prstGeom>
          <a:noFill/>
        </p:spPr>
        <p:txBody>
          <a:bodyPr wrap="square" rtlCol="0">
            <a:spAutoFit/>
          </a:bodyPr>
          <a:lstStyle/>
          <a:p>
            <a:pPr marL="514350" indent="-514350" algn="l">
              <a:lnSpc>
                <a:spcPct val="150000"/>
              </a:lnSpc>
              <a:buAutoNum type="romanUcPeriod"/>
            </a:pPr>
            <a:r>
              <a:rPr lang="en-US" b="1" dirty="0" smtClean="0">
                <a:latin typeface="Calibri" pitchFamily="34" charset="0"/>
              </a:rPr>
              <a:t>Some species have evolved tight coevolved links to other species</a:t>
            </a:r>
          </a:p>
          <a:p>
            <a:pPr marL="514350" indent="-514350" algn="l">
              <a:lnSpc>
                <a:spcPct val="150000"/>
              </a:lnSpc>
              <a:buFontTx/>
              <a:buAutoNum type="romanUcPeriod"/>
            </a:pPr>
            <a:r>
              <a:rPr lang="en-US" b="1" dirty="0" smtClean="0">
                <a:latin typeface="Calibri" pitchFamily="34" charset="0"/>
              </a:rPr>
              <a:t>Protection of some species requires maintaining the essential components of the food web</a:t>
            </a:r>
          </a:p>
          <a:p>
            <a:pPr marL="514350" indent="-514350" algn="l">
              <a:lnSpc>
                <a:spcPct val="150000"/>
              </a:lnSpc>
              <a:buFontTx/>
              <a:buAutoNum type="romanUcPeriod"/>
            </a:pPr>
            <a:r>
              <a:rPr lang="en-US" b="1" dirty="0" smtClean="0">
                <a:latin typeface="Calibri" pitchFamily="34" charset="0"/>
              </a:rPr>
              <a:t>Exotic predators</a:t>
            </a:r>
          </a:p>
          <a:p>
            <a:pPr marL="514350" indent="-514350" algn="l">
              <a:lnSpc>
                <a:spcPct val="150000"/>
              </a:lnSpc>
              <a:buFontTx/>
              <a:buAutoNum type="romanUcPeriod"/>
            </a:pPr>
            <a:r>
              <a:rPr lang="en-US" b="1" dirty="0" smtClean="0">
                <a:latin typeface="Calibri" pitchFamily="34" charset="0"/>
              </a:rPr>
              <a:t>Range decline</a:t>
            </a:r>
          </a:p>
          <a:p>
            <a:pPr marL="514350" indent="-514350" algn="l">
              <a:lnSpc>
                <a:spcPct val="150000"/>
              </a:lnSpc>
              <a:buFontTx/>
              <a:buAutoNum type="romanUcPeriod"/>
            </a:pPr>
            <a:r>
              <a:rPr lang="en-US" b="1" dirty="0" smtClean="0">
                <a:latin typeface="Calibri" pitchFamily="34" charset="0"/>
              </a:rPr>
              <a:t>Effect of biotic invasions on humans</a:t>
            </a:r>
          </a:p>
          <a:p>
            <a:pPr marL="514350" indent="-514350" algn="l">
              <a:lnSpc>
                <a:spcPct val="150000"/>
              </a:lnSpc>
              <a:buFontTx/>
              <a:buAutoNum type="romanUcPeriod"/>
            </a:pPr>
            <a:r>
              <a:rPr lang="en-US" b="1" dirty="0" smtClean="0">
                <a:latin typeface="Calibri" pitchFamily="34" charset="0"/>
              </a:rPr>
              <a:t>Reasons for invasion success</a:t>
            </a:r>
          </a:p>
          <a:p>
            <a:pPr marL="514350" indent="-514350" algn="l">
              <a:lnSpc>
                <a:spcPct val="150000"/>
              </a:lnSpc>
              <a:buFontTx/>
              <a:buAutoNum type="romanUcPeriod"/>
            </a:pPr>
            <a:r>
              <a:rPr lang="en-US" b="1" dirty="0" smtClean="0">
                <a:latin typeface="Calibri" pitchFamily="34" charset="0"/>
              </a:rPr>
              <a:t>Plant invaders</a:t>
            </a:r>
          </a:p>
          <a:p>
            <a:pPr marL="514350" indent="-514350">
              <a:buAutoNum type="romanUcPeriod"/>
            </a:pPr>
            <a:endParaRPr lang="en-US" b="1" dirty="0" smtClean="0">
              <a:solidFill>
                <a:srgbClr val="FF0000"/>
              </a:solidFill>
              <a:latin typeface="Calibri" pitchFamily="34" charset="0"/>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67</a:t>
            </a:fld>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Text Box 3"/>
          <p:cNvSpPr txBox="1">
            <a:spLocks noChangeArrowheads="1"/>
          </p:cNvSpPr>
          <p:nvPr/>
        </p:nvSpPr>
        <p:spPr bwMode="auto">
          <a:xfrm>
            <a:off x="214282" y="357166"/>
            <a:ext cx="8929718" cy="1046440"/>
          </a:xfrm>
          <a:prstGeom prst="rect">
            <a:avLst/>
          </a:prstGeom>
          <a:noFill/>
          <a:ln w="9525">
            <a:noFill/>
            <a:miter lim="800000"/>
            <a:headEnd/>
            <a:tailEnd/>
          </a:ln>
          <a:effectLst/>
        </p:spPr>
        <p:txBody>
          <a:bodyPr wrap="square">
            <a:spAutoFit/>
          </a:bodyPr>
          <a:lstStyle/>
          <a:p>
            <a:pPr algn="l" eaLnBrk="0" hangingPunct="0"/>
            <a:r>
              <a:rPr lang="en-US" b="1" dirty="0" smtClean="0">
                <a:solidFill>
                  <a:srgbClr val="FF0000"/>
                </a:solidFill>
                <a:latin typeface="Calibri" pitchFamily="34" charset="0"/>
              </a:rPr>
              <a:t>I. Some </a:t>
            </a:r>
            <a:r>
              <a:rPr lang="en-US" b="1" dirty="0">
                <a:solidFill>
                  <a:srgbClr val="FF0000"/>
                </a:solidFill>
                <a:latin typeface="Calibri" pitchFamily="34" charset="0"/>
              </a:rPr>
              <a:t>species have evolved tight coevolved </a:t>
            </a:r>
            <a:r>
              <a:rPr lang="en-US" b="1" dirty="0" smtClean="0">
                <a:solidFill>
                  <a:srgbClr val="FF0000"/>
                </a:solidFill>
                <a:latin typeface="Calibri" pitchFamily="34" charset="0"/>
              </a:rPr>
              <a:t>links </a:t>
            </a:r>
            <a:r>
              <a:rPr lang="en-US" b="1" dirty="0">
                <a:solidFill>
                  <a:srgbClr val="FF0000"/>
                </a:solidFill>
                <a:latin typeface="Calibri" pitchFamily="34" charset="0"/>
              </a:rPr>
              <a:t>to other species</a:t>
            </a:r>
          </a:p>
          <a:p>
            <a:pPr algn="l" eaLnBrk="0" hangingPunct="0"/>
            <a:r>
              <a:rPr lang="en-US" sz="1400" dirty="0">
                <a:latin typeface="Calibri" pitchFamily="34" charset="0"/>
              </a:rPr>
              <a:t>	</a:t>
            </a:r>
            <a:endParaRPr lang="en-US" sz="2400" dirty="0">
              <a:latin typeface="Calibri" pitchFamily="34" charset="0"/>
            </a:endParaRPr>
          </a:p>
          <a:p>
            <a:pPr algn="l" eaLnBrk="0" hangingPunct="0"/>
            <a:r>
              <a:rPr lang="en-US" sz="2400" dirty="0" smtClean="0">
                <a:latin typeface="Calibri" pitchFamily="34" charset="0"/>
              </a:rPr>
              <a:t>1. </a:t>
            </a:r>
            <a:r>
              <a:rPr lang="en-US" sz="2400" i="1" dirty="0" smtClean="0">
                <a:latin typeface="Calibri" pitchFamily="34" charset="0"/>
              </a:rPr>
              <a:t>Hibiscadelphus</a:t>
            </a:r>
            <a:r>
              <a:rPr lang="en-US" sz="2400" dirty="0" smtClean="0">
                <a:latin typeface="Calibri" pitchFamily="34" charset="0"/>
              </a:rPr>
              <a:t> </a:t>
            </a:r>
            <a:r>
              <a:rPr lang="en-US" sz="2400" dirty="0">
                <a:latin typeface="Calibri" pitchFamily="34" charset="0"/>
              </a:rPr>
              <a:t>plants and honeyeaters in </a:t>
            </a:r>
            <a:r>
              <a:rPr lang="en-US" sz="2400" dirty="0" smtClean="0">
                <a:latin typeface="Calibri" pitchFamily="34" charset="0"/>
              </a:rPr>
              <a:t>Hawaii</a:t>
            </a:r>
            <a:endParaRPr lang="en-US" sz="1400" dirty="0">
              <a:solidFill>
                <a:srgbClr val="FF0000"/>
              </a:solidFill>
              <a:latin typeface="Calibri" pitchFamily="34" charset="0"/>
            </a:endParaRPr>
          </a:p>
        </p:txBody>
      </p:sp>
      <p:pic>
        <p:nvPicPr>
          <p:cNvPr id="5" name="Picture 2" descr="Hibiscadelphi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1538" y="1970158"/>
            <a:ext cx="2786082" cy="4765713"/>
          </a:xfrm>
          <a:prstGeom prst="rect">
            <a:avLst/>
          </a:prstGeom>
          <a:noFill/>
        </p:spPr>
      </p:pic>
      <p:pic>
        <p:nvPicPr>
          <p:cNvPr id="7" name="Picture 2" descr="R_HawaiianMoho"/>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286248" y="1962734"/>
            <a:ext cx="3786214" cy="4761064"/>
          </a:xfrm>
          <a:prstGeom prst="rect">
            <a:avLst/>
          </a:prstGeom>
          <a:noFill/>
        </p:spPr>
      </p:pic>
      <p:sp>
        <p:nvSpPr>
          <p:cNvPr id="8" name="TextBox 7"/>
          <p:cNvSpPr txBox="1"/>
          <p:nvPr/>
        </p:nvSpPr>
        <p:spPr>
          <a:xfrm>
            <a:off x="4357686" y="2000240"/>
            <a:ext cx="1928826" cy="461665"/>
          </a:xfrm>
          <a:prstGeom prst="rect">
            <a:avLst/>
          </a:prstGeom>
          <a:noFill/>
        </p:spPr>
        <p:txBody>
          <a:bodyPr wrap="square" rtlCol="0">
            <a:spAutoFit/>
          </a:bodyPr>
          <a:lstStyle/>
          <a:p>
            <a:pPr algn="l"/>
            <a:r>
              <a:rPr lang="en-US" dirty="0" smtClean="0">
                <a:latin typeface="Calibri" pitchFamily="34" charset="0"/>
              </a:rPr>
              <a:t>Moho species</a:t>
            </a:r>
            <a:endParaRPr lang="en-US" dirty="0">
              <a:latin typeface="Calibri" pitchFamily="34" charset="0"/>
            </a:endParaRPr>
          </a:p>
        </p:txBody>
      </p:sp>
      <p:sp>
        <p:nvSpPr>
          <p:cNvPr id="10" name="TextBox 9"/>
          <p:cNvSpPr txBox="1"/>
          <p:nvPr/>
        </p:nvSpPr>
        <p:spPr>
          <a:xfrm>
            <a:off x="6643702" y="928670"/>
            <a:ext cx="1714512" cy="461665"/>
          </a:xfrm>
          <a:prstGeom prst="rect">
            <a:avLst/>
          </a:prstGeom>
          <a:noFill/>
        </p:spPr>
        <p:txBody>
          <a:bodyPr wrap="square" rtlCol="0">
            <a:spAutoFit/>
          </a:bodyPr>
          <a:lstStyle/>
          <a:p>
            <a:r>
              <a:rPr lang="en-US" dirty="0" smtClean="0">
                <a:solidFill>
                  <a:srgbClr val="FF0000"/>
                </a:solidFill>
                <a:latin typeface="Calibri" pitchFamily="34" charset="0"/>
              </a:rPr>
              <a:t>(all extinct)</a:t>
            </a:r>
            <a:endParaRPr lang="en-US" dirty="0"/>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68</a:t>
            </a:fld>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Text Box 3"/>
          <p:cNvSpPr txBox="1">
            <a:spLocks noChangeArrowheads="1"/>
          </p:cNvSpPr>
          <p:nvPr/>
        </p:nvSpPr>
        <p:spPr bwMode="auto">
          <a:xfrm>
            <a:off x="285720" y="357166"/>
            <a:ext cx="8358246" cy="830997"/>
          </a:xfrm>
          <a:prstGeom prst="rect">
            <a:avLst/>
          </a:prstGeom>
          <a:noFill/>
          <a:ln w="9525">
            <a:noFill/>
            <a:miter lim="800000"/>
            <a:headEnd/>
            <a:tailEnd/>
          </a:ln>
          <a:effectLst/>
        </p:spPr>
        <p:txBody>
          <a:bodyPr wrap="square">
            <a:spAutoFit/>
          </a:bodyPr>
          <a:lstStyle/>
          <a:p>
            <a:pPr algn="l" eaLnBrk="0" hangingPunct="0"/>
            <a:r>
              <a:rPr lang="en-US" dirty="0" smtClean="0">
                <a:latin typeface="Calibri" pitchFamily="34" charset="0"/>
              </a:rPr>
              <a:t>2. </a:t>
            </a:r>
            <a:r>
              <a:rPr lang="en-US" sz="2400" i="1" dirty="0" smtClean="0">
                <a:latin typeface="Calibri" pitchFamily="34" charset="0"/>
              </a:rPr>
              <a:t>Calvaria </a:t>
            </a:r>
            <a:r>
              <a:rPr lang="en-US" sz="2400" dirty="0">
                <a:latin typeface="Calibri" pitchFamily="34" charset="0"/>
              </a:rPr>
              <a:t>trees and Dodo on </a:t>
            </a:r>
            <a:r>
              <a:rPr lang="en-US" sz="2400" dirty="0" smtClean="0">
                <a:latin typeface="Calibri" pitchFamily="34" charset="0"/>
              </a:rPr>
              <a:t>the island of Mauritius</a:t>
            </a:r>
            <a:endParaRPr lang="en-US" sz="2400" dirty="0">
              <a:latin typeface="Calibri" pitchFamily="34" charset="0"/>
            </a:endParaRPr>
          </a:p>
          <a:p>
            <a:pPr eaLnBrk="0" hangingPunct="0"/>
            <a:endParaRPr lang="en-US" sz="2400" dirty="0"/>
          </a:p>
        </p:txBody>
      </p:sp>
      <p:pic>
        <p:nvPicPr>
          <p:cNvPr id="6" name="Picture 2" descr="R_Dodo"/>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29058" y="1714488"/>
            <a:ext cx="4751536" cy="4309258"/>
          </a:xfrm>
          <a:prstGeom prst="rect">
            <a:avLst/>
          </a:prstGeom>
          <a:noFill/>
        </p:spPr>
      </p:pic>
      <p:pic>
        <p:nvPicPr>
          <p:cNvPr id="9" name="Picture 2" descr="Calvaria_0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0034" y="1214422"/>
            <a:ext cx="3071834" cy="5398830"/>
          </a:xfrm>
          <a:prstGeom prst="rect">
            <a:avLst/>
          </a:prstGeom>
          <a:noFill/>
        </p:spPr>
      </p:pic>
      <p:sp>
        <p:nvSpPr>
          <p:cNvPr id="10" name="Rectangle 9"/>
          <p:cNvSpPr/>
          <p:nvPr/>
        </p:nvSpPr>
        <p:spPr>
          <a:xfrm>
            <a:off x="6215074" y="1214422"/>
            <a:ext cx="1221232" cy="461665"/>
          </a:xfrm>
          <a:prstGeom prst="rect">
            <a:avLst/>
          </a:prstGeom>
        </p:spPr>
        <p:txBody>
          <a:bodyPr wrap="none">
            <a:spAutoFit/>
          </a:bodyPr>
          <a:lstStyle/>
          <a:p>
            <a:r>
              <a:rPr lang="en-US" dirty="0" smtClean="0">
                <a:solidFill>
                  <a:srgbClr val="FF0000"/>
                </a:solidFill>
                <a:latin typeface="Calibri" pitchFamily="34" charset="0"/>
              </a:rPr>
              <a:t>(extinct)</a:t>
            </a:r>
            <a:endParaRPr lang="en-US" dirty="0"/>
          </a:p>
        </p:txBody>
      </p:sp>
      <p:sp>
        <p:nvSpPr>
          <p:cNvPr id="11" name="Rectangle 10"/>
          <p:cNvSpPr/>
          <p:nvPr/>
        </p:nvSpPr>
        <p:spPr>
          <a:xfrm>
            <a:off x="428596" y="1142984"/>
            <a:ext cx="2134688" cy="461665"/>
          </a:xfrm>
          <a:prstGeom prst="rect">
            <a:avLst/>
          </a:prstGeom>
        </p:spPr>
        <p:txBody>
          <a:bodyPr wrap="none">
            <a:spAutoFit/>
          </a:bodyPr>
          <a:lstStyle/>
          <a:p>
            <a:r>
              <a:rPr lang="en-US" dirty="0" smtClean="0">
                <a:solidFill>
                  <a:srgbClr val="FF0000"/>
                </a:solidFill>
                <a:latin typeface="Calibri" pitchFamily="34" charset="0"/>
              </a:rPr>
              <a:t>(almost extinct)</a:t>
            </a:r>
            <a:endParaRPr lang="en-US" dirty="0"/>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69</a:t>
            </a:fld>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_kak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57290" y="2285992"/>
            <a:ext cx="3071834" cy="4300156"/>
          </a:xfrm>
          <a:prstGeom prst="rect">
            <a:avLst/>
          </a:prstGeom>
          <a:noFill/>
        </p:spPr>
      </p:pic>
      <p:sp>
        <p:nvSpPr>
          <p:cNvPr id="4" name="Rectangle 3"/>
          <p:cNvSpPr/>
          <p:nvPr/>
        </p:nvSpPr>
        <p:spPr>
          <a:xfrm>
            <a:off x="142844" y="285728"/>
            <a:ext cx="4572032" cy="2185214"/>
          </a:xfrm>
          <a:prstGeom prst="rect">
            <a:avLst/>
          </a:prstGeom>
        </p:spPr>
        <p:txBody>
          <a:bodyPr wrap="square">
            <a:spAutoFit/>
          </a:bodyPr>
          <a:lstStyle/>
          <a:p>
            <a:pPr algn="l" eaLnBrk="0" hangingPunct="0"/>
            <a:r>
              <a:rPr lang="en-US" b="1" dirty="0" smtClean="0">
                <a:solidFill>
                  <a:srgbClr val="FF0000"/>
                </a:solidFill>
                <a:latin typeface="Calibri" pitchFamily="34" charset="0"/>
              </a:rPr>
              <a:t>II. Protection of some species requires maintaining the essential components of the food web</a:t>
            </a:r>
          </a:p>
          <a:p>
            <a:pPr algn="l" eaLnBrk="0" hangingPunct="0">
              <a:buFont typeface="Arial" pitchFamily="34" charset="0"/>
              <a:buChar char="•"/>
            </a:pPr>
            <a:r>
              <a:rPr lang="en-US" dirty="0" smtClean="0">
                <a:latin typeface="Calibri" pitchFamily="34" charset="0"/>
              </a:rPr>
              <a:t> </a:t>
            </a:r>
            <a:r>
              <a:rPr lang="en-US" sz="2000" dirty="0" smtClean="0">
                <a:latin typeface="Calibri" pitchFamily="34" charset="0"/>
              </a:rPr>
              <a:t>Kaka parrots are endemic to beech forests in New Zealand </a:t>
            </a:r>
            <a:r>
              <a:rPr lang="en-US" sz="2000" dirty="0" smtClean="0">
                <a:solidFill>
                  <a:srgbClr val="FF0000"/>
                </a:solidFill>
                <a:latin typeface="Calibri" pitchFamily="34" charset="0"/>
              </a:rPr>
              <a:t>(vulnerable and declining)</a:t>
            </a:r>
            <a:endParaRPr lang="en-US" sz="2000" dirty="0">
              <a:solidFill>
                <a:srgbClr val="FF0000"/>
              </a:solidFill>
              <a:latin typeface="Calibri" pitchFamily="34" charset="0"/>
            </a:endParaRPr>
          </a:p>
        </p:txBody>
      </p:sp>
      <p:pic>
        <p:nvPicPr>
          <p:cNvPr id="5" name="Picture 2" descr="R_Sbeechforests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670425" y="0"/>
            <a:ext cx="4473575" cy="6858000"/>
          </a:xfrm>
          <a:prstGeom prst="rect">
            <a:avLst/>
          </a:prstGeom>
          <a:noFill/>
        </p:spPr>
      </p:pic>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70</a:t>
            </a:fld>
            <a:endParaRPr lang="en-US"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Slide Number Placeholder 3"/>
          <p:cNvSpPr>
            <a:spLocks noGrp="1"/>
          </p:cNvSpPr>
          <p:nvPr>
            <p:ph type="sldNum" sz="quarter" idx="12"/>
          </p:nvPr>
        </p:nvSpPr>
        <p:spPr>
          <a:noFill/>
        </p:spPr>
        <p:txBody>
          <a:bodyPr/>
          <a:lstStyle/>
          <a:p>
            <a:fld id="{6AAEF380-5806-498E-BCCC-C64E3E078ECC}" type="slidenum">
              <a:rPr lang="en-US" smtClean="0"/>
              <a:pPr/>
              <a:t>71</a:t>
            </a:fld>
            <a:endParaRPr lang="en-US" dirty="0" smtClean="0"/>
          </a:p>
        </p:txBody>
      </p:sp>
      <p:sp>
        <p:nvSpPr>
          <p:cNvPr id="23556" name="Text Box 2"/>
          <p:cNvSpPr txBox="1">
            <a:spLocks noChangeArrowheads="1"/>
          </p:cNvSpPr>
          <p:nvPr/>
        </p:nvSpPr>
        <p:spPr bwMode="auto">
          <a:xfrm>
            <a:off x="214282" y="142852"/>
            <a:ext cx="8786874" cy="1200329"/>
          </a:xfrm>
          <a:prstGeom prst="rect">
            <a:avLst/>
          </a:prstGeom>
          <a:noFill/>
          <a:ln w="9525">
            <a:noFill/>
            <a:miter lim="800000"/>
            <a:headEnd/>
            <a:tailEnd/>
          </a:ln>
        </p:spPr>
        <p:txBody>
          <a:bodyPr wrap="square">
            <a:spAutoFit/>
          </a:bodyPr>
          <a:lstStyle/>
          <a:p>
            <a:pPr algn="l">
              <a:spcBef>
                <a:spcPct val="50000"/>
              </a:spcBef>
            </a:pPr>
            <a:r>
              <a:rPr lang="en-US" dirty="0">
                <a:solidFill>
                  <a:srgbClr val="0000FF"/>
                </a:solidFill>
                <a:latin typeface="+mn-lt"/>
              </a:rPr>
              <a:t>A Keystone </a:t>
            </a:r>
            <a:r>
              <a:rPr lang="en-US" dirty="0" smtClean="0">
                <a:solidFill>
                  <a:srgbClr val="0000FF"/>
                </a:solidFill>
                <a:latin typeface="+mn-lt"/>
              </a:rPr>
              <a:t>Species </a:t>
            </a:r>
            <a:r>
              <a:rPr lang="en-US" dirty="0" smtClean="0">
                <a:latin typeface="+mn-lt"/>
              </a:rPr>
              <a:t>is </a:t>
            </a:r>
            <a:r>
              <a:rPr lang="en-US" dirty="0">
                <a:latin typeface="+mn-lt"/>
              </a:rPr>
              <a:t>a species (usually having a low frequency) in a community whose removal has strong effects on community diversity and composition;  they are often top predators</a:t>
            </a:r>
            <a:r>
              <a:rPr lang="en-US" dirty="0" smtClean="0">
                <a:latin typeface="+mn-lt"/>
              </a:rPr>
              <a:t>.</a:t>
            </a:r>
            <a:endParaRPr lang="en-US" dirty="0">
              <a:latin typeface="+mn-lt"/>
            </a:endParaRPr>
          </a:p>
        </p:txBody>
      </p:sp>
      <p:pic>
        <p:nvPicPr>
          <p:cNvPr id="5" name="Picture 2" descr="C:\My Documents\Courses\slides\keystone 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 y="1714488"/>
            <a:ext cx="3857651" cy="5143535"/>
          </a:xfrm>
          <a:prstGeom prst="rect">
            <a:avLst/>
          </a:prstGeom>
          <a:noFill/>
          <a:ln w="9525">
            <a:solidFill>
              <a:schemeClr val="bg1"/>
            </a:solidFill>
            <a:miter lim="800000"/>
            <a:headEnd/>
            <a:tailEnd/>
          </a:ln>
        </p:spPr>
      </p:pic>
      <p:pic>
        <p:nvPicPr>
          <p:cNvPr id="6" name="Picture 3" descr="C:\My Documents\Courses\slides\keystone 2.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62400" y="2876550"/>
            <a:ext cx="5105400" cy="3829050"/>
          </a:xfrm>
          <a:prstGeom prst="rect">
            <a:avLst/>
          </a:prstGeom>
          <a:noFill/>
          <a:ln w="9525">
            <a:solidFill>
              <a:schemeClr val="bg1"/>
            </a:solidFill>
            <a:miter lim="800000"/>
            <a:headEnd/>
            <a:tailEnd/>
          </a:ln>
        </p:spPr>
      </p:pic>
      <p:sp>
        <p:nvSpPr>
          <p:cNvPr id="7" name="Line 4"/>
          <p:cNvSpPr>
            <a:spLocks noChangeShapeType="1"/>
          </p:cNvSpPr>
          <p:nvPr/>
        </p:nvSpPr>
        <p:spPr bwMode="auto">
          <a:xfrm>
            <a:off x="6781800" y="1524000"/>
            <a:ext cx="0" cy="2362200"/>
          </a:xfrm>
          <a:prstGeom prst="line">
            <a:avLst/>
          </a:prstGeom>
          <a:noFill/>
          <a:ln w="50800">
            <a:solidFill>
              <a:srgbClr val="FF0000"/>
            </a:solidFill>
            <a:round/>
            <a:headEnd/>
            <a:tailEnd type="triangle" w="lg" len="med"/>
          </a:ln>
        </p:spPr>
        <p:txBody>
          <a:bodyPr/>
          <a:lstStyle/>
          <a:p>
            <a:endParaRPr lang="en-US" dirty="0"/>
          </a:p>
        </p:txBody>
      </p:sp>
      <p:sp>
        <p:nvSpPr>
          <p:cNvPr id="8" name="Rectangle 5"/>
          <p:cNvSpPr>
            <a:spLocks noChangeArrowheads="1"/>
          </p:cNvSpPr>
          <p:nvPr/>
        </p:nvSpPr>
        <p:spPr bwMode="auto">
          <a:xfrm>
            <a:off x="6324600" y="3962400"/>
            <a:ext cx="914400" cy="990600"/>
          </a:xfrm>
          <a:prstGeom prst="rect">
            <a:avLst/>
          </a:prstGeom>
          <a:noFill/>
          <a:ln w="50800">
            <a:solidFill>
              <a:srgbClr val="FF0000"/>
            </a:solidFill>
            <a:miter lim="800000"/>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abbit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86313" y="1285875"/>
            <a:ext cx="4071937" cy="4192588"/>
          </a:xfrm>
          <a:prstGeom prst="rect">
            <a:avLst/>
          </a:prstGeom>
          <a:noFill/>
          <a:ln w="9525">
            <a:noFill/>
            <a:miter lim="800000"/>
            <a:headEnd/>
            <a:tailEnd/>
          </a:ln>
        </p:spPr>
      </p:pic>
      <p:sp>
        <p:nvSpPr>
          <p:cNvPr id="25604" name="Slide Number Placeholder 3"/>
          <p:cNvSpPr>
            <a:spLocks noGrp="1"/>
          </p:cNvSpPr>
          <p:nvPr>
            <p:ph type="sldNum" sz="quarter" idx="12"/>
          </p:nvPr>
        </p:nvSpPr>
        <p:spPr>
          <a:noFill/>
        </p:spPr>
        <p:txBody>
          <a:bodyPr/>
          <a:lstStyle/>
          <a:p>
            <a:fld id="{E6EBD7E2-FFB0-4144-8809-D6D18178C972}" type="slidenum">
              <a:rPr lang="en-US" smtClean="0"/>
              <a:pPr/>
              <a:t>72</a:t>
            </a:fld>
            <a:endParaRPr lang="en-US" dirty="0" smtClean="0"/>
          </a:p>
        </p:txBody>
      </p:sp>
      <p:pic>
        <p:nvPicPr>
          <p:cNvPr id="25605" name="Picture 2" descr="C:\My Documents\Courses\slides\Tansley and Adams 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8600" y="1295400"/>
            <a:ext cx="4343400" cy="4235450"/>
          </a:xfrm>
          <a:prstGeom prst="rect">
            <a:avLst/>
          </a:prstGeom>
          <a:noFill/>
          <a:ln w="9525">
            <a:noFill/>
            <a:miter lim="800000"/>
            <a:headEnd/>
            <a:tailEnd/>
          </a:ln>
        </p:spPr>
      </p:pic>
      <p:pic>
        <p:nvPicPr>
          <p:cNvPr id="247811" name="Picture 3" descr="C:\My Documents\Courses\slides\Tansley and Adams 2.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648200" y="1295400"/>
            <a:ext cx="4267200" cy="4159250"/>
          </a:xfrm>
          <a:prstGeom prst="rect">
            <a:avLst/>
          </a:prstGeom>
          <a:noFill/>
          <a:ln w="9525">
            <a:noFill/>
            <a:miter lim="800000"/>
            <a:headEnd/>
            <a:tailEnd/>
          </a:ln>
        </p:spPr>
      </p:pic>
      <p:sp>
        <p:nvSpPr>
          <p:cNvPr id="6" name="Text Box 4"/>
          <p:cNvSpPr txBox="1">
            <a:spLocks noChangeArrowheads="1"/>
          </p:cNvSpPr>
          <p:nvPr/>
        </p:nvSpPr>
        <p:spPr bwMode="auto">
          <a:xfrm>
            <a:off x="304800" y="244475"/>
            <a:ext cx="8534400" cy="800100"/>
          </a:xfrm>
          <a:prstGeom prst="rect">
            <a:avLst/>
          </a:prstGeom>
          <a:noFill/>
          <a:ln w="38100" cmpd="dbl">
            <a:noFill/>
            <a:miter lim="800000"/>
            <a:headEnd/>
            <a:tailEnd/>
          </a:ln>
        </p:spPr>
        <p:txBody>
          <a:bodyPr>
            <a:spAutoFit/>
          </a:bodyPr>
          <a:lstStyle/>
          <a:p>
            <a:pPr algn="l" eaLnBrk="0" hangingPunct="0"/>
            <a:r>
              <a:rPr lang="en-US" sz="2200" dirty="0">
                <a:latin typeface="+mn-lt"/>
                <a:cs typeface="Arial" charset="0"/>
              </a:rPr>
              <a:t>Removing rabbits from the English chalk grasslands reduced a community of 42 species to 3 species in 7 years </a:t>
            </a:r>
            <a:r>
              <a:rPr lang="en-US" dirty="0">
                <a:latin typeface="+mn-lt"/>
                <a:cs typeface="Times New Roman" charset="0"/>
              </a:rPr>
              <a:t>                </a:t>
            </a:r>
            <a:endParaRPr lang="en-US"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247811"/>
                                        </p:tgtEl>
                                        <p:attrNameLst>
                                          <p:attrName>style.visibility</p:attrName>
                                        </p:attrNameLst>
                                      </p:cBhvr>
                                      <p:to>
                                        <p:strVal val="visible"/>
                                      </p:to>
                                    </p:set>
                                    <p:animEffect transition="in" filter="blinds(horizontal)">
                                      <p:cBhvr>
                                        <p:cTn id="11" dur="500"/>
                                        <p:tgtEl>
                                          <p:spTgt spid="247811"/>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lide Number Placeholder 3"/>
          <p:cNvSpPr>
            <a:spLocks noGrp="1"/>
          </p:cNvSpPr>
          <p:nvPr>
            <p:ph type="sldNum" sz="quarter" idx="12"/>
          </p:nvPr>
        </p:nvSpPr>
        <p:spPr>
          <a:noFill/>
        </p:spPr>
        <p:txBody>
          <a:bodyPr/>
          <a:lstStyle/>
          <a:p>
            <a:fld id="{ED2EE155-FBBC-476E-984E-4351307D5F2B}" type="slidenum">
              <a:rPr lang="en-US" smtClean="0"/>
              <a:pPr/>
              <a:t>73</a:t>
            </a:fld>
            <a:endParaRPr lang="en-US" dirty="0" smtClean="0"/>
          </a:p>
        </p:txBody>
      </p:sp>
      <p:pic>
        <p:nvPicPr>
          <p:cNvPr id="26628" name="Picture 3" descr="D:\Tofino'05\Fergus 097.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4556125" cy="3417888"/>
          </a:xfrm>
          <a:prstGeom prst="rect">
            <a:avLst/>
          </a:prstGeom>
          <a:noFill/>
          <a:ln w="25400">
            <a:solidFill>
              <a:schemeClr val="bg1"/>
            </a:solidFill>
            <a:miter lim="800000"/>
            <a:headEnd/>
            <a:tailEnd/>
          </a:ln>
        </p:spPr>
      </p:pic>
      <p:pic>
        <p:nvPicPr>
          <p:cNvPr id="26629" name="Picture 7" descr="D:\Tofino'05\Fergus 107.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3429000"/>
            <a:ext cx="4556125" cy="3417888"/>
          </a:xfrm>
          <a:prstGeom prst="rect">
            <a:avLst/>
          </a:prstGeom>
          <a:noFill/>
          <a:ln w="25400">
            <a:solidFill>
              <a:schemeClr val="bg1"/>
            </a:solidFill>
            <a:miter lim="800000"/>
            <a:headEnd/>
            <a:tailEnd/>
          </a:ln>
        </p:spPr>
      </p:pic>
      <p:pic>
        <p:nvPicPr>
          <p:cNvPr id="26630" name="Picture 8" descr="D:\Tofino'05\Fergus 110.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572000" y="0"/>
            <a:ext cx="4556125" cy="3417888"/>
          </a:xfrm>
          <a:prstGeom prst="rect">
            <a:avLst/>
          </a:prstGeom>
          <a:noFill/>
          <a:ln w="25400">
            <a:solidFill>
              <a:schemeClr val="bg1"/>
            </a:solidFill>
            <a:miter lim="800000"/>
            <a:headEnd/>
            <a:tailEnd/>
          </a:ln>
        </p:spPr>
      </p:pic>
      <p:pic>
        <p:nvPicPr>
          <p:cNvPr id="26631" name="Picture 9" descr="D:\Tofino'05\Fergus 113.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587875" y="3429000"/>
            <a:ext cx="4556125" cy="3417888"/>
          </a:xfrm>
          <a:prstGeom prst="rect">
            <a:avLst/>
          </a:prstGeom>
          <a:noFill/>
          <a:ln w="25400">
            <a:solidFill>
              <a:schemeClr val="bg1"/>
            </a:solid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3"/>
          <p:cNvSpPr>
            <a:spLocks noGrp="1"/>
          </p:cNvSpPr>
          <p:nvPr>
            <p:ph type="sldNum" sz="quarter" idx="12"/>
          </p:nvPr>
        </p:nvSpPr>
        <p:spPr>
          <a:noFill/>
        </p:spPr>
        <p:txBody>
          <a:bodyPr/>
          <a:lstStyle/>
          <a:p>
            <a:fld id="{6D73DCDC-0387-4A57-ACF4-06F2F0CF85C8}" type="slidenum">
              <a:rPr lang="en-US" smtClean="0"/>
              <a:pPr/>
              <a:t>74</a:t>
            </a:fld>
            <a:endParaRPr lang="en-US" dirty="0" smtClean="0"/>
          </a:p>
        </p:txBody>
      </p:sp>
      <p:pic>
        <p:nvPicPr>
          <p:cNvPr id="27652" name="Picture 2" descr="D:\Tofino'05\Fergus 06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2" descr="C:\My Documents\Courses\slides\Paine starfish.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750" y="1752600"/>
            <a:ext cx="8534400" cy="4237038"/>
          </a:xfrm>
          <a:prstGeom prst="rect">
            <a:avLst/>
          </a:prstGeom>
          <a:noFill/>
          <a:ln w="9525">
            <a:solidFill>
              <a:schemeClr val="tx1"/>
            </a:solidFill>
            <a:miter lim="800000"/>
            <a:headEnd/>
            <a:tailEnd/>
          </a:ln>
        </p:spPr>
      </p:pic>
      <p:sp>
        <p:nvSpPr>
          <p:cNvPr id="28678" name="TextBox 5"/>
          <p:cNvSpPr txBox="1">
            <a:spLocks noChangeArrowheads="1"/>
          </p:cNvSpPr>
          <p:nvPr/>
        </p:nvSpPr>
        <p:spPr bwMode="auto">
          <a:xfrm>
            <a:off x="1928813" y="5610225"/>
            <a:ext cx="6215062" cy="461963"/>
          </a:xfrm>
          <a:prstGeom prst="rect">
            <a:avLst/>
          </a:prstGeom>
          <a:noFill/>
          <a:ln w="9525">
            <a:noFill/>
            <a:miter lim="800000"/>
            <a:headEnd/>
            <a:tailEnd/>
          </a:ln>
        </p:spPr>
        <p:txBody>
          <a:bodyPr>
            <a:spAutoFit/>
          </a:bodyPr>
          <a:lstStyle/>
          <a:p>
            <a:r>
              <a:rPr lang="en-US" dirty="0">
                <a:latin typeface="Arial" charset="0"/>
                <a:cs typeface="Arial" charset="0"/>
              </a:rPr>
              <a:t> 2 spp.     2 spp.      1 sp.     3 spp.     3 spp</a:t>
            </a:r>
          </a:p>
        </p:txBody>
      </p:sp>
      <p:sp>
        <p:nvSpPr>
          <p:cNvPr id="7" name="TextBox 6"/>
          <p:cNvSpPr txBox="1">
            <a:spLocks noChangeArrowheads="1"/>
          </p:cNvSpPr>
          <p:nvPr/>
        </p:nvSpPr>
        <p:spPr bwMode="auto">
          <a:xfrm>
            <a:off x="571500" y="428625"/>
            <a:ext cx="8215313" cy="830263"/>
          </a:xfrm>
          <a:prstGeom prst="rect">
            <a:avLst/>
          </a:prstGeom>
          <a:noFill/>
          <a:ln w="9525">
            <a:noFill/>
            <a:miter lim="800000"/>
            <a:headEnd/>
            <a:tailEnd/>
          </a:ln>
        </p:spPr>
        <p:txBody>
          <a:bodyPr>
            <a:spAutoFit/>
          </a:bodyPr>
          <a:lstStyle/>
          <a:p>
            <a:pPr algn="l"/>
            <a:r>
              <a:rPr lang="en-US" dirty="0">
                <a:latin typeface="+mn-lt"/>
                <a:cs typeface="Arial" charset="0"/>
              </a:rPr>
              <a:t>Robert Paine removed starfish and observed a decrease in diversity from a 15-spp system to an 8-spp system</a:t>
            </a:r>
          </a:p>
        </p:txBody>
      </p:sp>
      <p:sp>
        <p:nvSpPr>
          <p:cNvPr id="8" name="TextBox 7"/>
          <p:cNvSpPr txBox="1">
            <a:spLocks noChangeArrowheads="1"/>
          </p:cNvSpPr>
          <p:nvPr/>
        </p:nvSpPr>
        <p:spPr bwMode="auto">
          <a:xfrm>
            <a:off x="6072188" y="1928813"/>
            <a:ext cx="2214562" cy="830262"/>
          </a:xfrm>
          <a:prstGeom prst="rect">
            <a:avLst/>
          </a:prstGeom>
          <a:noFill/>
          <a:ln w="9525">
            <a:noFill/>
            <a:miter lim="800000"/>
            <a:headEnd/>
            <a:tailEnd/>
          </a:ln>
        </p:spPr>
        <p:txBody>
          <a:bodyPr>
            <a:spAutoFit/>
          </a:bodyPr>
          <a:lstStyle/>
          <a:p>
            <a:r>
              <a:rPr lang="en-US" b="1" dirty="0">
                <a:solidFill>
                  <a:srgbClr val="FF0000"/>
                </a:solidFill>
                <a:latin typeface="Arial" charset="0"/>
              </a:rPr>
              <a:t>THIS GUY  DOMINATED</a:t>
            </a:r>
          </a:p>
        </p:txBody>
      </p:sp>
      <p:sp>
        <p:nvSpPr>
          <p:cNvPr id="9" name="Left Arrow 8"/>
          <p:cNvSpPr>
            <a:spLocks noChangeArrowheads="1"/>
          </p:cNvSpPr>
          <p:nvPr/>
        </p:nvSpPr>
        <p:spPr bwMode="auto">
          <a:xfrm rot="17913938">
            <a:off x="4429468" y="3578059"/>
            <a:ext cx="2618117" cy="581025"/>
          </a:xfrm>
          <a:prstGeom prst="leftArrow">
            <a:avLst>
              <a:gd name="adj1" fmla="val 50000"/>
              <a:gd name="adj2" fmla="val 50018"/>
            </a:avLst>
          </a:prstGeom>
          <a:solidFill>
            <a:schemeClr val="accent1"/>
          </a:solidFill>
          <a:ln w="9525" algn="ctr">
            <a:solidFill>
              <a:schemeClr val="tx1"/>
            </a:solidFill>
            <a:round/>
            <a:headEnd/>
            <a:tailEnd/>
          </a:ln>
        </p:spPr>
        <p:txBody>
          <a:bodyPr/>
          <a:lstStyle/>
          <a:p>
            <a:endParaRPr lang="en-US" dirty="0"/>
          </a:p>
        </p:txBody>
      </p:sp>
      <p:sp>
        <p:nvSpPr>
          <p:cNvPr id="10" name="Multiply 9"/>
          <p:cNvSpPr/>
          <p:nvPr/>
        </p:nvSpPr>
        <p:spPr bwMode="auto">
          <a:xfrm>
            <a:off x="4429125" y="2071688"/>
            <a:ext cx="914400" cy="914400"/>
          </a:xfrm>
          <a:prstGeom prst="mathMultiply">
            <a:avLst/>
          </a:prstGeom>
          <a:solidFill>
            <a:srgbClr val="FF0000"/>
          </a:solidFill>
          <a:ln w="9525" cap="flat" cmpd="sng" algn="ctr">
            <a:solidFill>
              <a:schemeClr val="tx1"/>
            </a:solidFill>
            <a:prstDash val="solid"/>
            <a:round/>
            <a:headEnd type="none" w="med" len="med"/>
            <a:tailEnd type="none" w="med" len="med"/>
          </a:ln>
          <a:effectLst/>
        </p:spPr>
        <p:txBody>
          <a:bodyPr/>
          <a:lstStyle/>
          <a:p>
            <a:pPr>
              <a:defRPr/>
            </a:pPr>
            <a:endParaRPr lang="en-US" dirty="0">
              <a:solidFill>
                <a:srgbClr val="FF0000"/>
              </a:solidFill>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75</a:t>
            </a:fld>
            <a:endParaRPr lang="en-U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2" descr="23.12                                                          00000A2DMacho Drive                    B62D94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63688" y="0"/>
            <a:ext cx="6330950" cy="6858000"/>
          </a:xfrm>
          <a:prstGeom prst="rect">
            <a:avLst/>
          </a:prstGeom>
          <a:noFill/>
          <a:ln w="9525">
            <a:noFill/>
            <a:miter lim="800000"/>
            <a:headEnd/>
            <a:tailEnd/>
          </a:ln>
        </p:spPr>
      </p:pic>
      <p:sp>
        <p:nvSpPr>
          <p:cNvPr id="6" name="TextBox 5"/>
          <p:cNvSpPr txBox="1"/>
          <p:nvPr/>
        </p:nvSpPr>
        <p:spPr>
          <a:xfrm>
            <a:off x="71438" y="214290"/>
            <a:ext cx="3428992" cy="954107"/>
          </a:xfrm>
          <a:prstGeom prst="rect">
            <a:avLst/>
          </a:prstGeom>
          <a:noFill/>
        </p:spPr>
        <p:txBody>
          <a:bodyPr wrap="square" rtlCol="0">
            <a:spAutoFit/>
          </a:bodyPr>
          <a:lstStyle/>
          <a:p>
            <a:pPr algn="l"/>
            <a:r>
              <a:rPr lang="en-US" sz="2800" dirty="0" smtClean="0">
                <a:latin typeface="Calibri" pitchFamily="34" charset="0"/>
              </a:rPr>
              <a:t>Sea otters’ impact in coastal BC and Alaska</a:t>
            </a:r>
            <a:endParaRPr lang="en-US" sz="2800"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76</a:t>
            </a:fld>
            <a:endParaRPr lang="en-US" dirty="0"/>
          </a:p>
        </p:txBody>
      </p:sp>
    </p:spTree>
    <p:extLst>
      <p:ext uri="{BB962C8B-B14F-4D97-AF65-F5344CB8AC3E}">
        <p14:creationId xmlns:p14="http://schemas.microsoft.com/office/powerpoint/2010/main" val="368037343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214282" y="428604"/>
            <a:ext cx="8715436" cy="1500198"/>
          </a:xfrm>
          <a:noFill/>
          <a:ln/>
        </p:spPr>
        <p:txBody>
          <a:bodyPr>
            <a:normAutofit fontScale="90000"/>
          </a:bodyPr>
          <a:lstStyle/>
          <a:p>
            <a:r>
              <a:rPr lang="en-US" sz="3200" b="1" dirty="0" smtClean="0">
                <a:solidFill>
                  <a:srgbClr val="FF0000"/>
                </a:solidFill>
                <a:latin typeface="Calibri" pitchFamily="34" charset="0"/>
              </a:rPr>
              <a:t>III. Exotic predators </a:t>
            </a:r>
            <a:r>
              <a:rPr lang="en-US" sz="3200" dirty="0" smtClean="0">
                <a:latin typeface="Calibri" pitchFamily="34" charset="0"/>
              </a:rPr>
              <a:t>- excessive predation occurs when endemic species have evolved without predators – they have no antipredator behaviour.</a:t>
            </a:r>
            <a:endParaRPr lang="en-US" sz="3200" dirty="0">
              <a:solidFill>
                <a:srgbClr val="0033CC"/>
              </a:solidFill>
              <a:latin typeface="Calibri" pitchFamily="34" charset="0"/>
            </a:endParaRPr>
          </a:p>
        </p:txBody>
      </p:sp>
      <p:sp>
        <p:nvSpPr>
          <p:cNvPr id="59395" name="Text Box 3"/>
          <p:cNvSpPr txBox="1">
            <a:spLocks noChangeArrowheads="1"/>
          </p:cNvSpPr>
          <p:nvPr/>
        </p:nvSpPr>
        <p:spPr bwMode="auto">
          <a:xfrm>
            <a:off x="5155673" y="1408100"/>
            <a:ext cx="2517770" cy="461665"/>
          </a:xfrm>
          <a:prstGeom prst="rect">
            <a:avLst/>
          </a:prstGeom>
          <a:noFill/>
          <a:ln w="9525">
            <a:noFill/>
            <a:miter lim="800000"/>
            <a:headEnd/>
            <a:tailEnd/>
          </a:ln>
          <a:effectLst/>
        </p:spPr>
        <p:txBody>
          <a:bodyPr wrap="square">
            <a:spAutoFit/>
          </a:bodyPr>
          <a:lstStyle/>
          <a:p>
            <a:pPr eaLnBrk="0" hangingPunct="0"/>
            <a:r>
              <a:rPr lang="en-US" sz="2400" dirty="0" smtClean="0">
                <a:solidFill>
                  <a:srgbClr val="FF0000"/>
                </a:solidFill>
                <a:latin typeface="Calibri" pitchFamily="34" charset="0"/>
              </a:rPr>
              <a:t>Extinction </a:t>
            </a:r>
            <a:r>
              <a:rPr lang="en-US" sz="2400" dirty="0">
                <a:solidFill>
                  <a:srgbClr val="FF0000"/>
                </a:solidFill>
                <a:latin typeface="Calibri" pitchFamily="34" charset="0"/>
              </a:rPr>
              <a:t>follows</a:t>
            </a:r>
          </a:p>
        </p:txBody>
      </p:sp>
      <p:pic>
        <p:nvPicPr>
          <p:cNvPr id="5" name="Picture 2" descr="R_deadcat&amp;stoa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00100" y="1966774"/>
            <a:ext cx="7500958" cy="4891250"/>
          </a:xfrm>
          <a:prstGeom prst="rect">
            <a:avLst/>
          </a:prstGeom>
          <a:noFill/>
        </p:spPr>
      </p:pic>
      <p:sp>
        <p:nvSpPr>
          <p:cNvPr id="6" name="Text Box 3"/>
          <p:cNvSpPr txBox="1">
            <a:spLocks noChangeArrowheads="1"/>
          </p:cNvSpPr>
          <p:nvPr/>
        </p:nvSpPr>
        <p:spPr bwMode="auto">
          <a:xfrm>
            <a:off x="1027283" y="1928802"/>
            <a:ext cx="4973477" cy="461665"/>
          </a:xfrm>
          <a:prstGeom prst="rect">
            <a:avLst/>
          </a:prstGeom>
          <a:noFill/>
          <a:ln w="9525">
            <a:noFill/>
            <a:miter lim="800000"/>
            <a:headEnd/>
            <a:tailEnd/>
          </a:ln>
          <a:effectLst/>
        </p:spPr>
        <p:txBody>
          <a:bodyPr wrap="none">
            <a:spAutoFit/>
          </a:bodyPr>
          <a:lstStyle/>
          <a:p>
            <a:r>
              <a:rPr lang="en-US" dirty="0">
                <a:solidFill>
                  <a:schemeClr val="bg1"/>
                </a:solidFill>
                <a:latin typeface="Calibri" pitchFamily="34" charset="0"/>
              </a:rPr>
              <a:t>Exotic predators – feral cats and stoats</a:t>
            </a:r>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77</a:t>
            </a:fld>
            <a:endParaRPr lang="en-US"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_blackstil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406" y="71414"/>
            <a:ext cx="3214710" cy="4929908"/>
          </a:xfrm>
          <a:prstGeom prst="rect">
            <a:avLst/>
          </a:prstGeom>
          <a:noFill/>
        </p:spPr>
      </p:pic>
      <p:sp>
        <p:nvSpPr>
          <p:cNvPr id="5123" name="Text Box 3"/>
          <p:cNvSpPr txBox="1">
            <a:spLocks noChangeArrowheads="1"/>
          </p:cNvSpPr>
          <p:nvPr/>
        </p:nvSpPr>
        <p:spPr bwMode="auto">
          <a:xfrm>
            <a:off x="3428992" y="142852"/>
            <a:ext cx="4286280" cy="2308324"/>
          </a:xfrm>
          <a:prstGeom prst="rect">
            <a:avLst/>
          </a:prstGeom>
          <a:noFill/>
          <a:ln w="9525">
            <a:noFill/>
            <a:miter lim="800000"/>
            <a:headEnd/>
            <a:tailEnd/>
          </a:ln>
          <a:effectLst/>
        </p:spPr>
        <p:txBody>
          <a:bodyPr wrap="square">
            <a:spAutoFit/>
          </a:bodyPr>
          <a:lstStyle/>
          <a:p>
            <a:pPr algn="l"/>
            <a:r>
              <a:rPr lang="en-US" dirty="0">
                <a:latin typeface="Calibri" pitchFamily="34" charset="0"/>
              </a:rPr>
              <a:t>Black Stilt</a:t>
            </a:r>
          </a:p>
          <a:p>
            <a:pPr algn="l"/>
            <a:endParaRPr lang="en-US" dirty="0">
              <a:latin typeface="Calibri" pitchFamily="34" charset="0"/>
            </a:endParaRPr>
          </a:p>
          <a:p>
            <a:pPr algn="l"/>
            <a:r>
              <a:rPr lang="en-US" dirty="0">
                <a:latin typeface="Calibri" pitchFamily="34" charset="0"/>
              </a:rPr>
              <a:t>New Zealand</a:t>
            </a:r>
          </a:p>
          <a:p>
            <a:pPr algn="l"/>
            <a:endParaRPr lang="en-US" dirty="0">
              <a:latin typeface="Calibri" pitchFamily="34" charset="0"/>
            </a:endParaRPr>
          </a:p>
          <a:p>
            <a:pPr algn="l"/>
            <a:r>
              <a:rPr lang="en-US" dirty="0">
                <a:latin typeface="Calibri" pitchFamily="34" charset="0"/>
              </a:rPr>
              <a:t>Endangered by </a:t>
            </a:r>
            <a:r>
              <a:rPr lang="en-US" dirty="0" smtClean="0">
                <a:latin typeface="Calibri" pitchFamily="34" charset="0"/>
              </a:rPr>
              <a:t>exotic </a:t>
            </a:r>
            <a:r>
              <a:rPr lang="en-US" dirty="0">
                <a:latin typeface="Calibri" pitchFamily="34" charset="0"/>
              </a:rPr>
              <a:t>predators</a:t>
            </a:r>
          </a:p>
          <a:p>
            <a:pPr algn="l"/>
            <a:r>
              <a:rPr lang="en-US" dirty="0" smtClean="0">
                <a:latin typeface="Calibri" pitchFamily="34" charset="0"/>
              </a:rPr>
              <a:t>such </a:t>
            </a:r>
            <a:r>
              <a:rPr lang="en-US" dirty="0">
                <a:latin typeface="Calibri" pitchFamily="34" charset="0"/>
              </a:rPr>
              <a:t>as ferrets, stoats</a:t>
            </a:r>
          </a:p>
        </p:txBody>
      </p:sp>
      <p:pic>
        <p:nvPicPr>
          <p:cNvPr id="4" name="Picture 2" descr="R_braided rive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28992" y="2523922"/>
            <a:ext cx="5715008" cy="3727654"/>
          </a:xfrm>
          <a:prstGeom prst="rect">
            <a:avLst/>
          </a:prstGeom>
          <a:noFill/>
        </p:spPr>
      </p:pic>
      <p:sp>
        <p:nvSpPr>
          <p:cNvPr id="5" name="Text Box 3"/>
          <p:cNvSpPr txBox="1">
            <a:spLocks noChangeArrowheads="1"/>
          </p:cNvSpPr>
          <p:nvPr/>
        </p:nvSpPr>
        <p:spPr bwMode="auto">
          <a:xfrm>
            <a:off x="1071164" y="6308725"/>
            <a:ext cx="7929992" cy="461665"/>
          </a:xfrm>
          <a:prstGeom prst="rect">
            <a:avLst/>
          </a:prstGeom>
          <a:noFill/>
          <a:ln w="9525">
            <a:noFill/>
            <a:miter lim="800000"/>
            <a:headEnd/>
            <a:tailEnd/>
          </a:ln>
          <a:effectLst/>
        </p:spPr>
        <p:txBody>
          <a:bodyPr wrap="none">
            <a:spAutoFit/>
          </a:bodyPr>
          <a:lstStyle/>
          <a:p>
            <a:r>
              <a:rPr lang="en-US" dirty="0">
                <a:latin typeface="Calibri" pitchFamily="34" charset="0"/>
              </a:rPr>
              <a:t>Pebble beaches in New Zealand rivers – nest sites of Black stilt</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78</a:t>
            </a:fld>
            <a:endParaRPr lang="en-US"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_kakapo"/>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3850" y="0"/>
            <a:ext cx="5915025" cy="6858000"/>
          </a:xfrm>
          <a:prstGeom prst="rect">
            <a:avLst/>
          </a:prstGeom>
          <a:noFill/>
          <a:ln w="9525">
            <a:noFill/>
            <a:miter lim="800000"/>
            <a:headEnd/>
            <a:tailEnd/>
          </a:ln>
        </p:spPr>
      </p:pic>
      <p:sp>
        <p:nvSpPr>
          <p:cNvPr id="3" name="TextBox 2"/>
          <p:cNvSpPr txBox="1"/>
          <p:nvPr/>
        </p:nvSpPr>
        <p:spPr>
          <a:xfrm>
            <a:off x="6357950" y="714356"/>
            <a:ext cx="2428892" cy="4154984"/>
          </a:xfrm>
          <a:prstGeom prst="rect">
            <a:avLst/>
          </a:prstGeom>
          <a:noFill/>
        </p:spPr>
        <p:txBody>
          <a:bodyPr wrap="square" rtlCol="0">
            <a:spAutoFit/>
          </a:bodyPr>
          <a:lstStyle/>
          <a:p>
            <a:pPr algn="l"/>
            <a:r>
              <a:rPr lang="en-US" dirty="0" smtClean="0">
                <a:latin typeface="Calibri" pitchFamily="34" charset="0"/>
              </a:rPr>
              <a:t>The flightless Kakapo is the world's rarest parrot. It the only flightless and nocturnal parrot, as well as being the heaviest in the world, weighing up to 3.5 kg (8 lbs).</a:t>
            </a:r>
            <a:endParaRPr lang="en-US" dirty="0">
              <a:latin typeface="Calibri" pitchFamily="34" charset="0"/>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79</a:t>
            </a:fld>
            <a:endParaRPr lang="en-US"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_rifleman"/>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 y="0"/>
            <a:ext cx="4214842" cy="6858000"/>
          </a:xfrm>
          <a:prstGeom prst="rect">
            <a:avLst/>
          </a:prstGeom>
          <a:noFill/>
        </p:spPr>
      </p:pic>
      <p:sp>
        <p:nvSpPr>
          <p:cNvPr id="34819" name="Text Box 3"/>
          <p:cNvSpPr txBox="1">
            <a:spLocks noChangeArrowheads="1"/>
          </p:cNvSpPr>
          <p:nvPr/>
        </p:nvSpPr>
        <p:spPr bwMode="auto">
          <a:xfrm>
            <a:off x="4286248" y="500042"/>
            <a:ext cx="4500594" cy="2308324"/>
          </a:xfrm>
          <a:prstGeom prst="rect">
            <a:avLst/>
          </a:prstGeom>
          <a:noFill/>
          <a:ln w="9525">
            <a:noFill/>
            <a:miter lim="800000"/>
            <a:headEnd/>
            <a:tailEnd/>
          </a:ln>
          <a:effectLst/>
        </p:spPr>
        <p:txBody>
          <a:bodyPr wrap="square">
            <a:spAutoFit/>
          </a:bodyPr>
          <a:lstStyle/>
          <a:p>
            <a:pPr algn="l"/>
            <a:r>
              <a:rPr lang="en-US" dirty="0">
                <a:latin typeface="Calibri" pitchFamily="34" charset="0"/>
              </a:rPr>
              <a:t>Rifleman wren</a:t>
            </a:r>
          </a:p>
          <a:p>
            <a:pPr algn="l"/>
            <a:endParaRPr lang="en-US" dirty="0">
              <a:latin typeface="Calibri" pitchFamily="34" charset="0"/>
            </a:endParaRPr>
          </a:p>
          <a:p>
            <a:pPr algn="l">
              <a:buFont typeface="Arial" pitchFamily="34" charset="0"/>
              <a:buChar char="•"/>
            </a:pPr>
            <a:r>
              <a:rPr lang="en-US" dirty="0" smtClean="0">
                <a:latin typeface="Calibri" pitchFamily="34" charset="0"/>
              </a:rPr>
              <a:t> Endemic </a:t>
            </a:r>
            <a:r>
              <a:rPr lang="en-US" dirty="0">
                <a:latin typeface="Calibri" pitchFamily="34" charset="0"/>
              </a:rPr>
              <a:t>species </a:t>
            </a:r>
            <a:r>
              <a:rPr lang="en-US" dirty="0" smtClean="0">
                <a:latin typeface="Calibri" pitchFamily="34" charset="0"/>
              </a:rPr>
              <a:t>in New </a:t>
            </a:r>
            <a:r>
              <a:rPr lang="en-US" dirty="0">
                <a:latin typeface="Calibri" pitchFamily="34" charset="0"/>
              </a:rPr>
              <a:t>Zealand</a:t>
            </a:r>
          </a:p>
          <a:p>
            <a:pPr algn="l"/>
            <a:endParaRPr lang="en-US" dirty="0">
              <a:latin typeface="Calibri" pitchFamily="34" charset="0"/>
            </a:endParaRPr>
          </a:p>
          <a:p>
            <a:pPr algn="l">
              <a:buFont typeface="Arial" pitchFamily="34" charset="0"/>
              <a:buChar char="•"/>
            </a:pPr>
            <a:r>
              <a:rPr lang="en-US" dirty="0" smtClean="0">
                <a:latin typeface="Calibri" pitchFamily="34" charset="0"/>
              </a:rPr>
              <a:t>  Endangered by stoats </a:t>
            </a:r>
            <a:r>
              <a:rPr lang="en-US" dirty="0">
                <a:latin typeface="Calibri" pitchFamily="34" charset="0"/>
              </a:rPr>
              <a:t>that can</a:t>
            </a:r>
          </a:p>
          <a:p>
            <a:pPr algn="l"/>
            <a:r>
              <a:rPr lang="en-US" dirty="0">
                <a:latin typeface="Calibri" pitchFamily="34" charset="0"/>
              </a:rPr>
              <a:t> climb trees</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80</a:t>
            </a:fld>
            <a:endParaRPr lang="en-US"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_mossfores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 y="0"/>
            <a:ext cx="4471987" cy="6858000"/>
          </a:xfrm>
          <a:prstGeom prst="rect">
            <a:avLst/>
          </a:prstGeom>
          <a:noFill/>
        </p:spPr>
      </p:pic>
      <p:sp>
        <p:nvSpPr>
          <p:cNvPr id="37891" name="Text Box 3"/>
          <p:cNvSpPr txBox="1">
            <a:spLocks noChangeArrowheads="1"/>
          </p:cNvSpPr>
          <p:nvPr/>
        </p:nvSpPr>
        <p:spPr bwMode="auto">
          <a:xfrm>
            <a:off x="4572000" y="831850"/>
            <a:ext cx="3456151" cy="1200329"/>
          </a:xfrm>
          <a:prstGeom prst="rect">
            <a:avLst/>
          </a:prstGeom>
          <a:noFill/>
          <a:ln w="9525">
            <a:noFill/>
            <a:miter lim="800000"/>
            <a:headEnd/>
            <a:tailEnd/>
          </a:ln>
          <a:effectLst/>
        </p:spPr>
        <p:txBody>
          <a:bodyPr wrap="square">
            <a:spAutoFit/>
          </a:bodyPr>
          <a:lstStyle/>
          <a:p>
            <a:pPr algn="l"/>
            <a:r>
              <a:rPr lang="en-US" dirty="0">
                <a:latin typeface="Calibri" pitchFamily="34" charset="0"/>
              </a:rPr>
              <a:t>New </a:t>
            </a:r>
            <a:r>
              <a:rPr lang="en-US" dirty="0" smtClean="0">
                <a:latin typeface="Calibri" pitchFamily="34" charset="0"/>
              </a:rPr>
              <a:t>Zealand moss </a:t>
            </a:r>
            <a:r>
              <a:rPr lang="en-US" dirty="0">
                <a:latin typeface="Calibri" pitchFamily="34" charset="0"/>
              </a:rPr>
              <a:t>forest</a:t>
            </a:r>
          </a:p>
          <a:p>
            <a:pPr algn="l"/>
            <a:endParaRPr lang="en-US" dirty="0">
              <a:latin typeface="Calibri" pitchFamily="34" charset="0"/>
            </a:endParaRPr>
          </a:p>
          <a:p>
            <a:pPr algn="l"/>
            <a:r>
              <a:rPr lang="en-US" dirty="0" smtClean="0">
                <a:latin typeface="Calibri" pitchFamily="34" charset="0"/>
              </a:rPr>
              <a:t>Habitat </a:t>
            </a:r>
            <a:r>
              <a:rPr lang="en-US" dirty="0">
                <a:latin typeface="Calibri" pitchFamily="34" charset="0"/>
              </a:rPr>
              <a:t>of kiwi</a:t>
            </a:r>
          </a:p>
        </p:txBody>
      </p:sp>
      <p:pic>
        <p:nvPicPr>
          <p:cNvPr id="4" name="Picture 3" descr="kiwi_bird_trip1.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24408" y="3047234"/>
            <a:ext cx="4476748" cy="2972561"/>
          </a:xfrm>
          <a:prstGeom prst="rect">
            <a:avLst/>
          </a:prstGeom>
        </p:spPr>
      </p:pic>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81</a:t>
            </a:fld>
            <a:endParaRPr lang="en-US"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_Mo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3850" y="0"/>
            <a:ext cx="4146550" cy="6858000"/>
          </a:xfrm>
          <a:prstGeom prst="rect">
            <a:avLst/>
          </a:prstGeom>
          <a:noFill/>
        </p:spPr>
      </p:pic>
      <p:sp>
        <p:nvSpPr>
          <p:cNvPr id="51203" name="Text Box 3"/>
          <p:cNvSpPr txBox="1">
            <a:spLocks noChangeArrowheads="1"/>
          </p:cNvSpPr>
          <p:nvPr/>
        </p:nvSpPr>
        <p:spPr bwMode="auto">
          <a:xfrm>
            <a:off x="4716463" y="836613"/>
            <a:ext cx="3498875" cy="4524315"/>
          </a:xfrm>
          <a:prstGeom prst="rect">
            <a:avLst/>
          </a:prstGeom>
          <a:noFill/>
          <a:ln w="9525">
            <a:noFill/>
            <a:miter lim="800000"/>
            <a:headEnd/>
            <a:tailEnd/>
          </a:ln>
          <a:effectLst/>
        </p:spPr>
        <p:txBody>
          <a:bodyPr wrap="square">
            <a:spAutoFit/>
          </a:bodyPr>
          <a:lstStyle/>
          <a:p>
            <a:pPr algn="l"/>
            <a:r>
              <a:rPr lang="en-US" dirty="0">
                <a:latin typeface="Calibri" pitchFamily="34" charset="0"/>
              </a:rPr>
              <a:t>MOA</a:t>
            </a:r>
          </a:p>
          <a:p>
            <a:pPr algn="l"/>
            <a:r>
              <a:rPr lang="en-US" dirty="0" smtClean="0">
                <a:latin typeface="Calibri" pitchFamily="34" charset="0"/>
              </a:rPr>
              <a:t>Ten species (in six genera) of flightless birds endemic to New Zealand. The largest reached about 3.7 m (12 ft) </a:t>
            </a:r>
          </a:p>
          <a:p>
            <a:pPr algn="l"/>
            <a:endParaRPr lang="en-US" dirty="0">
              <a:latin typeface="Calibri" pitchFamily="34" charset="0"/>
            </a:endParaRPr>
          </a:p>
          <a:p>
            <a:pPr algn="l">
              <a:buFont typeface="Arial" pitchFamily="34" charset="0"/>
              <a:buChar char="•"/>
            </a:pPr>
            <a:r>
              <a:rPr lang="en-US" dirty="0">
                <a:latin typeface="Calibri" pitchFamily="34" charset="0"/>
              </a:rPr>
              <a:t> </a:t>
            </a:r>
            <a:r>
              <a:rPr lang="en-US" dirty="0" smtClean="0">
                <a:latin typeface="Calibri" pitchFamily="34" charset="0"/>
              </a:rPr>
              <a:t> </a:t>
            </a:r>
            <a:r>
              <a:rPr lang="en-US" sz="2400" b="0" dirty="0" smtClean="0">
                <a:latin typeface="Calibri" pitchFamily="34" charset="0"/>
              </a:rPr>
              <a:t>all </a:t>
            </a:r>
            <a:r>
              <a:rPr lang="en-US" sz="2400" b="0" dirty="0">
                <a:latin typeface="Calibri" pitchFamily="34" charset="0"/>
              </a:rPr>
              <a:t>species </a:t>
            </a:r>
            <a:r>
              <a:rPr lang="en-US" sz="2400" b="0" dirty="0" smtClean="0">
                <a:solidFill>
                  <a:srgbClr val="FF0000"/>
                </a:solidFill>
                <a:latin typeface="Calibri" pitchFamily="34" charset="0"/>
              </a:rPr>
              <a:t>extinct</a:t>
            </a:r>
            <a:r>
              <a:rPr lang="en-US" sz="2400" b="0" dirty="0" smtClean="0">
                <a:latin typeface="Calibri" pitchFamily="34" charset="0"/>
              </a:rPr>
              <a:t> by </a:t>
            </a:r>
            <a:r>
              <a:rPr lang="en-US" sz="2400" b="0" dirty="0">
                <a:latin typeface="Calibri" pitchFamily="34" charset="0"/>
              </a:rPr>
              <a:t>the 1700s due to a </a:t>
            </a:r>
            <a:r>
              <a:rPr lang="en-US" sz="2400" b="0" dirty="0" smtClean="0">
                <a:latin typeface="Calibri" pitchFamily="34" charset="0"/>
              </a:rPr>
              <a:t>change </a:t>
            </a:r>
            <a:r>
              <a:rPr lang="en-US" sz="2400" b="0" dirty="0">
                <a:latin typeface="Calibri" pitchFamily="34" charset="0"/>
              </a:rPr>
              <a:t>in nutrient </a:t>
            </a:r>
            <a:r>
              <a:rPr lang="en-US" sz="2400" b="0" dirty="0" smtClean="0">
                <a:latin typeface="Calibri" pitchFamily="34" charset="0"/>
              </a:rPr>
              <a:t>dynamics of </a:t>
            </a:r>
            <a:r>
              <a:rPr lang="en-US" sz="2400" b="0" dirty="0">
                <a:latin typeface="Calibri" pitchFamily="34" charset="0"/>
              </a:rPr>
              <a:t>New Zealand </a:t>
            </a:r>
            <a:r>
              <a:rPr lang="en-US" sz="2400" b="0" dirty="0" smtClean="0">
                <a:latin typeface="Calibri" pitchFamily="34" charset="0"/>
              </a:rPr>
              <a:t>forests, and hunting.</a:t>
            </a:r>
            <a:endParaRPr lang="en-GB" sz="2400" b="0" dirty="0">
              <a:latin typeface="Calibri" pitchFamily="34" charset="0"/>
            </a:endParaRPr>
          </a:p>
        </p:txBody>
      </p:sp>
      <p:pic>
        <p:nvPicPr>
          <p:cNvPr id="4" name="Picture 3" descr="big bird.bmp"/>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4456042" cy="6858000"/>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82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5857884" cy="3857628"/>
            <a:chOff x="1620" y="1297"/>
            <a:chExt cx="7740" cy="5040"/>
          </a:xfrm>
        </p:grpSpPr>
        <p:sp>
          <p:nvSpPr>
            <p:cNvPr id="165891" name="Rectangle 3"/>
            <p:cNvSpPr>
              <a:spLocks noChangeArrowheads="1"/>
            </p:cNvSpPr>
            <p:nvPr/>
          </p:nvSpPr>
          <p:spPr bwMode="auto">
            <a:xfrm>
              <a:off x="1620" y="1297"/>
              <a:ext cx="7740" cy="5040"/>
            </a:xfrm>
            <a:prstGeom prst="rect">
              <a:avLst/>
            </a:prstGeom>
            <a:solidFill>
              <a:srgbClr val="FFFFFF"/>
            </a:solidFill>
            <a:ln w="9525">
              <a:solidFill>
                <a:srgbClr val="000000"/>
              </a:solidFill>
              <a:miter lim="800000"/>
              <a:headEnd/>
              <a:tailEnd/>
            </a:ln>
          </p:spPr>
          <p:txBody>
            <a:bodyPr/>
            <a:lstStyle/>
            <a:p>
              <a:endParaRPr lang="en-US" dirty="0"/>
            </a:p>
          </p:txBody>
        </p:sp>
        <p:pic>
          <p:nvPicPr>
            <p:cNvPr id="165892" name="Picture 4" descr="China Map new"/>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97" y="1440"/>
              <a:ext cx="7372" cy="4663"/>
            </a:xfrm>
            <a:prstGeom prst="rect">
              <a:avLst/>
            </a:prstGeom>
            <a:noFill/>
            <a:ln w="9525">
              <a:noFill/>
              <a:miter lim="800000"/>
              <a:headEnd/>
              <a:tailEnd/>
            </a:ln>
          </p:spPr>
        </p:pic>
        <p:sp>
          <p:nvSpPr>
            <p:cNvPr id="165893" name="Text Box 5"/>
            <p:cNvSpPr txBox="1">
              <a:spLocks noChangeArrowheads="1"/>
            </p:cNvSpPr>
            <p:nvPr/>
          </p:nvSpPr>
          <p:spPr bwMode="auto">
            <a:xfrm>
              <a:off x="4075" y="3446"/>
              <a:ext cx="1800" cy="540"/>
            </a:xfrm>
            <a:prstGeom prst="rect">
              <a:avLst/>
            </a:prstGeom>
            <a:solidFill>
              <a:srgbClr val="FFFFFF"/>
            </a:solidFill>
            <a:ln w="9525">
              <a:noFill/>
              <a:miter lim="800000"/>
              <a:headEnd/>
              <a:tailEnd/>
            </a:ln>
          </p:spPr>
          <p:txBody>
            <a:bodyPr/>
            <a:lstStyle/>
            <a:p>
              <a:pPr eaLnBrk="0" hangingPunct="0"/>
              <a:r>
                <a:rPr lang="en-US" sz="800" dirty="0">
                  <a:latin typeface="Times New Roman" pitchFamily="18" charset="0"/>
                </a:rPr>
                <a:t>Current Range for Giant Pandas</a:t>
              </a:r>
            </a:p>
          </p:txBody>
        </p:sp>
        <p:sp>
          <p:nvSpPr>
            <p:cNvPr id="165894" name="Line 6"/>
            <p:cNvSpPr>
              <a:spLocks noChangeShapeType="1"/>
            </p:cNvSpPr>
            <p:nvPr/>
          </p:nvSpPr>
          <p:spPr bwMode="auto">
            <a:xfrm>
              <a:off x="5040" y="3960"/>
              <a:ext cx="360" cy="360"/>
            </a:xfrm>
            <a:prstGeom prst="line">
              <a:avLst/>
            </a:prstGeom>
            <a:noFill/>
            <a:ln w="9525">
              <a:solidFill>
                <a:srgbClr val="000000"/>
              </a:solidFill>
              <a:round/>
              <a:headEnd/>
              <a:tailEnd/>
            </a:ln>
          </p:spPr>
          <p:txBody>
            <a:bodyPr/>
            <a:lstStyle/>
            <a:p>
              <a:endParaRPr lang="en-US" dirty="0"/>
            </a:p>
          </p:txBody>
        </p:sp>
      </p:grpSp>
      <p:sp>
        <p:nvSpPr>
          <p:cNvPr id="8" name="Text Box 3"/>
          <p:cNvSpPr txBox="1">
            <a:spLocks noChangeArrowheads="1"/>
          </p:cNvSpPr>
          <p:nvPr/>
        </p:nvSpPr>
        <p:spPr bwMode="auto">
          <a:xfrm>
            <a:off x="142876" y="3978196"/>
            <a:ext cx="5286380" cy="2308324"/>
          </a:xfrm>
          <a:prstGeom prst="rect">
            <a:avLst/>
          </a:prstGeom>
          <a:noFill/>
          <a:ln w="9525">
            <a:noFill/>
            <a:miter lim="800000"/>
            <a:headEnd/>
            <a:tailEnd/>
          </a:ln>
          <a:effectLst/>
        </p:spPr>
        <p:txBody>
          <a:bodyPr wrap="square">
            <a:spAutoFit/>
          </a:bodyPr>
          <a:lstStyle/>
          <a:p>
            <a:pPr algn="l">
              <a:buFont typeface="Arial" pitchFamily="34" charset="0"/>
              <a:buChar char="•"/>
              <a:tabLst>
                <a:tab pos="274320" algn="l"/>
              </a:tabLst>
            </a:pPr>
            <a:r>
              <a:rPr lang="en-US" sz="2400" dirty="0" smtClean="0">
                <a:latin typeface="+mn-lt"/>
              </a:rPr>
              <a:t>  	Food </a:t>
            </a:r>
            <a:r>
              <a:rPr lang="en-US" sz="2400" dirty="0">
                <a:latin typeface="+mn-lt"/>
              </a:rPr>
              <a:t>supply </a:t>
            </a:r>
            <a:r>
              <a:rPr lang="en-US" sz="2400" dirty="0" smtClean="0">
                <a:latin typeface="+mn-lt"/>
              </a:rPr>
              <a:t>collapses over </a:t>
            </a:r>
            <a:r>
              <a:rPr lang="en-US" sz="2400" dirty="0">
                <a:latin typeface="+mn-lt"/>
              </a:rPr>
              <a:t>large areas </a:t>
            </a:r>
            <a:r>
              <a:rPr lang="en-US" sz="2400" dirty="0" smtClean="0">
                <a:latin typeface="+mn-lt"/>
              </a:rPr>
              <a:t>	when </a:t>
            </a:r>
            <a:r>
              <a:rPr lang="en-US" dirty="0">
                <a:latin typeface="+mn-lt"/>
              </a:rPr>
              <a:t>b</a:t>
            </a:r>
            <a:r>
              <a:rPr lang="en-US" sz="2400" dirty="0" smtClean="0">
                <a:latin typeface="+mn-lt"/>
              </a:rPr>
              <a:t>amboo flowers  </a:t>
            </a:r>
            <a:r>
              <a:rPr lang="en-US" sz="2400" dirty="0">
                <a:latin typeface="+mn-lt"/>
              </a:rPr>
              <a:t>synchronously </a:t>
            </a:r>
            <a:r>
              <a:rPr lang="en-US" sz="2400" dirty="0" smtClean="0">
                <a:latin typeface="+mn-lt"/>
              </a:rPr>
              <a:t>	at </a:t>
            </a:r>
            <a:r>
              <a:rPr lang="en-US" sz="2400" dirty="0">
                <a:latin typeface="+mn-lt"/>
              </a:rPr>
              <a:t>periods  of </a:t>
            </a:r>
            <a:r>
              <a:rPr lang="en-US" sz="2400" dirty="0" smtClean="0">
                <a:latin typeface="+mn-lt"/>
              </a:rPr>
              <a:t> several decades</a:t>
            </a:r>
          </a:p>
          <a:p>
            <a:pPr algn="l"/>
            <a:endParaRPr lang="en-US" dirty="0" smtClean="0">
              <a:latin typeface="+mn-lt"/>
            </a:endParaRPr>
          </a:p>
          <a:p>
            <a:pPr algn="l">
              <a:buFont typeface="Arial" pitchFamily="34" charset="0"/>
              <a:buChar char="•"/>
              <a:tabLst>
                <a:tab pos="274320" algn="l"/>
              </a:tabLst>
            </a:pPr>
            <a:r>
              <a:rPr lang="en-US" sz="2400" dirty="0" smtClean="0">
                <a:latin typeface="+mn-lt"/>
              </a:rPr>
              <a:t>  	Conservation requires reserves </a:t>
            </a:r>
            <a:r>
              <a:rPr lang="en-US" sz="2400" dirty="0">
                <a:latin typeface="+mn-lt"/>
              </a:rPr>
              <a:t>of </a:t>
            </a:r>
            <a:r>
              <a:rPr lang="en-US" sz="2400" dirty="0" smtClean="0">
                <a:latin typeface="+mn-lt"/>
              </a:rPr>
              <a:t>	bamboo over </a:t>
            </a:r>
            <a:r>
              <a:rPr lang="en-US" sz="2400" dirty="0">
                <a:latin typeface="+mn-lt"/>
              </a:rPr>
              <a:t>very large </a:t>
            </a:r>
            <a:r>
              <a:rPr lang="en-US" sz="2400" dirty="0" smtClean="0">
                <a:latin typeface="+mn-lt"/>
              </a:rPr>
              <a:t>spatial scales</a:t>
            </a:r>
            <a:endParaRPr lang="en-GB" sz="2400" dirty="0">
              <a:latin typeface="+mn-lt"/>
            </a:endParaRPr>
          </a:p>
        </p:txBody>
      </p:sp>
      <p:pic>
        <p:nvPicPr>
          <p:cNvPr id="11" name="Picture 10" descr="P1070850.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9256" y="2928934"/>
            <a:ext cx="3714744" cy="2786058"/>
          </a:xfrm>
          <a:prstGeom prst="rect">
            <a:avLst/>
          </a:prstGeom>
        </p:spPr>
      </p:pic>
      <p:pic>
        <p:nvPicPr>
          <p:cNvPr id="12" name="Picture 11" descr="Chengdu Nov 2008 (6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572132" y="214314"/>
            <a:ext cx="3571868" cy="2071678"/>
          </a:xfrm>
          <a:prstGeom prst="rect">
            <a:avLst/>
          </a:prstGeom>
        </p:spPr>
      </p:pic>
      <p:sp>
        <p:nvSpPr>
          <p:cNvPr id="13" name="TextBox 12"/>
          <p:cNvSpPr txBox="1"/>
          <p:nvPr/>
        </p:nvSpPr>
        <p:spPr>
          <a:xfrm>
            <a:off x="214314" y="71414"/>
            <a:ext cx="3143240" cy="523220"/>
          </a:xfrm>
          <a:prstGeom prst="rect">
            <a:avLst/>
          </a:prstGeom>
          <a:noFill/>
        </p:spPr>
        <p:txBody>
          <a:bodyPr wrap="square" rtlCol="0">
            <a:spAutoFit/>
          </a:bodyPr>
          <a:lstStyle/>
          <a:p>
            <a:pPr algn="l"/>
            <a:r>
              <a:rPr lang="en-US" sz="2800" b="1" dirty="0" smtClean="0">
                <a:solidFill>
                  <a:srgbClr val="FF0000"/>
                </a:solidFill>
                <a:latin typeface="Calibri" pitchFamily="34" charset="0"/>
              </a:rPr>
              <a:t>IV. Range decline</a:t>
            </a:r>
            <a:endParaRPr lang="en-US" sz="2800" b="1" dirty="0">
              <a:solidFill>
                <a:srgbClr val="FF0000"/>
              </a:solidFill>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83</a:t>
            </a:fld>
            <a:endParaRPr lang="en-US"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7098" y="0"/>
            <a:ext cx="9201098" cy="6857999"/>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84</a:t>
            </a:fld>
            <a:endParaRPr lang="en-US" dirty="0"/>
          </a:p>
        </p:txBody>
      </p:sp>
    </p:spTree>
    <p:extLst>
      <p:ext uri="{BB962C8B-B14F-4D97-AF65-F5344CB8AC3E}">
        <p14:creationId xmlns:p14="http://schemas.microsoft.com/office/powerpoint/2010/main" val="237515446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pringbrook NP (24).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 y="428603"/>
            <a:ext cx="9184850" cy="6429397"/>
          </a:xfrm>
          <a:prstGeom prst="rect">
            <a:avLst/>
          </a:prstGeom>
        </p:spPr>
      </p:pic>
      <p:sp>
        <p:nvSpPr>
          <p:cNvPr id="3" name="TextBox 2"/>
          <p:cNvSpPr txBox="1"/>
          <p:nvPr/>
        </p:nvSpPr>
        <p:spPr>
          <a:xfrm>
            <a:off x="928662" y="142852"/>
            <a:ext cx="7143800" cy="461665"/>
          </a:xfrm>
          <a:prstGeom prst="rect">
            <a:avLst/>
          </a:prstGeom>
          <a:noFill/>
        </p:spPr>
        <p:txBody>
          <a:bodyPr wrap="square" rtlCol="0">
            <a:spAutoFit/>
          </a:bodyPr>
          <a:lstStyle/>
          <a:p>
            <a:r>
              <a:rPr lang="en-US" dirty="0" smtClean="0">
                <a:latin typeface="+mj-lt"/>
              </a:rPr>
              <a:t>Habitat fragmentation in New South Wales, Australia.</a:t>
            </a:r>
            <a:endParaRPr lang="en-US" dirty="0">
              <a:latin typeface="+mj-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85</a:t>
            </a:fld>
            <a:endParaRPr lang="en-US" dirty="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ne Pine Sanctuary (14).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1"/>
            <a:ext cx="5143501" cy="6858001"/>
          </a:xfrm>
          <a:prstGeom prst="rect">
            <a:avLst/>
          </a:prstGeom>
        </p:spPr>
      </p:pic>
      <p:pic>
        <p:nvPicPr>
          <p:cNvPr id="3" name="Picture 2" descr="Lone Pine Sanctuary (2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 y="0"/>
            <a:ext cx="5143500" cy="6858000"/>
          </a:xfrm>
          <a:prstGeom prst="rect">
            <a:avLst/>
          </a:prstGeom>
        </p:spPr>
      </p:pic>
      <p:pic>
        <p:nvPicPr>
          <p:cNvPr id="4" name="Picture 3" descr="Lone Pine Sanctuary (37).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28960" y="1071546"/>
            <a:ext cx="5715040" cy="4286280"/>
          </a:xfrm>
          <a:prstGeom prst="rect">
            <a:avLst/>
          </a:prstGeom>
        </p:spPr>
      </p:pic>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86</a:t>
            </a:fld>
            <a:endParaRPr lang="en-US" dirty="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3"/>
          <p:cNvSpPr txBox="1">
            <a:spLocks noChangeArrowheads="1"/>
          </p:cNvSpPr>
          <p:nvPr/>
        </p:nvSpPr>
        <p:spPr bwMode="auto">
          <a:xfrm>
            <a:off x="395536" y="1524848"/>
            <a:ext cx="8064896" cy="3416320"/>
          </a:xfrm>
          <a:prstGeom prst="rect">
            <a:avLst/>
          </a:prstGeom>
          <a:noFill/>
          <a:ln w="9525">
            <a:noFill/>
            <a:miter lim="800000"/>
            <a:headEnd/>
            <a:tailEnd/>
          </a:ln>
        </p:spPr>
        <p:txBody>
          <a:bodyPr wrap="square">
            <a:spAutoFit/>
          </a:bodyPr>
          <a:lstStyle/>
          <a:p>
            <a:pPr marL="342900" indent="-342900" algn="l">
              <a:tabLst>
                <a:tab pos="347472" algn="l"/>
              </a:tabLst>
            </a:pPr>
            <a:r>
              <a:rPr lang="en-CA" dirty="0">
                <a:latin typeface="Calibri" pitchFamily="34" charset="0"/>
              </a:rPr>
              <a:t>1. </a:t>
            </a:r>
            <a:r>
              <a:rPr lang="en-CA" dirty="0" smtClean="0">
                <a:latin typeface="Calibri" pitchFamily="34" charset="0"/>
              </a:rPr>
              <a:t> The </a:t>
            </a:r>
            <a:r>
              <a:rPr lang="en-CA" dirty="0">
                <a:latin typeface="Calibri" pitchFamily="34" charset="0"/>
              </a:rPr>
              <a:t>Black death of Europe – Bubonic plague</a:t>
            </a:r>
          </a:p>
          <a:p>
            <a:pPr marL="342900" indent="-342900" algn="l">
              <a:tabLst>
                <a:tab pos="347472" algn="l"/>
              </a:tabLst>
            </a:pPr>
            <a:r>
              <a:rPr lang="en-CA" dirty="0" smtClean="0">
                <a:latin typeface="Calibri" pitchFamily="34" charset="0"/>
              </a:rPr>
              <a:t>	spread </a:t>
            </a:r>
            <a:r>
              <a:rPr lang="en-CA" dirty="0">
                <a:latin typeface="Calibri" pitchFamily="34" charset="0"/>
              </a:rPr>
              <a:t>by the brown rat in late 1300s – 50% mortality</a:t>
            </a:r>
          </a:p>
          <a:p>
            <a:pPr marL="342900" indent="-342900" algn="l">
              <a:tabLst>
                <a:tab pos="347472" algn="l"/>
              </a:tabLst>
            </a:pPr>
            <a:endParaRPr lang="en-CA" dirty="0">
              <a:latin typeface="Calibri" pitchFamily="34" charset="0"/>
            </a:endParaRPr>
          </a:p>
          <a:p>
            <a:pPr marL="342900" indent="-342900" algn="l">
              <a:tabLst>
                <a:tab pos="347472" algn="l"/>
              </a:tabLst>
            </a:pPr>
            <a:r>
              <a:rPr lang="en-CA" dirty="0">
                <a:latin typeface="Calibri" pitchFamily="34" charset="0"/>
              </a:rPr>
              <a:t>2. </a:t>
            </a:r>
            <a:r>
              <a:rPr lang="en-CA" dirty="0" smtClean="0">
                <a:latin typeface="Calibri" pitchFamily="34" charset="0"/>
              </a:rPr>
              <a:t> Influenza </a:t>
            </a:r>
            <a:r>
              <a:rPr lang="en-CA" dirty="0">
                <a:latin typeface="Calibri" pitchFamily="34" charset="0"/>
              </a:rPr>
              <a:t>pandemic 1918 at end of World War 1 </a:t>
            </a:r>
          </a:p>
          <a:p>
            <a:pPr marL="342900" indent="-342900" algn="l">
              <a:tabLst>
                <a:tab pos="347472" algn="l"/>
              </a:tabLst>
            </a:pPr>
            <a:r>
              <a:rPr lang="en-CA" dirty="0">
                <a:latin typeface="Calibri" pitchFamily="34" charset="0"/>
              </a:rPr>
              <a:t> </a:t>
            </a:r>
            <a:r>
              <a:rPr lang="en-CA" dirty="0" smtClean="0">
                <a:latin typeface="Calibri" pitchFamily="34" charset="0"/>
              </a:rPr>
              <a:t>	killed </a:t>
            </a:r>
            <a:r>
              <a:rPr lang="en-CA" dirty="0">
                <a:latin typeface="Calibri" pitchFamily="34" charset="0"/>
              </a:rPr>
              <a:t>about 100 million </a:t>
            </a:r>
            <a:r>
              <a:rPr lang="en-CA" dirty="0" smtClean="0">
                <a:latin typeface="Calibri" pitchFamily="34" charset="0"/>
              </a:rPr>
              <a:t>worldwide (now - H1N1 “swine” flu, bird flu, SARS, HIV-AIDS etc.)</a:t>
            </a:r>
          </a:p>
          <a:p>
            <a:pPr marL="342900" indent="-342900" algn="l">
              <a:tabLst>
                <a:tab pos="347472" algn="l"/>
              </a:tabLst>
            </a:pPr>
            <a:endParaRPr lang="en-CA" dirty="0" smtClean="0">
              <a:latin typeface="Calibri" pitchFamily="34" charset="0"/>
            </a:endParaRPr>
          </a:p>
          <a:p>
            <a:pPr marL="342900" indent="-342900" algn="l">
              <a:tabLst>
                <a:tab pos="347472" algn="l"/>
              </a:tabLst>
            </a:pPr>
            <a:r>
              <a:rPr lang="en-CA" dirty="0" smtClean="0">
                <a:latin typeface="Calibri" pitchFamily="34" charset="0"/>
              </a:rPr>
              <a:t>3</a:t>
            </a:r>
            <a:r>
              <a:rPr lang="en-CA" dirty="0">
                <a:latin typeface="Calibri" pitchFamily="34" charset="0"/>
              </a:rPr>
              <a:t>. </a:t>
            </a:r>
            <a:r>
              <a:rPr lang="en-CA" dirty="0" smtClean="0">
                <a:latin typeface="Calibri" pitchFamily="34" charset="0"/>
              </a:rPr>
              <a:t> Potato </a:t>
            </a:r>
            <a:r>
              <a:rPr lang="en-CA" dirty="0">
                <a:latin typeface="Calibri" pitchFamily="34" charset="0"/>
              </a:rPr>
              <a:t>fungus in Europe in mid 1800s – caused the </a:t>
            </a:r>
          </a:p>
          <a:p>
            <a:pPr marL="342900" indent="-342900" algn="l">
              <a:tabLst>
                <a:tab pos="347472" algn="l"/>
              </a:tabLst>
            </a:pPr>
            <a:r>
              <a:rPr lang="en-CA" dirty="0" smtClean="0">
                <a:latin typeface="Calibri" pitchFamily="34" charset="0"/>
              </a:rPr>
              <a:t>	emigration </a:t>
            </a:r>
            <a:r>
              <a:rPr lang="en-CA" dirty="0">
                <a:latin typeface="Calibri" pitchFamily="34" charset="0"/>
              </a:rPr>
              <a:t>of Irish to </a:t>
            </a:r>
            <a:r>
              <a:rPr lang="en-CA" dirty="0" smtClean="0">
                <a:latin typeface="Calibri" pitchFamily="34" charset="0"/>
              </a:rPr>
              <a:t>North </a:t>
            </a:r>
            <a:r>
              <a:rPr lang="en-CA" dirty="0">
                <a:latin typeface="Calibri" pitchFamily="34" charset="0"/>
              </a:rPr>
              <a:t>America</a:t>
            </a:r>
          </a:p>
        </p:txBody>
      </p:sp>
      <p:sp>
        <p:nvSpPr>
          <p:cNvPr id="5" name="TextBox 4"/>
          <p:cNvSpPr txBox="1"/>
          <p:nvPr/>
        </p:nvSpPr>
        <p:spPr>
          <a:xfrm>
            <a:off x="214282" y="428604"/>
            <a:ext cx="5869886" cy="461665"/>
          </a:xfrm>
          <a:prstGeom prst="rect">
            <a:avLst/>
          </a:prstGeom>
          <a:noFill/>
        </p:spPr>
        <p:txBody>
          <a:bodyPr wrap="square" rtlCol="0">
            <a:spAutoFit/>
          </a:bodyPr>
          <a:lstStyle/>
          <a:p>
            <a:r>
              <a:rPr lang="en-US" b="1" dirty="0" smtClean="0">
                <a:solidFill>
                  <a:srgbClr val="FF0000"/>
                </a:solidFill>
                <a:latin typeface="Calibri" pitchFamily="34" charset="0"/>
              </a:rPr>
              <a:t>Va. Effects of exotic species on humans</a:t>
            </a:r>
            <a:endParaRPr lang="en-US" b="1" dirty="0">
              <a:solidFill>
                <a:srgbClr val="FF0000"/>
              </a:solidFill>
              <a:latin typeface="Calibri" pitchFamily="34" charset="0"/>
            </a:endParaRPr>
          </a:p>
        </p:txBody>
      </p:sp>
      <p:sp>
        <p:nvSpPr>
          <p:cNvPr id="2" name="Slide Number Placeholder 1"/>
          <p:cNvSpPr>
            <a:spLocks noGrp="1"/>
          </p:cNvSpPr>
          <p:nvPr>
            <p:ph type="sldNum" sz="quarter" idx="12"/>
          </p:nvPr>
        </p:nvSpPr>
        <p:spPr/>
        <p:txBody>
          <a:bodyPr/>
          <a:lstStyle/>
          <a:p>
            <a:pPr>
              <a:defRPr/>
            </a:pPr>
            <a:fld id="{A22EBD14-2C0A-4836-A87C-6C6AD5D59462}" type="slidenum">
              <a:rPr lang="en-US" smtClean="0"/>
              <a:pPr>
                <a:defRPr/>
              </a:pPr>
              <a:t>87</a:t>
            </a:fld>
            <a:endParaRPr lang="en-US"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88</a:t>
            </a:fld>
            <a:endParaRPr lang="en-US" dirty="0"/>
          </a:p>
        </p:txBody>
      </p:sp>
      <p:sp>
        <p:nvSpPr>
          <p:cNvPr id="3" name="TextBox 2"/>
          <p:cNvSpPr txBox="1"/>
          <p:nvPr/>
        </p:nvSpPr>
        <p:spPr>
          <a:xfrm>
            <a:off x="323528" y="188640"/>
            <a:ext cx="5616624" cy="461665"/>
          </a:xfrm>
          <a:prstGeom prst="rect">
            <a:avLst/>
          </a:prstGeom>
          <a:noFill/>
        </p:spPr>
        <p:txBody>
          <a:bodyPr wrap="square" rtlCol="0">
            <a:spAutoFit/>
          </a:bodyPr>
          <a:lstStyle/>
          <a:p>
            <a:r>
              <a:rPr lang="en-US" b="1" dirty="0" smtClean="0">
                <a:solidFill>
                  <a:srgbClr val="FF0000"/>
                </a:solidFill>
                <a:latin typeface="Calibri" pitchFamily="34" charset="0"/>
              </a:rPr>
              <a:t>Vb. Effects of humans on species</a:t>
            </a:r>
            <a:endParaRPr lang="en-US" b="1" dirty="0">
              <a:solidFill>
                <a:srgbClr val="FF0000"/>
              </a:solidFill>
              <a:latin typeface="Calibri" pitchFamily="34" charset="0"/>
            </a:endParaRP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12" y="650306"/>
            <a:ext cx="9180512" cy="6207694"/>
          </a:xfrm>
          <a:prstGeom prst="rect">
            <a:avLst/>
          </a:prstGeom>
        </p:spPr>
      </p:pic>
    </p:spTree>
    <p:extLst>
      <p:ext uri="{BB962C8B-B14F-4D97-AF65-F5344CB8AC3E}">
        <p14:creationId xmlns:p14="http://schemas.microsoft.com/office/powerpoint/2010/main" val="68677402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81000" y="42355"/>
            <a:ext cx="2895600" cy="3785073"/>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91428" y="-1"/>
            <a:ext cx="5152572" cy="3864429"/>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3864429"/>
            <a:ext cx="4572000" cy="2993571"/>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13136" y="3886200"/>
            <a:ext cx="4609094" cy="2971800"/>
          </a:xfrm>
          <a:prstGeom prst="rect">
            <a:avLst/>
          </a:prstGeom>
        </p:spPr>
      </p:pic>
      <p:sp>
        <p:nvSpPr>
          <p:cNvPr id="5" name="TextBox 4"/>
          <p:cNvSpPr txBox="1"/>
          <p:nvPr/>
        </p:nvSpPr>
        <p:spPr>
          <a:xfrm>
            <a:off x="4724400" y="5870061"/>
            <a:ext cx="2590800" cy="954107"/>
          </a:xfrm>
          <a:prstGeom prst="rect">
            <a:avLst/>
          </a:prstGeom>
          <a:noFill/>
        </p:spPr>
        <p:txBody>
          <a:bodyPr wrap="square" rtlCol="0">
            <a:spAutoFit/>
          </a:bodyPr>
          <a:lstStyle/>
          <a:p>
            <a:r>
              <a:rPr lang="en-CA" sz="2800" dirty="0" smtClean="0"/>
              <a:t>1900 - &lt;100</a:t>
            </a:r>
          </a:p>
          <a:p>
            <a:r>
              <a:rPr lang="en-CA" sz="2800" dirty="0" smtClean="0"/>
              <a:t>Now 20,000</a:t>
            </a:r>
            <a:endParaRPr lang="en-CA" sz="2800" dirty="0"/>
          </a:p>
        </p:txBody>
      </p:sp>
      <p:sp>
        <p:nvSpPr>
          <p:cNvPr id="6" name="TextBox 5"/>
          <p:cNvSpPr txBox="1"/>
          <p:nvPr/>
        </p:nvSpPr>
        <p:spPr>
          <a:xfrm>
            <a:off x="4572000" y="3124200"/>
            <a:ext cx="1752600" cy="646331"/>
          </a:xfrm>
          <a:prstGeom prst="rect">
            <a:avLst/>
          </a:prstGeom>
          <a:noFill/>
        </p:spPr>
        <p:txBody>
          <a:bodyPr wrap="square" rtlCol="0">
            <a:spAutoFit/>
          </a:bodyPr>
          <a:lstStyle/>
          <a:p>
            <a:r>
              <a:rPr lang="en-CA" sz="3600" dirty="0" smtClean="0"/>
              <a:t>9000</a:t>
            </a:r>
            <a:endParaRPr lang="en-CA" sz="3600" dirty="0"/>
          </a:p>
        </p:txBody>
      </p:sp>
      <p:sp>
        <p:nvSpPr>
          <p:cNvPr id="8" name="TextBox 7"/>
          <p:cNvSpPr txBox="1"/>
          <p:nvPr/>
        </p:nvSpPr>
        <p:spPr>
          <a:xfrm>
            <a:off x="1828800" y="75718"/>
            <a:ext cx="1415142" cy="523220"/>
          </a:xfrm>
          <a:prstGeom prst="rect">
            <a:avLst/>
          </a:prstGeom>
          <a:noFill/>
        </p:spPr>
        <p:txBody>
          <a:bodyPr wrap="square" rtlCol="0">
            <a:spAutoFit/>
          </a:bodyPr>
          <a:lstStyle/>
          <a:p>
            <a:r>
              <a:rPr lang="en-CA" sz="2800" dirty="0" smtClean="0">
                <a:solidFill>
                  <a:schemeClr val="bg1"/>
                </a:solidFill>
              </a:rPr>
              <a:t>25,000</a:t>
            </a:r>
            <a:endParaRPr lang="en-CA" sz="2800" dirty="0">
              <a:solidFill>
                <a:schemeClr val="bg1"/>
              </a:solidFill>
            </a:endParaRPr>
          </a:p>
        </p:txBody>
      </p:sp>
      <p:sp>
        <p:nvSpPr>
          <p:cNvPr id="9" name="TextBox 8"/>
          <p:cNvSpPr txBox="1"/>
          <p:nvPr/>
        </p:nvSpPr>
        <p:spPr>
          <a:xfrm>
            <a:off x="1981200" y="6334780"/>
            <a:ext cx="1415142" cy="523220"/>
          </a:xfrm>
          <a:prstGeom prst="rect">
            <a:avLst/>
          </a:prstGeom>
          <a:noFill/>
        </p:spPr>
        <p:txBody>
          <a:bodyPr wrap="square" rtlCol="0">
            <a:spAutoFit/>
          </a:bodyPr>
          <a:lstStyle/>
          <a:p>
            <a:r>
              <a:rPr lang="en-CA" sz="2800" dirty="0" smtClean="0"/>
              <a:t>2,400</a:t>
            </a:r>
            <a:endParaRPr lang="en-CA" sz="2800" dirty="0"/>
          </a:p>
        </p:txBody>
      </p:sp>
      <p:sp>
        <p:nvSpPr>
          <p:cNvPr id="10" name="Slide Number Placeholder 9"/>
          <p:cNvSpPr>
            <a:spLocks noGrp="1"/>
          </p:cNvSpPr>
          <p:nvPr>
            <p:ph type="sldNum" sz="quarter" idx="12"/>
          </p:nvPr>
        </p:nvSpPr>
        <p:spPr/>
        <p:txBody>
          <a:bodyPr/>
          <a:lstStyle/>
          <a:p>
            <a:pPr>
              <a:defRPr/>
            </a:pPr>
            <a:fld id="{BB9D007D-C071-479D-8AE7-373D0E220BB8}" type="slidenum">
              <a:rPr lang="en-US" smtClean="0"/>
              <a:pPr>
                <a:defRPr/>
              </a:pPr>
              <a:t>89</a:t>
            </a:fld>
            <a:endParaRPr lang="en-US" dirty="0"/>
          </a:p>
        </p:txBody>
      </p:sp>
    </p:spTree>
    <p:extLst>
      <p:ext uri="{BB962C8B-B14F-4D97-AF65-F5344CB8AC3E}">
        <p14:creationId xmlns:p14="http://schemas.microsoft.com/office/powerpoint/2010/main" val="349621136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6299200" cy="4103914"/>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2400" y="3385457"/>
            <a:ext cx="5181600" cy="3472543"/>
          </a:xfrm>
          <a:prstGeom prst="rect">
            <a:avLst/>
          </a:prstGeom>
        </p:spPr>
      </p:pic>
      <p:pic>
        <p:nvPicPr>
          <p:cNvPr id="4" name="Picture 5" descr="P1070862.JP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10886" y="3404323"/>
            <a:ext cx="3799114" cy="3453677"/>
          </a:xfrm>
          <a:prstGeom prst="rect">
            <a:avLst/>
          </a:prstGeom>
          <a:noFill/>
          <a:ln w="9525">
            <a:noFill/>
            <a:miter lim="800000"/>
            <a:headEnd/>
            <a:tailEnd/>
          </a:ln>
        </p:spPr>
      </p:pic>
      <p:sp>
        <p:nvSpPr>
          <p:cNvPr id="5" name="TextBox 4"/>
          <p:cNvSpPr txBox="1"/>
          <p:nvPr/>
        </p:nvSpPr>
        <p:spPr>
          <a:xfrm>
            <a:off x="381000" y="5943600"/>
            <a:ext cx="1447800" cy="646331"/>
          </a:xfrm>
          <a:prstGeom prst="rect">
            <a:avLst/>
          </a:prstGeom>
          <a:noFill/>
        </p:spPr>
        <p:txBody>
          <a:bodyPr wrap="square" rtlCol="0">
            <a:spAutoFit/>
          </a:bodyPr>
          <a:lstStyle/>
          <a:p>
            <a:r>
              <a:rPr lang="en-CA" sz="3600" dirty="0" smtClean="0">
                <a:solidFill>
                  <a:schemeClr val="bg1"/>
                </a:solidFill>
              </a:rPr>
              <a:t>1,800</a:t>
            </a:r>
            <a:endParaRPr lang="en-CA" sz="3600" dirty="0">
              <a:solidFill>
                <a:schemeClr val="bg1"/>
              </a:solidFill>
            </a:endParaRPr>
          </a:p>
        </p:txBody>
      </p:sp>
      <p:sp>
        <p:nvSpPr>
          <p:cNvPr id="7" name="TextBox 6"/>
          <p:cNvSpPr txBox="1"/>
          <p:nvPr/>
        </p:nvSpPr>
        <p:spPr>
          <a:xfrm>
            <a:off x="4724400" y="1905000"/>
            <a:ext cx="1553029" cy="584775"/>
          </a:xfrm>
          <a:prstGeom prst="rect">
            <a:avLst/>
          </a:prstGeom>
          <a:noFill/>
        </p:spPr>
        <p:txBody>
          <a:bodyPr wrap="square" rtlCol="0">
            <a:spAutoFit/>
          </a:bodyPr>
          <a:lstStyle/>
          <a:p>
            <a:r>
              <a:rPr lang="en-CA" sz="3200" dirty="0" smtClean="0">
                <a:solidFill>
                  <a:schemeClr val="bg1"/>
                </a:solidFill>
              </a:rPr>
              <a:t>25,000</a:t>
            </a:r>
            <a:endParaRPr lang="en-CA" sz="3200" dirty="0">
              <a:solidFill>
                <a:schemeClr val="bg1"/>
              </a:solidFill>
            </a:endParaRPr>
          </a:p>
        </p:txBody>
      </p:sp>
      <p:sp>
        <p:nvSpPr>
          <p:cNvPr id="8" name="TextBox 7"/>
          <p:cNvSpPr txBox="1"/>
          <p:nvPr/>
        </p:nvSpPr>
        <p:spPr>
          <a:xfrm>
            <a:off x="7239000" y="6019800"/>
            <a:ext cx="1447800" cy="646331"/>
          </a:xfrm>
          <a:prstGeom prst="rect">
            <a:avLst/>
          </a:prstGeom>
          <a:noFill/>
        </p:spPr>
        <p:txBody>
          <a:bodyPr wrap="square" rtlCol="0">
            <a:spAutoFit/>
          </a:bodyPr>
          <a:lstStyle/>
          <a:p>
            <a:r>
              <a:rPr lang="en-CA" sz="3600" dirty="0" smtClean="0">
                <a:solidFill>
                  <a:schemeClr val="bg1"/>
                </a:solidFill>
              </a:rPr>
              <a:t>2,400</a:t>
            </a:r>
            <a:endParaRPr lang="en-CA" sz="3600" dirty="0">
              <a:solidFill>
                <a:schemeClr val="bg1"/>
              </a:solidFill>
            </a:endParaRPr>
          </a:p>
        </p:txBody>
      </p:sp>
      <p:sp>
        <p:nvSpPr>
          <p:cNvPr id="6" name="Slide Number Placeholder 5"/>
          <p:cNvSpPr>
            <a:spLocks noGrp="1"/>
          </p:cNvSpPr>
          <p:nvPr>
            <p:ph type="sldNum" sz="quarter" idx="12"/>
          </p:nvPr>
        </p:nvSpPr>
        <p:spPr/>
        <p:txBody>
          <a:bodyPr/>
          <a:lstStyle/>
          <a:p>
            <a:pPr>
              <a:defRPr/>
            </a:pPr>
            <a:fld id="{BB9D007D-C071-479D-8AE7-373D0E220BB8}" type="slidenum">
              <a:rPr lang="en-US" smtClean="0"/>
              <a:pPr>
                <a:defRPr/>
              </a:pPr>
              <a:t>90</a:t>
            </a:fld>
            <a:endParaRPr lang="en-US" dirty="0"/>
          </a:p>
        </p:txBody>
      </p:sp>
    </p:spTree>
    <p:extLst>
      <p:ext uri="{BB962C8B-B14F-4D97-AF65-F5344CB8AC3E}">
        <p14:creationId xmlns:p14="http://schemas.microsoft.com/office/powerpoint/2010/main" val="351191253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91</a:t>
            </a:fld>
            <a:endParaRPr lang="en-US"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354" y="44625"/>
            <a:ext cx="9124646" cy="6801966"/>
          </a:xfrm>
          <a:prstGeom prst="rect">
            <a:avLst/>
          </a:prstGeom>
        </p:spPr>
      </p:pic>
    </p:spTree>
    <p:extLst>
      <p:ext uri="{BB962C8B-B14F-4D97-AF65-F5344CB8AC3E}">
        <p14:creationId xmlns:p14="http://schemas.microsoft.com/office/powerpoint/2010/main" val="155138641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92</a:t>
            </a:fld>
            <a:endParaRPr lang="en-US" dirty="0"/>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533" y="764704"/>
            <a:ext cx="9152945" cy="5760641"/>
          </a:xfrm>
          <a:prstGeom prst="rect">
            <a:avLst/>
          </a:prstGeom>
        </p:spPr>
      </p:pic>
      <p:sp>
        <p:nvSpPr>
          <p:cNvPr id="4" name="TextBox 3"/>
          <p:cNvSpPr txBox="1"/>
          <p:nvPr/>
        </p:nvSpPr>
        <p:spPr>
          <a:xfrm>
            <a:off x="179512" y="188640"/>
            <a:ext cx="8856984" cy="461665"/>
          </a:xfrm>
          <a:prstGeom prst="rect">
            <a:avLst/>
          </a:prstGeom>
          <a:noFill/>
        </p:spPr>
        <p:txBody>
          <a:bodyPr wrap="square" rtlCol="0">
            <a:spAutoFit/>
          </a:bodyPr>
          <a:lstStyle/>
          <a:p>
            <a:pPr algn="l"/>
            <a:r>
              <a:rPr lang="en-CA" b="1" dirty="0" smtClean="0">
                <a:latin typeface="+mn-lt"/>
              </a:rPr>
              <a:t>Northern White Rhino (4 in Kenya, 2 in San Diego – none in the wild)</a:t>
            </a:r>
            <a:endParaRPr lang="en-CA" b="1" dirty="0">
              <a:latin typeface="+mn-lt"/>
            </a:endParaRPr>
          </a:p>
        </p:txBody>
      </p:sp>
    </p:spTree>
    <p:extLst>
      <p:ext uri="{BB962C8B-B14F-4D97-AF65-F5344CB8AC3E}">
        <p14:creationId xmlns:p14="http://schemas.microsoft.com/office/powerpoint/2010/main" val="226268541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93</a:t>
            </a:fld>
            <a:endParaRPr lang="en-US" dirty="0"/>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276846" y="15003"/>
            <a:ext cx="4455394" cy="6819226"/>
          </a:xfrm>
          <a:prstGeom prst="rect">
            <a:avLst/>
          </a:prstGeom>
        </p:spPr>
      </p:pic>
    </p:spTree>
    <p:extLst>
      <p:ext uri="{BB962C8B-B14F-4D97-AF65-F5344CB8AC3E}">
        <p14:creationId xmlns:p14="http://schemas.microsoft.com/office/powerpoint/2010/main" val="148049781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214282" y="1255400"/>
            <a:ext cx="8643998" cy="2677656"/>
          </a:xfrm>
          <a:prstGeom prst="rect">
            <a:avLst/>
          </a:prstGeom>
          <a:noFill/>
          <a:ln w="9525">
            <a:noFill/>
            <a:miter lim="800000"/>
            <a:headEnd/>
            <a:tailEnd/>
          </a:ln>
        </p:spPr>
        <p:txBody>
          <a:bodyPr wrap="square">
            <a:spAutoFit/>
          </a:bodyPr>
          <a:lstStyle/>
          <a:p>
            <a:pPr algn="l" eaLnBrk="0" hangingPunct="0"/>
            <a:r>
              <a:rPr lang="en-US" dirty="0" smtClean="0">
                <a:latin typeface="Calibri" pitchFamily="34" charset="0"/>
              </a:rPr>
              <a:t>Sea </a:t>
            </a:r>
            <a:r>
              <a:rPr lang="en-US" dirty="0">
                <a:latin typeface="Calibri" pitchFamily="34" charset="0"/>
              </a:rPr>
              <a:t>Lamprey (</a:t>
            </a:r>
            <a:r>
              <a:rPr lang="en-US" i="1" dirty="0">
                <a:latin typeface="Calibri" pitchFamily="34" charset="0"/>
              </a:rPr>
              <a:t>Petromyzon) – </a:t>
            </a:r>
            <a:r>
              <a:rPr lang="en-US" dirty="0">
                <a:latin typeface="Calibri" pitchFamily="34" charset="0"/>
              </a:rPr>
              <a:t> primitive fish, parasitic on </a:t>
            </a:r>
            <a:r>
              <a:rPr lang="en-US" dirty="0" smtClean="0">
                <a:latin typeface="Calibri" pitchFamily="34" charset="0"/>
              </a:rPr>
              <a:t>other fish</a:t>
            </a:r>
            <a:endParaRPr lang="en-US" i="1" dirty="0">
              <a:latin typeface="Calibri" pitchFamily="34" charset="0"/>
            </a:endParaRPr>
          </a:p>
          <a:p>
            <a:pPr algn="l" eaLnBrk="0" hangingPunct="0">
              <a:buFont typeface="Arial" pitchFamily="34" charset="0"/>
              <a:buChar char="•"/>
            </a:pPr>
            <a:r>
              <a:rPr lang="en-US" dirty="0">
                <a:latin typeface="Calibri" pitchFamily="34" charset="0"/>
              </a:rPr>
              <a:t> </a:t>
            </a:r>
            <a:r>
              <a:rPr lang="en-US" dirty="0" smtClean="0">
                <a:latin typeface="Calibri" pitchFamily="34" charset="0"/>
              </a:rPr>
              <a:t> Lives </a:t>
            </a:r>
            <a:r>
              <a:rPr lang="en-US" dirty="0">
                <a:latin typeface="Calibri" pitchFamily="34" charset="0"/>
              </a:rPr>
              <a:t>in Atlantic, breeds in </a:t>
            </a:r>
            <a:r>
              <a:rPr lang="en-US" dirty="0" smtClean="0">
                <a:latin typeface="Calibri" pitchFamily="34" charset="0"/>
              </a:rPr>
              <a:t>rivers.</a:t>
            </a:r>
          </a:p>
          <a:p>
            <a:pPr algn="l" eaLnBrk="0" hangingPunct="0">
              <a:buFont typeface="Arial" pitchFamily="34" charset="0"/>
              <a:buChar char="•"/>
            </a:pPr>
            <a:r>
              <a:rPr lang="en-US" dirty="0" smtClean="0">
                <a:latin typeface="Calibri" pitchFamily="34" charset="0"/>
              </a:rPr>
              <a:t>  In </a:t>
            </a:r>
            <a:r>
              <a:rPr lang="en-US" dirty="0">
                <a:latin typeface="Calibri" pitchFamily="34" charset="0"/>
              </a:rPr>
              <a:t>St Lawrence river below Niagara Falls</a:t>
            </a:r>
          </a:p>
          <a:p>
            <a:pPr algn="l" eaLnBrk="0" hangingPunct="0">
              <a:buFont typeface="Arial" pitchFamily="34" charset="0"/>
              <a:buChar char="•"/>
            </a:pPr>
            <a:r>
              <a:rPr lang="en-US" dirty="0" smtClean="0">
                <a:latin typeface="Calibri" pitchFamily="34" charset="0"/>
              </a:rPr>
              <a:t>  1829 </a:t>
            </a:r>
            <a:r>
              <a:rPr lang="en-US" dirty="0">
                <a:latin typeface="Calibri" pitchFamily="34" charset="0"/>
              </a:rPr>
              <a:t>Welland ship </a:t>
            </a:r>
            <a:r>
              <a:rPr lang="en-US" dirty="0" smtClean="0">
                <a:latin typeface="Calibri" pitchFamily="34" charset="0"/>
              </a:rPr>
              <a:t>canal</a:t>
            </a:r>
          </a:p>
          <a:p>
            <a:pPr algn="l" eaLnBrk="0" hangingPunct="0">
              <a:buFont typeface="Arial" pitchFamily="34" charset="0"/>
              <a:buChar char="•"/>
            </a:pPr>
            <a:r>
              <a:rPr lang="en-US" dirty="0" smtClean="0">
                <a:latin typeface="Calibri" pitchFamily="34" charset="0"/>
              </a:rPr>
              <a:t>  1930 </a:t>
            </a:r>
            <a:r>
              <a:rPr lang="en-US" dirty="0">
                <a:latin typeface="Calibri" pitchFamily="34" charset="0"/>
              </a:rPr>
              <a:t>Entered Lake </a:t>
            </a:r>
            <a:r>
              <a:rPr lang="en-US" dirty="0" smtClean="0">
                <a:latin typeface="Calibri" pitchFamily="34" charset="0"/>
              </a:rPr>
              <a:t>Eyrie</a:t>
            </a:r>
            <a:endParaRPr lang="en-US" dirty="0">
              <a:latin typeface="Calibri" pitchFamily="34" charset="0"/>
            </a:endParaRPr>
          </a:p>
          <a:p>
            <a:pPr algn="l" eaLnBrk="0" hangingPunct="0">
              <a:buFont typeface="Arial" pitchFamily="34" charset="0"/>
              <a:buChar char="•"/>
            </a:pPr>
            <a:r>
              <a:rPr lang="en-US" dirty="0" smtClean="0">
                <a:latin typeface="Calibri" pitchFamily="34" charset="0"/>
              </a:rPr>
              <a:t>  1946 </a:t>
            </a:r>
            <a:r>
              <a:rPr lang="en-US" dirty="0">
                <a:latin typeface="Calibri" pitchFamily="34" charset="0"/>
              </a:rPr>
              <a:t>Entered Lake </a:t>
            </a:r>
            <a:r>
              <a:rPr lang="en-US" dirty="0" smtClean="0">
                <a:latin typeface="Calibri" pitchFamily="34" charset="0"/>
              </a:rPr>
              <a:t>Superior</a:t>
            </a:r>
          </a:p>
          <a:p>
            <a:pPr algn="l" eaLnBrk="0" hangingPunct="0">
              <a:buFont typeface="Arial" pitchFamily="34" charset="0"/>
              <a:buChar char="•"/>
            </a:pPr>
            <a:r>
              <a:rPr lang="en-US" dirty="0" smtClean="0">
                <a:latin typeface="Calibri" pitchFamily="34" charset="0"/>
              </a:rPr>
              <a:t>  Caused </a:t>
            </a:r>
            <a:r>
              <a:rPr lang="en-US" dirty="0">
                <a:latin typeface="Calibri" pitchFamily="34" charset="0"/>
              </a:rPr>
              <a:t>the collapse of the fishery on lake </a:t>
            </a:r>
            <a:r>
              <a:rPr lang="en-US" dirty="0" smtClean="0">
                <a:latin typeface="Calibri" pitchFamily="34" charset="0"/>
              </a:rPr>
              <a:t>trout</a:t>
            </a:r>
            <a:r>
              <a:rPr lang="en-US" b="1" i="1" dirty="0" smtClean="0">
                <a:solidFill>
                  <a:srgbClr val="FF0000"/>
                </a:solidFill>
                <a:latin typeface="Calibri" pitchFamily="34" charset="0"/>
              </a:rPr>
              <a:t>  </a:t>
            </a:r>
            <a:endParaRPr lang="en-US" b="1" i="1" dirty="0">
              <a:solidFill>
                <a:srgbClr val="FF0000"/>
              </a:solidFill>
              <a:latin typeface="Calibri" pitchFamily="34" charset="0"/>
            </a:endParaRPr>
          </a:p>
        </p:txBody>
      </p:sp>
      <p:pic>
        <p:nvPicPr>
          <p:cNvPr id="5" name="Picture 4" descr="lampreys.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72066" y="4071942"/>
            <a:ext cx="3971924" cy="2654079"/>
          </a:xfrm>
          <a:prstGeom prst="rect">
            <a:avLst/>
          </a:prstGeom>
        </p:spPr>
      </p:pic>
      <p:pic>
        <p:nvPicPr>
          <p:cNvPr id="6" name="Picture 5" descr="lamprey 2.bmp"/>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43174" y="4071942"/>
            <a:ext cx="2309818" cy="2657802"/>
          </a:xfrm>
          <a:prstGeom prst="rect">
            <a:avLst/>
          </a:prstGeom>
        </p:spPr>
      </p:pic>
      <p:pic>
        <p:nvPicPr>
          <p:cNvPr id="7" name="Picture 6" descr="lamprey 1.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42844" y="4071942"/>
            <a:ext cx="2443932" cy="1785950"/>
          </a:xfrm>
          <a:prstGeom prst="rect">
            <a:avLst/>
          </a:prstGeom>
        </p:spPr>
      </p:pic>
      <p:sp>
        <p:nvSpPr>
          <p:cNvPr id="8" name="Rectangle 7"/>
          <p:cNvSpPr/>
          <p:nvPr/>
        </p:nvSpPr>
        <p:spPr>
          <a:xfrm>
            <a:off x="142844" y="142852"/>
            <a:ext cx="4445063" cy="461665"/>
          </a:xfrm>
          <a:prstGeom prst="rect">
            <a:avLst/>
          </a:prstGeom>
        </p:spPr>
        <p:txBody>
          <a:bodyPr wrap="none">
            <a:spAutoFit/>
          </a:bodyPr>
          <a:lstStyle/>
          <a:p>
            <a:pPr marL="342900" indent="-342900" algn="l"/>
            <a:r>
              <a:rPr lang="en-CA" b="1" dirty="0" smtClean="0">
                <a:solidFill>
                  <a:srgbClr val="FF0000"/>
                </a:solidFill>
                <a:latin typeface="Calibri" pitchFamily="34" charset="0"/>
              </a:rPr>
              <a:t>VI. Reasons for invasion success? </a:t>
            </a:r>
          </a:p>
        </p:txBody>
      </p:sp>
      <p:sp>
        <p:nvSpPr>
          <p:cNvPr id="9" name="TextBox 8"/>
          <p:cNvSpPr txBox="1"/>
          <p:nvPr/>
        </p:nvSpPr>
        <p:spPr>
          <a:xfrm>
            <a:off x="827584" y="764704"/>
            <a:ext cx="3744416" cy="461665"/>
          </a:xfrm>
          <a:prstGeom prst="rect">
            <a:avLst/>
          </a:prstGeom>
          <a:noFill/>
        </p:spPr>
        <p:txBody>
          <a:bodyPr wrap="square" rtlCol="0">
            <a:spAutoFit/>
          </a:bodyPr>
          <a:lstStyle/>
          <a:p>
            <a:r>
              <a:rPr lang="en-US" b="1" dirty="0" smtClean="0">
                <a:solidFill>
                  <a:srgbClr val="FF0000"/>
                </a:solidFill>
                <a:latin typeface="Calibri" pitchFamily="34" charset="0"/>
              </a:rPr>
              <a:t>1. Filled an empty niche</a:t>
            </a:r>
            <a:endParaRPr lang="en-US" dirty="0"/>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94</a:t>
            </a:fld>
            <a:endParaRPr lang="en-US" dirty="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arling.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01876" y="142876"/>
            <a:ext cx="2342123" cy="2428868"/>
          </a:xfrm>
          <a:prstGeom prst="rect">
            <a:avLst/>
          </a:prstGeom>
        </p:spPr>
      </p:pic>
      <p:sp>
        <p:nvSpPr>
          <p:cNvPr id="10243" name="Text Box 3"/>
          <p:cNvSpPr txBox="1">
            <a:spLocks noChangeArrowheads="1"/>
          </p:cNvSpPr>
          <p:nvPr/>
        </p:nvSpPr>
        <p:spPr bwMode="auto">
          <a:xfrm>
            <a:off x="179512" y="1778040"/>
            <a:ext cx="6552728" cy="1938992"/>
          </a:xfrm>
          <a:prstGeom prst="rect">
            <a:avLst/>
          </a:prstGeom>
          <a:noFill/>
          <a:ln w="9525">
            <a:noFill/>
            <a:miter lim="800000"/>
            <a:headEnd/>
            <a:tailEnd/>
          </a:ln>
        </p:spPr>
        <p:txBody>
          <a:bodyPr wrap="square">
            <a:spAutoFit/>
          </a:bodyPr>
          <a:lstStyle/>
          <a:p>
            <a:pPr algn="l" eaLnBrk="0" hangingPunct="0"/>
            <a:r>
              <a:rPr lang="en-US" dirty="0" smtClean="0">
                <a:latin typeface="Calibri" pitchFamily="34" charset="0"/>
              </a:rPr>
              <a:t>European </a:t>
            </a:r>
            <a:r>
              <a:rPr lang="en-US" dirty="0">
                <a:latin typeface="Calibri" pitchFamily="34" charset="0"/>
              </a:rPr>
              <a:t>Starling – deliberate introduction</a:t>
            </a:r>
          </a:p>
          <a:p>
            <a:pPr algn="l" eaLnBrk="0" hangingPunct="0"/>
            <a:endParaRPr lang="en-US" dirty="0">
              <a:latin typeface="Calibri" pitchFamily="34" charset="0"/>
            </a:endParaRPr>
          </a:p>
          <a:p>
            <a:pPr algn="l" eaLnBrk="0" hangingPunct="0">
              <a:buFont typeface="Arial" pitchFamily="34" charset="0"/>
              <a:buChar char="•"/>
            </a:pPr>
            <a:r>
              <a:rPr lang="en-US" dirty="0" smtClean="0">
                <a:latin typeface="Calibri" pitchFamily="34" charset="0"/>
              </a:rPr>
              <a:t>  1891; </a:t>
            </a:r>
            <a:r>
              <a:rPr lang="en-US" dirty="0">
                <a:latin typeface="Calibri" pitchFamily="34" charset="0"/>
              </a:rPr>
              <a:t>80 pairs released in Central Park, New York</a:t>
            </a:r>
          </a:p>
          <a:p>
            <a:pPr algn="l" eaLnBrk="0" hangingPunct="0">
              <a:buFont typeface="Arial" pitchFamily="34" charset="0"/>
              <a:buChar char="•"/>
            </a:pPr>
            <a:r>
              <a:rPr lang="en-US" dirty="0" smtClean="0">
                <a:latin typeface="Calibri" pitchFamily="34" charset="0"/>
              </a:rPr>
              <a:t>  Spread </a:t>
            </a:r>
            <a:r>
              <a:rPr lang="en-US" dirty="0">
                <a:latin typeface="Calibri" pitchFamily="34" charset="0"/>
              </a:rPr>
              <a:t>from there westwards</a:t>
            </a:r>
          </a:p>
          <a:p>
            <a:pPr algn="l" eaLnBrk="0" hangingPunct="0">
              <a:buFont typeface="Arial" pitchFamily="34" charset="0"/>
              <a:buChar char="•"/>
            </a:pPr>
            <a:r>
              <a:rPr lang="en-US" dirty="0" smtClean="0">
                <a:latin typeface="Calibri" pitchFamily="34" charset="0"/>
              </a:rPr>
              <a:t>  1954; </a:t>
            </a:r>
            <a:r>
              <a:rPr lang="en-US" dirty="0">
                <a:latin typeface="Calibri" pitchFamily="34" charset="0"/>
              </a:rPr>
              <a:t>reached the west </a:t>
            </a:r>
            <a:r>
              <a:rPr lang="en-US" dirty="0" smtClean="0">
                <a:latin typeface="Calibri" pitchFamily="34" charset="0"/>
              </a:rPr>
              <a:t>coast</a:t>
            </a:r>
            <a:endParaRPr lang="en-US" dirty="0">
              <a:latin typeface="Calibri" pitchFamily="34" charset="0"/>
            </a:endParaRPr>
          </a:p>
        </p:txBody>
      </p:sp>
      <p:pic>
        <p:nvPicPr>
          <p:cNvPr id="6" name="Picture 5" descr="starling map.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544" y="3714752"/>
            <a:ext cx="3926628" cy="2922142"/>
          </a:xfrm>
          <a:prstGeom prst="rect">
            <a:avLst/>
          </a:prstGeom>
        </p:spPr>
      </p:pic>
      <p:pic>
        <p:nvPicPr>
          <p:cNvPr id="7" name="Picture 6" descr="starling map1.gif"/>
          <p:cNvPicPr>
            <a:picLocks noChangeAspect="1"/>
          </p:cNvPicPr>
          <p:nvPr/>
        </p:nvPicPr>
        <p:blipFill>
          <a:blip r:embed="rId5" cstate="screen">
            <a:extLst>
              <a:ext uri="{28A0092B-C50C-407E-A947-70E740481C1C}">
                <a14:useLocalDpi xmlns:a14="http://schemas.microsoft.com/office/drawing/2010/main"/>
              </a:ext>
            </a:extLst>
          </a:blip>
          <a:srcRect b="5940"/>
          <a:stretch>
            <a:fillRect/>
          </a:stretch>
        </p:blipFill>
        <p:spPr>
          <a:xfrm rot="21001335">
            <a:off x="5023081" y="3577548"/>
            <a:ext cx="3609226" cy="2810482"/>
          </a:xfrm>
          <a:prstGeom prst="rect">
            <a:avLst/>
          </a:prstGeom>
        </p:spPr>
      </p:pic>
      <p:sp>
        <p:nvSpPr>
          <p:cNvPr id="8" name="TextBox 7"/>
          <p:cNvSpPr txBox="1"/>
          <p:nvPr/>
        </p:nvSpPr>
        <p:spPr>
          <a:xfrm>
            <a:off x="251520" y="260648"/>
            <a:ext cx="6264696" cy="1569660"/>
          </a:xfrm>
          <a:prstGeom prst="rect">
            <a:avLst/>
          </a:prstGeom>
          <a:noFill/>
        </p:spPr>
        <p:txBody>
          <a:bodyPr wrap="square" rtlCol="0">
            <a:spAutoFit/>
          </a:bodyPr>
          <a:lstStyle/>
          <a:p>
            <a:pPr algn="l"/>
            <a:r>
              <a:rPr lang="en-US" b="1" dirty="0">
                <a:solidFill>
                  <a:srgbClr val="FF0000"/>
                </a:solidFill>
                <a:latin typeface="Calibri" pitchFamily="34" charset="0"/>
              </a:rPr>
              <a:t>2</a:t>
            </a:r>
            <a:r>
              <a:rPr lang="en-US" b="1" dirty="0" smtClean="0">
                <a:solidFill>
                  <a:srgbClr val="FF0000"/>
                </a:solidFill>
                <a:latin typeface="Calibri" pitchFamily="34" charset="0"/>
              </a:rPr>
              <a:t>. Species filling new niche</a:t>
            </a:r>
            <a:r>
              <a:rPr lang="en-US" dirty="0" smtClean="0">
                <a:latin typeface="Calibri" pitchFamily="34" charset="0"/>
              </a:rPr>
              <a:t>, open grasslands, created by humans. Previously adapted to this whereas indigenous species are not.</a:t>
            </a:r>
          </a:p>
          <a:p>
            <a:pPr algn="l"/>
            <a:endParaRPr lang="en-US" dirty="0"/>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95</a:t>
            </a:fld>
            <a:endParaRPr lang="en-US" dirty="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214282" y="965041"/>
            <a:ext cx="6661974" cy="6001643"/>
          </a:xfrm>
          <a:prstGeom prst="rect">
            <a:avLst/>
          </a:prstGeom>
          <a:noFill/>
          <a:ln w="9525">
            <a:noFill/>
            <a:miter lim="800000"/>
            <a:headEnd/>
            <a:tailEnd/>
          </a:ln>
        </p:spPr>
        <p:txBody>
          <a:bodyPr wrap="square">
            <a:spAutoFit/>
          </a:bodyPr>
          <a:lstStyle/>
          <a:p>
            <a:pPr algn="l" eaLnBrk="0" hangingPunct="0"/>
            <a:r>
              <a:rPr lang="en-US" dirty="0" smtClean="0">
                <a:latin typeface="Calibri" pitchFamily="34" charset="0"/>
              </a:rPr>
              <a:t>Fire </a:t>
            </a:r>
            <a:r>
              <a:rPr lang="en-US" dirty="0">
                <a:latin typeface="Calibri" pitchFamily="34" charset="0"/>
              </a:rPr>
              <a:t>ant (Argentine ant</a:t>
            </a:r>
            <a:r>
              <a:rPr lang="en-US" dirty="0" smtClean="0">
                <a:latin typeface="Calibri" pitchFamily="34" charset="0"/>
              </a:rPr>
              <a:t>) – </a:t>
            </a:r>
            <a:r>
              <a:rPr lang="en-US" i="1" dirty="0" smtClean="0">
                <a:latin typeface="Calibri" pitchFamily="34" charset="0"/>
              </a:rPr>
              <a:t>Iridomyrmex humilis</a:t>
            </a:r>
            <a:endParaRPr lang="en-US" dirty="0">
              <a:latin typeface="Calibri" pitchFamily="34" charset="0"/>
            </a:endParaRPr>
          </a:p>
          <a:p>
            <a:pPr algn="l" eaLnBrk="0" hangingPunct="0">
              <a:buFont typeface="Arial" pitchFamily="34" charset="0"/>
              <a:buChar char="•"/>
            </a:pPr>
            <a:r>
              <a:rPr lang="en-US" dirty="0">
                <a:latin typeface="Calibri" pitchFamily="34" charset="0"/>
              </a:rPr>
              <a:t> </a:t>
            </a:r>
            <a:r>
              <a:rPr lang="en-US" dirty="0" smtClean="0">
                <a:latin typeface="Calibri" pitchFamily="34" charset="0"/>
              </a:rPr>
              <a:t> 1891 </a:t>
            </a:r>
            <a:r>
              <a:rPr lang="en-US" dirty="0">
                <a:latin typeface="Calibri" pitchFamily="34" charset="0"/>
              </a:rPr>
              <a:t>into New Orleans from Argentina in </a:t>
            </a:r>
            <a:r>
              <a:rPr lang="en-US" dirty="0" smtClean="0">
                <a:latin typeface="Calibri" pitchFamily="34" charset="0"/>
              </a:rPr>
              <a:t>shipping</a:t>
            </a:r>
          </a:p>
          <a:p>
            <a:pPr algn="l" eaLnBrk="0" hangingPunct="0">
              <a:buFont typeface="Arial" pitchFamily="34" charset="0"/>
              <a:buChar char="•"/>
            </a:pPr>
            <a:r>
              <a:rPr lang="en-US" dirty="0" smtClean="0">
                <a:latin typeface="Calibri" pitchFamily="34" charset="0"/>
              </a:rPr>
              <a:t>  Very </a:t>
            </a:r>
            <a:r>
              <a:rPr lang="en-US" dirty="0">
                <a:latin typeface="Calibri" pitchFamily="34" charset="0"/>
              </a:rPr>
              <a:t>aggressive and displaced local indigenous ants</a:t>
            </a:r>
          </a:p>
          <a:p>
            <a:pPr algn="l" eaLnBrk="0" hangingPunct="0">
              <a:buFont typeface="Arial" pitchFamily="34" charset="0"/>
              <a:buChar char="•"/>
            </a:pPr>
            <a:r>
              <a:rPr lang="en-US" dirty="0" smtClean="0">
                <a:latin typeface="Calibri" pitchFamily="34" charset="0"/>
              </a:rPr>
              <a:t>  In </a:t>
            </a:r>
            <a:r>
              <a:rPr lang="en-US" dirty="0">
                <a:latin typeface="Calibri" pitchFamily="34" charset="0"/>
              </a:rPr>
              <a:t>50 years covered all of southern </a:t>
            </a:r>
            <a:r>
              <a:rPr lang="en-US" dirty="0" smtClean="0">
                <a:latin typeface="Calibri" pitchFamily="34" charset="0"/>
              </a:rPr>
              <a:t>USA</a:t>
            </a:r>
          </a:p>
          <a:p>
            <a:pPr algn="l" eaLnBrk="0" hangingPunct="0">
              <a:buFont typeface="Arial" pitchFamily="34" charset="0"/>
              <a:buChar char="•"/>
            </a:pPr>
            <a:endParaRPr lang="en-US" dirty="0" smtClean="0">
              <a:latin typeface="Calibri" pitchFamily="34" charset="0"/>
            </a:endParaRPr>
          </a:p>
          <a:p>
            <a:pPr algn="l"/>
            <a:r>
              <a:rPr lang="en-CA" dirty="0" smtClean="0">
                <a:latin typeface="Calibri" pitchFamily="34" charset="0"/>
              </a:rPr>
              <a:t>Venezuelan Cane toads, introduced to Hawaii, then Australia to eat pests of sugar cane in 1930s. Has now spread through northern Australia eating other frogs and insects. </a:t>
            </a:r>
          </a:p>
          <a:p>
            <a:pPr algn="l"/>
            <a:endParaRPr lang="en-CA" dirty="0" smtClean="0">
              <a:latin typeface="Calibri" pitchFamily="34" charset="0"/>
            </a:endParaRPr>
          </a:p>
          <a:p>
            <a:pPr algn="l"/>
            <a:r>
              <a:rPr lang="en-CA" dirty="0" smtClean="0">
                <a:latin typeface="Calibri" pitchFamily="34" charset="0"/>
              </a:rPr>
              <a:t>African bees are very aggressive. In 1955 they were brought by bee-breeders to Brazil from Africa to cross with European Domestic bees. Accidentally released and spread over South America and southern North America.</a:t>
            </a:r>
          </a:p>
        </p:txBody>
      </p:sp>
      <p:pic>
        <p:nvPicPr>
          <p:cNvPr id="5" name="Picture 4" descr="fire ant.gif"/>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43760" y="750751"/>
            <a:ext cx="2000240" cy="2000240"/>
          </a:xfrm>
          <a:prstGeom prst="rect">
            <a:avLst/>
          </a:prstGeom>
        </p:spPr>
      </p:pic>
      <p:pic>
        <p:nvPicPr>
          <p:cNvPr id="6" name="Picture 2" descr="Cane toads_030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1036" y="2822429"/>
            <a:ext cx="2371693" cy="1874645"/>
          </a:xfrm>
          <a:prstGeom prst="rect">
            <a:avLst/>
          </a:prstGeom>
          <a:noFill/>
          <a:ln w="9525">
            <a:noFill/>
            <a:miter lim="800000"/>
            <a:headEnd/>
            <a:tailEnd/>
          </a:ln>
        </p:spPr>
      </p:pic>
      <p:sp>
        <p:nvSpPr>
          <p:cNvPr id="7" name="TextBox 6"/>
          <p:cNvSpPr txBox="1"/>
          <p:nvPr/>
        </p:nvSpPr>
        <p:spPr>
          <a:xfrm>
            <a:off x="755576" y="332656"/>
            <a:ext cx="3714776" cy="461665"/>
          </a:xfrm>
          <a:prstGeom prst="rect">
            <a:avLst/>
          </a:prstGeom>
          <a:noFill/>
        </p:spPr>
        <p:txBody>
          <a:bodyPr wrap="square" rtlCol="0">
            <a:spAutoFit/>
          </a:bodyPr>
          <a:lstStyle/>
          <a:p>
            <a:r>
              <a:rPr lang="en-CA" b="1" dirty="0">
                <a:solidFill>
                  <a:srgbClr val="FF0000"/>
                </a:solidFill>
                <a:latin typeface="Calibri" pitchFamily="34" charset="0"/>
              </a:rPr>
              <a:t>3</a:t>
            </a:r>
            <a:r>
              <a:rPr lang="en-CA" b="1" dirty="0" smtClean="0">
                <a:solidFill>
                  <a:srgbClr val="FF0000"/>
                </a:solidFill>
                <a:latin typeface="Calibri" pitchFamily="34" charset="0"/>
              </a:rPr>
              <a:t>. All superior competitors</a:t>
            </a:r>
          </a:p>
        </p:txBody>
      </p:sp>
      <p:pic>
        <p:nvPicPr>
          <p:cNvPr id="8" name="Picture 7" descr="AfricanBeeSwarm3.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1037" y="4751255"/>
            <a:ext cx="2412995" cy="1809746"/>
          </a:xfrm>
          <a:prstGeom prst="rect">
            <a:avLst/>
          </a:prstGeom>
        </p:spPr>
      </p:pic>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96</a:t>
            </a:fld>
            <a:endParaRPr lang="en-US" dirty="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awfly.jp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521806" y="3356992"/>
            <a:ext cx="4586697" cy="3501008"/>
          </a:xfrm>
          <a:prstGeom prst="rect">
            <a:avLst/>
          </a:prstGeom>
        </p:spPr>
      </p:pic>
      <p:sp>
        <p:nvSpPr>
          <p:cNvPr id="9219" name="Text Box 3"/>
          <p:cNvSpPr txBox="1">
            <a:spLocks noChangeArrowheads="1"/>
          </p:cNvSpPr>
          <p:nvPr/>
        </p:nvSpPr>
        <p:spPr bwMode="auto">
          <a:xfrm>
            <a:off x="323528" y="692696"/>
            <a:ext cx="7920880" cy="2893100"/>
          </a:xfrm>
          <a:prstGeom prst="rect">
            <a:avLst/>
          </a:prstGeom>
          <a:noFill/>
          <a:ln w="9525">
            <a:noFill/>
            <a:miter lim="800000"/>
            <a:headEnd/>
            <a:tailEnd/>
          </a:ln>
        </p:spPr>
        <p:txBody>
          <a:bodyPr wrap="square">
            <a:spAutoFit/>
          </a:bodyPr>
          <a:lstStyle/>
          <a:p>
            <a:pPr algn="l" eaLnBrk="0" hangingPunct="0"/>
            <a:r>
              <a:rPr lang="en-US" dirty="0" smtClean="0">
                <a:latin typeface="Calibri" pitchFamily="34" charset="0"/>
              </a:rPr>
              <a:t>European </a:t>
            </a:r>
            <a:r>
              <a:rPr lang="en-US" dirty="0">
                <a:latin typeface="Calibri" pitchFamily="34" charset="0"/>
              </a:rPr>
              <a:t>Spruce sawfly (wasp)</a:t>
            </a:r>
          </a:p>
          <a:p>
            <a:pPr algn="l" eaLnBrk="0" hangingPunct="0"/>
            <a:endParaRPr lang="en-US" sz="1400" dirty="0">
              <a:latin typeface="Calibri" pitchFamily="34" charset="0"/>
            </a:endParaRPr>
          </a:p>
          <a:p>
            <a:pPr algn="l" eaLnBrk="0" hangingPunct="0"/>
            <a:r>
              <a:rPr lang="en-US" dirty="0" smtClean="0">
                <a:latin typeface="Calibri" pitchFamily="34" charset="0"/>
              </a:rPr>
              <a:t>1930; </a:t>
            </a:r>
            <a:r>
              <a:rPr lang="en-US" dirty="0">
                <a:latin typeface="Calibri" pitchFamily="34" charset="0"/>
              </a:rPr>
              <a:t>introduced in timber in Maritime provinces of Canada</a:t>
            </a:r>
          </a:p>
          <a:p>
            <a:pPr algn="l" eaLnBrk="0" hangingPunct="0"/>
            <a:r>
              <a:rPr lang="en-US" dirty="0" smtClean="0">
                <a:latin typeface="Calibri" pitchFamily="34" charset="0"/>
              </a:rPr>
              <a:t>1937; </a:t>
            </a:r>
            <a:r>
              <a:rPr lang="en-US" dirty="0">
                <a:latin typeface="Calibri" pitchFamily="34" charset="0"/>
              </a:rPr>
              <a:t>covered 10,000 km</a:t>
            </a:r>
            <a:r>
              <a:rPr lang="en-US" baseline="30000" dirty="0">
                <a:latin typeface="Calibri" pitchFamily="34" charset="0"/>
              </a:rPr>
              <a:t>2</a:t>
            </a:r>
          </a:p>
          <a:p>
            <a:pPr algn="l" eaLnBrk="0" hangingPunct="0">
              <a:buFont typeface="Arial" pitchFamily="34" charset="0"/>
              <a:buChar char="•"/>
            </a:pPr>
            <a:r>
              <a:rPr lang="en-US" dirty="0" smtClean="0">
                <a:latin typeface="Calibri" pitchFamily="34" charset="0"/>
              </a:rPr>
              <a:t>  Absence </a:t>
            </a:r>
            <a:r>
              <a:rPr lang="en-US" dirty="0">
                <a:latin typeface="Calibri" pitchFamily="34" charset="0"/>
              </a:rPr>
              <a:t>of natural parasitoids (parasites of insects</a:t>
            </a:r>
            <a:r>
              <a:rPr lang="en-US" dirty="0" smtClean="0">
                <a:latin typeface="Calibri" pitchFamily="34" charset="0"/>
              </a:rPr>
              <a:t>)</a:t>
            </a:r>
          </a:p>
          <a:p>
            <a:pPr algn="l" eaLnBrk="0" hangingPunct="0">
              <a:buFont typeface="Arial" pitchFamily="34" charset="0"/>
              <a:buChar char="•"/>
            </a:pPr>
            <a:r>
              <a:rPr lang="en-US" dirty="0" smtClean="0">
                <a:latin typeface="Calibri" pitchFamily="34" charset="0"/>
              </a:rPr>
              <a:t>  Attacks pines and spruce (Norway, white, and black)</a:t>
            </a:r>
            <a:endParaRPr lang="en-US" dirty="0">
              <a:latin typeface="Calibri" pitchFamily="34" charset="0"/>
            </a:endParaRPr>
          </a:p>
          <a:p>
            <a:pPr algn="l" eaLnBrk="0" hangingPunct="0">
              <a:buFont typeface="Arial" pitchFamily="34" charset="0"/>
              <a:buChar char="•"/>
            </a:pPr>
            <a:r>
              <a:rPr lang="en-US" dirty="0" smtClean="0">
                <a:latin typeface="Calibri" pitchFamily="34" charset="0"/>
              </a:rPr>
              <a:t>  Controlled </a:t>
            </a:r>
            <a:r>
              <a:rPr lang="en-US" dirty="0">
                <a:latin typeface="Calibri" pitchFamily="34" charset="0"/>
              </a:rPr>
              <a:t>by introduction of a </a:t>
            </a:r>
            <a:r>
              <a:rPr lang="en-US" dirty="0" smtClean="0">
                <a:latin typeface="Calibri" pitchFamily="34" charset="0"/>
              </a:rPr>
              <a:t>viral disease</a:t>
            </a:r>
            <a:endParaRPr lang="en-US" dirty="0">
              <a:latin typeface="Calibri" pitchFamily="34" charset="0"/>
            </a:endParaRPr>
          </a:p>
          <a:p>
            <a:pPr algn="l" eaLnBrk="0" hangingPunct="0">
              <a:buFontTx/>
              <a:buChar char="-"/>
            </a:pPr>
            <a:endParaRPr lang="en-US" dirty="0">
              <a:latin typeface="Calibri" pitchFamily="34" charset="0"/>
            </a:endParaRPr>
          </a:p>
        </p:txBody>
      </p:sp>
      <p:sp>
        <p:nvSpPr>
          <p:cNvPr id="5" name="TextBox 4"/>
          <p:cNvSpPr txBox="1"/>
          <p:nvPr/>
        </p:nvSpPr>
        <p:spPr>
          <a:xfrm>
            <a:off x="755576" y="260648"/>
            <a:ext cx="7431832" cy="461665"/>
          </a:xfrm>
          <a:prstGeom prst="rect">
            <a:avLst/>
          </a:prstGeom>
          <a:noFill/>
        </p:spPr>
        <p:txBody>
          <a:bodyPr wrap="square" rtlCol="0">
            <a:spAutoFit/>
          </a:bodyPr>
          <a:lstStyle/>
          <a:p>
            <a:r>
              <a:rPr lang="en-US" dirty="0" smtClean="0">
                <a:solidFill>
                  <a:srgbClr val="FF0000"/>
                </a:solidFill>
                <a:latin typeface="Calibri" pitchFamily="34" charset="0"/>
              </a:rPr>
              <a:t> 4. </a:t>
            </a:r>
            <a:r>
              <a:rPr lang="en-US" b="1" dirty="0" smtClean="0">
                <a:solidFill>
                  <a:srgbClr val="FF0000"/>
                </a:solidFill>
                <a:latin typeface="Calibri" pitchFamily="34" charset="0"/>
              </a:rPr>
              <a:t>Successful spread due to absence of natural enemies</a:t>
            </a:r>
            <a:endParaRPr lang="en-US" dirty="0"/>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3356992"/>
            <a:ext cx="4541237" cy="3350722"/>
          </a:xfrm>
          <a:prstGeom prst="rect">
            <a:avLst/>
          </a:prstGeom>
        </p:spPr>
      </p:pic>
      <p:sp>
        <p:nvSpPr>
          <p:cNvPr id="3" name="Slide Number Placeholder 2"/>
          <p:cNvSpPr>
            <a:spLocks noGrp="1"/>
          </p:cNvSpPr>
          <p:nvPr>
            <p:ph type="sldNum" sz="quarter" idx="11"/>
          </p:nvPr>
        </p:nvSpPr>
        <p:spPr/>
        <p:txBody>
          <a:bodyPr/>
          <a:lstStyle/>
          <a:p>
            <a:pPr>
              <a:defRPr/>
            </a:pPr>
            <a:fld id="{A3230F50-E153-4D8A-A853-5EA4912C1376}" type="slidenum">
              <a:rPr lang="en-US" smtClean="0"/>
              <a:pPr>
                <a:defRPr/>
              </a:pPr>
              <a:t>97</a:t>
            </a:fld>
            <a:endParaRPr lang="en-US"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 Box 3"/>
          <p:cNvSpPr txBox="1">
            <a:spLocks noChangeArrowheads="1"/>
          </p:cNvSpPr>
          <p:nvPr/>
        </p:nvSpPr>
        <p:spPr bwMode="auto">
          <a:xfrm>
            <a:off x="1071538" y="1714488"/>
            <a:ext cx="6977063" cy="2308324"/>
          </a:xfrm>
          <a:prstGeom prst="rect">
            <a:avLst/>
          </a:prstGeom>
          <a:noFill/>
          <a:ln w="9525">
            <a:noFill/>
            <a:miter lim="800000"/>
            <a:headEnd/>
            <a:tailEnd/>
          </a:ln>
        </p:spPr>
        <p:txBody>
          <a:bodyPr>
            <a:spAutoFit/>
          </a:bodyPr>
          <a:lstStyle/>
          <a:p>
            <a:pPr algn="l" eaLnBrk="0" hangingPunct="0"/>
            <a:r>
              <a:rPr lang="en-US" b="1" dirty="0">
                <a:latin typeface="Calibri" pitchFamily="34" charset="0"/>
              </a:rPr>
              <a:t>Summary: Reasons for invasion success</a:t>
            </a:r>
          </a:p>
          <a:p>
            <a:pPr algn="l" eaLnBrk="0" hangingPunct="0"/>
            <a:endParaRPr lang="en-US" dirty="0">
              <a:latin typeface="Calibri" pitchFamily="34" charset="0"/>
            </a:endParaRPr>
          </a:p>
          <a:p>
            <a:pPr marL="457200" indent="-457200" algn="l" eaLnBrk="0" hangingPunct="0">
              <a:buAutoNum type="arabicPeriod"/>
              <a:tabLst>
                <a:tab pos="347472" algn="l"/>
              </a:tabLst>
            </a:pPr>
            <a:r>
              <a:rPr lang="en-US" dirty="0" smtClean="0">
                <a:latin typeface="Calibri" pitchFamily="34" charset="0"/>
              </a:rPr>
              <a:t>Use </a:t>
            </a:r>
            <a:r>
              <a:rPr lang="en-US" dirty="0">
                <a:latin typeface="Calibri" pitchFamily="34" charset="0"/>
              </a:rPr>
              <a:t>of unfilled </a:t>
            </a:r>
            <a:r>
              <a:rPr lang="en-US" dirty="0" smtClean="0">
                <a:latin typeface="Calibri" pitchFamily="34" charset="0"/>
              </a:rPr>
              <a:t>niches</a:t>
            </a:r>
          </a:p>
          <a:p>
            <a:pPr marL="457200" indent="-457200" algn="l" eaLnBrk="0" hangingPunct="0">
              <a:buFontTx/>
              <a:buAutoNum type="arabicPeriod"/>
              <a:tabLst>
                <a:tab pos="347472" algn="l"/>
              </a:tabLst>
            </a:pPr>
            <a:r>
              <a:rPr lang="en-US" dirty="0">
                <a:latin typeface="Calibri" pitchFamily="34" charset="0"/>
              </a:rPr>
              <a:t>Creation of artificial niches (e.g. </a:t>
            </a:r>
            <a:r>
              <a:rPr lang="en-US" dirty="0" smtClean="0">
                <a:latin typeface="Calibri" pitchFamily="34" charset="0"/>
              </a:rPr>
              <a:t>agriculture)</a:t>
            </a:r>
          </a:p>
          <a:p>
            <a:pPr marL="457200" indent="-457200" algn="l" eaLnBrk="0" hangingPunct="0">
              <a:buFontTx/>
              <a:buAutoNum type="arabicPeriod"/>
              <a:tabLst>
                <a:tab pos="347472" algn="l"/>
              </a:tabLst>
            </a:pPr>
            <a:r>
              <a:rPr lang="en-US" dirty="0" smtClean="0">
                <a:latin typeface="Calibri" pitchFamily="34" charset="0"/>
              </a:rPr>
              <a:t>Superior competitors</a:t>
            </a:r>
          </a:p>
          <a:p>
            <a:pPr marL="457200" indent="-457200" algn="l" eaLnBrk="0" hangingPunct="0">
              <a:buFontTx/>
              <a:buAutoNum type="arabicPeriod"/>
              <a:tabLst>
                <a:tab pos="347472" algn="l"/>
              </a:tabLst>
            </a:pPr>
            <a:r>
              <a:rPr lang="en-US" dirty="0" smtClean="0">
                <a:latin typeface="Calibri" pitchFamily="34" charset="0"/>
              </a:rPr>
              <a:t>Absence </a:t>
            </a:r>
            <a:r>
              <a:rPr lang="en-US" dirty="0">
                <a:latin typeface="Calibri" pitchFamily="34" charset="0"/>
              </a:rPr>
              <a:t>of natural </a:t>
            </a:r>
            <a:r>
              <a:rPr lang="en-US" dirty="0" smtClean="0">
                <a:latin typeface="Calibri" pitchFamily="34" charset="0"/>
              </a:rPr>
              <a:t>enemies</a:t>
            </a:r>
            <a:endParaRPr lang="en-US" dirty="0">
              <a:latin typeface="Calibri" pitchFamily="34" charset="0"/>
            </a:endParaRPr>
          </a:p>
        </p:txBody>
      </p:sp>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98</a:t>
            </a:fld>
            <a:endParaRPr lang="en-US"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3"/>
          <p:cNvSpPr txBox="1">
            <a:spLocks noChangeArrowheads="1"/>
          </p:cNvSpPr>
          <p:nvPr/>
        </p:nvSpPr>
        <p:spPr bwMode="auto">
          <a:xfrm>
            <a:off x="357158" y="357166"/>
            <a:ext cx="8215370" cy="2400657"/>
          </a:xfrm>
          <a:prstGeom prst="rect">
            <a:avLst/>
          </a:prstGeom>
          <a:noFill/>
          <a:ln w="9525">
            <a:noFill/>
            <a:miter lim="800000"/>
            <a:headEnd/>
            <a:tailEnd/>
          </a:ln>
        </p:spPr>
        <p:txBody>
          <a:bodyPr wrap="square">
            <a:spAutoFit/>
          </a:bodyPr>
          <a:lstStyle/>
          <a:p>
            <a:pPr algn="l" eaLnBrk="0" hangingPunct="0"/>
            <a:r>
              <a:rPr lang="en-US" sz="3000" b="1" dirty="0" smtClean="0">
                <a:solidFill>
                  <a:srgbClr val="FF0000"/>
                </a:solidFill>
                <a:latin typeface="Calibri" pitchFamily="34" charset="0"/>
              </a:rPr>
              <a:t>VII. Plants invaders </a:t>
            </a:r>
            <a:r>
              <a:rPr lang="en-US" sz="3000" dirty="0" smtClean="0">
                <a:latin typeface="Calibri" pitchFamily="34" charset="0"/>
              </a:rPr>
              <a:t>will invade all </a:t>
            </a:r>
            <a:r>
              <a:rPr lang="en-US" sz="3000" dirty="0">
                <a:latin typeface="Calibri" pitchFamily="34" charset="0"/>
              </a:rPr>
              <a:t>continents if they have a competitive advantage</a:t>
            </a:r>
          </a:p>
          <a:p>
            <a:pPr algn="l" eaLnBrk="0" hangingPunct="0"/>
            <a:endParaRPr lang="en-US" sz="3000" dirty="0">
              <a:latin typeface="Calibri" pitchFamily="34" charset="0"/>
            </a:endParaRPr>
          </a:p>
          <a:p>
            <a:pPr algn="l" eaLnBrk="0" hangingPunct="0">
              <a:buFont typeface="Arial" pitchFamily="34" charset="0"/>
              <a:buChar char="•"/>
              <a:tabLst>
                <a:tab pos="347472" algn="l"/>
              </a:tabLst>
            </a:pPr>
            <a:r>
              <a:rPr lang="en-US" sz="3000" dirty="0" smtClean="0">
                <a:latin typeface="Calibri" pitchFamily="34" charset="0"/>
              </a:rPr>
              <a:t>  Knapweed </a:t>
            </a:r>
            <a:r>
              <a:rPr lang="en-US" sz="3000" dirty="0">
                <a:latin typeface="Calibri" pitchFamily="34" charset="0"/>
              </a:rPr>
              <a:t>in British Columbia </a:t>
            </a:r>
            <a:r>
              <a:rPr lang="en-US" sz="3000" dirty="0" smtClean="0">
                <a:latin typeface="Calibri" pitchFamily="34" charset="0"/>
              </a:rPr>
              <a:t>takes </a:t>
            </a:r>
            <a:r>
              <a:rPr lang="en-US" sz="3000" dirty="0">
                <a:latin typeface="Calibri" pitchFamily="34" charset="0"/>
              </a:rPr>
              <a:t>over grazing </a:t>
            </a:r>
            <a:r>
              <a:rPr lang="en-US" sz="3000" dirty="0" smtClean="0">
                <a:latin typeface="Calibri" pitchFamily="34" charset="0"/>
              </a:rPr>
              <a:t> 	land </a:t>
            </a:r>
            <a:r>
              <a:rPr lang="en-US" sz="3000" dirty="0">
                <a:latin typeface="Calibri" pitchFamily="34" charset="0"/>
              </a:rPr>
              <a:t>and </a:t>
            </a:r>
            <a:r>
              <a:rPr lang="en-US" sz="3000" dirty="0" smtClean="0">
                <a:latin typeface="Calibri" pitchFamily="34" charset="0"/>
              </a:rPr>
              <a:t>makes it </a:t>
            </a:r>
            <a:r>
              <a:rPr lang="en-US" sz="3000" dirty="0">
                <a:latin typeface="Calibri" pitchFamily="34" charset="0"/>
              </a:rPr>
              <a:t>unusable</a:t>
            </a:r>
            <a:endParaRPr lang="en-US" dirty="0">
              <a:latin typeface="Calibri" pitchFamily="34" charset="0"/>
            </a:endParaRPr>
          </a:p>
        </p:txBody>
      </p:sp>
      <p:pic>
        <p:nvPicPr>
          <p:cNvPr id="7" name="Picture 6" descr="knapweed.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14546" y="2708683"/>
            <a:ext cx="5532454" cy="4149341"/>
          </a:xfrm>
          <a:prstGeom prst="rect">
            <a:avLst/>
          </a:prstGeom>
        </p:spPr>
      </p:pic>
      <p:sp>
        <p:nvSpPr>
          <p:cNvPr id="2" name="Slide Number Placeholder 1"/>
          <p:cNvSpPr>
            <a:spLocks noGrp="1"/>
          </p:cNvSpPr>
          <p:nvPr>
            <p:ph type="sldNum" sz="quarter" idx="11"/>
          </p:nvPr>
        </p:nvSpPr>
        <p:spPr/>
        <p:txBody>
          <a:bodyPr/>
          <a:lstStyle/>
          <a:p>
            <a:pPr>
              <a:defRPr/>
            </a:pPr>
            <a:fld id="{A3230F50-E153-4D8A-A853-5EA4912C1376}" type="slidenum">
              <a:rPr lang="en-US" smtClean="0"/>
              <a:pPr>
                <a:defRPr/>
              </a:pPr>
              <a:t>99</a:t>
            </a:fld>
            <a:endParaRPr lang="en-US" dirty="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98758" y="63500"/>
            <a:ext cx="8688084" cy="461665"/>
          </a:xfrm>
          <a:prstGeom prst="rect">
            <a:avLst/>
          </a:prstGeom>
          <a:noFill/>
          <a:ln w="9525">
            <a:noFill/>
            <a:miter lim="800000"/>
            <a:headEnd/>
            <a:tailEnd/>
          </a:ln>
        </p:spPr>
        <p:txBody>
          <a:bodyPr wrap="none">
            <a:spAutoFit/>
          </a:bodyPr>
          <a:lstStyle/>
          <a:p>
            <a:r>
              <a:rPr lang="en-US" dirty="0">
                <a:latin typeface="Calibri" pitchFamily="34" charset="0"/>
              </a:rPr>
              <a:t>Water hyacinth (</a:t>
            </a:r>
            <a:r>
              <a:rPr lang="en-US" i="1" dirty="0">
                <a:latin typeface="Calibri" pitchFamily="34" charset="0"/>
              </a:rPr>
              <a:t>Eichhornia </a:t>
            </a:r>
            <a:r>
              <a:rPr lang="en-US" i="1" dirty="0" smtClean="0">
                <a:latin typeface="Calibri" pitchFamily="34" charset="0"/>
              </a:rPr>
              <a:t>crassipes</a:t>
            </a:r>
            <a:r>
              <a:rPr lang="en-US" dirty="0" smtClean="0">
                <a:latin typeface="Calibri" pitchFamily="34" charset="0"/>
              </a:rPr>
              <a:t>) clogging </a:t>
            </a:r>
            <a:r>
              <a:rPr lang="en-US" dirty="0">
                <a:latin typeface="Calibri" pitchFamily="34" charset="0"/>
              </a:rPr>
              <a:t>waterways worldwide</a:t>
            </a:r>
          </a:p>
        </p:txBody>
      </p:sp>
      <p:pic>
        <p:nvPicPr>
          <p:cNvPr id="4" name="Picture 3" descr="Eichhornia_crassipes-water_hyacinth.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571876"/>
            <a:ext cx="4509261" cy="3286124"/>
          </a:xfrm>
          <a:prstGeom prst="rect">
            <a:avLst/>
          </a:prstGeom>
        </p:spPr>
      </p:pic>
      <p:pic>
        <p:nvPicPr>
          <p:cNvPr id="5" name="Picture 4" descr="water hyacinth.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11960" y="539647"/>
            <a:ext cx="4932040" cy="3883716"/>
          </a:xfrm>
          <a:prstGeom prst="rect">
            <a:avLst/>
          </a:prstGeom>
        </p:spPr>
      </p:pic>
      <p:pic>
        <p:nvPicPr>
          <p:cNvPr id="6" name="Picture 5" descr="water hyacinth1.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14282" y="785794"/>
            <a:ext cx="3571900" cy="2606522"/>
          </a:xfrm>
          <a:prstGeom prst="rect">
            <a:avLst/>
          </a:prstGeom>
        </p:spPr>
      </p:pic>
      <p:pic>
        <p:nvPicPr>
          <p:cNvPr id="7" name="Picture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76056" y="3807042"/>
            <a:ext cx="4067944" cy="3050958"/>
          </a:xfrm>
          <a:prstGeom prst="rect">
            <a:avLst/>
          </a:prstGeom>
        </p:spPr>
      </p:pic>
      <p:sp>
        <p:nvSpPr>
          <p:cNvPr id="2" name="Slide Number Placeholder 1"/>
          <p:cNvSpPr>
            <a:spLocks noGrp="1"/>
          </p:cNvSpPr>
          <p:nvPr>
            <p:ph type="sldNum" sz="quarter" idx="12"/>
          </p:nvPr>
        </p:nvSpPr>
        <p:spPr/>
        <p:txBody>
          <a:bodyPr/>
          <a:lstStyle/>
          <a:p>
            <a:pPr>
              <a:defRPr/>
            </a:pPr>
            <a:fld id="{A22EBD14-2C0A-4836-A87C-6C6AD5D59462}" type="slidenum">
              <a:rPr lang="en-US" smtClean="0"/>
              <a:pPr>
                <a:defRPr/>
              </a:pPr>
              <a:t>100</a:t>
            </a:fld>
            <a:endParaRPr lang="en-US"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101</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5696" y="910439"/>
            <a:ext cx="5393010" cy="4390769"/>
          </a:xfrm>
          <a:prstGeom prst="rect">
            <a:avLst/>
          </a:prstGeom>
        </p:spPr>
      </p:pic>
    </p:spTree>
    <p:extLst>
      <p:ext uri="{BB962C8B-B14F-4D97-AF65-F5344CB8AC3E}">
        <p14:creationId xmlns:p14="http://schemas.microsoft.com/office/powerpoint/2010/main" val="412307634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alvinia.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8435" name="Text Box 3"/>
          <p:cNvSpPr txBox="1">
            <a:spLocks noChangeArrowheads="1"/>
          </p:cNvSpPr>
          <p:nvPr/>
        </p:nvSpPr>
        <p:spPr bwMode="auto">
          <a:xfrm>
            <a:off x="23635" y="6035675"/>
            <a:ext cx="6191439" cy="830997"/>
          </a:xfrm>
          <a:prstGeom prst="rect">
            <a:avLst/>
          </a:prstGeom>
          <a:solidFill>
            <a:schemeClr val="bg1"/>
          </a:solidFill>
          <a:ln w="9525">
            <a:noFill/>
            <a:miter lim="800000"/>
            <a:headEnd/>
            <a:tailEnd/>
          </a:ln>
        </p:spPr>
        <p:txBody>
          <a:bodyPr wrap="none">
            <a:spAutoFit/>
          </a:bodyPr>
          <a:lstStyle/>
          <a:p>
            <a:r>
              <a:rPr lang="en-US" dirty="0">
                <a:latin typeface="Calibri" pitchFamily="34" charset="0"/>
              </a:rPr>
              <a:t>Fern from </a:t>
            </a:r>
            <a:r>
              <a:rPr lang="en-US" dirty="0">
                <a:latin typeface="+mn-lt"/>
              </a:rPr>
              <a:t>South America invading Australia</a:t>
            </a:r>
          </a:p>
          <a:p>
            <a:r>
              <a:rPr lang="en-US" i="1" dirty="0">
                <a:latin typeface="+mn-lt"/>
              </a:rPr>
              <a:t>Salvinia </a:t>
            </a:r>
            <a:r>
              <a:rPr lang="en-US" i="1" dirty="0" smtClean="0">
                <a:latin typeface="+mn-lt"/>
              </a:rPr>
              <a:t>molesta (</a:t>
            </a:r>
            <a:r>
              <a:rPr lang="en-US" dirty="0" smtClean="0">
                <a:latin typeface="+mn-lt"/>
              </a:rPr>
              <a:t>Giant salvinia or kariba weed) </a:t>
            </a:r>
            <a:endParaRPr lang="en-US" i="1" dirty="0">
              <a:latin typeface="+mn-lt"/>
            </a:endParaRPr>
          </a:p>
        </p:txBody>
      </p:sp>
      <p:sp>
        <p:nvSpPr>
          <p:cNvPr id="2" name="Slide Number Placeholder 1"/>
          <p:cNvSpPr>
            <a:spLocks noGrp="1"/>
          </p:cNvSpPr>
          <p:nvPr>
            <p:ph type="sldNum" sz="quarter" idx="12"/>
          </p:nvPr>
        </p:nvSpPr>
        <p:spPr/>
        <p:txBody>
          <a:bodyPr/>
          <a:lstStyle/>
          <a:p>
            <a:pPr>
              <a:defRPr/>
            </a:pPr>
            <a:fld id="{A22EBD14-2C0A-4836-A87C-6C6AD5D59462}" type="slidenum">
              <a:rPr lang="en-US" smtClean="0"/>
              <a:pPr>
                <a:defRPr/>
              </a:pPr>
              <a:t>102</a:t>
            </a:fld>
            <a:endParaRPr lang="en-US" dirty="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12" y="27384"/>
            <a:ext cx="9144000" cy="6858000"/>
          </a:xfrm>
          <a:prstGeom prst="rect">
            <a:avLst/>
          </a:prstGeom>
        </p:spPr>
      </p:pic>
      <p:sp>
        <p:nvSpPr>
          <p:cNvPr id="4" name="TextBox 3"/>
          <p:cNvSpPr txBox="1"/>
          <p:nvPr/>
        </p:nvSpPr>
        <p:spPr>
          <a:xfrm>
            <a:off x="5183560" y="188640"/>
            <a:ext cx="3420888" cy="523220"/>
          </a:xfrm>
          <a:prstGeom prst="rect">
            <a:avLst/>
          </a:prstGeom>
          <a:noFill/>
        </p:spPr>
        <p:txBody>
          <a:bodyPr wrap="square" rtlCol="0">
            <a:spAutoFit/>
          </a:bodyPr>
          <a:lstStyle/>
          <a:p>
            <a:r>
              <a:rPr lang="en-US" sz="2800" dirty="0" smtClean="0">
                <a:latin typeface="Arial" pitchFamily="34" charset="0"/>
                <a:cs typeface="Arial" pitchFamily="34" charset="0"/>
              </a:rPr>
              <a:t>Purple loosestrife</a:t>
            </a:r>
            <a:endParaRPr lang="en-US" sz="2800"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103</a:t>
            </a:fld>
            <a:endParaRPr lang="en-US" dirty="0"/>
          </a:p>
        </p:txBody>
      </p:sp>
    </p:spTree>
    <p:extLst>
      <p:ext uri="{BB962C8B-B14F-4D97-AF65-F5344CB8AC3E}">
        <p14:creationId xmlns:p14="http://schemas.microsoft.com/office/powerpoint/2010/main" val="192259522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12" y="-27384"/>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104</a:t>
            </a:fld>
            <a:endParaRPr lang="en-US" dirty="0"/>
          </a:p>
        </p:txBody>
      </p:sp>
    </p:spTree>
    <p:extLst>
      <p:ext uri="{BB962C8B-B14F-4D97-AF65-F5344CB8AC3E}">
        <p14:creationId xmlns:p14="http://schemas.microsoft.com/office/powerpoint/2010/main" val="3218121960"/>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105</a:t>
            </a:fld>
            <a:endParaRPr lang="en-US" dirty="0"/>
          </a:p>
        </p:txBody>
      </p:sp>
    </p:spTree>
    <p:extLst>
      <p:ext uri="{BB962C8B-B14F-4D97-AF65-F5344CB8AC3E}">
        <p14:creationId xmlns:p14="http://schemas.microsoft.com/office/powerpoint/2010/main" val="133108411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12" y="44624"/>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106</a:t>
            </a:fld>
            <a:endParaRPr lang="en-US" dirty="0"/>
          </a:p>
        </p:txBody>
      </p:sp>
    </p:spTree>
    <p:extLst>
      <p:ext uri="{BB962C8B-B14F-4D97-AF65-F5344CB8AC3E}">
        <p14:creationId xmlns:p14="http://schemas.microsoft.com/office/powerpoint/2010/main" val="255903148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1" descr="kudzu.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w="9525">
            <a:noFill/>
            <a:miter lim="800000"/>
            <a:headEnd/>
            <a:tailEnd/>
          </a:ln>
        </p:spPr>
      </p:pic>
      <p:sp>
        <p:nvSpPr>
          <p:cNvPr id="3" name="TextBox 2"/>
          <p:cNvSpPr txBox="1"/>
          <p:nvPr/>
        </p:nvSpPr>
        <p:spPr>
          <a:xfrm>
            <a:off x="0" y="6027003"/>
            <a:ext cx="7020272" cy="830997"/>
          </a:xfrm>
          <a:prstGeom prst="rect">
            <a:avLst/>
          </a:prstGeom>
          <a:solidFill>
            <a:schemeClr val="bg1"/>
          </a:solidFill>
        </p:spPr>
        <p:txBody>
          <a:bodyPr wrap="square" rtlCol="0">
            <a:spAutoFit/>
          </a:bodyPr>
          <a:lstStyle/>
          <a:p>
            <a:r>
              <a:rPr lang="en-US" dirty="0" smtClean="0">
                <a:latin typeface="+mn-lt"/>
              </a:rPr>
              <a:t>Kudzu vine (mile-a-minute vine) from China and Japan is out of control in SE USA (see Fig. 22.10 p486)</a:t>
            </a:r>
            <a:endParaRPr lang="en-US" dirty="0">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107</a:t>
            </a:fld>
            <a:endParaRPr lang="en-US"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1" descr="bromus tectoru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w="9525">
            <a:noFill/>
            <a:miter lim="800000"/>
            <a:headEnd/>
            <a:tailEnd/>
          </a:ln>
        </p:spPr>
      </p:pic>
      <p:sp>
        <p:nvSpPr>
          <p:cNvPr id="3" name="TextBox 2"/>
          <p:cNvSpPr txBox="1"/>
          <p:nvPr/>
        </p:nvSpPr>
        <p:spPr>
          <a:xfrm>
            <a:off x="0" y="6027003"/>
            <a:ext cx="5572132" cy="830997"/>
          </a:xfrm>
          <a:prstGeom prst="rect">
            <a:avLst/>
          </a:prstGeom>
          <a:solidFill>
            <a:schemeClr val="bg1"/>
          </a:solidFill>
        </p:spPr>
        <p:txBody>
          <a:bodyPr wrap="square" rtlCol="0">
            <a:spAutoFit/>
          </a:bodyPr>
          <a:lstStyle/>
          <a:p>
            <a:r>
              <a:rPr lang="en-US" dirty="0" smtClean="0">
                <a:latin typeface="+mn-lt"/>
              </a:rPr>
              <a:t>Cheatgrass now dominates the grasslands of the Pacific Northwest</a:t>
            </a:r>
            <a:endParaRPr lang="en-US" dirty="0">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108</a:t>
            </a:fld>
            <a:endParaRPr lang="en-US" dirty="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323528" y="6309320"/>
            <a:ext cx="5638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28675" eaLnBrk="0" hangingPunct="0">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1pPr>
            <a:lvl2pPr marL="742950" indent="-285750" defTabSz="828675" eaLnBrk="0" hangingPunct="0">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2pPr>
            <a:lvl3pPr marL="1143000" indent="-228600" defTabSz="828675" eaLnBrk="0" hangingPunct="0">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3pPr>
            <a:lvl4pPr marL="1600200" indent="-228600" defTabSz="828675" eaLnBrk="0" hangingPunct="0">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4pPr>
            <a:lvl5pPr marL="2057400" indent="-228600" defTabSz="828675" eaLnBrk="0" hangingPunct="0">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5pPr>
            <a:lvl6pPr marL="2514600" indent="-228600" algn="ctr" defTabSz="828675" eaLnBrk="0" fontAlgn="base" hangingPunct="0">
              <a:spcBef>
                <a:spcPct val="0"/>
              </a:spcBef>
              <a:spcAft>
                <a:spcPct val="0"/>
              </a:spcAft>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6pPr>
            <a:lvl7pPr marL="2971800" indent="-228600" algn="ctr" defTabSz="828675" eaLnBrk="0" fontAlgn="base" hangingPunct="0">
              <a:spcBef>
                <a:spcPct val="0"/>
              </a:spcBef>
              <a:spcAft>
                <a:spcPct val="0"/>
              </a:spcAft>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7pPr>
            <a:lvl8pPr marL="3429000" indent="-228600" algn="ctr" defTabSz="828675" eaLnBrk="0" fontAlgn="base" hangingPunct="0">
              <a:spcBef>
                <a:spcPct val="0"/>
              </a:spcBef>
              <a:spcAft>
                <a:spcPct val="0"/>
              </a:spcAft>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8pPr>
            <a:lvl9pPr marL="3886200" indent="-228600" algn="ctr" defTabSz="828675" eaLnBrk="0" fontAlgn="base" hangingPunct="0">
              <a:spcBef>
                <a:spcPct val="0"/>
              </a:spcBef>
              <a:spcAft>
                <a:spcPct val="0"/>
              </a:spcAft>
              <a:tabLst>
                <a:tab pos="657225" algn="l"/>
                <a:tab pos="1312863" algn="l"/>
                <a:tab pos="1970088" algn="l"/>
                <a:tab pos="2627313" algn="l"/>
                <a:tab pos="3282950" algn="l"/>
                <a:tab pos="3940175" algn="l"/>
                <a:tab pos="4595813" algn="l"/>
                <a:tab pos="5253038" algn="l"/>
                <a:tab pos="5910263" algn="l"/>
              </a:tabLst>
              <a:defRPr sz="1200">
                <a:solidFill>
                  <a:schemeClr val="tx1"/>
                </a:solidFill>
                <a:latin typeface="Arial" charset="0"/>
              </a:defRPr>
            </a:lvl9pPr>
          </a:lstStyle>
          <a:p>
            <a:pPr eaLnBrk="1" hangingPunct="1"/>
            <a:r>
              <a:rPr lang="en-GB" dirty="0"/>
              <a:t>B J. Cardinale </a:t>
            </a:r>
            <a:r>
              <a:rPr lang="en-GB" altLang="zh-CN" i="1" dirty="0">
                <a:ea typeface="宋体" pitchFamily="2" charset="-122"/>
              </a:rPr>
              <a:t>et al. </a:t>
            </a:r>
            <a:r>
              <a:rPr lang="en-GB" i="1" dirty="0"/>
              <a:t>Nature </a:t>
            </a:r>
            <a:r>
              <a:rPr lang="en-US" altLang="zh-CN" b="1" dirty="0">
                <a:ea typeface="宋体" pitchFamily="2" charset="-122"/>
              </a:rPr>
              <a:t>486</a:t>
            </a:r>
            <a:r>
              <a:rPr lang="en-GB" dirty="0"/>
              <a:t>, 59</a:t>
            </a:r>
            <a:r>
              <a:rPr lang="en-GB" dirty="0">
                <a:cs typeface="Arial" charset="0"/>
              </a:rPr>
              <a:t>–</a:t>
            </a:r>
            <a:r>
              <a:rPr lang="en-GB" dirty="0"/>
              <a:t>67 (2012) doi:10.1038/nature</a:t>
            </a:r>
            <a:r>
              <a:rPr lang="en-GB" altLang="zh-CN" dirty="0">
                <a:ea typeface="宋体" pitchFamily="2" charset="-122"/>
              </a:rPr>
              <a:t>11148</a:t>
            </a:r>
            <a:endParaRPr lang="en-GB" dirty="0">
              <a:ea typeface="宋体" pitchFamily="2" charset="-122"/>
            </a:endParaRPr>
          </a:p>
        </p:txBody>
      </p:sp>
      <p:sp>
        <p:nvSpPr>
          <p:cNvPr id="2051" name="Text Box 8"/>
          <p:cNvSpPr txBox="1">
            <a:spLocks noChangeArrowheads="1"/>
          </p:cNvSpPr>
          <p:nvPr/>
        </p:nvSpPr>
        <p:spPr bwMode="auto">
          <a:xfrm>
            <a:off x="400050" y="404664"/>
            <a:ext cx="83978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r>
              <a:rPr lang="en-GB" altLang="zh-CN" sz="2400" dirty="0">
                <a:ea typeface="宋体" pitchFamily="2" charset="-122"/>
              </a:rPr>
              <a:t>The form of a typical diversity–function relationship.</a:t>
            </a:r>
          </a:p>
        </p:txBody>
      </p:sp>
      <p:pic>
        <p:nvPicPr>
          <p:cNvPr id="2052" name="Picture 31" descr="natureRGB"/>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16216" y="6234708"/>
            <a:ext cx="12303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253" descr="nature11148-f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6028" y="1052736"/>
            <a:ext cx="8890790"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203487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110</a:t>
            </a:fld>
            <a:endParaRPr lang="en-US" dirty="0"/>
          </a:p>
        </p:txBody>
      </p:sp>
      <p:sp>
        <p:nvSpPr>
          <p:cNvPr id="3" name="TextBox 2"/>
          <p:cNvSpPr txBox="1"/>
          <p:nvPr/>
        </p:nvSpPr>
        <p:spPr>
          <a:xfrm>
            <a:off x="467544" y="548680"/>
            <a:ext cx="8424936" cy="4878259"/>
          </a:xfrm>
          <a:prstGeom prst="rect">
            <a:avLst/>
          </a:prstGeom>
          <a:noFill/>
        </p:spPr>
        <p:txBody>
          <a:bodyPr wrap="square" rtlCol="0">
            <a:spAutoFit/>
          </a:bodyPr>
          <a:lstStyle/>
          <a:p>
            <a:pPr algn="l"/>
            <a:r>
              <a:rPr lang="en-CA" sz="2000" dirty="0">
                <a:latin typeface="+mn-lt"/>
              </a:rPr>
              <a:t>This conceptual diagram summarizes what we know about the shape of the biodiversity–ecosystem functioning (BEF) relationship based on </a:t>
            </a:r>
            <a:r>
              <a:rPr lang="en-CA" sz="2000" dirty="0" smtClean="0">
                <a:latin typeface="+mn-lt"/>
              </a:rPr>
              <a:t>several </a:t>
            </a:r>
            <a:r>
              <a:rPr lang="en-CA" sz="2000" dirty="0">
                <a:latin typeface="+mn-lt"/>
              </a:rPr>
              <a:t>hundred experiments. The red line shows the average change across all combinations of genes, species, or traits. The grey polygon represents the 95% confidence interval, whereas red dots give maximum and minimum values of the most or least productive species grown alone in </a:t>
            </a:r>
            <a:r>
              <a:rPr lang="en-CA" sz="2000" dirty="0" smtClean="0">
                <a:latin typeface="+mn-lt"/>
              </a:rPr>
              <a:t>monoculture. </a:t>
            </a:r>
            <a:r>
              <a:rPr lang="en-CA" sz="2000" dirty="0">
                <a:latin typeface="+mn-lt"/>
              </a:rPr>
              <a:t>To improve our predictions of how diversity loss influences the goods and services of ecosystems, we must now take this experimental relationship </a:t>
            </a:r>
            <a:r>
              <a:rPr lang="en-CA" sz="2000" dirty="0" smtClean="0">
                <a:latin typeface="+mn-lt"/>
              </a:rPr>
              <a:t>and:</a:t>
            </a:r>
          </a:p>
          <a:p>
            <a:pPr algn="l"/>
            <a:endParaRPr lang="en-CA" sz="2000" dirty="0" smtClean="0">
              <a:latin typeface="+mn-lt"/>
            </a:endParaRPr>
          </a:p>
          <a:p>
            <a:pPr marL="457200" indent="-457200" algn="l">
              <a:buFont typeface="+mj-lt"/>
              <a:buAutoNum type="arabicPeriod"/>
            </a:pPr>
            <a:r>
              <a:rPr lang="en-CA" sz="2000" dirty="0" smtClean="0">
                <a:latin typeface="+mn-lt"/>
              </a:rPr>
              <a:t>link </a:t>
            </a:r>
            <a:r>
              <a:rPr lang="en-CA" sz="2000" dirty="0">
                <a:latin typeface="+mn-lt"/>
              </a:rPr>
              <a:t>the ecosystem functions measured in experiments to the provisioning and regulating services of </a:t>
            </a:r>
            <a:r>
              <a:rPr lang="en-CA" sz="2000" dirty="0" smtClean="0">
                <a:latin typeface="+mn-lt"/>
              </a:rPr>
              <a:t>ecosystems,</a:t>
            </a:r>
          </a:p>
          <a:p>
            <a:pPr marL="457200" indent="-457200" algn="l">
              <a:buFont typeface="+mj-lt"/>
              <a:buAutoNum type="arabicPeriod"/>
            </a:pPr>
            <a:r>
              <a:rPr lang="en-CA" sz="2000" dirty="0" smtClean="0">
                <a:latin typeface="+mn-lt"/>
              </a:rPr>
              <a:t>expand </a:t>
            </a:r>
            <a:r>
              <a:rPr lang="en-CA" sz="2000" dirty="0">
                <a:latin typeface="+mn-lt"/>
              </a:rPr>
              <a:t>the focus of research to better mimic realistic extinction scenarios and trophic structures of natural ecosystems; </a:t>
            </a:r>
            <a:r>
              <a:rPr lang="en-CA" sz="2000" dirty="0" smtClean="0">
                <a:latin typeface="+mn-lt"/>
              </a:rPr>
              <a:t>and</a:t>
            </a:r>
          </a:p>
          <a:p>
            <a:pPr marL="457200" indent="-457200" algn="l">
              <a:buFont typeface="+mj-lt"/>
              <a:buAutoNum type="arabicPeriod"/>
            </a:pPr>
            <a:r>
              <a:rPr lang="en-CA" sz="2000" dirty="0" smtClean="0">
                <a:latin typeface="+mn-lt"/>
              </a:rPr>
              <a:t>develop </a:t>
            </a:r>
            <a:r>
              <a:rPr lang="en-CA" sz="2000" dirty="0">
                <a:latin typeface="+mn-lt"/>
              </a:rPr>
              <a:t>mathematical models that can scale experimental results to whole landscapes </a:t>
            </a:r>
          </a:p>
          <a:p>
            <a:endParaRPr lang="en-CA" sz="1100" dirty="0"/>
          </a:p>
        </p:txBody>
      </p:sp>
    </p:spTree>
    <p:extLst>
      <p:ext uri="{BB962C8B-B14F-4D97-AF65-F5344CB8AC3E}">
        <p14:creationId xmlns:p14="http://schemas.microsoft.com/office/powerpoint/2010/main" val="3840235236"/>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111</a:t>
            </a:fld>
            <a:endParaRPr lang="en-US" dirty="0"/>
          </a:p>
        </p:txBody>
      </p:sp>
      <p:sp>
        <p:nvSpPr>
          <p:cNvPr id="3" name="TextBox 2"/>
          <p:cNvSpPr txBox="1"/>
          <p:nvPr/>
        </p:nvSpPr>
        <p:spPr>
          <a:xfrm>
            <a:off x="253852" y="1124744"/>
            <a:ext cx="8640960" cy="5078313"/>
          </a:xfrm>
          <a:prstGeom prst="rect">
            <a:avLst/>
          </a:prstGeom>
          <a:noFill/>
        </p:spPr>
        <p:txBody>
          <a:bodyPr wrap="square" rtlCol="0">
            <a:spAutoFit/>
          </a:bodyPr>
          <a:lstStyle/>
          <a:p>
            <a:pPr algn="l"/>
            <a:r>
              <a:rPr lang="en-CA" sz="1800" dirty="0" smtClean="0">
                <a:solidFill>
                  <a:srgbClr val="FF0000"/>
                </a:solidFill>
                <a:latin typeface="+mn-lt"/>
              </a:rPr>
              <a:t>The </a:t>
            </a:r>
            <a:r>
              <a:rPr lang="en-CA" sz="1800" dirty="0">
                <a:solidFill>
                  <a:srgbClr val="FF0000"/>
                </a:solidFill>
                <a:latin typeface="+mn-lt"/>
              </a:rPr>
              <a:t>balance of evidence that has accrued over the last </a:t>
            </a:r>
            <a:r>
              <a:rPr lang="en-CA" sz="1800" dirty="0" smtClean="0">
                <a:solidFill>
                  <a:srgbClr val="FF0000"/>
                </a:solidFill>
                <a:latin typeface="+mn-lt"/>
              </a:rPr>
              <a:t>20 years leads to </a:t>
            </a:r>
            <a:r>
              <a:rPr lang="en-CA" sz="1800" dirty="0">
                <a:solidFill>
                  <a:srgbClr val="FF0000"/>
                </a:solidFill>
                <a:latin typeface="+mn-lt"/>
              </a:rPr>
              <a:t>the following </a:t>
            </a:r>
            <a:r>
              <a:rPr lang="en-CA" sz="1800" dirty="0" smtClean="0">
                <a:solidFill>
                  <a:srgbClr val="FF0000"/>
                </a:solidFill>
                <a:latin typeface="+mn-lt"/>
              </a:rPr>
              <a:t>conclusions on how biodiversity </a:t>
            </a:r>
            <a:r>
              <a:rPr lang="en-CA" sz="1800" dirty="0">
                <a:solidFill>
                  <a:srgbClr val="FF0000"/>
                </a:solidFill>
                <a:latin typeface="+mn-lt"/>
              </a:rPr>
              <a:t>loss </a:t>
            </a:r>
            <a:r>
              <a:rPr lang="en-CA" sz="1800" dirty="0" smtClean="0">
                <a:solidFill>
                  <a:srgbClr val="FF0000"/>
                </a:solidFill>
                <a:latin typeface="+mn-lt"/>
              </a:rPr>
              <a:t>impacts </a:t>
            </a:r>
            <a:r>
              <a:rPr lang="en-CA" sz="1800" dirty="0">
                <a:solidFill>
                  <a:srgbClr val="FF0000"/>
                </a:solidFill>
                <a:latin typeface="+mn-lt"/>
              </a:rPr>
              <a:t>functioning of ecosystems (BEF</a:t>
            </a:r>
            <a:r>
              <a:rPr lang="en-CA" sz="1800" dirty="0" smtClean="0">
                <a:solidFill>
                  <a:srgbClr val="FF0000"/>
                </a:solidFill>
                <a:latin typeface="+mn-lt"/>
              </a:rPr>
              <a:t>).</a:t>
            </a:r>
          </a:p>
          <a:p>
            <a:pPr algn="l"/>
            <a:endParaRPr lang="en-CA" sz="1800" dirty="0">
              <a:solidFill>
                <a:srgbClr val="FF0000"/>
              </a:solidFill>
              <a:latin typeface="+mn-lt"/>
            </a:endParaRPr>
          </a:p>
          <a:p>
            <a:pPr marL="342900" lvl="0" indent="-342900" algn="l">
              <a:buFont typeface="+mj-lt"/>
              <a:buAutoNum type="arabicPeriod"/>
            </a:pPr>
            <a:r>
              <a:rPr lang="en-CA" sz="1800" dirty="0" smtClean="0">
                <a:solidFill>
                  <a:srgbClr val="FF0000"/>
                </a:solidFill>
                <a:latin typeface="+mn-lt"/>
              </a:rPr>
              <a:t>biodiversity </a:t>
            </a:r>
            <a:r>
              <a:rPr lang="en-CA" sz="1800" dirty="0">
                <a:solidFill>
                  <a:srgbClr val="FF0000"/>
                </a:solidFill>
                <a:latin typeface="+mn-lt"/>
              </a:rPr>
              <a:t>loss reduces the efficiency by which ecological communities capture biologically essential resources, produce biomass, decompose and recycle biologically essential nutrients (Fig. 1</a:t>
            </a:r>
            <a:r>
              <a:rPr lang="en-CA" sz="1800" dirty="0" smtClean="0">
                <a:solidFill>
                  <a:srgbClr val="FF0000"/>
                </a:solidFill>
                <a:latin typeface="+mn-lt"/>
              </a:rPr>
              <a:t>).</a:t>
            </a:r>
          </a:p>
          <a:p>
            <a:pPr marL="342900" lvl="0" indent="-342900" algn="l">
              <a:buFont typeface="+mj-lt"/>
              <a:buAutoNum type="arabicPeriod"/>
            </a:pPr>
            <a:endParaRPr lang="en-CA" sz="1800" dirty="0">
              <a:solidFill>
                <a:srgbClr val="FF0000"/>
              </a:solidFill>
              <a:latin typeface="+mn-lt"/>
            </a:endParaRPr>
          </a:p>
          <a:p>
            <a:pPr marL="342900" lvl="0" indent="-342900" algn="l">
              <a:buFont typeface="+mj-lt"/>
              <a:buAutoNum type="arabicPeriod"/>
            </a:pPr>
            <a:r>
              <a:rPr lang="en-CA" sz="1800" dirty="0" smtClean="0">
                <a:solidFill>
                  <a:srgbClr val="FF0000"/>
                </a:solidFill>
                <a:latin typeface="+mn-lt"/>
              </a:rPr>
              <a:t>biodiversity </a:t>
            </a:r>
            <a:r>
              <a:rPr lang="en-CA" sz="1800" dirty="0">
                <a:solidFill>
                  <a:srgbClr val="FF0000"/>
                </a:solidFill>
                <a:latin typeface="+mn-lt"/>
              </a:rPr>
              <a:t>increases the stability of ecosystem functions through time</a:t>
            </a:r>
            <a:r>
              <a:rPr lang="en-CA" sz="1800" dirty="0" smtClean="0">
                <a:solidFill>
                  <a:srgbClr val="FF0000"/>
                </a:solidFill>
                <a:latin typeface="+mn-lt"/>
              </a:rPr>
              <a:t>.</a:t>
            </a:r>
          </a:p>
          <a:p>
            <a:pPr marL="342900" lvl="0" indent="-342900" algn="l">
              <a:buFont typeface="+mj-lt"/>
              <a:buAutoNum type="arabicPeriod"/>
            </a:pPr>
            <a:endParaRPr lang="en-CA" sz="1800" dirty="0">
              <a:solidFill>
                <a:srgbClr val="FF0000"/>
              </a:solidFill>
              <a:latin typeface="+mn-lt"/>
            </a:endParaRPr>
          </a:p>
          <a:p>
            <a:pPr marL="342900" indent="-342900" algn="l">
              <a:buFont typeface="+mj-lt"/>
              <a:buAutoNum type="arabicPeriod"/>
            </a:pPr>
            <a:r>
              <a:rPr lang="en-CA" sz="1800" dirty="0" smtClean="0">
                <a:solidFill>
                  <a:srgbClr val="FF0000"/>
                </a:solidFill>
                <a:latin typeface="+mn-lt"/>
              </a:rPr>
              <a:t>The </a:t>
            </a:r>
            <a:r>
              <a:rPr lang="en-CA" sz="1800" dirty="0">
                <a:solidFill>
                  <a:srgbClr val="FF0000"/>
                </a:solidFill>
                <a:latin typeface="+mn-lt"/>
              </a:rPr>
              <a:t>impact of biodiversity on any single ecosystem process is nonlinear and saturating, such that change accelerates as biodiversity loss increases</a:t>
            </a:r>
            <a:r>
              <a:rPr lang="en-CA" sz="1800" dirty="0" smtClean="0">
                <a:solidFill>
                  <a:srgbClr val="FF0000"/>
                </a:solidFill>
                <a:latin typeface="+mn-lt"/>
              </a:rPr>
              <a:t>.</a:t>
            </a:r>
          </a:p>
          <a:p>
            <a:pPr marL="342900" indent="-342900" algn="l">
              <a:buFont typeface="+mj-lt"/>
              <a:buAutoNum type="arabicPeriod"/>
            </a:pPr>
            <a:endParaRPr lang="en-CA" sz="1800" dirty="0">
              <a:solidFill>
                <a:srgbClr val="FF0000"/>
              </a:solidFill>
              <a:latin typeface="+mn-lt"/>
            </a:endParaRPr>
          </a:p>
          <a:p>
            <a:pPr marL="342900" indent="-342900" algn="l">
              <a:buFont typeface="+mj-lt"/>
              <a:buAutoNum type="arabicPeriod"/>
            </a:pPr>
            <a:r>
              <a:rPr lang="en-CA" sz="1800" dirty="0" smtClean="0">
                <a:solidFill>
                  <a:srgbClr val="FF0000"/>
                </a:solidFill>
                <a:latin typeface="+mn-lt"/>
              </a:rPr>
              <a:t>Diverse </a:t>
            </a:r>
            <a:r>
              <a:rPr lang="en-CA" sz="1800" dirty="0">
                <a:solidFill>
                  <a:srgbClr val="FF0000"/>
                </a:solidFill>
                <a:latin typeface="+mn-lt"/>
              </a:rPr>
              <a:t>communities are more productive because they contain key species that have a large influence on productivity, and differences in functional traits among organisms increase total resource capture</a:t>
            </a:r>
            <a:r>
              <a:rPr lang="en-CA" sz="1800" dirty="0" smtClean="0">
                <a:solidFill>
                  <a:srgbClr val="FF0000"/>
                </a:solidFill>
                <a:latin typeface="+mn-lt"/>
              </a:rPr>
              <a:t>.</a:t>
            </a:r>
          </a:p>
          <a:p>
            <a:pPr marL="342900" indent="-342900" algn="l">
              <a:buFont typeface="+mj-lt"/>
              <a:buAutoNum type="arabicPeriod"/>
            </a:pPr>
            <a:endParaRPr lang="en-CA" sz="1800" dirty="0">
              <a:solidFill>
                <a:srgbClr val="FF0000"/>
              </a:solidFill>
              <a:latin typeface="+mn-lt"/>
            </a:endParaRPr>
          </a:p>
          <a:p>
            <a:pPr marL="342900" indent="-342900" algn="l">
              <a:buFont typeface="+mj-lt"/>
              <a:buAutoNum type="arabicPeriod"/>
            </a:pPr>
            <a:r>
              <a:rPr lang="en-CA" sz="1800" dirty="0" smtClean="0">
                <a:solidFill>
                  <a:srgbClr val="FF0000"/>
                </a:solidFill>
                <a:latin typeface="+mn-lt"/>
              </a:rPr>
              <a:t>Loss </a:t>
            </a:r>
            <a:r>
              <a:rPr lang="en-CA" sz="1800" dirty="0">
                <a:solidFill>
                  <a:srgbClr val="FF0000"/>
                </a:solidFill>
                <a:latin typeface="+mn-lt"/>
              </a:rPr>
              <a:t>of diversity across trophic levels has the potential to influence ecosystem functions even more strongly than diversity loss within trophic levels</a:t>
            </a:r>
            <a:r>
              <a:rPr lang="en-CA" sz="1800" dirty="0" smtClean="0">
                <a:solidFill>
                  <a:srgbClr val="FF0000"/>
                </a:solidFill>
                <a:latin typeface="+mn-lt"/>
              </a:rPr>
              <a:t>.</a:t>
            </a:r>
            <a:endParaRPr lang="en-CA" sz="1800" dirty="0">
              <a:solidFill>
                <a:srgbClr val="FF0000"/>
              </a:solidFill>
              <a:latin typeface="+mn-lt"/>
            </a:endParaRPr>
          </a:p>
        </p:txBody>
      </p:sp>
      <p:sp>
        <p:nvSpPr>
          <p:cNvPr id="4" name="TextBox 3"/>
          <p:cNvSpPr txBox="1"/>
          <p:nvPr/>
        </p:nvSpPr>
        <p:spPr>
          <a:xfrm>
            <a:off x="1475656" y="332656"/>
            <a:ext cx="6192688" cy="523220"/>
          </a:xfrm>
          <a:prstGeom prst="rect">
            <a:avLst/>
          </a:prstGeom>
          <a:noFill/>
        </p:spPr>
        <p:txBody>
          <a:bodyPr wrap="square" rtlCol="0">
            <a:spAutoFit/>
          </a:bodyPr>
          <a:lstStyle/>
          <a:p>
            <a:r>
              <a:rPr lang="en-CA" sz="2800" b="1" dirty="0">
                <a:latin typeface="+mj-lt"/>
              </a:rPr>
              <a:t>Biodiversity – Ecosystem </a:t>
            </a:r>
            <a:r>
              <a:rPr lang="en-CA" sz="2800" b="1" dirty="0" smtClean="0">
                <a:latin typeface="+mj-lt"/>
              </a:rPr>
              <a:t>Function (BEF)</a:t>
            </a:r>
            <a:endParaRPr lang="en-CA" sz="2800" b="1" dirty="0">
              <a:latin typeface="+mj-lt"/>
            </a:endParaRPr>
          </a:p>
        </p:txBody>
      </p:sp>
    </p:spTree>
    <p:extLst>
      <p:ext uri="{BB962C8B-B14F-4D97-AF65-F5344CB8AC3E}">
        <p14:creationId xmlns:p14="http://schemas.microsoft.com/office/powerpoint/2010/main" val="268403033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112</a:t>
            </a:fld>
            <a:endParaRPr lang="en-US" dirty="0"/>
          </a:p>
        </p:txBody>
      </p:sp>
      <p:sp>
        <p:nvSpPr>
          <p:cNvPr id="3" name="Rectangle 2"/>
          <p:cNvSpPr/>
          <p:nvPr/>
        </p:nvSpPr>
        <p:spPr>
          <a:xfrm>
            <a:off x="251520" y="1124744"/>
            <a:ext cx="8280920" cy="5262979"/>
          </a:xfrm>
          <a:prstGeom prst="rect">
            <a:avLst/>
          </a:prstGeom>
        </p:spPr>
        <p:txBody>
          <a:bodyPr wrap="square">
            <a:spAutoFit/>
          </a:bodyPr>
          <a:lstStyle/>
          <a:p>
            <a:pPr lvl="0" algn="l"/>
            <a:r>
              <a:rPr lang="en-CA" dirty="0" smtClean="0">
                <a:solidFill>
                  <a:srgbClr val="FF0000"/>
                </a:solidFill>
                <a:latin typeface="+mn-lt"/>
              </a:rPr>
              <a:t>There </a:t>
            </a:r>
            <a:r>
              <a:rPr lang="en-CA" dirty="0">
                <a:solidFill>
                  <a:srgbClr val="FF0000"/>
                </a:solidFill>
                <a:latin typeface="+mn-lt"/>
              </a:rPr>
              <a:t>is now sufficient evidence that biodiversity per se either directly influences (experimental evidence) or is strongly correlated with (observational evidence) certain provisioning and regulating </a:t>
            </a:r>
            <a:r>
              <a:rPr lang="en-CA" dirty="0" smtClean="0">
                <a:solidFill>
                  <a:srgbClr val="FF0000"/>
                </a:solidFill>
                <a:latin typeface="+mn-lt"/>
              </a:rPr>
              <a:t>services:</a:t>
            </a:r>
          </a:p>
          <a:p>
            <a:pPr lvl="0" algn="l"/>
            <a:endParaRPr lang="en-CA" dirty="0">
              <a:solidFill>
                <a:srgbClr val="FF0000"/>
              </a:solidFill>
              <a:latin typeface="+mn-lt"/>
            </a:endParaRPr>
          </a:p>
          <a:p>
            <a:pPr marL="457200" lvl="0" indent="-457200" algn="l">
              <a:buFont typeface="+mj-lt"/>
              <a:buAutoNum type="arabicPeriod"/>
            </a:pPr>
            <a:r>
              <a:rPr lang="en-CA" dirty="0">
                <a:solidFill>
                  <a:srgbClr val="FF0000"/>
                </a:solidFill>
                <a:latin typeface="+mn-lt"/>
              </a:rPr>
              <a:t>For many </a:t>
            </a:r>
            <a:r>
              <a:rPr lang="en-CA" dirty="0" smtClean="0">
                <a:solidFill>
                  <a:srgbClr val="FF0000"/>
                </a:solidFill>
                <a:latin typeface="+mn-lt"/>
              </a:rPr>
              <a:t>ecosystem services, </a:t>
            </a:r>
            <a:r>
              <a:rPr lang="en-CA" dirty="0">
                <a:solidFill>
                  <a:srgbClr val="FF0000"/>
                </a:solidFill>
                <a:latin typeface="+mn-lt"/>
              </a:rPr>
              <a:t>the evidence for effects of biodiversity is mixed, and the contribution of biodiversity per se to the service is less well defined</a:t>
            </a:r>
            <a:r>
              <a:rPr lang="en-CA" dirty="0" smtClean="0">
                <a:solidFill>
                  <a:srgbClr val="FF0000"/>
                </a:solidFill>
                <a:latin typeface="+mn-lt"/>
              </a:rPr>
              <a:t>.</a:t>
            </a:r>
          </a:p>
          <a:p>
            <a:pPr marL="457200" lvl="0" indent="-457200" algn="l">
              <a:buFont typeface="+mj-lt"/>
              <a:buAutoNum type="arabicPeriod"/>
            </a:pPr>
            <a:endParaRPr lang="en-CA" dirty="0">
              <a:solidFill>
                <a:srgbClr val="FF0000"/>
              </a:solidFill>
              <a:latin typeface="+mn-lt"/>
            </a:endParaRPr>
          </a:p>
          <a:p>
            <a:pPr marL="457200" lvl="0" indent="-457200" algn="l">
              <a:buFont typeface="+mj-lt"/>
              <a:buAutoNum type="arabicPeriod"/>
            </a:pPr>
            <a:r>
              <a:rPr lang="en-CA" dirty="0">
                <a:solidFill>
                  <a:srgbClr val="FF0000"/>
                </a:solidFill>
                <a:latin typeface="+mn-lt"/>
              </a:rPr>
              <a:t>For many services, there are insufficient data to evaluate the relationship between biodiversity and the service</a:t>
            </a:r>
            <a:r>
              <a:rPr lang="en-CA" dirty="0" smtClean="0">
                <a:solidFill>
                  <a:srgbClr val="FF0000"/>
                </a:solidFill>
                <a:latin typeface="+mn-lt"/>
              </a:rPr>
              <a:t>.</a:t>
            </a:r>
          </a:p>
          <a:p>
            <a:pPr marL="457200" lvl="0" indent="-457200" algn="l">
              <a:buFont typeface="+mj-lt"/>
              <a:buAutoNum type="arabicPeriod"/>
            </a:pPr>
            <a:endParaRPr lang="en-CA" dirty="0">
              <a:solidFill>
                <a:srgbClr val="FF0000"/>
              </a:solidFill>
              <a:latin typeface="+mn-lt"/>
            </a:endParaRPr>
          </a:p>
          <a:p>
            <a:pPr marL="457200" lvl="0" indent="-457200" algn="l">
              <a:buFont typeface="+mj-lt"/>
              <a:buAutoNum type="arabicPeriod"/>
            </a:pPr>
            <a:r>
              <a:rPr lang="en-CA" dirty="0">
                <a:solidFill>
                  <a:srgbClr val="FF0000"/>
                </a:solidFill>
                <a:latin typeface="+mn-lt"/>
              </a:rPr>
              <a:t>For a small number of ecosystem services, current evidence for the impact of biodiversity runs counter to expectations.</a:t>
            </a:r>
          </a:p>
        </p:txBody>
      </p:sp>
      <p:sp>
        <p:nvSpPr>
          <p:cNvPr id="4" name="TextBox 3"/>
          <p:cNvSpPr txBox="1"/>
          <p:nvPr/>
        </p:nvSpPr>
        <p:spPr>
          <a:xfrm>
            <a:off x="1403648" y="332656"/>
            <a:ext cx="6192688" cy="523220"/>
          </a:xfrm>
          <a:prstGeom prst="rect">
            <a:avLst/>
          </a:prstGeom>
          <a:noFill/>
        </p:spPr>
        <p:txBody>
          <a:bodyPr wrap="square" rtlCol="0">
            <a:spAutoFit/>
          </a:bodyPr>
          <a:lstStyle/>
          <a:p>
            <a:r>
              <a:rPr lang="en-CA" sz="2800" b="1" dirty="0">
                <a:latin typeface="+mj-lt"/>
              </a:rPr>
              <a:t>Biodiversity – Ecosystem </a:t>
            </a:r>
            <a:r>
              <a:rPr lang="en-CA" sz="2800" b="1" dirty="0" smtClean="0">
                <a:latin typeface="+mj-lt"/>
              </a:rPr>
              <a:t>Services (BES)</a:t>
            </a:r>
            <a:endParaRPr lang="en-CA" sz="2800" b="1" dirty="0">
              <a:latin typeface="+mj-lt"/>
            </a:endParaRPr>
          </a:p>
        </p:txBody>
      </p:sp>
    </p:spTree>
    <p:extLst>
      <p:ext uri="{BB962C8B-B14F-4D97-AF65-F5344CB8AC3E}">
        <p14:creationId xmlns:p14="http://schemas.microsoft.com/office/powerpoint/2010/main" val="422974612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ianshua 070.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TextBox 3"/>
          <p:cNvSpPr txBox="1"/>
          <p:nvPr/>
        </p:nvSpPr>
        <p:spPr>
          <a:xfrm>
            <a:off x="107504" y="188640"/>
            <a:ext cx="6552728" cy="461665"/>
          </a:xfrm>
          <a:prstGeom prst="rect">
            <a:avLst/>
          </a:prstGeom>
          <a:noFill/>
        </p:spPr>
        <p:txBody>
          <a:bodyPr wrap="square" rtlCol="0">
            <a:spAutoFit/>
          </a:bodyPr>
          <a:lstStyle/>
          <a:p>
            <a:pPr algn="l"/>
            <a:r>
              <a:rPr lang="en-US" i="1" dirty="0">
                <a:solidFill>
                  <a:schemeClr val="bg1"/>
                </a:solidFill>
                <a:latin typeface="+mj-lt"/>
              </a:rPr>
              <a:t>Calliandra </a:t>
            </a:r>
            <a:r>
              <a:rPr lang="en-US" i="1" dirty="0" smtClean="0">
                <a:solidFill>
                  <a:schemeClr val="bg1"/>
                </a:solidFill>
                <a:latin typeface="+mj-lt"/>
              </a:rPr>
              <a:t>haematocephala (red powder puff)</a:t>
            </a:r>
            <a:endParaRPr lang="en-US" i="1" dirty="0">
              <a:solidFill>
                <a:schemeClr val="bg1"/>
              </a:solidFill>
              <a:latin typeface="+mj-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113</a:t>
            </a:fld>
            <a:endParaRPr lang="en-US" dirty="0"/>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611560" y="1916832"/>
            <a:ext cx="8064896" cy="954107"/>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800" b="1" dirty="0" smtClean="0">
                <a:latin typeface="+mn-lt"/>
              </a:rPr>
              <a:t>Nutrients </a:t>
            </a:r>
            <a:r>
              <a:rPr lang="en-US" sz="2800" b="1" dirty="0">
                <a:latin typeface="+mn-lt"/>
              </a:rPr>
              <a:t>cycle repeatedly through the components of ecosystems.</a:t>
            </a:r>
          </a:p>
        </p:txBody>
      </p:sp>
      <p:sp>
        <p:nvSpPr>
          <p:cNvPr id="5" name="Text Box 4"/>
          <p:cNvSpPr txBox="1">
            <a:spLocks noChangeArrowheads="1"/>
          </p:cNvSpPr>
          <p:nvPr/>
        </p:nvSpPr>
        <p:spPr bwMode="auto">
          <a:xfrm>
            <a:off x="611560" y="3573016"/>
            <a:ext cx="7992888" cy="954107"/>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800" b="1" dirty="0" smtClean="0">
                <a:latin typeface="+mn-lt"/>
              </a:rPr>
              <a:t>Elements </a:t>
            </a:r>
            <a:r>
              <a:rPr lang="en-US" sz="2800" b="1" dirty="0">
                <a:latin typeface="+mn-lt"/>
              </a:rPr>
              <a:t>move among geological, atmospheric, and biological pools at a global scale.</a:t>
            </a:r>
          </a:p>
        </p:txBody>
      </p:sp>
      <p:sp>
        <p:nvSpPr>
          <p:cNvPr id="9" name="TextBox 8"/>
          <p:cNvSpPr txBox="1"/>
          <p:nvPr/>
        </p:nvSpPr>
        <p:spPr>
          <a:xfrm>
            <a:off x="3143240" y="785794"/>
            <a:ext cx="2714644" cy="584775"/>
          </a:xfrm>
          <a:prstGeom prst="rect">
            <a:avLst/>
          </a:prstGeom>
          <a:solidFill>
            <a:schemeClr val="accent1">
              <a:lumMod val="40000"/>
              <a:lumOff val="60000"/>
            </a:schemeClr>
          </a:solidFill>
        </p:spPr>
        <p:txBody>
          <a:bodyPr wrap="square" rtlCol="0">
            <a:spAutoFit/>
          </a:bodyPr>
          <a:lstStyle/>
          <a:p>
            <a:r>
              <a:rPr lang="en-US" sz="3200" b="1" dirty="0" smtClean="0">
                <a:latin typeface="+mn-lt"/>
              </a:rPr>
              <a:t>KEY CONCEPTS</a:t>
            </a:r>
            <a:endParaRPr lang="en-US" sz="3200" b="1" dirty="0">
              <a:latin typeface="+mn-lt"/>
            </a:endParaRPr>
          </a:p>
        </p:txBody>
      </p:sp>
      <p:sp>
        <p:nvSpPr>
          <p:cNvPr id="2" name="Slide Number Placeholder 1"/>
          <p:cNvSpPr>
            <a:spLocks noGrp="1"/>
          </p:cNvSpPr>
          <p:nvPr>
            <p:ph type="sldNum" sz="quarter" idx="12"/>
          </p:nvPr>
        </p:nvSpPr>
        <p:spPr>
          <a:noFill/>
        </p:spPr>
        <p:txBody>
          <a:bodyPr/>
          <a:lstStyle/>
          <a:p>
            <a:pPr>
              <a:defRPr/>
            </a:pPr>
            <a:fld id="{D4F1BBC6-2C74-417B-933F-6B0FB2E93F4B}" type="slidenum">
              <a:rPr lang="en-US" b="1" smtClean="0">
                <a:solidFill>
                  <a:schemeClr val="tx1"/>
                </a:solidFill>
              </a:rPr>
              <a:pPr>
                <a:defRPr/>
              </a:pPr>
              <a:t>114</a:t>
            </a:fld>
            <a:endParaRPr lang="en-US" b="1" dirty="0">
              <a:solidFill>
                <a:schemeClr val="tx1"/>
              </a:solidFill>
            </a:endParaRP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606148"/>
            <a:ext cx="8286808" cy="3046988"/>
          </a:xfrm>
          <a:prstGeom prst="rect">
            <a:avLst/>
          </a:prstGeom>
          <a:noFill/>
        </p:spPr>
        <p:txBody>
          <a:bodyPr wrap="square" rtlCol="0">
            <a:spAutoFit/>
          </a:bodyPr>
          <a:lstStyle/>
          <a:p>
            <a:pPr lvl="0" algn="l">
              <a:buFont typeface="Wingdings" pitchFamily="2" charset="2"/>
              <a:buChar char="Ø"/>
            </a:pPr>
            <a:r>
              <a:rPr lang="en-CA" sz="2000" dirty="0" smtClean="0">
                <a:latin typeface="+mn-lt"/>
              </a:rPr>
              <a:t>  </a:t>
            </a:r>
            <a:r>
              <a:rPr lang="en-CA" dirty="0" smtClean="0">
                <a:latin typeface="+mn-lt"/>
              </a:rPr>
              <a:t>Understand the difference between </a:t>
            </a:r>
            <a:r>
              <a:rPr lang="en-CA" dirty="0">
                <a:solidFill>
                  <a:srgbClr val="0000FF"/>
                </a:solidFill>
                <a:latin typeface="+mn-lt"/>
              </a:rPr>
              <a:t>b</a:t>
            </a:r>
            <a:r>
              <a:rPr lang="en-CA" dirty="0" smtClean="0">
                <a:solidFill>
                  <a:srgbClr val="0000FF"/>
                </a:solidFill>
                <a:latin typeface="+mn-lt"/>
              </a:rPr>
              <a:t>iogeochemical and </a:t>
            </a:r>
            <a:r>
              <a:rPr lang="en-CA" dirty="0">
                <a:solidFill>
                  <a:srgbClr val="0000FF"/>
                </a:solidFill>
                <a:latin typeface="+mn-lt"/>
              </a:rPr>
              <a:t>g</a:t>
            </a:r>
            <a:r>
              <a:rPr lang="en-CA" dirty="0" smtClean="0">
                <a:solidFill>
                  <a:srgbClr val="0000FF"/>
                </a:solidFill>
                <a:latin typeface="+mn-lt"/>
              </a:rPr>
              <a:t>eochemical nutrient cycles</a:t>
            </a:r>
            <a:r>
              <a:rPr lang="en-CA" dirty="0" smtClean="0">
                <a:latin typeface="+mn-lt"/>
              </a:rPr>
              <a:t>.</a:t>
            </a:r>
          </a:p>
          <a:p>
            <a:pPr lvl="0" algn="l">
              <a:buFont typeface="Wingdings" pitchFamily="2" charset="2"/>
              <a:buChar char="Ø"/>
            </a:pPr>
            <a:endParaRPr lang="en-US" dirty="0" smtClean="0">
              <a:latin typeface="+mn-lt"/>
            </a:endParaRPr>
          </a:p>
          <a:p>
            <a:pPr algn="l">
              <a:buFont typeface="Wingdings" pitchFamily="2" charset="2"/>
              <a:buChar char="Ø"/>
            </a:pPr>
            <a:r>
              <a:rPr lang="en-US" dirty="0" smtClean="0">
                <a:latin typeface="+mn-lt"/>
              </a:rPr>
              <a:t>  Describe and understand some of the major ecological principles associated with </a:t>
            </a:r>
            <a:r>
              <a:rPr lang="en-US" dirty="0" smtClean="0">
                <a:solidFill>
                  <a:srgbClr val="0000FF"/>
                </a:solidFill>
                <a:latin typeface="+mn-lt"/>
              </a:rPr>
              <a:t>nutrient cycling</a:t>
            </a:r>
            <a:r>
              <a:rPr lang="en-US" dirty="0" smtClean="0">
                <a:latin typeface="+mn-lt"/>
              </a:rPr>
              <a:t>.</a:t>
            </a:r>
          </a:p>
          <a:p>
            <a:pPr lvl="0" algn="l">
              <a:buFont typeface="Wingdings" pitchFamily="2" charset="2"/>
              <a:buChar char="Ø"/>
            </a:pPr>
            <a:endParaRPr lang="en-US" dirty="0" smtClean="0">
              <a:latin typeface="+mn-lt"/>
            </a:endParaRPr>
          </a:p>
          <a:p>
            <a:pPr lvl="0" algn="l">
              <a:buFont typeface="Wingdings" pitchFamily="2" charset="2"/>
              <a:buChar char="Ø"/>
            </a:pPr>
            <a:r>
              <a:rPr lang="en-US" dirty="0" smtClean="0">
                <a:latin typeface="+mn-lt"/>
              </a:rPr>
              <a:t>  Describe and understand the major factors influencing </a:t>
            </a:r>
            <a:r>
              <a:rPr lang="en-US" dirty="0" smtClean="0">
                <a:solidFill>
                  <a:srgbClr val="0000FF"/>
                </a:solidFill>
                <a:latin typeface="+mn-lt"/>
              </a:rPr>
              <a:t>decomposition rate </a:t>
            </a:r>
            <a:r>
              <a:rPr lang="en-US" dirty="0" smtClean="0">
                <a:latin typeface="+mn-lt"/>
              </a:rPr>
              <a:t>and </a:t>
            </a:r>
            <a:r>
              <a:rPr lang="en-US" dirty="0" smtClean="0">
                <a:solidFill>
                  <a:srgbClr val="0000FF"/>
                </a:solidFill>
                <a:latin typeface="+mn-lt"/>
              </a:rPr>
              <a:t>Residence times</a:t>
            </a:r>
            <a:r>
              <a:rPr lang="en-US" dirty="0" smtClean="0">
                <a:latin typeface="+mn-lt"/>
              </a:rPr>
              <a:t>.</a:t>
            </a:r>
          </a:p>
        </p:txBody>
      </p:sp>
      <p:sp>
        <p:nvSpPr>
          <p:cNvPr id="3" name="TextBox 2"/>
          <p:cNvSpPr txBox="1"/>
          <p:nvPr/>
        </p:nvSpPr>
        <p:spPr>
          <a:xfrm>
            <a:off x="2297954" y="735087"/>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115</a:t>
            </a:fld>
            <a:endParaRPr lang="en-US" dirty="0"/>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99592" y="1916832"/>
            <a:ext cx="7488832" cy="2369880"/>
          </a:xfrm>
          <a:prstGeom prst="rect">
            <a:avLst/>
          </a:prstGeom>
          <a:solidFill>
            <a:schemeClr val="accent1">
              <a:lumMod val="20000"/>
              <a:lumOff val="80000"/>
            </a:schemeClr>
          </a:solidFill>
          <a:ln w="25400">
            <a:solidFill>
              <a:srgbClr val="0000CC"/>
            </a:solidFill>
          </a:ln>
        </p:spPr>
        <p:txBody>
          <a:bodyPr wrap="square">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rPr>
              <a:t>K</a:t>
            </a:r>
            <a:r>
              <a:rPr lang="en-US" sz="2800" b="1" dirty="0" smtClean="0">
                <a:latin typeface="+mn-lt"/>
                <a:cs typeface="+mn-cs"/>
              </a:rPr>
              <a:t>NOW </a:t>
            </a:r>
            <a:r>
              <a:rPr lang="en-US" sz="2800" b="1" dirty="0">
                <a:latin typeface="+mn-lt"/>
                <a:cs typeface="+mn-cs"/>
              </a:rPr>
              <a:t>THESE </a:t>
            </a:r>
            <a:r>
              <a:rPr lang="en-US" sz="2800" b="1" dirty="0" smtClean="0">
                <a:latin typeface="+mn-lt"/>
                <a:cs typeface="+mn-cs"/>
              </a:rPr>
              <a:t>TERMS</a:t>
            </a:r>
          </a:p>
          <a:p>
            <a:pPr algn="l" fontAlgn="auto">
              <a:spcBef>
                <a:spcPts val="0"/>
              </a:spcBef>
              <a:spcAft>
                <a:spcPts val="0"/>
              </a:spcAft>
              <a:defRPr/>
            </a:pPr>
            <a:endParaRPr lang="en-US" sz="2800" b="1" dirty="0" smtClean="0">
              <a:latin typeface="+mn-lt"/>
            </a:endParaRP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rPr>
              <a:t> </a:t>
            </a:r>
            <a:r>
              <a:rPr lang="en-CA" dirty="0" smtClean="0">
                <a:solidFill>
                  <a:srgbClr val="0000FF"/>
                </a:solidFill>
                <a:latin typeface="Calibri" pitchFamily="34" charset="0"/>
              </a:rPr>
              <a:t>Nutrient cycle, Geochemical and Biogeochemical cycles</a:t>
            </a:r>
          </a:p>
          <a:p>
            <a:pPr algn="l" fontAlgn="auto">
              <a:spcBef>
                <a:spcPts val="0"/>
              </a:spcBef>
              <a:spcAft>
                <a:spcPts val="0"/>
              </a:spcAft>
              <a:buFont typeface="Wingdings" pitchFamily="2" charset="2"/>
              <a:buChar char="Ø"/>
              <a:defRPr/>
            </a:pPr>
            <a:r>
              <a:rPr lang="en-CA" dirty="0" smtClean="0">
                <a:solidFill>
                  <a:srgbClr val="0000FF"/>
                </a:solidFill>
                <a:latin typeface="Calibri" pitchFamily="34" charset="0"/>
                <a:cs typeface="+mn-cs"/>
              </a:rPr>
              <a:t> Watershed or Catchment</a:t>
            </a:r>
          </a:p>
          <a:p>
            <a:pPr algn="l" fontAlgn="auto">
              <a:spcBef>
                <a:spcPts val="0"/>
              </a:spcBef>
              <a:spcAft>
                <a:spcPts val="0"/>
              </a:spcAft>
              <a:buFont typeface="Wingdings" pitchFamily="2" charset="2"/>
              <a:buChar char="Ø"/>
              <a:defRPr/>
            </a:pPr>
            <a:r>
              <a:rPr lang="en-CA" b="1" dirty="0" smtClean="0">
                <a:solidFill>
                  <a:srgbClr val="0000FF"/>
                </a:solidFill>
                <a:latin typeface="Calibri" pitchFamily="34" charset="0"/>
              </a:rPr>
              <a:t> </a:t>
            </a:r>
            <a:r>
              <a:rPr lang="en-CA" dirty="0" smtClean="0">
                <a:solidFill>
                  <a:srgbClr val="0000FF"/>
                </a:solidFill>
                <a:latin typeface="Calibri" pitchFamily="34" charset="0"/>
              </a:rPr>
              <a:t>Nutrient </a:t>
            </a:r>
            <a:r>
              <a:rPr lang="en-US" dirty="0" smtClean="0">
                <a:solidFill>
                  <a:srgbClr val="0000FF"/>
                </a:solidFill>
                <a:latin typeface="Calibri" pitchFamily="34" charset="0"/>
              </a:rPr>
              <a:t>Pool, Turnover rate, Residence time</a:t>
            </a:r>
          </a:p>
          <a:p>
            <a:pPr algn="l" fontAlgn="auto">
              <a:spcBef>
                <a:spcPts val="0"/>
              </a:spcBef>
              <a:spcAft>
                <a:spcPts val="0"/>
              </a:spcAft>
              <a:buFont typeface="Wingdings" pitchFamily="2" charset="2"/>
              <a:buChar char="Ø"/>
              <a:defRPr/>
            </a:pPr>
            <a:endParaRPr lang="en-US" sz="2000" dirty="0">
              <a:solidFill>
                <a:srgbClr val="0000FF"/>
              </a:solidFill>
              <a:latin typeface="+mn-lt"/>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116</a:t>
            </a:fld>
            <a:endParaRPr lang="en-US" dirty="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285852" y="714356"/>
            <a:ext cx="6400800" cy="1169551"/>
          </a:xfrm>
          <a:prstGeom prst="rect">
            <a:avLst/>
          </a:prstGeom>
          <a:noFill/>
          <a:ln w="50800">
            <a:solidFill>
              <a:srgbClr val="FF0000"/>
            </a:solidFill>
            <a:miter lim="800000"/>
            <a:headEnd/>
            <a:tailEnd/>
          </a:ln>
        </p:spPr>
        <p:txBody>
          <a:bodyPr>
            <a:spAutoFit/>
          </a:bodyPr>
          <a:lstStyle/>
          <a:p>
            <a:pPr eaLnBrk="0" hangingPunct="0">
              <a:spcBef>
                <a:spcPct val="50000"/>
              </a:spcBef>
            </a:pPr>
            <a:r>
              <a:rPr lang="en-US" sz="4000" b="1" dirty="0" smtClean="0">
                <a:solidFill>
                  <a:srgbClr val="FF0000"/>
                </a:solidFill>
                <a:latin typeface="Calibri" pitchFamily="34" charset="0"/>
                <a:cs typeface="Arial" charset="0"/>
              </a:rPr>
              <a:t>2. What is nutrient cycling?</a:t>
            </a:r>
          </a:p>
          <a:p>
            <a:pPr eaLnBrk="0" hangingPunct="0">
              <a:spcBef>
                <a:spcPct val="50000"/>
              </a:spcBef>
            </a:pPr>
            <a:r>
              <a:rPr lang="en-US" sz="2000" b="1" dirty="0" smtClean="0">
                <a:solidFill>
                  <a:srgbClr val="FF0000"/>
                </a:solidFill>
                <a:latin typeface="Calibri" pitchFamily="34" charset="0"/>
              </a:rPr>
              <a:t>Cain et al. </a:t>
            </a:r>
            <a:r>
              <a:rPr lang="en-US" sz="2000" b="1" dirty="0" err="1" smtClean="0">
                <a:solidFill>
                  <a:srgbClr val="FF0000"/>
                </a:solidFill>
                <a:latin typeface="Calibri" pitchFamily="34" charset="0"/>
              </a:rPr>
              <a:t>cpt.</a:t>
            </a:r>
            <a:r>
              <a:rPr lang="en-US" sz="2000" b="1" dirty="0" smtClean="0">
                <a:solidFill>
                  <a:srgbClr val="FF0000"/>
                </a:solidFill>
                <a:latin typeface="Calibri" pitchFamily="34" charset="0"/>
              </a:rPr>
              <a:t> 21, pp452-472 (general reading)</a:t>
            </a:r>
          </a:p>
        </p:txBody>
      </p:sp>
      <p:sp>
        <p:nvSpPr>
          <p:cNvPr id="12291" name="Rectangle 3"/>
          <p:cNvSpPr>
            <a:spLocks noChangeArrowheads="1"/>
          </p:cNvSpPr>
          <p:nvPr/>
        </p:nvSpPr>
        <p:spPr bwMode="auto">
          <a:xfrm>
            <a:off x="1600200" y="2249488"/>
            <a:ext cx="6629400" cy="1169987"/>
          </a:xfrm>
          <a:prstGeom prst="rect">
            <a:avLst/>
          </a:prstGeom>
          <a:noFill/>
          <a:ln w="9525">
            <a:noFill/>
            <a:miter lim="800000"/>
            <a:headEnd/>
            <a:tailEnd/>
          </a:ln>
        </p:spPr>
        <p:txBody>
          <a:bodyPr>
            <a:spAutoFit/>
          </a:bodyPr>
          <a:lstStyle/>
          <a:p>
            <a:pPr algn="l">
              <a:spcBef>
                <a:spcPct val="50000"/>
              </a:spcBef>
              <a:buFontTx/>
              <a:buChar char="•"/>
            </a:pPr>
            <a:r>
              <a:rPr lang="en-US" sz="2800" dirty="0">
                <a:latin typeface="Arial" charset="0"/>
              </a:rPr>
              <a:t>  </a:t>
            </a:r>
            <a:r>
              <a:rPr lang="en-US" sz="2800" dirty="0">
                <a:latin typeface="Calibri" pitchFamily="34" charset="0"/>
              </a:rPr>
              <a:t>We are </a:t>
            </a:r>
            <a:r>
              <a:rPr lang="en-US" sz="2800" b="1" dirty="0">
                <a:solidFill>
                  <a:srgbClr val="FF0000"/>
                </a:solidFill>
                <a:latin typeface="Calibri" pitchFamily="34" charset="0"/>
              </a:rPr>
              <a:t>not dealing</a:t>
            </a:r>
            <a:r>
              <a:rPr lang="en-US" sz="2800" dirty="0">
                <a:solidFill>
                  <a:srgbClr val="FF0000"/>
                </a:solidFill>
                <a:latin typeface="Calibri" pitchFamily="34" charset="0"/>
              </a:rPr>
              <a:t> </a:t>
            </a:r>
            <a:r>
              <a:rPr lang="en-US" sz="2800" dirty="0">
                <a:latin typeface="Calibri" pitchFamily="34" charset="0"/>
              </a:rPr>
              <a:t>with:</a:t>
            </a:r>
          </a:p>
          <a:p>
            <a:pPr lvl="2" algn="l">
              <a:spcBef>
                <a:spcPct val="50000"/>
              </a:spcBef>
              <a:buFontTx/>
              <a:buChar char="•"/>
            </a:pPr>
            <a:r>
              <a:rPr lang="en-US" sz="2800" dirty="0">
                <a:latin typeface="Calibri" pitchFamily="34" charset="0"/>
              </a:rPr>
              <a:t>  Energy – eventually gets “lost”</a:t>
            </a:r>
          </a:p>
        </p:txBody>
      </p:sp>
      <p:sp>
        <p:nvSpPr>
          <p:cNvPr id="4" name="TextBox 3"/>
          <p:cNvSpPr txBox="1">
            <a:spLocks noChangeArrowheads="1"/>
          </p:cNvSpPr>
          <p:nvPr/>
        </p:nvSpPr>
        <p:spPr bwMode="auto">
          <a:xfrm>
            <a:off x="1643063" y="3857625"/>
            <a:ext cx="6643687" cy="1169988"/>
          </a:xfrm>
          <a:prstGeom prst="rect">
            <a:avLst/>
          </a:prstGeom>
          <a:noFill/>
          <a:ln w="9525">
            <a:noFill/>
            <a:miter lim="800000"/>
            <a:headEnd/>
            <a:tailEnd/>
          </a:ln>
        </p:spPr>
        <p:txBody>
          <a:bodyPr>
            <a:spAutoFit/>
          </a:bodyPr>
          <a:lstStyle/>
          <a:p>
            <a:pPr algn="l">
              <a:spcBef>
                <a:spcPct val="50000"/>
              </a:spcBef>
              <a:buFontTx/>
              <a:buChar char="•"/>
            </a:pPr>
            <a:r>
              <a:rPr lang="en-US" sz="2800" dirty="0">
                <a:latin typeface="Arial" charset="0"/>
              </a:rPr>
              <a:t> </a:t>
            </a:r>
            <a:r>
              <a:rPr lang="en-US" sz="2800" dirty="0">
                <a:latin typeface="Calibri" pitchFamily="34" charset="0"/>
              </a:rPr>
              <a:t>We </a:t>
            </a:r>
            <a:r>
              <a:rPr lang="en-US" sz="2800" b="1" dirty="0">
                <a:solidFill>
                  <a:srgbClr val="FF0000"/>
                </a:solidFill>
                <a:latin typeface="Calibri" pitchFamily="34" charset="0"/>
              </a:rPr>
              <a:t>are</a:t>
            </a:r>
            <a:r>
              <a:rPr lang="en-US" sz="2800" dirty="0">
                <a:solidFill>
                  <a:srgbClr val="FF0000"/>
                </a:solidFill>
                <a:latin typeface="Calibri" pitchFamily="34" charset="0"/>
              </a:rPr>
              <a:t> </a:t>
            </a:r>
            <a:r>
              <a:rPr lang="en-US" sz="2800" b="1" dirty="0">
                <a:solidFill>
                  <a:srgbClr val="FF0000"/>
                </a:solidFill>
                <a:latin typeface="Calibri" pitchFamily="34" charset="0"/>
              </a:rPr>
              <a:t>dealing</a:t>
            </a:r>
            <a:r>
              <a:rPr lang="en-US" sz="2800" dirty="0">
                <a:solidFill>
                  <a:srgbClr val="FF0000"/>
                </a:solidFill>
                <a:latin typeface="Calibri" pitchFamily="34" charset="0"/>
              </a:rPr>
              <a:t> </a:t>
            </a:r>
            <a:r>
              <a:rPr lang="en-US" sz="2800" dirty="0">
                <a:latin typeface="Calibri" pitchFamily="34" charset="0"/>
              </a:rPr>
              <a:t>with:</a:t>
            </a:r>
          </a:p>
          <a:p>
            <a:pPr lvl="2" algn="l">
              <a:spcBef>
                <a:spcPct val="50000"/>
              </a:spcBef>
              <a:buFontTx/>
              <a:buChar char="•"/>
            </a:pPr>
            <a:r>
              <a:rPr lang="en-US" sz="2800" dirty="0">
                <a:latin typeface="Calibri" pitchFamily="34" charset="0"/>
              </a:rPr>
              <a:t>  Nutrients – these cycle</a:t>
            </a:r>
            <a:endParaRPr lang="en-US" dirty="0">
              <a:latin typeface="Calibri" pitchFamily="34" charset="0"/>
            </a:endParaRPr>
          </a:p>
        </p:txBody>
      </p:sp>
      <p:sp>
        <p:nvSpPr>
          <p:cNvPr id="5" name="Text Box 4"/>
          <p:cNvSpPr txBox="1">
            <a:spLocks noChangeArrowheads="1"/>
          </p:cNvSpPr>
          <p:nvPr/>
        </p:nvSpPr>
        <p:spPr bwMode="auto">
          <a:xfrm>
            <a:off x="1285852" y="5168919"/>
            <a:ext cx="6429420" cy="974725"/>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spcBef>
                <a:spcPct val="50000"/>
              </a:spcBef>
            </a:pPr>
            <a:r>
              <a:rPr lang="en-US" sz="2800" b="1" dirty="0" smtClean="0">
                <a:latin typeface="Calibri" pitchFamily="34" charset="0"/>
              </a:rPr>
              <a:t>Nutrients </a:t>
            </a:r>
            <a:r>
              <a:rPr lang="en-US" sz="2800" b="1" dirty="0">
                <a:latin typeface="Calibri" pitchFamily="34" charset="0"/>
              </a:rPr>
              <a:t>cycle repeatedly through the components of ecosystems.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117</a:t>
            </a:fld>
            <a:endParaRPr lang="en-US" dirty="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0" y="1323964"/>
            <a:ext cx="4000496" cy="217647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3200" b="1" i="0" u="none" strike="noStrike" kern="0" cap="none" spc="0" normalizeH="0" baseline="0" noProof="0" dirty="0" smtClean="0">
                <a:ln>
                  <a:noFill/>
                </a:ln>
                <a:solidFill>
                  <a:srgbClr val="0000FF"/>
                </a:solidFill>
                <a:effectLst/>
                <a:uLnTx/>
                <a:uFillTx/>
                <a:latin typeface="Calibri" pitchFamily="34" charset="0"/>
                <a:ea typeface="+mn-ea"/>
                <a:cs typeface="+mn-cs"/>
              </a:rPr>
              <a:t>Nutrient cycling</a:t>
            </a:r>
            <a:r>
              <a:rPr lang="en-US" sz="3200" kern="0" dirty="0" smtClean="0">
                <a:latin typeface="Calibri" pitchFamily="34" charset="0"/>
              </a:rPr>
              <a: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3200" b="0" i="0" u="none" strike="noStrike" kern="0" cap="none" spc="0" normalizeH="0" baseline="0" noProof="0" dirty="0" smtClean="0">
                <a:ln>
                  <a:noFill/>
                </a:ln>
                <a:solidFill>
                  <a:schemeClr val="tx1"/>
                </a:solidFill>
                <a:effectLst/>
                <a:uLnTx/>
                <a:uFillTx/>
                <a:latin typeface="Calibri" pitchFamily="34" charset="0"/>
                <a:ea typeface="+mn-ea"/>
                <a:cs typeface="+mn-cs"/>
              </a:rPr>
              <a:t>the movement of nutrients within and between ecosystems.</a:t>
            </a:r>
            <a:endParaRPr kumimoji="0" lang="en-US" sz="3200" b="0" i="0" u="none" strike="noStrike" kern="0" cap="none" spc="0" normalizeH="0" baseline="0" noProof="0" dirty="0">
              <a:ln>
                <a:noFill/>
              </a:ln>
              <a:solidFill>
                <a:schemeClr val="tx1"/>
              </a:solidFill>
              <a:effectLst/>
              <a:uLnTx/>
              <a:uFillTx/>
              <a:latin typeface="+mn-lt"/>
              <a:ea typeface="+mn-ea"/>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118</a:t>
            </a:fld>
            <a:endParaRPr lang="en-US" dirty="0"/>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3138" name="Rectangle 2"/>
          <p:cNvSpPr>
            <a:spLocks noChangeArrowheads="1"/>
          </p:cNvSpPr>
          <p:nvPr/>
        </p:nvSpPr>
        <p:spPr bwMode="auto">
          <a:xfrm>
            <a:off x="0" y="0"/>
            <a:ext cx="9144000" cy="293688"/>
          </a:xfrm>
          <a:prstGeom prst="rect">
            <a:avLst/>
          </a:prstGeom>
          <a:solidFill>
            <a:srgbClr val="5B6735"/>
          </a:solidFill>
          <a:ln w="9525">
            <a:noFill/>
            <a:miter lim="800000"/>
            <a:headEnd/>
            <a:tailEnd/>
          </a:ln>
          <a:effectLst/>
        </p:spPr>
        <p:txBody>
          <a:bodyPr wrap="none" anchor="ctr"/>
          <a:lstStyle/>
          <a:p>
            <a:endParaRPr lang="en-US" dirty="0"/>
          </a:p>
        </p:txBody>
      </p:sp>
      <p:sp>
        <p:nvSpPr>
          <p:cNvPr id="603139" name="Text Box 3"/>
          <p:cNvSpPr txBox="1">
            <a:spLocks noChangeArrowheads="1"/>
          </p:cNvSpPr>
          <p:nvPr/>
        </p:nvSpPr>
        <p:spPr bwMode="auto">
          <a:xfrm>
            <a:off x="0" y="0"/>
            <a:ext cx="9144000" cy="336550"/>
          </a:xfrm>
          <a:prstGeom prst="rect">
            <a:avLst/>
          </a:prstGeom>
          <a:noFill/>
          <a:ln w="9525">
            <a:noFill/>
            <a:miter lim="800000"/>
            <a:headEnd/>
            <a:tailEnd/>
          </a:ln>
          <a:effectLst/>
        </p:spPr>
        <p:txBody>
          <a:bodyPr anchor="ctr">
            <a:spAutoFit/>
          </a:bodyPr>
          <a:lstStyle/>
          <a:p>
            <a:pPr>
              <a:spcBef>
                <a:spcPct val="50000"/>
              </a:spcBef>
            </a:pPr>
            <a:r>
              <a:rPr lang="en-US" sz="1600" dirty="0">
                <a:solidFill>
                  <a:schemeClr val="bg1"/>
                </a:solidFill>
                <a:latin typeface="Arial" charset="0"/>
              </a:rPr>
              <a:t>Figure 21.10  Nutrient Cycles</a:t>
            </a:r>
          </a:p>
        </p:txBody>
      </p:sp>
      <p:pic>
        <p:nvPicPr>
          <p:cNvPr id="5"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496" y="270922"/>
            <a:ext cx="9108504" cy="6587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119</a:t>
            </a:fld>
            <a:endParaRPr lang="en-US" dirty="0"/>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dee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429000" y="4214813"/>
            <a:ext cx="2646363" cy="1857375"/>
          </a:xfrm>
          <a:prstGeom prst="rect">
            <a:avLst/>
          </a:prstGeom>
          <a:noFill/>
          <a:ln w="9525">
            <a:noFill/>
            <a:miter lim="800000"/>
            <a:headEnd/>
            <a:tailEnd/>
          </a:ln>
        </p:spPr>
      </p:pic>
      <p:pic>
        <p:nvPicPr>
          <p:cNvPr id="19" name="Picture 18" descr="oak on limestone.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061075" y="1357313"/>
            <a:ext cx="2940050" cy="2214562"/>
          </a:xfrm>
          <a:prstGeom prst="rect">
            <a:avLst/>
          </a:prstGeom>
          <a:noFill/>
          <a:ln w="9525">
            <a:noFill/>
            <a:miter lim="800000"/>
            <a:headEnd/>
            <a:tailEnd/>
          </a:ln>
        </p:spPr>
      </p:pic>
      <p:pic>
        <p:nvPicPr>
          <p:cNvPr id="18" name="Picture 17" descr="limestone pavement.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714625" y="1357313"/>
            <a:ext cx="3071813" cy="2303462"/>
          </a:xfrm>
          <a:prstGeom prst="rect">
            <a:avLst/>
          </a:prstGeom>
          <a:noFill/>
          <a:ln w="9525">
            <a:noFill/>
            <a:miter lim="800000"/>
            <a:headEnd/>
            <a:tailEnd/>
          </a:ln>
        </p:spPr>
      </p:pic>
      <p:sp>
        <p:nvSpPr>
          <p:cNvPr id="288770" name="Text Box 2"/>
          <p:cNvSpPr txBox="1">
            <a:spLocks noChangeArrowheads="1"/>
          </p:cNvSpPr>
          <p:nvPr/>
        </p:nvSpPr>
        <p:spPr bwMode="auto">
          <a:xfrm>
            <a:off x="685800" y="152400"/>
            <a:ext cx="8153400" cy="579438"/>
          </a:xfrm>
          <a:prstGeom prst="rect">
            <a:avLst/>
          </a:prstGeom>
          <a:noFill/>
          <a:ln w="9525">
            <a:noFill/>
            <a:miter lim="800000"/>
            <a:headEnd/>
            <a:tailEnd/>
          </a:ln>
          <a:effectLst/>
        </p:spPr>
        <p:txBody>
          <a:bodyPr>
            <a:spAutoFit/>
          </a:bodyPr>
          <a:lstStyle/>
          <a:p>
            <a:pPr algn="l">
              <a:spcBef>
                <a:spcPct val="50000"/>
              </a:spcBef>
              <a:defRPr/>
            </a:pPr>
            <a:r>
              <a:rPr lang="en-US" sz="3200" b="1" dirty="0">
                <a:latin typeface="Arial" charset="0"/>
              </a:rPr>
              <a:t>Aldo Leopold “A Sand County Almanac”</a:t>
            </a:r>
          </a:p>
        </p:txBody>
      </p:sp>
      <p:sp>
        <p:nvSpPr>
          <p:cNvPr id="23560" name="Text Box 3"/>
          <p:cNvSpPr txBox="1">
            <a:spLocks noChangeArrowheads="1"/>
          </p:cNvSpPr>
          <p:nvPr/>
        </p:nvSpPr>
        <p:spPr bwMode="auto">
          <a:xfrm>
            <a:off x="2438400" y="762000"/>
            <a:ext cx="4648200" cy="519113"/>
          </a:xfrm>
          <a:prstGeom prst="rect">
            <a:avLst/>
          </a:prstGeom>
          <a:noFill/>
          <a:ln w="9525">
            <a:noFill/>
            <a:miter lim="800000"/>
            <a:headEnd/>
            <a:tailEnd/>
          </a:ln>
        </p:spPr>
        <p:txBody>
          <a:bodyPr>
            <a:spAutoFit/>
          </a:bodyPr>
          <a:lstStyle/>
          <a:p>
            <a:pPr algn="l">
              <a:spcBef>
                <a:spcPct val="50000"/>
              </a:spcBef>
              <a:defRPr/>
            </a:pPr>
            <a:r>
              <a:rPr lang="en-US" sz="2800" b="1" dirty="0">
                <a:latin typeface="Arial" charset="0"/>
              </a:rPr>
              <a:t>“The Journey of Atom X”</a:t>
            </a:r>
          </a:p>
        </p:txBody>
      </p:sp>
      <p:pic>
        <p:nvPicPr>
          <p:cNvPr id="288772" name="Picture 4" descr="C:\My Documents\My Pictures\biol302\nutrient cycling\aran islands.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200" y="1362075"/>
            <a:ext cx="2447925" cy="2447925"/>
          </a:xfrm>
          <a:prstGeom prst="rect">
            <a:avLst/>
          </a:prstGeom>
          <a:noFill/>
          <a:ln w="9525">
            <a:solidFill>
              <a:schemeClr val="bg1"/>
            </a:solidFill>
            <a:miter lim="800000"/>
            <a:headEnd/>
            <a:tailEnd/>
          </a:ln>
        </p:spPr>
      </p:pic>
      <p:pic>
        <p:nvPicPr>
          <p:cNvPr id="288776" name="Picture 8" descr="C:\My Documents\My Pictures\biol302\nutrient cycling\acorn.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623050" y="3962400"/>
            <a:ext cx="2216150" cy="2614613"/>
          </a:xfrm>
          <a:prstGeom prst="rect">
            <a:avLst/>
          </a:prstGeom>
          <a:noFill/>
          <a:ln w="9525">
            <a:solidFill>
              <a:schemeClr val="bg1"/>
            </a:solidFill>
            <a:miter lim="800000"/>
            <a:headEnd/>
            <a:tailEnd/>
          </a:ln>
        </p:spPr>
      </p:pic>
      <p:sp>
        <p:nvSpPr>
          <p:cNvPr id="288780" name="AutoShape 12"/>
          <p:cNvSpPr>
            <a:spLocks noChangeArrowheads="1"/>
          </p:cNvSpPr>
          <p:nvPr/>
        </p:nvSpPr>
        <p:spPr bwMode="auto">
          <a:xfrm>
            <a:off x="2057400" y="1600200"/>
            <a:ext cx="1219200" cy="457200"/>
          </a:xfrm>
          <a:prstGeom prst="curvedDownArrow">
            <a:avLst>
              <a:gd name="adj1" fmla="val 53333"/>
              <a:gd name="adj2" fmla="val 10666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8781" name="AutoShape 13"/>
          <p:cNvSpPr>
            <a:spLocks noChangeArrowheads="1"/>
          </p:cNvSpPr>
          <p:nvPr/>
        </p:nvSpPr>
        <p:spPr bwMode="auto">
          <a:xfrm>
            <a:off x="5486400" y="1600200"/>
            <a:ext cx="1143000" cy="457200"/>
          </a:xfrm>
          <a:prstGeom prst="curvedDownArrow">
            <a:avLst>
              <a:gd name="adj1" fmla="val 50000"/>
              <a:gd name="adj2" fmla="val 100000"/>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8782" name="AutoShape 14"/>
          <p:cNvSpPr>
            <a:spLocks noChangeArrowheads="1"/>
          </p:cNvSpPr>
          <p:nvPr/>
        </p:nvSpPr>
        <p:spPr bwMode="auto">
          <a:xfrm rot="4227220">
            <a:off x="7886700" y="3467100"/>
            <a:ext cx="1638300" cy="495300"/>
          </a:xfrm>
          <a:prstGeom prst="curvedDownArrow">
            <a:avLst>
              <a:gd name="adj1" fmla="val 66154"/>
              <a:gd name="adj2" fmla="val 132308"/>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8783" name="AutoShape 15"/>
          <p:cNvSpPr>
            <a:spLocks noChangeArrowheads="1"/>
          </p:cNvSpPr>
          <p:nvPr/>
        </p:nvSpPr>
        <p:spPr bwMode="auto">
          <a:xfrm rot="-10728491">
            <a:off x="5867400" y="6096000"/>
            <a:ext cx="1219200" cy="457200"/>
          </a:xfrm>
          <a:prstGeom prst="curvedDownArrow">
            <a:avLst>
              <a:gd name="adj1" fmla="val 53333"/>
              <a:gd name="adj2" fmla="val 10666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8785" name="AutoShape 17"/>
          <p:cNvSpPr>
            <a:spLocks noChangeArrowheads="1"/>
          </p:cNvSpPr>
          <p:nvPr/>
        </p:nvSpPr>
        <p:spPr bwMode="auto">
          <a:xfrm rot="-10728491">
            <a:off x="2743200" y="5943600"/>
            <a:ext cx="1219200" cy="457200"/>
          </a:xfrm>
          <a:prstGeom prst="curvedDownArrow">
            <a:avLst>
              <a:gd name="adj1" fmla="val 53333"/>
              <a:gd name="adj2" fmla="val 106667"/>
              <a:gd name="adj3" fmla="val 33333"/>
            </a:avLst>
          </a:prstGeom>
          <a:solidFill>
            <a:schemeClr val="bg1"/>
          </a:solidFill>
          <a:ln w="9525">
            <a:solidFill>
              <a:schemeClr val="tx1"/>
            </a:solidFill>
            <a:miter lim="800000"/>
            <a:headEnd/>
            <a:tailEnd/>
          </a:ln>
        </p:spPr>
        <p:txBody>
          <a:bodyPr wrap="none" anchor="ctr"/>
          <a:lstStyle/>
          <a:p>
            <a:endParaRPr lang="en-US" dirty="0"/>
          </a:p>
        </p:txBody>
      </p:sp>
      <p:pic>
        <p:nvPicPr>
          <p:cNvPr id="21" name="Picture 20" descr="native indian.jpg"/>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00063" y="3929063"/>
            <a:ext cx="2209800" cy="2871787"/>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120</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88772"/>
                                        </p:tgtEl>
                                        <p:attrNameLst>
                                          <p:attrName>style.visibility</p:attrName>
                                        </p:attrNameLst>
                                      </p:cBhvr>
                                      <p:to>
                                        <p:strVal val="visible"/>
                                      </p:to>
                                    </p:set>
                                  </p:childTnLst>
                                </p:cTn>
                              </p:par>
                            </p:childTnLst>
                          </p:cTn>
                        </p:par>
                        <p:par>
                          <p:cTn id="7" fill="hold">
                            <p:stCondLst>
                              <p:cond delay="500"/>
                            </p:stCondLst>
                            <p:childTnLst>
                              <p:par>
                                <p:cTn id="8" presetID="22" presetClass="entr" presetSubtype="8" fill="hold" grpId="0" nodeType="afterEffect">
                                  <p:stCondLst>
                                    <p:cond delay="0"/>
                                  </p:stCondLst>
                                  <p:childTnLst>
                                    <p:set>
                                      <p:cBhvr>
                                        <p:cTn id="9" dur="1" fill="hold">
                                          <p:stCondLst>
                                            <p:cond delay="0"/>
                                          </p:stCondLst>
                                        </p:cTn>
                                        <p:tgtEl>
                                          <p:spTgt spid="288780"/>
                                        </p:tgtEl>
                                        <p:attrNameLst>
                                          <p:attrName>style.visibility</p:attrName>
                                        </p:attrNameLst>
                                      </p:cBhvr>
                                      <p:to>
                                        <p:strVal val="visible"/>
                                      </p:to>
                                    </p:set>
                                    <p:animEffect transition="in" filter="wipe(left)">
                                      <p:cBhvr>
                                        <p:cTn id="10" dur="500"/>
                                        <p:tgtEl>
                                          <p:spTgt spid="28878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par>
                          <p:cTn id="15" fill="hold">
                            <p:stCondLst>
                              <p:cond delay="0"/>
                            </p:stCondLst>
                            <p:childTnLst>
                              <p:par>
                                <p:cTn id="16" presetID="22" presetClass="entr" presetSubtype="8" fill="hold" grpId="0" nodeType="afterEffect">
                                  <p:stCondLst>
                                    <p:cond delay="0"/>
                                  </p:stCondLst>
                                  <p:childTnLst>
                                    <p:set>
                                      <p:cBhvr>
                                        <p:cTn id="17" dur="1" fill="hold">
                                          <p:stCondLst>
                                            <p:cond delay="0"/>
                                          </p:stCondLst>
                                        </p:cTn>
                                        <p:tgtEl>
                                          <p:spTgt spid="288781"/>
                                        </p:tgtEl>
                                        <p:attrNameLst>
                                          <p:attrName>style.visibility</p:attrName>
                                        </p:attrNameLst>
                                      </p:cBhvr>
                                      <p:to>
                                        <p:strVal val="visible"/>
                                      </p:to>
                                    </p:set>
                                    <p:animEffect transition="in" filter="wipe(left)">
                                      <p:cBhvr>
                                        <p:cTn id="18" dur="500"/>
                                        <p:tgtEl>
                                          <p:spTgt spid="28878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par>
                          <p:cTn id="23" fill="hold">
                            <p:stCondLst>
                              <p:cond delay="0"/>
                            </p:stCondLst>
                            <p:childTnLst>
                              <p:par>
                                <p:cTn id="24" presetID="22" presetClass="entr" presetSubtype="1" fill="hold" grpId="0" nodeType="afterEffect">
                                  <p:stCondLst>
                                    <p:cond delay="0"/>
                                  </p:stCondLst>
                                  <p:childTnLst>
                                    <p:set>
                                      <p:cBhvr>
                                        <p:cTn id="25" dur="1" fill="hold">
                                          <p:stCondLst>
                                            <p:cond delay="0"/>
                                          </p:stCondLst>
                                        </p:cTn>
                                        <p:tgtEl>
                                          <p:spTgt spid="288782"/>
                                        </p:tgtEl>
                                        <p:attrNameLst>
                                          <p:attrName>style.visibility</p:attrName>
                                        </p:attrNameLst>
                                      </p:cBhvr>
                                      <p:to>
                                        <p:strVal val="visible"/>
                                      </p:to>
                                    </p:set>
                                    <p:animEffect transition="in" filter="wipe(up)">
                                      <p:cBhvr>
                                        <p:cTn id="26" dur="500"/>
                                        <p:tgtEl>
                                          <p:spTgt spid="288782"/>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88776"/>
                                        </p:tgtEl>
                                        <p:attrNameLst>
                                          <p:attrName>style.visibility</p:attrName>
                                        </p:attrNameLst>
                                      </p:cBhvr>
                                      <p:to>
                                        <p:strVal val="visible"/>
                                      </p:to>
                                    </p:set>
                                  </p:childTnLst>
                                </p:cTn>
                              </p:par>
                            </p:childTnLst>
                          </p:cTn>
                        </p:par>
                        <p:par>
                          <p:cTn id="31" fill="hold">
                            <p:stCondLst>
                              <p:cond delay="500"/>
                            </p:stCondLst>
                            <p:childTnLst>
                              <p:par>
                                <p:cTn id="32" presetID="22" presetClass="entr" presetSubtype="2" fill="hold" grpId="0" nodeType="afterEffect">
                                  <p:stCondLst>
                                    <p:cond delay="0"/>
                                  </p:stCondLst>
                                  <p:childTnLst>
                                    <p:set>
                                      <p:cBhvr>
                                        <p:cTn id="33" dur="1" fill="hold">
                                          <p:stCondLst>
                                            <p:cond delay="0"/>
                                          </p:stCondLst>
                                        </p:cTn>
                                        <p:tgtEl>
                                          <p:spTgt spid="288783"/>
                                        </p:tgtEl>
                                        <p:attrNameLst>
                                          <p:attrName>style.visibility</p:attrName>
                                        </p:attrNameLst>
                                      </p:cBhvr>
                                      <p:to>
                                        <p:strVal val="visible"/>
                                      </p:to>
                                    </p:set>
                                    <p:animEffect transition="in" filter="wipe(right)">
                                      <p:cBhvr>
                                        <p:cTn id="34" dur="500"/>
                                        <p:tgtEl>
                                          <p:spTgt spid="288783"/>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childTnLst>
                          </p:cTn>
                        </p:par>
                        <p:par>
                          <p:cTn id="39" fill="hold">
                            <p:stCondLst>
                              <p:cond delay="0"/>
                            </p:stCondLst>
                            <p:childTnLst>
                              <p:par>
                                <p:cTn id="40" presetID="22" presetClass="entr" presetSubtype="2" fill="hold" grpId="0" nodeType="afterEffect">
                                  <p:stCondLst>
                                    <p:cond delay="0"/>
                                  </p:stCondLst>
                                  <p:childTnLst>
                                    <p:set>
                                      <p:cBhvr>
                                        <p:cTn id="41" dur="1" fill="hold">
                                          <p:stCondLst>
                                            <p:cond delay="0"/>
                                          </p:stCondLst>
                                        </p:cTn>
                                        <p:tgtEl>
                                          <p:spTgt spid="288785"/>
                                        </p:tgtEl>
                                        <p:attrNameLst>
                                          <p:attrName>style.visibility</p:attrName>
                                        </p:attrNameLst>
                                      </p:cBhvr>
                                      <p:to>
                                        <p:strVal val="visible"/>
                                      </p:to>
                                    </p:set>
                                    <p:animEffect transition="in" filter="wipe(right)">
                                      <p:cBhvr>
                                        <p:cTn id="42" dur="500"/>
                                        <p:tgtEl>
                                          <p:spTgt spid="288785"/>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80" grpId="0" animBg="1"/>
      <p:bldP spid="288781" grpId="0" animBg="1"/>
      <p:bldP spid="288782" grpId="0" animBg="1"/>
      <p:bldP spid="288783" grpId="0" animBg="1"/>
      <p:bldP spid="288785"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9" descr="grassland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438" y="17463"/>
            <a:ext cx="2738437" cy="2054225"/>
          </a:xfrm>
          <a:prstGeom prst="rect">
            <a:avLst/>
          </a:prstGeom>
          <a:noFill/>
          <a:ln w="9525">
            <a:noFill/>
            <a:miter lim="800000"/>
            <a:headEnd/>
            <a:tailEnd/>
          </a:ln>
        </p:spPr>
      </p:pic>
      <p:pic>
        <p:nvPicPr>
          <p:cNvPr id="289796" name="Picture 4" descr="C:\My Documents\My Pictures\biol302\nutrient cycling\deer mouse.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48000" y="112713"/>
            <a:ext cx="2971800" cy="1812925"/>
          </a:xfrm>
          <a:prstGeom prst="rect">
            <a:avLst/>
          </a:prstGeom>
          <a:noFill/>
          <a:ln w="9525">
            <a:solidFill>
              <a:schemeClr val="bg1"/>
            </a:solidFill>
            <a:miter lim="800000"/>
            <a:headEnd/>
            <a:tailEnd/>
          </a:ln>
        </p:spPr>
      </p:pic>
      <p:pic>
        <p:nvPicPr>
          <p:cNvPr id="289797" name="Picture 5" descr="C:\My Documents\My Pictures\biol302\nutrient cycling\fox.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172200" y="76200"/>
            <a:ext cx="2895600" cy="2330450"/>
          </a:xfrm>
          <a:prstGeom prst="rect">
            <a:avLst/>
          </a:prstGeom>
          <a:noFill/>
          <a:ln w="9525">
            <a:solidFill>
              <a:schemeClr val="bg1"/>
            </a:solidFill>
            <a:miter lim="800000"/>
            <a:headEnd/>
            <a:tailEnd/>
          </a:ln>
        </p:spPr>
      </p:pic>
      <p:pic>
        <p:nvPicPr>
          <p:cNvPr id="289798" name="Picture 6" descr="C:\My Documents\My Pictures\biol302\nutrient cycling\sideoats.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527800" y="2514600"/>
            <a:ext cx="2540000" cy="3276600"/>
          </a:xfrm>
          <a:prstGeom prst="rect">
            <a:avLst/>
          </a:prstGeom>
          <a:noFill/>
          <a:ln w="9525">
            <a:solidFill>
              <a:schemeClr val="bg1"/>
            </a:solidFill>
            <a:miter lim="800000"/>
            <a:headEnd/>
            <a:tailEnd/>
          </a:ln>
        </p:spPr>
      </p:pic>
      <p:pic>
        <p:nvPicPr>
          <p:cNvPr id="289799" name="Picture 7" descr="C:\My Documents\My Pictures\biol302\nutrient cycling\Buffalo.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181600" y="4722813"/>
            <a:ext cx="2743200" cy="2071687"/>
          </a:xfrm>
          <a:prstGeom prst="rect">
            <a:avLst/>
          </a:prstGeom>
          <a:noFill/>
          <a:ln w="9525">
            <a:solidFill>
              <a:schemeClr val="bg1"/>
            </a:solidFill>
            <a:miter lim="800000"/>
            <a:headEnd/>
            <a:tailEnd/>
          </a:ln>
        </p:spPr>
      </p:pic>
      <p:pic>
        <p:nvPicPr>
          <p:cNvPr id="289801" name="Picture 9" descr="C:\My Documents\My Pictures\biol302\nutrient cycling\spiderwort 1.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413000" y="4813300"/>
            <a:ext cx="2540000" cy="1892300"/>
          </a:xfrm>
          <a:prstGeom prst="rect">
            <a:avLst/>
          </a:prstGeom>
          <a:noFill/>
          <a:ln w="9525">
            <a:solidFill>
              <a:schemeClr val="bg1"/>
            </a:solidFill>
            <a:miter lim="800000"/>
            <a:headEnd/>
            <a:tailEnd/>
          </a:ln>
        </p:spPr>
      </p:pic>
      <p:pic>
        <p:nvPicPr>
          <p:cNvPr id="289802" name="Picture 10" descr="C:\My Documents\My Pictures\biol302\nutrient cycling\rabbit.jp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52400" y="2362200"/>
            <a:ext cx="2590800" cy="1930400"/>
          </a:xfrm>
          <a:prstGeom prst="rect">
            <a:avLst/>
          </a:prstGeom>
          <a:noFill/>
          <a:ln w="9525">
            <a:solidFill>
              <a:schemeClr val="bg1"/>
            </a:solidFill>
            <a:miter lim="800000"/>
            <a:headEnd/>
            <a:tailEnd/>
          </a:ln>
        </p:spPr>
      </p:pic>
      <p:pic>
        <p:nvPicPr>
          <p:cNvPr id="289803" name="Picture 11" descr="C:\My Documents\My Pictures\biol302\nutrient cycling\owl.jpg"/>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3370263" y="1981200"/>
            <a:ext cx="2006600" cy="2667000"/>
          </a:xfrm>
          <a:prstGeom prst="rect">
            <a:avLst/>
          </a:prstGeom>
          <a:noFill/>
          <a:ln w="9525">
            <a:solidFill>
              <a:schemeClr val="bg1"/>
            </a:solidFill>
            <a:miter lim="800000"/>
            <a:headEnd/>
            <a:tailEnd/>
          </a:ln>
        </p:spPr>
      </p:pic>
      <p:sp>
        <p:nvSpPr>
          <p:cNvPr id="289804" name="AutoShape 12"/>
          <p:cNvSpPr>
            <a:spLocks noChangeArrowheads="1"/>
          </p:cNvSpPr>
          <p:nvPr/>
        </p:nvSpPr>
        <p:spPr bwMode="auto">
          <a:xfrm rot="7159441">
            <a:off x="7389813" y="5784850"/>
            <a:ext cx="1519237" cy="550863"/>
          </a:xfrm>
          <a:prstGeom prst="curvedDownArrow">
            <a:avLst>
              <a:gd name="adj1" fmla="val 55158"/>
              <a:gd name="adj2" fmla="val 11031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9805" name="AutoShape 13"/>
          <p:cNvSpPr>
            <a:spLocks noChangeArrowheads="1"/>
          </p:cNvSpPr>
          <p:nvPr/>
        </p:nvSpPr>
        <p:spPr bwMode="auto">
          <a:xfrm>
            <a:off x="5257800" y="152400"/>
            <a:ext cx="1447800" cy="457200"/>
          </a:xfrm>
          <a:prstGeom prst="curvedDownArrow">
            <a:avLst>
              <a:gd name="adj1" fmla="val 63333"/>
              <a:gd name="adj2" fmla="val 12666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9806" name="AutoShape 14"/>
          <p:cNvSpPr>
            <a:spLocks noChangeArrowheads="1"/>
          </p:cNvSpPr>
          <p:nvPr/>
        </p:nvSpPr>
        <p:spPr bwMode="auto">
          <a:xfrm rot="-10728491">
            <a:off x="4114800" y="6248400"/>
            <a:ext cx="1524000" cy="457200"/>
          </a:xfrm>
          <a:prstGeom prst="curvedDownArrow">
            <a:avLst>
              <a:gd name="adj1" fmla="val 66667"/>
              <a:gd name="adj2" fmla="val 133333"/>
              <a:gd name="adj3" fmla="val 33333"/>
            </a:avLst>
          </a:prstGeom>
          <a:solidFill>
            <a:schemeClr val="bg1"/>
          </a:solidFill>
          <a:ln w="9525">
            <a:solidFill>
              <a:schemeClr val="tx1"/>
            </a:solidFill>
            <a:miter lim="800000"/>
            <a:headEnd/>
            <a:tailEnd/>
          </a:ln>
        </p:spPr>
        <p:txBody>
          <a:bodyPr wrap="none" anchor="ctr"/>
          <a:lstStyle/>
          <a:p>
            <a:endParaRPr lang="en-US" dirty="0"/>
          </a:p>
        </p:txBody>
      </p:sp>
      <p:pic>
        <p:nvPicPr>
          <p:cNvPr id="289800" name="Picture 8" descr="C:\My Documents\My Pictures\biol302\nutrient cycling\spiderwort.jpg"/>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50800" y="4419600"/>
            <a:ext cx="2921000" cy="2103438"/>
          </a:xfrm>
          <a:prstGeom prst="rect">
            <a:avLst/>
          </a:prstGeom>
          <a:noFill/>
          <a:ln w="9525">
            <a:solidFill>
              <a:schemeClr val="bg1"/>
            </a:solidFill>
            <a:miter lim="800000"/>
            <a:headEnd/>
            <a:tailEnd/>
          </a:ln>
        </p:spPr>
      </p:pic>
      <p:sp>
        <p:nvSpPr>
          <p:cNvPr id="289807" name="AutoShape 15"/>
          <p:cNvSpPr>
            <a:spLocks noChangeArrowheads="1"/>
          </p:cNvSpPr>
          <p:nvPr/>
        </p:nvSpPr>
        <p:spPr bwMode="auto">
          <a:xfrm>
            <a:off x="2438400" y="152400"/>
            <a:ext cx="1447800" cy="457200"/>
          </a:xfrm>
          <a:prstGeom prst="curvedDownArrow">
            <a:avLst>
              <a:gd name="adj1" fmla="val 63333"/>
              <a:gd name="adj2" fmla="val 12666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9808" name="AutoShape 16"/>
          <p:cNvSpPr>
            <a:spLocks noChangeArrowheads="1"/>
          </p:cNvSpPr>
          <p:nvPr/>
        </p:nvSpPr>
        <p:spPr bwMode="auto">
          <a:xfrm>
            <a:off x="2286000" y="2438400"/>
            <a:ext cx="1447800" cy="457200"/>
          </a:xfrm>
          <a:prstGeom prst="curvedDownArrow">
            <a:avLst>
              <a:gd name="adj1" fmla="val 63333"/>
              <a:gd name="adj2" fmla="val 126667"/>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9809" name="AutoShape 17"/>
          <p:cNvSpPr>
            <a:spLocks noChangeArrowheads="1"/>
          </p:cNvSpPr>
          <p:nvPr/>
        </p:nvSpPr>
        <p:spPr bwMode="auto">
          <a:xfrm>
            <a:off x="8534400" y="1828800"/>
            <a:ext cx="352425" cy="1524000"/>
          </a:xfrm>
          <a:prstGeom prst="curvedLeftArrow">
            <a:avLst>
              <a:gd name="adj1" fmla="val 86486"/>
              <a:gd name="adj2" fmla="val 172973"/>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89811" name="AutoShape 19"/>
          <p:cNvSpPr>
            <a:spLocks noChangeArrowheads="1"/>
          </p:cNvSpPr>
          <p:nvPr/>
        </p:nvSpPr>
        <p:spPr bwMode="auto">
          <a:xfrm rot="-10312700">
            <a:off x="150813" y="3663950"/>
            <a:ext cx="457200" cy="1524000"/>
          </a:xfrm>
          <a:prstGeom prst="curvedLeftArrow">
            <a:avLst>
              <a:gd name="adj1" fmla="val 66667"/>
              <a:gd name="adj2" fmla="val 133333"/>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121</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9807"/>
                                        </p:tgtEl>
                                        <p:attrNameLst>
                                          <p:attrName>style.visibility</p:attrName>
                                        </p:attrNameLst>
                                      </p:cBhvr>
                                      <p:to>
                                        <p:strVal val="visible"/>
                                      </p:to>
                                    </p:set>
                                    <p:animEffect transition="in" filter="wipe(left)">
                                      <p:cBhvr>
                                        <p:cTn id="7" dur="500"/>
                                        <p:tgtEl>
                                          <p:spTgt spid="28980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289796"/>
                                        </p:tgtEl>
                                        <p:attrNameLst>
                                          <p:attrName>style.visibility</p:attrName>
                                        </p:attrNameLst>
                                      </p:cBhvr>
                                      <p:to>
                                        <p:strVal val="visible"/>
                                      </p:to>
                                    </p:se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89805"/>
                                        </p:tgtEl>
                                        <p:attrNameLst>
                                          <p:attrName>style.visibility</p:attrName>
                                        </p:attrNameLst>
                                      </p:cBhvr>
                                      <p:to>
                                        <p:strVal val="visible"/>
                                      </p:to>
                                    </p:set>
                                    <p:animEffect transition="in" filter="wipe(left)">
                                      <p:cBhvr>
                                        <p:cTn id="15" dur="500"/>
                                        <p:tgtEl>
                                          <p:spTgt spid="28980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289797"/>
                                        </p:tgtEl>
                                        <p:attrNameLst>
                                          <p:attrName>style.visibility</p:attrName>
                                        </p:attrNameLst>
                                      </p:cBhvr>
                                      <p:to>
                                        <p:strVal val="visible"/>
                                      </p:to>
                                    </p:se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289809"/>
                                        </p:tgtEl>
                                        <p:attrNameLst>
                                          <p:attrName>style.visibility</p:attrName>
                                        </p:attrNameLst>
                                      </p:cBhvr>
                                      <p:to>
                                        <p:strVal val="visible"/>
                                      </p:to>
                                    </p:set>
                                    <p:animEffect transition="in" filter="wipe(up)">
                                      <p:cBhvr>
                                        <p:cTn id="23" dur="500"/>
                                        <p:tgtEl>
                                          <p:spTgt spid="28980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499"/>
                                          </p:stCondLst>
                                        </p:cTn>
                                        <p:tgtEl>
                                          <p:spTgt spid="289798"/>
                                        </p:tgtEl>
                                        <p:attrNameLst>
                                          <p:attrName>style.visibility</p:attrName>
                                        </p:attrNameLst>
                                      </p:cBhvr>
                                      <p:to>
                                        <p:strVal val="visible"/>
                                      </p:to>
                                    </p:set>
                                  </p:childTnLst>
                                </p:cTn>
                              </p:par>
                            </p:childTnLst>
                          </p:cTn>
                        </p:par>
                        <p:par>
                          <p:cTn id="28" fill="hold">
                            <p:stCondLst>
                              <p:cond delay="500"/>
                            </p:stCondLst>
                            <p:childTnLst>
                              <p:par>
                                <p:cTn id="29" presetID="22" presetClass="entr" presetSubtype="2" fill="hold" grpId="0" nodeType="afterEffect">
                                  <p:stCondLst>
                                    <p:cond delay="0"/>
                                  </p:stCondLst>
                                  <p:childTnLst>
                                    <p:set>
                                      <p:cBhvr>
                                        <p:cTn id="30" dur="1" fill="hold">
                                          <p:stCondLst>
                                            <p:cond delay="0"/>
                                          </p:stCondLst>
                                        </p:cTn>
                                        <p:tgtEl>
                                          <p:spTgt spid="289804"/>
                                        </p:tgtEl>
                                        <p:attrNameLst>
                                          <p:attrName>style.visibility</p:attrName>
                                        </p:attrNameLst>
                                      </p:cBhvr>
                                      <p:to>
                                        <p:strVal val="visible"/>
                                      </p:to>
                                    </p:set>
                                    <p:animEffect transition="in" filter="wipe(right)">
                                      <p:cBhvr>
                                        <p:cTn id="31" dur="500"/>
                                        <p:tgtEl>
                                          <p:spTgt spid="289804"/>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499"/>
                                          </p:stCondLst>
                                        </p:cTn>
                                        <p:tgtEl>
                                          <p:spTgt spid="289799"/>
                                        </p:tgtEl>
                                        <p:attrNameLst>
                                          <p:attrName>style.visibility</p:attrName>
                                        </p:attrNameLst>
                                      </p:cBhvr>
                                      <p:to>
                                        <p:strVal val="visible"/>
                                      </p:to>
                                    </p:set>
                                  </p:childTnLst>
                                </p:cTn>
                              </p:par>
                            </p:childTnLst>
                          </p:cTn>
                        </p:par>
                        <p:par>
                          <p:cTn id="36" fill="hold">
                            <p:stCondLst>
                              <p:cond delay="500"/>
                            </p:stCondLst>
                            <p:childTnLst>
                              <p:par>
                                <p:cTn id="37" presetID="22" presetClass="entr" presetSubtype="2" fill="hold" grpId="0" nodeType="afterEffect">
                                  <p:stCondLst>
                                    <p:cond delay="0"/>
                                  </p:stCondLst>
                                  <p:childTnLst>
                                    <p:set>
                                      <p:cBhvr>
                                        <p:cTn id="38" dur="1" fill="hold">
                                          <p:stCondLst>
                                            <p:cond delay="0"/>
                                          </p:stCondLst>
                                        </p:cTn>
                                        <p:tgtEl>
                                          <p:spTgt spid="289806"/>
                                        </p:tgtEl>
                                        <p:attrNameLst>
                                          <p:attrName>style.visibility</p:attrName>
                                        </p:attrNameLst>
                                      </p:cBhvr>
                                      <p:to>
                                        <p:strVal val="visible"/>
                                      </p:to>
                                    </p:set>
                                    <p:animEffect transition="in" filter="wipe(right)">
                                      <p:cBhvr>
                                        <p:cTn id="39" dur="500"/>
                                        <p:tgtEl>
                                          <p:spTgt spid="289806"/>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499"/>
                                          </p:stCondLst>
                                        </p:cTn>
                                        <p:tgtEl>
                                          <p:spTgt spid="289801"/>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499"/>
                                          </p:stCondLst>
                                        </p:cTn>
                                        <p:tgtEl>
                                          <p:spTgt spid="289800"/>
                                        </p:tgtEl>
                                        <p:attrNameLst>
                                          <p:attrName>style.visibility</p:attrName>
                                        </p:attrNameLst>
                                      </p:cBhvr>
                                      <p:to>
                                        <p:strVal val="visible"/>
                                      </p:to>
                                    </p:set>
                                  </p:childTnLst>
                                </p:cTn>
                              </p:par>
                            </p:childTnLst>
                          </p:cTn>
                        </p:par>
                        <p:par>
                          <p:cTn id="46" fill="hold">
                            <p:stCondLst>
                              <p:cond delay="500"/>
                            </p:stCondLst>
                            <p:childTnLst>
                              <p:par>
                                <p:cTn id="47" presetID="22" presetClass="entr" presetSubtype="4" fill="hold" grpId="0" nodeType="afterEffect">
                                  <p:stCondLst>
                                    <p:cond delay="0"/>
                                  </p:stCondLst>
                                  <p:childTnLst>
                                    <p:set>
                                      <p:cBhvr>
                                        <p:cTn id="48" dur="1" fill="hold">
                                          <p:stCondLst>
                                            <p:cond delay="0"/>
                                          </p:stCondLst>
                                        </p:cTn>
                                        <p:tgtEl>
                                          <p:spTgt spid="289811"/>
                                        </p:tgtEl>
                                        <p:attrNameLst>
                                          <p:attrName>style.visibility</p:attrName>
                                        </p:attrNameLst>
                                      </p:cBhvr>
                                      <p:to>
                                        <p:strVal val="visible"/>
                                      </p:to>
                                    </p:set>
                                    <p:animEffect transition="in" filter="wipe(down)">
                                      <p:cBhvr>
                                        <p:cTn id="49" dur="500"/>
                                        <p:tgtEl>
                                          <p:spTgt spid="289811"/>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499"/>
                                          </p:stCondLst>
                                        </p:cTn>
                                        <p:tgtEl>
                                          <p:spTgt spid="289802"/>
                                        </p:tgtEl>
                                        <p:attrNameLst>
                                          <p:attrName>style.visibility</p:attrName>
                                        </p:attrNameLst>
                                      </p:cBhvr>
                                      <p:to>
                                        <p:strVal val="visible"/>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289808"/>
                                        </p:tgtEl>
                                        <p:attrNameLst>
                                          <p:attrName>style.visibility</p:attrName>
                                        </p:attrNameLst>
                                      </p:cBhvr>
                                      <p:to>
                                        <p:strVal val="visible"/>
                                      </p:to>
                                    </p:set>
                                    <p:animEffect transition="in" filter="wipe(left)">
                                      <p:cBhvr>
                                        <p:cTn id="57" dur="500"/>
                                        <p:tgtEl>
                                          <p:spTgt spid="289808"/>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499"/>
                                          </p:stCondLst>
                                        </p:cTn>
                                        <p:tgtEl>
                                          <p:spTgt spid="2898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04" grpId="0" animBg="1"/>
      <p:bldP spid="289805" grpId="0" animBg="1"/>
      <p:bldP spid="289806" grpId="0" animBg="1"/>
      <p:bldP spid="289807" grpId="0" animBg="1"/>
      <p:bldP spid="289808" grpId="0" animBg="1"/>
      <p:bldP spid="289809" grpId="0" animBg="1"/>
      <p:bldP spid="289811"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0279" name="Picture 7" descr="C:\My Documents\My Pictures\biol302\nutrient cycling\grassFire.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33800" y="76200"/>
            <a:ext cx="3962400" cy="2657475"/>
          </a:xfrm>
          <a:prstGeom prst="rect">
            <a:avLst/>
          </a:prstGeom>
          <a:noFill/>
          <a:ln w="9525">
            <a:solidFill>
              <a:schemeClr val="bg1"/>
            </a:solidFill>
            <a:miter lim="800000"/>
            <a:headEnd/>
            <a:tailEnd/>
          </a:ln>
        </p:spPr>
      </p:pic>
      <p:sp>
        <p:nvSpPr>
          <p:cNvPr id="310280" name="AutoShape 8"/>
          <p:cNvSpPr>
            <a:spLocks noChangeArrowheads="1"/>
          </p:cNvSpPr>
          <p:nvPr/>
        </p:nvSpPr>
        <p:spPr bwMode="auto">
          <a:xfrm rot="-2257126">
            <a:off x="7696200" y="1295400"/>
            <a:ext cx="504825" cy="1676400"/>
          </a:xfrm>
          <a:prstGeom prst="curvedLeftArrow">
            <a:avLst>
              <a:gd name="adj1" fmla="val 66415"/>
              <a:gd name="adj2" fmla="val 132830"/>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310281" name="AutoShape 9"/>
          <p:cNvSpPr>
            <a:spLocks noChangeArrowheads="1"/>
          </p:cNvSpPr>
          <p:nvPr/>
        </p:nvSpPr>
        <p:spPr bwMode="auto">
          <a:xfrm>
            <a:off x="2971800" y="152400"/>
            <a:ext cx="1595438" cy="457200"/>
          </a:xfrm>
          <a:prstGeom prst="curvedDownArrow">
            <a:avLst>
              <a:gd name="adj1" fmla="val 69792"/>
              <a:gd name="adj2" fmla="val 139583"/>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310282" name="AutoShape 10"/>
          <p:cNvSpPr>
            <a:spLocks noChangeArrowheads="1"/>
          </p:cNvSpPr>
          <p:nvPr/>
        </p:nvSpPr>
        <p:spPr bwMode="auto">
          <a:xfrm rot="1453289">
            <a:off x="7010400" y="4495800"/>
            <a:ext cx="352425" cy="1524000"/>
          </a:xfrm>
          <a:prstGeom prst="curvedLeftArrow">
            <a:avLst>
              <a:gd name="adj1" fmla="val 86486"/>
              <a:gd name="adj2" fmla="val 172973"/>
              <a:gd name="adj3" fmla="val 33333"/>
            </a:avLst>
          </a:prstGeom>
          <a:solidFill>
            <a:schemeClr val="bg1"/>
          </a:solidFill>
          <a:ln w="9525">
            <a:solidFill>
              <a:schemeClr val="tx1"/>
            </a:solidFill>
            <a:miter lim="800000"/>
            <a:headEnd/>
            <a:tailEnd/>
          </a:ln>
        </p:spPr>
        <p:txBody>
          <a:bodyPr wrap="none" anchor="ctr"/>
          <a:lstStyle/>
          <a:p>
            <a:endParaRPr lang="en-US" dirty="0"/>
          </a:p>
        </p:txBody>
      </p:sp>
      <p:sp>
        <p:nvSpPr>
          <p:cNvPr id="310283" name="AutoShape 11"/>
          <p:cNvSpPr>
            <a:spLocks noChangeArrowheads="1"/>
          </p:cNvSpPr>
          <p:nvPr/>
        </p:nvSpPr>
        <p:spPr bwMode="auto">
          <a:xfrm rot="6691562">
            <a:off x="2286000" y="4876800"/>
            <a:ext cx="533400" cy="1447800"/>
          </a:xfrm>
          <a:prstGeom prst="curvedLeftArrow">
            <a:avLst>
              <a:gd name="adj1" fmla="val 54286"/>
              <a:gd name="adj2" fmla="val 108571"/>
              <a:gd name="adj3" fmla="val 33333"/>
            </a:avLst>
          </a:prstGeom>
          <a:solidFill>
            <a:schemeClr val="bg1"/>
          </a:solidFill>
          <a:ln w="9525">
            <a:solidFill>
              <a:schemeClr val="tx1"/>
            </a:solidFill>
            <a:miter lim="800000"/>
            <a:headEnd/>
            <a:tailEnd/>
          </a:ln>
        </p:spPr>
        <p:txBody>
          <a:bodyPr wrap="none" anchor="ctr"/>
          <a:lstStyle/>
          <a:p>
            <a:endParaRPr lang="en-US" dirty="0"/>
          </a:p>
        </p:txBody>
      </p:sp>
      <p:pic>
        <p:nvPicPr>
          <p:cNvPr id="16391" name="Picture 12" descr="sporobolus.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1500" y="71438"/>
            <a:ext cx="2398713" cy="2500312"/>
          </a:xfrm>
          <a:prstGeom prst="rect">
            <a:avLst/>
          </a:prstGeom>
          <a:noFill/>
          <a:ln w="9525">
            <a:noFill/>
            <a:miter lim="800000"/>
            <a:headEnd/>
            <a:tailEnd/>
          </a:ln>
        </p:spPr>
      </p:pic>
      <p:pic>
        <p:nvPicPr>
          <p:cNvPr id="14" name="Picture 13" descr="beaver.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42075" y="2928938"/>
            <a:ext cx="2487613" cy="1714500"/>
          </a:xfrm>
          <a:prstGeom prst="rect">
            <a:avLst/>
          </a:prstGeom>
          <a:noFill/>
          <a:ln w="9525">
            <a:noFill/>
            <a:miter lim="800000"/>
            <a:headEnd/>
            <a:tailEnd/>
          </a:ln>
        </p:spPr>
      </p:pic>
      <p:pic>
        <p:nvPicPr>
          <p:cNvPr id="15" name="Picture 14" descr="river.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29000" y="4214813"/>
            <a:ext cx="3214688" cy="2411412"/>
          </a:xfrm>
          <a:prstGeom prst="rect">
            <a:avLst/>
          </a:prstGeom>
          <a:noFill/>
          <a:ln w="9525">
            <a:noFill/>
            <a:miter lim="800000"/>
            <a:headEnd/>
            <a:tailEnd/>
          </a:ln>
        </p:spPr>
      </p:pic>
      <p:pic>
        <p:nvPicPr>
          <p:cNvPr id="16" name="Picture 15" descr="ocean.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14313" y="2857500"/>
            <a:ext cx="3100387" cy="2319338"/>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0281"/>
                                        </p:tgtEl>
                                        <p:attrNameLst>
                                          <p:attrName>style.visibility</p:attrName>
                                        </p:attrNameLst>
                                      </p:cBhvr>
                                      <p:to>
                                        <p:strVal val="visible"/>
                                      </p:to>
                                    </p:set>
                                    <p:animEffect transition="in" filter="wipe(left)">
                                      <p:cBhvr>
                                        <p:cTn id="7" dur="500"/>
                                        <p:tgtEl>
                                          <p:spTgt spid="31028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310279"/>
                                        </p:tgtEl>
                                        <p:attrNameLst>
                                          <p:attrName>style.visibility</p:attrName>
                                        </p:attrNameLst>
                                      </p:cBhvr>
                                      <p:to>
                                        <p:strVal val="visible"/>
                                      </p:to>
                                    </p:se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310280"/>
                                        </p:tgtEl>
                                        <p:attrNameLst>
                                          <p:attrName>style.visibility</p:attrName>
                                        </p:attrNameLst>
                                      </p:cBhvr>
                                      <p:to>
                                        <p:strVal val="visible"/>
                                      </p:to>
                                    </p:set>
                                    <p:animEffect transition="in" filter="wipe(up)">
                                      <p:cBhvr>
                                        <p:cTn id="15" dur="500"/>
                                        <p:tgtEl>
                                          <p:spTgt spid="31028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childTnLst>
                                </p:cTn>
                              </p:par>
                            </p:childTnLst>
                          </p:cTn>
                        </p:par>
                        <p:par>
                          <p:cTn id="20" fill="hold">
                            <p:stCondLst>
                              <p:cond delay="0"/>
                            </p:stCondLst>
                            <p:childTnLst>
                              <p:par>
                                <p:cTn id="21" presetID="22" presetClass="entr" presetSubtype="1" fill="hold" grpId="0" nodeType="afterEffect">
                                  <p:stCondLst>
                                    <p:cond delay="0"/>
                                  </p:stCondLst>
                                  <p:childTnLst>
                                    <p:set>
                                      <p:cBhvr>
                                        <p:cTn id="22" dur="1" fill="hold">
                                          <p:stCondLst>
                                            <p:cond delay="0"/>
                                          </p:stCondLst>
                                        </p:cTn>
                                        <p:tgtEl>
                                          <p:spTgt spid="310282"/>
                                        </p:tgtEl>
                                        <p:attrNameLst>
                                          <p:attrName>style.visibility</p:attrName>
                                        </p:attrNameLst>
                                      </p:cBhvr>
                                      <p:to>
                                        <p:strVal val="visible"/>
                                      </p:to>
                                    </p:set>
                                    <p:animEffect transition="in" filter="wipe(up)">
                                      <p:cBhvr>
                                        <p:cTn id="23" dur="500"/>
                                        <p:tgtEl>
                                          <p:spTgt spid="31028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childTnLst>
                          </p:cTn>
                        </p:par>
                        <p:par>
                          <p:cTn id="28" fill="hold">
                            <p:stCondLst>
                              <p:cond delay="0"/>
                            </p:stCondLst>
                            <p:childTnLst>
                              <p:par>
                                <p:cTn id="29" presetID="22" presetClass="entr" presetSubtype="2" fill="hold" grpId="0" nodeType="afterEffect">
                                  <p:stCondLst>
                                    <p:cond delay="0"/>
                                  </p:stCondLst>
                                  <p:childTnLst>
                                    <p:set>
                                      <p:cBhvr>
                                        <p:cTn id="30" dur="1" fill="hold">
                                          <p:stCondLst>
                                            <p:cond delay="0"/>
                                          </p:stCondLst>
                                        </p:cTn>
                                        <p:tgtEl>
                                          <p:spTgt spid="310283"/>
                                        </p:tgtEl>
                                        <p:attrNameLst>
                                          <p:attrName>style.visibility</p:attrName>
                                        </p:attrNameLst>
                                      </p:cBhvr>
                                      <p:to>
                                        <p:strVal val="visible"/>
                                      </p:to>
                                    </p:set>
                                    <p:animEffect transition="in" filter="wipe(right)">
                                      <p:cBhvr>
                                        <p:cTn id="31" dur="500"/>
                                        <p:tgtEl>
                                          <p:spTgt spid="310283"/>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80" grpId="0" animBg="1"/>
      <p:bldP spid="310281" grpId="0" animBg="1"/>
      <p:bldP spid="310282" grpId="0" animBg="1"/>
      <p:bldP spid="310283"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4" name="Picture 14" descr="C:\My Documents\My Pictures\biol302\nutrient cycling\ghandi.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683501" y="1783358"/>
            <a:ext cx="1460500" cy="1896612"/>
          </a:xfrm>
          <a:prstGeom prst="rect">
            <a:avLst/>
          </a:prstGeom>
          <a:noFill/>
          <a:ln w="9525">
            <a:noFill/>
            <a:miter lim="800000"/>
            <a:headEnd/>
            <a:tailEnd/>
          </a:ln>
        </p:spPr>
      </p:pic>
      <p:pic>
        <p:nvPicPr>
          <p:cNvPr id="25" name="Picture 24" descr="hu jintao.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bwMode="auto">
          <a:xfrm>
            <a:off x="10149" y="7513"/>
            <a:ext cx="1312318" cy="1772816"/>
          </a:xfrm>
          <a:prstGeom prst="rect">
            <a:avLst/>
          </a:prstGeom>
          <a:noFill/>
          <a:ln w="9525">
            <a:noFill/>
            <a:miter lim="800000"/>
            <a:headEnd/>
            <a:tailEnd/>
          </a:ln>
        </p:spPr>
      </p:pic>
      <p:pic>
        <p:nvPicPr>
          <p:cNvPr id="28" name="Picture 27" descr="stephen harper.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bwMode="auto">
          <a:xfrm>
            <a:off x="7215220" y="5003825"/>
            <a:ext cx="1928812" cy="1881560"/>
          </a:xfrm>
          <a:prstGeom prst="rect">
            <a:avLst/>
          </a:prstGeom>
          <a:noFill/>
          <a:ln w="9525">
            <a:noFill/>
            <a:miter lim="800000"/>
            <a:headEnd/>
            <a:tailEnd/>
          </a:ln>
        </p:spPr>
      </p:pic>
      <p:pic>
        <p:nvPicPr>
          <p:cNvPr id="33" name="Picture 32" descr="hillary clinton.jp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bwMode="auto">
          <a:xfrm>
            <a:off x="4572000" y="1700808"/>
            <a:ext cx="1499617" cy="1910841"/>
          </a:xfrm>
          <a:prstGeom prst="rect">
            <a:avLst/>
          </a:prstGeom>
          <a:noFill/>
          <a:ln w="9525">
            <a:noFill/>
            <a:miter lim="800000"/>
            <a:headEnd/>
            <a:tailEnd/>
          </a:ln>
        </p:spPr>
      </p:pic>
      <p:pic>
        <p:nvPicPr>
          <p:cNvPr id="37" name="Picture 36" descr="obama.jpg"/>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bwMode="auto">
          <a:xfrm>
            <a:off x="1547664" y="4918827"/>
            <a:ext cx="1522834" cy="1966557"/>
          </a:xfrm>
          <a:prstGeom prst="rect">
            <a:avLst/>
          </a:prstGeom>
          <a:noFill/>
          <a:ln w="9525">
            <a:noFill/>
            <a:miter lim="800000"/>
            <a:headEnd/>
            <a:tailEnd/>
          </a:ln>
        </p:spPr>
      </p:pic>
      <p:pic>
        <p:nvPicPr>
          <p:cNvPr id="26" name="Picture 25" descr="ahmadinejad.jpg"/>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bwMode="auto">
          <a:xfrm>
            <a:off x="7582463" y="1556792"/>
            <a:ext cx="1598049" cy="1896612"/>
          </a:xfrm>
          <a:prstGeom prst="rect">
            <a:avLst/>
          </a:prstGeom>
          <a:noFill/>
          <a:ln w="9525">
            <a:noFill/>
            <a:miter lim="800000"/>
            <a:headEnd/>
            <a:tailEnd/>
          </a:ln>
        </p:spPr>
      </p:pic>
      <p:pic>
        <p:nvPicPr>
          <p:cNvPr id="2" name="Picture 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31640" y="0"/>
            <a:ext cx="1628800" cy="1772816"/>
          </a:xfrm>
          <a:prstGeom prst="rect">
            <a:avLst/>
          </a:prstGeom>
        </p:spPr>
      </p:pic>
      <p:pic>
        <p:nvPicPr>
          <p:cNvPr id="3" name="Picture 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87824" y="-34169"/>
            <a:ext cx="1335007" cy="1841154"/>
          </a:xfrm>
          <a:prstGeom prst="rect">
            <a:avLst/>
          </a:prstGeom>
        </p:spPr>
      </p:pic>
      <p:pic>
        <p:nvPicPr>
          <p:cNvPr id="6" name="Picture 5"/>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5718441" y="3645024"/>
            <a:ext cx="1877895" cy="1557360"/>
          </a:xfrm>
          <a:prstGeom prst="rect">
            <a:avLst/>
          </a:prstGeom>
        </p:spPr>
      </p:pic>
      <p:pic>
        <p:nvPicPr>
          <p:cNvPr id="7" name="Picture 6"/>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4283968" y="7513"/>
            <a:ext cx="1570666" cy="1765303"/>
          </a:xfrm>
          <a:prstGeom prst="rect">
            <a:avLst/>
          </a:prstGeom>
        </p:spPr>
      </p:pic>
      <p:pic>
        <p:nvPicPr>
          <p:cNvPr id="8" name="Picture 7"/>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0149" y="1780329"/>
            <a:ext cx="1673352" cy="2008429"/>
          </a:xfrm>
          <a:prstGeom prst="rect">
            <a:avLst/>
          </a:prstGeom>
        </p:spPr>
      </p:pic>
      <p:pic>
        <p:nvPicPr>
          <p:cNvPr id="9" name="Picture 8"/>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35496" y="3420181"/>
            <a:ext cx="1546883" cy="1520987"/>
          </a:xfrm>
          <a:prstGeom prst="rect">
            <a:avLst/>
          </a:prstGeom>
        </p:spPr>
      </p:pic>
      <p:pic>
        <p:nvPicPr>
          <p:cNvPr id="10" name="Picture 9"/>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940152" y="1628800"/>
            <a:ext cx="1683598" cy="2038694"/>
          </a:xfrm>
          <a:prstGeom prst="rect">
            <a:avLst/>
          </a:prstGeom>
        </p:spPr>
      </p:pic>
      <p:pic>
        <p:nvPicPr>
          <p:cNvPr id="13" name="Picture 12"/>
          <p:cNvPicPr>
            <a:picLocks noChangeAspect="1"/>
          </p:cNvPicPr>
          <p:nvPr/>
        </p:nvPicPr>
        <p:blipFill>
          <a:blip r:embed="rId16">
            <a:extLst>
              <a:ext uri="{28A0092B-C50C-407E-A947-70E740481C1C}">
                <a14:useLocalDpi xmlns:a14="http://schemas.microsoft.com/office/drawing/2010/main"/>
              </a:ext>
            </a:extLst>
          </a:blip>
          <a:stretch>
            <a:fillRect/>
          </a:stretch>
        </p:blipFill>
        <p:spPr>
          <a:xfrm>
            <a:off x="5796136" y="-24772"/>
            <a:ext cx="1422846" cy="1725579"/>
          </a:xfrm>
          <a:prstGeom prst="rect">
            <a:avLst/>
          </a:prstGeom>
        </p:spPr>
      </p:pic>
      <p:pic>
        <p:nvPicPr>
          <p:cNvPr id="14" name="Picture 13"/>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36511" y="4891467"/>
            <a:ext cx="1720012" cy="1993917"/>
          </a:xfrm>
          <a:prstGeom prst="rect">
            <a:avLst/>
          </a:prstGeom>
        </p:spPr>
      </p:pic>
      <p:pic>
        <p:nvPicPr>
          <p:cNvPr id="15" name="Picture 14"/>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6902132" y="7513"/>
            <a:ext cx="2278380" cy="1558619"/>
          </a:xfrm>
          <a:prstGeom prst="rect">
            <a:avLst/>
          </a:prstGeom>
        </p:spPr>
      </p:pic>
      <p:pic>
        <p:nvPicPr>
          <p:cNvPr id="16" name="Picture 15"/>
          <p:cNvPicPr>
            <a:picLocks noChangeAspect="1"/>
          </p:cNvPicPr>
          <p:nvPr/>
        </p:nvPicPr>
        <p:blipFill rotWithShape="1">
          <a:blip r:embed="rId19" cstate="screen">
            <a:extLst>
              <a:ext uri="{28A0092B-C50C-407E-A947-70E740481C1C}">
                <a14:useLocalDpi xmlns:a14="http://schemas.microsoft.com/office/drawing/2010/main"/>
              </a:ext>
            </a:extLst>
          </a:blip>
          <a:srcRect/>
          <a:stretch/>
        </p:blipFill>
        <p:spPr>
          <a:xfrm>
            <a:off x="7631362" y="3284983"/>
            <a:ext cx="1515419" cy="1789844"/>
          </a:xfrm>
          <a:prstGeom prst="rect">
            <a:avLst/>
          </a:prstGeom>
        </p:spPr>
      </p:pic>
      <p:pic>
        <p:nvPicPr>
          <p:cNvPr id="17" name="Picture 16"/>
          <p:cNvPicPr>
            <a:picLocks noChangeAspect="1"/>
          </p:cNvPicPr>
          <p:nvPr/>
        </p:nvPicPr>
        <p:blipFill rotWithShape="1">
          <a:blip r:embed="rId20" cstate="screen">
            <a:extLst>
              <a:ext uri="{28A0092B-C50C-407E-A947-70E740481C1C}">
                <a14:useLocalDpi xmlns:a14="http://schemas.microsoft.com/office/drawing/2010/main"/>
              </a:ext>
            </a:extLst>
          </a:blip>
          <a:srcRect/>
          <a:stretch/>
        </p:blipFill>
        <p:spPr>
          <a:xfrm>
            <a:off x="1619672" y="3422791"/>
            <a:ext cx="1623873" cy="1518377"/>
          </a:xfrm>
          <a:prstGeom prst="rect">
            <a:avLst/>
          </a:prstGeom>
        </p:spPr>
      </p:pic>
      <p:pic>
        <p:nvPicPr>
          <p:cNvPr id="18" name="Picture 17"/>
          <p:cNvPicPr>
            <a:picLocks noChangeAspect="1"/>
          </p:cNvPicPr>
          <p:nvPr/>
        </p:nvPicPr>
        <p:blipFill rotWithShape="1">
          <a:blip r:embed="rId21" cstate="screen">
            <a:extLst>
              <a:ext uri="{28A0092B-C50C-407E-A947-70E740481C1C}">
                <a14:useLocalDpi xmlns:a14="http://schemas.microsoft.com/office/drawing/2010/main"/>
              </a:ext>
            </a:extLst>
          </a:blip>
          <a:srcRect/>
          <a:stretch/>
        </p:blipFill>
        <p:spPr>
          <a:xfrm>
            <a:off x="4572000" y="3573016"/>
            <a:ext cx="1427609" cy="1744751"/>
          </a:xfrm>
          <a:prstGeom prst="rect">
            <a:avLst/>
          </a:prstGeom>
        </p:spPr>
      </p:pic>
      <p:pic>
        <p:nvPicPr>
          <p:cNvPr id="12" name="Picture 11"/>
          <p:cNvPicPr>
            <a:picLocks noChangeAspect="1"/>
          </p:cNvPicPr>
          <p:nvPr/>
        </p:nvPicPr>
        <p:blipFill rotWithShape="1">
          <a:blip r:embed="rId22" cstate="screen">
            <a:extLst>
              <a:ext uri="{28A0092B-C50C-407E-A947-70E740481C1C}">
                <a14:useLocalDpi xmlns:a14="http://schemas.microsoft.com/office/drawing/2010/main"/>
              </a:ext>
            </a:extLst>
          </a:blip>
          <a:srcRect/>
          <a:stretch/>
        </p:blipFill>
        <p:spPr>
          <a:xfrm>
            <a:off x="3059832" y="5002842"/>
            <a:ext cx="1656184" cy="1882542"/>
          </a:xfrm>
          <a:prstGeom prst="rect">
            <a:avLst/>
          </a:prstGeom>
        </p:spPr>
      </p:pic>
      <p:pic>
        <p:nvPicPr>
          <p:cNvPr id="307237" name="Picture 37" descr="C:\Documents and Settings\Roy Turkington\My Documents\My Pictures\Slide Show\PICT0281_p001_235..jpg"/>
          <p:cNvPicPr>
            <a:picLocks noChangeAspect="1" noChangeArrowheads="1"/>
          </p:cNvPicPr>
          <p:nvPr/>
        </p:nvPicPr>
        <p:blipFill rotWithShape="1">
          <a:blip r:embed="rId23" cstate="screen">
            <a:extLst>
              <a:ext uri="{28A0092B-C50C-407E-A947-70E740481C1C}">
                <a14:useLocalDpi xmlns:a14="http://schemas.microsoft.com/office/drawing/2010/main"/>
              </a:ext>
            </a:extLst>
          </a:blip>
          <a:srcRect/>
          <a:stretch/>
        </p:blipFill>
        <p:spPr bwMode="auto">
          <a:xfrm>
            <a:off x="3131840" y="1772815"/>
            <a:ext cx="1440160" cy="1755295"/>
          </a:xfrm>
          <a:prstGeom prst="rect">
            <a:avLst/>
          </a:prstGeom>
          <a:noFill/>
          <a:ln w="9525">
            <a:noFill/>
            <a:miter lim="800000"/>
            <a:headEnd/>
            <a:tailEnd/>
          </a:ln>
        </p:spPr>
      </p:pic>
      <p:pic>
        <p:nvPicPr>
          <p:cNvPr id="36" name="Picture 35" descr="Netanyahu.jpg"/>
          <p:cNvPicPr>
            <a:picLocks noChangeAspect="1"/>
          </p:cNvPicPr>
          <p:nvPr/>
        </p:nvPicPr>
        <p:blipFill rotWithShape="1">
          <a:blip r:embed="rId24" cstate="screen">
            <a:extLst>
              <a:ext uri="{28A0092B-C50C-407E-A947-70E740481C1C}">
                <a14:useLocalDpi xmlns:a14="http://schemas.microsoft.com/office/drawing/2010/main"/>
              </a:ext>
            </a:extLst>
          </a:blip>
          <a:srcRect/>
          <a:stretch/>
        </p:blipFill>
        <p:spPr bwMode="auto">
          <a:xfrm>
            <a:off x="5831109" y="5200822"/>
            <a:ext cx="1405187" cy="1684562"/>
          </a:xfrm>
          <a:prstGeom prst="rect">
            <a:avLst/>
          </a:prstGeom>
          <a:noFill/>
          <a:ln w="9525">
            <a:noFill/>
            <a:miter lim="800000"/>
            <a:headEnd/>
            <a:tailEnd/>
          </a:ln>
        </p:spPr>
      </p:pic>
      <p:pic>
        <p:nvPicPr>
          <p:cNvPr id="19" name="Picture 18"/>
          <p:cNvPicPr>
            <a:picLocks noChangeAspect="1"/>
          </p:cNvPicPr>
          <p:nvPr/>
        </p:nvPicPr>
        <p:blipFill>
          <a:blip r:embed="rId25">
            <a:extLst>
              <a:ext uri="{28A0092B-C50C-407E-A947-70E740481C1C}">
                <a14:useLocalDpi xmlns:a14="http://schemas.microsoft.com/office/drawing/2010/main"/>
              </a:ext>
            </a:extLst>
          </a:blip>
          <a:stretch>
            <a:fillRect/>
          </a:stretch>
        </p:blipFill>
        <p:spPr>
          <a:xfrm>
            <a:off x="3203848" y="3407085"/>
            <a:ext cx="1368152" cy="1606091"/>
          </a:xfrm>
          <a:prstGeom prst="rect">
            <a:avLst/>
          </a:prstGeom>
        </p:spPr>
      </p:pic>
      <p:pic>
        <p:nvPicPr>
          <p:cNvPr id="4" name="Picture 3"/>
          <p:cNvPicPr>
            <a:picLocks noChangeAspect="1"/>
          </p:cNvPicPr>
          <p:nvPr/>
        </p:nvPicPr>
        <p:blipFill rotWithShape="1">
          <a:blip r:embed="rId26" cstate="screen">
            <a:extLst>
              <a:ext uri="{28A0092B-C50C-407E-A947-70E740481C1C}">
                <a14:useLocalDpi xmlns:a14="http://schemas.microsoft.com/office/drawing/2010/main"/>
              </a:ext>
            </a:extLst>
          </a:blip>
          <a:srcRect/>
          <a:stretch/>
        </p:blipFill>
        <p:spPr>
          <a:xfrm>
            <a:off x="4499992" y="5138106"/>
            <a:ext cx="1486578" cy="1747278"/>
          </a:xfrm>
          <a:prstGeom prst="rect">
            <a:avLst/>
          </a:prstGeom>
        </p:spPr>
      </p:pic>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123</a:t>
            </a:fld>
            <a:endParaRPr lang="en-US" dirty="0"/>
          </a:p>
        </p:txBody>
      </p:sp>
    </p:spTree>
    <p:extLst>
      <p:ext uri="{BB962C8B-B14F-4D97-AF65-F5344CB8AC3E}">
        <p14:creationId xmlns:p14="http://schemas.microsoft.com/office/powerpoint/2010/main" val="3130725977"/>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6" name="Rectangle 2"/>
          <p:cNvSpPr>
            <a:spLocks noChangeArrowheads="1"/>
          </p:cNvSpPr>
          <p:nvPr/>
        </p:nvSpPr>
        <p:spPr bwMode="auto">
          <a:xfrm>
            <a:off x="0" y="0"/>
            <a:ext cx="9144000" cy="293688"/>
          </a:xfrm>
          <a:prstGeom prst="rect">
            <a:avLst/>
          </a:prstGeom>
          <a:solidFill>
            <a:srgbClr val="5B6735"/>
          </a:solidFill>
          <a:ln w="9525">
            <a:noFill/>
            <a:miter lim="800000"/>
            <a:headEnd/>
            <a:tailEnd/>
          </a:ln>
          <a:effectLst/>
        </p:spPr>
        <p:txBody>
          <a:bodyPr wrap="none" anchor="ctr"/>
          <a:lstStyle/>
          <a:p>
            <a:endParaRPr lang="en-US" dirty="0"/>
          </a:p>
        </p:txBody>
      </p:sp>
      <p:sp>
        <p:nvSpPr>
          <p:cNvPr id="605187" name="Text Box 3"/>
          <p:cNvSpPr txBox="1">
            <a:spLocks noChangeArrowheads="1"/>
          </p:cNvSpPr>
          <p:nvPr/>
        </p:nvSpPr>
        <p:spPr bwMode="auto">
          <a:xfrm>
            <a:off x="0" y="0"/>
            <a:ext cx="9144000" cy="336550"/>
          </a:xfrm>
          <a:prstGeom prst="rect">
            <a:avLst/>
          </a:prstGeom>
          <a:noFill/>
          <a:ln w="9525">
            <a:noFill/>
            <a:miter lim="800000"/>
            <a:headEnd/>
            <a:tailEnd/>
          </a:ln>
          <a:effectLst/>
        </p:spPr>
        <p:txBody>
          <a:bodyPr anchor="ctr">
            <a:spAutoFit/>
          </a:bodyPr>
          <a:lstStyle/>
          <a:p>
            <a:pPr>
              <a:spcBef>
                <a:spcPct val="50000"/>
              </a:spcBef>
            </a:pPr>
            <a:r>
              <a:rPr lang="en-US" sz="1600" dirty="0">
                <a:solidFill>
                  <a:schemeClr val="bg1"/>
                </a:solidFill>
                <a:latin typeface="Arial" charset="0"/>
              </a:rPr>
              <a:t>Figure </a:t>
            </a:r>
            <a:r>
              <a:rPr lang="en-US" sz="1600" dirty="0" smtClean="0">
                <a:solidFill>
                  <a:schemeClr val="bg1"/>
                </a:solidFill>
                <a:latin typeface="Arial" charset="0"/>
              </a:rPr>
              <a:t>24.10  </a:t>
            </a:r>
            <a:r>
              <a:rPr lang="en-US" sz="1600" dirty="0">
                <a:solidFill>
                  <a:schemeClr val="bg1"/>
                </a:solidFill>
                <a:latin typeface="Arial" charset="0"/>
              </a:rPr>
              <a:t>The Global </a:t>
            </a:r>
            <a:r>
              <a:rPr lang="en-US" sz="1600" dirty="0" smtClean="0">
                <a:solidFill>
                  <a:schemeClr val="bg1"/>
                </a:solidFill>
                <a:latin typeface="Arial" charset="0"/>
              </a:rPr>
              <a:t>sulphur </a:t>
            </a:r>
            <a:r>
              <a:rPr lang="en-US" sz="1600" dirty="0">
                <a:solidFill>
                  <a:schemeClr val="bg1"/>
                </a:solidFill>
                <a:latin typeface="Arial" charset="0"/>
              </a:rPr>
              <a:t>Cycle</a:t>
            </a:r>
          </a:p>
        </p:txBody>
      </p:sp>
      <p:pic>
        <p:nvPicPr>
          <p:cNvPr id="605188" name="Picture 4" descr="Ecology-Fig-24-09-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04800" y="444500"/>
            <a:ext cx="8534400" cy="6413500"/>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124</a:t>
            </a:fld>
            <a:endParaRPr lang="en-US" dirty="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457200" y="914400"/>
            <a:ext cx="7086600" cy="1801813"/>
          </a:xfrm>
          <a:prstGeom prst="rect">
            <a:avLst/>
          </a:prstGeom>
          <a:noFill/>
          <a:ln w="9525">
            <a:noFill/>
            <a:miter lim="800000"/>
            <a:headEnd/>
            <a:tailEnd/>
          </a:ln>
        </p:spPr>
        <p:txBody>
          <a:bodyPr>
            <a:spAutoFit/>
          </a:bodyPr>
          <a:lstStyle/>
          <a:p>
            <a:pPr algn="l">
              <a:spcBef>
                <a:spcPct val="50000"/>
              </a:spcBef>
            </a:pPr>
            <a:r>
              <a:rPr lang="en-US" sz="2800" b="1" dirty="0">
                <a:latin typeface="Calibri" pitchFamily="34" charset="0"/>
              </a:rPr>
              <a:t>These figures have:</a:t>
            </a:r>
          </a:p>
          <a:p>
            <a:pPr lvl="1" algn="l">
              <a:spcBef>
                <a:spcPct val="50000"/>
              </a:spcBef>
              <a:buFontTx/>
              <a:buChar char="•"/>
            </a:pPr>
            <a:r>
              <a:rPr lang="en-US" sz="2800" b="1" dirty="0">
                <a:latin typeface="Calibri" pitchFamily="34" charset="0"/>
              </a:rPr>
              <a:t>  All sorts of rates of transfer</a:t>
            </a:r>
          </a:p>
          <a:p>
            <a:pPr lvl="1" algn="l">
              <a:spcBef>
                <a:spcPct val="50000"/>
              </a:spcBef>
              <a:buFontTx/>
              <a:buChar char="•"/>
            </a:pPr>
            <a:r>
              <a:rPr lang="en-US" sz="2800" b="1" dirty="0">
                <a:latin typeface="Calibri" pitchFamily="34" charset="0"/>
              </a:rPr>
              <a:t>  We can compare between systems</a:t>
            </a:r>
          </a:p>
        </p:txBody>
      </p:sp>
      <p:sp>
        <p:nvSpPr>
          <p:cNvPr id="35843" name="Text Box 3"/>
          <p:cNvSpPr txBox="1">
            <a:spLocks noChangeArrowheads="1"/>
          </p:cNvSpPr>
          <p:nvPr/>
        </p:nvSpPr>
        <p:spPr bwMode="auto">
          <a:xfrm>
            <a:off x="457200" y="3532188"/>
            <a:ext cx="8305800" cy="1801812"/>
          </a:xfrm>
          <a:prstGeom prst="rect">
            <a:avLst/>
          </a:prstGeom>
          <a:noFill/>
          <a:ln w="9525">
            <a:noFill/>
            <a:miter lim="800000"/>
            <a:headEnd/>
            <a:tailEnd/>
          </a:ln>
        </p:spPr>
        <p:txBody>
          <a:bodyPr>
            <a:spAutoFit/>
          </a:bodyPr>
          <a:lstStyle/>
          <a:p>
            <a:pPr algn="l">
              <a:spcBef>
                <a:spcPct val="50000"/>
              </a:spcBef>
            </a:pPr>
            <a:r>
              <a:rPr lang="en-US" sz="2800" b="1" dirty="0">
                <a:latin typeface="Arial" charset="0"/>
              </a:rPr>
              <a:t>More interesting:</a:t>
            </a:r>
          </a:p>
          <a:p>
            <a:pPr lvl="1" algn="l">
              <a:spcBef>
                <a:spcPct val="50000"/>
              </a:spcBef>
              <a:buFontTx/>
              <a:buChar char="•"/>
            </a:pPr>
            <a:r>
              <a:rPr lang="en-US" sz="2800" b="1" dirty="0">
                <a:latin typeface="Arial" charset="0"/>
              </a:rPr>
              <a:t>  What influences the rates?</a:t>
            </a:r>
          </a:p>
          <a:p>
            <a:pPr lvl="1" algn="l">
              <a:spcBef>
                <a:spcPct val="50000"/>
              </a:spcBef>
              <a:buFontTx/>
              <a:buChar char="•"/>
            </a:pPr>
            <a:r>
              <a:rPr lang="en-US" sz="2800" b="1" dirty="0">
                <a:latin typeface="Arial" charset="0"/>
              </a:rPr>
              <a:t>  What are the impacts of altering the rates?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125</a:t>
            </a:fld>
            <a:endParaRPr lang="en-US" dirty="0"/>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57158" y="928670"/>
            <a:ext cx="8458200" cy="2677656"/>
          </a:xfrm>
          <a:prstGeom prst="rect">
            <a:avLst/>
          </a:prstGeom>
          <a:noFill/>
          <a:ln w="38100">
            <a:noFill/>
            <a:miter lim="800000"/>
            <a:headEnd/>
            <a:tailEnd/>
          </a:ln>
        </p:spPr>
        <p:txBody>
          <a:bodyPr>
            <a:spAutoFit/>
          </a:bodyPr>
          <a:lstStyle/>
          <a:p>
            <a:pPr indent="-136525" algn="l" eaLnBrk="0" hangingPunct="0">
              <a:tabLst>
                <a:tab pos="960438" algn="l"/>
              </a:tabLst>
            </a:pPr>
            <a:r>
              <a:rPr lang="en-CA" sz="2800" b="1" dirty="0">
                <a:solidFill>
                  <a:schemeClr val="bg2"/>
                </a:solidFill>
                <a:latin typeface="Arial" charset="0"/>
                <a:cs typeface="Arial" charset="0"/>
              </a:rPr>
              <a:t> </a:t>
            </a:r>
            <a:endParaRPr lang="en-CA" sz="2800" b="1" dirty="0" smtClean="0">
              <a:solidFill>
                <a:schemeClr val="bg2"/>
              </a:solidFill>
              <a:latin typeface="Arial" charset="0"/>
              <a:cs typeface="Arial" charset="0"/>
            </a:endParaRPr>
          </a:p>
          <a:p>
            <a:pPr indent="-136525" algn="l" eaLnBrk="0" hangingPunct="0">
              <a:tabLst>
                <a:tab pos="960438" algn="l"/>
              </a:tabLst>
            </a:pPr>
            <a:r>
              <a:rPr lang="en-CA" sz="2800" b="1" dirty="0" smtClean="0">
                <a:solidFill>
                  <a:schemeClr val="bg2"/>
                </a:solidFill>
                <a:latin typeface="Arial" charset="0"/>
                <a:cs typeface="Arial" charset="0"/>
              </a:rPr>
              <a:t> </a:t>
            </a:r>
            <a:r>
              <a:rPr lang="en-CA" sz="2800" b="1" dirty="0" smtClean="0">
                <a:solidFill>
                  <a:srgbClr val="0000FF"/>
                </a:solidFill>
                <a:latin typeface="Arial" charset="0"/>
                <a:cs typeface="Arial" charset="0"/>
              </a:rPr>
              <a:t>1. </a:t>
            </a:r>
            <a:r>
              <a:rPr lang="en-CA" sz="2800" b="1" dirty="0">
                <a:solidFill>
                  <a:srgbClr val="0000FF"/>
                </a:solidFill>
                <a:latin typeface="Arial" charset="0"/>
                <a:cs typeface="Arial" charset="0"/>
              </a:rPr>
              <a:t>Biogeochemical cycles:</a:t>
            </a:r>
            <a:endParaRPr lang="en-CA" sz="2800" dirty="0">
              <a:solidFill>
                <a:srgbClr val="0000FF"/>
              </a:solidFill>
              <a:latin typeface="Arial" charset="0"/>
              <a:cs typeface="Arial" charset="0"/>
            </a:endParaRPr>
          </a:p>
          <a:p>
            <a:pPr lvl="1" algn="l" eaLnBrk="0" hangingPunct="0">
              <a:buFontTx/>
              <a:buChar char="•"/>
              <a:tabLst>
                <a:tab pos="960438" algn="l"/>
              </a:tabLst>
            </a:pPr>
            <a:r>
              <a:rPr lang="en-CA" sz="2800" dirty="0">
                <a:latin typeface="Arial" charset="0"/>
                <a:cs typeface="Arial" charset="0"/>
              </a:rPr>
              <a:t>   Exchange within an ecosystem</a:t>
            </a:r>
          </a:p>
          <a:p>
            <a:pPr indent="-136525" algn="l" eaLnBrk="0" hangingPunct="0">
              <a:tabLst>
                <a:tab pos="960438" algn="l"/>
              </a:tabLst>
            </a:pPr>
            <a:r>
              <a:rPr lang="en-CA" sz="2800" dirty="0">
                <a:latin typeface="Arial" charset="0"/>
                <a:cs typeface="Arial" charset="0"/>
              </a:rPr>
              <a:t> </a:t>
            </a:r>
          </a:p>
          <a:p>
            <a:pPr indent="-136525" algn="l" eaLnBrk="0" hangingPunct="0">
              <a:tabLst>
                <a:tab pos="960438" algn="l"/>
              </a:tabLst>
            </a:pPr>
            <a:r>
              <a:rPr lang="en-CA" sz="2800" b="1" dirty="0">
                <a:solidFill>
                  <a:srgbClr val="FFFF00"/>
                </a:solidFill>
                <a:latin typeface="Arial" charset="0"/>
                <a:cs typeface="Arial" charset="0"/>
              </a:rPr>
              <a:t> </a:t>
            </a:r>
            <a:r>
              <a:rPr lang="en-CA" sz="2800" b="1" dirty="0" smtClean="0">
                <a:solidFill>
                  <a:schemeClr val="bg1">
                    <a:lumMod val="65000"/>
                  </a:schemeClr>
                </a:solidFill>
                <a:latin typeface="Arial" charset="0"/>
                <a:cs typeface="Arial" charset="0"/>
              </a:rPr>
              <a:t>2. </a:t>
            </a:r>
            <a:r>
              <a:rPr lang="en-CA" sz="2800" b="1" dirty="0">
                <a:solidFill>
                  <a:schemeClr val="bg1">
                    <a:lumMod val="65000"/>
                  </a:schemeClr>
                </a:solidFill>
                <a:latin typeface="Arial" charset="0"/>
                <a:cs typeface="Arial" charset="0"/>
              </a:rPr>
              <a:t>Geochemical cycles:</a:t>
            </a:r>
            <a:endParaRPr lang="en-CA" sz="2800" dirty="0">
              <a:solidFill>
                <a:schemeClr val="bg1">
                  <a:lumMod val="65000"/>
                </a:schemeClr>
              </a:solidFill>
              <a:latin typeface="Arial" charset="0"/>
              <a:cs typeface="Arial" charset="0"/>
            </a:endParaRPr>
          </a:p>
          <a:p>
            <a:pPr lvl="1" algn="l" eaLnBrk="0" hangingPunct="0">
              <a:buFontTx/>
              <a:buChar char="•"/>
              <a:tabLst>
                <a:tab pos="960438" algn="l"/>
              </a:tabLst>
            </a:pPr>
            <a:r>
              <a:rPr lang="en-CA" sz="2800" dirty="0">
                <a:solidFill>
                  <a:schemeClr val="bg1">
                    <a:lumMod val="65000"/>
                  </a:schemeClr>
                </a:solidFill>
                <a:latin typeface="Arial" charset="0"/>
                <a:cs typeface="Arial" charset="0"/>
              </a:rPr>
              <a:t>    Exchange of chemicals between </a:t>
            </a:r>
            <a:r>
              <a:rPr lang="en-CA" sz="2800" dirty="0" smtClean="0">
                <a:solidFill>
                  <a:schemeClr val="bg1">
                    <a:lumMod val="65000"/>
                  </a:schemeClr>
                </a:solidFill>
                <a:latin typeface="Arial" charset="0"/>
                <a:cs typeface="Arial" charset="0"/>
              </a:rPr>
              <a:t>ecosystems</a:t>
            </a:r>
            <a:endParaRPr lang="en-CA" sz="2800" dirty="0">
              <a:solidFill>
                <a:schemeClr val="bg1">
                  <a:lumMod val="65000"/>
                </a:schemeClr>
              </a:solidFill>
              <a:latin typeface="Arial" charset="0"/>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126</a:t>
            </a:fld>
            <a:endParaRPr lang="en-US" dirty="0"/>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3" name="Rectangle 3"/>
          <p:cNvSpPr>
            <a:spLocks noGrp="1" noChangeArrowheads="1"/>
          </p:cNvSpPr>
          <p:nvPr>
            <p:ph type="body" idx="4294967295"/>
          </p:nvPr>
        </p:nvSpPr>
        <p:spPr>
          <a:xfrm>
            <a:off x="500034" y="857232"/>
            <a:ext cx="7732712" cy="4953000"/>
          </a:xfrm>
        </p:spPr>
        <p:txBody>
          <a:bodyPr/>
          <a:lstStyle/>
          <a:p>
            <a:pPr>
              <a:buClrTx/>
              <a:buSzPct val="100000"/>
              <a:buFont typeface="Arial" pitchFamily="34" charset="0"/>
              <a:buChar char="•"/>
            </a:pPr>
            <a:r>
              <a:rPr lang="en-US" dirty="0" smtClean="0">
                <a:latin typeface="Calibri" pitchFamily="34" charset="0"/>
              </a:rPr>
              <a:t>To </a:t>
            </a:r>
            <a:r>
              <a:rPr lang="en-US" dirty="0">
                <a:latin typeface="Calibri" pitchFamily="34" charset="0"/>
              </a:rPr>
              <a:t>determine nutrient inputs and losses, we must define ecosystem boundaries</a:t>
            </a:r>
            <a:r>
              <a:rPr lang="en-US" dirty="0" smtClean="0">
                <a:latin typeface="Calibri" pitchFamily="34" charset="0"/>
              </a:rPr>
              <a:t>.</a:t>
            </a:r>
          </a:p>
          <a:p>
            <a:pPr>
              <a:buClrTx/>
              <a:buSzPct val="100000"/>
              <a:buFont typeface="Arial" pitchFamily="34" charset="0"/>
              <a:buChar char="•"/>
            </a:pPr>
            <a:endParaRPr lang="en-US" dirty="0">
              <a:latin typeface="Calibri" pitchFamily="34" charset="0"/>
            </a:endParaRPr>
          </a:p>
          <a:p>
            <a:pPr>
              <a:buClrTx/>
              <a:buSzPct val="100000"/>
              <a:buFont typeface="Arial" pitchFamily="34" charset="0"/>
              <a:buChar char="•"/>
            </a:pPr>
            <a:r>
              <a:rPr lang="en-US" dirty="0">
                <a:latin typeface="Calibri" pitchFamily="34" charset="0"/>
              </a:rPr>
              <a:t>For terrestrial ecosystems, a single drainage basin is often used, called a </a:t>
            </a:r>
            <a:r>
              <a:rPr lang="en-US" b="1" dirty="0">
                <a:solidFill>
                  <a:srgbClr val="0000FF"/>
                </a:solidFill>
                <a:latin typeface="Calibri" pitchFamily="34" charset="0"/>
              </a:rPr>
              <a:t>catchment</a:t>
            </a:r>
            <a:r>
              <a:rPr lang="en-US" dirty="0">
                <a:latin typeface="Calibri" pitchFamily="34" charset="0"/>
              </a:rPr>
              <a:t> or </a:t>
            </a:r>
            <a:r>
              <a:rPr lang="en-US" b="1" dirty="0">
                <a:solidFill>
                  <a:srgbClr val="0000FF"/>
                </a:solidFill>
                <a:latin typeface="Calibri" pitchFamily="34" charset="0"/>
              </a:rPr>
              <a:t>watershed</a:t>
            </a:r>
            <a:r>
              <a:rPr lang="en-US" dirty="0">
                <a:latin typeface="Calibri" pitchFamily="34" charset="0"/>
              </a:rPr>
              <a:t>—the terrestrial area that is drained by a single stream.</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127</a:t>
            </a:fld>
            <a:endParaRPr lang="en-US" dirty="0"/>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9284" name="Picture 4" descr="Ecology-Fig-21-1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193987"/>
            <a:ext cx="9144000" cy="5664013"/>
          </a:xfrm>
          <a:prstGeom prst="rect">
            <a:avLst/>
          </a:prstGeom>
          <a:noFill/>
        </p:spPr>
      </p:pic>
      <p:sp>
        <p:nvSpPr>
          <p:cNvPr id="5" name="Rectangle 2"/>
          <p:cNvSpPr>
            <a:spLocks noChangeArrowheads="1"/>
          </p:cNvSpPr>
          <p:nvPr/>
        </p:nvSpPr>
        <p:spPr bwMode="auto">
          <a:xfrm>
            <a:off x="1452586" y="500042"/>
            <a:ext cx="6477000" cy="1169551"/>
          </a:xfrm>
          <a:prstGeom prst="rect">
            <a:avLst/>
          </a:prstGeom>
          <a:noFill/>
          <a:ln w="44450">
            <a:noFill/>
            <a:miter lim="800000"/>
            <a:headEnd/>
            <a:tailEnd/>
          </a:ln>
        </p:spPr>
        <p:txBody>
          <a:bodyPr>
            <a:spAutoFit/>
          </a:bodyPr>
          <a:lstStyle/>
          <a:p>
            <a:pPr eaLnBrk="0" hangingPunct="0">
              <a:spcBef>
                <a:spcPct val="50000"/>
              </a:spcBef>
            </a:pPr>
            <a:r>
              <a:rPr lang="en-CA" sz="2800" b="1" dirty="0" smtClean="0">
                <a:solidFill>
                  <a:srgbClr val="0000FF"/>
                </a:solidFill>
                <a:latin typeface="Arial" charset="0"/>
                <a:cs typeface="Arial" charset="0"/>
              </a:rPr>
              <a:t>1. </a:t>
            </a:r>
            <a:r>
              <a:rPr lang="en-CA" sz="2800" b="1" dirty="0">
                <a:solidFill>
                  <a:srgbClr val="0000FF"/>
                </a:solidFill>
                <a:latin typeface="Arial" charset="0"/>
                <a:cs typeface="Arial" charset="0"/>
              </a:rPr>
              <a:t>Biogeochemical </a:t>
            </a:r>
            <a:r>
              <a:rPr lang="en-CA" sz="2800" b="1" dirty="0" smtClean="0">
                <a:solidFill>
                  <a:srgbClr val="0000FF"/>
                </a:solidFill>
                <a:latin typeface="Arial" charset="0"/>
                <a:cs typeface="Arial" charset="0"/>
              </a:rPr>
              <a:t>cycles</a:t>
            </a:r>
            <a:endParaRPr lang="en-CA" sz="2800" dirty="0">
              <a:latin typeface="Arial" charset="0"/>
              <a:cs typeface="Arial" charset="0"/>
            </a:endParaRPr>
          </a:p>
          <a:p>
            <a:pPr lvl="1" algn="l" eaLnBrk="0" hangingPunct="0">
              <a:spcBef>
                <a:spcPct val="50000"/>
              </a:spcBef>
            </a:pPr>
            <a:r>
              <a:rPr lang="en-CA" sz="2800" dirty="0">
                <a:latin typeface="Arial" charset="0"/>
                <a:cs typeface="Arial" charset="0"/>
              </a:rPr>
              <a:t>   Exchange within an </a:t>
            </a:r>
            <a:r>
              <a:rPr lang="en-CA" sz="2800" dirty="0" smtClean="0">
                <a:latin typeface="Arial" charset="0"/>
                <a:cs typeface="Arial" charset="0"/>
              </a:rPr>
              <a:t>ecosystem</a:t>
            </a:r>
            <a:endParaRPr lang="en-CA" sz="2800" dirty="0">
              <a:latin typeface="Arial" charset="0"/>
              <a:cs typeface="Arial" charset="0"/>
            </a:endParaRPr>
          </a:p>
        </p:txBody>
      </p:sp>
      <p:sp>
        <p:nvSpPr>
          <p:cNvPr id="6" name="Oval 5"/>
          <p:cNvSpPr/>
          <p:nvPr/>
        </p:nvSpPr>
        <p:spPr bwMode="auto">
          <a:xfrm>
            <a:off x="3312750" y="1643050"/>
            <a:ext cx="1714512" cy="857256"/>
          </a:xfrm>
          <a:prstGeom prst="ellipse">
            <a:avLst/>
          </a:prstGeom>
          <a:solidFill>
            <a:schemeClr val="bg1">
              <a:alpha val="0"/>
            </a:schemeClr>
          </a:solidFill>
          <a:ln w="508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charset="0"/>
            </a:endParaRPr>
          </a:p>
        </p:txBody>
      </p:sp>
      <p:sp>
        <p:nvSpPr>
          <p:cNvPr id="7" name="Oval 6"/>
          <p:cNvSpPr/>
          <p:nvPr/>
        </p:nvSpPr>
        <p:spPr bwMode="auto">
          <a:xfrm>
            <a:off x="3643306" y="5715016"/>
            <a:ext cx="1714512" cy="857256"/>
          </a:xfrm>
          <a:prstGeom prst="ellipse">
            <a:avLst/>
          </a:prstGeom>
          <a:solidFill>
            <a:schemeClr val="bg1">
              <a:alpha val="0"/>
            </a:schemeClr>
          </a:solidFill>
          <a:ln w="508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128</a:t>
            </a:fld>
            <a:endParaRPr lang="en-US" dirty="0"/>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9507" name="Rectangle 3"/>
          <p:cNvSpPr>
            <a:spLocks noGrp="1" noChangeArrowheads="1"/>
          </p:cNvSpPr>
          <p:nvPr>
            <p:ph type="body" idx="4294967295"/>
          </p:nvPr>
        </p:nvSpPr>
        <p:spPr>
          <a:xfrm>
            <a:off x="571472" y="857232"/>
            <a:ext cx="8072437" cy="4953000"/>
          </a:xfrm>
        </p:spPr>
        <p:txBody>
          <a:bodyPr/>
          <a:lstStyle/>
          <a:p>
            <a:pPr>
              <a:lnSpc>
                <a:spcPct val="90000"/>
              </a:lnSpc>
              <a:buClrTx/>
              <a:buSzPct val="100000"/>
              <a:buFont typeface="Arial" pitchFamily="34" charset="0"/>
              <a:buChar char="•"/>
            </a:pPr>
            <a:r>
              <a:rPr lang="en-US" dirty="0">
                <a:latin typeface="Calibri" pitchFamily="34" charset="0"/>
              </a:rPr>
              <a:t>Catchment studies have been done at the Hubbard Brook Experimental Forest in New Hampshire since 1963</a:t>
            </a:r>
            <a:r>
              <a:rPr lang="en-US" dirty="0" smtClean="0">
                <a:latin typeface="Calibri" pitchFamily="34" charset="0"/>
              </a:rPr>
              <a:t>.</a:t>
            </a:r>
          </a:p>
          <a:p>
            <a:pPr>
              <a:lnSpc>
                <a:spcPct val="90000"/>
              </a:lnSpc>
              <a:buClrTx/>
              <a:buSzPct val="100000"/>
              <a:buFont typeface="Arial" pitchFamily="34" charset="0"/>
              <a:buChar char="•"/>
            </a:pPr>
            <a:endParaRPr lang="en-US" dirty="0">
              <a:latin typeface="Calibri" pitchFamily="34" charset="0"/>
            </a:endParaRPr>
          </a:p>
          <a:p>
            <a:pPr>
              <a:lnSpc>
                <a:spcPct val="90000"/>
              </a:lnSpc>
              <a:buClrTx/>
              <a:buSzPct val="100000"/>
              <a:buFont typeface="Arial" pitchFamily="34" charset="0"/>
              <a:buChar char="•"/>
            </a:pPr>
            <a:r>
              <a:rPr lang="en-US" dirty="0">
                <a:latin typeface="Calibri" pitchFamily="34" charset="0"/>
              </a:rPr>
              <a:t>This research has provided information about the roles of organisms and soils in nutrient retention, how ecosystems respond to disturbances such as logging and fire, and long-term trends in nutrient flows associated with acid rain and climate change.</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129</a:t>
            </a:fld>
            <a:endParaRPr lang="en-US" dirty="0"/>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hubbard-brook.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357166"/>
            <a:ext cx="9133077" cy="6150701"/>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130</a:t>
            </a:fld>
            <a:endParaRPr lang="en-US" dirty="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hubbard brook 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97288" y="0"/>
            <a:ext cx="5446712" cy="3714750"/>
          </a:xfrm>
          <a:prstGeom prst="rect">
            <a:avLst/>
          </a:prstGeom>
          <a:noFill/>
          <a:ln w="9525">
            <a:noFill/>
            <a:miter lim="800000"/>
            <a:headEnd/>
            <a:tailEnd/>
          </a:ln>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497" y="3152080"/>
            <a:ext cx="6120680" cy="3733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131</a:t>
            </a:fld>
            <a:endParaRPr lang="en-US"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9284" name="Picture 4" descr="Ecology-Fig-21-1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193987"/>
            <a:ext cx="9144000" cy="5664013"/>
          </a:xfrm>
          <a:prstGeom prst="rect">
            <a:avLst/>
          </a:prstGeom>
          <a:noFill/>
        </p:spPr>
      </p:pic>
      <p:sp>
        <p:nvSpPr>
          <p:cNvPr id="6" name="Oval 5"/>
          <p:cNvSpPr/>
          <p:nvPr/>
        </p:nvSpPr>
        <p:spPr bwMode="auto">
          <a:xfrm>
            <a:off x="3312750" y="1643050"/>
            <a:ext cx="1714512" cy="857256"/>
          </a:xfrm>
          <a:prstGeom prst="ellipse">
            <a:avLst/>
          </a:prstGeom>
          <a:solidFill>
            <a:schemeClr val="bg1">
              <a:alpha val="0"/>
            </a:schemeClr>
          </a:solidFill>
          <a:ln w="508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charset="0"/>
            </a:endParaRPr>
          </a:p>
        </p:txBody>
      </p:sp>
      <p:sp>
        <p:nvSpPr>
          <p:cNvPr id="7" name="Oval 6"/>
          <p:cNvSpPr/>
          <p:nvPr/>
        </p:nvSpPr>
        <p:spPr bwMode="auto">
          <a:xfrm>
            <a:off x="3643306" y="5715016"/>
            <a:ext cx="1714512" cy="857256"/>
          </a:xfrm>
          <a:prstGeom prst="ellipse">
            <a:avLst/>
          </a:prstGeom>
          <a:solidFill>
            <a:schemeClr val="bg1">
              <a:alpha val="0"/>
            </a:schemeClr>
          </a:solidFill>
          <a:ln w="508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132</a:t>
            </a:fld>
            <a:endParaRPr lang="en-US" dirty="0"/>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31" name="Text Box 3"/>
          <p:cNvSpPr txBox="1">
            <a:spLocks noChangeArrowheads="1"/>
          </p:cNvSpPr>
          <p:nvPr/>
        </p:nvSpPr>
        <p:spPr bwMode="auto">
          <a:xfrm>
            <a:off x="0" y="-93335"/>
            <a:ext cx="9144000" cy="523220"/>
          </a:xfrm>
          <a:prstGeom prst="rect">
            <a:avLst/>
          </a:prstGeom>
          <a:noFill/>
          <a:ln w="9525">
            <a:noFill/>
            <a:miter lim="800000"/>
            <a:headEnd/>
            <a:tailEnd/>
          </a:ln>
          <a:effectLst/>
        </p:spPr>
        <p:txBody>
          <a:bodyPr anchor="ctr">
            <a:spAutoFit/>
          </a:bodyPr>
          <a:lstStyle/>
          <a:p>
            <a:pPr>
              <a:spcBef>
                <a:spcPct val="50000"/>
              </a:spcBef>
            </a:pPr>
            <a:r>
              <a:rPr lang="en-US" sz="2800" dirty="0">
                <a:latin typeface="Calibri" pitchFamily="34" charset="0"/>
              </a:rPr>
              <a:t>Figure 21.13  Biogeochemistry of a Catchment</a:t>
            </a:r>
          </a:p>
        </p:txBody>
      </p:sp>
      <p:pic>
        <p:nvPicPr>
          <p:cNvPr id="611332" name="Picture 4" descr="Ecology-Fig-21-13-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2425" y="433388"/>
            <a:ext cx="9236425" cy="6424612"/>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133</a:t>
            </a:fld>
            <a:endParaRPr lang="en-US" dirty="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214282" y="533400"/>
            <a:ext cx="4786346" cy="954107"/>
          </a:xfrm>
          <a:prstGeom prst="rect">
            <a:avLst/>
          </a:prstGeom>
          <a:noFill/>
          <a:ln w="9525">
            <a:noFill/>
            <a:miter lim="800000"/>
            <a:headEnd/>
            <a:tailEnd/>
          </a:ln>
        </p:spPr>
        <p:txBody>
          <a:bodyPr wrap="square">
            <a:spAutoFit/>
          </a:bodyPr>
          <a:lstStyle/>
          <a:p>
            <a:pPr marL="320675" indent="-457200" algn="l" eaLnBrk="0" hangingPunct="0">
              <a:tabLst>
                <a:tab pos="685800" algn="l"/>
              </a:tabLst>
            </a:pPr>
            <a:r>
              <a:rPr lang="en-CA" sz="2800" b="1" dirty="0" smtClean="0">
                <a:solidFill>
                  <a:srgbClr val="0000FF"/>
                </a:solidFill>
                <a:latin typeface="+mj-lt"/>
                <a:cs typeface="Arial" charset="0"/>
              </a:rPr>
              <a:t>Biogeochemical cycles: </a:t>
            </a:r>
          </a:p>
          <a:p>
            <a:pPr marL="320675" indent="-457200" algn="l" eaLnBrk="0" hangingPunct="0">
              <a:tabLst>
                <a:tab pos="685800" algn="l"/>
              </a:tabLst>
            </a:pPr>
            <a:r>
              <a:rPr lang="en-CA" sz="2800" dirty="0" smtClean="0">
                <a:latin typeface="+mj-lt"/>
                <a:cs typeface="Arial" charset="0"/>
              </a:rPr>
              <a:t>A </a:t>
            </a:r>
            <a:r>
              <a:rPr lang="en-CA" sz="2800" dirty="0">
                <a:latin typeface="+mj-lt"/>
                <a:cs typeface="Arial" charset="0"/>
              </a:rPr>
              <a:t>few major </a:t>
            </a:r>
            <a:r>
              <a:rPr lang="en-CA" sz="2800" dirty="0" smtClean="0">
                <a:latin typeface="+mj-lt"/>
                <a:cs typeface="Arial" charset="0"/>
              </a:rPr>
              <a:t>general principles:</a:t>
            </a:r>
            <a:endParaRPr lang="en-CA" sz="2800" dirty="0">
              <a:latin typeface="+mj-lt"/>
              <a:cs typeface="Arial" charset="0"/>
            </a:endParaRPr>
          </a:p>
        </p:txBody>
      </p:sp>
      <p:sp>
        <p:nvSpPr>
          <p:cNvPr id="8" name="Rectangle 2"/>
          <p:cNvSpPr>
            <a:spLocks noChangeArrowheads="1"/>
          </p:cNvSpPr>
          <p:nvPr/>
        </p:nvSpPr>
        <p:spPr bwMode="auto">
          <a:xfrm>
            <a:off x="142844" y="1824327"/>
            <a:ext cx="8715436" cy="461665"/>
          </a:xfrm>
          <a:prstGeom prst="rect">
            <a:avLst/>
          </a:prstGeom>
          <a:noFill/>
          <a:ln w="9525">
            <a:noFill/>
            <a:miter lim="800000"/>
            <a:headEnd/>
            <a:tailEnd/>
          </a:ln>
        </p:spPr>
        <p:txBody>
          <a:bodyPr wrap="square">
            <a:spAutoFit/>
          </a:bodyPr>
          <a:lstStyle/>
          <a:p>
            <a:pPr algn="l" eaLnBrk="0" hangingPunct="0">
              <a:tabLst>
                <a:tab pos="347472" algn="l"/>
              </a:tabLst>
            </a:pPr>
            <a:r>
              <a:rPr lang="en-CA" b="1" dirty="0">
                <a:latin typeface="Calibri" pitchFamily="34" charset="0"/>
                <a:cs typeface="Arial" charset="0"/>
              </a:rPr>
              <a:t> </a:t>
            </a:r>
            <a:r>
              <a:rPr lang="en-CA" b="1" dirty="0" smtClean="0">
                <a:latin typeface="Calibri" pitchFamily="34" charset="0"/>
                <a:cs typeface="Arial" charset="0"/>
              </a:rPr>
              <a:t>1. Nutrient </a:t>
            </a:r>
            <a:r>
              <a:rPr lang="en-CA" b="1" dirty="0">
                <a:latin typeface="Calibri" pitchFamily="34" charset="0"/>
                <a:cs typeface="Arial" charset="0"/>
              </a:rPr>
              <a:t>cycling is never perfect i.e. always </a:t>
            </a:r>
            <a:r>
              <a:rPr lang="en-CA" b="1" dirty="0" smtClean="0">
                <a:latin typeface="Calibri" pitchFamily="34" charset="0"/>
                <a:cs typeface="Arial" charset="0"/>
              </a:rPr>
              <a:t>inputs </a:t>
            </a:r>
            <a:r>
              <a:rPr lang="en-CA" b="1" dirty="0">
                <a:latin typeface="Calibri" pitchFamily="34" charset="0"/>
                <a:cs typeface="Arial" charset="0"/>
              </a:rPr>
              <a:t>and </a:t>
            </a:r>
            <a:r>
              <a:rPr lang="en-CA" b="1" dirty="0" smtClean="0">
                <a:latin typeface="Calibri" pitchFamily="34" charset="0"/>
                <a:cs typeface="Arial" charset="0"/>
              </a:rPr>
              <a:t>outputs</a:t>
            </a:r>
            <a:endParaRPr lang="en-CA" b="1" dirty="0">
              <a:latin typeface="Calibri" pitchFamily="34" charset="0"/>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134</a:t>
            </a:fld>
            <a:endParaRPr lang="en-US"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214852" y="2722526"/>
            <a:ext cx="8749636" cy="830997"/>
          </a:xfrm>
          <a:prstGeom prst="rect">
            <a:avLst/>
          </a:prstGeom>
          <a:noFill/>
          <a:ln w="9525">
            <a:noFill/>
            <a:miter lim="800000"/>
            <a:headEnd/>
            <a:tailEnd/>
          </a:ln>
        </p:spPr>
        <p:txBody>
          <a:bodyPr wrap="square">
            <a:spAutoFit/>
          </a:bodyPr>
          <a:lstStyle/>
          <a:p>
            <a:pPr algn="l" eaLnBrk="0" hangingPunct="0">
              <a:tabLst>
                <a:tab pos="347472" algn="l"/>
              </a:tabLst>
            </a:pPr>
            <a:r>
              <a:rPr lang="en-CA" b="1" dirty="0">
                <a:latin typeface="Calibri" pitchFamily="34" charset="0"/>
                <a:cs typeface="Arial" charset="0"/>
              </a:rPr>
              <a:t>2.  Inputs and outputs are small in comparison to amounts held </a:t>
            </a:r>
            <a:r>
              <a:rPr lang="en-CA" b="1" dirty="0" smtClean="0">
                <a:latin typeface="Calibri" pitchFamily="34" charset="0"/>
                <a:cs typeface="Arial" charset="0"/>
              </a:rPr>
              <a:t>in </a:t>
            </a:r>
            <a:r>
              <a:rPr lang="en-CA" b="1" dirty="0">
                <a:latin typeface="Calibri" pitchFamily="34" charset="0"/>
                <a:cs typeface="Arial" charset="0"/>
              </a:rPr>
              <a:t>biomass and </a:t>
            </a:r>
            <a:r>
              <a:rPr lang="en-CA" b="1" dirty="0" smtClean="0">
                <a:latin typeface="Calibri" pitchFamily="34" charset="0"/>
                <a:cs typeface="Arial" charset="0"/>
              </a:rPr>
              <a:t>recycled i.e. relatively 'tight' cycling is the norm</a:t>
            </a:r>
            <a:endParaRPr lang="en-US" b="1" dirty="0">
              <a:latin typeface="Calibri" pitchFamily="34" charset="0"/>
            </a:endParaRPr>
          </a:p>
        </p:txBody>
      </p:sp>
      <p:sp>
        <p:nvSpPr>
          <p:cNvPr id="8" name="Rectangle 2"/>
          <p:cNvSpPr>
            <a:spLocks noChangeArrowheads="1"/>
          </p:cNvSpPr>
          <p:nvPr/>
        </p:nvSpPr>
        <p:spPr bwMode="auto">
          <a:xfrm>
            <a:off x="142844" y="1824327"/>
            <a:ext cx="8715436" cy="461665"/>
          </a:xfrm>
          <a:prstGeom prst="rect">
            <a:avLst/>
          </a:prstGeom>
          <a:noFill/>
          <a:ln w="9525">
            <a:noFill/>
            <a:miter lim="800000"/>
            <a:headEnd/>
            <a:tailEnd/>
          </a:ln>
        </p:spPr>
        <p:txBody>
          <a:bodyPr wrap="square">
            <a:spAutoFit/>
          </a:bodyPr>
          <a:lstStyle/>
          <a:p>
            <a:pPr algn="l" eaLnBrk="0" hangingPunct="0">
              <a:tabLst>
                <a:tab pos="347472" algn="l"/>
              </a:tabLst>
            </a:pPr>
            <a:r>
              <a:rPr lang="en-CA" b="1" dirty="0">
                <a:solidFill>
                  <a:schemeClr val="bg1">
                    <a:lumMod val="65000"/>
                  </a:schemeClr>
                </a:solidFill>
                <a:latin typeface="Calibri" pitchFamily="34" charset="0"/>
                <a:cs typeface="Arial" charset="0"/>
              </a:rPr>
              <a:t> </a:t>
            </a:r>
            <a:r>
              <a:rPr lang="en-CA" b="1" dirty="0" smtClean="0">
                <a:solidFill>
                  <a:schemeClr val="bg1">
                    <a:lumMod val="65000"/>
                  </a:schemeClr>
                </a:solidFill>
                <a:latin typeface="Calibri" pitchFamily="34" charset="0"/>
                <a:cs typeface="Arial" charset="0"/>
              </a:rPr>
              <a:t>1. Nutrient </a:t>
            </a:r>
            <a:r>
              <a:rPr lang="en-CA" b="1" dirty="0">
                <a:solidFill>
                  <a:schemeClr val="bg1">
                    <a:lumMod val="65000"/>
                  </a:schemeClr>
                </a:solidFill>
                <a:latin typeface="Calibri" pitchFamily="34" charset="0"/>
                <a:cs typeface="Arial" charset="0"/>
              </a:rPr>
              <a:t>cycling is never perfect i.e. always </a:t>
            </a:r>
            <a:r>
              <a:rPr lang="en-CA" b="1" dirty="0" smtClean="0">
                <a:solidFill>
                  <a:schemeClr val="bg1">
                    <a:lumMod val="65000"/>
                  </a:schemeClr>
                </a:solidFill>
                <a:latin typeface="Calibri" pitchFamily="34" charset="0"/>
                <a:cs typeface="Arial" charset="0"/>
              </a:rPr>
              <a:t>inputs </a:t>
            </a:r>
            <a:r>
              <a:rPr lang="en-CA" b="1" dirty="0">
                <a:solidFill>
                  <a:schemeClr val="bg1">
                    <a:lumMod val="65000"/>
                  </a:schemeClr>
                </a:solidFill>
                <a:latin typeface="Calibri" pitchFamily="34" charset="0"/>
                <a:cs typeface="Arial" charset="0"/>
              </a:rPr>
              <a:t>and </a:t>
            </a:r>
            <a:r>
              <a:rPr lang="en-CA" b="1" dirty="0" smtClean="0">
                <a:solidFill>
                  <a:schemeClr val="bg1">
                    <a:lumMod val="65000"/>
                  </a:schemeClr>
                </a:solidFill>
                <a:latin typeface="Calibri" pitchFamily="34" charset="0"/>
                <a:cs typeface="Arial" charset="0"/>
              </a:rPr>
              <a:t>outputs</a:t>
            </a:r>
            <a:endParaRPr lang="en-CA" b="1" dirty="0">
              <a:solidFill>
                <a:schemeClr val="bg1">
                  <a:lumMod val="65000"/>
                </a:schemeClr>
              </a:solidFill>
              <a:latin typeface="Calibri" pitchFamily="34" charset="0"/>
              <a:cs typeface="Arial" charset="0"/>
            </a:endParaRPr>
          </a:p>
        </p:txBody>
      </p:sp>
      <p:sp>
        <p:nvSpPr>
          <p:cNvPr id="7" name="Rectangle 2"/>
          <p:cNvSpPr>
            <a:spLocks noChangeArrowheads="1"/>
          </p:cNvSpPr>
          <p:nvPr/>
        </p:nvSpPr>
        <p:spPr bwMode="auto">
          <a:xfrm>
            <a:off x="214282" y="533400"/>
            <a:ext cx="4786346" cy="954107"/>
          </a:xfrm>
          <a:prstGeom prst="rect">
            <a:avLst/>
          </a:prstGeom>
          <a:noFill/>
          <a:ln w="9525">
            <a:noFill/>
            <a:miter lim="800000"/>
            <a:headEnd/>
            <a:tailEnd/>
          </a:ln>
        </p:spPr>
        <p:txBody>
          <a:bodyPr wrap="square">
            <a:spAutoFit/>
          </a:bodyPr>
          <a:lstStyle/>
          <a:p>
            <a:pPr marL="320675" indent="-457200" algn="l" eaLnBrk="0" hangingPunct="0">
              <a:tabLst>
                <a:tab pos="685800" algn="l"/>
              </a:tabLst>
            </a:pPr>
            <a:r>
              <a:rPr lang="en-CA" sz="2800" b="1" dirty="0" smtClean="0">
                <a:solidFill>
                  <a:srgbClr val="0000FF"/>
                </a:solidFill>
                <a:latin typeface="+mj-lt"/>
                <a:cs typeface="Arial" charset="0"/>
              </a:rPr>
              <a:t>Biogeochemical cycles: </a:t>
            </a:r>
          </a:p>
          <a:p>
            <a:pPr marL="320675" indent="-457200" algn="l" eaLnBrk="0" hangingPunct="0">
              <a:tabLst>
                <a:tab pos="685800" algn="l"/>
              </a:tabLst>
            </a:pPr>
            <a:r>
              <a:rPr lang="en-CA" sz="2800" dirty="0" smtClean="0">
                <a:latin typeface="+mj-lt"/>
                <a:cs typeface="Arial" charset="0"/>
              </a:rPr>
              <a:t>A </a:t>
            </a:r>
            <a:r>
              <a:rPr lang="en-CA" sz="2800" dirty="0">
                <a:latin typeface="+mj-lt"/>
                <a:cs typeface="Arial" charset="0"/>
              </a:rPr>
              <a:t>few major </a:t>
            </a:r>
            <a:r>
              <a:rPr lang="en-CA" sz="2800" dirty="0" smtClean="0">
                <a:latin typeface="+mj-lt"/>
                <a:cs typeface="Arial" charset="0"/>
              </a:rPr>
              <a:t>general principles:</a:t>
            </a:r>
            <a:endParaRPr lang="en-CA" sz="2800" dirty="0">
              <a:latin typeface="+mj-lt"/>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135</a:t>
            </a:fld>
            <a:endParaRPr lang="en-US" dirty="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7" name="Text Box 3"/>
          <p:cNvSpPr txBox="1">
            <a:spLocks noChangeArrowheads="1"/>
          </p:cNvSpPr>
          <p:nvPr/>
        </p:nvSpPr>
        <p:spPr bwMode="auto">
          <a:xfrm>
            <a:off x="0" y="-31780"/>
            <a:ext cx="9144000" cy="400110"/>
          </a:xfrm>
          <a:prstGeom prst="rect">
            <a:avLst/>
          </a:prstGeom>
          <a:noFill/>
          <a:ln w="9525">
            <a:noFill/>
            <a:miter lim="800000"/>
            <a:headEnd/>
            <a:tailEnd/>
          </a:ln>
          <a:effectLst/>
        </p:spPr>
        <p:txBody>
          <a:bodyPr anchor="ctr">
            <a:spAutoFit/>
          </a:bodyPr>
          <a:lstStyle/>
          <a:p>
            <a:pPr>
              <a:spcBef>
                <a:spcPct val="50000"/>
              </a:spcBef>
            </a:pPr>
            <a:r>
              <a:rPr lang="en-US" sz="2000" dirty="0">
                <a:latin typeface="+mn-lt"/>
              </a:rPr>
              <a:t>Figure 21.11  Nitrogen Cycle for an Alpine Ecosystem, Niwot Ridge, Colorado</a:t>
            </a:r>
          </a:p>
        </p:txBody>
      </p:sp>
      <p:pic>
        <p:nvPicPr>
          <p:cNvPr id="605188" name="Picture 4" descr="Ecology-Fig-21-11-0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420688"/>
            <a:ext cx="8534400" cy="6437312"/>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136</a:t>
            </a:fld>
            <a:endParaRPr lang="en-US"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My Documents\Courses\slides\nutrient budgets.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200" y="1495425"/>
            <a:ext cx="8915400" cy="5286375"/>
          </a:xfrm>
          <a:prstGeom prst="rect">
            <a:avLst/>
          </a:prstGeom>
          <a:noFill/>
          <a:ln w="25400">
            <a:solidFill>
              <a:srgbClr val="99CCFF"/>
            </a:solidFill>
            <a:miter lim="800000"/>
            <a:headEnd/>
            <a:tailEnd/>
          </a:ln>
        </p:spPr>
      </p:pic>
      <p:sp>
        <p:nvSpPr>
          <p:cNvPr id="41987" name="Text Box 3"/>
          <p:cNvSpPr txBox="1">
            <a:spLocks noChangeArrowheads="1"/>
          </p:cNvSpPr>
          <p:nvPr/>
        </p:nvSpPr>
        <p:spPr bwMode="auto">
          <a:xfrm>
            <a:off x="762000" y="76200"/>
            <a:ext cx="7772400" cy="1373188"/>
          </a:xfrm>
          <a:prstGeom prst="rect">
            <a:avLst/>
          </a:prstGeom>
          <a:noFill/>
          <a:ln w="9525">
            <a:noFill/>
            <a:miter lim="800000"/>
            <a:headEnd/>
            <a:tailEnd/>
          </a:ln>
        </p:spPr>
        <p:txBody>
          <a:bodyPr>
            <a:spAutoFit/>
          </a:bodyPr>
          <a:lstStyle/>
          <a:p>
            <a:pPr>
              <a:spcBef>
                <a:spcPct val="50000"/>
              </a:spcBef>
            </a:pPr>
            <a:r>
              <a:rPr lang="en-US" sz="2800" b="1" dirty="0">
                <a:latin typeface="Calibri" pitchFamily="34" charset="0"/>
              </a:rPr>
              <a:t>Annual Nitrogen budget for the undisturbed Hubbard Brook Experimental Forest.  Values are Kg, or Kg/ha/yr</a:t>
            </a:r>
          </a:p>
        </p:txBody>
      </p:sp>
      <p:sp>
        <p:nvSpPr>
          <p:cNvPr id="361476" name="Oval 4"/>
          <p:cNvSpPr>
            <a:spLocks noChangeArrowheads="1"/>
          </p:cNvSpPr>
          <p:nvPr/>
        </p:nvSpPr>
        <p:spPr bwMode="auto">
          <a:xfrm>
            <a:off x="7772400" y="3200400"/>
            <a:ext cx="685800" cy="685800"/>
          </a:xfrm>
          <a:prstGeom prst="ellipse">
            <a:avLst/>
          </a:prstGeom>
          <a:noFill/>
          <a:ln w="38100">
            <a:solidFill>
              <a:srgbClr val="FF3300"/>
            </a:solidFill>
            <a:round/>
            <a:headEnd/>
            <a:tailEnd/>
          </a:ln>
        </p:spPr>
        <p:txBody>
          <a:bodyPr wrap="none" anchor="ctr"/>
          <a:lstStyle/>
          <a:p>
            <a:endParaRPr lang="en-US" dirty="0"/>
          </a:p>
        </p:txBody>
      </p:sp>
      <p:sp>
        <p:nvSpPr>
          <p:cNvPr id="361477" name="Oval 5"/>
          <p:cNvSpPr>
            <a:spLocks noChangeArrowheads="1"/>
          </p:cNvSpPr>
          <p:nvPr/>
        </p:nvSpPr>
        <p:spPr bwMode="auto">
          <a:xfrm>
            <a:off x="7772400" y="5029200"/>
            <a:ext cx="685800" cy="685800"/>
          </a:xfrm>
          <a:prstGeom prst="ellipse">
            <a:avLst/>
          </a:prstGeom>
          <a:noFill/>
          <a:ln w="38100">
            <a:solidFill>
              <a:srgbClr val="FF3300"/>
            </a:solidFill>
            <a:round/>
            <a:headEnd/>
            <a:tailEnd/>
          </a:ln>
        </p:spPr>
        <p:txBody>
          <a:bodyPr wrap="none" anchor="ctr"/>
          <a:lstStyle/>
          <a:p>
            <a:endParaRPr lang="en-US" dirty="0"/>
          </a:p>
        </p:txBody>
      </p:sp>
      <p:sp>
        <p:nvSpPr>
          <p:cNvPr id="361479" name="Oval 7"/>
          <p:cNvSpPr>
            <a:spLocks noChangeArrowheads="1"/>
          </p:cNvSpPr>
          <p:nvPr/>
        </p:nvSpPr>
        <p:spPr bwMode="auto">
          <a:xfrm>
            <a:off x="1524000" y="2286000"/>
            <a:ext cx="1295400" cy="914400"/>
          </a:xfrm>
          <a:prstGeom prst="ellipse">
            <a:avLst/>
          </a:prstGeom>
          <a:noFill/>
          <a:ln w="38100">
            <a:solidFill>
              <a:srgbClr val="0000FF"/>
            </a:solidFill>
            <a:round/>
            <a:headEnd/>
            <a:tailEnd/>
          </a:ln>
        </p:spPr>
        <p:txBody>
          <a:bodyPr wrap="none" anchor="ctr"/>
          <a:lstStyle/>
          <a:p>
            <a:endParaRPr lang="en-US" dirty="0"/>
          </a:p>
        </p:txBody>
      </p:sp>
      <p:sp>
        <p:nvSpPr>
          <p:cNvPr id="361480" name="Oval 8"/>
          <p:cNvSpPr>
            <a:spLocks noChangeArrowheads="1"/>
          </p:cNvSpPr>
          <p:nvPr/>
        </p:nvSpPr>
        <p:spPr bwMode="auto">
          <a:xfrm>
            <a:off x="1600200" y="4038600"/>
            <a:ext cx="1371600" cy="990600"/>
          </a:xfrm>
          <a:prstGeom prst="ellipse">
            <a:avLst/>
          </a:prstGeom>
          <a:noFill/>
          <a:ln w="38100">
            <a:solidFill>
              <a:srgbClr val="0000FF"/>
            </a:solidFill>
            <a:round/>
            <a:headEnd/>
            <a:tailEnd/>
          </a:ln>
        </p:spPr>
        <p:txBody>
          <a:bodyPr wrap="none" anchor="ctr"/>
          <a:lstStyle/>
          <a:p>
            <a:endParaRPr lang="en-US" dirty="0"/>
          </a:p>
        </p:txBody>
      </p:sp>
      <p:sp>
        <p:nvSpPr>
          <p:cNvPr id="361481" name="Oval 9"/>
          <p:cNvSpPr>
            <a:spLocks noChangeArrowheads="1"/>
          </p:cNvSpPr>
          <p:nvPr/>
        </p:nvSpPr>
        <p:spPr bwMode="auto">
          <a:xfrm>
            <a:off x="4419600" y="4267200"/>
            <a:ext cx="1295400" cy="762000"/>
          </a:xfrm>
          <a:prstGeom prst="ellipse">
            <a:avLst/>
          </a:prstGeom>
          <a:noFill/>
          <a:ln w="38100">
            <a:solidFill>
              <a:srgbClr val="0000FF"/>
            </a:solidFill>
            <a:round/>
            <a:headEnd/>
            <a:tailEnd/>
          </a:ln>
        </p:spPr>
        <p:txBody>
          <a:bodyPr wrap="none" anchor="ctr"/>
          <a:lstStyle/>
          <a:p>
            <a:endParaRPr lang="en-US" dirty="0"/>
          </a:p>
        </p:txBody>
      </p:sp>
      <p:sp>
        <p:nvSpPr>
          <p:cNvPr id="361482" name="Oval 10"/>
          <p:cNvSpPr>
            <a:spLocks noChangeArrowheads="1"/>
          </p:cNvSpPr>
          <p:nvPr/>
        </p:nvSpPr>
        <p:spPr bwMode="auto">
          <a:xfrm>
            <a:off x="4419600" y="5715000"/>
            <a:ext cx="1295400" cy="762000"/>
          </a:xfrm>
          <a:prstGeom prst="ellipse">
            <a:avLst/>
          </a:prstGeom>
          <a:noFill/>
          <a:ln w="38100">
            <a:solidFill>
              <a:srgbClr val="0000FF"/>
            </a:solidFill>
            <a:round/>
            <a:headEnd/>
            <a:tailEnd/>
          </a:ln>
        </p:spPr>
        <p:txBody>
          <a:bodyPr wrap="none" anchor="ct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137</a:t>
            </a:fld>
            <a:endParaRPr lang="en-US"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177614" y="3990057"/>
            <a:ext cx="8786874" cy="830997"/>
          </a:xfrm>
          <a:prstGeom prst="rect">
            <a:avLst/>
          </a:prstGeom>
          <a:noFill/>
          <a:ln w="9525">
            <a:noFill/>
            <a:miter lim="800000"/>
            <a:headEnd/>
            <a:tailEnd/>
          </a:ln>
        </p:spPr>
        <p:txBody>
          <a:bodyPr wrap="square">
            <a:spAutoFit/>
          </a:bodyPr>
          <a:lstStyle/>
          <a:p>
            <a:pPr marL="457200" indent="-457200" algn="l" eaLnBrk="0" hangingPunct="0">
              <a:buAutoNum type="arabicPeriod" startAt="3"/>
            </a:pPr>
            <a:endParaRPr lang="en-CA" b="1" dirty="0" smtClean="0">
              <a:latin typeface="Calibri" pitchFamily="34" charset="0"/>
              <a:cs typeface="Arial" charset="0"/>
            </a:endParaRPr>
          </a:p>
          <a:p>
            <a:pPr marL="457200" indent="-457200" algn="l" eaLnBrk="0" hangingPunct="0">
              <a:buFontTx/>
              <a:buAutoNum type="arabicPeriod" startAt="3"/>
            </a:pPr>
            <a:r>
              <a:rPr lang="en-CA" b="1" dirty="0" smtClean="0">
                <a:latin typeface="Calibri" pitchFamily="34" charset="0"/>
                <a:cs typeface="Arial" charset="0"/>
              </a:rPr>
              <a:t>Disturbances (e.g. deforestation) often uncouples cycling</a:t>
            </a:r>
          </a:p>
        </p:txBody>
      </p:sp>
      <p:sp>
        <p:nvSpPr>
          <p:cNvPr id="5" name="Text Box 3"/>
          <p:cNvSpPr txBox="1">
            <a:spLocks noChangeArrowheads="1"/>
          </p:cNvSpPr>
          <p:nvPr/>
        </p:nvSpPr>
        <p:spPr bwMode="auto">
          <a:xfrm>
            <a:off x="177614" y="2722526"/>
            <a:ext cx="8677628" cy="1200329"/>
          </a:xfrm>
          <a:prstGeom prst="rect">
            <a:avLst/>
          </a:prstGeom>
          <a:noFill/>
          <a:ln w="9525">
            <a:noFill/>
            <a:miter lim="800000"/>
            <a:headEnd/>
            <a:tailEnd/>
          </a:ln>
        </p:spPr>
        <p:txBody>
          <a:bodyPr wrap="square">
            <a:spAutoFit/>
          </a:bodyPr>
          <a:lstStyle/>
          <a:p>
            <a:pPr algn="l" eaLnBrk="0" hangingPunct="0">
              <a:tabLst>
                <a:tab pos="347472" algn="l"/>
              </a:tabLst>
            </a:pPr>
            <a:r>
              <a:rPr lang="en-CA" b="1" dirty="0">
                <a:solidFill>
                  <a:schemeClr val="bg1">
                    <a:lumMod val="65000"/>
                  </a:schemeClr>
                </a:solidFill>
                <a:latin typeface="Calibri" pitchFamily="34" charset="0"/>
                <a:cs typeface="Arial" charset="0"/>
              </a:rPr>
              <a:t>2.  Inputs and outputs are small in comparison to amounts held </a:t>
            </a:r>
            <a:r>
              <a:rPr lang="en-CA" b="1" dirty="0" smtClean="0">
                <a:solidFill>
                  <a:schemeClr val="bg1">
                    <a:lumMod val="65000"/>
                  </a:schemeClr>
                </a:solidFill>
                <a:latin typeface="Calibri" pitchFamily="34" charset="0"/>
                <a:cs typeface="Arial" charset="0"/>
              </a:rPr>
              <a:t>in </a:t>
            </a:r>
            <a:r>
              <a:rPr lang="en-CA" b="1" dirty="0">
                <a:solidFill>
                  <a:schemeClr val="bg1">
                    <a:lumMod val="65000"/>
                  </a:schemeClr>
                </a:solidFill>
                <a:latin typeface="Calibri" pitchFamily="34" charset="0"/>
                <a:cs typeface="Arial" charset="0"/>
              </a:rPr>
              <a:t>biomass and </a:t>
            </a:r>
            <a:r>
              <a:rPr lang="en-CA" b="1" dirty="0" smtClean="0">
                <a:solidFill>
                  <a:schemeClr val="bg1">
                    <a:lumMod val="65000"/>
                  </a:schemeClr>
                </a:solidFill>
                <a:latin typeface="Calibri" pitchFamily="34" charset="0"/>
                <a:cs typeface="Arial" charset="0"/>
              </a:rPr>
              <a:t>recycled i.e. relatively 'tight' cycling is the norm</a:t>
            </a:r>
          </a:p>
          <a:p>
            <a:pPr algn="l" eaLnBrk="0" hangingPunct="0">
              <a:tabLst>
                <a:tab pos="347472" algn="l"/>
              </a:tabLst>
            </a:pPr>
            <a:endParaRPr lang="en-US" b="1" dirty="0">
              <a:solidFill>
                <a:schemeClr val="bg1">
                  <a:lumMod val="65000"/>
                </a:schemeClr>
              </a:solidFill>
              <a:latin typeface="Calibri" pitchFamily="34" charset="0"/>
            </a:endParaRPr>
          </a:p>
        </p:txBody>
      </p:sp>
      <p:sp>
        <p:nvSpPr>
          <p:cNvPr id="8" name="Rectangle 2"/>
          <p:cNvSpPr>
            <a:spLocks noChangeArrowheads="1"/>
          </p:cNvSpPr>
          <p:nvPr/>
        </p:nvSpPr>
        <p:spPr bwMode="auto">
          <a:xfrm>
            <a:off x="177614" y="1824327"/>
            <a:ext cx="8715436" cy="461665"/>
          </a:xfrm>
          <a:prstGeom prst="rect">
            <a:avLst/>
          </a:prstGeom>
          <a:noFill/>
          <a:ln w="9525">
            <a:noFill/>
            <a:miter lim="800000"/>
            <a:headEnd/>
            <a:tailEnd/>
          </a:ln>
        </p:spPr>
        <p:txBody>
          <a:bodyPr wrap="square">
            <a:spAutoFit/>
          </a:bodyPr>
          <a:lstStyle/>
          <a:p>
            <a:pPr algn="l" eaLnBrk="0" hangingPunct="0">
              <a:tabLst>
                <a:tab pos="347472" algn="l"/>
              </a:tabLst>
            </a:pPr>
            <a:r>
              <a:rPr lang="en-CA" b="1" dirty="0" smtClean="0">
                <a:solidFill>
                  <a:schemeClr val="bg1">
                    <a:lumMod val="65000"/>
                  </a:schemeClr>
                </a:solidFill>
                <a:latin typeface="Calibri" pitchFamily="34" charset="0"/>
                <a:cs typeface="Arial" charset="0"/>
              </a:rPr>
              <a:t>1.  Nutrient </a:t>
            </a:r>
            <a:r>
              <a:rPr lang="en-CA" b="1" dirty="0">
                <a:solidFill>
                  <a:schemeClr val="bg1">
                    <a:lumMod val="65000"/>
                  </a:schemeClr>
                </a:solidFill>
                <a:latin typeface="Calibri" pitchFamily="34" charset="0"/>
                <a:cs typeface="Arial" charset="0"/>
              </a:rPr>
              <a:t>cycling is never perfect i.e. always </a:t>
            </a:r>
            <a:r>
              <a:rPr lang="en-CA" b="1" dirty="0" smtClean="0">
                <a:solidFill>
                  <a:schemeClr val="bg1">
                    <a:lumMod val="65000"/>
                  </a:schemeClr>
                </a:solidFill>
                <a:latin typeface="Calibri" pitchFamily="34" charset="0"/>
                <a:cs typeface="Arial" charset="0"/>
              </a:rPr>
              <a:t>inputs </a:t>
            </a:r>
            <a:r>
              <a:rPr lang="en-CA" b="1" dirty="0">
                <a:solidFill>
                  <a:schemeClr val="bg1">
                    <a:lumMod val="65000"/>
                  </a:schemeClr>
                </a:solidFill>
                <a:latin typeface="Calibri" pitchFamily="34" charset="0"/>
                <a:cs typeface="Arial" charset="0"/>
              </a:rPr>
              <a:t>and </a:t>
            </a:r>
            <a:r>
              <a:rPr lang="en-CA" b="1" dirty="0" smtClean="0">
                <a:solidFill>
                  <a:schemeClr val="bg1">
                    <a:lumMod val="65000"/>
                  </a:schemeClr>
                </a:solidFill>
                <a:latin typeface="Calibri" pitchFamily="34" charset="0"/>
                <a:cs typeface="Arial" charset="0"/>
              </a:rPr>
              <a:t>outputs</a:t>
            </a:r>
            <a:endParaRPr lang="en-CA" b="1" dirty="0">
              <a:solidFill>
                <a:schemeClr val="bg1">
                  <a:lumMod val="65000"/>
                </a:schemeClr>
              </a:solidFill>
              <a:latin typeface="Calibri" pitchFamily="34" charset="0"/>
              <a:cs typeface="Arial" charset="0"/>
            </a:endParaRPr>
          </a:p>
        </p:txBody>
      </p:sp>
      <p:sp>
        <p:nvSpPr>
          <p:cNvPr id="6" name="TextBox 5"/>
          <p:cNvSpPr txBox="1"/>
          <p:nvPr/>
        </p:nvSpPr>
        <p:spPr>
          <a:xfrm rot="19761538">
            <a:off x="4267452" y="1194425"/>
            <a:ext cx="4786346" cy="1384995"/>
          </a:xfrm>
          <a:prstGeom prst="rect">
            <a:avLst/>
          </a:prstGeom>
          <a:solidFill>
            <a:schemeClr val="bg1">
              <a:lumMod val="75000"/>
            </a:schemeClr>
          </a:solidFill>
        </p:spPr>
        <p:txBody>
          <a:bodyPr wrap="square" rtlCol="0">
            <a:spAutoFit/>
          </a:bodyPr>
          <a:lstStyle/>
          <a:p>
            <a:r>
              <a:rPr lang="en-US" sz="2800" b="1" dirty="0" smtClean="0">
                <a:solidFill>
                  <a:srgbClr val="FF0000"/>
                </a:solidFill>
                <a:latin typeface="+mn-lt"/>
              </a:rPr>
              <a:t>I propose that these are the most important principles you will learn in this course.</a:t>
            </a:r>
            <a:endParaRPr lang="en-US" sz="2800" b="1" dirty="0">
              <a:solidFill>
                <a:srgbClr val="FF0000"/>
              </a:solidFill>
              <a:latin typeface="+mn-lt"/>
            </a:endParaRPr>
          </a:p>
        </p:txBody>
      </p:sp>
      <p:sp>
        <p:nvSpPr>
          <p:cNvPr id="7" name="Bent Arrow 6"/>
          <p:cNvSpPr/>
          <p:nvPr/>
        </p:nvSpPr>
        <p:spPr>
          <a:xfrm rot="9213283">
            <a:off x="6100824" y="2746727"/>
            <a:ext cx="1500198" cy="1692464"/>
          </a:xfrm>
          <a:prstGeom prst="bentArrow">
            <a:avLst>
              <a:gd name="adj1" fmla="val 24756"/>
              <a:gd name="adj2" fmla="val 25000"/>
              <a:gd name="adj3" fmla="val 25000"/>
              <a:gd name="adj4" fmla="val 43750"/>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Rectangle 2"/>
          <p:cNvSpPr>
            <a:spLocks noChangeArrowheads="1"/>
          </p:cNvSpPr>
          <p:nvPr/>
        </p:nvSpPr>
        <p:spPr bwMode="auto">
          <a:xfrm>
            <a:off x="214282" y="533400"/>
            <a:ext cx="4786346" cy="954107"/>
          </a:xfrm>
          <a:prstGeom prst="rect">
            <a:avLst/>
          </a:prstGeom>
          <a:noFill/>
          <a:ln w="9525">
            <a:noFill/>
            <a:miter lim="800000"/>
            <a:headEnd/>
            <a:tailEnd/>
          </a:ln>
        </p:spPr>
        <p:txBody>
          <a:bodyPr wrap="square">
            <a:spAutoFit/>
          </a:bodyPr>
          <a:lstStyle/>
          <a:p>
            <a:pPr marL="320675" indent="-457200" algn="l" eaLnBrk="0" hangingPunct="0">
              <a:tabLst>
                <a:tab pos="685800" algn="l"/>
              </a:tabLst>
            </a:pPr>
            <a:r>
              <a:rPr lang="en-CA" sz="2800" b="1" dirty="0" smtClean="0">
                <a:solidFill>
                  <a:srgbClr val="0000FF"/>
                </a:solidFill>
                <a:latin typeface="+mj-lt"/>
                <a:cs typeface="Arial" charset="0"/>
              </a:rPr>
              <a:t>Biogeochemical cycles: </a:t>
            </a:r>
          </a:p>
          <a:p>
            <a:pPr marL="320675" indent="-457200" algn="l" eaLnBrk="0" hangingPunct="0">
              <a:tabLst>
                <a:tab pos="685800" algn="l"/>
              </a:tabLst>
            </a:pPr>
            <a:r>
              <a:rPr lang="en-CA" sz="2800" dirty="0" smtClean="0">
                <a:latin typeface="+mj-lt"/>
                <a:cs typeface="Arial" charset="0"/>
              </a:rPr>
              <a:t>A </a:t>
            </a:r>
            <a:r>
              <a:rPr lang="en-CA" sz="2800" dirty="0">
                <a:latin typeface="+mj-lt"/>
                <a:cs typeface="Arial" charset="0"/>
              </a:rPr>
              <a:t>few major </a:t>
            </a:r>
            <a:r>
              <a:rPr lang="en-CA" sz="2800" dirty="0" smtClean="0">
                <a:latin typeface="+mj-lt"/>
                <a:cs typeface="Arial" charset="0"/>
              </a:rPr>
              <a:t>general principles:</a:t>
            </a:r>
            <a:endParaRPr lang="en-CA" sz="2800" dirty="0">
              <a:latin typeface="+mj-lt"/>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138</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par>
                          <p:cTn id="21" fill="hold">
                            <p:stCondLst>
                              <p:cond delay="2000"/>
                            </p:stCondLst>
                            <p:childTnLst>
                              <p:par>
                                <p:cTn id="22" presetID="3" presetClass="emph" presetSubtype="2" fill="hold" grpId="1" nodeType="afterEffect">
                                  <p:stCondLst>
                                    <p:cond delay="0"/>
                                  </p:stCondLst>
                                  <p:childTnLst>
                                    <p:animClr clrSpc="rgb" dir="cw">
                                      <p:cBhvr override="childStyle">
                                        <p:cTn id="23" dur="2000" fill="hold"/>
                                        <p:tgtEl>
                                          <p:spTgt spid="4"/>
                                        </p:tgtEl>
                                        <p:attrNameLst>
                                          <p:attrName>style.color</p:attrName>
                                        </p:attrNameLst>
                                      </p:cBhvr>
                                      <p:to>
                                        <a:srgbClr val="FF3300"/>
                                      </p:to>
                                    </p:animClr>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1000"/>
                                        <p:tgtEl>
                                          <p:spTgt spid="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animBg="1"/>
      <p:bldP spid="7"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27.07                                                          00000A2DMacho Drive                    B62D94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600200"/>
            <a:ext cx="9144000" cy="5029200"/>
          </a:xfrm>
          <a:prstGeom prst="rect">
            <a:avLst/>
          </a:prstGeom>
          <a:noFill/>
          <a:ln w="25400">
            <a:solidFill>
              <a:srgbClr val="99CCFF"/>
            </a:solidFill>
            <a:miter lim="800000"/>
            <a:headEnd/>
            <a:tailEnd/>
          </a:ln>
        </p:spPr>
      </p:pic>
      <p:sp>
        <p:nvSpPr>
          <p:cNvPr id="44036" name="Text Box 4"/>
          <p:cNvSpPr txBox="1">
            <a:spLocks noChangeArrowheads="1"/>
          </p:cNvSpPr>
          <p:nvPr/>
        </p:nvSpPr>
        <p:spPr bwMode="auto">
          <a:xfrm>
            <a:off x="838200" y="533400"/>
            <a:ext cx="7239000" cy="946150"/>
          </a:xfrm>
          <a:prstGeom prst="rect">
            <a:avLst/>
          </a:prstGeom>
          <a:noFill/>
          <a:ln w="9525">
            <a:noFill/>
            <a:miter lim="800000"/>
            <a:headEnd/>
            <a:tailEnd/>
          </a:ln>
        </p:spPr>
        <p:txBody>
          <a:bodyPr>
            <a:spAutoFit/>
          </a:bodyPr>
          <a:lstStyle/>
          <a:p>
            <a:pPr>
              <a:spcBef>
                <a:spcPct val="50000"/>
              </a:spcBef>
            </a:pPr>
            <a:r>
              <a:rPr lang="en-US" sz="2800" b="1" dirty="0">
                <a:latin typeface="Calibri" pitchFamily="34" charset="0"/>
              </a:rPr>
              <a:t>Stream water nitrate concentrations from Hubbard Brook watersheds, NH</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139</a:t>
            </a:fld>
            <a:endParaRPr lang="en-US" dirty="0"/>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381000" y="457200"/>
            <a:ext cx="8458200" cy="5688013"/>
          </a:xfrm>
          <a:prstGeom prst="rect">
            <a:avLst/>
          </a:prstGeom>
          <a:noFill/>
          <a:ln w="50800">
            <a:noFill/>
            <a:miter lim="800000"/>
            <a:headEnd/>
            <a:tailEnd/>
          </a:ln>
        </p:spPr>
        <p:txBody>
          <a:bodyPr>
            <a:spAutoFit/>
          </a:bodyPr>
          <a:lstStyle/>
          <a:p>
            <a:pPr marL="320675" indent="-457200" algn="l" eaLnBrk="0" hangingPunct="0">
              <a:tabLst>
                <a:tab pos="685800" algn="l"/>
              </a:tabLst>
            </a:pPr>
            <a:r>
              <a:rPr lang="en-CA" sz="2800" b="1" dirty="0">
                <a:latin typeface="Arial Narrow" pitchFamily="34" charset="0"/>
                <a:cs typeface="Arial" charset="0"/>
              </a:rPr>
              <a:t> </a:t>
            </a:r>
            <a:r>
              <a:rPr lang="en-CA" sz="2800" b="1" dirty="0">
                <a:latin typeface="Calibri" pitchFamily="34" charset="0"/>
                <a:cs typeface="Arial" charset="0"/>
              </a:rPr>
              <a:t>Disturbances (e.g. deforestation) often uncouples cycling, and a consequent:</a:t>
            </a:r>
          </a:p>
          <a:p>
            <a:pPr marL="320675" indent="-457200" algn="l" eaLnBrk="0" hangingPunct="0">
              <a:tabLst>
                <a:tab pos="685800" algn="l"/>
              </a:tabLst>
            </a:pPr>
            <a:endParaRPr lang="en-CA" sz="2800" b="1" dirty="0">
              <a:latin typeface="Calibri" pitchFamily="34" charset="0"/>
              <a:cs typeface="Arial" charset="0"/>
            </a:endParaRPr>
          </a:p>
          <a:p>
            <a:pPr marL="320675" indent="-457200" algn="l" eaLnBrk="0" hangingPunct="0">
              <a:buSzPct val="100000"/>
              <a:buFont typeface="Arial" pitchFamily="34" charset="0"/>
              <a:buChar char="•"/>
              <a:tabLst>
                <a:tab pos="685800" algn="l"/>
              </a:tabLst>
            </a:pPr>
            <a:r>
              <a:rPr lang="en-CA" sz="2800" b="1" dirty="0">
                <a:solidFill>
                  <a:srgbClr val="FF0000"/>
                </a:solidFill>
                <a:latin typeface="Calibri" pitchFamily="34" charset="0"/>
                <a:cs typeface="Arial" charset="0"/>
              </a:rPr>
              <a:t>loss of </a:t>
            </a:r>
            <a:r>
              <a:rPr lang="en-CA" sz="2800" b="1" dirty="0" smtClean="0">
                <a:solidFill>
                  <a:srgbClr val="FF0000"/>
                </a:solidFill>
                <a:latin typeface="Calibri" pitchFamily="34" charset="0"/>
                <a:cs typeface="Arial" charset="0"/>
              </a:rPr>
              <a:t>nutrients</a:t>
            </a:r>
            <a:endParaRPr lang="en-CA" sz="2800" b="1" dirty="0">
              <a:solidFill>
                <a:srgbClr val="FF0000"/>
              </a:solidFill>
              <a:latin typeface="Calibri" pitchFamily="34" charset="0"/>
              <a:cs typeface="Arial" charset="0"/>
            </a:endParaRPr>
          </a:p>
          <a:p>
            <a:pPr marL="914400" lvl="1" indent="-457200" algn="l" eaLnBrk="0" hangingPunct="0">
              <a:buSzPct val="100000"/>
              <a:buFont typeface="Arial" pitchFamily="34" charset="0"/>
              <a:buChar char="•"/>
              <a:tabLst>
                <a:tab pos="685800" algn="l"/>
              </a:tabLst>
            </a:pPr>
            <a:r>
              <a:rPr lang="en-CA" b="1" dirty="0">
                <a:latin typeface="Calibri" pitchFamily="34" charset="0"/>
                <a:cs typeface="Arial" charset="0"/>
              </a:rPr>
              <a:t>x13 normal loss in Hubbard Brook (become Atom X's)</a:t>
            </a:r>
          </a:p>
          <a:p>
            <a:pPr marL="320675" indent="-457200" algn="l" eaLnBrk="0" hangingPunct="0">
              <a:buSzPct val="100000"/>
              <a:buFont typeface="Arial" pitchFamily="34" charset="0"/>
              <a:buChar char="•"/>
              <a:tabLst>
                <a:tab pos="685800" algn="l"/>
              </a:tabLst>
            </a:pPr>
            <a:r>
              <a:rPr lang="en-CA" sz="2800" b="1" dirty="0">
                <a:solidFill>
                  <a:srgbClr val="FF0000"/>
                </a:solidFill>
                <a:latin typeface="Calibri" pitchFamily="34" charset="0"/>
                <a:cs typeface="Arial" charset="0"/>
              </a:rPr>
              <a:t>reduction in leaf area</a:t>
            </a:r>
          </a:p>
          <a:p>
            <a:pPr marL="914400" lvl="1" indent="-457200" algn="l" eaLnBrk="0" hangingPunct="0">
              <a:buSzPct val="100000"/>
              <a:buFont typeface="Arial" pitchFamily="34" charset="0"/>
              <a:buChar char="•"/>
              <a:tabLst>
                <a:tab pos="685800" algn="l"/>
              </a:tabLst>
            </a:pPr>
            <a:r>
              <a:rPr lang="en-CA" b="1" dirty="0">
                <a:latin typeface="Calibri" pitchFamily="34" charset="0"/>
                <a:cs typeface="Arial" charset="0"/>
              </a:rPr>
              <a:t>40% more runoff (would have transpired)</a:t>
            </a:r>
          </a:p>
          <a:p>
            <a:pPr marL="914400" lvl="1" indent="-457200" algn="l" eaLnBrk="0" hangingPunct="0">
              <a:buSzPct val="100000"/>
              <a:buFont typeface="Arial" pitchFamily="34" charset="0"/>
              <a:buChar char="•"/>
              <a:tabLst>
                <a:tab pos="685800" algn="l"/>
              </a:tabLst>
            </a:pPr>
            <a:r>
              <a:rPr lang="en-CA" b="1" dirty="0">
                <a:latin typeface="Calibri" pitchFamily="34" charset="0"/>
                <a:cs typeface="Arial" charset="0"/>
              </a:rPr>
              <a:t>more leaching</a:t>
            </a:r>
          </a:p>
          <a:p>
            <a:pPr marL="914400" lvl="1" indent="-457200" algn="l" eaLnBrk="0" hangingPunct="0">
              <a:buSzPct val="100000"/>
              <a:buFont typeface="Arial" pitchFamily="34" charset="0"/>
              <a:buChar char="•"/>
              <a:tabLst>
                <a:tab pos="685800" algn="l"/>
              </a:tabLst>
            </a:pPr>
            <a:r>
              <a:rPr lang="en-CA" b="1" dirty="0">
                <a:latin typeface="Calibri" pitchFamily="34" charset="0"/>
                <a:cs typeface="Arial" charset="0"/>
              </a:rPr>
              <a:t>more erosion, and soil loss</a:t>
            </a:r>
          </a:p>
          <a:p>
            <a:pPr marL="320675" indent="-457200" algn="l" eaLnBrk="0" hangingPunct="0">
              <a:buSzPct val="100000"/>
              <a:buFont typeface="Arial" pitchFamily="34" charset="0"/>
              <a:buChar char="•"/>
              <a:tabLst>
                <a:tab pos="685800" algn="l"/>
              </a:tabLst>
            </a:pPr>
            <a:r>
              <a:rPr lang="en-CA" sz="2800" b="1" dirty="0">
                <a:solidFill>
                  <a:srgbClr val="FF0000"/>
                </a:solidFill>
                <a:latin typeface="Calibri" pitchFamily="34" charset="0"/>
                <a:cs typeface="Arial" charset="0"/>
              </a:rPr>
              <a:t>decouples within-system cycling of decomposition </a:t>
            </a:r>
            <a:r>
              <a:rPr lang="en-CA" sz="2800" b="1" dirty="0" smtClean="0">
                <a:solidFill>
                  <a:srgbClr val="FF0000"/>
                </a:solidFill>
                <a:latin typeface="Calibri" pitchFamily="34" charset="0"/>
                <a:cs typeface="Arial" charset="0"/>
              </a:rPr>
              <a:t>	and </a:t>
            </a:r>
            <a:r>
              <a:rPr lang="en-CA" sz="2800" b="1" dirty="0">
                <a:solidFill>
                  <a:srgbClr val="FF0000"/>
                </a:solidFill>
                <a:latin typeface="Calibri" pitchFamily="34" charset="0"/>
                <a:cs typeface="Arial" charset="0"/>
              </a:rPr>
              <a:t>plant uptake processes</a:t>
            </a:r>
          </a:p>
          <a:p>
            <a:pPr marL="914400" lvl="1" indent="-457200" algn="l" eaLnBrk="0" hangingPunct="0">
              <a:buSzPct val="100000"/>
              <a:buFont typeface="Arial" pitchFamily="34" charset="0"/>
              <a:buChar char="•"/>
              <a:tabLst>
                <a:tab pos="685800" algn="l"/>
              </a:tabLst>
            </a:pPr>
            <a:r>
              <a:rPr lang="en-CA" b="1" dirty="0">
                <a:latin typeface="Calibri" pitchFamily="34" charset="0"/>
                <a:cs typeface="Arial" charset="0"/>
              </a:rPr>
              <a:t>all the activities (and products) of spring decomposition get washed away</a:t>
            </a:r>
          </a:p>
          <a:p>
            <a:pPr marL="320675" indent="-457200" algn="l" eaLnBrk="0" hangingPunct="0">
              <a:tabLst>
                <a:tab pos="685800" algn="l"/>
              </a:tabLst>
            </a:pPr>
            <a:endParaRPr lang="en-CA" b="1" dirty="0">
              <a:solidFill>
                <a:srgbClr val="FFFF00"/>
              </a:solidFill>
              <a:latin typeface="Arial Narrow"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140</a:t>
            </a:fld>
            <a:endParaRPr lang="en-US" dirty="0"/>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142844" y="2722526"/>
            <a:ext cx="8749636" cy="1200329"/>
          </a:xfrm>
          <a:prstGeom prst="rect">
            <a:avLst/>
          </a:prstGeom>
          <a:noFill/>
          <a:ln w="9525">
            <a:noFill/>
            <a:miter lim="800000"/>
            <a:headEnd/>
            <a:tailEnd/>
          </a:ln>
        </p:spPr>
        <p:txBody>
          <a:bodyPr wrap="square">
            <a:spAutoFit/>
          </a:bodyPr>
          <a:lstStyle/>
          <a:p>
            <a:pPr algn="l" eaLnBrk="0" hangingPunct="0">
              <a:tabLst>
                <a:tab pos="347472" algn="l"/>
              </a:tabLst>
            </a:pPr>
            <a:r>
              <a:rPr lang="en-CA" b="1" dirty="0">
                <a:solidFill>
                  <a:schemeClr val="bg1">
                    <a:lumMod val="65000"/>
                  </a:schemeClr>
                </a:solidFill>
                <a:latin typeface="Calibri" pitchFamily="34" charset="0"/>
                <a:cs typeface="Arial" charset="0"/>
              </a:rPr>
              <a:t>2.  Inputs and outputs are small in comparison to amounts held </a:t>
            </a:r>
            <a:r>
              <a:rPr lang="en-CA" b="1" dirty="0" smtClean="0">
                <a:solidFill>
                  <a:schemeClr val="bg1">
                    <a:lumMod val="65000"/>
                  </a:schemeClr>
                </a:solidFill>
                <a:latin typeface="Calibri" pitchFamily="34" charset="0"/>
                <a:cs typeface="Arial" charset="0"/>
              </a:rPr>
              <a:t>	in </a:t>
            </a:r>
            <a:r>
              <a:rPr lang="en-CA" b="1" dirty="0">
                <a:solidFill>
                  <a:schemeClr val="bg1">
                    <a:lumMod val="65000"/>
                  </a:schemeClr>
                </a:solidFill>
                <a:latin typeface="Calibri" pitchFamily="34" charset="0"/>
                <a:cs typeface="Arial" charset="0"/>
              </a:rPr>
              <a:t>biomass and </a:t>
            </a:r>
            <a:r>
              <a:rPr lang="en-CA" b="1" dirty="0" smtClean="0">
                <a:solidFill>
                  <a:schemeClr val="bg1">
                    <a:lumMod val="65000"/>
                  </a:schemeClr>
                </a:solidFill>
                <a:latin typeface="Calibri" pitchFamily="34" charset="0"/>
                <a:cs typeface="Arial" charset="0"/>
              </a:rPr>
              <a:t>recycled i.e. relatively 'tight' cycling is the norm</a:t>
            </a:r>
            <a:endParaRPr lang="en-US" b="1" dirty="0" smtClean="0">
              <a:solidFill>
                <a:schemeClr val="bg1">
                  <a:lumMod val="65000"/>
                </a:schemeClr>
              </a:solidFill>
              <a:latin typeface="Calibri" pitchFamily="34" charset="0"/>
            </a:endParaRPr>
          </a:p>
          <a:p>
            <a:pPr algn="l" eaLnBrk="0" hangingPunct="0">
              <a:tabLst>
                <a:tab pos="347472" algn="l"/>
              </a:tabLst>
            </a:pPr>
            <a:endParaRPr lang="en-US" b="1" dirty="0">
              <a:solidFill>
                <a:schemeClr val="bg1">
                  <a:lumMod val="65000"/>
                </a:schemeClr>
              </a:solidFill>
              <a:latin typeface="Calibri" pitchFamily="34" charset="0"/>
            </a:endParaRPr>
          </a:p>
        </p:txBody>
      </p:sp>
      <p:sp>
        <p:nvSpPr>
          <p:cNvPr id="6" name="Text Box 4"/>
          <p:cNvSpPr txBox="1">
            <a:spLocks noChangeArrowheads="1"/>
          </p:cNvSpPr>
          <p:nvPr/>
        </p:nvSpPr>
        <p:spPr bwMode="auto">
          <a:xfrm>
            <a:off x="142844" y="3975447"/>
            <a:ext cx="8215370" cy="461665"/>
          </a:xfrm>
          <a:prstGeom prst="rect">
            <a:avLst/>
          </a:prstGeom>
          <a:noFill/>
          <a:ln w="9525">
            <a:noFill/>
            <a:miter lim="800000"/>
            <a:headEnd/>
            <a:tailEnd/>
          </a:ln>
        </p:spPr>
        <p:txBody>
          <a:bodyPr wrap="square">
            <a:spAutoFit/>
          </a:bodyPr>
          <a:lstStyle/>
          <a:p>
            <a:pPr marL="457200" indent="-457200" algn="l">
              <a:spcBef>
                <a:spcPct val="50000"/>
              </a:spcBef>
            </a:pPr>
            <a:r>
              <a:rPr lang="en-CA" b="1" dirty="0" smtClean="0">
                <a:solidFill>
                  <a:schemeClr val="bg1">
                    <a:lumMod val="65000"/>
                  </a:schemeClr>
                </a:solidFill>
                <a:latin typeface="Calibri" pitchFamily="34" charset="0"/>
                <a:cs typeface="Arial" charset="0"/>
              </a:rPr>
              <a:t>3.  Disturbances </a:t>
            </a:r>
            <a:r>
              <a:rPr lang="en-CA" b="1" dirty="0">
                <a:solidFill>
                  <a:schemeClr val="bg1">
                    <a:lumMod val="65000"/>
                  </a:schemeClr>
                </a:solidFill>
                <a:latin typeface="Calibri" pitchFamily="34" charset="0"/>
                <a:cs typeface="Arial" charset="0"/>
              </a:rPr>
              <a:t>(e.g. deforestation) often uncouples </a:t>
            </a:r>
            <a:r>
              <a:rPr lang="en-CA" b="1" dirty="0" smtClean="0">
                <a:solidFill>
                  <a:schemeClr val="bg1">
                    <a:lumMod val="65000"/>
                  </a:schemeClr>
                </a:solidFill>
                <a:latin typeface="Calibri" pitchFamily="34" charset="0"/>
                <a:cs typeface="Arial" charset="0"/>
              </a:rPr>
              <a:t>cycling</a:t>
            </a:r>
            <a:endParaRPr lang="en-CA" b="1" dirty="0">
              <a:solidFill>
                <a:schemeClr val="bg1">
                  <a:lumMod val="65000"/>
                </a:schemeClr>
              </a:solidFill>
              <a:latin typeface="Calibri" pitchFamily="34" charset="0"/>
              <a:cs typeface="Arial" charset="0"/>
            </a:endParaRPr>
          </a:p>
        </p:txBody>
      </p:sp>
      <p:sp>
        <p:nvSpPr>
          <p:cNvPr id="7" name="TextBox 6"/>
          <p:cNvSpPr txBox="1"/>
          <p:nvPr/>
        </p:nvSpPr>
        <p:spPr>
          <a:xfrm>
            <a:off x="142844" y="4941168"/>
            <a:ext cx="7786742" cy="461665"/>
          </a:xfrm>
          <a:prstGeom prst="rect">
            <a:avLst/>
          </a:prstGeom>
          <a:noFill/>
        </p:spPr>
        <p:txBody>
          <a:bodyPr wrap="square" rtlCol="0">
            <a:spAutoFit/>
          </a:bodyPr>
          <a:lstStyle/>
          <a:p>
            <a:pPr algn="l"/>
            <a:r>
              <a:rPr lang="en-US" b="1" dirty="0" smtClean="0">
                <a:latin typeface="Calibri" pitchFamily="34" charset="0"/>
                <a:cs typeface="Arial" charset="0"/>
              </a:rPr>
              <a:t>4.  Gradient from poles to tropics</a:t>
            </a:r>
          </a:p>
        </p:txBody>
      </p:sp>
      <p:sp>
        <p:nvSpPr>
          <p:cNvPr id="8" name="Rectangle 2"/>
          <p:cNvSpPr>
            <a:spLocks noChangeArrowheads="1"/>
          </p:cNvSpPr>
          <p:nvPr/>
        </p:nvSpPr>
        <p:spPr bwMode="auto">
          <a:xfrm>
            <a:off x="142844" y="1824327"/>
            <a:ext cx="8715436" cy="461665"/>
          </a:xfrm>
          <a:prstGeom prst="rect">
            <a:avLst/>
          </a:prstGeom>
          <a:noFill/>
          <a:ln w="9525">
            <a:noFill/>
            <a:miter lim="800000"/>
            <a:headEnd/>
            <a:tailEnd/>
          </a:ln>
        </p:spPr>
        <p:txBody>
          <a:bodyPr wrap="square">
            <a:spAutoFit/>
          </a:bodyPr>
          <a:lstStyle/>
          <a:p>
            <a:pPr algn="l" eaLnBrk="0" hangingPunct="0">
              <a:tabLst>
                <a:tab pos="347472" algn="l"/>
              </a:tabLst>
            </a:pPr>
            <a:r>
              <a:rPr lang="en-CA" b="1" dirty="0">
                <a:solidFill>
                  <a:schemeClr val="bg1">
                    <a:lumMod val="65000"/>
                  </a:schemeClr>
                </a:solidFill>
                <a:latin typeface="Calibri" pitchFamily="34" charset="0"/>
                <a:cs typeface="Arial" charset="0"/>
              </a:rPr>
              <a:t> </a:t>
            </a:r>
            <a:r>
              <a:rPr lang="en-CA" b="1" dirty="0" smtClean="0">
                <a:solidFill>
                  <a:schemeClr val="bg1">
                    <a:lumMod val="65000"/>
                  </a:schemeClr>
                </a:solidFill>
                <a:latin typeface="Calibri" pitchFamily="34" charset="0"/>
                <a:cs typeface="Arial" charset="0"/>
              </a:rPr>
              <a:t>1. Nutrient </a:t>
            </a:r>
            <a:r>
              <a:rPr lang="en-CA" b="1" dirty="0">
                <a:solidFill>
                  <a:schemeClr val="bg1">
                    <a:lumMod val="65000"/>
                  </a:schemeClr>
                </a:solidFill>
                <a:latin typeface="Calibri" pitchFamily="34" charset="0"/>
                <a:cs typeface="Arial" charset="0"/>
              </a:rPr>
              <a:t>cycling is never perfect i.e. always </a:t>
            </a:r>
            <a:r>
              <a:rPr lang="en-CA" b="1" dirty="0" smtClean="0">
                <a:solidFill>
                  <a:schemeClr val="bg1">
                    <a:lumMod val="65000"/>
                  </a:schemeClr>
                </a:solidFill>
                <a:latin typeface="Calibri" pitchFamily="34" charset="0"/>
                <a:cs typeface="Arial" charset="0"/>
              </a:rPr>
              <a:t>inputs </a:t>
            </a:r>
            <a:r>
              <a:rPr lang="en-CA" b="1" dirty="0">
                <a:solidFill>
                  <a:schemeClr val="bg1">
                    <a:lumMod val="65000"/>
                  </a:schemeClr>
                </a:solidFill>
                <a:latin typeface="Calibri" pitchFamily="34" charset="0"/>
                <a:cs typeface="Arial" charset="0"/>
              </a:rPr>
              <a:t>and </a:t>
            </a:r>
            <a:r>
              <a:rPr lang="en-CA" b="1" dirty="0" smtClean="0">
                <a:solidFill>
                  <a:schemeClr val="bg1">
                    <a:lumMod val="65000"/>
                  </a:schemeClr>
                </a:solidFill>
                <a:latin typeface="Calibri" pitchFamily="34" charset="0"/>
                <a:cs typeface="Arial" charset="0"/>
              </a:rPr>
              <a:t>outputs</a:t>
            </a:r>
            <a:endParaRPr lang="en-CA" b="1" dirty="0">
              <a:solidFill>
                <a:schemeClr val="bg1">
                  <a:lumMod val="65000"/>
                </a:schemeClr>
              </a:solidFill>
              <a:latin typeface="Calibri" pitchFamily="34" charset="0"/>
              <a:cs typeface="Arial" charset="0"/>
            </a:endParaRPr>
          </a:p>
        </p:txBody>
      </p:sp>
      <p:sp>
        <p:nvSpPr>
          <p:cNvPr id="9" name="Rectangle 2"/>
          <p:cNvSpPr>
            <a:spLocks noChangeArrowheads="1"/>
          </p:cNvSpPr>
          <p:nvPr/>
        </p:nvSpPr>
        <p:spPr bwMode="auto">
          <a:xfrm>
            <a:off x="214282" y="533400"/>
            <a:ext cx="4786346" cy="954107"/>
          </a:xfrm>
          <a:prstGeom prst="rect">
            <a:avLst/>
          </a:prstGeom>
          <a:noFill/>
          <a:ln w="9525">
            <a:noFill/>
            <a:miter lim="800000"/>
            <a:headEnd/>
            <a:tailEnd/>
          </a:ln>
        </p:spPr>
        <p:txBody>
          <a:bodyPr wrap="square">
            <a:spAutoFit/>
          </a:bodyPr>
          <a:lstStyle/>
          <a:p>
            <a:pPr marL="320675" indent="-457200" algn="l" eaLnBrk="0" hangingPunct="0">
              <a:tabLst>
                <a:tab pos="685800" algn="l"/>
              </a:tabLst>
            </a:pPr>
            <a:r>
              <a:rPr lang="en-CA" sz="2800" b="1" dirty="0" smtClean="0">
                <a:solidFill>
                  <a:srgbClr val="0000FF"/>
                </a:solidFill>
                <a:latin typeface="+mj-lt"/>
                <a:cs typeface="Arial" charset="0"/>
              </a:rPr>
              <a:t>Biogeochemical cycles: </a:t>
            </a:r>
          </a:p>
          <a:p>
            <a:pPr marL="320675" indent="-457200" algn="l" eaLnBrk="0" hangingPunct="0">
              <a:tabLst>
                <a:tab pos="685800" algn="l"/>
              </a:tabLst>
            </a:pPr>
            <a:r>
              <a:rPr lang="en-CA" sz="2800" dirty="0" smtClean="0">
                <a:latin typeface="+mj-lt"/>
                <a:cs typeface="Arial" charset="0"/>
              </a:rPr>
              <a:t>A </a:t>
            </a:r>
            <a:r>
              <a:rPr lang="en-CA" sz="2800" dirty="0">
                <a:latin typeface="+mj-lt"/>
                <a:cs typeface="Arial" charset="0"/>
              </a:rPr>
              <a:t>few major </a:t>
            </a:r>
            <a:r>
              <a:rPr lang="en-CA" sz="2800" dirty="0" smtClean="0">
                <a:latin typeface="+mj-lt"/>
                <a:cs typeface="Arial" charset="0"/>
              </a:rPr>
              <a:t>general principles:</a:t>
            </a:r>
            <a:endParaRPr lang="en-CA" sz="2800" dirty="0">
              <a:latin typeface="+mj-lt"/>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141</a:t>
            </a:fld>
            <a:endParaRPr lang="en-US" dirty="0"/>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Text Box 3"/>
          <p:cNvSpPr txBox="1">
            <a:spLocks noChangeArrowheads="1"/>
          </p:cNvSpPr>
          <p:nvPr/>
        </p:nvSpPr>
        <p:spPr bwMode="auto">
          <a:xfrm>
            <a:off x="500034" y="357166"/>
            <a:ext cx="8143932" cy="461665"/>
          </a:xfrm>
          <a:prstGeom prst="rect">
            <a:avLst/>
          </a:prstGeom>
          <a:noFill/>
          <a:ln w="9525">
            <a:noFill/>
            <a:miter lim="800000"/>
            <a:headEnd/>
            <a:tailEnd/>
          </a:ln>
        </p:spPr>
        <p:txBody>
          <a:bodyPr wrap="square">
            <a:spAutoFit/>
          </a:bodyPr>
          <a:lstStyle/>
          <a:p>
            <a:pPr algn="l">
              <a:spcBef>
                <a:spcPct val="50000"/>
              </a:spcBef>
            </a:pPr>
            <a:r>
              <a:rPr lang="en-US" b="1" dirty="0">
                <a:latin typeface="Calibri" pitchFamily="34" charset="0"/>
              </a:rPr>
              <a:t>Relative </a:t>
            </a:r>
            <a:r>
              <a:rPr lang="en-US" b="1" dirty="0" smtClean="0">
                <a:latin typeface="Calibri" pitchFamily="34" charset="0"/>
              </a:rPr>
              <a:t>percentage of </a:t>
            </a:r>
            <a:r>
              <a:rPr lang="en-US" b="1" dirty="0">
                <a:latin typeface="Calibri" pitchFamily="34" charset="0"/>
              </a:rPr>
              <a:t>Nitrogen in organic matter components</a:t>
            </a:r>
          </a:p>
        </p:txBody>
      </p:sp>
      <p:graphicFrame>
        <p:nvGraphicFramePr>
          <p:cNvPr id="17" name="Chart 16"/>
          <p:cNvGraphicFramePr/>
          <p:nvPr/>
        </p:nvGraphicFramePr>
        <p:xfrm>
          <a:off x="857224" y="1214422"/>
          <a:ext cx="7429552" cy="4429156"/>
        </p:xfrm>
        <a:graphic>
          <a:graphicData uri="http://schemas.openxmlformats.org/drawingml/2006/chart">
            <c:chart xmlns:c="http://schemas.openxmlformats.org/drawingml/2006/chart" xmlns:r="http://schemas.openxmlformats.org/officeDocument/2006/relationships" r:id="rId3"/>
          </a:graphicData>
        </a:graphic>
      </p:graphicFrame>
      <p:cxnSp>
        <p:nvCxnSpPr>
          <p:cNvPr id="3" name="Straight Connector 2"/>
          <p:cNvCxnSpPr/>
          <p:nvPr/>
        </p:nvCxnSpPr>
        <p:spPr>
          <a:xfrm flipV="1">
            <a:off x="2051720" y="2348880"/>
            <a:ext cx="5904656" cy="2376264"/>
          </a:xfrm>
          <a:prstGeom prst="line">
            <a:avLst/>
          </a:prstGeom>
          <a:ln w="50800">
            <a:solidFill>
              <a:srgbClr val="FFFF00"/>
            </a:solidFill>
          </a:ln>
        </p:spPr>
        <p:style>
          <a:lnRef idx="1">
            <a:schemeClr val="accent1"/>
          </a:lnRef>
          <a:fillRef idx="0">
            <a:schemeClr val="accent1"/>
          </a:fillRef>
          <a:effectRef idx="0">
            <a:schemeClr val="accent1"/>
          </a:effectRef>
          <a:fontRef idx="minor">
            <a:schemeClr val="tx1"/>
          </a:fontRef>
        </p:style>
      </p:cxnSp>
      <p:sp>
        <p:nvSpPr>
          <p:cNvPr id="7" name="Freeform 6"/>
          <p:cNvSpPr/>
          <p:nvPr/>
        </p:nvSpPr>
        <p:spPr>
          <a:xfrm>
            <a:off x="2413591" y="1945758"/>
            <a:ext cx="5688418" cy="2838893"/>
          </a:xfrm>
          <a:custGeom>
            <a:avLst/>
            <a:gdLst>
              <a:gd name="connsiteX0" fmla="*/ 0 w 5688418"/>
              <a:gd name="connsiteY0" fmla="*/ 0 h 2838893"/>
              <a:gd name="connsiteX1" fmla="*/ 5688418 w 5688418"/>
              <a:gd name="connsiteY1" fmla="*/ 2838893 h 2838893"/>
              <a:gd name="connsiteX2" fmla="*/ 5688418 w 5688418"/>
              <a:gd name="connsiteY2" fmla="*/ 2838893 h 2838893"/>
              <a:gd name="connsiteX3" fmla="*/ 5688418 w 5688418"/>
              <a:gd name="connsiteY3" fmla="*/ 2838893 h 2838893"/>
              <a:gd name="connsiteX0" fmla="*/ 0 w 5688418"/>
              <a:gd name="connsiteY0" fmla="*/ 0 h 2838893"/>
              <a:gd name="connsiteX1" fmla="*/ 1254642 w 5688418"/>
              <a:gd name="connsiteY1" fmla="*/ 1403498 h 2838893"/>
              <a:gd name="connsiteX2" fmla="*/ 5688418 w 5688418"/>
              <a:gd name="connsiteY2" fmla="*/ 2838893 h 2838893"/>
              <a:gd name="connsiteX3" fmla="*/ 5688418 w 5688418"/>
              <a:gd name="connsiteY3" fmla="*/ 2838893 h 2838893"/>
              <a:gd name="connsiteX4" fmla="*/ 5688418 w 5688418"/>
              <a:gd name="connsiteY4" fmla="*/ 2838893 h 2838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418" h="2838893">
                <a:moveTo>
                  <a:pt x="0" y="0"/>
                </a:moveTo>
                <a:cubicBezTo>
                  <a:pt x="591879" y="297712"/>
                  <a:pt x="662763" y="1105786"/>
                  <a:pt x="1254642" y="1403498"/>
                </a:cubicBezTo>
                <a:lnTo>
                  <a:pt x="5688418" y="2838893"/>
                </a:lnTo>
                <a:lnTo>
                  <a:pt x="5688418" y="2838893"/>
                </a:lnTo>
                <a:lnTo>
                  <a:pt x="5688418" y="2838893"/>
                </a:lnTo>
              </a:path>
            </a:pathLst>
          </a:custGeom>
          <a:ln w="539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142</a:t>
            </a:fld>
            <a:endParaRPr lang="en-US" dirty="0"/>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1075" name="Rectangle 3"/>
          <p:cNvSpPr>
            <a:spLocks noGrp="1" noChangeArrowheads="1"/>
          </p:cNvSpPr>
          <p:nvPr>
            <p:ph type="body" idx="4294967295"/>
          </p:nvPr>
        </p:nvSpPr>
        <p:spPr>
          <a:xfrm>
            <a:off x="571473" y="692696"/>
            <a:ext cx="8143932" cy="4539778"/>
          </a:xfrm>
        </p:spPr>
        <p:txBody>
          <a:bodyPr/>
          <a:lstStyle/>
          <a:p>
            <a:pPr>
              <a:lnSpc>
                <a:spcPct val="90000"/>
              </a:lnSpc>
              <a:buNone/>
            </a:pPr>
            <a:r>
              <a:rPr lang="en-US" sz="2600" b="1" dirty="0">
                <a:latin typeface="Calibri" pitchFamily="34" charset="0"/>
              </a:rPr>
              <a:t>Rates of nutrient cycling can be quantified by estimating</a:t>
            </a:r>
            <a:r>
              <a:rPr lang="en-US" sz="2600" b="1" dirty="0" smtClean="0">
                <a:latin typeface="Calibri" pitchFamily="34" charset="0"/>
              </a:rPr>
              <a:t>:</a:t>
            </a:r>
          </a:p>
          <a:p>
            <a:pPr>
              <a:lnSpc>
                <a:spcPct val="90000"/>
              </a:lnSpc>
              <a:buNone/>
            </a:pPr>
            <a:endParaRPr lang="en-US" sz="2800" dirty="0">
              <a:latin typeface="Calibri" pitchFamily="34" charset="0"/>
            </a:endParaRPr>
          </a:p>
          <a:p>
            <a:pPr>
              <a:lnSpc>
                <a:spcPct val="90000"/>
              </a:lnSpc>
              <a:buClrTx/>
              <a:buSzPct val="100000"/>
              <a:buFont typeface="Arial" pitchFamily="34" charset="0"/>
              <a:buChar char="•"/>
            </a:pPr>
            <a:r>
              <a:rPr lang="en-US" sz="2800" b="1" dirty="0">
                <a:solidFill>
                  <a:srgbClr val="0000FF"/>
                </a:solidFill>
                <a:latin typeface="Calibri" pitchFamily="34" charset="0"/>
              </a:rPr>
              <a:t>Pools</a:t>
            </a:r>
            <a:r>
              <a:rPr lang="en-US" sz="2800" dirty="0">
                <a:latin typeface="Calibri" pitchFamily="34" charset="0"/>
              </a:rPr>
              <a:t>—the total amount of a nutrient in a component of the ecosystem</a:t>
            </a:r>
            <a:r>
              <a:rPr lang="en-US" sz="2800" dirty="0" smtClean="0">
                <a:latin typeface="Calibri" pitchFamily="34" charset="0"/>
              </a:rPr>
              <a:t>.</a:t>
            </a:r>
          </a:p>
          <a:p>
            <a:pPr>
              <a:lnSpc>
                <a:spcPct val="90000"/>
              </a:lnSpc>
              <a:buClrTx/>
              <a:buSzPct val="100000"/>
              <a:buFont typeface="Arial" pitchFamily="34" charset="0"/>
              <a:buChar char="•"/>
            </a:pPr>
            <a:endParaRPr lang="en-US" sz="2800" dirty="0">
              <a:latin typeface="Calibri" pitchFamily="34" charset="0"/>
            </a:endParaRPr>
          </a:p>
          <a:p>
            <a:pPr>
              <a:lnSpc>
                <a:spcPct val="90000"/>
              </a:lnSpc>
              <a:buClrTx/>
              <a:buSzPct val="100000"/>
              <a:buFont typeface="Arial" pitchFamily="34" charset="0"/>
              <a:buChar char="•"/>
            </a:pPr>
            <a:r>
              <a:rPr lang="en-US" sz="2800" b="1" dirty="0">
                <a:solidFill>
                  <a:srgbClr val="0000FF"/>
                </a:solidFill>
                <a:latin typeface="Calibri" pitchFamily="34" charset="0"/>
              </a:rPr>
              <a:t>Mean residence time</a:t>
            </a:r>
            <a:r>
              <a:rPr lang="en-US" sz="2800" dirty="0">
                <a:solidFill>
                  <a:srgbClr val="0000FF"/>
                </a:solidFill>
                <a:latin typeface="Calibri" pitchFamily="34" charset="0"/>
              </a:rPr>
              <a:t> (</a:t>
            </a:r>
            <a:r>
              <a:rPr lang="en-US" sz="2800" b="1" dirty="0">
                <a:solidFill>
                  <a:srgbClr val="0000FF"/>
                </a:solidFill>
                <a:latin typeface="Calibri" pitchFamily="34" charset="0"/>
              </a:rPr>
              <a:t>turnover rate)</a:t>
            </a:r>
            <a:r>
              <a:rPr lang="en-US" sz="2800" dirty="0">
                <a:latin typeface="Calibri" pitchFamily="34" charset="0"/>
              </a:rPr>
              <a:t>—amount of time on average that a </a:t>
            </a:r>
            <a:r>
              <a:rPr lang="en-US" sz="2800" dirty="0">
                <a:solidFill>
                  <a:srgbClr val="FF0000"/>
                </a:solidFill>
                <a:latin typeface="Calibri" pitchFamily="34" charset="0"/>
              </a:rPr>
              <a:t>molecule</a:t>
            </a:r>
            <a:r>
              <a:rPr lang="en-US" sz="2800" dirty="0">
                <a:latin typeface="Calibri" pitchFamily="34" charset="0"/>
              </a:rPr>
              <a:t> spends in the </a:t>
            </a:r>
            <a:r>
              <a:rPr lang="en-US" sz="2800" dirty="0" smtClean="0">
                <a:latin typeface="Calibri" pitchFamily="34" charset="0"/>
              </a:rPr>
              <a:t>pool </a:t>
            </a:r>
            <a:r>
              <a:rPr lang="en-US" sz="2800" b="1" dirty="0" smtClean="0">
                <a:solidFill>
                  <a:srgbClr val="0000FF"/>
                </a:solidFill>
                <a:latin typeface="Calibri" pitchFamily="34" charset="0"/>
              </a:rPr>
              <a:t>OR</a:t>
            </a:r>
          </a:p>
          <a:p>
            <a:pPr>
              <a:lnSpc>
                <a:spcPct val="90000"/>
              </a:lnSpc>
              <a:buClr>
                <a:srgbClr val="0000FF"/>
              </a:buClr>
              <a:buSzPct val="100000"/>
              <a:buFont typeface="Arial" pitchFamily="34" charset="0"/>
              <a:buChar char="•"/>
            </a:pPr>
            <a:r>
              <a:rPr lang="en-US" sz="2800" dirty="0" smtClean="0">
                <a:latin typeface="Calibri" pitchFamily="34" charset="0"/>
              </a:rPr>
              <a:t>the average time required for the complete breakdown of one year’s </a:t>
            </a:r>
            <a:r>
              <a:rPr lang="en-US" sz="2800" dirty="0" smtClean="0">
                <a:solidFill>
                  <a:srgbClr val="FF0000"/>
                </a:solidFill>
                <a:latin typeface="Calibri" pitchFamily="34" charset="0"/>
              </a:rPr>
              <a:t>litter</a:t>
            </a:r>
            <a:r>
              <a:rPr lang="en-US" sz="2800" dirty="0" smtClean="0">
                <a:latin typeface="Calibri" pitchFamily="34" charset="0"/>
              </a:rPr>
              <a:t> fall.</a:t>
            </a:r>
            <a:endParaRPr lang="en-US" sz="2800" dirty="0">
              <a:latin typeface="Calibri" pitchFamily="34" charset="0"/>
            </a:endParaRPr>
          </a:p>
          <a:p>
            <a:pPr>
              <a:lnSpc>
                <a:spcPct val="90000"/>
              </a:lnSpc>
              <a:buClr>
                <a:srgbClr val="0000FF"/>
              </a:buClr>
              <a:buSzPct val="100000"/>
              <a:buFont typeface="Arial" pitchFamily="34" charset="0"/>
              <a:buChar char="•"/>
            </a:pPr>
            <a:endParaRPr lang="en-US" sz="2800" dirty="0" smtClean="0">
              <a:latin typeface="Calibri" pitchFamily="34" charset="0"/>
            </a:endParaRPr>
          </a:p>
          <a:p>
            <a:pPr>
              <a:lnSpc>
                <a:spcPct val="90000"/>
              </a:lnSpc>
              <a:buClrTx/>
              <a:buSzPct val="100000"/>
              <a:buFont typeface="Arial" pitchFamily="34" charset="0"/>
              <a:buChar char="•"/>
            </a:pPr>
            <a:endParaRPr lang="en-US" sz="2800" dirty="0" smtClean="0">
              <a:latin typeface="Calibri" pitchFamily="34" charset="0"/>
            </a:endParaRPr>
          </a:p>
          <a:p>
            <a:pPr>
              <a:lnSpc>
                <a:spcPct val="90000"/>
              </a:lnSpc>
            </a:pPr>
            <a:endParaRPr lang="en-US" sz="2800" dirty="0">
              <a:latin typeface="Calibri" pitchFamily="34" charset="0"/>
            </a:endParaRPr>
          </a:p>
        </p:txBody>
      </p:sp>
      <p:sp>
        <p:nvSpPr>
          <p:cNvPr id="2" name="TextBox 1"/>
          <p:cNvSpPr txBox="1"/>
          <p:nvPr/>
        </p:nvSpPr>
        <p:spPr>
          <a:xfrm>
            <a:off x="539552" y="5661248"/>
            <a:ext cx="7704856" cy="830997"/>
          </a:xfrm>
          <a:prstGeom prst="rect">
            <a:avLst/>
          </a:prstGeom>
          <a:noFill/>
        </p:spPr>
        <p:txBody>
          <a:bodyPr wrap="square" rtlCol="0">
            <a:spAutoFit/>
          </a:bodyPr>
          <a:lstStyle/>
          <a:p>
            <a:r>
              <a:rPr lang="en-US" dirty="0" smtClean="0">
                <a:latin typeface="+mn-lt"/>
              </a:rPr>
              <a:t>See Table 21.3.  Turnover rates of soil organic matter and nutrients in forest and shrubland ecosystems. p462 </a:t>
            </a:r>
            <a:endParaRPr lang="en-US" dirty="0">
              <a:latin typeface="+mn-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143</a:t>
            </a:fld>
            <a:endParaRPr lang="en-US" dirty="0"/>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Roy Turkington\My Documents\My Pictures\Sabbatical 2006\China\Kunming\CLASS\New Folder\Xishuangbanna 103.jpg"/>
          <p:cNvPicPr preferRelativeResize="0">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9144000" cy="6856413"/>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144</a:t>
            </a:fld>
            <a:endParaRPr lang="en-US" dirty="0"/>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2976" y="714356"/>
            <a:ext cx="6929486" cy="5357850"/>
          </a:xfrm>
          <a:prstGeom prst="rect">
            <a:avLst/>
          </a:prstGeom>
          <a:noFill/>
          <a:ln w="25400">
            <a:noFill/>
            <a:miter lim="800000"/>
            <a:headEnd/>
            <a:tailEnd/>
          </a:ln>
        </p:spPr>
      </p:pic>
      <p:sp>
        <p:nvSpPr>
          <p:cNvPr id="368643" name="Line 3"/>
          <p:cNvSpPr>
            <a:spLocks noChangeShapeType="1"/>
          </p:cNvSpPr>
          <p:nvPr/>
        </p:nvSpPr>
        <p:spPr bwMode="auto">
          <a:xfrm flipV="1">
            <a:off x="2233642" y="1106508"/>
            <a:ext cx="2514600" cy="3962400"/>
          </a:xfrm>
          <a:prstGeom prst="line">
            <a:avLst/>
          </a:prstGeom>
          <a:noFill/>
          <a:ln w="50800">
            <a:solidFill>
              <a:srgbClr val="FF0000"/>
            </a:solidFill>
            <a:round/>
            <a:headEnd/>
            <a:tailEnd/>
          </a:ln>
        </p:spPr>
        <p:txBody>
          <a:bodyPr/>
          <a:lstStyle/>
          <a:p>
            <a:endParaRPr lang="en-US" dirty="0"/>
          </a:p>
        </p:txBody>
      </p:sp>
      <p:sp>
        <p:nvSpPr>
          <p:cNvPr id="368644" name="Line 4"/>
          <p:cNvSpPr>
            <a:spLocks noChangeShapeType="1"/>
          </p:cNvSpPr>
          <p:nvPr/>
        </p:nvSpPr>
        <p:spPr bwMode="auto">
          <a:xfrm>
            <a:off x="2233642" y="3011508"/>
            <a:ext cx="1295400" cy="0"/>
          </a:xfrm>
          <a:prstGeom prst="line">
            <a:avLst/>
          </a:prstGeom>
          <a:noFill/>
          <a:ln w="38100" cap="rnd">
            <a:solidFill>
              <a:srgbClr val="FF0000"/>
            </a:solidFill>
            <a:prstDash val="sysDot"/>
            <a:round/>
            <a:headEnd type="triangle" w="med" len="med"/>
            <a:tailEnd/>
          </a:ln>
        </p:spPr>
        <p:txBody>
          <a:bodyPr/>
          <a:lstStyle/>
          <a:p>
            <a:endParaRPr lang="en-US" dirty="0"/>
          </a:p>
        </p:txBody>
      </p:sp>
      <p:sp>
        <p:nvSpPr>
          <p:cNvPr id="368645" name="Line 5"/>
          <p:cNvSpPr>
            <a:spLocks noChangeShapeType="1"/>
          </p:cNvSpPr>
          <p:nvPr/>
        </p:nvSpPr>
        <p:spPr bwMode="auto">
          <a:xfrm>
            <a:off x="3529042" y="3011508"/>
            <a:ext cx="0" cy="2057400"/>
          </a:xfrm>
          <a:prstGeom prst="line">
            <a:avLst/>
          </a:prstGeom>
          <a:noFill/>
          <a:ln w="38100" cap="rnd">
            <a:solidFill>
              <a:srgbClr val="FF0000"/>
            </a:solidFill>
            <a:prstDash val="sysDot"/>
            <a:round/>
            <a:headEnd/>
            <a:tailEnd type="triangle" w="med" len="med"/>
          </a:ln>
        </p:spPr>
        <p:txBody>
          <a:bodyP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145</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8643"/>
                                        </p:tgtEl>
                                        <p:attrNameLst>
                                          <p:attrName>style.visibility</p:attrName>
                                        </p:attrNameLst>
                                      </p:cBhvr>
                                      <p:to>
                                        <p:strVal val="visible"/>
                                      </p:to>
                                    </p:set>
                                    <p:animEffect transition="in" filter="wipe(down)">
                                      <p:cBhvr>
                                        <p:cTn id="7" dur="500"/>
                                        <p:tgtEl>
                                          <p:spTgt spid="3686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68644"/>
                                        </p:tgtEl>
                                        <p:attrNameLst>
                                          <p:attrName>style.visibility</p:attrName>
                                        </p:attrNameLst>
                                      </p:cBhvr>
                                      <p:to>
                                        <p:strVal val="visible"/>
                                      </p:to>
                                    </p:set>
                                    <p:animEffect transition="in" filter="wipe(right)">
                                      <p:cBhvr>
                                        <p:cTn id="12" dur="500"/>
                                        <p:tgtEl>
                                          <p:spTgt spid="368644"/>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368645"/>
                                        </p:tgtEl>
                                        <p:attrNameLst>
                                          <p:attrName>style.visibility</p:attrName>
                                        </p:attrNameLst>
                                      </p:cBhvr>
                                      <p:to>
                                        <p:strVal val="visible"/>
                                      </p:to>
                                    </p:set>
                                    <p:animEffect transition="in" filter="wipe(up)">
                                      <p:cBhvr>
                                        <p:cTn id="16" dur="500"/>
                                        <p:tgtEl>
                                          <p:spTgt spid="368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43" grpId="0" animBg="1"/>
      <p:bldP spid="368644" grpId="0" animBg="1"/>
      <p:bldP spid="368645"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7200" y="219075"/>
            <a:ext cx="8153400" cy="601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
        <p:nvSpPr>
          <p:cNvPr id="154627" name="Line 3"/>
          <p:cNvSpPr>
            <a:spLocks noChangeShapeType="1"/>
          </p:cNvSpPr>
          <p:nvPr/>
        </p:nvSpPr>
        <p:spPr bwMode="auto">
          <a:xfrm flipV="1">
            <a:off x="2057400" y="914400"/>
            <a:ext cx="2514600" cy="396240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70694" name="Rectangle 6"/>
          <p:cNvSpPr>
            <a:spLocks noChangeArrowheads="1"/>
          </p:cNvSpPr>
          <p:nvPr/>
        </p:nvSpPr>
        <p:spPr bwMode="auto">
          <a:xfrm>
            <a:off x="2286000" y="990600"/>
            <a:ext cx="1524000" cy="533400"/>
          </a:xfrm>
          <a:prstGeom prst="rect">
            <a:avLst/>
          </a:prstGeom>
          <a:noFill/>
          <a:ln w="444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370695" name="Rectangle 7"/>
          <p:cNvSpPr>
            <a:spLocks noChangeArrowheads="1"/>
          </p:cNvSpPr>
          <p:nvPr/>
        </p:nvSpPr>
        <p:spPr bwMode="auto">
          <a:xfrm>
            <a:off x="3352800" y="1905000"/>
            <a:ext cx="3429000" cy="533400"/>
          </a:xfrm>
          <a:prstGeom prst="rect">
            <a:avLst/>
          </a:prstGeom>
          <a:noFill/>
          <a:ln w="444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370696" name="Rectangle 8"/>
          <p:cNvSpPr>
            <a:spLocks noChangeArrowheads="1"/>
          </p:cNvSpPr>
          <p:nvPr/>
        </p:nvSpPr>
        <p:spPr bwMode="auto">
          <a:xfrm>
            <a:off x="5029200" y="3581400"/>
            <a:ext cx="2362200" cy="533400"/>
          </a:xfrm>
          <a:prstGeom prst="rect">
            <a:avLst/>
          </a:prstGeom>
          <a:noFill/>
          <a:ln w="444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370697" name="Rectangle 9"/>
          <p:cNvSpPr>
            <a:spLocks noChangeArrowheads="1"/>
          </p:cNvSpPr>
          <p:nvPr/>
        </p:nvSpPr>
        <p:spPr bwMode="auto">
          <a:xfrm>
            <a:off x="6324600" y="5257800"/>
            <a:ext cx="1676400" cy="609600"/>
          </a:xfrm>
          <a:prstGeom prst="rect">
            <a:avLst/>
          </a:prstGeom>
          <a:noFill/>
          <a:ln w="444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370698" name="Line 10"/>
          <p:cNvSpPr>
            <a:spLocks noChangeShapeType="1"/>
          </p:cNvSpPr>
          <p:nvPr/>
        </p:nvSpPr>
        <p:spPr bwMode="auto">
          <a:xfrm>
            <a:off x="2971800" y="838200"/>
            <a:ext cx="4419600" cy="3733800"/>
          </a:xfrm>
          <a:prstGeom prst="line">
            <a:avLst/>
          </a:prstGeom>
          <a:noFill/>
          <a:ln w="57150">
            <a:solidFill>
              <a:srgbClr val="0000FF"/>
            </a:solidFill>
            <a:round/>
            <a:headEnd type="triangle" w="lg" len="med"/>
            <a:tailEnd type="none" w="lg" len="med"/>
          </a:ln>
          <a:extLst>
            <a:ext uri="{909E8E84-426E-40DD-AFC4-6F175D3DCCD1}">
              <a14:hiddenFill xmlns:a14="http://schemas.microsoft.com/office/drawing/2010/main">
                <a:noFill/>
              </a14:hiddenFill>
            </a:ext>
          </a:extLst>
        </p:spPr>
        <p:txBody>
          <a:bodyPr/>
          <a:lstStyle/>
          <a:p>
            <a:endParaRPr lang="en-US"/>
          </a:p>
        </p:txBody>
      </p:sp>
      <p:sp>
        <p:nvSpPr>
          <p:cNvPr id="154633" name="Rectangle 8"/>
          <p:cNvSpPr>
            <a:spLocks noChangeArrowheads="1"/>
          </p:cNvSpPr>
          <p:nvPr/>
        </p:nvSpPr>
        <p:spPr bwMode="auto">
          <a:xfrm>
            <a:off x="1000125" y="6000750"/>
            <a:ext cx="500063" cy="214313"/>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a:endParaRPr lang="en-US"/>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146</a:t>
            </a:fld>
            <a:endParaRPr lang="en-US" dirty="0"/>
          </a:p>
        </p:txBody>
      </p:sp>
    </p:spTree>
    <p:extLst>
      <p:ext uri="{BB962C8B-B14F-4D97-AF65-F5344CB8AC3E}">
        <p14:creationId xmlns:p14="http://schemas.microsoft.com/office/powerpoint/2010/main" val="3434338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06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069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069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069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70698"/>
                                        </p:tgtEl>
                                        <p:attrNameLst>
                                          <p:attrName>style.visibility</p:attrName>
                                        </p:attrNameLst>
                                      </p:cBhvr>
                                      <p:to>
                                        <p:strVal val="visible"/>
                                      </p:to>
                                    </p:set>
                                    <p:animEffect transition="in" filter="wipe(down)">
                                      <p:cBhvr>
                                        <p:cTn id="23" dur="500"/>
                                        <p:tgtEl>
                                          <p:spTgt spid="370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694" grpId="0" animBg="1"/>
      <p:bldP spid="370695" grpId="0" animBg="1"/>
      <p:bldP spid="370696" grpId="0" animBg="1"/>
      <p:bldP spid="370697" grpId="0" animBg="1"/>
      <p:bldP spid="37069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28894" y="2071654"/>
            <a:ext cx="6215106" cy="4786346"/>
          </a:xfrm>
          <a:prstGeom prst="rect">
            <a:avLst/>
          </a:prstGeom>
          <a:noFill/>
          <a:ln w="25400">
            <a:noFill/>
            <a:miter lim="800000"/>
            <a:headEnd/>
            <a:tailEnd/>
          </a:ln>
        </p:spPr>
      </p:pic>
      <p:sp>
        <p:nvSpPr>
          <p:cNvPr id="57347" name="Line 3"/>
          <p:cNvSpPr>
            <a:spLocks noChangeShapeType="1"/>
          </p:cNvSpPr>
          <p:nvPr/>
        </p:nvSpPr>
        <p:spPr bwMode="auto">
          <a:xfrm flipV="1">
            <a:off x="3929059" y="2285991"/>
            <a:ext cx="2286015" cy="3643337"/>
          </a:xfrm>
          <a:prstGeom prst="line">
            <a:avLst/>
          </a:prstGeom>
          <a:noFill/>
          <a:ln w="50800">
            <a:solidFill>
              <a:srgbClr val="FF0000"/>
            </a:solidFill>
            <a:round/>
            <a:headEnd/>
            <a:tailEnd/>
          </a:ln>
        </p:spPr>
        <p:txBody>
          <a:bodyPr/>
          <a:lstStyle/>
          <a:p>
            <a:endParaRPr lang="en-US" dirty="0"/>
          </a:p>
        </p:txBody>
      </p:sp>
      <p:sp>
        <p:nvSpPr>
          <p:cNvPr id="371718" name="Oval 6"/>
          <p:cNvSpPr>
            <a:spLocks noChangeArrowheads="1"/>
          </p:cNvSpPr>
          <p:nvPr/>
        </p:nvSpPr>
        <p:spPr bwMode="auto">
          <a:xfrm>
            <a:off x="4071934" y="3071810"/>
            <a:ext cx="825209" cy="862042"/>
          </a:xfrm>
          <a:prstGeom prst="ellipse">
            <a:avLst/>
          </a:prstGeom>
          <a:noFill/>
          <a:ln w="50800">
            <a:solidFill>
              <a:srgbClr val="0000FF"/>
            </a:solidFill>
            <a:round/>
            <a:headEnd/>
            <a:tailEnd/>
          </a:ln>
        </p:spPr>
        <p:txBody>
          <a:bodyPr wrap="none" anchor="ctr"/>
          <a:lstStyle/>
          <a:p>
            <a:endParaRPr lang="en-CA" u="sng" dirty="0"/>
          </a:p>
        </p:txBody>
      </p:sp>
      <p:sp>
        <p:nvSpPr>
          <p:cNvPr id="371719" name="Oval 7"/>
          <p:cNvSpPr>
            <a:spLocks noChangeArrowheads="1"/>
          </p:cNvSpPr>
          <p:nvPr/>
        </p:nvSpPr>
        <p:spPr bwMode="auto">
          <a:xfrm>
            <a:off x="4857752" y="3847715"/>
            <a:ext cx="1512883" cy="795731"/>
          </a:xfrm>
          <a:prstGeom prst="ellipse">
            <a:avLst/>
          </a:prstGeom>
          <a:noFill/>
          <a:ln w="50800">
            <a:solidFill>
              <a:srgbClr val="0000FF"/>
            </a:solidFill>
            <a:round/>
            <a:headEnd/>
            <a:tailEnd/>
          </a:ln>
        </p:spPr>
        <p:txBody>
          <a:bodyPr wrap="none" anchor="ctr"/>
          <a:lstStyle/>
          <a:p>
            <a:endParaRPr lang="en-CA" dirty="0"/>
          </a:p>
        </p:txBody>
      </p:sp>
      <p:sp>
        <p:nvSpPr>
          <p:cNvPr id="371720" name="Oval 8"/>
          <p:cNvSpPr>
            <a:spLocks noChangeArrowheads="1"/>
          </p:cNvSpPr>
          <p:nvPr/>
        </p:nvSpPr>
        <p:spPr bwMode="auto">
          <a:xfrm>
            <a:off x="7128412" y="5208715"/>
            <a:ext cx="1444116" cy="596798"/>
          </a:xfrm>
          <a:prstGeom prst="ellipse">
            <a:avLst/>
          </a:prstGeom>
          <a:noFill/>
          <a:ln w="50800">
            <a:solidFill>
              <a:srgbClr val="0000FF"/>
            </a:solidFill>
            <a:round/>
            <a:headEnd/>
            <a:tailEnd/>
          </a:ln>
        </p:spPr>
        <p:txBody>
          <a:bodyPr wrap="none" anchor="ctr"/>
          <a:lstStyle/>
          <a:p>
            <a:endParaRPr lang="en-US" dirty="0"/>
          </a:p>
        </p:txBody>
      </p:sp>
      <p:sp>
        <p:nvSpPr>
          <p:cNvPr id="371721" name="Oval 9"/>
          <p:cNvSpPr>
            <a:spLocks noChangeArrowheads="1"/>
          </p:cNvSpPr>
          <p:nvPr/>
        </p:nvSpPr>
        <p:spPr bwMode="auto">
          <a:xfrm>
            <a:off x="5744384" y="4919285"/>
            <a:ext cx="756442" cy="795731"/>
          </a:xfrm>
          <a:prstGeom prst="ellipse">
            <a:avLst/>
          </a:prstGeom>
          <a:noFill/>
          <a:ln w="50800">
            <a:solidFill>
              <a:srgbClr val="0000FF"/>
            </a:solidFill>
            <a:round/>
            <a:headEnd/>
            <a:tailEnd/>
          </a:ln>
        </p:spPr>
        <p:txBody>
          <a:bodyPr wrap="none" anchor="ctr"/>
          <a:lstStyle/>
          <a:p>
            <a:endParaRPr lang="en-US" dirty="0"/>
          </a:p>
        </p:txBody>
      </p:sp>
      <p:pic>
        <p:nvPicPr>
          <p:cNvPr id="9" name="Picture 8" descr="Tropical%20rainforest.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0"/>
            <a:ext cx="2292202" cy="3214686"/>
          </a:xfrm>
          <a:prstGeom prst="rect">
            <a:avLst/>
          </a:prstGeom>
        </p:spPr>
      </p:pic>
      <p:pic>
        <p:nvPicPr>
          <p:cNvPr id="10" name="Picture 9" descr="10.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387618" y="0"/>
            <a:ext cx="3149578" cy="2214554"/>
          </a:xfrm>
          <a:prstGeom prst="rect">
            <a:avLst/>
          </a:prstGeom>
        </p:spPr>
      </p:pic>
      <p:pic>
        <p:nvPicPr>
          <p:cNvPr id="11" name="Picture 10" descr="boreal_forest_canada.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324335" y="3357562"/>
            <a:ext cx="2175963" cy="3286148"/>
          </a:xfrm>
          <a:prstGeom prst="rect">
            <a:avLst/>
          </a:prstGeom>
        </p:spPr>
      </p:pic>
      <p:pic>
        <p:nvPicPr>
          <p:cNvPr id="12" name="Picture 11" descr="Dryland%20forest.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5715008" y="1"/>
            <a:ext cx="3119437" cy="2071677"/>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147</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1718"/>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499"/>
                                          </p:stCondLst>
                                        </p:cTn>
                                        <p:tgtEl>
                                          <p:spTgt spid="371719"/>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371721"/>
                                        </p:tgtEl>
                                        <p:attrNameLst>
                                          <p:attrName>style.visibility</p:attrName>
                                        </p:attrNameLst>
                                      </p:cBhvr>
                                      <p:to>
                                        <p:strVal val="visible"/>
                                      </p:to>
                                    </p:set>
                                  </p:childTnLst>
                                </p:cTn>
                              </p:par>
                            </p:childTnLst>
                          </p:cTn>
                        </p:par>
                        <p:par>
                          <p:cTn id="21" fill="hold">
                            <p:stCondLst>
                              <p:cond delay="500"/>
                            </p:stCondLst>
                            <p:childTnLst>
                              <p:par>
                                <p:cTn id="22" presetID="1"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371720"/>
                                        </p:tgtEl>
                                        <p:attrNameLst>
                                          <p:attrName>style.visibility</p:attrName>
                                        </p:attrNameLst>
                                      </p:cBhvr>
                                      <p:to>
                                        <p:strVal val="visible"/>
                                      </p:to>
                                    </p:set>
                                  </p:childTnLst>
                                </p:cTn>
                              </p:par>
                            </p:childTnLst>
                          </p:cTn>
                        </p:par>
                        <p:par>
                          <p:cTn id="28" fill="hold">
                            <p:stCondLst>
                              <p:cond delay="500"/>
                            </p:stCondLst>
                            <p:childTnLst>
                              <p:par>
                                <p:cTn id="29" presetID="1"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8" grpId="0" animBg="1" autoUpdateAnimBg="0"/>
      <p:bldP spid="371719" grpId="0" animBg="1" autoUpdateAnimBg="0"/>
      <p:bldP spid="371720" grpId="0" animBg="1"/>
      <p:bldP spid="371721"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533400" y="1268760"/>
            <a:ext cx="8153400" cy="3924151"/>
          </a:xfrm>
          <a:prstGeom prst="rect">
            <a:avLst/>
          </a:prstGeom>
          <a:noFill/>
          <a:ln w="44450">
            <a:noFill/>
            <a:miter lim="800000"/>
            <a:headEnd/>
            <a:tailEnd/>
          </a:ln>
        </p:spPr>
        <p:txBody>
          <a:bodyPr bIns="0">
            <a:spAutoFit/>
          </a:bodyPr>
          <a:lstStyle/>
          <a:p>
            <a:pPr indent="-136525" algn="l" eaLnBrk="0" hangingPunct="0">
              <a:tabLst>
                <a:tab pos="822325" algn="l"/>
              </a:tabLst>
            </a:pPr>
            <a:r>
              <a:rPr lang="en-US" sz="2800" b="1" dirty="0">
                <a:solidFill>
                  <a:srgbClr val="FFFF00"/>
                </a:solidFill>
                <a:latin typeface="Arial" charset="0"/>
                <a:cs typeface="Arial" charset="0"/>
              </a:rPr>
              <a:t> </a:t>
            </a:r>
            <a:r>
              <a:rPr lang="en-US" sz="2800" b="1" dirty="0">
                <a:latin typeface="Calibri" pitchFamily="34" charset="0"/>
                <a:cs typeface="Arial" charset="0"/>
              </a:rPr>
              <a:t>RATE OF </a:t>
            </a:r>
            <a:r>
              <a:rPr lang="en-US" sz="2800" b="1" dirty="0" smtClean="0">
                <a:latin typeface="Calibri" pitchFamily="34" charset="0"/>
                <a:cs typeface="Arial" charset="0"/>
              </a:rPr>
              <a:t>DECOMPOSITION</a:t>
            </a:r>
          </a:p>
          <a:p>
            <a:pPr indent="-136525" algn="l" eaLnBrk="0" hangingPunct="0">
              <a:tabLst>
                <a:tab pos="822325" algn="l"/>
              </a:tabLst>
            </a:pPr>
            <a:endParaRPr lang="en-US" sz="2800" b="1" dirty="0">
              <a:latin typeface="Calibri" pitchFamily="34" charset="0"/>
              <a:cs typeface="Arial" charset="0"/>
            </a:endParaRPr>
          </a:p>
          <a:p>
            <a:pPr algn="l" eaLnBrk="0" hangingPunct="0">
              <a:buFontTx/>
              <a:buChar char="•"/>
              <a:tabLst>
                <a:tab pos="822325" algn="l"/>
              </a:tabLst>
            </a:pPr>
            <a:r>
              <a:rPr lang="en-CA" sz="2800" dirty="0">
                <a:latin typeface="Calibri" pitchFamily="34" charset="0"/>
                <a:cs typeface="Arial" charset="0"/>
              </a:rPr>
              <a:t>  humid tropical forests about	    </a:t>
            </a:r>
            <a:r>
              <a:rPr lang="en-CA" sz="2800" dirty="0" smtClean="0">
                <a:latin typeface="Calibri" pitchFamily="34" charset="0"/>
                <a:cs typeface="Arial" charset="0"/>
              </a:rPr>
              <a:t>4 - 5 </a:t>
            </a:r>
            <a:r>
              <a:rPr lang="en-CA" sz="2800" dirty="0">
                <a:latin typeface="Calibri" pitchFamily="34" charset="0"/>
                <a:cs typeface="Arial" charset="0"/>
              </a:rPr>
              <a:t>weeks</a:t>
            </a:r>
          </a:p>
          <a:p>
            <a:pPr algn="l" eaLnBrk="0" hangingPunct="0">
              <a:buFontTx/>
              <a:buChar char="•"/>
              <a:tabLst>
                <a:tab pos="822325" algn="l"/>
              </a:tabLst>
            </a:pPr>
            <a:r>
              <a:rPr lang="en-CA" sz="2800" dirty="0">
                <a:latin typeface="Calibri" pitchFamily="34" charset="0"/>
                <a:cs typeface="Arial" charset="0"/>
              </a:rPr>
              <a:t>  temperate hardwood forests</a:t>
            </a:r>
            <a:r>
              <a:rPr lang="en-CA" sz="2800" baseline="-30000" dirty="0">
                <a:latin typeface="Calibri" pitchFamily="34" charset="0"/>
                <a:cs typeface="Arial" charset="0"/>
              </a:rPr>
              <a:t> </a:t>
            </a:r>
            <a:r>
              <a:rPr lang="en-CA" sz="2800" dirty="0">
                <a:latin typeface="Calibri" pitchFamily="34" charset="0"/>
                <a:cs typeface="Arial" charset="0"/>
              </a:rPr>
              <a:t>	    1 - 3 years</a:t>
            </a:r>
          </a:p>
          <a:p>
            <a:pPr algn="l" eaLnBrk="0" hangingPunct="0">
              <a:buFontTx/>
              <a:buChar char="•"/>
              <a:tabLst>
                <a:tab pos="822325" algn="l"/>
              </a:tabLst>
            </a:pPr>
            <a:r>
              <a:rPr lang="en-CA" sz="2800" dirty="0">
                <a:latin typeface="Calibri" pitchFamily="34" charset="0"/>
                <a:cs typeface="Arial" charset="0"/>
              </a:rPr>
              <a:t>  temperate / boreal forests	    4 - 30 yr</a:t>
            </a:r>
          </a:p>
          <a:p>
            <a:pPr algn="l" eaLnBrk="0" hangingPunct="0">
              <a:buFontTx/>
              <a:buChar char="•"/>
              <a:tabLst>
                <a:tab pos="822325" algn="l"/>
              </a:tabLst>
            </a:pPr>
            <a:r>
              <a:rPr lang="en-CA" sz="2800" dirty="0">
                <a:latin typeface="Calibri" pitchFamily="34" charset="0"/>
                <a:cs typeface="Arial" charset="0"/>
              </a:rPr>
              <a:t>  Arctic/Alpine / dryland </a:t>
            </a:r>
            <a:r>
              <a:rPr lang="en-CA" sz="2800" dirty="0" smtClean="0">
                <a:latin typeface="Calibri" pitchFamily="34" charset="0"/>
                <a:cs typeface="Arial" charset="0"/>
              </a:rPr>
              <a:t>forests</a:t>
            </a:r>
            <a:r>
              <a:rPr lang="en-CA" sz="2800" dirty="0">
                <a:latin typeface="Calibri" pitchFamily="34" charset="0"/>
                <a:cs typeface="Arial" charset="0"/>
              </a:rPr>
              <a:t> </a:t>
            </a:r>
            <a:r>
              <a:rPr lang="en-CA" sz="2800" dirty="0" smtClean="0">
                <a:latin typeface="Calibri" pitchFamily="34" charset="0"/>
                <a:cs typeface="Arial" charset="0"/>
              </a:rPr>
              <a:t>  </a:t>
            </a:r>
            <a:r>
              <a:rPr lang="en-CA" sz="2800" dirty="0">
                <a:latin typeface="Calibri" pitchFamily="34" charset="0"/>
                <a:cs typeface="Arial" charset="0"/>
              </a:rPr>
              <a:t>&gt;40 years</a:t>
            </a:r>
          </a:p>
          <a:p>
            <a:pPr algn="l" eaLnBrk="0" hangingPunct="0">
              <a:tabLst>
                <a:tab pos="822325" algn="l"/>
              </a:tabLst>
            </a:pPr>
            <a:endParaRPr lang="en-CA" sz="2800" dirty="0">
              <a:latin typeface="Calibri" pitchFamily="34" charset="0"/>
              <a:cs typeface="Arial" charset="0"/>
            </a:endParaRPr>
          </a:p>
          <a:p>
            <a:pPr algn="l" eaLnBrk="0" hangingPunct="0">
              <a:buFontTx/>
              <a:buChar char="•"/>
              <a:tabLst>
                <a:tab pos="822325" algn="l"/>
              </a:tabLst>
            </a:pPr>
            <a:r>
              <a:rPr lang="en-CA" sz="2800" dirty="0">
                <a:latin typeface="Calibri" pitchFamily="34" charset="0"/>
                <a:cs typeface="Arial" charset="0"/>
              </a:rPr>
              <a:t>  generally, rate of decomposition increases </a:t>
            </a:r>
            <a:r>
              <a:rPr lang="en-CA" sz="2800" dirty="0" smtClean="0">
                <a:latin typeface="Calibri" pitchFamily="34" charset="0"/>
                <a:cs typeface="Arial" charset="0"/>
              </a:rPr>
              <a:t>with </a:t>
            </a:r>
            <a:r>
              <a:rPr lang="en-CA" sz="2800" dirty="0">
                <a:latin typeface="Calibri" pitchFamily="34" charset="0"/>
                <a:cs typeface="Arial" charset="0"/>
              </a:rPr>
              <a:t>increase amount of litterfall</a:t>
            </a:r>
            <a:endParaRPr lang="en-CA" dirty="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148</a:t>
            </a:fld>
            <a:endParaRPr lang="en-US" dirty="0"/>
          </a:p>
        </p:txBody>
      </p: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149</a:t>
            </a:fld>
            <a:endParaRPr lang="en-US" dirty="0"/>
          </a:p>
        </p:txBody>
      </p:sp>
    </p:spTree>
    <p:extLst>
      <p:ext uri="{BB962C8B-B14F-4D97-AF65-F5344CB8AC3E}">
        <p14:creationId xmlns:p14="http://schemas.microsoft.com/office/powerpoint/2010/main" val="837692798"/>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50838" y="4994275"/>
            <a:ext cx="468312" cy="720725"/>
          </a:xfrm>
          <a:prstGeom prst="rect">
            <a:avLst/>
          </a:prstGeom>
          <a:solidFill>
            <a:schemeClr val="accent1"/>
          </a:solidFill>
          <a:ln w="9525" algn="ctr">
            <a:solidFill>
              <a:schemeClr val="tx1"/>
            </a:solidFill>
            <a:round/>
            <a:headEnd/>
            <a:tailEnd/>
          </a:ln>
        </p:spPr>
        <p:txBody>
          <a:bodyPr/>
          <a:lstStyle/>
          <a:p>
            <a:endParaRPr lang="en-US" dirty="0"/>
          </a:p>
        </p:txBody>
      </p:sp>
      <p:sp>
        <p:nvSpPr>
          <p:cNvPr id="3" name="Rectangle 2"/>
          <p:cNvSpPr>
            <a:spLocks noChangeArrowheads="1"/>
          </p:cNvSpPr>
          <p:nvPr/>
        </p:nvSpPr>
        <p:spPr bwMode="auto">
          <a:xfrm>
            <a:off x="928688" y="5138738"/>
            <a:ext cx="468312" cy="576262"/>
          </a:xfrm>
          <a:prstGeom prst="rect">
            <a:avLst/>
          </a:prstGeom>
          <a:solidFill>
            <a:schemeClr val="accent1"/>
          </a:solidFill>
          <a:ln w="9525" algn="ctr">
            <a:solidFill>
              <a:schemeClr val="tx1"/>
            </a:solidFill>
            <a:round/>
            <a:headEnd/>
            <a:tailEnd/>
          </a:ln>
        </p:spPr>
        <p:txBody>
          <a:bodyPr/>
          <a:lstStyle/>
          <a:p>
            <a:endParaRPr lang="en-US" dirty="0"/>
          </a:p>
        </p:txBody>
      </p:sp>
      <p:sp>
        <p:nvSpPr>
          <p:cNvPr id="4" name="Rectangle 3"/>
          <p:cNvSpPr>
            <a:spLocks noChangeArrowheads="1"/>
          </p:cNvSpPr>
          <p:nvPr/>
        </p:nvSpPr>
        <p:spPr bwMode="auto">
          <a:xfrm>
            <a:off x="1500188" y="5283200"/>
            <a:ext cx="468312" cy="431800"/>
          </a:xfrm>
          <a:prstGeom prst="rect">
            <a:avLst/>
          </a:prstGeom>
          <a:solidFill>
            <a:schemeClr val="accent1"/>
          </a:solidFill>
          <a:ln w="9525" algn="ctr">
            <a:solidFill>
              <a:schemeClr val="tx1"/>
            </a:solidFill>
            <a:round/>
            <a:headEnd/>
            <a:tailEnd/>
          </a:ln>
        </p:spPr>
        <p:txBody>
          <a:bodyPr/>
          <a:lstStyle/>
          <a:p>
            <a:endParaRPr lang="en-US" dirty="0"/>
          </a:p>
        </p:txBody>
      </p:sp>
      <p:sp>
        <p:nvSpPr>
          <p:cNvPr id="5" name="Rectangle 4"/>
          <p:cNvSpPr>
            <a:spLocks noChangeArrowheads="1"/>
          </p:cNvSpPr>
          <p:nvPr/>
        </p:nvSpPr>
        <p:spPr bwMode="auto">
          <a:xfrm>
            <a:off x="2071688" y="5427663"/>
            <a:ext cx="468312" cy="287337"/>
          </a:xfrm>
          <a:prstGeom prst="rect">
            <a:avLst/>
          </a:prstGeom>
          <a:solidFill>
            <a:schemeClr val="accent1"/>
          </a:solidFill>
          <a:ln w="9525" algn="ctr">
            <a:solidFill>
              <a:schemeClr val="tx1"/>
            </a:solidFill>
            <a:round/>
            <a:headEnd/>
            <a:tailEnd/>
          </a:ln>
        </p:spPr>
        <p:txBody>
          <a:bodyPr/>
          <a:lstStyle/>
          <a:p>
            <a:endParaRPr lang="en-US" dirty="0"/>
          </a:p>
        </p:txBody>
      </p:sp>
      <p:sp>
        <p:nvSpPr>
          <p:cNvPr id="6" name="Rectangle 5"/>
          <p:cNvSpPr>
            <a:spLocks noChangeArrowheads="1"/>
          </p:cNvSpPr>
          <p:nvPr/>
        </p:nvSpPr>
        <p:spPr bwMode="auto">
          <a:xfrm>
            <a:off x="2643188" y="5570538"/>
            <a:ext cx="468312" cy="144462"/>
          </a:xfrm>
          <a:prstGeom prst="rect">
            <a:avLst/>
          </a:prstGeom>
          <a:solidFill>
            <a:schemeClr val="accent1"/>
          </a:solidFill>
          <a:ln w="9525" algn="ctr">
            <a:solidFill>
              <a:schemeClr val="tx1"/>
            </a:solidFill>
            <a:round/>
            <a:headEnd/>
            <a:tailEnd/>
          </a:ln>
        </p:spPr>
        <p:txBody>
          <a:bodyPr/>
          <a:lstStyle/>
          <a:p>
            <a:endParaRPr lang="en-US" dirty="0"/>
          </a:p>
        </p:txBody>
      </p:sp>
      <p:sp>
        <p:nvSpPr>
          <p:cNvPr id="12" name="Rectangle 11"/>
          <p:cNvSpPr>
            <a:spLocks noChangeArrowheads="1"/>
          </p:cNvSpPr>
          <p:nvPr/>
        </p:nvSpPr>
        <p:spPr bwMode="auto">
          <a:xfrm>
            <a:off x="928688" y="4422775"/>
            <a:ext cx="468312" cy="720725"/>
          </a:xfrm>
          <a:prstGeom prst="rect">
            <a:avLst/>
          </a:prstGeom>
          <a:solidFill>
            <a:srgbClr val="0066FF"/>
          </a:solidFill>
          <a:ln w="9525" algn="ctr">
            <a:solidFill>
              <a:schemeClr val="tx1"/>
            </a:solidFill>
            <a:round/>
            <a:headEnd/>
            <a:tailEnd/>
          </a:ln>
        </p:spPr>
        <p:txBody>
          <a:bodyPr/>
          <a:lstStyle/>
          <a:p>
            <a:endParaRPr lang="en-US" dirty="0"/>
          </a:p>
        </p:txBody>
      </p:sp>
      <p:sp>
        <p:nvSpPr>
          <p:cNvPr id="13" name="Rectangle 12"/>
          <p:cNvSpPr>
            <a:spLocks noChangeArrowheads="1"/>
          </p:cNvSpPr>
          <p:nvPr/>
        </p:nvSpPr>
        <p:spPr bwMode="auto">
          <a:xfrm>
            <a:off x="1500188" y="4705350"/>
            <a:ext cx="468312" cy="574675"/>
          </a:xfrm>
          <a:prstGeom prst="rect">
            <a:avLst/>
          </a:prstGeom>
          <a:solidFill>
            <a:srgbClr val="0066FF"/>
          </a:solidFill>
          <a:ln w="9525" algn="ctr">
            <a:solidFill>
              <a:schemeClr val="tx1"/>
            </a:solidFill>
            <a:round/>
            <a:headEnd/>
            <a:tailEnd/>
          </a:ln>
        </p:spPr>
        <p:txBody>
          <a:bodyPr/>
          <a:lstStyle/>
          <a:p>
            <a:endParaRPr lang="en-US" dirty="0"/>
          </a:p>
        </p:txBody>
      </p:sp>
      <p:sp>
        <p:nvSpPr>
          <p:cNvPr id="14" name="Rectangle 13"/>
          <p:cNvSpPr>
            <a:spLocks noChangeArrowheads="1"/>
          </p:cNvSpPr>
          <p:nvPr/>
        </p:nvSpPr>
        <p:spPr bwMode="auto">
          <a:xfrm>
            <a:off x="2071688" y="4991100"/>
            <a:ext cx="468312" cy="431800"/>
          </a:xfrm>
          <a:prstGeom prst="rect">
            <a:avLst/>
          </a:prstGeom>
          <a:solidFill>
            <a:srgbClr val="0066FF"/>
          </a:solidFill>
          <a:ln w="9525" algn="ctr">
            <a:solidFill>
              <a:schemeClr val="tx1"/>
            </a:solidFill>
            <a:round/>
            <a:headEnd/>
            <a:tailEnd/>
          </a:ln>
        </p:spPr>
        <p:txBody>
          <a:bodyPr/>
          <a:lstStyle/>
          <a:p>
            <a:endParaRPr lang="en-US" dirty="0"/>
          </a:p>
        </p:txBody>
      </p:sp>
      <p:sp>
        <p:nvSpPr>
          <p:cNvPr id="15" name="Rectangle 14"/>
          <p:cNvSpPr>
            <a:spLocks noChangeArrowheads="1"/>
          </p:cNvSpPr>
          <p:nvPr/>
        </p:nvSpPr>
        <p:spPr bwMode="auto">
          <a:xfrm>
            <a:off x="2643188" y="5273675"/>
            <a:ext cx="468312" cy="288925"/>
          </a:xfrm>
          <a:prstGeom prst="rect">
            <a:avLst/>
          </a:prstGeom>
          <a:solidFill>
            <a:srgbClr val="0066FF"/>
          </a:solidFill>
          <a:ln w="9525" algn="ctr">
            <a:solidFill>
              <a:schemeClr val="tx1"/>
            </a:solidFill>
            <a:round/>
            <a:headEnd/>
            <a:tailEnd/>
          </a:ln>
        </p:spPr>
        <p:txBody>
          <a:bodyPr/>
          <a:lstStyle/>
          <a:p>
            <a:endParaRPr lang="en-US" dirty="0"/>
          </a:p>
        </p:txBody>
      </p:sp>
      <p:sp>
        <p:nvSpPr>
          <p:cNvPr id="20" name="Rectangle 19"/>
          <p:cNvSpPr>
            <a:spLocks noChangeArrowheads="1"/>
          </p:cNvSpPr>
          <p:nvPr/>
        </p:nvSpPr>
        <p:spPr bwMode="auto">
          <a:xfrm>
            <a:off x="1500188" y="3981450"/>
            <a:ext cx="468312" cy="720725"/>
          </a:xfrm>
          <a:prstGeom prst="rect">
            <a:avLst/>
          </a:prstGeom>
          <a:solidFill>
            <a:srgbClr val="FF0000"/>
          </a:solidFill>
          <a:ln w="9525" algn="ctr">
            <a:solidFill>
              <a:schemeClr val="tx1"/>
            </a:solidFill>
            <a:round/>
            <a:headEnd/>
            <a:tailEnd/>
          </a:ln>
        </p:spPr>
        <p:txBody>
          <a:bodyPr/>
          <a:lstStyle/>
          <a:p>
            <a:endParaRPr lang="en-US" dirty="0"/>
          </a:p>
        </p:txBody>
      </p:sp>
      <p:sp>
        <p:nvSpPr>
          <p:cNvPr id="21" name="Rectangle 20"/>
          <p:cNvSpPr>
            <a:spLocks noChangeArrowheads="1"/>
          </p:cNvSpPr>
          <p:nvPr/>
        </p:nvSpPr>
        <p:spPr bwMode="auto">
          <a:xfrm>
            <a:off x="2071688" y="4419600"/>
            <a:ext cx="468312" cy="574675"/>
          </a:xfrm>
          <a:prstGeom prst="rect">
            <a:avLst/>
          </a:prstGeom>
          <a:solidFill>
            <a:srgbClr val="FF0000"/>
          </a:solidFill>
          <a:ln w="9525" algn="ctr">
            <a:solidFill>
              <a:schemeClr val="tx1"/>
            </a:solidFill>
            <a:round/>
            <a:headEnd/>
            <a:tailEnd/>
          </a:ln>
        </p:spPr>
        <p:txBody>
          <a:bodyPr/>
          <a:lstStyle/>
          <a:p>
            <a:endParaRPr lang="en-US" dirty="0"/>
          </a:p>
        </p:txBody>
      </p:sp>
      <p:sp>
        <p:nvSpPr>
          <p:cNvPr id="22" name="Rectangle 21"/>
          <p:cNvSpPr>
            <a:spLocks noChangeArrowheads="1"/>
          </p:cNvSpPr>
          <p:nvPr/>
        </p:nvSpPr>
        <p:spPr bwMode="auto">
          <a:xfrm>
            <a:off x="2643188" y="4826000"/>
            <a:ext cx="468312" cy="431800"/>
          </a:xfrm>
          <a:prstGeom prst="rect">
            <a:avLst/>
          </a:prstGeom>
          <a:solidFill>
            <a:srgbClr val="FF0000"/>
          </a:solidFill>
          <a:ln w="9525" algn="ctr">
            <a:solidFill>
              <a:schemeClr val="tx1"/>
            </a:solidFill>
            <a:round/>
            <a:headEnd/>
            <a:tailEnd/>
          </a:ln>
        </p:spPr>
        <p:txBody>
          <a:bodyPr/>
          <a:lstStyle/>
          <a:p>
            <a:endParaRPr lang="en-US" dirty="0"/>
          </a:p>
        </p:txBody>
      </p:sp>
      <p:sp>
        <p:nvSpPr>
          <p:cNvPr id="23" name="Rectangle 22"/>
          <p:cNvSpPr>
            <a:spLocks noChangeArrowheads="1"/>
          </p:cNvSpPr>
          <p:nvPr/>
        </p:nvSpPr>
        <p:spPr bwMode="auto">
          <a:xfrm>
            <a:off x="3286125" y="5270500"/>
            <a:ext cx="468313" cy="288925"/>
          </a:xfrm>
          <a:prstGeom prst="rect">
            <a:avLst/>
          </a:prstGeom>
          <a:solidFill>
            <a:srgbClr val="FF0000"/>
          </a:solidFill>
          <a:ln w="9525" algn="ctr">
            <a:solidFill>
              <a:schemeClr val="tx1"/>
            </a:solidFill>
            <a:round/>
            <a:headEnd/>
            <a:tailEnd/>
          </a:ln>
        </p:spPr>
        <p:txBody>
          <a:bodyPr/>
          <a:lstStyle/>
          <a:p>
            <a:endParaRPr lang="en-US" dirty="0"/>
          </a:p>
        </p:txBody>
      </p:sp>
      <p:sp>
        <p:nvSpPr>
          <p:cNvPr id="28" name="Rectangle 27"/>
          <p:cNvSpPr>
            <a:spLocks noChangeArrowheads="1"/>
          </p:cNvSpPr>
          <p:nvPr/>
        </p:nvSpPr>
        <p:spPr bwMode="auto">
          <a:xfrm>
            <a:off x="3857625" y="5565775"/>
            <a:ext cx="468313" cy="144463"/>
          </a:xfrm>
          <a:prstGeom prst="rect">
            <a:avLst/>
          </a:prstGeom>
          <a:solidFill>
            <a:srgbClr val="FF0000"/>
          </a:solidFill>
          <a:ln w="9525" algn="ctr">
            <a:solidFill>
              <a:schemeClr val="tx1"/>
            </a:solidFill>
            <a:round/>
            <a:headEnd/>
            <a:tailEnd/>
          </a:ln>
        </p:spPr>
        <p:txBody>
          <a:bodyPr/>
          <a:lstStyle/>
          <a:p>
            <a:endParaRPr lang="en-US" dirty="0">
              <a:solidFill>
                <a:srgbClr val="0066FF"/>
              </a:solidFill>
            </a:endParaRPr>
          </a:p>
        </p:txBody>
      </p:sp>
      <p:sp>
        <p:nvSpPr>
          <p:cNvPr id="31" name="Rectangle 30"/>
          <p:cNvSpPr>
            <a:spLocks noChangeArrowheads="1"/>
          </p:cNvSpPr>
          <p:nvPr/>
        </p:nvSpPr>
        <p:spPr bwMode="auto">
          <a:xfrm>
            <a:off x="3286125" y="5565775"/>
            <a:ext cx="468313" cy="144463"/>
          </a:xfrm>
          <a:prstGeom prst="rect">
            <a:avLst/>
          </a:prstGeom>
          <a:solidFill>
            <a:srgbClr val="0066FF"/>
          </a:solidFill>
          <a:ln w="9525" algn="ctr">
            <a:solidFill>
              <a:schemeClr val="tx1"/>
            </a:solidFill>
            <a:round/>
            <a:headEnd/>
            <a:tailEnd/>
          </a:ln>
        </p:spPr>
        <p:txBody>
          <a:bodyPr/>
          <a:lstStyle/>
          <a:p>
            <a:endParaRPr lang="en-US" dirty="0">
              <a:solidFill>
                <a:srgbClr val="0066FF"/>
              </a:solidFill>
            </a:endParaRPr>
          </a:p>
        </p:txBody>
      </p:sp>
      <p:sp>
        <p:nvSpPr>
          <p:cNvPr id="36" name="Rectangle 35"/>
          <p:cNvSpPr>
            <a:spLocks noChangeArrowheads="1"/>
          </p:cNvSpPr>
          <p:nvPr/>
        </p:nvSpPr>
        <p:spPr bwMode="auto">
          <a:xfrm>
            <a:off x="2071688" y="3765550"/>
            <a:ext cx="468312" cy="720725"/>
          </a:xfrm>
          <a:prstGeom prst="rect">
            <a:avLst/>
          </a:prstGeom>
          <a:solidFill>
            <a:srgbClr val="FFFF00"/>
          </a:solidFill>
          <a:ln w="9525" algn="ctr">
            <a:solidFill>
              <a:schemeClr val="tx1"/>
            </a:solidFill>
            <a:round/>
            <a:headEnd/>
            <a:tailEnd/>
          </a:ln>
        </p:spPr>
        <p:txBody>
          <a:bodyPr/>
          <a:lstStyle/>
          <a:p>
            <a:endParaRPr lang="en-US" dirty="0"/>
          </a:p>
        </p:txBody>
      </p:sp>
      <p:sp>
        <p:nvSpPr>
          <p:cNvPr id="37" name="Rectangle 36"/>
          <p:cNvSpPr>
            <a:spLocks noChangeArrowheads="1"/>
          </p:cNvSpPr>
          <p:nvPr/>
        </p:nvSpPr>
        <p:spPr bwMode="auto">
          <a:xfrm>
            <a:off x="2643188" y="4324350"/>
            <a:ext cx="468312" cy="576263"/>
          </a:xfrm>
          <a:prstGeom prst="rect">
            <a:avLst/>
          </a:prstGeom>
          <a:solidFill>
            <a:srgbClr val="FFFF00"/>
          </a:solidFill>
          <a:ln w="9525" algn="ctr">
            <a:solidFill>
              <a:schemeClr val="tx1"/>
            </a:solidFill>
            <a:round/>
            <a:headEnd/>
            <a:tailEnd/>
          </a:ln>
        </p:spPr>
        <p:txBody>
          <a:bodyPr/>
          <a:lstStyle/>
          <a:p>
            <a:endParaRPr lang="en-US" dirty="0"/>
          </a:p>
        </p:txBody>
      </p:sp>
      <p:sp>
        <p:nvSpPr>
          <p:cNvPr id="38" name="Rectangle 37"/>
          <p:cNvSpPr>
            <a:spLocks noChangeArrowheads="1"/>
          </p:cNvSpPr>
          <p:nvPr/>
        </p:nvSpPr>
        <p:spPr bwMode="auto">
          <a:xfrm>
            <a:off x="3286125" y="4835525"/>
            <a:ext cx="468313" cy="433388"/>
          </a:xfrm>
          <a:prstGeom prst="rect">
            <a:avLst/>
          </a:prstGeom>
          <a:solidFill>
            <a:srgbClr val="FFFF00"/>
          </a:solidFill>
          <a:ln w="9525" algn="ctr">
            <a:solidFill>
              <a:schemeClr val="tx1"/>
            </a:solidFill>
            <a:round/>
            <a:headEnd/>
            <a:tailEnd/>
          </a:ln>
        </p:spPr>
        <p:txBody>
          <a:bodyPr/>
          <a:lstStyle/>
          <a:p>
            <a:endParaRPr lang="en-US" dirty="0"/>
          </a:p>
        </p:txBody>
      </p:sp>
      <p:sp>
        <p:nvSpPr>
          <p:cNvPr id="39" name="Rectangle 38"/>
          <p:cNvSpPr>
            <a:spLocks noChangeArrowheads="1"/>
          </p:cNvSpPr>
          <p:nvPr/>
        </p:nvSpPr>
        <p:spPr bwMode="auto">
          <a:xfrm>
            <a:off x="3857625" y="5270500"/>
            <a:ext cx="468313" cy="288925"/>
          </a:xfrm>
          <a:prstGeom prst="rect">
            <a:avLst/>
          </a:prstGeom>
          <a:solidFill>
            <a:srgbClr val="FFFF00"/>
          </a:solidFill>
          <a:ln w="9525" algn="ctr">
            <a:solidFill>
              <a:schemeClr val="tx1"/>
            </a:solidFill>
            <a:round/>
            <a:headEnd/>
            <a:tailEnd/>
          </a:ln>
        </p:spPr>
        <p:txBody>
          <a:bodyPr/>
          <a:lstStyle/>
          <a:p>
            <a:endParaRPr lang="en-US" dirty="0"/>
          </a:p>
        </p:txBody>
      </p:sp>
      <p:sp>
        <p:nvSpPr>
          <p:cNvPr id="40" name="Rectangle 39"/>
          <p:cNvSpPr>
            <a:spLocks noChangeArrowheads="1"/>
          </p:cNvSpPr>
          <p:nvPr/>
        </p:nvSpPr>
        <p:spPr bwMode="auto">
          <a:xfrm>
            <a:off x="4500563" y="5572125"/>
            <a:ext cx="468312" cy="144463"/>
          </a:xfrm>
          <a:prstGeom prst="rect">
            <a:avLst/>
          </a:prstGeom>
          <a:solidFill>
            <a:srgbClr val="FFFF00"/>
          </a:solidFill>
          <a:ln w="9525" algn="ctr">
            <a:solidFill>
              <a:schemeClr val="tx1"/>
            </a:solidFill>
            <a:round/>
            <a:headEnd/>
            <a:tailEnd/>
          </a:ln>
        </p:spPr>
        <p:txBody>
          <a:bodyPr/>
          <a:lstStyle/>
          <a:p>
            <a:endParaRPr lang="en-US" dirty="0">
              <a:solidFill>
                <a:srgbClr val="0066FF"/>
              </a:solidFill>
            </a:endParaRPr>
          </a:p>
        </p:txBody>
      </p:sp>
      <p:sp>
        <p:nvSpPr>
          <p:cNvPr id="41" name="Rectangle 40"/>
          <p:cNvSpPr/>
          <p:nvPr/>
        </p:nvSpPr>
        <p:spPr bwMode="auto">
          <a:xfrm>
            <a:off x="2643188" y="3627438"/>
            <a:ext cx="468312" cy="720725"/>
          </a:xfrm>
          <a:prstGeom prst="rect">
            <a:avLst/>
          </a:prstGeom>
          <a:solidFill>
            <a:schemeClr val="tx1">
              <a:lumMod val="65000"/>
              <a:lumOff val="35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42" name="Rectangle 41"/>
          <p:cNvSpPr/>
          <p:nvPr/>
        </p:nvSpPr>
        <p:spPr bwMode="auto">
          <a:xfrm>
            <a:off x="3286125" y="4262438"/>
            <a:ext cx="468313" cy="574675"/>
          </a:xfrm>
          <a:prstGeom prst="rect">
            <a:avLst/>
          </a:prstGeom>
          <a:solidFill>
            <a:schemeClr val="tx1">
              <a:lumMod val="65000"/>
              <a:lumOff val="35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43" name="Rectangle 42"/>
          <p:cNvSpPr/>
          <p:nvPr/>
        </p:nvSpPr>
        <p:spPr bwMode="auto">
          <a:xfrm>
            <a:off x="3857625" y="4835525"/>
            <a:ext cx="468313" cy="433388"/>
          </a:xfrm>
          <a:prstGeom prst="rect">
            <a:avLst/>
          </a:prstGeom>
          <a:solidFill>
            <a:schemeClr val="tx1">
              <a:lumMod val="65000"/>
              <a:lumOff val="35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44" name="Rectangle 43"/>
          <p:cNvSpPr/>
          <p:nvPr/>
        </p:nvSpPr>
        <p:spPr bwMode="auto">
          <a:xfrm>
            <a:off x="4500563" y="5270500"/>
            <a:ext cx="468312" cy="288925"/>
          </a:xfrm>
          <a:prstGeom prst="rect">
            <a:avLst/>
          </a:prstGeom>
          <a:solidFill>
            <a:schemeClr val="tx1">
              <a:lumMod val="65000"/>
              <a:lumOff val="35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45" name="Rectangle 44"/>
          <p:cNvSpPr/>
          <p:nvPr/>
        </p:nvSpPr>
        <p:spPr bwMode="auto">
          <a:xfrm>
            <a:off x="5143500" y="5570538"/>
            <a:ext cx="468313" cy="144462"/>
          </a:xfrm>
          <a:prstGeom prst="rect">
            <a:avLst/>
          </a:prstGeom>
          <a:solidFill>
            <a:schemeClr val="tx1">
              <a:lumMod val="65000"/>
              <a:lumOff val="35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solidFill>
                <a:srgbClr val="0066FF"/>
              </a:solidFill>
              <a:latin typeface="Times New Roman" charset="0"/>
            </a:endParaRPr>
          </a:p>
        </p:txBody>
      </p:sp>
      <p:sp>
        <p:nvSpPr>
          <p:cNvPr id="46" name="Rectangle 45"/>
          <p:cNvSpPr>
            <a:spLocks noChangeArrowheads="1"/>
          </p:cNvSpPr>
          <p:nvPr/>
        </p:nvSpPr>
        <p:spPr bwMode="auto">
          <a:xfrm>
            <a:off x="3286125" y="3549650"/>
            <a:ext cx="468313" cy="720725"/>
          </a:xfrm>
          <a:prstGeom prst="rect">
            <a:avLst/>
          </a:prstGeom>
          <a:solidFill>
            <a:srgbClr val="FFC000"/>
          </a:solidFill>
          <a:ln w="9525" algn="ctr">
            <a:solidFill>
              <a:schemeClr val="tx1"/>
            </a:solidFill>
            <a:round/>
            <a:headEnd/>
            <a:tailEnd/>
          </a:ln>
        </p:spPr>
        <p:txBody>
          <a:bodyPr/>
          <a:lstStyle/>
          <a:p>
            <a:endParaRPr lang="en-US" dirty="0"/>
          </a:p>
        </p:txBody>
      </p:sp>
      <p:sp>
        <p:nvSpPr>
          <p:cNvPr id="47" name="Rectangle 46"/>
          <p:cNvSpPr>
            <a:spLocks noChangeArrowheads="1"/>
          </p:cNvSpPr>
          <p:nvPr/>
        </p:nvSpPr>
        <p:spPr bwMode="auto">
          <a:xfrm>
            <a:off x="3857625" y="4262438"/>
            <a:ext cx="468313" cy="574675"/>
          </a:xfrm>
          <a:prstGeom prst="rect">
            <a:avLst/>
          </a:prstGeom>
          <a:solidFill>
            <a:srgbClr val="FFC000"/>
          </a:solidFill>
          <a:ln w="9525" algn="ctr">
            <a:solidFill>
              <a:schemeClr val="tx1"/>
            </a:solidFill>
            <a:round/>
            <a:headEnd/>
            <a:tailEnd/>
          </a:ln>
        </p:spPr>
        <p:txBody>
          <a:bodyPr/>
          <a:lstStyle/>
          <a:p>
            <a:endParaRPr lang="en-US" dirty="0"/>
          </a:p>
        </p:txBody>
      </p:sp>
      <p:sp>
        <p:nvSpPr>
          <p:cNvPr id="48" name="Rectangle 47"/>
          <p:cNvSpPr>
            <a:spLocks noChangeArrowheads="1"/>
          </p:cNvSpPr>
          <p:nvPr/>
        </p:nvSpPr>
        <p:spPr bwMode="auto">
          <a:xfrm>
            <a:off x="4500563" y="4835525"/>
            <a:ext cx="468312" cy="433388"/>
          </a:xfrm>
          <a:prstGeom prst="rect">
            <a:avLst/>
          </a:prstGeom>
          <a:solidFill>
            <a:srgbClr val="FFC000"/>
          </a:solidFill>
          <a:ln w="9525" algn="ctr">
            <a:solidFill>
              <a:schemeClr val="tx1"/>
            </a:solidFill>
            <a:round/>
            <a:headEnd/>
            <a:tailEnd/>
          </a:ln>
        </p:spPr>
        <p:txBody>
          <a:bodyPr/>
          <a:lstStyle/>
          <a:p>
            <a:endParaRPr lang="en-US" dirty="0"/>
          </a:p>
        </p:txBody>
      </p:sp>
      <p:sp>
        <p:nvSpPr>
          <p:cNvPr id="49" name="Rectangle 48"/>
          <p:cNvSpPr>
            <a:spLocks noChangeArrowheads="1"/>
          </p:cNvSpPr>
          <p:nvPr/>
        </p:nvSpPr>
        <p:spPr bwMode="auto">
          <a:xfrm>
            <a:off x="5143500" y="5270500"/>
            <a:ext cx="468313" cy="288925"/>
          </a:xfrm>
          <a:prstGeom prst="rect">
            <a:avLst/>
          </a:prstGeom>
          <a:solidFill>
            <a:srgbClr val="FFC000"/>
          </a:solidFill>
          <a:ln w="9525" algn="ctr">
            <a:solidFill>
              <a:schemeClr val="tx1"/>
            </a:solidFill>
            <a:round/>
            <a:headEnd/>
            <a:tailEnd/>
          </a:ln>
        </p:spPr>
        <p:txBody>
          <a:bodyPr/>
          <a:lstStyle/>
          <a:p>
            <a:endParaRPr lang="en-US" dirty="0"/>
          </a:p>
        </p:txBody>
      </p:sp>
      <p:sp>
        <p:nvSpPr>
          <p:cNvPr id="50" name="Rectangle 49"/>
          <p:cNvSpPr>
            <a:spLocks noChangeArrowheads="1"/>
          </p:cNvSpPr>
          <p:nvPr/>
        </p:nvSpPr>
        <p:spPr bwMode="auto">
          <a:xfrm>
            <a:off x="5772150" y="5570538"/>
            <a:ext cx="468313" cy="144462"/>
          </a:xfrm>
          <a:prstGeom prst="rect">
            <a:avLst/>
          </a:prstGeom>
          <a:solidFill>
            <a:srgbClr val="FFC000"/>
          </a:solidFill>
          <a:ln w="9525" algn="ctr">
            <a:solidFill>
              <a:schemeClr val="tx1"/>
            </a:solidFill>
            <a:round/>
            <a:headEnd/>
            <a:tailEnd/>
          </a:ln>
        </p:spPr>
        <p:txBody>
          <a:bodyPr/>
          <a:lstStyle/>
          <a:p>
            <a:endParaRPr lang="en-US" dirty="0">
              <a:solidFill>
                <a:srgbClr val="0066FF"/>
              </a:solidFill>
            </a:endParaRPr>
          </a:p>
        </p:txBody>
      </p:sp>
      <p:sp>
        <p:nvSpPr>
          <p:cNvPr id="51" name="Rectangle 50"/>
          <p:cNvSpPr>
            <a:spLocks noChangeArrowheads="1"/>
          </p:cNvSpPr>
          <p:nvPr/>
        </p:nvSpPr>
        <p:spPr bwMode="auto">
          <a:xfrm>
            <a:off x="3857625" y="3549650"/>
            <a:ext cx="468313" cy="720725"/>
          </a:xfrm>
          <a:prstGeom prst="rect">
            <a:avLst/>
          </a:prstGeom>
          <a:solidFill>
            <a:srgbClr val="7030A0"/>
          </a:solidFill>
          <a:ln w="9525" algn="ctr">
            <a:solidFill>
              <a:schemeClr val="tx1"/>
            </a:solidFill>
            <a:round/>
            <a:headEnd/>
            <a:tailEnd/>
          </a:ln>
        </p:spPr>
        <p:txBody>
          <a:bodyPr/>
          <a:lstStyle/>
          <a:p>
            <a:endParaRPr lang="en-US" dirty="0"/>
          </a:p>
        </p:txBody>
      </p:sp>
      <p:sp>
        <p:nvSpPr>
          <p:cNvPr id="52" name="Rectangle 51"/>
          <p:cNvSpPr>
            <a:spLocks noChangeArrowheads="1"/>
          </p:cNvSpPr>
          <p:nvPr/>
        </p:nvSpPr>
        <p:spPr bwMode="auto">
          <a:xfrm>
            <a:off x="4486275" y="4262438"/>
            <a:ext cx="468313" cy="574675"/>
          </a:xfrm>
          <a:prstGeom prst="rect">
            <a:avLst/>
          </a:prstGeom>
          <a:solidFill>
            <a:srgbClr val="7030A0"/>
          </a:solidFill>
          <a:ln w="9525" algn="ctr">
            <a:solidFill>
              <a:schemeClr val="tx1"/>
            </a:solidFill>
            <a:round/>
            <a:headEnd/>
            <a:tailEnd/>
          </a:ln>
        </p:spPr>
        <p:txBody>
          <a:bodyPr/>
          <a:lstStyle/>
          <a:p>
            <a:endParaRPr lang="en-US" dirty="0"/>
          </a:p>
        </p:txBody>
      </p:sp>
      <p:sp>
        <p:nvSpPr>
          <p:cNvPr id="53" name="Rectangle 52"/>
          <p:cNvSpPr>
            <a:spLocks noChangeArrowheads="1"/>
          </p:cNvSpPr>
          <p:nvPr/>
        </p:nvSpPr>
        <p:spPr bwMode="auto">
          <a:xfrm>
            <a:off x="5143500" y="4835525"/>
            <a:ext cx="468313" cy="433388"/>
          </a:xfrm>
          <a:prstGeom prst="rect">
            <a:avLst/>
          </a:prstGeom>
          <a:solidFill>
            <a:srgbClr val="7030A0"/>
          </a:solidFill>
          <a:ln w="9525" algn="ctr">
            <a:solidFill>
              <a:schemeClr val="tx1"/>
            </a:solidFill>
            <a:round/>
            <a:headEnd/>
            <a:tailEnd/>
          </a:ln>
        </p:spPr>
        <p:txBody>
          <a:bodyPr/>
          <a:lstStyle/>
          <a:p>
            <a:endParaRPr lang="en-US" dirty="0"/>
          </a:p>
        </p:txBody>
      </p:sp>
      <p:sp>
        <p:nvSpPr>
          <p:cNvPr id="54" name="Rectangle 53"/>
          <p:cNvSpPr>
            <a:spLocks noChangeArrowheads="1"/>
          </p:cNvSpPr>
          <p:nvPr/>
        </p:nvSpPr>
        <p:spPr bwMode="auto">
          <a:xfrm>
            <a:off x="5772150" y="5270500"/>
            <a:ext cx="468313" cy="288925"/>
          </a:xfrm>
          <a:prstGeom prst="rect">
            <a:avLst/>
          </a:prstGeom>
          <a:solidFill>
            <a:srgbClr val="7030A0"/>
          </a:solidFill>
          <a:ln w="9525" algn="ctr">
            <a:solidFill>
              <a:schemeClr val="tx1"/>
            </a:solidFill>
            <a:round/>
            <a:headEnd/>
            <a:tailEnd/>
          </a:ln>
        </p:spPr>
        <p:txBody>
          <a:bodyPr/>
          <a:lstStyle/>
          <a:p>
            <a:endParaRPr lang="en-US" dirty="0"/>
          </a:p>
        </p:txBody>
      </p:sp>
      <p:sp>
        <p:nvSpPr>
          <p:cNvPr id="55" name="Rectangle 54"/>
          <p:cNvSpPr>
            <a:spLocks noChangeArrowheads="1"/>
          </p:cNvSpPr>
          <p:nvPr/>
        </p:nvSpPr>
        <p:spPr bwMode="auto">
          <a:xfrm>
            <a:off x="6383338" y="5570538"/>
            <a:ext cx="468312" cy="144462"/>
          </a:xfrm>
          <a:prstGeom prst="rect">
            <a:avLst/>
          </a:prstGeom>
          <a:solidFill>
            <a:srgbClr val="7030A0"/>
          </a:solidFill>
          <a:ln w="9525" algn="ctr">
            <a:solidFill>
              <a:schemeClr val="tx1"/>
            </a:solidFill>
            <a:round/>
            <a:headEnd/>
            <a:tailEnd/>
          </a:ln>
        </p:spPr>
        <p:txBody>
          <a:bodyPr/>
          <a:lstStyle/>
          <a:p>
            <a:endParaRPr lang="en-US" dirty="0">
              <a:solidFill>
                <a:srgbClr val="0066FF"/>
              </a:solidFill>
            </a:endParaRPr>
          </a:p>
        </p:txBody>
      </p:sp>
      <p:sp>
        <p:nvSpPr>
          <p:cNvPr id="56" name="Rectangle 55"/>
          <p:cNvSpPr/>
          <p:nvPr/>
        </p:nvSpPr>
        <p:spPr bwMode="auto">
          <a:xfrm>
            <a:off x="4487863" y="3549650"/>
            <a:ext cx="468312" cy="720725"/>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57" name="Rectangle 56"/>
          <p:cNvSpPr/>
          <p:nvPr/>
        </p:nvSpPr>
        <p:spPr bwMode="auto">
          <a:xfrm>
            <a:off x="5143500" y="4262438"/>
            <a:ext cx="468313" cy="574675"/>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58" name="Rectangle 57"/>
          <p:cNvSpPr/>
          <p:nvPr/>
        </p:nvSpPr>
        <p:spPr bwMode="auto">
          <a:xfrm>
            <a:off x="5772150" y="4835525"/>
            <a:ext cx="468313" cy="433388"/>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59" name="Rectangle 58"/>
          <p:cNvSpPr/>
          <p:nvPr/>
        </p:nvSpPr>
        <p:spPr bwMode="auto">
          <a:xfrm>
            <a:off x="6383338" y="5270500"/>
            <a:ext cx="468312" cy="288925"/>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latin typeface="Times New Roman" charset="0"/>
            </a:endParaRPr>
          </a:p>
        </p:txBody>
      </p:sp>
      <p:sp>
        <p:nvSpPr>
          <p:cNvPr id="60" name="Rectangle 59"/>
          <p:cNvSpPr/>
          <p:nvPr/>
        </p:nvSpPr>
        <p:spPr bwMode="auto">
          <a:xfrm>
            <a:off x="6988175" y="5564188"/>
            <a:ext cx="468313" cy="144462"/>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US" dirty="0">
              <a:solidFill>
                <a:srgbClr val="0066FF"/>
              </a:solidFill>
              <a:latin typeface="Times New Roman" charset="0"/>
            </a:endParaRPr>
          </a:p>
        </p:txBody>
      </p:sp>
      <p:sp>
        <p:nvSpPr>
          <p:cNvPr id="61" name="Rectangle 60"/>
          <p:cNvSpPr>
            <a:spLocks noChangeArrowheads="1"/>
          </p:cNvSpPr>
          <p:nvPr/>
        </p:nvSpPr>
        <p:spPr bwMode="auto">
          <a:xfrm>
            <a:off x="5143500" y="3549650"/>
            <a:ext cx="468313" cy="720725"/>
          </a:xfrm>
          <a:prstGeom prst="rect">
            <a:avLst/>
          </a:prstGeom>
          <a:solidFill>
            <a:srgbClr val="0099CC"/>
          </a:solidFill>
          <a:ln w="9525" algn="ctr">
            <a:solidFill>
              <a:schemeClr val="tx1"/>
            </a:solidFill>
            <a:round/>
            <a:headEnd/>
            <a:tailEnd/>
          </a:ln>
        </p:spPr>
        <p:txBody>
          <a:bodyPr/>
          <a:lstStyle/>
          <a:p>
            <a:endParaRPr lang="en-US" dirty="0"/>
          </a:p>
        </p:txBody>
      </p:sp>
      <p:sp>
        <p:nvSpPr>
          <p:cNvPr id="62" name="Rectangle 61"/>
          <p:cNvSpPr>
            <a:spLocks noChangeArrowheads="1"/>
          </p:cNvSpPr>
          <p:nvPr/>
        </p:nvSpPr>
        <p:spPr bwMode="auto">
          <a:xfrm>
            <a:off x="5772150" y="4262438"/>
            <a:ext cx="468313" cy="574675"/>
          </a:xfrm>
          <a:prstGeom prst="rect">
            <a:avLst/>
          </a:prstGeom>
          <a:solidFill>
            <a:srgbClr val="0099CC"/>
          </a:solidFill>
          <a:ln w="9525" algn="ctr">
            <a:solidFill>
              <a:schemeClr val="tx1"/>
            </a:solidFill>
            <a:round/>
            <a:headEnd/>
            <a:tailEnd/>
          </a:ln>
        </p:spPr>
        <p:txBody>
          <a:bodyPr/>
          <a:lstStyle/>
          <a:p>
            <a:endParaRPr lang="en-US" dirty="0"/>
          </a:p>
        </p:txBody>
      </p:sp>
      <p:sp>
        <p:nvSpPr>
          <p:cNvPr id="63" name="Rectangle 62"/>
          <p:cNvSpPr>
            <a:spLocks noChangeArrowheads="1"/>
          </p:cNvSpPr>
          <p:nvPr/>
        </p:nvSpPr>
        <p:spPr bwMode="auto">
          <a:xfrm>
            <a:off x="6383338" y="4835525"/>
            <a:ext cx="468312" cy="433388"/>
          </a:xfrm>
          <a:prstGeom prst="rect">
            <a:avLst/>
          </a:prstGeom>
          <a:solidFill>
            <a:srgbClr val="0099CC"/>
          </a:solidFill>
          <a:ln w="9525" algn="ctr">
            <a:solidFill>
              <a:schemeClr val="tx1"/>
            </a:solidFill>
            <a:round/>
            <a:headEnd/>
            <a:tailEnd/>
          </a:ln>
        </p:spPr>
        <p:txBody>
          <a:bodyPr/>
          <a:lstStyle/>
          <a:p>
            <a:endParaRPr lang="en-US" dirty="0"/>
          </a:p>
        </p:txBody>
      </p:sp>
      <p:sp>
        <p:nvSpPr>
          <p:cNvPr id="64" name="Rectangle 63"/>
          <p:cNvSpPr>
            <a:spLocks noChangeArrowheads="1"/>
          </p:cNvSpPr>
          <p:nvPr/>
        </p:nvSpPr>
        <p:spPr bwMode="auto">
          <a:xfrm>
            <a:off x="6988175" y="5270500"/>
            <a:ext cx="468313" cy="288925"/>
          </a:xfrm>
          <a:prstGeom prst="rect">
            <a:avLst/>
          </a:prstGeom>
          <a:solidFill>
            <a:srgbClr val="0099CC"/>
          </a:solidFill>
          <a:ln w="9525" algn="ctr">
            <a:solidFill>
              <a:schemeClr val="tx1"/>
            </a:solidFill>
            <a:round/>
            <a:headEnd/>
            <a:tailEnd/>
          </a:ln>
        </p:spPr>
        <p:txBody>
          <a:bodyPr/>
          <a:lstStyle/>
          <a:p>
            <a:endParaRPr lang="en-US" dirty="0"/>
          </a:p>
        </p:txBody>
      </p:sp>
      <p:sp>
        <p:nvSpPr>
          <p:cNvPr id="65" name="Rectangle 64"/>
          <p:cNvSpPr>
            <a:spLocks noChangeArrowheads="1"/>
          </p:cNvSpPr>
          <p:nvPr/>
        </p:nvSpPr>
        <p:spPr bwMode="auto">
          <a:xfrm>
            <a:off x="7656513" y="5570538"/>
            <a:ext cx="468312" cy="144462"/>
          </a:xfrm>
          <a:prstGeom prst="rect">
            <a:avLst/>
          </a:prstGeom>
          <a:solidFill>
            <a:srgbClr val="0099CC"/>
          </a:solidFill>
          <a:ln w="9525" algn="ctr">
            <a:solidFill>
              <a:schemeClr val="tx1"/>
            </a:solidFill>
            <a:round/>
            <a:headEnd/>
            <a:tailEnd/>
          </a:ln>
        </p:spPr>
        <p:txBody>
          <a:bodyPr/>
          <a:lstStyle/>
          <a:p>
            <a:endParaRPr lang="en-US" dirty="0">
              <a:solidFill>
                <a:srgbClr val="0066FF"/>
              </a:solidFill>
            </a:endParaRPr>
          </a:p>
        </p:txBody>
      </p:sp>
      <p:sp>
        <p:nvSpPr>
          <p:cNvPr id="66" name="Rectangle 65"/>
          <p:cNvSpPr>
            <a:spLocks noChangeArrowheads="1"/>
          </p:cNvSpPr>
          <p:nvPr/>
        </p:nvSpPr>
        <p:spPr bwMode="auto">
          <a:xfrm>
            <a:off x="5772150" y="3549650"/>
            <a:ext cx="468313" cy="720725"/>
          </a:xfrm>
          <a:prstGeom prst="rect">
            <a:avLst/>
          </a:prstGeom>
          <a:solidFill>
            <a:srgbClr val="D62AA9"/>
          </a:solidFill>
          <a:ln w="9525" algn="ctr">
            <a:solidFill>
              <a:schemeClr val="tx1"/>
            </a:solidFill>
            <a:round/>
            <a:headEnd/>
            <a:tailEnd/>
          </a:ln>
        </p:spPr>
        <p:txBody>
          <a:bodyPr/>
          <a:lstStyle/>
          <a:p>
            <a:endParaRPr lang="en-US" dirty="0"/>
          </a:p>
        </p:txBody>
      </p:sp>
      <p:sp>
        <p:nvSpPr>
          <p:cNvPr id="67" name="Rectangle 66"/>
          <p:cNvSpPr>
            <a:spLocks noChangeArrowheads="1"/>
          </p:cNvSpPr>
          <p:nvPr/>
        </p:nvSpPr>
        <p:spPr bwMode="auto">
          <a:xfrm>
            <a:off x="6383338" y="4262438"/>
            <a:ext cx="468312" cy="574675"/>
          </a:xfrm>
          <a:prstGeom prst="rect">
            <a:avLst/>
          </a:prstGeom>
          <a:solidFill>
            <a:srgbClr val="D62AA9"/>
          </a:solidFill>
          <a:ln w="9525" algn="ctr">
            <a:solidFill>
              <a:schemeClr val="tx1"/>
            </a:solidFill>
            <a:round/>
            <a:headEnd/>
            <a:tailEnd/>
          </a:ln>
        </p:spPr>
        <p:txBody>
          <a:bodyPr/>
          <a:lstStyle/>
          <a:p>
            <a:endParaRPr lang="en-US" dirty="0"/>
          </a:p>
        </p:txBody>
      </p:sp>
      <p:sp>
        <p:nvSpPr>
          <p:cNvPr id="68" name="Rectangle 67"/>
          <p:cNvSpPr>
            <a:spLocks noChangeArrowheads="1"/>
          </p:cNvSpPr>
          <p:nvPr/>
        </p:nvSpPr>
        <p:spPr bwMode="auto">
          <a:xfrm>
            <a:off x="6988175" y="4835525"/>
            <a:ext cx="468313" cy="433388"/>
          </a:xfrm>
          <a:prstGeom prst="rect">
            <a:avLst/>
          </a:prstGeom>
          <a:solidFill>
            <a:srgbClr val="D62AA9"/>
          </a:solidFill>
          <a:ln w="9525" algn="ctr">
            <a:solidFill>
              <a:schemeClr val="tx1"/>
            </a:solidFill>
            <a:round/>
            <a:headEnd/>
            <a:tailEnd/>
          </a:ln>
        </p:spPr>
        <p:txBody>
          <a:bodyPr/>
          <a:lstStyle/>
          <a:p>
            <a:endParaRPr lang="en-US" dirty="0"/>
          </a:p>
        </p:txBody>
      </p:sp>
      <p:sp>
        <p:nvSpPr>
          <p:cNvPr id="69" name="Rectangle 68"/>
          <p:cNvSpPr>
            <a:spLocks noChangeArrowheads="1"/>
          </p:cNvSpPr>
          <p:nvPr/>
        </p:nvSpPr>
        <p:spPr bwMode="auto">
          <a:xfrm>
            <a:off x="7656513" y="5270500"/>
            <a:ext cx="468312" cy="288925"/>
          </a:xfrm>
          <a:prstGeom prst="rect">
            <a:avLst/>
          </a:prstGeom>
          <a:solidFill>
            <a:srgbClr val="D62AA9"/>
          </a:solidFill>
          <a:ln w="9525" algn="ctr">
            <a:solidFill>
              <a:schemeClr val="tx1"/>
            </a:solidFill>
            <a:round/>
            <a:headEnd/>
            <a:tailEnd/>
          </a:ln>
        </p:spPr>
        <p:txBody>
          <a:bodyPr/>
          <a:lstStyle/>
          <a:p>
            <a:endParaRPr lang="en-US" dirty="0"/>
          </a:p>
        </p:txBody>
      </p:sp>
      <p:sp>
        <p:nvSpPr>
          <p:cNvPr id="70" name="Rectangle 69"/>
          <p:cNvSpPr>
            <a:spLocks noChangeArrowheads="1"/>
          </p:cNvSpPr>
          <p:nvPr/>
        </p:nvSpPr>
        <p:spPr bwMode="auto">
          <a:xfrm>
            <a:off x="8389938" y="5572125"/>
            <a:ext cx="468312" cy="144463"/>
          </a:xfrm>
          <a:prstGeom prst="rect">
            <a:avLst/>
          </a:prstGeom>
          <a:solidFill>
            <a:srgbClr val="D62AA9"/>
          </a:solidFill>
          <a:ln w="9525" algn="ctr">
            <a:solidFill>
              <a:schemeClr val="tx1"/>
            </a:solidFill>
            <a:round/>
            <a:headEnd/>
            <a:tailEnd/>
          </a:ln>
        </p:spPr>
        <p:txBody>
          <a:bodyPr/>
          <a:lstStyle/>
          <a:p>
            <a:endParaRPr lang="en-US" dirty="0">
              <a:solidFill>
                <a:srgbClr val="0066FF"/>
              </a:solidFill>
            </a:endParaRPr>
          </a:p>
        </p:txBody>
      </p:sp>
      <p:sp>
        <p:nvSpPr>
          <p:cNvPr id="58420" name="TextBox 70"/>
          <p:cNvSpPr txBox="1">
            <a:spLocks noChangeArrowheads="1"/>
          </p:cNvSpPr>
          <p:nvPr/>
        </p:nvSpPr>
        <p:spPr bwMode="auto">
          <a:xfrm>
            <a:off x="928688" y="500063"/>
            <a:ext cx="7500937" cy="584200"/>
          </a:xfrm>
          <a:prstGeom prst="rect">
            <a:avLst/>
          </a:prstGeom>
          <a:noFill/>
          <a:ln w="9525">
            <a:noFill/>
            <a:miter lim="800000"/>
            <a:headEnd/>
            <a:tailEnd/>
          </a:ln>
        </p:spPr>
        <p:txBody>
          <a:bodyPr>
            <a:spAutoFit/>
          </a:bodyPr>
          <a:lstStyle/>
          <a:p>
            <a:r>
              <a:rPr lang="en-US" sz="3200" b="1" dirty="0">
                <a:latin typeface="Calibri" pitchFamily="34" charset="0"/>
              </a:rPr>
              <a:t>Illustrating a residence time of 5 years</a:t>
            </a:r>
          </a:p>
        </p:txBody>
      </p:sp>
      <p:sp>
        <p:nvSpPr>
          <p:cNvPr id="72" name="TextBox 71"/>
          <p:cNvSpPr txBox="1">
            <a:spLocks noChangeArrowheads="1"/>
          </p:cNvSpPr>
          <p:nvPr/>
        </p:nvSpPr>
        <p:spPr bwMode="auto">
          <a:xfrm>
            <a:off x="1714500" y="1357313"/>
            <a:ext cx="6143625" cy="461962"/>
          </a:xfrm>
          <a:prstGeom prst="rect">
            <a:avLst/>
          </a:prstGeom>
          <a:noFill/>
          <a:ln w="9525">
            <a:noFill/>
            <a:miter lim="800000"/>
            <a:headEnd/>
            <a:tailEnd/>
          </a:ln>
        </p:spPr>
        <p:txBody>
          <a:bodyPr>
            <a:spAutoFit/>
          </a:bodyPr>
          <a:lstStyle/>
          <a:p>
            <a:r>
              <a:rPr lang="en-US" dirty="0">
                <a:latin typeface="Calibri" pitchFamily="34" charset="0"/>
              </a:rPr>
              <a:t>Assume a constant decay of 20% per year</a:t>
            </a:r>
          </a:p>
        </p:txBody>
      </p:sp>
      <p:sp>
        <p:nvSpPr>
          <p:cNvPr id="58422" name="TextBox 72"/>
          <p:cNvSpPr txBox="1">
            <a:spLocks noChangeArrowheads="1"/>
          </p:cNvSpPr>
          <p:nvPr/>
        </p:nvSpPr>
        <p:spPr bwMode="auto">
          <a:xfrm>
            <a:off x="428625" y="5786438"/>
            <a:ext cx="8715375" cy="830262"/>
          </a:xfrm>
          <a:prstGeom prst="rect">
            <a:avLst/>
          </a:prstGeom>
          <a:noFill/>
          <a:ln w="9525">
            <a:noFill/>
            <a:miter lim="800000"/>
            <a:headEnd/>
            <a:tailEnd/>
          </a:ln>
        </p:spPr>
        <p:txBody>
          <a:bodyPr>
            <a:spAutoFit/>
          </a:bodyPr>
          <a:lstStyle/>
          <a:p>
            <a:pPr marL="457200" indent="-457200" algn="l">
              <a:buFontTx/>
              <a:buAutoNum type="arabicPlain"/>
            </a:pPr>
            <a:r>
              <a:rPr lang="en-US" dirty="0">
                <a:latin typeface="Arial" charset="0"/>
                <a:cs typeface="Arial" charset="0"/>
              </a:rPr>
              <a:t>2     3     4     5      6     7      8      9     10   11   12    13    14</a:t>
            </a:r>
          </a:p>
          <a:p>
            <a:pPr marL="457200" indent="-457200"/>
            <a:r>
              <a:rPr lang="en-US" dirty="0">
                <a:latin typeface="Arial" charset="0"/>
                <a:cs typeface="Arial" charset="0"/>
              </a:rPr>
              <a:t>YEAR</a:t>
            </a:r>
          </a:p>
        </p:txBody>
      </p:sp>
      <p:sp>
        <p:nvSpPr>
          <p:cNvPr id="7" name="Slide Number Placeholder 6"/>
          <p:cNvSpPr>
            <a:spLocks noGrp="1"/>
          </p:cNvSpPr>
          <p:nvPr>
            <p:ph type="sldNum" sz="quarter" idx="12"/>
          </p:nvPr>
        </p:nvSpPr>
        <p:spPr/>
        <p:txBody>
          <a:bodyPr/>
          <a:lstStyle/>
          <a:p>
            <a:pPr>
              <a:defRPr/>
            </a:pPr>
            <a:fld id="{D4F1BBC6-2C74-417B-933F-6B0FB2E93F4B}" type="slidenum">
              <a:rPr lang="en-US" smtClean="0"/>
              <a:pPr>
                <a:defRPr/>
              </a:pPr>
              <a:t>150</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1000" fill="hold"/>
                                        <p:tgtEl>
                                          <p:spTgt spid="13"/>
                                        </p:tgtEl>
                                        <p:attrNameLst>
                                          <p:attrName>ppt_x</p:attrName>
                                        </p:attrNameLst>
                                      </p:cBhvr>
                                      <p:tavLst>
                                        <p:tav tm="0">
                                          <p:val>
                                            <p:strVal val="#ppt_x"/>
                                          </p:val>
                                        </p:tav>
                                        <p:tav tm="100000">
                                          <p:val>
                                            <p:strVal val="#ppt_x"/>
                                          </p:val>
                                        </p:tav>
                                      </p:tavLst>
                                    </p:anim>
                                    <p:anim calcmode="lin" valueType="num">
                                      <p:cBhvr additive="base">
                                        <p:cTn id="36" dur="1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000" fill="hold"/>
                                        <p:tgtEl>
                                          <p:spTgt spid="14"/>
                                        </p:tgtEl>
                                        <p:attrNameLst>
                                          <p:attrName>ppt_x</p:attrName>
                                        </p:attrNameLst>
                                      </p:cBhvr>
                                      <p:tavLst>
                                        <p:tav tm="0">
                                          <p:val>
                                            <p:strVal val="#ppt_x"/>
                                          </p:val>
                                        </p:tav>
                                        <p:tav tm="100000">
                                          <p:val>
                                            <p:strVal val="#ppt_x"/>
                                          </p:val>
                                        </p:tav>
                                      </p:tavLst>
                                    </p:anim>
                                    <p:anim calcmode="lin" valueType="num">
                                      <p:cBhvr additive="base">
                                        <p:cTn id="40" dur="1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1000" fill="hold"/>
                                        <p:tgtEl>
                                          <p:spTgt spid="15"/>
                                        </p:tgtEl>
                                        <p:attrNameLst>
                                          <p:attrName>ppt_x</p:attrName>
                                        </p:attrNameLst>
                                      </p:cBhvr>
                                      <p:tavLst>
                                        <p:tav tm="0">
                                          <p:val>
                                            <p:strVal val="#ppt_x"/>
                                          </p:val>
                                        </p:tav>
                                        <p:tav tm="100000">
                                          <p:val>
                                            <p:strVal val="#ppt_x"/>
                                          </p:val>
                                        </p:tav>
                                      </p:tavLst>
                                    </p:anim>
                                    <p:anim calcmode="lin" valueType="num">
                                      <p:cBhvr additive="base">
                                        <p:cTn id="44" dur="1000" fill="hold"/>
                                        <p:tgtEl>
                                          <p:spTgt spid="15"/>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1000" fill="hold"/>
                                        <p:tgtEl>
                                          <p:spTgt spid="31"/>
                                        </p:tgtEl>
                                        <p:attrNameLst>
                                          <p:attrName>ppt_x</p:attrName>
                                        </p:attrNameLst>
                                      </p:cBhvr>
                                      <p:tavLst>
                                        <p:tav tm="0">
                                          <p:val>
                                            <p:strVal val="#ppt_x"/>
                                          </p:val>
                                        </p:tav>
                                        <p:tav tm="100000">
                                          <p:val>
                                            <p:strVal val="#ppt_x"/>
                                          </p:val>
                                        </p:tav>
                                      </p:tavLst>
                                    </p:anim>
                                    <p:anim calcmode="lin" valueType="num">
                                      <p:cBhvr additive="base">
                                        <p:cTn id="48" dur="1000" fill="hold"/>
                                        <p:tgtEl>
                                          <p:spTgt spid="31"/>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1000" fill="hold"/>
                                        <p:tgtEl>
                                          <p:spTgt spid="20"/>
                                        </p:tgtEl>
                                        <p:attrNameLst>
                                          <p:attrName>ppt_x</p:attrName>
                                        </p:attrNameLst>
                                      </p:cBhvr>
                                      <p:tavLst>
                                        <p:tav tm="0">
                                          <p:val>
                                            <p:strVal val="#ppt_x"/>
                                          </p:val>
                                        </p:tav>
                                        <p:tav tm="100000">
                                          <p:val>
                                            <p:strVal val="#ppt_x"/>
                                          </p:val>
                                        </p:tav>
                                      </p:tavLst>
                                    </p:anim>
                                    <p:anim calcmode="lin" valueType="num">
                                      <p:cBhvr additive="base">
                                        <p:cTn id="54" dur="1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1000" fill="hold"/>
                                        <p:tgtEl>
                                          <p:spTgt spid="21"/>
                                        </p:tgtEl>
                                        <p:attrNameLst>
                                          <p:attrName>ppt_x</p:attrName>
                                        </p:attrNameLst>
                                      </p:cBhvr>
                                      <p:tavLst>
                                        <p:tav tm="0">
                                          <p:val>
                                            <p:strVal val="#ppt_x"/>
                                          </p:val>
                                        </p:tav>
                                        <p:tav tm="100000">
                                          <p:val>
                                            <p:strVal val="#ppt_x"/>
                                          </p:val>
                                        </p:tav>
                                      </p:tavLst>
                                    </p:anim>
                                    <p:anim calcmode="lin" valueType="num">
                                      <p:cBhvr additive="base">
                                        <p:cTn id="58" dur="1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1000" fill="hold"/>
                                        <p:tgtEl>
                                          <p:spTgt spid="22"/>
                                        </p:tgtEl>
                                        <p:attrNameLst>
                                          <p:attrName>ppt_x</p:attrName>
                                        </p:attrNameLst>
                                      </p:cBhvr>
                                      <p:tavLst>
                                        <p:tav tm="0">
                                          <p:val>
                                            <p:strVal val="#ppt_x"/>
                                          </p:val>
                                        </p:tav>
                                        <p:tav tm="100000">
                                          <p:val>
                                            <p:strVal val="#ppt_x"/>
                                          </p:val>
                                        </p:tav>
                                      </p:tavLst>
                                    </p:anim>
                                    <p:anim calcmode="lin" valueType="num">
                                      <p:cBhvr additive="base">
                                        <p:cTn id="62" dur="1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1000" fill="hold"/>
                                        <p:tgtEl>
                                          <p:spTgt spid="23"/>
                                        </p:tgtEl>
                                        <p:attrNameLst>
                                          <p:attrName>ppt_x</p:attrName>
                                        </p:attrNameLst>
                                      </p:cBhvr>
                                      <p:tavLst>
                                        <p:tav tm="0">
                                          <p:val>
                                            <p:strVal val="#ppt_x"/>
                                          </p:val>
                                        </p:tav>
                                        <p:tav tm="100000">
                                          <p:val>
                                            <p:strVal val="#ppt_x"/>
                                          </p:val>
                                        </p:tav>
                                      </p:tavLst>
                                    </p:anim>
                                    <p:anim calcmode="lin" valueType="num">
                                      <p:cBhvr additive="base">
                                        <p:cTn id="66" dur="1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1000" fill="hold"/>
                                        <p:tgtEl>
                                          <p:spTgt spid="28"/>
                                        </p:tgtEl>
                                        <p:attrNameLst>
                                          <p:attrName>ppt_x</p:attrName>
                                        </p:attrNameLst>
                                      </p:cBhvr>
                                      <p:tavLst>
                                        <p:tav tm="0">
                                          <p:val>
                                            <p:strVal val="#ppt_x"/>
                                          </p:val>
                                        </p:tav>
                                        <p:tav tm="100000">
                                          <p:val>
                                            <p:strVal val="#ppt_x"/>
                                          </p:val>
                                        </p:tav>
                                      </p:tavLst>
                                    </p:anim>
                                    <p:anim calcmode="lin" valueType="num">
                                      <p:cBhvr additive="base">
                                        <p:cTn id="70" dur="10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1" fill="hold" grpId="0" nodeType="click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additive="base">
                                        <p:cTn id="75" dur="1000" fill="hold"/>
                                        <p:tgtEl>
                                          <p:spTgt spid="36"/>
                                        </p:tgtEl>
                                        <p:attrNameLst>
                                          <p:attrName>ppt_x</p:attrName>
                                        </p:attrNameLst>
                                      </p:cBhvr>
                                      <p:tavLst>
                                        <p:tav tm="0">
                                          <p:val>
                                            <p:strVal val="#ppt_x"/>
                                          </p:val>
                                        </p:tav>
                                        <p:tav tm="100000">
                                          <p:val>
                                            <p:strVal val="#ppt_x"/>
                                          </p:val>
                                        </p:tav>
                                      </p:tavLst>
                                    </p:anim>
                                    <p:anim calcmode="lin" valueType="num">
                                      <p:cBhvr additive="base">
                                        <p:cTn id="76" dur="1000" fill="hold"/>
                                        <p:tgtEl>
                                          <p:spTgt spid="36"/>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1000" fill="hold"/>
                                        <p:tgtEl>
                                          <p:spTgt spid="37"/>
                                        </p:tgtEl>
                                        <p:attrNameLst>
                                          <p:attrName>ppt_x</p:attrName>
                                        </p:attrNameLst>
                                      </p:cBhvr>
                                      <p:tavLst>
                                        <p:tav tm="0">
                                          <p:val>
                                            <p:strVal val="#ppt_x"/>
                                          </p:val>
                                        </p:tav>
                                        <p:tav tm="100000">
                                          <p:val>
                                            <p:strVal val="#ppt_x"/>
                                          </p:val>
                                        </p:tav>
                                      </p:tavLst>
                                    </p:anim>
                                    <p:anim calcmode="lin" valueType="num">
                                      <p:cBhvr additive="base">
                                        <p:cTn id="80" dur="1000" fill="hold"/>
                                        <p:tgtEl>
                                          <p:spTgt spid="37"/>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additive="base">
                                        <p:cTn id="83" dur="1000" fill="hold"/>
                                        <p:tgtEl>
                                          <p:spTgt spid="38"/>
                                        </p:tgtEl>
                                        <p:attrNameLst>
                                          <p:attrName>ppt_x</p:attrName>
                                        </p:attrNameLst>
                                      </p:cBhvr>
                                      <p:tavLst>
                                        <p:tav tm="0">
                                          <p:val>
                                            <p:strVal val="#ppt_x"/>
                                          </p:val>
                                        </p:tav>
                                        <p:tav tm="100000">
                                          <p:val>
                                            <p:strVal val="#ppt_x"/>
                                          </p:val>
                                        </p:tav>
                                      </p:tavLst>
                                    </p:anim>
                                    <p:anim calcmode="lin" valueType="num">
                                      <p:cBhvr additive="base">
                                        <p:cTn id="84" dur="1000" fill="hold"/>
                                        <p:tgtEl>
                                          <p:spTgt spid="38"/>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39"/>
                                        </p:tgtEl>
                                        <p:attrNameLst>
                                          <p:attrName>style.visibility</p:attrName>
                                        </p:attrNameLst>
                                      </p:cBhvr>
                                      <p:to>
                                        <p:strVal val="visible"/>
                                      </p:to>
                                    </p:set>
                                    <p:anim calcmode="lin" valueType="num">
                                      <p:cBhvr additive="base">
                                        <p:cTn id="87" dur="1000" fill="hold"/>
                                        <p:tgtEl>
                                          <p:spTgt spid="39"/>
                                        </p:tgtEl>
                                        <p:attrNameLst>
                                          <p:attrName>ppt_x</p:attrName>
                                        </p:attrNameLst>
                                      </p:cBhvr>
                                      <p:tavLst>
                                        <p:tav tm="0">
                                          <p:val>
                                            <p:strVal val="#ppt_x"/>
                                          </p:val>
                                        </p:tav>
                                        <p:tav tm="100000">
                                          <p:val>
                                            <p:strVal val="#ppt_x"/>
                                          </p:val>
                                        </p:tav>
                                      </p:tavLst>
                                    </p:anim>
                                    <p:anim calcmode="lin" valueType="num">
                                      <p:cBhvr additive="base">
                                        <p:cTn id="88" dur="1000" fill="hold"/>
                                        <p:tgtEl>
                                          <p:spTgt spid="39"/>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0"/>
                                        </p:tgtEl>
                                        <p:attrNameLst>
                                          <p:attrName>style.visibility</p:attrName>
                                        </p:attrNameLst>
                                      </p:cBhvr>
                                      <p:to>
                                        <p:strVal val="visible"/>
                                      </p:to>
                                    </p:set>
                                    <p:anim calcmode="lin" valueType="num">
                                      <p:cBhvr additive="base">
                                        <p:cTn id="91" dur="1000" fill="hold"/>
                                        <p:tgtEl>
                                          <p:spTgt spid="40"/>
                                        </p:tgtEl>
                                        <p:attrNameLst>
                                          <p:attrName>ppt_x</p:attrName>
                                        </p:attrNameLst>
                                      </p:cBhvr>
                                      <p:tavLst>
                                        <p:tav tm="0">
                                          <p:val>
                                            <p:strVal val="#ppt_x"/>
                                          </p:val>
                                        </p:tav>
                                        <p:tav tm="100000">
                                          <p:val>
                                            <p:strVal val="#ppt_x"/>
                                          </p:val>
                                        </p:tav>
                                      </p:tavLst>
                                    </p:anim>
                                    <p:anim calcmode="lin" valueType="num">
                                      <p:cBhvr additive="base">
                                        <p:cTn id="92" dur="1000" fill="hold"/>
                                        <p:tgtEl>
                                          <p:spTgt spid="40"/>
                                        </p:tgtEl>
                                        <p:attrNameLst>
                                          <p:attrName>ppt_y</p:attrName>
                                        </p:attrNameLst>
                                      </p:cBhvr>
                                      <p:tavLst>
                                        <p:tav tm="0">
                                          <p:val>
                                            <p:strVal val="0-#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1" fill="hold" grpId="0" nodeType="click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1000" fill="hold"/>
                                        <p:tgtEl>
                                          <p:spTgt spid="41"/>
                                        </p:tgtEl>
                                        <p:attrNameLst>
                                          <p:attrName>ppt_x</p:attrName>
                                        </p:attrNameLst>
                                      </p:cBhvr>
                                      <p:tavLst>
                                        <p:tav tm="0">
                                          <p:val>
                                            <p:strVal val="#ppt_x"/>
                                          </p:val>
                                        </p:tav>
                                        <p:tav tm="100000">
                                          <p:val>
                                            <p:strVal val="#ppt_x"/>
                                          </p:val>
                                        </p:tav>
                                      </p:tavLst>
                                    </p:anim>
                                    <p:anim calcmode="lin" valueType="num">
                                      <p:cBhvr additive="base">
                                        <p:cTn id="98" dur="1000" fill="hold"/>
                                        <p:tgtEl>
                                          <p:spTgt spid="41"/>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1000" fill="hold"/>
                                        <p:tgtEl>
                                          <p:spTgt spid="42"/>
                                        </p:tgtEl>
                                        <p:attrNameLst>
                                          <p:attrName>ppt_x</p:attrName>
                                        </p:attrNameLst>
                                      </p:cBhvr>
                                      <p:tavLst>
                                        <p:tav tm="0">
                                          <p:val>
                                            <p:strVal val="#ppt_x"/>
                                          </p:val>
                                        </p:tav>
                                        <p:tav tm="100000">
                                          <p:val>
                                            <p:strVal val="#ppt_x"/>
                                          </p:val>
                                        </p:tav>
                                      </p:tavLst>
                                    </p:anim>
                                    <p:anim calcmode="lin" valueType="num">
                                      <p:cBhvr additive="base">
                                        <p:cTn id="102" dur="1000" fill="hold"/>
                                        <p:tgtEl>
                                          <p:spTgt spid="42"/>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1000" fill="hold"/>
                                        <p:tgtEl>
                                          <p:spTgt spid="43"/>
                                        </p:tgtEl>
                                        <p:attrNameLst>
                                          <p:attrName>ppt_x</p:attrName>
                                        </p:attrNameLst>
                                      </p:cBhvr>
                                      <p:tavLst>
                                        <p:tav tm="0">
                                          <p:val>
                                            <p:strVal val="#ppt_x"/>
                                          </p:val>
                                        </p:tav>
                                        <p:tav tm="100000">
                                          <p:val>
                                            <p:strVal val="#ppt_x"/>
                                          </p:val>
                                        </p:tav>
                                      </p:tavLst>
                                    </p:anim>
                                    <p:anim calcmode="lin" valueType="num">
                                      <p:cBhvr additive="base">
                                        <p:cTn id="106" dur="1000" fill="hold"/>
                                        <p:tgtEl>
                                          <p:spTgt spid="43"/>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1000" fill="hold"/>
                                        <p:tgtEl>
                                          <p:spTgt spid="44"/>
                                        </p:tgtEl>
                                        <p:attrNameLst>
                                          <p:attrName>ppt_x</p:attrName>
                                        </p:attrNameLst>
                                      </p:cBhvr>
                                      <p:tavLst>
                                        <p:tav tm="0">
                                          <p:val>
                                            <p:strVal val="#ppt_x"/>
                                          </p:val>
                                        </p:tav>
                                        <p:tav tm="100000">
                                          <p:val>
                                            <p:strVal val="#ppt_x"/>
                                          </p:val>
                                        </p:tav>
                                      </p:tavLst>
                                    </p:anim>
                                    <p:anim calcmode="lin" valueType="num">
                                      <p:cBhvr additive="base">
                                        <p:cTn id="110" dur="1000" fill="hold"/>
                                        <p:tgtEl>
                                          <p:spTgt spid="44"/>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1000" fill="hold"/>
                                        <p:tgtEl>
                                          <p:spTgt spid="45"/>
                                        </p:tgtEl>
                                        <p:attrNameLst>
                                          <p:attrName>ppt_x</p:attrName>
                                        </p:attrNameLst>
                                      </p:cBhvr>
                                      <p:tavLst>
                                        <p:tav tm="0">
                                          <p:val>
                                            <p:strVal val="#ppt_x"/>
                                          </p:val>
                                        </p:tav>
                                        <p:tav tm="100000">
                                          <p:val>
                                            <p:strVal val="#ppt_x"/>
                                          </p:val>
                                        </p:tav>
                                      </p:tavLst>
                                    </p:anim>
                                    <p:anim calcmode="lin" valueType="num">
                                      <p:cBhvr additive="base">
                                        <p:cTn id="114" dur="1000" fill="hold"/>
                                        <p:tgtEl>
                                          <p:spTgt spid="45"/>
                                        </p:tgtEl>
                                        <p:attrNameLst>
                                          <p:attrName>ppt_y</p:attrName>
                                        </p:attrNameLst>
                                      </p:cBhvr>
                                      <p:tavLst>
                                        <p:tav tm="0">
                                          <p:val>
                                            <p:strVal val="0-#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1"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additive="base">
                                        <p:cTn id="119" dur="1000" fill="hold"/>
                                        <p:tgtEl>
                                          <p:spTgt spid="46"/>
                                        </p:tgtEl>
                                        <p:attrNameLst>
                                          <p:attrName>ppt_x</p:attrName>
                                        </p:attrNameLst>
                                      </p:cBhvr>
                                      <p:tavLst>
                                        <p:tav tm="0">
                                          <p:val>
                                            <p:strVal val="#ppt_x"/>
                                          </p:val>
                                        </p:tav>
                                        <p:tav tm="100000">
                                          <p:val>
                                            <p:strVal val="#ppt_x"/>
                                          </p:val>
                                        </p:tav>
                                      </p:tavLst>
                                    </p:anim>
                                    <p:anim calcmode="lin" valueType="num">
                                      <p:cBhvr additive="base">
                                        <p:cTn id="120" dur="1000" fill="hold"/>
                                        <p:tgtEl>
                                          <p:spTgt spid="46"/>
                                        </p:tgtEl>
                                        <p:attrNameLst>
                                          <p:attrName>ppt_y</p:attrName>
                                        </p:attrNameLst>
                                      </p:cBhvr>
                                      <p:tavLst>
                                        <p:tav tm="0">
                                          <p:val>
                                            <p:strVal val="0-#ppt_h/2"/>
                                          </p:val>
                                        </p:tav>
                                        <p:tav tm="100000">
                                          <p:val>
                                            <p:strVal val="#ppt_y"/>
                                          </p:val>
                                        </p:tav>
                                      </p:tavLst>
                                    </p:anim>
                                  </p:childTnLst>
                                </p:cTn>
                              </p:par>
                              <p:par>
                                <p:cTn id="121" presetID="2" presetClass="entr" presetSubtype="1" fill="hold" grpId="0" nodeType="withEffect">
                                  <p:stCondLst>
                                    <p:cond delay="0"/>
                                  </p:stCondLst>
                                  <p:childTnLst>
                                    <p:set>
                                      <p:cBhvr>
                                        <p:cTn id="122" dur="1" fill="hold">
                                          <p:stCondLst>
                                            <p:cond delay="0"/>
                                          </p:stCondLst>
                                        </p:cTn>
                                        <p:tgtEl>
                                          <p:spTgt spid="47"/>
                                        </p:tgtEl>
                                        <p:attrNameLst>
                                          <p:attrName>style.visibility</p:attrName>
                                        </p:attrNameLst>
                                      </p:cBhvr>
                                      <p:to>
                                        <p:strVal val="visible"/>
                                      </p:to>
                                    </p:set>
                                    <p:anim calcmode="lin" valueType="num">
                                      <p:cBhvr additive="base">
                                        <p:cTn id="123" dur="1000" fill="hold"/>
                                        <p:tgtEl>
                                          <p:spTgt spid="47"/>
                                        </p:tgtEl>
                                        <p:attrNameLst>
                                          <p:attrName>ppt_x</p:attrName>
                                        </p:attrNameLst>
                                      </p:cBhvr>
                                      <p:tavLst>
                                        <p:tav tm="0">
                                          <p:val>
                                            <p:strVal val="#ppt_x"/>
                                          </p:val>
                                        </p:tav>
                                        <p:tav tm="100000">
                                          <p:val>
                                            <p:strVal val="#ppt_x"/>
                                          </p:val>
                                        </p:tav>
                                      </p:tavLst>
                                    </p:anim>
                                    <p:anim calcmode="lin" valueType="num">
                                      <p:cBhvr additive="base">
                                        <p:cTn id="124" dur="1000" fill="hold"/>
                                        <p:tgtEl>
                                          <p:spTgt spid="47"/>
                                        </p:tgtEl>
                                        <p:attrNameLst>
                                          <p:attrName>ppt_y</p:attrName>
                                        </p:attrNameLst>
                                      </p:cBhvr>
                                      <p:tavLst>
                                        <p:tav tm="0">
                                          <p:val>
                                            <p:strVal val="0-#ppt_h/2"/>
                                          </p:val>
                                        </p:tav>
                                        <p:tav tm="100000">
                                          <p:val>
                                            <p:strVal val="#ppt_y"/>
                                          </p:val>
                                        </p:tav>
                                      </p:tavLst>
                                    </p:anim>
                                  </p:childTnLst>
                                </p:cTn>
                              </p:par>
                              <p:par>
                                <p:cTn id="125" presetID="2" presetClass="entr" presetSubtype="1" fill="hold" grpId="0"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additive="base">
                                        <p:cTn id="127" dur="1000" fill="hold"/>
                                        <p:tgtEl>
                                          <p:spTgt spid="48"/>
                                        </p:tgtEl>
                                        <p:attrNameLst>
                                          <p:attrName>ppt_x</p:attrName>
                                        </p:attrNameLst>
                                      </p:cBhvr>
                                      <p:tavLst>
                                        <p:tav tm="0">
                                          <p:val>
                                            <p:strVal val="#ppt_x"/>
                                          </p:val>
                                        </p:tav>
                                        <p:tav tm="100000">
                                          <p:val>
                                            <p:strVal val="#ppt_x"/>
                                          </p:val>
                                        </p:tav>
                                      </p:tavLst>
                                    </p:anim>
                                    <p:anim calcmode="lin" valueType="num">
                                      <p:cBhvr additive="base">
                                        <p:cTn id="128" dur="1000" fill="hold"/>
                                        <p:tgtEl>
                                          <p:spTgt spid="48"/>
                                        </p:tgtEl>
                                        <p:attrNameLst>
                                          <p:attrName>ppt_y</p:attrName>
                                        </p:attrNameLst>
                                      </p:cBhvr>
                                      <p:tavLst>
                                        <p:tav tm="0">
                                          <p:val>
                                            <p:strVal val="0-#ppt_h/2"/>
                                          </p:val>
                                        </p:tav>
                                        <p:tav tm="100000">
                                          <p:val>
                                            <p:strVal val="#ppt_y"/>
                                          </p:val>
                                        </p:tav>
                                      </p:tavLst>
                                    </p:anim>
                                  </p:childTnLst>
                                </p:cTn>
                              </p:par>
                              <p:par>
                                <p:cTn id="129" presetID="2" presetClass="entr" presetSubtype="1"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 calcmode="lin" valueType="num">
                                      <p:cBhvr additive="base">
                                        <p:cTn id="131" dur="1000" fill="hold"/>
                                        <p:tgtEl>
                                          <p:spTgt spid="49"/>
                                        </p:tgtEl>
                                        <p:attrNameLst>
                                          <p:attrName>ppt_x</p:attrName>
                                        </p:attrNameLst>
                                      </p:cBhvr>
                                      <p:tavLst>
                                        <p:tav tm="0">
                                          <p:val>
                                            <p:strVal val="#ppt_x"/>
                                          </p:val>
                                        </p:tav>
                                        <p:tav tm="100000">
                                          <p:val>
                                            <p:strVal val="#ppt_x"/>
                                          </p:val>
                                        </p:tav>
                                      </p:tavLst>
                                    </p:anim>
                                    <p:anim calcmode="lin" valueType="num">
                                      <p:cBhvr additive="base">
                                        <p:cTn id="132" dur="1000" fill="hold"/>
                                        <p:tgtEl>
                                          <p:spTgt spid="49"/>
                                        </p:tgtEl>
                                        <p:attrNameLst>
                                          <p:attrName>ppt_y</p:attrName>
                                        </p:attrNameLst>
                                      </p:cBhvr>
                                      <p:tavLst>
                                        <p:tav tm="0">
                                          <p:val>
                                            <p:strVal val="0-#ppt_h/2"/>
                                          </p:val>
                                        </p:tav>
                                        <p:tav tm="100000">
                                          <p:val>
                                            <p:strVal val="#ppt_y"/>
                                          </p:val>
                                        </p:tav>
                                      </p:tavLst>
                                    </p:anim>
                                  </p:childTnLst>
                                </p:cTn>
                              </p:par>
                              <p:par>
                                <p:cTn id="133" presetID="2" presetClass="entr" presetSubtype="1" fill="hold" grpId="0" nodeType="withEffect">
                                  <p:stCondLst>
                                    <p:cond delay="0"/>
                                  </p:stCondLst>
                                  <p:childTnLst>
                                    <p:set>
                                      <p:cBhvr>
                                        <p:cTn id="134" dur="1" fill="hold">
                                          <p:stCondLst>
                                            <p:cond delay="0"/>
                                          </p:stCondLst>
                                        </p:cTn>
                                        <p:tgtEl>
                                          <p:spTgt spid="50"/>
                                        </p:tgtEl>
                                        <p:attrNameLst>
                                          <p:attrName>style.visibility</p:attrName>
                                        </p:attrNameLst>
                                      </p:cBhvr>
                                      <p:to>
                                        <p:strVal val="visible"/>
                                      </p:to>
                                    </p:set>
                                    <p:anim calcmode="lin" valueType="num">
                                      <p:cBhvr additive="base">
                                        <p:cTn id="135" dur="1000" fill="hold"/>
                                        <p:tgtEl>
                                          <p:spTgt spid="50"/>
                                        </p:tgtEl>
                                        <p:attrNameLst>
                                          <p:attrName>ppt_x</p:attrName>
                                        </p:attrNameLst>
                                      </p:cBhvr>
                                      <p:tavLst>
                                        <p:tav tm="0">
                                          <p:val>
                                            <p:strVal val="#ppt_x"/>
                                          </p:val>
                                        </p:tav>
                                        <p:tav tm="100000">
                                          <p:val>
                                            <p:strVal val="#ppt_x"/>
                                          </p:val>
                                        </p:tav>
                                      </p:tavLst>
                                    </p:anim>
                                    <p:anim calcmode="lin" valueType="num">
                                      <p:cBhvr additive="base">
                                        <p:cTn id="136"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2" presetClass="entr" presetSubtype="1" fill="hold" grpId="0" nodeType="clickEffect">
                                  <p:stCondLst>
                                    <p:cond delay="0"/>
                                  </p:stCondLst>
                                  <p:childTnLst>
                                    <p:set>
                                      <p:cBhvr>
                                        <p:cTn id="140" dur="1" fill="hold">
                                          <p:stCondLst>
                                            <p:cond delay="0"/>
                                          </p:stCondLst>
                                        </p:cTn>
                                        <p:tgtEl>
                                          <p:spTgt spid="51"/>
                                        </p:tgtEl>
                                        <p:attrNameLst>
                                          <p:attrName>style.visibility</p:attrName>
                                        </p:attrNameLst>
                                      </p:cBhvr>
                                      <p:to>
                                        <p:strVal val="visible"/>
                                      </p:to>
                                    </p:set>
                                    <p:anim calcmode="lin" valueType="num">
                                      <p:cBhvr additive="base">
                                        <p:cTn id="141" dur="1000" fill="hold"/>
                                        <p:tgtEl>
                                          <p:spTgt spid="51"/>
                                        </p:tgtEl>
                                        <p:attrNameLst>
                                          <p:attrName>ppt_x</p:attrName>
                                        </p:attrNameLst>
                                      </p:cBhvr>
                                      <p:tavLst>
                                        <p:tav tm="0">
                                          <p:val>
                                            <p:strVal val="#ppt_x"/>
                                          </p:val>
                                        </p:tav>
                                        <p:tav tm="100000">
                                          <p:val>
                                            <p:strVal val="#ppt_x"/>
                                          </p:val>
                                        </p:tav>
                                      </p:tavLst>
                                    </p:anim>
                                    <p:anim calcmode="lin" valueType="num">
                                      <p:cBhvr additive="base">
                                        <p:cTn id="142" dur="1000" fill="hold"/>
                                        <p:tgtEl>
                                          <p:spTgt spid="51"/>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52"/>
                                        </p:tgtEl>
                                        <p:attrNameLst>
                                          <p:attrName>style.visibility</p:attrName>
                                        </p:attrNameLst>
                                      </p:cBhvr>
                                      <p:to>
                                        <p:strVal val="visible"/>
                                      </p:to>
                                    </p:set>
                                    <p:anim calcmode="lin" valueType="num">
                                      <p:cBhvr additive="base">
                                        <p:cTn id="145" dur="1000" fill="hold"/>
                                        <p:tgtEl>
                                          <p:spTgt spid="52"/>
                                        </p:tgtEl>
                                        <p:attrNameLst>
                                          <p:attrName>ppt_x</p:attrName>
                                        </p:attrNameLst>
                                      </p:cBhvr>
                                      <p:tavLst>
                                        <p:tav tm="0">
                                          <p:val>
                                            <p:strVal val="#ppt_x"/>
                                          </p:val>
                                        </p:tav>
                                        <p:tav tm="100000">
                                          <p:val>
                                            <p:strVal val="#ppt_x"/>
                                          </p:val>
                                        </p:tav>
                                      </p:tavLst>
                                    </p:anim>
                                    <p:anim calcmode="lin" valueType="num">
                                      <p:cBhvr additive="base">
                                        <p:cTn id="146" dur="1000" fill="hold"/>
                                        <p:tgtEl>
                                          <p:spTgt spid="52"/>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53"/>
                                        </p:tgtEl>
                                        <p:attrNameLst>
                                          <p:attrName>style.visibility</p:attrName>
                                        </p:attrNameLst>
                                      </p:cBhvr>
                                      <p:to>
                                        <p:strVal val="visible"/>
                                      </p:to>
                                    </p:set>
                                    <p:anim calcmode="lin" valueType="num">
                                      <p:cBhvr additive="base">
                                        <p:cTn id="149" dur="1000" fill="hold"/>
                                        <p:tgtEl>
                                          <p:spTgt spid="53"/>
                                        </p:tgtEl>
                                        <p:attrNameLst>
                                          <p:attrName>ppt_x</p:attrName>
                                        </p:attrNameLst>
                                      </p:cBhvr>
                                      <p:tavLst>
                                        <p:tav tm="0">
                                          <p:val>
                                            <p:strVal val="#ppt_x"/>
                                          </p:val>
                                        </p:tav>
                                        <p:tav tm="100000">
                                          <p:val>
                                            <p:strVal val="#ppt_x"/>
                                          </p:val>
                                        </p:tav>
                                      </p:tavLst>
                                    </p:anim>
                                    <p:anim calcmode="lin" valueType="num">
                                      <p:cBhvr additive="base">
                                        <p:cTn id="150" dur="1000" fill="hold"/>
                                        <p:tgtEl>
                                          <p:spTgt spid="53"/>
                                        </p:tgtEl>
                                        <p:attrNameLst>
                                          <p:attrName>ppt_y</p:attrName>
                                        </p:attrNameLst>
                                      </p:cBhvr>
                                      <p:tavLst>
                                        <p:tav tm="0">
                                          <p:val>
                                            <p:strVal val="0-#ppt_h/2"/>
                                          </p:val>
                                        </p:tav>
                                        <p:tav tm="100000">
                                          <p:val>
                                            <p:strVal val="#ppt_y"/>
                                          </p:val>
                                        </p:tav>
                                      </p:tavLst>
                                    </p:anim>
                                  </p:childTnLst>
                                </p:cTn>
                              </p:par>
                              <p:par>
                                <p:cTn id="151" presetID="2" presetClass="entr" presetSubtype="1" fill="hold" grpId="0" nodeType="withEffect">
                                  <p:stCondLst>
                                    <p:cond delay="0"/>
                                  </p:stCondLst>
                                  <p:childTnLst>
                                    <p:set>
                                      <p:cBhvr>
                                        <p:cTn id="152" dur="1" fill="hold">
                                          <p:stCondLst>
                                            <p:cond delay="0"/>
                                          </p:stCondLst>
                                        </p:cTn>
                                        <p:tgtEl>
                                          <p:spTgt spid="54"/>
                                        </p:tgtEl>
                                        <p:attrNameLst>
                                          <p:attrName>style.visibility</p:attrName>
                                        </p:attrNameLst>
                                      </p:cBhvr>
                                      <p:to>
                                        <p:strVal val="visible"/>
                                      </p:to>
                                    </p:set>
                                    <p:anim calcmode="lin" valueType="num">
                                      <p:cBhvr additive="base">
                                        <p:cTn id="153" dur="1000" fill="hold"/>
                                        <p:tgtEl>
                                          <p:spTgt spid="54"/>
                                        </p:tgtEl>
                                        <p:attrNameLst>
                                          <p:attrName>ppt_x</p:attrName>
                                        </p:attrNameLst>
                                      </p:cBhvr>
                                      <p:tavLst>
                                        <p:tav tm="0">
                                          <p:val>
                                            <p:strVal val="#ppt_x"/>
                                          </p:val>
                                        </p:tav>
                                        <p:tav tm="100000">
                                          <p:val>
                                            <p:strVal val="#ppt_x"/>
                                          </p:val>
                                        </p:tav>
                                      </p:tavLst>
                                    </p:anim>
                                    <p:anim calcmode="lin" valueType="num">
                                      <p:cBhvr additive="base">
                                        <p:cTn id="154" dur="1000" fill="hold"/>
                                        <p:tgtEl>
                                          <p:spTgt spid="54"/>
                                        </p:tgtEl>
                                        <p:attrNameLst>
                                          <p:attrName>ppt_y</p:attrName>
                                        </p:attrNameLst>
                                      </p:cBhvr>
                                      <p:tavLst>
                                        <p:tav tm="0">
                                          <p:val>
                                            <p:strVal val="0-#ppt_h/2"/>
                                          </p:val>
                                        </p:tav>
                                        <p:tav tm="100000">
                                          <p:val>
                                            <p:strVal val="#ppt_y"/>
                                          </p:val>
                                        </p:tav>
                                      </p:tavLst>
                                    </p:anim>
                                  </p:childTnLst>
                                </p:cTn>
                              </p:par>
                              <p:par>
                                <p:cTn id="155" presetID="2" presetClass="entr" presetSubtype="1" fill="hold" grpId="0" nodeType="withEffect">
                                  <p:stCondLst>
                                    <p:cond delay="0"/>
                                  </p:stCondLst>
                                  <p:childTnLst>
                                    <p:set>
                                      <p:cBhvr>
                                        <p:cTn id="156" dur="1" fill="hold">
                                          <p:stCondLst>
                                            <p:cond delay="0"/>
                                          </p:stCondLst>
                                        </p:cTn>
                                        <p:tgtEl>
                                          <p:spTgt spid="55"/>
                                        </p:tgtEl>
                                        <p:attrNameLst>
                                          <p:attrName>style.visibility</p:attrName>
                                        </p:attrNameLst>
                                      </p:cBhvr>
                                      <p:to>
                                        <p:strVal val="visible"/>
                                      </p:to>
                                    </p:set>
                                    <p:anim calcmode="lin" valueType="num">
                                      <p:cBhvr additive="base">
                                        <p:cTn id="157" dur="1000" fill="hold"/>
                                        <p:tgtEl>
                                          <p:spTgt spid="55"/>
                                        </p:tgtEl>
                                        <p:attrNameLst>
                                          <p:attrName>ppt_x</p:attrName>
                                        </p:attrNameLst>
                                      </p:cBhvr>
                                      <p:tavLst>
                                        <p:tav tm="0">
                                          <p:val>
                                            <p:strVal val="#ppt_x"/>
                                          </p:val>
                                        </p:tav>
                                        <p:tav tm="100000">
                                          <p:val>
                                            <p:strVal val="#ppt_x"/>
                                          </p:val>
                                        </p:tav>
                                      </p:tavLst>
                                    </p:anim>
                                    <p:anim calcmode="lin" valueType="num">
                                      <p:cBhvr additive="base">
                                        <p:cTn id="158" dur="1000" fill="hold"/>
                                        <p:tgtEl>
                                          <p:spTgt spid="55"/>
                                        </p:tgtEl>
                                        <p:attrNameLst>
                                          <p:attrName>ppt_y</p:attrName>
                                        </p:attrNameLst>
                                      </p:cBhvr>
                                      <p:tavLst>
                                        <p:tav tm="0">
                                          <p:val>
                                            <p:strVal val="0-#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1" fill="hold" grpId="0" nodeType="clickEffect">
                                  <p:stCondLst>
                                    <p:cond delay="0"/>
                                  </p:stCondLst>
                                  <p:childTnLst>
                                    <p:set>
                                      <p:cBhvr>
                                        <p:cTn id="162" dur="1" fill="hold">
                                          <p:stCondLst>
                                            <p:cond delay="0"/>
                                          </p:stCondLst>
                                        </p:cTn>
                                        <p:tgtEl>
                                          <p:spTgt spid="56"/>
                                        </p:tgtEl>
                                        <p:attrNameLst>
                                          <p:attrName>style.visibility</p:attrName>
                                        </p:attrNameLst>
                                      </p:cBhvr>
                                      <p:to>
                                        <p:strVal val="visible"/>
                                      </p:to>
                                    </p:set>
                                    <p:anim calcmode="lin" valueType="num">
                                      <p:cBhvr additive="base">
                                        <p:cTn id="163" dur="1000" fill="hold"/>
                                        <p:tgtEl>
                                          <p:spTgt spid="56"/>
                                        </p:tgtEl>
                                        <p:attrNameLst>
                                          <p:attrName>ppt_x</p:attrName>
                                        </p:attrNameLst>
                                      </p:cBhvr>
                                      <p:tavLst>
                                        <p:tav tm="0">
                                          <p:val>
                                            <p:strVal val="#ppt_x"/>
                                          </p:val>
                                        </p:tav>
                                        <p:tav tm="100000">
                                          <p:val>
                                            <p:strVal val="#ppt_x"/>
                                          </p:val>
                                        </p:tav>
                                      </p:tavLst>
                                    </p:anim>
                                    <p:anim calcmode="lin" valueType="num">
                                      <p:cBhvr additive="base">
                                        <p:cTn id="164" dur="1000" fill="hold"/>
                                        <p:tgtEl>
                                          <p:spTgt spid="56"/>
                                        </p:tgtEl>
                                        <p:attrNameLst>
                                          <p:attrName>ppt_y</p:attrName>
                                        </p:attrNameLst>
                                      </p:cBhvr>
                                      <p:tavLst>
                                        <p:tav tm="0">
                                          <p:val>
                                            <p:strVal val="0-#ppt_h/2"/>
                                          </p:val>
                                        </p:tav>
                                        <p:tav tm="100000">
                                          <p:val>
                                            <p:strVal val="#ppt_y"/>
                                          </p:val>
                                        </p:tav>
                                      </p:tavLst>
                                    </p:anim>
                                  </p:childTnLst>
                                </p:cTn>
                              </p:par>
                              <p:par>
                                <p:cTn id="165" presetID="2" presetClass="entr" presetSubtype="1" fill="hold" grpId="0" nodeType="withEffect">
                                  <p:stCondLst>
                                    <p:cond delay="0"/>
                                  </p:stCondLst>
                                  <p:childTnLst>
                                    <p:set>
                                      <p:cBhvr>
                                        <p:cTn id="166" dur="1" fill="hold">
                                          <p:stCondLst>
                                            <p:cond delay="0"/>
                                          </p:stCondLst>
                                        </p:cTn>
                                        <p:tgtEl>
                                          <p:spTgt spid="57"/>
                                        </p:tgtEl>
                                        <p:attrNameLst>
                                          <p:attrName>style.visibility</p:attrName>
                                        </p:attrNameLst>
                                      </p:cBhvr>
                                      <p:to>
                                        <p:strVal val="visible"/>
                                      </p:to>
                                    </p:set>
                                    <p:anim calcmode="lin" valueType="num">
                                      <p:cBhvr additive="base">
                                        <p:cTn id="167" dur="1000" fill="hold"/>
                                        <p:tgtEl>
                                          <p:spTgt spid="57"/>
                                        </p:tgtEl>
                                        <p:attrNameLst>
                                          <p:attrName>ppt_x</p:attrName>
                                        </p:attrNameLst>
                                      </p:cBhvr>
                                      <p:tavLst>
                                        <p:tav tm="0">
                                          <p:val>
                                            <p:strVal val="#ppt_x"/>
                                          </p:val>
                                        </p:tav>
                                        <p:tav tm="100000">
                                          <p:val>
                                            <p:strVal val="#ppt_x"/>
                                          </p:val>
                                        </p:tav>
                                      </p:tavLst>
                                    </p:anim>
                                    <p:anim calcmode="lin" valueType="num">
                                      <p:cBhvr additive="base">
                                        <p:cTn id="168" dur="1000" fill="hold"/>
                                        <p:tgtEl>
                                          <p:spTgt spid="57"/>
                                        </p:tgtEl>
                                        <p:attrNameLst>
                                          <p:attrName>ppt_y</p:attrName>
                                        </p:attrNameLst>
                                      </p:cBhvr>
                                      <p:tavLst>
                                        <p:tav tm="0">
                                          <p:val>
                                            <p:strVal val="0-#ppt_h/2"/>
                                          </p:val>
                                        </p:tav>
                                        <p:tav tm="100000">
                                          <p:val>
                                            <p:strVal val="#ppt_y"/>
                                          </p:val>
                                        </p:tav>
                                      </p:tavLst>
                                    </p:anim>
                                  </p:childTnLst>
                                </p:cTn>
                              </p:par>
                              <p:par>
                                <p:cTn id="169" presetID="2" presetClass="entr" presetSubtype="1" fill="hold" grpId="0" nodeType="withEffect">
                                  <p:stCondLst>
                                    <p:cond delay="0"/>
                                  </p:stCondLst>
                                  <p:childTnLst>
                                    <p:set>
                                      <p:cBhvr>
                                        <p:cTn id="170" dur="1" fill="hold">
                                          <p:stCondLst>
                                            <p:cond delay="0"/>
                                          </p:stCondLst>
                                        </p:cTn>
                                        <p:tgtEl>
                                          <p:spTgt spid="58"/>
                                        </p:tgtEl>
                                        <p:attrNameLst>
                                          <p:attrName>style.visibility</p:attrName>
                                        </p:attrNameLst>
                                      </p:cBhvr>
                                      <p:to>
                                        <p:strVal val="visible"/>
                                      </p:to>
                                    </p:set>
                                    <p:anim calcmode="lin" valueType="num">
                                      <p:cBhvr additive="base">
                                        <p:cTn id="171" dur="1000" fill="hold"/>
                                        <p:tgtEl>
                                          <p:spTgt spid="58"/>
                                        </p:tgtEl>
                                        <p:attrNameLst>
                                          <p:attrName>ppt_x</p:attrName>
                                        </p:attrNameLst>
                                      </p:cBhvr>
                                      <p:tavLst>
                                        <p:tav tm="0">
                                          <p:val>
                                            <p:strVal val="#ppt_x"/>
                                          </p:val>
                                        </p:tav>
                                        <p:tav tm="100000">
                                          <p:val>
                                            <p:strVal val="#ppt_x"/>
                                          </p:val>
                                        </p:tav>
                                      </p:tavLst>
                                    </p:anim>
                                    <p:anim calcmode="lin" valueType="num">
                                      <p:cBhvr additive="base">
                                        <p:cTn id="172" dur="1000" fill="hold"/>
                                        <p:tgtEl>
                                          <p:spTgt spid="58"/>
                                        </p:tgtEl>
                                        <p:attrNameLst>
                                          <p:attrName>ppt_y</p:attrName>
                                        </p:attrNameLst>
                                      </p:cBhvr>
                                      <p:tavLst>
                                        <p:tav tm="0">
                                          <p:val>
                                            <p:strVal val="0-#ppt_h/2"/>
                                          </p:val>
                                        </p:tav>
                                        <p:tav tm="100000">
                                          <p:val>
                                            <p:strVal val="#ppt_y"/>
                                          </p:val>
                                        </p:tav>
                                      </p:tavLst>
                                    </p:anim>
                                  </p:childTnLst>
                                </p:cTn>
                              </p:par>
                              <p:par>
                                <p:cTn id="173" presetID="2" presetClass="entr" presetSubtype="1" fill="hold" grpId="0" nodeType="withEffect">
                                  <p:stCondLst>
                                    <p:cond delay="0"/>
                                  </p:stCondLst>
                                  <p:childTnLst>
                                    <p:set>
                                      <p:cBhvr>
                                        <p:cTn id="174" dur="1" fill="hold">
                                          <p:stCondLst>
                                            <p:cond delay="0"/>
                                          </p:stCondLst>
                                        </p:cTn>
                                        <p:tgtEl>
                                          <p:spTgt spid="59"/>
                                        </p:tgtEl>
                                        <p:attrNameLst>
                                          <p:attrName>style.visibility</p:attrName>
                                        </p:attrNameLst>
                                      </p:cBhvr>
                                      <p:to>
                                        <p:strVal val="visible"/>
                                      </p:to>
                                    </p:set>
                                    <p:anim calcmode="lin" valueType="num">
                                      <p:cBhvr additive="base">
                                        <p:cTn id="175" dur="1000" fill="hold"/>
                                        <p:tgtEl>
                                          <p:spTgt spid="59"/>
                                        </p:tgtEl>
                                        <p:attrNameLst>
                                          <p:attrName>ppt_x</p:attrName>
                                        </p:attrNameLst>
                                      </p:cBhvr>
                                      <p:tavLst>
                                        <p:tav tm="0">
                                          <p:val>
                                            <p:strVal val="#ppt_x"/>
                                          </p:val>
                                        </p:tav>
                                        <p:tav tm="100000">
                                          <p:val>
                                            <p:strVal val="#ppt_x"/>
                                          </p:val>
                                        </p:tav>
                                      </p:tavLst>
                                    </p:anim>
                                    <p:anim calcmode="lin" valueType="num">
                                      <p:cBhvr additive="base">
                                        <p:cTn id="176" dur="1000" fill="hold"/>
                                        <p:tgtEl>
                                          <p:spTgt spid="59"/>
                                        </p:tgtEl>
                                        <p:attrNameLst>
                                          <p:attrName>ppt_y</p:attrName>
                                        </p:attrNameLst>
                                      </p:cBhvr>
                                      <p:tavLst>
                                        <p:tav tm="0">
                                          <p:val>
                                            <p:strVal val="0-#ppt_h/2"/>
                                          </p:val>
                                        </p:tav>
                                        <p:tav tm="100000">
                                          <p:val>
                                            <p:strVal val="#ppt_y"/>
                                          </p:val>
                                        </p:tav>
                                      </p:tavLst>
                                    </p:anim>
                                  </p:childTnLst>
                                </p:cTn>
                              </p:par>
                              <p:par>
                                <p:cTn id="177" presetID="2" presetClass="entr" presetSubtype="1" fill="hold" grpId="0" nodeType="withEffect">
                                  <p:stCondLst>
                                    <p:cond delay="0"/>
                                  </p:stCondLst>
                                  <p:childTnLst>
                                    <p:set>
                                      <p:cBhvr>
                                        <p:cTn id="178" dur="1" fill="hold">
                                          <p:stCondLst>
                                            <p:cond delay="0"/>
                                          </p:stCondLst>
                                        </p:cTn>
                                        <p:tgtEl>
                                          <p:spTgt spid="60"/>
                                        </p:tgtEl>
                                        <p:attrNameLst>
                                          <p:attrName>style.visibility</p:attrName>
                                        </p:attrNameLst>
                                      </p:cBhvr>
                                      <p:to>
                                        <p:strVal val="visible"/>
                                      </p:to>
                                    </p:set>
                                    <p:anim calcmode="lin" valueType="num">
                                      <p:cBhvr additive="base">
                                        <p:cTn id="179" dur="1000" fill="hold"/>
                                        <p:tgtEl>
                                          <p:spTgt spid="60"/>
                                        </p:tgtEl>
                                        <p:attrNameLst>
                                          <p:attrName>ppt_x</p:attrName>
                                        </p:attrNameLst>
                                      </p:cBhvr>
                                      <p:tavLst>
                                        <p:tav tm="0">
                                          <p:val>
                                            <p:strVal val="#ppt_x"/>
                                          </p:val>
                                        </p:tav>
                                        <p:tav tm="100000">
                                          <p:val>
                                            <p:strVal val="#ppt_x"/>
                                          </p:val>
                                        </p:tav>
                                      </p:tavLst>
                                    </p:anim>
                                    <p:anim calcmode="lin" valueType="num">
                                      <p:cBhvr additive="base">
                                        <p:cTn id="180" dur="1000" fill="hold"/>
                                        <p:tgtEl>
                                          <p:spTgt spid="60"/>
                                        </p:tgtEl>
                                        <p:attrNameLst>
                                          <p:attrName>ppt_y</p:attrName>
                                        </p:attrNameLst>
                                      </p:cBhvr>
                                      <p:tavLst>
                                        <p:tav tm="0">
                                          <p:val>
                                            <p:strVal val="0-#ppt_h/2"/>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2" presetClass="entr" presetSubtype="1" fill="hold" grpId="0" nodeType="clickEffect">
                                  <p:stCondLst>
                                    <p:cond delay="0"/>
                                  </p:stCondLst>
                                  <p:childTnLst>
                                    <p:set>
                                      <p:cBhvr>
                                        <p:cTn id="184" dur="1" fill="hold">
                                          <p:stCondLst>
                                            <p:cond delay="0"/>
                                          </p:stCondLst>
                                        </p:cTn>
                                        <p:tgtEl>
                                          <p:spTgt spid="61"/>
                                        </p:tgtEl>
                                        <p:attrNameLst>
                                          <p:attrName>style.visibility</p:attrName>
                                        </p:attrNameLst>
                                      </p:cBhvr>
                                      <p:to>
                                        <p:strVal val="visible"/>
                                      </p:to>
                                    </p:set>
                                    <p:anim calcmode="lin" valueType="num">
                                      <p:cBhvr additive="base">
                                        <p:cTn id="185" dur="1000" fill="hold"/>
                                        <p:tgtEl>
                                          <p:spTgt spid="61"/>
                                        </p:tgtEl>
                                        <p:attrNameLst>
                                          <p:attrName>ppt_x</p:attrName>
                                        </p:attrNameLst>
                                      </p:cBhvr>
                                      <p:tavLst>
                                        <p:tav tm="0">
                                          <p:val>
                                            <p:strVal val="#ppt_x"/>
                                          </p:val>
                                        </p:tav>
                                        <p:tav tm="100000">
                                          <p:val>
                                            <p:strVal val="#ppt_x"/>
                                          </p:val>
                                        </p:tav>
                                      </p:tavLst>
                                    </p:anim>
                                    <p:anim calcmode="lin" valueType="num">
                                      <p:cBhvr additive="base">
                                        <p:cTn id="186" dur="1000" fill="hold"/>
                                        <p:tgtEl>
                                          <p:spTgt spid="61"/>
                                        </p:tgtEl>
                                        <p:attrNameLst>
                                          <p:attrName>ppt_y</p:attrName>
                                        </p:attrNameLst>
                                      </p:cBhvr>
                                      <p:tavLst>
                                        <p:tav tm="0">
                                          <p:val>
                                            <p:strVal val="0-#ppt_h/2"/>
                                          </p:val>
                                        </p:tav>
                                        <p:tav tm="100000">
                                          <p:val>
                                            <p:strVal val="#ppt_y"/>
                                          </p:val>
                                        </p:tav>
                                      </p:tavLst>
                                    </p:anim>
                                  </p:childTnLst>
                                </p:cTn>
                              </p:par>
                              <p:par>
                                <p:cTn id="187" presetID="2" presetClass="entr" presetSubtype="1" fill="hold" grpId="0" nodeType="withEffect">
                                  <p:stCondLst>
                                    <p:cond delay="0"/>
                                  </p:stCondLst>
                                  <p:childTnLst>
                                    <p:set>
                                      <p:cBhvr>
                                        <p:cTn id="188" dur="1" fill="hold">
                                          <p:stCondLst>
                                            <p:cond delay="0"/>
                                          </p:stCondLst>
                                        </p:cTn>
                                        <p:tgtEl>
                                          <p:spTgt spid="62"/>
                                        </p:tgtEl>
                                        <p:attrNameLst>
                                          <p:attrName>style.visibility</p:attrName>
                                        </p:attrNameLst>
                                      </p:cBhvr>
                                      <p:to>
                                        <p:strVal val="visible"/>
                                      </p:to>
                                    </p:set>
                                    <p:anim calcmode="lin" valueType="num">
                                      <p:cBhvr additive="base">
                                        <p:cTn id="189" dur="1000" fill="hold"/>
                                        <p:tgtEl>
                                          <p:spTgt spid="62"/>
                                        </p:tgtEl>
                                        <p:attrNameLst>
                                          <p:attrName>ppt_x</p:attrName>
                                        </p:attrNameLst>
                                      </p:cBhvr>
                                      <p:tavLst>
                                        <p:tav tm="0">
                                          <p:val>
                                            <p:strVal val="#ppt_x"/>
                                          </p:val>
                                        </p:tav>
                                        <p:tav tm="100000">
                                          <p:val>
                                            <p:strVal val="#ppt_x"/>
                                          </p:val>
                                        </p:tav>
                                      </p:tavLst>
                                    </p:anim>
                                    <p:anim calcmode="lin" valueType="num">
                                      <p:cBhvr additive="base">
                                        <p:cTn id="190" dur="1000" fill="hold"/>
                                        <p:tgtEl>
                                          <p:spTgt spid="62"/>
                                        </p:tgtEl>
                                        <p:attrNameLst>
                                          <p:attrName>ppt_y</p:attrName>
                                        </p:attrNameLst>
                                      </p:cBhvr>
                                      <p:tavLst>
                                        <p:tav tm="0">
                                          <p:val>
                                            <p:strVal val="0-#ppt_h/2"/>
                                          </p:val>
                                        </p:tav>
                                        <p:tav tm="100000">
                                          <p:val>
                                            <p:strVal val="#ppt_y"/>
                                          </p:val>
                                        </p:tav>
                                      </p:tavLst>
                                    </p:anim>
                                  </p:childTnLst>
                                </p:cTn>
                              </p:par>
                              <p:par>
                                <p:cTn id="191" presetID="2" presetClass="entr" presetSubtype="1" fill="hold" grpId="0" nodeType="withEffect">
                                  <p:stCondLst>
                                    <p:cond delay="0"/>
                                  </p:stCondLst>
                                  <p:childTnLst>
                                    <p:set>
                                      <p:cBhvr>
                                        <p:cTn id="192" dur="1" fill="hold">
                                          <p:stCondLst>
                                            <p:cond delay="0"/>
                                          </p:stCondLst>
                                        </p:cTn>
                                        <p:tgtEl>
                                          <p:spTgt spid="63"/>
                                        </p:tgtEl>
                                        <p:attrNameLst>
                                          <p:attrName>style.visibility</p:attrName>
                                        </p:attrNameLst>
                                      </p:cBhvr>
                                      <p:to>
                                        <p:strVal val="visible"/>
                                      </p:to>
                                    </p:set>
                                    <p:anim calcmode="lin" valueType="num">
                                      <p:cBhvr additive="base">
                                        <p:cTn id="193" dur="1000" fill="hold"/>
                                        <p:tgtEl>
                                          <p:spTgt spid="63"/>
                                        </p:tgtEl>
                                        <p:attrNameLst>
                                          <p:attrName>ppt_x</p:attrName>
                                        </p:attrNameLst>
                                      </p:cBhvr>
                                      <p:tavLst>
                                        <p:tav tm="0">
                                          <p:val>
                                            <p:strVal val="#ppt_x"/>
                                          </p:val>
                                        </p:tav>
                                        <p:tav tm="100000">
                                          <p:val>
                                            <p:strVal val="#ppt_x"/>
                                          </p:val>
                                        </p:tav>
                                      </p:tavLst>
                                    </p:anim>
                                    <p:anim calcmode="lin" valueType="num">
                                      <p:cBhvr additive="base">
                                        <p:cTn id="194" dur="1000" fill="hold"/>
                                        <p:tgtEl>
                                          <p:spTgt spid="63"/>
                                        </p:tgtEl>
                                        <p:attrNameLst>
                                          <p:attrName>ppt_y</p:attrName>
                                        </p:attrNameLst>
                                      </p:cBhvr>
                                      <p:tavLst>
                                        <p:tav tm="0">
                                          <p:val>
                                            <p:strVal val="0-#ppt_h/2"/>
                                          </p:val>
                                        </p:tav>
                                        <p:tav tm="100000">
                                          <p:val>
                                            <p:strVal val="#ppt_y"/>
                                          </p:val>
                                        </p:tav>
                                      </p:tavLst>
                                    </p:anim>
                                  </p:childTnLst>
                                </p:cTn>
                              </p:par>
                              <p:par>
                                <p:cTn id="195" presetID="2" presetClass="entr" presetSubtype="1" fill="hold" grpId="0" nodeType="withEffect">
                                  <p:stCondLst>
                                    <p:cond delay="0"/>
                                  </p:stCondLst>
                                  <p:childTnLst>
                                    <p:set>
                                      <p:cBhvr>
                                        <p:cTn id="196" dur="1" fill="hold">
                                          <p:stCondLst>
                                            <p:cond delay="0"/>
                                          </p:stCondLst>
                                        </p:cTn>
                                        <p:tgtEl>
                                          <p:spTgt spid="64"/>
                                        </p:tgtEl>
                                        <p:attrNameLst>
                                          <p:attrName>style.visibility</p:attrName>
                                        </p:attrNameLst>
                                      </p:cBhvr>
                                      <p:to>
                                        <p:strVal val="visible"/>
                                      </p:to>
                                    </p:set>
                                    <p:anim calcmode="lin" valueType="num">
                                      <p:cBhvr additive="base">
                                        <p:cTn id="197" dur="1000" fill="hold"/>
                                        <p:tgtEl>
                                          <p:spTgt spid="64"/>
                                        </p:tgtEl>
                                        <p:attrNameLst>
                                          <p:attrName>ppt_x</p:attrName>
                                        </p:attrNameLst>
                                      </p:cBhvr>
                                      <p:tavLst>
                                        <p:tav tm="0">
                                          <p:val>
                                            <p:strVal val="#ppt_x"/>
                                          </p:val>
                                        </p:tav>
                                        <p:tav tm="100000">
                                          <p:val>
                                            <p:strVal val="#ppt_x"/>
                                          </p:val>
                                        </p:tav>
                                      </p:tavLst>
                                    </p:anim>
                                    <p:anim calcmode="lin" valueType="num">
                                      <p:cBhvr additive="base">
                                        <p:cTn id="198" dur="1000" fill="hold"/>
                                        <p:tgtEl>
                                          <p:spTgt spid="64"/>
                                        </p:tgtEl>
                                        <p:attrNameLst>
                                          <p:attrName>ppt_y</p:attrName>
                                        </p:attrNameLst>
                                      </p:cBhvr>
                                      <p:tavLst>
                                        <p:tav tm="0">
                                          <p:val>
                                            <p:strVal val="0-#ppt_h/2"/>
                                          </p:val>
                                        </p:tav>
                                        <p:tav tm="100000">
                                          <p:val>
                                            <p:strVal val="#ppt_y"/>
                                          </p:val>
                                        </p:tav>
                                      </p:tavLst>
                                    </p:anim>
                                  </p:childTnLst>
                                </p:cTn>
                              </p:par>
                              <p:par>
                                <p:cTn id="199" presetID="2" presetClass="entr" presetSubtype="1" fill="hold" grpId="0" nodeType="withEffect">
                                  <p:stCondLst>
                                    <p:cond delay="0"/>
                                  </p:stCondLst>
                                  <p:childTnLst>
                                    <p:set>
                                      <p:cBhvr>
                                        <p:cTn id="200" dur="1" fill="hold">
                                          <p:stCondLst>
                                            <p:cond delay="0"/>
                                          </p:stCondLst>
                                        </p:cTn>
                                        <p:tgtEl>
                                          <p:spTgt spid="65"/>
                                        </p:tgtEl>
                                        <p:attrNameLst>
                                          <p:attrName>style.visibility</p:attrName>
                                        </p:attrNameLst>
                                      </p:cBhvr>
                                      <p:to>
                                        <p:strVal val="visible"/>
                                      </p:to>
                                    </p:set>
                                    <p:anim calcmode="lin" valueType="num">
                                      <p:cBhvr additive="base">
                                        <p:cTn id="201" dur="1000" fill="hold"/>
                                        <p:tgtEl>
                                          <p:spTgt spid="65"/>
                                        </p:tgtEl>
                                        <p:attrNameLst>
                                          <p:attrName>ppt_x</p:attrName>
                                        </p:attrNameLst>
                                      </p:cBhvr>
                                      <p:tavLst>
                                        <p:tav tm="0">
                                          <p:val>
                                            <p:strVal val="#ppt_x"/>
                                          </p:val>
                                        </p:tav>
                                        <p:tav tm="100000">
                                          <p:val>
                                            <p:strVal val="#ppt_x"/>
                                          </p:val>
                                        </p:tav>
                                      </p:tavLst>
                                    </p:anim>
                                    <p:anim calcmode="lin" valueType="num">
                                      <p:cBhvr additive="base">
                                        <p:cTn id="202" dur="1000" fill="hold"/>
                                        <p:tgtEl>
                                          <p:spTgt spid="65"/>
                                        </p:tgtEl>
                                        <p:attrNameLst>
                                          <p:attrName>ppt_y</p:attrName>
                                        </p:attrNameLst>
                                      </p:cBhvr>
                                      <p:tavLst>
                                        <p:tav tm="0">
                                          <p:val>
                                            <p:strVal val="0-#ppt_h/2"/>
                                          </p:val>
                                        </p:tav>
                                        <p:tav tm="100000">
                                          <p:val>
                                            <p:strVal val="#ppt_y"/>
                                          </p:val>
                                        </p:tav>
                                      </p:tavLst>
                                    </p:anim>
                                  </p:childTnLst>
                                </p:cTn>
                              </p:par>
                            </p:childTnLst>
                          </p:cTn>
                        </p:par>
                      </p:childTnLst>
                    </p:cTn>
                  </p:par>
                  <p:par>
                    <p:cTn id="203" fill="hold">
                      <p:stCondLst>
                        <p:cond delay="indefinite"/>
                      </p:stCondLst>
                      <p:childTnLst>
                        <p:par>
                          <p:cTn id="204" fill="hold">
                            <p:stCondLst>
                              <p:cond delay="0"/>
                            </p:stCondLst>
                            <p:childTnLst>
                              <p:par>
                                <p:cTn id="205" presetID="2" presetClass="entr" presetSubtype="1" fill="hold" grpId="0" nodeType="clickEffect">
                                  <p:stCondLst>
                                    <p:cond delay="0"/>
                                  </p:stCondLst>
                                  <p:childTnLst>
                                    <p:set>
                                      <p:cBhvr>
                                        <p:cTn id="206" dur="1" fill="hold">
                                          <p:stCondLst>
                                            <p:cond delay="0"/>
                                          </p:stCondLst>
                                        </p:cTn>
                                        <p:tgtEl>
                                          <p:spTgt spid="66"/>
                                        </p:tgtEl>
                                        <p:attrNameLst>
                                          <p:attrName>style.visibility</p:attrName>
                                        </p:attrNameLst>
                                      </p:cBhvr>
                                      <p:to>
                                        <p:strVal val="visible"/>
                                      </p:to>
                                    </p:set>
                                    <p:anim calcmode="lin" valueType="num">
                                      <p:cBhvr additive="base">
                                        <p:cTn id="207" dur="1000" fill="hold"/>
                                        <p:tgtEl>
                                          <p:spTgt spid="66"/>
                                        </p:tgtEl>
                                        <p:attrNameLst>
                                          <p:attrName>ppt_x</p:attrName>
                                        </p:attrNameLst>
                                      </p:cBhvr>
                                      <p:tavLst>
                                        <p:tav tm="0">
                                          <p:val>
                                            <p:strVal val="#ppt_x"/>
                                          </p:val>
                                        </p:tav>
                                        <p:tav tm="100000">
                                          <p:val>
                                            <p:strVal val="#ppt_x"/>
                                          </p:val>
                                        </p:tav>
                                      </p:tavLst>
                                    </p:anim>
                                    <p:anim calcmode="lin" valueType="num">
                                      <p:cBhvr additive="base">
                                        <p:cTn id="208" dur="1000" fill="hold"/>
                                        <p:tgtEl>
                                          <p:spTgt spid="66"/>
                                        </p:tgtEl>
                                        <p:attrNameLst>
                                          <p:attrName>ppt_y</p:attrName>
                                        </p:attrNameLst>
                                      </p:cBhvr>
                                      <p:tavLst>
                                        <p:tav tm="0">
                                          <p:val>
                                            <p:strVal val="0-#ppt_h/2"/>
                                          </p:val>
                                        </p:tav>
                                        <p:tav tm="100000">
                                          <p:val>
                                            <p:strVal val="#ppt_y"/>
                                          </p:val>
                                        </p:tav>
                                      </p:tavLst>
                                    </p:anim>
                                  </p:childTnLst>
                                </p:cTn>
                              </p:par>
                              <p:par>
                                <p:cTn id="209" presetID="2" presetClass="entr" presetSubtype="1"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 calcmode="lin" valueType="num">
                                      <p:cBhvr additive="base">
                                        <p:cTn id="211" dur="1000" fill="hold"/>
                                        <p:tgtEl>
                                          <p:spTgt spid="67"/>
                                        </p:tgtEl>
                                        <p:attrNameLst>
                                          <p:attrName>ppt_x</p:attrName>
                                        </p:attrNameLst>
                                      </p:cBhvr>
                                      <p:tavLst>
                                        <p:tav tm="0">
                                          <p:val>
                                            <p:strVal val="#ppt_x"/>
                                          </p:val>
                                        </p:tav>
                                        <p:tav tm="100000">
                                          <p:val>
                                            <p:strVal val="#ppt_x"/>
                                          </p:val>
                                        </p:tav>
                                      </p:tavLst>
                                    </p:anim>
                                    <p:anim calcmode="lin" valueType="num">
                                      <p:cBhvr additive="base">
                                        <p:cTn id="212" dur="1000" fill="hold"/>
                                        <p:tgtEl>
                                          <p:spTgt spid="67"/>
                                        </p:tgtEl>
                                        <p:attrNameLst>
                                          <p:attrName>ppt_y</p:attrName>
                                        </p:attrNameLst>
                                      </p:cBhvr>
                                      <p:tavLst>
                                        <p:tav tm="0">
                                          <p:val>
                                            <p:strVal val="0-#ppt_h/2"/>
                                          </p:val>
                                        </p:tav>
                                        <p:tav tm="100000">
                                          <p:val>
                                            <p:strVal val="#ppt_y"/>
                                          </p:val>
                                        </p:tav>
                                      </p:tavLst>
                                    </p:anim>
                                  </p:childTnLst>
                                </p:cTn>
                              </p:par>
                              <p:par>
                                <p:cTn id="213" presetID="2" presetClass="entr" presetSubtype="1" fill="hold" grpId="0" nodeType="withEffect">
                                  <p:stCondLst>
                                    <p:cond delay="0"/>
                                  </p:stCondLst>
                                  <p:childTnLst>
                                    <p:set>
                                      <p:cBhvr>
                                        <p:cTn id="214" dur="1" fill="hold">
                                          <p:stCondLst>
                                            <p:cond delay="0"/>
                                          </p:stCondLst>
                                        </p:cTn>
                                        <p:tgtEl>
                                          <p:spTgt spid="68"/>
                                        </p:tgtEl>
                                        <p:attrNameLst>
                                          <p:attrName>style.visibility</p:attrName>
                                        </p:attrNameLst>
                                      </p:cBhvr>
                                      <p:to>
                                        <p:strVal val="visible"/>
                                      </p:to>
                                    </p:set>
                                    <p:anim calcmode="lin" valueType="num">
                                      <p:cBhvr additive="base">
                                        <p:cTn id="215" dur="1000" fill="hold"/>
                                        <p:tgtEl>
                                          <p:spTgt spid="68"/>
                                        </p:tgtEl>
                                        <p:attrNameLst>
                                          <p:attrName>ppt_x</p:attrName>
                                        </p:attrNameLst>
                                      </p:cBhvr>
                                      <p:tavLst>
                                        <p:tav tm="0">
                                          <p:val>
                                            <p:strVal val="#ppt_x"/>
                                          </p:val>
                                        </p:tav>
                                        <p:tav tm="100000">
                                          <p:val>
                                            <p:strVal val="#ppt_x"/>
                                          </p:val>
                                        </p:tav>
                                      </p:tavLst>
                                    </p:anim>
                                    <p:anim calcmode="lin" valueType="num">
                                      <p:cBhvr additive="base">
                                        <p:cTn id="216" dur="1000" fill="hold"/>
                                        <p:tgtEl>
                                          <p:spTgt spid="68"/>
                                        </p:tgtEl>
                                        <p:attrNameLst>
                                          <p:attrName>ppt_y</p:attrName>
                                        </p:attrNameLst>
                                      </p:cBhvr>
                                      <p:tavLst>
                                        <p:tav tm="0">
                                          <p:val>
                                            <p:strVal val="0-#ppt_h/2"/>
                                          </p:val>
                                        </p:tav>
                                        <p:tav tm="100000">
                                          <p:val>
                                            <p:strVal val="#ppt_y"/>
                                          </p:val>
                                        </p:tav>
                                      </p:tavLst>
                                    </p:anim>
                                  </p:childTnLst>
                                </p:cTn>
                              </p:par>
                              <p:par>
                                <p:cTn id="217" presetID="2" presetClass="entr" presetSubtype="1" fill="hold" grpId="0" nodeType="withEffect">
                                  <p:stCondLst>
                                    <p:cond delay="0"/>
                                  </p:stCondLst>
                                  <p:childTnLst>
                                    <p:set>
                                      <p:cBhvr>
                                        <p:cTn id="218" dur="1" fill="hold">
                                          <p:stCondLst>
                                            <p:cond delay="0"/>
                                          </p:stCondLst>
                                        </p:cTn>
                                        <p:tgtEl>
                                          <p:spTgt spid="69"/>
                                        </p:tgtEl>
                                        <p:attrNameLst>
                                          <p:attrName>style.visibility</p:attrName>
                                        </p:attrNameLst>
                                      </p:cBhvr>
                                      <p:to>
                                        <p:strVal val="visible"/>
                                      </p:to>
                                    </p:set>
                                    <p:anim calcmode="lin" valueType="num">
                                      <p:cBhvr additive="base">
                                        <p:cTn id="219" dur="1000" fill="hold"/>
                                        <p:tgtEl>
                                          <p:spTgt spid="69"/>
                                        </p:tgtEl>
                                        <p:attrNameLst>
                                          <p:attrName>ppt_x</p:attrName>
                                        </p:attrNameLst>
                                      </p:cBhvr>
                                      <p:tavLst>
                                        <p:tav tm="0">
                                          <p:val>
                                            <p:strVal val="#ppt_x"/>
                                          </p:val>
                                        </p:tav>
                                        <p:tav tm="100000">
                                          <p:val>
                                            <p:strVal val="#ppt_x"/>
                                          </p:val>
                                        </p:tav>
                                      </p:tavLst>
                                    </p:anim>
                                    <p:anim calcmode="lin" valueType="num">
                                      <p:cBhvr additive="base">
                                        <p:cTn id="220" dur="1000" fill="hold"/>
                                        <p:tgtEl>
                                          <p:spTgt spid="69"/>
                                        </p:tgtEl>
                                        <p:attrNameLst>
                                          <p:attrName>ppt_y</p:attrName>
                                        </p:attrNameLst>
                                      </p:cBhvr>
                                      <p:tavLst>
                                        <p:tav tm="0">
                                          <p:val>
                                            <p:strVal val="0-#ppt_h/2"/>
                                          </p:val>
                                        </p:tav>
                                        <p:tav tm="100000">
                                          <p:val>
                                            <p:strVal val="#ppt_y"/>
                                          </p:val>
                                        </p:tav>
                                      </p:tavLst>
                                    </p:anim>
                                  </p:childTnLst>
                                </p:cTn>
                              </p:par>
                              <p:par>
                                <p:cTn id="221" presetID="2" presetClass="entr" presetSubtype="1" fill="hold" grpId="0" nodeType="withEffect">
                                  <p:stCondLst>
                                    <p:cond delay="0"/>
                                  </p:stCondLst>
                                  <p:childTnLst>
                                    <p:set>
                                      <p:cBhvr>
                                        <p:cTn id="222" dur="1" fill="hold">
                                          <p:stCondLst>
                                            <p:cond delay="0"/>
                                          </p:stCondLst>
                                        </p:cTn>
                                        <p:tgtEl>
                                          <p:spTgt spid="70"/>
                                        </p:tgtEl>
                                        <p:attrNameLst>
                                          <p:attrName>style.visibility</p:attrName>
                                        </p:attrNameLst>
                                      </p:cBhvr>
                                      <p:to>
                                        <p:strVal val="visible"/>
                                      </p:to>
                                    </p:set>
                                    <p:anim calcmode="lin" valueType="num">
                                      <p:cBhvr additive="base">
                                        <p:cTn id="223" dur="1000" fill="hold"/>
                                        <p:tgtEl>
                                          <p:spTgt spid="70"/>
                                        </p:tgtEl>
                                        <p:attrNameLst>
                                          <p:attrName>ppt_x</p:attrName>
                                        </p:attrNameLst>
                                      </p:cBhvr>
                                      <p:tavLst>
                                        <p:tav tm="0">
                                          <p:val>
                                            <p:strVal val="#ppt_x"/>
                                          </p:val>
                                        </p:tav>
                                        <p:tav tm="100000">
                                          <p:val>
                                            <p:strVal val="#ppt_x"/>
                                          </p:val>
                                        </p:tav>
                                      </p:tavLst>
                                    </p:anim>
                                    <p:anim calcmode="lin" valueType="num">
                                      <p:cBhvr additive="base">
                                        <p:cTn id="224" dur="1000" fill="hold"/>
                                        <p:tgtEl>
                                          <p:spTgt spid="7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2" grpId="0" animBg="1"/>
      <p:bldP spid="13" grpId="0" animBg="1"/>
      <p:bldP spid="14" grpId="0" animBg="1"/>
      <p:bldP spid="15" grpId="0" animBg="1"/>
      <p:bldP spid="20" grpId="0" animBg="1"/>
      <p:bldP spid="21" grpId="0" animBg="1"/>
      <p:bldP spid="22" grpId="0" animBg="1"/>
      <p:bldP spid="23" grpId="0" animBg="1"/>
      <p:bldP spid="28" grpId="0" animBg="1"/>
      <p:bldP spid="31"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2" grpId="0"/>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42"/>
          <p:cNvSpPr>
            <a:spLocks noChangeArrowheads="1"/>
          </p:cNvSpPr>
          <p:nvPr/>
        </p:nvSpPr>
        <p:spPr bwMode="auto">
          <a:xfrm>
            <a:off x="3175" y="4767263"/>
            <a:ext cx="9144000" cy="625475"/>
          </a:xfrm>
          <a:prstGeom prst="rect">
            <a:avLst/>
          </a:prstGeom>
          <a:noFill/>
          <a:ln w="9525">
            <a:noFill/>
            <a:miter lim="800000"/>
            <a:headEnd/>
            <a:tailEnd/>
          </a:ln>
        </p:spPr>
        <p:txBody>
          <a:bodyPr>
            <a:spAutoFit/>
          </a:bodyPr>
          <a:lstStyle/>
          <a:p>
            <a:pPr algn="l" eaLnBrk="0" hangingPunct="0"/>
            <a:r>
              <a:rPr lang="en-CA" sz="1100" dirty="0">
                <a:latin typeface="Arial" charset="0"/>
                <a:cs typeface="Arial" charset="0"/>
              </a:rPr>
              <a:t/>
            </a:r>
            <a:br>
              <a:rPr lang="en-CA" sz="1100" dirty="0">
                <a:latin typeface="Arial" charset="0"/>
                <a:cs typeface="Arial" charset="0"/>
              </a:rPr>
            </a:br>
            <a:endParaRPr lang="en-CA" dirty="0"/>
          </a:p>
        </p:txBody>
      </p:sp>
      <p:graphicFrame>
        <p:nvGraphicFramePr>
          <p:cNvPr id="294071" name="Group 183"/>
          <p:cNvGraphicFramePr>
            <a:graphicFrameLocks noGrp="1"/>
          </p:cNvGraphicFramePr>
          <p:nvPr/>
        </p:nvGraphicFramePr>
        <p:xfrm>
          <a:off x="823938" y="1981200"/>
          <a:ext cx="7462838" cy="3190876"/>
        </p:xfrm>
        <a:graphic>
          <a:graphicData uri="http://schemas.openxmlformats.org/drawingml/2006/table">
            <a:tbl>
              <a:tblPr/>
              <a:tblGrid>
                <a:gridCol w="3200400"/>
                <a:gridCol w="2438400"/>
                <a:gridCol w="1824038"/>
              </a:tblGrid>
              <a:tr h="652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2800" b="1" i="0" u="none" strike="noStrike" cap="none" normalizeH="0" baseline="0" dirty="0" smtClean="0">
                        <a:ln>
                          <a:noFill/>
                        </a:ln>
                        <a:solidFill>
                          <a:schemeClr val="tx2"/>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charset="0"/>
                        </a:rPr>
                        <a:t>POLAR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charset="0"/>
                        </a:rPr>
                        <a:t>TROPICS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r h="795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Decomposition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Slow</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Rapid</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r h="1016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Proportion nutrients in living biomass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Low (mostly (Organic Matter)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High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r h="727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Cycling</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Slow</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2"/>
                          </a:solidFill>
                          <a:effectLst/>
                          <a:latin typeface="Arial Narrow" pitchFamily="34" charset="0"/>
                        </a:rPr>
                        <a:t>Rapid</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85000"/>
                      </a:schemeClr>
                    </a:solidFill>
                  </a:tcPr>
                </a:tc>
              </a:tr>
            </a:tbl>
          </a:graphicData>
        </a:graphic>
      </p:graphicFrame>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151</a:t>
            </a:fld>
            <a:endParaRPr lang="en-US" dirty="0"/>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9027" name="Rectangle 3"/>
          <p:cNvSpPr>
            <a:spLocks noGrp="1" noChangeArrowheads="1"/>
          </p:cNvSpPr>
          <p:nvPr>
            <p:ph type="body" idx="4294967295"/>
          </p:nvPr>
        </p:nvSpPr>
        <p:spPr>
          <a:xfrm>
            <a:off x="0" y="428625"/>
            <a:ext cx="8215313" cy="5929313"/>
          </a:xfrm>
        </p:spPr>
        <p:txBody>
          <a:bodyPr/>
          <a:lstStyle/>
          <a:p>
            <a:pPr lvl="0">
              <a:buNone/>
              <a:defRPr/>
            </a:pPr>
            <a:r>
              <a:rPr lang="en-US" sz="2400" b="1" dirty="0" smtClean="0">
                <a:latin typeface="Calibri" pitchFamily="34" charset="0"/>
              </a:rPr>
              <a:t>The rate of decomposition and nutrient cycling depends on:</a:t>
            </a:r>
          </a:p>
          <a:p>
            <a:pPr lvl="0">
              <a:buNone/>
              <a:defRPr/>
            </a:pPr>
            <a:endParaRPr lang="en-US" sz="2400" b="1" dirty="0" smtClean="0">
              <a:latin typeface="Calibri" pitchFamily="34" charset="0"/>
            </a:endParaRPr>
          </a:p>
          <a:p>
            <a:pPr lvl="1">
              <a:buClrTx/>
              <a:buSzPct val="100000"/>
              <a:buFont typeface="Arial" pitchFamily="34" charset="0"/>
              <a:buChar char="•"/>
              <a:defRPr/>
            </a:pPr>
            <a:r>
              <a:rPr lang="en-US" sz="2400" dirty="0" smtClean="0">
                <a:latin typeface="Calibri" pitchFamily="34" charset="0"/>
              </a:rPr>
              <a:t>  the nature of the element</a:t>
            </a:r>
          </a:p>
          <a:p>
            <a:pPr lvl="1">
              <a:buClrTx/>
              <a:buSzPct val="100000"/>
              <a:buFont typeface="Arial" pitchFamily="34" charset="0"/>
              <a:buChar char="•"/>
              <a:defRPr/>
            </a:pPr>
            <a:r>
              <a:rPr lang="en-US" sz="2400" dirty="0" smtClean="0">
                <a:latin typeface="Calibri" pitchFamily="34" charset="0"/>
              </a:rPr>
              <a:t>  the location of the cycle.</a:t>
            </a:r>
          </a:p>
          <a:p>
            <a:pPr lvl="1">
              <a:buClrTx/>
              <a:buSzPct val="100000"/>
              <a:buFont typeface="Arial" pitchFamily="34" charset="0"/>
              <a:buChar char="•"/>
            </a:pPr>
            <a:r>
              <a:rPr lang="en-US" sz="2400" dirty="0" smtClean="0">
                <a:latin typeface="Calibri" pitchFamily="34" charset="0"/>
              </a:rPr>
              <a:t>  Climate: temperature </a:t>
            </a:r>
            <a:r>
              <a:rPr lang="en-US" sz="2400" dirty="0">
                <a:latin typeface="Calibri" pitchFamily="34" charset="0"/>
              </a:rPr>
              <a:t>and </a:t>
            </a:r>
            <a:r>
              <a:rPr lang="en-US" sz="2400" dirty="0" smtClean="0">
                <a:latin typeface="Calibri" pitchFamily="34" charset="0"/>
              </a:rPr>
              <a:t>moisture</a:t>
            </a:r>
            <a:endParaRPr lang="en-US" sz="2400" dirty="0">
              <a:latin typeface="Calibri" pitchFamily="34" charset="0"/>
            </a:endParaRPr>
          </a:p>
          <a:p>
            <a:pPr lvl="1">
              <a:buClrTx/>
              <a:buSzPct val="100000"/>
              <a:buFont typeface="Arial" pitchFamily="34" charset="0"/>
              <a:buChar char="•"/>
            </a:pPr>
            <a:r>
              <a:rPr lang="en-CA" sz="2400" dirty="0" smtClean="0">
                <a:latin typeface="Calibri" pitchFamily="34" charset="0"/>
                <a:cs typeface="Arial" charset="0"/>
              </a:rPr>
              <a:t>  pH, O</a:t>
            </a:r>
            <a:r>
              <a:rPr lang="en-CA" sz="2400" baseline="-30000" dirty="0" smtClean="0">
                <a:latin typeface="Calibri" pitchFamily="34" charset="0"/>
                <a:cs typeface="Arial" charset="0"/>
              </a:rPr>
              <a:t>2</a:t>
            </a:r>
            <a:endParaRPr lang="en-CA" sz="2400" dirty="0" smtClean="0">
              <a:latin typeface="Calibri" pitchFamily="34" charset="0"/>
              <a:cs typeface="Arial" charset="0"/>
            </a:endParaRPr>
          </a:p>
          <a:p>
            <a:pPr lvl="1">
              <a:buClrTx/>
              <a:buSzPct val="100000"/>
              <a:buFont typeface="Arial" pitchFamily="34" charset="0"/>
              <a:buChar char="•"/>
            </a:pPr>
            <a:r>
              <a:rPr lang="en-CA" sz="2400" dirty="0" smtClean="0">
                <a:latin typeface="Calibri" pitchFamily="34" charset="0"/>
                <a:cs typeface="Arial" charset="0"/>
              </a:rPr>
              <a:t>  quality of litter</a:t>
            </a:r>
          </a:p>
          <a:p>
            <a:pPr lvl="1">
              <a:buClrTx/>
              <a:buSzPct val="100000"/>
              <a:buFont typeface="Arial" pitchFamily="34" charset="0"/>
              <a:buChar char="•"/>
            </a:pPr>
            <a:r>
              <a:rPr lang="en-CA" sz="2400" dirty="0" smtClean="0">
                <a:latin typeface="Calibri" pitchFamily="34" charset="0"/>
                <a:cs typeface="Arial" charset="0"/>
              </a:rPr>
              <a:t>  soil type (influences bugs)</a:t>
            </a:r>
          </a:p>
          <a:p>
            <a:pPr lvl="1">
              <a:buClrTx/>
              <a:buSzPct val="100000"/>
              <a:buFont typeface="Arial" pitchFamily="34" charset="0"/>
              <a:buChar char="•"/>
            </a:pPr>
            <a:r>
              <a:rPr lang="en-CA" sz="2400" dirty="0" smtClean="0">
                <a:latin typeface="Calibri" pitchFamily="34" charset="0"/>
                <a:cs typeface="Arial" charset="0"/>
              </a:rPr>
              <a:t>  soil animals</a:t>
            </a:r>
          </a:p>
          <a:p>
            <a:pPr lvl="1">
              <a:buClrTx/>
              <a:buSzPct val="100000"/>
              <a:buFont typeface="Arial" pitchFamily="34" charset="0"/>
              <a:buChar char="•"/>
            </a:pPr>
            <a:r>
              <a:rPr lang="en-CA" sz="2400" dirty="0" smtClean="0">
                <a:latin typeface="Calibri" pitchFamily="34" charset="0"/>
                <a:cs typeface="Arial" charset="0"/>
              </a:rPr>
              <a:t>  type of fauna / flora</a:t>
            </a:r>
          </a:p>
          <a:p>
            <a:pPr lvl="3">
              <a:buClrTx/>
              <a:buSzPct val="100000"/>
              <a:buFont typeface="Arial" pitchFamily="34" charset="0"/>
              <a:buChar char="•"/>
            </a:pPr>
            <a:r>
              <a:rPr lang="en-CA" sz="2400" dirty="0" smtClean="0">
                <a:latin typeface="Calibri" pitchFamily="34" charset="0"/>
                <a:cs typeface="Arial" charset="0"/>
              </a:rPr>
              <a:t>  rapid if bacterial</a:t>
            </a:r>
          </a:p>
          <a:p>
            <a:pPr lvl="3">
              <a:buClrTx/>
              <a:buSzPct val="100000"/>
              <a:buFont typeface="Arial" pitchFamily="34" charset="0"/>
              <a:buChar char="•"/>
            </a:pPr>
            <a:r>
              <a:rPr lang="en-CA" sz="2400" dirty="0" smtClean="0">
                <a:latin typeface="Calibri" pitchFamily="34" charset="0"/>
                <a:cs typeface="Arial" charset="0"/>
              </a:rPr>
              <a:t>  slow if fungal</a:t>
            </a:r>
          </a:p>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152</a:t>
            </a:fld>
            <a:endParaRPr lang="en-US" dirty="0"/>
          </a:p>
        </p:txBody>
      </p:sp>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lden Temple 020.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153</a:t>
            </a:fld>
            <a:endParaRPr lang="en-US" dirty="0"/>
          </a:p>
        </p:txBody>
      </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1043608" y="1988840"/>
            <a:ext cx="6696744" cy="1384995"/>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800" b="1" dirty="0" smtClean="0">
                <a:latin typeface="+mn-lt"/>
              </a:rPr>
              <a:t>Earth </a:t>
            </a:r>
            <a:r>
              <a:rPr lang="en-US" sz="2800" b="1" dirty="0">
                <a:latin typeface="+mn-lt"/>
              </a:rPr>
              <a:t>is warming at an unprecedented rate due to anthropogenic emissions of greenhouse gases.</a:t>
            </a:r>
          </a:p>
        </p:txBody>
      </p:sp>
      <p:sp>
        <p:nvSpPr>
          <p:cNvPr id="7" name="Text Box 4"/>
          <p:cNvSpPr txBox="1">
            <a:spLocks noChangeArrowheads="1"/>
          </p:cNvSpPr>
          <p:nvPr/>
        </p:nvSpPr>
        <p:spPr bwMode="auto">
          <a:xfrm>
            <a:off x="1043608" y="3501008"/>
            <a:ext cx="6624736" cy="1815882"/>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800" b="1" dirty="0" smtClean="0">
                <a:latin typeface="+mn-lt"/>
              </a:rPr>
              <a:t>Anthropogenic </a:t>
            </a:r>
            <a:r>
              <a:rPr lang="en-US" sz="2800" b="1" dirty="0">
                <a:latin typeface="+mn-lt"/>
              </a:rPr>
              <a:t>emissions of </a:t>
            </a:r>
            <a:r>
              <a:rPr lang="en-US" sz="2800" b="1" dirty="0" smtClean="0">
                <a:latin typeface="+mn-lt"/>
              </a:rPr>
              <a:t>sulphur </a:t>
            </a:r>
            <a:r>
              <a:rPr lang="en-US" sz="2800" b="1" dirty="0">
                <a:latin typeface="+mn-lt"/>
              </a:rPr>
              <a:t>and nitrogen cause acid deposition, alter soil chemistry, and affect the health of ecosystems.</a:t>
            </a:r>
          </a:p>
        </p:txBody>
      </p:sp>
      <p:sp>
        <p:nvSpPr>
          <p:cNvPr id="9" name="TextBox 8"/>
          <p:cNvSpPr txBox="1"/>
          <p:nvPr/>
        </p:nvSpPr>
        <p:spPr>
          <a:xfrm>
            <a:off x="3143240" y="857232"/>
            <a:ext cx="2714644" cy="584775"/>
          </a:xfrm>
          <a:prstGeom prst="rect">
            <a:avLst/>
          </a:prstGeom>
          <a:solidFill>
            <a:schemeClr val="accent1">
              <a:lumMod val="40000"/>
              <a:lumOff val="60000"/>
            </a:schemeClr>
          </a:solidFill>
        </p:spPr>
        <p:txBody>
          <a:bodyPr wrap="square" rtlCol="0">
            <a:spAutoFit/>
          </a:bodyPr>
          <a:lstStyle/>
          <a:p>
            <a:r>
              <a:rPr lang="en-US" sz="3200" b="1" dirty="0" smtClean="0">
                <a:latin typeface="+mn-lt"/>
              </a:rPr>
              <a:t>KEY CONCEPTS</a:t>
            </a:r>
            <a:endParaRPr lang="en-US" sz="3200" b="1" dirty="0">
              <a:latin typeface="+mn-lt"/>
            </a:endParaRPr>
          </a:p>
        </p:txBody>
      </p:sp>
      <p:sp>
        <p:nvSpPr>
          <p:cNvPr id="2" name="Slide Number Placeholder 1"/>
          <p:cNvSpPr>
            <a:spLocks noGrp="1"/>
          </p:cNvSpPr>
          <p:nvPr>
            <p:ph type="sldNum" sz="quarter" idx="12"/>
          </p:nvPr>
        </p:nvSpPr>
        <p:spPr>
          <a:noFill/>
        </p:spPr>
        <p:txBody>
          <a:bodyPr/>
          <a:lstStyle/>
          <a:p>
            <a:pPr>
              <a:defRPr/>
            </a:pPr>
            <a:fld id="{D4F1BBC6-2C74-417B-933F-6B0FB2E93F4B}" type="slidenum">
              <a:rPr lang="en-US" smtClean="0">
                <a:solidFill>
                  <a:schemeClr val="tx1"/>
                </a:solidFill>
              </a:rPr>
              <a:pPr>
                <a:defRPr/>
              </a:pPr>
              <a:t>154</a:t>
            </a:fld>
            <a:endParaRPr lang="en-US" dirty="0">
              <a:solidFill>
                <a:schemeClr val="tx1"/>
              </a:solidFill>
            </a:endParaRPr>
          </a:p>
        </p:txBody>
      </p:sp>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1333577"/>
            <a:ext cx="8572560" cy="4893647"/>
          </a:xfrm>
          <a:prstGeom prst="rect">
            <a:avLst/>
          </a:prstGeom>
          <a:noFill/>
        </p:spPr>
        <p:txBody>
          <a:bodyPr wrap="square" rtlCol="0">
            <a:spAutoFit/>
          </a:bodyPr>
          <a:lstStyle/>
          <a:p>
            <a:pPr algn="l">
              <a:buFont typeface="Wingdings" pitchFamily="2" charset="2"/>
              <a:buChar char="Ø"/>
            </a:pPr>
            <a:r>
              <a:rPr lang="en-US" dirty="0" smtClean="0">
                <a:latin typeface="+mn-lt"/>
              </a:rPr>
              <a:t> Describe the major pools, sources and fluxes of </a:t>
            </a:r>
            <a:r>
              <a:rPr lang="en-US" dirty="0" smtClean="0">
                <a:solidFill>
                  <a:srgbClr val="0000FF"/>
                </a:solidFill>
                <a:latin typeface="+mn-lt"/>
              </a:rPr>
              <a:t>carbon</a:t>
            </a:r>
            <a:r>
              <a:rPr lang="en-US" dirty="0" smtClean="0">
                <a:latin typeface="+mn-lt"/>
              </a:rPr>
              <a:t>. </a:t>
            </a:r>
          </a:p>
          <a:p>
            <a:pPr lvl="0" algn="l">
              <a:buFont typeface="Wingdings" pitchFamily="2" charset="2"/>
              <a:buChar char="Ø"/>
            </a:pPr>
            <a:endParaRPr lang="en-US" dirty="0" smtClean="0">
              <a:latin typeface="+mn-lt"/>
            </a:endParaRPr>
          </a:p>
          <a:p>
            <a:pPr lvl="0" algn="l">
              <a:buFont typeface="Wingdings" pitchFamily="2" charset="2"/>
              <a:buChar char="Ø"/>
            </a:pPr>
            <a:r>
              <a:rPr lang="en-US" dirty="0" smtClean="0">
                <a:latin typeface="+mn-lt"/>
              </a:rPr>
              <a:t> Understand the relationship between </a:t>
            </a:r>
            <a:r>
              <a:rPr lang="en-US" dirty="0" smtClean="0">
                <a:solidFill>
                  <a:srgbClr val="0000FF"/>
                </a:solidFill>
                <a:latin typeface="+mn-lt"/>
              </a:rPr>
              <a:t>carbon cycling </a:t>
            </a:r>
            <a:r>
              <a:rPr lang="en-US" dirty="0" smtClean="0">
                <a:latin typeface="+mn-lt"/>
              </a:rPr>
              <a:t>and</a:t>
            </a:r>
            <a:r>
              <a:rPr lang="en-US" dirty="0" smtClean="0">
                <a:solidFill>
                  <a:srgbClr val="0000FF"/>
                </a:solidFill>
                <a:latin typeface="+mn-lt"/>
              </a:rPr>
              <a:t> climate change,</a:t>
            </a:r>
            <a:r>
              <a:rPr lang="en-US" dirty="0" smtClean="0">
                <a:latin typeface="+mn-lt"/>
              </a:rPr>
              <a:t> and the ecological consequences.</a:t>
            </a:r>
          </a:p>
          <a:p>
            <a:pPr algn="l">
              <a:buFont typeface="Wingdings" pitchFamily="2" charset="2"/>
              <a:buChar char="Ø"/>
            </a:pPr>
            <a:endParaRPr lang="en-US" dirty="0" smtClean="0">
              <a:latin typeface="+mn-lt"/>
            </a:endParaRPr>
          </a:p>
          <a:p>
            <a:pPr lvl="0" algn="l">
              <a:buFont typeface="Wingdings" pitchFamily="2" charset="2"/>
              <a:buChar char="Ø"/>
            </a:pPr>
            <a:r>
              <a:rPr lang="en-US" dirty="0" smtClean="0">
                <a:latin typeface="+mn-lt"/>
              </a:rPr>
              <a:t> Describe the major pools, sources and fluxes of </a:t>
            </a:r>
            <a:r>
              <a:rPr lang="en-US" dirty="0" smtClean="0">
                <a:solidFill>
                  <a:srgbClr val="0000FF"/>
                </a:solidFill>
                <a:latin typeface="+mn-lt"/>
              </a:rPr>
              <a:t>sulphur</a:t>
            </a:r>
            <a:r>
              <a:rPr lang="en-US" dirty="0" smtClean="0">
                <a:latin typeface="+mn-lt"/>
              </a:rPr>
              <a:t>.</a:t>
            </a:r>
          </a:p>
          <a:p>
            <a:pPr lvl="0" algn="l">
              <a:buFont typeface="Wingdings" pitchFamily="2" charset="2"/>
              <a:buChar char="Ø"/>
            </a:pPr>
            <a:endParaRPr lang="en-US" dirty="0" smtClean="0">
              <a:latin typeface="+mn-lt"/>
            </a:endParaRPr>
          </a:p>
          <a:p>
            <a:pPr lvl="0" algn="l">
              <a:buFont typeface="Wingdings" pitchFamily="2" charset="2"/>
              <a:buChar char="Ø"/>
            </a:pPr>
            <a:r>
              <a:rPr lang="en-US" dirty="0" smtClean="0">
                <a:latin typeface="+mn-lt"/>
              </a:rPr>
              <a:t> Know the effects of </a:t>
            </a:r>
            <a:r>
              <a:rPr lang="en-US" dirty="0" smtClean="0">
                <a:solidFill>
                  <a:srgbClr val="0000FF"/>
                </a:solidFill>
                <a:latin typeface="+mn-lt"/>
              </a:rPr>
              <a:t>acid rain </a:t>
            </a:r>
            <a:r>
              <a:rPr lang="en-US" dirty="0" smtClean="0">
                <a:latin typeface="+mn-lt"/>
              </a:rPr>
              <a:t>on lakes, forests, and other ecosystems.</a:t>
            </a:r>
          </a:p>
          <a:p>
            <a:pPr algn="l">
              <a:buFont typeface="Wingdings" pitchFamily="2" charset="2"/>
              <a:buChar char="Ø"/>
            </a:pPr>
            <a:endParaRPr lang="en-US" dirty="0" smtClean="0">
              <a:latin typeface="+mn-lt"/>
            </a:endParaRPr>
          </a:p>
          <a:p>
            <a:pPr algn="l">
              <a:buFont typeface="Wingdings" pitchFamily="2" charset="2"/>
              <a:buChar char="Ø"/>
            </a:pPr>
            <a:r>
              <a:rPr lang="en-US" dirty="0" smtClean="0">
                <a:latin typeface="+mn-lt"/>
              </a:rPr>
              <a:t> Describe the major pools, sources and fluxes of </a:t>
            </a:r>
            <a:r>
              <a:rPr lang="en-US" dirty="0" smtClean="0">
                <a:solidFill>
                  <a:srgbClr val="0000FF"/>
                </a:solidFill>
                <a:latin typeface="+mn-lt"/>
              </a:rPr>
              <a:t>nitrogen</a:t>
            </a:r>
            <a:r>
              <a:rPr lang="en-US" dirty="0" smtClean="0">
                <a:latin typeface="+mn-lt"/>
              </a:rPr>
              <a:t>.</a:t>
            </a:r>
          </a:p>
          <a:p>
            <a:pPr algn="l">
              <a:buFont typeface="Wingdings" pitchFamily="2" charset="2"/>
              <a:buChar char="Ø"/>
            </a:pPr>
            <a:endParaRPr lang="en-US" dirty="0" smtClean="0">
              <a:latin typeface="+mn-lt"/>
            </a:endParaRPr>
          </a:p>
          <a:p>
            <a:pPr lvl="0" algn="l">
              <a:buFont typeface="Wingdings" pitchFamily="2" charset="2"/>
              <a:buChar char="Ø"/>
            </a:pPr>
            <a:r>
              <a:rPr lang="en-US" dirty="0" smtClean="0">
                <a:latin typeface="+mn-lt"/>
              </a:rPr>
              <a:t> The role of nitrogen in limiting plant growth.</a:t>
            </a: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155</a:t>
            </a:fld>
            <a:endParaRPr lang="en-US" dirty="0"/>
          </a:p>
        </p:txBody>
      </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43108" y="1500174"/>
            <a:ext cx="4572032" cy="2616101"/>
          </a:xfrm>
          <a:prstGeom prst="rect">
            <a:avLst/>
          </a:prstGeom>
          <a:solidFill>
            <a:schemeClr val="accent1">
              <a:lumMod val="20000"/>
              <a:lumOff val="80000"/>
            </a:schemeClr>
          </a:solidFill>
          <a:ln w="25400">
            <a:solidFill>
              <a:srgbClr val="0000CC"/>
            </a:solidFill>
          </a:ln>
        </p:spPr>
        <p:txBody>
          <a:bodyPr wrap="square">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rPr>
              <a:t>K</a:t>
            </a:r>
            <a:r>
              <a:rPr lang="en-US" sz="2800" b="1" dirty="0" smtClean="0">
                <a:latin typeface="+mn-lt"/>
                <a:cs typeface="+mn-cs"/>
              </a:rPr>
              <a:t>NOW </a:t>
            </a:r>
            <a:r>
              <a:rPr lang="en-US" sz="2800" b="1" dirty="0">
                <a:latin typeface="+mn-lt"/>
                <a:cs typeface="+mn-cs"/>
              </a:rPr>
              <a:t>THESE </a:t>
            </a:r>
            <a:r>
              <a:rPr lang="en-US" sz="2800" b="1" dirty="0" smtClean="0">
                <a:latin typeface="+mn-lt"/>
                <a:cs typeface="+mn-cs"/>
              </a:rPr>
              <a:t>TERMS</a:t>
            </a:r>
          </a:p>
          <a:p>
            <a:pPr algn="l" fontAlgn="auto">
              <a:spcBef>
                <a:spcPts val="0"/>
              </a:spcBef>
              <a:spcAft>
                <a:spcPts val="0"/>
              </a:spcAft>
              <a:defRPr/>
            </a:pPr>
            <a:endParaRPr lang="en-US" sz="2800" b="1" dirty="0" smtClean="0">
              <a:latin typeface="+mn-lt"/>
            </a:endParaRP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Anthropogenic</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Weather, Climate, Climate change</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Greenhouse effect, Greenhouse gases</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Acid rain</a:t>
            </a:r>
            <a:endParaRPr lang="en-US" sz="2000" dirty="0">
              <a:solidFill>
                <a:srgbClr val="0000FF"/>
              </a:solidFill>
              <a:latin typeface="+mn-lt"/>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156</a:t>
            </a:fld>
            <a:endParaRPr lang="en-US" dirty="0"/>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7286676" cy="5755422"/>
          </a:xfrm>
          <a:prstGeom prst="rect">
            <a:avLst/>
          </a:prstGeom>
          <a:noFill/>
        </p:spPr>
        <p:txBody>
          <a:bodyPr wrap="square" rtlCol="0">
            <a:spAutoFit/>
          </a:bodyPr>
          <a:lstStyle/>
          <a:p>
            <a:pPr algn="l"/>
            <a:r>
              <a:rPr lang="en-US" sz="3200" dirty="0" smtClean="0">
                <a:latin typeface="Calibri" pitchFamily="34" charset="0"/>
              </a:rPr>
              <a:t>Ecosystem Services:</a:t>
            </a:r>
          </a:p>
          <a:p>
            <a:pPr algn="l">
              <a:buFont typeface="Arial" pitchFamily="34" charset="0"/>
              <a:buChar char="•"/>
            </a:pPr>
            <a:r>
              <a:rPr lang="en-US" dirty="0" smtClean="0">
                <a:latin typeface="Calibri" pitchFamily="34" charset="0"/>
              </a:rPr>
              <a:t> Purification of air and water</a:t>
            </a:r>
          </a:p>
          <a:p>
            <a:pPr algn="l">
              <a:buFont typeface="Arial" pitchFamily="34" charset="0"/>
              <a:buChar char="•"/>
            </a:pPr>
            <a:r>
              <a:rPr lang="en-US" dirty="0" smtClean="0">
                <a:latin typeface="Calibri" pitchFamily="34" charset="0"/>
              </a:rPr>
              <a:t> Mitigation of droughts and floods</a:t>
            </a:r>
          </a:p>
          <a:p>
            <a:pPr algn="l">
              <a:buFont typeface="Arial" pitchFamily="34" charset="0"/>
              <a:buChar char="•"/>
            </a:pPr>
            <a:r>
              <a:rPr lang="en-US" dirty="0" smtClean="0">
                <a:latin typeface="Calibri" pitchFamily="34" charset="0"/>
              </a:rPr>
              <a:t> Generation and preservation of soils and soil fertility</a:t>
            </a:r>
          </a:p>
          <a:p>
            <a:pPr algn="l">
              <a:buFont typeface="Arial" pitchFamily="34" charset="0"/>
              <a:buChar char="•"/>
            </a:pPr>
            <a:r>
              <a:rPr lang="en-US" dirty="0" smtClean="0">
                <a:latin typeface="Calibri" pitchFamily="34" charset="0"/>
              </a:rPr>
              <a:t> Detoxification and decomposition of waste</a:t>
            </a:r>
          </a:p>
          <a:p>
            <a:pPr algn="l">
              <a:buFont typeface="Arial" pitchFamily="34" charset="0"/>
              <a:buChar char="•"/>
            </a:pPr>
            <a:r>
              <a:rPr lang="en-US" dirty="0" smtClean="0">
                <a:latin typeface="Calibri" pitchFamily="34" charset="0"/>
              </a:rPr>
              <a:t> Pollination of crops and natural vegetation</a:t>
            </a:r>
          </a:p>
          <a:p>
            <a:pPr algn="l">
              <a:buFont typeface="Arial" pitchFamily="34" charset="0"/>
              <a:buChar char="•"/>
            </a:pPr>
            <a:r>
              <a:rPr lang="en-US" dirty="0" smtClean="0">
                <a:latin typeface="Calibri" pitchFamily="34" charset="0"/>
              </a:rPr>
              <a:t> Dispersal of seeds</a:t>
            </a:r>
          </a:p>
          <a:p>
            <a:pPr algn="l">
              <a:buFont typeface="Arial" pitchFamily="34" charset="0"/>
              <a:buChar char="•"/>
            </a:pPr>
            <a:r>
              <a:rPr lang="en-US" dirty="0" smtClean="0">
                <a:latin typeface="Calibri" pitchFamily="34" charset="0"/>
              </a:rPr>
              <a:t> </a:t>
            </a:r>
            <a:r>
              <a:rPr lang="en-US" b="1" dirty="0" smtClean="0">
                <a:solidFill>
                  <a:srgbClr val="FF0000"/>
                </a:solidFill>
                <a:latin typeface="Calibri" pitchFamily="34" charset="0"/>
              </a:rPr>
              <a:t>Nutrient cycling</a:t>
            </a:r>
          </a:p>
          <a:p>
            <a:pPr algn="l">
              <a:buFont typeface="Arial" pitchFamily="34" charset="0"/>
              <a:buChar char="•"/>
            </a:pPr>
            <a:r>
              <a:rPr lang="en-US" dirty="0" smtClean="0">
                <a:latin typeface="Calibri" pitchFamily="34" charset="0"/>
              </a:rPr>
              <a:t> Control of many agricultural pests by natural enemies</a:t>
            </a:r>
          </a:p>
          <a:p>
            <a:pPr algn="l">
              <a:buFont typeface="Arial" pitchFamily="34" charset="0"/>
              <a:buChar char="•"/>
            </a:pPr>
            <a:r>
              <a:rPr lang="en-US" dirty="0" smtClean="0">
                <a:latin typeface="Calibri" pitchFamily="34" charset="0"/>
              </a:rPr>
              <a:t> Maintenance of biodiversity</a:t>
            </a:r>
          </a:p>
          <a:p>
            <a:pPr algn="l">
              <a:buFont typeface="Arial" pitchFamily="34" charset="0"/>
              <a:buChar char="•"/>
            </a:pPr>
            <a:r>
              <a:rPr lang="en-US" dirty="0" smtClean="0">
                <a:latin typeface="Calibri" pitchFamily="34" charset="0"/>
              </a:rPr>
              <a:t> Protection of coastal shores from erosion</a:t>
            </a:r>
          </a:p>
          <a:p>
            <a:pPr algn="l">
              <a:buFont typeface="Arial" pitchFamily="34" charset="0"/>
              <a:buChar char="•"/>
            </a:pPr>
            <a:r>
              <a:rPr lang="en-US" dirty="0" smtClean="0">
                <a:latin typeface="Calibri" pitchFamily="34" charset="0"/>
              </a:rPr>
              <a:t> Protection from ultraviolet rays</a:t>
            </a:r>
          </a:p>
          <a:p>
            <a:pPr algn="l">
              <a:buFont typeface="Arial" pitchFamily="34" charset="0"/>
              <a:buChar char="•"/>
            </a:pPr>
            <a:r>
              <a:rPr lang="en-US" dirty="0" smtClean="0">
                <a:latin typeface="Calibri" pitchFamily="34" charset="0"/>
              </a:rPr>
              <a:t> Partial stabilization of climate</a:t>
            </a:r>
          </a:p>
          <a:p>
            <a:pPr algn="l">
              <a:buFont typeface="Arial" pitchFamily="34" charset="0"/>
              <a:buChar char="•"/>
            </a:pPr>
            <a:r>
              <a:rPr lang="en-US" dirty="0" smtClean="0">
                <a:latin typeface="Calibri" pitchFamily="34" charset="0"/>
              </a:rPr>
              <a:t> Moderation of weather extremes</a:t>
            </a:r>
          </a:p>
          <a:p>
            <a:pPr algn="l">
              <a:buFont typeface="Arial" pitchFamily="34" charset="0"/>
              <a:buChar char="•"/>
            </a:pPr>
            <a:r>
              <a:rPr lang="en-US" dirty="0" smtClean="0">
                <a:latin typeface="Calibri" pitchFamily="34" charset="0"/>
              </a:rPr>
              <a:t> Provision of aesthetic beauty</a:t>
            </a:r>
            <a:endParaRPr lang="en-US" dirty="0">
              <a:latin typeface="Calibri" pitchFamily="34" charset="0"/>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157</a:t>
            </a:fld>
            <a:endParaRPr lang="en-US" dirty="0"/>
          </a:p>
        </p:txBody>
      </p:sp>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57158" y="928670"/>
            <a:ext cx="8458200" cy="3539430"/>
          </a:xfrm>
          <a:prstGeom prst="rect">
            <a:avLst/>
          </a:prstGeom>
          <a:noFill/>
          <a:ln w="38100">
            <a:noFill/>
            <a:miter lim="800000"/>
            <a:headEnd/>
            <a:tailEnd/>
          </a:ln>
        </p:spPr>
        <p:txBody>
          <a:bodyPr>
            <a:spAutoFit/>
          </a:bodyPr>
          <a:lstStyle/>
          <a:p>
            <a:pPr indent="-136525" algn="l" eaLnBrk="0" hangingPunct="0">
              <a:tabLst>
                <a:tab pos="960438" algn="l"/>
              </a:tabLst>
            </a:pPr>
            <a:r>
              <a:rPr lang="en-CA" sz="2800" b="1" dirty="0">
                <a:solidFill>
                  <a:schemeClr val="bg2"/>
                </a:solidFill>
                <a:latin typeface="Arial" charset="0"/>
                <a:cs typeface="Arial" charset="0"/>
              </a:rPr>
              <a:t> </a:t>
            </a:r>
            <a:endParaRPr lang="en-CA" sz="2800" b="1" dirty="0" smtClean="0">
              <a:solidFill>
                <a:schemeClr val="bg2"/>
              </a:solidFill>
              <a:latin typeface="Arial" charset="0"/>
              <a:cs typeface="Arial" charset="0"/>
            </a:endParaRPr>
          </a:p>
          <a:p>
            <a:pPr indent="-136525" algn="l" eaLnBrk="0" hangingPunct="0">
              <a:tabLst>
                <a:tab pos="960438" algn="l"/>
              </a:tabLst>
            </a:pPr>
            <a:r>
              <a:rPr lang="en-CA" sz="2800" b="1" dirty="0" smtClean="0">
                <a:solidFill>
                  <a:schemeClr val="bg2"/>
                </a:solidFill>
                <a:latin typeface="Arial" charset="0"/>
                <a:cs typeface="Arial" charset="0"/>
              </a:rPr>
              <a:t> </a:t>
            </a:r>
            <a:r>
              <a:rPr lang="en-CA" sz="2800" b="1" dirty="0" smtClean="0">
                <a:solidFill>
                  <a:schemeClr val="bg1">
                    <a:lumMod val="75000"/>
                  </a:schemeClr>
                </a:solidFill>
                <a:latin typeface="Arial" charset="0"/>
                <a:cs typeface="Arial" charset="0"/>
              </a:rPr>
              <a:t>1. </a:t>
            </a:r>
            <a:r>
              <a:rPr lang="en-CA" sz="2800" b="1" dirty="0">
                <a:solidFill>
                  <a:schemeClr val="bg1">
                    <a:lumMod val="75000"/>
                  </a:schemeClr>
                </a:solidFill>
                <a:latin typeface="Arial" charset="0"/>
                <a:cs typeface="Arial" charset="0"/>
              </a:rPr>
              <a:t>Biogeochemical cycles:</a:t>
            </a:r>
            <a:endParaRPr lang="en-CA" sz="2800" dirty="0">
              <a:solidFill>
                <a:schemeClr val="bg1">
                  <a:lumMod val="75000"/>
                </a:schemeClr>
              </a:solidFill>
              <a:latin typeface="Arial" charset="0"/>
              <a:cs typeface="Arial" charset="0"/>
            </a:endParaRPr>
          </a:p>
          <a:p>
            <a:pPr lvl="1" algn="l" eaLnBrk="0" hangingPunct="0">
              <a:buFontTx/>
              <a:buChar char="•"/>
              <a:tabLst>
                <a:tab pos="960438" algn="l"/>
              </a:tabLst>
            </a:pPr>
            <a:r>
              <a:rPr lang="en-CA" sz="2800" dirty="0">
                <a:solidFill>
                  <a:schemeClr val="bg1">
                    <a:lumMod val="75000"/>
                  </a:schemeClr>
                </a:solidFill>
                <a:latin typeface="Arial" charset="0"/>
                <a:cs typeface="Arial" charset="0"/>
              </a:rPr>
              <a:t>   Exchange within an ecosystem</a:t>
            </a:r>
          </a:p>
          <a:p>
            <a:pPr indent="-136525" algn="l" eaLnBrk="0" hangingPunct="0">
              <a:tabLst>
                <a:tab pos="960438" algn="l"/>
              </a:tabLst>
            </a:pPr>
            <a:r>
              <a:rPr lang="en-CA" sz="2800" dirty="0">
                <a:solidFill>
                  <a:srgbClr val="FFFF00"/>
                </a:solidFill>
                <a:latin typeface="Arial" charset="0"/>
                <a:cs typeface="Arial" charset="0"/>
              </a:rPr>
              <a:t> </a:t>
            </a:r>
          </a:p>
          <a:p>
            <a:pPr indent="-136525" algn="l" eaLnBrk="0" hangingPunct="0">
              <a:tabLst>
                <a:tab pos="960438" algn="l"/>
              </a:tabLst>
            </a:pPr>
            <a:r>
              <a:rPr lang="en-CA" sz="2800" b="1" dirty="0">
                <a:solidFill>
                  <a:srgbClr val="0000FF"/>
                </a:solidFill>
                <a:latin typeface="Arial" charset="0"/>
                <a:cs typeface="Arial" charset="0"/>
              </a:rPr>
              <a:t> </a:t>
            </a:r>
            <a:r>
              <a:rPr lang="en-CA" sz="2800" b="1" dirty="0" smtClean="0">
                <a:solidFill>
                  <a:srgbClr val="0000FF"/>
                </a:solidFill>
                <a:latin typeface="Arial" charset="0"/>
                <a:cs typeface="Arial" charset="0"/>
              </a:rPr>
              <a:t>2. </a:t>
            </a:r>
            <a:r>
              <a:rPr lang="en-CA" sz="2800" b="1" dirty="0">
                <a:solidFill>
                  <a:srgbClr val="0000FF"/>
                </a:solidFill>
                <a:latin typeface="Arial" charset="0"/>
                <a:cs typeface="Arial" charset="0"/>
              </a:rPr>
              <a:t>Geochemical cycles:</a:t>
            </a:r>
            <a:endParaRPr lang="en-CA" sz="2800" dirty="0">
              <a:solidFill>
                <a:srgbClr val="0000FF"/>
              </a:solidFill>
              <a:latin typeface="Arial" charset="0"/>
              <a:cs typeface="Arial" charset="0"/>
            </a:endParaRPr>
          </a:p>
          <a:p>
            <a:pPr lvl="1" algn="l" eaLnBrk="0" hangingPunct="0">
              <a:buFontTx/>
              <a:buChar char="•"/>
              <a:tabLst>
                <a:tab pos="960438" algn="l"/>
              </a:tabLst>
            </a:pPr>
            <a:r>
              <a:rPr lang="en-CA" sz="2800" dirty="0">
                <a:latin typeface="Arial" charset="0"/>
                <a:cs typeface="Arial" charset="0"/>
              </a:rPr>
              <a:t>    Exchange of chemicals between ecosystems</a:t>
            </a:r>
          </a:p>
          <a:p>
            <a:pPr lvl="3" algn="l" eaLnBrk="0" hangingPunct="0">
              <a:buFontTx/>
              <a:buChar char="•"/>
              <a:tabLst>
                <a:tab pos="960438" algn="l"/>
              </a:tabLst>
            </a:pPr>
            <a:r>
              <a:rPr lang="en-CA" sz="2800" dirty="0">
                <a:latin typeface="Arial" charset="0"/>
                <a:cs typeface="Arial" charset="0"/>
              </a:rPr>
              <a:t>  Nutrients and dust</a:t>
            </a:r>
          </a:p>
          <a:p>
            <a:pPr lvl="3" algn="l" eaLnBrk="0" hangingPunct="0">
              <a:buFontTx/>
              <a:buChar char="•"/>
              <a:tabLst>
                <a:tab pos="960438" algn="l"/>
              </a:tabLst>
            </a:pPr>
            <a:r>
              <a:rPr lang="en-CA" sz="2800" dirty="0">
                <a:latin typeface="Arial" charset="0"/>
                <a:cs typeface="Arial" charset="0"/>
              </a:rPr>
              <a:t>  CO</a:t>
            </a:r>
            <a:r>
              <a:rPr lang="en-CA" sz="2800" baseline="-30000" dirty="0">
                <a:latin typeface="Arial" charset="0"/>
                <a:cs typeface="Arial" charset="0"/>
              </a:rPr>
              <a:t>2</a:t>
            </a:r>
            <a:r>
              <a:rPr lang="en-CA" sz="2800" dirty="0">
                <a:latin typeface="Arial" charset="0"/>
                <a:cs typeface="Arial" charset="0"/>
              </a:rPr>
              <a:t>, SO</a:t>
            </a:r>
            <a:r>
              <a:rPr lang="en-CA" sz="2800" baseline="-30000" dirty="0">
                <a:latin typeface="Arial" charset="0"/>
                <a:cs typeface="Arial" charset="0"/>
              </a:rPr>
              <a:t>2</a:t>
            </a:r>
            <a:r>
              <a:rPr lang="en-CA" sz="2800" dirty="0">
                <a:latin typeface="Arial" charset="0"/>
                <a:cs typeface="Arial" charset="0"/>
              </a:rPr>
              <a:t>, NO</a:t>
            </a:r>
            <a:r>
              <a:rPr lang="en-CA" sz="2800" baseline="-30000" dirty="0">
                <a:latin typeface="Arial" charset="0"/>
                <a:cs typeface="Arial" charset="0"/>
              </a:rPr>
              <a:t>x</a:t>
            </a:r>
            <a:endParaRPr lang="en-CA" sz="2800" dirty="0">
              <a:latin typeface="Arial" charset="0"/>
            </a:endParaRPr>
          </a:p>
        </p:txBody>
      </p:sp>
      <p:sp>
        <p:nvSpPr>
          <p:cNvPr id="2" name="Oval 1"/>
          <p:cNvSpPr/>
          <p:nvPr/>
        </p:nvSpPr>
        <p:spPr>
          <a:xfrm>
            <a:off x="3707904" y="3861048"/>
            <a:ext cx="936104"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932040" y="4468100"/>
            <a:ext cx="2088232" cy="461665"/>
          </a:xfrm>
          <a:prstGeom prst="rect">
            <a:avLst/>
          </a:prstGeom>
          <a:noFill/>
          <a:ln w="47625">
            <a:solidFill>
              <a:srgbClr val="FF0000"/>
            </a:solidFill>
          </a:ln>
        </p:spPr>
        <p:txBody>
          <a:bodyPr wrap="square" rtlCol="0">
            <a:spAutoFit/>
          </a:bodyPr>
          <a:lstStyle/>
          <a:p>
            <a:r>
              <a:rPr lang="en-US" dirty="0" smtClean="0"/>
              <a:t>Pages 540-543</a:t>
            </a:r>
            <a:endParaRPr lang="en-US" dirty="0"/>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158</a:t>
            </a:fld>
            <a:endParaRPr lang="en-US" dirty="0"/>
          </a:p>
        </p:txBody>
      </p:sp>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hristmas 31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2910" y="1928802"/>
            <a:ext cx="7643866" cy="4714908"/>
          </a:xfrm>
          <a:prstGeom prst="rect">
            <a:avLst/>
          </a:prstGeom>
          <a:noFill/>
          <a:ln w="9525">
            <a:noFill/>
            <a:miter lim="800000"/>
            <a:headEnd/>
            <a:tailEnd/>
          </a:ln>
        </p:spPr>
      </p:pic>
      <p:sp>
        <p:nvSpPr>
          <p:cNvPr id="654339" name="Rectangle 3"/>
          <p:cNvSpPr>
            <a:spLocks noGrp="1" noChangeArrowheads="1"/>
          </p:cNvSpPr>
          <p:nvPr>
            <p:ph type="body" idx="4294967295"/>
          </p:nvPr>
        </p:nvSpPr>
        <p:spPr>
          <a:xfrm>
            <a:off x="581052" y="2409852"/>
            <a:ext cx="7848600" cy="3519478"/>
          </a:xfrm>
        </p:spPr>
        <p:txBody>
          <a:bodyPr>
            <a:normAutofit fontScale="92500" lnSpcReduction="10000"/>
          </a:bodyPr>
          <a:lstStyle/>
          <a:p>
            <a:pPr>
              <a:lnSpc>
                <a:spcPct val="90000"/>
              </a:lnSpc>
              <a:buClrTx/>
              <a:buSzPct val="100000"/>
              <a:buFont typeface="Arial" pitchFamily="34" charset="0"/>
              <a:buChar char="•"/>
            </a:pPr>
            <a:r>
              <a:rPr lang="en-US" dirty="0"/>
              <a:t>Humans are increasingly changing the physical and chemical environment at a global scale</a:t>
            </a:r>
            <a:r>
              <a:rPr lang="en-US" dirty="0" smtClean="0"/>
              <a:t>.</a:t>
            </a:r>
          </a:p>
          <a:p>
            <a:pPr>
              <a:lnSpc>
                <a:spcPct val="90000"/>
              </a:lnSpc>
              <a:buClrTx/>
              <a:buSzPct val="100000"/>
              <a:buFont typeface="Arial" pitchFamily="34" charset="0"/>
              <a:buChar char="•"/>
            </a:pPr>
            <a:endParaRPr lang="en-US" dirty="0"/>
          </a:p>
          <a:p>
            <a:pPr>
              <a:lnSpc>
                <a:spcPct val="90000"/>
              </a:lnSpc>
              <a:buClrTx/>
              <a:buSzPct val="100000"/>
              <a:buFont typeface="Arial" pitchFamily="34" charset="0"/>
              <a:buChar char="•"/>
            </a:pPr>
            <a:r>
              <a:rPr lang="en-US" dirty="0"/>
              <a:t>Atmospheric emissions of pollutants, dust, and greenhouse gases have caused widespread environmental problems.</a:t>
            </a:r>
          </a:p>
          <a:p>
            <a:pPr>
              <a:lnSpc>
                <a:spcPct val="90000"/>
              </a:lnSpc>
              <a:buClrTx/>
              <a:buSzPct val="100000"/>
              <a:buFont typeface="Arial" pitchFamily="34" charset="0"/>
              <a:buChar char="•"/>
            </a:pPr>
            <a:endParaRPr lang="en-US" dirty="0" smtClean="0"/>
          </a:p>
          <a:p>
            <a:pPr>
              <a:lnSpc>
                <a:spcPct val="90000"/>
              </a:lnSpc>
              <a:buClrTx/>
              <a:buSzPct val="100000"/>
              <a:buFont typeface="Arial" pitchFamily="34" charset="0"/>
              <a:buChar char="•"/>
            </a:pPr>
            <a:r>
              <a:rPr lang="en-US" dirty="0" smtClean="0"/>
              <a:t>A </a:t>
            </a:r>
            <a:r>
              <a:rPr lang="en-US" dirty="0"/>
              <a:t>major focus of global ecology is the study of the environmental effects of human activities.</a:t>
            </a:r>
          </a:p>
        </p:txBody>
      </p:sp>
      <p:sp>
        <p:nvSpPr>
          <p:cNvPr id="3" name="TextBox 2"/>
          <p:cNvSpPr txBox="1"/>
          <p:nvPr/>
        </p:nvSpPr>
        <p:spPr>
          <a:xfrm>
            <a:off x="1071538" y="214290"/>
            <a:ext cx="6429420" cy="1631216"/>
          </a:xfrm>
          <a:prstGeom prst="rect">
            <a:avLst/>
          </a:prstGeom>
          <a:noFill/>
          <a:ln w="50800">
            <a:solidFill>
              <a:srgbClr val="FF0000"/>
            </a:solidFill>
          </a:ln>
        </p:spPr>
        <p:txBody>
          <a:bodyPr wrap="square" rtlCol="0">
            <a:spAutoFit/>
          </a:bodyPr>
          <a:lstStyle/>
          <a:p>
            <a:pPr marL="742950" indent="-742950">
              <a:buAutoNum type="arabicPeriod" startAt="3"/>
            </a:pPr>
            <a:r>
              <a:rPr lang="en-US" sz="4000" b="1" dirty="0" smtClean="0">
                <a:solidFill>
                  <a:srgbClr val="FF0000"/>
                </a:solidFill>
                <a:latin typeface="Calibri" pitchFamily="34" charset="0"/>
              </a:rPr>
              <a:t>The carbon budget and climate change</a:t>
            </a:r>
          </a:p>
          <a:p>
            <a:pPr marL="742950" indent="-742950"/>
            <a:r>
              <a:rPr lang="en-US" sz="2000" b="1" dirty="0" smtClean="0">
                <a:solidFill>
                  <a:srgbClr val="FF0000"/>
                </a:solidFill>
                <a:latin typeface="Calibri" pitchFamily="34" charset="0"/>
              </a:rPr>
              <a:t>Cain et al. 526-529; 532-539</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159</a:t>
            </a:fld>
            <a:endParaRPr lang="en-US" dirty="0"/>
          </a:p>
        </p:txBody>
      </p: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71414"/>
            <a:ext cx="8643998" cy="6740307"/>
          </a:xfrm>
          <a:prstGeom prst="rect">
            <a:avLst/>
          </a:prstGeom>
          <a:noFill/>
        </p:spPr>
        <p:txBody>
          <a:bodyPr wrap="square" rtlCol="0">
            <a:spAutoFit/>
          </a:bodyPr>
          <a:lstStyle/>
          <a:p>
            <a:pPr algn="l"/>
            <a:r>
              <a:rPr lang="en-US" dirty="0" smtClean="0"/>
              <a:t>The lay public, when presented with confusing data and competing arguments about climate change, deploy the mental shortcut of believing the people they most trust. Trust in the communicator is therefore crucial.</a:t>
            </a:r>
          </a:p>
          <a:p>
            <a:pPr algn="l"/>
            <a:endParaRPr lang="en-US" dirty="0" smtClean="0"/>
          </a:p>
          <a:p>
            <a:pPr algn="l"/>
            <a:r>
              <a:rPr lang="en-US" dirty="0" smtClean="0"/>
              <a:t>Unfortunately the three main climate change communicators: politicians, journalists and environmental campaigners, are among the least trusted people in society – fighting it out for bottom place in the ranking with lawyers and car salesmen. No one would pay any attention to them at all if they were not drawing on the aquifer of public trust in scientists.</a:t>
            </a:r>
          </a:p>
          <a:p>
            <a:pPr algn="l"/>
            <a:endParaRPr lang="en-US" dirty="0" smtClean="0"/>
          </a:p>
          <a:p>
            <a:pPr algn="l"/>
            <a:r>
              <a:rPr lang="en-US" dirty="0" smtClean="0"/>
              <a:t>But climate scientists have always misunderstood the dynamic of public belief and trust. They assume that belief will be built on their data and that public trust is merited by their authority. With the exception of a few outstanding communicators, they often make no attempt to speak to deeper values or make an emotional connection with the public.  (Times Educational Supplement, Nov. 22, 2009)</a:t>
            </a: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160</a:t>
            </a:fld>
            <a:endParaRPr lang="en-US" dirty="0"/>
          </a:p>
        </p:txBody>
      </p:sp>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7" name="Rectangle 3"/>
          <p:cNvSpPr>
            <a:spLocks noGrp="1" noChangeArrowheads="1"/>
          </p:cNvSpPr>
          <p:nvPr>
            <p:ph idx="1"/>
          </p:nvPr>
        </p:nvSpPr>
        <p:spPr>
          <a:xfrm>
            <a:off x="714348" y="571480"/>
            <a:ext cx="7732712" cy="3786214"/>
          </a:xfrm>
        </p:spPr>
        <p:txBody>
          <a:bodyPr>
            <a:normAutofit/>
          </a:bodyPr>
          <a:lstStyle/>
          <a:p>
            <a:pPr marL="0" indent="0">
              <a:spcBef>
                <a:spcPts val="0"/>
              </a:spcBef>
              <a:buClrTx/>
              <a:buSzPct val="100000"/>
              <a:buNone/>
            </a:pPr>
            <a:r>
              <a:rPr lang="en-US" dirty="0"/>
              <a:t>The global cycling of </a:t>
            </a:r>
            <a:r>
              <a:rPr lang="en-US" dirty="0" smtClean="0"/>
              <a:t>carbon and sulphur  (and nitrogen and phosphorus) are </a:t>
            </a:r>
            <a:r>
              <a:rPr lang="en-US" dirty="0"/>
              <a:t>emphasized because of their importance to biological activity, and their roles in the human alteration of the global environment</a:t>
            </a:r>
            <a:r>
              <a:rPr lang="en-US" dirty="0" smtClean="0"/>
              <a:t>.</a:t>
            </a:r>
          </a:p>
          <a:p>
            <a:pPr marL="0" indent="0">
              <a:spcBef>
                <a:spcPts val="0"/>
              </a:spcBef>
              <a:buClrTx/>
              <a:buSzPct val="100000"/>
              <a:buNone/>
            </a:pPr>
            <a:endParaRPr lang="en-US" dirty="0" smtClean="0"/>
          </a:p>
          <a:p>
            <a:pPr marL="0" indent="0">
              <a:spcBef>
                <a:spcPts val="0"/>
              </a:spcBef>
              <a:buClrTx/>
              <a:buSzPct val="100000"/>
              <a:buNone/>
            </a:pPr>
            <a:r>
              <a:rPr lang="en-US" dirty="0" smtClean="0"/>
              <a:t> Carbon is critical for biological activity, for energy transfer and the structure of organisms.</a:t>
            </a:r>
          </a:p>
          <a:p>
            <a:pPr marL="0" indent="0">
              <a:spcBef>
                <a:spcPts val="0"/>
              </a:spcBef>
              <a:buClrTx/>
              <a:buSzPct val="100000"/>
              <a:buNone/>
            </a:pPr>
            <a:endParaRPr lang="en-US" dirty="0"/>
          </a:p>
        </p:txBody>
      </p:sp>
      <p:sp>
        <p:nvSpPr>
          <p:cNvPr id="297988" name="Text Box 4"/>
          <p:cNvSpPr txBox="1">
            <a:spLocks noChangeArrowheads="1"/>
          </p:cNvSpPr>
          <p:nvPr/>
        </p:nvSpPr>
        <p:spPr bwMode="auto">
          <a:xfrm>
            <a:off x="500034" y="4599006"/>
            <a:ext cx="8001000" cy="1401762"/>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spcBef>
                <a:spcPct val="50000"/>
              </a:spcBef>
            </a:pPr>
            <a:r>
              <a:rPr lang="en-US" sz="2800" b="1" dirty="0">
                <a:latin typeface="Arial" charset="0"/>
              </a:rPr>
              <a:t>Concept 24.1: Elements move among geological, atmospheric, and biological pools at a global scale.</a:t>
            </a:r>
          </a:p>
        </p:txBody>
      </p:sp>
      <p:sp>
        <p:nvSpPr>
          <p:cNvPr id="2" name="Slide Number Placeholder 1"/>
          <p:cNvSpPr>
            <a:spLocks noGrp="1"/>
          </p:cNvSpPr>
          <p:nvPr>
            <p:ph type="sldNum" sz="quarter" idx="12"/>
          </p:nvPr>
        </p:nvSpPr>
        <p:spPr/>
        <p:txBody>
          <a:bodyPr/>
          <a:lstStyle/>
          <a:p>
            <a:pPr>
              <a:defRPr/>
            </a:pPr>
            <a:fld id="{6D411C36-B619-4900-90AC-54381649BE7A}" type="slidenum">
              <a:rPr lang="en-US" smtClean="0"/>
              <a:pPr>
                <a:defRPr/>
              </a:pPr>
              <a:t>161</a:t>
            </a:fld>
            <a:endParaRPr lang="en-US" dirty="0"/>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7" name="Rectangle 3"/>
          <p:cNvSpPr>
            <a:spLocks noGrp="1" noChangeArrowheads="1"/>
          </p:cNvSpPr>
          <p:nvPr>
            <p:ph type="body" idx="4294967295"/>
          </p:nvPr>
        </p:nvSpPr>
        <p:spPr>
          <a:xfrm>
            <a:off x="214282" y="428604"/>
            <a:ext cx="5661010" cy="4214842"/>
          </a:xfrm>
        </p:spPr>
        <p:txBody>
          <a:bodyPr>
            <a:normAutofit fontScale="92500" lnSpcReduction="10000"/>
          </a:bodyPr>
          <a:lstStyle/>
          <a:p>
            <a:pPr>
              <a:buClrTx/>
              <a:buSzPct val="100000"/>
              <a:buFont typeface="Arial" pitchFamily="34" charset="0"/>
              <a:buChar char="•"/>
            </a:pPr>
            <a:r>
              <a:rPr lang="en-US" dirty="0"/>
              <a:t>The major pools of C: Atmosphere, oceans, land surface (includes soils and vegetation), and sediments and </a:t>
            </a:r>
            <a:r>
              <a:rPr lang="en-US" dirty="0" smtClean="0"/>
              <a:t>rock (</a:t>
            </a:r>
            <a:r>
              <a:rPr lang="en-CA" sz="3200" dirty="0" smtClean="0">
                <a:latin typeface="Calibri" pitchFamily="34" charset="0"/>
                <a:cs typeface="Arial" charset="0"/>
              </a:rPr>
              <a:t>coal, oil, limestone, chalk etc)</a:t>
            </a:r>
            <a:r>
              <a:rPr lang="en-US" dirty="0" smtClean="0"/>
              <a:t>.</a:t>
            </a:r>
          </a:p>
          <a:p>
            <a:pPr>
              <a:buClrTx/>
              <a:buSzPct val="100000"/>
              <a:buFont typeface="Arial" pitchFamily="34" charset="0"/>
              <a:buChar char="•"/>
            </a:pPr>
            <a:endParaRPr lang="en-US" dirty="0"/>
          </a:p>
          <a:p>
            <a:pPr>
              <a:buClrTx/>
              <a:buSzPct val="100000"/>
              <a:buFont typeface="Arial" pitchFamily="34" charset="0"/>
              <a:buChar char="•"/>
            </a:pPr>
            <a:r>
              <a:rPr lang="en-US" dirty="0"/>
              <a:t>99% of global C is in sediments and rock; the most stable pool, it takes up and releases C on geological time scales</a:t>
            </a:r>
            <a:r>
              <a:rPr lang="en-US" dirty="0" smtClean="0"/>
              <a:t>.</a:t>
            </a:r>
            <a:endParaRPr lang="en-US" dirty="0"/>
          </a:p>
        </p:txBody>
      </p:sp>
      <p:pic>
        <p:nvPicPr>
          <p:cNvPr id="3" name="Picture 2" descr="Coal_Train.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04788" y="2786058"/>
            <a:ext cx="2667805" cy="4000528"/>
          </a:xfrm>
          <a:prstGeom prst="rect">
            <a:avLst/>
          </a:prstGeom>
        </p:spPr>
      </p:pic>
      <p:pic>
        <p:nvPicPr>
          <p:cNvPr id="4" name="Picture 3" descr="B2LASCA060YNECAVF3OHLCABZKHZPCAIFRJR2CAOY7OCYCAR0J6LTCALWUEOPCA5L2HG5CA6O8WTRCA3WSEYACA4L4AHSCAUX26GGCAWF15UMCA5UK3M3CAPP99EUCADHGBOYCAIOV5YYCAR48IFZ.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28926" y="4714885"/>
            <a:ext cx="3130394" cy="2143116"/>
          </a:xfrm>
          <a:prstGeom prst="rect">
            <a:avLst/>
          </a:prstGeom>
        </p:spPr>
      </p:pic>
      <p:pic>
        <p:nvPicPr>
          <p:cNvPr id="5" name="Picture 4" descr="JOYRRCA78VBI9CAMAK7MSCAHN5XPOCA889T23CA2GPFGYCAV8AHMKCAU0TXCMCAI1KV3TCA56MEQRCAOHSITGCAU1DVUSCAL3JQMNCA6AMTCECA0Z6Z57CA5KXUB7CAWNN800CAIM8TPPCA6BKLLX.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725899"/>
            <a:ext cx="2857488" cy="2132126"/>
          </a:xfrm>
          <a:prstGeom prst="rect">
            <a:avLst/>
          </a:prstGeom>
        </p:spPr>
      </p:pic>
      <p:pic>
        <p:nvPicPr>
          <p:cNvPr id="21505" name="Picture 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857884" y="0"/>
            <a:ext cx="3286115" cy="250030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162</a:t>
            </a:fld>
            <a:endParaRPr lang="en-US" dirty="0"/>
          </a:p>
        </p:txBody>
      </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9" name="Text Box 3"/>
          <p:cNvSpPr txBox="1">
            <a:spLocks noChangeArrowheads="1"/>
          </p:cNvSpPr>
          <p:nvPr/>
        </p:nvSpPr>
        <p:spPr bwMode="auto">
          <a:xfrm>
            <a:off x="0" y="14888"/>
            <a:ext cx="9144000" cy="830997"/>
          </a:xfrm>
          <a:prstGeom prst="rect">
            <a:avLst/>
          </a:prstGeom>
          <a:noFill/>
          <a:ln w="9525">
            <a:noFill/>
            <a:miter lim="800000"/>
            <a:headEnd/>
            <a:tailEnd/>
          </a:ln>
          <a:effectLst/>
        </p:spPr>
        <p:txBody>
          <a:bodyPr wrap="square" anchor="ctr">
            <a:spAutoFit/>
          </a:bodyPr>
          <a:lstStyle/>
          <a:p>
            <a:pPr>
              <a:spcBef>
                <a:spcPts val="0"/>
              </a:spcBef>
            </a:pPr>
            <a:r>
              <a:rPr lang="en-US" dirty="0">
                <a:latin typeface="+mj-lt"/>
              </a:rPr>
              <a:t>Figure 24.3  The Global Carbon </a:t>
            </a:r>
            <a:r>
              <a:rPr lang="en-US" dirty="0" smtClean="0">
                <a:latin typeface="+mj-lt"/>
              </a:rPr>
              <a:t>Cycle</a:t>
            </a:r>
          </a:p>
          <a:p>
            <a:pPr>
              <a:spcBef>
                <a:spcPts val="0"/>
              </a:spcBef>
            </a:pPr>
            <a:r>
              <a:rPr lang="en-US" dirty="0" smtClean="0">
                <a:latin typeface="+mj-lt"/>
              </a:rPr>
              <a:t>(pools in Pg [10</a:t>
            </a:r>
            <a:r>
              <a:rPr lang="en-US" baseline="30000" dirty="0" smtClean="0">
                <a:latin typeface="+mj-lt"/>
              </a:rPr>
              <a:t>15</a:t>
            </a:r>
            <a:r>
              <a:rPr lang="en-US" dirty="0" smtClean="0">
                <a:latin typeface="+mj-lt"/>
              </a:rPr>
              <a:t>g]; fluxes in Pg/yr)</a:t>
            </a:r>
          </a:p>
        </p:txBody>
      </p:sp>
      <p:pic>
        <p:nvPicPr>
          <p:cNvPr id="592900" name="Picture 4" descr="Ecology-Fig-24-03-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7158" y="928670"/>
            <a:ext cx="7929618" cy="5950160"/>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163</a:t>
            </a:fld>
            <a:endParaRPr lang="en-US" dirty="0"/>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9" name="Rectangle 3"/>
          <p:cNvSpPr>
            <a:spLocks noGrp="1" noChangeArrowheads="1"/>
          </p:cNvSpPr>
          <p:nvPr>
            <p:ph type="body" idx="4294967295"/>
          </p:nvPr>
        </p:nvSpPr>
        <p:spPr>
          <a:xfrm>
            <a:off x="285720" y="857232"/>
            <a:ext cx="7732712" cy="4953000"/>
          </a:xfrm>
        </p:spPr>
        <p:txBody>
          <a:bodyPr>
            <a:normAutofit/>
          </a:bodyPr>
          <a:lstStyle/>
          <a:p>
            <a:pPr>
              <a:lnSpc>
                <a:spcPct val="120000"/>
              </a:lnSpc>
              <a:spcBef>
                <a:spcPts val="0"/>
              </a:spcBef>
              <a:buClrTx/>
              <a:buFont typeface="Arial" pitchFamily="34" charset="0"/>
              <a:buChar char="•"/>
            </a:pPr>
            <a:r>
              <a:rPr lang="en-US" sz="3300" dirty="0" smtClean="0"/>
              <a:t>C </a:t>
            </a:r>
            <a:r>
              <a:rPr lang="en-US" sz="3300" dirty="0"/>
              <a:t>in the atmosphere occurs primarily as carbon dioxide (CO</a:t>
            </a:r>
            <a:r>
              <a:rPr lang="en-US" sz="3300" baseline="-25000" dirty="0"/>
              <a:t>2</a:t>
            </a:r>
            <a:r>
              <a:rPr lang="en-US" sz="3300" dirty="0"/>
              <a:t>) and methane (CH</a:t>
            </a:r>
            <a:r>
              <a:rPr lang="en-US" sz="3300" baseline="-25000" dirty="0"/>
              <a:t>4</a:t>
            </a:r>
            <a:r>
              <a:rPr lang="en-US" sz="3300" dirty="0"/>
              <a:t>).</a:t>
            </a:r>
          </a:p>
          <a:p>
            <a:pPr>
              <a:lnSpc>
                <a:spcPct val="120000"/>
              </a:lnSpc>
              <a:spcBef>
                <a:spcPts val="0"/>
              </a:spcBef>
              <a:buClrTx/>
              <a:buFont typeface="Arial" pitchFamily="34" charset="0"/>
              <a:buChar char="•"/>
            </a:pPr>
            <a:endParaRPr lang="en-US" sz="3300" dirty="0" smtClean="0"/>
          </a:p>
          <a:p>
            <a:pPr>
              <a:lnSpc>
                <a:spcPct val="120000"/>
              </a:lnSpc>
              <a:spcBef>
                <a:spcPts val="0"/>
              </a:spcBef>
              <a:buClrTx/>
              <a:buFont typeface="Arial" pitchFamily="34" charset="0"/>
              <a:buChar char="•"/>
            </a:pPr>
            <a:r>
              <a:rPr lang="en-US" sz="3300" dirty="0" smtClean="0"/>
              <a:t>Both </a:t>
            </a:r>
            <a:r>
              <a:rPr lang="en-US" sz="3300" dirty="0"/>
              <a:t>are greenhouse gases that influence atmospheric absorption and retention of infrared </a:t>
            </a:r>
            <a:r>
              <a:rPr lang="en-US" sz="3300" dirty="0" smtClean="0"/>
              <a:t>radiation.</a:t>
            </a:r>
          </a:p>
          <a:p>
            <a:pPr>
              <a:lnSpc>
                <a:spcPct val="120000"/>
              </a:lnSpc>
              <a:spcBef>
                <a:spcPts val="0"/>
              </a:spcBef>
              <a:buClrTx/>
              <a:buFont typeface="Arial" pitchFamily="34" charset="0"/>
              <a:buChar char="•"/>
            </a:pPr>
            <a:endParaRPr lang="en-US" sz="3300" dirty="0" smtClean="0">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164</a:t>
            </a:fld>
            <a:endParaRPr lang="en-US" dirty="0"/>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8675" name="Rectangle 3"/>
          <p:cNvSpPr>
            <a:spLocks noGrp="1" noChangeArrowheads="1"/>
          </p:cNvSpPr>
          <p:nvPr>
            <p:ph type="body" idx="4294967295"/>
          </p:nvPr>
        </p:nvSpPr>
        <p:spPr>
          <a:xfrm>
            <a:off x="642910" y="928670"/>
            <a:ext cx="7732712" cy="4953000"/>
          </a:xfrm>
        </p:spPr>
        <p:txBody>
          <a:bodyPr>
            <a:normAutofit fontScale="92500" lnSpcReduction="10000"/>
          </a:bodyPr>
          <a:lstStyle/>
          <a:p>
            <a:pPr>
              <a:buClrTx/>
              <a:buSzPct val="100000"/>
              <a:buFont typeface="Arial" pitchFamily="34" charset="0"/>
              <a:buChar char="•"/>
            </a:pPr>
            <a:r>
              <a:rPr lang="en-US" dirty="0"/>
              <a:t>Ocean surface water takes up CO</a:t>
            </a:r>
            <a:r>
              <a:rPr lang="en-US" baseline="-25000" dirty="0"/>
              <a:t>2</a:t>
            </a:r>
            <a:r>
              <a:rPr lang="en-US" dirty="0"/>
              <a:t> from the atmosphere by diffusion.</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C </a:t>
            </a:r>
            <a:r>
              <a:rPr lang="en-US" dirty="0"/>
              <a:t>is transferred to deeper water mostly as organic detritus and carbonate shells.</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Upwellings </a:t>
            </a:r>
            <a:r>
              <a:rPr lang="en-US" dirty="0"/>
              <a:t>bring C-rich water to the surface, releasing CO</a:t>
            </a:r>
            <a:r>
              <a:rPr lang="en-US" baseline="-25000" dirty="0"/>
              <a:t>2</a:t>
            </a:r>
            <a:r>
              <a:rPr lang="en-US" dirty="0"/>
              <a:t> to the atmosphere</a:t>
            </a:r>
            <a:r>
              <a:rPr lang="en-US" dirty="0" smtClean="0"/>
              <a:t>.</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CO</a:t>
            </a:r>
            <a:r>
              <a:rPr lang="en-US" baseline="-25000" dirty="0" smtClean="0"/>
              <a:t>2</a:t>
            </a:r>
            <a:r>
              <a:rPr lang="en-US" dirty="0" smtClean="0"/>
              <a:t> is exchanged with atmosphere mostly by photosynthesis and respiration.</a:t>
            </a:r>
          </a:p>
          <a:p>
            <a:pPr>
              <a:buClrTx/>
              <a:buSzPct val="100000"/>
              <a:buNone/>
            </a:pPr>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165</a:t>
            </a:fld>
            <a:endParaRPr lang="en-US" dirty="0"/>
          </a:p>
        </p:txBody>
      </p: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0723" name="Rectangle 3"/>
          <p:cNvSpPr>
            <a:spLocks noGrp="1" noChangeArrowheads="1"/>
          </p:cNvSpPr>
          <p:nvPr>
            <p:ph type="body" idx="4294967295"/>
          </p:nvPr>
        </p:nvSpPr>
        <p:spPr>
          <a:xfrm>
            <a:off x="0" y="285752"/>
            <a:ext cx="7929618" cy="3286124"/>
          </a:xfrm>
        </p:spPr>
        <p:txBody>
          <a:bodyPr>
            <a:normAutofit fontScale="85000" lnSpcReduction="20000"/>
          </a:bodyPr>
          <a:lstStyle/>
          <a:p>
            <a:pPr>
              <a:buClrTx/>
              <a:buSzPct val="100000"/>
              <a:buFont typeface="Arial" pitchFamily="34" charset="0"/>
              <a:buChar char="•"/>
            </a:pPr>
            <a:r>
              <a:rPr lang="en-US" dirty="0" smtClean="0"/>
              <a:t>Prior to the Industrial Revolution, these two fluxes were roughly equal, with no net change in atmospheric CO</a:t>
            </a:r>
            <a:r>
              <a:rPr lang="en-US" baseline="-25000" dirty="0" smtClean="0"/>
              <a:t>2</a:t>
            </a:r>
            <a:r>
              <a:rPr lang="en-US" dirty="0" smtClean="0"/>
              <a:t>.</a:t>
            </a:r>
          </a:p>
          <a:p>
            <a:pPr>
              <a:buClrTx/>
              <a:buSzPct val="100000"/>
              <a:buFont typeface="Arial" pitchFamily="34" charset="0"/>
              <a:buChar char="•"/>
            </a:pPr>
            <a:endParaRPr lang="en-US" dirty="0" smtClean="0"/>
          </a:p>
          <a:p>
            <a:pPr>
              <a:lnSpc>
                <a:spcPct val="120000"/>
              </a:lnSpc>
              <a:spcBef>
                <a:spcPts val="0"/>
              </a:spcBef>
              <a:buClrTx/>
              <a:buFont typeface="Arial" pitchFamily="34" charset="0"/>
              <a:buChar char="•"/>
            </a:pPr>
            <a:r>
              <a:rPr lang="en-CA" dirty="0" smtClean="0">
                <a:cs typeface="Arial" charset="0"/>
              </a:rPr>
              <a:t>Human activity produces about 5-10% of natural emissions </a:t>
            </a:r>
          </a:p>
          <a:p>
            <a:pPr lvl="1" eaLnBrk="0" hangingPunct="0">
              <a:lnSpc>
                <a:spcPct val="120000"/>
              </a:lnSpc>
              <a:spcBef>
                <a:spcPts val="0"/>
              </a:spcBef>
              <a:buClrTx/>
              <a:buSzPct val="80000"/>
              <a:buFont typeface="Arial" pitchFamily="34" charset="0"/>
              <a:buChar char="•"/>
              <a:tabLst>
                <a:tab pos="639763" algn="l"/>
              </a:tabLst>
            </a:pPr>
            <a:r>
              <a:rPr lang="en-CA" sz="3000" dirty="0" smtClean="0">
                <a:solidFill>
                  <a:srgbClr val="FF0000"/>
                </a:solidFill>
                <a:cs typeface="Arial" charset="0"/>
              </a:rPr>
              <a:t>  mostly due to burning fossil fuels (80%)</a:t>
            </a:r>
          </a:p>
          <a:p>
            <a:pPr lvl="1" eaLnBrk="0" hangingPunct="0">
              <a:lnSpc>
                <a:spcPct val="120000"/>
              </a:lnSpc>
              <a:spcBef>
                <a:spcPts val="0"/>
              </a:spcBef>
              <a:buClrTx/>
              <a:buSzPct val="80000"/>
              <a:buFont typeface="Arial" pitchFamily="34" charset="0"/>
              <a:buChar char="•"/>
              <a:tabLst>
                <a:tab pos="639763" algn="l"/>
              </a:tabLst>
            </a:pPr>
            <a:r>
              <a:rPr lang="en-CA" sz="3000" dirty="0" smtClean="0">
                <a:solidFill>
                  <a:srgbClr val="FF0000"/>
                </a:solidFill>
                <a:cs typeface="Arial" charset="0"/>
              </a:rPr>
              <a:t>  deforestation (20%)</a:t>
            </a:r>
          </a:p>
        </p:txBody>
      </p:sp>
      <p:pic>
        <p:nvPicPr>
          <p:cNvPr id="3" name="Picture 2" descr="Deforestation.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71934" y="3048024"/>
            <a:ext cx="5072066" cy="3810000"/>
          </a:xfrm>
          <a:prstGeom prst="rect">
            <a:avLst/>
          </a:prstGeom>
        </p:spPr>
      </p:pic>
      <p:sp>
        <p:nvSpPr>
          <p:cNvPr id="4" name="TextBox 3"/>
          <p:cNvSpPr txBox="1"/>
          <p:nvPr/>
        </p:nvSpPr>
        <p:spPr>
          <a:xfrm>
            <a:off x="285720" y="3251674"/>
            <a:ext cx="3786214" cy="2677656"/>
          </a:xfrm>
          <a:prstGeom prst="rect">
            <a:avLst/>
          </a:prstGeom>
          <a:noFill/>
        </p:spPr>
        <p:txBody>
          <a:bodyPr wrap="square" rtlCol="0">
            <a:spAutoFit/>
          </a:bodyPr>
          <a:lstStyle/>
          <a:p>
            <a:pPr algn="l"/>
            <a:r>
              <a:rPr lang="en-US" dirty="0" smtClean="0">
                <a:latin typeface="+mj-lt"/>
              </a:rPr>
              <a:t>Removing the forest canopy warms the soil, increasing rates of decomposition and respiration. Burning trees also releases CO</a:t>
            </a:r>
            <a:r>
              <a:rPr lang="en-US" baseline="-25000" dirty="0" smtClean="0">
                <a:latin typeface="+mj-lt"/>
              </a:rPr>
              <a:t>2</a:t>
            </a:r>
            <a:r>
              <a:rPr lang="en-US" dirty="0" smtClean="0">
                <a:latin typeface="+mj-lt"/>
              </a:rPr>
              <a:t>, and small amounts of CO and CH</a:t>
            </a:r>
            <a:r>
              <a:rPr lang="en-US" baseline="-25000" dirty="0" smtClean="0">
                <a:latin typeface="+mj-lt"/>
              </a:rPr>
              <a:t>4</a:t>
            </a:r>
            <a:r>
              <a:rPr lang="en-US" dirty="0" smtClean="0">
                <a:latin typeface="+mj-lt"/>
              </a:rPr>
              <a:t> to the atmosphere.</a:t>
            </a:r>
            <a:endParaRPr lang="en-US" dirty="0">
              <a:latin typeface="+mj-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166</a:t>
            </a:fld>
            <a:endParaRPr lang="en-US" dirty="0"/>
          </a:p>
        </p:txBody>
      </p: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9" name="Rectangle 3"/>
          <p:cNvSpPr>
            <a:spLocks noGrp="1" noChangeArrowheads="1"/>
          </p:cNvSpPr>
          <p:nvPr>
            <p:ph type="body" idx="4294967295"/>
          </p:nvPr>
        </p:nvSpPr>
        <p:spPr>
          <a:xfrm>
            <a:off x="428596" y="714356"/>
            <a:ext cx="7732712" cy="5357850"/>
          </a:xfrm>
        </p:spPr>
        <p:txBody>
          <a:bodyPr>
            <a:normAutofit fontScale="77500" lnSpcReduction="20000"/>
          </a:bodyPr>
          <a:lstStyle/>
          <a:p>
            <a:pPr marL="0" lvl="1" indent="0" eaLnBrk="0" hangingPunct="0">
              <a:lnSpc>
                <a:spcPct val="120000"/>
              </a:lnSpc>
              <a:spcBef>
                <a:spcPts val="0"/>
              </a:spcBef>
              <a:buClrTx/>
              <a:buSzPct val="80000"/>
              <a:tabLst>
                <a:tab pos="182880" algn="l"/>
              </a:tabLst>
            </a:pPr>
            <a:r>
              <a:rPr lang="en-CA" sz="3000" dirty="0" smtClean="0">
                <a:cs typeface="Arial" charset="0"/>
              </a:rPr>
              <a:t> For most of the past 12000 years, C</a:t>
            </a:r>
            <a:r>
              <a:rPr lang="en-US" sz="2400" dirty="0" smtClean="0"/>
              <a:t>O</a:t>
            </a:r>
            <a:r>
              <a:rPr lang="en-US" sz="2400" baseline="-25000" dirty="0" smtClean="0"/>
              <a:t>2</a:t>
            </a:r>
            <a:r>
              <a:rPr lang="en-CA" sz="3000" dirty="0" smtClean="0">
                <a:cs typeface="Arial" charset="0"/>
              </a:rPr>
              <a:t> levels relatively  	stable between 260-280ppm</a:t>
            </a:r>
          </a:p>
          <a:p>
            <a:pPr marL="0" lvl="1" indent="0" eaLnBrk="0" hangingPunct="0">
              <a:lnSpc>
                <a:spcPct val="120000"/>
              </a:lnSpc>
              <a:spcBef>
                <a:spcPts val="0"/>
              </a:spcBef>
              <a:buClrTx/>
              <a:buSzPct val="80000"/>
              <a:tabLst>
                <a:tab pos="182880" algn="l"/>
              </a:tabLst>
            </a:pPr>
            <a:r>
              <a:rPr lang="en-CA" sz="3000" dirty="0" smtClean="0">
                <a:cs typeface="Arial" charset="0"/>
              </a:rPr>
              <a:t> Before industrial revolution</a:t>
            </a:r>
            <a:r>
              <a:rPr lang="en-CA" sz="3000" baseline="-30000" dirty="0" smtClean="0">
                <a:cs typeface="Arial" charset="0"/>
              </a:rPr>
              <a:t> </a:t>
            </a:r>
            <a:r>
              <a:rPr lang="en-CA" sz="3000" dirty="0" smtClean="0">
                <a:cs typeface="Arial" charset="0"/>
              </a:rPr>
              <a:t>280ppm</a:t>
            </a:r>
          </a:p>
          <a:p>
            <a:pPr marL="0" lvl="1" indent="0" eaLnBrk="0" hangingPunct="0">
              <a:lnSpc>
                <a:spcPct val="120000"/>
              </a:lnSpc>
              <a:spcBef>
                <a:spcPts val="0"/>
              </a:spcBef>
              <a:buClrTx/>
              <a:buSzPct val="80000"/>
              <a:tabLst>
                <a:tab pos="182880" algn="l"/>
              </a:tabLst>
            </a:pPr>
            <a:r>
              <a:rPr lang="en-CA" sz="3000" dirty="0" smtClean="0">
                <a:cs typeface="Arial" charset="0"/>
              </a:rPr>
              <a:t> Currently about 380ppm</a:t>
            </a:r>
          </a:p>
          <a:p>
            <a:pPr marL="0" lvl="1" indent="0" eaLnBrk="0" hangingPunct="0">
              <a:lnSpc>
                <a:spcPct val="120000"/>
              </a:lnSpc>
              <a:spcBef>
                <a:spcPts val="0"/>
              </a:spcBef>
              <a:buClrTx/>
              <a:buSzPct val="80000"/>
              <a:tabLst>
                <a:tab pos="182880" algn="l"/>
              </a:tabLst>
            </a:pPr>
            <a:r>
              <a:rPr lang="en-CA" sz="3000" dirty="0" smtClean="0">
                <a:cs typeface="Arial" charset="0"/>
              </a:rPr>
              <a:t> Projected to be 700ppm by 2100 (unless rather 	  	profound change to human activities)</a:t>
            </a:r>
            <a:endParaRPr lang="en-CA" sz="3000" dirty="0" smtClean="0"/>
          </a:p>
          <a:p>
            <a:pPr>
              <a:buClrTx/>
              <a:buSzPct val="100000"/>
              <a:tabLst>
                <a:tab pos="182880" algn="l"/>
              </a:tabLst>
            </a:pPr>
            <a:endParaRPr lang="en-US" dirty="0" smtClean="0"/>
          </a:p>
          <a:p>
            <a:pPr marL="0" indent="0">
              <a:buClrTx/>
              <a:buSzPct val="90000"/>
              <a:buFont typeface="Arial" pitchFamily="34" charset="0"/>
              <a:buChar char="•"/>
              <a:tabLst>
                <a:tab pos="182880" algn="l"/>
              </a:tabLst>
            </a:pPr>
            <a:r>
              <a:rPr lang="en-US" b="1" dirty="0" smtClean="0">
                <a:solidFill>
                  <a:srgbClr val="0000FF"/>
                </a:solidFill>
              </a:rPr>
              <a:t> Anthropogenic</a:t>
            </a:r>
            <a:r>
              <a:rPr lang="en-US" dirty="0" smtClean="0"/>
              <a:t> (human associated) emissions </a:t>
            </a:r>
            <a:r>
              <a:rPr lang="en-US" dirty="0"/>
              <a:t>of CO</a:t>
            </a:r>
            <a:r>
              <a:rPr lang="en-US" baseline="-25000" dirty="0"/>
              <a:t>2</a:t>
            </a:r>
            <a:r>
              <a:rPr lang="en-US" dirty="0"/>
              <a:t> </a:t>
            </a:r>
            <a:r>
              <a:rPr lang="en-US" dirty="0" smtClean="0"/>
              <a:t>	doubled </a:t>
            </a:r>
            <a:r>
              <a:rPr lang="en-US" dirty="0"/>
              <a:t>from 1970 to 2005</a:t>
            </a:r>
            <a:r>
              <a:rPr lang="en-US" dirty="0" smtClean="0"/>
              <a:t>.</a:t>
            </a:r>
          </a:p>
          <a:p>
            <a:pPr marL="0" indent="0">
              <a:buClrTx/>
              <a:buSzPct val="90000"/>
              <a:buFont typeface="Arial" pitchFamily="34" charset="0"/>
              <a:buChar char="•"/>
              <a:tabLst>
                <a:tab pos="182880" algn="l"/>
              </a:tabLst>
            </a:pPr>
            <a:endParaRPr lang="en-US" dirty="0"/>
          </a:p>
          <a:p>
            <a:pPr marL="0" indent="0">
              <a:buClrTx/>
              <a:buSzPct val="90000"/>
              <a:buFont typeface="Arial" pitchFamily="34" charset="0"/>
              <a:buChar char="•"/>
              <a:tabLst>
                <a:tab pos="182880" algn="l"/>
              </a:tabLst>
            </a:pPr>
            <a:r>
              <a:rPr lang="en-US" dirty="0" smtClean="0"/>
              <a:t> About </a:t>
            </a:r>
            <a:r>
              <a:rPr lang="en-US" dirty="0"/>
              <a:t>half is taken up by the oceans and terrestrial </a:t>
            </a:r>
            <a:r>
              <a:rPr lang="en-US" dirty="0" smtClean="0"/>
              <a:t>	biota</a:t>
            </a:r>
            <a:r>
              <a:rPr lang="en-US" dirty="0"/>
              <a:t>. </a:t>
            </a:r>
            <a:r>
              <a:rPr lang="en-US" dirty="0" smtClean="0"/>
              <a:t>	However</a:t>
            </a:r>
            <a:r>
              <a:rPr lang="en-US" dirty="0"/>
              <a:t>, this proportion will decrease because </a:t>
            </a:r>
            <a:r>
              <a:rPr lang="en-US" dirty="0" smtClean="0"/>
              <a:t>the </a:t>
            </a:r>
            <a:r>
              <a:rPr lang="en-US" dirty="0"/>
              <a:t>fluxes of </a:t>
            </a:r>
            <a:r>
              <a:rPr lang="en-US" dirty="0" smtClean="0"/>
              <a:t>	terrestrial </a:t>
            </a:r>
            <a:r>
              <a:rPr lang="en-US" dirty="0"/>
              <a:t>ecosystem and ocean uptake will not keep pace </a:t>
            </a:r>
            <a:r>
              <a:rPr lang="en-US" dirty="0" smtClean="0"/>
              <a:t>	with </a:t>
            </a:r>
            <a:r>
              <a:rPr lang="en-US" dirty="0"/>
              <a:t>the rate of atmospheric increase.</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167</a:t>
            </a:fld>
            <a:endParaRPr lang="en-US" dirty="0"/>
          </a:p>
        </p:txBody>
      </p:sp>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5" name="Text Box 3"/>
          <p:cNvSpPr txBox="1">
            <a:spLocks noChangeArrowheads="1"/>
          </p:cNvSpPr>
          <p:nvPr/>
        </p:nvSpPr>
        <p:spPr bwMode="auto">
          <a:xfrm>
            <a:off x="0" y="-62557"/>
            <a:ext cx="9144000" cy="461665"/>
          </a:xfrm>
          <a:prstGeom prst="rect">
            <a:avLst/>
          </a:prstGeom>
          <a:noFill/>
          <a:ln w="9525">
            <a:noFill/>
            <a:miter lim="800000"/>
            <a:headEnd/>
            <a:tailEnd/>
          </a:ln>
          <a:effectLst/>
        </p:spPr>
        <p:txBody>
          <a:bodyPr anchor="ctr">
            <a:spAutoFit/>
          </a:bodyPr>
          <a:lstStyle/>
          <a:p>
            <a:pPr>
              <a:spcBef>
                <a:spcPct val="50000"/>
              </a:spcBef>
            </a:pPr>
            <a:r>
              <a:rPr lang="en-US" dirty="0">
                <a:latin typeface="+mn-lt"/>
              </a:rPr>
              <a:t>Figure </a:t>
            </a:r>
            <a:r>
              <a:rPr lang="en-US" dirty="0" smtClean="0">
                <a:latin typeface="+mn-lt"/>
              </a:rPr>
              <a:t>24.6  </a:t>
            </a:r>
            <a:r>
              <a:rPr lang="en-US" dirty="0">
                <a:latin typeface="+mn-lt"/>
              </a:rPr>
              <a:t>Temporal Changes in Atmospheric CO</a:t>
            </a:r>
            <a:r>
              <a:rPr lang="en-US" baseline="-25000" dirty="0">
                <a:latin typeface="+mn-lt"/>
              </a:rPr>
              <a:t>2</a:t>
            </a:r>
            <a:r>
              <a:rPr lang="en-US" dirty="0">
                <a:latin typeface="+mn-lt"/>
              </a:rPr>
              <a:t> and CH</a:t>
            </a:r>
            <a:r>
              <a:rPr lang="en-US" baseline="-25000" dirty="0">
                <a:latin typeface="+mn-lt"/>
              </a:rPr>
              <a:t>4</a:t>
            </a:r>
          </a:p>
        </p:txBody>
      </p:sp>
      <p:pic>
        <p:nvPicPr>
          <p:cNvPr id="4"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496" y="549275"/>
            <a:ext cx="9073008" cy="630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168</a:t>
            </a:fld>
            <a:endParaRPr lang="en-US" dirty="0"/>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Vostok%20Ice%20Core%20Schematic.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857620" y="0"/>
            <a:ext cx="5286412" cy="6858000"/>
          </a:xfrm>
          <a:prstGeom prst="rect">
            <a:avLst/>
          </a:prstGeom>
        </p:spPr>
      </p:pic>
      <p:pic>
        <p:nvPicPr>
          <p:cNvPr id="2" name="Picture 1" descr="es2105_p1_vostok_b.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785794"/>
            <a:ext cx="4071935" cy="2928958"/>
          </a:xfrm>
          <a:prstGeom prst="rect">
            <a:avLst/>
          </a:prstGeom>
        </p:spPr>
      </p:pic>
      <p:sp>
        <p:nvSpPr>
          <p:cNvPr id="4" name="TextBox 3"/>
          <p:cNvSpPr txBox="1"/>
          <p:nvPr/>
        </p:nvSpPr>
        <p:spPr>
          <a:xfrm>
            <a:off x="428596" y="4071942"/>
            <a:ext cx="2643206" cy="830997"/>
          </a:xfrm>
          <a:prstGeom prst="rect">
            <a:avLst/>
          </a:prstGeom>
          <a:noFill/>
        </p:spPr>
        <p:txBody>
          <a:bodyPr wrap="square" rtlCol="0">
            <a:spAutoFit/>
          </a:bodyPr>
          <a:lstStyle/>
          <a:p>
            <a:r>
              <a:rPr lang="en-US" dirty="0" smtClean="0">
                <a:latin typeface="+mn-lt"/>
              </a:rPr>
              <a:t>Vostok Ice core, Antarctica</a:t>
            </a:r>
            <a:endParaRPr lang="en-US" dirty="0">
              <a:latin typeface="+mn-lt"/>
            </a:endParaRPr>
          </a:p>
        </p:txBody>
      </p:sp>
      <p:sp>
        <p:nvSpPr>
          <p:cNvPr id="5" name="Slide Number Placeholder 4"/>
          <p:cNvSpPr>
            <a:spLocks noGrp="1"/>
          </p:cNvSpPr>
          <p:nvPr>
            <p:ph type="sldNum" sz="quarter" idx="12"/>
          </p:nvPr>
        </p:nvSpPr>
        <p:spPr/>
        <p:txBody>
          <a:bodyPr/>
          <a:lstStyle/>
          <a:p>
            <a:pPr>
              <a:defRPr/>
            </a:pPr>
            <a:fld id="{D4F1BBC6-2C74-417B-933F-6B0FB2E93F4B}" type="slidenum">
              <a:rPr lang="en-US" smtClean="0"/>
              <a:pPr>
                <a:defRPr/>
              </a:pPr>
              <a:t>169</a:t>
            </a:fld>
            <a:endParaRPr lang="en-US" dirty="0"/>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332656"/>
            <a:ext cx="6984776" cy="830997"/>
          </a:xfrm>
          <a:prstGeom prst="rect">
            <a:avLst/>
          </a:prstGeom>
          <a:noFill/>
        </p:spPr>
        <p:txBody>
          <a:bodyPr wrap="square" rtlCol="0">
            <a:spAutoFit/>
          </a:bodyPr>
          <a:lstStyle/>
          <a:p>
            <a:r>
              <a:rPr lang="en-US" sz="4800" b="1" dirty="0" smtClean="0">
                <a:latin typeface="+mn-lt"/>
              </a:rPr>
              <a:t>www.fool-me-once.com</a:t>
            </a:r>
            <a:endParaRPr lang="en-US" sz="4800" b="1" dirty="0">
              <a:latin typeface="+mn-lt"/>
            </a:endParaRPr>
          </a:p>
        </p:txBody>
      </p:sp>
      <p:sp>
        <p:nvSpPr>
          <p:cNvPr id="4" name="TextBox 3"/>
          <p:cNvSpPr txBox="1"/>
          <p:nvPr/>
        </p:nvSpPr>
        <p:spPr>
          <a:xfrm>
            <a:off x="707488" y="1124744"/>
            <a:ext cx="7632848" cy="523220"/>
          </a:xfrm>
          <a:prstGeom prst="rect">
            <a:avLst/>
          </a:prstGeom>
          <a:noFill/>
        </p:spPr>
        <p:txBody>
          <a:bodyPr wrap="square" rtlCol="0">
            <a:spAutoFit/>
          </a:bodyPr>
          <a:lstStyle/>
          <a:p>
            <a:r>
              <a:rPr lang="en-US" sz="2800" b="1" dirty="0" smtClean="0">
                <a:latin typeface="+mn-lt"/>
              </a:rPr>
              <a:t>Has 3 short video clips, each between 7-9 minutes</a:t>
            </a:r>
            <a:endParaRPr lang="en-US" sz="2800" b="1" dirty="0">
              <a:latin typeface="+mn-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170</a:t>
            </a:fld>
            <a:endParaRPr lang="en-US" dirty="0"/>
          </a:p>
        </p:txBody>
      </p:sp>
      <p:sp>
        <p:nvSpPr>
          <p:cNvPr id="5" name="TextBox 4"/>
          <p:cNvSpPr txBox="1"/>
          <p:nvPr/>
        </p:nvSpPr>
        <p:spPr>
          <a:xfrm>
            <a:off x="1403648" y="1700808"/>
            <a:ext cx="6192688" cy="461665"/>
          </a:xfrm>
          <a:prstGeom prst="rect">
            <a:avLst/>
          </a:prstGeom>
          <a:noFill/>
          <a:ln w="63500">
            <a:solidFill>
              <a:srgbClr val="FF0000"/>
            </a:solidFill>
          </a:ln>
        </p:spPr>
        <p:txBody>
          <a:bodyPr wrap="square" rtlCol="0">
            <a:spAutoFit/>
          </a:bodyPr>
          <a:lstStyle/>
          <a:p>
            <a:r>
              <a:rPr lang="en-CA" dirty="0">
                <a:solidFill>
                  <a:srgbClr val="0000FF"/>
                </a:solidFill>
                <a:latin typeface="+mj-lt"/>
                <a:hlinkClick r:id="rId2"/>
              </a:rPr>
              <a:t>http://www.youtube.com/watch?v=23iGJbkbzzE</a:t>
            </a:r>
            <a:endParaRPr lang="en-CA" dirty="0">
              <a:solidFill>
                <a:srgbClr val="0000FF"/>
              </a:solidFill>
              <a:latin typeface="+mj-lt"/>
            </a:endParaRPr>
          </a:p>
        </p:txBody>
      </p:sp>
    </p:spTree>
    <p:extLst>
      <p:ext uri="{BB962C8B-B14F-4D97-AF65-F5344CB8AC3E}">
        <p14:creationId xmlns:p14="http://schemas.microsoft.com/office/powerpoint/2010/main" val="2222714107"/>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9395" name="Rectangle 3"/>
          <p:cNvSpPr>
            <a:spLocks noGrp="1" noChangeArrowheads="1"/>
          </p:cNvSpPr>
          <p:nvPr>
            <p:ph type="body" idx="4294967295"/>
          </p:nvPr>
        </p:nvSpPr>
        <p:spPr>
          <a:xfrm>
            <a:off x="500034" y="928670"/>
            <a:ext cx="7732712" cy="4953000"/>
          </a:xfrm>
        </p:spPr>
        <p:txBody>
          <a:bodyPr/>
          <a:lstStyle/>
          <a:p>
            <a:pPr>
              <a:buClrTx/>
              <a:buSzPct val="100000"/>
              <a:buFont typeface="Arial" pitchFamily="34" charset="0"/>
              <a:buChar char="•"/>
            </a:pPr>
            <a:r>
              <a:rPr lang="en-US" dirty="0"/>
              <a:t>Since the mid-19</a:t>
            </a:r>
            <a:r>
              <a:rPr lang="en-US" baseline="30000" dirty="0"/>
              <a:t>th</a:t>
            </a:r>
            <a:r>
              <a:rPr lang="en-US" dirty="0"/>
              <a:t> century, concentrations have increased at a rate faster than at any other time over the past 400,000 years, reaching 380 ppm in 2005.</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Even </a:t>
            </a:r>
            <a:r>
              <a:rPr lang="en-US" dirty="0"/>
              <a:t>if CO</a:t>
            </a:r>
            <a:r>
              <a:rPr lang="en-US" baseline="-25000" dirty="0"/>
              <a:t>2</a:t>
            </a:r>
            <a:r>
              <a:rPr lang="en-US" dirty="0"/>
              <a:t> emissions are reduced dramatically, CO</a:t>
            </a:r>
            <a:r>
              <a:rPr lang="en-US" baseline="-25000" dirty="0"/>
              <a:t>2</a:t>
            </a:r>
            <a:r>
              <a:rPr lang="en-US" dirty="0"/>
              <a:t> levels will remain high due to a time lag (decades to centuries) in ocean uptake.</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171</a:t>
            </a:fld>
            <a:endParaRPr lang="en-US" dirty="0"/>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_Coal burning factory"/>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79760" y="-24"/>
            <a:ext cx="3664240" cy="4000528"/>
          </a:xfrm>
          <a:prstGeom prst="rect">
            <a:avLst/>
          </a:prstGeom>
          <a:noFill/>
          <a:ln w="9525">
            <a:solidFill>
              <a:schemeClr val="accent1"/>
            </a:solidFill>
            <a:miter lim="800000"/>
            <a:headEnd/>
            <a:tailEnd/>
          </a:ln>
        </p:spPr>
      </p:pic>
      <p:sp>
        <p:nvSpPr>
          <p:cNvPr id="20483" name="Text Box 3"/>
          <p:cNvSpPr txBox="1">
            <a:spLocks noChangeArrowheads="1"/>
          </p:cNvSpPr>
          <p:nvPr/>
        </p:nvSpPr>
        <p:spPr bwMode="auto">
          <a:xfrm>
            <a:off x="228600" y="152400"/>
            <a:ext cx="1371600" cy="366713"/>
          </a:xfrm>
          <a:prstGeom prst="rect">
            <a:avLst/>
          </a:prstGeom>
          <a:noFill/>
          <a:ln w="9525">
            <a:noFill/>
            <a:miter lim="800000"/>
            <a:headEnd/>
            <a:tailEnd/>
          </a:ln>
        </p:spPr>
        <p:txBody>
          <a:bodyPr>
            <a:spAutoFit/>
          </a:bodyPr>
          <a:lstStyle/>
          <a:p>
            <a:pPr algn="ctr"/>
            <a:endParaRPr lang="en-CA" sz="1800" b="0" dirty="0"/>
          </a:p>
        </p:txBody>
      </p:sp>
      <p:sp>
        <p:nvSpPr>
          <p:cNvPr id="20484" name="Text Box 4"/>
          <p:cNvSpPr txBox="1">
            <a:spLocks noChangeArrowheads="1"/>
          </p:cNvSpPr>
          <p:nvPr/>
        </p:nvSpPr>
        <p:spPr bwMode="auto">
          <a:xfrm>
            <a:off x="142844" y="214290"/>
            <a:ext cx="4437231" cy="1200329"/>
          </a:xfrm>
          <a:prstGeom prst="rect">
            <a:avLst/>
          </a:prstGeom>
          <a:noFill/>
          <a:ln w="9525">
            <a:noFill/>
            <a:miter lim="800000"/>
            <a:headEnd/>
            <a:tailEnd/>
          </a:ln>
        </p:spPr>
        <p:txBody>
          <a:bodyPr wrap="square">
            <a:spAutoFit/>
          </a:bodyPr>
          <a:lstStyle/>
          <a:p>
            <a:pPr algn="l"/>
            <a:r>
              <a:rPr lang="en-US" dirty="0">
                <a:latin typeface="+mn-lt"/>
              </a:rPr>
              <a:t>Coal burning power </a:t>
            </a:r>
            <a:r>
              <a:rPr lang="en-US" dirty="0" smtClean="0">
                <a:latin typeface="+mn-lt"/>
              </a:rPr>
              <a:t>plants put:</a:t>
            </a:r>
            <a:endParaRPr lang="en-US" dirty="0">
              <a:latin typeface="+mn-lt"/>
            </a:endParaRPr>
          </a:p>
          <a:p>
            <a:pPr marL="457200" indent="-457200" algn="l">
              <a:buAutoNum type="arabicPeriod"/>
            </a:pPr>
            <a:r>
              <a:rPr lang="en-US" dirty="0" smtClean="0">
                <a:latin typeface="+mn-lt"/>
              </a:rPr>
              <a:t>Particles </a:t>
            </a:r>
            <a:r>
              <a:rPr lang="en-US" dirty="0">
                <a:latin typeface="+mn-lt"/>
              </a:rPr>
              <a:t>into the air</a:t>
            </a:r>
          </a:p>
          <a:p>
            <a:pPr marL="457200" indent="-457200" algn="l">
              <a:buAutoNum type="arabicPeriod"/>
            </a:pPr>
            <a:r>
              <a:rPr lang="en-US" dirty="0" smtClean="0">
                <a:latin typeface="+mn-lt"/>
              </a:rPr>
              <a:t>Carbon </a:t>
            </a:r>
            <a:r>
              <a:rPr lang="en-US" dirty="0">
                <a:latin typeface="+mn-lt"/>
              </a:rPr>
              <a:t>dioxide into air</a:t>
            </a:r>
          </a:p>
        </p:txBody>
      </p:sp>
      <p:pic>
        <p:nvPicPr>
          <p:cNvPr id="5" name="Picture 2" descr="R_NorthseaOilRi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500174"/>
            <a:ext cx="3950501" cy="4500570"/>
          </a:xfrm>
          <a:prstGeom prst="rect">
            <a:avLst/>
          </a:prstGeom>
          <a:noFill/>
          <a:ln w="9525">
            <a:solidFill>
              <a:schemeClr val="accent1"/>
            </a:solidFill>
            <a:miter lim="800000"/>
            <a:headEnd/>
            <a:tailEnd/>
          </a:ln>
        </p:spPr>
      </p:pic>
      <p:pic>
        <p:nvPicPr>
          <p:cNvPr id="6" name="Picture 2" descr="R_Dirtypowerstn"/>
          <p:cNvPicPr>
            <a:picLocks noChangeAspect="1" noChangeArrowheads="1"/>
          </p:cNvPicPr>
          <p:nvPr/>
        </p:nvPicPr>
        <p:blipFill>
          <a:blip r:embed="rId5" cstate="screen">
            <a:lum bright="6000"/>
            <a:extLst>
              <a:ext uri="{28A0092B-C50C-407E-A947-70E740481C1C}">
                <a14:useLocalDpi xmlns:a14="http://schemas.microsoft.com/office/drawing/2010/main"/>
              </a:ext>
            </a:extLst>
          </a:blip>
          <a:srcRect/>
          <a:stretch>
            <a:fillRect/>
          </a:stretch>
        </p:blipFill>
        <p:spPr bwMode="auto">
          <a:xfrm>
            <a:off x="3143240" y="3649686"/>
            <a:ext cx="4214842" cy="3208313"/>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172</a:t>
            </a:fld>
            <a:endParaRPr lang="en-US" dirty="0"/>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descr="Christmas 026.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5143500" cy="6858000"/>
          </a:xfrm>
          <a:prstGeom prst="rect">
            <a:avLst/>
          </a:prstGeom>
          <a:noFill/>
          <a:ln w="9525">
            <a:noFill/>
            <a:miter lim="800000"/>
            <a:headEnd/>
            <a:tailEnd/>
          </a:ln>
        </p:spPr>
      </p:pic>
      <p:pic>
        <p:nvPicPr>
          <p:cNvPr id="3" name="Picture 1" descr="Christmas 027.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82688" y="428628"/>
            <a:ext cx="4661312" cy="621508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173</a:t>
            </a:fld>
            <a:endParaRPr lang="en-US" dirty="0"/>
          </a:p>
        </p:txBody>
      </p:sp>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1" descr="Christmas 31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24"/>
            <a:ext cx="9144000" cy="685800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174</a:t>
            </a:fld>
            <a:endParaRPr lang="en-US" dirty="0"/>
          </a:p>
        </p:txBody>
      </p:sp>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1" descr="Christmas 00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00250" y="0"/>
            <a:ext cx="5143500" cy="6858000"/>
          </a:xfrm>
          <a:prstGeom prst="rect">
            <a:avLst/>
          </a:prstGeom>
          <a:noFill/>
          <a:ln w="9525">
            <a:noFill/>
            <a:miter lim="800000"/>
            <a:headEnd/>
            <a:tailEnd/>
          </a:ln>
        </p:spPr>
      </p:pic>
      <p:sp>
        <p:nvSpPr>
          <p:cNvPr id="3" name="Oval 2"/>
          <p:cNvSpPr>
            <a:spLocks noChangeArrowheads="1"/>
          </p:cNvSpPr>
          <p:nvPr/>
        </p:nvSpPr>
        <p:spPr bwMode="auto">
          <a:xfrm>
            <a:off x="1714500" y="5214938"/>
            <a:ext cx="1357313" cy="1643062"/>
          </a:xfrm>
          <a:prstGeom prst="ellipse">
            <a:avLst/>
          </a:prstGeom>
          <a:noFill/>
          <a:ln w="98425" algn="ctr">
            <a:solidFill>
              <a:srgbClr val="FF0000"/>
            </a:solidFill>
            <a:round/>
            <a:headEnd/>
            <a:tailEnd/>
          </a:ln>
        </p:spPr>
        <p:txBody>
          <a:bodyP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175</a:t>
            </a:fld>
            <a:endParaRPr lang="en-US" dirty="0"/>
          </a:p>
        </p:txBody>
      </p:sp>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_NorthVanjam"/>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95482" y="0"/>
            <a:ext cx="5562600" cy="6858000"/>
          </a:xfrm>
          <a:prstGeom prst="rect">
            <a:avLst/>
          </a:prstGeom>
          <a:noFill/>
          <a:ln w="9525">
            <a:solidFill>
              <a:schemeClr val="accent1"/>
            </a:solid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176</a:t>
            </a:fld>
            <a:endParaRPr lang="en-US" dirty="0"/>
          </a:p>
        </p:txBody>
      </p: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1580" y="49033"/>
            <a:ext cx="6672788" cy="6808967"/>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177</a:t>
            </a:fld>
            <a:endParaRPr lang="en-US" dirty="0"/>
          </a:p>
        </p:txBody>
      </p:sp>
    </p:spTree>
    <p:extLst>
      <p:ext uri="{BB962C8B-B14F-4D97-AF65-F5344CB8AC3E}">
        <p14:creationId xmlns:p14="http://schemas.microsoft.com/office/powerpoint/2010/main" val="58787603"/>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28.09                                                          00000A2DMacho Drive                    B62D94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28625" y="1143000"/>
            <a:ext cx="8153400" cy="4970463"/>
          </a:xfrm>
          <a:prstGeom prst="rect">
            <a:avLst/>
          </a:prstGeom>
          <a:noFill/>
          <a:ln w="25400">
            <a:solidFill>
              <a:srgbClr val="99CCFF"/>
            </a:solidFill>
            <a:miter lim="800000"/>
            <a:headEnd/>
            <a:tailEnd/>
          </a:ln>
        </p:spPr>
      </p:pic>
      <p:sp>
        <p:nvSpPr>
          <p:cNvPr id="80900" name="Text Box 4"/>
          <p:cNvSpPr txBox="1">
            <a:spLocks noChangeArrowheads="1"/>
          </p:cNvSpPr>
          <p:nvPr/>
        </p:nvSpPr>
        <p:spPr bwMode="auto">
          <a:xfrm>
            <a:off x="685800" y="609600"/>
            <a:ext cx="7620000" cy="519113"/>
          </a:xfrm>
          <a:prstGeom prst="rect">
            <a:avLst/>
          </a:prstGeom>
          <a:noFill/>
          <a:ln w="9525">
            <a:noFill/>
            <a:miter lim="800000"/>
            <a:headEnd/>
            <a:tailEnd/>
          </a:ln>
        </p:spPr>
        <p:txBody>
          <a:bodyPr>
            <a:spAutoFit/>
          </a:bodyPr>
          <a:lstStyle/>
          <a:p>
            <a:pPr>
              <a:spcBef>
                <a:spcPct val="50000"/>
              </a:spcBef>
            </a:pPr>
            <a:r>
              <a:rPr lang="en-US" sz="2800" b="1" dirty="0">
                <a:latin typeface="Arial" charset="0"/>
              </a:rPr>
              <a:t>Concentration of CO</a:t>
            </a:r>
            <a:r>
              <a:rPr lang="en-US" sz="2800" b="1" baseline="-25000" dirty="0">
                <a:latin typeface="Arial" charset="0"/>
              </a:rPr>
              <a:t>2</a:t>
            </a:r>
            <a:r>
              <a:rPr lang="en-US" sz="2800" b="1" dirty="0">
                <a:latin typeface="Arial" charset="0"/>
              </a:rPr>
              <a:t> emissions in Hawaii</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178</a:t>
            </a:fld>
            <a:endParaRPr lang="en-US" dirty="0"/>
          </a:p>
        </p:txBody>
      </p:sp>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120270.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graphicFrame>
        <p:nvGraphicFramePr>
          <p:cNvPr id="3" name="Diagram 2"/>
          <p:cNvGraphicFramePr/>
          <p:nvPr>
            <p:extLst>
              <p:ext uri="{D42A27DB-BD31-4B8C-83A1-F6EECF244321}">
                <p14:modId xmlns:p14="http://schemas.microsoft.com/office/powerpoint/2010/main" val="4258497717"/>
              </p:ext>
            </p:extLst>
          </p:nvPr>
        </p:nvGraphicFramePr>
        <p:xfrm>
          <a:off x="5940152" y="44624"/>
          <a:ext cx="3168352" cy="4616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179</a:t>
            </a:fld>
            <a:endParaRPr lang="en-US" dirty="0"/>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1" descr="Christmas 313.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24"/>
            <a:ext cx="9144000" cy="6858000"/>
          </a:xfrm>
          <a:prstGeom prst="rect">
            <a:avLst/>
          </a:prstGeom>
          <a:noFill/>
          <a:ln w="9525">
            <a:noFill/>
            <a:miter lim="800000"/>
            <a:headEnd/>
            <a:tailEnd/>
          </a:ln>
        </p:spPr>
      </p:pic>
      <p:sp>
        <p:nvSpPr>
          <p:cNvPr id="3" name="TextBox 2"/>
          <p:cNvSpPr txBox="1"/>
          <p:nvPr/>
        </p:nvSpPr>
        <p:spPr>
          <a:xfrm>
            <a:off x="642910" y="988528"/>
            <a:ext cx="7715304" cy="4154984"/>
          </a:xfrm>
          <a:prstGeom prst="rect">
            <a:avLst/>
          </a:prstGeom>
          <a:noFill/>
        </p:spPr>
        <p:txBody>
          <a:bodyPr wrap="square" rtlCol="0">
            <a:spAutoFit/>
          </a:bodyPr>
          <a:lstStyle/>
          <a:p>
            <a:pPr algn="l"/>
            <a:r>
              <a:rPr lang="en-US" dirty="0" smtClean="0">
                <a:solidFill>
                  <a:schemeClr val="bg1"/>
                </a:solidFill>
                <a:latin typeface="+mn-lt"/>
              </a:rPr>
              <a:t>Some of the potential consequences:</a:t>
            </a:r>
          </a:p>
          <a:p>
            <a:pPr algn="l"/>
            <a:endParaRPr lang="en-US" dirty="0" smtClean="0">
              <a:solidFill>
                <a:schemeClr val="bg1"/>
              </a:solidFill>
              <a:latin typeface="+mn-lt"/>
            </a:endParaRPr>
          </a:p>
          <a:p>
            <a:pPr marL="457200" indent="-457200" algn="l">
              <a:buFont typeface="+mj-lt"/>
              <a:buAutoNum type="arabicPeriod"/>
            </a:pPr>
            <a:r>
              <a:rPr lang="en-US" dirty="0" smtClean="0">
                <a:solidFill>
                  <a:schemeClr val="bg1"/>
                </a:solidFill>
                <a:latin typeface="+mn-lt"/>
              </a:rPr>
              <a:t>Global temperature increases</a:t>
            </a:r>
          </a:p>
          <a:p>
            <a:pPr marL="457200" indent="-457200" algn="l">
              <a:buFont typeface="+mj-lt"/>
              <a:buAutoNum type="arabicPeriod"/>
            </a:pPr>
            <a:endParaRPr lang="en-US" dirty="0" smtClean="0">
              <a:solidFill>
                <a:schemeClr val="bg1"/>
              </a:solidFill>
              <a:latin typeface="+mn-lt"/>
            </a:endParaRPr>
          </a:p>
          <a:p>
            <a:pPr marL="457200" indent="-457200" algn="l">
              <a:buFont typeface="+mj-lt"/>
              <a:buAutoNum type="arabicPeriod"/>
            </a:pPr>
            <a:r>
              <a:rPr lang="en-US" dirty="0" smtClean="0">
                <a:solidFill>
                  <a:schemeClr val="bg1"/>
                </a:solidFill>
                <a:latin typeface="+mn-lt"/>
              </a:rPr>
              <a:t>Rise in sea level</a:t>
            </a:r>
          </a:p>
          <a:p>
            <a:pPr marL="457200" indent="-457200" algn="l">
              <a:buFont typeface="+mj-lt"/>
              <a:buAutoNum type="arabicPeriod"/>
            </a:pPr>
            <a:endParaRPr lang="en-US" dirty="0" smtClean="0">
              <a:solidFill>
                <a:schemeClr val="bg1"/>
              </a:solidFill>
              <a:latin typeface="+mn-lt"/>
            </a:endParaRPr>
          </a:p>
          <a:p>
            <a:pPr marL="457200" indent="-457200" algn="l">
              <a:buFont typeface="+mj-lt"/>
              <a:buAutoNum type="arabicPeriod"/>
            </a:pPr>
            <a:r>
              <a:rPr lang="en-US" dirty="0" smtClean="0">
                <a:solidFill>
                  <a:schemeClr val="bg1"/>
                </a:solidFill>
                <a:latin typeface="+mn-lt"/>
              </a:rPr>
              <a:t>Increased frequency of extreme climate-related events</a:t>
            </a:r>
          </a:p>
          <a:p>
            <a:pPr marL="457200" indent="-457200" algn="l">
              <a:buFont typeface="+mj-lt"/>
              <a:buAutoNum type="arabicPeriod"/>
            </a:pPr>
            <a:endParaRPr lang="en-US" dirty="0" smtClean="0">
              <a:solidFill>
                <a:schemeClr val="bg1"/>
              </a:solidFill>
              <a:latin typeface="+mn-lt"/>
            </a:endParaRPr>
          </a:p>
          <a:p>
            <a:pPr marL="457200" indent="-457200" algn="l">
              <a:buFont typeface="+mj-lt"/>
              <a:buAutoNum type="arabicPeriod"/>
            </a:pPr>
            <a:r>
              <a:rPr lang="en-US" dirty="0" smtClean="0">
                <a:solidFill>
                  <a:schemeClr val="bg1"/>
                </a:solidFill>
                <a:latin typeface="+mn-lt"/>
              </a:rPr>
              <a:t>On vegetation and on animals</a:t>
            </a:r>
          </a:p>
          <a:p>
            <a:pPr marL="457200" indent="-457200" algn="l">
              <a:buFont typeface="+mj-lt"/>
              <a:buAutoNum type="arabicPeriod"/>
            </a:pPr>
            <a:endParaRPr lang="en-US" dirty="0" smtClean="0">
              <a:solidFill>
                <a:schemeClr val="bg1"/>
              </a:solidFill>
              <a:latin typeface="+mn-lt"/>
            </a:endParaRPr>
          </a:p>
          <a:p>
            <a:pPr marL="457200" indent="-457200" algn="l">
              <a:buFont typeface="+mj-lt"/>
              <a:buAutoNum type="arabicPeriod"/>
            </a:pPr>
            <a:endParaRPr lang="en-US" dirty="0" smtClean="0">
              <a:solidFill>
                <a:schemeClr val="bg1"/>
              </a:solidFill>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180</a:t>
            </a:fld>
            <a:endParaRPr lang="en-US" dirty="0"/>
          </a:p>
        </p:txBody>
      </p:sp>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1" name="Rectangle 3"/>
          <p:cNvSpPr>
            <a:spLocks noGrp="1" noChangeArrowheads="1"/>
          </p:cNvSpPr>
          <p:nvPr>
            <p:ph type="body" idx="4294967295"/>
          </p:nvPr>
        </p:nvSpPr>
        <p:spPr>
          <a:xfrm>
            <a:off x="500034" y="2357430"/>
            <a:ext cx="8286808" cy="3071834"/>
          </a:xfrm>
        </p:spPr>
        <p:txBody>
          <a:bodyPr>
            <a:normAutofit fontScale="85000" lnSpcReduction="20000"/>
          </a:bodyPr>
          <a:lstStyle/>
          <a:p>
            <a:pPr>
              <a:lnSpc>
                <a:spcPct val="90000"/>
              </a:lnSpc>
              <a:buClrTx/>
              <a:buSzPct val="100000"/>
              <a:buFont typeface="Arial" pitchFamily="34" charset="0"/>
              <a:buChar char="•"/>
            </a:pPr>
            <a:r>
              <a:rPr lang="en-US" b="1" dirty="0">
                <a:solidFill>
                  <a:srgbClr val="0000FF"/>
                </a:solidFill>
              </a:rPr>
              <a:t>Weather</a:t>
            </a:r>
            <a:r>
              <a:rPr lang="en-US" i="1" dirty="0"/>
              <a:t> </a:t>
            </a:r>
            <a:r>
              <a:rPr lang="en-US" dirty="0"/>
              <a:t>is the current state of the atmosphere around us at any given time</a:t>
            </a:r>
            <a:r>
              <a:rPr lang="en-US" dirty="0" smtClean="0"/>
              <a:t>.</a:t>
            </a:r>
          </a:p>
          <a:p>
            <a:pPr>
              <a:lnSpc>
                <a:spcPct val="90000"/>
              </a:lnSpc>
              <a:buClrTx/>
              <a:buSzPct val="100000"/>
              <a:buFont typeface="Arial" pitchFamily="34" charset="0"/>
              <a:buChar char="•"/>
            </a:pPr>
            <a:endParaRPr lang="en-US" dirty="0"/>
          </a:p>
          <a:p>
            <a:pPr>
              <a:lnSpc>
                <a:spcPct val="90000"/>
              </a:lnSpc>
              <a:buClrTx/>
              <a:buSzPct val="100000"/>
              <a:buFont typeface="Arial" pitchFamily="34" charset="0"/>
              <a:buChar char="•"/>
            </a:pPr>
            <a:r>
              <a:rPr lang="en-US" b="1" dirty="0">
                <a:solidFill>
                  <a:srgbClr val="0000FF"/>
                </a:solidFill>
              </a:rPr>
              <a:t>Climate</a:t>
            </a:r>
            <a:r>
              <a:rPr lang="en-US" i="1" dirty="0"/>
              <a:t> </a:t>
            </a:r>
            <a:r>
              <a:rPr lang="en-US" dirty="0"/>
              <a:t>is the long term description of weather, including average conditions and the full range of variation</a:t>
            </a:r>
            <a:r>
              <a:rPr lang="en-US" dirty="0" smtClean="0"/>
              <a:t>.</a:t>
            </a:r>
          </a:p>
          <a:p>
            <a:pPr>
              <a:lnSpc>
                <a:spcPct val="90000"/>
              </a:lnSpc>
              <a:buClrTx/>
              <a:buSzPct val="100000"/>
              <a:buFont typeface="Arial" pitchFamily="34" charset="0"/>
              <a:buChar char="•"/>
            </a:pPr>
            <a:endParaRPr lang="en-US" dirty="0" smtClean="0"/>
          </a:p>
          <a:p>
            <a:pPr>
              <a:lnSpc>
                <a:spcPct val="90000"/>
              </a:lnSpc>
              <a:buClrTx/>
              <a:buSzPct val="100000"/>
              <a:buFont typeface="Arial" pitchFamily="34" charset="0"/>
              <a:buChar char="•"/>
            </a:pPr>
            <a:r>
              <a:rPr lang="en-US" b="1" dirty="0" smtClean="0">
                <a:solidFill>
                  <a:srgbClr val="0000FF"/>
                </a:solidFill>
              </a:rPr>
              <a:t>Climate change</a:t>
            </a:r>
            <a:r>
              <a:rPr lang="en-US" dirty="0" smtClean="0">
                <a:solidFill>
                  <a:srgbClr val="0000FF"/>
                </a:solidFill>
              </a:rPr>
              <a:t> </a:t>
            </a:r>
            <a:r>
              <a:rPr lang="en-US" dirty="0" smtClean="0"/>
              <a:t>refers to directional change in climate over a period of several decades.</a:t>
            </a:r>
          </a:p>
          <a:p>
            <a:pPr>
              <a:lnSpc>
                <a:spcPct val="90000"/>
              </a:lnSpc>
              <a:buClrTx/>
              <a:buSzPct val="100000"/>
              <a:buFont typeface="Arial" pitchFamily="34" charset="0"/>
              <a:buChar char="•"/>
            </a:pPr>
            <a:endParaRPr lang="en-US" dirty="0"/>
          </a:p>
        </p:txBody>
      </p:sp>
      <p:sp>
        <p:nvSpPr>
          <p:cNvPr id="3" name="Text Box 4"/>
          <p:cNvSpPr txBox="1">
            <a:spLocks noChangeArrowheads="1"/>
          </p:cNvSpPr>
          <p:nvPr/>
        </p:nvSpPr>
        <p:spPr bwMode="auto">
          <a:xfrm>
            <a:off x="500034" y="642918"/>
            <a:ext cx="8001000" cy="1401762"/>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spcBef>
                <a:spcPct val="50000"/>
              </a:spcBef>
            </a:pPr>
            <a:r>
              <a:rPr lang="en-US" sz="2800" b="1" dirty="0">
                <a:latin typeface="Arial" charset="0"/>
              </a:rPr>
              <a:t>Concept 24.2: Earth is warming </a:t>
            </a:r>
            <a:r>
              <a:rPr lang="en-US" sz="2800" b="1" dirty="0" smtClean="0">
                <a:latin typeface="Arial" charset="0"/>
              </a:rPr>
              <a:t>due </a:t>
            </a:r>
            <a:r>
              <a:rPr lang="en-US" sz="2800" b="1" dirty="0">
                <a:latin typeface="Arial" charset="0"/>
              </a:rPr>
              <a:t>to anthropogenic emissions of greenhouse gases.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181</a:t>
            </a:fld>
            <a:endParaRPr lang="en-US" dirty="0"/>
          </a:p>
        </p:txBody>
      </p:sp>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142844" y="1071546"/>
            <a:ext cx="8858312" cy="5262979"/>
          </a:xfrm>
          <a:prstGeom prst="rect">
            <a:avLst/>
          </a:prstGeom>
          <a:noFill/>
          <a:ln w="50800">
            <a:noFill/>
            <a:miter lim="800000"/>
            <a:headEnd/>
            <a:tailEnd/>
          </a:ln>
        </p:spPr>
        <p:txBody>
          <a:bodyPr wrap="square">
            <a:spAutoFit/>
          </a:bodyPr>
          <a:lstStyle/>
          <a:p>
            <a:pPr algn="l" eaLnBrk="0" hangingPunct="0">
              <a:spcBef>
                <a:spcPct val="50000"/>
              </a:spcBef>
            </a:pPr>
            <a:r>
              <a:rPr lang="en-US" b="1" dirty="0">
                <a:solidFill>
                  <a:srgbClr val="FF0000"/>
                </a:solidFill>
                <a:latin typeface="+mn-lt"/>
                <a:cs typeface="Arial" charset="0"/>
              </a:rPr>
              <a:t>1. </a:t>
            </a:r>
            <a:r>
              <a:rPr lang="en-US" b="1" dirty="0" smtClean="0">
                <a:solidFill>
                  <a:srgbClr val="FF0000"/>
                </a:solidFill>
                <a:latin typeface="+mn-lt"/>
                <a:cs typeface="Arial" charset="0"/>
              </a:rPr>
              <a:t> Up to </a:t>
            </a:r>
            <a:r>
              <a:rPr lang="en-US" b="1" dirty="0">
                <a:solidFill>
                  <a:srgbClr val="FF0000"/>
                </a:solidFill>
                <a:latin typeface="+mn-lt"/>
                <a:cs typeface="Arial" charset="0"/>
              </a:rPr>
              <a:t>+</a:t>
            </a:r>
            <a:r>
              <a:rPr lang="en-US" b="1" dirty="0" smtClean="0">
                <a:solidFill>
                  <a:srgbClr val="FF0000"/>
                </a:solidFill>
                <a:latin typeface="+mn-lt"/>
                <a:cs typeface="Arial" charset="0"/>
              </a:rPr>
              <a:t>3</a:t>
            </a:r>
            <a:r>
              <a:rPr lang="en-US" b="1" baseline="30000" dirty="0" smtClean="0">
                <a:solidFill>
                  <a:srgbClr val="FF0000"/>
                </a:solidFill>
                <a:latin typeface="+mn-lt"/>
                <a:cs typeface="Arial" charset="0"/>
              </a:rPr>
              <a:t>o</a:t>
            </a:r>
            <a:r>
              <a:rPr lang="en-US" b="1" dirty="0" smtClean="0">
                <a:solidFill>
                  <a:srgbClr val="FF0000"/>
                </a:solidFill>
                <a:latin typeface="+mn-lt"/>
                <a:cs typeface="Arial" charset="0"/>
              </a:rPr>
              <a:t>C </a:t>
            </a:r>
            <a:r>
              <a:rPr lang="en-US" b="1" dirty="0">
                <a:solidFill>
                  <a:srgbClr val="FF0000"/>
                </a:solidFill>
                <a:latin typeface="+mn-lt"/>
                <a:cs typeface="Arial" charset="0"/>
              </a:rPr>
              <a:t>at equator,  and </a:t>
            </a:r>
            <a:r>
              <a:rPr lang="en-US" b="1" dirty="0" smtClean="0">
                <a:solidFill>
                  <a:srgbClr val="FF0000"/>
                </a:solidFill>
                <a:latin typeface="+mn-lt"/>
                <a:cs typeface="Arial" charset="0"/>
              </a:rPr>
              <a:t>up to +5-8</a:t>
            </a:r>
            <a:r>
              <a:rPr lang="en-US" b="1" baseline="30000" dirty="0" smtClean="0">
                <a:solidFill>
                  <a:srgbClr val="FF0000"/>
                </a:solidFill>
                <a:latin typeface="+mn-lt"/>
                <a:cs typeface="Arial" charset="0"/>
              </a:rPr>
              <a:t>o</a:t>
            </a:r>
            <a:r>
              <a:rPr lang="en-US" b="1" dirty="0" smtClean="0">
                <a:solidFill>
                  <a:srgbClr val="FF0000"/>
                </a:solidFill>
                <a:latin typeface="+mn-lt"/>
                <a:cs typeface="Arial" charset="0"/>
              </a:rPr>
              <a:t>C </a:t>
            </a:r>
            <a:r>
              <a:rPr lang="en-US" b="1" dirty="0">
                <a:solidFill>
                  <a:srgbClr val="FF0000"/>
                </a:solidFill>
                <a:latin typeface="+mn-lt"/>
                <a:cs typeface="Arial" charset="0"/>
              </a:rPr>
              <a:t>at </a:t>
            </a:r>
            <a:r>
              <a:rPr lang="en-US" b="1" dirty="0" smtClean="0">
                <a:solidFill>
                  <a:srgbClr val="FF0000"/>
                </a:solidFill>
                <a:latin typeface="+mn-lt"/>
                <a:cs typeface="Arial" charset="0"/>
              </a:rPr>
              <a:t>poles (average prediction is 1.8 – 4.0C globally.</a:t>
            </a:r>
            <a:endParaRPr lang="en-US" b="1" dirty="0">
              <a:solidFill>
                <a:srgbClr val="FF0000"/>
              </a:solidFill>
              <a:latin typeface="+mn-lt"/>
              <a:cs typeface="Arial" charset="0"/>
            </a:endParaRPr>
          </a:p>
          <a:p>
            <a:pPr lvl="1" algn="l" eaLnBrk="0" hangingPunct="0">
              <a:spcBef>
                <a:spcPct val="50000"/>
              </a:spcBef>
              <a:buSzPct val="135000"/>
              <a:buFont typeface="Arial" pitchFamily="34" charset="0"/>
              <a:buChar char="•"/>
            </a:pPr>
            <a:r>
              <a:rPr lang="en-CA" dirty="0">
                <a:latin typeface="+mn-lt"/>
                <a:cs typeface="Arial" charset="0"/>
              </a:rPr>
              <a:t>  a 0.6C increase in world temperatures since </a:t>
            </a:r>
            <a:r>
              <a:rPr lang="en-CA" dirty="0" smtClean="0">
                <a:latin typeface="+mn-lt"/>
                <a:cs typeface="Arial" charset="0"/>
              </a:rPr>
              <a:t>1900</a:t>
            </a:r>
          </a:p>
          <a:p>
            <a:pPr lvl="1" algn="l" eaLnBrk="0" hangingPunct="0">
              <a:spcBef>
                <a:spcPct val="50000"/>
              </a:spcBef>
              <a:buSzPct val="135000"/>
              <a:buFont typeface="Arial" pitchFamily="34" charset="0"/>
              <a:buChar char="•"/>
            </a:pPr>
            <a:r>
              <a:rPr lang="en-CA" dirty="0" smtClean="0">
                <a:latin typeface="+mn-lt"/>
                <a:cs typeface="Arial" charset="0"/>
              </a:rPr>
              <a:t>  t</a:t>
            </a:r>
            <a:r>
              <a:rPr lang="en-US" dirty="0" smtClean="0">
                <a:latin typeface="+mn-lt"/>
              </a:rPr>
              <a:t>he 1990s was the warmest decade of the previous 1,000 years</a:t>
            </a:r>
          </a:p>
          <a:p>
            <a:pPr lvl="1" algn="l" eaLnBrk="0" hangingPunct="0">
              <a:spcBef>
                <a:spcPct val="50000"/>
              </a:spcBef>
              <a:buSzPct val="135000"/>
              <a:buFont typeface="Arial" pitchFamily="34" charset="0"/>
              <a:buChar char="•"/>
            </a:pPr>
            <a:r>
              <a:rPr lang="en-US" dirty="0" smtClean="0">
                <a:latin typeface="+mn-lt"/>
              </a:rPr>
              <a:t>  2005 was the warmest year in over a century (IPCC 2007)</a:t>
            </a:r>
          </a:p>
          <a:p>
            <a:pPr lvl="1" algn="l" eaLnBrk="0" hangingPunct="0">
              <a:spcBef>
                <a:spcPct val="50000"/>
              </a:spcBef>
              <a:buSzPct val="135000"/>
              <a:buFont typeface="Arial" pitchFamily="34" charset="0"/>
              <a:buChar char="•"/>
            </a:pPr>
            <a:r>
              <a:rPr lang="en-US" dirty="0" smtClean="0">
                <a:latin typeface="+mn-lt"/>
                <a:cs typeface="Arial" charset="0"/>
              </a:rPr>
              <a:t>  3</a:t>
            </a:r>
            <a:r>
              <a:rPr lang="en-US" baseline="30000" dirty="0" smtClean="0">
                <a:latin typeface="+mn-lt"/>
                <a:cs typeface="Arial" charset="0"/>
              </a:rPr>
              <a:t>rd</a:t>
            </a:r>
            <a:r>
              <a:rPr lang="en-US" dirty="0" smtClean="0">
                <a:latin typeface="+mn-lt"/>
                <a:cs typeface="Arial" charset="0"/>
              </a:rPr>
              <a:t> </a:t>
            </a:r>
            <a:r>
              <a:rPr lang="en-CA" dirty="0" smtClean="0">
                <a:latin typeface="+mn-lt"/>
                <a:cs typeface="Arial" charset="0"/>
              </a:rPr>
              <a:t>warmest </a:t>
            </a:r>
            <a:r>
              <a:rPr lang="en-CA" dirty="0">
                <a:latin typeface="+mn-lt"/>
                <a:cs typeface="Arial" charset="0"/>
              </a:rPr>
              <a:t>year historically was 1997; </a:t>
            </a:r>
            <a:r>
              <a:rPr lang="en-CA" dirty="0" smtClean="0">
                <a:latin typeface="+mn-lt"/>
                <a:cs typeface="Arial" charset="0"/>
              </a:rPr>
              <a:t> 2</a:t>
            </a:r>
            <a:r>
              <a:rPr lang="en-CA" baseline="30000" dirty="0" smtClean="0">
                <a:latin typeface="+mn-lt"/>
                <a:cs typeface="Arial" charset="0"/>
              </a:rPr>
              <a:t>nd</a:t>
            </a:r>
            <a:r>
              <a:rPr lang="en-CA" dirty="0" smtClean="0">
                <a:latin typeface="+mn-lt"/>
                <a:cs typeface="Arial" charset="0"/>
              </a:rPr>
              <a:t> was </a:t>
            </a:r>
            <a:r>
              <a:rPr lang="en-CA" dirty="0">
                <a:latin typeface="+mn-lt"/>
                <a:cs typeface="Arial" charset="0"/>
              </a:rPr>
              <a:t>1998</a:t>
            </a:r>
          </a:p>
          <a:p>
            <a:pPr lvl="1" algn="l" eaLnBrk="0" hangingPunct="0">
              <a:spcBef>
                <a:spcPct val="50000"/>
              </a:spcBef>
              <a:buSzPct val="135000"/>
              <a:buFont typeface="Arial" pitchFamily="34" charset="0"/>
              <a:buChar char="•"/>
            </a:pPr>
            <a:r>
              <a:rPr lang="en-CA" dirty="0">
                <a:latin typeface="+mn-lt"/>
                <a:cs typeface="Arial" charset="0"/>
              </a:rPr>
              <a:t>  ice shelf is melting faster than predicted in Arctic &amp; Antarctica</a:t>
            </a:r>
          </a:p>
          <a:p>
            <a:pPr lvl="1" algn="l" eaLnBrk="0" hangingPunct="0">
              <a:spcBef>
                <a:spcPct val="50000"/>
              </a:spcBef>
              <a:buSzPct val="135000"/>
              <a:buFont typeface="Arial" pitchFamily="34" charset="0"/>
              <a:buChar char="•"/>
            </a:pPr>
            <a:r>
              <a:rPr lang="en-CA" dirty="0">
                <a:latin typeface="+mn-lt"/>
                <a:cs typeface="Arial" charset="0"/>
              </a:rPr>
              <a:t>  retreat of glaciers worldwide</a:t>
            </a:r>
          </a:p>
          <a:p>
            <a:pPr lvl="1" algn="l" eaLnBrk="0" hangingPunct="0">
              <a:spcBef>
                <a:spcPct val="50000"/>
              </a:spcBef>
              <a:buSzPct val="135000"/>
              <a:buFont typeface="Arial" pitchFamily="34" charset="0"/>
              <a:buChar char="•"/>
            </a:pPr>
            <a:r>
              <a:rPr lang="en-CA" dirty="0">
                <a:latin typeface="+mn-lt"/>
                <a:cs typeface="Arial" charset="0"/>
              </a:rPr>
              <a:t>  N-ward movement of permafrost in the Mackenzie River </a:t>
            </a:r>
            <a:r>
              <a:rPr lang="en-CA" dirty="0" smtClean="0">
                <a:latin typeface="+mn-lt"/>
                <a:cs typeface="Arial" charset="0"/>
              </a:rPr>
              <a:t>Basin</a:t>
            </a:r>
            <a:endParaRPr lang="en-US" dirty="0" smtClean="0">
              <a:latin typeface="+mn-lt"/>
            </a:endParaRPr>
          </a:p>
          <a:p>
            <a:pPr lvl="1" algn="l" eaLnBrk="0" hangingPunct="0">
              <a:spcBef>
                <a:spcPct val="50000"/>
              </a:spcBef>
              <a:buSzPct val="135000"/>
              <a:buFont typeface="Arial" pitchFamily="34" charset="0"/>
              <a:buChar char="•"/>
            </a:pPr>
            <a:endParaRPr lang="en-CA" dirty="0">
              <a:latin typeface="+mn-lt"/>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182</a:t>
            </a:fld>
            <a:endParaRPr lang="en-US" dirty="0"/>
          </a:p>
        </p:txBody>
      </p:sp>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Kilimanjaro (6).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a:ln w="66675">
            <a:solidFill>
              <a:schemeClr val="bg1"/>
            </a:solidFill>
          </a:ln>
        </p:spPr>
      </p:pic>
      <p:sp>
        <p:nvSpPr>
          <p:cNvPr id="4" name="Freeform 3"/>
          <p:cNvSpPr/>
          <p:nvPr/>
        </p:nvSpPr>
        <p:spPr>
          <a:xfrm>
            <a:off x="1520456" y="3115340"/>
            <a:ext cx="6785066" cy="1201479"/>
          </a:xfrm>
          <a:custGeom>
            <a:avLst/>
            <a:gdLst>
              <a:gd name="connsiteX0" fmla="*/ 0 w 6785066"/>
              <a:gd name="connsiteY0" fmla="*/ 0 h 1201479"/>
              <a:gd name="connsiteX1" fmla="*/ 31897 w 6785066"/>
              <a:gd name="connsiteY1" fmla="*/ 53162 h 1201479"/>
              <a:gd name="connsiteX2" fmla="*/ 63795 w 6785066"/>
              <a:gd name="connsiteY2" fmla="*/ 74427 h 1201479"/>
              <a:gd name="connsiteX3" fmla="*/ 74428 w 6785066"/>
              <a:gd name="connsiteY3" fmla="*/ 106325 h 1201479"/>
              <a:gd name="connsiteX4" fmla="*/ 127591 w 6785066"/>
              <a:gd name="connsiteY4" fmla="*/ 170120 h 1201479"/>
              <a:gd name="connsiteX5" fmla="*/ 159488 w 6785066"/>
              <a:gd name="connsiteY5" fmla="*/ 180753 h 1201479"/>
              <a:gd name="connsiteX6" fmla="*/ 191386 w 6785066"/>
              <a:gd name="connsiteY6" fmla="*/ 202018 h 1201479"/>
              <a:gd name="connsiteX7" fmla="*/ 223284 w 6785066"/>
              <a:gd name="connsiteY7" fmla="*/ 212651 h 1201479"/>
              <a:gd name="connsiteX8" fmla="*/ 318977 w 6785066"/>
              <a:gd name="connsiteY8" fmla="*/ 255181 h 1201479"/>
              <a:gd name="connsiteX9" fmla="*/ 382772 w 6785066"/>
              <a:gd name="connsiteY9" fmla="*/ 297711 h 1201479"/>
              <a:gd name="connsiteX10" fmla="*/ 414670 w 6785066"/>
              <a:gd name="connsiteY10" fmla="*/ 308344 h 1201479"/>
              <a:gd name="connsiteX11" fmla="*/ 478465 w 6785066"/>
              <a:gd name="connsiteY11" fmla="*/ 350874 h 1201479"/>
              <a:gd name="connsiteX12" fmla="*/ 542260 w 6785066"/>
              <a:gd name="connsiteY12" fmla="*/ 393404 h 1201479"/>
              <a:gd name="connsiteX13" fmla="*/ 616688 w 6785066"/>
              <a:gd name="connsiteY13" fmla="*/ 435934 h 1201479"/>
              <a:gd name="connsiteX14" fmla="*/ 637953 w 6785066"/>
              <a:gd name="connsiteY14" fmla="*/ 457200 h 1201479"/>
              <a:gd name="connsiteX15" fmla="*/ 712381 w 6785066"/>
              <a:gd name="connsiteY15" fmla="*/ 478465 h 1201479"/>
              <a:gd name="connsiteX16" fmla="*/ 967563 w 6785066"/>
              <a:gd name="connsiteY16" fmla="*/ 510362 h 1201479"/>
              <a:gd name="connsiteX17" fmla="*/ 1084521 w 6785066"/>
              <a:gd name="connsiteY17" fmla="*/ 531627 h 1201479"/>
              <a:gd name="connsiteX18" fmla="*/ 1148316 w 6785066"/>
              <a:gd name="connsiteY18" fmla="*/ 574158 h 1201479"/>
              <a:gd name="connsiteX19" fmla="*/ 1212111 w 6785066"/>
              <a:gd name="connsiteY19" fmla="*/ 616688 h 1201479"/>
              <a:gd name="connsiteX20" fmla="*/ 1244009 w 6785066"/>
              <a:gd name="connsiteY20" fmla="*/ 627320 h 1201479"/>
              <a:gd name="connsiteX21" fmla="*/ 1318437 w 6785066"/>
              <a:gd name="connsiteY21" fmla="*/ 680483 h 1201479"/>
              <a:gd name="connsiteX22" fmla="*/ 1382232 w 6785066"/>
              <a:gd name="connsiteY22" fmla="*/ 723013 h 1201479"/>
              <a:gd name="connsiteX23" fmla="*/ 1414130 w 6785066"/>
              <a:gd name="connsiteY23" fmla="*/ 744279 h 1201479"/>
              <a:gd name="connsiteX24" fmla="*/ 1488558 w 6785066"/>
              <a:gd name="connsiteY24" fmla="*/ 797441 h 1201479"/>
              <a:gd name="connsiteX25" fmla="*/ 1562986 w 6785066"/>
              <a:gd name="connsiteY25" fmla="*/ 850604 h 1201479"/>
              <a:gd name="connsiteX26" fmla="*/ 1658679 w 6785066"/>
              <a:gd name="connsiteY26" fmla="*/ 893134 h 1201479"/>
              <a:gd name="connsiteX27" fmla="*/ 1711842 w 6785066"/>
              <a:gd name="connsiteY27" fmla="*/ 903767 h 1201479"/>
              <a:gd name="connsiteX28" fmla="*/ 1796902 w 6785066"/>
              <a:gd name="connsiteY28" fmla="*/ 946297 h 1201479"/>
              <a:gd name="connsiteX29" fmla="*/ 1860697 w 6785066"/>
              <a:gd name="connsiteY29" fmla="*/ 988827 h 1201479"/>
              <a:gd name="connsiteX30" fmla="*/ 1892595 w 6785066"/>
              <a:gd name="connsiteY30" fmla="*/ 999460 h 1201479"/>
              <a:gd name="connsiteX31" fmla="*/ 1924493 w 6785066"/>
              <a:gd name="connsiteY31" fmla="*/ 1020725 h 1201479"/>
              <a:gd name="connsiteX32" fmla="*/ 2009553 w 6785066"/>
              <a:gd name="connsiteY32" fmla="*/ 1041990 h 1201479"/>
              <a:gd name="connsiteX33" fmla="*/ 2052084 w 6785066"/>
              <a:gd name="connsiteY33" fmla="*/ 1063255 h 1201479"/>
              <a:gd name="connsiteX34" fmla="*/ 2126511 w 6785066"/>
              <a:gd name="connsiteY34" fmla="*/ 1084520 h 1201479"/>
              <a:gd name="connsiteX35" fmla="*/ 3274828 w 6785066"/>
              <a:gd name="connsiteY35" fmla="*/ 1095153 h 1201479"/>
              <a:gd name="connsiteX36" fmla="*/ 3540642 w 6785066"/>
              <a:gd name="connsiteY36" fmla="*/ 1116418 h 1201479"/>
              <a:gd name="connsiteX37" fmla="*/ 3785191 w 6785066"/>
              <a:gd name="connsiteY37" fmla="*/ 1137683 h 1201479"/>
              <a:gd name="connsiteX38" fmla="*/ 3923414 w 6785066"/>
              <a:gd name="connsiteY38" fmla="*/ 1158948 h 1201479"/>
              <a:gd name="connsiteX39" fmla="*/ 4114800 w 6785066"/>
              <a:gd name="connsiteY39" fmla="*/ 1169581 h 1201479"/>
              <a:gd name="connsiteX40" fmla="*/ 4189228 w 6785066"/>
              <a:gd name="connsiteY40" fmla="*/ 1180213 h 1201479"/>
              <a:gd name="connsiteX41" fmla="*/ 4401879 w 6785066"/>
              <a:gd name="connsiteY41" fmla="*/ 1201479 h 1201479"/>
              <a:gd name="connsiteX42" fmla="*/ 4752753 w 6785066"/>
              <a:gd name="connsiteY42" fmla="*/ 1190846 h 1201479"/>
              <a:gd name="connsiteX43" fmla="*/ 4784651 w 6785066"/>
              <a:gd name="connsiteY43" fmla="*/ 1180213 h 1201479"/>
              <a:gd name="connsiteX44" fmla="*/ 4912242 w 6785066"/>
              <a:gd name="connsiteY44" fmla="*/ 1158948 h 1201479"/>
              <a:gd name="connsiteX45" fmla="*/ 4997302 w 6785066"/>
              <a:gd name="connsiteY45" fmla="*/ 1137683 h 1201479"/>
              <a:gd name="connsiteX46" fmla="*/ 5039832 w 6785066"/>
              <a:gd name="connsiteY46" fmla="*/ 1116418 h 1201479"/>
              <a:gd name="connsiteX47" fmla="*/ 5103628 w 6785066"/>
              <a:gd name="connsiteY47" fmla="*/ 1095153 h 1201479"/>
              <a:gd name="connsiteX48" fmla="*/ 5146158 w 6785066"/>
              <a:gd name="connsiteY48" fmla="*/ 1073888 h 1201479"/>
              <a:gd name="connsiteX49" fmla="*/ 5209953 w 6785066"/>
              <a:gd name="connsiteY49" fmla="*/ 1063255 h 1201479"/>
              <a:gd name="connsiteX50" fmla="*/ 5231218 w 6785066"/>
              <a:gd name="connsiteY50" fmla="*/ 1031358 h 1201479"/>
              <a:gd name="connsiteX51" fmla="*/ 5316279 w 6785066"/>
              <a:gd name="connsiteY51" fmla="*/ 1010093 h 1201479"/>
              <a:gd name="connsiteX52" fmla="*/ 5348177 w 6785066"/>
              <a:gd name="connsiteY52" fmla="*/ 988827 h 1201479"/>
              <a:gd name="connsiteX53" fmla="*/ 5433237 w 6785066"/>
              <a:gd name="connsiteY53" fmla="*/ 967562 h 1201479"/>
              <a:gd name="connsiteX54" fmla="*/ 5507665 w 6785066"/>
              <a:gd name="connsiteY54" fmla="*/ 956930 h 1201479"/>
              <a:gd name="connsiteX55" fmla="*/ 5571460 w 6785066"/>
              <a:gd name="connsiteY55" fmla="*/ 946297 h 1201479"/>
              <a:gd name="connsiteX56" fmla="*/ 5624623 w 6785066"/>
              <a:gd name="connsiteY56" fmla="*/ 925032 h 1201479"/>
              <a:gd name="connsiteX57" fmla="*/ 5794744 w 6785066"/>
              <a:gd name="connsiteY57" fmla="*/ 861237 h 1201479"/>
              <a:gd name="connsiteX58" fmla="*/ 5890437 w 6785066"/>
              <a:gd name="connsiteY58" fmla="*/ 818707 h 1201479"/>
              <a:gd name="connsiteX59" fmla="*/ 5986130 w 6785066"/>
              <a:gd name="connsiteY59" fmla="*/ 797441 h 1201479"/>
              <a:gd name="connsiteX60" fmla="*/ 6018028 w 6785066"/>
              <a:gd name="connsiteY60" fmla="*/ 776176 h 1201479"/>
              <a:gd name="connsiteX61" fmla="*/ 6081823 w 6785066"/>
              <a:gd name="connsiteY61" fmla="*/ 754911 h 1201479"/>
              <a:gd name="connsiteX62" fmla="*/ 6113721 w 6785066"/>
              <a:gd name="connsiteY62" fmla="*/ 723013 h 1201479"/>
              <a:gd name="connsiteX63" fmla="*/ 6156251 w 6785066"/>
              <a:gd name="connsiteY63" fmla="*/ 701748 h 1201479"/>
              <a:gd name="connsiteX64" fmla="*/ 6188149 w 6785066"/>
              <a:gd name="connsiteY64" fmla="*/ 680483 h 1201479"/>
              <a:gd name="connsiteX65" fmla="*/ 6220046 w 6785066"/>
              <a:gd name="connsiteY65" fmla="*/ 669851 h 1201479"/>
              <a:gd name="connsiteX66" fmla="*/ 6273209 w 6785066"/>
              <a:gd name="connsiteY66" fmla="*/ 648586 h 1201479"/>
              <a:gd name="connsiteX67" fmla="*/ 6347637 w 6785066"/>
              <a:gd name="connsiteY67" fmla="*/ 595423 h 1201479"/>
              <a:gd name="connsiteX68" fmla="*/ 6379535 w 6785066"/>
              <a:gd name="connsiteY68" fmla="*/ 563525 h 1201479"/>
              <a:gd name="connsiteX69" fmla="*/ 6422065 w 6785066"/>
              <a:gd name="connsiteY69" fmla="*/ 542260 h 1201479"/>
              <a:gd name="connsiteX70" fmla="*/ 6528391 w 6785066"/>
              <a:gd name="connsiteY70" fmla="*/ 467832 h 1201479"/>
              <a:gd name="connsiteX71" fmla="*/ 6602818 w 6785066"/>
              <a:gd name="connsiteY71" fmla="*/ 404037 h 1201479"/>
              <a:gd name="connsiteX72" fmla="*/ 6655981 w 6785066"/>
              <a:gd name="connsiteY72" fmla="*/ 361507 h 1201479"/>
              <a:gd name="connsiteX73" fmla="*/ 6719777 w 6785066"/>
              <a:gd name="connsiteY73" fmla="*/ 318976 h 1201479"/>
              <a:gd name="connsiteX74" fmla="*/ 6741042 w 6785066"/>
              <a:gd name="connsiteY74" fmla="*/ 255181 h 1201479"/>
              <a:gd name="connsiteX75" fmla="*/ 6762307 w 6785066"/>
              <a:gd name="connsiteY75" fmla="*/ 212651 h 1201479"/>
              <a:gd name="connsiteX76" fmla="*/ 6783572 w 6785066"/>
              <a:gd name="connsiteY76" fmla="*/ 180753 h 1201479"/>
              <a:gd name="connsiteX77" fmla="*/ 6783572 w 6785066"/>
              <a:gd name="connsiteY77" fmla="*/ 148855 h 1201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785066" h="1201479">
                <a:moveTo>
                  <a:pt x="0" y="0"/>
                </a:moveTo>
                <a:cubicBezTo>
                  <a:pt x="10632" y="17721"/>
                  <a:pt x="18448" y="37472"/>
                  <a:pt x="31897" y="53162"/>
                </a:cubicBezTo>
                <a:cubicBezTo>
                  <a:pt x="40213" y="62864"/>
                  <a:pt x="55812" y="64448"/>
                  <a:pt x="63795" y="74427"/>
                </a:cubicBezTo>
                <a:cubicBezTo>
                  <a:pt x="70797" y="83179"/>
                  <a:pt x="69416" y="96300"/>
                  <a:pt x="74428" y="106325"/>
                </a:cubicBezTo>
                <a:cubicBezTo>
                  <a:pt x="84236" y="125941"/>
                  <a:pt x="109953" y="158361"/>
                  <a:pt x="127591" y="170120"/>
                </a:cubicBezTo>
                <a:cubicBezTo>
                  <a:pt x="136916" y="176337"/>
                  <a:pt x="149464" y="175741"/>
                  <a:pt x="159488" y="180753"/>
                </a:cubicBezTo>
                <a:cubicBezTo>
                  <a:pt x="170918" y="186468"/>
                  <a:pt x="179956" y="196303"/>
                  <a:pt x="191386" y="202018"/>
                </a:cubicBezTo>
                <a:cubicBezTo>
                  <a:pt x="201411" y="207030"/>
                  <a:pt x="213259" y="207639"/>
                  <a:pt x="223284" y="212651"/>
                </a:cubicBezTo>
                <a:cubicBezTo>
                  <a:pt x="324376" y="263198"/>
                  <a:pt x="154395" y="200321"/>
                  <a:pt x="318977" y="255181"/>
                </a:cubicBezTo>
                <a:cubicBezTo>
                  <a:pt x="343223" y="263263"/>
                  <a:pt x="358526" y="289629"/>
                  <a:pt x="382772" y="297711"/>
                </a:cubicBezTo>
                <a:cubicBezTo>
                  <a:pt x="393405" y="301255"/>
                  <a:pt x="404873" y="302901"/>
                  <a:pt x="414670" y="308344"/>
                </a:cubicBezTo>
                <a:cubicBezTo>
                  <a:pt x="437011" y="320756"/>
                  <a:pt x="457200" y="336697"/>
                  <a:pt x="478465" y="350874"/>
                </a:cubicBezTo>
                <a:cubicBezTo>
                  <a:pt x="478476" y="350881"/>
                  <a:pt x="542249" y="393396"/>
                  <a:pt x="542260" y="393404"/>
                </a:cubicBezTo>
                <a:cubicBezTo>
                  <a:pt x="593757" y="432026"/>
                  <a:pt x="567979" y="419698"/>
                  <a:pt x="616688" y="435934"/>
                </a:cubicBezTo>
                <a:cubicBezTo>
                  <a:pt x="623776" y="443023"/>
                  <a:pt x="629357" y="452042"/>
                  <a:pt x="637953" y="457200"/>
                </a:cubicBezTo>
                <a:cubicBezTo>
                  <a:pt x="649859" y="464344"/>
                  <a:pt x="703119" y="475686"/>
                  <a:pt x="712381" y="478465"/>
                </a:cubicBezTo>
                <a:cubicBezTo>
                  <a:pt x="853753" y="520877"/>
                  <a:pt x="705450" y="495801"/>
                  <a:pt x="967563" y="510362"/>
                </a:cubicBezTo>
                <a:cubicBezTo>
                  <a:pt x="986092" y="512678"/>
                  <a:pt x="1055973" y="515767"/>
                  <a:pt x="1084521" y="531627"/>
                </a:cubicBezTo>
                <a:cubicBezTo>
                  <a:pt x="1106862" y="544039"/>
                  <a:pt x="1127051" y="559981"/>
                  <a:pt x="1148316" y="574158"/>
                </a:cubicBezTo>
                <a:lnTo>
                  <a:pt x="1212111" y="616688"/>
                </a:lnTo>
                <a:cubicBezTo>
                  <a:pt x="1221436" y="622905"/>
                  <a:pt x="1233376" y="623776"/>
                  <a:pt x="1244009" y="627320"/>
                </a:cubicBezTo>
                <a:cubicBezTo>
                  <a:pt x="1347750" y="696483"/>
                  <a:pt x="1186504" y="588131"/>
                  <a:pt x="1318437" y="680483"/>
                </a:cubicBezTo>
                <a:cubicBezTo>
                  <a:pt x="1339374" y="695139"/>
                  <a:pt x="1360967" y="708836"/>
                  <a:pt x="1382232" y="723013"/>
                </a:cubicBezTo>
                <a:cubicBezTo>
                  <a:pt x="1392865" y="730102"/>
                  <a:pt x="1405094" y="735243"/>
                  <a:pt x="1414130" y="744279"/>
                </a:cubicBezTo>
                <a:cubicBezTo>
                  <a:pt x="1466089" y="796236"/>
                  <a:pt x="1423247" y="760120"/>
                  <a:pt x="1488558" y="797441"/>
                </a:cubicBezTo>
                <a:cubicBezTo>
                  <a:pt x="1541033" y="827427"/>
                  <a:pt x="1502144" y="812578"/>
                  <a:pt x="1562986" y="850604"/>
                </a:cubicBezTo>
                <a:cubicBezTo>
                  <a:pt x="1582320" y="862688"/>
                  <a:pt x="1639288" y="887317"/>
                  <a:pt x="1658679" y="893134"/>
                </a:cubicBezTo>
                <a:cubicBezTo>
                  <a:pt x="1675989" y="898327"/>
                  <a:pt x="1694121" y="900223"/>
                  <a:pt x="1711842" y="903767"/>
                </a:cubicBezTo>
                <a:cubicBezTo>
                  <a:pt x="1838484" y="998750"/>
                  <a:pt x="1677460" y="886577"/>
                  <a:pt x="1796902" y="946297"/>
                </a:cubicBezTo>
                <a:cubicBezTo>
                  <a:pt x="1819761" y="957727"/>
                  <a:pt x="1838356" y="976415"/>
                  <a:pt x="1860697" y="988827"/>
                </a:cubicBezTo>
                <a:cubicBezTo>
                  <a:pt x="1870494" y="994270"/>
                  <a:pt x="1882570" y="994448"/>
                  <a:pt x="1892595" y="999460"/>
                </a:cubicBezTo>
                <a:cubicBezTo>
                  <a:pt x="1904025" y="1005175"/>
                  <a:pt x="1912484" y="1016358"/>
                  <a:pt x="1924493" y="1020725"/>
                </a:cubicBezTo>
                <a:cubicBezTo>
                  <a:pt x="1951959" y="1030713"/>
                  <a:pt x="2009553" y="1041990"/>
                  <a:pt x="2009553" y="1041990"/>
                </a:cubicBezTo>
                <a:cubicBezTo>
                  <a:pt x="2023730" y="1049078"/>
                  <a:pt x="2037515" y="1057011"/>
                  <a:pt x="2052084" y="1063255"/>
                </a:cubicBezTo>
                <a:cubicBezTo>
                  <a:pt x="2064086" y="1068399"/>
                  <a:pt x="2117123" y="1084352"/>
                  <a:pt x="2126511" y="1084520"/>
                </a:cubicBezTo>
                <a:lnTo>
                  <a:pt x="3274828" y="1095153"/>
                </a:lnTo>
                <a:cubicBezTo>
                  <a:pt x="3475161" y="1117413"/>
                  <a:pt x="3253213" y="1094309"/>
                  <a:pt x="3540642" y="1116418"/>
                </a:cubicBezTo>
                <a:cubicBezTo>
                  <a:pt x="3622225" y="1122693"/>
                  <a:pt x="3703675" y="1130595"/>
                  <a:pt x="3785191" y="1137683"/>
                </a:cubicBezTo>
                <a:cubicBezTo>
                  <a:pt x="3831632" y="1141721"/>
                  <a:pt x="3877014" y="1154458"/>
                  <a:pt x="3923414" y="1158948"/>
                </a:cubicBezTo>
                <a:cubicBezTo>
                  <a:pt x="3987011" y="1165103"/>
                  <a:pt x="4051005" y="1166037"/>
                  <a:pt x="4114800" y="1169581"/>
                </a:cubicBezTo>
                <a:cubicBezTo>
                  <a:pt x="4139609" y="1173125"/>
                  <a:pt x="4164320" y="1177445"/>
                  <a:pt x="4189228" y="1180213"/>
                </a:cubicBezTo>
                <a:cubicBezTo>
                  <a:pt x="4260030" y="1188080"/>
                  <a:pt x="4401879" y="1201479"/>
                  <a:pt x="4401879" y="1201479"/>
                </a:cubicBezTo>
                <a:cubicBezTo>
                  <a:pt x="4518837" y="1197935"/>
                  <a:pt x="4635921" y="1197337"/>
                  <a:pt x="4752753" y="1190846"/>
                </a:cubicBezTo>
                <a:cubicBezTo>
                  <a:pt x="4763944" y="1190224"/>
                  <a:pt x="4773661" y="1182411"/>
                  <a:pt x="4784651" y="1180213"/>
                </a:cubicBezTo>
                <a:cubicBezTo>
                  <a:pt x="4940640" y="1149015"/>
                  <a:pt x="4788591" y="1187483"/>
                  <a:pt x="4912242" y="1158948"/>
                </a:cubicBezTo>
                <a:cubicBezTo>
                  <a:pt x="4940719" y="1152376"/>
                  <a:pt x="4968949" y="1144771"/>
                  <a:pt x="4997302" y="1137683"/>
                </a:cubicBezTo>
                <a:cubicBezTo>
                  <a:pt x="5012679" y="1133839"/>
                  <a:pt x="5025116" y="1122304"/>
                  <a:pt x="5039832" y="1116418"/>
                </a:cubicBezTo>
                <a:cubicBezTo>
                  <a:pt x="5060644" y="1108093"/>
                  <a:pt x="5082816" y="1103478"/>
                  <a:pt x="5103628" y="1095153"/>
                </a:cubicBezTo>
                <a:cubicBezTo>
                  <a:pt x="5118344" y="1089267"/>
                  <a:pt x="5130976" y="1078443"/>
                  <a:pt x="5146158" y="1073888"/>
                </a:cubicBezTo>
                <a:cubicBezTo>
                  <a:pt x="5166807" y="1067693"/>
                  <a:pt x="5188688" y="1066799"/>
                  <a:pt x="5209953" y="1063255"/>
                </a:cubicBezTo>
                <a:cubicBezTo>
                  <a:pt x="5217041" y="1052623"/>
                  <a:pt x="5219788" y="1037073"/>
                  <a:pt x="5231218" y="1031358"/>
                </a:cubicBezTo>
                <a:cubicBezTo>
                  <a:pt x="5257359" y="1018288"/>
                  <a:pt x="5316279" y="1010093"/>
                  <a:pt x="5316279" y="1010093"/>
                </a:cubicBezTo>
                <a:cubicBezTo>
                  <a:pt x="5326912" y="1003004"/>
                  <a:pt x="5336747" y="994542"/>
                  <a:pt x="5348177" y="988827"/>
                </a:cubicBezTo>
                <a:cubicBezTo>
                  <a:pt x="5368716" y="978557"/>
                  <a:pt x="5415044" y="970594"/>
                  <a:pt x="5433237" y="967562"/>
                </a:cubicBezTo>
                <a:cubicBezTo>
                  <a:pt x="5457957" y="963442"/>
                  <a:pt x="5482895" y="960741"/>
                  <a:pt x="5507665" y="956930"/>
                </a:cubicBezTo>
                <a:cubicBezTo>
                  <a:pt x="5528973" y="953652"/>
                  <a:pt x="5550195" y="949841"/>
                  <a:pt x="5571460" y="946297"/>
                </a:cubicBezTo>
                <a:cubicBezTo>
                  <a:pt x="5589181" y="939209"/>
                  <a:pt x="5606686" y="931555"/>
                  <a:pt x="5624623" y="925032"/>
                </a:cubicBezTo>
                <a:cubicBezTo>
                  <a:pt x="5692104" y="900494"/>
                  <a:pt x="5722999" y="897110"/>
                  <a:pt x="5794744" y="861237"/>
                </a:cubicBezTo>
                <a:cubicBezTo>
                  <a:pt x="5831799" y="842710"/>
                  <a:pt x="5849707" y="832284"/>
                  <a:pt x="5890437" y="818707"/>
                </a:cubicBezTo>
                <a:cubicBezTo>
                  <a:pt x="5912963" y="811198"/>
                  <a:pt x="5965059" y="801655"/>
                  <a:pt x="5986130" y="797441"/>
                </a:cubicBezTo>
                <a:cubicBezTo>
                  <a:pt x="5996763" y="790353"/>
                  <a:pt x="6006351" y="781366"/>
                  <a:pt x="6018028" y="776176"/>
                </a:cubicBezTo>
                <a:cubicBezTo>
                  <a:pt x="6038511" y="767072"/>
                  <a:pt x="6081823" y="754911"/>
                  <a:pt x="6081823" y="754911"/>
                </a:cubicBezTo>
                <a:cubicBezTo>
                  <a:pt x="6092456" y="744278"/>
                  <a:pt x="6101485" y="731753"/>
                  <a:pt x="6113721" y="723013"/>
                </a:cubicBezTo>
                <a:cubicBezTo>
                  <a:pt x="6126619" y="713800"/>
                  <a:pt x="6142489" y="709612"/>
                  <a:pt x="6156251" y="701748"/>
                </a:cubicBezTo>
                <a:cubicBezTo>
                  <a:pt x="6167346" y="695408"/>
                  <a:pt x="6176719" y="686198"/>
                  <a:pt x="6188149" y="680483"/>
                </a:cubicBezTo>
                <a:cubicBezTo>
                  <a:pt x="6198173" y="675471"/>
                  <a:pt x="6209552" y="673786"/>
                  <a:pt x="6220046" y="669851"/>
                </a:cubicBezTo>
                <a:cubicBezTo>
                  <a:pt x="6237917" y="663150"/>
                  <a:pt x="6255488" y="655674"/>
                  <a:pt x="6273209" y="648586"/>
                </a:cubicBezTo>
                <a:cubicBezTo>
                  <a:pt x="6356146" y="565649"/>
                  <a:pt x="6249672" y="665398"/>
                  <a:pt x="6347637" y="595423"/>
                </a:cubicBezTo>
                <a:cubicBezTo>
                  <a:pt x="6359873" y="586683"/>
                  <a:pt x="6367299" y="572265"/>
                  <a:pt x="6379535" y="563525"/>
                </a:cubicBezTo>
                <a:cubicBezTo>
                  <a:pt x="6392433" y="554312"/>
                  <a:pt x="6409080" y="551349"/>
                  <a:pt x="6422065" y="542260"/>
                </a:cubicBezTo>
                <a:cubicBezTo>
                  <a:pt x="6548681" y="453628"/>
                  <a:pt x="6432102" y="515975"/>
                  <a:pt x="6528391" y="467832"/>
                </a:cubicBezTo>
                <a:cubicBezTo>
                  <a:pt x="6566886" y="410089"/>
                  <a:pt x="6529373" y="456497"/>
                  <a:pt x="6602818" y="404037"/>
                </a:cubicBezTo>
                <a:cubicBezTo>
                  <a:pt x="6672682" y="354135"/>
                  <a:pt x="6565313" y="413319"/>
                  <a:pt x="6655981" y="361507"/>
                </a:cubicBezTo>
                <a:cubicBezTo>
                  <a:pt x="6716060" y="327175"/>
                  <a:pt x="6681874" y="356877"/>
                  <a:pt x="6719777" y="318976"/>
                </a:cubicBezTo>
                <a:lnTo>
                  <a:pt x="6741042" y="255181"/>
                </a:lnTo>
                <a:cubicBezTo>
                  <a:pt x="6746054" y="240144"/>
                  <a:pt x="6754443" y="226413"/>
                  <a:pt x="6762307" y="212651"/>
                </a:cubicBezTo>
                <a:cubicBezTo>
                  <a:pt x="6768647" y="201556"/>
                  <a:pt x="6779531" y="192876"/>
                  <a:pt x="6783572" y="180753"/>
                </a:cubicBezTo>
                <a:cubicBezTo>
                  <a:pt x="6786934" y="170666"/>
                  <a:pt x="6783572" y="159488"/>
                  <a:pt x="6783572" y="148855"/>
                </a:cubicBezTo>
              </a:path>
            </a:pathLst>
          </a:custGeom>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extBox 4"/>
          <p:cNvSpPr txBox="1"/>
          <p:nvPr/>
        </p:nvSpPr>
        <p:spPr>
          <a:xfrm>
            <a:off x="4067944" y="2967335"/>
            <a:ext cx="1008112" cy="461665"/>
          </a:xfrm>
          <a:prstGeom prst="rect">
            <a:avLst/>
          </a:prstGeom>
          <a:noFill/>
        </p:spPr>
        <p:txBody>
          <a:bodyPr wrap="square" rtlCol="0">
            <a:spAutoFit/>
          </a:bodyPr>
          <a:lstStyle/>
          <a:p>
            <a:r>
              <a:rPr lang="en-US" b="1" dirty="0" smtClean="0">
                <a:solidFill>
                  <a:schemeClr val="bg1"/>
                </a:solidFill>
                <a:latin typeface="+mj-lt"/>
              </a:rPr>
              <a:t>1850’s</a:t>
            </a:r>
            <a:endParaRPr lang="en-US" b="1" dirty="0">
              <a:solidFill>
                <a:schemeClr val="bg1"/>
              </a:solidFill>
              <a:latin typeface="+mj-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183</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Kilimanjaro (237).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184</a:t>
            </a:fld>
            <a:endParaRPr lang="en-US" dirty="0"/>
          </a:p>
        </p:txBody>
      </p:sp>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Kilimanjaro (240).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185</a:t>
            </a:fld>
            <a:endParaRPr lang="en-US" dirty="0"/>
          </a:p>
        </p:txBody>
      </p: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 Kilimanjaro (284).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1"/>
            <a:ext cx="9144001" cy="6858001"/>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186</a:t>
            </a:fld>
            <a:endParaRPr lang="en-US" dirty="0"/>
          </a:p>
        </p:txBody>
      </p:sp>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7235" name="Text Box 3"/>
          <p:cNvSpPr txBox="1">
            <a:spLocks noChangeArrowheads="1"/>
          </p:cNvSpPr>
          <p:nvPr/>
        </p:nvSpPr>
        <p:spPr bwMode="auto">
          <a:xfrm>
            <a:off x="0" y="-62557"/>
            <a:ext cx="9144000" cy="461665"/>
          </a:xfrm>
          <a:prstGeom prst="rect">
            <a:avLst/>
          </a:prstGeom>
          <a:noFill/>
          <a:ln w="9525">
            <a:noFill/>
            <a:miter lim="800000"/>
            <a:headEnd/>
            <a:tailEnd/>
          </a:ln>
          <a:effectLst/>
        </p:spPr>
        <p:txBody>
          <a:bodyPr anchor="ctr">
            <a:spAutoFit/>
          </a:bodyPr>
          <a:lstStyle/>
          <a:p>
            <a:pPr>
              <a:spcBef>
                <a:spcPct val="50000"/>
              </a:spcBef>
            </a:pPr>
            <a:r>
              <a:rPr lang="en-US" dirty="0">
                <a:latin typeface="+mn-lt"/>
              </a:rPr>
              <a:t>Figure </a:t>
            </a:r>
            <a:r>
              <a:rPr lang="en-US" dirty="0" smtClean="0">
                <a:latin typeface="+mn-lt"/>
              </a:rPr>
              <a:t>24.11 </a:t>
            </a:r>
            <a:r>
              <a:rPr lang="en-US" dirty="0">
                <a:latin typeface="+mn-lt"/>
              </a:rPr>
              <a:t>A  Changes in Global </a:t>
            </a:r>
            <a:r>
              <a:rPr lang="en-US" dirty="0" smtClean="0">
                <a:latin typeface="+mn-lt"/>
              </a:rPr>
              <a:t>Temperature</a:t>
            </a:r>
            <a:endParaRPr lang="en-US" dirty="0">
              <a:latin typeface="+mn-lt"/>
            </a:endParaRPr>
          </a:p>
        </p:txBody>
      </p:sp>
      <p:pic>
        <p:nvPicPr>
          <p:cNvPr id="607236" name="Picture 4" descr="Ecology-Fig-24-10-1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04800" y="444500"/>
            <a:ext cx="8534400" cy="6147369"/>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187</a:t>
            </a:fld>
            <a:endParaRPr lang="en-US" dirty="0"/>
          </a:p>
        </p:txBody>
      </p:sp>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1" descr="proof_global_warming_bg-759086.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642938"/>
            <a:ext cx="9144000" cy="54292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188</a:t>
            </a:fld>
            <a:endParaRPr lang="en-US" dirty="0"/>
          </a:p>
        </p:txBody>
      </p:sp>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1" name="Rectangle 3"/>
          <p:cNvSpPr>
            <a:spLocks noGrp="1" noChangeArrowheads="1"/>
          </p:cNvSpPr>
          <p:nvPr>
            <p:ph type="body" idx="4294967295"/>
          </p:nvPr>
        </p:nvSpPr>
        <p:spPr>
          <a:xfrm>
            <a:off x="357158" y="214290"/>
            <a:ext cx="8572560" cy="3143272"/>
          </a:xfrm>
        </p:spPr>
        <p:txBody>
          <a:bodyPr>
            <a:normAutofit/>
          </a:bodyPr>
          <a:lstStyle/>
          <a:p>
            <a:pPr>
              <a:buClrTx/>
              <a:buSzPct val="100000"/>
              <a:buFont typeface="Arial" pitchFamily="34" charset="0"/>
              <a:buChar char="•"/>
            </a:pPr>
            <a:r>
              <a:rPr lang="en-US" b="1" dirty="0">
                <a:solidFill>
                  <a:srgbClr val="0000FF"/>
                </a:solidFill>
              </a:rPr>
              <a:t>Greenhouse </a:t>
            </a:r>
            <a:r>
              <a:rPr lang="en-US" b="1" dirty="0" smtClean="0">
                <a:solidFill>
                  <a:srgbClr val="0000FF"/>
                </a:solidFill>
              </a:rPr>
              <a:t>effect</a:t>
            </a:r>
            <a:r>
              <a:rPr lang="en-US" dirty="0">
                <a:solidFill>
                  <a:srgbClr val="0000FF"/>
                </a:solidFill>
              </a:rPr>
              <a:t> </a:t>
            </a:r>
            <a:r>
              <a:rPr lang="en-US" dirty="0" smtClean="0"/>
              <a:t>- warming </a:t>
            </a:r>
            <a:r>
              <a:rPr lang="en-US" dirty="0"/>
              <a:t>of Earth by atmospheric absorption and reradiation of infrared radiation emitted by Earth’s surface.</a:t>
            </a:r>
          </a:p>
          <a:p>
            <a:pPr>
              <a:buClrTx/>
              <a:buSzPct val="100000"/>
              <a:buFont typeface="Arial" pitchFamily="34" charset="0"/>
              <a:buChar char="•"/>
            </a:pPr>
            <a:r>
              <a:rPr lang="en-US" dirty="0" smtClean="0"/>
              <a:t>This </a:t>
            </a:r>
            <a:r>
              <a:rPr lang="en-US" dirty="0"/>
              <a:t>is due to </a:t>
            </a:r>
            <a:r>
              <a:rPr lang="en-US" b="1" dirty="0">
                <a:solidFill>
                  <a:srgbClr val="0000FF"/>
                </a:solidFill>
              </a:rPr>
              <a:t>greenhouse gases </a:t>
            </a:r>
            <a:r>
              <a:rPr lang="en-US" dirty="0"/>
              <a:t>in the atmosphere, primarily water vapor, CO</a:t>
            </a:r>
            <a:r>
              <a:rPr lang="en-US" baseline="-25000" dirty="0"/>
              <a:t>2</a:t>
            </a:r>
            <a:r>
              <a:rPr lang="en-US" dirty="0"/>
              <a:t>, CH</a:t>
            </a:r>
            <a:r>
              <a:rPr lang="en-US" baseline="-25000" dirty="0"/>
              <a:t>4</a:t>
            </a:r>
            <a:r>
              <a:rPr lang="en-US" dirty="0"/>
              <a:t>, and N</a:t>
            </a:r>
            <a:r>
              <a:rPr lang="en-US" baseline="-25000" dirty="0"/>
              <a:t>2</a:t>
            </a:r>
            <a:r>
              <a:rPr lang="en-US" dirty="0"/>
              <a:t>O</a:t>
            </a:r>
            <a:r>
              <a:rPr lang="en-US" dirty="0" smtClean="0"/>
              <a:t>.</a:t>
            </a:r>
            <a:endParaRPr lang="en-US" dirty="0"/>
          </a:p>
        </p:txBody>
      </p:sp>
      <p:pic>
        <p:nvPicPr>
          <p:cNvPr id="4" name="Picture 5" descr="Ecology-Fig-02-04-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14414" y="2786058"/>
            <a:ext cx="6500858" cy="4071966"/>
          </a:xfrm>
          <a:prstGeom prst="rect">
            <a:avLst/>
          </a:prstGeom>
          <a:noFill/>
        </p:spPr>
      </p:pic>
      <p:sp>
        <p:nvSpPr>
          <p:cNvPr id="5" name="TextBox 4"/>
          <p:cNvSpPr txBox="1"/>
          <p:nvPr/>
        </p:nvSpPr>
        <p:spPr>
          <a:xfrm>
            <a:off x="1214414" y="2786058"/>
            <a:ext cx="1143008" cy="461665"/>
          </a:xfrm>
          <a:prstGeom prst="rect">
            <a:avLst/>
          </a:prstGeom>
          <a:noFill/>
        </p:spPr>
        <p:txBody>
          <a:bodyPr wrap="square" rtlCol="0">
            <a:spAutoFit/>
          </a:bodyPr>
          <a:lstStyle/>
          <a:p>
            <a:r>
              <a:rPr lang="en-US" b="1" dirty="0" smtClean="0">
                <a:solidFill>
                  <a:srgbClr val="FF0000"/>
                </a:solidFill>
                <a:latin typeface="+mn-lt"/>
              </a:rPr>
              <a:t>Fig. 2.4</a:t>
            </a:r>
            <a:endParaRPr lang="en-US" b="1" dirty="0">
              <a:solidFill>
                <a:srgbClr val="FF0000"/>
              </a:solidFill>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189</a:t>
            </a:fld>
            <a:endParaRPr lang="en-US" dirty="0"/>
          </a:p>
        </p:txBody>
      </p:sp>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357158" y="1143000"/>
            <a:ext cx="8253442" cy="4339650"/>
          </a:xfrm>
          <a:prstGeom prst="rect">
            <a:avLst/>
          </a:prstGeom>
          <a:noFill/>
          <a:ln w="50800">
            <a:noFill/>
            <a:miter lim="800000"/>
            <a:headEnd/>
            <a:tailEnd/>
          </a:ln>
        </p:spPr>
        <p:txBody>
          <a:bodyPr wrap="square">
            <a:spAutoFit/>
          </a:bodyPr>
          <a:lstStyle/>
          <a:p>
            <a:pPr algn="l" eaLnBrk="0" hangingPunct="0">
              <a:spcBef>
                <a:spcPct val="50000"/>
              </a:spcBef>
            </a:pPr>
            <a:r>
              <a:rPr lang="en-US" b="1" dirty="0">
                <a:solidFill>
                  <a:srgbClr val="FF0000"/>
                </a:solidFill>
                <a:latin typeface="+mn-lt"/>
                <a:cs typeface="Arial" charset="0"/>
              </a:rPr>
              <a:t>2.  +25cm sea level</a:t>
            </a:r>
          </a:p>
          <a:p>
            <a:pPr lvl="1" algn="l" eaLnBrk="0" hangingPunct="0">
              <a:spcBef>
                <a:spcPct val="50000"/>
              </a:spcBef>
              <a:buSzPct val="135000"/>
              <a:buFont typeface="Arial" pitchFamily="34" charset="0"/>
              <a:buChar char="•"/>
            </a:pPr>
            <a:r>
              <a:rPr lang="en-CA" b="1" dirty="0">
                <a:latin typeface="+mn-lt"/>
                <a:cs typeface="Arial" charset="0"/>
              </a:rPr>
              <a:t>  </a:t>
            </a:r>
            <a:r>
              <a:rPr lang="en-CA" dirty="0">
                <a:latin typeface="+mn-lt"/>
                <a:cs typeface="Arial" charset="0"/>
              </a:rPr>
              <a:t>already rising along the Gulf states</a:t>
            </a:r>
          </a:p>
          <a:p>
            <a:pPr lvl="1" algn="l" eaLnBrk="0" hangingPunct="0">
              <a:spcBef>
                <a:spcPct val="50000"/>
              </a:spcBef>
              <a:buSzPct val="135000"/>
              <a:buFont typeface="Arial" pitchFamily="34" charset="0"/>
              <a:buChar char="•"/>
            </a:pPr>
            <a:r>
              <a:rPr lang="en-CA" dirty="0">
                <a:latin typeface="+mn-lt"/>
                <a:cs typeface="Arial" charset="0"/>
              </a:rPr>
              <a:t>  Louisiana losing approx. 40 ha of coastal wetland per day!</a:t>
            </a:r>
          </a:p>
          <a:p>
            <a:pPr lvl="1" algn="l" eaLnBrk="0" hangingPunct="0">
              <a:spcBef>
                <a:spcPct val="50000"/>
              </a:spcBef>
              <a:buSzPct val="135000"/>
              <a:buFont typeface="Arial" pitchFamily="34" charset="0"/>
              <a:buChar char="•"/>
            </a:pPr>
            <a:r>
              <a:rPr lang="en-CA" dirty="0">
                <a:latin typeface="+mn-lt"/>
                <a:cs typeface="Arial" charset="0"/>
              </a:rPr>
              <a:t>  15 of the world’s largest cities </a:t>
            </a:r>
          </a:p>
          <a:p>
            <a:pPr lvl="2" algn="l" eaLnBrk="0" hangingPunct="0">
              <a:spcBef>
                <a:spcPct val="50000"/>
              </a:spcBef>
              <a:buSzPct val="135000"/>
              <a:buFont typeface="Arial" pitchFamily="34" charset="0"/>
              <a:buChar char="•"/>
            </a:pPr>
            <a:r>
              <a:rPr lang="en-CA" dirty="0">
                <a:latin typeface="+mn-lt"/>
                <a:cs typeface="Arial" charset="0"/>
              </a:rPr>
              <a:t> </a:t>
            </a:r>
            <a:r>
              <a:rPr lang="en-CA" dirty="0" smtClean="0">
                <a:latin typeface="+mn-lt"/>
                <a:cs typeface="Arial" charset="0"/>
              </a:rPr>
              <a:t>(</a:t>
            </a:r>
            <a:r>
              <a:rPr lang="en-CA" dirty="0">
                <a:latin typeface="+mn-lt"/>
                <a:cs typeface="Arial" charset="0"/>
              </a:rPr>
              <a:t>London, New Orleans, Cairo, NY, LA)</a:t>
            </a:r>
          </a:p>
          <a:p>
            <a:pPr lvl="1" algn="l" eaLnBrk="0" hangingPunct="0">
              <a:spcBef>
                <a:spcPct val="50000"/>
              </a:spcBef>
              <a:buSzPct val="135000"/>
              <a:buFont typeface="Arial" pitchFamily="34" charset="0"/>
              <a:buChar char="•"/>
            </a:pPr>
            <a:r>
              <a:rPr lang="en-CA" dirty="0">
                <a:latin typeface="+mn-lt"/>
                <a:cs typeface="Arial" charset="0"/>
              </a:rPr>
              <a:t>  300m people will be displaced</a:t>
            </a:r>
          </a:p>
          <a:p>
            <a:pPr lvl="1" algn="l" eaLnBrk="0" hangingPunct="0">
              <a:spcBef>
                <a:spcPct val="50000"/>
              </a:spcBef>
              <a:buSzPct val="135000"/>
              <a:buFont typeface="Arial" pitchFamily="34" charset="0"/>
              <a:buChar char="•"/>
            </a:pPr>
            <a:r>
              <a:rPr lang="en-CA" dirty="0">
                <a:latin typeface="+mn-lt"/>
                <a:cs typeface="Arial" charset="0"/>
              </a:rPr>
              <a:t>  Fiji, Tahiti, Bangladesh (disappear in the next 100 years</a:t>
            </a:r>
            <a:r>
              <a:rPr lang="en-CA" dirty="0" smtClean="0">
                <a:latin typeface="+mn-lt"/>
                <a:cs typeface="Arial" charset="0"/>
              </a:rPr>
              <a:t>)</a:t>
            </a:r>
          </a:p>
          <a:p>
            <a:pPr lvl="1" algn="l" eaLnBrk="0" hangingPunct="0">
              <a:spcBef>
                <a:spcPct val="50000"/>
              </a:spcBef>
              <a:buSzPct val="135000"/>
              <a:buFont typeface="Arial" pitchFamily="34" charset="0"/>
              <a:buChar char="•"/>
            </a:pPr>
            <a:r>
              <a:rPr lang="en-CA" dirty="0" smtClean="0">
                <a:latin typeface="+mn-lt"/>
                <a:cs typeface="Arial" charset="0"/>
              </a:rPr>
              <a:t>  Maldives will disappear with 17cm  sea level rise</a:t>
            </a:r>
            <a:endParaRPr lang="en-CA" dirty="0">
              <a:latin typeface="+mn-lt"/>
              <a:cs typeface="Arial"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190</a:t>
            </a:fld>
            <a:endParaRPr lang="en-US" dirty="0"/>
          </a:p>
        </p:txBody>
      </p:sp>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700px-recent_sea_level_rise.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361685"/>
            <a:ext cx="9143999" cy="6413862"/>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191</a:t>
            </a:fld>
            <a:endParaRPr lang="en-US" dirty="0"/>
          </a:p>
        </p:txBody>
      </p:sp>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ldives_pol_1999.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4581036" cy="6858000"/>
          </a:xfrm>
          <a:prstGeom prst="rect">
            <a:avLst/>
          </a:prstGeom>
        </p:spPr>
      </p:pic>
      <p:pic>
        <p:nvPicPr>
          <p:cNvPr id="3" name="Picture 2" descr="maldivesaerial_maldives_3_small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3439" y="1071546"/>
            <a:ext cx="4500562" cy="4395080"/>
          </a:xfrm>
          <a:prstGeom prst="rect">
            <a:avLst/>
          </a:prstGeom>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192</a:t>
            </a:fld>
            <a:endParaRPr lang="en-US" dirty="0"/>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My Documents\Courses\slides\richmond.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12863" y="0"/>
            <a:ext cx="6473847" cy="6858000"/>
          </a:xfrm>
          <a:prstGeom prst="rect">
            <a:avLst/>
          </a:prstGeom>
          <a:noFill/>
          <a:ln w="25400">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193</a:t>
            </a:fld>
            <a:endParaRPr lang="en-US" dirty="0"/>
          </a:p>
        </p:txBody>
      </p:sp>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p:cNvSpPr>
          <p:nvPr/>
        </p:nvSpPr>
        <p:spPr bwMode="auto">
          <a:xfrm>
            <a:off x="500034" y="1071546"/>
            <a:ext cx="6934200" cy="461665"/>
          </a:xfrm>
          <a:prstGeom prst="rect">
            <a:avLst/>
          </a:prstGeom>
          <a:noFill/>
          <a:ln w="50800">
            <a:noFill/>
            <a:miter lim="800000"/>
            <a:headEnd/>
            <a:tailEnd/>
          </a:ln>
        </p:spPr>
        <p:txBody>
          <a:bodyPr>
            <a:spAutoFit/>
          </a:bodyPr>
          <a:lstStyle/>
          <a:p>
            <a:pPr marL="457200" indent="-457200" algn="l" eaLnBrk="0" hangingPunct="0">
              <a:spcBef>
                <a:spcPct val="50000"/>
              </a:spcBef>
              <a:buAutoNum type="arabicPeriod" startAt="3"/>
            </a:pPr>
            <a:r>
              <a:rPr lang="en-US" b="1" dirty="0" smtClean="0">
                <a:solidFill>
                  <a:srgbClr val="FF0000"/>
                </a:solidFill>
                <a:latin typeface="+mn-lt"/>
                <a:cs typeface="Arial" charset="0"/>
              </a:rPr>
              <a:t>Responses by vegetation and animals</a:t>
            </a:r>
            <a:endParaRPr lang="en-US" b="1" dirty="0">
              <a:solidFill>
                <a:srgbClr val="FF0000"/>
              </a:solidFill>
              <a:latin typeface="+mn-lt"/>
              <a:cs typeface="Arial" charset="0"/>
            </a:endParaRPr>
          </a:p>
        </p:txBody>
      </p:sp>
      <p:sp>
        <p:nvSpPr>
          <p:cNvPr id="3" name="Rectangle 3"/>
          <p:cNvSpPr txBox="1">
            <a:spLocks noChangeArrowheads="1"/>
          </p:cNvSpPr>
          <p:nvPr/>
        </p:nvSpPr>
        <p:spPr>
          <a:xfrm>
            <a:off x="357158" y="1714488"/>
            <a:ext cx="8286808" cy="2928958"/>
          </a:xfrm>
          <a:prstGeom prst="rect">
            <a:avLst/>
          </a:prstGeom>
        </p:spPr>
        <p:txBody>
          <a:bodyPr vert="horz">
            <a:normAutofit fontScale="77500" lnSpcReduction="20000"/>
          </a:bodyPr>
          <a:lstStyle/>
          <a:p>
            <a:pPr marL="420624" marR="0" lvl="0" indent="-384048" algn="l" defTabSz="914400" rtl="0" eaLnBrk="1" fontAlgn="auto" latinLnBrk="0" hangingPunct="1">
              <a:lnSpc>
                <a:spcPct val="100000"/>
              </a:lnSpc>
              <a:spcBef>
                <a:spcPct val="20000"/>
              </a:spcBef>
              <a:spcAft>
                <a:spcPts val="0"/>
              </a:spcAft>
              <a:buClrTx/>
              <a:buSzPct val="100000"/>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What does a 1.8°C–4.0°C change in temperature mean for biological communities?</a:t>
            </a:r>
          </a:p>
          <a:p>
            <a:pPr marL="420624" marR="0" lvl="0" indent="-384048" algn="l" defTabSz="914400" rtl="0" eaLnBrk="1" fontAlgn="auto" latinLnBrk="0" hangingPunct="1">
              <a:lnSpc>
                <a:spcPct val="100000"/>
              </a:lnSpc>
              <a:spcBef>
                <a:spcPct val="20000"/>
              </a:spcBef>
              <a:spcAft>
                <a:spcPts val="0"/>
              </a:spcAft>
              <a:buClrTx/>
              <a:buSzPct val="100000"/>
              <a:buFont typeface="Arial" pitchFamily="34" charset="0"/>
              <a:buChar char="•"/>
              <a:tabLst/>
              <a:defRPr/>
            </a:pPr>
            <a:endParaRPr kumimoji="0" lang="en-US" sz="3000" b="0" i="0" u="none" strike="noStrike" kern="1200" cap="none" spc="0" normalizeH="0" baseline="0" noProof="0" dirty="0" smtClean="0">
              <a:ln>
                <a:noFill/>
              </a:ln>
              <a:solidFill>
                <a:schemeClr val="tx1"/>
              </a:solidFill>
              <a:effectLst/>
              <a:uLnTx/>
              <a:uFillTx/>
              <a:latin typeface="+mn-lt"/>
              <a:ea typeface="+mn-ea"/>
              <a:cs typeface="+mn-cs"/>
            </a:endParaRPr>
          </a:p>
          <a:p>
            <a:pPr marL="420624" marR="0" lvl="0" indent="-384048" algn="l" defTabSz="914400" rtl="0" eaLnBrk="1" fontAlgn="auto" latinLnBrk="0" hangingPunct="1">
              <a:lnSpc>
                <a:spcPct val="100000"/>
              </a:lnSpc>
              <a:spcBef>
                <a:spcPct val="20000"/>
              </a:spcBef>
              <a:spcAft>
                <a:spcPts val="0"/>
              </a:spcAft>
              <a:buClrTx/>
              <a:buSzPct val="100000"/>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This can be compared with elevational climatic variation on a mountain.</a:t>
            </a:r>
          </a:p>
          <a:p>
            <a:pPr marL="420624" marR="0" lvl="0" indent="-384048" algn="l" defTabSz="914400" rtl="0" eaLnBrk="1" fontAlgn="auto" latinLnBrk="0" hangingPunct="1">
              <a:lnSpc>
                <a:spcPct val="100000"/>
              </a:lnSpc>
              <a:spcBef>
                <a:spcPct val="20000"/>
              </a:spcBef>
              <a:spcAft>
                <a:spcPts val="0"/>
              </a:spcAft>
              <a:buClrTx/>
              <a:buSzPct val="100000"/>
              <a:buFont typeface="Arial" pitchFamily="34" charset="0"/>
              <a:buChar char="•"/>
              <a:tabLst/>
              <a:defRPr/>
            </a:pPr>
            <a:endParaRPr kumimoji="0" lang="en-US" sz="3000" b="0" i="0" u="none" strike="noStrike" kern="1200" cap="none" spc="0" normalizeH="0" baseline="0" noProof="0" dirty="0" smtClean="0">
              <a:ln>
                <a:noFill/>
              </a:ln>
              <a:solidFill>
                <a:schemeClr val="tx1"/>
              </a:solidFill>
              <a:effectLst/>
              <a:uLnTx/>
              <a:uFillTx/>
              <a:latin typeface="+mn-lt"/>
              <a:ea typeface="+mn-ea"/>
              <a:cs typeface="+mn-cs"/>
            </a:endParaRPr>
          </a:p>
          <a:p>
            <a:pPr marL="420624" marR="0" lvl="0" indent="-384048" algn="l" defTabSz="914400" rtl="0" eaLnBrk="1" fontAlgn="auto" latinLnBrk="0" hangingPunct="1">
              <a:lnSpc>
                <a:spcPct val="100000"/>
              </a:lnSpc>
              <a:spcBef>
                <a:spcPct val="20000"/>
              </a:spcBef>
              <a:spcAft>
                <a:spcPts val="0"/>
              </a:spcAft>
              <a:buClrTx/>
              <a:buSzPct val="100000"/>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The median value (2.9°C) would correspond to a 500 m shift in elevation.</a:t>
            </a:r>
            <a:endParaRPr kumimoji="0" lang="en-US" sz="30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194</a:t>
            </a:fld>
            <a:endParaRPr lang="en-US" dirty="0"/>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5411" name="Rectangle 3"/>
          <p:cNvSpPr>
            <a:spLocks noGrp="1" noChangeArrowheads="1"/>
          </p:cNvSpPr>
          <p:nvPr>
            <p:ph type="body" idx="4294967295"/>
          </p:nvPr>
        </p:nvSpPr>
        <p:spPr>
          <a:xfrm>
            <a:off x="2857488" y="571480"/>
            <a:ext cx="6000792" cy="5929354"/>
          </a:xfrm>
        </p:spPr>
        <p:txBody>
          <a:bodyPr>
            <a:normAutofit fontScale="77500" lnSpcReduction="20000"/>
          </a:bodyPr>
          <a:lstStyle/>
          <a:p>
            <a:pPr>
              <a:buClrTx/>
              <a:buSzPct val="100000"/>
              <a:buFont typeface="Arial" pitchFamily="34" charset="0"/>
              <a:buChar char="•"/>
            </a:pPr>
            <a:r>
              <a:rPr lang="en-US" dirty="0"/>
              <a:t>In the Rocky Mountains, this would correspond to a shift from subalpine forest (spruce and fir) to montane forest (Ponderosa pine).</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Temperature </a:t>
            </a:r>
            <a:r>
              <a:rPr lang="en-US" dirty="0"/>
              <a:t>change predictions for the 21</a:t>
            </a:r>
            <a:r>
              <a:rPr lang="en-US" baseline="30000" dirty="0"/>
              <a:t>st</a:t>
            </a:r>
            <a:r>
              <a:rPr lang="en-US" dirty="0"/>
              <a:t> century would result in an elevational shift in vegetation zones of 200–860 m</a:t>
            </a:r>
            <a:r>
              <a:rPr lang="en-US" dirty="0" smtClean="0"/>
              <a:t>.</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Similar predictions for latitudinal climatic shifts suggest movement of biological communities of 500–1,000 km toward the poles.</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But there are many factors involved in determining species distributions. It is unlikely that the same assemblages of organisms will form the communities of the future.</a:t>
            </a:r>
          </a:p>
          <a:p>
            <a:pPr>
              <a:buClrTx/>
              <a:buSzPct val="100000"/>
              <a:buFont typeface="Arial" pitchFamily="34" charset="0"/>
              <a:buChar char="•"/>
            </a:pPr>
            <a:endParaRPr lang="en-US" dirty="0"/>
          </a:p>
        </p:txBody>
      </p:sp>
      <p:pic>
        <p:nvPicPr>
          <p:cNvPr id="3" name="Picture 2" descr="subalpine_fir-sm.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571504"/>
            <a:ext cx="2780264" cy="2571744"/>
          </a:xfrm>
          <a:prstGeom prst="rect">
            <a:avLst/>
          </a:prstGeom>
        </p:spPr>
      </p:pic>
      <p:pic>
        <p:nvPicPr>
          <p:cNvPr id="4" name="Picture 3" descr="3V776CA65OF27CAHOWXLRCAO8TZW7CANAID0LCA9VLMV1CA0ITT7CCADXH00FCA2M3A3GCA13C8E9CAUVM50XCAXPD0E2CAGAM5KBCAFHAT23CA5P8WJBCAQLMTBSCA107SOACAIFHI7SCAIPSJJD.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929066"/>
            <a:ext cx="2833876" cy="2285993"/>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195</a:t>
            </a:fld>
            <a:endParaRPr lang="en-US" dirty="0"/>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3603" name="Rectangle 3"/>
          <p:cNvSpPr>
            <a:spLocks noGrp="1" noChangeArrowheads="1"/>
          </p:cNvSpPr>
          <p:nvPr>
            <p:ph type="body" idx="4294967295"/>
          </p:nvPr>
        </p:nvSpPr>
        <p:spPr>
          <a:xfrm>
            <a:off x="571472" y="714356"/>
            <a:ext cx="8072494" cy="4786346"/>
          </a:xfrm>
        </p:spPr>
        <p:txBody>
          <a:bodyPr>
            <a:normAutofit fontScale="77500" lnSpcReduction="20000"/>
          </a:bodyPr>
          <a:lstStyle/>
          <a:p>
            <a:pPr>
              <a:lnSpc>
                <a:spcPct val="120000"/>
              </a:lnSpc>
              <a:buClrTx/>
              <a:buSzPct val="100000"/>
              <a:buFont typeface="Arial" pitchFamily="34" charset="0"/>
              <a:buChar char="•"/>
            </a:pPr>
            <a:r>
              <a:rPr lang="en-US" dirty="0"/>
              <a:t>Because climate change will be rapid, it is likely that evolutionary responses will not be possible for most plants and animals</a:t>
            </a:r>
            <a:r>
              <a:rPr lang="en-US" dirty="0" smtClean="0"/>
              <a:t>.</a:t>
            </a:r>
          </a:p>
          <a:p>
            <a:pPr>
              <a:lnSpc>
                <a:spcPct val="120000"/>
              </a:lnSpc>
              <a:buClrTx/>
              <a:buSzPct val="100000"/>
              <a:buFont typeface="Arial" pitchFamily="34" charset="0"/>
              <a:buChar char="•"/>
            </a:pPr>
            <a:endParaRPr lang="en-US" dirty="0"/>
          </a:p>
          <a:p>
            <a:pPr>
              <a:lnSpc>
                <a:spcPct val="120000"/>
              </a:lnSpc>
              <a:buClrTx/>
              <a:buSzPct val="100000"/>
              <a:buFont typeface="Arial" pitchFamily="34" charset="0"/>
              <a:buChar char="•"/>
            </a:pPr>
            <a:r>
              <a:rPr lang="en-US" dirty="0"/>
              <a:t>Dispersal may be the only way to avoid extinction</a:t>
            </a:r>
            <a:r>
              <a:rPr lang="en-US" dirty="0" smtClean="0"/>
              <a:t>.</a:t>
            </a:r>
          </a:p>
          <a:p>
            <a:pPr>
              <a:lnSpc>
                <a:spcPct val="120000"/>
              </a:lnSpc>
              <a:buClrTx/>
              <a:buSzPct val="100000"/>
              <a:buFont typeface="Arial" pitchFamily="34" charset="0"/>
              <a:buChar char="•"/>
            </a:pPr>
            <a:endParaRPr lang="en-US" dirty="0" smtClean="0"/>
          </a:p>
          <a:p>
            <a:pPr>
              <a:lnSpc>
                <a:spcPct val="120000"/>
              </a:lnSpc>
              <a:buClrTx/>
              <a:buSzPct val="100000"/>
              <a:buFont typeface="Arial" pitchFamily="34" charset="0"/>
              <a:buChar char="•"/>
            </a:pPr>
            <a:r>
              <a:rPr lang="en-US" dirty="0" smtClean="0"/>
              <a:t>Plant dispersal rates are, on average, much slower than the predicted rate of climate change.</a:t>
            </a:r>
          </a:p>
          <a:p>
            <a:pPr>
              <a:lnSpc>
                <a:spcPct val="120000"/>
              </a:lnSpc>
              <a:buClrTx/>
              <a:buSzPct val="100000"/>
              <a:buFont typeface="Arial" pitchFamily="34" charset="0"/>
              <a:buChar char="•"/>
            </a:pPr>
            <a:endParaRPr lang="en-US" dirty="0" smtClean="0"/>
          </a:p>
          <a:p>
            <a:pPr>
              <a:lnSpc>
                <a:spcPct val="120000"/>
              </a:lnSpc>
              <a:buClrTx/>
              <a:buSzPct val="100000"/>
              <a:buFont typeface="Arial" pitchFamily="34" charset="0"/>
              <a:buChar char="•"/>
            </a:pPr>
            <a:r>
              <a:rPr lang="en-US" dirty="0" smtClean="0"/>
              <a:t>Ruderal (weedy) herbaceous plants can disperse and establish quickly. Shrubs and trees have much slower dispersal rates.</a:t>
            </a:r>
          </a:p>
          <a:p>
            <a:pPr>
              <a:lnSpc>
                <a:spcPct val="90000"/>
              </a:lnSpc>
              <a:buClrTx/>
              <a:buSzPct val="100000"/>
              <a:buFont typeface="Arial" pitchFamily="34" charset="0"/>
              <a:buChar char="•"/>
            </a:pPr>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196</a:t>
            </a:fld>
            <a:endParaRPr lang="en-US" dirty="0"/>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3843" name="Rectangle 3"/>
          <p:cNvSpPr>
            <a:spLocks noGrp="1" noChangeArrowheads="1"/>
          </p:cNvSpPr>
          <p:nvPr>
            <p:ph type="body" idx="4294967295"/>
          </p:nvPr>
        </p:nvSpPr>
        <p:spPr>
          <a:xfrm>
            <a:off x="571472" y="571480"/>
            <a:ext cx="7732712" cy="4810124"/>
          </a:xfrm>
        </p:spPr>
        <p:txBody>
          <a:bodyPr>
            <a:normAutofit lnSpcReduction="10000"/>
          </a:bodyPr>
          <a:lstStyle/>
          <a:p>
            <a:pPr>
              <a:buClrTx/>
              <a:buSzPct val="100000"/>
              <a:buFont typeface="Arial" pitchFamily="34" charset="0"/>
              <a:buChar char="•"/>
            </a:pPr>
            <a:r>
              <a:rPr lang="en-US" dirty="0" smtClean="0"/>
              <a:t>Organisms have already begun to respond to climate change (e.g., earlier migration of birds and earlier spring greening of vegetation).</a:t>
            </a:r>
          </a:p>
          <a:p>
            <a:pPr>
              <a:buClrTx/>
              <a:buSzPct val="100000"/>
              <a:buFont typeface="Arial" pitchFamily="34" charset="0"/>
              <a:buChar char="•"/>
            </a:pPr>
            <a:endParaRPr lang="en-US" dirty="0" smtClean="0"/>
          </a:p>
          <a:p>
            <a:pPr>
              <a:buClrTx/>
              <a:buSzPct val="100000"/>
              <a:buFont typeface="Arial" pitchFamily="34" charset="0"/>
              <a:buChar char="•"/>
            </a:pPr>
            <a:r>
              <a:rPr lang="en-US" dirty="0" smtClean="0"/>
              <a:t>Plant </a:t>
            </a:r>
            <a:r>
              <a:rPr lang="en-US" dirty="0"/>
              <a:t>ranges in the European Alps were </a:t>
            </a:r>
            <a:r>
              <a:rPr lang="en-US" dirty="0" smtClean="0"/>
              <a:t>compared </a:t>
            </a:r>
            <a:r>
              <a:rPr lang="en-US" dirty="0"/>
              <a:t>with historical </a:t>
            </a:r>
            <a:r>
              <a:rPr lang="en-US" dirty="0" smtClean="0"/>
              <a:t>records</a:t>
            </a:r>
          </a:p>
          <a:p>
            <a:pPr>
              <a:buClrTx/>
              <a:buSzPct val="100000"/>
              <a:buFont typeface="Arial" pitchFamily="34" charset="0"/>
              <a:buChar char="•"/>
            </a:pPr>
            <a:endParaRPr lang="en-US" dirty="0"/>
          </a:p>
          <a:p>
            <a:pPr>
              <a:buClrTx/>
              <a:buSzPct val="100000"/>
              <a:buFont typeface="Arial" pitchFamily="34" charset="0"/>
              <a:buChar char="•"/>
            </a:pPr>
            <a:r>
              <a:rPr lang="en-US" dirty="0"/>
              <a:t>A consistent trend of upward movement of species from lower elevations onto the summits was reported.</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197</a:t>
            </a:fld>
            <a:endParaRPr lang="en-US" dirty="0"/>
          </a:p>
        </p:txBody>
      </p:sp>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3" name="Text Box 3"/>
          <p:cNvSpPr txBox="1">
            <a:spLocks noChangeArrowheads="1"/>
          </p:cNvSpPr>
          <p:nvPr/>
        </p:nvSpPr>
        <p:spPr bwMode="auto">
          <a:xfrm>
            <a:off x="1357290" y="38377"/>
            <a:ext cx="6143668" cy="461665"/>
          </a:xfrm>
          <a:prstGeom prst="rect">
            <a:avLst/>
          </a:prstGeom>
          <a:noFill/>
          <a:ln w="9525">
            <a:noFill/>
            <a:miter lim="800000"/>
            <a:headEnd/>
            <a:tailEnd/>
          </a:ln>
          <a:effectLst/>
        </p:spPr>
        <p:txBody>
          <a:bodyPr wrap="square" anchor="ctr">
            <a:spAutoFit/>
          </a:bodyPr>
          <a:lstStyle/>
          <a:p>
            <a:pPr>
              <a:spcBef>
                <a:spcPct val="50000"/>
              </a:spcBef>
            </a:pPr>
            <a:r>
              <a:rPr lang="en-US" dirty="0">
                <a:latin typeface="+mj-lt"/>
              </a:rPr>
              <a:t>Figure 24.15  Plants Are Moving Up the </a:t>
            </a:r>
            <a:r>
              <a:rPr lang="en-US" dirty="0" smtClean="0">
                <a:latin typeface="+mj-lt"/>
              </a:rPr>
              <a:t>Alps</a:t>
            </a:r>
            <a:endParaRPr lang="en-US" dirty="0">
              <a:latin typeface="+mj-lt"/>
            </a:endParaRPr>
          </a:p>
        </p:txBody>
      </p:sp>
      <p:pic>
        <p:nvPicPr>
          <p:cNvPr id="5" name="Picture 4" descr="Ecology-Fig-24-15-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13851" y="571480"/>
            <a:ext cx="7258611" cy="6158822"/>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198</a:t>
            </a:fld>
            <a:endParaRPr lang="en-US" dirty="0"/>
          </a:p>
        </p:txBody>
      </p:sp>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descr="Tropical%20rainfores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2" y="-24"/>
            <a:ext cx="2292202" cy="3214686"/>
          </a:xfrm>
          <a:prstGeom prst="rect">
            <a:avLst/>
          </a:prstGeom>
        </p:spPr>
      </p:pic>
      <p:sp>
        <p:nvSpPr>
          <p:cNvPr id="109570" name="Rectangle 8"/>
          <p:cNvSpPr>
            <a:spLocks noChangeArrowheads="1"/>
          </p:cNvSpPr>
          <p:nvPr/>
        </p:nvSpPr>
        <p:spPr bwMode="auto">
          <a:xfrm>
            <a:off x="-200028" y="509614"/>
            <a:ext cx="8686800" cy="6096000"/>
          </a:xfrm>
          <a:prstGeom prst="rect">
            <a:avLst/>
          </a:prstGeom>
          <a:noFill/>
          <a:ln w="9525">
            <a:noFill/>
            <a:miter lim="800000"/>
            <a:headEnd/>
            <a:tailEnd/>
          </a:ln>
        </p:spPr>
        <p:txBody>
          <a:bodyPr wrap="none" anchor="ctr"/>
          <a:lstStyle/>
          <a:p>
            <a:endParaRPr lang="en-US" dirty="0"/>
          </a:p>
        </p:txBody>
      </p:sp>
      <p:sp>
        <p:nvSpPr>
          <p:cNvPr id="109571" name="Line 2"/>
          <p:cNvSpPr>
            <a:spLocks noChangeShapeType="1"/>
          </p:cNvSpPr>
          <p:nvPr/>
        </p:nvSpPr>
        <p:spPr bwMode="auto">
          <a:xfrm>
            <a:off x="638172" y="928714"/>
            <a:ext cx="0" cy="5105400"/>
          </a:xfrm>
          <a:prstGeom prst="line">
            <a:avLst/>
          </a:prstGeom>
          <a:noFill/>
          <a:ln w="38100">
            <a:solidFill>
              <a:schemeClr val="tx1"/>
            </a:solidFill>
            <a:round/>
            <a:headEnd/>
            <a:tailEnd/>
          </a:ln>
        </p:spPr>
        <p:txBody>
          <a:bodyPr/>
          <a:lstStyle/>
          <a:p>
            <a:endParaRPr lang="en-US" dirty="0"/>
          </a:p>
        </p:txBody>
      </p:sp>
      <p:sp>
        <p:nvSpPr>
          <p:cNvPr id="109572" name="Line 3"/>
          <p:cNvSpPr>
            <a:spLocks noChangeShapeType="1"/>
          </p:cNvSpPr>
          <p:nvPr/>
        </p:nvSpPr>
        <p:spPr bwMode="auto">
          <a:xfrm flipH="1">
            <a:off x="638172" y="6034114"/>
            <a:ext cx="6934200" cy="0"/>
          </a:xfrm>
          <a:prstGeom prst="line">
            <a:avLst/>
          </a:prstGeom>
          <a:noFill/>
          <a:ln w="38100">
            <a:solidFill>
              <a:schemeClr val="tx1"/>
            </a:solidFill>
            <a:round/>
            <a:headEnd/>
            <a:tailEnd/>
          </a:ln>
        </p:spPr>
        <p:txBody>
          <a:bodyPr/>
          <a:lstStyle/>
          <a:p>
            <a:endParaRPr lang="en-US" dirty="0"/>
          </a:p>
        </p:txBody>
      </p:sp>
      <p:sp>
        <p:nvSpPr>
          <p:cNvPr id="109573" name="Text Box 4"/>
          <p:cNvSpPr txBox="1">
            <a:spLocks noChangeArrowheads="1"/>
          </p:cNvSpPr>
          <p:nvPr/>
        </p:nvSpPr>
        <p:spPr bwMode="auto">
          <a:xfrm rot="-5399309">
            <a:off x="-359571" y="3955237"/>
            <a:ext cx="1143000" cy="519113"/>
          </a:xfrm>
          <a:prstGeom prst="rect">
            <a:avLst/>
          </a:prstGeom>
          <a:noFill/>
          <a:ln w="9525">
            <a:noFill/>
            <a:miter lim="800000"/>
            <a:headEnd/>
            <a:tailEnd/>
          </a:ln>
        </p:spPr>
        <p:txBody>
          <a:bodyPr>
            <a:spAutoFit/>
          </a:bodyPr>
          <a:lstStyle/>
          <a:p>
            <a:pPr>
              <a:spcBef>
                <a:spcPct val="50000"/>
              </a:spcBef>
            </a:pPr>
            <a:r>
              <a:rPr lang="en-US" sz="2800" b="1" dirty="0">
                <a:latin typeface="Arial" charset="0"/>
              </a:rPr>
              <a:t>Rate</a:t>
            </a:r>
          </a:p>
        </p:txBody>
      </p:sp>
      <p:sp>
        <p:nvSpPr>
          <p:cNvPr id="109574" name="Text Box 5"/>
          <p:cNvSpPr txBox="1">
            <a:spLocks noChangeArrowheads="1"/>
          </p:cNvSpPr>
          <p:nvPr/>
        </p:nvSpPr>
        <p:spPr bwMode="auto">
          <a:xfrm>
            <a:off x="2238372" y="6072214"/>
            <a:ext cx="3505200" cy="519113"/>
          </a:xfrm>
          <a:prstGeom prst="rect">
            <a:avLst/>
          </a:prstGeom>
          <a:noFill/>
          <a:ln w="9525">
            <a:noFill/>
            <a:miter lim="800000"/>
            <a:headEnd/>
            <a:tailEnd/>
          </a:ln>
        </p:spPr>
        <p:txBody>
          <a:bodyPr>
            <a:spAutoFit/>
          </a:bodyPr>
          <a:lstStyle/>
          <a:p>
            <a:pPr>
              <a:spcBef>
                <a:spcPct val="50000"/>
              </a:spcBef>
            </a:pPr>
            <a:r>
              <a:rPr lang="en-US" sz="2800" b="1" dirty="0">
                <a:latin typeface="Arial" charset="0"/>
              </a:rPr>
              <a:t>Temperature  </a:t>
            </a:r>
          </a:p>
        </p:txBody>
      </p:sp>
      <p:sp>
        <p:nvSpPr>
          <p:cNvPr id="109575" name="Line 6"/>
          <p:cNvSpPr>
            <a:spLocks noChangeShapeType="1"/>
          </p:cNvSpPr>
          <p:nvPr/>
        </p:nvSpPr>
        <p:spPr bwMode="auto">
          <a:xfrm>
            <a:off x="5210172" y="6377014"/>
            <a:ext cx="1447800" cy="0"/>
          </a:xfrm>
          <a:prstGeom prst="line">
            <a:avLst/>
          </a:prstGeom>
          <a:noFill/>
          <a:ln w="38100">
            <a:solidFill>
              <a:schemeClr val="tx1"/>
            </a:solidFill>
            <a:round/>
            <a:headEnd/>
            <a:tailEnd type="triangle" w="lg" len="med"/>
          </a:ln>
        </p:spPr>
        <p:txBody>
          <a:bodyPr/>
          <a:lstStyle/>
          <a:p>
            <a:endParaRPr lang="en-US" dirty="0"/>
          </a:p>
        </p:txBody>
      </p:sp>
      <p:sp>
        <p:nvSpPr>
          <p:cNvPr id="444423" name="Freeform 7"/>
          <p:cNvSpPr>
            <a:spLocks/>
          </p:cNvSpPr>
          <p:nvPr/>
        </p:nvSpPr>
        <p:spPr bwMode="auto">
          <a:xfrm>
            <a:off x="808035" y="3573489"/>
            <a:ext cx="6562725" cy="2232025"/>
          </a:xfrm>
          <a:custGeom>
            <a:avLst/>
            <a:gdLst>
              <a:gd name="T0" fmla="*/ 0 w 4134"/>
              <a:gd name="T1" fmla="*/ 2147483647 h 1406"/>
              <a:gd name="T2" fmla="*/ 2147483647 w 4134"/>
              <a:gd name="T3" fmla="*/ 2147483647 h 1406"/>
              <a:gd name="T4" fmla="*/ 2147483647 w 4134"/>
              <a:gd name="T5" fmla="*/ 2147483647 h 1406"/>
              <a:gd name="T6" fmla="*/ 0 60000 65536"/>
              <a:gd name="T7" fmla="*/ 0 60000 65536"/>
              <a:gd name="T8" fmla="*/ 0 60000 65536"/>
              <a:gd name="T9" fmla="*/ 0 w 4134"/>
              <a:gd name="T10" fmla="*/ 0 h 1406"/>
              <a:gd name="T11" fmla="*/ 4134 w 4134"/>
              <a:gd name="T12" fmla="*/ 1406 h 1406"/>
            </a:gdLst>
            <a:ahLst/>
            <a:cxnLst>
              <a:cxn ang="T6">
                <a:pos x="T0" y="T1"/>
              </a:cxn>
              <a:cxn ang="T7">
                <a:pos x="T2" y="T3"/>
              </a:cxn>
              <a:cxn ang="T8">
                <a:pos x="T4" y="T5"/>
              </a:cxn>
            </a:cxnLst>
            <a:rect l="T9" t="T10" r="T11" b="T12"/>
            <a:pathLst>
              <a:path w="4134" h="1406">
                <a:moveTo>
                  <a:pt x="0" y="1237"/>
                </a:moveTo>
                <a:cubicBezTo>
                  <a:pt x="363" y="1036"/>
                  <a:pt x="1491" y="0"/>
                  <a:pt x="2180" y="28"/>
                </a:cubicBezTo>
                <a:cubicBezTo>
                  <a:pt x="2869" y="56"/>
                  <a:pt x="3727" y="1119"/>
                  <a:pt x="4134" y="1406"/>
                </a:cubicBezTo>
              </a:path>
            </a:pathLst>
          </a:custGeom>
          <a:noFill/>
          <a:ln w="38100">
            <a:solidFill>
              <a:schemeClr val="accent1">
                <a:lumMod val="75000"/>
              </a:schemeClr>
            </a:solidFill>
            <a:round/>
            <a:headEnd/>
            <a:tailEnd/>
          </a:ln>
        </p:spPr>
        <p:txBody>
          <a:bodyPr/>
          <a:lstStyle/>
          <a:p>
            <a:endParaRPr lang="en-US" dirty="0"/>
          </a:p>
        </p:txBody>
      </p:sp>
      <p:sp>
        <p:nvSpPr>
          <p:cNvPr id="444425" name="Text Box 9"/>
          <p:cNvSpPr txBox="1">
            <a:spLocks noChangeArrowheads="1"/>
          </p:cNvSpPr>
          <p:nvPr/>
        </p:nvSpPr>
        <p:spPr bwMode="auto">
          <a:xfrm>
            <a:off x="866772" y="3710014"/>
            <a:ext cx="2286000" cy="457200"/>
          </a:xfrm>
          <a:prstGeom prst="rect">
            <a:avLst/>
          </a:prstGeom>
          <a:noFill/>
          <a:ln w="9525">
            <a:noFill/>
            <a:miter lim="800000"/>
            <a:headEnd/>
            <a:tailEnd/>
          </a:ln>
        </p:spPr>
        <p:txBody>
          <a:bodyPr>
            <a:spAutoFit/>
          </a:bodyPr>
          <a:lstStyle/>
          <a:p>
            <a:pPr>
              <a:spcBef>
                <a:spcPct val="50000"/>
              </a:spcBef>
            </a:pPr>
            <a:r>
              <a:rPr lang="en-US" b="1" dirty="0">
                <a:latin typeface="Arial Narrow" pitchFamily="34" charset="0"/>
              </a:rPr>
              <a:t>Photosynthesis</a:t>
            </a:r>
          </a:p>
        </p:txBody>
      </p:sp>
      <p:sp>
        <p:nvSpPr>
          <p:cNvPr id="444426" name="Freeform 10"/>
          <p:cNvSpPr>
            <a:spLocks/>
          </p:cNvSpPr>
          <p:nvPr/>
        </p:nvSpPr>
        <p:spPr bwMode="auto">
          <a:xfrm>
            <a:off x="1095372" y="3290914"/>
            <a:ext cx="6324600" cy="2438400"/>
          </a:xfrm>
          <a:custGeom>
            <a:avLst/>
            <a:gdLst>
              <a:gd name="T0" fmla="*/ 0 w 3984"/>
              <a:gd name="T1" fmla="*/ 2147483647 h 1536"/>
              <a:gd name="T2" fmla="*/ 2147483647 w 3984"/>
              <a:gd name="T3" fmla="*/ 2147483647 h 1536"/>
              <a:gd name="T4" fmla="*/ 2147483647 w 3984"/>
              <a:gd name="T5" fmla="*/ 0 h 1536"/>
              <a:gd name="T6" fmla="*/ 0 60000 65536"/>
              <a:gd name="T7" fmla="*/ 0 60000 65536"/>
              <a:gd name="T8" fmla="*/ 0 60000 65536"/>
              <a:gd name="T9" fmla="*/ 0 w 3984"/>
              <a:gd name="T10" fmla="*/ 0 h 1536"/>
              <a:gd name="T11" fmla="*/ 3984 w 3984"/>
              <a:gd name="T12" fmla="*/ 1536 h 1536"/>
            </a:gdLst>
            <a:ahLst/>
            <a:cxnLst>
              <a:cxn ang="T6">
                <a:pos x="T0" y="T1"/>
              </a:cxn>
              <a:cxn ang="T7">
                <a:pos x="T2" y="T3"/>
              </a:cxn>
              <a:cxn ang="T8">
                <a:pos x="T4" y="T5"/>
              </a:cxn>
            </a:cxnLst>
            <a:rect l="T9" t="T10" r="T11" b="T12"/>
            <a:pathLst>
              <a:path w="3984" h="1536">
                <a:moveTo>
                  <a:pt x="0" y="1536"/>
                </a:moveTo>
                <a:cubicBezTo>
                  <a:pt x="455" y="1493"/>
                  <a:pt x="2069" y="1535"/>
                  <a:pt x="2733" y="1279"/>
                </a:cubicBezTo>
                <a:cubicBezTo>
                  <a:pt x="3397" y="1023"/>
                  <a:pt x="3724" y="266"/>
                  <a:pt x="3984" y="0"/>
                </a:cubicBezTo>
              </a:path>
            </a:pathLst>
          </a:custGeom>
          <a:noFill/>
          <a:ln w="38100">
            <a:solidFill>
              <a:srgbClr val="FF0000"/>
            </a:solidFill>
            <a:round/>
            <a:headEnd/>
            <a:tailEnd/>
          </a:ln>
        </p:spPr>
        <p:txBody>
          <a:bodyPr/>
          <a:lstStyle/>
          <a:p>
            <a:endParaRPr lang="en-US" dirty="0"/>
          </a:p>
        </p:txBody>
      </p:sp>
      <p:sp>
        <p:nvSpPr>
          <p:cNvPr id="444427" name="Text Box 11"/>
          <p:cNvSpPr txBox="1">
            <a:spLocks noChangeArrowheads="1"/>
          </p:cNvSpPr>
          <p:nvPr/>
        </p:nvSpPr>
        <p:spPr bwMode="auto">
          <a:xfrm>
            <a:off x="4600572" y="5462614"/>
            <a:ext cx="1752600" cy="457200"/>
          </a:xfrm>
          <a:prstGeom prst="rect">
            <a:avLst/>
          </a:prstGeom>
          <a:noFill/>
          <a:ln w="9525">
            <a:noFill/>
            <a:miter lim="800000"/>
            <a:headEnd/>
            <a:tailEnd/>
          </a:ln>
        </p:spPr>
        <p:txBody>
          <a:bodyPr>
            <a:spAutoFit/>
          </a:bodyPr>
          <a:lstStyle/>
          <a:p>
            <a:pPr>
              <a:spcBef>
                <a:spcPct val="50000"/>
              </a:spcBef>
            </a:pPr>
            <a:r>
              <a:rPr lang="en-US" b="1" dirty="0">
                <a:latin typeface="Arial Narrow" pitchFamily="34" charset="0"/>
              </a:rPr>
              <a:t>Respiration</a:t>
            </a:r>
          </a:p>
        </p:txBody>
      </p:sp>
      <p:sp>
        <p:nvSpPr>
          <p:cNvPr id="444428" name="Oval 12"/>
          <p:cNvSpPr>
            <a:spLocks noChangeArrowheads="1"/>
          </p:cNvSpPr>
          <p:nvPr/>
        </p:nvSpPr>
        <p:spPr bwMode="auto">
          <a:xfrm>
            <a:off x="1781172" y="4814914"/>
            <a:ext cx="762000" cy="762000"/>
          </a:xfrm>
          <a:prstGeom prst="ellipse">
            <a:avLst/>
          </a:prstGeom>
          <a:noFill/>
          <a:ln w="38100">
            <a:solidFill>
              <a:schemeClr val="tx1"/>
            </a:solidFill>
            <a:round/>
            <a:headEnd/>
            <a:tailEnd/>
          </a:ln>
        </p:spPr>
        <p:txBody>
          <a:bodyPr wrap="none" anchor="ctr"/>
          <a:lstStyle/>
          <a:p>
            <a:endParaRPr lang="en-US" dirty="0"/>
          </a:p>
        </p:txBody>
      </p:sp>
      <p:sp>
        <p:nvSpPr>
          <p:cNvPr id="444429" name="Text Box 13"/>
          <p:cNvSpPr txBox="1">
            <a:spLocks noChangeArrowheads="1"/>
          </p:cNvSpPr>
          <p:nvPr/>
        </p:nvSpPr>
        <p:spPr bwMode="auto">
          <a:xfrm>
            <a:off x="2009772" y="5005414"/>
            <a:ext cx="304800" cy="457200"/>
          </a:xfrm>
          <a:prstGeom prst="rect">
            <a:avLst/>
          </a:prstGeom>
          <a:noFill/>
          <a:ln w="9525">
            <a:noFill/>
            <a:miter lim="800000"/>
            <a:headEnd/>
            <a:tailEnd/>
          </a:ln>
        </p:spPr>
        <p:txBody>
          <a:bodyPr>
            <a:spAutoFit/>
          </a:bodyPr>
          <a:lstStyle/>
          <a:p>
            <a:pPr>
              <a:spcBef>
                <a:spcPct val="50000"/>
              </a:spcBef>
            </a:pPr>
            <a:r>
              <a:rPr lang="en-US" b="1" dirty="0">
                <a:latin typeface="Arial Narrow" pitchFamily="34" charset="0"/>
              </a:rPr>
              <a:t>1</a:t>
            </a:r>
          </a:p>
        </p:txBody>
      </p:sp>
      <p:sp>
        <p:nvSpPr>
          <p:cNvPr id="444434" name="Oval 18"/>
          <p:cNvSpPr>
            <a:spLocks noChangeArrowheads="1"/>
          </p:cNvSpPr>
          <p:nvPr/>
        </p:nvSpPr>
        <p:spPr bwMode="auto">
          <a:xfrm>
            <a:off x="3533772" y="4586314"/>
            <a:ext cx="762000" cy="762000"/>
          </a:xfrm>
          <a:prstGeom prst="ellipse">
            <a:avLst/>
          </a:prstGeom>
          <a:noFill/>
          <a:ln w="38100">
            <a:solidFill>
              <a:schemeClr val="tx1"/>
            </a:solidFill>
            <a:round/>
            <a:headEnd/>
            <a:tailEnd/>
          </a:ln>
        </p:spPr>
        <p:txBody>
          <a:bodyPr wrap="none" anchor="ctr"/>
          <a:lstStyle/>
          <a:p>
            <a:endParaRPr lang="en-US" dirty="0"/>
          </a:p>
        </p:txBody>
      </p:sp>
      <p:sp>
        <p:nvSpPr>
          <p:cNvPr id="444435" name="Oval 19"/>
          <p:cNvSpPr>
            <a:spLocks noChangeArrowheads="1"/>
          </p:cNvSpPr>
          <p:nvPr/>
        </p:nvSpPr>
        <p:spPr bwMode="auto">
          <a:xfrm>
            <a:off x="5057772" y="4357714"/>
            <a:ext cx="762000" cy="762000"/>
          </a:xfrm>
          <a:prstGeom prst="ellipse">
            <a:avLst/>
          </a:prstGeom>
          <a:noFill/>
          <a:ln w="38100">
            <a:solidFill>
              <a:schemeClr val="tx1"/>
            </a:solidFill>
            <a:round/>
            <a:headEnd/>
            <a:tailEnd/>
          </a:ln>
        </p:spPr>
        <p:txBody>
          <a:bodyPr wrap="none" anchor="ctr"/>
          <a:lstStyle/>
          <a:p>
            <a:endParaRPr lang="en-US" dirty="0"/>
          </a:p>
        </p:txBody>
      </p:sp>
      <p:sp>
        <p:nvSpPr>
          <p:cNvPr id="444436" name="Text Box 20"/>
          <p:cNvSpPr txBox="1">
            <a:spLocks noChangeArrowheads="1"/>
          </p:cNvSpPr>
          <p:nvPr/>
        </p:nvSpPr>
        <p:spPr bwMode="auto">
          <a:xfrm>
            <a:off x="3762372" y="4776814"/>
            <a:ext cx="304800" cy="457200"/>
          </a:xfrm>
          <a:prstGeom prst="rect">
            <a:avLst/>
          </a:prstGeom>
          <a:noFill/>
          <a:ln w="9525">
            <a:noFill/>
            <a:miter lim="800000"/>
            <a:headEnd/>
            <a:tailEnd/>
          </a:ln>
        </p:spPr>
        <p:txBody>
          <a:bodyPr>
            <a:spAutoFit/>
          </a:bodyPr>
          <a:lstStyle/>
          <a:p>
            <a:pPr>
              <a:spcBef>
                <a:spcPct val="50000"/>
              </a:spcBef>
            </a:pPr>
            <a:r>
              <a:rPr lang="en-US" b="1" dirty="0">
                <a:latin typeface="Arial Narrow" pitchFamily="34" charset="0"/>
              </a:rPr>
              <a:t>2</a:t>
            </a:r>
          </a:p>
        </p:txBody>
      </p:sp>
      <p:sp>
        <p:nvSpPr>
          <p:cNvPr id="444437" name="Text Box 21"/>
          <p:cNvSpPr txBox="1">
            <a:spLocks noChangeArrowheads="1"/>
          </p:cNvSpPr>
          <p:nvPr/>
        </p:nvSpPr>
        <p:spPr bwMode="auto">
          <a:xfrm>
            <a:off x="5286372" y="4548214"/>
            <a:ext cx="304800" cy="457200"/>
          </a:xfrm>
          <a:prstGeom prst="rect">
            <a:avLst/>
          </a:prstGeom>
          <a:noFill/>
          <a:ln w="9525">
            <a:noFill/>
            <a:miter lim="800000"/>
            <a:headEnd/>
            <a:tailEnd/>
          </a:ln>
        </p:spPr>
        <p:txBody>
          <a:bodyPr>
            <a:spAutoFit/>
          </a:bodyPr>
          <a:lstStyle/>
          <a:p>
            <a:pPr>
              <a:spcBef>
                <a:spcPct val="50000"/>
              </a:spcBef>
            </a:pPr>
            <a:r>
              <a:rPr lang="en-US" b="1" dirty="0">
                <a:latin typeface="Arial Narrow" pitchFamily="34" charset="0"/>
              </a:rPr>
              <a:t>3</a:t>
            </a:r>
          </a:p>
        </p:txBody>
      </p:sp>
      <p:sp>
        <p:nvSpPr>
          <p:cNvPr id="106514" name="Text Box 22"/>
          <p:cNvSpPr txBox="1">
            <a:spLocks noChangeArrowheads="1"/>
          </p:cNvSpPr>
          <p:nvPr/>
        </p:nvSpPr>
        <p:spPr bwMode="auto">
          <a:xfrm>
            <a:off x="5414994" y="1643031"/>
            <a:ext cx="2552696" cy="1323439"/>
          </a:xfrm>
          <a:prstGeom prst="rect">
            <a:avLst/>
          </a:prstGeom>
          <a:solidFill>
            <a:schemeClr val="bg1">
              <a:lumMod val="85000"/>
            </a:schemeClr>
          </a:solidFill>
          <a:ln w="9525">
            <a:noFill/>
            <a:miter lim="800000"/>
            <a:headEnd/>
            <a:tailEnd/>
          </a:ln>
        </p:spPr>
        <p:txBody>
          <a:bodyPr wrap="square">
            <a:spAutoFit/>
          </a:bodyPr>
          <a:lstStyle/>
          <a:p>
            <a:pPr marL="514350" indent="-514350" algn="l">
              <a:spcBef>
                <a:spcPct val="50000"/>
              </a:spcBef>
              <a:buFont typeface="+mj-lt"/>
              <a:buAutoNum type="arabicPeriod"/>
              <a:defRPr/>
            </a:pPr>
            <a:r>
              <a:rPr lang="en-US" sz="2000" dirty="0" smtClean="0">
                <a:latin typeface="Arial Narrow" pitchFamily="34" charset="0"/>
              </a:rPr>
              <a:t>Boreal </a:t>
            </a:r>
            <a:r>
              <a:rPr lang="en-US" sz="2000" dirty="0">
                <a:latin typeface="Arial Narrow" pitchFamily="34" charset="0"/>
              </a:rPr>
              <a:t>forests</a:t>
            </a:r>
          </a:p>
          <a:p>
            <a:pPr marL="457200" indent="-457200" algn="l">
              <a:spcBef>
                <a:spcPct val="50000"/>
              </a:spcBef>
              <a:buFont typeface="+mj-lt"/>
              <a:buAutoNum type="arabicPeriod"/>
              <a:defRPr/>
            </a:pPr>
            <a:r>
              <a:rPr lang="en-US" sz="2000" dirty="0">
                <a:latin typeface="Arial Narrow" pitchFamily="34" charset="0"/>
              </a:rPr>
              <a:t> Temperate forests</a:t>
            </a:r>
          </a:p>
          <a:p>
            <a:pPr marL="457200" indent="-457200" algn="l">
              <a:spcBef>
                <a:spcPct val="50000"/>
              </a:spcBef>
              <a:buFont typeface="+mj-lt"/>
              <a:buAutoNum type="arabicPeriod"/>
              <a:defRPr/>
            </a:pPr>
            <a:r>
              <a:rPr lang="en-US" sz="2000" dirty="0">
                <a:latin typeface="Arial Narrow" pitchFamily="34" charset="0"/>
              </a:rPr>
              <a:t> Tropical forests</a:t>
            </a:r>
          </a:p>
        </p:txBody>
      </p:sp>
      <p:grpSp>
        <p:nvGrpSpPr>
          <p:cNvPr id="2" name="Group 36"/>
          <p:cNvGrpSpPr>
            <a:grpSpLocks/>
          </p:cNvGrpSpPr>
          <p:nvPr/>
        </p:nvGrpSpPr>
        <p:grpSpPr bwMode="auto">
          <a:xfrm>
            <a:off x="6429372" y="3429027"/>
            <a:ext cx="1295400" cy="2124075"/>
            <a:chOff x="6858016" y="3071810"/>
            <a:chExt cx="1295400" cy="2124068"/>
          </a:xfrm>
        </p:grpSpPr>
        <p:sp>
          <p:nvSpPr>
            <p:cNvPr id="109590" name="Line 27"/>
            <p:cNvSpPr>
              <a:spLocks noChangeShapeType="1"/>
            </p:cNvSpPr>
            <p:nvPr/>
          </p:nvSpPr>
          <p:spPr bwMode="auto">
            <a:xfrm>
              <a:off x="7286644" y="3857628"/>
              <a:ext cx="685800" cy="0"/>
            </a:xfrm>
            <a:prstGeom prst="line">
              <a:avLst/>
            </a:prstGeom>
            <a:noFill/>
            <a:ln w="25400">
              <a:solidFill>
                <a:schemeClr val="tx1"/>
              </a:solidFill>
              <a:round/>
              <a:headEnd/>
              <a:tailEnd/>
            </a:ln>
          </p:spPr>
          <p:txBody>
            <a:bodyPr/>
            <a:lstStyle/>
            <a:p>
              <a:endParaRPr lang="en-US" dirty="0"/>
            </a:p>
          </p:txBody>
        </p:sp>
        <p:grpSp>
          <p:nvGrpSpPr>
            <p:cNvPr id="3" name="Group 35"/>
            <p:cNvGrpSpPr>
              <a:grpSpLocks/>
            </p:cNvGrpSpPr>
            <p:nvPr/>
          </p:nvGrpSpPr>
          <p:grpSpPr bwMode="auto">
            <a:xfrm>
              <a:off x="6858016" y="3071810"/>
              <a:ext cx="1295400" cy="2124068"/>
              <a:chOff x="6781800" y="3176590"/>
              <a:chExt cx="1295400" cy="2124068"/>
            </a:xfrm>
          </p:grpSpPr>
          <p:sp>
            <p:nvSpPr>
              <p:cNvPr id="109592" name="Line 19"/>
              <p:cNvSpPr>
                <a:spLocks noChangeShapeType="1"/>
              </p:cNvSpPr>
              <p:nvPr/>
            </p:nvSpPr>
            <p:spPr bwMode="auto">
              <a:xfrm>
                <a:off x="7620000" y="3328990"/>
                <a:ext cx="381000" cy="0"/>
              </a:xfrm>
              <a:prstGeom prst="line">
                <a:avLst/>
              </a:prstGeom>
              <a:noFill/>
              <a:ln w="25400">
                <a:solidFill>
                  <a:schemeClr val="tx1"/>
                </a:solidFill>
                <a:round/>
                <a:headEnd/>
                <a:tailEnd/>
              </a:ln>
            </p:spPr>
            <p:txBody>
              <a:bodyPr/>
              <a:lstStyle/>
              <a:p>
                <a:endParaRPr lang="en-US" dirty="0"/>
              </a:p>
            </p:txBody>
          </p:sp>
          <p:sp>
            <p:nvSpPr>
              <p:cNvPr id="109593" name="Line 24"/>
              <p:cNvSpPr>
                <a:spLocks noChangeShapeType="1"/>
              </p:cNvSpPr>
              <p:nvPr/>
            </p:nvSpPr>
            <p:spPr bwMode="auto">
              <a:xfrm>
                <a:off x="7643834" y="3481390"/>
                <a:ext cx="304800" cy="0"/>
              </a:xfrm>
              <a:prstGeom prst="line">
                <a:avLst/>
              </a:prstGeom>
              <a:noFill/>
              <a:ln w="25400">
                <a:solidFill>
                  <a:schemeClr val="tx1"/>
                </a:solidFill>
                <a:round/>
                <a:headEnd/>
                <a:tailEnd/>
              </a:ln>
            </p:spPr>
            <p:txBody>
              <a:bodyPr/>
              <a:lstStyle/>
              <a:p>
                <a:endParaRPr lang="en-US" dirty="0"/>
              </a:p>
            </p:txBody>
          </p:sp>
          <p:sp>
            <p:nvSpPr>
              <p:cNvPr id="109594" name="Line 25"/>
              <p:cNvSpPr>
                <a:spLocks noChangeShapeType="1"/>
              </p:cNvSpPr>
              <p:nvPr/>
            </p:nvSpPr>
            <p:spPr bwMode="auto">
              <a:xfrm>
                <a:off x="7500958" y="3619504"/>
                <a:ext cx="433366" cy="0"/>
              </a:xfrm>
              <a:prstGeom prst="line">
                <a:avLst/>
              </a:prstGeom>
              <a:noFill/>
              <a:ln w="25400">
                <a:solidFill>
                  <a:schemeClr val="tx1"/>
                </a:solidFill>
                <a:round/>
                <a:headEnd/>
                <a:tailEnd/>
              </a:ln>
            </p:spPr>
            <p:txBody>
              <a:bodyPr/>
              <a:lstStyle/>
              <a:p>
                <a:endParaRPr lang="en-US" dirty="0"/>
              </a:p>
            </p:txBody>
          </p:sp>
          <p:sp>
            <p:nvSpPr>
              <p:cNvPr id="109595" name="Line 26"/>
              <p:cNvSpPr>
                <a:spLocks noChangeShapeType="1"/>
              </p:cNvSpPr>
              <p:nvPr/>
            </p:nvSpPr>
            <p:spPr bwMode="auto">
              <a:xfrm>
                <a:off x="7358082" y="3786190"/>
                <a:ext cx="533400" cy="0"/>
              </a:xfrm>
              <a:prstGeom prst="line">
                <a:avLst/>
              </a:prstGeom>
              <a:noFill/>
              <a:ln w="25400">
                <a:solidFill>
                  <a:schemeClr val="tx1"/>
                </a:solidFill>
                <a:round/>
                <a:headEnd/>
                <a:tailEnd/>
              </a:ln>
            </p:spPr>
            <p:txBody>
              <a:bodyPr/>
              <a:lstStyle/>
              <a:p>
                <a:endParaRPr lang="en-US" dirty="0"/>
              </a:p>
            </p:txBody>
          </p:sp>
          <p:sp>
            <p:nvSpPr>
              <p:cNvPr id="109596" name="Line 28"/>
              <p:cNvSpPr>
                <a:spLocks noChangeShapeType="1"/>
              </p:cNvSpPr>
              <p:nvPr/>
            </p:nvSpPr>
            <p:spPr bwMode="auto">
              <a:xfrm>
                <a:off x="7086600" y="4090990"/>
                <a:ext cx="990600" cy="0"/>
              </a:xfrm>
              <a:prstGeom prst="line">
                <a:avLst/>
              </a:prstGeom>
              <a:noFill/>
              <a:ln w="25400">
                <a:solidFill>
                  <a:schemeClr val="tx1"/>
                </a:solidFill>
                <a:round/>
                <a:headEnd/>
                <a:tailEnd/>
              </a:ln>
            </p:spPr>
            <p:txBody>
              <a:bodyPr/>
              <a:lstStyle/>
              <a:p>
                <a:endParaRPr lang="en-US" dirty="0"/>
              </a:p>
            </p:txBody>
          </p:sp>
          <p:sp>
            <p:nvSpPr>
              <p:cNvPr id="109597" name="Line 29"/>
              <p:cNvSpPr>
                <a:spLocks noChangeShapeType="1"/>
              </p:cNvSpPr>
              <p:nvPr/>
            </p:nvSpPr>
            <p:spPr bwMode="auto">
              <a:xfrm>
                <a:off x="7010400" y="4243390"/>
                <a:ext cx="990600" cy="0"/>
              </a:xfrm>
              <a:prstGeom prst="line">
                <a:avLst/>
              </a:prstGeom>
              <a:noFill/>
              <a:ln w="25400">
                <a:solidFill>
                  <a:schemeClr val="tx1"/>
                </a:solidFill>
                <a:round/>
                <a:headEnd/>
                <a:tailEnd/>
              </a:ln>
            </p:spPr>
            <p:txBody>
              <a:bodyPr/>
              <a:lstStyle/>
              <a:p>
                <a:endParaRPr lang="en-US" dirty="0"/>
              </a:p>
            </p:txBody>
          </p:sp>
          <p:sp>
            <p:nvSpPr>
              <p:cNvPr id="109598" name="Line 30"/>
              <p:cNvSpPr>
                <a:spLocks noChangeShapeType="1"/>
              </p:cNvSpPr>
              <p:nvPr/>
            </p:nvSpPr>
            <p:spPr bwMode="auto">
              <a:xfrm>
                <a:off x="6858000" y="4395790"/>
                <a:ext cx="1143000" cy="0"/>
              </a:xfrm>
              <a:prstGeom prst="line">
                <a:avLst/>
              </a:prstGeom>
              <a:noFill/>
              <a:ln w="25400">
                <a:solidFill>
                  <a:schemeClr val="tx1"/>
                </a:solidFill>
                <a:round/>
                <a:headEnd/>
                <a:tailEnd/>
              </a:ln>
            </p:spPr>
            <p:txBody>
              <a:bodyPr/>
              <a:lstStyle/>
              <a:p>
                <a:endParaRPr lang="en-US" dirty="0"/>
              </a:p>
            </p:txBody>
          </p:sp>
          <p:sp>
            <p:nvSpPr>
              <p:cNvPr id="109599" name="Line 31"/>
              <p:cNvSpPr>
                <a:spLocks noChangeShapeType="1"/>
              </p:cNvSpPr>
              <p:nvPr/>
            </p:nvSpPr>
            <p:spPr bwMode="auto">
              <a:xfrm>
                <a:off x="6781800" y="4538658"/>
                <a:ext cx="1295400" cy="0"/>
              </a:xfrm>
              <a:prstGeom prst="line">
                <a:avLst/>
              </a:prstGeom>
              <a:noFill/>
              <a:ln w="25400">
                <a:solidFill>
                  <a:schemeClr val="tx1"/>
                </a:solidFill>
                <a:round/>
                <a:headEnd/>
                <a:tailEnd/>
              </a:ln>
            </p:spPr>
            <p:txBody>
              <a:bodyPr/>
              <a:lstStyle/>
              <a:p>
                <a:endParaRPr lang="en-US" dirty="0"/>
              </a:p>
            </p:txBody>
          </p:sp>
          <p:sp>
            <p:nvSpPr>
              <p:cNvPr id="109600" name="Line 32"/>
              <p:cNvSpPr>
                <a:spLocks noChangeShapeType="1"/>
              </p:cNvSpPr>
              <p:nvPr/>
            </p:nvSpPr>
            <p:spPr bwMode="auto">
              <a:xfrm>
                <a:off x="7010400" y="4691058"/>
                <a:ext cx="990600" cy="0"/>
              </a:xfrm>
              <a:prstGeom prst="line">
                <a:avLst/>
              </a:prstGeom>
              <a:noFill/>
              <a:ln w="25400">
                <a:solidFill>
                  <a:schemeClr val="tx1"/>
                </a:solidFill>
                <a:round/>
                <a:headEnd/>
                <a:tailEnd/>
              </a:ln>
            </p:spPr>
            <p:txBody>
              <a:bodyPr/>
              <a:lstStyle/>
              <a:p>
                <a:endParaRPr lang="en-US" dirty="0"/>
              </a:p>
            </p:txBody>
          </p:sp>
          <p:sp>
            <p:nvSpPr>
              <p:cNvPr id="109601" name="Line 33"/>
              <p:cNvSpPr>
                <a:spLocks noChangeShapeType="1"/>
              </p:cNvSpPr>
              <p:nvPr/>
            </p:nvSpPr>
            <p:spPr bwMode="auto">
              <a:xfrm>
                <a:off x="7162800" y="4843458"/>
                <a:ext cx="838200" cy="0"/>
              </a:xfrm>
              <a:prstGeom prst="line">
                <a:avLst/>
              </a:prstGeom>
              <a:noFill/>
              <a:ln w="25400">
                <a:solidFill>
                  <a:schemeClr val="tx1"/>
                </a:solidFill>
                <a:round/>
                <a:headEnd/>
                <a:tailEnd/>
              </a:ln>
            </p:spPr>
            <p:txBody>
              <a:bodyPr/>
              <a:lstStyle/>
              <a:p>
                <a:endParaRPr lang="en-US" dirty="0"/>
              </a:p>
            </p:txBody>
          </p:sp>
          <p:sp>
            <p:nvSpPr>
              <p:cNvPr id="109602" name="Line 34"/>
              <p:cNvSpPr>
                <a:spLocks noChangeShapeType="1"/>
              </p:cNvSpPr>
              <p:nvPr/>
            </p:nvSpPr>
            <p:spPr bwMode="auto">
              <a:xfrm>
                <a:off x="7315200" y="4995858"/>
                <a:ext cx="685800" cy="0"/>
              </a:xfrm>
              <a:prstGeom prst="line">
                <a:avLst/>
              </a:prstGeom>
              <a:noFill/>
              <a:ln w="25400">
                <a:solidFill>
                  <a:schemeClr val="tx1"/>
                </a:solidFill>
                <a:round/>
                <a:headEnd/>
                <a:tailEnd/>
              </a:ln>
            </p:spPr>
            <p:txBody>
              <a:bodyPr/>
              <a:lstStyle/>
              <a:p>
                <a:endParaRPr lang="en-US" dirty="0"/>
              </a:p>
            </p:txBody>
          </p:sp>
          <p:sp>
            <p:nvSpPr>
              <p:cNvPr id="109603" name="Line 35"/>
              <p:cNvSpPr>
                <a:spLocks noChangeShapeType="1"/>
              </p:cNvSpPr>
              <p:nvPr/>
            </p:nvSpPr>
            <p:spPr bwMode="auto">
              <a:xfrm>
                <a:off x="7467600" y="5148258"/>
                <a:ext cx="533400" cy="0"/>
              </a:xfrm>
              <a:prstGeom prst="line">
                <a:avLst/>
              </a:prstGeom>
              <a:noFill/>
              <a:ln w="25400">
                <a:solidFill>
                  <a:schemeClr val="tx1"/>
                </a:solidFill>
                <a:round/>
                <a:headEnd/>
                <a:tailEnd/>
              </a:ln>
            </p:spPr>
            <p:txBody>
              <a:bodyPr/>
              <a:lstStyle/>
              <a:p>
                <a:endParaRPr lang="en-US" dirty="0"/>
              </a:p>
            </p:txBody>
          </p:sp>
          <p:sp>
            <p:nvSpPr>
              <p:cNvPr id="109604" name="Line 36"/>
              <p:cNvSpPr>
                <a:spLocks noChangeShapeType="1"/>
              </p:cNvSpPr>
              <p:nvPr/>
            </p:nvSpPr>
            <p:spPr bwMode="auto">
              <a:xfrm>
                <a:off x="7696200" y="3176590"/>
                <a:ext cx="304800" cy="0"/>
              </a:xfrm>
              <a:prstGeom prst="line">
                <a:avLst/>
              </a:prstGeom>
              <a:noFill/>
              <a:ln w="25400">
                <a:solidFill>
                  <a:schemeClr val="tx1"/>
                </a:solidFill>
                <a:round/>
                <a:headEnd/>
                <a:tailEnd/>
              </a:ln>
            </p:spPr>
            <p:txBody>
              <a:bodyPr/>
              <a:lstStyle/>
              <a:p>
                <a:endParaRPr lang="en-US" dirty="0"/>
              </a:p>
            </p:txBody>
          </p:sp>
          <p:sp>
            <p:nvSpPr>
              <p:cNvPr id="109605" name="Line 37"/>
              <p:cNvSpPr>
                <a:spLocks noChangeShapeType="1"/>
              </p:cNvSpPr>
              <p:nvPr/>
            </p:nvSpPr>
            <p:spPr bwMode="auto">
              <a:xfrm>
                <a:off x="7620000" y="5300658"/>
                <a:ext cx="381000" cy="0"/>
              </a:xfrm>
              <a:prstGeom prst="line">
                <a:avLst/>
              </a:prstGeom>
              <a:noFill/>
              <a:ln w="25400">
                <a:solidFill>
                  <a:schemeClr val="tx1"/>
                </a:solidFill>
                <a:round/>
                <a:headEnd/>
                <a:tailEnd/>
              </a:ln>
            </p:spPr>
            <p:txBody>
              <a:bodyPr/>
              <a:lstStyle/>
              <a:p>
                <a:endParaRPr lang="en-US" dirty="0"/>
              </a:p>
            </p:txBody>
          </p:sp>
        </p:grpSp>
      </p:grpSp>
      <p:sp>
        <p:nvSpPr>
          <p:cNvPr id="38" name="Text Box 38"/>
          <p:cNvSpPr txBox="1">
            <a:spLocks noChangeArrowheads="1"/>
          </p:cNvSpPr>
          <p:nvPr/>
        </p:nvSpPr>
        <p:spPr bwMode="auto">
          <a:xfrm>
            <a:off x="6057928" y="357166"/>
            <a:ext cx="2514600" cy="1200150"/>
          </a:xfrm>
          <a:prstGeom prst="rect">
            <a:avLst/>
          </a:prstGeom>
          <a:solidFill>
            <a:schemeClr val="bg1">
              <a:lumMod val="85000"/>
            </a:schemeClr>
          </a:solidFill>
          <a:ln w="9525">
            <a:noFill/>
            <a:miter lim="800000"/>
            <a:headEnd/>
            <a:tailEnd/>
          </a:ln>
        </p:spPr>
        <p:txBody>
          <a:bodyPr>
            <a:spAutoFit/>
          </a:bodyPr>
          <a:lstStyle/>
          <a:p>
            <a:pPr>
              <a:spcBef>
                <a:spcPct val="50000"/>
              </a:spcBef>
              <a:defRPr/>
            </a:pPr>
            <a:r>
              <a:rPr lang="en-US" b="1" dirty="0">
                <a:latin typeface="Arial Narrow" pitchFamily="34" charset="0"/>
              </a:rPr>
              <a:t>1 – 2.8% increased death rate during El Nino events</a:t>
            </a:r>
          </a:p>
        </p:txBody>
      </p:sp>
      <p:pic>
        <p:nvPicPr>
          <p:cNvPr id="40" name="Picture 39" descr="Temperate-Deciduous-Forests_965.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57422" y="-24"/>
            <a:ext cx="2640326" cy="2857496"/>
          </a:xfrm>
          <a:prstGeom prst="rect">
            <a:avLst/>
          </a:prstGeom>
        </p:spPr>
      </p:pic>
      <p:pic>
        <p:nvPicPr>
          <p:cNvPr id="41" name="Picture 40" descr="boreal_forest_canada.jp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7286644" y="3286124"/>
            <a:ext cx="1857356" cy="3571876"/>
          </a:xfrm>
          <a:prstGeom prst="rect">
            <a:avLst/>
          </a:prstGeom>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199</a:t>
            </a:fld>
            <a:endParaRPr lang="en-US" dirty="0"/>
          </a:p>
        </p:txBody>
      </p:sp>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214414" y="857232"/>
            <a:ext cx="5943600" cy="519113"/>
          </a:xfrm>
          <a:prstGeom prst="rect">
            <a:avLst/>
          </a:prstGeom>
          <a:noFill/>
          <a:ln w="9525">
            <a:noFill/>
            <a:miter lim="800000"/>
            <a:headEnd/>
            <a:tailEnd/>
          </a:ln>
        </p:spPr>
        <p:txBody>
          <a:bodyPr>
            <a:spAutoFit/>
          </a:bodyPr>
          <a:lstStyle/>
          <a:p>
            <a:pPr marL="457200" indent="-457200" algn="ctr">
              <a:spcBef>
                <a:spcPct val="50000"/>
              </a:spcBef>
            </a:pPr>
            <a:r>
              <a:rPr lang="en-US" sz="2800" dirty="0">
                <a:solidFill>
                  <a:srgbClr val="FF0000"/>
                </a:solidFill>
                <a:latin typeface="+mn-lt"/>
              </a:rPr>
              <a:t>Animal responses</a:t>
            </a:r>
            <a:endParaRPr lang="en-US" dirty="0">
              <a:solidFill>
                <a:srgbClr val="FF0000"/>
              </a:solidFill>
              <a:latin typeface="+mn-lt"/>
            </a:endParaRPr>
          </a:p>
        </p:txBody>
      </p:sp>
      <p:sp>
        <p:nvSpPr>
          <p:cNvPr id="63491" name="Text Box 3"/>
          <p:cNvSpPr txBox="1">
            <a:spLocks noChangeArrowheads="1"/>
          </p:cNvSpPr>
          <p:nvPr/>
        </p:nvSpPr>
        <p:spPr bwMode="auto">
          <a:xfrm>
            <a:off x="755576" y="2132856"/>
            <a:ext cx="7239000" cy="2677656"/>
          </a:xfrm>
          <a:prstGeom prst="rect">
            <a:avLst/>
          </a:prstGeom>
          <a:noFill/>
          <a:ln w="9525">
            <a:noFill/>
            <a:miter lim="800000"/>
            <a:headEnd/>
            <a:tailEnd/>
          </a:ln>
        </p:spPr>
        <p:txBody>
          <a:bodyPr>
            <a:spAutoFit/>
          </a:bodyPr>
          <a:lstStyle/>
          <a:p>
            <a:pPr marL="495300" indent="-495300" algn="l">
              <a:buFont typeface="+mj-lt"/>
              <a:buAutoNum type="arabicPeriod"/>
            </a:pPr>
            <a:r>
              <a:rPr lang="en-US" dirty="0" smtClean="0">
                <a:latin typeface="+mn-lt"/>
              </a:rPr>
              <a:t>Species </a:t>
            </a:r>
            <a:r>
              <a:rPr lang="en-US" dirty="0">
                <a:latin typeface="+mn-lt"/>
              </a:rPr>
              <a:t>will lose habitat. e.g. Polar </a:t>
            </a:r>
            <a:r>
              <a:rPr lang="en-US" dirty="0" smtClean="0">
                <a:latin typeface="+mn-lt"/>
              </a:rPr>
              <a:t>bears</a:t>
            </a:r>
          </a:p>
          <a:p>
            <a:pPr marL="495300" indent="-495300" algn="l">
              <a:buAutoNum type="arabicPeriod"/>
            </a:pPr>
            <a:endParaRPr lang="en-US" dirty="0">
              <a:latin typeface="+mn-lt"/>
            </a:endParaRPr>
          </a:p>
          <a:p>
            <a:pPr marL="495300" indent="-495300" algn="l"/>
            <a:r>
              <a:rPr lang="en-US" dirty="0">
                <a:latin typeface="+mn-lt"/>
              </a:rPr>
              <a:t>2. </a:t>
            </a:r>
            <a:r>
              <a:rPr lang="en-US" dirty="0" smtClean="0">
                <a:latin typeface="+mn-lt"/>
              </a:rPr>
              <a:t>   Others </a:t>
            </a:r>
            <a:r>
              <a:rPr lang="en-US" dirty="0">
                <a:latin typeface="+mn-lt"/>
              </a:rPr>
              <a:t>will change range, e.g. moth range increases in Norway, dragonflies in the </a:t>
            </a:r>
            <a:r>
              <a:rPr lang="en-US" dirty="0" smtClean="0">
                <a:latin typeface="+mn-lt"/>
              </a:rPr>
              <a:t>Arctic</a:t>
            </a:r>
          </a:p>
          <a:p>
            <a:pPr marL="495300" indent="-495300" algn="l"/>
            <a:endParaRPr lang="en-US" dirty="0">
              <a:latin typeface="+mn-lt"/>
            </a:endParaRPr>
          </a:p>
          <a:p>
            <a:pPr marL="495300" indent="-495300" algn="l"/>
            <a:r>
              <a:rPr lang="en-US" dirty="0" smtClean="0">
                <a:latin typeface="+mn-lt"/>
              </a:rPr>
              <a:t>3.    Fisheries </a:t>
            </a:r>
            <a:r>
              <a:rPr lang="en-US" dirty="0">
                <a:latin typeface="+mn-lt"/>
              </a:rPr>
              <a:t>will decline, e.g. salmon on the west coast </a:t>
            </a:r>
          </a:p>
          <a:p>
            <a:pPr marL="495300" indent="-495300"/>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200</a:t>
            </a:fld>
            <a:endParaRPr lang="en-US" dirty="0"/>
          </a:p>
        </p:txBody>
      </p:sp>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R_Polar bear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66800" y="127000"/>
            <a:ext cx="7086600" cy="6731000"/>
          </a:xfrm>
          <a:prstGeom prst="rect">
            <a:avLst/>
          </a:prstGeom>
          <a:noFill/>
          <a:ln w="9525">
            <a:noFill/>
            <a:miter lim="800000"/>
            <a:headEnd/>
            <a:tailEnd/>
          </a:ln>
        </p:spPr>
      </p:pic>
      <p:sp>
        <p:nvSpPr>
          <p:cNvPr id="64515" name="Text Box 3"/>
          <p:cNvSpPr txBox="1">
            <a:spLocks noChangeArrowheads="1"/>
          </p:cNvSpPr>
          <p:nvPr/>
        </p:nvSpPr>
        <p:spPr bwMode="auto">
          <a:xfrm>
            <a:off x="1576133" y="65088"/>
            <a:ext cx="5613909" cy="954107"/>
          </a:xfrm>
          <a:prstGeom prst="rect">
            <a:avLst/>
          </a:prstGeom>
          <a:solidFill>
            <a:schemeClr val="bg1"/>
          </a:solidFill>
          <a:ln w="9525">
            <a:noFill/>
            <a:miter lim="800000"/>
            <a:headEnd/>
            <a:tailEnd/>
          </a:ln>
        </p:spPr>
        <p:txBody>
          <a:bodyPr wrap="none">
            <a:spAutoFit/>
          </a:bodyPr>
          <a:lstStyle/>
          <a:p>
            <a:pPr algn="ctr"/>
            <a:r>
              <a:rPr lang="en-CA" sz="2800" dirty="0" smtClean="0">
                <a:latin typeface="+mn-lt"/>
              </a:rPr>
              <a:t>Polar bears habitat is decreasing with</a:t>
            </a:r>
          </a:p>
          <a:p>
            <a:pPr algn="ctr"/>
            <a:r>
              <a:rPr lang="en-CA" sz="2800" dirty="0" smtClean="0">
                <a:latin typeface="+mn-lt"/>
              </a:rPr>
              <a:t>Global warming</a:t>
            </a:r>
            <a:endParaRPr lang="en-CA" sz="2800" dirty="0">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201</a:t>
            </a:fld>
            <a:endParaRPr lang="en-US" dirty="0"/>
          </a:p>
        </p:txBody>
      </p:sp>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R_Articdragonflie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0034" y="714356"/>
            <a:ext cx="4255797" cy="3786214"/>
          </a:xfrm>
          <a:prstGeom prst="rect">
            <a:avLst/>
          </a:prstGeom>
          <a:noFill/>
          <a:ln w="9525">
            <a:solidFill>
              <a:schemeClr val="accent2"/>
            </a:solidFill>
            <a:miter lim="800000"/>
            <a:headEnd/>
            <a:tailEnd/>
          </a:ln>
        </p:spPr>
      </p:pic>
      <p:sp>
        <p:nvSpPr>
          <p:cNvPr id="67587" name="Text Box 3"/>
          <p:cNvSpPr txBox="1">
            <a:spLocks noChangeArrowheads="1"/>
          </p:cNvSpPr>
          <p:nvPr/>
        </p:nvSpPr>
        <p:spPr bwMode="auto">
          <a:xfrm>
            <a:off x="285720" y="214290"/>
            <a:ext cx="6619892" cy="461665"/>
          </a:xfrm>
          <a:prstGeom prst="rect">
            <a:avLst/>
          </a:prstGeom>
          <a:noFill/>
          <a:ln w="9525">
            <a:noFill/>
            <a:miter lim="800000"/>
            <a:headEnd/>
            <a:tailEnd/>
          </a:ln>
        </p:spPr>
        <p:txBody>
          <a:bodyPr wrap="square">
            <a:spAutoFit/>
          </a:bodyPr>
          <a:lstStyle/>
          <a:p>
            <a:r>
              <a:rPr lang="en-US" dirty="0">
                <a:latin typeface="+mn-lt"/>
              </a:rPr>
              <a:t>Insects once unknown </a:t>
            </a:r>
            <a:r>
              <a:rPr lang="en-US" dirty="0" smtClean="0">
                <a:latin typeface="+mn-lt"/>
              </a:rPr>
              <a:t>in the </a:t>
            </a:r>
            <a:r>
              <a:rPr lang="en-US" dirty="0">
                <a:latin typeface="+mn-lt"/>
              </a:rPr>
              <a:t>Arctic now appearing</a:t>
            </a:r>
          </a:p>
        </p:txBody>
      </p:sp>
      <p:sp>
        <p:nvSpPr>
          <p:cNvPr id="4" name="Rectangle 3"/>
          <p:cNvSpPr/>
          <p:nvPr/>
        </p:nvSpPr>
        <p:spPr>
          <a:xfrm>
            <a:off x="928662" y="5000636"/>
            <a:ext cx="4572032" cy="1569660"/>
          </a:xfrm>
          <a:prstGeom prst="rect">
            <a:avLst/>
          </a:prstGeom>
        </p:spPr>
        <p:txBody>
          <a:bodyPr wrap="square">
            <a:spAutoFit/>
          </a:bodyPr>
          <a:lstStyle/>
          <a:p>
            <a:pPr algn="r">
              <a:buClrTx/>
              <a:buSzPct val="100000"/>
            </a:pPr>
            <a:r>
              <a:rPr lang="en-US" dirty="0" smtClean="0">
                <a:latin typeface="+mn-lt"/>
              </a:rPr>
              <a:t>63% of European nonmigratory butterfly species have shifted their ranges northward, while only 3% shifted their ranges southward.</a:t>
            </a:r>
            <a:endParaRPr lang="en-US" dirty="0">
              <a:latin typeface="+mn-lt"/>
            </a:endParaRPr>
          </a:p>
        </p:txBody>
      </p:sp>
      <p:pic>
        <p:nvPicPr>
          <p:cNvPr id="5" name="Picture 4" descr="090814101839.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2130" y="4071943"/>
            <a:ext cx="3571870" cy="2786058"/>
          </a:xfrm>
          <a:prstGeom prst="rect">
            <a:avLst/>
          </a:prstGeom>
        </p:spPr>
      </p:pic>
      <p:pic>
        <p:nvPicPr>
          <p:cNvPr id="6" name="Picture 5" descr="dragonfly.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86380" y="714356"/>
            <a:ext cx="3602692" cy="3214710"/>
          </a:xfrm>
          <a:prstGeom prst="rect">
            <a:avLst/>
          </a:prstGeom>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202</a:t>
            </a:fld>
            <a:endParaRPr lang="en-US" dirty="0"/>
          </a:p>
        </p:txBody>
      </p:sp>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R_salmon"/>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98184" y="1428736"/>
            <a:ext cx="4545816" cy="4929198"/>
          </a:xfrm>
          <a:prstGeom prst="rect">
            <a:avLst/>
          </a:prstGeom>
          <a:noFill/>
          <a:ln w="9525">
            <a:solidFill>
              <a:schemeClr val="accent1"/>
            </a:solidFill>
            <a:miter lim="800000"/>
            <a:headEnd/>
            <a:tailEnd/>
          </a:ln>
        </p:spPr>
      </p:pic>
      <p:sp>
        <p:nvSpPr>
          <p:cNvPr id="69635" name="Text Box 3"/>
          <p:cNvSpPr txBox="1">
            <a:spLocks noChangeArrowheads="1"/>
          </p:cNvSpPr>
          <p:nvPr/>
        </p:nvSpPr>
        <p:spPr bwMode="auto">
          <a:xfrm>
            <a:off x="1071538" y="571480"/>
            <a:ext cx="7000924" cy="461665"/>
          </a:xfrm>
          <a:prstGeom prst="rect">
            <a:avLst/>
          </a:prstGeom>
          <a:noFill/>
          <a:ln w="9525">
            <a:noFill/>
            <a:miter lim="800000"/>
            <a:headEnd/>
            <a:tailEnd/>
          </a:ln>
        </p:spPr>
        <p:txBody>
          <a:bodyPr wrap="square">
            <a:spAutoFit/>
          </a:bodyPr>
          <a:lstStyle/>
          <a:p>
            <a:pPr algn="l"/>
            <a:r>
              <a:rPr lang="en-US" dirty="0">
                <a:latin typeface="+mn-lt"/>
              </a:rPr>
              <a:t>Warmer water temperatures </a:t>
            </a:r>
            <a:r>
              <a:rPr lang="en-US" dirty="0" smtClean="0">
                <a:latin typeface="+mn-lt"/>
              </a:rPr>
              <a:t>affecting salmon </a:t>
            </a:r>
            <a:r>
              <a:rPr lang="en-US" dirty="0">
                <a:latin typeface="+mn-lt"/>
              </a:rPr>
              <a:t>stocks</a:t>
            </a:r>
          </a:p>
        </p:txBody>
      </p:sp>
      <p:pic>
        <p:nvPicPr>
          <p:cNvPr id="4" name="Picture 2" descr="C:\My Documents\Courses\slides\salmon.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428736"/>
            <a:ext cx="4487280" cy="4929199"/>
          </a:xfrm>
          <a:prstGeom prst="rect">
            <a:avLst/>
          </a:prstGeom>
          <a:noFill/>
          <a:ln w="25400">
            <a:solidFill>
              <a:srgbClr val="99CCFF"/>
            </a:solid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203</a:t>
            </a:fld>
            <a:endParaRPr lang="en-US" dirty="0"/>
          </a:p>
        </p:txBody>
      </p:sp>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ChangeArrowheads="1"/>
          </p:cNvSpPr>
          <p:nvPr/>
        </p:nvSpPr>
        <p:spPr bwMode="auto">
          <a:xfrm>
            <a:off x="142844" y="505991"/>
            <a:ext cx="8786874" cy="5155257"/>
          </a:xfrm>
          <a:prstGeom prst="rect">
            <a:avLst/>
          </a:prstGeom>
          <a:noFill/>
          <a:ln w="50800">
            <a:noFill/>
            <a:miter lim="800000"/>
            <a:headEnd/>
            <a:tailEnd/>
          </a:ln>
        </p:spPr>
        <p:txBody>
          <a:bodyPr wrap="square" bIns="0">
            <a:spAutoFit/>
          </a:bodyPr>
          <a:lstStyle/>
          <a:p>
            <a:pPr indent="-136525" algn="l" eaLnBrk="0" hangingPunct="0">
              <a:tabLst>
                <a:tab pos="1189038" algn="l"/>
              </a:tabLst>
            </a:pPr>
            <a:r>
              <a:rPr lang="en-CA" b="1" dirty="0" smtClean="0">
                <a:solidFill>
                  <a:srgbClr val="FF0000"/>
                </a:solidFill>
                <a:latin typeface="+mn-lt"/>
                <a:cs typeface="Arial" charset="0"/>
              </a:rPr>
              <a:t>4. Increase in frequency of extreme events</a:t>
            </a:r>
            <a:endParaRPr lang="en-CA" b="1" dirty="0">
              <a:solidFill>
                <a:srgbClr val="FF0000"/>
              </a:solidFill>
              <a:latin typeface="+mn-lt"/>
              <a:cs typeface="Arial" charset="0"/>
            </a:endParaRPr>
          </a:p>
          <a:p>
            <a:pPr lvl="1" algn="l" eaLnBrk="0" hangingPunct="0">
              <a:buSzPct val="135000"/>
              <a:buFont typeface="Arial" pitchFamily="34" charset="0"/>
              <a:buChar char="•"/>
              <a:tabLst>
                <a:tab pos="1189038" algn="l"/>
              </a:tabLst>
            </a:pPr>
            <a:r>
              <a:rPr lang="en-CA" sz="2200" dirty="0">
                <a:latin typeface="+mn-lt"/>
                <a:cs typeface="Arial" charset="0"/>
              </a:rPr>
              <a:t>  </a:t>
            </a:r>
            <a:r>
              <a:rPr lang="en-CA" sz="2200" dirty="0" smtClean="0">
                <a:latin typeface="+mn-lt"/>
                <a:cs typeface="Arial" charset="0"/>
              </a:rPr>
              <a:t>Heat </a:t>
            </a:r>
            <a:r>
              <a:rPr lang="en-CA" sz="2200" dirty="0">
                <a:latin typeface="+mn-lt"/>
                <a:cs typeface="Arial" charset="0"/>
              </a:rPr>
              <a:t>waves and </a:t>
            </a:r>
            <a:r>
              <a:rPr lang="en-CA" sz="2200" dirty="0" smtClean="0">
                <a:latin typeface="+mn-lt"/>
                <a:cs typeface="Arial" charset="0"/>
              </a:rPr>
              <a:t>floods</a:t>
            </a:r>
          </a:p>
          <a:p>
            <a:pPr lvl="2" algn="l" eaLnBrk="0" hangingPunct="0">
              <a:buSzPct val="135000"/>
              <a:buFont typeface="Arial" pitchFamily="34" charset="0"/>
              <a:buChar char="•"/>
              <a:tabLst>
                <a:tab pos="1189038" algn="l"/>
              </a:tabLst>
            </a:pPr>
            <a:r>
              <a:rPr lang="en-CA" sz="2200" dirty="0" smtClean="0">
                <a:latin typeface="+mn-lt"/>
                <a:cs typeface="Arial" charset="0"/>
              </a:rPr>
              <a:t>  N</a:t>
            </a:r>
            <a:r>
              <a:rPr lang="en-US" sz="2000" dirty="0" smtClean="0">
                <a:latin typeface="+mj-lt"/>
                <a:cs typeface="Arial" charset="0"/>
              </a:rPr>
              <a:t>umber of heat waves </a:t>
            </a:r>
            <a:r>
              <a:rPr lang="en-US" sz="2000" dirty="0" smtClean="0">
                <a:latin typeface="+mj-lt"/>
                <a:cs typeface="Arial" charset="0"/>
                <a:sym typeface="Symbol" pitchFamily="18" charset="2"/>
              </a:rPr>
              <a:t></a:t>
            </a:r>
            <a:r>
              <a:rPr lang="en-US" sz="2000" dirty="0" smtClean="0">
                <a:latin typeface="+mj-lt"/>
                <a:cs typeface="Arial" charset="0"/>
              </a:rPr>
              <a:t>3 days has increased 88% between 1949-2005</a:t>
            </a:r>
          </a:p>
          <a:p>
            <a:pPr lvl="1" algn="l" eaLnBrk="0" hangingPunct="0">
              <a:buSzPct val="135000"/>
              <a:buFont typeface="Arial" pitchFamily="34" charset="0"/>
              <a:buChar char="•"/>
              <a:tabLst>
                <a:tab pos="1189038" algn="l"/>
              </a:tabLst>
            </a:pPr>
            <a:r>
              <a:rPr lang="en-CA" sz="2200" dirty="0" smtClean="0">
                <a:latin typeface="+mn-lt"/>
                <a:cs typeface="Arial" charset="0"/>
              </a:rPr>
              <a:t>  Prob</a:t>
            </a:r>
            <a:r>
              <a:rPr lang="en-CA" sz="2200" dirty="0">
                <a:latin typeface="+mn-lt"/>
                <a:cs typeface="Arial" charset="0"/>
              </a:rPr>
              <a:t>. of drought in mid-West will </a:t>
            </a:r>
            <a:r>
              <a:rPr lang="en-CA" sz="2200" dirty="0" smtClean="0">
                <a:latin typeface="+mn-lt"/>
                <a:cs typeface="Arial" charset="0"/>
              </a:rPr>
              <a:t>increase</a:t>
            </a:r>
          </a:p>
          <a:p>
            <a:pPr lvl="1" algn="l" eaLnBrk="0" hangingPunct="0">
              <a:buSzPct val="135000"/>
              <a:buFont typeface="Arial" pitchFamily="34" charset="0"/>
              <a:buChar char="•"/>
              <a:tabLst>
                <a:tab pos="1189038" algn="l"/>
              </a:tabLst>
            </a:pPr>
            <a:r>
              <a:rPr lang="en-CA" sz="2200" dirty="0" smtClean="0">
                <a:latin typeface="+mn-lt"/>
                <a:cs typeface="Arial" charset="0"/>
                <a:sym typeface="Symbol" pitchFamily="18" charset="2"/>
              </a:rPr>
              <a:t>  </a:t>
            </a:r>
            <a:r>
              <a:rPr lang="en-US" sz="2000" dirty="0" smtClean="0">
                <a:latin typeface="+mj-lt"/>
                <a:cs typeface="Arial" charset="0"/>
                <a:sym typeface="Symbol" pitchFamily="18" charset="2"/>
              </a:rPr>
              <a:t>Extreme snow and rainstorms increased 20% since 1900</a:t>
            </a:r>
          </a:p>
          <a:p>
            <a:pPr lvl="1" algn="l" eaLnBrk="0" hangingPunct="0">
              <a:buSzPct val="135000"/>
              <a:buFont typeface="Arial" pitchFamily="34" charset="0"/>
              <a:buChar char="•"/>
              <a:tabLst>
                <a:tab pos="1189038" algn="l"/>
              </a:tabLst>
            </a:pPr>
            <a:r>
              <a:rPr lang="en-CA" sz="2200" dirty="0" smtClean="0">
                <a:latin typeface="+mn-lt"/>
                <a:cs typeface="Arial" charset="0"/>
              </a:rPr>
              <a:t>  Longer </a:t>
            </a:r>
            <a:r>
              <a:rPr lang="en-CA" sz="2200" dirty="0">
                <a:latin typeface="+mn-lt"/>
                <a:cs typeface="Arial" charset="0"/>
              </a:rPr>
              <a:t>hurricane season</a:t>
            </a:r>
          </a:p>
          <a:p>
            <a:pPr lvl="1" algn="l" eaLnBrk="0" hangingPunct="0">
              <a:buSzPct val="135000"/>
              <a:buFont typeface="Arial" pitchFamily="34" charset="0"/>
              <a:buChar char="•"/>
              <a:tabLst>
                <a:tab pos="1189038" algn="l"/>
              </a:tabLst>
            </a:pPr>
            <a:r>
              <a:rPr lang="en-CA" sz="2200" dirty="0">
                <a:latin typeface="+mn-lt"/>
                <a:cs typeface="Arial" charset="0"/>
              </a:rPr>
              <a:t>  Boreal forest are vast store houses of carbon</a:t>
            </a:r>
          </a:p>
          <a:p>
            <a:pPr lvl="2" algn="l" eaLnBrk="0" hangingPunct="0">
              <a:buSzPct val="135000"/>
              <a:buFont typeface="Arial" pitchFamily="34" charset="0"/>
              <a:buChar char="•"/>
              <a:tabLst>
                <a:tab pos="1189038" algn="l"/>
              </a:tabLst>
            </a:pPr>
            <a:r>
              <a:rPr lang="en-CA" sz="2200" dirty="0">
                <a:latin typeface="+mn-lt"/>
                <a:cs typeface="Arial" charset="0"/>
              </a:rPr>
              <a:t>  fires give off carbon</a:t>
            </a:r>
          </a:p>
          <a:p>
            <a:pPr lvl="2" algn="l" eaLnBrk="0" hangingPunct="0">
              <a:buSzPct val="135000"/>
              <a:buFont typeface="Arial" pitchFamily="34" charset="0"/>
              <a:buChar char="•"/>
              <a:tabLst>
                <a:tab pos="1189038" algn="l"/>
              </a:tabLst>
            </a:pPr>
            <a:r>
              <a:rPr lang="en-CA" sz="2200" dirty="0">
                <a:latin typeface="+mn-lt"/>
                <a:cs typeface="Arial" charset="0"/>
              </a:rPr>
              <a:t>  earlier and drier summers give 50% more fires</a:t>
            </a:r>
          </a:p>
          <a:p>
            <a:pPr lvl="1" algn="l" eaLnBrk="0" hangingPunct="0">
              <a:buSzPct val="135000"/>
              <a:buFont typeface="Arial" pitchFamily="34" charset="0"/>
              <a:buChar char="•"/>
              <a:tabLst>
                <a:tab pos="1189038" algn="l"/>
              </a:tabLst>
            </a:pPr>
            <a:r>
              <a:rPr lang="en-CA" sz="2200" dirty="0">
                <a:latin typeface="+mn-lt"/>
                <a:cs typeface="Arial" charset="0"/>
              </a:rPr>
              <a:t>  20% of excess CO</a:t>
            </a:r>
            <a:r>
              <a:rPr lang="en-CA" sz="2200" baseline="-30000" dirty="0">
                <a:latin typeface="+mn-lt"/>
                <a:cs typeface="Arial" charset="0"/>
              </a:rPr>
              <a:t>2</a:t>
            </a:r>
            <a:r>
              <a:rPr lang="en-CA" sz="2200" dirty="0">
                <a:latin typeface="+mn-lt"/>
                <a:cs typeface="Arial" charset="0"/>
              </a:rPr>
              <a:t> in atmosphere is from forest burning</a:t>
            </a:r>
          </a:p>
          <a:p>
            <a:pPr lvl="1" algn="l" eaLnBrk="0" hangingPunct="0">
              <a:buSzPct val="135000"/>
              <a:buFont typeface="Arial" pitchFamily="34" charset="0"/>
              <a:buChar char="•"/>
              <a:tabLst>
                <a:tab pos="1189038" algn="l"/>
              </a:tabLst>
            </a:pPr>
            <a:r>
              <a:rPr lang="en-CA" sz="2200" dirty="0">
                <a:latin typeface="+mn-lt"/>
                <a:cs typeface="Arial" charset="0"/>
              </a:rPr>
              <a:t>  178000 Amazon fires &gt;1 </a:t>
            </a:r>
            <a:r>
              <a:rPr lang="en-CA" sz="2200" dirty="0" smtClean="0">
                <a:latin typeface="+mn-lt"/>
                <a:cs typeface="Arial" charset="0"/>
              </a:rPr>
              <a:t>km</a:t>
            </a:r>
            <a:r>
              <a:rPr lang="en-CA" sz="2200" baseline="30000" dirty="0" smtClean="0">
                <a:latin typeface="+mn-lt"/>
                <a:cs typeface="Arial" charset="0"/>
              </a:rPr>
              <a:t>2</a:t>
            </a:r>
          </a:p>
          <a:p>
            <a:pPr lvl="1" algn="l" eaLnBrk="0" hangingPunct="0">
              <a:buSzPct val="135000"/>
              <a:buFont typeface="Arial" pitchFamily="34" charset="0"/>
              <a:buChar char="•"/>
              <a:tabLst>
                <a:tab pos="365760" algn="l"/>
                <a:tab pos="640080" algn="l"/>
                <a:tab pos="914400" algn="l"/>
              </a:tabLst>
            </a:pPr>
            <a:r>
              <a:rPr lang="en-CA" sz="2200" baseline="30000" dirty="0" smtClean="0">
                <a:latin typeface="+mn-lt"/>
                <a:cs typeface="Arial" charset="0"/>
              </a:rPr>
              <a:t> </a:t>
            </a:r>
            <a:r>
              <a:rPr lang="en-CA" sz="2200" dirty="0" smtClean="0">
                <a:latin typeface="+mn-lt"/>
                <a:cs typeface="Arial" charset="0"/>
              </a:rPr>
              <a:t>  </a:t>
            </a:r>
            <a:r>
              <a:rPr lang="en-US" sz="2200" dirty="0" smtClean="0">
                <a:latin typeface="+mj-lt"/>
              </a:rPr>
              <a:t>Change in frequency of extreme events (droughts, storms) or 			temperatures will have profound effects on ecosystems.</a:t>
            </a:r>
          </a:p>
          <a:p>
            <a:pPr lvl="1" algn="l" eaLnBrk="0" hangingPunct="0">
              <a:buSzPct val="135000"/>
              <a:buFont typeface="Arial" pitchFamily="34" charset="0"/>
              <a:buChar char="•"/>
              <a:tabLst>
                <a:tab pos="365760" algn="l"/>
                <a:tab pos="640080" algn="l"/>
                <a:tab pos="914400" algn="l"/>
              </a:tabLst>
            </a:pPr>
            <a:r>
              <a:rPr lang="en-US" sz="2200" dirty="0" smtClean="0">
                <a:latin typeface="+mj-lt"/>
              </a:rPr>
              <a:t>  Extreme events result in significant mortality, and have a major role 		in determining species’ geographic ranges.</a:t>
            </a:r>
          </a:p>
        </p:txBody>
      </p:sp>
      <p:sp>
        <p:nvSpPr>
          <p:cNvPr id="3" name="TextBox 2"/>
          <p:cNvSpPr txBox="1"/>
          <p:nvPr/>
        </p:nvSpPr>
        <p:spPr>
          <a:xfrm>
            <a:off x="2214546" y="6000768"/>
            <a:ext cx="4857784" cy="461665"/>
          </a:xfrm>
          <a:prstGeom prst="rect">
            <a:avLst/>
          </a:prstGeom>
          <a:noFill/>
        </p:spPr>
        <p:txBody>
          <a:bodyPr wrap="square" rtlCol="0">
            <a:spAutoFit/>
          </a:bodyPr>
          <a:lstStyle/>
          <a:p>
            <a:pPr algn="l"/>
            <a:r>
              <a:rPr lang="en-US" b="1" dirty="0" smtClean="0">
                <a:solidFill>
                  <a:srgbClr val="FF0000"/>
                </a:solidFill>
                <a:latin typeface="+mn-lt"/>
              </a:rPr>
              <a:t>See APPENDIX on “Weird Weather”</a:t>
            </a:r>
            <a:endParaRPr lang="en-US" b="1" dirty="0">
              <a:solidFill>
                <a:srgbClr val="FF0000"/>
              </a:solidFill>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204</a:t>
            </a:fld>
            <a:endParaRPr lang="en-US" dirty="0"/>
          </a:p>
        </p:txBody>
      </p:sp>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48" y="357166"/>
            <a:ext cx="7572428" cy="1015663"/>
          </a:xfrm>
          <a:prstGeom prst="rect">
            <a:avLst/>
          </a:prstGeom>
          <a:noFill/>
          <a:ln w="50800">
            <a:solidFill>
              <a:srgbClr val="FF0000"/>
            </a:solidFill>
          </a:ln>
        </p:spPr>
        <p:txBody>
          <a:bodyPr wrap="square" rtlCol="0">
            <a:spAutoFit/>
          </a:bodyPr>
          <a:lstStyle/>
          <a:p>
            <a:pPr algn="l"/>
            <a:r>
              <a:rPr lang="en-US" sz="4000" b="1" dirty="0" smtClean="0">
                <a:solidFill>
                  <a:srgbClr val="FF0000"/>
                </a:solidFill>
                <a:latin typeface="Calibri" pitchFamily="34" charset="0"/>
              </a:rPr>
              <a:t> 4.  The sulphur cycle and acid rain</a:t>
            </a:r>
          </a:p>
          <a:p>
            <a:r>
              <a:rPr lang="en-US" sz="2000" b="1" dirty="0" smtClean="0">
                <a:solidFill>
                  <a:srgbClr val="FF0000"/>
                </a:solidFill>
                <a:latin typeface="Calibri" pitchFamily="34" charset="0"/>
              </a:rPr>
              <a:t>Cain et al. 532; 539-543</a:t>
            </a:r>
          </a:p>
        </p:txBody>
      </p:sp>
      <p:sp>
        <p:nvSpPr>
          <p:cNvPr id="4" name="Rectangle 3"/>
          <p:cNvSpPr txBox="1">
            <a:spLocks noChangeArrowheads="1"/>
          </p:cNvSpPr>
          <p:nvPr/>
        </p:nvSpPr>
        <p:spPr>
          <a:xfrm>
            <a:off x="571472" y="1871666"/>
            <a:ext cx="7732712" cy="1771648"/>
          </a:xfrm>
          <a:prstGeom prst="rect">
            <a:avLst/>
          </a:prstGeom>
        </p:spPr>
        <p:txBody>
          <a:bodyPr vert="horz">
            <a:normAutofit lnSpcReduction="10000"/>
          </a:bodyPr>
          <a:lstStyle/>
          <a:p>
            <a:pPr marR="0" lvl="0" algn="l" defTabSz="914400" rtl="0" eaLnBrk="1" fontAlgn="auto" latinLnBrk="0" hangingPunct="1">
              <a:lnSpc>
                <a:spcPct val="120000"/>
              </a:lnSpc>
              <a:spcBef>
                <a:spcPts val="0"/>
              </a:spcBef>
              <a:spcAft>
                <a:spcPts val="0"/>
              </a:spcAft>
              <a:buSzPct val="100000"/>
              <a:tabLst>
                <a:tab pos="228600" algn="l"/>
              </a:tabLst>
              <a:defRPr/>
            </a:pPr>
            <a:r>
              <a:rPr lang="en-US" sz="3100" dirty="0">
                <a:latin typeface="+mn-lt"/>
              </a:rPr>
              <a:t>S</a:t>
            </a:r>
            <a:r>
              <a:rPr kumimoji="0" lang="en-US" sz="3100" b="0" i="0" u="none" strike="noStrike" kern="1200" cap="none" spc="0" normalizeH="0" baseline="0" noProof="0" dirty="0" err="1" smtClean="0">
                <a:ln>
                  <a:noFill/>
                </a:ln>
                <a:solidFill>
                  <a:schemeClr val="tx1"/>
                </a:solidFill>
                <a:effectLst/>
                <a:uLnTx/>
                <a:uFillTx/>
                <a:latin typeface="+mn-lt"/>
                <a:ea typeface="+mn-ea"/>
                <a:cs typeface="+mn-cs"/>
              </a:rPr>
              <a:t>ulphur</a:t>
            </a:r>
            <a:r>
              <a:rPr kumimoji="0" lang="en-US" sz="3100" b="0" i="0" u="none" strike="noStrike" kern="1200" cap="none" spc="0" normalizeH="0" baseline="0" noProof="0" dirty="0" smtClean="0">
                <a:ln>
                  <a:noFill/>
                </a:ln>
                <a:solidFill>
                  <a:schemeClr val="tx1"/>
                </a:solidFill>
                <a:effectLst/>
                <a:uLnTx/>
                <a:uFillTx/>
                <a:latin typeface="+mn-lt"/>
                <a:ea typeface="+mn-ea"/>
                <a:cs typeface="+mn-cs"/>
              </a:rPr>
              <a:t> is a constituent of some amino acids and DNA and</a:t>
            </a:r>
            <a:r>
              <a:rPr kumimoji="0" lang="en-US" sz="3100" b="0" i="0" u="none" strike="noStrike" kern="1200" cap="none" spc="0" normalizeH="0" noProof="0" dirty="0" smtClean="0">
                <a:ln>
                  <a:noFill/>
                </a:ln>
                <a:solidFill>
                  <a:schemeClr val="tx1"/>
                </a:solidFill>
                <a:effectLst/>
                <a:uLnTx/>
                <a:uFillTx/>
                <a:latin typeface="+mn-lt"/>
                <a:ea typeface="+mn-ea"/>
                <a:cs typeface="+mn-cs"/>
              </a:rPr>
              <a:t> </a:t>
            </a:r>
            <a:r>
              <a:rPr kumimoji="0" lang="en-US" sz="3100" b="0" i="0" u="none" strike="noStrike" kern="1200" cap="none" spc="0" normalizeH="0" baseline="0" noProof="0" dirty="0" smtClean="0">
                <a:ln>
                  <a:noFill/>
                </a:ln>
                <a:solidFill>
                  <a:schemeClr val="tx1"/>
                </a:solidFill>
                <a:effectLst/>
                <a:uLnTx/>
                <a:uFillTx/>
                <a:latin typeface="+mn-lt"/>
                <a:ea typeface="+mn-ea"/>
                <a:cs typeface="+mn-cs"/>
              </a:rPr>
              <a:t>RNA, but it is probably never limiting to growth.</a:t>
            </a:r>
          </a:p>
        </p:txBody>
      </p:sp>
      <p:sp>
        <p:nvSpPr>
          <p:cNvPr id="5" name="Text Box 4"/>
          <p:cNvSpPr txBox="1">
            <a:spLocks noChangeArrowheads="1"/>
          </p:cNvSpPr>
          <p:nvPr/>
        </p:nvSpPr>
        <p:spPr bwMode="auto">
          <a:xfrm>
            <a:off x="428596" y="4192488"/>
            <a:ext cx="8001000" cy="1828800"/>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spcBef>
                <a:spcPct val="50000"/>
              </a:spcBef>
            </a:pPr>
            <a:r>
              <a:rPr lang="en-US" sz="2800" b="1" dirty="0">
                <a:latin typeface="Arial" charset="0"/>
              </a:rPr>
              <a:t>Concept 24.3: Anthropogenic emissions of </a:t>
            </a:r>
            <a:r>
              <a:rPr lang="en-US" sz="2800" b="1" dirty="0" smtClean="0">
                <a:latin typeface="Arial" charset="0"/>
              </a:rPr>
              <a:t>sulphur </a:t>
            </a:r>
            <a:r>
              <a:rPr lang="en-US" sz="2800" b="1" dirty="0">
                <a:latin typeface="Arial" charset="0"/>
              </a:rPr>
              <a:t>and nitrogen cause acid deposition, alter soil chemistry, and affect the health of ecosystems.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205</a:t>
            </a:fld>
            <a:endParaRPr lang="en-US" dirty="0"/>
          </a:p>
        </p:txBody>
      </p:sp>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206</a:t>
            </a:fld>
            <a:endParaRPr lang="en-US"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2000" y="0"/>
            <a:ext cx="4572000" cy="3429000"/>
          </a:xfrm>
          <a:prstGeom prst="rect">
            <a:avLst/>
          </a:prstGeom>
        </p:spPr>
      </p:pic>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4572000" cy="3429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6512" y="3429000"/>
            <a:ext cx="4608512" cy="3456384"/>
          </a:xfrm>
          <a:prstGeom prst="rect">
            <a:avLst/>
          </a:prstGeom>
        </p:spPr>
      </p:pic>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0" y="3429000"/>
            <a:ext cx="4572000" cy="3429000"/>
          </a:xfrm>
          <a:prstGeom prst="rect">
            <a:avLst/>
          </a:prstGeom>
        </p:spPr>
      </p:pic>
    </p:spTree>
    <p:extLst>
      <p:ext uri="{BB962C8B-B14F-4D97-AF65-F5344CB8AC3E}">
        <p14:creationId xmlns:p14="http://schemas.microsoft.com/office/powerpoint/2010/main" val="2741192150"/>
      </p:ext>
    </p:extLst>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207</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83646" y="22472"/>
            <a:ext cx="4240394" cy="297448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9922"/>
            <a:ext cx="4876800" cy="36576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28181"/>
            <a:ext cx="5106426" cy="3829819"/>
          </a:xfrm>
          <a:prstGeom prst="rect">
            <a:avLst/>
          </a:prstGeom>
        </p:spPr>
      </p:pic>
    </p:spTree>
    <p:extLst>
      <p:ext uri="{BB962C8B-B14F-4D97-AF65-F5344CB8AC3E}">
        <p14:creationId xmlns:p14="http://schemas.microsoft.com/office/powerpoint/2010/main" val="3897734109"/>
      </p:ext>
    </p:extLst>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id rain 2.gif"/>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2844" y="142852"/>
            <a:ext cx="4357718" cy="3204826"/>
          </a:xfrm>
          <a:prstGeom prst="rect">
            <a:avLst/>
          </a:prstGeom>
        </p:spPr>
      </p:pic>
      <p:pic>
        <p:nvPicPr>
          <p:cNvPr id="4" name="Picture 3" descr="acid rain 3.gif"/>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09" y="3643315"/>
            <a:ext cx="4464061" cy="3143272"/>
          </a:xfrm>
          <a:prstGeom prst="rect">
            <a:avLst/>
          </a:prstGeom>
        </p:spPr>
      </p:pic>
      <p:pic>
        <p:nvPicPr>
          <p:cNvPr id="5" name="Picture 4" descr="acid rain 4.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7419" y="3643314"/>
            <a:ext cx="4274981" cy="3143272"/>
          </a:xfrm>
          <a:prstGeom prst="rect">
            <a:avLst/>
          </a:prstGeom>
        </p:spPr>
      </p:pic>
      <p:sp>
        <p:nvSpPr>
          <p:cNvPr id="7" name="TextBox 6"/>
          <p:cNvSpPr txBox="1"/>
          <p:nvPr/>
        </p:nvSpPr>
        <p:spPr>
          <a:xfrm>
            <a:off x="1857356" y="4100460"/>
            <a:ext cx="2071702" cy="400110"/>
          </a:xfrm>
          <a:prstGeom prst="rect">
            <a:avLst/>
          </a:prstGeom>
          <a:noFill/>
        </p:spPr>
        <p:txBody>
          <a:bodyPr wrap="square" rtlCol="0">
            <a:spAutoFit/>
          </a:bodyPr>
          <a:lstStyle/>
          <a:p>
            <a:r>
              <a:rPr lang="en-US" sz="2000" dirty="0" smtClean="0">
                <a:latin typeface="+mn-lt"/>
              </a:rPr>
              <a:t>United Kingdom</a:t>
            </a:r>
            <a:endParaRPr lang="en-US" sz="2000" dirty="0">
              <a:latin typeface="+mn-lt"/>
            </a:endParaRPr>
          </a:p>
        </p:txBody>
      </p:sp>
      <p:sp>
        <p:nvSpPr>
          <p:cNvPr id="8" name="TextBox 7"/>
          <p:cNvSpPr txBox="1"/>
          <p:nvPr/>
        </p:nvSpPr>
        <p:spPr>
          <a:xfrm>
            <a:off x="6215074" y="4100460"/>
            <a:ext cx="2071702" cy="400110"/>
          </a:xfrm>
          <a:prstGeom prst="rect">
            <a:avLst/>
          </a:prstGeom>
          <a:noFill/>
        </p:spPr>
        <p:txBody>
          <a:bodyPr wrap="square" rtlCol="0">
            <a:spAutoFit/>
          </a:bodyPr>
          <a:lstStyle/>
          <a:p>
            <a:r>
              <a:rPr lang="en-US" sz="2000" dirty="0" smtClean="0">
                <a:latin typeface="+mn-lt"/>
              </a:rPr>
              <a:t>United States</a:t>
            </a:r>
            <a:endParaRPr lang="en-US" sz="2000" dirty="0">
              <a:latin typeface="+mn-lt"/>
            </a:endParaRPr>
          </a:p>
        </p:txBody>
      </p:sp>
      <p:pic>
        <p:nvPicPr>
          <p:cNvPr id="9" name="Picture 8" descr="acid rain 5.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14876" y="214290"/>
            <a:ext cx="4327524" cy="3211514"/>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208</a:t>
            </a:fld>
            <a:endParaRPr lang="en-US" dirty="0"/>
          </a:p>
        </p:txBody>
      </p:sp>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209</a:t>
            </a:fld>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25" y="44624"/>
            <a:ext cx="9136938" cy="6793532"/>
          </a:xfrm>
          <a:prstGeom prst="rect">
            <a:avLst/>
          </a:prstGeom>
        </p:spPr>
      </p:pic>
    </p:spTree>
    <p:extLst>
      <p:ext uri="{BB962C8B-B14F-4D97-AF65-F5344CB8AC3E}">
        <p14:creationId xmlns:p14="http://schemas.microsoft.com/office/powerpoint/2010/main" val="1905778443"/>
      </p:ext>
    </p:extLst>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cology-Box-24-01-A-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3921738"/>
            <a:ext cx="3929058" cy="2936262"/>
          </a:xfrm>
          <a:prstGeom prst="rect">
            <a:avLst/>
          </a:prstGeom>
        </p:spPr>
      </p:pic>
      <p:sp>
        <p:nvSpPr>
          <p:cNvPr id="4" name="Rectangle 3"/>
          <p:cNvSpPr txBox="1">
            <a:spLocks noChangeArrowheads="1"/>
          </p:cNvSpPr>
          <p:nvPr/>
        </p:nvSpPr>
        <p:spPr>
          <a:xfrm>
            <a:off x="500034" y="428604"/>
            <a:ext cx="8358246" cy="3500462"/>
          </a:xfrm>
          <a:prstGeom prst="rect">
            <a:avLst/>
          </a:prstGeom>
        </p:spPr>
        <p:txBody>
          <a:bodyPr vert="horz">
            <a:normAutofit fontScale="92500" lnSpcReduction="10000"/>
          </a:bodyPr>
          <a:lstStyle/>
          <a:p>
            <a:pPr marR="0" lvl="0" algn="l" defTabSz="914400" rtl="0" eaLnBrk="1" fontAlgn="auto" latinLnBrk="0" hangingPunct="1">
              <a:lnSpc>
                <a:spcPct val="120000"/>
              </a:lnSpc>
              <a:spcBef>
                <a:spcPts val="0"/>
              </a:spcBef>
              <a:spcAft>
                <a:spcPts val="0"/>
              </a:spcAft>
              <a:buSzPct val="98000"/>
              <a:buFont typeface="Arial" pitchFamily="34" charset="0"/>
              <a:buChar char="•"/>
              <a:tabLst>
                <a:tab pos="228600" algn="l"/>
              </a:tabLst>
              <a:defRPr/>
            </a:pPr>
            <a:r>
              <a:rPr kumimoji="0" lang="en-US" sz="2800" b="0" i="0" u="none" strike="noStrike" kern="1200" cap="none" spc="0" normalizeH="0" baseline="0" noProof="0" dirty="0" smtClean="0">
                <a:ln>
                  <a:noFill/>
                </a:ln>
                <a:solidFill>
                  <a:schemeClr val="tx1"/>
                </a:solidFill>
                <a:effectLst/>
                <a:uLnTx/>
                <a:uFillTx/>
                <a:latin typeface="+mj-lt"/>
                <a:ea typeface="+mn-ea"/>
                <a:cs typeface="+mn-cs"/>
              </a:rPr>
              <a:t>  Pools of sulphur are in rocks, sediments, and the ocean, which 	contains a large pool of dissolved sulfate (SO</a:t>
            </a:r>
            <a:r>
              <a:rPr kumimoji="0" lang="en-US" sz="2800" b="0" i="0" u="none" strike="noStrike" kern="1200" cap="none" spc="0" normalizeH="0" baseline="-25000" noProof="0" dirty="0" smtClean="0">
                <a:ln>
                  <a:noFill/>
                </a:ln>
                <a:solidFill>
                  <a:schemeClr val="tx1"/>
                </a:solidFill>
                <a:effectLst/>
                <a:uLnTx/>
                <a:uFillTx/>
                <a:latin typeface="+mj-lt"/>
                <a:ea typeface="+mn-ea"/>
                <a:cs typeface="+mn-cs"/>
              </a:rPr>
              <a:t>4</a:t>
            </a:r>
            <a:r>
              <a:rPr kumimoji="0" lang="en-US" sz="2800" b="0" i="0" u="none" strike="noStrike" kern="1200" cap="none" spc="0" normalizeH="0" baseline="30000" noProof="0" dirty="0" smtClean="0">
                <a:ln>
                  <a:noFill/>
                </a:ln>
                <a:solidFill>
                  <a:schemeClr val="tx1"/>
                </a:solidFill>
                <a:effectLst/>
                <a:uLnTx/>
                <a:uFillTx/>
                <a:latin typeface="+mj-lt"/>
                <a:ea typeface="+mn-ea"/>
                <a:cs typeface="+mn-cs"/>
              </a:rPr>
              <a:t>2–</a:t>
            </a:r>
            <a:r>
              <a:rPr kumimoji="0" lang="en-US" sz="2800" b="0" i="0" u="none" strike="noStrike" kern="1200" cap="none" spc="0" normalizeH="0" baseline="0" noProof="0" dirty="0" smtClean="0">
                <a:ln>
                  <a:noFill/>
                </a:ln>
                <a:solidFill>
                  <a:schemeClr val="tx1"/>
                </a:solidFill>
                <a:effectLst/>
                <a:uLnTx/>
                <a:uFillTx/>
                <a:latin typeface="+mj-lt"/>
                <a:ea typeface="+mn-ea"/>
                <a:cs typeface="+mn-cs"/>
              </a:rPr>
              <a:t>).</a:t>
            </a:r>
            <a:endParaRPr lang="en-US" sz="2800" noProof="0" dirty="0" smtClean="0">
              <a:latin typeface="+mj-lt"/>
            </a:endParaRPr>
          </a:p>
          <a:p>
            <a:pPr marR="0" lvl="0" algn="l" defTabSz="914400" rtl="0" eaLnBrk="1" fontAlgn="auto" latinLnBrk="0" hangingPunct="1">
              <a:lnSpc>
                <a:spcPct val="120000"/>
              </a:lnSpc>
              <a:spcBef>
                <a:spcPts val="0"/>
              </a:spcBef>
              <a:spcAft>
                <a:spcPts val="0"/>
              </a:spcAft>
              <a:buSzPct val="98000"/>
              <a:buFont typeface="Arial" pitchFamily="34" charset="0"/>
              <a:buChar char="•"/>
              <a:tabLst>
                <a:tab pos="228600" algn="l"/>
              </a:tabLst>
              <a:defRPr/>
            </a:pPr>
            <a:endParaRPr lang="en-US" sz="2800" dirty="0" smtClean="0">
              <a:latin typeface="+mj-lt"/>
            </a:endParaRPr>
          </a:p>
          <a:p>
            <a:pPr marR="0" lvl="0" algn="l" defTabSz="914400" rtl="0" eaLnBrk="1" fontAlgn="auto" latinLnBrk="0" hangingPunct="1">
              <a:lnSpc>
                <a:spcPct val="120000"/>
              </a:lnSpc>
              <a:spcBef>
                <a:spcPts val="0"/>
              </a:spcBef>
              <a:spcAft>
                <a:spcPts val="0"/>
              </a:spcAft>
              <a:buSzPct val="98000"/>
              <a:buFont typeface="Arial" pitchFamily="34" charset="0"/>
              <a:buChar char="•"/>
              <a:tabLst>
                <a:tab pos="228600" algn="l"/>
              </a:tabLst>
              <a:defRPr/>
            </a:pPr>
            <a:r>
              <a:rPr lang="en-US" sz="2800" dirty="0" smtClean="0">
                <a:latin typeface="+mj-lt"/>
              </a:rPr>
              <a:t>  Volcanic eruptions emit substantial amounts of sulphur dioxide (SO</a:t>
            </a:r>
            <a:r>
              <a:rPr lang="en-US" sz="2800" baseline="-25000" dirty="0" smtClean="0">
                <a:latin typeface="+mj-lt"/>
              </a:rPr>
              <a:t>2</a:t>
            </a:r>
            <a:r>
              <a:rPr lang="en-US" sz="2800" dirty="0" smtClean="0">
                <a:latin typeface="+mj-lt"/>
              </a:rPr>
              <a:t>) into the atmosphere.</a:t>
            </a:r>
          </a:p>
          <a:p>
            <a:pPr marR="0" lvl="0" algn="l" defTabSz="914400" rtl="0" eaLnBrk="1" fontAlgn="auto" latinLnBrk="0" hangingPunct="1">
              <a:lnSpc>
                <a:spcPct val="120000"/>
              </a:lnSpc>
              <a:spcBef>
                <a:spcPts val="0"/>
              </a:spcBef>
              <a:spcAft>
                <a:spcPts val="0"/>
              </a:spcAft>
              <a:buSzPct val="98000"/>
              <a:buFont typeface="Arial" pitchFamily="34" charset="0"/>
              <a:buChar char="•"/>
              <a:tabLst>
                <a:tab pos="228600" algn="l"/>
              </a:tabLst>
              <a:defRPr/>
            </a:pPr>
            <a:endParaRPr lang="en-US" sz="2800" dirty="0" smtClean="0">
              <a:latin typeface="+mj-lt"/>
            </a:endParaRPr>
          </a:p>
          <a:p>
            <a:pPr indent="-136525" algn="l" eaLnBrk="0" hangingPunct="0">
              <a:buSzPct val="98000"/>
              <a:buFont typeface="Arial" pitchFamily="34" charset="0"/>
              <a:buChar char="•"/>
              <a:tabLst>
                <a:tab pos="228600" algn="l"/>
                <a:tab pos="1143000" algn="l"/>
              </a:tabLst>
            </a:pPr>
            <a:r>
              <a:rPr lang="en-US" sz="2800" dirty="0" smtClean="0">
                <a:latin typeface="+mj-lt"/>
              </a:rPr>
              <a:t>  Bacteria in anaerobic soils emit sulphur-containing gases such as H</a:t>
            </a:r>
            <a:r>
              <a:rPr lang="en-US" sz="2800" baseline="-25000" dirty="0" smtClean="0">
                <a:latin typeface="+mj-lt"/>
              </a:rPr>
              <a:t>2</a:t>
            </a:r>
            <a:r>
              <a:rPr lang="en-US" sz="2800" dirty="0" smtClean="0">
                <a:latin typeface="+mj-lt"/>
              </a:rPr>
              <a:t>S (biogenic emissions).</a:t>
            </a:r>
            <a:r>
              <a:rPr lang="en-CA" sz="2800" dirty="0" smtClean="0">
                <a:latin typeface="+mj-lt"/>
                <a:cs typeface="Arial" charset="0"/>
              </a:rPr>
              <a:t> </a:t>
            </a:r>
          </a:p>
          <a:p>
            <a:pPr indent="-136525" algn="l" eaLnBrk="0" hangingPunct="0">
              <a:buSzPct val="98000"/>
              <a:tabLst>
                <a:tab pos="1143000" algn="l"/>
              </a:tabLst>
            </a:pPr>
            <a:endParaRPr lang="en-US" sz="3100" dirty="0" smtClean="0">
              <a:latin typeface="+mn-lt"/>
            </a:endParaRPr>
          </a:p>
          <a:p>
            <a:pPr marL="420624" marR="0" lvl="0" indent="-384048" algn="l" defTabSz="914400" rtl="0" eaLnBrk="1" fontAlgn="auto" latinLnBrk="0" hangingPunct="1">
              <a:lnSpc>
                <a:spcPct val="100000"/>
              </a:lnSpc>
              <a:spcBef>
                <a:spcPct val="20000"/>
              </a:spcBef>
              <a:spcAft>
                <a:spcPts val="0"/>
              </a:spcAft>
              <a:buSzPct val="100000"/>
              <a:buFont typeface="Arial" pitchFamily="34" charset="0"/>
              <a:buChar char="•"/>
              <a:tabLst/>
              <a:defRPr/>
            </a:pPr>
            <a:endParaRPr kumimoji="0" lang="en-US" sz="30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TextBox 5"/>
          <p:cNvSpPr txBox="1"/>
          <p:nvPr/>
        </p:nvSpPr>
        <p:spPr>
          <a:xfrm>
            <a:off x="4286248" y="3929066"/>
            <a:ext cx="4000528" cy="2616101"/>
          </a:xfrm>
          <a:prstGeom prst="rect">
            <a:avLst/>
          </a:prstGeom>
          <a:noFill/>
        </p:spPr>
        <p:txBody>
          <a:bodyPr wrap="square" rtlCol="0">
            <a:spAutoFit/>
          </a:bodyPr>
          <a:lstStyle/>
          <a:p>
            <a:pPr indent="-136525" algn="l" eaLnBrk="0" hangingPunct="0">
              <a:buSzPct val="98000"/>
              <a:buFont typeface="Arial" pitchFamily="34" charset="0"/>
              <a:buChar char="•"/>
              <a:tabLst>
                <a:tab pos="1143000" algn="l"/>
              </a:tabLst>
            </a:pPr>
            <a:r>
              <a:rPr lang="en-CA" sz="2800" dirty="0" smtClean="0">
                <a:latin typeface="+mn-lt"/>
                <a:cs typeface="Arial" charset="0"/>
              </a:rPr>
              <a:t>Considerable exchange between oceans and atmosphere</a:t>
            </a:r>
          </a:p>
          <a:p>
            <a:pPr lvl="2" indent="-136525" algn="l" eaLnBrk="0" hangingPunct="0">
              <a:buSzPct val="98000"/>
              <a:buFont typeface="Arial" pitchFamily="34" charset="0"/>
              <a:buChar char="•"/>
              <a:tabLst>
                <a:tab pos="1143000" algn="l"/>
              </a:tabLst>
            </a:pPr>
            <a:r>
              <a:rPr lang="en-CA" sz="2800" dirty="0" smtClean="0">
                <a:latin typeface="+mn-lt"/>
                <a:cs typeface="Arial" charset="0"/>
              </a:rPr>
              <a:t>mostly in the form of SO</a:t>
            </a:r>
            <a:r>
              <a:rPr lang="en-CA" sz="2800" baseline="-30000" dirty="0" smtClean="0">
                <a:latin typeface="+mn-lt"/>
                <a:cs typeface="Arial" charset="0"/>
              </a:rPr>
              <a:t>2</a:t>
            </a:r>
            <a:r>
              <a:rPr lang="en-CA" sz="2800" dirty="0" smtClean="0">
                <a:latin typeface="+mn-lt"/>
                <a:cs typeface="Arial" charset="0"/>
              </a:rPr>
              <a:t> and H</a:t>
            </a:r>
            <a:r>
              <a:rPr lang="en-CA" sz="2800" baseline="-30000" dirty="0" smtClean="0">
                <a:latin typeface="+mn-lt"/>
                <a:cs typeface="Arial" charset="0"/>
              </a:rPr>
              <a:t>2</a:t>
            </a:r>
            <a:r>
              <a:rPr lang="en-CA" sz="2800" dirty="0" smtClean="0">
                <a:latin typeface="+mn-lt"/>
                <a:cs typeface="Arial" charset="0"/>
              </a:rPr>
              <a:t>S</a:t>
            </a:r>
          </a:p>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210</a:t>
            </a:fld>
            <a:endParaRPr lang="en-US" dirty="0"/>
          </a:p>
        </p:txBody>
      </p:sp>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7" name="Text Box 3"/>
          <p:cNvSpPr txBox="1">
            <a:spLocks noChangeArrowheads="1"/>
          </p:cNvSpPr>
          <p:nvPr/>
        </p:nvSpPr>
        <p:spPr bwMode="auto">
          <a:xfrm>
            <a:off x="0" y="97673"/>
            <a:ext cx="9144000" cy="830997"/>
          </a:xfrm>
          <a:prstGeom prst="rect">
            <a:avLst/>
          </a:prstGeom>
          <a:noFill/>
          <a:ln w="9525">
            <a:noFill/>
            <a:miter lim="800000"/>
            <a:headEnd/>
            <a:tailEnd/>
          </a:ln>
          <a:effectLst/>
        </p:spPr>
        <p:txBody>
          <a:bodyPr anchor="ctr">
            <a:spAutoFit/>
          </a:bodyPr>
          <a:lstStyle/>
          <a:p>
            <a:pPr>
              <a:spcBef>
                <a:spcPts val="0"/>
              </a:spcBef>
            </a:pPr>
            <a:r>
              <a:rPr lang="en-US" dirty="0">
                <a:latin typeface="+mn-lt"/>
              </a:rPr>
              <a:t>Figure </a:t>
            </a:r>
            <a:r>
              <a:rPr lang="en-US" dirty="0" smtClean="0">
                <a:latin typeface="+mn-lt"/>
              </a:rPr>
              <a:t>24.10  </a:t>
            </a:r>
            <a:r>
              <a:rPr lang="en-US" dirty="0">
                <a:latin typeface="+mn-lt"/>
              </a:rPr>
              <a:t>The Global </a:t>
            </a:r>
            <a:r>
              <a:rPr lang="en-US" dirty="0" smtClean="0">
                <a:latin typeface="+mn-lt"/>
              </a:rPr>
              <a:t>sulphur Cycle</a:t>
            </a:r>
          </a:p>
          <a:p>
            <a:pPr>
              <a:spcBef>
                <a:spcPts val="0"/>
              </a:spcBef>
            </a:pPr>
            <a:r>
              <a:rPr lang="en-US" dirty="0" smtClean="0">
                <a:latin typeface="+mn-lt"/>
              </a:rPr>
              <a:t>(pools in Tg [10</a:t>
            </a:r>
            <a:r>
              <a:rPr lang="en-US" baseline="30000" dirty="0" smtClean="0">
                <a:latin typeface="+mn-lt"/>
              </a:rPr>
              <a:t>12</a:t>
            </a:r>
            <a:r>
              <a:rPr lang="en-US" dirty="0" smtClean="0">
                <a:latin typeface="+mn-lt"/>
              </a:rPr>
              <a:t>g]; fluxes in Tg/yr)</a:t>
            </a:r>
            <a:endParaRPr lang="en-US" dirty="0">
              <a:latin typeface="+mn-lt"/>
            </a:endParaRPr>
          </a:p>
        </p:txBody>
      </p:sp>
      <p:pic>
        <p:nvPicPr>
          <p:cNvPr id="605188" name="Picture 4" descr="Ecology-Fig-24-0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6917" y="1142984"/>
            <a:ext cx="8109925" cy="5715016"/>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211</a:t>
            </a:fld>
            <a:endParaRPr lang="en-US" dirty="0"/>
          </a:p>
        </p:txBody>
      </p:sp>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214282" y="714356"/>
            <a:ext cx="8458200" cy="3877985"/>
          </a:xfrm>
          <a:prstGeom prst="rect">
            <a:avLst/>
          </a:prstGeom>
          <a:noFill/>
          <a:ln w="50800">
            <a:noFill/>
            <a:miter lim="800000"/>
            <a:headEnd/>
            <a:tailEnd/>
          </a:ln>
        </p:spPr>
        <p:txBody>
          <a:bodyPr bIns="0">
            <a:spAutoFit/>
          </a:bodyPr>
          <a:lstStyle/>
          <a:p>
            <a:pPr indent="-136525" algn="l" eaLnBrk="0" hangingPunct="0">
              <a:tabLst>
                <a:tab pos="1143000" algn="l"/>
              </a:tabLst>
            </a:pPr>
            <a:endParaRPr lang="en-CA" sz="900" dirty="0">
              <a:latin typeface="Arial" charset="0"/>
              <a:cs typeface="Arial" charset="0"/>
            </a:endParaRPr>
          </a:p>
          <a:p>
            <a:pPr indent="-136525" algn="l" eaLnBrk="0" hangingPunct="0">
              <a:buSzPct val="135000"/>
              <a:buFont typeface="Arial" pitchFamily="34" charset="0"/>
              <a:buChar char="•"/>
              <a:tabLst>
                <a:tab pos="1143000" algn="l"/>
              </a:tabLst>
            </a:pPr>
            <a:r>
              <a:rPr lang="en-CA" b="1" dirty="0">
                <a:latin typeface="Arial Narrow" pitchFamily="34" charset="0"/>
                <a:cs typeface="Arial" charset="0"/>
              </a:rPr>
              <a:t> </a:t>
            </a:r>
            <a:r>
              <a:rPr lang="en-CA" dirty="0" smtClean="0">
                <a:latin typeface="Calibri" pitchFamily="34" charset="0"/>
                <a:cs typeface="Arial" charset="0"/>
              </a:rPr>
              <a:t> </a:t>
            </a:r>
            <a:r>
              <a:rPr lang="en-CA" dirty="0">
                <a:latin typeface="Calibri" pitchFamily="34" charset="0"/>
                <a:cs typeface="Arial" charset="0"/>
              </a:rPr>
              <a:t>Humans produce 160% of natural production</a:t>
            </a:r>
          </a:p>
          <a:p>
            <a:pPr algn="l" eaLnBrk="0" hangingPunct="0">
              <a:buSzPct val="135000"/>
              <a:buFont typeface="Arial" pitchFamily="34" charset="0"/>
              <a:buChar char="•"/>
              <a:tabLst>
                <a:tab pos="731520" algn="l"/>
              </a:tabLst>
            </a:pPr>
            <a:r>
              <a:rPr lang="en-CA" dirty="0" smtClean="0">
                <a:latin typeface="+mn-lt"/>
                <a:cs typeface="Arial" charset="0"/>
              </a:rPr>
              <a:t>  </a:t>
            </a:r>
            <a:r>
              <a:rPr lang="en-US" dirty="0" smtClean="0">
                <a:latin typeface="+mn-lt"/>
              </a:rPr>
              <a:t>Anthropogenic emissions have x4 since the Industrial Revolution</a:t>
            </a:r>
          </a:p>
          <a:p>
            <a:pPr algn="l" eaLnBrk="0" hangingPunct="0">
              <a:buSzPct val="135000"/>
              <a:buFont typeface="Arial" pitchFamily="34" charset="0"/>
              <a:buChar char="•"/>
              <a:tabLst>
                <a:tab pos="731520" algn="l"/>
              </a:tabLst>
            </a:pPr>
            <a:r>
              <a:rPr lang="en-US" dirty="0" smtClean="0">
                <a:latin typeface="+mn-lt"/>
              </a:rPr>
              <a:t>  Most come from burning S-containing coal and oil</a:t>
            </a:r>
          </a:p>
          <a:p>
            <a:pPr algn="l" eaLnBrk="0" hangingPunct="0">
              <a:buSzPct val="135000"/>
              <a:buFont typeface="Arial" pitchFamily="34" charset="0"/>
              <a:buChar char="•"/>
              <a:tabLst>
                <a:tab pos="1143000" algn="l"/>
              </a:tabLst>
            </a:pPr>
            <a:r>
              <a:rPr lang="en-CA" dirty="0" smtClean="0">
                <a:latin typeface="Calibri" pitchFamily="34" charset="0"/>
                <a:cs typeface="Arial" charset="0"/>
              </a:rPr>
              <a:t>  H</a:t>
            </a:r>
            <a:r>
              <a:rPr lang="en-CA" baseline="-30000" dirty="0" smtClean="0">
                <a:latin typeface="Calibri" pitchFamily="34" charset="0"/>
                <a:cs typeface="Arial" charset="0"/>
              </a:rPr>
              <a:t>2</a:t>
            </a:r>
            <a:r>
              <a:rPr lang="en-CA" dirty="0" smtClean="0">
                <a:latin typeface="Calibri" pitchFamily="34" charset="0"/>
                <a:cs typeface="Arial" charset="0"/>
              </a:rPr>
              <a:t>S </a:t>
            </a:r>
            <a:r>
              <a:rPr lang="en-CA" dirty="0">
                <a:latin typeface="Calibri" pitchFamily="34" charset="0"/>
                <a:cs typeface="Arial" charset="0"/>
              </a:rPr>
              <a:t>is oxidized to SO</a:t>
            </a:r>
            <a:r>
              <a:rPr lang="en-CA" baseline="-30000" dirty="0">
                <a:latin typeface="Calibri" pitchFamily="34" charset="0"/>
                <a:cs typeface="Arial" charset="0"/>
              </a:rPr>
              <a:t>2</a:t>
            </a:r>
            <a:endParaRPr lang="en-CA" dirty="0">
              <a:latin typeface="Calibri" pitchFamily="34" charset="0"/>
              <a:cs typeface="Arial" charset="0"/>
            </a:endParaRPr>
          </a:p>
          <a:p>
            <a:pPr algn="l" eaLnBrk="0" hangingPunct="0">
              <a:buSzPct val="135000"/>
              <a:buFont typeface="Arial" pitchFamily="34" charset="0"/>
              <a:buChar char="•"/>
              <a:tabLst>
                <a:tab pos="274320" algn="l"/>
              </a:tabLst>
            </a:pPr>
            <a:r>
              <a:rPr lang="en-CA" dirty="0">
                <a:latin typeface="Calibri" pitchFamily="34" charset="0"/>
                <a:cs typeface="Arial" charset="0"/>
              </a:rPr>
              <a:t> </a:t>
            </a:r>
            <a:r>
              <a:rPr lang="en-CA" dirty="0" smtClean="0">
                <a:latin typeface="Calibri" pitchFamily="34" charset="0"/>
                <a:cs typeface="Arial" charset="0"/>
              </a:rPr>
              <a:t> SO</a:t>
            </a:r>
            <a:r>
              <a:rPr lang="en-CA" baseline="-30000" dirty="0" smtClean="0">
                <a:latin typeface="Calibri" pitchFamily="34" charset="0"/>
                <a:cs typeface="Arial" charset="0"/>
              </a:rPr>
              <a:t>2</a:t>
            </a:r>
            <a:r>
              <a:rPr lang="en-CA" dirty="0" smtClean="0">
                <a:latin typeface="Calibri" pitchFamily="34" charset="0"/>
                <a:cs typeface="Arial" charset="0"/>
              </a:rPr>
              <a:t> </a:t>
            </a:r>
            <a:r>
              <a:rPr lang="en-CA" dirty="0">
                <a:latin typeface="Calibri" pitchFamily="34" charset="0"/>
                <a:cs typeface="Arial" charset="0"/>
              </a:rPr>
              <a:t>combines with atomic O and molecular O</a:t>
            </a:r>
            <a:r>
              <a:rPr lang="en-CA" baseline="-30000" dirty="0">
                <a:latin typeface="Calibri" pitchFamily="34" charset="0"/>
                <a:cs typeface="Arial" charset="0"/>
              </a:rPr>
              <a:t>2</a:t>
            </a:r>
            <a:r>
              <a:rPr lang="en-CA" dirty="0">
                <a:latin typeface="Calibri" pitchFamily="34" charset="0"/>
                <a:cs typeface="Arial" charset="0"/>
              </a:rPr>
              <a:t>, and ozone O</a:t>
            </a:r>
            <a:r>
              <a:rPr lang="en-CA" baseline="-30000" dirty="0">
                <a:latin typeface="Calibri" pitchFamily="34" charset="0"/>
                <a:cs typeface="Arial" charset="0"/>
              </a:rPr>
              <a:t>3</a:t>
            </a:r>
            <a:r>
              <a:rPr lang="en-CA" dirty="0">
                <a:latin typeface="Calibri" pitchFamily="34" charset="0"/>
                <a:cs typeface="Arial" charset="0"/>
              </a:rPr>
              <a:t> </a:t>
            </a:r>
            <a:r>
              <a:rPr lang="en-CA" dirty="0" smtClean="0">
                <a:latin typeface="Calibri" pitchFamily="34" charset="0"/>
                <a:cs typeface="Arial" charset="0"/>
              </a:rPr>
              <a:t>to 	produce </a:t>
            </a:r>
            <a:r>
              <a:rPr lang="en-CA" dirty="0">
                <a:latin typeface="Calibri" pitchFamily="34" charset="0"/>
                <a:cs typeface="Arial" charset="0"/>
              </a:rPr>
              <a:t>SO</a:t>
            </a:r>
            <a:r>
              <a:rPr lang="en-CA" baseline="-30000" dirty="0">
                <a:latin typeface="Calibri" pitchFamily="34" charset="0"/>
                <a:cs typeface="Arial" charset="0"/>
              </a:rPr>
              <a:t>3</a:t>
            </a:r>
            <a:endParaRPr lang="en-CA" dirty="0">
              <a:latin typeface="Calibri" pitchFamily="34" charset="0"/>
              <a:cs typeface="Arial" charset="0"/>
            </a:endParaRPr>
          </a:p>
          <a:p>
            <a:pPr lvl="2" algn="l" eaLnBrk="0" hangingPunct="0">
              <a:buSzPct val="135000"/>
              <a:buFont typeface="Arial" pitchFamily="34" charset="0"/>
              <a:buChar char="•"/>
              <a:tabLst>
                <a:tab pos="1143000" algn="l"/>
              </a:tabLst>
            </a:pPr>
            <a:r>
              <a:rPr lang="en-CA" dirty="0">
                <a:latin typeface="Calibri" pitchFamily="34" charset="0"/>
                <a:cs typeface="Arial" charset="0"/>
              </a:rPr>
              <a:t> SO</a:t>
            </a:r>
            <a:r>
              <a:rPr lang="en-CA" baseline="-30000" dirty="0">
                <a:latin typeface="Calibri" pitchFamily="34" charset="0"/>
                <a:cs typeface="Arial" charset="0"/>
              </a:rPr>
              <a:t>2</a:t>
            </a:r>
            <a:r>
              <a:rPr lang="en-CA" dirty="0">
                <a:latin typeface="Calibri" pitchFamily="34" charset="0"/>
                <a:cs typeface="Arial" charset="0"/>
              </a:rPr>
              <a:t> + H</a:t>
            </a:r>
            <a:r>
              <a:rPr lang="en-CA" baseline="-30000" dirty="0">
                <a:latin typeface="Calibri" pitchFamily="34" charset="0"/>
                <a:cs typeface="Arial" charset="0"/>
              </a:rPr>
              <a:t>2</a:t>
            </a:r>
            <a:r>
              <a:rPr lang="en-CA" dirty="0">
                <a:latin typeface="Calibri" pitchFamily="34" charset="0"/>
                <a:cs typeface="Arial" charset="0"/>
              </a:rPr>
              <a:t>O</a:t>
            </a:r>
            <a:r>
              <a:rPr lang="en-CA" baseline="-30000" dirty="0">
                <a:latin typeface="Calibri" pitchFamily="34" charset="0"/>
                <a:cs typeface="Arial" charset="0"/>
              </a:rPr>
              <a:t> </a:t>
            </a:r>
            <a:r>
              <a:rPr lang="en-CA" dirty="0">
                <a:latin typeface="Calibri" pitchFamily="34" charset="0"/>
                <a:cs typeface="Arial" charset="0"/>
              </a:rPr>
              <a:t>=</a:t>
            </a:r>
            <a:r>
              <a:rPr lang="en-CA" baseline="-30000" dirty="0">
                <a:latin typeface="Calibri" pitchFamily="34" charset="0"/>
                <a:cs typeface="Arial" charset="0"/>
              </a:rPr>
              <a:t> </a:t>
            </a:r>
            <a:r>
              <a:rPr lang="en-CA" dirty="0">
                <a:latin typeface="Calibri" pitchFamily="34" charset="0"/>
                <a:cs typeface="Arial" charset="0"/>
              </a:rPr>
              <a:t>H</a:t>
            </a:r>
            <a:r>
              <a:rPr lang="en-CA" baseline="-30000" dirty="0">
                <a:latin typeface="Calibri" pitchFamily="34" charset="0"/>
                <a:cs typeface="Arial" charset="0"/>
              </a:rPr>
              <a:t>2</a:t>
            </a:r>
            <a:r>
              <a:rPr lang="en-CA" dirty="0">
                <a:latin typeface="Calibri" pitchFamily="34" charset="0"/>
                <a:cs typeface="Arial" charset="0"/>
              </a:rPr>
              <a:t>SO</a:t>
            </a:r>
            <a:r>
              <a:rPr lang="en-CA" baseline="-30000" dirty="0">
                <a:latin typeface="Calibri" pitchFamily="34" charset="0"/>
                <a:cs typeface="Arial" charset="0"/>
              </a:rPr>
              <a:t>3 </a:t>
            </a:r>
            <a:r>
              <a:rPr lang="en-CA" dirty="0" smtClean="0">
                <a:latin typeface="Calibri" pitchFamily="34" charset="0"/>
                <a:cs typeface="Arial" charset="0"/>
              </a:rPr>
              <a:t>(sulphurous </a:t>
            </a:r>
            <a:r>
              <a:rPr lang="en-CA" dirty="0">
                <a:latin typeface="Calibri" pitchFamily="34" charset="0"/>
                <a:cs typeface="Arial" charset="0"/>
              </a:rPr>
              <a:t>acid)</a:t>
            </a:r>
          </a:p>
          <a:p>
            <a:pPr lvl="2" algn="l" eaLnBrk="0" hangingPunct="0">
              <a:buSzPct val="135000"/>
              <a:buFont typeface="Arial" pitchFamily="34" charset="0"/>
              <a:buChar char="•"/>
              <a:tabLst>
                <a:tab pos="1143000" algn="l"/>
              </a:tabLst>
            </a:pPr>
            <a:r>
              <a:rPr lang="en-CA" dirty="0">
                <a:latin typeface="Calibri" pitchFamily="34" charset="0"/>
                <a:cs typeface="Arial" charset="0"/>
              </a:rPr>
              <a:t> SO</a:t>
            </a:r>
            <a:r>
              <a:rPr lang="en-CA" baseline="-30000" dirty="0">
                <a:latin typeface="Calibri" pitchFamily="34" charset="0"/>
                <a:cs typeface="Arial" charset="0"/>
              </a:rPr>
              <a:t>3</a:t>
            </a:r>
            <a:r>
              <a:rPr lang="en-CA" dirty="0">
                <a:latin typeface="Calibri" pitchFamily="34" charset="0"/>
                <a:cs typeface="Arial" charset="0"/>
              </a:rPr>
              <a:t> + H</a:t>
            </a:r>
            <a:r>
              <a:rPr lang="en-CA" baseline="-30000" dirty="0">
                <a:latin typeface="Calibri" pitchFamily="34" charset="0"/>
                <a:cs typeface="Arial" charset="0"/>
              </a:rPr>
              <a:t>2</a:t>
            </a:r>
            <a:r>
              <a:rPr lang="en-CA" dirty="0">
                <a:latin typeface="Calibri" pitchFamily="34" charset="0"/>
                <a:cs typeface="Arial" charset="0"/>
              </a:rPr>
              <a:t>O</a:t>
            </a:r>
            <a:r>
              <a:rPr lang="en-CA" baseline="-30000" dirty="0">
                <a:latin typeface="Calibri" pitchFamily="34" charset="0"/>
                <a:cs typeface="Arial" charset="0"/>
              </a:rPr>
              <a:t> </a:t>
            </a:r>
            <a:r>
              <a:rPr lang="en-CA" dirty="0">
                <a:latin typeface="Calibri" pitchFamily="34" charset="0"/>
                <a:cs typeface="Arial" charset="0"/>
              </a:rPr>
              <a:t>=</a:t>
            </a:r>
            <a:r>
              <a:rPr lang="en-CA" baseline="-30000" dirty="0">
                <a:latin typeface="Calibri" pitchFamily="34" charset="0"/>
                <a:cs typeface="Arial" charset="0"/>
              </a:rPr>
              <a:t> </a:t>
            </a:r>
            <a:r>
              <a:rPr lang="en-CA" dirty="0">
                <a:latin typeface="Calibri" pitchFamily="34" charset="0"/>
                <a:cs typeface="Arial" charset="0"/>
              </a:rPr>
              <a:t>H</a:t>
            </a:r>
            <a:r>
              <a:rPr lang="en-CA" baseline="-30000" dirty="0">
                <a:latin typeface="Calibri" pitchFamily="34" charset="0"/>
                <a:cs typeface="Arial" charset="0"/>
              </a:rPr>
              <a:t>2</a:t>
            </a:r>
            <a:r>
              <a:rPr lang="en-CA" dirty="0">
                <a:latin typeface="Calibri" pitchFamily="34" charset="0"/>
                <a:cs typeface="Arial" charset="0"/>
              </a:rPr>
              <a:t>SO</a:t>
            </a:r>
            <a:r>
              <a:rPr lang="en-CA" baseline="-30000" dirty="0">
                <a:latin typeface="Calibri" pitchFamily="34" charset="0"/>
                <a:cs typeface="Arial" charset="0"/>
              </a:rPr>
              <a:t>4 </a:t>
            </a:r>
            <a:r>
              <a:rPr lang="en-CA" dirty="0" smtClean="0">
                <a:latin typeface="Calibri" pitchFamily="34" charset="0"/>
                <a:cs typeface="Arial" charset="0"/>
              </a:rPr>
              <a:t>(sulphuric </a:t>
            </a:r>
            <a:r>
              <a:rPr lang="en-CA" dirty="0">
                <a:latin typeface="Calibri" pitchFamily="34" charset="0"/>
                <a:cs typeface="Arial" charset="0"/>
              </a:rPr>
              <a:t>acid)</a:t>
            </a:r>
          </a:p>
          <a:p>
            <a:pPr lvl="2" algn="l" eaLnBrk="0" hangingPunct="0">
              <a:buSzPct val="135000"/>
              <a:buFont typeface="Arial" pitchFamily="34" charset="0"/>
              <a:buChar char="•"/>
              <a:tabLst>
                <a:tab pos="1143000" algn="l"/>
              </a:tabLst>
            </a:pPr>
            <a:r>
              <a:rPr lang="en-CA" dirty="0">
                <a:latin typeface="Calibri" pitchFamily="34" charset="0"/>
                <a:cs typeface="Arial" charset="0"/>
              </a:rPr>
              <a:t> NO</a:t>
            </a:r>
            <a:r>
              <a:rPr lang="en-CA" baseline="-25000" dirty="0">
                <a:latin typeface="Calibri" pitchFamily="34" charset="0"/>
                <a:cs typeface="Arial" charset="0"/>
              </a:rPr>
              <a:t>x</a:t>
            </a:r>
            <a:r>
              <a:rPr lang="en-CA" dirty="0">
                <a:latin typeface="Calibri" pitchFamily="34" charset="0"/>
                <a:cs typeface="Arial" charset="0"/>
              </a:rPr>
              <a:t> + H</a:t>
            </a:r>
            <a:r>
              <a:rPr lang="en-CA" baseline="-30000" dirty="0">
                <a:latin typeface="Calibri" pitchFamily="34" charset="0"/>
                <a:cs typeface="Arial" charset="0"/>
              </a:rPr>
              <a:t>2</a:t>
            </a:r>
            <a:r>
              <a:rPr lang="en-CA" dirty="0">
                <a:latin typeface="Calibri" pitchFamily="34" charset="0"/>
                <a:cs typeface="Arial" charset="0"/>
              </a:rPr>
              <a:t>O</a:t>
            </a:r>
            <a:r>
              <a:rPr lang="en-CA" baseline="-30000" dirty="0">
                <a:latin typeface="Calibri" pitchFamily="34" charset="0"/>
                <a:cs typeface="Arial" charset="0"/>
              </a:rPr>
              <a:t> </a:t>
            </a:r>
            <a:r>
              <a:rPr lang="en-CA" dirty="0">
                <a:latin typeface="Calibri" pitchFamily="34" charset="0"/>
                <a:cs typeface="Arial" charset="0"/>
              </a:rPr>
              <a:t>=</a:t>
            </a:r>
            <a:r>
              <a:rPr lang="en-CA" baseline="-30000" dirty="0">
                <a:latin typeface="Calibri" pitchFamily="34" charset="0"/>
                <a:cs typeface="Arial" charset="0"/>
              </a:rPr>
              <a:t> </a:t>
            </a:r>
            <a:r>
              <a:rPr lang="en-CA" dirty="0">
                <a:latin typeface="Calibri" pitchFamily="34" charset="0"/>
                <a:cs typeface="Arial" charset="0"/>
              </a:rPr>
              <a:t>HNO</a:t>
            </a:r>
            <a:r>
              <a:rPr lang="en-CA" baseline="-30000" dirty="0">
                <a:latin typeface="Calibri" pitchFamily="34" charset="0"/>
                <a:cs typeface="Arial" charset="0"/>
              </a:rPr>
              <a:t>3</a:t>
            </a:r>
            <a:r>
              <a:rPr lang="en-CA" dirty="0">
                <a:latin typeface="Calibri" pitchFamily="34" charset="0"/>
                <a:cs typeface="Arial" charset="0"/>
              </a:rPr>
              <a:t> (nitric acid)</a:t>
            </a:r>
          </a:p>
          <a:p>
            <a:pPr lvl="2" algn="l" eaLnBrk="0" hangingPunct="0">
              <a:buSzPct val="135000"/>
              <a:buFont typeface="Arial" pitchFamily="34" charset="0"/>
              <a:buChar char="•"/>
              <a:tabLst>
                <a:tab pos="1143000" algn="l"/>
              </a:tabLst>
            </a:pPr>
            <a:r>
              <a:rPr lang="en-CA" dirty="0">
                <a:latin typeface="Calibri" pitchFamily="34" charset="0"/>
                <a:cs typeface="Arial" charset="0"/>
              </a:rPr>
              <a:t> NO</a:t>
            </a:r>
            <a:r>
              <a:rPr lang="en-CA" baseline="-25000" dirty="0">
                <a:latin typeface="Calibri" pitchFamily="34" charset="0"/>
                <a:cs typeface="Arial" charset="0"/>
              </a:rPr>
              <a:t>x</a:t>
            </a:r>
            <a:r>
              <a:rPr lang="en-CA" dirty="0">
                <a:latin typeface="Calibri" pitchFamily="34" charset="0"/>
                <a:cs typeface="Arial" charset="0"/>
              </a:rPr>
              <a:t> can destroy ozone</a:t>
            </a:r>
            <a:endParaRPr lang="en-CA" dirty="0">
              <a:latin typeface="Calibri" pitchFamily="34" charset="0"/>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212</a:t>
            </a:fld>
            <a:endParaRPr lang="en-US" dirty="0"/>
          </a:p>
        </p:txBody>
      </p:sp>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500034" y="714356"/>
            <a:ext cx="8153400" cy="2705100"/>
          </a:xfrm>
          <a:prstGeom prst="rect">
            <a:avLst/>
          </a:prstGeom>
          <a:noFill/>
          <a:ln w="50800">
            <a:noFill/>
            <a:miter lim="800000"/>
            <a:headEnd/>
            <a:tailEnd/>
          </a:ln>
        </p:spPr>
        <p:txBody>
          <a:bodyPr>
            <a:spAutoFit/>
          </a:bodyPr>
          <a:lstStyle/>
          <a:p>
            <a:pPr indent="-136525" algn="l" eaLnBrk="0" hangingPunct="0">
              <a:tabLst>
                <a:tab pos="365125" algn="l"/>
              </a:tabLst>
            </a:pPr>
            <a:r>
              <a:rPr lang="en-CA" sz="2800" b="1" dirty="0">
                <a:solidFill>
                  <a:srgbClr val="0000FF"/>
                </a:solidFill>
                <a:latin typeface="Arial" charset="0"/>
                <a:cs typeface="Arial" charset="0"/>
              </a:rPr>
              <a:t> ACID RAIN:</a:t>
            </a:r>
          </a:p>
          <a:p>
            <a:pPr indent="-136525" algn="l" eaLnBrk="0" hangingPunct="0">
              <a:buSzPct val="135000"/>
              <a:buFont typeface="Wingdings" pitchFamily="2" charset="2"/>
              <a:buNone/>
              <a:tabLst>
                <a:tab pos="365125" algn="l"/>
              </a:tabLst>
            </a:pPr>
            <a:r>
              <a:rPr lang="en-CA" sz="2800" dirty="0">
                <a:latin typeface="Arial" charset="0"/>
                <a:cs typeface="Arial" charset="0"/>
              </a:rPr>
              <a:t> Horrible topic - much ambiguity</a:t>
            </a:r>
          </a:p>
          <a:p>
            <a:pPr lvl="1" algn="l" eaLnBrk="0" hangingPunct="0">
              <a:buSzPct val="135000"/>
              <a:buFont typeface="Arial" pitchFamily="34" charset="0"/>
              <a:buChar char="•"/>
              <a:tabLst>
                <a:tab pos="365125" algn="l"/>
              </a:tabLst>
            </a:pPr>
            <a:r>
              <a:rPr lang="en-CA" sz="2800" dirty="0">
                <a:latin typeface="Arial" charset="0"/>
                <a:cs typeface="Arial" charset="0"/>
              </a:rPr>
              <a:t>  by definition, rain with pH&lt;5.6</a:t>
            </a:r>
          </a:p>
          <a:p>
            <a:pPr lvl="1" algn="l" eaLnBrk="0" hangingPunct="0">
              <a:buSzPct val="135000"/>
              <a:buFont typeface="Arial" pitchFamily="34" charset="0"/>
              <a:buChar char="•"/>
              <a:tabLst>
                <a:tab pos="365125" algn="l"/>
              </a:tabLst>
            </a:pPr>
            <a:r>
              <a:rPr lang="en-CA" sz="2800" dirty="0">
                <a:latin typeface="Arial" charset="0"/>
                <a:cs typeface="Arial" charset="0"/>
              </a:rPr>
              <a:t>  'normal' rain is slightly acidic (carbonic acid)</a:t>
            </a:r>
          </a:p>
          <a:p>
            <a:pPr lvl="1" algn="l" eaLnBrk="0" hangingPunct="0">
              <a:buSzPct val="135000"/>
              <a:buFont typeface="Arial" pitchFamily="34" charset="0"/>
              <a:buChar char="•"/>
              <a:tabLst>
                <a:tab pos="365125" algn="l"/>
              </a:tabLst>
            </a:pPr>
            <a:r>
              <a:rPr lang="en-CA" sz="2800" dirty="0">
                <a:latin typeface="Arial" charset="0"/>
                <a:cs typeface="Arial" charset="0"/>
              </a:rPr>
              <a:t>  pH 2.7 is common in Pennsylvania; a storm 	in West Virginia had 1.5 pH</a:t>
            </a:r>
            <a:endParaRPr lang="en-CA" sz="2800" dirty="0">
              <a:latin typeface="Arial" charset="0"/>
            </a:endParaRPr>
          </a:p>
        </p:txBody>
      </p:sp>
      <p:pic>
        <p:nvPicPr>
          <p:cNvPr id="3" name="Picture 3" descr="http://www.ace.mmu.ac.uk/eae/french/Images/ar_cloud.gif"/>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95609" y="3504504"/>
            <a:ext cx="2747961" cy="289629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213</a:t>
            </a:fld>
            <a:endParaRPr lang="en-US" dirty="0"/>
          </a:p>
        </p:txBody>
      </p:sp>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C:\My Documents\Courses\slides\pH over US.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141288"/>
            <a:ext cx="8458200" cy="6573837"/>
          </a:xfrm>
          <a:prstGeom prst="rect">
            <a:avLst/>
          </a:prstGeom>
          <a:noFill/>
          <a:ln w="25400">
            <a:solidFill>
              <a:srgbClr val="99CCFF"/>
            </a:solidFill>
            <a:miter lim="800000"/>
            <a:headEnd/>
            <a:tailEnd/>
          </a:ln>
        </p:spPr>
      </p:pic>
      <p:sp>
        <p:nvSpPr>
          <p:cNvPr id="132099" name="Text Box 3"/>
          <p:cNvSpPr txBox="1">
            <a:spLocks noChangeArrowheads="1"/>
          </p:cNvSpPr>
          <p:nvPr/>
        </p:nvSpPr>
        <p:spPr bwMode="auto">
          <a:xfrm>
            <a:off x="609600" y="228600"/>
            <a:ext cx="7848600" cy="822325"/>
          </a:xfrm>
          <a:prstGeom prst="rect">
            <a:avLst/>
          </a:prstGeom>
          <a:solidFill>
            <a:srgbClr val="99CCFF"/>
          </a:solidFill>
          <a:ln w="9525">
            <a:noFill/>
            <a:miter lim="800000"/>
            <a:headEnd/>
            <a:tailEnd/>
          </a:ln>
        </p:spPr>
        <p:txBody>
          <a:bodyPr>
            <a:spAutoFit/>
          </a:bodyPr>
          <a:lstStyle/>
          <a:p>
            <a:pPr>
              <a:spcBef>
                <a:spcPct val="50000"/>
              </a:spcBef>
            </a:pPr>
            <a:r>
              <a:rPr lang="en-US" b="1" dirty="0">
                <a:solidFill>
                  <a:schemeClr val="bg1"/>
                </a:solidFill>
                <a:latin typeface="Arial" charset="0"/>
              </a:rPr>
              <a:t>Acidity of precipitation over Canada and US in 1982; changed little in past 2 decades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214</a:t>
            </a:fld>
            <a:endParaRPr lang="en-US" dirty="0"/>
          </a:p>
        </p:txBody>
      </p:sp>
    </p:spTree>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C:\My Documents\Courses\slides\acid rain scale.gif"/>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2000" y="184150"/>
            <a:ext cx="7848600" cy="6489700"/>
          </a:xfrm>
          <a:prstGeom prst="rect">
            <a:avLst/>
          </a:prstGeom>
          <a:noFill/>
          <a:ln w="25400">
            <a:solidFill>
              <a:srgbClr val="99CCFF"/>
            </a:solidFill>
            <a:miter lim="800000"/>
            <a:headEnd/>
            <a:tailEnd/>
          </a:ln>
        </p:spPr>
      </p:pic>
      <p:sp>
        <p:nvSpPr>
          <p:cNvPr id="129027" name="Rectangle 3"/>
          <p:cNvSpPr>
            <a:spLocks noChangeArrowheads="1"/>
          </p:cNvSpPr>
          <p:nvPr/>
        </p:nvSpPr>
        <p:spPr bwMode="auto">
          <a:xfrm>
            <a:off x="4953000" y="1066800"/>
            <a:ext cx="3505200" cy="3657600"/>
          </a:xfrm>
          <a:prstGeom prst="rect">
            <a:avLst/>
          </a:prstGeom>
          <a:solidFill>
            <a:schemeClr val="bg1"/>
          </a:solidFill>
          <a:ln w="9525">
            <a:noFill/>
            <a:miter lim="800000"/>
            <a:headEnd/>
            <a:tailEnd/>
          </a:ln>
        </p:spPr>
        <p:txBody>
          <a:bodyPr wrap="none" anchor="ctr"/>
          <a:lstStyle/>
          <a:p>
            <a:endParaRPr lang="en-US" dirty="0"/>
          </a:p>
        </p:txBody>
      </p:sp>
      <p:sp>
        <p:nvSpPr>
          <p:cNvPr id="129028" name="Rectangle 4"/>
          <p:cNvSpPr>
            <a:spLocks noChangeArrowheads="1"/>
          </p:cNvSpPr>
          <p:nvPr/>
        </p:nvSpPr>
        <p:spPr bwMode="auto">
          <a:xfrm>
            <a:off x="3581400" y="2438400"/>
            <a:ext cx="1752600" cy="838200"/>
          </a:xfrm>
          <a:prstGeom prst="rect">
            <a:avLst/>
          </a:prstGeom>
          <a:solidFill>
            <a:schemeClr val="bg1"/>
          </a:solidFill>
          <a:ln w="9525">
            <a:noFill/>
            <a:miter lim="800000"/>
            <a:headEnd/>
            <a:tailEnd/>
          </a:ln>
        </p:spPr>
        <p:txBody>
          <a:bodyPr wrap="none" anchor="ctr"/>
          <a:lstStyle/>
          <a:p>
            <a:endParaRPr lang="en-US" dirty="0"/>
          </a:p>
        </p:txBody>
      </p:sp>
      <p:sp>
        <p:nvSpPr>
          <p:cNvPr id="129029" name="Rectangle 5"/>
          <p:cNvSpPr>
            <a:spLocks noChangeArrowheads="1"/>
          </p:cNvSpPr>
          <p:nvPr/>
        </p:nvSpPr>
        <p:spPr bwMode="auto">
          <a:xfrm>
            <a:off x="4495800" y="2057400"/>
            <a:ext cx="1752600" cy="838200"/>
          </a:xfrm>
          <a:prstGeom prst="rect">
            <a:avLst/>
          </a:prstGeom>
          <a:solidFill>
            <a:schemeClr val="bg1"/>
          </a:solidFill>
          <a:ln w="9525">
            <a:noFill/>
            <a:miter lim="800000"/>
            <a:headEnd/>
            <a:tailEnd/>
          </a:ln>
        </p:spPr>
        <p:txBody>
          <a:bodyPr wrap="none" anchor="ctr"/>
          <a:lstStyle/>
          <a:p>
            <a:endParaRPr lang="en-US" dirty="0"/>
          </a:p>
        </p:txBody>
      </p:sp>
      <p:sp>
        <p:nvSpPr>
          <p:cNvPr id="129030" name="Rectangle 6"/>
          <p:cNvSpPr>
            <a:spLocks noChangeArrowheads="1"/>
          </p:cNvSpPr>
          <p:nvPr/>
        </p:nvSpPr>
        <p:spPr bwMode="auto">
          <a:xfrm>
            <a:off x="4114800" y="3200400"/>
            <a:ext cx="1828800" cy="914400"/>
          </a:xfrm>
          <a:prstGeom prst="rect">
            <a:avLst/>
          </a:prstGeom>
          <a:solidFill>
            <a:schemeClr val="bg1"/>
          </a:solidFill>
          <a:ln w="9525">
            <a:noFill/>
            <a:miter lim="800000"/>
            <a:headEnd/>
            <a:tailEnd/>
          </a:ln>
        </p:spPr>
        <p:txBody>
          <a:bodyPr wrap="none" anchor="ctr"/>
          <a:lstStyle/>
          <a:p>
            <a:endParaRPr lang="en-US" dirty="0"/>
          </a:p>
        </p:txBody>
      </p:sp>
      <p:sp>
        <p:nvSpPr>
          <p:cNvPr id="129031" name="Rectangle 7"/>
          <p:cNvSpPr>
            <a:spLocks noChangeArrowheads="1"/>
          </p:cNvSpPr>
          <p:nvPr/>
        </p:nvSpPr>
        <p:spPr bwMode="auto">
          <a:xfrm>
            <a:off x="3581400" y="3733800"/>
            <a:ext cx="1752600" cy="381000"/>
          </a:xfrm>
          <a:prstGeom prst="rect">
            <a:avLst/>
          </a:prstGeom>
          <a:solidFill>
            <a:schemeClr val="bg1"/>
          </a:solidFill>
          <a:ln w="9525">
            <a:noFill/>
            <a:miter lim="800000"/>
            <a:headEnd/>
            <a:tailEnd/>
          </a:ln>
        </p:spPr>
        <p:txBody>
          <a:bodyPr wrap="none" anchor="ct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215</a:t>
            </a:fld>
            <a:endParaRPr lang="en-US" dirty="0"/>
          </a:p>
        </p:txBody>
      </p:sp>
    </p:spTree>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C:\My Documents\Courses\slides\acid rain scale.gif"/>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2000" y="0"/>
            <a:ext cx="7848600" cy="6489700"/>
          </a:xfrm>
          <a:prstGeom prst="rect">
            <a:avLst/>
          </a:prstGeom>
          <a:noFill/>
          <a:ln w="25400">
            <a:solidFill>
              <a:srgbClr val="99CCFF"/>
            </a:solidFill>
            <a:miter lim="800000"/>
            <a:headEnd/>
            <a:tailEnd/>
          </a:ln>
        </p:spPr>
      </p:pic>
      <p:sp>
        <p:nvSpPr>
          <p:cNvPr id="130051" name="Rectangle 3"/>
          <p:cNvSpPr>
            <a:spLocks noChangeArrowheads="1"/>
          </p:cNvSpPr>
          <p:nvPr/>
        </p:nvSpPr>
        <p:spPr bwMode="auto">
          <a:xfrm>
            <a:off x="4876800" y="2286000"/>
            <a:ext cx="3581400" cy="1905000"/>
          </a:xfrm>
          <a:prstGeom prst="rect">
            <a:avLst/>
          </a:prstGeom>
          <a:solidFill>
            <a:schemeClr val="bg1"/>
          </a:solidFill>
          <a:ln w="9525">
            <a:noFill/>
            <a:miter lim="800000"/>
            <a:headEnd/>
            <a:tailEnd/>
          </a:ln>
        </p:spPr>
        <p:txBody>
          <a:bodyPr wrap="none" anchor="ctr"/>
          <a:lstStyle/>
          <a:p>
            <a:endParaRPr lang="en-US" dirty="0"/>
          </a:p>
        </p:txBody>
      </p:sp>
      <p:sp>
        <p:nvSpPr>
          <p:cNvPr id="130052" name="Line 4"/>
          <p:cNvSpPr>
            <a:spLocks noChangeShapeType="1"/>
          </p:cNvSpPr>
          <p:nvPr/>
        </p:nvSpPr>
        <p:spPr bwMode="auto">
          <a:xfrm>
            <a:off x="3657600" y="2971800"/>
            <a:ext cx="3429000" cy="0"/>
          </a:xfrm>
          <a:prstGeom prst="line">
            <a:avLst/>
          </a:prstGeom>
          <a:noFill/>
          <a:ln w="38100">
            <a:solidFill>
              <a:srgbClr val="FF00FF"/>
            </a:solidFill>
            <a:round/>
            <a:headEnd/>
            <a:tailEnd/>
          </a:ln>
        </p:spPr>
        <p:txBody>
          <a:bodyPr/>
          <a:lstStyle/>
          <a:p>
            <a:endParaRPr lang="en-US" dirty="0"/>
          </a:p>
        </p:txBody>
      </p:sp>
      <p:sp>
        <p:nvSpPr>
          <p:cNvPr id="130053" name="Rectangle 6"/>
          <p:cNvSpPr>
            <a:spLocks noChangeArrowheads="1"/>
          </p:cNvSpPr>
          <p:nvPr/>
        </p:nvSpPr>
        <p:spPr bwMode="auto">
          <a:xfrm>
            <a:off x="4495800" y="1905000"/>
            <a:ext cx="2438400" cy="533400"/>
          </a:xfrm>
          <a:prstGeom prst="rect">
            <a:avLst/>
          </a:prstGeom>
          <a:solidFill>
            <a:schemeClr val="bg1"/>
          </a:solidFill>
          <a:ln w="9525">
            <a:noFill/>
            <a:miter lim="800000"/>
            <a:headEnd/>
            <a:tailEnd/>
          </a:ln>
        </p:spPr>
        <p:txBody>
          <a:bodyPr wrap="none" anchor="ctr"/>
          <a:lstStyle/>
          <a:p>
            <a:endParaRPr lang="en-US" dirty="0"/>
          </a:p>
        </p:txBody>
      </p:sp>
      <p:sp>
        <p:nvSpPr>
          <p:cNvPr id="130054" name="Line 8"/>
          <p:cNvSpPr>
            <a:spLocks noChangeShapeType="1"/>
          </p:cNvSpPr>
          <p:nvPr/>
        </p:nvSpPr>
        <p:spPr bwMode="auto">
          <a:xfrm flipV="1">
            <a:off x="5334000" y="2895600"/>
            <a:ext cx="0" cy="457200"/>
          </a:xfrm>
          <a:prstGeom prst="line">
            <a:avLst/>
          </a:prstGeom>
          <a:noFill/>
          <a:ln w="38100">
            <a:solidFill>
              <a:srgbClr val="FFCC00"/>
            </a:solidFill>
            <a:round/>
            <a:headEnd/>
            <a:tailEnd/>
          </a:ln>
        </p:spPr>
        <p:txBody>
          <a:bodyPr/>
          <a:lstStyle/>
          <a:p>
            <a:endParaRPr lang="en-US" dirty="0"/>
          </a:p>
        </p:txBody>
      </p:sp>
      <p:sp>
        <p:nvSpPr>
          <p:cNvPr id="130055" name="Text Box 10"/>
          <p:cNvSpPr txBox="1">
            <a:spLocks noChangeArrowheads="1"/>
          </p:cNvSpPr>
          <p:nvPr/>
        </p:nvSpPr>
        <p:spPr bwMode="auto">
          <a:xfrm>
            <a:off x="5181600" y="3048000"/>
            <a:ext cx="2895600" cy="427038"/>
          </a:xfrm>
          <a:prstGeom prst="rect">
            <a:avLst/>
          </a:prstGeom>
          <a:noFill/>
          <a:ln w="9525">
            <a:noFill/>
            <a:miter lim="800000"/>
            <a:headEnd/>
            <a:tailEnd/>
          </a:ln>
        </p:spPr>
        <p:txBody>
          <a:bodyPr>
            <a:spAutoFit/>
          </a:bodyPr>
          <a:lstStyle/>
          <a:p>
            <a:pPr>
              <a:spcBef>
                <a:spcPct val="50000"/>
              </a:spcBef>
            </a:pPr>
            <a:r>
              <a:rPr lang="en-US" sz="2200" b="1" dirty="0">
                <a:solidFill>
                  <a:srgbClr val="FF9900"/>
                </a:solidFill>
                <a:latin typeface="Arial Narrow" pitchFamily="34" charset="0"/>
              </a:rPr>
              <a:t>Normal range of pecip.</a:t>
            </a:r>
          </a:p>
        </p:txBody>
      </p:sp>
      <p:sp>
        <p:nvSpPr>
          <p:cNvPr id="130056" name="Rectangle 11"/>
          <p:cNvSpPr>
            <a:spLocks noChangeArrowheads="1"/>
          </p:cNvSpPr>
          <p:nvPr/>
        </p:nvSpPr>
        <p:spPr bwMode="auto">
          <a:xfrm>
            <a:off x="4953000" y="1143000"/>
            <a:ext cx="2286000" cy="1143000"/>
          </a:xfrm>
          <a:prstGeom prst="rect">
            <a:avLst/>
          </a:prstGeom>
          <a:solidFill>
            <a:schemeClr val="bg1"/>
          </a:solidFill>
          <a:ln w="9525">
            <a:noFill/>
            <a:miter lim="800000"/>
            <a:headEnd/>
            <a:tailEnd/>
          </a:ln>
        </p:spPr>
        <p:txBody>
          <a:bodyPr wrap="none" anchor="ctr"/>
          <a:lstStyle/>
          <a:p>
            <a:endParaRPr lang="en-US" dirty="0"/>
          </a:p>
        </p:txBody>
      </p:sp>
      <p:sp>
        <p:nvSpPr>
          <p:cNvPr id="130057" name="Rectangle 12"/>
          <p:cNvSpPr>
            <a:spLocks noChangeArrowheads="1"/>
          </p:cNvSpPr>
          <p:nvPr/>
        </p:nvSpPr>
        <p:spPr bwMode="auto">
          <a:xfrm>
            <a:off x="3581400" y="3657600"/>
            <a:ext cx="1447800" cy="228600"/>
          </a:xfrm>
          <a:prstGeom prst="rect">
            <a:avLst/>
          </a:prstGeom>
          <a:solidFill>
            <a:schemeClr val="bg1"/>
          </a:solidFill>
          <a:ln w="9525">
            <a:noFill/>
            <a:miter lim="800000"/>
            <a:headEnd/>
            <a:tailEnd/>
          </a:ln>
        </p:spPr>
        <p:txBody>
          <a:bodyPr wrap="none" anchor="ctr"/>
          <a:lstStyle/>
          <a:p>
            <a:endParaRPr lang="en-US" dirty="0"/>
          </a:p>
        </p:txBody>
      </p:sp>
      <p:sp>
        <p:nvSpPr>
          <p:cNvPr id="130058" name="Rectangle 13"/>
          <p:cNvSpPr>
            <a:spLocks noChangeArrowheads="1"/>
          </p:cNvSpPr>
          <p:nvPr/>
        </p:nvSpPr>
        <p:spPr bwMode="auto">
          <a:xfrm>
            <a:off x="3581400" y="2743200"/>
            <a:ext cx="1371600" cy="152400"/>
          </a:xfrm>
          <a:prstGeom prst="rect">
            <a:avLst/>
          </a:prstGeom>
          <a:solidFill>
            <a:schemeClr val="bg1"/>
          </a:solidFill>
          <a:ln w="9525">
            <a:noFill/>
            <a:miter lim="800000"/>
            <a:headEnd/>
            <a:tailEnd/>
          </a:ln>
        </p:spPr>
        <p:txBody>
          <a:bodyPr wrap="none" anchor="ctr"/>
          <a:lstStyle/>
          <a:p>
            <a:endParaRPr lang="en-US" dirty="0"/>
          </a:p>
        </p:txBody>
      </p:sp>
      <p:sp>
        <p:nvSpPr>
          <p:cNvPr id="130059" name="Rectangle 14"/>
          <p:cNvSpPr>
            <a:spLocks noChangeArrowheads="1"/>
          </p:cNvSpPr>
          <p:nvPr/>
        </p:nvSpPr>
        <p:spPr bwMode="auto">
          <a:xfrm>
            <a:off x="3581400" y="3048000"/>
            <a:ext cx="1295400" cy="152400"/>
          </a:xfrm>
          <a:prstGeom prst="rect">
            <a:avLst/>
          </a:prstGeom>
          <a:solidFill>
            <a:schemeClr val="bg1"/>
          </a:solidFill>
          <a:ln w="9525">
            <a:noFill/>
            <a:miter lim="800000"/>
            <a:headEnd/>
            <a:tailEnd/>
          </a:ln>
        </p:spPr>
        <p:txBody>
          <a:bodyPr wrap="none" anchor="ctr"/>
          <a:lstStyle/>
          <a:p>
            <a:endParaRPr lang="en-US" dirty="0"/>
          </a:p>
        </p:txBody>
      </p:sp>
      <p:sp>
        <p:nvSpPr>
          <p:cNvPr id="130060" name="Rectangle 15"/>
          <p:cNvSpPr>
            <a:spLocks noChangeArrowheads="1"/>
          </p:cNvSpPr>
          <p:nvPr/>
        </p:nvSpPr>
        <p:spPr bwMode="auto">
          <a:xfrm>
            <a:off x="3733800" y="2438400"/>
            <a:ext cx="990600" cy="228600"/>
          </a:xfrm>
          <a:prstGeom prst="rect">
            <a:avLst/>
          </a:prstGeom>
          <a:solidFill>
            <a:schemeClr val="bg1"/>
          </a:solidFill>
          <a:ln w="9525">
            <a:noFill/>
            <a:miter lim="800000"/>
            <a:headEnd/>
            <a:tailEnd/>
          </a:ln>
        </p:spPr>
        <p:txBody>
          <a:bodyPr wrap="none" anchor="ctr"/>
          <a:lstStyle/>
          <a:p>
            <a:endParaRPr lang="en-US" dirty="0"/>
          </a:p>
        </p:txBody>
      </p:sp>
      <p:sp>
        <p:nvSpPr>
          <p:cNvPr id="130061" name="Line 5"/>
          <p:cNvSpPr>
            <a:spLocks noChangeShapeType="1"/>
          </p:cNvSpPr>
          <p:nvPr/>
        </p:nvSpPr>
        <p:spPr bwMode="auto">
          <a:xfrm>
            <a:off x="7086600" y="1143000"/>
            <a:ext cx="0" cy="1828800"/>
          </a:xfrm>
          <a:prstGeom prst="line">
            <a:avLst/>
          </a:prstGeom>
          <a:noFill/>
          <a:ln w="38100">
            <a:solidFill>
              <a:srgbClr val="FF00FF"/>
            </a:solidFill>
            <a:round/>
            <a:headEnd/>
            <a:tailEnd/>
          </a:ln>
        </p:spPr>
        <p:txBody>
          <a:bodyPr/>
          <a:lstStyle/>
          <a:p>
            <a:endParaRPr lang="en-US" dirty="0"/>
          </a:p>
        </p:txBody>
      </p:sp>
      <p:sp>
        <p:nvSpPr>
          <p:cNvPr id="130062" name="Line 16"/>
          <p:cNvSpPr>
            <a:spLocks noChangeShapeType="1"/>
          </p:cNvSpPr>
          <p:nvPr/>
        </p:nvSpPr>
        <p:spPr bwMode="auto">
          <a:xfrm flipH="1" flipV="1">
            <a:off x="4953000" y="1143000"/>
            <a:ext cx="2133600" cy="0"/>
          </a:xfrm>
          <a:prstGeom prst="line">
            <a:avLst/>
          </a:prstGeom>
          <a:noFill/>
          <a:ln w="38100">
            <a:solidFill>
              <a:srgbClr val="FF00FF"/>
            </a:solidFill>
            <a:round/>
            <a:headEnd/>
            <a:tailEnd/>
          </a:ln>
        </p:spPr>
        <p:txBody>
          <a:bodyPr/>
          <a:lstStyle/>
          <a:p>
            <a:endParaRPr lang="en-US" dirty="0"/>
          </a:p>
        </p:txBody>
      </p:sp>
      <p:sp>
        <p:nvSpPr>
          <p:cNvPr id="130063" name="Rectangle 17"/>
          <p:cNvSpPr>
            <a:spLocks noChangeArrowheads="1"/>
          </p:cNvSpPr>
          <p:nvPr/>
        </p:nvSpPr>
        <p:spPr bwMode="auto">
          <a:xfrm>
            <a:off x="3581400" y="2209800"/>
            <a:ext cx="1295400" cy="304800"/>
          </a:xfrm>
          <a:prstGeom prst="rect">
            <a:avLst/>
          </a:prstGeom>
          <a:solidFill>
            <a:schemeClr val="bg1"/>
          </a:solidFill>
          <a:ln w="9525">
            <a:noFill/>
            <a:miter lim="800000"/>
            <a:headEnd/>
            <a:tailEnd/>
          </a:ln>
        </p:spPr>
        <p:txBody>
          <a:bodyPr wrap="none" anchor="ctr"/>
          <a:lstStyle/>
          <a:p>
            <a:endParaRPr lang="en-US" dirty="0"/>
          </a:p>
        </p:txBody>
      </p:sp>
      <p:sp>
        <p:nvSpPr>
          <p:cNvPr id="130064" name="Line 18"/>
          <p:cNvSpPr>
            <a:spLocks noChangeShapeType="1"/>
          </p:cNvSpPr>
          <p:nvPr/>
        </p:nvSpPr>
        <p:spPr bwMode="auto">
          <a:xfrm>
            <a:off x="7086600" y="1371600"/>
            <a:ext cx="0" cy="1600200"/>
          </a:xfrm>
          <a:prstGeom prst="line">
            <a:avLst/>
          </a:prstGeom>
          <a:noFill/>
          <a:ln w="38100">
            <a:solidFill>
              <a:srgbClr val="FF00FF"/>
            </a:solidFill>
            <a:round/>
            <a:headEnd/>
            <a:tailEnd/>
          </a:ln>
        </p:spPr>
        <p:txBody>
          <a:bodyPr/>
          <a:lstStyle/>
          <a:p>
            <a:endParaRPr lang="en-US" dirty="0"/>
          </a:p>
        </p:txBody>
      </p:sp>
      <p:sp>
        <p:nvSpPr>
          <p:cNvPr id="130065" name="Rectangle 20"/>
          <p:cNvSpPr>
            <a:spLocks noChangeArrowheads="1"/>
          </p:cNvSpPr>
          <p:nvPr/>
        </p:nvSpPr>
        <p:spPr bwMode="auto">
          <a:xfrm>
            <a:off x="3581400" y="2590800"/>
            <a:ext cx="1371600" cy="228600"/>
          </a:xfrm>
          <a:prstGeom prst="rect">
            <a:avLst/>
          </a:prstGeom>
          <a:solidFill>
            <a:schemeClr val="bg1"/>
          </a:solidFill>
          <a:ln w="9525">
            <a:noFill/>
            <a:miter lim="800000"/>
            <a:headEnd/>
            <a:tailEnd/>
          </a:ln>
        </p:spPr>
        <p:txBody>
          <a:bodyPr wrap="none" anchor="ctr"/>
          <a:lstStyle/>
          <a:p>
            <a:endParaRPr lang="en-US" dirty="0"/>
          </a:p>
        </p:txBody>
      </p:sp>
      <p:sp>
        <p:nvSpPr>
          <p:cNvPr id="130066" name="Rectangle 21"/>
          <p:cNvSpPr>
            <a:spLocks noChangeArrowheads="1"/>
          </p:cNvSpPr>
          <p:nvPr/>
        </p:nvSpPr>
        <p:spPr bwMode="auto">
          <a:xfrm>
            <a:off x="4114800" y="3200400"/>
            <a:ext cx="762000" cy="228600"/>
          </a:xfrm>
          <a:prstGeom prst="rect">
            <a:avLst/>
          </a:prstGeom>
          <a:solidFill>
            <a:schemeClr val="bg1"/>
          </a:solidFill>
          <a:ln w="9525">
            <a:noFill/>
            <a:miter lim="800000"/>
            <a:headEnd/>
            <a:tailEnd/>
          </a:ln>
        </p:spPr>
        <p:txBody>
          <a:bodyPr wrap="none" anchor="ctr"/>
          <a:lstStyle/>
          <a:p>
            <a:endParaRPr lang="en-US" dirty="0"/>
          </a:p>
        </p:txBody>
      </p:sp>
      <p:sp>
        <p:nvSpPr>
          <p:cNvPr id="130067" name="Line 9"/>
          <p:cNvSpPr>
            <a:spLocks noChangeShapeType="1"/>
          </p:cNvSpPr>
          <p:nvPr/>
        </p:nvSpPr>
        <p:spPr bwMode="auto">
          <a:xfrm>
            <a:off x="4114800" y="3352800"/>
            <a:ext cx="1219200" cy="0"/>
          </a:xfrm>
          <a:prstGeom prst="line">
            <a:avLst/>
          </a:prstGeom>
          <a:noFill/>
          <a:ln w="38100">
            <a:solidFill>
              <a:srgbClr val="FFCC00"/>
            </a:solidFill>
            <a:round/>
            <a:headEnd/>
            <a:tailEnd/>
          </a:ln>
        </p:spPr>
        <p:txBody>
          <a:bodyPr/>
          <a:lstStyle/>
          <a:p>
            <a:endParaRPr lang="en-US" dirty="0"/>
          </a:p>
        </p:txBody>
      </p:sp>
      <p:sp>
        <p:nvSpPr>
          <p:cNvPr id="130068" name="Line 7"/>
          <p:cNvSpPr>
            <a:spLocks noChangeShapeType="1"/>
          </p:cNvSpPr>
          <p:nvPr/>
        </p:nvSpPr>
        <p:spPr bwMode="auto">
          <a:xfrm>
            <a:off x="3657600" y="2895600"/>
            <a:ext cx="1676400" cy="0"/>
          </a:xfrm>
          <a:prstGeom prst="line">
            <a:avLst/>
          </a:prstGeom>
          <a:noFill/>
          <a:ln w="38100">
            <a:solidFill>
              <a:srgbClr val="FFCC00"/>
            </a:solidFill>
            <a:round/>
            <a:headEnd/>
            <a:tailEnd/>
          </a:ln>
        </p:spPr>
        <p:txBody>
          <a:bodyP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216</a:t>
            </a:fld>
            <a:endParaRPr lang="en-US" dirty="0"/>
          </a:p>
        </p:txBody>
      </p:sp>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C:\My Documents\Courses\slides\acid rain scale.gif"/>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2000" y="184150"/>
            <a:ext cx="7848600" cy="6489700"/>
          </a:xfrm>
          <a:prstGeom prst="rect">
            <a:avLst/>
          </a:prstGeom>
          <a:noFill/>
          <a:ln w="25400">
            <a:solidFill>
              <a:srgbClr val="99CCFF"/>
            </a:solid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217</a:t>
            </a:fld>
            <a:endParaRPr lang="en-US" dirty="0"/>
          </a:p>
        </p:txBody>
      </p:sp>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p:cNvSpPr>
          <p:nvPr/>
        </p:nvSpPr>
        <p:spPr bwMode="auto">
          <a:xfrm>
            <a:off x="433390" y="762000"/>
            <a:ext cx="7924824" cy="4159250"/>
          </a:xfrm>
          <a:prstGeom prst="rect">
            <a:avLst/>
          </a:prstGeom>
          <a:noFill/>
          <a:ln w="50800">
            <a:noFill/>
            <a:miter lim="800000"/>
            <a:headEnd/>
            <a:tailEnd/>
          </a:ln>
        </p:spPr>
        <p:txBody>
          <a:bodyPr wrap="square">
            <a:spAutoFit/>
          </a:bodyPr>
          <a:lstStyle/>
          <a:p>
            <a:pPr indent="-136525" algn="l" eaLnBrk="0" hangingPunct="0">
              <a:buSzPct val="135000"/>
              <a:buFont typeface="Wingdings" pitchFamily="2" charset="2"/>
              <a:buNone/>
              <a:tabLst>
                <a:tab pos="685800" algn="l"/>
              </a:tabLst>
            </a:pPr>
            <a:r>
              <a:rPr lang="en-CA" dirty="0" smtClean="0">
                <a:latin typeface="+mn-lt"/>
                <a:cs typeface="Arial" charset="0"/>
              </a:rPr>
              <a:t>In </a:t>
            </a:r>
            <a:r>
              <a:rPr lang="en-CA" dirty="0">
                <a:latin typeface="+mn-lt"/>
                <a:cs typeface="Arial" charset="0"/>
              </a:rPr>
              <a:t>1979 acid rain was described by the Federal Environment Minister (Canada) as “</a:t>
            </a:r>
            <a:r>
              <a:rPr lang="en-CA" i="1" dirty="0">
                <a:latin typeface="+mn-lt"/>
                <a:cs typeface="Arial" charset="0"/>
              </a:rPr>
              <a:t>the most serious and pressing environmental problem Canada has ever faced</a:t>
            </a:r>
            <a:r>
              <a:rPr lang="en-CA" dirty="0">
                <a:latin typeface="+mn-lt"/>
                <a:cs typeface="Arial" charset="0"/>
              </a:rPr>
              <a:t>.”</a:t>
            </a:r>
          </a:p>
          <a:p>
            <a:pPr indent="-136525" algn="l" eaLnBrk="0" hangingPunct="0">
              <a:buSzPct val="135000"/>
              <a:buFont typeface="Wingdings" pitchFamily="2" charset="2"/>
              <a:buNone/>
              <a:tabLst>
                <a:tab pos="685800" algn="l"/>
              </a:tabLst>
            </a:pPr>
            <a:endParaRPr lang="en-CA" dirty="0">
              <a:latin typeface="+mn-lt"/>
              <a:cs typeface="Arial" charset="0"/>
            </a:endParaRPr>
          </a:p>
          <a:p>
            <a:pPr indent="-136525" algn="l" eaLnBrk="0" hangingPunct="0">
              <a:buSzPct val="135000"/>
              <a:buFont typeface="Wingdings" pitchFamily="2" charset="2"/>
              <a:buNone/>
              <a:tabLst>
                <a:tab pos="685800" algn="l"/>
              </a:tabLst>
            </a:pPr>
            <a:r>
              <a:rPr lang="en-CA" dirty="0" smtClean="0">
                <a:latin typeface="+mn-lt"/>
                <a:cs typeface="Arial" charset="0"/>
              </a:rPr>
              <a:t>Early </a:t>
            </a:r>
            <a:r>
              <a:rPr lang="en-CA" dirty="0">
                <a:latin typeface="+mn-lt"/>
                <a:cs typeface="Arial" charset="0"/>
              </a:rPr>
              <a:t>evidence - absence of lichens on trees</a:t>
            </a:r>
          </a:p>
          <a:p>
            <a:pPr lvl="1" algn="l" eaLnBrk="0" hangingPunct="0">
              <a:buSzPct val="135000"/>
              <a:buFont typeface="Arial" pitchFamily="34" charset="0"/>
              <a:buChar char="•"/>
              <a:tabLst>
                <a:tab pos="685800" algn="l"/>
              </a:tabLst>
            </a:pPr>
            <a:r>
              <a:rPr lang="en-CA" dirty="0">
                <a:latin typeface="+mn-lt"/>
                <a:cs typeface="Arial" charset="0"/>
              </a:rPr>
              <a:t>  on buildings (Parliament House in Ottawa, </a:t>
            </a:r>
            <a:r>
              <a:rPr lang="en-CA" dirty="0" smtClean="0">
                <a:latin typeface="+mn-lt"/>
                <a:cs typeface="Arial" charset="0"/>
              </a:rPr>
              <a:t>Taj </a:t>
            </a:r>
            <a:r>
              <a:rPr lang="en-CA" dirty="0">
                <a:latin typeface="+mn-lt"/>
                <a:cs typeface="Arial" charset="0"/>
              </a:rPr>
              <a:t>Mahal, </a:t>
            </a:r>
            <a:r>
              <a:rPr lang="en-CA" dirty="0" smtClean="0">
                <a:latin typeface="+mn-lt"/>
                <a:cs typeface="Arial" charset="0"/>
              </a:rPr>
              <a:t>	 Capitol </a:t>
            </a:r>
            <a:r>
              <a:rPr lang="en-CA" dirty="0">
                <a:latin typeface="+mn-lt"/>
                <a:cs typeface="Arial" charset="0"/>
              </a:rPr>
              <a:t>Bldg., Acropolis)</a:t>
            </a:r>
          </a:p>
          <a:p>
            <a:pPr lvl="1" algn="l" eaLnBrk="0" hangingPunct="0">
              <a:buSzPct val="135000"/>
              <a:buFont typeface="Arial" pitchFamily="34" charset="0"/>
              <a:buChar char="•"/>
              <a:tabLst>
                <a:tab pos="685800" algn="l"/>
              </a:tabLst>
            </a:pPr>
            <a:r>
              <a:rPr lang="en-CA" dirty="0">
                <a:latin typeface="+mn-lt"/>
                <a:cs typeface="Arial" charset="0"/>
              </a:rPr>
              <a:t>  more insidious - effects on rivers, lakes and forests</a:t>
            </a:r>
          </a:p>
          <a:p>
            <a:pPr lvl="1" algn="l" eaLnBrk="0" hangingPunct="0">
              <a:buSzPct val="135000"/>
              <a:buFont typeface="Arial" pitchFamily="34" charset="0"/>
              <a:buChar char="•"/>
              <a:tabLst>
                <a:tab pos="685800" algn="l"/>
              </a:tabLst>
            </a:pPr>
            <a:r>
              <a:rPr lang="en-CA" dirty="0">
                <a:latin typeface="+mn-lt"/>
                <a:cs typeface="Times New Roman" pitchFamily="18" charset="0"/>
              </a:rPr>
              <a:t>  </a:t>
            </a:r>
            <a:r>
              <a:rPr lang="en-CA" dirty="0">
                <a:latin typeface="+mn-lt"/>
                <a:cs typeface="Arial" charset="0"/>
              </a:rPr>
              <a:t>some lakes in the Adirondacks</a:t>
            </a:r>
          </a:p>
          <a:p>
            <a:pPr lvl="3" algn="l" eaLnBrk="0" hangingPunct="0">
              <a:buSzPct val="135000"/>
              <a:buFont typeface="Arial" pitchFamily="34" charset="0"/>
              <a:buChar char="•"/>
              <a:tabLst>
                <a:tab pos="685800" algn="l"/>
              </a:tabLst>
            </a:pPr>
            <a:r>
              <a:rPr lang="en-CA" dirty="0">
                <a:latin typeface="+mn-lt"/>
                <a:cs typeface="Arial" charset="0"/>
              </a:rPr>
              <a:t>  drop of 2pH units in 30 years i.e. x100!</a:t>
            </a:r>
          </a:p>
          <a:p>
            <a:pPr lvl="3" algn="l" eaLnBrk="0" hangingPunct="0">
              <a:buSzPct val="135000"/>
              <a:buFont typeface="Arial" pitchFamily="34" charset="0"/>
              <a:buChar char="•"/>
              <a:tabLst>
                <a:tab pos="685800" algn="l"/>
              </a:tabLst>
            </a:pPr>
            <a:r>
              <a:rPr lang="en-CA" dirty="0">
                <a:latin typeface="+mn-lt"/>
                <a:cs typeface="Arial" charset="0"/>
              </a:rPr>
              <a:t>  180 lakes are fishless</a:t>
            </a:r>
            <a:endParaRPr lang="en-CA" dirty="0">
              <a:latin typeface="+mn-lt"/>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218</a:t>
            </a:fld>
            <a:endParaRPr lang="en-US" dirty="0"/>
          </a:p>
        </p:txBody>
      </p:sp>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descr="http://www.islamicarchitecture.org/ia/images/the.Taj.Mahal.10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4572000" cy="3352800"/>
          </a:xfrm>
          <a:prstGeom prst="rect">
            <a:avLst/>
          </a:prstGeom>
          <a:noFill/>
          <a:ln w="9525">
            <a:noFill/>
            <a:miter lim="800000"/>
            <a:headEnd/>
            <a:tailEnd/>
          </a:ln>
        </p:spPr>
      </p:pic>
      <p:pic>
        <p:nvPicPr>
          <p:cNvPr id="134147" name="Picture 5" descr="http://harpy.uccs.edu/greek/arch/acropolis.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19600" y="0"/>
            <a:ext cx="4724400" cy="3328988"/>
          </a:xfrm>
          <a:prstGeom prst="rect">
            <a:avLst/>
          </a:prstGeom>
          <a:noFill/>
          <a:ln w="9525">
            <a:noFill/>
            <a:miter lim="800000"/>
            <a:headEnd/>
            <a:tailEnd/>
          </a:ln>
        </p:spPr>
      </p:pic>
      <p:pic>
        <p:nvPicPr>
          <p:cNvPr id="134148" name="Picture 7" descr="U.S. Capitol, Washington, D.C."/>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419600" y="3338513"/>
            <a:ext cx="4724400" cy="3519487"/>
          </a:xfrm>
          <a:prstGeom prst="rect">
            <a:avLst/>
          </a:prstGeom>
          <a:noFill/>
          <a:ln w="9525">
            <a:noFill/>
            <a:miter lim="800000"/>
            <a:headEnd/>
            <a:tailEnd/>
          </a:ln>
        </p:spPr>
      </p:pic>
      <p:sp>
        <p:nvSpPr>
          <p:cNvPr id="134149" name="Rectangle 8"/>
          <p:cNvSpPr>
            <a:spLocks noChangeArrowheads="1"/>
          </p:cNvSpPr>
          <p:nvPr/>
        </p:nvSpPr>
        <p:spPr bwMode="auto">
          <a:xfrm>
            <a:off x="-127000" y="1446213"/>
            <a:ext cx="9144000" cy="0"/>
          </a:xfrm>
          <a:prstGeom prst="rect">
            <a:avLst/>
          </a:prstGeom>
          <a:noFill/>
          <a:ln w="9525">
            <a:noFill/>
            <a:miter lim="800000"/>
            <a:headEnd/>
            <a:tailEnd/>
          </a:ln>
        </p:spPr>
        <p:txBody>
          <a:bodyPr>
            <a:spAutoFit/>
          </a:bodyPr>
          <a:lstStyle/>
          <a:p>
            <a:endParaRPr lang="en-US" dirty="0"/>
          </a:p>
        </p:txBody>
      </p:sp>
      <p:grpSp>
        <p:nvGrpSpPr>
          <p:cNvPr id="2" name="Group 16"/>
          <p:cNvGrpSpPr>
            <a:grpSpLocks/>
          </p:cNvGrpSpPr>
          <p:nvPr/>
        </p:nvGrpSpPr>
        <p:grpSpPr bwMode="auto">
          <a:xfrm>
            <a:off x="4445000" y="1446213"/>
            <a:ext cx="0" cy="0"/>
            <a:chOff x="0" y="0"/>
            <a:chExt cx="0" cy="0"/>
          </a:xfrm>
        </p:grpSpPr>
        <p:sp>
          <p:nvSpPr>
            <p:cNvPr id="134153" name="Rectangle 15"/>
            <p:cNvSpPr>
              <a:spLocks noChangeArrowheads="1"/>
            </p:cNvSpPr>
            <p:nvPr/>
          </p:nvSpPr>
          <p:spPr bwMode="auto">
            <a:xfrm>
              <a:off x="0" y="0"/>
              <a:ext cx="0" cy="0"/>
            </a:xfrm>
            <a:prstGeom prst="rect">
              <a:avLst/>
            </a:prstGeom>
            <a:solidFill>
              <a:srgbClr val="FFFFFF"/>
            </a:solidFill>
            <a:ln w="9525">
              <a:noFill/>
              <a:miter lim="800000"/>
              <a:headEnd/>
              <a:tailEnd/>
            </a:ln>
          </p:spPr>
          <p:txBody>
            <a:bodyPr/>
            <a:lstStyle/>
            <a:p>
              <a:endParaRPr lang="en-US" dirty="0"/>
            </a:p>
          </p:txBody>
        </p:sp>
        <p:grpSp>
          <p:nvGrpSpPr>
            <p:cNvPr id="3" name="Group 14"/>
            <p:cNvGrpSpPr>
              <a:grpSpLocks/>
            </p:cNvGrpSpPr>
            <p:nvPr/>
          </p:nvGrpSpPr>
          <p:grpSpPr bwMode="auto">
            <a:xfrm>
              <a:off x="0" y="0"/>
              <a:ext cx="0" cy="0"/>
              <a:chOff x="0" y="0"/>
              <a:chExt cx="0" cy="0"/>
            </a:xfrm>
          </p:grpSpPr>
          <p:sp>
            <p:nvSpPr>
              <p:cNvPr id="134155" name="Rectangle 9"/>
              <p:cNvSpPr>
                <a:spLocks noChangeArrowheads="1"/>
              </p:cNvSpPr>
              <p:nvPr/>
            </p:nvSpPr>
            <p:spPr bwMode="auto">
              <a:xfrm>
                <a:off x="0" y="0"/>
                <a:ext cx="0" cy="0"/>
              </a:xfrm>
              <a:prstGeom prst="rect">
                <a:avLst/>
              </a:prstGeom>
              <a:solidFill>
                <a:srgbClr val="FFFFFF"/>
              </a:solidFill>
              <a:ln w="9525">
                <a:noFill/>
                <a:miter lim="800000"/>
                <a:headEnd/>
                <a:tailEnd/>
              </a:ln>
            </p:spPr>
            <p:txBody>
              <a:bodyPr>
                <a:spAutoFit/>
              </a:bodyPr>
              <a:lstStyle/>
              <a:p>
                <a:endParaRPr lang="en-US" dirty="0"/>
              </a:p>
            </p:txBody>
          </p:sp>
          <p:sp>
            <p:nvSpPr>
              <p:cNvPr id="134156" name="Rectangle 10"/>
              <p:cNvSpPr>
                <a:spLocks noChangeArrowheads="1"/>
              </p:cNvSpPr>
              <p:nvPr/>
            </p:nvSpPr>
            <p:spPr bwMode="auto">
              <a:xfrm>
                <a:off x="0" y="0"/>
                <a:ext cx="0" cy="0"/>
              </a:xfrm>
              <a:prstGeom prst="rect">
                <a:avLst/>
              </a:prstGeom>
              <a:solidFill>
                <a:srgbClr val="FFFFFF"/>
              </a:solidFill>
              <a:ln w="9525">
                <a:noFill/>
                <a:miter lim="800000"/>
                <a:headEnd/>
                <a:tailEnd/>
              </a:ln>
            </p:spPr>
            <p:txBody>
              <a:bodyPr>
                <a:spAutoFit/>
              </a:bodyPr>
              <a:lstStyle/>
              <a:p>
                <a:endParaRPr lang="en-US" dirty="0"/>
              </a:p>
            </p:txBody>
          </p:sp>
        </p:grpSp>
      </p:grpSp>
      <p:sp>
        <p:nvSpPr>
          <p:cNvPr id="134151" name="Rectangle 11"/>
          <p:cNvSpPr>
            <a:spLocks noChangeArrowheads="1"/>
          </p:cNvSpPr>
          <p:nvPr/>
        </p:nvSpPr>
        <p:spPr bwMode="auto">
          <a:xfrm>
            <a:off x="1724025" y="1446213"/>
            <a:ext cx="5440363" cy="0"/>
          </a:xfrm>
          <a:prstGeom prst="rect">
            <a:avLst/>
          </a:prstGeom>
          <a:solidFill>
            <a:srgbClr val="FFFFFF"/>
          </a:solidFill>
          <a:ln w="9525">
            <a:noFill/>
            <a:miter lim="800000"/>
            <a:headEnd/>
            <a:tailEnd/>
          </a:ln>
        </p:spPr>
        <p:txBody>
          <a:bodyPr>
            <a:spAutoFit/>
          </a:bodyPr>
          <a:lstStyle/>
          <a:p>
            <a:endParaRPr lang="en-US" dirty="0"/>
          </a:p>
        </p:txBody>
      </p:sp>
      <p:pic>
        <p:nvPicPr>
          <p:cNvPr id="134152" name="Picture 13" descr="image"/>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3324225"/>
            <a:ext cx="4419600" cy="3533775"/>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219</a:t>
            </a:fld>
            <a:endParaRPr lang="en-US" dirty="0"/>
          </a:p>
        </p:txBody>
      </p:sp>
    </p:spTree>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ChangeArrowheads="1"/>
          </p:cNvSpPr>
          <p:nvPr/>
        </p:nvSpPr>
        <p:spPr bwMode="auto">
          <a:xfrm>
            <a:off x="428596" y="762000"/>
            <a:ext cx="8429684" cy="4339650"/>
          </a:xfrm>
          <a:prstGeom prst="rect">
            <a:avLst/>
          </a:prstGeom>
          <a:noFill/>
          <a:ln w="50800">
            <a:noFill/>
            <a:miter lim="800000"/>
            <a:headEnd/>
            <a:tailEnd/>
          </a:ln>
        </p:spPr>
        <p:txBody>
          <a:bodyPr wrap="square">
            <a:spAutoFit/>
          </a:bodyPr>
          <a:lstStyle/>
          <a:p>
            <a:pPr algn="l" eaLnBrk="0" hangingPunct="0">
              <a:spcBef>
                <a:spcPct val="50000"/>
              </a:spcBef>
              <a:buSzPct val="135000"/>
              <a:buFont typeface="Arial" pitchFamily="34" charset="0"/>
              <a:buChar char="•"/>
            </a:pPr>
            <a:r>
              <a:rPr lang="en-CA" dirty="0">
                <a:latin typeface="+mn-lt"/>
                <a:cs typeface="Arial" charset="0"/>
              </a:rPr>
              <a:t>  </a:t>
            </a:r>
            <a:r>
              <a:rPr lang="en-CA" dirty="0" smtClean="0">
                <a:latin typeface="+mn-lt"/>
                <a:cs typeface="Arial" charset="0"/>
              </a:rPr>
              <a:t>Estimated </a:t>
            </a:r>
            <a:r>
              <a:rPr lang="en-CA" dirty="0">
                <a:latin typeface="+mn-lt"/>
                <a:cs typeface="Arial" charset="0"/>
              </a:rPr>
              <a:t>that 150,000 lakes of 700,000 in eastern </a:t>
            </a:r>
            <a:r>
              <a:rPr lang="en-CA" dirty="0" smtClean="0">
                <a:latin typeface="+mn-lt"/>
                <a:cs typeface="Arial" charset="0"/>
              </a:rPr>
              <a:t>Canada </a:t>
            </a:r>
            <a:r>
              <a:rPr lang="en-CA" dirty="0">
                <a:latin typeface="+mn-lt"/>
                <a:cs typeface="Arial" charset="0"/>
              </a:rPr>
              <a:t>have been damaged</a:t>
            </a:r>
          </a:p>
          <a:p>
            <a:pPr algn="l" eaLnBrk="0" hangingPunct="0">
              <a:spcBef>
                <a:spcPct val="50000"/>
              </a:spcBef>
              <a:buSzPct val="135000"/>
              <a:buFont typeface="Arial" pitchFamily="34" charset="0"/>
              <a:buChar char="•"/>
            </a:pPr>
            <a:r>
              <a:rPr lang="en-CA" dirty="0">
                <a:latin typeface="+mn-lt"/>
                <a:cs typeface="Arial" charset="0"/>
              </a:rPr>
              <a:t>  </a:t>
            </a:r>
            <a:r>
              <a:rPr lang="en-CA" dirty="0" smtClean="0">
                <a:latin typeface="+mn-lt"/>
                <a:cs typeface="Arial" charset="0"/>
              </a:rPr>
              <a:t>About </a:t>
            </a:r>
            <a:r>
              <a:rPr lang="en-CA" dirty="0">
                <a:latin typeface="+mn-lt"/>
                <a:cs typeface="Arial" charset="0"/>
              </a:rPr>
              <a:t>14,000 are believed to be acidified (i.e. losing </a:t>
            </a:r>
            <a:r>
              <a:rPr lang="en-CA" dirty="0" smtClean="0">
                <a:latin typeface="+mn-lt"/>
                <a:cs typeface="Arial" charset="0"/>
              </a:rPr>
              <a:t>normal </a:t>
            </a:r>
            <a:r>
              <a:rPr lang="en-CA" dirty="0">
                <a:latin typeface="+mn-lt"/>
                <a:cs typeface="Arial" charset="0"/>
              </a:rPr>
              <a:t>life)</a:t>
            </a:r>
          </a:p>
          <a:p>
            <a:pPr lvl="1" algn="l" eaLnBrk="0" hangingPunct="0">
              <a:spcBef>
                <a:spcPct val="50000"/>
              </a:spcBef>
              <a:buSzPct val="135000"/>
              <a:buFont typeface="Arial" pitchFamily="34" charset="0"/>
              <a:buChar char="•"/>
            </a:pPr>
            <a:r>
              <a:rPr lang="en-CA" dirty="0">
                <a:latin typeface="+mn-lt"/>
                <a:cs typeface="Arial" charset="0"/>
              </a:rPr>
              <a:t>  140 Ontario lakes are fishless</a:t>
            </a:r>
          </a:p>
          <a:p>
            <a:pPr lvl="1" algn="l" eaLnBrk="0" hangingPunct="0">
              <a:spcBef>
                <a:spcPct val="50000"/>
              </a:spcBef>
              <a:buSzPct val="135000"/>
              <a:buFont typeface="Arial" pitchFamily="34" charset="0"/>
              <a:buChar char="•"/>
            </a:pPr>
            <a:r>
              <a:rPr lang="en-CA" dirty="0">
                <a:latin typeface="+mn-lt"/>
                <a:cs typeface="Arial" charset="0"/>
              </a:rPr>
              <a:t>  Nova Scotia, salmon disappearing from </a:t>
            </a:r>
            <a:r>
              <a:rPr lang="en-CA" dirty="0" smtClean="0">
                <a:latin typeface="+mn-lt"/>
                <a:cs typeface="Arial" charset="0"/>
              </a:rPr>
              <a:t>streams </a:t>
            </a:r>
            <a:endParaRPr lang="en-CA" dirty="0">
              <a:latin typeface="+mn-lt"/>
              <a:cs typeface="Arial" charset="0"/>
            </a:endParaRPr>
          </a:p>
          <a:p>
            <a:pPr algn="l" eaLnBrk="0" hangingPunct="0">
              <a:spcBef>
                <a:spcPct val="50000"/>
              </a:spcBef>
              <a:buSzPct val="135000"/>
              <a:buFont typeface="Arial" pitchFamily="34" charset="0"/>
              <a:buChar char="•"/>
            </a:pPr>
            <a:r>
              <a:rPr lang="en-CA" dirty="0">
                <a:latin typeface="+mn-lt"/>
                <a:cs typeface="Arial" charset="0"/>
              </a:rPr>
              <a:t>  In the Czech Republic nearly 60% of the </a:t>
            </a:r>
            <a:r>
              <a:rPr lang="en-CA" dirty="0" smtClean="0">
                <a:latin typeface="+mn-lt"/>
                <a:cs typeface="Arial" charset="0"/>
              </a:rPr>
              <a:t>forests damaged </a:t>
            </a:r>
            <a:r>
              <a:rPr lang="en-CA" dirty="0">
                <a:latin typeface="+mn-lt"/>
                <a:cs typeface="Arial" charset="0"/>
              </a:rPr>
              <a:t>or destroyed </a:t>
            </a:r>
          </a:p>
          <a:p>
            <a:pPr algn="l" eaLnBrk="0" hangingPunct="0">
              <a:spcBef>
                <a:spcPct val="50000"/>
              </a:spcBef>
              <a:buSzPct val="135000"/>
              <a:buFont typeface="Arial" pitchFamily="34" charset="0"/>
              <a:buChar char="•"/>
            </a:pPr>
            <a:r>
              <a:rPr lang="en-CA" dirty="0">
                <a:latin typeface="+mn-lt"/>
                <a:cs typeface="Arial" charset="0"/>
              </a:rPr>
              <a:t>  In US, some high elevation spruce forests 	(Shenandoah and Gt. Smoky Mt) have </a:t>
            </a:r>
            <a:r>
              <a:rPr lang="en-CA" dirty="0" smtClean="0">
                <a:latin typeface="+mn-lt"/>
                <a:cs typeface="Arial" charset="0"/>
              </a:rPr>
              <a:t>been affected</a:t>
            </a:r>
            <a:r>
              <a:rPr lang="en-CA" dirty="0">
                <a:latin typeface="+mn-lt"/>
                <a:cs typeface="Arial" charset="0"/>
              </a:rPr>
              <a:t>.</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220</a:t>
            </a:fld>
            <a:endParaRPr lang="en-US" dirty="0"/>
          </a:p>
        </p:txBody>
      </p:sp>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27.15                                                          00000A2DMacho Drive                    B62D94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7859" y="711911"/>
            <a:ext cx="8711859" cy="5917489"/>
          </a:xfrm>
          <a:prstGeom prst="rect">
            <a:avLst/>
          </a:prstGeom>
          <a:noFill/>
          <a:ln w="25400">
            <a:solidFill>
              <a:srgbClr val="99CCFF"/>
            </a:solidFill>
            <a:miter lim="800000"/>
            <a:headEnd/>
            <a:tailEnd/>
          </a:ln>
        </p:spPr>
      </p:pic>
      <p:sp>
        <p:nvSpPr>
          <p:cNvPr id="136195" name="Text Box 3"/>
          <p:cNvSpPr txBox="1">
            <a:spLocks noChangeArrowheads="1"/>
          </p:cNvSpPr>
          <p:nvPr/>
        </p:nvSpPr>
        <p:spPr bwMode="auto">
          <a:xfrm>
            <a:off x="442946" y="48260"/>
            <a:ext cx="8272458" cy="523220"/>
          </a:xfrm>
          <a:prstGeom prst="rect">
            <a:avLst/>
          </a:prstGeom>
          <a:noFill/>
          <a:ln w="9525">
            <a:noFill/>
            <a:miter lim="800000"/>
            <a:headEnd/>
            <a:tailEnd/>
          </a:ln>
        </p:spPr>
        <p:txBody>
          <a:bodyPr wrap="square">
            <a:spAutoFit/>
          </a:bodyPr>
          <a:lstStyle/>
          <a:p>
            <a:pPr algn="l">
              <a:spcBef>
                <a:spcPct val="50000"/>
              </a:spcBef>
            </a:pPr>
            <a:r>
              <a:rPr lang="en-US" sz="2800" dirty="0" smtClean="0">
                <a:latin typeface="Arial" charset="0"/>
              </a:rPr>
              <a:t>Effects </a:t>
            </a:r>
            <a:r>
              <a:rPr lang="en-US" sz="2800" dirty="0">
                <a:latin typeface="Arial" charset="0"/>
              </a:rPr>
              <a:t>of acidification on eastern Canadian Lakes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221</a:t>
            </a:fld>
            <a:endParaRPr lang="en-US" dirty="0"/>
          </a:p>
        </p:txBody>
      </p:sp>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C:\My Documents\Courses\slides\salmon nova scotia.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4188" y="1585913"/>
            <a:ext cx="8583612" cy="5119687"/>
          </a:xfrm>
          <a:prstGeom prst="rect">
            <a:avLst/>
          </a:prstGeom>
          <a:noFill/>
          <a:ln w="25400">
            <a:solidFill>
              <a:srgbClr val="99CCFF"/>
            </a:solidFill>
            <a:miter lim="800000"/>
            <a:headEnd/>
            <a:tailEnd/>
          </a:ln>
        </p:spPr>
      </p:pic>
      <p:sp>
        <p:nvSpPr>
          <p:cNvPr id="137219" name="Text Box 3"/>
          <p:cNvSpPr txBox="1">
            <a:spLocks noChangeArrowheads="1"/>
          </p:cNvSpPr>
          <p:nvPr/>
        </p:nvSpPr>
        <p:spPr bwMode="auto">
          <a:xfrm>
            <a:off x="381000" y="228600"/>
            <a:ext cx="8458200" cy="830263"/>
          </a:xfrm>
          <a:prstGeom prst="rect">
            <a:avLst/>
          </a:prstGeom>
          <a:noFill/>
          <a:ln w="9525">
            <a:noFill/>
            <a:miter lim="800000"/>
            <a:headEnd/>
            <a:tailEnd/>
          </a:ln>
        </p:spPr>
        <p:txBody>
          <a:bodyPr>
            <a:spAutoFit/>
          </a:bodyPr>
          <a:lstStyle/>
          <a:p>
            <a:pPr>
              <a:spcBef>
                <a:spcPct val="50000"/>
              </a:spcBef>
            </a:pPr>
            <a:r>
              <a:rPr lang="en-US" b="1" dirty="0">
                <a:latin typeface="Arial" charset="0"/>
              </a:rPr>
              <a:t>Catch of (percentage of average for 1936-1940) Atlantic salmon in Nova Scotia streams 1935 - 1980</a:t>
            </a:r>
          </a:p>
        </p:txBody>
      </p:sp>
      <p:sp>
        <p:nvSpPr>
          <p:cNvPr id="430084" name="Line 4"/>
          <p:cNvSpPr>
            <a:spLocks noChangeShapeType="1"/>
          </p:cNvSpPr>
          <p:nvPr/>
        </p:nvSpPr>
        <p:spPr bwMode="auto">
          <a:xfrm>
            <a:off x="838200" y="2743200"/>
            <a:ext cx="838200" cy="0"/>
          </a:xfrm>
          <a:prstGeom prst="line">
            <a:avLst/>
          </a:prstGeom>
          <a:noFill/>
          <a:ln w="53975">
            <a:solidFill>
              <a:schemeClr val="tx1"/>
            </a:solidFill>
            <a:round/>
            <a:headEnd/>
            <a:tailEnd/>
          </a:ln>
        </p:spPr>
        <p:txBody>
          <a:bodyPr/>
          <a:lstStyle/>
          <a:p>
            <a:endParaRPr lang="en-US" dirty="0"/>
          </a:p>
        </p:txBody>
      </p:sp>
      <p:sp>
        <p:nvSpPr>
          <p:cNvPr id="430085" name="Line 5"/>
          <p:cNvSpPr>
            <a:spLocks noChangeShapeType="1"/>
          </p:cNvSpPr>
          <p:nvPr/>
        </p:nvSpPr>
        <p:spPr bwMode="auto">
          <a:xfrm>
            <a:off x="1676400" y="2743200"/>
            <a:ext cx="7162800" cy="0"/>
          </a:xfrm>
          <a:prstGeom prst="line">
            <a:avLst/>
          </a:prstGeom>
          <a:noFill/>
          <a:ln w="53975">
            <a:solidFill>
              <a:srgbClr val="0000FF"/>
            </a:solidFill>
            <a:prstDash val="sysDot"/>
            <a:round/>
            <a:headEnd/>
            <a:tailEnd/>
          </a:ln>
        </p:spPr>
        <p:txBody>
          <a:bodyPr/>
          <a:lstStyle/>
          <a:p>
            <a:endParaRPr lang="en-US" dirty="0"/>
          </a:p>
        </p:txBody>
      </p:sp>
      <p:sp>
        <p:nvSpPr>
          <p:cNvPr id="430086" name="Text Box 6"/>
          <p:cNvSpPr txBox="1">
            <a:spLocks noChangeArrowheads="1"/>
          </p:cNvSpPr>
          <p:nvPr/>
        </p:nvSpPr>
        <p:spPr bwMode="auto">
          <a:xfrm>
            <a:off x="5867400" y="2895600"/>
            <a:ext cx="1524000" cy="457200"/>
          </a:xfrm>
          <a:prstGeom prst="rect">
            <a:avLst/>
          </a:prstGeom>
          <a:noFill/>
          <a:ln w="9525">
            <a:noFill/>
            <a:miter lim="800000"/>
            <a:headEnd/>
            <a:tailEnd/>
          </a:ln>
        </p:spPr>
        <p:txBody>
          <a:bodyPr>
            <a:spAutoFit/>
          </a:bodyPr>
          <a:lstStyle/>
          <a:p>
            <a:pPr>
              <a:spcBef>
                <a:spcPct val="50000"/>
              </a:spcBef>
            </a:pPr>
            <a:r>
              <a:rPr lang="en-US" b="1" dirty="0">
                <a:solidFill>
                  <a:srgbClr val="0000FF"/>
                </a:solidFill>
                <a:latin typeface="Arial" charset="0"/>
              </a:rPr>
              <a:t>pH &gt;5</a:t>
            </a:r>
          </a:p>
        </p:txBody>
      </p:sp>
      <p:sp>
        <p:nvSpPr>
          <p:cNvPr id="430087" name="Text Box 7"/>
          <p:cNvSpPr txBox="1">
            <a:spLocks noChangeArrowheads="1"/>
          </p:cNvSpPr>
          <p:nvPr/>
        </p:nvSpPr>
        <p:spPr bwMode="auto">
          <a:xfrm>
            <a:off x="2895600" y="3810000"/>
            <a:ext cx="1524000" cy="457200"/>
          </a:xfrm>
          <a:prstGeom prst="rect">
            <a:avLst/>
          </a:prstGeom>
          <a:noFill/>
          <a:ln w="9525">
            <a:noFill/>
            <a:miter lim="800000"/>
            <a:headEnd/>
            <a:tailEnd/>
          </a:ln>
        </p:spPr>
        <p:txBody>
          <a:bodyPr>
            <a:spAutoFit/>
          </a:bodyPr>
          <a:lstStyle/>
          <a:p>
            <a:pPr>
              <a:spcBef>
                <a:spcPct val="50000"/>
              </a:spcBef>
            </a:pPr>
            <a:r>
              <a:rPr lang="en-US" b="1" dirty="0">
                <a:solidFill>
                  <a:srgbClr val="FF0000"/>
                </a:solidFill>
                <a:latin typeface="Arial" charset="0"/>
              </a:rPr>
              <a:t>pH &lt; 5</a:t>
            </a:r>
          </a:p>
        </p:txBody>
      </p:sp>
      <p:sp>
        <p:nvSpPr>
          <p:cNvPr id="430088" name="Line 8"/>
          <p:cNvSpPr>
            <a:spLocks noChangeShapeType="1"/>
          </p:cNvSpPr>
          <p:nvPr/>
        </p:nvSpPr>
        <p:spPr bwMode="auto">
          <a:xfrm>
            <a:off x="1752600" y="2743200"/>
            <a:ext cx="7086600" cy="2895600"/>
          </a:xfrm>
          <a:prstGeom prst="line">
            <a:avLst/>
          </a:prstGeom>
          <a:noFill/>
          <a:ln w="53975">
            <a:solidFill>
              <a:srgbClr val="FF0000"/>
            </a:solidFill>
            <a:prstDash val="sysDot"/>
            <a:round/>
            <a:headEnd/>
            <a:tailEnd/>
          </a:ln>
        </p:spPr>
        <p:txBody>
          <a:bodyPr/>
          <a:lstStyle/>
          <a:p>
            <a:endParaRPr lang="en-US" dirty="0"/>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222</a:t>
            </a:fld>
            <a:endParaRPr lang="en-US" dirty="0"/>
          </a:p>
        </p:txBody>
      </p:sp>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152400" y="76200"/>
            <a:ext cx="8915400" cy="6629400"/>
          </a:xfrm>
          <a:prstGeom prst="rect">
            <a:avLst/>
          </a:prstGeom>
          <a:solidFill>
            <a:srgbClr val="CCFFFF"/>
          </a:solidFill>
          <a:ln w="9525">
            <a:solidFill>
              <a:schemeClr val="tx1"/>
            </a:solidFill>
            <a:miter lim="800000"/>
            <a:headEnd/>
            <a:tailEnd/>
          </a:ln>
        </p:spPr>
        <p:txBody>
          <a:bodyPr wrap="none" anchor="ctr"/>
          <a:lstStyle/>
          <a:p>
            <a:r>
              <a:rPr lang="en-US" dirty="0">
                <a:solidFill>
                  <a:srgbClr val="000000"/>
                </a:solidFill>
                <a:latin typeface="Arial" charset="0"/>
                <a:cs typeface="Arial" charset="0"/>
                <a:hlinkClick r:id="rId3"/>
              </a:rPr>
              <a:t> </a:t>
            </a:r>
            <a:endParaRPr lang="en-US" dirty="0">
              <a:solidFill>
                <a:srgbClr val="000000"/>
              </a:solidFill>
              <a:latin typeface="Arial" charset="0"/>
              <a:cs typeface="Arial" charset="0"/>
            </a:endParaRPr>
          </a:p>
        </p:txBody>
      </p:sp>
      <p:sp>
        <p:nvSpPr>
          <p:cNvPr id="140291" name="Line 3"/>
          <p:cNvSpPr>
            <a:spLocks noChangeShapeType="1"/>
          </p:cNvSpPr>
          <p:nvPr/>
        </p:nvSpPr>
        <p:spPr bwMode="auto">
          <a:xfrm>
            <a:off x="609600" y="2033588"/>
            <a:ext cx="3352800" cy="0"/>
          </a:xfrm>
          <a:prstGeom prst="line">
            <a:avLst/>
          </a:prstGeom>
          <a:noFill/>
          <a:ln w="38100">
            <a:solidFill>
              <a:srgbClr val="FF0000"/>
            </a:solidFill>
            <a:round/>
            <a:headEnd/>
            <a:tailEnd/>
          </a:ln>
        </p:spPr>
        <p:txBody>
          <a:bodyPr/>
          <a:lstStyle/>
          <a:p>
            <a:endParaRPr lang="en-US" dirty="0"/>
          </a:p>
        </p:txBody>
      </p:sp>
      <p:sp>
        <p:nvSpPr>
          <p:cNvPr id="140292" name="Line 4"/>
          <p:cNvSpPr>
            <a:spLocks noChangeShapeType="1"/>
          </p:cNvSpPr>
          <p:nvPr/>
        </p:nvSpPr>
        <p:spPr bwMode="auto">
          <a:xfrm>
            <a:off x="609600" y="1728788"/>
            <a:ext cx="0" cy="304800"/>
          </a:xfrm>
          <a:prstGeom prst="line">
            <a:avLst/>
          </a:prstGeom>
          <a:noFill/>
          <a:ln w="19050">
            <a:solidFill>
              <a:srgbClr val="FF0000"/>
            </a:solidFill>
            <a:round/>
            <a:headEnd/>
            <a:tailEnd/>
          </a:ln>
        </p:spPr>
        <p:txBody>
          <a:bodyPr/>
          <a:lstStyle/>
          <a:p>
            <a:endParaRPr lang="en-US" dirty="0"/>
          </a:p>
        </p:txBody>
      </p:sp>
      <p:sp>
        <p:nvSpPr>
          <p:cNvPr id="140293" name="Line 5"/>
          <p:cNvSpPr>
            <a:spLocks noChangeShapeType="1"/>
          </p:cNvSpPr>
          <p:nvPr/>
        </p:nvSpPr>
        <p:spPr bwMode="auto">
          <a:xfrm>
            <a:off x="1066800" y="1728788"/>
            <a:ext cx="0" cy="304800"/>
          </a:xfrm>
          <a:prstGeom prst="line">
            <a:avLst/>
          </a:prstGeom>
          <a:noFill/>
          <a:ln w="19050">
            <a:solidFill>
              <a:srgbClr val="FF0000"/>
            </a:solidFill>
            <a:round/>
            <a:headEnd/>
            <a:tailEnd/>
          </a:ln>
        </p:spPr>
        <p:txBody>
          <a:bodyPr/>
          <a:lstStyle/>
          <a:p>
            <a:endParaRPr lang="en-US" dirty="0"/>
          </a:p>
        </p:txBody>
      </p:sp>
      <p:sp>
        <p:nvSpPr>
          <p:cNvPr id="140294" name="Line 6"/>
          <p:cNvSpPr>
            <a:spLocks noChangeShapeType="1"/>
          </p:cNvSpPr>
          <p:nvPr/>
        </p:nvSpPr>
        <p:spPr bwMode="auto">
          <a:xfrm>
            <a:off x="1524000" y="1728788"/>
            <a:ext cx="0" cy="304800"/>
          </a:xfrm>
          <a:prstGeom prst="line">
            <a:avLst/>
          </a:prstGeom>
          <a:noFill/>
          <a:ln w="19050">
            <a:solidFill>
              <a:srgbClr val="FF0000"/>
            </a:solidFill>
            <a:round/>
            <a:headEnd/>
            <a:tailEnd/>
          </a:ln>
        </p:spPr>
        <p:txBody>
          <a:bodyPr/>
          <a:lstStyle/>
          <a:p>
            <a:endParaRPr lang="en-US" dirty="0"/>
          </a:p>
        </p:txBody>
      </p:sp>
      <p:sp>
        <p:nvSpPr>
          <p:cNvPr id="140295" name="Line 7"/>
          <p:cNvSpPr>
            <a:spLocks noChangeShapeType="1"/>
          </p:cNvSpPr>
          <p:nvPr/>
        </p:nvSpPr>
        <p:spPr bwMode="auto">
          <a:xfrm>
            <a:off x="1981200" y="1728788"/>
            <a:ext cx="0" cy="304800"/>
          </a:xfrm>
          <a:prstGeom prst="line">
            <a:avLst/>
          </a:prstGeom>
          <a:noFill/>
          <a:ln w="19050">
            <a:solidFill>
              <a:srgbClr val="FF0000"/>
            </a:solidFill>
            <a:round/>
            <a:headEnd/>
            <a:tailEnd/>
          </a:ln>
        </p:spPr>
        <p:txBody>
          <a:bodyPr/>
          <a:lstStyle/>
          <a:p>
            <a:endParaRPr lang="en-US" dirty="0"/>
          </a:p>
        </p:txBody>
      </p:sp>
      <p:sp>
        <p:nvSpPr>
          <p:cNvPr id="140296" name="Line 8"/>
          <p:cNvSpPr>
            <a:spLocks noChangeShapeType="1"/>
          </p:cNvSpPr>
          <p:nvPr/>
        </p:nvSpPr>
        <p:spPr bwMode="auto">
          <a:xfrm>
            <a:off x="2514600" y="1728788"/>
            <a:ext cx="0" cy="304800"/>
          </a:xfrm>
          <a:prstGeom prst="line">
            <a:avLst/>
          </a:prstGeom>
          <a:noFill/>
          <a:ln w="19050">
            <a:solidFill>
              <a:srgbClr val="FF0000"/>
            </a:solidFill>
            <a:round/>
            <a:headEnd/>
            <a:tailEnd/>
          </a:ln>
        </p:spPr>
        <p:txBody>
          <a:bodyPr/>
          <a:lstStyle/>
          <a:p>
            <a:endParaRPr lang="en-US" dirty="0"/>
          </a:p>
        </p:txBody>
      </p:sp>
      <p:sp>
        <p:nvSpPr>
          <p:cNvPr id="140297" name="Line 9"/>
          <p:cNvSpPr>
            <a:spLocks noChangeShapeType="1"/>
          </p:cNvSpPr>
          <p:nvPr/>
        </p:nvSpPr>
        <p:spPr bwMode="auto">
          <a:xfrm>
            <a:off x="2971800" y="1728788"/>
            <a:ext cx="0" cy="304800"/>
          </a:xfrm>
          <a:prstGeom prst="line">
            <a:avLst/>
          </a:prstGeom>
          <a:noFill/>
          <a:ln w="19050">
            <a:solidFill>
              <a:srgbClr val="FF0000"/>
            </a:solidFill>
            <a:round/>
            <a:headEnd/>
            <a:tailEnd/>
          </a:ln>
        </p:spPr>
        <p:txBody>
          <a:bodyPr/>
          <a:lstStyle/>
          <a:p>
            <a:endParaRPr lang="en-US" dirty="0"/>
          </a:p>
        </p:txBody>
      </p:sp>
      <p:sp>
        <p:nvSpPr>
          <p:cNvPr id="140298" name="Line 10"/>
          <p:cNvSpPr>
            <a:spLocks noChangeShapeType="1"/>
          </p:cNvSpPr>
          <p:nvPr/>
        </p:nvSpPr>
        <p:spPr bwMode="auto">
          <a:xfrm>
            <a:off x="3429000" y="1728788"/>
            <a:ext cx="0" cy="304800"/>
          </a:xfrm>
          <a:prstGeom prst="line">
            <a:avLst/>
          </a:prstGeom>
          <a:noFill/>
          <a:ln w="19050">
            <a:solidFill>
              <a:srgbClr val="FF0000"/>
            </a:solidFill>
            <a:round/>
            <a:headEnd/>
            <a:tailEnd/>
          </a:ln>
        </p:spPr>
        <p:txBody>
          <a:bodyPr/>
          <a:lstStyle/>
          <a:p>
            <a:endParaRPr lang="en-US" dirty="0"/>
          </a:p>
        </p:txBody>
      </p:sp>
      <p:sp>
        <p:nvSpPr>
          <p:cNvPr id="140299" name="Line 11"/>
          <p:cNvSpPr>
            <a:spLocks noChangeShapeType="1"/>
          </p:cNvSpPr>
          <p:nvPr/>
        </p:nvSpPr>
        <p:spPr bwMode="auto">
          <a:xfrm>
            <a:off x="3886200" y="1500188"/>
            <a:ext cx="0" cy="533400"/>
          </a:xfrm>
          <a:prstGeom prst="line">
            <a:avLst/>
          </a:prstGeom>
          <a:noFill/>
          <a:ln w="19050" cap="rnd">
            <a:solidFill>
              <a:schemeClr val="tx2"/>
            </a:solidFill>
            <a:prstDash val="sysDot"/>
            <a:round/>
            <a:headEnd/>
            <a:tailEnd/>
          </a:ln>
        </p:spPr>
        <p:txBody>
          <a:bodyPr/>
          <a:lstStyle/>
          <a:p>
            <a:endParaRPr lang="en-US" dirty="0"/>
          </a:p>
        </p:txBody>
      </p:sp>
      <p:sp>
        <p:nvSpPr>
          <p:cNvPr id="140300" name="Line 12"/>
          <p:cNvSpPr>
            <a:spLocks noChangeShapeType="1"/>
          </p:cNvSpPr>
          <p:nvPr/>
        </p:nvSpPr>
        <p:spPr bwMode="auto">
          <a:xfrm>
            <a:off x="3886200" y="2033588"/>
            <a:ext cx="3276600" cy="0"/>
          </a:xfrm>
          <a:prstGeom prst="line">
            <a:avLst/>
          </a:prstGeom>
          <a:noFill/>
          <a:ln w="38100">
            <a:solidFill>
              <a:schemeClr val="accent2"/>
            </a:solidFill>
            <a:round/>
            <a:headEnd/>
            <a:tailEnd/>
          </a:ln>
        </p:spPr>
        <p:txBody>
          <a:bodyPr/>
          <a:lstStyle/>
          <a:p>
            <a:endParaRPr lang="en-US" dirty="0"/>
          </a:p>
        </p:txBody>
      </p:sp>
      <p:sp>
        <p:nvSpPr>
          <p:cNvPr id="140301" name="Line 13"/>
          <p:cNvSpPr>
            <a:spLocks noChangeShapeType="1"/>
          </p:cNvSpPr>
          <p:nvPr/>
        </p:nvSpPr>
        <p:spPr bwMode="auto">
          <a:xfrm>
            <a:off x="4343400" y="1728788"/>
            <a:ext cx="0" cy="304800"/>
          </a:xfrm>
          <a:prstGeom prst="line">
            <a:avLst/>
          </a:prstGeom>
          <a:noFill/>
          <a:ln w="19050">
            <a:solidFill>
              <a:schemeClr val="accent2"/>
            </a:solidFill>
            <a:round/>
            <a:headEnd/>
            <a:tailEnd/>
          </a:ln>
        </p:spPr>
        <p:txBody>
          <a:bodyPr/>
          <a:lstStyle/>
          <a:p>
            <a:endParaRPr lang="en-US" dirty="0"/>
          </a:p>
        </p:txBody>
      </p:sp>
      <p:sp>
        <p:nvSpPr>
          <p:cNvPr id="140302" name="Line 14"/>
          <p:cNvSpPr>
            <a:spLocks noChangeShapeType="1"/>
          </p:cNvSpPr>
          <p:nvPr/>
        </p:nvSpPr>
        <p:spPr bwMode="auto">
          <a:xfrm>
            <a:off x="4800600" y="1728788"/>
            <a:ext cx="0" cy="304800"/>
          </a:xfrm>
          <a:prstGeom prst="line">
            <a:avLst/>
          </a:prstGeom>
          <a:noFill/>
          <a:ln w="19050">
            <a:solidFill>
              <a:schemeClr val="accent2"/>
            </a:solidFill>
            <a:round/>
            <a:headEnd/>
            <a:tailEnd/>
          </a:ln>
        </p:spPr>
        <p:txBody>
          <a:bodyPr/>
          <a:lstStyle/>
          <a:p>
            <a:endParaRPr lang="en-US" dirty="0"/>
          </a:p>
        </p:txBody>
      </p:sp>
      <p:sp>
        <p:nvSpPr>
          <p:cNvPr id="140303" name="Line 15"/>
          <p:cNvSpPr>
            <a:spLocks noChangeShapeType="1"/>
          </p:cNvSpPr>
          <p:nvPr/>
        </p:nvSpPr>
        <p:spPr bwMode="auto">
          <a:xfrm>
            <a:off x="5257800" y="1728788"/>
            <a:ext cx="0" cy="304800"/>
          </a:xfrm>
          <a:prstGeom prst="line">
            <a:avLst/>
          </a:prstGeom>
          <a:noFill/>
          <a:ln w="19050">
            <a:solidFill>
              <a:schemeClr val="accent2"/>
            </a:solidFill>
            <a:round/>
            <a:headEnd/>
            <a:tailEnd/>
          </a:ln>
        </p:spPr>
        <p:txBody>
          <a:bodyPr/>
          <a:lstStyle/>
          <a:p>
            <a:endParaRPr lang="en-US" dirty="0"/>
          </a:p>
        </p:txBody>
      </p:sp>
      <p:sp>
        <p:nvSpPr>
          <p:cNvPr id="140304" name="Line 16"/>
          <p:cNvSpPr>
            <a:spLocks noChangeShapeType="1"/>
          </p:cNvSpPr>
          <p:nvPr/>
        </p:nvSpPr>
        <p:spPr bwMode="auto">
          <a:xfrm>
            <a:off x="5791200" y="1728788"/>
            <a:ext cx="0" cy="304800"/>
          </a:xfrm>
          <a:prstGeom prst="line">
            <a:avLst/>
          </a:prstGeom>
          <a:noFill/>
          <a:ln w="19050">
            <a:solidFill>
              <a:schemeClr val="accent2"/>
            </a:solidFill>
            <a:round/>
            <a:headEnd/>
            <a:tailEnd/>
          </a:ln>
        </p:spPr>
        <p:txBody>
          <a:bodyPr/>
          <a:lstStyle/>
          <a:p>
            <a:endParaRPr lang="en-US" dirty="0"/>
          </a:p>
        </p:txBody>
      </p:sp>
      <p:sp>
        <p:nvSpPr>
          <p:cNvPr id="140305" name="Line 17"/>
          <p:cNvSpPr>
            <a:spLocks noChangeShapeType="1"/>
          </p:cNvSpPr>
          <p:nvPr/>
        </p:nvSpPr>
        <p:spPr bwMode="auto">
          <a:xfrm>
            <a:off x="6248400" y="1728788"/>
            <a:ext cx="0" cy="304800"/>
          </a:xfrm>
          <a:prstGeom prst="line">
            <a:avLst/>
          </a:prstGeom>
          <a:noFill/>
          <a:ln w="19050">
            <a:solidFill>
              <a:schemeClr val="accent2"/>
            </a:solidFill>
            <a:round/>
            <a:headEnd/>
            <a:tailEnd/>
          </a:ln>
        </p:spPr>
        <p:txBody>
          <a:bodyPr/>
          <a:lstStyle/>
          <a:p>
            <a:endParaRPr lang="en-US" dirty="0"/>
          </a:p>
        </p:txBody>
      </p:sp>
      <p:sp>
        <p:nvSpPr>
          <p:cNvPr id="140306" name="Line 18"/>
          <p:cNvSpPr>
            <a:spLocks noChangeShapeType="1"/>
          </p:cNvSpPr>
          <p:nvPr/>
        </p:nvSpPr>
        <p:spPr bwMode="auto">
          <a:xfrm>
            <a:off x="6705600" y="1728788"/>
            <a:ext cx="0" cy="304800"/>
          </a:xfrm>
          <a:prstGeom prst="line">
            <a:avLst/>
          </a:prstGeom>
          <a:noFill/>
          <a:ln w="19050">
            <a:solidFill>
              <a:schemeClr val="accent2"/>
            </a:solidFill>
            <a:round/>
            <a:headEnd/>
            <a:tailEnd/>
          </a:ln>
        </p:spPr>
        <p:txBody>
          <a:bodyPr/>
          <a:lstStyle/>
          <a:p>
            <a:endParaRPr lang="en-US" dirty="0"/>
          </a:p>
        </p:txBody>
      </p:sp>
      <p:sp>
        <p:nvSpPr>
          <p:cNvPr id="140307" name="Line 19"/>
          <p:cNvSpPr>
            <a:spLocks noChangeShapeType="1"/>
          </p:cNvSpPr>
          <p:nvPr/>
        </p:nvSpPr>
        <p:spPr bwMode="auto">
          <a:xfrm>
            <a:off x="7162800" y="1728788"/>
            <a:ext cx="0" cy="304800"/>
          </a:xfrm>
          <a:prstGeom prst="line">
            <a:avLst/>
          </a:prstGeom>
          <a:noFill/>
          <a:ln w="19050">
            <a:solidFill>
              <a:schemeClr val="accent2"/>
            </a:solidFill>
            <a:round/>
            <a:headEnd/>
            <a:tailEnd/>
          </a:ln>
        </p:spPr>
        <p:txBody>
          <a:bodyPr/>
          <a:lstStyle/>
          <a:p>
            <a:endParaRPr lang="en-US" dirty="0"/>
          </a:p>
        </p:txBody>
      </p:sp>
      <p:sp>
        <p:nvSpPr>
          <p:cNvPr id="140308" name="Text Box 20"/>
          <p:cNvSpPr txBox="1">
            <a:spLocks noChangeArrowheads="1"/>
          </p:cNvSpPr>
          <p:nvPr/>
        </p:nvSpPr>
        <p:spPr bwMode="auto">
          <a:xfrm>
            <a:off x="457200" y="1347788"/>
            <a:ext cx="7315200" cy="457200"/>
          </a:xfrm>
          <a:prstGeom prst="rect">
            <a:avLst/>
          </a:prstGeom>
          <a:noFill/>
          <a:ln w="9525">
            <a:noFill/>
            <a:miter lim="800000"/>
            <a:headEnd/>
            <a:tailEnd/>
          </a:ln>
        </p:spPr>
        <p:txBody>
          <a:bodyPr>
            <a:spAutoFit/>
          </a:bodyPr>
          <a:lstStyle/>
          <a:p>
            <a:pPr algn="l">
              <a:spcBef>
                <a:spcPct val="50000"/>
              </a:spcBef>
            </a:pPr>
            <a:r>
              <a:rPr lang="en-US" b="1" dirty="0">
                <a:solidFill>
                  <a:srgbClr val="FF0000"/>
                </a:solidFill>
                <a:latin typeface="Arial Narrow" pitchFamily="34" charset="0"/>
              </a:rPr>
              <a:t>0    1     2     3     4     5    6</a:t>
            </a:r>
            <a:r>
              <a:rPr lang="en-US" b="1" dirty="0">
                <a:latin typeface="Arial Narrow" pitchFamily="34" charset="0"/>
              </a:rPr>
              <a:t>     7    </a:t>
            </a:r>
            <a:r>
              <a:rPr lang="en-US" b="1" dirty="0">
                <a:solidFill>
                  <a:schemeClr val="accent2"/>
                </a:solidFill>
                <a:latin typeface="Arial Narrow" pitchFamily="34" charset="0"/>
              </a:rPr>
              <a:t>8     9   10    11   12  13  14</a:t>
            </a:r>
          </a:p>
        </p:txBody>
      </p:sp>
      <p:sp>
        <p:nvSpPr>
          <p:cNvPr id="140309" name="Line 21"/>
          <p:cNvSpPr>
            <a:spLocks noChangeShapeType="1"/>
          </p:cNvSpPr>
          <p:nvPr/>
        </p:nvSpPr>
        <p:spPr bwMode="auto">
          <a:xfrm>
            <a:off x="1371600" y="2209800"/>
            <a:ext cx="2514600" cy="0"/>
          </a:xfrm>
          <a:prstGeom prst="line">
            <a:avLst/>
          </a:prstGeom>
          <a:noFill/>
          <a:ln w="38100">
            <a:solidFill>
              <a:srgbClr val="FF0000"/>
            </a:solidFill>
            <a:round/>
            <a:headEnd type="triangle" w="lg" len="med"/>
            <a:tailEnd type="triangle" w="lg" len="med"/>
          </a:ln>
        </p:spPr>
        <p:txBody>
          <a:bodyPr/>
          <a:lstStyle/>
          <a:p>
            <a:endParaRPr lang="en-US" dirty="0"/>
          </a:p>
        </p:txBody>
      </p:sp>
      <p:sp>
        <p:nvSpPr>
          <p:cNvPr id="140310" name="Line 22"/>
          <p:cNvSpPr>
            <a:spLocks noChangeShapeType="1"/>
          </p:cNvSpPr>
          <p:nvPr/>
        </p:nvSpPr>
        <p:spPr bwMode="auto">
          <a:xfrm>
            <a:off x="2209800" y="2033588"/>
            <a:ext cx="0" cy="4419600"/>
          </a:xfrm>
          <a:prstGeom prst="line">
            <a:avLst/>
          </a:prstGeom>
          <a:noFill/>
          <a:ln w="9525">
            <a:solidFill>
              <a:schemeClr val="tx1"/>
            </a:solidFill>
            <a:round/>
            <a:headEnd/>
            <a:tailEnd/>
          </a:ln>
        </p:spPr>
        <p:txBody>
          <a:bodyPr/>
          <a:lstStyle/>
          <a:p>
            <a:endParaRPr lang="en-US" dirty="0"/>
          </a:p>
        </p:txBody>
      </p:sp>
      <p:sp>
        <p:nvSpPr>
          <p:cNvPr id="455703" name="Text Box 23"/>
          <p:cNvSpPr txBox="1">
            <a:spLocks noChangeArrowheads="1"/>
          </p:cNvSpPr>
          <p:nvPr/>
        </p:nvSpPr>
        <p:spPr bwMode="auto">
          <a:xfrm>
            <a:off x="3810000" y="2185988"/>
            <a:ext cx="2438400" cy="4291012"/>
          </a:xfrm>
          <a:prstGeom prst="rect">
            <a:avLst/>
          </a:prstGeom>
          <a:noFill/>
          <a:ln w="9525">
            <a:noFill/>
            <a:miter lim="800000"/>
            <a:headEnd/>
            <a:tailEnd/>
          </a:ln>
        </p:spPr>
        <p:txBody>
          <a:bodyPr>
            <a:spAutoFit/>
          </a:bodyPr>
          <a:lstStyle/>
          <a:p>
            <a:pPr algn="l">
              <a:spcBef>
                <a:spcPct val="50000"/>
              </a:spcBef>
            </a:pPr>
            <a:r>
              <a:rPr lang="en-US" b="1" dirty="0">
                <a:latin typeface="Arial Narrow" pitchFamily="34" charset="0"/>
              </a:rPr>
              <a:t>Small mouth bass</a:t>
            </a:r>
          </a:p>
          <a:p>
            <a:pPr algn="l">
              <a:spcBef>
                <a:spcPct val="50000"/>
              </a:spcBef>
            </a:pPr>
            <a:r>
              <a:rPr lang="en-US" b="1" dirty="0">
                <a:latin typeface="Arial Narrow" pitchFamily="34" charset="0"/>
              </a:rPr>
              <a:t>Lake trout </a:t>
            </a:r>
          </a:p>
          <a:p>
            <a:pPr algn="l">
              <a:spcBef>
                <a:spcPct val="50000"/>
              </a:spcBef>
            </a:pPr>
            <a:r>
              <a:rPr lang="en-US" b="1" dirty="0">
                <a:latin typeface="Arial Narrow" pitchFamily="34" charset="0"/>
              </a:rPr>
              <a:t>Brook trout</a:t>
            </a:r>
          </a:p>
          <a:p>
            <a:pPr algn="l">
              <a:spcBef>
                <a:spcPct val="50000"/>
              </a:spcBef>
            </a:pPr>
            <a:r>
              <a:rPr lang="en-US" b="1" dirty="0">
                <a:latin typeface="Arial Narrow" pitchFamily="34" charset="0"/>
              </a:rPr>
              <a:t>Yellow perch</a:t>
            </a:r>
          </a:p>
          <a:p>
            <a:pPr algn="l">
              <a:spcBef>
                <a:spcPct val="50000"/>
              </a:spcBef>
            </a:pPr>
            <a:r>
              <a:rPr lang="en-US" b="1" dirty="0">
                <a:latin typeface="Arial Narrow" pitchFamily="34" charset="0"/>
              </a:rPr>
              <a:t>Salamander</a:t>
            </a:r>
          </a:p>
          <a:p>
            <a:pPr algn="l">
              <a:spcBef>
                <a:spcPct val="50000"/>
              </a:spcBef>
            </a:pPr>
            <a:r>
              <a:rPr lang="en-US" b="1" dirty="0">
                <a:latin typeface="Arial Narrow" pitchFamily="34" charset="0"/>
              </a:rPr>
              <a:t>Mayfly</a:t>
            </a:r>
          </a:p>
          <a:p>
            <a:pPr algn="l">
              <a:spcBef>
                <a:spcPct val="50000"/>
              </a:spcBef>
            </a:pPr>
            <a:r>
              <a:rPr lang="en-US" b="1" dirty="0">
                <a:latin typeface="Arial Narrow" pitchFamily="34" charset="0"/>
              </a:rPr>
              <a:t>Whirligig</a:t>
            </a:r>
          </a:p>
          <a:p>
            <a:pPr algn="l">
              <a:spcBef>
                <a:spcPct val="50000"/>
              </a:spcBef>
            </a:pPr>
            <a:r>
              <a:rPr lang="en-US" b="1" dirty="0">
                <a:latin typeface="Arial Narrow" pitchFamily="34" charset="0"/>
              </a:rPr>
              <a:t>Water boatman</a:t>
            </a:r>
          </a:p>
        </p:txBody>
      </p:sp>
      <p:sp>
        <p:nvSpPr>
          <p:cNvPr id="455704" name="Line 24"/>
          <p:cNvSpPr>
            <a:spLocks noChangeShapeType="1"/>
          </p:cNvSpPr>
          <p:nvPr/>
        </p:nvSpPr>
        <p:spPr bwMode="auto">
          <a:xfrm flipH="1">
            <a:off x="3200400" y="2414588"/>
            <a:ext cx="685800" cy="0"/>
          </a:xfrm>
          <a:prstGeom prst="line">
            <a:avLst/>
          </a:prstGeom>
          <a:noFill/>
          <a:ln w="38100">
            <a:solidFill>
              <a:srgbClr val="993366"/>
            </a:solidFill>
            <a:round/>
            <a:headEnd/>
            <a:tailEnd type="diamond" w="lg" len="med"/>
          </a:ln>
        </p:spPr>
        <p:txBody>
          <a:bodyPr/>
          <a:lstStyle/>
          <a:p>
            <a:endParaRPr lang="en-US" dirty="0"/>
          </a:p>
        </p:txBody>
      </p:sp>
      <p:sp>
        <p:nvSpPr>
          <p:cNvPr id="455705" name="Line 25"/>
          <p:cNvSpPr>
            <a:spLocks noChangeShapeType="1"/>
          </p:cNvSpPr>
          <p:nvPr/>
        </p:nvSpPr>
        <p:spPr bwMode="auto">
          <a:xfrm flipH="1">
            <a:off x="2590800" y="2947988"/>
            <a:ext cx="1295400" cy="0"/>
          </a:xfrm>
          <a:prstGeom prst="line">
            <a:avLst/>
          </a:prstGeom>
          <a:noFill/>
          <a:ln w="38100">
            <a:solidFill>
              <a:srgbClr val="993366"/>
            </a:solidFill>
            <a:round/>
            <a:headEnd/>
            <a:tailEnd type="diamond" w="lg" len="med"/>
          </a:ln>
        </p:spPr>
        <p:txBody>
          <a:bodyPr/>
          <a:lstStyle/>
          <a:p>
            <a:endParaRPr lang="en-US" dirty="0"/>
          </a:p>
        </p:txBody>
      </p:sp>
      <p:sp>
        <p:nvSpPr>
          <p:cNvPr id="455706" name="Line 26"/>
          <p:cNvSpPr>
            <a:spLocks noChangeShapeType="1"/>
          </p:cNvSpPr>
          <p:nvPr/>
        </p:nvSpPr>
        <p:spPr bwMode="auto">
          <a:xfrm flipH="1">
            <a:off x="2895600" y="3557588"/>
            <a:ext cx="990600" cy="0"/>
          </a:xfrm>
          <a:prstGeom prst="line">
            <a:avLst/>
          </a:prstGeom>
          <a:noFill/>
          <a:ln w="38100">
            <a:solidFill>
              <a:srgbClr val="993366"/>
            </a:solidFill>
            <a:round/>
            <a:headEnd/>
            <a:tailEnd type="diamond" w="lg" len="med"/>
          </a:ln>
        </p:spPr>
        <p:txBody>
          <a:bodyPr/>
          <a:lstStyle/>
          <a:p>
            <a:endParaRPr lang="en-US" dirty="0"/>
          </a:p>
        </p:txBody>
      </p:sp>
      <p:sp>
        <p:nvSpPr>
          <p:cNvPr id="455707" name="Line 27"/>
          <p:cNvSpPr>
            <a:spLocks noChangeShapeType="1"/>
          </p:cNvSpPr>
          <p:nvPr/>
        </p:nvSpPr>
        <p:spPr bwMode="auto">
          <a:xfrm flipH="1">
            <a:off x="2590800" y="4090988"/>
            <a:ext cx="1295400" cy="0"/>
          </a:xfrm>
          <a:prstGeom prst="line">
            <a:avLst/>
          </a:prstGeom>
          <a:noFill/>
          <a:ln w="38100">
            <a:solidFill>
              <a:srgbClr val="993366"/>
            </a:solidFill>
            <a:round/>
            <a:headEnd/>
            <a:tailEnd type="diamond" w="lg" len="med"/>
          </a:ln>
        </p:spPr>
        <p:txBody>
          <a:bodyPr/>
          <a:lstStyle/>
          <a:p>
            <a:endParaRPr lang="en-US" dirty="0"/>
          </a:p>
        </p:txBody>
      </p:sp>
      <p:sp>
        <p:nvSpPr>
          <p:cNvPr id="455708" name="Line 28"/>
          <p:cNvSpPr>
            <a:spLocks noChangeShapeType="1"/>
          </p:cNvSpPr>
          <p:nvPr/>
        </p:nvSpPr>
        <p:spPr bwMode="auto">
          <a:xfrm flipH="1">
            <a:off x="2819400" y="4624388"/>
            <a:ext cx="1066800" cy="0"/>
          </a:xfrm>
          <a:prstGeom prst="line">
            <a:avLst/>
          </a:prstGeom>
          <a:noFill/>
          <a:ln w="38100">
            <a:solidFill>
              <a:srgbClr val="993366"/>
            </a:solidFill>
            <a:round/>
            <a:headEnd/>
            <a:tailEnd type="diamond" w="lg" len="med"/>
          </a:ln>
        </p:spPr>
        <p:txBody>
          <a:bodyPr/>
          <a:lstStyle/>
          <a:p>
            <a:endParaRPr lang="en-US" dirty="0"/>
          </a:p>
        </p:txBody>
      </p:sp>
      <p:sp>
        <p:nvSpPr>
          <p:cNvPr id="455709" name="Line 29"/>
          <p:cNvSpPr>
            <a:spLocks noChangeShapeType="1"/>
          </p:cNvSpPr>
          <p:nvPr/>
        </p:nvSpPr>
        <p:spPr bwMode="auto">
          <a:xfrm flipH="1">
            <a:off x="3352800" y="5157788"/>
            <a:ext cx="533400" cy="0"/>
          </a:xfrm>
          <a:prstGeom prst="line">
            <a:avLst/>
          </a:prstGeom>
          <a:noFill/>
          <a:ln w="38100">
            <a:solidFill>
              <a:srgbClr val="993366"/>
            </a:solidFill>
            <a:round/>
            <a:headEnd/>
            <a:tailEnd type="diamond" w="lg" len="med"/>
          </a:ln>
        </p:spPr>
        <p:txBody>
          <a:bodyPr/>
          <a:lstStyle/>
          <a:p>
            <a:endParaRPr lang="en-US" dirty="0"/>
          </a:p>
        </p:txBody>
      </p:sp>
      <p:sp>
        <p:nvSpPr>
          <p:cNvPr id="455710" name="Line 30"/>
          <p:cNvSpPr>
            <a:spLocks noChangeShapeType="1"/>
          </p:cNvSpPr>
          <p:nvPr/>
        </p:nvSpPr>
        <p:spPr bwMode="auto">
          <a:xfrm flipH="1">
            <a:off x="2209800" y="5691188"/>
            <a:ext cx="1676400" cy="0"/>
          </a:xfrm>
          <a:prstGeom prst="line">
            <a:avLst/>
          </a:prstGeom>
          <a:noFill/>
          <a:ln w="38100">
            <a:solidFill>
              <a:srgbClr val="993366"/>
            </a:solidFill>
            <a:round/>
            <a:headEnd/>
            <a:tailEnd type="diamond" w="lg" len="med"/>
          </a:ln>
        </p:spPr>
        <p:txBody>
          <a:bodyPr/>
          <a:lstStyle/>
          <a:p>
            <a:endParaRPr lang="en-US" dirty="0"/>
          </a:p>
        </p:txBody>
      </p:sp>
      <p:sp>
        <p:nvSpPr>
          <p:cNvPr id="455711" name="Line 31"/>
          <p:cNvSpPr>
            <a:spLocks noChangeShapeType="1"/>
          </p:cNvSpPr>
          <p:nvPr/>
        </p:nvSpPr>
        <p:spPr bwMode="auto">
          <a:xfrm flipH="1">
            <a:off x="2209800" y="6300788"/>
            <a:ext cx="1676400" cy="0"/>
          </a:xfrm>
          <a:prstGeom prst="line">
            <a:avLst/>
          </a:prstGeom>
          <a:noFill/>
          <a:ln w="38100">
            <a:solidFill>
              <a:srgbClr val="993366"/>
            </a:solidFill>
            <a:round/>
            <a:headEnd/>
            <a:tailEnd type="diamond" w="lg" len="med"/>
          </a:ln>
        </p:spPr>
        <p:txBody>
          <a:bodyPr/>
          <a:lstStyle/>
          <a:p>
            <a:endParaRPr lang="en-US" dirty="0"/>
          </a:p>
        </p:txBody>
      </p:sp>
      <p:sp>
        <p:nvSpPr>
          <p:cNvPr id="140320" name="Text Box 32"/>
          <p:cNvSpPr txBox="1">
            <a:spLocks noChangeArrowheads="1"/>
          </p:cNvSpPr>
          <p:nvPr/>
        </p:nvSpPr>
        <p:spPr bwMode="auto">
          <a:xfrm>
            <a:off x="1676400" y="152400"/>
            <a:ext cx="4038600" cy="822325"/>
          </a:xfrm>
          <a:prstGeom prst="rect">
            <a:avLst/>
          </a:prstGeom>
          <a:noFill/>
          <a:ln w="9525">
            <a:noFill/>
            <a:miter lim="800000"/>
            <a:headEnd/>
            <a:tailEnd/>
          </a:ln>
        </p:spPr>
        <p:txBody>
          <a:bodyPr>
            <a:spAutoFit/>
          </a:bodyPr>
          <a:lstStyle/>
          <a:p>
            <a:r>
              <a:rPr lang="en-US" b="1" dirty="0">
                <a:latin typeface="Arial" charset="0"/>
              </a:rPr>
              <a:t>Mean for Adirondak Lakes</a:t>
            </a:r>
          </a:p>
          <a:p>
            <a:pPr algn="l"/>
            <a:r>
              <a:rPr lang="en-US" b="1" dirty="0">
                <a:latin typeface="Arial" charset="0"/>
              </a:rPr>
              <a:t>       1995    1930s</a:t>
            </a:r>
          </a:p>
        </p:txBody>
      </p:sp>
      <p:sp>
        <p:nvSpPr>
          <p:cNvPr id="140321" name="Line 33"/>
          <p:cNvSpPr>
            <a:spLocks noChangeShapeType="1"/>
          </p:cNvSpPr>
          <p:nvPr/>
        </p:nvSpPr>
        <p:spPr bwMode="auto">
          <a:xfrm>
            <a:off x="2667000" y="914400"/>
            <a:ext cx="0" cy="914400"/>
          </a:xfrm>
          <a:prstGeom prst="line">
            <a:avLst/>
          </a:prstGeom>
          <a:noFill/>
          <a:ln w="38100">
            <a:solidFill>
              <a:srgbClr val="FF0000"/>
            </a:solidFill>
            <a:prstDash val="sysDot"/>
            <a:round/>
            <a:headEnd/>
            <a:tailEnd type="triangle" w="lg" len="med"/>
          </a:ln>
        </p:spPr>
        <p:txBody>
          <a:bodyPr/>
          <a:lstStyle/>
          <a:p>
            <a:endParaRPr lang="en-US" dirty="0"/>
          </a:p>
        </p:txBody>
      </p:sp>
      <p:sp>
        <p:nvSpPr>
          <p:cNvPr id="140322" name="Line 34"/>
          <p:cNvSpPr>
            <a:spLocks noChangeShapeType="1"/>
          </p:cNvSpPr>
          <p:nvPr/>
        </p:nvSpPr>
        <p:spPr bwMode="auto">
          <a:xfrm>
            <a:off x="3733800" y="914400"/>
            <a:ext cx="0" cy="914400"/>
          </a:xfrm>
          <a:prstGeom prst="line">
            <a:avLst/>
          </a:prstGeom>
          <a:noFill/>
          <a:ln w="38100">
            <a:solidFill>
              <a:srgbClr val="FF0000"/>
            </a:solidFill>
            <a:prstDash val="sysDot"/>
            <a:round/>
            <a:headEnd/>
            <a:tailEnd type="triangle" w="lg" len="med"/>
          </a:ln>
        </p:spPr>
        <p:txBody>
          <a:bodyPr/>
          <a:lstStyle/>
          <a:p>
            <a:endParaRPr lang="en-US" dirty="0"/>
          </a:p>
        </p:txBody>
      </p:sp>
      <p:pic>
        <p:nvPicPr>
          <p:cNvPr id="455715" name="Picture 35" descr="http://www.mytaxidermy.com/jpgs/gallery/fish/smallMouth0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553200" y="228600"/>
            <a:ext cx="2362200" cy="1771650"/>
          </a:xfrm>
          <a:prstGeom prst="rect">
            <a:avLst/>
          </a:prstGeom>
          <a:noFill/>
          <a:ln w="9525">
            <a:noFill/>
            <a:miter lim="800000"/>
            <a:headEnd/>
            <a:tailEnd/>
          </a:ln>
        </p:spPr>
      </p:pic>
      <p:pic>
        <p:nvPicPr>
          <p:cNvPr id="455716" name="Picture 36" descr="http://images.google.ca/images?q=tbn:b85lCKIcin4J:www.dnr.state.oh.us/wildlife/Images/fishing/fish/lake%2520trout.jpg">
            <a:hlinkClick r:id="rId5"/>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608763" y="1905000"/>
            <a:ext cx="2306637" cy="1617663"/>
          </a:xfrm>
          <a:prstGeom prst="rect">
            <a:avLst/>
          </a:prstGeom>
          <a:noFill/>
          <a:ln w="9525">
            <a:noFill/>
            <a:miter lim="800000"/>
            <a:headEnd/>
            <a:tailEnd/>
          </a:ln>
        </p:spPr>
      </p:pic>
      <p:pic>
        <p:nvPicPr>
          <p:cNvPr id="455717" name="Picture 37" descr="http://www.tahoebest.com/fishing/_images/brooktrout0.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400800" y="3429000"/>
            <a:ext cx="2590800" cy="1311275"/>
          </a:xfrm>
          <a:prstGeom prst="rect">
            <a:avLst/>
          </a:prstGeom>
          <a:noFill/>
          <a:ln w="9525">
            <a:noFill/>
            <a:miter lim="800000"/>
            <a:headEnd/>
            <a:tailEnd/>
          </a:ln>
        </p:spPr>
      </p:pic>
      <p:pic>
        <p:nvPicPr>
          <p:cNvPr id="455718" name="Picture 38" descr="http://www.gov.mb.ca/conservation/sustain/images/perch.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553200" y="4737100"/>
            <a:ext cx="2438400" cy="1365250"/>
          </a:xfrm>
          <a:prstGeom prst="rect">
            <a:avLst/>
          </a:prstGeom>
          <a:noFill/>
          <a:ln w="9525">
            <a:noFill/>
            <a:miter lim="800000"/>
            <a:headEnd/>
            <a:tailEnd/>
          </a:ln>
        </p:spPr>
      </p:pic>
      <p:pic>
        <p:nvPicPr>
          <p:cNvPr id="455719" name="Picture 39" descr="http://images.google.ca/images?q=tbn:pI7HDsSj3C8J:fwie.fw.vt.edu/VHS/Three-lined%2520Salamander%2520(Eurycea%2520guttolineata).jpg">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228600" y="2362200"/>
            <a:ext cx="1725613" cy="1431925"/>
          </a:xfrm>
          <a:prstGeom prst="rect">
            <a:avLst/>
          </a:prstGeom>
          <a:noFill/>
          <a:ln w="9525">
            <a:noFill/>
            <a:miter lim="800000"/>
            <a:headEnd/>
            <a:tailEnd/>
          </a:ln>
        </p:spPr>
      </p:pic>
      <p:pic>
        <p:nvPicPr>
          <p:cNvPr id="455720" name="Picture 40" descr="http://www.vision.caltech.edu/feifeili/101_ObjectCategories/mayfly/image_0012.jpg"/>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228600" y="3816350"/>
            <a:ext cx="1905000" cy="1320800"/>
          </a:xfrm>
          <a:prstGeom prst="rect">
            <a:avLst/>
          </a:prstGeom>
          <a:noFill/>
          <a:ln w="9525">
            <a:noFill/>
            <a:miter lim="800000"/>
            <a:headEnd/>
            <a:tailEnd/>
          </a:ln>
        </p:spPr>
      </p:pic>
      <p:pic>
        <p:nvPicPr>
          <p:cNvPr id="455721" name="Picture 41" descr="http://images.google.ca/images?q=tbn:qraMUYwB6KYJ:www.cals.ncsu.edu/course/ent525/water/aquatic/images/09_jpg.jpg">
            <a:hlinkClick r:id="rId12"/>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04800" y="5181600"/>
            <a:ext cx="1728788" cy="12604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223</a:t>
            </a:fld>
            <a:endParaRPr lang="en-US" dirty="0"/>
          </a:p>
        </p:txBody>
      </p:sp>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3" descr="http://acro.harvard.edu/GEI/images/CENTRAL_EUR/czech_acid_rain_1183x79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5486400" cy="3670300"/>
          </a:xfrm>
          <a:prstGeom prst="rect">
            <a:avLst/>
          </a:prstGeom>
          <a:noFill/>
          <a:ln w="9525">
            <a:noFill/>
            <a:miter lim="800000"/>
            <a:headEnd/>
            <a:tailEnd/>
          </a:ln>
        </p:spPr>
      </p:pic>
      <p:pic>
        <p:nvPicPr>
          <p:cNvPr id="141315" name="Picture 5" descr="http://www.aerobatics.ws/GEI/images/CENTRAL_EUR/czech_acid_rain2_1166x796.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33800" y="3375025"/>
            <a:ext cx="5410200" cy="3482975"/>
          </a:xfrm>
          <a:prstGeom prst="rect">
            <a:avLst/>
          </a:prstGeom>
          <a:noFill/>
          <a:ln w="9525">
            <a:noFill/>
            <a:miter lim="800000"/>
            <a:headEnd/>
            <a:tailEnd/>
          </a:ln>
        </p:spPr>
      </p:pic>
      <p:sp>
        <p:nvSpPr>
          <p:cNvPr id="141316" name="Text Box 6"/>
          <p:cNvSpPr txBox="1">
            <a:spLocks noChangeArrowheads="1"/>
          </p:cNvSpPr>
          <p:nvPr/>
        </p:nvSpPr>
        <p:spPr bwMode="auto">
          <a:xfrm>
            <a:off x="5715000" y="838200"/>
            <a:ext cx="3048000" cy="1373188"/>
          </a:xfrm>
          <a:prstGeom prst="rect">
            <a:avLst/>
          </a:prstGeom>
          <a:noFill/>
          <a:ln w="9525">
            <a:noFill/>
            <a:miter lim="800000"/>
            <a:headEnd/>
            <a:tailEnd/>
          </a:ln>
        </p:spPr>
        <p:txBody>
          <a:bodyPr>
            <a:spAutoFit/>
          </a:bodyPr>
          <a:lstStyle/>
          <a:p>
            <a:pPr>
              <a:spcBef>
                <a:spcPct val="50000"/>
              </a:spcBef>
            </a:pPr>
            <a:r>
              <a:rPr lang="en-US" sz="2800" b="1" dirty="0">
                <a:latin typeface="Arial" charset="0"/>
              </a:rPr>
              <a:t>Forests in Czech Republic, killed by acid rain</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224</a:t>
            </a:fld>
            <a:endParaRPr lang="en-US" dirty="0"/>
          </a:p>
        </p:txBody>
      </p:sp>
    </p:spTree>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5667" name="Text Box 3"/>
          <p:cNvSpPr txBox="1">
            <a:spLocks noChangeArrowheads="1"/>
          </p:cNvSpPr>
          <p:nvPr/>
        </p:nvSpPr>
        <p:spPr bwMode="auto">
          <a:xfrm>
            <a:off x="0" y="-62557"/>
            <a:ext cx="9144000" cy="461665"/>
          </a:xfrm>
          <a:prstGeom prst="rect">
            <a:avLst/>
          </a:prstGeom>
          <a:noFill/>
          <a:ln w="9525">
            <a:noFill/>
            <a:miter lim="800000"/>
            <a:headEnd/>
            <a:tailEnd/>
          </a:ln>
          <a:effectLst/>
        </p:spPr>
        <p:txBody>
          <a:bodyPr anchor="ctr">
            <a:spAutoFit/>
          </a:bodyPr>
          <a:lstStyle/>
          <a:p>
            <a:pPr>
              <a:spcBef>
                <a:spcPct val="50000"/>
              </a:spcBef>
            </a:pPr>
            <a:r>
              <a:rPr lang="en-US" dirty="0">
                <a:latin typeface="+mn-lt"/>
              </a:rPr>
              <a:t>Figure 24.18  Air Pollution Has Damaged European Forests</a:t>
            </a:r>
          </a:p>
        </p:txBody>
      </p:sp>
      <p:pic>
        <p:nvPicPr>
          <p:cNvPr id="625668" name="Picture 4" descr="Ecology-Fig-24-18-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5786" y="714356"/>
            <a:ext cx="7500990" cy="5643602"/>
          </a:xfrm>
          <a:prstGeom prst="rect">
            <a:avLst/>
          </a:prstGeom>
          <a:noFill/>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225</a:t>
            </a:fld>
            <a:endParaRPr lang="en-US" dirty="0"/>
          </a:p>
        </p:txBody>
      </p:sp>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6851" name="Rectangle 3"/>
          <p:cNvSpPr>
            <a:spLocks noGrp="1" noChangeArrowheads="1"/>
          </p:cNvSpPr>
          <p:nvPr>
            <p:ph type="body" idx="4294967295"/>
          </p:nvPr>
        </p:nvSpPr>
        <p:spPr>
          <a:xfrm>
            <a:off x="357158" y="1142984"/>
            <a:ext cx="8215370" cy="4953000"/>
          </a:xfrm>
        </p:spPr>
        <p:txBody>
          <a:bodyPr/>
          <a:lstStyle/>
          <a:p>
            <a:pPr>
              <a:buClrTx/>
              <a:buSzPct val="100000"/>
              <a:buFont typeface="Arial" pitchFamily="34" charset="0"/>
              <a:buChar char="•"/>
            </a:pPr>
            <a:r>
              <a:rPr lang="en-US" dirty="0"/>
              <a:t>Restrictions on emissions of </a:t>
            </a:r>
            <a:r>
              <a:rPr lang="en-US" dirty="0" smtClean="0"/>
              <a:t>sulphur </a:t>
            </a:r>
            <a:r>
              <a:rPr lang="en-US" dirty="0"/>
              <a:t>in North America and Europe have resulted in significant reductions in the acidity of precipitation, and forests are beginning to recover</a:t>
            </a:r>
            <a:r>
              <a:rPr lang="en-US" dirty="0" smtClean="0"/>
              <a:t>.</a:t>
            </a:r>
          </a:p>
          <a:p>
            <a:pPr>
              <a:buClrTx/>
              <a:buSzPct val="100000"/>
              <a:buFont typeface="Arial" pitchFamily="34" charset="0"/>
              <a:buChar char="•"/>
            </a:pPr>
            <a:endParaRPr lang="en-US" dirty="0"/>
          </a:p>
          <a:p>
            <a:pPr>
              <a:buClrTx/>
              <a:buSzPct val="100000"/>
              <a:buFont typeface="Arial" pitchFamily="34" charset="0"/>
              <a:buChar char="•"/>
            </a:pPr>
            <a:r>
              <a:rPr lang="en-US" dirty="0">
                <a:solidFill>
                  <a:schemeClr val="bg1">
                    <a:lumMod val="50000"/>
                  </a:schemeClr>
                </a:solidFill>
              </a:rPr>
              <a:t>Acid precipitation remains a problem in some countries with rapid industrial development, such as China and India.</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226</a:t>
            </a:fld>
            <a:endParaRPr lang="en-US" dirty="0"/>
          </a:p>
        </p:txBody>
      </p:sp>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id rain 2.gif"/>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2844" y="142852"/>
            <a:ext cx="4357718" cy="3204826"/>
          </a:xfrm>
          <a:prstGeom prst="rect">
            <a:avLst/>
          </a:prstGeom>
        </p:spPr>
      </p:pic>
      <p:pic>
        <p:nvPicPr>
          <p:cNvPr id="4" name="Picture 3" descr="acid rain 3.gif"/>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09" y="3643315"/>
            <a:ext cx="4464061" cy="3143272"/>
          </a:xfrm>
          <a:prstGeom prst="rect">
            <a:avLst/>
          </a:prstGeom>
        </p:spPr>
      </p:pic>
      <p:pic>
        <p:nvPicPr>
          <p:cNvPr id="5" name="Picture 4" descr="acid rain 4.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7419" y="3643314"/>
            <a:ext cx="4274981" cy="3143272"/>
          </a:xfrm>
          <a:prstGeom prst="rect">
            <a:avLst/>
          </a:prstGeom>
        </p:spPr>
      </p:pic>
      <p:sp>
        <p:nvSpPr>
          <p:cNvPr id="7" name="TextBox 6"/>
          <p:cNvSpPr txBox="1"/>
          <p:nvPr/>
        </p:nvSpPr>
        <p:spPr>
          <a:xfrm>
            <a:off x="1857356" y="4100460"/>
            <a:ext cx="2071702" cy="400110"/>
          </a:xfrm>
          <a:prstGeom prst="rect">
            <a:avLst/>
          </a:prstGeom>
          <a:noFill/>
        </p:spPr>
        <p:txBody>
          <a:bodyPr wrap="square" rtlCol="0">
            <a:spAutoFit/>
          </a:bodyPr>
          <a:lstStyle/>
          <a:p>
            <a:r>
              <a:rPr lang="en-US" sz="2000" dirty="0" smtClean="0">
                <a:latin typeface="+mn-lt"/>
              </a:rPr>
              <a:t>United Kingdom</a:t>
            </a:r>
            <a:endParaRPr lang="en-US" sz="2000" dirty="0">
              <a:latin typeface="+mn-lt"/>
            </a:endParaRPr>
          </a:p>
        </p:txBody>
      </p:sp>
      <p:sp>
        <p:nvSpPr>
          <p:cNvPr id="8" name="TextBox 7"/>
          <p:cNvSpPr txBox="1"/>
          <p:nvPr/>
        </p:nvSpPr>
        <p:spPr>
          <a:xfrm>
            <a:off x="6215074" y="4100460"/>
            <a:ext cx="2071702" cy="400110"/>
          </a:xfrm>
          <a:prstGeom prst="rect">
            <a:avLst/>
          </a:prstGeom>
          <a:noFill/>
        </p:spPr>
        <p:txBody>
          <a:bodyPr wrap="square" rtlCol="0">
            <a:spAutoFit/>
          </a:bodyPr>
          <a:lstStyle/>
          <a:p>
            <a:r>
              <a:rPr lang="en-US" sz="2000" dirty="0" smtClean="0">
                <a:latin typeface="+mn-lt"/>
              </a:rPr>
              <a:t>United States</a:t>
            </a:r>
            <a:endParaRPr lang="en-US" sz="2000" dirty="0">
              <a:latin typeface="+mn-lt"/>
            </a:endParaRPr>
          </a:p>
        </p:txBody>
      </p:sp>
      <p:pic>
        <p:nvPicPr>
          <p:cNvPr id="9" name="Picture 8" descr="acid rain 5.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14876" y="214290"/>
            <a:ext cx="4327524" cy="3211514"/>
          </a:xfrm>
          <a:prstGeom prst="rect">
            <a:avLst/>
          </a:prstGeom>
        </p:spPr>
      </p:pic>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227</a:t>
            </a:fld>
            <a:endParaRPr lang="en-US" dirty="0"/>
          </a:p>
        </p:txBody>
      </p:sp>
    </p:spTree>
    <p:extLst>
      <p:ext uri="{BB962C8B-B14F-4D97-AF65-F5344CB8AC3E}">
        <p14:creationId xmlns:p14="http://schemas.microsoft.com/office/powerpoint/2010/main" val="3712462940"/>
      </p:ext>
    </p:extLst>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5" name="Text Box 3"/>
          <p:cNvSpPr txBox="1">
            <a:spLocks noChangeArrowheads="1"/>
          </p:cNvSpPr>
          <p:nvPr/>
        </p:nvSpPr>
        <p:spPr bwMode="auto">
          <a:xfrm>
            <a:off x="0" y="38377"/>
            <a:ext cx="9144000" cy="461665"/>
          </a:xfrm>
          <a:prstGeom prst="rect">
            <a:avLst/>
          </a:prstGeom>
          <a:noFill/>
          <a:ln w="9525">
            <a:noFill/>
            <a:miter lim="800000"/>
            <a:headEnd/>
            <a:tailEnd/>
          </a:ln>
          <a:effectLst/>
        </p:spPr>
        <p:txBody>
          <a:bodyPr anchor="ctr">
            <a:spAutoFit/>
          </a:bodyPr>
          <a:lstStyle/>
          <a:p>
            <a:pPr>
              <a:spcBef>
                <a:spcPct val="50000"/>
              </a:spcBef>
            </a:pPr>
            <a:r>
              <a:rPr lang="en-US" dirty="0">
                <a:latin typeface="+mj-lt"/>
              </a:rPr>
              <a:t>Figure 24.19  Decreases in Acid Precipitation</a:t>
            </a:r>
          </a:p>
        </p:txBody>
      </p:sp>
      <p:pic>
        <p:nvPicPr>
          <p:cNvPr id="4" name="Picture 6" descr="Ecology2e-Fig-24-19-0"/>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672" y="1052736"/>
            <a:ext cx="9129070" cy="5040559"/>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228</a:t>
            </a:fld>
            <a:endParaRPr lang="en-US" dirty="0"/>
          </a:p>
        </p:txBody>
      </p:sp>
    </p:spTree>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6851" name="Rectangle 3"/>
          <p:cNvSpPr>
            <a:spLocks noGrp="1" noChangeArrowheads="1"/>
          </p:cNvSpPr>
          <p:nvPr>
            <p:ph type="body" idx="4294967295"/>
          </p:nvPr>
        </p:nvSpPr>
        <p:spPr>
          <a:xfrm>
            <a:off x="357158" y="1142984"/>
            <a:ext cx="8215370" cy="4953000"/>
          </a:xfrm>
        </p:spPr>
        <p:txBody>
          <a:bodyPr/>
          <a:lstStyle/>
          <a:p>
            <a:pPr>
              <a:buClrTx/>
              <a:buSzPct val="100000"/>
              <a:buFont typeface="Arial" pitchFamily="34" charset="0"/>
              <a:buChar char="•"/>
            </a:pPr>
            <a:r>
              <a:rPr lang="en-US" dirty="0">
                <a:solidFill>
                  <a:schemeClr val="bg1">
                    <a:lumMod val="50000"/>
                  </a:schemeClr>
                </a:solidFill>
              </a:rPr>
              <a:t>Restrictions on emissions of </a:t>
            </a:r>
            <a:r>
              <a:rPr lang="en-US" dirty="0" smtClean="0">
                <a:solidFill>
                  <a:schemeClr val="bg1">
                    <a:lumMod val="50000"/>
                  </a:schemeClr>
                </a:solidFill>
              </a:rPr>
              <a:t>sulphur </a:t>
            </a:r>
            <a:r>
              <a:rPr lang="en-US" dirty="0">
                <a:solidFill>
                  <a:schemeClr val="bg1">
                    <a:lumMod val="50000"/>
                  </a:schemeClr>
                </a:solidFill>
              </a:rPr>
              <a:t>in North America and Europe have resulted in significant reductions in the acidity of precipitation, and forests are beginning to recover</a:t>
            </a:r>
            <a:r>
              <a:rPr lang="en-US" dirty="0" smtClean="0">
                <a:solidFill>
                  <a:schemeClr val="bg1">
                    <a:lumMod val="50000"/>
                  </a:schemeClr>
                </a:solidFill>
              </a:rPr>
              <a:t>.</a:t>
            </a:r>
          </a:p>
          <a:p>
            <a:pPr>
              <a:buClrTx/>
              <a:buSzPct val="100000"/>
              <a:buFont typeface="Arial" pitchFamily="34" charset="0"/>
              <a:buChar char="•"/>
            </a:pPr>
            <a:endParaRPr lang="en-US" dirty="0"/>
          </a:p>
          <a:p>
            <a:pPr>
              <a:buClrTx/>
              <a:buSzPct val="100000"/>
              <a:buFont typeface="Arial" pitchFamily="34" charset="0"/>
              <a:buChar char="•"/>
            </a:pPr>
            <a:r>
              <a:rPr lang="en-US" dirty="0"/>
              <a:t>Acid precipitation remains a problem in some countries with rapid industrial development, such as China and India.</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229</a:t>
            </a:fld>
            <a:endParaRPr lang="en-US" dirty="0"/>
          </a:p>
        </p:txBody>
      </p:sp>
    </p:spTree>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08" y="627387"/>
            <a:ext cx="5000660" cy="1015663"/>
          </a:xfrm>
          <a:prstGeom prst="rect">
            <a:avLst/>
          </a:prstGeom>
          <a:noFill/>
          <a:ln w="50800">
            <a:solidFill>
              <a:srgbClr val="FF0000"/>
            </a:solidFill>
          </a:ln>
        </p:spPr>
        <p:txBody>
          <a:bodyPr wrap="square" rtlCol="0">
            <a:spAutoFit/>
          </a:bodyPr>
          <a:lstStyle/>
          <a:p>
            <a:r>
              <a:rPr lang="en-US" sz="4000" b="1" dirty="0" smtClean="0">
                <a:solidFill>
                  <a:srgbClr val="FF0000"/>
                </a:solidFill>
                <a:latin typeface="Calibri" pitchFamily="34" charset="0"/>
              </a:rPr>
              <a:t> 5.  The nitrogen cycle </a:t>
            </a:r>
          </a:p>
          <a:p>
            <a:r>
              <a:rPr lang="en-US" sz="2000" b="1" dirty="0" smtClean="0">
                <a:solidFill>
                  <a:srgbClr val="FF0000"/>
                </a:solidFill>
                <a:latin typeface="Calibri" pitchFamily="34" charset="0"/>
              </a:rPr>
              <a:t>Cain et al. 529; 539-543</a:t>
            </a:r>
          </a:p>
        </p:txBody>
      </p:sp>
      <p:pic>
        <p:nvPicPr>
          <p:cNvPr id="3" name="Picture 2" descr="Ecology-Fig-24-22-2R.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33560" y="1928802"/>
            <a:ext cx="5981712" cy="4494829"/>
          </a:xfrm>
          <a:prstGeom prst="rect">
            <a:avLst/>
          </a:prstGeom>
        </p:spPr>
      </p:pic>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230</a:t>
            </a:fld>
            <a:endParaRPr lang="en-US" dirty="0"/>
          </a:p>
        </p:txBody>
      </p:sp>
    </p:spTree>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231</a:t>
            </a:fld>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559"/>
            <a:ext cx="9144000" cy="6836879"/>
          </a:xfrm>
          <a:prstGeom prst="rect">
            <a:avLst/>
          </a:prstGeom>
        </p:spPr>
      </p:pic>
    </p:spTree>
    <p:extLst>
      <p:ext uri="{BB962C8B-B14F-4D97-AF65-F5344CB8AC3E}">
        <p14:creationId xmlns:p14="http://schemas.microsoft.com/office/powerpoint/2010/main" val="3791305707"/>
      </p:ext>
    </p:extLst>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Xishuangbanna 095.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00250" y="0"/>
            <a:ext cx="5143500" cy="6858000"/>
          </a:xfrm>
          <a:prstGeom prst="rect">
            <a:avLst/>
          </a:prstGeom>
        </p:spPr>
      </p:pic>
      <p:graphicFrame>
        <p:nvGraphicFramePr>
          <p:cNvPr id="3" name="Diagram 2"/>
          <p:cNvGraphicFramePr/>
          <p:nvPr>
            <p:extLst>
              <p:ext uri="{D42A27DB-BD31-4B8C-83A1-F6EECF244321}">
                <p14:modId xmlns:p14="http://schemas.microsoft.com/office/powerpoint/2010/main" val="2582806589"/>
              </p:ext>
            </p:extLst>
          </p:nvPr>
        </p:nvGraphicFramePr>
        <p:xfrm>
          <a:off x="5940152" y="44624"/>
          <a:ext cx="3168352" cy="4616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232</a:t>
            </a:fld>
            <a:endParaRPr lang="en-US" dirty="0"/>
          </a:p>
        </p:txBody>
      </p:sp>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8794" y="2143116"/>
            <a:ext cx="5143536" cy="830997"/>
          </a:xfrm>
          <a:prstGeom prst="rect">
            <a:avLst/>
          </a:prstGeom>
          <a:noFill/>
        </p:spPr>
        <p:txBody>
          <a:bodyPr wrap="square" rtlCol="0">
            <a:spAutoFit/>
          </a:bodyPr>
          <a:lstStyle/>
          <a:p>
            <a:r>
              <a:rPr lang="en-US" sz="4800" b="1" dirty="0" smtClean="0">
                <a:solidFill>
                  <a:srgbClr val="FF0000"/>
                </a:solidFill>
                <a:latin typeface="+mn-lt"/>
              </a:rPr>
              <a:t>APPENDIX</a:t>
            </a:r>
            <a:endParaRPr lang="en-US" sz="4800" b="1" dirty="0">
              <a:solidFill>
                <a:srgbClr val="FF0000"/>
              </a:solidFill>
              <a:latin typeface="+mn-lt"/>
            </a:endParaRPr>
          </a:p>
        </p:txBody>
      </p:sp>
      <p:sp>
        <p:nvSpPr>
          <p:cNvPr id="3" name="Slide Number Placeholder 2"/>
          <p:cNvSpPr>
            <a:spLocks noGrp="1"/>
          </p:cNvSpPr>
          <p:nvPr>
            <p:ph type="sldNum" sz="quarter" idx="12"/>
          </p:nvPr>
        </p:nvSpPr>
        <p:spPr/>
        <p:txBody>
          <a:bodyPr/>
          <a:lstStyle/>
          <a:p>
            <a:pPr>
              <a:defRPr/>
            </a:pPr>
            <a:fld id="{D4F1BBC6-2C74-417B-933F-6B0FB2E93F4B}" type="slidenum">
              <a:rPr lang="en-US" smtClean="0"/>
              <a:pPr>
                <a:defRPr/>
              </a:pPr>
              <a:t>233</a:t>
            </a:fld>
            <a:endParaRPr lang="en-US" dirty="0"/>
          </a:p>
        </p:txBody>
      </p:sp>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ChangeArrowheads="1"/>
          </p:cNvSpPr>
          <p:nvPr/>
        </p:nvSpPr>
        <p:spPr bwMode="auto">
          <a:xfrm>
            <a:off x="609600" y="609600"/>
            <a:ext cx="8001000" cy="5448300"/>
          </a:xfrm>
          <a:prstGeom prst="rect">
            <a:avLst/>
          </a:prstGeom>
          <a:noFill/>
          <a:ln w="9525">
            <a:noFill/>
            <a:miter lim="800000"/>
            <a:headEnd/>
            <a:tailEnd/>
          </a:ln>
        </p:spPr>
        <p:txBody>
          <a:bodyPr>
            <a:spAutoFit/>
          </a:bodyPr>
          <a:lstStyle/>
          <a:p>
            <a:pPr eaLnBrk="0" hangingPunct="0">
              <a:spcBef>
                <a:spcPct val="50000"/>
              </a:spcBef>
            </a:pPr>
            <a:r>
              <a:rPr lang="en-US" b="1" dirty="0">
                <a:solidFill>
                  <a:srgbClr val="FF0000"/>
                </a:solidFill>
                <a:latin typeface="Arial" charset="0"/>
                <a:cs typeface="Arial" charset="0"/>
              </a:rPr>
              <a:t>WEIRD WEATHER</a:t>
            </a:r>
          </a:p>
          <a:p>
            <a:pPr eaLnBrk="0" hangingPunct="0">
              <a:spcBef>
                <a:spcPct val="50000"/>
              </a:spcBef>
            </a:pPr>
            <a:r>
              <a:rPr lang="en-US" b="1" dirty="0">
                <a:latin typeface="Arial" charset="0"/>
                <a:cs typeface="Arial" charset="0"/>
              </a:rPr>
              <a:t>(MacLean's, Jan 1999)</a:t>
            </a:r>
          </a:p>
          <a:p>
            <a:pPr algn="l" eaLnBrk="0" hangingPunct="0">
              <a:spcBef>
                <a:spcPct val="50000"/>
              </a:spcBef>
            </a:pPr>
            <a:r>
              <a:rPr lang="en-US" b="1" dirty="0">
                <a:latin typeface="Arial" charset="0"/>
                <a:cs typeface="Arial" charset="0"/>
              </a:rPr>
              <a:t>1996</a:t>
            </a:r>
          </a:p>
          <a:p>
            <a:pPr algn="l" eaLnBrk="0" hangingPunct="0">
              <a:spcBef>
                <a:spcPct val="50000"/>
              </a:spcBef>
              <a:buSzPct val="135000"/>
              <a:buFont typeface="Arial" pitchFamily="34" charset="0"/>
              <a:buChar char="•"/>
            </a:pPr>
            <a:r>
              <a:rPr lang="en-US" b="1" dirty="0">
                <a:latin typeface="Arial" charset="0"/>
                <a:cs typeface="Arial" charset="0"/>
              </a:rPr>
              <a:t> Floods in the Saguenay region</a:t>
            </a:r>
          </a:p>
          <a:p>
            <a:pPr algn="l" eaLnBrk="0" hangingPunct="0">
              <a:spcBef>
                <a:spcPct val="50000"/>
              </a:spcBef>
              <a:buSzPct val="135000"/>
              <a:buFont typeface="Arial" pitchFamily="34" charset="0"/>
              <a:buChar char="•"/>
            </a:pPr>
            <a:r>
              <a:rPr lang="en-US" b="1" dirty="0">
                <a:latin typeface="Arial" charset="0"/>
                <a:cs typeface="Arial" charset="0"/>
              </a:rPr>
              <a:t> 10 dead, 2000 displaced from homes</a:t>
            </a:r>
          </a:p>
          <a:p>
            <a:pPr algn="l" eaLnBrk="0" hangingPunct="0">
              <a:spcBef>
                <a:spcPct val="50000"/>
              </a:spcBef>
              <a:buSzPct val="135000"/>
              <a:buFont typeface="Arial" pitchFamily="34" charset="0"/>
              <a:buChar char="•"/>
            </a:pPr>
            <a:r>
              <a:rPr lang="en-US" b="1" dirty="0">
                <a:latin typeface="Arial" charset="0"/>
                <a:cs typeface="Arial" charset="0"/>
              </a:rPr>
              <a:t> Vancouver's snowfall of the century</a:t>
            </a:r>
          </a:p>
          <a:p>
            <a:pPr algn="l" eaLnBrk="0" hangingPunct="0">
              <a:spcBef>
                <a:spcPct val="50000"/>
              </a:spcBef>
            </a:pPr>
            <a:r>
              <a:rPr lang="en-US" b="1" dirty="0">
                <a:latin typeface="Arial" charset="0"/>
                <a:cs typeface="Arial" charset="0"/>
              </a:rPr>
              <a:t> </a:t>
            </a:r>
          </a:p>
          <a:p>
            <a:pPr algn="l" eaLnBrk="0" hangingPunct="0">
              <a:spcBef>
                <a:spcPct val="50000"/>
              </a:spcBef>
            </a:pPr>
            <a:r>
              <a:rPr lang="en-US" b="1" dirty="0">
                <a:latin typeface="Arial" charset="0"/>
                <a:cs typeface="Arial" charset="0"/>
              </a:rPr>
              <a:t>1997</a:t>
            </a:r>
          </a:p>
          <a:p>
            <a:pPr algn="l" eaLnBrk="0" hangingPunct="0">
              <a:spcBef>
                <a:spcPct val="50000"/>
              </a:spcBef>
              <a:buSzPct val="135000"/>
              <a:buFont typeface="Arial" pitchFamily="34" charset="0"/>
              <a:buChar char="•"/>
            </a:pPr>
            <a:r>
              <a:rPr lang="en-US" b="1" dirty="0">
                <a:latin typeface="Arial" charset="0"/>
                <a:cs typeface="Arial" charset="0"/>
              </a:rPr>
              <a:t> Devastating floods in Manitoba; Red River</a:t>
            </a:r>
          </a:p>
          <a:p>
            <a:pPr algn="l" eaLnBrk="0" hangingPunct="0">
              <a:spcBef>
                <a:spcPct val="50000"/>
              </a:spcBef>
              <a:buSzPct val="135000"/>
              <a:buFont typeface="Arial" pitchFamily="34" charset="0"/>
              <a:buChar char="•"/>
            </a:pPr>
            <a:r>
              <a:rPr lang="en-US" b="1" dirty="0">
                <a:latin typeface="Arial" charset="0"/>
                <a:cs typeface="Times New Roman" pitchFamily="18" charset="0"/>
              </a:rPr>
              <a:t> </a:t>
            </a:r>
            <a:r>
              <a:rPr lang="en-US" b="1" dirty="0">
                <a:latin typeface="Arial" charset="0"/>
                <a:cs typeface="Arial" charset="0"/>
              </a:rPr>
              <a:t>28000 people displaced from homes</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234</a:t>
            </a:fld>
            <a:endParaRPr lang="en-US" dirty="0"/>
          </a:p>
        </p:txBody>
      </p:sp>
    </p:spTree>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p:cNvSpPr>
          <p:nvPr/>
        </p:nvSpPr>
        <p:spPr bwMode="auto">
          <a:xfrm>
            <a:off x="685800" y="304800"/>
            <a:ext cx="8001000" cy="5926138"/>
          </a:xfrm>
          <a:prstGeom prst="rect">
            <a:avLst/>
          </a:prstGeom>
          <a:noFill/>
          <a:ln w="9525">
            <a:noFill/>
            <a:miter lim="800000"/>
            <a:headEnd/>
            <a:tailEnd/>
          </a:ln>
        </p:spPr>
        <p:txBody>
          <a:bodyPr>
            <a:spAutoFit/>
          </a:bodyPr>
          <a:lstStyle/>
          <a:p>
            <a:pPr algn="l" eaLnBrk="0" hangingPunct="0">
              <a:spcBef>
                <a:spcPct val="50000"/>
              </a:spcBef>
            </a:pPr>
            <a:r>
              <a:rPr lang="en-US" b="1" dirty="0">
                <a:latin typeface="Arial Narrow" pitchFamily="34" charset="0"/>
                <a:cs typeface="Arial" charset="0"/>
              </a:rPr>
              <a:t>1998</a:t>
            </a:r>
          </a:p>
          <a:p>
            <a:pPr algn="l" eaLnBrk="0" hangingPunct="0">
              <a:spcBef>
                <a:spcPct val="15000"/>
              </a:spcBef>
              <a:buSzPct val="135000"/>
              <a:buFont typeface="Arial" pitchFamily="34" charset="0"/>
              <a:buChar char="•"/>
            </a:pPr>
            <a:r>
              <a:rPr lang="en-US" b="1" dirty="0">
                <a:latin typeface="Arial Narrow" pitchFamily="34" charset="0"/>
                <a:cs typeface="Arial" charset="0"/>
              </a:rPr>
              <a:t> Ice storm in Quebec and Eastern Ontario (storm of the century)</a:t>
            </a:r>
          </a:p>
          <a:p>
            <a:pPr algn="l" eaLnBrk="0" hangingPunct="0">
              <a:spcBef>
                <a:spcPct val="15000"/>
              </a:spcBef>
              <a:buSzPct val="135000"/>
              <a:buFont typeface="Arial" pitchFamily="34" charset="0"/>
              <a:buChar char="•"/>
            </a:pPr>
            <a:r>
              <a:rPr lang="en-US" b="1" dirty="0">
                <a:latin typeface="Arial Narrow" pitchFamily="34" charset="0"/>
                <a:cs typeface="Arial" charset="0"/>
              </a:rPr>
              <a:t> China’s floods - Yangtze River burst its banks</a:t>
            </a:r>
          </a:p>
          <a:p>
            <a:pPr algn="l" eaLnBrk="0" hangingPunct="0">
              <a:spcBef>
                <a:spcPct val="15000"/>
              </a:spcBef>
              <a:buSzPct val="135000"/>
              <a:buFont typeface="Arial" pitchFamily="34" charset="0"/>
              <a:buChar char="•"/>
            </a:pPr>
            <a:r>
              <a:rPr lang="en-US" b="1" dirty="0">
                <a:latin typeface="Arial Narrow" pitchFamily="34" charset="0"/>
                <a:cs typeface="Arial" charset="0"/>
              </a:rPr>
              <a:t> The hottest year on record, worldwide (after '97, 94, 89) </a:t>
            </a:r>
          </a:p>
          <a:p>
            <a:pPr algn="l" eaLnBrk="0" hangingPunct="0">
              <a:spcBef>
                <a:spcPct val="15000"/>
              </a:spcBef>
              <a:buSzPct val="135000"/>
              <a:buFont typeface="Arial" pitchFamily="34" charset="0"/>
              <a:buChar char="•"/>
            </a:pPr>
            <a:r>
              <a:rPr lang="en-US" b="1" dirty="0">
                <a:latin typeface="Arial Narrow" pitchFamily="34" charset="0"/>
                <a:cs typeface="Arial" charset="0"/>
              </a:rPr>
              <a:t> A 200,000 ha fire in Florida - worst ever</a:t>
            </a:r>
          </a:p>
          <a:p>
            <a:pPr algn="l" eaLnBrk="0" hangingPunct="0">
              <a:spcBef>
                <a:spcPct val="15000"/>
              </a:spcBef>
              <a:buSzPct val="135000"/>
              <a:buFont typeface="Arial" pitchFamily="34" charset="0"/>
              <a:buChar char="•"/>
            </a:pPr>
            <a:r>
              <a:rPr lang="en-US" b="1" dirty="0">
                <a:latin typeface="Arial Narrow" pitchFamily="34" charset="0"/>
                <a:cs typeface="Arial" charset="0"/>
              </a:rPr>
              <a:t> Heat wave in the southern US:</a:t>
            </a:r>
          </a:p>
          <a:p>
            <a:pPr lvl="1" algn="l" eaLnBrk="0" hangingPunct="0">
              <a:spcBef>
                <a:spcPct val="15000"/>
              </a:spcBef>
              <a:buSzPct val="135000"/>
              <a:buFont typeface="Arial" pitchFamily="34" charset="0"/>
              <a:buChar char="•"/>
            </a:pPr>
            <a:r>
              <a:rPr lang="en-US" b="1" dirty="0">
                <a:latin typeface="Arial Narrow" pitchFamily="34" charset="0"/>
                <a:cs typeface="Arial" charset="0"/>
              </a:rPr>
              <a:t> Temperatures over 38</a:t>
            </a:r>
            <a:r>
              <a:rPr lang="en-US" b="1" baseline="30000" dirty="0">
                <a:latin typeface="Arial Narrow" pitchFamily="34" charset="0"/>
                <a:cs typeface="Arial" charset="0"/>
              </a:rPr>
              <a:t>O</a:t>
            </a:r>
            <a:r>
              <a:rPr lang="en-US" b="1" dirty="0">
                <a:latin typeface="Arial Narrow" pitchFamily="34" charset="0"/>
                <a:cs typeface="Arial" charset="0"/>
              </a:rPr>
              <a:t>C for over 2 weeks  </a:t>
            </a:r>
          </a:p>
          <a:p>
            <a:pPr lvl="1" algn="l" eaLnBrk="0" hangingPunct="0">
              <a:spcBef>
                <a:spcPct val="15000"/>
              </a:spcBef>
              <a:buSzPct val="135000"/>
              <a:buFont typeface="Arial" pitchFamily="34" charset="0"/>
              <a:buChar char="•"/>
            </a:pPr>
            <a:r>
              <a:rPr lang="en-US" b="1" dirty="0">
                <a:latin typeface="Arial Narrow" pitchFamily="34" charset="0"/>
                <a:cs typeface="Arial" charset="0"/>
              </a:rPr>
              <a:t> Killed over 100 people </a:t>
            </a:r>
          </a:p>
          <a:p>
            <a:pPr algn="l" eaLnBrk="0" hangingPunct="0">
              <a:spcBef>
                <a:spcPct val="15000"/>
              </a:spcBef>
              <a:buSzPct val="135000"/>
              <a:buFont typeface="Arial" pitchFamily="34" charset="0"/>
              <a:buChar char="•"/>
            </a:pPr>
            <a:r>
              <a:rPr lang="en-US" b="1" dirty="0">
                <a:latin typeface="Arial Narrow" pitchFamily="34" charset="0"/>
                <a:cs typeface="Arial" charset="0"/>
              </a:rPr>
              <a:t> Heat wave in India killed 2500</a:t>
            </a:r>
          </a:p>
          <a:p>
            <a:pPr lvl="1" algn="l" eaLnBrk="0" hangingPunct="0">
              <a:spcBef>
                <a:spcPct val="15000"/>
              </a:spcBef>
              <a:buSzPct val="135000"/>
              <a:buFont typeface="Arial" pitchFamily="34" charset="0"/>
              <a:buChar char="•"/>
            </a:pPr>
            <a:r>
              <a:rPr lang="en-US" b="1" dirty="0">
                <a:latin typeface="Arial Narrow" pitchFamily="34" charset="0"/>
                <a:cs typeface="Arial" charset="0"/>
              </a:rPr>
              <a:t> and spawned raging bushfires in Australia</a:t>
            </a:r>
          </a:p>
          <a:p>
            <a:pPr algn="l" eaLnBrk="0" hangingPunct="0">
              <a:spcBef>
                <a:spcPct val="15000"/>
              </a:spcBef>
              <a:buSzPct val="135000"/>
              <a:buFont typeface="Arial" pitchFamily="34" charset="0"/>
              <a:buChar char="•"/>
            </a:pPr>
            <a:r>
              <a:rPr lang="en-US" b="1" dirty="0">
                <a:latin typeface="Arial Narrow" pitchFamily="34" charset="0"/>
                <a:cs typeface="Arial" charset="0"/>
              </a:rPr>
              <a:t> Hurricane Mitch</a:t>
            </a:r>
          </a:p>
          <a:p>
            <a:pPr lvl="1" algn="l" eaLnBrk="0" hangingPunct="0">
              <a:spcBef>
                <a:spcPct val="15000"/>
              </a:spcBef>
              <a:buSzPct val="135000"/>
              <a:buFont typeface="Arial" pitchFamily="34" charset="0"/>
              <a:buChar char="•"/>
            </a:pPr>
            <a:r>
              <a:rPr lang="en-US" b="1" dirty="0">
                <a:latin typeface="Arial Narrow" pitchFamily="34" charset="0"/>
                <a:cs typeface="Arial" charset="0"/>
              </a:rPr>
              <a:t> most devastating hurricane in 200 years</a:t>
            </a:r>
          </a:p>
          <a:p>
            <a:pPr lvl="1" algn="l" eaLnBrk="0" hangingPunct="0">
              <a:spcBef>
                <a:spcPct val="15000"/>
              </a:spcBef>
              <a:buSzPct val="135000"/>
              <a:buFont typeface="Arial" pitchFamily="34" charset="0"/>
              <a:buChar char="•"/>
            </a:pPr>
            <a:r>
              <a:rPr lang="en-US" b="1" dirty="0">
                <a:latin typeface="Arial Narrow" pitchFamily="34" charset="0"/>
                <a:cs typeface="Arial" charset="0"/>
              </a:rPr>
              <a:t> killed an estimated 11000</a:t>
            </a:r>
          </a:p>
          <a:p>
            <a:pPr algn="l" eaLnBrk="0" hangingPunct="0">
              <a:spcBef>
                <a:spcPct val="15000"/>
              </a:spcBef>
              <a:buSzPct val="135000"/>
              <a:buFont typeface="Arial" pitchFamily="34" charset="0"/>
              <a:buChar char="•"/>
            </a:pPr>
            <a:r>
              <a:rPr lang="en-US" b="1" dirty="0">
                <a:latin typeface="Arial Narrow" pitchFamily="34" charset="0"/>
                <a:cs typeface="Arial" charset="0"/>
              </a:rPr>
              <a:t> In US Midwest - spate of tornadoes killed 129</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235</a:t>
            </a:fld>
            <a:endParaRPr lang="en-US" dirty="0"/>
          </a:p>
        </p:txBody>
      </p:sp>
    </p:spTree>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p:cNvSpPr>
          <p:nvPr/>
        </p:nvSpPr>
        <p:spPr bwMode="auto">
          <a:xfrm>
            <a:off x="1143000" y="1500188"/>
            <a:ext cx="6934200" cy="1570037"/>
          </a:xfrm>
          <a:prstGeom prst="rect">
            <a:avLst/>
          </a:prstGeom>
          <a:noFill/>
          <a:ln w="9525">
            <a:noFill/>
            <a:miter lim="800000"/>
            <a:headEnd/>
            <a:tailEnd/>
          </a:ln>
        </p:spPr>
        <p:txBody>
          <a:bodyPr>
            <a:spAutoFit/>
          </a:bodyPr>
          <a:lstStyle/>
          <a:p>
            <a:pPr algn="l" eaLnBrk="0" hangingPunct="0">
              <a:spcBef>
                <a:spcPct val="50000"/>
              </a:spcBef>
            </a:pPr>
            <a:r>
              <a:rPr lang="en-US" b="1" dirty="0">
                <a:latin typeface="Arial" charset="0"/>
                <a:cs typeface="Arial" charset="0"/>
              </a:rPr>
              <a:t>1999</a:t>
            </a:r>
          </a:p>
          <a:p>
            <a:pPr algn="l" eaLnBrk="0" hangingPunct="0">
              <a:spcBef>
                <a:spcPct val="50000"/>
              </a:spcBef>
              <a:buSzPct val="135000"/>
              <a:buFont typeface="Arial" pitchFamily="34" charset="0"/>
              <a:buChar char="•"/>
            </a:pPr>
            <a:r>
              <a:rPr lang="en-US" b="1" dirty="0">
                <a:latin typeface="Arial" charset="0"/>
                <a:cs typeface="Arial" charset="0"/>
              </a:rPr>
              <a:t> The Ontario snow storm</a:t>
            </a:r>
          </a:p>
          <a:p>
            <a:pPr algn="l" eaLnBrk="0" hangingPunct="0">
              <a:spcBef>
                <a:spcPct val="50000"/>
              </a:spcBef>
              <a:buSzPct val="135000"/>
              <a:buFont typeface="Arial" pitchFamily="34" charset="0"/>
              <a:buChar char="•"/>
            </a:pPr>
            <a:r>
              <a:rPr lang="en-US" b="1" dirty="0">
                <a:latin typeface="Arial" charset="0"/>
                <a:cs typeface="Arial" charset="0"/>
              </a:rPr>
              <a:t> In the state of Maine a record low of - 48</a:t>
            </a:r>
            <a:r>
              <a:rPr lang="en-US" b="1" baseline="30000" dirty="0">
                <a:latin typeface="Arial" charset="0"/>
                <a:cs typeface="Arial" charset="0"/>
              </a:rPr>
              <a:t>O</a:t>
            </a:r>
            <a:r>
              <a:rPr lang="en-US" b="1" dirty="0">
                <a:latin typeface="Arial" charset="0"/>
                <a:cs typeface="Arial" charset="0"/>
              </a:rPr>
              <a:t>C</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236</a:t>
            </a:fld>
            <a:endParaRPr lang="en-US" dirty="0"/>
          </a:p>
        </p:txBody>
      </p:sp>
    </p:spTree>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1026"/>
          <p:cNvSpPr>
            <a:spLocks noChangeArrowheads="1"/>
          </p:cNvSpPr>
          <p:nvPr/>
        </p:nvSpPr>
        <p:spPr bwMode="auto">
          <a:xfrm>
            <a:off x="457200" y="228600"/>
            <a:ext cx="8305800" cy="6518275"/>
          </a:xfrm>
          <a:prstGeom prst="rect">
            <a:avLst/>
          </a:prstGeom>
          <a:noFill/>
          <a:ln w="9525">
            <a:noFill/>
            <a:miter lim="800000"/>
            <a:headEnd/>
            <a:tailEnd/>
          </a:ln>
        </p:spPr>
        <p:txBody>
          <a:bodyPr>
            <a:spAutoFit/>
          </a:bodyPr>
          <a:lstStyle/>
          <a:p>
            <a:pPr algn="l" eaLnBrk="0" hangingPunct="0">
              <a:spcBef>
                <a:spcPct val="20000"/>
              </a:spcBef>
            </a:pPr>
            <a:r>
              <a:rPr lang="en-US" b="1" dirty="0">
                <a:latin typeface="Arial Narrow" pitchFamily="34" charset="0"/>
                <a:cs typeface="Arial" charset="0"/>
              </a:rPr>
              <a:t>CENTER FOR CLIMATE MODELING (Environment Canada, Victoria)</a:t>
            </a:r>
          </a:p>
          <a:p>
            <a:pPr algn="l" eaLnBrk="0" hangingPunct="0">
              <a:spcBef>
                <a:spcPct val="20000"/>
              </a:spcBef>
              <a:buSzPct val="135000"/>
              <a:buFont typeface="Wingdings" pitchFamily="2" charset="2"/>
              <a:buChar char="§"/>
            </a:pPr>
            <a:r>
              <a:rPr lang="en-US" b="1" dirty="0">
                <a:latin typeface="Arial Narrow" pitchFamily="34" charset="0"/>
                <a:cs typeface="Arial" charset="0"/>
              </a:rPr>
              <a:t> violent  winter storms will increase from 1 every 20 years to 1 	every 10 years</a:t>
            </a:r>
          </a:p>
          <a:p>
            <a:pPr algn="l" eaLnBrk="0" hangingPunct="0">
              <a:spcBef>
                <a:spcPct val="20000"/>
              </a:spcBef>
              <a:buSzPct val="135000"/>
              <a:buFont typeface="Wingdings" pitchFamily="2" charset="2"/>
              <a:buChar char="§"/>
            </a:pPr>
            <a:r>
              <a:rPr lang="en-US" b="1" dirty="0">
                <a:latin typeface="Arial Narrow" pitchFamily="34" charset="0"/>
                <a:cs typeface="Arial" charset="0"/>
              </a:rPr>
              <a:t> in Canada’s north, extreme daily max. temperatures will peak at 	10</a:t>
            </a:r>
            <a:r>
              <a:rPr lang="en-US" b="1" baseline="30000" dirty="0">
                <a:latin typeface="Arial Narrow" pitchFamily="34" charset="0"/>
                <a:cs typeface="Arial" charset="0"/>
              </a:rPr>
              <a:t>O</a:t>
            </a:r>
            <a:r>
              <a:rPr lang="en-US" b="1" dirty="0">
                <a:latin typeface="Arial Narrow" pitchFamily="34" charset="0"/>
                <a:cs typeface="Arial" charset="0"/>
              </a:rPr>
              <a:t>C above present </a:t>
            </a:r>
          </a:p>
          <a:p>
            <a:pPr algn="l" eaLnBrk="0" hangingPunct="0">
              <a:spcBef>
                <a:spcPct val="20000"/>
              </a:spcBef>
              <a:buSzPct val="135000"/>
              <a:buFont typeface="Wingdings" pitchFamily="2" charset="2"/>
              <a:buChar char="§"/>
            </a:pPr>
            <a:r>
              <a:rPr lang="en-US" b="1" dirty="0">
                <a:latin typeface="Arial Narrow" pitchFamily="34" charset="0"/>
                <a:cs typeface="Arial" charset="0"/>
              </a:rPr>
              <a:t> Record rain and snow storms will deliver 10% more ppt.</a:t>
            </a:r>
          </a:p>
          <a:p>
            <a:pPr lvl="2" algn="l" eaLnBrk="0" hangingPunct="0">
              <a:spcBef>
                <a:spcPct val="20000"/>
              </a:spcBef>
              <a:buSzPct val="135000"/>
              <a:buFont typeface="Wingdings" pitchFamily="2" charset="2"/>
              <a:buChar char="§"/>
            </a:pPr>
            <a:r>
              <a:rPr lang="en-US" b="1" dirty="0">
                <a:latin typeface="Arial Narrow" pitchFamily="34" charset="0"/>
                <a:cs typeface="Arial" charset="0"/>
              </a:rPr>
              <a:t>and become more frequent</a:t>
            </a:r>
          </a:p>
          <a:p>
            <a:pPr algn="l" eaLnBrk="0" hangingPunct="0">
              <a:spcBef>
                <a:spcPct val="20000"/>
              </a:spcBef>
              <a:buSzPct val="135000"/>
              <a:buFont typeface="Wingdings" pitchFamily="2" charset="2"/>
              <a:buChar char="§"/>
            </a:pPr>
            <a:r>
              <a:rPr lang="en-US" b="1" i="1" dirty="0">
                <a:latin typeface="Arial Narrow" pitchFamily="34" charset="0"/>
                <a:cs typeface="Arial" charset="0"/>
              </a:rPr>
              <a:t> “Vancouver’s famous drizzle</a:t>
            </a:r>
            <a:r>
              <a:rPr lang="en-US" b="1" dirty="0">
                <a:latin typeface="Arial Narrow" pitchFamily="34" charset="0"/>
                <a:cs typeface="Arial" charset="0"/>
              </a:rPr>
              <a:t>” will become </a:t>
            </a:r>
            <a:r>
              <a:rPr lang="en-US" b="1" i="1" dirty="0">
                <a:latin typeface="Arial Narrow" pitchFamily="34" charset="0"/>
                <a:cs typeface="Arial" charset="0"/>
              </a:rPr>
              <a:t>“frequent torrential 	downpours”</a:t>
            </a:r>
          </a:p>
          <a:p>
            <a:pPr algn="l" eaLnBrk="0" hangingPunct="0">
              <a:spcBef>
                <a:spcPct val="20000"/>
              </a:spcBef>
              <a:buSzPct val="135000"/>
              <a:buFont typeface="Wingdings" pitchFamily="2" charset="2"/>
              <a:buChar char="§"/>
            </a:pPr>
            <a:r>
              <a:rPr lang="en-US" b="1" dirty="0">
                <a:latin typeface="Arial Narrow" pitchFamily="34" charset="0"/>
                <a:cs typeface="Arial" charset="0"/>
              </a:rPr>
              <a:t> “Blizzards in the east will last longer and dump more snow”</a:t>
            </a:r>
          </a:p>
          <a:p>
            <a:pPr lvl="2" algn="l" eaLnBrk="0" hangingPunct="0">
              <a:spcBef>
                <a:spcPct val="20000"/>
              </a:spcBef>
              <a:buSzPct val="135000"/>
              <a:buFont typeface="Wingdings" pitchFamily="2" charset="2"/>
              <a:buChar char="§"/>
            </a:pPr>
            <a:r>
              <a:rPr lang="en-US" b="1" dirty="0">
                <a:latin typeface="Arial Narrow" pitchFamily="34" charset="0"/>
                <a:cs typeface="Arial" charset="0"/>
              </a:rPr>
              <a:t> more avalanches</a:t>
            </a:r>
          </a:p>
          <a:p>
            <a:pPr lvl="2" algn="l" eaLnBrk="0" hangingPunct="0">
              <a:spcBef>
                <a:spcPct val="20000"/>
              </a:spcBef>
              <a:buSzPct val="135000"/>
              <a:buFont typeface="Wingdings" pitchFamily="2" charset="2"/>
              <a:buChar char="§"/>
            </a:pPr>
            <a:r>
              <a:rPr lang="en-US" b="1" dirty="0">
                <a:latin typeface="Arial Narrow" pitchFamily="34" charset="0"/>
                <a:cs typeface="Arial" charset="0"/>
              </a:rPr>
              <a:t> more spring flooding</a:t>
            </a:r>
          </a:p>
          <a:p>
            <a:pPr algn="l" eaLnBrk="0" hangingPunct="0">
              <a:spcBef>
                <a:spcPct val="20000"/>
              </a:spcBef>
            </a:pPr>
            <a:endParaRPr lang="en-US" sz="1200" b="1" dirty="0">
              <a:latin typeface="Arial Narrow" pitchFamily="34" charset="0"/>
              <a:cs typeface="Arial" charset="0"/>
            </a:endParaRPr>
          </a:p>
          <a:p>
            <a:pPr eaLnBrk="0" hangingPunct="0">
              <a:spcBef>
                <a:spcPct val="20000"/>
              </a:spcBef>
            </a:pPr>
            <a:r>
              <a:rPr lang="en-US" b="1" dirty="0">
                <a:latin typeface="Arial Narrow" pitchFamily="34" charset="0"/>
                <a:cs typeface="Arial" charset="0"/>
              </a:rPr>
              <a:t> </a:t>
            </a:r>
            <a:r>
              <a:rPr lang="en-US" b="1" i="1" dirty="0">
                <a:latin typeface="Arial Narrow" pitchFamily="34" charset="0"/>
                <a:cs typeface="Arial" charset="0"/>
              </a:rPr>
              <a:t>“Toronto’s Storm of ‘99, like Montreal’s Ice Storm of the Century and Winnipeg’s Great Flood, could well turn out to be a mere overture to the far greater wrath of the weather to come”</a:t>
            </a: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237</a:t>
            </a:fld>
            <a:endParaRPr lang="en-US" dirty="0"/>
          </a:p>
        </p:txBody>
      </p:sp>
    </p:spTree>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77688" y="1372706"/>
            <a:ext cx="8686800" cy="400110"/>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Biodiversity </a:t>
            </a:r>
            <a:r>
              <a:rPr lang="en-US" sz="2000" b="1" dirty="0">
                <a:latin typeface="+mn-lt"/>
              </a:rPr>
              <a:t>is declining </a:t>
            </a:r>
            <a:r>
              <a:rPr lang="en-US" sz="2000" b="1" dirty="0" smtClean="0">
                <a:latin typeface="+mn-lt"/>
              </a:rPr>
              <a:t>globally</a:t>
            </a:r>
            <a:r>
              <a:rPr lang="en-US" sz="2000" b="1" dirty="0">
                <a:latin typeface="+mn-lt"/>
              </a:rPr>
              <a:t>.</a:t>
            </a:r>
          </a:p>
        </p:txBody>
      </p:sp>
      <p:sp>
        <p:nvSpPr>
          <p:cNvPr id="3" name="Text Box 4"/>
          <p:cNvSpPr txBox="1">
            <a:spLocks noChangeArrowheads="1"/>
          </p:cNvSpPr>
          <p:nvPr/>
        </p:nvSpPr>
        <p:spPr bwMode="auto">
          <a:xfrm>
            <a:off x="277688" y="3169688"/>
            <a:ext cx="8686800" cy="400110"/>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Nutrients </a:t>
            </a:r>
            <a:r>
              <a:rPr lang="en-US" sz="2000" b="1" dirty="0">
                <a:latin typeface="+mn-lt"/>
              </a:rPr>
              <a:t>cycle repeatedly through the components of ecosystems.</a:t>
            </a:r>
          </a:p>
        </p:txBody>
      </p:sp>
      <p:sp>
        <p:nvSpPr>
          <p:cNvPr id="5" name="Text Box 4"/>
          <p:cNvSpPr txBox="1">
            <a:spLocks noChangeArrowheads="1"/>
          </p:cNvSpPr>
          <p:nvPr/>
        </p:nvSpPr>
        <p:spPr bwMode="auto">
          <a:xfrm>
            <a:off x="277688" y="3884384"/>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Elements </a:t>
            </a:r>
            <a:r>
              <a:rPr lang="en-US" sz="2000" b="1" dirty="0">
                <a:latin typeface="+mn-lt"/>
              </a:rPr>
              <a:t>move among geological, atmospheric, and biological pools at a global scale.</a:t>
            </a:r>
          </a:p>
        </p:txBody>
      </p:sp>
      <p:sp>
        <p:nvSpPr>
          <p:cNvPr id="6" name="Text Box 4"/>
          <p:cNvSpPr txBox="1">
            <a:spLocks noChangeArrowheads="1"/>
          </p:cNvSpPr>
          <p:nvPr/>
        </p:nvSpPr>
        <p:spPr bwMode="auto">
          <a:xfrm>
            <a:off x="277688" y="4906856"/>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Earth </a:t>
            </a:r>
            <a:r>
              <a:rPr lang="en-US" sz="2000" b="1" dirty="0">
                <a:latin typeface="+mn-lt"/>
              </a:rPr>
              <a:t>is warming at an unprecedented rate due to anthropogenic emissions of greenhouse gases.</a:t>
            </a:r>
          </a:p>
        </p:txBody>
      </p:sp>
      <p:sp>
        <p:nvSpPr>
          <p:cNvPr id="7" name="Text Box 4"/>
          <p:cNvSpPr txBox="1">
            <a:spLocks noChangeArrowheads="1"/>
          </p:cNvSpPr>
          <p:nvPr/>
        </p:nvSpPr>
        <p:spPr bwMode="auto">
          <a:xfrm>
            <a:off x="277688" y="5929330"/>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a:spAutoFit/>
          </a:bodyPr>
          <a:lstStyle/>
          <a:p>
            <a:pPr algn="l">
              <a:spcBef>
                <a:spcPct val="50000"/>
              </a:spcBef>
            </a:pPr>
            <a:r>
              <a:rPr lang="en-US" sz="2000" b="1" dirty="0" smtClean="0">
                <a:latin typeface="+mn-lt"/>
              </a:rPr>
              <a:t>Anthropogenic </a:t>
            </a:r>
            <a:r>
              <a:rPr lang="en-US" sz="2000" b="1" dirty="0">
                <a:latin typeface="+mn-lt"/>
              </a:rPr>
              <a:t>emissions of </a:t>
            </a:r>
            <a:r>
              <a:rPr lang="en-US" sz="2000" b="1" dirty="0" smtClean="0">
                <a:latin typeface="+mn-lt"/>
              </a:rPr>
              <a:t>sulphur </a:t>
            </a:r>
            <a:r>
              <a:rPr lang="en-US" sz="2000" b="1" dirty="0">
                <a:latin typeface="+mn-lt"/>
              </a:rPr>
              <a:t>and nitrogen cause acid deposition, alter soil chemistry, and affect the health of ecosystems.</a:t>
            </a:r>
          </a:p>
        </p:txBody>
      </p:sp>
      <p:sp>
        <p:nvSpPr>
          <p:cNvPr id="8" name="Text Box 4"/>
          <p:cNvSpPr txBox="1">
            <a:spLocks noChangeArrowheads="1"/>
          </p:cNvSpPr>
          <p:nvPr/>
        </p:nvSpPr>
        <p:spPr bwMode="auto">
          <a:xfrm>
            <a:off x="277688" y="2147216"/>
            <a:ext cx="8686800" cy="707886"/>
          </a:xfrm>
          <a:prstGeom prst="rect">
            <a:avLst/>
          </a:prstGeom>
          <a:solidFill>
            <a:schemeClr val="accent1">
              <a:lumMod val="40000"/>
              <a:lumOff val="60000"/>
            </a:schemeClr>
          </a:solidFill>
          <a:ln w="28575">
            <a:solidFill>
              <a:srgbClr val="5B6735"/>
            </a:solidFill>
            <a:miter lim="800000"/>
            <a:headEnd/>
            <a:tailEnd/>
          </a:ln>
          <a:effectLst/>
        </p:spPr>
        <p:txBody>
          <a:bodyPr wrap="square">
            <a:spAutoFit/>
          </a:bodyPr>
          <a:lstStyle/>
          <a:p>
            <a:pPr algn="l">
              <a:spcBef>
                <a:spcPct val="50000"/>
              </a:spcBef>
            </a:pPr>
            <a:r>
              <a:rPr lang="en-US" sz="2000" b="1" dirty="0" smtClean="0">
                <a:latin typeface="+mn-lt"/>
              </a:rPr>
              <a:t>The primary threats to biodiversity are habitat loss, habitat fragmentation and degradation, invasive species, and overexploitation.</a:t>
            </a:r>
            <a:endParaRPr lang="en-US" sz="2000" b="1" dirty="0">
              <a:latin typeface="+mn-lt"/>
            </a:endParaRPr>
          </a:p>
        </p:txBody>
      </p:sp>
      <p:sp>
        <p:nvSpPr>
          <p:cNvPr id="9" name="TextBox 8"/>
          <p:cNvSpPr txBox="1"/>
          <p:nvPr/>
        </p:nvSpPr>
        <p:spPr>
          <a:xfrm>
            <a:off x="3143240" y="214290"/>
            <a:ext cx="2714644" cy="584775"/>
          </a:xfrm>
          <a:prstGeom prst="rect">
            <a:avLst/>
          </a:prstGeom>
          <a:solidFill>
            <a:schemeClr val="accent1">
              <a:lumMod val="40000"/>
              <a:lumOff val="60000"/>
            </a:schemeClr>
          </a:solidFill>
        </p:spPr>
        <p:txBody>
          <a:bodyPr wrap="square" rtlCol="0">
            <a:spAutoFit/>
          </a:bodyPr>
          <a:lstStyle/>
          <a:p>
            <a:r>
              <a:rPr lang="en-US" sz="3200" b="1" dirty="0" smtClean="0">
                <a:latin typeface="+mn-lt"/>
              </a:rPr>
              <a:t>KEY CONCEPTS</a:t>
            </a:r>
            <a:endParaRPr lang="en-US" sz="3200" b="1" dirty="0">
              <a:latin typeface="+mn-lt"/>
            </a:endParaRPr>
          </a:p>
        </p:txBody>
      </p:sp>
      <p:sp>
        <p:nvSpPr>
          <p:cNvPr id="4" name="Slide Number Placeholder 3"/>
          <p:cNvSpPr>
            <a:spLocks noGrp="1"/>
          </p:cNvSpPr>
          <p:nvPr>
            <p:ph type="sldNum" sz="quarter" idx="12"/>
          </p:nvPr>
        </p:nvSpPr>
        <p:spPr>
          <a:solidFill>
            <a:schemeClr val="accent1">
              <a:lumMod val="40000"/>
              <a:lumOff val="60000"/>
            </a:schemeClr>
          </a:solidFill>
        </p:spPr>
        <p:txBody>
          <a:bodyPr/>
          <a:lstStyle/>
          <a:p>
            <a:pPr>
              <a:defRPr/>
            </a:pPr>
            <a:fld id="{D4F1BBC6-2C74-417B-933F-6B0FB2E93F4B}" type="slidenum">
              <a:rPr lang="en-US" smtClean="0">
                <a:solidFill>
                  <a:schemeClr val="tx1"/>
                </a:solidFill>
              </a:rPr>
              <a:pPr>
                <a:defRPr/>
              </a:pPr>
              <a:t>238</a:t>
            </a:fld>
            <a:endParaRPr lang="en-US" dirty="0">
              <a:solidFill>
                <a:schemeClr val="tx1"/>
              </a:solidFill>
            </a:endParaRPr>
          </a:p>
        </p:txBody>
      </p:sp>
    </p:spTree>
    <p:extLst>
      <p:ext uri="{BB962C8B-B14F-4D97-AF65-F5344CB8AC3E}">
        <p14:creationId xmlns:p14="http://schemas.microsoft.com/office/powerpoint/2010/main" val="918921615"/>
      </p:ext>
    </p:extLst>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285860"/>
            <a:ext cx="8286808" cy="5016758"/>
          </a:xfrm>
          <a:prstGeom prst="rect">
            <a:avLst/>
          </a:prstGeom>
          <a:noFill/>
        </p:spPr>
        <p:txBody>
          <a:bodyPr wrap="square" rtlCol="0">
            <a:spAutoFit/>
          </a:bodyPr>
          <a:lstStyle/>
          <a:p>
            <a:pPr lvl="0" algn="l"/>
            <a:r>
              <a:rPr lang="en-US" sz="2000" dirty="0" smtClean="0">
                <a:latin typeface="+mn-lt"/>
              </a:rPr>
              <a:t>Understand the importance of </a:t>
            </a:r>
            <a:r>
              <a:rPr lang="en-US" sz="2000" dirty="0" smtClean="0">
                <a:solidFill>
                  <a:srgbClr val="0000FF"/>
                </a:solidFill>
                <a:latin typeface="+mn-lt"/>
              </a:rPr>
              <a:t>ecosystem services </a:t>
            </a:r>
            <a:r>
              <a:rPr lang="en-US" sz="2000" dirty="0" smtClean="0">
                <a:latin typeface="+mn-lt"/>
              </a:rPr>
              <a:t>to humans.</a:t>
            </a:r>
          </a:p>
          <a:p>
            <a:pPr lvl="0" algn="l"/>
            <a:endParaRPr lang="en-US" sz="2000" dirty="0" smtClean="0">
              <a:latin typeface="+mn-lt"/>
            </a:endParaRPr>
          </a:p>
          <a:p>
            <a:pPr lvl="0" algn="l"/>
            <a:r>
              <a:rPr lang="en-US" sz="2000" dirty="0" smtClean="0">
                <a:latin typeface="+mn-lt"/>
              </a:rPr>
              <a:t>Understand the role of </a:t>
            </a:r>
            <a:r>
              <a:rPr lang="en-US" sz="2000" dirty="0" smtClean="0">
                <a:solidFill>
                  <a:srgbClr val="0000FF"/>
                </a:solidFill>
                <a:latin typeface="+mn-lt"/>
              </a:rPr>
              <a:t>biodiversity</a:t>
            </a:r>
            <a:r>
              <a:rPr lang="en-US" sz="2000" dirty="0" smtClean="0">
                <a:latin typeface="+mn-lt"/>
              </a:rPr>
              <a:t> in maintaining these ecosystem services.</a:t>
            </a:r>
          </a:p>
          <a:p>
            <a:pPr algn="l"/>
            <a:r>
              <a:rPr lang="en-US" sz="2000" dirty="0" smtClean="0">
                <a:latin typeface="+mn-lt"/>
              </a:rPr>
              <a:t> </a:t>
            </a:r>
          </a:p>
          <a:p>
            <a:pPr algn="l"/>
            <a:r>
              <a:rPr lang="en-US" sz="2000" dirty="0" smtClean="0">
                <a:latin typeface="+mn-lt"/>
              </a:rPr>
              <a:t>Be able to describe the major threats to biodiversity.</a:t>
            </a:r>
          </a:p>
          <a:p>
            <a:pPr algn="l"/>
            <a:endParaRPr lang="en-US" sz="2000" dirty="0" smtClean="0">
              <a:latin typeface="+mn-lt"/>
            </a:endParaRPr>
          </a:p>
          <a:p>
            <a:pPr algn="l"/>
            <a:r>
              <a:rPr lang="en-US" sz="2000" dirty="0" smtClean="0">
                <a:latin typeface="+mn-lt"/>
              </a:rPr>
              <a:t>Understand the ecological principles leading to the success of </a:t>
            </a:r>
            <a:r>
              <a:rPr lang="en-US" sz="2000" dirty="0" smtClean="0">
                <a:solidFill>
                  <a:srgbClr val="0000FF"/>
                </a:solidFill>
                <a:latin typeface="+mn-lt"/>
              </a:rPr>
              <a:t>invasive species</a:t>
            </a:r>
            <a:r>
              <a:rPr lang="en-US" sz="2000" dirty="0" smtClean="0">
                <a:latin typeface="+mn-lt"/>
              </a:rPr>
              <a:t>.</a:t>
            </a:r>
          </a:p>
          <a:p>
            <a:pPr lvl="0" algn="l"/>
            <a:endParaRPr lang="en-CA" sz="2000" dirty="0" smtClean="0">
              <a:latin typeface="+mn-lt"/>
            </a:endParaRPr>
          </a:p>
          <a:p>
            <a:pPr lvl="0" algn="l"/>
            <a:r>
              <a:rPr lang="en-CA" sz="2000" dirty="0" smtClean="0">
                <a:latin typeface="+mn-lt"/>
              </a:rPr>
              <a:t>Understand the difference between </a:t>
            </a:r>
            <a:r>
              <a:rPr lang="en-CA" sz="2000" dirty="0">
                <a:solidFill>
                  <a:srgbClr val="0000FF"/>
                </a:solidFill>
                <a:latin typeface="+mn-lt"/>
              </a:rPr>
              <a:t>b</a:t>
            </a:r>
            <a:r>
              <a:rPr lang="en-CA" sz="2000" dirty="0" smtClean="0">
                <a:solidFill>
                  <a:srgbClr val="0000FF"/>
                </a:solidFill>
                <a:latin typeface="+mn-lt"/>
              </a:rPr>
              <a:t>iogeochemical and geochemical nutrient cycles</a:t>
            </a:r>
            <a:r>
              <a:rPr lang="en-CA" sz="2000" dirty="0" smtClean="0">
                <a:latin typeface="+mn-lt"/>
              </a:rPr>
              <a:t>.</a:t>
            </a:r>
          </a:p>
          <a:p>
            <a:pPr lvl="0" algn="l"/>
            <a:endParaRPr lang="en-US" sz="2000" dirty="0" smtClean="0">
              <a:latin typeface="+mn-lt"/>
            </a:endParaRPr>
          </a:p>
          <a:p>
            <a:pPr algn="l"/>
            <a:r>
              <a:rPr lang="en-US" sz="2000" dirty="0" smtClean="0">
                <a:latin typeface="+mn-lt"/>
              </a:rPr>
              <a:t>Describe and understand some of the major ecological principles associated with </a:t>
            </a:r>
            <a:r>
              <a:rPr lang="en-US" sz="2000" dirty="0" smtClean="0">
                <a:solidFill>
                  <a:srgbClr val="0000FF"/>
                </a:solidFill>
                <a:latin typeface="+mn-lt"/>
              </a:rPr>
              <a:t>nutrient cycling</a:t>
            </a:r>
            <a:r>
              <a:rPr lang="en-US" sz="2000" dirty="0" smtClean="0">
                <a:latin typeface="+mn-lt"/>
              </a:rPr>
              <a:t>.</a:t>
            </a:r>
          </a:p>
          <a:p>
            <a:pPr lvl="0" algn="l"/>
            <a:endParaRPr lang="en-US" sz="2000" dirty="0" smtClean="0">
              <a:latin typeface="+mn-lt"/>
            </a:endParaRPr>
          </a:p>
          <a:p>
            <a:pPr lvl="0" algn="l"/>
            <a:r>
              <a:rPr lang="en-US" sz="2000" dirty="0" smtClean="0">
                <a:latin typeface="+mn-lt"/>
              </a:rPr>
              <a:t>Describe and understand the major factors influencing </a:t>
            </a:r>
            <a:r>
              <a:rPr lang="en-US" sz="2000" dirty="0" smtClean="0">
                <a:solidFill>
                  <a:srgbClr val="0000FF"/>
                </a:solidFill>
                <a:latin typeface="+mn-lt"/>
              </a:rPr>
              <a:t>decomposition rate </a:t>
            </a:r>
            <a:r>
              <a:rPr lang="en-US" sz="2000" dirty="0" smtClean="0">
                <a:latin typeface="+mn-lt"/>
              </a:rPr>
              <a:t>and </a:t>
            </a:r>
            <a:r>
              <a:rPr lang="en-US" sz="2000" dirty="0" smtClean="0">
                <a:solidFill>
                  <a:srgbClr val="0000FF"/>
                </a:solidFill>
                <a:latin typeface="+mn-lt"/>
              </a:rPr>
              <a:t>Residence times</a:t>
            </a:r>
            <a:r>
              <a:rPr lang="en-US" sz="2000" dirty="0" smtClean="0">
                <a:latin typeface="+mn-lt"/>
              </a:rPr>
              <a:t>.</a:t>
            </a: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239</a:t>
            </a:fld>
            <a:endParaRPr lang="en-US" dirty="0"/>
          </a:p>
        </p:txBody>
      </p:sp>
    </p:spTree>
    <p:extLst>
      <p:ext uri="{BB962C8B-B14F-4D97-AF65-F5344CB8AC3E}">
        <p14:creationId xmlns:p14="http://schemas.microsoft.com/office/powerpoint/2010/main" val="2852466526"/>
      </p:ext>
    </p:extLst>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1333577"/>
            <a:ext cx="8572560" cy="4893647"/>
          </a:xfrm>
          <a:prstGeom prst="rect">
            <a:avLst/>
          </a:prstGeom>
          <a:noFill/>
        </p:spPr>
        <p:txBody>
          <a:bodyPr wrap="square" rtlCol="0">
            <a:spAutoFit/>
          </a:bodyPr>
          <a:lstStyle/>
          <a:p>
            <a:pPr algn="l"/>
            <a:r>
              <a:rPr lang="en-US" dirty="0" smtClean="0">
                <a:latin typeface="+mn-lt"/>
              </a:rPr>
              <a:t>Describe the major pools, sources and fluxes of </a:t>
            </a:r>
            <a:r>
              <a:rPr lang="en-US" dirty="0" smtClean="0">
                <a:solidFill>
                  <a:srgbClr val="0000FF"/>
                </a:solidFill>
                <a:latin typeface="+mn-lt"/>
              </a:rPr>
              <a:t>carbon</a:t>
            </a:r>
            <a:r>
              <a:rPr lang="en-US" dirty="0" smtClean="0">
                <a:latin typeface="+mn-lt"/>
              </a:rPr>
              <a:t>. </a:t>
            </a:r>
          </a:p>
          <a:p>
            <a:pPr lvl="0" algn="l"/>
            <a:endParaRPr lang="en-US" dirty="0" smtClean="0">
              <a:latin typeface="+mn-lt"/>
            </a:endParaRPr>
          </a:p>
          <a:p>
            <a:pPr lvl="0" algn="l"/>
            <a:r>
              <a:rPr lang="en-US" dirty="0" smtClean="0">
                <a:latin typeface="+mn-lt"/>
              </a:rPr>
              <a:t>Understand the relationship between </a:t>
            </a:r>
            <a:r>
              <a:rPr lang="en-US" dirty="0" smtClean="0">
                <a:solidFill>
                  <a:srgbClr val="0000FF"/>
                </a:solidFill>
                <a:latin typeface="+mn-lt"/>
              </a:rPr>
              <a:t>carbon cycling </a:t>
            </a:r>
            <a:r>
              <a:rPr lang="en-US" dirty="0" smtClean="0">
                <a:latin typeface="+mn-lt"/>
              </a:rPr>
              <a:t>and</a:t>
            </a:r>
            <a:r>
              <a:rPr lang="en-US" dirty="0" smtClean="0">
                <a:solidFill>
                  <a:srgbClr val="0000FF"/>
                </a:solidFill>
                <a:latin typeface="+mn-lt"/>
              </a:rPr>
              <a:t> climate change,</a:t>
            </a:r>
            <a:r>
              <a:rPr lang="en-US" dirty="0" smtClean="0">
                <a:latin typeface="+mn-lt"/>
              </a:rPr>
              <a:t> and the ecological consequences.</a:t>
            </a:r>
          </a:p>
          <a:p>
            <a:pPr algn="l"/>
            <a:r>
              <a:rPr lang="en-US" dirty="0" smtClean="0">
                <a:latin typeface="+mn-lt"/>
              </a:rPr>
              <a:t> </a:t>
            </a:r>
          </a:p>
          <a:p>
            <a:pPr lvl="0" algn="l"/>
            <a:r>
              <a:rPr lang="en-US" dirty="0" smtClean="0">
                <a:latin typeface="+mn-lt"/>
              </a:rPr>
              <a:t>Describe the major pools, sources and fluxes of </a:t>
            </a:r>
            <a:r>
              <a:rPr lang="en-US" dirty="0" smtClean="0">
                <a:solidFill>
                  <a:srgbClr val="0000FF"/>
                </a:solidFill>
                <a:latin typeface="+mn-lt"/>
              </a:rPr>
              <a:t>sulphur</a:t>
            </a:r>
            <a:r>
              <a:rPr lang="en-US" dirty="0" smtClean="0">
                <a:latin typeface="+mn-lt"/>
              </a:rPr>
              <a:t>.</a:t>
            </a:r>
          </a:p>
          <a:p>
            <a:pPr lvl="0" algn="l"/>
            <a:endParaRPr lang="en-US" dirty="0" smtClean="0">
              <a:latin typeface="+mn-lt"/>
            </a:endParaRPr>
          </a:p>
          <a:p>
            <a:pPr lvl="0" algn="l"/>
            <a:r>
              <a:rPr lang="en-US" dirty="0" smtClean="0">
                <a:latin typeface="+mn-lt"/>
              </a:rPr>
              <a:t>Know the effects of </a:t>
            </a:r>
            <a:r>
              <a:rPr lang="en-US" dirty="0" smtClean="0">
                <a:solidFill>
                  <a:srgbClr val="0000FF"/>
                </a:solidFill>
                <a:latin typeface="+mn-lt"/>
              </a:rPr>
              <a:t>acid rain </a:t>
            </a:r>
            <a:r>
              <a:rPr lang="en-US" dirty="0" smtClean="0">
                <a:latin typeface="+mn-lt"/>
              </a:rPr>
              <a:t>on lakes, forests, and other ecosystems.</a:t>
            </a:r>
          </a:p>
          <a:p>
            <a:pPr algn="l"/>
            <a:endParaRPr lang="en-US" dirty="0" smtClean="0">
              <a:latin typeface="+mn-lt"/>
            </a:endParaRPr>
          </a:p>
          <a:p>
            <a:pPr algn="l"/>
            <a:r>
              <a:rPr lang="en-US" dirty="0" smtClean="0">
                <a:latin typeface="+mn-lt"/>
              </a:rPr>
              <a:t>Describe the major pools, sources and fluxes of </a:t>
            </a:r>
            <a:r>
              <a:rPr lang="en-US" dirty="0" smtClean="0">
                <a:solidFill>
                  <a:srgbClr val="0000FF"/>
                </a:solidFill>
                <a:latin typeface="+mn-lt"/>
              </a:rPr>
              <a:t>nitrogen</a:t>
            </a:r>
            <a:r>
              <a:rPr lang="en-US" dirty="0" smtClean="0">
                <a:latin typeface="+mn-lt"/>
              </a:rPr>
              <a:t>.</a:t>
            </a:r>
          </a:p>
          <a:p>
            <a:pPr algn="l"/>
            <a:endParaRPr lang="en-US" dirty="0" smtClean="0">
              <a:latin typeface="+mn-lt"/>
            </a:endParaRPr>
          </a:p>
          <a:p>
            <a:pPr lvl="0" algn="l"/>
            <a:r>
              <a:rPr lang="en-US" dirty="0" smtClean="0">
                <a:latin typeface="+mn-lt"/>
              </a:rPr>
              <a:t>The role of nitrogen in limiting plant growth.</a:t>
            </a:r>
          </a:p>
        </p:txBody>
      </p:sp>
      <p:sp>
        <p:nvSpPr>
          <p:cNvPr id="3" name="TextBox 2"/>
          <p:cNvSpPr txBox="1"/>
          <p:nvPr/>
        </p:nvSpPr>
        <p:spPr>
          <a:xfrm>
            <a:off x="2214546" y="500042"/>
            <a:ext cx="3786214" cy="461665"/>
          </a:xfrm>
          <a:prstGeom prst="rect">
            <a:avLst/>
          </a:prstGeom>
          <a:noFill/>
        </p:spPr>
        <p:txBody>
          <a:bodyPr wrap="square" rtlCol="0">
            <a:spAutoFit/>
          </a:bodyPr>
          <a:lstStyle/>
          <a:p>
            <a:r>
              <a:rPr lang="en-US" b="1" dirty="0" smtClean="0">
                <a:latin typeface="+mn-lt"/>
              </a:rPr>
              <a:t>LEARNING GOALS</a:t>
            </a:r>
            <a:endParaRPr lang="en-US" b="1" dirty="0">
              <a:latin typeface="+mn-lt"/>
            </a:endParaRPr>
          </a:p>
        </p:txBody>
      </p:sp>
      <p:sp>
        <p:nvSpPr>
          <p:cNvPr id="4" name="Slide Number Placeholder 3"/>
          <p:cNvSpPr>
            <a:spLocks noGrp="1"/>
          </p:cNvSpPr>
          <p:nvPr>
            <p:ph type="sldNum" sz="quarter" idx="12"/>
          </p:nvPr>
        </p:nvSpPr>
        <p:spPr/>
        <p:txBody>
          <a:bodyPr/>
          <a:lstStyle/>
          <a:p>
            <a:pPr>
              <a:defRPr/>
            </a:pPr>
            <a:fld id="{D4F1BBC6-2C74-417B-933F-6B0FB2E93F4B}" type="slidenum">
              <a:rPr lang="en-US" smtClean="0"/>
              <a:pPr>
                <a:defRPr/>
              </a:pPr>
              <a:t>240</a:t>
            </a:fld>
            <a:endParaRPr lang="en-US" dirty="0"/>
          </a:p>
        </p:txBody>
      </p:sp>
    </p:spTree>
    <p:extLst>
      <p:ext uri="{BB962C8B-B14F-4D97-AF65-F5344CB8AC3E}">
        <p14:creationId xmlns:p14="http://schemas.microsoft.com/office/powerpoint/2010/main" val="454549637"/>
      </p:ext>
    </p:extLst>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4282" y="857232"/>
            <a:ext cx="8686800" cy="4647426"/>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rPr>
              <a:t>K</a:t>
            </a:r>
            <a:r>
              <a:rPr lang="en-US" sz="2800" b="1" dirty="0" smtClean="0">
                <a:latin typeface="+mn-lt"/>
                <a:cs typeface="+mn-cs"/>
              </a:rPr>
              <a:t>NOW </a:t>
            </a:r>
            <a:r>
              <a:rPr lang="en-US" sz="2800" b="1" dirty="0">
                <a:latin typeface="+mn-lt"/>
                <a:cs typeface="+mn-cs"/>
              </a:rPr>
              <a:t>THESE </a:t>
            </a:r>
            <a:r>
              <a:rPr lang="en-US" sz="2800" b="1" dirty="0" smtClean="0">
                <a:latin typeface="+mn-lt"/>
                <a:cs typeface="+mn-cs"/>
              </a:rPr>
              <a:t>TERMS</a:t>
            </a:r>
          </a:p>
          <a:p>
            <a:pPr algn="l" fontAlgn="auto">
              <a:spcBef>
                <a:spcPts val="0"/>
              </a:spcBef>
              <a:spcAft>
                <a:spcPts val="0"/>
              </a:spcAft>
              <a:defRPr/>
            </a:pPr>
            <a:endParaRPr lang="en-US" sz="2800" b="1" dirty="0" smtClean="0">
              <a:latin typeface="+mn-lt"/>
            </a:endParaRPr>
          </a:p>
          <a:p>
            <a:pPr algn="l" fontAlgn="auto">
              <a:spcBef>
                <a:spcPts val="0"/>
              </a:spcBef>
              <a:spcAft>
                <a:spcPts val="0"/>
              </a:spcAft>
              <a:buFont typeface="Wingdings" pitchFamily="2" charset="2"/>
              <a:buChar char="Ø"/>
              <a:defRPr/>
            </a:pPr>
            <a:r>
              <a:rPr lang="en-US" sz="2000" dirty="0" smtClean="0">
                <a:solidFill>
                  <a:srgbClr val="0000FF"/>
                </a:solidFill>
                <a:latin typeface="+mn-lt"/>
              </a:rPr>
              <a:t> Ecosystem services</a:t>
            </a:r>
          </a:p>
          <a:p>
            <a:pPr algn="l" fontAlgn="auto">
              <a:spcBef>
                <a:spcPts val="0"/>
              </a:spcBef>
              <a:spcAft>
                <a:spcPts val="0"/>
              </a:spcAft>
              <a:buFont typeface="Wingdings" pitchFamily="2" charset="2"/>
              <a:buChar char="Ø"/>
              <a:defRPr/>
            </a:pPr>
            <a:r>
              <a:rPr lang="en-US" sz="2000" dirty="0" smtClean="0">
                <a:solidFill>
                  <a:srgbClr val="0000FF"/>
                </a:solidFill>
                <a:latin typeface="+mn-lt"/>
              </a:rPr>
              <a:t> Biodiversity</a:t>
            </a:r>
          </a:p>
          <a:p>
            <a:pPr algn="l" fontAlgn="auto">
              <a:spcBef>
                <a:spcPts val="0"/>
              </a:spcBef>
              <a:spcAft>
                <a:spcPts val="0"/>
              </a:spcAft>
              <a:buFont typeface="Wingdings" pitchFamily="2" charset="2"/>
              <a:buChar char="Ø"/>
              <a:defRPr/>
            </a:pPr>
            <a:r>
              <a:rPr lang="en-US" sz="2000" dirty="0" smtClean="0">
                <a:solidFill>
                  <a:srgbClr val="0000FF"/>
                </a:solidFill>
                <a:latin typeface="+mn-lt"/>
                <a:cs typeface="+mn-cs"/>
              </a:rPr>
              <a:t> Habitat degradation, Habitat fragmentation and Habitat loss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rPr>
              <a:t> Exotic or </a:t>
            </a:r>
            <a:r>
              <a:rPr lang="en-US" sz="2000" dirty="0" smtClean="0">
                <a:solidFill>
                  <a:srgbClr val="0000FF"/>
                </a:solidFill>
                <a:latin typeface="Calibri" pitchFamily="34" charset="0"/>
              </a:rPr>
              <a:t>Invasive species, </a:t>
            </a:r>
            <a:r>
              <a:rPr lang="en-CA" sz="2000" dirty="0" smtClean="0">
                <a:solidFill>
                  <a:srgbClr val="0000FF"/>
                </a:solidFill>
                <a:latin typeface="Calibri" pitchFamily="34" charset="0"/>
              </a:rPr>
              <a:t>Indigenous species, Endemic species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cs typeface="+mn-cs"/>
              </a:rPr>
              <a:t> </a:t>
            </a:r>
            <a:r>
              <a:rPr lang="en-CA" sz="2000" dirty="0" smtClean="0">
                <a:solidFill>
                  <a:srgbClr val="0000FF"/>
                </a:solidFill>
                <a:latin typeface="Calibri" pitchFamily="34" charset="0"/>
              </a:rPr>
              <a:t>K</a:t>
            </a:r>
            <a:r>
              <a:rPr lang="en-CA" sz="2000" dirty="0" smtClean="0">
                <a:solidFill>
                  <a:srgbClr val="0000FF"/>
                </a:solidFill>
                <a:latin typeface="Calibri" pitchFamily="34" charset="0"/>
                <a:cs typeface="+mn-cs"/>
              </a:rPr>
              <a:t>eystone species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rPr>
              <a:t> Nutrient cycle, Geochemical and Biogeochemical cycles</a:t>
            </a:r>
          </a:p>
          <a:p>
            <a:pPr algn="l" fontAlgn="auto">
              <a:spcBef>
                <a:spcPts val="0"/>
              </a:spcBef>
              <a:spcAft>
                <a:spcPts val="0"/>
              </a:spcAft>
              <a:buFont typeface="Wingdings" pitchFamily="2" charset="2"/>
              <a:buChar char="Ø"/>
              <a:defRPr/>
            </a:pPr>
            <a:r>
              <a:rPr lang="en-CA" sz="2000" dirty="0" smtClean="0">
                <a:solidFill>
                  <a:srgbClr val="0000FF"/>
                </a:solidFill>
                <a:latin typeface="Calibri" pitchFamily="34" charset="0"/>
                <a:cs typeface="+mn-cs"/>
              </a:rPr>
              <a:t> Watershed or Catchment</a:t>
            </a:r>
          </a:p>
          <a:p>
            <a:pPr algn="l" fontAlgn="auto">
              <a:spcBef>
                <a:spcPts val="0"/>
              </a:spcBef>
              <a:spcAft>
                <a:spcPts val="0"/>
              </a:spcAft>
              <a:buFont typeface="Wingdings" pitchFamily="2" charset="2"/>
              <a:buChar char="Ø"/>
              <a:defRPr/>
            </a:pPr>
            <a:r>
              <a:rPr lang="en-CA" sz="2000" b="1" dirty="0" smtClean="0">
                <a:solidFill>
                  <a:srgbClr val="0000FF"/>
                </a:solidFill>
                <a:latin typeface="Calibri" pitchFamily="34" charset="0"/>
              </a:rPr>
              <a:t> </a:t>
            </a:r>
            <a:r>
              <a:rPr lang="en-CA" sz="2000" dirty="0" smtClean="0">
                <a:solidFill>
                  <a:srgbClr val="0000FF"/>
                </a:solidFill>
                <a:latin typeface="Calibri" pitchFamily="34" charset="0"/>
              </a:rPr>
              <a:t>Nutrient </a:t>
            </a:r>
            <a:r>
              <a:rPr lang="en-US" sz="2000" dirty="0" smtClean="0">
                <a:solidFill>
                  <a:srgbClr val="0000FF"/>
                </a:solidFill>
                <a:latin typeface="Calibri" pitchFamily="34" charset="0"/>
              </a:rPr>
              <a:t>Pool, Turnover rate, Residence time</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Anthropogenic</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Weather, Climate, Climate change</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cs typeface="+mn-cs"/>
              </a:rPr>
              <a:t> Greenhouse effect, Greenhouse gases</a:t>
            </a:r>
          </a:p>
          <a:p>
            <a:pPr algn="l" fontAlgn="auto">
              <a:spcBef>
                <a:spcPts val="0"/>
              </a:spcBef>
              <a:spcAft>
                <a:spcPts val="0"/>
              </a:spcAft>
              <a:buFont typeface="Wingdings" pitchFamily="2" charset="2"/>
              <a:buChar char="Ø"/>
              <a:defRPr/>
            </a:pPr>
            <a:r>
              <a:rPr lang="en-US" sz="2000" dirty="0" smtClean="0">
                <a:solidFill>
                  <a:srgbClr val="0000FF"/>
                </a:solidFill>
                <a:latin typeface="Calibri" pitchFamily="34" charset="0"/>
              </a:rPr>
              <a:t> Acid rain</a:t>
            </a:r>
            <a:endParaRPr lang="en-US" sz="2000" dirty="0">
              <a:solidFill>
                <a:srgbClr val="0000FF"/>
              </a:solidFill>
              <a:latin typeface="+mn-lt"/>
              <a:cs typeface="+mn-cs"/>
            </a:endParaRPr>
          </a:p>
        </p:txBody>
      </p:sp>
      <p:sp>
        <p:nvSpPr>
          <p:cNvPr id="2" name="Slide Number Placeholder 1"/>
          <p:cNvSpPr>
            <a:spLocks noGrp="1"/>
          </p:cNvSpPr>
          <p:nvPr>
            <p:ph type="sldNum" sz="quarter" idx="12"/>
          </p:nvPr>
        </p:nvSpPr>
        <p:spPr/>
        <p:txBody>
          <a:bodyPr/>
          <a:lstStyle/>
          <a:p>
            <a:pPr>
              <a:defRPr/>
            </a:pPr>
            <a:fld id="{D4F1BBC6-2C74-417B-933F-6B0FB2E93F4B}" type="slidenum">
              <a:rPr lang="en-US" smtClean="0"/>
              <a:pPr>
                <a:defRPr/>
              </a:pPr>
              <a:t>241</a:t>
            </a:fld>
            <a:endParaRPr lang="en-US" dirty="0"/>
          </a:p>
        </p:txBody>
      </p:sp>
    </p:spTree>
    <p:extLst>
      <p:ext uri="{BB962C8B-B14F-4D97-AF65-F5344CB8AC3E}">
        <p14:creationId xmlns:p14="http://schemas.microsoft.com/office/powerpoint/2010/main" val="415709342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10331</TotalTime>
  <Words>7303</Words>
  <Application>Microsoft Office PowerPoint</Application>
  <PresentationFormat>On-screen Show (4:3)</PresentationFormat>
  <Paragraphs>1347</Paragraphs>
  <Slides>241</Slides>
  <Notes>147</Notes>
  <HiddenSlides>0</HiddenSlides>
  <MMClips>0</MMClips>
  <ScaleCrop>false</ScaleCrop>
  <HeadingPairs>
    <vt:vector size="4" baseType="variant">
      <vt:variant>
        <vt:lpstr>Theme</vt:lpstr>
      </vt:variant>
      <vt:variant>
        <vt:i4>1</vt:i4>
      </vt:variant>
      <vt:variant>
        <vt:lpstr>Slide Titles</vt:lpstr>
      </vt:variant>
      <vt:variant>
        <vt:i4>241</vt:i4>
      </vt:variant>
    </vt:vector>
  </HeadingPairs>
  <TitlesOfParts>
    <vt:vector size="242" baseType="lpstr">
      <vt:lpstr>Technic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Conservation Biology Cain et al. 476-490</vt:lpstr>
      <vt:lpstr>22.  Conservation Biology Cain et al. 478-490</vt:lpstr>
      <vt:lpstr>PowerPoint Presentation</vt:lpstr>
      <vt:lpstr>PowerPoint Presentation</vt:lpstr>
      <vt:lpstr>PowerPoint Presentation</vt:lpstr>
      <vt:lpstr>PowerPoint Presentation</vt:lpstr>
      <vt:lpstr>Extinction Rates (10 million species of eukaryotes)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Conservation Biology Cain et al. 476-490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III. Exotic predators - excessive predation occurs when endemic species have evolved without predators – they have no antipredator behaviour.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Roy</dc:creator>
  <cp:lastModifiedBy>Roy</cp:lastModifiedBy>
  <cp:revision>646</cp:revision>
  <dcterms:created xsi:type="dcterms:W3CDTF">1601-01-01T00:00:00Z</dcterms:created>
  <dcterms:modified xsi:type="dcterms:W3CDTF">2012-11-06T16:19:36Z</dcterms:modified>
</cp:coreProperties>
</file>