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0" r:id="rId2"/>
    <p:sldId id="278" r:id="rId3"/>
    <p:sldId id="271" r:id="rId4"/>
    <p:sldId id="272" r:id="rId5"/>
    <p:sldId id="274" r:id="rId6"/>
    <p:sldId id="275" r:id="rId7"/>
    <p:sldId id="276" r:id="rId8"/>
    <p:sldId id="277" r:id="rId9"/>
    <p:sldId id="281" r:id="rId10"/>
    <p:sldId id="282" r:id="rId11"/>
    <p:sldId id="258" r:id="rId12"/>
    <p:sldId id="259" r:id="rId13"/>
    <p:sldId id="260" r:id="rId14"/>
    <p:sldId id="261" r:id="rId15"/>
    <p:sldId id="262" r:id="rId16"/>
    <p:sldId id="263" r:id="rId17"/>
    <p:sldId id="265" r:id="rId18"/>
    <p:sldId id="287" r:id="rId19"/>
    <p:sldId id="266" r:id="rId20"/>
    <p:sldId id="268" r:id="rId21"/>
    <p:sldId id="286" r:id="rId22"/>
    <p:sldId id="288" r:id="rId23"/>
    <p:sldId id="269" r:id="rId24"/>
    <p:sldId id="283" r:id="rId25"/>
    <p:sldId id="284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996633"/>
    <a:srgbClr val="996600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21" autoAdjust="0"/>
  </p:normalViewPr>
  <p:slideViewPr>
    <p:cSldViewPr snapToGrid="0">
      <p:cViewPr>
        <p:scale>
          <a:sx n="50" d="100"/>
          <a:sy n="50" d="100"/>
        </p:scale>
        <p:origin x="-1956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A759057-F534-4571-9FE7-69E1AA8A2B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1006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 stands for thymus</a:t>
            </a:r>
            <a:r>
              <a:rPr lang="en-CA" baseline="0" dirty="0" smtClean="0"/>
              <a:t> (thymus gland ~)</a:t>
            </a:r>
            <a:endParaRPr lang="en-CA" dirty="0" smtClean="0"/>
          </a:p>
          <a:p>
            <a:r>
              <a:rPr lang="en-CA" dirty="0" smtClean="0"/>
              <a:t>B stands for Bone marrow.</a:t>
            </a:r>
            <a:r>
              <a:rPr lang="en-CA" baseline="0" dirty="0" smtClean="0"/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59057-F534-4571-9FE7-69E1AA8A2B3E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749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3F85C9-AC96-4E06-862B-E3F39264CAC2}" type="slidenum">
              <a:rPr lang="en-US"/>
              <a:pPr/>
              <a:t>7</a:t>
            </a:fld>
            <a:endParaRPr 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576DE9-767F-4FB1-8AD9-BD9C28DDDB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E74C3-DF08-4CE2-83D2-EE6722DB43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E75BF-9591-4230-8ED2-88F664982C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819E1-5548-41E6-A72C-546BB98655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A5FFC-25C4-46D9-8CBE-73A7C83C3C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DDED90-4EAC-4804-AAF8-E806CB8987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F4B22-1343-49BC-A649-5282BA1DFD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702D1-AEAC-488B-A08B-5BD6C43139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CAA28-D2E7-4557-B636-7D2B63733B0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65E16-AD71-4682-AC64-6AA0C5A8B6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1382E-0C25-49AC-8BA6-4EF64E5C10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94B712-9F2A-4A42-9574-056D06DEEDA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tanford.edu/group/cleary/leukemia.jpg" TargetMode="Externa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eduserv.hscer.washington.edu/HuBio552/hemedist/hemecases/morph/Large/1552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304800" y="838200"/>
            <a:ext cx="8686800" cy="1604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mic Sans MS"/>
              </a:rPr>
              <a:t>Topic 3:  Introduction to the Immune System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2193925" y="3216275"/>
            <a:ext cx="49990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660066"/>
                </a:solidFill>
              </a:rPr>
              <a:t>Chapter 17:  pp. </a:t>
            </a:r>
            <a:r>
              <a:rPr lang="en-US" sz="3200" b="1" dirty="0" smtClean="0">
                <a:solidFill>
                  <a:srgbClr val="660066"/>
                </a:solidFill>
              </a:rPr>
              <a:t>643-648</a:t>
            </a:r>
            <a:endParaRPr lang="en-US" sz="3200" b="1" dirty="0">
              <a:solidFill>
                <a:srgbClr val="660066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660066"/>
                </a:solidFill>
              </a:rPr>
              <a:t>Chapter 21:  pp. </a:t>
            </a:r>
            <a:r>
              <a:rPr lang="en-US" sz="3200" b="1" dirty="0" smtClean="0">
                <a:solidFill>
                  <a:srgbClr val="660066"/>
                </a:solidFill>
              </a:rPr>
              <a:t>767-792</a:t>
            </a:r>
            <a:endParaRPr lang="en-US" sz="32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409206" y="6335733"/>
            <a:ext cx="1143000" cy="3762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CA" sz="1800" b="1" dirty="0"/>
              <a:t>Fig. 17.9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5923807" y="5487637"/>
            <a:ext cx="2139537" cy="338554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CA" sz="1600" b="1" dirty="0"/>
              <a:t>See also</a:t>
            </a:r>
            <a:r>
              <a:rPr lang="fr-CA" sz="1600" b="1" dirty="0"/>
              <a:t> Table 17.2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4950" y="1333500"/>
            <a:ext cx="4495800" cy="4968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Leukocytes</a:t>
            </a:r>
            <a:endParaRPr lang="en-CA" dirty="0">
              <a:solidFill>
                <a:schemeClr val="accent2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only formed elements that are </a:t>
            </a:r>
            <a:r>
              <a:rPr lang="en-CA" dirty="0">
                <a:solidFill>
                  <a:schemeClr val="accent2"/>
                </a:solidFill>
              </a:rPr>
              <a:t>complete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</a:t>
            </a:r>
            <a:r>
              <a:rPr lang="en-CA" dirty="0" smtClean="0"/>
              <a:t>&lt;1</a:t>
            </a:r>
            <a:r>
              <a:rPr lang="en-CA" dirty="0"/>
              <a:t>% total blood volume; </a:t>
            </a:r>
            <a:r>
              <a:rPr lang="en-CA" dirty="0" err="1"/>
              <a:t>usu</a:t>
            </a:r>
            <a:r>
              <a:rPr lang="en-CA" dirty="0"/>
              <a:t> 4000-</a:t>
            </a:r>
            <a:r>
              <a:rPr lang="en-US" dirty="0"/>
              <a:t>	</a:t>
            </a:r>
            <a:r>
              <a:rPr lang="en-CA" dirty="0"/>
              <a:t>11,000 WBCs/</a:t>
            </a:r>
            <a:r>
              <a:rPr lang="en-CA" b="1" dirty="0">
                <a:sym typeface="Symbol" pitchFamily="18" charset="2"/>
              </a:rPr>
              <a:t></a:t>
            </a:r>
            <a:r>
              <a:rPr lang="en-CA" dirty="0"/>
              <a:t>l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</a:t>
            </a:r>
            <a:r>
              <a:rPr lang="en-CA" dirty="0">
                <a:solidFill>
                  <a:schemeClr val="accent2"/>
                </a:solidFill>
              </a:rPr>
              <a:t>protection</a:t>
            </a:r>
            <a:r>
              <a:rPr lang="en-CA" dirty="0"/>
              <a:t> against bacteria, viruses, 	parasites, toxins, </a:t>
            </a:r>
            <a:r>
              <a:rPr lang="en-CA" dirty="0" err="1"/>
              <a:t>tumor</a:t>
            </a:r>
            <a:r>
              <a:rPr lang="en-CA" dirty="0"/>
              <a:t>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can leave bloodstream (</a:t>
            </a:r>
            <a:r>
              <a:rPr lang="en-CA" dirty="0" err="1"/>
              <a:t>diapedesis</a:t>
            </a:r>
            <a:r>
              <a:rPr lang="en-CA" dirty="0"/>
              <a:t>) </a:t>
            </a:r>
            <a:r>
              <a:rPr lang="en-US" dirty="0"/>
              <a:t>	</a:t>
            </a:r>
            <a:r>
              <a:rPr lang="en-CA" dirty="0"/>
              <a:t>to mount immune</a:t>
            </a:r>
            <a:r>
              <a:rPr lang="en-US" dirty="0"/>
              <a:t> and/or 	</a:t>
            </a:r>
            <a:r>
              <a:rPr lang="en-CA" dirty="0"/>
              <a:t>inflammatory response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amoeboid motion, + chemotaxis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 err="1">
                <a:solidFill>
                  <a:schemeClr val="accent2"/>
                </a:solidFill>
              </a:rPr>
              <a:t>leukocytosis</a:t>
            </a:r>
            <a:r>
              <a:rPr lang="en-CA" dirty="0">
                <a:solidFill>
                  <a:schemeClr val="accent2"/>
                </a:solidFill>
              </a:rPr>
              <a:t>:</a:t>
            </a:r>
            <a:r>
              <a:rPr lang="en-CA" dirty="0"/>
              <a:t> (count&gt;11,000/</a:t>
            </a:r>
            <a:r>
              <a:rPr lang="en-CA" b="1" dirty="0">
                <a:sym typeface="Symbol" pitchFamily="18" charset="2"/>
              </a:rPr>
              <a:t></a:t>
            </a:r>
            <a:r>
              <a:rPr lang="en-CA" dirty="0"/>
              <a:t>l) - body’s response to bacterial</a:t>
            </a:r>
            <a:r>
              <a:rPr lang="en-US" dirty="0"/>
              <a:t> or 	</a:t>
            </a:r>
            <a:r>
              <a:rPr lang="en-CA" dirty="0"/>
              <a:t>viral invasion - # can double </a:t>
            </a:r>
            <a:r>
              <a:rPr lang="en-US" dirty="0"/>
              <a:t>	</a:t>
            </a:r>
            <a:r>
              <a:rPr lang="en-CA" dirty="0"/>
              <a:t>within hrs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</a:t>
            </a:r>
            <a:r>
              <a:rPr lang="en-CA" dirty="0">
                <a:solidFill>
                  <a:schemeClr val="accent2"/>
                </a:solidFill>
              </a:rPr>
              <a:t> granulocytes</a:t>
            </a:r>
            <a:r>
              <a:rPr lang="en-CA" dirty="0"/>
              <a:t> &amp; </a:t>
            </a:r>
            <a:r>
              <a:rPr lang="en-CA" dirty="0" err="1">
                <a:solidFill>
                  <a:schemeClr val="accent2"/>
                </a:solidFill>
              </a:rPr>
              <a:t>agranulocytes</a:t>
            </a:r>
            <a:endParaRPr lang="en-CA" dirty="0">
              <a:solidFill>
                <a:schemeClr val="accent2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i="1" dirty="0">
                <a:solidFill>
                  <a:srgbClr val="CC0000"/>
                </a:solidFill>
              </a:rPr>
              <a:t>N</a:t>
            </a:r>
            <a:r>
              <a:rPr lang="en-CA" i="1" dirty="0">
                <a:solidFill>
                  <a:schemeClr val="accent2"/>
                </a:solidFill>
              </a:rPr>
              <a:t>ever </a:t>
            </a:r>
            <a:r>
              <a:rPr lang="en-CA" i="1" dirty="0">
                <a:solidFill>
                  <a:srgbClr val="CC0000"/>
                </a:solidFill>
              </a:rPr>
              <a:t>L</a:t>
            </a:r>
            <a:r>
              <a:rPr lang="en-CA" i="1" dirty="0">
                <a:solidFill>
                  <a:schemeClr val="accent2"/>
                </a:solidFill>
              </a:rPr>
              <a:t>et </a:t>
            </a:r>
            <a:r>
              <a:rPr lang="en-CA" i="1" dirty="0">
                <a:solidFill>
                  <a:srgbClr val="CC0000"/>
                </a:solidFill>
              </a:rPr>
              <a:t>M</a:t>
            </a:r>
            <a:r>
              <a:rPr lang="en-CA" i="1" dirty="0">
                <a:solidFill>
                  <a:schemeClr val="accent2"/>
                </a:solidFill>
              </a:rPr>
              <a:t>onkeys </a:t>
            </a:r>
            <a:r>
              <a:rPr lang="en-CA" i="1" dirty="0">
                <a:solidFill>
                  <a:srgbClr val="CC0000"/>
                </a:solidFill>
              </a:rPr>
              <a:t>E</a:t>
            </a:r>
            <a:r>
              <a:rPr lang="en-CA" i="1" dirty="0">
                <a:solidFill>
                  <a:schemeClr val="accent2"/>
                </a:solidFill>
              </a:rPr>
              <a:t>at </a:t>
            </a:r>
            <a:r>
              <a:rPr lang="en-CA" i="1" dirty="0">
                <a:solidFill>
                  <a:srgbClr val="CC0000"/>
                </a:solidFill>
              </a:rPr>
              <a:t>B</a:t>
            </a:r>
            <a:r>
              <a:rPr lang="en-CA" i="1" dirty="0">
                <a:solidFill>
                  <a:schemeClr val="accent2"/>
                </a:solidFill>
              </a:rPr>
              <a:t>ananas</a:t>
            </a:r>
          </a:p>
        </p:txBody>
      </p:sp>
      <p:sp>
        <p:nvSpPr>
          <p:cNvPr id="26632" name="Text Box 8" descr="Blue tissue paper"/>
          <p:cNvSpPr txBox="1">
            <a:spLocks noChangeArrowheads="1"/>
          </p:cNvSpPr>
          <p:nvPr/>
        </p:nvSpPr>
        <p:spPr bwMode="auto">
          <a:xfrm>
            <a:off x="0" y="95250"/>
            <a:ext cx="9144000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400" b="1" i="1">
                <a:solidFill>
                  <a:srgbClr val="003399"/>
                </a:solidFill>
              </a:rPr>
              <a:t>3.1  list the 5 different types of leucocytes and give a brief description of the structure and function of each</a:t>
            </a:r>
            <a:endParaRPr lang="en-CA" sz="2400" b="1" i="1">
              <a:solidFill>
                <a:srgbClr val="003399"/>
              </a:solidFill>
            </a:endParaRPr>
          </a:p>
        </p:txBody>
      </p:sp>
      <p:sp>
        <p:nvSpPr>
          <p:cNvPr id="26633" name="Text Box 9" descr="Newsprint"/>
          <p:cNvSpPr txBox="1">
            <a:spLocks noChangeArrowheads="1"/>
          </p:cNvSpPr>
          <p:nvPr/>
        </p:nvSpPr>
        <p:spPr bwMode="auto">
          <a:xfrm>
            <a:off x="7813965" y="6583875"/>
            <a:ext cx="1253836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6634" name="Picture 10" descr="E:\Chapter_17\B_JPEG_Images_and_Tables\a_labeled\figure_17_09_labeled.jpg"/>
          <p:cNvPicPr>
            <a:picLocks noChangeAspect="1" noChangeArrowheads="1"/>
          </p:cNvPicPr>
          <p:nvPr/>
        </p:nvPicPr>
        <p:blipFill>
          <a:blip r:embed="rId3" cstate="print"/>
          <a:srcRect l="1694" t="1999" r="2060" b="5211"/>
          <a:stretch>
            <a:fillRect/>
          </a:stretch>
        </p:blipFill>
        <p:spPr bwMode="auto">
          <a:xfrm>
            <a:off x="4381994" y="1448789"/>
            <a:ext cx="4762005" cy="37932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03200" y="3544888"/>
            <a:ext cx="6705600" cy="343170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(ii)  </a:t>
            </a:r>
            <a:r>
              <a:rPr lang="en-CA" u="sng" dirty="0" err="1">
                <a:solidFill>
                  <a:schemeClr val="accent2"/>
                </a:solidFill>
              </a:rPr>
              <a:t>Eosinophils</a:t>
            </a:r>
            <a:r>
              <a:rPr lang="en-CA" u="sng" dirty="0">
                <a:solidFill>
                  <a:schemeClr val="accent2"/>
                </a:solidFill>
              </a:rPr>
              <a:t>:</a:t>
            </a:r>
            <a:r>
              <a:rPr lang="en-CA" dirty="0"/>
              <a:t>  1-4% all leukocytes; blue-red nucleus 	(telephone receiver) + coarse, red granules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/>
              <a:t>   &gt; ***parasitic worms; cannot be phagocytized, but 	surround &amp; release digestive enzymes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/>
              <a:t>   &gt; reduce severity of allergies by </a:t>
            </a:r>
            <a:r>
              <a:rPr lang="en-CA" u="sng" dirty="0" smtClean="0"/>
              <a:t>taking up some of the </a:t>
            </a:r>
            <a:r>
              <a:rPr lang="en-CA" u="sng" dirty="0" err="1" smtClean="0"/>
              <a:t>immue</a:t>
            </a:r>
            <a:r>
              <a:rPr lang="en-CA" u="sng" dirty="0" smtClean="0"/>
              <a:t> complexes out of the body. And releasing enzymes.</a:t>
            </a:r>
            <a:endParaRPr lang="en-CA" sz="1000" u="sng" dirty="0">
              <a:solidFill>
                <a:schemeClr val="accent2"/>
              </a:solidFill>
            </a:endParaRP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(iii)  Basophils:</a:t>
            </a:r>
            <a:r>
              <a:rPr lang="en-CA" dirty="0"/>
              <a:t>  rarest WBCs (0.5% of leukocytes); cytoplasmic granules contain </a:t>
            </a:r>
            <a:r>
              <a:rPr lang="en-CA" dirty="0">
                <a:solidFill>
                  <a:srgbClr val="3366CC"/>
                </a:solidFill>
              </a:rPr>
              <a:t>histamine</a:t>
            </a:r>
            <a:r>
              <a:rPr lang="en-CA" dirty="0"/>
              <a:t> (vasodilator, makes blood vessels leaky &amp; attracts other WBCs); S- or U-shaped dark purple nucleus</a:t>
            </a:r>
            <a:endParaRPr lang="en-CA" i="1" u="sng" dirty="0">
              <a:solidFill>
                <a:schemeClr val="accent2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52400" y="644150"/>
            <a:ext cx="8915400" cy="2722563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fr-CA" sz="2400" i="1" u="sng" dirty="0">
                <a:solidFill>
                  <a:schemeClr val="accent2"/>
                </a:solidFill>
              </a:rPr>
              <a:t>B1</a:t>
            </a:r>
            <a:r>
              <a:rPr lang="en-CA" sz="2400" i="1" u="sng" dirty="0">
                <a:solidFill>
                  <a:schemeClr val="accent2"/>
                </a:solidFill>
              </a:rPr>
              <a:t>.  Granulocytes</a:t>
            </a:r>
            <a:endParaRPr lang="en-CA" sz="2400" dirty="0"/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dirty="0"/>
              <a:t>•  neutrophils, basophils, eosinophils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dirty="0"/>
              <a:t>•  spherical, larger than RBCs, lobed nuclei, cytoplasmic granules, Wright ’s 	stain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(</a:t>
            </a:r>
            <a:r>
              <a:rPr lang="en-CA" u="sng" dirty="0" err="1">
                <a:solidFill>
                  <a:schemeClr val="accent2"/>
                </a:solidFill>
              </a:rPr>
              <a:t>i</a:t>
            </a:r>
            <a:r>
              <a:rPr lang="en-CA" u="sng" dirty="0">
                <a:solidFill>
                  <a:schemeClr val="accent2"/>
                </a:solidFill>
              </a:rPr>
              <a:t>)  Neutrophils:</a:t>
            </a:r>
            <a:r>
              <a:rPr lang="en-CA" dirty="0"/>
              <a:t>  </a:t>
            </a:r>
            <a:r>
              <a:rPr lang="en-CA" u="sng" dirty="0"/>
              <a:t>&gt;</a:t>
            </a:r>
            <a:r>
              <a:rPr lang="en-CA" dirty="0"/>
              <a:t> half WBC population; cytoplasm contains 2 types of granules that take up both acidic &amp; basic dyes (hard to see) - granules contain </a:t>
            </a:r>
            <a:r>
              <a:rPr lang="en-CA" dirty="0">
                <a:solidFill>
                  <a:schemeClr val="accent2"/>
                </a:solidFill>
              </a:rPr>
              <a:t>hydrolytic enzymes</a:t>
            </a:r>
            <a:r>
              <a:rPr lang="en-CA" dirty="0"/>
              <a:t> &amp; some antibiotic-like proteins (</a:t>
            </a:r>
            <a:r>
              <a:rPr lang="en-CA" dirty="0" err="1">
                <a:solidFill>
                  <a:schemeClr val="accent2"/>
                </a:solidFill>
              </a:rPr>
              <a:t>defensins</a:t>
            </a:r>
            <a:r>
              <a:rPr lang="en-CA" dirty="0"/>
              <a:t>) = </a:t>
            </a:r>
            <a:r>
              <a:rPr lang="en-CA" dirty="0">
                <a:solidFill>
                  <a:schemeClr val="accent2"/>
                </a:solidFill>
              </a:rPr>
              <a:t>polymorphic leukocytes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dirty="0"/>
              <a:t>•  </a:t>
            </a:r>
            <a:r>
              <a:rPr lang="en-CA" dirty="0">
                <a:solidFill>
                  <a:schemeClr val="accent2"/>
                </a:solidFill>
              </a:rPr>
              <a:t>phagocytes</a:t>
            </a:r>
            <a:r>
              <a:rPr lang="en-CA" dirty="0"/>
              <a:t>:  ingest &amp; destroy bacteria;  (</a:t>
            </a:r>
            <a:r>
              <a:rPr lang="en-CA" dirty="0" err="1"/>
              <a:t>eg</a:t>
            </a:r>
            <a:r>
              <a:rPr lang="en-CA" dirty="0"/>
              <a:t>: </a:t>
            </a:r>
            <a:r>
              <a:rPr lang="en-CA" dirty="0">
                <a:solidFill>
                  <a:schemeClr val="accent2"/>
                </a:solidFill>
              </a:rPr>
              <a:t>meningitis, appendicitis</a:t>
            </a:r>
            <a:r>
              <a:rPr lang="en-CA" dirty="0"/>
              <a:t>)</a:t>
            </a:r>
            <a:endParaRPr lang="en-CA" i="1" u="sng" dirty="0"/>
          </a:p>
        </p:txBody>
      </p:sp>
      <p:sp>
        <p:nvSpPr>
          <p:cNvPr id="17415" name="Text Box 7" descr="Newsprint"/>
          <p:cNvSpPr txBox="1">
            <a:spLocks noChangeArrowheads="1"/>
          </p:cNvSpPr>
          <p:nvPr/>
        </p:nvSpPr>
        <p:spPr bwMode="auto">
          <a:xfrm>
            <a:off x="7742712" y="6477000"/>
            <a:ext cx="1325088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17416" name="Picture 8" descr="E:\Chapter_17\B_JPEG_Images_and_Tables\a_labeled\figure_17_10a_labeled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 l="5117" t="10343" r="13532" b="33627"/>
          <a:stretch>
            <a:fillRect/>
          </a:stretch>
        </p:blipFill>
        <p:spPr bwMode="auto">
          <a:xfrm rot="5400000">
            <a:off x="6845534" y="-5361"/>
            <a:ext cx="1277756" cy="1478477"/>
          </a:xfrm>
          <a:prstGeom prst="rect">
            <a:avLst/>
          </a:prstGeom>
          <a:noFill/>
        </p:spPr>
      </p:pic>
      <p:pic>
        <p:nvPicPr>
          <p:cNvPr id="17417" name="Picture 9" descr="E:\Chapter_17\B_JPEG_Images_and_Tables\a_labeled\figure_17_10b_labeled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 l="8202" t="14239" r="16037" b="42904"/>
          <a:stretch>
            <a:fillRect/>
          </a:stretch>
        </p:blipFill>
        <p:spPr bwMode="auto">
          <a:xfrm>
            <a:off x="7422078" y="3390400"/>
            <a:ext cx="1365662" cy="1264146"/>
          </a:xfrm>
          <a:prstGeom prst="rect">
            <a:avLst/>
          </a:prstGeom>
          <a:noFill/>
        </p:spPr>
      </p:pic>
      <p:pic>
        <p:nvPicPr>
          <p:cNvPr id="17418" name="Picture 10" descr="E:\Chapter_17\B_JPEG_Images_and_Tables\a_labeled\figure_17_10c_labeled.jpg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 l="9091" t="19619" r="21753" b="38265"/>
          <a:stretch>
            <a:fillRect/>
          </a:stretch>
        </p:blipFill>
        <p:spPr bwMode="auto">
          <a:xfrm rot="5400000">
            <a:off x="7453911" y="4847274"/>
            <a:ext cx="1199407" cy="12782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914400" y="4133850"/>
            <a:ext cx="7561263" cy="16764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 eaLnBrk="0" hangingPunct="0">
              <a:lnSpc>
                <a:spcPct val="80000"/>
              </a:lnSpc>
              <a:spcBef>
                <a:spcPct val="50000"/>
              </a:spcBef>
            </a:pPr>
            <a:endParaRPr lang="en-CA"/>
          </a:p>
          <a:p>
            <a:pPr marL="495300" indent="-495300" eaLnBrk="0" hangingPunct="0">
              <a:lnSpc>
                <a:spcPct val="45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CA" u="sng">
                <a:solidFill>
                  <a:srgbClr val="009999"/>
                </a:solidFill>
              </a:rPr>
              <a:t>Monocytes:</a:t>
            </a:r>
            <a:r>
              <a:rPr lang="en-CA"/>
              <a:t>  largest leukocytes; gray-blue cytoplasm + U- or </a:t>
            </a:r>
          </a:p>
          <a:p>
            <a:pPr marL="495300" indent="-495300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CA"/>
              <a:t>kidney-shaped nucleus; in tissue, differentiate into </a:t>
            </a:r>
            <a:r>
              <a:rPr lang="en-CA">
                <a:solidFill>
                  <a:srgbClr val="009999"/>
                </a:solidFill>
              </a:rPr>
              <a:t>macrophages</a:t>
            </a:r>
            <a:endParaRPr lang="en-CA"/>
          </a:p>
          <a:p>
            <a:pPr marL="495300" indent="-4953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    &gt; phagocytic in chronic infections (eg: TB)</a:t>
            </a:r>
          </a:p>
          <a:p>
            <a:pPr marL="495300" indent="-4953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   &gt;  also against viruses, some bacteria</a:t>
            </a:r>
            <a:endParaRPr lang="en-CA" i="1" u="sng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28588" y="914400"/>
            <a:ext cx="8915400" cy="2746375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i="1" u="sng">
                <a:solidFill>
                  <a:srgbClr val="009999"/>
                </a:solidFill>
              </a:rPr>
              <a:t>B2.  Agranulocytes:</a:t>
            </a:r>
            <a:endParaRPr lang="en-CA" sz="2400"/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•  includes lymphocytes, monocytes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•  no visible granules; nuclei spherical or kidney-shaped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>
                <a:solidFill>
                  <a:srgbClr val="009999"/>
                </a:solidFill>
              </a:rPr>
              <a:t>(i)  Lymphocytes:</a:t>
            </a:r>
            <a:r>
              <a:rPr lang="en-CA"/>
              <a:t>  2nd most common leukocyte; large, dark purple nucleus + </a:t>
            </a:r>
            <a:r>
              <a:rPr lang="en-US"/>
              <a:t>	</a:t>
            </a:r>
            <a:r>
              <a:rPr lang="en-CA"/>
              <a:t>rim of pale blue cytoplasm; classified by size ; some in bloodstream, </a:t>
            </a:r>
            <a:r>
              <a:rPr lang="en-US"/>
              <a:t>	</a:t>
            </a:r>
            <a:r>
              <a:rPr lang="en-CA"/>
              <a:t>but most in </a:t>
            </a:r>
            <a:r>
              <a:rPr lang="en-CA">
                <a:solidFill>
                  <a:srgbClr val="009999"/>
                </a:solidFill>
              </a:rPr>
              <a:t>lymphoid tissue</a:t>
            </a:r>
            <a:r>
              <a:rPr lang="en-CA"/>
              <a:t> (lymph nodes, spleen, etc)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   </a:t>
            </a:r>
            <a:r>
              <a:rPr lang="en-CA">
                <a:solidFill>
                  <a:srgbClr val="009999"/>
                </a:solidFill>
              </a:rPr>
              <a:t>T lymphocytes (T cells):</a:t>
            </a:r>
            <a:r>
              <a:rPr lang="en-CA"/>
              <a:t>  act directly against virus-infected cells, tumor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   </a:t>
            </a:r>
            <a:r>
              <a:rPr lang="en-CA">
                <a:solidFill>
                  <a:srgbClr val="009999"/>
                </a:solidFill>
              </a:rPr>
              <a:t>B lymphocytes (B cells):</a:t>
            </a:r>
            <a:r>
              <a:rPr lang="en-CA"/>
              <a:t>  give rise to plasma cells </a:t>
            </a:r>
            <a:r>
              <a:rPr lang="en-US"/>
              <a:t>that</a:t>
            </a:r>
            <a:r>
              <a:rPr lang="en-CA"/>
              <a:t> produce antibodies</a:t>
            </a:r>
          </a:p>
        </p:txBody>
      </p:sp>
      <p:sp>
        <p:nvSpPr>
          <p:cNvPr id="18438" name="Text Box 6" descr="Newsprint"/>
          <p:cNvSpPr txBox="1">
            <a:spLocks noChangeArrowheads="1"/>
          </p:cNvSpPr>
          <p:nvPr/>
        </p:nvSpPr>
        <p:spPr bwMode="auto">
          <a:xfrm>
            <a:off x="356260" y="6355278"/>
            <a:ext cx="1527958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18439" name="Picture 7" descr="E:\Chapter_17\B_JPEG_Images_and_Tables\a_labeled\figure_17_10d_labeled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 l="6220" t="26855" r="31082" b="30102"/>
          <a:stretch>
            <a:fillRect/>
          </a:stretch>
        </p:blipFill>
        <p:spPr bwMode="auto">
          <a:xfrm>
            <a:off x="7184570" y="427512"/>
            <a:ext cx="1294411" cy="1294411"/>
          </a:xfrm>
          <a:prstGeom prst="rect">
            <a:avLst/>
          </a:prstGeom>
          <a:noFill/>
        </p:spPr>
      </p:pic>
      <p:pic>
        <p:nvPicPr>
          <p:cNvPr id="18440" name="Picture 8" descr="E:\Chapter_17\B_JPEG_Images_and_Tables\a_labeled\figure_17_10e_labeled.jpg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 l="6202" t="8859" r="25817" b="27505"/>
          <a:stretch>
            <a:fillRect/>
          </a:stretch>
        </p:blipFill>
        <p:spPr bwMode="auto">
          <a:xfrm rot="16200000">
            <a:off x="6980205" y="5020774"/>
            <a:ext cx="1282535" cy="17387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34925"/>
            <a:ext cx="9144000" cy="13271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i="1">
                <a:solidFill>
                  <a:srgbClr val="008080"/>
                </a:solidFill>
              </a:rPr>
              <a:t>3.2  in flow chart form, summarize the main steps of leukopoiesis</a:t>
            </a:r>
            <a:endParaRPr lang="en-CA" sz="2400" i="1">
              <a:solidFill>
                <a:srgbClr val="008080"/>
              </a:solidFill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/>
              <a:t>•  </a:t>
            </a:r>
            <a:r>
              <a:rPr lang="en-CA">
                <a:solidFill>
                  <a:srgbClr val="008080"/>
                </a:solidFill>
              </a:rPr>
              <a:t>leukopoiesis</a:t>
            </a:r>
            <a:r>
              <a:rPr lang="en-CA"/>
              <a:t> is hormonally regulated according to body’s situation: 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/>
              <a:t>•  interleukins and colony-stimulating factors:  hormones that regulate 	production of leukocytes, as needed</a:t>
            </a:r>
            <a:endParaRPr lang="en-CA" i="1" u="sng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73050" y="1841500"/>
            <a:ext cx="7840663" cy="75088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Hemocytoblast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	myeloid stem cell			lymphoid stem cell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04800" y="2722563"/>
            <a:ext cx="7789863" cy="114935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fr-CA" sz="1800" b="1"/>
              <a:t>	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fr-CA" sz="1800" b="1"/>
              <a:t>	</a:t>
            </a:r>
            <a:r>
              <a:rPr lang="en-CA" sz="1800" b="1"/>
              <a:t>myeloblast		monoblast	         lymphoblast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  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92088" y="4017963"/>
            <a:ext cx="7996237" cy="1163637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fr-CA" sz="1800" b="1"/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eosinophil   neutrophil   basophil   monocyte   	        lymphocyte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endParaRPr lang="en-CA" sz="1800" b="1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1676400" y="2646363"/>
            <a:ext cx="0" cy="533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 flipH="1">
            <a:off x="609600" y="3560763"/>
            <a:ext cx="990600" cy="914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1600200" y="3560763"/>
            <a:ext cx="38100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1600200" y="3560763"/>
            <a:ext cx="144780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H="1">
            <a:off x="2590800" y="2133600"/>
            <a:ext cx="1371600" cy="152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Line 11"/>
          <p:cNvSpPr>
            <a:spLocks noChangeShapeType="1"/>
          </p:cNvSpPr>
          <p:nvPr/>
        </p:nvSpPr>
        <p:spPr bwMode="auto">
          <a:xfrm>
            <a:off x="4495800" y="2133600"/>
            <a:ext cx="1295400" cy="152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>
            <a:off x="2209800" y="2646363"/>
            <a:ext cx="2057400" cy="533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>
            <a:off x="4343400" y="3560763"/>
            <a:ext cx="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6705600" y="2514600"/>
            <a:ext cx="0" cy="609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>
            <a:off x="6705600" y="3636963"/>
            <a:ext cx="0" cy="8382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7300913" y="1884363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CA" b="1">
                <a:solidFill>
                  <a:srgbClr val="FF6600"/>
                </a:solidFill>
              </a:rPr>
              <a:t>Stem cells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7543800" y="2855913"/>
            <a:ext cx="1600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CA" b="1">
                <a:solidFill>
                  <a:srgbClr val="800080"/>
                </a:solidFill>
              </a:rPr>
              <a:t>Committed cells</a:t>
            </a: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7696200" y="4398963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CA" b="1">
                <a:solidFill>
                  <a:srgbClr val="339966"/>
                </a:solidFill>
              </a:rPr>
              <a:t>Products</a:t>
            </a: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0" y="5535613"/>
            <a:ext cx="9144000" cy="9302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fr-CA"/>
              <a:t>•  </a:t>
            </a:r>
            <a:r>
              <a:rPr lang="en-CA"/>
              <a:t>bone marrow stores mature granulocytes (not erythrocytes); usu contains 10-	20X more granulocytes than in blood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•  lifespan of granulocytes = 0.5-9.0 days (most die in line of duty)</a:t>
            </a:r>
          </a:p>
        </p:txBody>
      </p:sp>
      <p:sp>
        <p:nvSpPr>
          <p:cNvPr id="20500" name="Text Box 20" descr="Newsprint"/>
          <p:cNvSpPr txBox="1">
            <a:spLocks noChangeArrowheads="1"/>
          </p:cNvSpPr>
          <p:nvPr/>
        </p:nvSpPr>
        <p:spPr bwMode="auto">
          <a:xfrm>
            <a:off x="7683335" y="6503988"/>
            <a:ext cx="1384465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Text Box 5" descr="Newsprint"/>
          <p:cNvSpPr txBox="1">
            <a:spLocks noChangeArrowheads="1"/>
          </p:cNvSpPr>
          <p:nvPr/>
        </p:nvSpPr>
        <p:spPr bwMode="auto">
          <a:xfrm>
            <a:off x="7837713" y="6572000"/>
            <a:ext cx="1265712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1510" name="Picture 6" descr="E:\Chapter_17\B_JPEG_Images_and_Tables\a_labeled\figure_17_11_labeled.jpg"/>
          <p:cNvPicPr>
            <a:picLocks noChangeAspect="1" noChangeArrowheads="1"/>
          </p:cNvPicPr>
          <p:nvPr/>
        </p:nvPicPr>
        <p:blipFill>
          <a:blip r:embed="rId3" cstate="print"/>
          <a:srcRect l="3049" t="2922" r="3444" b="6354"/>
          <a:stretch>
            <a:fillRect/>
          </a:stretch>
        </p:blipFill>
        <p:spPr bwMode="auto">
          <a:xfrm>
            <a:off x="726728" y="1"/>
            <a:ext cx="6647850" cy="6858224"/>
          </a:xfrm>
          <a:prstGeom prst="rect">
            <a:avLst/>
          </a:prstGeom>
          <a:noFill/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47945" y="6284909"/>
            <a:ext cx="1225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800" b="1" dirty="0"/>
              <a:t>Fig. 17.11</a:t>
            </a:r>
            <a:endParaRPr lang="en-CA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11638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i="1">
                <a:solidFill>
                  <a:srgbClr val="CC0000"/>
                </a:solidFill>
              </a:rPr>
              <a:t>3.3  discuss briefly each of these leukocyte disorders in terms of causes &amp; consequences:  leukemia, infectious mononucleosis, leukopenia</a:t>
            </a:r>
            <a:endParaRPr lang="en-CA" sz="2400" i="1">
              <a:solidFill>
                <a:srgbClr val="CC0000"/>
              </a:solidFill>
            </a:endParaRP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  <a:buFontTx/>
              <a:buAutoNum type="romanLcParenBoth"/>
            </a:pPr>
            <a:r>
              <a:rPr lang="en-CA" i="1" u="sng">
                <a:solidFill>
                  <a:srgbClr val="336699"/>
                </a:solidFill>
              </a:rPr>
              <a:t>Leukemias:</a:t>
            </a:r>
            <a:r>
              <a:rPr lang="en-CA"/>
              <a:t>  cancer of WBCs - usu descendents of a single cell remain unspecialized &amp; mitotic 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i="1">
                <a:effectLst>
                  <a:outerShdw blurRad="38100" dist="38100" dir="2700000" algn="tl">
                    <a:srgbClr val="C0C0C0"/>
                  </a:outerShdw>
                </a:effectLst>
              </a:rPr>
              <a:t> &gt; </a:t>
            </a:r>
            <a:r>
              <a:rPr lang="en-CA" i="1">
                <a:solidFill>
                  <a:srgbClr val="336699"/>
                </a:solidFill>
              </a:rPr>
              <a:t>acute</a:t>
            </a:r>
            <a:r>
              <a:rPr lang="en-CA" i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CA"/>
              <a:t>if derives from blast-type cell; </a:t>
            </a:r>
            <a:r>
              <a:rPr lang="en-CA" i="1">
                <a:solidFill>
                  <a:srgbClr val="336699"/>
                </a:solidFill>
              </a:rPr>
              <a:t>chronic</a:t>
            </a:r>
            <a:r>
              <a:rPr lang="en-CA"/>
              <a:t> if from cells at later stages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i="1" u="sng">
                <a:solidFill>
                  <a:srgbClr val="336699"/>
                </a:solidFill>
              </a:rPr>
              <a:t>acute</a:t>
            </a:r>
            <a:r>
              <a:rPr lang="en-CA" i="1" u="sng"/>
              <a:t>:</a:t>
            </a:r>
            <a:r>
              <a:rPr lang="en-CA"/>
              <a:t>  bone marrow taken over by cancerous cells </a:t>
            </a:r>
            <a:r>
              <a:rPr lang="en-CA">
                <a:sym typeface="WP IconicSymbolsA" pitchFamily="2" charset="2"/>
              </a:rPr>
              <a:t>  severe anemia, clotting 	problems (also fever, weight loss, bone pain)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 &gt; </a:t>
            </a:r>
            <a:r>
              <a:rPr lang="en-CA">
                <a:solidFill>
                  <a:srgbClr val="336699"/>
                </a:solidFill>
                <a:sym typeface="WP IconicSymbolsA" pitchFamily="2" charset="2"/>
              </a:rPr>
              <a:t>NB:</a:t>
            </a:r>
            <a:r>
              <a:rPr lang="en-CA">
                <a:sym typeface="WP IconicSymbolsA" pitchFamily="2" charset="2"/>
              </a:rPr>
              <a:t> WBCs numerous but non-functional - death usu from internal bleeding &amp; 	overwhelming infections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 &gt; </a:t>
            </a:r>
            <a:r>
              <a:rPr lang="en-CA">
                <a:solidFill>
                  <a:srgbClr val="336699"/>
                </a:solidFill>
                <a:sym typeface="WP IconicSymbolsA" pitchFamily="2" charset="2"/>
              </a:rPr>
              <a:t>Treatment:</a:t>
            </a:r>
            <a:r>
              <a:rPr lang="en-CA">
                <a:sym typeface="WP IconicSymbolsA" pitchFamily="2" charset="2"/>
              </a:rPr>
              <a:t>  irradiation &amp; admin of anti</a:t>
            </a:r>
            <a:r>
              <a:rPr lang="en-US">
                <a:sym typeface="WP IconicSymbolsA" pitchFamily="2" charset="2"/>
              </a:rPr>
              <a:t>-</a:t>
            </a:r>
            <a:r>
              <a:rPr lang="en-CA">
                <a:sym typeface="WP IconicSymbolsA" pitchFamily="2" charset="2"/>
              </a:rPr>
              <a:t>leukemic drugs; bone marrow </a:t>
            </a:r>
            <a:r>
              <a:rPr lang="en-US">
                <a:sym typeface="WP IconicSymbolsA" pitchFamily="2" charset="2"/>
              </a:rPr>
              <a:t>	</a:t>
            </a:r>
            <a:r>
              <a:rPr lang="en-CA">
                <a:sym typeface="WP IconicSymbolsA" pitchFamily="2" charset="2"/>
              </a:rPr>
              <a:t>transplant</a:t>
            </a:r>
          </a:p>
        </p:txBody>
      </p:sp>
      <p:sp>
        <p:nvSpPr>
          <p:cNvPr id="22531" name="Text Box 3" descr="Newsprint"/>
          <p:cNvSpPr txBox="1">
            <a:spLocks noChangeArrowheads="1"/>
          </p:cNvSpPr>
          <p:nvPr/>
        </p:nvSpPr>
        <p:spPr bwMode="auto">
          <a:xfrm>
            <a:off x="522514" y="6229598"/>
            <a:ext cx="1237013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2532" name="Picture 4" descr="leukemia"/>
          <p:cNvPicPr>
            <a:picLocks noChangeAspect="1" noChangeArrowheads="1"/>
          </p:cNvPicPr>
          <p:nvPr/>
        </p:nvPicPr>
        <p:blipFill>
          <a:blip r:embed="rId4" cstate="print">
            <a:lum bright="-6000" contrast="18000"/>
          </a:blip>
          <a:srcRect/>
          <a:stretch>
            <a:fillRect/>
          </a:stretch>
        </p:blipFill>
        <p:spPr bwMode="auto">
          <a:xfrm>
            <a:off x="4873625" y="3867150"/>
            <a:ext cx="2874963" cy="2990850"/>
          </a:xfrm>
          <a:prstGeom prst="rect">
            <a:avLst/>
          </a:prstGeo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858838" y="5362575"/>
            <a:ext cx="35972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200">
                <a:hlinkClick r:id="rId5"/>
              </a:rPr>
              <a:t>http://www.stanford.edu/group/cleary/leukemia.jpg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528638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14350" indent="-514350" eaLnBrk="0" hangingPunct="0">
              <a:buAutoNum type="romanLcParenBoth" startAt="2"/>
            </a:pPr>
            <a:r>
              <a:rPr lang="en-CA" i="1" u="sng" dirty="0" smtClean="0">
                <a:solidFill>
                  <a:srgbClr val="336699"/>
                </a:solidFill>
                <a:sym typeface="WP IconicSymbolsA" pitchFamily="2" charset="2"/>
              </a:rPr>
              <a:t>Infectious mononucleosis:</a:t>
            </a:r>
            <a:r>
              <a:rPr lang="en-CA" i="1" dirty="0" smtClean="0">
                <a:solidFill>
                  <a:srgbClr val="336699"/>
                </a:solidFill>
                <a:sym typeface="WP IconicSymbolsA" pitchFamily="2" charset="2"/>
              </a:rPr>
              <a:t>  </a:t>
            </a:r>
            <a:r>
              <a:rPr lang="en-CA" dirty="0" smtClean="0">
                <a:sym typeface="WP IconicSymbolsA" pitchFamily="2" charset="2"/>
              </a:rPr>
              <a:t>caused by </a:t>
            </a:r>
            <a:r>
              <a:rPr lang="en-CA" dirty="0" smtClean="0">
                <a:solidFill>
                  <a:srgbClr val="336699"/>
                </a:solidFill>
                <a:sym typeface="WP IconicSymbolsA" pitchFamily="2" charset="2"/>
              </a:rPr>
              <a:t>Epstein-Barr</a:t>
            </a:r>
            <a:r>
              <a:rPr lang="en-CA" dirty="0" smtClean="0">
                <a:sym typeface="WP IconicSymbolsA" pitchFamily="2" charset="2"/>
              </a:rPr>
              <a:t> virus; excessive 	numbers of </a:t>
            </a:r>
            <a:r>
              <a:rPr lang="en-CA" dirty="0" err="1" smtClean="0">
                <a:sym typeface="WP IconicSymbolsA" pitchFamily="2" charset="2"/>
              </a:rPr>
              <a:t>agranulocytes</a:t>
            </a:r>
            <a:r>
              <a:rPr lang="en-CA" dirty="0" smtClean="0">
                <a:sym typeface="WP IconicSymbolsA" pitchFamily="2" charset="2"/>
              </a:rPr>
              <a:t>, many abnormal (tired, achy, chronic sore 	throat, low-grade fever); rest the only treatment</a:t>
            </a:r>
            <a:endParaRPr lang="en-CA" i="1" u="sng" dirty="0" smtClean="0"/>
          </a:p>
          <a:p>
            <a:pPr eaLnBrk="0" hangingPunct="0"/>
            <a:endParaRPr lang="en-CA" i="1" u="sng" dirty="0">
              <a:solidFill>
                <a:srgbClr val="336699"/>
              </a:solidFill>
            </a:endParaRPr>
          </a:p>
          <a:p>
            <a:pPr marL="514350" indent="-514350" eaLnBrk="0" hangingPunct="0">
              <a:buAutoNum type="romanLcParenBoth" startAt="3"/>
            </a:pPr>
            <a:r>
              <a:rPr lang="en-CA" i="1" u="sng" dirty="0" err="1" smtClean="0">
                <a:solidFill>
                  <a:srgbClr val="336699"/>
                </a:solidFill>
              </a:rPr>
              <a:t>Leukopenia</a:t>
            </a:r>
            <a:r>
              <a:rPr lang="en-CA" i="1" u="sng" dirty="0" smtClean="0">
                <a:solidFill>
                  <a:srgbClr val="336699"/>
                </a:solidFill>
              </a:rPr>
              <a:t>:</a:t>
            </a:r>
            <a:r>
              <a:rPr lang="en-CA" dirty="0" smtClean="0"/>
              <a:t>  </a:t>
            </a:r>
            <a:r>
              <a:rPr lang="en-CA" dirty="0"/>
              <a:t>abnormally </a:t>
            </a:r>
            <a:r>
              <a:rPr lang="en-CA" dirty="0">
                <a:solidFill>
                  <a:srgbClr val="336699"/>
                </a:solidFill>
              </a:rPr>
              <a:t>low</a:t>
            </a:r>
            <a:r>
              <a:rPr lang="en-CA" dirty="0"/>
              <a:t> WBC count - </a:t>
            </a:r>
            <a:r>
              <a:rPr lang="en-CA" dirty="0" err="1"/>
              <a:t>usu</a:t>
            </a:r>
            <a:r>
              <a:rPr lang="en-CA" dirty="0"/>
              <a:t> due to drugs, </a:t>
            </a:r>
            <a:r>
              <a:rPr lang="en-CA" dirty="0" err="1"/>
              <a:t>esp</a:t>
            </a:r>
            <a:r>
              <a:rPr lang="en-CA" dirty="0"/>
              <a:t> 		</a:t>
            </a:r>
            <a:r>
              <a:rPr lang="en-CA" dirty="0" err="1"/>
              <a:t>glucocorticoids</a:t>
            </a:r>
            <a:r>
              <a:rPr lang="en-CA" dirty="0"/>
              <a:t> &amp; anticancer agents</a:t>
            </a:r>
          </a:p>
        </p:txBody>
      </p:sp>
      <p:pic>
        <p:nvPicPr>
          <p:cNvPr id="25603" name="Picture 3" descr="15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5632450" y="3322638"/>
            <a:ext cx="2667000" cy="1778000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81000" y="5638800"/>
            <a:ext cx="487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1800" b="1">
                <a:solidFill>
                  <a:srgbClr val="336699"/>
                </a:solidFill>
              </a:rPr>
              <a:t>Infectious mononucleosis</a:t>
            </a:r>
            <a:r>
              <a:rPr lang="en-US" sz="1800"/>
              <a:t> &amp; production of atypical lymphocytes; </a:t>
            </a:r>
            <a:r>
              <a:rPr lang="en-US" sz="1200"/>
              <a:t>eduserv.hscer.washington.edu/.../</a:t>
            </a:r>
            <a:r>
              <a:rPr lang="en-US" sz="1200" b="1" u="sng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57163" y="261938"/>
            <a:ext cx="5859462" cy="6216254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IMMUNE SYSTEM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800080"/>
                </a:solidFill>
              </a:rPr>
              <a:t>Innate (nonspecific) defenses:</a:t>
            </a:r>
            <a:r>
              <a:rPr lang="en-US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/>
              <a:t>protect against foreign substances/abnormal cells </a:t>
            </a:r>
            <a:r>
              <a:rPr lang="en-US" i="1" u="sng" dirty="0">
                <a:solidFill>
                  <a:srgbClr val="800080"/>
                </a:solidFill>
              </a:rPr>
              <a:t>without having to specifically identify them</a:t>
            </a:r>
            <a:r>
              <a:rPr lang="en-US" dirty="0"/>
              <a:t> (generalized carbohydrate/lipid cell surface markers)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800080"/>
                </a:solidFill>
              </a:rPr>
              <a:t>Adaptive (specific) </a:t>
            </a:r>
            <a:r>
              <a:rPr lang="en-US" b="1" dirty="0">
                <a:solidFill>
                  <a:srgbClr val="800080"/>
                </a:solidFill>
              </a:rPr>
              <a:t>defenses:</a:t>
            </a:r>
            <a:r>
              <a:rPr lang="en-US" b="1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/>
              <a:t>(= acquired immunity) – subpopulations of lymphocytes </a:t>
            </a:r>
            <a:r>
              <a:rPr lang="en-US" i="1" u="sng" dirty="0">
                <a:solidFill>
                  <a:srgbClr val="800080"/>
                </a:solidFill>
              </a:rPr>
              <a:t>recognize</a:t>
            </a:r>
            <a:r>
              <a:rPr lang="en-US" dirty="0"/>
              <a:t> the specific target (usually specific cell surface proteins) and attack the target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endParaRPr lang="en-US" sz="1400" dirty="0"/>
          </a:p>
          <a:p>
            <a:pPr marL="338138" indent="-3381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 smtClean="0">
                <a:solidFill>
                  <a:srgbClr val="800080"/>
                </a:solidFill>
              </a:rPr>
              <a:t>INNATE </a:t>
            </a:r>
            <a:r>
              <a:rPr lang="en-US" b="1" u="sng" dirty="0">
                <a:solidFill>
                  <a:srgbClr val="800080"/>
                </a:solidFill>
              </a:rPr>
              <a:t>DEFENSES</a:t>
            </a:r>
          </a:p>
          <a:p>
            <a:pPr marL="338138" indent="-3381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800080"/>
                </a:solidFill>
              </a:rPr>
              <a:t>1)  Skin and Mucous Membranes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800080"/>
                </a:solidFill>
                <a:sym typeface="Symbol" pitchFamily="18" charset="2"/>
              </a:rPr>
              <a:t> </a:t>
            </a:r>
            <a:r>
              <a:rPr lang="en-US" b="1" dirty="0">
                <a:solidFill>
                  <a:srgbClr val="800080"/>
                </a:solidFill>
                <a:sym typeface="Symbol" pitchFamily="18" charset="2"/>
              </a:rPr>
              <a:t>  </a:t>
            </a:r>
            <a:r>
              <a:rPr lang="en-US" b="1" dirty="0">
                <a:solidFill>
                  <a:srgbClr val="800080"/>
                </a:solidFill>
              </a:rPr>
              <a:t>effective, but can be breached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  </a:t>
            </a:r>
            <a:r>
              <a:rPr lang="en-US" dirty="0">
                <a:cs typeface="Arial" charset="0"/>
              </a:rPr>
              <a:t>•  physical barrier of skin &amp; mucosal membranes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  •  skin acidity, flow of urine, vaginal secretions; sebum contains bactericidal chemicals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  •  gastric HCl; saliva and lacrimal fluid contain lysozyme (destroys bacterial cell walls)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  •  mucus in respiratory &amp; digestive passageways  </a:t>
            </a:r>
          </a:p>
        </p:txBody>
      </p:sp>
      <p:pic>
        <p:nvPicPr>
          <p:cNvPr id="29699" name="Picture 3" descr="skinimm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2675" y="1389063"/>
            <a:ext cx="2484438" cy="3743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 descr="Parchment"/>
          <p:cNvSpPr txBox="1">
            <a:spLocks noChangeArrowheads="1"/>
          </p:cNvSpPr>
          <p:nvPr/>
        </p:nvSpPr>
        <p:spPr bwMode="auto">
          <a:xfrm>
            <a:off x="0" y="0"/>
            <a:ext cx="9144000" cy="348242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5425" indent="-22542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660066"/>
                </a:solidFill>
              </a:rPr>
              <a:t>2)  Inflammation</a:t>
            </a:r>
          </a:p>
          <a:p>
            <a:pPr marL="225425" indent="-22542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a response to any type of injury – </a:t>
            </a:r>
            <a:r>
              <a:rPr lang="en-US" dirty="0" err="1">
                <a:cs typeface="Arial" charset="0"/>
              </a:rPr>
              <a:t>eg</a:t>
            </a:r>
            <a:r>
              <a:rPr lang="en-US" dirty="0">
                <a:cs typeface="Arial" charset="0"/>
              </a:rPr>
              <a:t>: </a:t>
            </a:r>
          </a:p>
          <a:p>
            <a:pPr marL="225425" indent="-22542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………………………………………………………………………………………….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4 key signs:  redness, heat, swelling, pain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</a:t>
            </a:r>
            <a:r>
              <a:rPr lang="en-US" dirty="0" err="1">
                <a:cs typeface="Arial" charset="0"/>
              </a:rPr>
              <a:t>i</a:t>
            </a:r>
            <a:r>
              <a:rPr lang="en-US" dirty="0">
                <a:cs typeface="Arial" charset="0"/>
              </a:rPr>
              <a:t>)  prevents spread of damaging agents to nearby tissues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(ii) disposes of cell debris &amp; pathogens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(iii) sets the stage for repair processes</a:t>
            </a:r>
          </a:p>
          <a:p>
            <a:pPr marL="225425" indent="-225425" eaLnBrk="0" hangingPunct="0"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dirty="0">
                <a:cs typeface="Arial" charset="0"/>
              </a:rPr>
              <a:t>inflammation occurs as part of nonspecific defenses and can be amplified by specific immune system responses</a:t>
            </a:r>
          </a:p>
          <a:p>
            <a:pPr marL="225425" indent="-225425" eaLnBrk="0" hangingPunct="0"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dirty="0">
                <a:solidFill>
                  <a:srgbClr val="A50021"/>
                </a:solidFill>
                <a:cs typeface="Arial" charset="0"/>
              </a:rPr>
              <a:t>inflammatory</a:t>
            </a:r>
            <a:r>
              <a:rPr lang="en-US" dirty="0">
                <a:cs typeface="Arial" charset="0"/>
              </a:rPr>
              <a:t> </a:t>
            </a:r>
            <a:r>
              <a:rPr lang="en-US" dirty="0">
                <a:solidFill>
                  <a:srgbClr val="A50021"/>
                </a:solidFill>
                <a:cs typeface="Arial" charset="0"/>
              </a:rPr>
              <a:t>chemicals </a:t>
            </a:r>
            <a:r>
              <a:rPr lang="en-US" dirty="0">
                <a:cs typeface="Arial" charset="0"/>
              </a:rPr>
              <a:t>(e.g. histamine, </a:t>
            </a:r>
            <a:r>
              <a:rPr lang="en-US" dirty="0" err="1">
                <a:cs typeface="Arial" charset="0"/>
              </a:rPr>
              <a:t>kinins</a:t>
            </a:r>
            <a:r>
              <a:rPr lang="en-US" dirty="0">
                <a:cs typeface="Arial" charset="0"/>
              </a:rPr>
              <a:t>, prostaglandins, PDGF, . . .) released by injured cells, macrophages, lymphocytes</a:t>
            </a:r>
            <a:endParaRPr lang="en-CA" u="sng" dirty="0"/>
          </a:p>
        </p:txBody>
      </p:sp>
      <p:pic>
        <p:nvPicPr>
          <p:cNvPr id="30725" name="Picture 5" descr="E:\Chapter_21\B_JPEG_Images_and_Tables\a_labeled\figure_21_02_labeled.jpg"/>
          <p:cNvPicPr>
            <a:picLocks noChangeAspect="1" noChangeArrowheads="1"/>
          </p:cNvPicPr>
          <p:nvPr/>
        </p:nvPicPr>
        <p:blipFill>
          <a:blip r:embed="rId2" cstate="print"/>
          <a:srcRect l="1160" t="9951" r="54035" b="34085"/>
          <a:stretch>
            <a:fillRect/>
          </a:stretch>
        </p:blipFill>
        <p:spPr bwMode="auto">
          <a:xfrm>
            <a:off x="4560125" y="3669476"/>
            <a:ext cx="3823855" cy="285007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926275" y="4465122"/>
            <a:ext cx="29688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PDGF = platelet-derived growth factor</a:t>
            </a:r>
            <a:endParaRPr lang="en-US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856859" y="6062345"/>
            <a:ext cx="11208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>
                <a:solidFill>
                  <a:srgbClr val="92D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Fig. </a:t>
            </a:r>
            <a:r>
              <a:rPr lang="en-US" sz="1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21-1</a:t>
            </a:r>
            <a:endParaRPr lang="en-US" sz="1800" b="1" dirty="0">
              <a:solidFill>
                <a:srgbClr val="92D05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 descr="Parchment"/>
          <p:cNvSpPr txBox="1">
            <a:spLocks noChangeArrowheads="1"/>
          </p:cNvSpPr>
          <p:nvPr/>
        </p:nvSpPr>
        <p:spPr bwMode="auto">
          <a:xfrm>
            <a:off x="426720" y="173609"/>
            <a:ext cx="8180831" cy="149271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71475" indent="-371475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What </a:t>
            </a:r>
            <a:r>
              <a:rPr lang="en-US" b="1" i="1" dirty="0">
                <a:solidFill>
                  <a:srgbClr val="996633"/>
                </a:solidFill>
              </a:rPr>
              <a:t>is </a:t>
            </a:r>
            <a:r>
              <a:rPr lang="en-US" b="1" i="1" dirty="0" err="1">
                <a:solidFill>
                  <a:srgbClr val="996633"/>
                </a:solidFill>
              </a:rPr>
              <a:t>exudate</a:t>
            </a:r>
            <a:r>
              <a:rPr lang="en-US" b="1" i="1" dirty="0">
                <a:solidFill>
                  <a:srgbClr val="996633"/>
                </a:solidFill>
              </a:rPr>
              <a:t>?</a:t>
            </a:r>
          </a:p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What causes pain during inflammation?</a:t>
            </a:r>
          </a:p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Why is inflammation a helpful response to tissue injury?</a:t>
            </a:r>
          </a:p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Define:	</a:t>
            </a:r>
            <a:r>
              <a:rPr lang="en-US" b="1" i="1" dirty="0" err="1">
                <a:solidFill>
                  <a:srgbClr val="996633"/>
                </a:solidFill>
              </a:rPr>
              <a:t>margination</a:t>
            </a:r>
            <a:r>
              <a:rPr lang="en-US" b="1" i="1" dirty="0">
                <a:solidFill>
                  <a:srgbClr val="996633"/>
                </a:solidFill>
              </a:rPr>
              <a:t>, </a:t>
            </a:r>
            <a:r>
              <a:rPr lang="en-US" b="1" i="1" dirty="0" err="1">
                <a:solidFill>
                  <a:srgbClr val="996633"/>
                </a:solidFill>
              </a:rPr>
              <a:t>diapedesis</a:t>
            </a:r>
            <a:r>
              <a:rPr lang="en-US" b="1" i="1" dirty="0">
                <a:solidFill>
                  <a:srgbClr val="996633"/>
                </a:solidFill>
              </a:rPr>
              <a:t>, chemotaxis</a:t>
            </a:r>
            <a:endParaRPr lang="en-CA" b="1" i="1" dirty="0">
              <a:solidFill>
                <a:srgbClr val="996633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3564973" y="1900368"/>
            <a:ext cx="5213267" cy="4821382"/>
            <a:chOff x="3681351" y="1888176"/>
            <a:chExt cx="5213267" cy="4821382"/>
          </a:xfrm>
        </p:grpSpPr>
        <p:pic>
          <p:nvPicPr>
            <p:cNvPr id="4105" name="Picture 9" descr="E:\Chapter_21\B_JPEG_Images_and_Tables\b_unlabeled\figure_21_04_unlabeled.jpg"/>
            <p:cNvPicPr>
              <a:picLocks noChangeAspect="1" noChangeArrowheads="1"/>
            </p:cNvPicPr>
            <p:nvPr/>
          </p:nvPicPr>
          <p:blipFill>
            <a:blip r:embed="rId2" cstate="print"/>
            <a:srcRect l="14379" t="5519" r="24536" b="19156"/>
            <a:stretch>
              <a:fillRect/>
            </a:stretch>
          </p:blipFill>
          <p:spPr bwMode="auto">
            <a:xfrm>
              <a:off x="3681351" y="1888176"/>
              <a:ext cx="5213267" cy="4821382"/>
            </a:xfrm>
            <a:prstGeom prst="rect">
              <a:avLst/>
            </a:prstGeom>
            <a:noFill/>
          </p:spPr>
        </p:pic>
        <p:sp>
          <p:nvSpPr>
            <p:cNvPr id="10" name="Rectangle 9"/>
            <p:cNvSpPr/>
            <p:nvPr/>
          </p:nvSpPr>
          <p:spPr>
            <a:xfrm>
              <a:off x="3693226" y="1888177"/>
              <a:ext cx="1555668" cy="3800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 Box 4" descr="Parchment"/>
          <p:cNvSpPr txBox="1">
            <a:spLocks noChangeArrowheads="1"/>
          </p:cNvSpPr>
          <p:nvPr/>
        </p:nvSpPr>
        <p:spPr bwMode="auto">
          <a:xfrm>
            <a:off x="4035990" y="5083323"/>
            <a:ext cx="114300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dirty="0"/>
              <a:t>Fig. 21.4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Chapter_21\B_JPEG_Images_and_Tables\a_labeled\figure_21_03_labeled.jpg"/>
          <p:cNvPicPr>
            <a:picLocks noChangeAspect="1" noChangeArrowheads="1"/>
          </p:cNvPicPr>
          <p:nvPr/>
        </p:nvPicPr>
        <p:blipFill>
          <a:blip r:embed="rId2" cstate="print"/>
          <a:srcRect l="1020" t="1994" r="1299" b="5798"/>
          <a:stretch>
            <a:fillRect/>
          </a:stretch>
        </p:blipFill>
        <p:spPr bwMode="auto">
          <a:xfrm>
            <a:off x="0" y="97536"/>
            <a:ext cx="9144000" cy="6689630"/>
          </a:xfrm>
          <a:prstGeom prst="rect">
            <a:avLst/>
          </a:prstGeom>
          <a:noFill/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0960" y="6454712"/>
            <a:ext cx="257175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21.3:  Inflammation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590550"/>
            <a:ext cx="9144000" cy="10255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009900"/>
                </a:solidFill>
              </a:rPr>
              <a:t>Interferon: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secreted by virus-infected cells – diffuse to nearby non-infected cells &amp; </a:t>
            </a:r>
            <a:r>
              <a:rPr lang="en-US" dirty="0" smtClean="0">
                <a:cs typeface="Arial" charset="0"/>
              </a:rPr>
              <a:t>stimulate synthesis of antiviral proteins– </a:t>
            </a:r>
            <a:r>
              <a:rPr lang="en-US" dirty="0">
                <a:cs typeface="Arial" charset="0"/>
              </a:rPr>
              <a:t>result??………………………………</a:t>
            </a:r>
            <a:endParaRPr lang="en-CA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52400" y="107950"/>
            <a:ext cx="5707063" cy="45720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 b="1" i="1" u="sng" dirty="0">
                <a:solidFill>
                  <a:srgbClr val="009900"/>
                </a:solidFill>
              </a:rPr>
              <a:t>The Body’s Antimicrobial Substances</a:t>
            </a:r>
            <a:endParaRPr lang="en-CA" sz="2400" b="1" i="1" u="sng" dirty="0">
              <a:solidFill>
                <a:srgbClr val="009900"/>
              </a:solidFill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402330" y="6210872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800" b="1" dirty="0">
                <a:solidFill>
                  <a:srgbClr val="C00000"/>
                </a:solidFill>
              </a:rPr>
              <a:t>Fig. 21.5</a:t>
            </a:r>
            <a:endParaRPr lang="en-CA" sz="1800" b="1" dirty="0">
              <a:solidFill>
                <a:srgbClr val="C00000"/>
              </a:solidFill>
            </a:endParaRPr>
          </a:p>
        </p:txBody>
      </p:sp>
      <p:sp>
        <p:nvSpPr>
          <p:cNvPr id="6150" name="Text Box 6" descr="Newsprint"/>
          <p:cNvSpPr txBox="1">
            <a:spLocks noChangeArrowheads="1"/>
          </p:cNvSpPr>
          <p:nvPr/>
        </p:nvSpPr>
        <p:spPr bwMode="auto">
          <a:xfrm>
            <a:off x="268224" y="6370320"/>
            <a:ext cx="1435608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122238" y="2079625"/>
            <a:ext cx="387673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69863" indent="-169863"/>
            <a:r>
              <a:rPr lang="en-US" dirty="0"/>
              <a:t>•  NOT virus-specific</a:t>
            </a:r>
          </a:p>
          <a:p>
            <a:pPr marL="169863" indent="-169863"/>
            <a:r>
              <a:rPr lang="en-US" dirty="0"/>
              <a:t>•  </a:t>
            </a:r>
            <a:r>
              <a:rPr lang="en-US" dirty="0" err="1"/>
              <a:t>interferons</a:t>
            </a:r>
            <a:r>
              <a:rPr lang="en-US" dirty="0"/>
              <a:t> also activate macrophages &amp; mobilize natural killer cells, allowing for some anti-cancer effects as well</a:t>
            </a:r>
          </a:p>
        </p:txBody>
      </p:sp>
      <p:pic>
        <p:nvPicPr>
          <p:cNvPr id="6152" name="Picture 8" descr="E:\Chapter_21\B_JPEG_Images_and_Tables\b_unlabeled\figure_21_05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19470" t="7857" r="28471" b="20524"/>
          <a:stretch>
            <a:fillRect/>
          </a:stretch>
        </p:blipFill>
        <p:spPr bwMode="auto">
          <a:xfrm>
            <a:off x="4803648" y="1634534"/>
            <a:ext cx="4059936" cy="51746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4384" y="34671"/>
            <a:ext cx="9067800" cy="136960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36538" indent="-2365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003399"/>
                </a:solidFill>
              </a:rPr>
              <a:t>Complement:</a:t>
            </a:r>
          </a:p>
          <a:p>
            <a:pPr marL="236538" indent="-2365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refers to a group of at least 20 plasma proteins circulating in an inactive state</a:t>
            </a:r>
          </a:p>
          <a:p>
            <a:pPr marL="236538" indent="-2365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once activated, various components amplify all aspects of inflammatory </a:t>
            </a:r>
            <a:r>
              <a:rPr lang="en-US" dirty="0" smtClean="0">
                <a:cs typeface="Arial" charset="0"/>
              </a:rPr>
              <a:t>process</a:t>
            </a:r>
            <a:endParaRPr lang="en-US" dirty="0">
              <a:cs typeface="Arial" charset="0"/>
            </a:endParaRPr>
          </a:p>
        </p:txBody>
      </p:sp>
      <p:sp>
        <p:nvSpPr>
          <p:cNvPr id="7173" name="Text Box 5" descr="Newsprint"/>
          <p:cNvSpPr txBox="1">
            <a:spLocks noChangeArrowheads="1"/>
          </p:cNvSpPr>
          <p:nvPr/>
        </p:nvSpPr>
        <p:spPr bwMode="auto">
          <a:xfrm>
            <a:off x="7595616" y="6324600"/>
            <a:ext cx="1356360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68224" y="1365504"/>
            <a:ext cx="7305955" cy="5291328"/>
            <a:chOff x="181613" y="987552"/>
            <a:chExt cx="6145655" cy="4370832"/>
          </a:xfrm>
        </p:grpSpPr>
        <p:pic>
          <p:nvPicPr>
            <p:cNvPr id="7177" name="Picture 9" descr="E:\Chapter_21\B_JPEG_Images_and_Tables\a_labeled\figure_21_06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438" t="1994" r="1716" b="6169"/>
            <a:stretch>
              <a:fillRect/>
            </a:stretch>
          </p:blipFill>
          <p:spPr bwMode="auto">
            <a:xfrm>
              <a:off x="181613" y="987552"/>
              <a:ext cx="6145655" cy="4370832"/>
            </a:xfrm>
            <a:prstGeom prst="rect">
              <a:avLst/>
            </a:prstGeom>
            <a:noFill/>
          </p:spPr>
        </p:pic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233553" y="4417684"/>
              <a:ext cx="1007007" cy="33855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1600" b="1" dirty="0"/>
                <a:t>Fig. </a:t>
              </a:r>
              <a:r>
                <a:rPr lang="en-US" sz="1600" b="1" dirty="0" smtClean="0"/>
                <a:t>21.6</a:t>
              </a:r>
              <a:endParaRPr lang="en-CA" sz="1600" b="1" dirty="0"/>
            </a:p>
          </p:txBody>
        </p:sp>
      </p:grp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729984" y="5094986"/>
            <a:ext cx="2218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1" dirty="0">
                <a:solidFill>
                  <a:srgbClr val="CC3300"/>
                </a:solidFill>
              </a:rPr>
              <a:t>MAC = membrane attack complex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33600" y="1379538"/>
            <a:ext cx="5681663" cy="3689350"/>
          </a:xfrm>
          <a:prstGeom prst="rect">
            <a:avLst/>
          </a:prstGeom>
          <a:solidFill>
            <a:schemeClr val="bg1"/>
          </a:solidFill>
          <a:ln w="38100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800000"/>
                </a:solidFill>
              </a:rPr>
              <a:t>Fever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body’s thermostat normally set at …………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 reset by </a:t>
            </a:r>
            <a:r>
              <a:rPr lang="en-US" b="1">
                <a:solidFill>
                  <a:srgbClr val="800000"/>
                </a:solidFill>
                <a:cs typeface="Arial" charset="0"/>
              </a:rPr>
              <a:t>pyrogens</a:t>
            </a:r>
            <a:r>
              <a:rPr lang="en-US">
                <a:cs typeface="Arial" charset="0"/>
              </a:rPr>
              <a:t> released by leukocytes &amp; macrophages exposed to bacteria &amp; other foreign substances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high fever is dangerous – why??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endParaRPr lang="en-US">
              <a:cs typeface="Arial" charset="0"/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 moderate fever is helpful: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  (i)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  (ii)</a:t>
            </a:r>
            <a:endParaRPr lang="en-CA"/>
          </a:p>
        </p:txBody>
      </p:sp>
      <p:pic>
        <p:nvPicPr>
          <p:cNvPr id="8195" name="Picture 3" descr="fir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7263" y="4046538"/>
            <a:ext cx="762000" cy="762000"/>
          </a:xfrm>
          <a:prstGeom prst="rect">
            <a:avLst/>
          </a:prstGeom>
          <a:noFill/>
        </p:spPr>
      </p:pic>
      <p:sp>
        <p:nvSpPr>
          <p:cNvPr id="8196" name="Text Box 4" descr="Newsprint"/>
          <p:cNvSpPr txBox="1">
            <a:spLocks noChangeArrowheads="1"/>
          </p:cNvSpPr>
          <p:nvPr/>
        </p:nvSpPr>
        <p:spPr bwMode="auto">
          <a:xfrm>
            <a:off x="7612063" y="6324600"/>
            <a:ext cx="1303337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 descr="Parchment"/>
          <p:cNvSpPr txBox="1">
            <a:spLocks noChangeArrowheads="1"/>
          </p:cNvSpPr>
          <p:nvPr/>
        </p:nvSpPr>
        <p:spPr bwMode="auto">
          <a:xfrm>
            <a:off x="0" y="0"/>
            <a:ext cx="9144000" cy="38147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/>
              <a:t>3 crucial cell types involved in body immunity are:		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>
                <a:solidFill>
                  <a:srgbClr val="996633"/>
                </a:solidFill>
              </a:rPr>
              <a:t>	1)  B lymphocytes</a:t>
            </a:r>
            <a:r>
              <a:rPr lang="en-CA" b="1"/>
              <a:t> (humeral immunity)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>
                <a:solidFill>
                  <a:srgbClr val="996633"/>
                </a:solidFill>
              </a:rPr>
              <a:t>	2)  T lymphocytes</a:t>
            </a:r>
            <a:r>
              <a:rPr lang="en-CA" b="1"/>
              <a:t> (cell-mediated immunity)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>
                <a:solidFill>
                  <a:srgbClr val="996633"/>
                </a:solidFill>
              </a:rPr>
              <a:t>	3)  macrophages </a:t>
            </a:r>
            <a:r>
              <a:rPr lang="en-CA" b="1"/>
              <a:t>(antigen-presenting cells)</a:t>
            </a:r>
            <a:endParaRPr lang="en-CA" b="1">
              <a:solidFill>
                <a:srgbClr val="996633"/>
              </a:solidFill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u="sng">
                <a:solidFill>
                  <a:srgbClr val="996633"/>
                </a:solidFill>
              </a:rPr>
              <a:t>Lymphocytes</a:t>
            </a:r>
            <a:endParaRPr lang="en-CA" b="1" u="sng"/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/>
              <a:t>•  originate in red bone marrow from hemocytoblasts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/>
              <a:t>•  initially, all lymphocytes identical - whether becomes B- or T-lymphocyte </a:t>
            </a:r>
            <a:r>
              <a:rPr lang="en-US" b="1"/>
              <a:t>	</a:t>
            </a:r>
            <a:r>
              <a:rPr lang="en-CA" b="1"/>
              <a:t>depends on where in body acquires immunocompetence (</a:t>
            </a:r>
            <a:r>
              <a:rPr lang="en-CA" b="1" i="1"/>
              <a:t>what is this??</a:t>
            </a:r>
            <a:r>
              <a:rPr lang="en-CA" b="1"/>
              <a:t>)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i="1">
                <a:solidFill>
                  <a:srgbClr val="996633"/>
                </a:solidFill>
              </a:rPr>
              <a:t>What is an antigen?? 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i="1">
                <a:solidFill>
                  <a:srgbClr val="996633"/>
                </a:solidFill>
              </a:rPr>
              <a:t>What is the </a:t>
            </a:r>
            <a:r>
              <a:rPr lang="en-CA" b="1" i="1">
                <a:solidFill>
                  <a:srgbClr val="9966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major histocompatibility complex</a:t>
            </a:r>
            <a:r>
              <a:rPr lang="en-CA" b="1" i="1">
                <a:solidFill>
                  <a:srgbClr val="996633"/>
                </a:solidFill>
              </a:rPr>
              <a:t>?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121525" y="5105400"/>
            <a:ext cx="11080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Fig. 21.7</a:t>
            </a:r>
          </a:p>
        </p:txBody>
      </p:sp>
      <p:pic>
        <p:nvPicPr>
          <p:cNvPr id="9221" name="Picture 5" descr="ha5lf2206_a"/>
          <p:cNvPicPr>
            <a:picLocks noChangeAspect="1" noChangeArrowheads="1"/>
          </p:cNvPicPr>
          <p:nvPr/>
        </p:nvPicPr>
        <p:blipFill>
          <a:blip r:embed="rId3" cstate="print">
            <a:lum bright="-24000" contrast="42000"/>
          </a:blip>
          <a:srcRect l="1073" t="2879" r="6223" b="6021"/>
          <a:stretch>
            <a:fillRect/>
          </a:stretch>
        </p:blipFill>
        <p:spPr bwMode="auto">
          <a:xfrm>
            <a:off x="1295400" y="4035425"/>
            <a:ext cx="5257800" cy="2822575"/>
          </a:xfrm>
          <a:prstGeom prst="rect">
            <a:avLst/>
          </a:prstGeom>
          <a:noFill/>
        </p:spPr>
      </p:pic>
      <p:sp>
        <p:nvSpPr>
          <p:cNvPr id="9222" name="Text Box 6" descr="Newsprint"/>
          <p:cNvSpPr txBox="1">
            <a:spLocks noChangeArrowheads="1"/>
          </p:cNvSpPr>
          <p:nvPr/>
        </p:nvSpPr>
        <p:spPr bwMode="auto">
          <a:xfrm>
            <a:off x="7772400" y="6324600"/>
            <a:ext cx="1219200" cy="2444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124200" y="6329363"/>
            <a:ext cx="11080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Fig. 21.9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76200" y="88900"/>
            <a:ext cx="8991600" cy="6340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i="1" dirty="0">
                <a:solidFill>
                  <a:srgbClr val="996633"/>
                </a:solidFill>
              </a:rPr>
              <a:t>T-cells:</a:t>
            </a:r>
            <a:r>
              <a:rPr lang="en-CA" sz="2400" dirty="0"/>
              <a:t>  </a:t>
            </a:r>
            <a:r>
              <a:rPr lang="en-CA" dirty="0"/>
              <a:t>migrate to thymus where undergo maturation (2-3 d) under direction of </a:t>
            </a:r>
            <a:r>
              <a:rPr lang="en-CA" dirty="0" err="1"/>
              <a:t>thymic</a:t>
            </a:r>
            <a:r>
              <a:rPr lang="en-CA" dirty="0"/>
              <a:t> </a:t>
            </a:r>
            <a:r>
              <a:rPr lang="en-CA" dirty="0" smtClean="0"/>
              <a:t>hormones</a:t>
            </a:r>
            <a:endParaRPr lang="en-CA" dirty="0"/>
          </a:p>
        </p:txBody>
      </p:sp>
      <p:sp>
        <p:nvSpPr>
          <p:cNvPr id="11271" name="Text Box 7" descr="Newsprint"/>
          <p:cNvSpPr txBox="1">
            <a:spLocks noChangeArrowheads="1"/>
          </p:cNvSpPr>
          <p:nvPr/>
        </p:nvSpPr>
        <p:spPr bwMode="auto">
          <a:xfrm>
            <a:off x="7461504" y="6400801"/>
            <a:ext cx="1530096" cy="24384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11272" name="Picture 8" descr="E:\Chapter_21\B_JPEG_Images_and_Tables\a_labeled\figure_21_09_1_labeled.jpg"/>
          <p:cNvPicPr>
            <a:picLocks noChangeAspect="1" noChangeArrowheads="1"/>
          </p:cNvPicPr>
          <p:nvPr/>
        </p:nvPicPr>
        <p:blipFill>
          <a:blip r:embed="rId3" cstate="print"/>
          <a:srcRect l="1716" t="8673" r="2690" b="6725"/>
          <a:stretch>
            <a:fillRect/>
          </a:stretch>
        </p:blipFill>
        <p:spPr bwMode="auto">
          <a:xfrm>
            <a:off x="1377537" y="1009399"/>
            <a:ext cx="6982691" cy="463479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00644" y="1128156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1.</a:t>
            </a:r>
            <a:endParaRPr lang="en-US" sz="28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253" y="4460176"/>
            <a:ext cx="349134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“</a:t>
            </a:r>
            <a:r>
              <a:rPr lang="en-CA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</a:t>
            </a:r>
            <a:r>
              <a:rPr lang="en-CA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 </a:t>
            </a:r>
            <a:r>
              <a:rPr lang="en-CA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is our genes, not antigens, that determine what specific foreign substances our immune system will be able to recognize and resist</a:t>
            </a:r>
            <a:r>
              <a:rPr lang="en-CA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.”</a:t>
            </a:r>
            <a:endParaRPr lang="en-CA" b="1" u="sng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966358" y="3978788"/>
            <a:ext cx="5017880" cy="2708434"/>
          </a:xfrm>
          <a:prstGeom prst="rect">
            <a:avLst/>
          </a:prstGeom>
          <a:noFill/>
          <a:ln w="19050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i="1" dirty="0">
                <a:solidFill>
                  <a:srgbClr val="996633"/>
                </a:solidFill>
              </a:rPr>
              <a:t>B-cells:</a:t>
            </a:r>
            <a:r>
              <a:rPr lang="en-CA" dirty="0"/>
              <a:t>  immature lymphocytes undergo maturation in bone marrow; self 	reactive ones again weeded out</a:t>
            </a:r>
            <a:endParaRPr lang="en-US" dirty="0"/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once </a:t>
            </a:r>
            <a:r>
              <a:rPr lang="en-CA" dirty="0" err="1">
                <a:solidFill>
                  <a:srgbClr val="996633"/>
                </a:solidFill>
              </a:rPr>
              <a:t>immunocompetent</a:t>
            </a:r>
            <a:r>
              <a:rPr lang="en-CA" dirty="0"/>
              <a:t>, display unique receptor on cell surface which makes them able to react to one &amp; only one foreign antigen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lymphocytes become </a:t>
            </a:r>
            <a:r>
              <a:rPr lang="en-CA" dirty="0" err="1">
                <a:solidFill>
                  <a:srgbClr val="996633"/>
                </a:solidFill>
              </a:rPr>
              <a:t>immunocompetent</a:t>
            </a:r>
            <a:r>
              <a:rPr lang="en-CA" dirty="0"/>
              <a:t> before meeting antigens they may</a:t>
            </a:r>
            <a:r>
              <a:rPr lang="en-US" dirty="0"/>
              <a:t> </a:t>
            </a:r>
            <a:r>
              <a:rPr lang="en-CA" dirty="0"/>
              <a:t>later attack</a:t>
            </a:r>
          </a:p>
        </p:txBody>
      </p:sp>
      <p:pic>
        <p:nvPicPr>
          <p:cNvPr id="35842" name="Picture 2" descr="E:\Chapter_21\B_JPEG_Images_and_Tables\a_labeled\figure_21_09_2_labeled.jpg"/>
          <p:cNvPicPr>
            <a:picLocks noChangeAspect="1" noChangeArrowheads="1"/>
          </p:cNvPicPr>
          <p:nvPr/>
        </p:nvPicPr>
        <p:blipFill>
          <a:blip r:embed="rId2" cstate="print"/>
          <a:srcRect l="1855" t="11380" r="2690" b="9169"/>
          <a:stretch>
            <a:fillRect/>
          </a:stretch>
        </p:blipFill>
        <p:spPr bwMode="auto">
          <a:xfrm>
            <a:off x="1021278" y="95009"/>
            <a:ext cx="7208246" cy="366946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61257" y="273133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r>
              <a:rPr lang="en-US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endParaRPr lang="en-US" sz="28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E:\Chapter_21\B_JPEG_Images_and_Tables\a_labeled\figure_21_08_labeled.jpg"/>
          <p:cNvPicPr>
            <a:picLocks noChangeAspect="1" noChangeArrowheads="1"/>
          </p:cNvPicPr>
          <p:nvPr/>
        </p:nvPicPr>
        <p:blipFill>
          <a:blip r:embed="rId2" cstate="print"/>
          <a:srcRect t="1670" b="5751"/>
          <a:stretch>
            <a:fillRect/>
          </a:stretch>
        </p:blipFill>
        <p:spPr bwMode="auto">
          <a:xfrm>
            <a:off x="385042" y="35634"/>
            <a:ext cx="8497701" cy="6532134"/>
          </a:xfrm>
          <a:prstGeom prst="rect">
            <a:avLst/>
          </a:prstGeom>
          <a:noFill/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423452" y="6420038"/>
            <a:ext cx="3346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800" b="1" dirty="0"/>
              <a:t>Fig. 21.8:  Lymphocyte traffic</a:t>
            </a:r>
            <a:endParaRPr lang="en-CA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a5lf2209_a"/>
          <p:cNvPicPr>
            <a:picLocks noChangeAspect="1" noChangeArrowheads="1"/>
          </p:cNvPicPr>
          <p:nvPr/>
        </p:nvPicPr>
        <p:blipFill>
          <a:blip r:embed="rId2" cstate="print">
            <a:lum bright="-18000" contrast="36000"/>
          </a:blip>
          <a:srcRect t="1364" b="4546"/>
          <a:stretch>
            <a:fillRect/>
          </a:stretch>
        </p:blipFill>
        <p:spPr bwMode="auto">
          <a:xfrm>
            <a:off x="931863" y="0"/>
            <a:ext cx="8229600" cy="6773863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19063" y="244475"/>
            <a:ext cx="3749675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/>
            <a:r>
              <a:rPr lang="en-CA" b="1" u="sng">
                <a:solidFill>
                  <a:srgbClr val="800080"/>
                </a:solidFill>
              </a:rPr>
              <a:t>Humoral Immune Response</a:t>
            </a:r>
            <a:endParaRPr lang="en-CA" b="1"/>
          </a:p>
          <a:p>
            <a:pPr marL="236538" indent="-236538"/>
            <a:r>
              <a:rPr lang="en-CA" b="1"/>
              <a:t>•  antigen challenge usually in spleen or lymph node</a:t>
            </a:r>
          </a:p>
          <a:p>
            <a:pPr marL="236538" indent="-236538"/>
            <a:r>
              <a:rPr lang="en-CA" b="1"/>
              <a:t>•  if lymphocyte is a </a:t>
            </a:r>
            <a:r>
              <a:rPr lang="en-CA" b="1">
                <a:solidFill>
                  <a:srgbClr val="800080"/>
                </a:solidFill>
              </a:rPr>
              <a:t>B-cell</a:t>
            </a:r>
            <a:r>
              <a:rPr lang="en-CA" b="1"/>
              <a:t> </a:t>
            </a:r>
            <a:r>
              <a:rPr lang="en-CA" b="1">
                <a:sym typeface="WP IconicSymbolsA" pitchFamily="2" charset="2"/>
              </a:rPr>
              <a:t> humoral immune response is evoked</a:t>
            </a:r>
          </a:p>
          <a:p>
            <a:pPr marL="236538" indent="-236538"/>
            <a:r>
              <a:rPr lang="en-CA" b="1">
                <a:sym typeface="WP IconicSymbolsA" pitchFamily="2" charset="2"/>
              </a:rPr>
              <a:t> (i)  plasma cells turn out specific antibodies at a terrific rate;  last 4-5 days</a:t>
            </a:r>
          </a:p>
          <a:p>
            <a:pPr marL="236538" indent="-236538"/>
            <a:r>
              <a:rPr lang="en-CA" b="1">
                <a:sym typeface="WP IconicSymbolsA" pitchFamily="2" charset="2"/>
              </a:rPr>
              <a:t>(ii) antibodies circulate &amp; bind to free antigen  destruction</a:t>
            </a:r>
          </a:p>
          <a:p>
            <a:pPr marL="236538" indent="-236538"/>
            <a:r>
              <a:rPr lang="en-CA" b="1">
                <a:sym typeface="WP IconicSymbolsA" pitchFamily="2" charset="2"/>
              </a:rPr>
              <a:t>(iii) clone cells that don’t become plasma cells remain as memory cells; can be called upon years later</a:t>
            </a:r>
            <a:endParaRPr lang="en-US" b="1">
              <a:sym typeface="WP IconicSymbolsA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29392" y="23750"/>
            <a:ext cx="7964921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800080"/>
                </a:solidFill>
              </a:rPr>
              <a:t>Where do vaccines fit into this?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800080"/>
                </a:solidFill>
              </a:rPr>
              <a:t>Understand the concept of immunological memory.</a:t>
            </a:r>
          </a:p>
        </p:txBody>
      </p:sp>
      <p:pic>
        <p:nvPicPr>
          <p:cNvPr id="34822" name="Picture 6" descr="E:\Chapter_21\B_JPEG_Images_and_Tables\a_labeled\figure_21_12_labeled.jpg"/>
          <p:cNvPicPr>
            <a:picLocks noChangeAspect="1" noChangeArrowheads="1"/>
          </p:cNvPicPr>
          <p:nvPr/>
        </p:nvPicPr>
        <p:blipFill>
          <a:blip r:embed="rId2" cstate="print"/>
          <a:srcRect t="1994" b="6169"/>
          <a:stretch>
            <a:fillRect/>
          </a:stretch>
        </p:blipFill>
        <p:spPr bwMode="auto">
          <a:xfrm>
            <a:off x="1184649" y="920340"/>
            <a:ext cx="6489700" cy="587828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564582" y="6222670"/>
            <a:ext cx="13053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21.11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Chapter_21\B_JPEG_Images_and_Tables\a_labeled\figure_21_15_labeled.jpg"/>
          <p:cNvPicPr>
            <a:picLocks noChangeAspect="1" noChangeArrowheads="1"/>
          </p:cNvPicPr>
          <p:nvPr/>
        </p:nvPicPr>
        <p:blipFill>
          <a:blip r:embed="rId2" cstate="print"/>
          <a:srcRect l="1299" t="1994" r="1299" b="5612"/>
          <a:stretch>
            <a:fillRect/>
          </a:stretch>
        </p:blipFill>
        <p:spPr bwMode="auto">
          <a:xfrm>
            <a:off x="475013" y="771896"/>
            <a:ext cx="8312728" cy="591391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40675" y="178130"/>
            <a:ext cx="5462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Fig. 21.15:  Mechanisms of Antibody </a:t>
            </a:r>
            <a:r>
              <a:rPr lang="en-US" b="1" dirty="0"/>
              <a:t>A</a:t>
            </a:r>
            <a:r>
              <a:rPr lang="en-US" b="1" dirty="0" smtClean="0"/>
              <a:t>ction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1285875"/>
            <a:ext cx="9144000" cy="377334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u="sng" dirty="0">
                <a:solidFill>
                  <a:srgbClr val="7030A0"/>
                </a:solidFill>
              </a:rPr>
              <a:t>Cell-Mediated Immune Response</a:t>
            </a:r>
            <a:endParaRPr lang="en-CA" sz="2400" dirty="0">
              <a:solidFill>
                <a:srgbClr val="7030A0"/>
              </a:solidFill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antibodies can handle only obvious antigens (outside cells) - cannot, </a:t>
            </a:r>
            <a:r>
              <a:rPr lang="en-CA" dirty="0" err="1"/>
              <a:t>eg</a:t>
            </a:r>
            <a:r>
              <a:rPr lang="en-CA" dirty="0"/>
              <a:t>, fight TB </a:t>
            </a:r>
            <a:r>
              <a:rPr lang="en-CA" dirty="0" smtClean="0"/>
              <a:t>bacillus or viruses that multiply </a:t>
            </a:r>
            <a:r>
              <a:rPr lang="en-CA" dirty="0"/>
              <a:t>inside cells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involves various types of </a:t>
            </a:r>
            <a:r>
              <a:rPr lang="en-CA" dirty="0">
                <a:solidFill>
                  <a:srgbClr val="7030A0"/>
                </a:solidFill>
              </a:rPr>
              <a:t>T-cells</a:t>
            </a:r>
            <a:r>
              <a:rPr lang="en-CA" dirty="0"/>
              <a:t> - don’t respond to free antigens; « see » only processed antigen fragments displayed on body’s own cells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direct attack against body cells infected by viruses, bacteria; also abnormal or cancerous cells, cells of infused/transplanted foreign tissues</a:t>
            </a:r>
          </a:p>
          <a:p>
            <a:pPr marL="463550" indent="-231775" eaLnBrk="0" hangingPunct="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CA" i="1" dirty="0" smtClean="0">
                <a:solidFill>
                  <a:srgbClr val="7030A0"/>
                </a:solidFill>
              </a:rPr>
              <a:t>helper </a:t>
            </a:r>
            <a:r>
              <a:rPr lang="en-CA" i="1" dirty="0">
                <a:solidFill>
                  <a:srgbClr val="7030A0"/>
                </a:solidFill>
              </a:rPr>
              <a:t>T cells</a:t>
            </a:r>
            <a:r>
              <a:rPr lang="en-CA" dirty="0">
                <a:solidFill>
                  <a:srgbClr val="7030A0"/>
                </a:solidFill>
              </a:rPr>
              <a:t>:  </a:t>
            </a:r>
            <a:r>
              <a:rPr lang="en-CA" dirty="0"/>
              <a:t>stimulate proliferation of other lymphocytes</a:t>
            </a:r>
          </a:p>
          <a:p>
            <a:pPr marL="463550" indent="-231775" eaLnBrk="0" hangingPunct="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CA" i="1" dirty="0" err="1" smtClean="0">
                <a:solidFill>
                  <a:srgbClr val="7030A0"/>
                </a:solidFill>
              </a:rPr>
              <a:t>cytotoxic</a:t>
            </a:r>
            <a:r>
              <a:rPr lang="en-CA" i="1" dirty="0" smtClean="0">
                <a:solidFill>
                  <a:srgbClr val="7030A0"/>
                </a:solidFill>
              </a:rPr>
              <a:t> </a:t>
            </a:r>
            <a:r>
              <a:rPr lang="en-CA" i="1" dirty="0">
                <a:solidFill>
                  <a:srgbClr val="7030A0"/>
                </a:solidFill>
              </a:rPr>
              <a:t>T cells:</a:t>
            </a:r>
            <a:r>
              <a:rPr lang="en-CA" dirty="0">
                <a:solidFill>
                  <a:srgbClr val="7030A0"/>
                </a:solidFill>
              </a:rPr>
              <a:t>  </a:t>
            </a:r>
            <a:r>
              <a:rPr lang="en-CA" dirty="0"/>
              <a:t>= killer T cells - attack &amp; kill other cells using 	</a:t>
            </a:r>
            <a:r>
              <a:rPr lang="en-CA" dirty="0" err="1">
                <a:solidFill>
                  <a:srgbClr val="7030A0"/>
                </a:solidFill>
              </a:rPr>
              <a:t>perforin</a:t>
            </a:r>
            <a:endParaRPr lang="en-CA" dirty="0">
              <a:solidFill>
                <a:srgbClr val="7030A0"/>
              </a:solidFill>
            </a:endParaRPr>
          </a:p>
          <a:p>
            <a:pPr marL="463550" indent="-231775" eaLnBrk="0" hangingPunct="0"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CA" i="1" dirty="0" smtClean="0">
                <a:solidFill>
                  <a:srgbClr val="7030A0"/>
                </a:solidFill>
              </a:rPr>
              <a:t>suppressor </a:t>
            </a:r>
            <a:r>
              <a:rPr lang="en-CA" i="1" dirty="0">
                <a:solidFill>
                  <a:srgbClr val="7030A0"/>
                </a:solidFill>
              </a:rPr>
              <a:t>T cells:</a:t>
            </a:r>
            <a:r>
              <a:rPr lang="en-CA" dirty="0">
                <a:solidFill>
                  <a:srgbClr val="7030A0"/>
                </a:solidFill>
              </a:rPr>
              <a:t>  </a:t>
            </a:r>
            <a:r>
              <a:rPr lang="en-CA" dirty="0"/>
              <a:t>wind down/stop immune response via </a:t>
            </a:r>
            <a:r>
              <a:rPr lang="en-CA" dirty="0" err="1">
                <a:solidFill>
                  <a:srgbClr val="7030A0"/>
                </a:solidFill>
              </a:rPr>
              <a:t>lymphokines</a:t>
            </a:r>
            <a:endParaRPr lang="en-CA" u="sng" dirty="0">
              <a:solidFill>
                <a:srgbClr val="7030A0"/>
              </a:solidFill>
            </a:endParaRPr>
          </a:p>
        </p:txBody>
      </p:sp>
      <p:sp>
        <p:nvSpPr>
          <p:cNvPr id="15366" name="Text Box 6" descr="Newsprint"/>
          <p:cNvSpPr txBox="1">
            <a:spLocks noChangeArrowheads="1"/>
          </p:cNvSpPr>
          <p:nvPr/>
        </p:nvSpPr>
        <p:spPr bwMode="auto">
          <a:xfrm>
            <a:off x="7461504" y="5867400"/>
            <a:ext cx="1530096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705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u="sng">
                <a:solidFill>
                  <a:srgbClr val="003399"/>
                </a:solidFill>
              </a:rPr>
              <a:t>Macrophages</a:t>
            </a:r>
            <a:endParaRPr lang="en-CA"/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•  arise from </a:t>
            </a:r>
            <a:r>
              <a:rPr lang="en-CA">
                <a:solidFill>
                  <a:srgbClr val="003399"/>
                </a:solidFill>
              </a:rPr>
              <a:t>monocytes</a:t>
            </a:r>
            <a:r>
              <a:rPr lang="en-CA"/>
              <a:t> formed in bone marrow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(i)  major role is to engulf foreign particles &amp; present fragments of these antigens on own surfaces so can be recognized by T-cells (</a:t>
            </a:r>
            <a:r>
              <a:rPr lang="en-CA" i="1">
                <a:solidFill>
                  <a:srgbClr val="003399"/>
                </a:solidFill>
              </a:rPr>
              <a:t>antigen presenters</a:t>
            </a:r>
            <a:r>
              <a:rPr lang="en-CA"/>
              <a:t>)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(ii) also secrete soluble proteins that activate T cells </a:t>
            </a:r>
            <a:r>
              <a:rPr lang="en-CA">
                <a:sym typeface="WP IconicSymbolsA" pitchFamily="2" charset="2"/>
              </a:rPr>
              <a:t> activated T cells then secrete factors that activate macrophages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•  macrophages tend to remain in lymphoid organs waiting for antigens to come to them;  T-cells circulate freely, increases chances of contact with foreign antigens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•  lymph capillaries pick up proteins &amp; pathogens from nearly all body tissues; eg: source of microorganisms for tonsils???  for spleen???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•  effectiveness of immune system in fighting disease depends on: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   (i)  ability to recognize foreign antigens by binding to them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>
                <a:sym typeface="WP IconicSymbolsA" pitchFamily="2" charset="2"/>
              </a:rPr>
              <a:t>   (ii) ability to communicate with one another so whole organism mounts a 	specific immune response to those antigens</a:t>
            </a:r>
            <a:endParaRPr lang="en-CA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187515" y="6261839"/>
            <a:ext cx="56026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660066"/>
                </a:solidFill>
              </a:rPr>
              <a:t>Fig. </a:t>
            </a:r>
            <a:r>
              <a:rPr lang="en-US" sz="2400" dirty="0" smtClean="0">
                <a:solidFill>
                  <a:srgbClr val="660066"/>
                </a:solidFill>
              </a:rPr>
              <a:t>21.17b:  Antigen Presentation</a:t>
            </a:r>
            <a:endParaRPr lang="en-US" sz="2400" dirty="0">
              <a:solidFill>
                <a:srgbClr val="660066"/>
              </a:solidFill>
            </a:endParaRPr>
          </a:p>
        </p:txBody>
      </p:sp>
      <p:pic>
        <p:nvPicPr>
          <p:cNvPr id="32775" name="Picture 7" descr="E:\Chapter_21\B_JPEG_Images_and_Tables\a_labeled\figure_21_17b_labeled.jpg"/>
          <p:cNvPicPr>
            <a:picLocks noChangeAspect="1" noChangeArrowheads="1"/>
          </p:cNvPicPr>
          <p:nvPr/>
        </p:nvPicPr>
        <p:blipFill>
          <a:blip r:embed="rId2" cstate="print"/>
          <a:srcRect l="1809" t="2597" r="1902" b="6494"/>
          <a:stretch>
            <a:fillRect/>
          </a:stretch>
        </p:blipFill>
        <p:spPr bwMode="auto">
          <a:xfrm>
            <a:off x="11879" y="35629"/>
            <a:ext cx="9096496" cy="59810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</TotalTime>
  <Words>1092</Words>
  <Application>Microsoft Office PowerPoint</Application>
  <PresentationFormat>On-screen Show (4:3)</PresentationFormat>
  <Paragraphs>171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user</cp:lastModifiedBy>
  <cp:revision>29</cp:revision>
  <dcterms:created xsi:type="dcterms:W3CDTF">2005-08-19T21:38:13Z</dcterms:created>
  <dcterms:modified xsi:type="dcterms:W3CDTF">2011-02-14T23:56:51Z</dcterms:modified>
</cp:coreProperties>
</file>