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5"/>
  </p:notesMasterIdLst>
  <p:sldIdLst>
    <p:sldId id="257" r:id="rId2"/>
    <p:sldId id="360" r:id="rId3"/>
    <p:sldId id="383" r:id="rId4"/>
    <p:sldId id="256" r:id="rId5"/>
    <p:sldId id="364" r:id="rId6"/>
    <p:sldId id="384" r:id="rId7"/>
    <p:sldId id="270" r:id="rId8"/>
    <p:sldId id="366" r:id="rId9"/>
    <p:sldId id="378" r:id="rId10"/>
    <p:sldId id="377" r:id="rId11"/>
    <p:sldId id="381" r:id="rId12"/>
    <p:sldId id="296" r:id="rId13"/>
    <p:sldId id="297" r:id="rId14"/>
    <p:sldId id="380" r:id="rId15"/>
    <p:sldId id="298" r:id="rId16"/>
    <p:sldId id="300" r:id="rId17"/>
    <p:sldId id="301" r:id="rId18"/>
    <p:sldId id="302" r:id="rId19"/>
    <p:sldId id="303" r:id="rId20"/>
    <p:sldId id="304" r:id="rId21"/>
    <p:sldId id="350" r:id="rId22"/>
    <p:sldId id="353" r:id="rId23"/>
    <p:sldId id="320" r:id="rId24"/>
    <p:sldId id="330" r:id="rId25"/>
    <p:sldId id="331" r:id="rId26"/>
    <p:sldId id="332" r:id="rId27"/>
    <p:sldId id="333" r:id="rId28"/>
    <p:sldId id="334" r:id="rId29"/>
    <p:sldId id="335" r:id="rId30"/>
    <p:sldId id="354" r:id="rId31"/>
    <p:sldId id="342" r:id="rId32"/>
    <p:sldId id="343" r:id="rId33"/>
    <p:sldId id="259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735" autoAdjust="0"/>
    <p:restoredTop sz="76087" autoAdjust="0"/>
  </p:normalViewPr>
  <p:slideViewPr>
    <p:cSldViewPr>
      <p:cViewPr varScale="1">
        <p:scale>
          <a:sx n="56" d="100"/>
          <a:sy n="56" d="100"/>
        </p:scale>
        <p:origin x="220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620D2-50CA-4F52-887D-043E675A6053}" type="datetimeFigureOut">
              <a:rPr lang="en-CA" smtClean="0"/>
              <a:t>2015-04-07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6DE467-C17C-47D7-8961-E0A37D98074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53237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71DE3F-D893-4D14-AAE6-406D6E2873C3}" type="slidenum">
              <a:rPr lang="en-CA" smtClean="0"/>
              <a:pPr>
                <a:defRPr/>
              </a:pPr>
              <a:t>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77305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33225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4851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Different</a:t>
            </a:r>
            <a:r>
              <a:rPr lang="en-CA" baseline="0" dirty="0" smtClean="0"/>
              <a:t> types of neurons have different resting membrane potentials (RMP): -40 to -90mV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 smtClean="0"/>
              <a:t>[Na+] inside &lt;&lt;&lt; [Na+] outside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 smtClean="0"/>
              <a:t>[K+] &gt;&gt;&gt; [K+] outside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72605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The</a:t>
            </a:r>
            <a:r>
              <a:rPr lang="en-CA" baseline="0" dirty="0" smtClean="0"/>
              <a:t> difference in concentrations and the concentrations themselves are necessary for survival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26603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07879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992906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Stimulus &gt;</a:t>
            </a:r>
            <a:r>
              <a:rPr lang="en-CA" baseline="0" dirty="0" smtClean="0"/>
              <a:t> threshold potential is applies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 smtClean="0"/>
              <a:t>AP travels down axon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 smtClean="0"/>
              <a:t>DEPOLARIZATION: Na+ channels open (Na+ into axon)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 smtClean="0"/>
              <a:t>REPOLARIZATION: K+ channels open (K+ moves out of axon)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 smtClean="0"/>
              <a:t>HYPERPOLARIZATION: additional K+ slow brief –ve shaft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 smtClean="0"/>
              <a:t>Prevents AP from travelling backwards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 smtClean="0"/>
              <a:t>Nerve impulse travels to axon terminal and signals other neurons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06340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058996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24231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24231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24231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BB4C31F-FBB6-4E26-A022-EB83248CDE89}" type="slidenum">
              <a:rPr lang="en-CA" smtClean="0"/>
              <a:pPr>
                <a:defRPr/>
              </a:pPr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538392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24231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976286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Binding of neurotransmitter to post-synaptic receptor</a:t>
            </a:r>
            <a:r>
              <a:rPr lang="en-CA" baseline="0" dirty="0" smtClean="0"/>
              <a:t> is not chemical (no covalent bonds are formed)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059327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00591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00591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SSRI</a:t>
            </a:r>
            <a:r>
              <a:rPr lang="en-CA" baseline="0" dirty="0" smtClean="0"/>
              <a:t> = serotonin selective reuptake inhibitor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 smtClean="0"/>
              <a:t>By preventing reuptake, serotonin continually stimulates the post-synaptic neuron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 smtClean="0"/>
              <a:t>Recent research is showing that this is not a very good approach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baseline="0" dirty="0" smtClean="0"/>
              <a:t>Green and white pills are Prozac/fluoxetine which is an SSRI/anti-depressant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00591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467292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04165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CA" dirty="0" smtClean="0"/>
              <a:t>Effector cells such as muscle cells</a:t>
            </a:r>
            <a:r>
              <a:rPr lang="en-CA" baseline="0" dirty="0" smtClean="0"/>
              <a:t> and glands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50348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CA" altLang="en-US" dirty="0" smtClean="0"/>
              <a:t>Ach can be either excitatory</a:t>
            </a:r>
            <a:r>
              <a:rPr lang="en-CA" altLang="en-US" baseline="0" dirty="0" smtClean="0"/>
              <a:t> or inhibitory </a:t>
            </a:r>
            <a:endParaRPr lang="en-CA" altLang="en-US" dirty="0" smtClean="0"/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E958A0B-B826-4544-A18E-E2BC419EE390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240656322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CA" altLang="en-US" smtClean="0"/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791E6E4-3E54-40F0-B13A-0BA4931CA2F9}" type="slidenum">
              <a:rPr lang="en-CA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CA" altLang="en-US"/>
          </a:p>
        </p:txBody>
      </p:sp>
    </p:spTree>
    <p:extLst>
      <p:ext uri="{BB962C8B-B14F-4D97-AF65-F5344CB8AC3E}">
        <p14:creationId xmlns:p14="http://schemas.microsoft.com/office/powerpoint/2010/main" val="40995892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29FB747-BB71-49F2-A8C9-DF3CA2A6FC29}" type="slidenum">
              <a:rPr lang="en-CA" smtClean="0"/>
              <a:pPr>
                <a:defRPr/>
              </a:pPr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644858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29FB747-BB71-49F2-A8C9-DF3CA2A6FC29}" type="slidenum">
              <a:rPr lang="en-CA" smtClean="0"/>
              <a:pPr>
                <a:defRPr/>
              </a:pPr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9133521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29FB747-BB71-49F2-A8C9-DF3CA2A6FC29}" type="slidenum">
              <a:rPr lang="en-CA" smtClean="0"/>
              <a:pPr>
                <a:defRPr/>
              </a:pPr>
              <a:t>28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4686699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29FB747-BB71-49F2-A8C9-DF3CA2A6FC29}" type="slidenum">
              <a:rPr lang="en-CA" smtClean="0"/>
              <a:pPr>
                <a:defRPr/>
              </a:pPr>
              <a:t>29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910122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6DE467-C17C-47D7-8961-E0A37D980743}" type="slidenum">
              <a:rPr lang="en-CA" smtClean="0"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355615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29FB747-BB71-49F2-A8C9-DF3CA2A6FC29}" type="slidenum">
              <a:rPr lang="en-CA" smtClean="0"/>
              <a:pPr>
                <a:defRPr/>
              </a:pPr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0969271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29FB747-BB71-49F2-A8C9-DF3CA2A6FC29}" type="slidenum">
              <a:rPr lang="en-CA" smtClean="0"/>
              <a:pPr>
                <a:defRPr/>
              </a:pPr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157725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6F72AC-2DC7-48EE-B312-76D53CF166EE}" type="slidenum">
              <a:rPr lang="en-CA" smtClean="0"/>
              <a:pPr>
                <a:defRPr/>
              </a:pPr>
              <a:t>33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61830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729A0-748B-45B0-A6C4-562B6B36DC33}" type="datetime1">
              <a:rPr lang="en-CA" smtClean="0"/>
              <a:t>2015-04-07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95953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39E329-56D1-4D8A-AB59-32ADB4D7AA0B}" type="datetime1">
              <a:rPr lang="en-CA" smtClean="0"/>
              <a:t>2015-04-07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7465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CDA82-45C1-404C-B083-21C3E154A102}" type="datetime1">
              <a:rPr lang="en-CA" smtClean="0"/>
              <a:t>2015-04-07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40714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0D046-DBD4-4B07-8655-885E14F8095F}" type="datetime1">
              <a:rPr lang="en-CA" smtClean="0"/>
              <a:t>2015-04-07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76633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BC101F-6815-4E61-AECE-40BCB3F0B3A0}" type="datetime1">
              <a:rPr lang="en-CA" smtClean="0"/>
              <a:t>2015-04-07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00646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3588D-8B15-4ED1-8D9D-532F1AD80554}" type="datetime1">
              <a:rPr lang="en-CA" smtClean="0"/>
              <a:t>2015-04-07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61744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2FACF-396E-4986-BDD0-C4F0D4F46C5B}" type="datetime1">
              <a:rPr lang="en-CA" smtClean="0"/>
              <a:t>2015-04-07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059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29BE3-59BB-4203-AC69-EF49316F2107}" type="datetime1">
              <a:rPr lang="en-CA" smtClean="0"/>
              <a:t>2015-04-07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7387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091B4-4024-462B-9A37-2616613EDBC1}" type="datetime1">
              <a:rPr lang="en-CA" smtClean="0"/>
              <a:t>2015-04-07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9518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AC161-D6DE-4105-AED2-16F8979710DC}" type="datetime1">
              <a:rPr lang="en-CA" smtClean="0"/>
              <a:t>2015-04-07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27777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5CD18-3650-4C9D-835F-AEAFD8235B1D}" type="datetime1">
              <a:rPr lang="en-CA" smtClean="0"/>
              <a:t>2015-04-07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92993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15AF0-5220-443D-905B-2D6DC414FC62}" type="datetime1">
              <a:rPr lang="en-CA" smtClean="0"/>
              <a:t>2015-04-07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29D948-ABCD-4603-885A-4FF7DBA67FF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938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eb30.uottawa.ca/v3/SITS/timetable/Exam.aspx?code=ANP1106&amp;session=20151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learn.genetics.utah.edu/content/begin/cells/scale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0" y="502305"/>
            <a:ext cx="9144000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 fontScale="975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en-CA" dirty="0"/>
          </a:p>
        </p:txBody>
      </p:sp>
      <p:sp>
        <p:nvSpPr>
          <p:cNvPr id="2051" name="Subtitle 2"/>
          <p:cNvSpPr txBox="1">
            <a:spLocks/>
          </p:cNvSpPr>
          <p:nvPr/>
        </p:nvSpPr>
        <p:spPr bwMode="auto">
          <a:xfrm>
            <a:off x="14288" y="619780"/>
            <a:ext cx="912971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Font typeface="Arial" charset="0"/>
              <a:buNone/>
            </a:pPr>
            <a:r>
              <a:rPr lang="en-CA" altLang="en-US" dirty="0" smtClean="0">
                <a:latin typeface="+mn-lt"/>
              </a:rPr>
              <a:t>ANP1106D   </a:t>
            </a:r>
            <a:r>
              <a:rPr lang="en-CA" altLang="en-US" dirty="0">
                <a:latin typeface="+mn-lt"/>
              </a:rPr>
              <a:t>Anatomy &amp; Physiology </a:t>
            </a:r>
            <a:r>
              <a:rPr lang="en-CA" altLang="en-US" dirty="0" smtClean="0">
                <a:latin typeface="+mn-lt"/>
              </a:rPr>
              <a:t>II, Part 2</a:t>
            </a:r>
            <a:endParaRPr lang="en-CA" altLang="en-US" dirty="0">
              <a:latin typeface="+mn-lt"/>
            </a:endParaRPr>
          </a:p>
        </p:txBody>
      </p:sp>
      <p:sp>
        <p:nvSpPr>
          <p:cNvPr id="2052" name="Rectangle 7"/>
          <p:cNvSpPr>
            <a:spLocks noChangeArrowheads="1"/>
          </p:cNvSpPr>
          <p:nvPr/>
        </p:nvSpPr>
        <p:spPr bwMode="auto">
          <a:xfrm>
            <a:off x="0" y="1108730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>
                <a:latin typeface="+mn-lt"/>
              </a:rPr>
              <a:t>F </a:t>
            </a:r>
            <a:r>
              <a:rPr lang="en-US" altLang="en-US" sz="1800" dirty="0">
                <a:latin typeface="+mn-lt"/>
              </a:rPr>
              <a:t>Feiner, PhD, MD</a:t>
            </a:r>
            <a:endParaRPr lang="en-CA" altLang="en-US" sz="1800" dirty="0">
              <a:latin typeface="+mn-lt"/>
            </a:endParaRPr>
          </a:p>
        </p:txBody>
      </p:sp>
      <p:sp>
        <p:nvSpPr>
          <p:cNvPr id="2053" name="Rectangle 9"/>
          <p:cNvSpPr>
            <a:spLocks noChangeArrowheads="1"/>
          </p:cNvSpPr>
          <p:nvPr/>
        </p:nvSpPr>
        <p:spPr bwMode="auto">
          <a:xfrm>
            <a:off x="0" y="1421467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800" dirty="0" smtClean="0">
                <a:latin typeface="+mn-lt"/>
              </a:rPr>
              <a:t>Friday, </a:t>
            </a:r>
            <a:r>
              <a:rPr lang="en-US" altLang="en-US" sz="1800" smtClean="0">
                <a:latin typeface="+mn-lt"/>
              </a:rPr>
              <a:t>March 13</a:t>
            </a:r>
            <a:endParaRPr lang="en-CA" altLang="en-US" sz="1800" dirty="0">
              <a:latin typeface="+mn-lt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 bwMode="auto">
          <a:xfrm>
            <a:off x="0" y="1762780"/>
            <a:ext cx="9144000" cy="1105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CA" sz="3600" b="1" i="1" dirty="0" smtClean="0">
                <a:solidFill>
                  <a:srgbClr val="0070C0"/>
                </a:solidFill>
              </a:rPr>
              <a:t>ANP 1105 Review: Fundamentals </a:t>
            </a:r>
            <a:r>
              <a:rPr lang="en-CA" sz="3600" b="1" i="1" dirty="0">
                <a:solidFill>
                  <a:srgbClr val="0070C0"/>
                </a:solidFill>
              </a:rPr>
              <a:t>of the Nervous </a:t>
            </a:r>
            <a:r>
              <a:rPr lang="en-CA" sz="3600" b="1" i="1" dirty="0" smtClean="0">
                <a:solidFill>
                  <a:srgbClr val="0070C0"/>
                </a:solidFill>
              </a:rPr>
              <a:t>System and </a:t>
            </a:r>
            <a:r>
              <a:rPr lang="en-CA" sz="3600" b="1" i="1" dirty="0">
                <a:solidFill>
                  <a:srgbClr val="0070C0"/>
                </a:solidFill>
              </a:rPr>
              <a:t>Nervous Tissue </a:t>
            </a:r>
            <a:r>
              <a:rPr lang="en-CA" sz="3600" dirty="0"/>
              <a:t>	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2273" t="28520" r="60695" b="33928"/>
          <a:stretch/>
        </p:blipFill>
        <p:spPr bwMode="auto">
          <a:xfrm>
            <a:off x="1740948" y="2993751"/>
            <a:ext cx="5643677" cy="321914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0" y="87852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Posted March 12, 11:30 PM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083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2</a:t>
            </a:fld>
            <a:endParaRPr lang="en-CA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8590" t="26497" r="29326" b="5128"/>
          <a:stretch/>
        </p:blipFill>
        <p:spPr bwMode="auto">
          <a:xfrm>
            <a:off x="277730" y="216074"/>
            <a:ext cx="8810738" cy="650620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9215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3</a:t>
            </a:fld>
            <a:endParaRPr lang="en-CA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8591" t="46724" r="32852" b="26211"/>
          <a:stretch/>
        </p:blipFill>
        <p:spPr bwMode="auto">
          <a:xfrm>
            <a:off x="435125" y="854899"/>
            <a:ext cx="8214097" cy="25753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674649" y="33464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29416" y="4690635"/>
            <a:ext cx="21336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20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Final Exam</a:t>
            </a:r>
            <a:endParaRPr lang="en-CA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sz="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CA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Friday, April 24</a:t>
            </a:r>
            <a:r>
              <a:rPr lang="en-US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endParaRPr lang="en-CA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9:30 AM</a:t>
            </a:r>
            <a:endParaRPr lang="en-CA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0"/>
              </a:spcAf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Location: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TBA</a:t>
            </a:r>
            <a:endParaRPr lang="en-CA" sz="1600" dirty="0"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95074" y="4665583"/>
            <a:ext cx="1927860" cy="1430417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2275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0" y="420688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Lecture Content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6656" y="2610624"/>
            <a:ext cx="780914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800" dirty="0" smtClean="0">
                <a:latin typeface="+mn-lt"/>
                <a:cs typeface="Times New Roman" pitchFamily="18" charset="0"/>
              </a:rPr>
              <a:t>Membrane potential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CA" sz="2800" dirty="0" smtClean="0">
                <a:cs typeface="Times New Roman" pitchFamily="18" charset="0"/>
              </a:rPr>
              <a:t>Graded potentials </a:t>
            </a:r>
            <a:endParaRPr lang="en-CA" sz="2800" dirty="0">
              <a:cs typeface="Times New Roman" pitchFamily="18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CA" sz="2800" i="1" dirty="0" smtClean="0">
                <a:cs typeface="Times New Roman" pitchFamily="18" charset="0"/>
              </a:rPr>
              <a:t>A</a:t>
            </a:r>
            <a:r>
              <a:rPr lang="en-CA" sz="2800" dirty="0" smtClean="0">
                <a:cs typeface="Times New Roman" pitchFamily="18" charset="0"/>
              </a:rPr>
              <a:t>ction potentials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CA" sz="2800" dirty="0">
                <a:cs typeface="Times New Roman" pitchFamily="18" charset="0"/>
              </a:rPr>
              <a:t>Synaptic transmission </a:t>
            </a:r>
            <a:endParaRPr lang="en-CA" sz="2800" dirty="0" smtClean="0">
              <a:cs typeface="Times New Roman" pitchFamily="18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CA" sz="2800" dirty="0" smtClean="0">
                <a:cs typeface="Times New Roman" pitchFamily="18" charset="0"/>
              </a:rPr>
              <a:t>Neurotransmitters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CA" sz="2800" dirty="0" smtClean="0">
                <a:cs typeface="Times New Roman" pitchFamily="18" charset="0"/>
              </a:rPr>
              <a:t>Neurotransmitter receptors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CA" sz="2800" dirty="0" smtClean="0">
                <a:cs typeface="Times New Roman" pitchFamily="18" charset="0"/>
              </a:rPr>
              <a:t>Patterns of neural processing</a:t>
            </a:r>
          </a:p>
        </p:txBody>
      </p:sp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4229D948-ABCD-4603-885A-4FF7DBA67FFE}" type="slidenum">
              <a:rPr lang="en-CA" smtClean="0"/>
              <a:t>4</a:t>
            </a:fld>
            <a:endParaRPr lang="en-CA" dirty="0"/>
          </a:p>
        </p:txBody>
      </p:sp>
      <p:sp>
        <p:nvSpPr>
          <p:cNvPr id="2" name="Rectangle 1"/>
          <p:cNvSpPr/>
          <p:nvPr/>
        </p:nvSpPr>
        <p:spPr>
          <a:xfrm>
            <a:off x="18400" y="1478280"/>
            <a:ext cx="91256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CA" sz="2800" b="1" i="1" dirty="0" smtClean="0">
                <a:solidFill>
                  <a:srgbClr val="0070C0"/>
                </a:solidFill>
              </a:rPr>
              <a:t>ANP 1105 Review: Fundamentals </a:t>
            </a:r>
            <a:r>
              <a:rPr lang="en-CA" sz="2800" b="1" i="1" dirty="0">
                <a:solidFill>
                  <a:srgbClr val="0070C0"/>
                </a:solidFill>
              </a:rPr>
              <a:t>of the Nervous System </a:t>
            </a:r>
            <a:r>
              <a:rPr lang="en-CA" sz="2800" b="1" i="1" dirty="0" smtClean="0">
                <a:solidFill>
                  <a:srgbClr val="0070C0"/>
                </a:solidFill>
              </a:rPr>
              <a:t>and </a:t>
            </a:r>
            <a:r>
              <a:rPr lang="en-CA" sz="2800" b="1" i="1" dirty="0">
                <a:solidFill>
                  <a:srgbClr val="0070C0"/>
                </a:solidFill>
              </a:rPr>
              <a:t>Nervous </a:t>
            </a:r>
            <a:r>
              <a:rPr lang="en-CA" sz="2800" b="1" i="1" dirty="0" smtClean="0">
                <a:solidFill>
                  <a:srgbClr val="0070C0"/>
                </a:solidFill>
              </a:rPr>
              <a:t>Tissue </a:t>
            </a:r>
            <a:r>
              <a:rPr lang="en-US" sz="2800" dirty="0" smtClean="0">
                <a:cs typeface="Times New Roman" pitchFamily="18" charset="0"/>
              </a:rPr>
              <a:t>(Ch 11, </a:t>
            </a:r>
            <a:r>
              <a:rPr lang="en-US" sz="2800" i="1" dirty="0" smtClean="0">
                <a:cs typeface="Times New Roman" pitchFamily="18" charset="0"/>
              </a:rPr>
              <a:t>pp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>
                <a:cs typeface="Times New Roman" pitchFamily="18" charset="0"/>
              </a:rPr>
              <a:t>395 – </a:t>
            </a:r>
            <a:r>
              <a:rPr lang="en-US" sz="2800" dirty="0" smtClean="0">
                <a:cs typeface="Times New Roman" pitchFamily="18" charset="0"/>
              </a:rPr>
              <a:t>423)</a:t>
            </a:r>
            <a:r>
              <a:rPr lang="en-CA" dirty="0" smtClean="0"/>
              <a:t> </a:t>
            </a:r>
            <a:r>
              <a:rPr lang="en-CA" dirty="0"/>
              <a:t>	</a:t>
            </a:r>
          </a:p>
        </p:txBody>
      </p:sp>
      <p:pic>
        <p:nvPicPr>
          <p:cNvPr id="1026" name="Picture 2" descr="http://www-fp.pearsonhighered.com/bigcovers/032169639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37160"/>
            <a:ext cx="1019175" cy="123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17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5</a:t>
            </a:fld>
            <a:endParaRPr lang="en-CA" dirty="0"/>
          </a:p>
        </p:txBody>
      </p:sp>
      <p:sp>
        <p:nvSpPr>
          <p:cNvPr id="24" name="TextBox 23"/>
          <p:cNvSpPr txBox="1"/>
          <p:nvPr/>
        </p:nvSpPr>
        <p:spPr>
          <a:xfrm>
            <a:off x="8143645" y="2594610"/>
            <a:ext cx="9889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11.7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57200" y="1229958"/>
            <a:ext cx="5867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latin typeface="+mn-lt"/>
                <a:cs typeface="Times New Roman" pitchFamily="18" charset="0"/>
              </a:rPr>
              <a:t>Cytoplasm inside plasma membrane -vely charged relative to outside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8400" y="840882"/>
            <a:ext cx="6687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Resting Membrane Potential of Neuron</a:t>
            </a:r>
            <a:endParaRPr lang="en-US" altLang="en-US" sz="2800" b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967740" y="2057400"/>
            <a:ext cx="5577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n-lt"/>
                <a:cs typeface="Times New Roman" pitchFamily="18" charset="0"/>
              </a:rPr>
              <a:t>Membrane </a:t>
            </a:r>
            <a:r>
              <a:rPr lang="en-US" sz="2800" dirty="0" smtClean="0">
                <a:cs typeface="Times New Roman" pitchFamily="18" charset="0"/>
              </a:rPr>
              <a:t>“polarized</a:t>
            </a:r>
            <a:r>
              <a:rPr lang="en-US" sz="2800" dirty="0">
                <a:cs typeface="Times New Roman" pitchFamily="18" charset="0"/>
              </a:rPr>
              <a:t>” (-70 mV)</a:t>
            </a:r>
            <a:endParaRPr lang="en-US" sz="2800" dirty="0" smtClean="0">
              <a:latin typeface="+mn-lt"/>
              <a:cs typeface="Times New Roman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982980" y="2471440"/>
            <a:ext cx="55778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n-lt"/>
                <a:cs typeface="Times New Roman" pitchFamily="18" charset="0"/>
              </a:rPr>
              <a:t>Gives rise to current flow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885950" y="2913400"/>
            <a:ext cx="5128260" cy="546080"/>
          </a:xfrm>
          <a:prstGeom prst="rect">
            <a:avLst/>
          </a:prstGeom>
          <a:solidFill>
            <a:schemeClr val="accent1">
              <a:alpha val="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1" name="Rectangle 30"/>
          <p:cNvSpPr/>
          <p:nvPr/>
        </p:nvSpPr>
        <p:spPr>
          <a:xfrm>
            <a:off x="1863090" y="2960370"/>
            <a:ext cx="54216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+mn-lt"/>
                <a:cs typeface="Times New Roman" pitchFamily="18" charset="0"/>
              </a:rPr>
              <a:t>Ohm’s law: current (I)    </a:t>
            </a:r>
            <a:r>
              <a:rPr lang="en-US" dirty="0" smtClean="0">
                <a:latin typeface="+mn-lt"/>
                <a:cs typeface="Times New Roman" pitchFamily="18" charset="0"/>
              </a:rPr>
              <a:t> </a:t>
            </a:r>
            <a:r>
              <a:rPr lang="en-US" sz="2800" dirty="0" smtClean="0">
                <a:latin typeface="+mn-lt"/>
                <a:cs typeface="Times New Roman" pitchFamily="18" charset="0"/>
              </a:rPr>
              <a:t>voltage (V)  </a:t>
            </a:r>
          </a:p>
        </p:txBody>
      </p:sp>
      <p:pic>
        <p:nvPicPr>
          <p:cNvPr id="32" name="Picture 31" descr="http://www.decodeunicode.org/en/data/glyph/196x196/221D.gif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32" t="51531" r="31633" b="22449"/>
          <a:stretch/>
        </p:blipFill>
        <p:spPr bwMode="auto">
          <a:xfrm>
            <a:off x="5064249" y="3131820"/>
            <a:ext cx="315471" cy="22345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5" r="5263"/>
          <a:stretch/>
        </p:blipFill>
        <p:spPr bwMode="auto">
          <a:xfrm>
            <a:off x="6482346" y="461009"/>
            <a:ext cx="2585454" cy="21358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4" name="Title 1"/>
          <p:cNvSpPr txBox="1">
            <a:spLocks/>
          </p:cNvSpPr>
          <p:nvPr/>
        </p:nvSpPr>
        <p:spPr>
          <a:xfrm>
            <a:off x="0" y="5820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Membrane Potentials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8243189" y="708660"/>
            <a:ext cx="6303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Plasma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8271413" y="857250"/>
            <a:ext cx="8306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membrane</a:t>
            </a:r>
            <a:endParaRPr lang="en-US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8068000" y="880083"/>
            <a:ext cx="241610" cy="30607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457200" y="3581400"/>
            <a:ext cx="8610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R</a:t>
            </a:r>
            <a:r>
              <a:rPr lang="en-US" sz="2800" dirty="0" smtClean="0">
                <a:latin typeface="+mn-lt"/>
                <a:cs typeface="Times New Roman" pitchFamily="18" charset="0"/>
              </a:rPr>
              <a:t>esting membrane potential generated by:  </a:t>
            </a:r>
          </a:p>
        </p:txBody>
      </p:sp>
      <p:sp>
        <p:nvSpPr>
          <p:cNvPr id="39" name="Rectangle 38"/>
          <p:cNvSpPr/>
          <p:nvPr/>
        </p:nvSpPr>
        <p:spPr>
          <a:xfrm>
            <a:off x="982979" y="3985260"/>
            <a:ext cx="76779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cs typeface="Times New Roman" pitchFamily="18" charset="0"/>
              </a:rPr>
              <a:t>Differences </a:t>
            </a:r>
            <a:r>
              <a:rPr lang="en-US" sz="2800" dirty="0" smtClean="0">
                <a:cs typeface="Times New Roman" pitchFamily="18" charset="0"/>
              </a:rPr>
              <a:t>in </a:t>
            </a:r>
            <a:r>
              <a:rPr lang="en-US" sz="2800" dirty="0">
                <a:cs typeface="Times New Roman" pitchFamily="18" charset="0"/>
              </a:rPr>
              <a:t>[Na</a:t>
            </a:r>
            <a:r>
              <a:rPr lang="en-US" sz="2800" baseline="30000" dirty="0" smtClean="0">
                <a:latin typeface="+mn-lt"/>
                <a:cs typeface="Times New Roman" pitchFamily="18" charset="0"/>
              </a:rPr>
              <a:t>+</a:t>
            </a:r>
            <a:r>
              <a:rPr lang="en-US" sz="2800" dirty="0">
                <a:cs typeface="Times New Roman" pitchFamily="18" charset="0"/>
              </a:rPr>
              <a:t>]</a:t>
            </a:r>
            <a:r>
              <a:rPr lang="en-US" sz="2800" dirty="0" smtClean="0">
                <a:latin typeface="+mn-lt"/>
                <a:cs typeface="Times New Roman" pitchFamily="18" charset="0"/>
              </a:rPr>
              <a:t> and </a:t>
            </a:r>
            <a:r>
              <a:rPr lang="en-US" sz="2800" dirty="0">
                <a:cs typeface="Times New Roman" pitchFamily="18" charset="0"/>
              </a:rPr>
              <a:t>[</a:t>
            </a:r>
            <a:r>
              <a:rPr lang="en-US" sz="2800" dirty="0" smtClean="0">
                <a:latin typeface="+mn-lt"/>
                <a:cs typeface="Times New Roman" pitchFamily="18" charset="0"/>
              </a:rPr>
              <a:t>K</a:t>
            </a:r>
            <a:r>
              <a:rPr lang="en-US" sz="2800" baseline="30000" dirty="0" smtClean="0">
                <a:latin typeface="+mn-lt"/>
                <a:cs typeface="Times New Roman" pitchFamily="18" charset="0"/>
              </a:rPr>
              <a:t>+</a:t>
            </a:r>
            <a:r>
              <a:rPr lang="en-US" sz="2800" dirty="0" smtClean="0">
                <a:cs typeface="Times New Roman" pitchFamily="18" charset="0"/>
              </a:rPr>
              <a:t>]</a:t>
            </a:r>
            <a:r>
              <a:rPr lang="en-US" sz="2800" dirty="0" smtClean="0">
                <a:latin typeface="+mn-lt"/>
                <a:cs typeface="Times New Roman" pitchFamily="18" charset="0"/>
              </a:rPr>
              <a:t> inside/outside cell</a:t>
            </a:r>
          </a:p>
        </p:txBody>
      </p:sp>
      <p:sp>
        <p:nvSpPr>
          <p:cNvPr id="40" name="Rectangle 39"/>
          <p:cNvSpPr/>
          <p:nvPr/>
        </p:nvSpPr>
        <p:spPr>
          <a:xfrm>
            <a:off x="979170" y="4419600"/>
            <a:ext cx="76779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cs typeface="Times New Roman" pitchFamily="18" charset="0"/>
              </a:rPr>
              <a:t>Differences </a:t>
            </a:r>
            <a:r>
              <a:rPr lang="en-US" sz="2800" dirty="0" smtClean="0">
                <a:cs typeface="Times New Roman" pitchFamily="18" charset="0"/>
              </a:rPr>
              <a:t>in permeability of the Na</a:t>
            </a:r>
            <a:r>
              <a:rPr lang="en-US" sz="2800" baseline="30000" dirty="0">
                <a:cs typeface="Times New Roman" pitchFamily="18" charset="0"/>
              </a:rPr>
              <a:t>+</a:t>
            </a:r>
            <a:r>
              <a:rPr lang="en-US" sz="2800" dirty="0" smtClean="0">
                <a:cs typeface="Times New Roman" pitchFamily="18" charset="0"/>
              </a:rPr>
              <a:t> and K</a:t>
            </a:r>
            <a:r>
              <a:rPr lang="en-US" sz="2800" baseline="30000" dirty="0">
                <a:cs typeface="Times New Roman" pitchFamily="18" charset="0"/>
              </a:rPr>
              <a:t>+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smtClean="0">
                <a:cs typeface="Times New Roman" pitchFamily="18" charset="0"/>
              </a:rPr>
              <a:t>ion channels in </a:t>
            </a:r>
            <a:r>
              <a:rPr lang="en-US" sz="2800" dirty="0" smtClean="0">
                <a:cs typeface="Times New Roman" pitchFamily="18" charset="0"/>
              </a:rPr>
              <a:t>membrane</a:t>
            </a:r>
            <a:endParaRPr lang="en-US" sz="2800" dirty="0" smtClean="0">
              <a:latin typeface="+mn-lt"/>
              <a:cs typeface="Times New Roman" pitchFamily="18" charset="0"/>
            </a:endParaRPr>
          </a:p>
        </p:txBody>
      </p:sp>
      <p:pic>
        <p:nvPicPr>
          <p:cNvPr id="41" name="Picture 2" descr="http://stopsellingvanillaicecream.com/wp-content/uploads/2012/12/Communication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432" y="5328225"/>
            <a:ext cx="2441368" cy="1371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Rectangle 41"/>
          <p:cNvSpPr/>
          <p:nvPr/>
        </p:nvSpPr>
        <p:spPr>
          <a:xfrm>
            <a:off x="457200" y="5385375"/>
            <a:ext cx="5867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C</a:t>
            </a:r>
            <a:r>
              <a:rPr lang="en-US" sz="2800" dirty="0" smtClean="0">
                <a:latin typeface="+mn-lt"/>
                <a:cs typeface="Times New Roman" pitchFamily="18" charset="0"/>
              </a:rPr>
              <a:t>hanges in resting membrane potential allow neurons to receive/ integrate/send information/ signals </a:t>
            </a:r>
          </a:p>
        </p:txBody>
      </p:sp>
    </p:spTree>
    <p:extLst>
      <p:ext uri="{BB962C8B-B14F-4D97-AF65-F5344CB8AC3E}">
        <p14:creationId xmlns:p14="http://schemas.microsoft.com/office/powerpoint/2010/main" val="118937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6</a:t>
            </a:fld>
            <a:endParaRPr lang="en-CA"/>
          </a:p>
        </p:txBody>
      </p:sp>
      <p:sp>
        <p:nvSpPr>
          <p:cNvPr id="6" name="TextBox 5"/>
          <p:cNvSpPr txBox="1"/>
          <p:nvPr/>
        </p:nvSpPr>
        <p:spPr>
          <a:xfrm>
            <a:off x="18400" y="685800"/>
            <a:ext cx="8897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Generating a Resting Membrane Potential</a:t>
            </a:r>
            <a:r>
              <a:rPr lang="en-US" altLang="en-US" sz="2800" b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:</a:t>
            </a:r>
            <a:endParaRPr lang="en-US" altLang="en-US" sz="2800" b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5820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Membrane Potentials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9" name="Picture 8" descr="C:\Frank\01 University of Ottawa\[04] 2013 Fall ANP1105E Human Anatomy &amp; Physiology I\2. Cellular Physiology of Nerve and Muscle\04] Tues Sep 17 2013\Frank\ch_11_labeled\figure_11_08_1_labeled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61"/>
          <a:stretch/>
        </p:blipFill>
        <p:spPr bwMode="auto">
          <a:xfrm>
            <a:off x="914552" y="1216512"/>
            <a:ext cx="7311238" cy="301977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25426" y="3810000"/>
            <a:ext cx="1073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11.8a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90600" y="4109383"/>
            <a:ext cx="7620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latin typeface="+mn-lt"/>
                <a:cs typeface="Times New Roman" pitchFamily="18" charset="0"/>
              </a:rPr>
              <a:t>Because </a:t>
            </a:r>
            <a:r>
              <a:rPr lang="en-US" sz="2800" dirty="0">
                <a:cs typeface="Times New Roman" pitchFamily="18" charset="0"/>
              </a:rPr>
              <a:t>of these concentration </a:t>
            </a:r>
            <a:r>
              <a:rPr lang="en-US" sz="2800" dirty="0" smtClean="0">
                <a:cs typeface="Times New Roman" pitchFamily="18" charset="0"/>
              </a:rPr>
              <a:t>gradients, K</a:t>
            </a:r>
            <a:r>
              <a:rPr lang="en-US" sz="2800" baseline="30000" dirty="0" smtClean="0">
                <a:latin typeface="+mn-lt"/>
                <a:cs typeface="Times New Roman" pitchFamily="18" charset="0"/>
              </a:rPr>
              <a:t>+</a:t>
            </a:r>
            <a:r>
              <a:rPr lang="en-US" sz="2800" dirty="0" smtClean="0">
                <a:latin typeface="+mn-lt"/>
                <a:cs typeface="Times New Roman" pitchFamily="18" charset="0"/>
              </a:rPr>
              <a:t> diffuse out of the neuron and Na</a:t>
            </a:r>
            <a:r>
              <a:rPr lang="en-US" sz="2800" baseline="30000" dirty="0">
                <a:cs typeface="Times New Roman" pitchFamily="18" charset="0"/>
              </a:rPr>
              <a:t> +</a:t>
            </a:r>
            <a:r>
              <a:rPr lang="en-US" sz="2800" dirty="0" smtClean="0">
                <a:latin typeface="+mn-lt"/>
                <a:cs typeface="Times New Roman" pitchFamily="18" charset="0"/>
              </a:rPr>
              <a:t> enter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990600" y="4993303"/>
            <a:ext cx="8077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latin typeface="+mn-lt"/>
                <a:cs typeface="Times New Roman" pitchFamily="18" charset="0"/>
              </a:rPr>
              <a:t>Since</a:t>
            </a:r>
            <a:r>
              <a:rPr lang="en-US" sz="2800" dirty="0" smtClean="0">
                <a:cs typeface="Times New Roman" pitchFamily="18" charset="0"/>
              </a:rPr>
              <a:t> K</a:t>
            </a:r>
            <a:r>
              <a:rPr lang="en-US" sz="2800" baseline="30000" dirty="0" smtClean="0">
                <a:cs typeface="Times New Roman" pitchFamily="18" charset="0"/>
              </a:rPr>
              <a:t>+</a:t>
            </a:r>
            <a:r>
              <a:rPr lang="en-US" sz="2800" dirty="0" smtClean="0">
                <a:latin typeface="+mn-lt"/>
                <a:cs typeface="Times New Roman" pitchFamily="18" charset="0"/>
              </a:rPr>
              <a:t> diffuse out much more easily than Na</a:t>
            </a:r>
            <a:r>
              <a:rPr lang="en-US" sz="2800" baseline="30000" dirty="0" smtClean="0">
                <a:cs typeface="Times New Roman" pitchFamily="18" charset="0"/>
              </a:rPr>
              <a:t>+</a:t>
            </a:r>
            <a:r>
              <a:rPr lang="en-US" sz="2800" dirty="0" smtClean="0">
                <a:latin typeface="+mn-lt"/>
                <a:cs typeface="Times New Roman" pitchFamily="18" charset="0"/>
              </a:rPr>
              <a:t> enter, neuron is more negative inside (-70 mV)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14400" y="1676400"/>
            <a:ext cx="1383030" cy="10238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Rectangle 13"/>
          <p:cNvSpPr/>
          <p:nvPr/>
        </p:nvSpPr>
        <p:spPr>
          <a:xfrm>
            <a:off x="914400" y="2751893"/>
            <a:ext cx="1383030" cy="10238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Rectangle 14"/>
          <p:cNvSpPr/>
          <p:nvPr/>
        </p:nvSpPr>
        <p:spPr>
          <a:xfrm>
            <a:off x="6858000" y="2904499"/>
            <a:ext cx="1383030" cy="13627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Rectangle 15"/>
          <p:cNvSpPr/>
          <p:nvPr/>
        </p:nvSpPr>
        <p:spPr>
          <a:xfrm>
            <a:off x="990600" y="5839123"/>
            <a:ext cx="8077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latin typeface="+mn-lt"/>
                <a:cs typeface="Times New Roman" pitchFamily="18" charset="0"/>
              </a:rPr>
              <a:t>Na</a:t>
            </a:r>
            <a:r>
              <a:rPr lang="en-US" sz="2800" baseline="30000" dirty="0" smtClean="0">
                <a:cs typeface="Times New Roman" pitchFamily="18" charset="0"/>
              </a:rPr>
              <a:t>+</a:t>
            </a:r>
            <a:r>
              <a:rPr lang="en-US" sz="2800" dirty="0" smtClean="0">
                <a:latin typeface="+mn-lt"/>
                <a:cs typeface="Times New Roman" pitchFamily="18" charset="0"/>
              </a:rPr>
              <a:t>-</a:t>
            </a:r>
            <a:r>
              <a:rPr lang="en-US" sz="2800" dirty="0" smtClean="0">
                <a:cs typeface="Times New Roman" pitchFamily="18" charset="0"/>
              </a:rPr>
              <a:t> K</a:t>
            </a:r>
            <a:r>
              <a:rPr lang="en-US" sz="2800" baseline="30000" dirty="0" smtClean="0">
                <a:cs typeface="Times New Roman" pitchFamily="18" charset="0"/>
              </a:rPr>
              <a:t>+</a:t>
            </a:r>
            <a:r>
              <a:rPr lang="en-US" sz="2800" dirty="0" smtClean="0">
                <a:latin typeface="+mn-lt"/>
                <a:cs typeface="Times New Roman" pitchFamily="18" charset="0"/>
              </a:rPr>
              <a:t> pump requires energy  (ATP </a:t>
            </a:r>
            <a:r>
              <a:rPr lang="en-US" sz="20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</a:t>
            </a:r>
            <a:r>
              <a:rPr lang="en-US" sz="28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 ADP), without which neuronal signaling/life would cease</a:t>
            </a:r>
            <a:endParaRPr lang="en-US" sz="2800" dirty="0" smtClean="0"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59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7</a:t>
            </a:fld>
            <a:endParaRPr lang="en-CA"/>
          </a:p>
        </p:txBody>
      </p:sp>
      <p:sp>
        <p:nvSpPr>
          <p:cNvPr id="9" name="Rectangle 8"/>
          <p:cNvSpPr/>
          <p:nvPr/>
        </p:nvSpPr>
        <p:spPr>
          <a:xfrm>
            <a:off x="446442" y="5429250"/>
            <a:ext cx="85674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Changes in m</a:t>
            </a:r>
            <a:r>
              <a:rPr lang="en-US" sz="2800" dirty="0" smtClean="0">
                <a:latin typeface="+mn-lt"/>
                <a:cs typeface="Times New Roman" pitchFamily="18" charset="0"/>
              </a:rPr>
              <a:t>embrane potential give rise to two types of signals: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882126" y="6334780"/>
            <a:ext cx="36136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latin typeface="+mn-lt"/>
                <a:cs typeface="Times New Roman" pitchFamily="18" charset="0"/>
              </a:rPr>
              <a:t>Graded Potentials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073126" y="6333570"/>
            <a:ext cx="32326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>
                <a:latin typeface="+mn-lt"/>
                <a:cs typeface="Times New Roman" pitchFamily="18" charset="0"/>
              </a:rPr>
              <a:t>Action Potentials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6200" y="720090"/>
            <a:ext cx="85674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Two ways in which membrane potential changes:</a:t>
            </a:r>
            <a:r>
              <a:rPr lang="en-US" sz="2800" dirty="0" smtClean="0">
                <a:latin typeface="+mn-lt"/>
                <a:cs typeface="Times New Roman" pitchFamily="18" charset="0"/>
              </a:rPr>
              <a:t>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11884" y="1104900"/>
            <a:ext cx="86321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Depolarization: less -ve (eg -70 mV </a:t>
            </a:r>
            <a:r>
              <a:rPr lang="en-US" sz="2000" dirty="0" smtClean="0">
                <a:cs typeface="Times New Roman" pitchFamily="18" charset="0"/>
                <a:sym typeface="Wingdings" panose="05000000000000000000" pitchFamily="2" charset="2"/>
              </a:rPr>
              <a:t> </a:t>
            </a:r>
            <a:r>
              <a:rPr lang="en-US" sz="2800" dirty="0" smtClean="0">
                <a:cs typeface="Times New Roman" pitchFamily="18" charset="0"/>
                <a:sym typeface="Wingdings" panose="05000000000000000000" pitchFamily="2" charset="2"/>
              </a:rPr>
              <a:t>-65 mV, or                   </a:t>
            </a:r>
            <a:r>
              <a:rPr lang="en-US" sz="2800" dirty="0" smtClean="0">
                <a:cs typeface="Times New Roman" pitchFamily="18" charset="0"/>
              </a:rPr>
              <a:t>-</a:t>
            </a:r>
            <a:r>
              <a:rPr lang="en-US" sz="2800" dirty="0">
                <a:cs typeface="Times New Roman" pitchFamily="18" charset="0"/>
              </a:rPr>
              <a:t>70 </a:t>
            </a:r>
            <a:r>
              <a:rPr lang="en-US" sz="2800" dirty="0" smtClean="0">
                <a:cs typeface="Times New Roman" pitchFamily="18" charset="0"/>
              </a:rPr>
              <a:t>mV </a:t>
            </a:r>
            <a:r>
              <a:rPr lang="en-US" sz="2000" dirty="0" smtClean="0">
                <a:cs typeface="Times New Roman" pitchFamily="18" charset="0"/>
                <a:sym typeface="Wingdings" panose="05000000000000000000" pitchFamily="2" charset="2"/>
              </a:rPr>
              <a:t> </a:t>
            </a:r>
            <a:r>
              <a:rPr lang="en-US" sz="2800" dirty="0" smtClean="0">
                <a:cs typeface="Times New Roman" pitchFamily="18" charset="0"/>
                <a:sym typeface="Wingdings" panose="05000000000000000000" pitchFamily="2" charset="2"/>
              </a:rPr>
              <a:t>+30 </a:t>
            </a:r>
            <a:r>
              <a:rPr lang="en-US" sz="2800" dirty="0">
                <a:cs typeface="Times New Roman" pitchFamily="18" charset="0"/>
                <a:sym typeface="Wingdings" panose="05000000000000000000" pitchFamily="2" charset="2"/>
              </a:rPr>
              <a:t>mV </a:t>
            </a:r>
            <a:r>
              <a:rPr lang="en-US" sz="2800" dirty="0" smtClean="0">
                <a:cs typeface="Times New Roman" pitchFamily="18" charset="0"/>
                <a:sym typeface="Wingdings" panose="05000000000000000000" pitchFamily="2" charset="2"/>
              </a:rPr>
              <a:t>)</a:t>
            </a:r>
            <a:endParaRPr lang="en-US" sz="2800" dirty="0" smtClean="0"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1894" y="2305050"/>
            <a:ext cx="81532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Hyperpolarization: more -ve </a:t>
            </a:r>
            <a:r>
              <a:rPr lang="en-US" sz="2800" dirty="0">
                <a:cs typeface="Times New Roman" pitchFamily="18" charset="0"/>
              </a:rPr>
              <a:t>(eg -70 mV </a:t>
            </a:r>
            <a:r>
              <a:rPr lang="en-US" sz="2000" dirty="0">
                <a:cs typeface="Times New Roman" pitchFamily="18" charset="0"/>
                <a:sym typeface="Wingdings" panose="05000000000000000000" pitchFamily="2" charset="2"/>
              </a:rPr>
              <a:t></a:t>
            </a:r>
            <a:r>
              <a:rPr lang="en-US" sz="2800" dirty="0"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smtClean="0">
                <a:cs typeface="Times New Roman" pitchFamily="18" charset="0"/>
                <a:sym typeface="Wingdings" panose="05000000000000000000" pitchFamily="2" charset="2"/>
              </a:rPr>
              <a:t>-75 </a:t>
            </a:r>
            <a:r>
              <a:rPr lang="en-US" sz="2800" dirty="0">
                <a:cs typeface="Times New Roman" pitchFamily="18" charset="0"/>
                <a:sym typeface="Wingdings" panose="05000000000000000000" pitchFamily="2" charset="2"/>
              </a:rPr>
              <a:t>mV</a:t>
            </a:r>
            <a:r>
              <a:rPr lang="en-US" sz="2800" dirty="0" smtClean="0">
                <a:cs typeface="Times New Roman" pitchFamily="18" charset="0"/>
                <a:sym typeface="Wingdings" panose="05000000000000000000" pitchFamily="2" charset="2"/>
              </a:rPr>
              <a:t>)</a:t>
            </a:r>
            <a:endParaRPr lang="en-US" sz="2800" dirty="0" smtClean="0"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25430" y="1918990"/>
            <a:ext cx="64662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n-lt"/>
                <a:cs typeface="Times New Roman" pitchFamily="18" charset="0"/>
              </a:rPr>
              <a:t>Increases strength of nerve impulses</a:t>
            </a:r>
            <a:r>
              <a:rPr lang="en-US" sz="2800" dirty="0" smtClean="0">
                <a:cs typeface="Times New Roman" pitchFamily="18" charset="0"/>
              </a:rPr>
              <a:t> </a:t>
            </a:r>
            <a:endParaRPr lang="en-US" sz="2800" dirty="0" smtClean="0">
              <a:latin typeface="+mn-lt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014672" y="2703850"/>
            <a:ext cx="7900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n-lt"/>
                <a:cs typeface="Times New Roman" pitchFamily="18" charset="0"/>
              </a:rPr>
              <a:t>Reduces strength of / stops nerve impulses</a:t>
            </a:r>
            <a:r>
              <a:rPr lang="en-US" sz="2800" dirty="0" smtClean="0">
                <a:cs typeface="Times New Roman" pitchFamily="18" charset="0"/>
              </a:rPr>
              <a:t> </a:t>
            </a:r>
            <a:endParaRPr lang="en-US" sz="2800" dirty="0" smtClean="0">
              <a:latin typeface="+mn-lt"/>
              <a:cs typeface="Times New Roman" pitchFamily="18" charset="0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0" y="5820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Membrane Potentials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12"/>
          <a:stretch/>
        </p:blipFill>
        <p:spPr bwMode="auto">
          <a:xfrm>
            <a:off x="5551170" y="3158490"/>
            <a:ext cx="2291725" cy="213389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42" t="8475" r="34543"/>
          <a:stretch/>
        </p:blipFill>
        <p:spPr bwMode="auto">
          <a:xfrm>
            <a:off x="1512570" y="3322320"/>
            <a:ext cx="2194283" cy="19530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8001000" y="5163681"/>
            <a:ext cx="1073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11.12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889776" y="5121771"/>
            <a:ext cx="12458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Depolarization</a:t>
            </a:r>
            <a:endParaRPr lang="en-US" sz="1200" b="1" dirty="0">
              <a:solidFill>
                <a:srgbClr val="0099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080776" y="5162550"/>
            <a:ext cx="14847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Hyperpolarization</a:t>
            </a:r>
            <a:endParaRPr lang="en-US" sz="1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799086" y="3548241"/>
            <a:ext cx="12458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Repolarization</a:t>
            </a: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/>
          <p:cNvCxnSpPr>
            <a:endCxn id="31" idx="1"/>
          </p:cNvCxnSpPr>
          <p:nvPr/>
        </p:nvCxnSpPr>
        <p:spPr>
          <a:xfrm flipV="1">
            <a:off x="6682740" y="3686741"/>
            <a:ext cx="1116346" cy="3670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75" r="93179"/>
          <a:stretch/>
        </p:blipFill>
        <p:spPr bwMode="auto">
          <a:xfrm>
            <a:off x="1066800" y="3310890"/>
            <a:ext cx="566618" cy="19530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75" r="93179"/>
          <a:stretch/>
        </p:blipFill>
        <p:spPr bwMode="auto">
          <a:xfrm>
            <a:off x="5148382" y="3333750"/>
            <a:ext cx="566618" cy="19530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34" name="Straight Connector 33"/>
          <p:cNvCxnSpPr/>
          <p:nvPr/>
        </p:nvCxnSpPr>
        <p:spPr>
          <a:xfrm>
            <a:off x="7010400" y="4844383"/>
            <a:ext cx="0" cy="34864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35" descr="http://www.onlinedrivingtheory.co.uk/Images/Signs/Big/48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855" y="3901440"/>
            <a:ext cx="756285" cy="76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Picture 36" descr="http://2.bp.blogspot.com/-j-QvkwMFP-U/Uj2KEJmgbeI/AAAAAAAABPY/BJ_MPpUf1Cg/s1600/Stopsign_sing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242" y="3970112"/>
            <a:ext cx="735238" cy="7352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340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41910"/>
            <a:ext cx="9144000" cy="646112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</a:rPr>
              <a:t>Graded P</a:t>
            </a: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otentials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11" name="Picture 10" descr="C:\Frank\01 University of Ottawa\2013 Fall ANP1105E Human Anatomy &amp; Physiology I\2. Cellular Physiology of Nerve and Muscle\04] Tues Sep 17 2013\Frank\ch_11_labeled\figure_11_10a_labeled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7" t="10058" r="33468" b="22626"/>
          <a:stretch/>
        </p:blipFill>
        <p:spPr bwMode="auto">
          <a:xfrm>
            <a:off x="5878674" y="917002"/>
            <a:ext cx="2370385" cy="13877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7543800" y="304800"/>
            <a:ext cx="9906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2">
              <a:defRPr/>
            </a:pPr>
            <a:r>
              <a:rPr lang="en-US" altLang="en-US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Plasma membrane</a:t>
            </a:r>
            <a:endParaRPr lang="en-US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 flipV="1">
            <a:off x="8239847" y="701047"/>
            <a:ext cx="65953" cy="729702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2" descr="C:\Frank\01 University of Ottawa\2013 Fall ANP1105E Human Anatomy &amp; Physiology I\2. Cellular Physiology of Nerve and Muscle\04] Tues Sep 17 2013\Frank\ch_11_labeled\figure_11_10b_labeled.jp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66" r="33422" b="27040"/>
          <a:stretch/>
        </p:blipFill>
        <p:spPr bwMode="auto">
          <a:xfrm>
            <a:off x="6031074" y="2705861"/>
            <a:ext cx="2355644" cy="148894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6" name="Picture 25" descr="C:\Frank\01 University of Ottawa\2013 Fall ANP1105E Human Anatomy &amp; Physiology I\2. Cellular Physiology of Nerve and Muscle\04] Tues Sep 17 2013\Frank\ch_11_labeled\figure_11_10c_labeled.jpg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05" r="26691" b="21938"/>
          <a:stretch/>
        </p:blipFill>
        <p:spPr bwMode="auto">
          <a:xfrm>
            <a:off x="5877527" y="4470397"/>
            <a:ext cx="2961673" cy="21856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849474" y="2823210"/>
            <a:ext cx="52578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2" indent="-457200">
              <a:buFont typeface="Courier New" panose="02070309020205020404" pitchFamily="49" charset="0"/>
              <a:buChar char="o"/>
              <a:defRPr/>
            </a:pP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egions 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next to depolarized </a:t>
            </a: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area reverse polarity: depolarization spreads</a:t>
            </a: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337310" y="1897380"/>
            <a:ext cx="403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reverses: </a:t>
            </a:r>
            <a:r>
              <a:rPr lang="en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-ve out, </a:t>
            </a:r>
            <a:r>
              <a:rPr lang="en-CA" sz="2800" dirty="0"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CA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ve in</a:t>
            </a:r>
            <a:endParaRPr lang="en-CA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49474" y="1093470"/>
            <a:ext cx="5105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2" indent="-457200">
              <a:buFont typeface="Courier New" panose="02070309020205020404" pitchFamily="49" charset="0"/>
              <a:buChar char="o"/>
              <a:defRPr/>
            </a:pP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Stimulus depolarizes small</a:t>
            </a: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60232" y="4259580"/>
            <a:ext cx="509464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2" indent="-457200">
              <a:buFont typeface="Courier New" panose="02070309020205020404" pitchFamily="49" charset="0"/>
              <a:buChar char="o"/>
              <a:defRPr/>
            </a:pP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Membrane is </a:t>
            </a: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permeable (leaky): charges 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lost within a few </a:t>
            </a: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mm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001000" y="4142601"/>
            <a:ext cx="1073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11.10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88464" y="658680"/>
            <a:ext cx="52616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Short-Range </a:t>
            </a:r>
            <a:r>
              <a:rPr lang="en-US" sz="2800" b="1" i="1" dirty="0">
                <a:solidFill>
                  <a:srgbClr val="0070C0"/>
                </a:solidFill>
                <a:cs typeface="Times New Roman" pitchFamily="18" charset="0"/>
              </a:rPr>
              <a:t>C</a:t>
            </a:r>
            <a:r>
              <a:rPr 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ommunication:</a:t>
            </a:r>
            <a:r>
              <a:rPr lang="en-US" sz="2800" dirty="0" smtClean="0">
                <a:latin typeface="+mn-lt"/>
                <a:cs typeface="Times New Roman" pitchFamily="18" charset="0"/>
              </a:rPr>
              <a:t>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60232" y="5539740"/>
            <a:ext cx="50946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2" indent="-457200">
              <a:buFont typeface="Courier New" panose="02070309020205020404" pitchFamily="49" charset="0"/>
              <a:buChar char="o"/>
              <a:defRPr/>
            </a:pP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Signal quickly dies out</a:t>
            </a: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324939" y="1492270"/>
            <a:ext cx="47710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2"/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area of </a:t>
            </a: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membrane: polarity</a:t>
            </a:r>
            <a:endParaRPr lang="en-CA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57060" y="6379210"/>
            <a:ext cx="2133600" cy="365125"/>
          </a:xfrm>
        </p:spPr>
        <p:txBody>
          <a:bodyPr/>
          <a:lstStyle/>
          <a:p>
            <a:fld id="{4229D948-ABCD-4603-885A-4FF7DBA67FFE}" type="slidenum">
              <a:rPr lang="en-CA" smtClean="0"/>
              <a:t>8</a:t>
            </a:fld>
            <a:endParaRPr lang="en-CA" dirty="0"/>
          </a:p>
        </p:txBody>
      </p:sp>
      <p:sp>
        <p:nvSpPr>
          <p:cNvPr id="21" name="TextBox 20"/>
          <p:cNvSpPr txBox="1"/>
          <p:nvPr/>
        </p:nvSpPr>
        <p:spPr>
          <a:xfrm>
            <a:off x="1309812" y="5957590"/>
            <a:ext cx="432136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2" indent="-457200">
              <a:buFont typeface="Arial" panose="020B0604020202020204" pitchFamily="34" charset="0"/>
              <a:buChar char="•"/>
              <a:defRPr/>
            </a:pP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But moves in all directions</a:t>
            </a: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314450" y="2307610"/>
            <a:ext cx="58483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Arial" panose="020B0604020202020204" pitchFamily="34" charset="0"/>
              <a:buChar char="•"/>
              <a:defRPr/>
            </a:pPr>
            <a:r>
              <a:rPr lang="en-US" altLang="en-US" sz="28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Signal initiated (nerve impulse)</a:t>
            </a: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97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43568" y="6510168"/>
            <a:ext cx="2133600" cy="365125"/>
          </a:xfrm>
        </p:spPr>
        <p:txBody>
          <a:bodyPr/>
          <a:lstStyle/>
          <a:p>
            <a:fld id="{4229D948-ABCD-4603-885A-4FF7DBA67FFE}" type="slidenum">
              <a:rPr lang="en-CA" smtClean="0"/>
              <a:t>9</a:t>
            </a:fld>
            <a:endParaRPr lang="en-CA"/>
          </a:p>
        </p:txBody>
      </p:sp>
      <p:sp>
        <p:nvSpPr>
          <p:cNvPr id="21" name="TextBox 20"/>
          <p:cNvSpPr txBox="1"/>
          <p:nvPr/>
        </p:nvSpPr>
        <p:spPr>
          <a:xfrm>
            <a:off x="18400" y="701409"/>
            <a:ext cx="8897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Long-range Communication</a:t>
            </a:r>
            <a:endParaRPr lang="en-US" altLang="en-US" sz="2800" b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2743753"/>
            <a:ext cx="9035534" cy="162176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4289635"/>
            <a:ext cx="8826145" cy="2267266"/>
          </a:xfrm>
          <a:prstGeom prst="rect">
            <a:avLst/>
          </a:prstGeom>
        </p:spPr>
      </p:pic>
      <p:cxnSp>
        <p:nvCxnSpPr>
          <p:cNvPr id="29" name="Straight Connector 28"/>
          <p:cNvCxnSpPr/>
          <p:nvPr/>
        </p:nvCxnSpPr>
        <p:spPr>
          <a:xfrm>
            <a:off x="947568" y="2862985"/>
            <a:ext cx="685800" cy="44554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15558" y="2710585"/>
            <a:ext cx="1143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b="1" dirty="0" smtClean="0"/>
              <a:t>Axon cell body and hillock</a:t>
            </a:r>
            <a:endParaRPr lang="en-CA" sz="1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3124200" y="4909095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b="1" dirty="0" smtClean="0"/>
              <a:t>Depolarization (Na</a:t>
            </a:r>
            <a:r>
              <a:rPr lang="en-CA" sz="1400" b="1" baseline="30000" dirty="0" smtClean="0"/>
              <a:t>+</a:t>
            </a:r>
            <a:r>
              <a:rPr lang="en-CA" sz="1400" b="1" dirty="0" smtClean="0"/>
              <a:t> in)</a:t>
            </a:r>
            <a:endParaRPr lang="en-CA" sz="14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7696200" y="4517915"/>
            <a:ext cx="1371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b="1" dirty="0"/>
              <a:t>R</a:t>
            </a:r>
            <a:r>
              <a:rPr lang="en-CA" sz="1400" b="1" dirty="0" smtClean="0"/>
              <a:t>epolarization (K</a:t>
            </a:r>
            <a:r>
              <a:rPr lang="en-CA" sz="1400" b="1" baseline="30000" dirty="0" smtClean="0"/>
              <a:t>+</a:t>
            </a:r>
            <a:r>
              <a:rPr lang="en-CA" sz="1400" b="1" dirty="0" smtClean="0"/>
              <a:t> out)</a:t>
            </a:r>
            <a:endParaRPr lang="en-CA" sz="1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6172200" y="6441749"/>
            <a:ext cx="2895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b="1" dirty="0" smtClean="0"/>
              <a:t>Hyperpolarization (more K</a:t>
            </a:r>
            <a:r>
              <a:rPr lang="en-CA" sz="1400" b="1" baseline="30000" dirty="0" smtClean="0"/>
              <a:t>+</a:t>
            </a:r>
            <a:r>
              <a:rPr lang="en-CA" sz="1400" b="1" dirty="0" smtClean="0"/>
              <a:t> out)</a:t>
            </a:r>
            <a:endParaRPr lang="en-CA" sz="1400" b="1" dirty="0"/>
          </a:p>
        </p:txBody>
      </p:sp>
      <p:cxnSp>
        <p:nvCxnSpPr>
          <p:cNvPr id="34" name="Straight Connector 33"/>
          <p:cNvCxnSpPr/>
          <p:nvPr/>
        </p:nvCxnSpPr>
        <p:spPr>
          <a:xfrm>
            <a:off x="3810000" y="5215367"/>
            <a:ext cx="675042" cy="445548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7674684" y="4695281"/>
            <a:ext cx="92337" cy="858054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7649250" y="6063431"/>
            <a:ext cx="278574" cy="43449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457200" y="1099074"/>
            <a:ext cx="83058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2" indent="-457200">
              <a:buFont typeface="Courier New" panose="02070309020205020404" pitchFamily="49" charset="0"/>
              <a:buChar char="o"/>
              <a:defRPr/>
            </a:pPr>
            <a:r>
              <a:rPr lang="en-CA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Once depolarization occurs it spreads – if it is strong enough – in one direction along the nerve call body</a:t>
            </a: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09600" y="6504801"/>
            <a:ext cx="1073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11.12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8" name="Straight Connector 47"/>
          <p:cNvCxnSpPr/>
          <p:nvPr/>
        </p:nvCxnSpPr>
        <p:spPr>
          <a:xfrm>
            <a:off x="5034292" y="4299474"/>
            <a:ext cx="1177636" cy="0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1"/>
          <p:cNvSpPr txBox="1">
            <a:spLocks/>
          </p:cNvSpPr>
          <p:nvPr/>
        </p:nvSpPr>
        <p:spPr>
          <a:xfrm>
            <a:off x="0" y="41910"/>
            <a:ext cx="9144000" cy="646112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</a:rPr>
              <a:t>Action P</a:t>
            </a: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otentials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2738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10</a:t>
            </a:fld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18400" y="840882"/>
            <a:ext cx="8897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aka ‘Nerve </a:t>
            </a:r>
            <a:r>
              <a:rPr lang="en-US" altLang="en-US" sz="2800" b="1" i="1" dirty="0">
                <a:solidFill>
                  <a:srgbClr val="0070C0"/>
                </a:solidFill>
                <a:cs typeface="Times New Roman" pitchFamily="18" charset="0"/>
              </a:rPr>
              <a:t>I</a:t>
            </a: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mpulses’. Differ from graded potentials:</a:t>
            </a:r>
          </a:p>
        </p:txBody>
      </p:sp>
      <p:sp>
        <p:nvSpPr>
          <p:cNvPr id="7" name="Rectangle 6"/>
          <p:cNvSpPr/>
          <p:nvPr/>
        </p:nvSpPr>
        <p:spPr>
          <a:xfrm>
            <a:off x="956538" y="2948496"/>
            <a:ext cx="7924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Reflex actions (Group A): </a:t>
            </a:r>
            <a:r>
              <a:rPr lang="en-US" sz="2800" dirty="0">
                <a:cs typeface="Times New Roman" pitchFamily="18" charset="0"/>
              </a:rPr>
              <a:t>150 m/sec (540 Km/hr</a:t>
            </a:r>
            <a:r>
              <a:rPr lang="en-US" sz="2800" dirty="0" smtClean="0">
                <a:cs typeface="Times New Roman" pitchFamily="18" charset="0"/>
              </a:rPr>
              <a:t>!)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946674" y="3397171"/>
            <a:ext cx="79346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Internal organs, e</a:t>
            </a:r>
            <a:r>
              <a:rPr lang="en-US" sz="2800" i="1" dirty="0" smtClean="0">
                <a:cs typeface="Times New Roman" pitchFamily="18" charset="0"/>
              </a:rPr>
              <a:t>g </a:t>
            </a:r>
            <a:r>
              <a:rPr lang="en-US" sz="2800" dirty="0" smtClean="0">
                <a:cs typeface="Times New Roman" pitchFamily="18" charset="0"/>
              </a:rPr>
              <a:t>gut, glands, blood vessels (Groups B and C):15 – </a:t>
            </a:r>
            <a:r>
              <a:rPr lang="en-CA" sz="2800" dirty="0" smtClean="0"/>
              <a:t>≤</a:t>
            </a:r>
            <a:r>
              <a:rPr lang="en-US" sz="2800" dirty="0">
                <a:cs typeface="Times New Roman" pitchFamily="18" charset="0"/>
              </a:rPr>
              <a:t>1 m/sec</a:t>
            </a:r>
            <a:r>
              <a:rPr lang="en-US" sz="2800" dirty="0" smtClean="0">
                <a:cs typeface="Times New Roman" pitchFamily="18" charset="0"/>
              </a:rPr>
              <a:t>)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524000" y="4287822"/>
            <a:ext cx="6248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 smtClean="0">
                <a:cs typeface="Times New Roman" pitchFamily="18" charset="0"/>
              </a:rPr>
              <a:t>Axon diameter: larger - faster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524000" y="4744444"/>
            <a:ext cx="6629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 smtClean="0">
                <a:cs typeface="Times New Roman" pitchFamily="18" charset="0"/>
              </a:rPr>
              <a:t>Degree of myelination: more = faster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67958" y="2545980"/>
            <a:ext cx="8686800" cy="475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Conduction velocity varies widely: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64508" y="1262232"/>
            <a:ext cx="81102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latin typeface="+mn-lt"/>
                <a:cs typeface="Times New Roman" pitchFamily="18" charset="0"/>
              </a:rPr>
              <a:t>Do not decay with distance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58994" y="1279213"/>
            <a:ext cx="35731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latin typeface="+mn-lt"/>
                <a:cs typeface="Times New Roman" pitchFamily="18" charset="0"/>
              </a:rPr>
              <a:t>Only occur in axons 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57200" y="2095897"/>
            <a:ext cx="81102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latin typeface="+mn-lt"/>
                <a:cs typeface="Times New Roman" pitchFamily="18" charset="0"/>
              </a:rPr>
              <a:t>All-or-nothing response: only if stimulus adequate 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57200" y="1670971"/>
            <a:ext cx="81102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latin typeface="+mn-lt"/>
                <a:cs typeface="Times New Roman" pitchFamily="18" charset="0"/>
              </a:rPr>
              <a:t>Begin as graded potentials in dendrites/cell bodies </a:t>
            </a:r>
          </a:p>
        </p:txBody>
      </p:sp>
      <p:pic>
        <p:nvPicPr>
          <p:cNvPr id="26" name="Picture 25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280"/>
          <a:stretch/>
        </p:blipFill>
        <p:spPr bwMode="auto">
          <a:xfrm>
            <a:off x="1676400" y="5286375"/>
            <a:ext cx="5248275" cy="14954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781728" y="6516453"/>
            <a:ext cx="11588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11.15c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0" y="41910"/>
            <a:ext cx="9144000" cy="646112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</a:rPr>
              <a:t>Action P</a:t>
            </a: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otentials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4609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ttp://i.telegraph.co.uk/multimedia/archive/00673/grand-canyon-leap4_673094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525" y="2611422"/>
            <a:ext cx="2886075" cy="215026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6" name="Straight Connector 15"/>
          <p:cNvCxnSpPr/>
          <p:nvPr/>
        </p:nvCxnSpPr>
        <p:spPr>
          <a:xfrm>
            <a:off x="4800600" y="4974516"/>
            <a:ext cx="1905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6716358" y="4158726"/>
            <a:ext cx="1729296" cy="805032"/>
          </a:xfrm>
          <a:prstGeom prst="line">
            <a:avLst/>
          </a:prstGeom>
          <a:ln w="19050">
            <a:solidFill>
              <a:schemeClr val="tx1"/>
            </a:solidFill>
            <a:tailEnd type="oval" w="lg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302942" y="2149864"/>
            <a:ext cx="17315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/>
              <a:t>neurotransmitters</a:t>
            </a:r>
            <a:endParaRPr lang="en-CA" sz="1600" b="1" dirty="0"/>
          </a:p>
        </p:txBody>
      </p:sp>
      <p:cxnSp>
        <p:nvCxnSpPr>
          <p:cNvPr id="36" name="Straight Connector 35"/>
          <p:cNvCxnSpPr/>
          <p:nvPr/>
        </p:nvCxnSpPr>
        <p:spPr>
          <a:xfrm flipV="1">
            <a:off x="7880874" y="2469780"/>
            <a:ext cx="304800" cy="71896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11</a:t>
            </a:fld>
            <a:endParaRPr lang="en-CA"/>
          </a:p>
        </p:txBody>
      </p:sp>
      <p:sp>
        <p:nvSpPr>
          <p:cNvPr id="19" name="TextBox 18"/>
          <p:cNvSpPr txBox="1"/>
          <p:nvPr/>
        </p:nvSpPr>
        <p:spPr>
          <a:xfrm>
            <a:off x="18400" y="679512"/>
            <a:ext cx="8897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Definitions:</a:t>
            </a:r>
            <a:endParaRPr lang="en-US" altLang="en-US" sz="2800" b="1" i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81126" y="1078986"/>
            <a:ext cx="86535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b="1" dirty="0" smtClean="0">
                <a:latin typeface="+mn-lt"/>
                <a:cs typeface="Times New Roman" pitchFamily="18" charset="0"/>
              </a:rPr>
              <a:t>Synapse</a:t>
            </a:r>
            <a:r>
              <a:rPr lang="en-US" sz="2800" dirty="0" smtClean="0">
                <a:latin typeface="+mn-lt"/>
                <a:cs typeface="Times New Roman" pitchFamily="18" charset="0"/>
              </a:rPr>
              <a:t>: Junction</a:t>
            </a:r>
            <a:r>
              <a:rPr lang="en-US" sz="2000" dirty="0" smtClean="0">
                <a:latin typeface="+mn-lt"/>
                <a:cs typeface="Times New Roman" pitchFamily="18" charset="0"/>
              </a:rPr>
              <a:t> [</a:t>
            </a:r>
            <a:r>
              <a:rPr lang="en-US" sz="2800" dirty="0" smtClean="0">
                <a:latin typeface="+mn-lt"/>
                <a:cs typeface="Times New Roman" pitchFamily="18" charset="0"/>
              </a:rPr>
              <a:t>gap] mediating information transfer between pre- and post-synaptic neurons</a:t>
            </a:r>
            <a:endParaRPr lang="en-CA" sz="2800" dirty="0">
              <a:latin typeface="+mn-lt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4529756" y="3522077"/>
            <a:ext cx="3018806" cy="364123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71" y="1981200"/>
            <a:ext cx="3925887" cy="3306511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3645948" y="2199042"/>
            <a:ext cx="12420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/>
              <a:t>o</a:t>
            </a:r>
            <a:r>
              <a:rPr lang="en-CA" sz="1400" b="1" dirty="0" smtClean="0"/>
              <a:t>f presynaptic</a:t>
            </a:r>
            <a:endParaRPr lang="en-CA" sz="1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3647736" y="2394474"/>
            <a:ext cx="7210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/>
              <a:t>neuron</a:t>
            </a:r>
            <a:endParaRPr lang="en-CA" sz="1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3646098" y="3320526"/>
            <a:ext cx="8828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/>
              <a:t>Synapse</a:t>
            </a:r>
            <a:endParaRPr lang="en-CA" sz="16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3558990" y="4822116"/>
            <a:ext cx="13190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/>
              <a:t>o</a:t>
            </a:r>
            <a:r>
              <a:rPr lang="en-CA" sz="1400" b="1" dirty="0" smtClean="0"/>
              <a:t>f postsynaptic</a:t>
            </a:r>
            <a:endParaRPr lang="en-CA" sz="14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3560778" y="5006790"/>
            <a:ext cx="7210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/>
              <a:t>neuron</a:t>
            </a:r>
            <a:endParaRPr lang="en-CA" sz="14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3539262" y="4637442"/>
            <a:ext cx="8723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/>
              <a:t>Cell body</a:t>
            </a:r>
            <a:endParaRPr lang="en-CA" sz="1400" b="1" dirty="0"/>
          </a:p>
        </p:txBody>
      </p:sp>
      <p:cxnSp>
        <p:nvCxnSpPr>
          <p:cNvPr id="43" name="Straight Connector 42"/>
          <p:cNvCxnSpPr/>
          <p:nvPr/>
        </p:nvCxnSpPr>
        <p:spPr>
          <a:xfrm>
            <a:off x="3072198" y="4789842"/>
            <a:ext cx="500232" cy="0"/>
          </a:xfrm>
          <a:prstGeom prst="line">
            <a:avLst/>
          </a:prstGeom>
          <a:ln w="127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381000" y="5410200"/>
            <a:ext cx="86535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b="1" dirty="0" smtClean="0">
                <a:latin typeface="+mn-lt"/>
                <a:cs typeface="Times New Roman" pitchFamily="18" charset="0"/>
              </a:rPr>
              <a:t>Presynaptic neuron</a:t>
            </a:r>
            <a:r>
              <a:rPr lang="en-US" sz="2800" dirty="0" smtClean="0">
                <a:latin typeface="+mn-lt"/>
                <a:cs typeface="Times New Roman" pitchFamily="18" charset="0"/>
              </a:rPr>
              <a:t>: sends information </a:t>
            </a:r>
            <a:r>
              <a:rPr lang="en-US" sz="20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</a:t>
            </a:r>
            <a:r>
              <a:rPr lang="en-US" sz="28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 synapse</a:t>
            </a:r>
            <a:endParaRPr lang="en-CA" sz="2800" dirty="0">
              <a:latin typeface="+mn-lt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381000" y="5835442"/>
            <a:ext cx="86535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b="1" dirty="0" smtClean="0">
                <a:latin typeface="+mn-lt"/>
                <a:cs typeface="Times New Roman" pitchFamily="18" charset="0"/>
              </a:rPr>
              <a:t>Postsynaptic neuron</a:t>
            </a:r>
            <a:r>
              <a:rPr lang="en-US" sz="2800" dirty="0" smtClean="0">
                <a:latin typeface="+mn-lt"/>
                <a:cs typeface="Times New Roman" pitchFamily="18" charset="0"/>
              </a:rPr>
              <a:t>: rec</a:t>
            </a:r>
            <a:r>
              <a:rPr lang="en-US" sz="2800" dirty="0" smtClean="0">
                <a:latin typeface="+mn-lt"/>
                <a:cs typeface="Times New Roman" pitchFamily="18" charset="0"/>
                <a:sym typeface="Wingdings" panose="05000000000000000000" pitchFamily="2" charset="2"/>
              </a:rPr>
              <a:t>eives information from synapse</a:t>
            </a:r>
            <a:endParaRPr lang="en-CA" sz="2800" dirty="0">
              <a:latin typeface="+mn-lt"/>
            </a:endParaRPr>
          </a:p>
        </p:txBody>
      </p:sp>
      <p:pic>
        <p:nvPicPr>
          <p:cNvPr id="47" name="Picture 46" descr="http://www.seanoakley.com/wp-content/uploads/2012/03/Magnifying_Glass_clip_art_hight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46489">
            <a:off x="5131494" y="1807919"/>
            <a:ext cx="1250087" cy="988223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Rectangle 47"/>
          <p:cNvSpPr/>
          <p:nvPr/>
        </p:nvSpPr>
        <p:spPr>
          <a:xfrm>
            <a:off x="2209800" y="1905000"/>
            <a:ext cx="1066800" cy="2133600"/>
          </a:xfrm>
          <a:prstGeom prst="rect">
            <a:avLst/>
          </a:prstGeom>
          <a:solidFill>
            <a:schemeClr val="accent1">
              <a:alpha val="0"/>
            </a:scheme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49" name="Straight Connector 48"/>
          <p:cNvCxnSpPr/>
          <p:nvPr/>
        </p:nvCxnSpPr>
        <p:spPr>
          <a:xfrm>
            <a:off x="4372594" y="2531477"/>
            <a:ext cx="2343764" cy="1102978"/>
          </a:xfrm>
          <a:prstGeom prst="line">
            <a:avLst/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itle 1"/>
          <p:cNvSpPr txBox="1">
            <a:spLocks/>
          </p:cNvSpPr>
          <p:nvPr/>
        </p:nvSpPr>
        <p:spPr>
          <a:xfrm>
            <a:off x="0" y="4572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Synapse</a:t>
            </a:r>
            <a:r>
              <a:rPr lang="en-CA" sz="3600" b="1" dirty="0">
                <a:solidFill>
                  <a:srgbClr val="C00000"/>
                </a:solidFill>
                <a:latin typeface="+mn-lt"/>
              </a:rPr>
              <a:t>s</a:t>
            </a: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371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0" y="4572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Synapse</a:t>
            </a:r>
            <a:r>
              <a:rPr lang="en-CA" sz="3600" b="1" dirty="0">
                <a:solidFill>
                  <a:srgbClr val="C00000"/>
                </a:solidFill>
                <a:latin typeface="+mn-lt"/>
              </a:rPr>
              <a:t>s</a:t>
            </a: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00" y="819366"/>
            <a:ext cx="8897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2"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   Electrical Synapses (less common):</a:t>
            </a:r>
            <a:endParaRPr lang="en-US" altLang="en-US" sz="2800" b="1" i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90494" y="1208082"/>
            <a:ext cx="86535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No synaptic gulf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Presynaptic and postsynaptic neurons in direct contact</a:t>
            </a:r>
            <a:endParaRPr lang="en-CA" sz="2800" dirty="0"/>
          </a:p>
        </p:txBody>
      </p:sp>
      <p:pic>
        <p:nvPicPr>
          <p:cNvPr id="6" name="Picture 5" descr="http://www.mun.ca/biology/desmid/brian/BIOL2060/BIOL2060-13/13_15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571" y="4352370"/>
            <a:ext cx="5127955" cy="2286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905000" y="6543336"/>
            <a:ext cx="3200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200" dirty="0" smtClean="0"/>
              <a:t>[Figure not in our Text (9E).  Found online]</a:t>
            </a:r>
            <a:endParaRPr lang="en-CA" sz="1200" dirty="0"/>
          </a:p>
        </p:txBody>
      </p:sp>
      <p:sp>
        <p:nvSpPr>
          <p:cNvPr id="7" name="Rectangle 6"/>
          <p:cNvSpPr/>
          <p:nvPr/>
        </p:nvSpPr>
        <p:spPr>
          <a:xfrm>
            <a:off x="489474" y="2884264"/>
            <a:ext cx="86535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Ion flow synchronizes interconnected neurons</a:t>
            </a:r>
          </a:p>
        </p:txBody>
      </p:sp>
      <p:sp>
        <p:nvSpPr>
          <p:cNvPr id="8" name="Rectangle 7"/>
          <p:cNvSpPr/>
          <p:nvPr/>
        </p:nvSpPr>
        <p:spPr>
          <a:xfrm>
            <a:off x="1030182" y="2026336"/>
            <a:ext cx="81201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Gap junctions [Text, </a:t>
            </a:r>
            <a:r>
              <a:rPr lang="en-US" sz="2800" i="1" dirty="0" smtClean="0">
                <a:cs typeface="Times New Roman" pitchFamily="18" charset="0"/>
              </a:rPr>
              <a:t>p</a:t>
            </a:r>
            <a:r>
              <a:rPr lang="en-US" sz="2800" dirty="0" smtClean="0">
                <a:cs typeface="Times New Roman" pitchFamily="18" charset="0"/>
              </a:rPr>
              <a:t> 67] containing connexon protein channels </a:t>
            </a:r>
            <a:r>
              <a:rPr lang="en-US" sz="2000" dirty="0" smtClean="0">
                <a:cs typeface="Times New Roman" pitchFamily="18" charset="0"/>
                <a:sym typeface="Wingdings" panose="05000000000000000000" pitchFamily="2" charset="2"/>
              </a:rPr>
              <a:t></a:t>
            </a:r>
            <a:r>
              <a:rPr lang="en-US" sz="2800" dirty="0" smtClean="0">
                <a:cs typeface="Times New Roman" pitchFamily="18" charset="0"/>
                <a:sym typeface="Wingdings" panose="05000000000000000000" pitchFamily="2" charset="2"/>
              </a:rPr>
              <a:t> very rapid communication</a:t>
            </a:r>
            <a:endParaRPr lang="en-US" sz="2800" dirty="0" smtClean="0"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90368" y="3297538"/>
            <a:ext cx="86535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Found in hippocampus in brain (memory/emotion)</a:t>
            </a:r>
          </a:p>
        </p:txBody>
      </p:sp>
      <p:sp>
        <p:nvSpPr>
          <p:cNvPr id="10" name="Rectangle 9"/>
          <p:cNvSpPr/>
          <p:nvPr/>
        </p:nvSpPr>
        <p:spPr>
          <a:xfrm>
            <a:off x="478716" y="3721570"/>
            <a:ext cx="86535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Very common in embryo – guide CNS development 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310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400" y="819366"/>
            <a:ext cx="8897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2" indent="-45720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   Chemical Synapses:</a:t>
            </a:r>
            <a:endParaRPr lang="en-US" altLang="en-US" sz="2800" b="1" i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90494" y="1208082"/>
            <a:ext cx="85009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Specialized to release and receive chemical neurotransmitters (NTs)</a:t>
            </a:r>
            <a:endParaRPr lang="en-CA" sz="2800" dirty="0"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23894" y="2057400"/>
            <a:ext cx="81199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Axon terminal of presynaptic neuron. Has many synaptic vesicles, each filled with thousands of NTs</a:t>
            </a:r>
            <a:endParaRPr lang="en-CA" sz="2800" dirty="0"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23768" y="2993316"/>
            <a:ext cx="52217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NT receptor region on postsynaptic neuron’s membrane (cell body/dendrite)</a:t>
            </a:r>
            <a:endParaRPr lang="en-CA" sz="2800" dirty="0">
              <a:latin typeface="+mn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23894" y="4343400"/>
            <a:ext cx="44625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‘Huge’ ~40 nm synaptic cleft in between (fluid-filled)</a:t>
            </a:r>
            <a:endParaRPr lang="en-CA" sz="28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316" y="3352800"/>
            <a:ext cx="2906484" cy="2829321"/>
          </a:xfrm>
          <a:prstGeom prst="rect">
            <a:avLst/>
          </a:prstGeom>
        </p:spPr>
      </p:pic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13</a:t>
            </a:fld>
            <a:endParaRPr lang="en-CA"/>
          </a:p>
        </p:txBody>
      </p:sp>
      <p:cxnSp>
        <p:nvCxnSpPr>
          <p:cNvPr id="11" name="Straight Connector 10"/>
          <p:cNvCxnSpPr/>
          <p:nvPr/>
        </p:nvCxnSpPr>
        <p:spPr>
          <a:xfrm>
            <a:off x="4876800" y="4767460"/>
            <a:ext cx="2133600" cy="94754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1818168" y="5614647"/>
            <a:ext cx="40053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 smtClean="0">
                <a:cs typeface="Times New Roman" pitchFamily="18" charset="0"/>
              </a:rPr>
              <a:t>NT size ~ 1 nm</a:t>
            </a:r>
            <a:endParaRPr lang="en-CA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6172200" y="6204474"/>
            <a:ext cx="1073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11.17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0" y="4572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Synapse</a:t>
            </a:r>
            <a:r>
              <a:rPr lang="en-CA" sz="3600" b="1" dirty="0">
                <a:solidFill>
                  <a:srgbClr val="C00000"/>
                </a:solidFill>
                <a:latin typeface="+mn-lt"/>
              </a:rPr>
              <a:t>s</a:t>
            </a: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6797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2" t="32486" r="11734" b="18199"/>
          <a:stretch>
            <a:fillRect/>
          </a:stretch>
        </p:blipFill>
        <p:spPr bwMode="auto">
          <a:xfrm>
            <a:off x="609600" y="1371600"/>
            <a:ext cx="8001000" cy="381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-12700" y="80010"/>
            <a:ext cx="9144000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en-US" sz="3600" b="1" dirty="0">
                <a:solidFill>
                  <a:srgbClr val="CC3300"/>
                </a:solidFill>
                <a:latin typeface="+mn-lt"/>
                <a:cs typeface="Arial" pitchFamily="34" charset="0"/>
              </a:rPr>
              <a:t>Cell Size and Scale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17988" y="5205413"/>
            <a:ext cx="4392612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CA" sz="1400" dirty="0">
                <a:latin typeface="+mn-lt"/>
                <a:cs typeface="Arial" pitchFamily="34" charset="0"/>
                <a:hlinkClick r:id="rId3"/>
              </a:rPr>
              <a:t>http://learn.genetics.utah.edu/content/begin/cells/scale/</a:t>
            </a:r>
            <a:endParaRPr lang="en-CA" sz="1400" dirty="0">
              <a:latin typeface="+mn-lt"/>
              <a:cs typeface="Arial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543690-602A-4200-99AC-07099E719B20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1956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400" y="819366"/>
            <a:ext cx="8897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2" indent="-45720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   Chemical Synapses (continued):</a:t>
            </a:r>
            <a:endParaRPr lang="en-US" altLang="en-US" sz="2800" b="1" i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90620" y="1285536"/>
            <a:ext cx="81199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Nerve impulses not directly transmitted cell-to-cell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24020" y="1684130"/>
            <a:ext cx="75865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Instead, a chemical event: NT release, diffusion, receptor binding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15</a:t>
            </a:fld>
            <a:endParaRPr lang="en-CA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/>
          <a:srcRect l="36057" t="65242" r="27244" b="13390"/>
          <a:stretch/>
        </p:blipFill>
        <p:spPr bwMode="auto">
          <a:xfrm>
            <a:off x="343535" y="2838444"/>
            <a:ext cx="8613109" cy="282092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0" y="4572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Synapse</a:t>
            </a:r>
            <a:r>
              <a:rPr lang="en-CA" sz="3600" b="1" dirty="0">
                <a:solidFill>
                  <a:srgbClr val="C00000"/>
                </a:solidFill>
                <a:latin typeface="+mn-lt"/>
              </a:rPr>
              <a:t>s</a:t>
            </a: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326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0" y="4572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Information Transfer Across Chemical Synapses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400" y="711786"/>
            <a:ext cx="8897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Presynaptic and Synaptic Events</a:t>
            </a:r>
            <a:endParaRPr lang="en-US" altLang="en-US" sz="2800" b="1" i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pic>
        <p:nvPicPr>
          <p:cNvPr id="6" name="Picture 5" descr="C:\Frank\01 University of Ottawa\2013 Fall ANP1105E Human Anatomy &amp; Physiology I\2. Cellular Physiology of Nerve and Muscle\04] Tues Sep 17 2013\Frank\ch_11_labeled\figure_11_17_1_labeled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7" t="29839" r="3961" b="6394"/>
          <a:stretch/>
        </p:blipFill>
        <p:spPr bwMode="auto">
          <a:xfrm>
            <a:off x="228600" y="1145658"/>
            <a:ext cx="8677985" cy="528664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14968" y="1322615"/>
            <a:ext cx="138896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700" b="1" dirty="0" smtClean="0"/>
              <a:t>Presynaptic neuron</a:t>
            </a:r>
            <a:endParaRPr lang="en-CA" sz="1700" b="1" dirty="0"/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6346116" y="1524000"/>
            <a:ext cx="533400" cy="4572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16</a:t>
            </a:fld>
            <a:endParaRPr lang="en-CA"/>
          </a:p>
        </p:txBody>
      </p:sp>
      <p:sp>
        <p:nvSpPr>
          <p:cNvPr id="8" name="TextBox 7"/>
          <p:cNvSpPr txBox="1"/>
          <p:nvPr/>
        </p:nvSpPr>
        <p:spPr>
          <a:xfrm>
            <a:off x="228600" y="6450117"/>
            <a:ext cx="1073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11.17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504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400" y="819366"/>
            <a:ext cx="8897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Postsynaptic Events</a:t>
            </a:r>
            <a:endParaRPr lang="en-US" altLang="en-US" sz="2800" b="1" i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pic>
        <p:nvPicPr>
          <p:cNvPr id="4" name="Picture 3" descr="C:\Frank\01 University of Ottawa\2013 Fall ANP1105E Human Anatomy &amp; Physiology I\2. Cellular Physiology of Nerve and Muscle\04] Tues Sep 17 2013\Frank\ch_11_labeled\figure_11_17_2_labeled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34" y="1981200"/>
            <a:ext cx="3953866" cy="287987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Frank\01 University of Ottawa\2013 Fall ANP1105E Human Anatomy &amp; Physiology I\2. Cellular Physiology of Nerve and Muscle\04] Tues Sep 17 2013\Frank\ch_11_labeled\figure_11_17_3_labeled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312" y="1232002"/>
            <a:ext cx="3218688" cy="433059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17</a:t>
            </a:fld>
            <a:endParaRPr lang="en-CA"/>
          </a:p>
        </p:txBody>
      </p:sp>
      <p:sp>
        <p:nvSpPr>
          <p:cNvPr id="7" name="TextBox 6"/>
          <p:cNvSpPr txBox="1"/>
          <p:nvPr/>
        </p:nvSpPr>
        <p:spPr>
          <a:xfrm>
            <a:off x="555810" y="4822116"/>
            <a:ext cx="1073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11.17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18442" y="5486400"/>
            <a:ext cx="1073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11.17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4572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Information Transfer Across Chemical Synapses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048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874345"/>
            <a:ext cx="33296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2"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       Calcium Entry</a:t>
            </a:r>
            <a:endParaRPr lang="en-US" altLang="en-US" sz="2800" b="1" i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3"/>
          <a:srcRect l="33381" t="47080" r="63380" b="47052"/>
          <a:stretch/>
        </p:blipFill>
        <p:spPr bwMode="auto">
          <a:xfrm>
            <a:off x="161660" y="861356"/>
            <a:ext cx="492760" cy="5003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ectangle 6"/>
          <p:cNvSpPr/>
          <p:nvPr/>
        </p:nvSpPr>
        <p:spPr>
          <a:xfrm>
            <a:off x="490620" y="1328568"/>
            <a:ext cx="48236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Enters cell via Ca</a:t>
            </a:r>
            <a:r>
              <a:rPr lang="en-US" sz="2800" baseline="30000" dirty="0" smtClean="0">
                <a:cs typeface="Times New Roman" pitchFamily="18" charset="0"/>
              </a:rPr>
              <a:t>++</a:t>
            </a:r>
            <a:r>
              <a:rPr lang="en-US" sz="2800" dirty="0" smtClean="0">
                <a:cs typeface="Times New Roman" pitchFamily="18" charset="0"/>
              </a:rPr>
              <a:t> channels</a:t>
            </a:r>
          </a:p>
        </p:txBody>
      </p:sp>
      <p:sp>
        <p:nvSpPr>
          <p:cNvPr id="8" name="Rectangle 7"/>
          <p:cNvSpPr/>
          <p:nvPr/>
        </p:nvSpPr>
        <p:spPr>
          <a:xfrm>
            <a:off x="1059900" y="1712893"/>
            <a:ext cx="45394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Intracellular messenger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18</a:t>
            </a:fld>
            <a:endParaRPr lang="en-CA"/>
          </a:p>
        </p:txBody>
      </p:sp>
      <p:sp>
        <p:nvSpPr>
          <p:cNvPr id="10" name="Rectangle 9"/>
          <p:cNvSpPr/>
          <p:nvPr/>
        </p:nvSpPr>
        <p:spPr>
          <a:xfrm>
            <a:off x="489474" y="2122264"/>
            <a:ext cx="48248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Binds with synaptotagmin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78452" y="2916538"/>
            <a:ext cx="40816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Changes conformation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07470" y="4106982"/>
            <a:ext cx="54541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NTs emptied into </a:t>
            </a:r>
            <a:r>
              <a:rPr lang="en-US" sz="2800" dirty="0">
                <a:cs typeface="Times New Roman" pitchFamily="18" charset="0"/>
              </a:rPr>
              <a:t>synaptic </a:t>
            </a:r>
            <a:r>
              <a:rPr lang="en-US" sz="2800" dirty="0" smtClean="0">
                <a:cs typeface="Times New Roman" pitchFamily="18" charset="0"/>
              </a:rPr>
              <a:t>cleft</a:t>
            </a:r>
          </a:p>
        </p:txBody>
      </p:sp>
      <p:pic>
        <p:nvPicPr>
          <p:cNvPr id="16" name="Picture 15" descr="C:\Frank\01 University of Ottawa\2013 Fall ANP1105E Human Anatomy &amp; Physiology I\2. Cellular Physiology of Nerve and Muscle\04] Tues Sep 17 2013\Frank\ch_11_labeled\figure_11_17_1_labeled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8" t="49885" r="20035" b="14171"/>
          <a:stretch/>
        </p:blipFill>
        <p:spPr bwMode="auto">
          <a:xfrm>
            <a:off x="6032442" y="1316842"/>
            <a:ext cx="2806758" cy="23362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478715" y="6175525"/>
            <a:ext cx="79244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[Ca</a:t>
            </a:r>
            <a:r>
              <a:rPr lang="en-US" sz="2800" baseline="30000" dirty="0" smtClean="0">
                <a:cs typeface="Times New Roman" pitchFamily="18" charset="0"/>
              </a:rPr>
              <a:t>++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>
                <a:cs typeface="Times New Roman" pitchFamily="18" charset="0"/>
                <a:sym typeface="Wingdings" panose="05000000000000000000" pitchFamily="2" charset="2"/>
              </a:rPr>
              <a:t>pumped out of axon </a:t>
            </a:r>
            <a:r>
              <a:rPr lang="en-US" sz="2800" dirty="0" smtClean="0">
                <a:cs typeface="Times New Roman" pitchFamily="18" charset="0"/>
                <a:sym typeface="Wingdings" panose="05000000000000000000" pitchFamily="2" charset="2"/>
              </a:rPr>
              <a:t>/</a:t>
            </a:r>
            <a:r>
              <a:rPr lang="en-US" sz="2000" dirty="0" smtClean="0">
                <a:cs typeface="Times New Roman" pitchFamily="18" charset="0"/>
                <a:sym typeface="Wingdings" panose="05000000000000000000" pitchFamily="2" charset="2"/>
              </a:rPr>
              <a:t> </a:t>
            </a:r>
            <a:r>
              <a:rPr lang="en-US" sz="2800" dirty="0" smtClean="0">
                <a:cs typeface="Times New Roman" pitchFamily="18" charset="0"/>
                <a:sym typeface="Wingdings" panose="05000000000000000000" pitchFamily="2" charset="2"/>
              </a:rPr>
              <a:t>into mitochondria]</a:t>
            </a:r>
            <a:endParaRPr lang="en-US" sz="2800" dirty="0" smtClean="0">
              <a:cs typeface="Times New Roman" pitchFamily="18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/>
          <a:srcRect l="39706" t="31372" r="28877" b="18003"/>
          <a:stretch/>
        </p:blipFill>
        <p:spPr bwMode="auto">
          <a:xfrm>
            <a:off x="6172198" y="3810000"/>
            <a:ext cx="2489735" cy="225671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1066800" y="2514022"/>
            <a:ext cx="3810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800" dirty="0">
                <a:cs typeface="Times New Roman" pitchFamily="18" charset="0"/>
              </a:rPr>
              <a:t>Ca</a:t>
            </a:r>
            <a:r>
              <a:rPr lang="en-US" sz="2800" baseline="30000" dirty="0">
                <a:cs typeface="Times New Roman" pitchFamily="18" charset="0"/>
              </a:rPr>
              <a:t> ++</a:t>
            </a:r>
            <a:r>
              <a:rPr lang="en-US" sz="2800" dirty="0">
                <a:cs typeface="Times New Roman" pitchFamily="18" charset="0"/>
              </a:rPr>
              <a:t>-sensing protein</a:t>
            </a:r>
            <a:endParaRPr lang="en-US" sz="2800" dirty="0" smtClean="0"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462508" y="2454527"/>
            <a:ext cx="472791" cy="503527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24" name="Straight Connector 23"/>
          <p:cNvCxnSpPr/>
          <p:nvPr/>
        </p:nvCxnSpPr>
        <p:spPr>
          <a:xfrm flipH="1">
            <a:off x="7417065" y="2967330"/>
            <a:ext cx="281839" cy="2214428"/>
          </a:xfrm>
          <a:prstGeom prst="line">
            <a:avLst/>
          </a:prstGeom>
          <a:ln w="19050">
            <a:solidFill>
              <a:srgbClr val="C0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5029200" y="1600936"/>
            <a:ext cx="1437042" cy="28232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986632" y="3631614"/>
            <a:ext cx="1034526" cy="89646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6057468" y="4020251"/>
            <a:ext cx="467943" cy="44441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5760744" y="3297958"/>
            <a:ext cx="50738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5571570" y="3307086"/>
            <a:ext cx="185568" cy="1114629"/>
          </a:xfrm>
          <a:prstGeom prst="line">
            <a:avLst/>
          </a:prstGeom>
          <a:ln w="19050">
            <a:solidFill>
              <a:schemeClr val="tx1">
                <a:alpha val="4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Rectangle 37"/>
          <p:cNvSpPr/>
          <p:nvPr/>
        </p:nvSpPr>
        <p:spPr>
          <a:xfrm>
            <a:off x="1078452" y="3309190"/>
            <a:ext cx="52246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Interacts with SNARE proteins</a:t>
            </a:r>
          </a:p>
        </p:txBody>
      </p:sp>
      <p:sp>
        <p:nvSpPr>
          <p:cNvPr id="39" name="Rectangle 38"/>
          <p:cNvSpPr/>
          <p:nvPr/>
        </p:nvSpPr>
        <p:spPr>
          <a:xfrm>
            <a:off x="489474" y="3726367"/>
            <a:ext cx="56827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Vesicles fuse with axon membrane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726386" y="5264968"/>
            <a:ext cx="6767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1" dirty="0" smtClean="0"/>
              <a:t>(</a:t>
            </a:r>
            <a:r>
              <a:rPr lang="en-CA" sz="1600" b="1" i="1" dirty="0" smtClean="0"/>
              <a:t>p</a:t>
            </a:r>
            <a:r>
              <a:rPr lang="en-CA" sz="1600" b="1" dirty="0" smtClean="0"/>
              <a:t> 77)</a:t>
            </a:r>
            <a:endParaRPr lang="en-CA" sz="1600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7830690" y="1019897"/>
            <a:ext cx="13411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b="1" dirty="0" smtClean="0"/>
              <a:t>Mitochondrion</a:t>
            </a:r>
            <a:endParaRPr lang="en-CA" sz="1600" b="1" dirty="0"/>
          </a:p>
        </p:txBody>
      </p:sp>
      <p:cxnSp>
        <p:nvCxnSpPr>
          <p:cNvPr id="47" name="Straight Connector 46"/>
          <p:cNvCxnSpPr/>
          <p:nvPr/>
        </p:nvCxnSpPr>
        <p:spPr>
          <a:xfrm flipH="1">
            <a:off x="7935558" y="1243019"/>
            <a:ext cx="141642" cy="32564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Rectangle 51"/>
          <p:cNvSpPr/>
          <p:nvPr/>
        </p:nvSpPr>
        <p:spPr>
          <a:xfrm>
            <a:off x="1077558" y="4920148"/>
            <a:ext cx="52246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300 vesicles/nerve impulse</a:t>
            </a:r>
          </a:p>
        </p:txBody>
      </p:sp>
      <p:sp>
        <p:nvSpPr>
          <p:cNvPr id="53" name="Rectangle 52"/>
          <p:cNvSpPr/>
          <p:nvPr/>
        </p:nvSpPr>
        <p:spPr>
          <a:xfrm>
            <a:off x="1077558" y="5334316"/>
            <a:ext cx="52246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As stimulus </a:t>
            </a:r>
            <a:r>
              <a:rPr lang="en-CA" sz="2000" dirty="0">
                <a:latin typeface="Wingdings" panose="05000000000000000000" pitchFamily="2" charset="2"/>
              </a:rPr>
              <a:t>á</a:t>
            </a:r>
            <a:r>
              <a:rPr lang="en-CA" sz="100" dirty="0">
                <a:latin typeface="Wingdings" panose="05000000000000000000" pitchFamily="2" charset="2"/>
              </a:rPr>
              <a:t> </a:t>
            </a:r>
            <a:r>
              <a:rPr lang="en-US" sz="2800" dirty="0" smtClean="0">
                <a:cs typeface="Times New Roman" pitchFamily="18" charset="0"/>
              </a:rPr>
              <a:t>strength, so does impulse frequency / # vesicles</a:t>
            </a:r>
          </a:p>
        </p:txBody>
      </p:sp>
      <p:sp>
        <p:nvSpPr>
          <p:cNvPr id="54" name="Rectangle 53"/>
          <p:cNvSpPr/>
          <p:nvPr/>
        </p:nvSpPr>
        <p:spPr>
          <a:xfrm>
            <a:off x="1022874" y="4528074"/>
            <a:ext cx="37777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cs typeface="Times New Roman" pitchFamily="18" charset="0"/>
              </a:rPr>
              <a:t>by </a:t>
            </a:r>
            <a:r>
              <a:rPr lang="en-US" sz="2800" dirty="0">
                <a:cs typeface="Times New Roman" pitchFamily="18" charset="0"/>
              </a:rPr>
              <a:t>exocytosis</a:t>
            </a:r>
            <a:r>
              <a:rPr lang="en-US" sz="2800" dirty="0" smtClean="0">
                <a:cs typeface="Times New Roman" pitchFamily="18" charset="0"/>
              </a:rPr>
              <a:t>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24568" y="6085242"/>
            <a:ext cx="99738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3.13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0" y="4572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Information Transfer Across Chemical Synapses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62701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400" y="871368"/>
            <a:ext cx="8897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2">
              <a:defRPr/>
            </a:pPr>
            <a:r>
              <a:rPr lang="en-US" altLang="en-US" sz="2800" b="1" i="1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en-US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      Binding </a:t>
            </a:r>
            <a:r>
              <a:rPr lang="en-US" altLang="en-US" sz="2800" b="1" i="1" dirty="0">
                <a:solidFill>
                  <a:srgbClr val="0070C0"/>
                </a:solidFill>
                <a:cs typeface="Times New Roman" pitchFamily="18" charset="0"/>
              </a:rPr>
              <a:t>of n</a:t>
            </a:r>
            <a:r>
              <a:rPr lang="en-US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eurotransmitter to postsynaptic receptor</a:t>
            </a:r>
            <a:endParaRPr lang="en-US" altLang="en-US" sz="2800" b="1" i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pic>
        <p:nvPicPr>
          <p:cNvPr id="7" name="Picture 6"/>
          <p:cNvPicPr/>
          <p:nvPr/>
        </p:nvPicPr>
        <p:blipFill rotWithShape="1">
          <a:blip r:embed="rId3"/>
          <a:srcRect l="40225" t="47360" r="56692" b="47052"/>
          <a:stretch/>
        </p:blipFill>
        <p:spPr bwMode="auto">
          <a:xfrm>
            <a:off x="154188" y="882126"/>
            <a:ext cx="468630" cy="47688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Rectangle 8"/>
          <p:cNvSpPr/>
          <p:nvPr/>
        </p:nvSpPr>
        <p:spPr>
          <a:xfrm>
            <a:off x="490620" y="1296294"/>
            <a:ext cx="84247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Times New Roman" pitchFamily="18" charset="0"/>
                <a:sym typeface="Wingdings" panose="05000000000000000000" pitchFamily="2" charset="2"/>
              </a:rPr>
              <a:t>    </a:t>
            </a:r>
            <a:r>
              <a:rPr lang="en-US" sz="2800" dirty="0" smtClean="0">
                <a:cs typeface="Times New Roman" pitchFamily="18" charset="0"/>
              </a:rPr>
              <a:t>Conformation/shape change in receptor (protein)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19</a:t>
            </a:fld>
            <a:endParaRPr lang="en-CA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00" y="3544232"/>
            <a:ext cx="5944430" cy="303889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490368" y="1708096"/>
            <a:ext cx="84247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Times New Roman" pitchFamily="18" charset="0"/>
                <a:sym typeface="Wingdings" panose="05000000000000000000" pitchFamily="2" charset="2"/>
              </a:rPr>
              <a:t>    </a:t>
            </a:r>
            <a:r>
              <a:rPr lang="en-US" sz="2800" dirty="0" smtClean="0">
                <a:cs typeface="Times New Roman" pitchFamily="18" charset="0"/>
              </a:rPr>
              <a:t>Ion channels open, ions enter postsynaptic cell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89474" y="2100748"/>
            <a:ext cx="84247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Times New Roman" pitchFamily="18" charset="0"/>
                <a:sym typeface="Wingdings" panose="05000000000000000000" pitchFamily="2" charset="2"/>
              </a:rPr>
              <a:t>    </a:t>
            </a:r>
            <a:r>
              <a:rPr lang="en-US" sz="2800" dirty="0" smtClean="0">
                <a:cs typeface="Times New Roman" pitchFamily="18" charset="0"/>
              </a:rPr>
              <a:t>Graded potentials created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90620" y="2515494"/>
            <a:ext cx="84247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Depending on receptor protein/type of ion channel, postsynaptic neuron excited / inhibited (see below)</a:t>
            </a:r>
          </a:p>
        </p:txBody>
      </p:sp>
      <p:sp>
        <p:nvSpPr>
          <p:cNvPr id="3" name="Oval 2"/>
          <p:cNvSpPr/>
          <p:nvPr/>
        </p:nvSpPr>
        <p:spPr>
          <a:xfrm>
            <a:off x="1948674" y="3723936"/>
            <a:ext cx="291582" cy="304800"/>
          </a:xfrm>
          <a:prstGeom prst="ellipse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" name="Oval 16"/>
          <p:cNvSpPr/>
          <p:nvPr/>
        </p:nvSpPr>
        <p:spPr>
          <a:xfrm>
            <a:off x="3885054" y="3928338"/>
            <a:ext cx="291582" cy="304800"/>
          </a:xfrm>
          <a:prstGeom prst="ellipse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8" name="Oval 17"/>
          <p:cNvSpPr/>
          <p:nvPr/>
        </p:nvSpPr>
        <p:spPr>
          <a:xfrm>
            <a:off x="4430106" y="4170378"/>
            <a:ext cx="291582" cy="304800"/>
          </a:xfrm>
          <a:prstGeom prst="ellipse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Oval 18"/>
          <p:cNvSpPr/>
          <p:nvPr/>
        </p:nvSpPr>
        <p:spPr>
          <a:xfrm>
            <a:off x="5560782" y="4182030"/>
            <a:ext cx="291582" cy="304800"/>
          </a:xfrm>
          <a:prstGeom prst="ellipse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0" name="Oval 19"/>
          <p:cNvSpPr/>
          <p:nvPr/>
        </p:nvSpPr>
        <p:spPr>
          <a:xfrm>
            <a:off x="5670822" y="3939990"/>
            <a:ext cx="291582" cy="304800"/>
          </a:xfrm>
          <a:prstGeom prst="ellipse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Oval 20"/>
          <p:cNvSpPr/>
          <p:nvPr/>
        </p:nvSpPr>
        <p:spPr>
          <a:xfrm>
            <a:off x="6376572" y="4148862"/>
            <a:ext cx="291582" cy="304800"/>
          </a:xfrm>
          <a:prstGeom prst="ellipse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7358075" y="3581400"/>
            <a:ext cx="14918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/>
              <a:t>Neurotransmitter</a:t>
            </a:r>
            <a:endParaRPr lang="en-CA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7336716" y="4287527"/>
            <a:ext cx="11638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/>
              <a:t>Postsynaptic </a:t>
            </a:r>
          </a:p>
          <a:p>
            <a:r>
              <a:rPr lang="en-CA" sz="1400" b="1" dirty="0" smtClean="0"/>
              <a:t>receptor</a:t>
            </a:r>
            <a:endParaRPr lang="en-CA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7336716" y="5026223"/>
            <a:ext cx="12650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/>
              <a:t>Cl</a:t>
            </a:r>
            <a:r>
              <a:rPr lang="en-CA" sz="1400" b="1" baseline="30000" dirty="0" smtClean="0"/>
              <a:t>-</a:t>
            </a:r>
            <a:r>
              <a:rPr lang="en-CA" sz="1400" b="1" dirty="0" smtClean="0"/>
              <a:t> ion channel</a:t>
            </a:r>
            <a:endParaRPr lang="en-CA" b="1" dirty="0"/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6479331" y="3735288"/>
            <a:ext cx="945237" cy="5522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6477000" y="4447537"/>
            <a:ext cx="893041" cy="36321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6096000" y="5205200"/>
            <a:ext cx="1228678" cy="2006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4953000" y="4462632"/>
            <a:ext cx="533400" cy="0"/>
          </a:xfrm>
          <a:prstGeom prst="straightConnector1">
            <a:avLst/>
          </a:prstGeom>
          <a:ln w="25400">
            <a:solidFill>
              <a:srgbClr val="FF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6712332" y="4463526"/>
            <a:ext cx="298068" cy="0"/>
          </a:xfrm>
          <a:prstGeom prst="straightConnector1">
            <a:avLst/>
          </a:prstGeom>
          <a:ln w="25400">
            <a:solidFill>
              <a:srgbClr val="FF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7347474" y="3962400"/>
            <a:ext cx="15132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b="1" dirty="0" smtClean="0">
                <a:solidFill>
                  <a:srgbClr val="FF0000"/>
                </a:solidFill>
              </a:rPr>
              <a:t>Graded potential</a:t>
            </a:r>
            <a:endParaRPr lang="en-CA" b="1" dirty="0">
              <a:solidFill>
                <a:srgbClr val="FF0000"/>
              </a:solidFill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 flipV="1">
            <a:off x="7005739" y="4114802"/>
            <a:ext cx="439451" cy="332735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itle 1"/>
          <p:cNvSpPr txBox="1">
            <a:spLocks/>
          </p:cNvSpPr>
          <p:nvPr/>
        </p:nvSpPr>
        <p:spPr>
          <a:xfrm>
            <a:off x="0" y="4572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Information Transfer Across Chemical Synapses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569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400" y="859716"/>
            <a:ext cx="8897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2">
              <a:defRPr/>
            </a:pPr>
            <a:r>
              <a:rPr lang="en-US" altLang="en-US" sz="2800" b="1" i="1" dirty="0">
                <a:solidFill>
                  <a:srgbClr val="0070C0"/>
                </a:solidFill>
                <a:cs typeface="Times New Roman" pitchFamily="18" charset="0"/>
              </a:rPr>
              <a:t> </a:t>
            </a:r>
            <a:r>
              <a:rPr lang="en-US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      </a:t>
            </a: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Termination of Neurotransmitter Effects</a:t>
            </a:r>
            <a:endParaRPr lang="en-US" altLang="en-US" sz="2800" b="1" i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3"/>
          <a:srcRect l="47227" t="47546" r="49691" b="47052"/>
          <a:stretch/>
        </p:blipFill>
        <p:spPr bwMode="auto">
          <a:xfrm>
            <a:off x="219630" y="893462"/>
            <a:ext cx="468630" cy="4610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 descr="C:\Frank\01 University of Ottawa\2013 Fall ANP1105E Human Anatomy &amp; Physiology I\2. Cellular Physiology of Nerve and Muscle\04] Tues Sep 17 2013\Frank\ch_11_labeled\figure_11_17_3_labeled.jp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0" b="32550"/>
          <a:stretch/>
        </p:blipFill>
        <p:spPr bwMode="auto">
          <a:xfrm>
            <a:off x="6550429" y="3489962"/>
            <a:ext cx="2364971" cy="207263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ectangle 5"/>
          <p:cNvSpPr/>
          <p:nvPr/>
        </p:nvSpPr>
        <p:spPr>
          <a:xfrm>
            <a:off x="490620" y="1253262"/>
            <a:ext cx="81199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Binding of NT to its receptor is </a:t>
            </a:r>
            <a:r>
              <a:rPr lang="en-US" sz="2800" i="1" dirty="0" smtClean="0">
                <a:cs typeface="Times New Roman" pitchFamily="18" charset="0"/>
              </a:rPr>
              <a:t>reversible</a:t>
            </a:r>
          </a:p>
        </p:txBody>
      </p:sp>
      <p:sp>
        <p:nvSpPr>
          <p:cNvPr id="7" name="Rectangle 6"/>
          <p:cNvSpPr/>
          <p:nvPr/>
        </p:nvSpPr>
        <p:spPr>
          <a:xfrm>
            <a:off x="1481220" y="1705646"/>
            <a:ext cx="64435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NT can bind / come off / re-bind . . .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20</a:t>
            </a:fld>
            <a:endParaRPr lang="en-CA" dirty="0"/>
          </a:p>
        </p:txBody>
      </p:sp>
      <p:sp>
        <p:nvSpPr>
          <p:cNvPr id="9" name="Rectangle 8"/>
          <p:cNvSpPr/>
          <p:nvPr/>
        </p:nvSpPr>
        <p:spPr>
          <a:xfrm>
            <a:off x="489474" y="2121370"/>
            <a:ext cx="865452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Important that this not indefinite, </a:t>
            </a:r>
            <a:r>
              <a:rPr lang="en-US" sz="2800" i="1" dirty="0" smtClean="0">
                <a:cs typeface="Times New Roman" pitchFamily="18" charset="0"/>
              </a:rPr>
              <a:t>ie</a:t>
            </a:r>
            <a:r>
              <a:rPr lang="en-US" sz="2800" dirty="0" smtClean="0">
                <a:cs typeface="Times New Roman" pitchFamily="18" charset="0"/>
              </a:rPr>
              <a:t> that “postsynaptic slate is wiped clean” after a few milliseconds, </a:t>
            </a:r>
            <a:r>
              <a:rPr lang="en-US" sz="2800" i="1" dirty="0" smtClean="0">
                <a:cs typeface="Times New Roman" pitchFamily="18" charset="0"/>
              </a:rPr>
              <a:t>via</a:t>
            </a:r>
            <a:r>
              <a:rPr lang="en-US" sz="2800" dirty="0" smtClean="0">
                <a:cs typeface="Times New Roman" pitchFamily="18" charset="0"/>
              </a:rPr>
              <a:t>:</a:t>
            </a:r>
            <a:endParaRPr lang="en-US" sz="2800" i="1" dirty="0" smtClean="0"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91726" y="2971800"/>
            <a:ext cx="536627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 smtClean="0">
                <a:cs typeface="Times New Roman" pitchFamily="18" charset="0"/>
              </a:rPr>
              <a:t>Reuptake </a:t>
            </a:r>
            <a:r>
              <a:rPr lang="en-US" sz="2800" dirty="0" smtClean="0">
                <a:cs typeface="Times New Roman" pitchFamily="18" charset="0"/>
              </a:rPr>
              <a:t>by astrocytes / presynaptic terminal.  Will be reused/destroyed </a:t>
            </a:r>
          </a:p>
          <a:p>
            <a:r>
              <a:rPr lang="en-US" sz="2800" dirty="0">
                <a:cs typeface="Times New Roman" pitchFamily="18" charset="0"/>
              </a:rPr>
              <a:t> </a:t>
            </a:r>
            <a:r>
              <a:rPr lang="en-US" sz="2800" dirty="0" smtClean="0">
                <a:cs typeface="Times New Roman" pitchFamily="18" charset="0"/>
              </a:rPr>
              <a:t>     (</a:t>
            </a:r>
            <a:r>
              <a:rPr lang="en-US" sz="2800" i="1" dirty="0" smtClean="0">
                <a:cs typeface="Times New Roman" pitchFamily="18" charset="0"/>
              </a:rPr>
              <a:t>eg</a:t>
            </a:r>
            <a:r>
              <a:rPr lang="en-US" sz="2800" dirty="0" smtClean="0">
                <a:cs typeface="Times New Roman" pitchFamily="18" charset="0"/>
              </a:rPr>
              <a:t> norepinephrine, serotonin)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502484" y="4667973"/>
            <a:ext cx="53555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 smtClean="0">
                <a:cs typeface="Times New Roman" pitchFamily="18" charset="0"/>
              </a:rPr>
              <a:t>Degradation</a:t>
            </a:r>
            <a:r>
              <a:rPr lang="en-US" sz="2800" dirty="0" smtClean="0">
                <a:cs typeface="Times New Roman" pitchFamily="18" charset="0"/>
              </a:rPr>
              <a:t> by enzymes from postsynaptic membrane or in synapse (</a:t>
            </a:r>
            <a:r>
              <a:rPr lang="en-US" sz="2800" i="1" dirty="0" smtClean="0">
                <a:cs typeface="Times New Roman" pitchFamily="18" charset="0"/>
              </a:rPr>
              <a:t>eg</a:t>
            </a:r>
            <a:r>
              <a:rPr lang="en-US" sz="2800" dirty="0" smtClean="0">
                <a:cs typeface="Times New Roman" pitchFamily="18" charset="0"/>
              </a:rPr>
              <a:t> acetylcholine)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502484" y="5923294"/>
            <a:ext cx="52031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 smtClean="0">
                <a:cs typeface="Times New Roman" pitchFamily="18" charset="0"/>
              </a:rPr>
              <a:t>Diffusion</a:t>
            </a:r>
            <a:r>
              <a:rPr lang="en-US" sz="2800" dirty="0" smtClean="0">
                <a:cs typeface="Times New Roman" pitchFamily="18" charset="0"/>
              </a:rPr>
              <a:t> away from synapse</a:t>
            </a:r>
          </a:p>
        </p:txBody>
      </p:sp>
      <p:pic>
        <p:nvPicPr>
          <p:cNvPr id="13" name="Picture 12" descr="http://media.npr.org/assets/img/2011/10/20/prozac_wide-bfb08d7ee845428ec7ef8735965251d544798d33-s6-c30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333484"/>
            <a:ext cx="1820388" cy="1021568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TextBox 14"/>
          <p:cNvSpPr txBox="1"/>
          <p:nvPr/>
        </p:nvSpPr>
        <p:spPr>
          <a:xfrm>
            <a:off x="7772400" y="5562600"/>
            <a:ext cx="1073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11.17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0" y="4572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Information Transfer Across Chemical Synapses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5343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21</a:t>
            </a:fld>
            <a:endParaRPr lang="en-CA"/>
          </a:p>
        </p:txBody>
      </p:sp>
      <p:sp>
        <p:nvSpPr>
          <p:cNvPr id="5" name="TextBox 4"/>
          <p:cNvSpPr txBox="1"/>
          <p:nvPr/>
        </p:nvSpPr>
        <p:spPr>
          <a:xfrm>
            <a:off x="18400" y="819366"/>
            <a:ext cx="8897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2" indent="-45720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Synaptic Delay:</a:t>
            </a:r>
            <a:endParaRPr lang="en-US" altLang="en-US" sz="2800" b="1" i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90620" y="1285536"/>
            <a:ext cx="58339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Speed of nerve impulse down axon:</a:t>
            </a:r>
          </a:p>
        </p:txBody>
      </p:sp>
      <p:sp>
        <p:nvSpPr>
          <p:cNvPr id="7" name="Rectangle 6"/>
          <p:cNvSpPr/>
          <p:nvPr/>
        </p:nvSpPr>
        <p:spPr>
          <a:xfrm>
            <a:off x="489474" y="2546874"/>
            <a:ext cx="58351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Neural transmission across synapse:</a:t>
            </a:r>
          </a:p>
        </p:txBody>
      </p:sp>
      <p:sp>
        <p:nvSpPr>
          <p:cNvPr id="8" name="Rectangle 7"/>
          <p:cNvSpPr/>
          <p:nvPr/>
        </p:nvSpPr>
        <p:spPr>
          <a:xfrm>
            <a:off x="1073340" y="1687474"/>
            <a:ext cx="44130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dirty="0" smtClean="0"/>
              <a:t>≤ </a:t>
            </a:r>
            <a:r>
              <a:rPr lang="en-US" sz="2800" dirty="0" smtClean="0">
                <a:cs typeface="Times New Roman" pitchFamily="18" charset="0"/>
              </a:rPr>
              <a:t>150 meters/sec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Fast!</a:t>
            </a:r>
          </a:p>
        </p:txBody>
      </p:sp>
      <p:sp>
        <p:nvSpPr>
          <p:cNvPr id="9" name="Rectangle 8"/>
          <p:cNvSpPr/>
          <p:nvPr/>
        </p:nvSpPr>
        <p:spPr>
          <a:xfrm>
            <a:off x="1067946" y="2949706"/>
            <a:ext cx="45385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dirty="0" smtClean="0"/>
              <a:t>0.3 – 0.5</a:t>
            </a:r>
            <a:r>
              <a:rPr lang="en-US" sz="2800" dirty="0" smtClean="0">
                <a:cs typeface="Times New Roman" pitchFamily="18" charset="0"/>
              </a:rPr>
              <a:t> milliseconds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67946" y="3341464"/>
            <a:ext cx="57138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dirty="0" smtClean="0"/>
              <a:t>Rate-limiting (slowest) step</a:t>
            </a:r>
            <a:endParaRPr lang="en-US" sz="2800" dirty="0" smtClean="0"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89474" y="3765496"/>
            <a:ext cx="636852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Explains why transmission along neural pathways involving only a few (2 -3 ) neurons is rapid compared to that for multisynaptic pathways typical of higher mental functioning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66800" y="5867400"/>
            <a:ext cx="7620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dirty="0" smtClean="0"/>
              <a:t>In practical terms, differences not noticeable</a:t>
            </a:r>
            <a:endParaRPr lang="en-US" sz="2800" dirty="0" smtClean="0">
              <a:cs typeface="Times New Roman" pitchFamily="18" charset="0"/>
            </a:endParaRPr>
          </a:p>
        </p:txBody>
      </p:sp>
      <p:pic>
        <p:nvPicPr>
          <p:cNvPr id="13" name="Picture 12" descr="http://www.rhsmpsychology.com/images/synapse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" t="7672" b="9725"/>
          <a:stretch/>
        </p:blipFill>
        <p:spPr bwMode="auto">
          <a:xfrm>
            <a:off x="6324598" y="1142998"/>
            <a:ext cx="2736078" cy="25216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 descr="http://codeatsociallywired.files.wordpress.com/2013/07/tortoise-and-hare.gif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510"/>
          <a:stretch/>
        </p:blipFill>
        <p:spPr bwMode="auto">
          <a:xfrm>
            <a:off x="7901866" y="881232"/>
            <a:ext cx="424556" cy="4514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Picture 14" descr="http://codeatsociallywired.files.wordpress.com/2013/07/tortoise-and-hare.gif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57"/>
          <a:stretch/>
        </p:blipFill>
        <p:spPr bwMode="auto">
          <a:xfrm>
            <a:off x="7979484" y="3053715"/>
            <a:ext cx="367312" cy="45148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 descr="http://isucceedbook.com/wp-content/uploads/2011/04/duh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3316" y="4006326"/>
            <a:ext cx="19812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0" y="4572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Information Transfer Across Chemical Synapses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7672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22</a:t>
            </a:fld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18400" y="819366"/>
            <a:ext cx="8897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2" indent="-45720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Postsynaptic Potentials:</a:t>
            </a:r>
            <a:endParaRPr lang="en-US" altLang="en-US" sz="2800" b="1" i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90620" y="1285536"/>
            <a:ext cx="83485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Postsynaptic receptors often contain ion channels</a:t>
            </a:r>
          </a:p>
        </p:txBody>
      </p:sp>
      <p:sp>
        <p:nvSpPr>
          <p:cNvPr id="6" name="Rectangle 5"/>
          <p:cNvSpPr/>
          <p:nvPr/>
        </p:nvSpPr>
        <p:spPr>
          <a:xfrm>
            <a:off x="1182708" y="1697916"/>
            <a:ext cx="76134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dirty="0" smtClean="0"/>
              <a:t>Chemical signals (neurotransmitters) converted to electrical signals</a:t>
            </a:r>
            <a:r>
              <a:rPr lang="en-US" sz="2800" dirty="0" smtClean="0">
                <a:cs typeface="Times New Roman" pitchFamily="18" charset="0"/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478716" y="2536116"/>
            <a:ext cx="77508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Channel-opening generates local graded potentials, not long-distance action potentials</a:t>
            </a:r>
          </a:p>
        </p:txBody>
      </p:sp>
      <p:sp>
        <p:nvSpPr>
          <p:cNvPr id="9" name="Rectangle 8"/>
          <p:cNvSpPr/>
          <p:nvPr/>
        </p:nvSpPr>
        <p:spPr>
          <a:xfrm>
            <a:off x="1164516" y="3364452"/>
            <a:ext cx="66078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dirty="0" smtClean="0">
                <a:cs typeface="Times New Roman" pitchFamily="18" charset="0"/>
              </a:rPr>
              <a:t>Vary in strength according to:</a:t>
            </a:r>
            <a:endParaRPr lang="en-US" sz="2800" dirty="0" smtClean="0"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74116" y="3831516"/>
            <a:ext cx="63030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 smtClean="0">
                <a:cs typeface="Times New Roman" pitchFamily="18" charset="0"/>
              </a:rPr>
              <a:t>Amount of neurotransmitter released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775010" y="4277380"/>
            <a:ext cx="72165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dirty="0" smtClean="0">
                <a:cs typeface="Times New Roman" pitchFamily="18" charset="0"/>
              </a:rPr>
              <a:t>Length of time it remains in the synapse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78716" y="4876800"/>
            <a:ext cx="83485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CA" sz="2800" dirty="0" smtClean="0">
                <a:cs typeface="Times New Roman" pitchFamily="18" charset="0"/>
              </a:rPr>
              <a:t>Chemical synapses either be excitatory (EPSP, </a:t>
            </a:r>
            <a:r>
              <a:rPr lang="en-US" sz="2800" dirty="0" smtClean="0">
                <a:cs typeface="Times New Roman" pitchFamily="18" charset="0"/>
              </a:rPr>
              <a:t>trigger APs</a:t>
            </a:r>
            <a:r>
              <a:rPr lang="en-CA" sz="2800" dirty="0" smtClean="0">
                <a:cs typeface="Times New Roman" pitchFamily="18" charset="0"/>
              </a:rPr>
              <a:t>) or inhibitory (IPSP, </a:t>
            </a:r>
            <a:r>
              <a:rPr lang="en-US" sz="2800" dirty="0" smtClean="0">
                <a:cs typeface="Times New Roman" pitchFamily="18" charset="0"/>
              </a:rPr>
              <a:t>reduces </a:t>
            </a:r>
            <a:r>
              <a:rPr lang="en-US" sz="2800" dirty="0">
                <a:cs typeface="Times New Roman" pitchFamily="18" charset="0"/>
              </a:rPr>
              <a:t>neuron’s ability to generate </a:t>
            </a:r>
            <a:r>
              <a:rPr lang="en-US" sz="2800" dirty="0" smtClean="0">
                <a:cs typeface="Times New Roman" pitchFamily="18" charset="0"/>
              </a:rPr>
              <a:t>APs)</a:t>
            </a:r>
            <a:endParaRPr lang="en-US" sz="2800" dirty="0">
              <a:cs typeface="Times New Roman" pitchFamily="18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0" y="4572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Information Transfer Across Chemical Synapses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56046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23</a:t>
            </a:fld>
            <a:endParaRPr lang="en-CA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6963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Neurotransmitters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24632" y="819366"/>
            <a:ext cx="8897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2" indent="-45720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Overview:</a:t>
            </a:r>
            <a:endParaRPr lang="en-US" altLang="en-US" sz="2800" b="1" i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24926" y="1219200"/>
            <a:ext cx="87190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Role: Along with electrical signals, are the “language of nervous system”</a:t>
            </a:r>
          </a:p>
        </p:txBody>
      </p:sp>
      <p:sp>
        <p:nvSpPr>
          <p:cNvPr id="7" name="Rectangle 6"/>
          <p:cNvSpPr/>
          <p:nvPr/>
        </p:nvSpPr>
        <p:spPr>
          <a:xfrm>
            <a:off x="424926" y="2068158"/>
            <a:ext cx="871907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Definition: Chemical messengers released by neurons that, on binding to other neurons or effector cells, stimulate or inhibit them</a:t>
            </a:r>
          </a:p>
        </p:txBody>
      </p:sp>
      <p:sp>
        <p:nvSpPr>
          <p:cNvPr id="8" name="Rectangle 7"/>
          <p:cNvSpPr/>
          <p:nvPr/>
        </p:nvSpPr>
        <p:spPr>
          <a:xfrm>
            <a:off x="424926" y="3352800"/>
            <a:ext cx="87190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Currently &gt; 50 NTs /NT candidates identified</a:t>
            </a:r>
          </a:p>
        </p:txBody>
      </p:sp>
      <p:sp>
        <p:nvSpPr>
          <p:cNvPr id="9" name="Rectangle 8"/>
          <p:cNvSpPr/>
          <p:nvPr/>
        </p:nvSpPr>
        <p:spPr>
          <a:xfrm>
            <a:off x="424926" y="3759535"/>
            <a:ext cx="87190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Most neurons make </a:t>
            </a:r>
            <a:r>
              <a:rPr lang="en-CA" sz="2800" dirty="0" smtClean="0"/>
              <a:t>≥</a:t>
            </a:r>
            <a:r>
              <a:rPr lang="en-US" sz="2800" dirty="0" smtClean="0">
                <a:cs typeface="Times New Roman" pitchFamily="18" charset="0"/>
              </a:rPr>
              <a:t>2 NTs</a:t>
            </a:r>
          </a:p>
        </p:txBody>
      </p:sp>
      <p:sp>
        <p:nvSpPr>
          <p:cNvPr id="10" name="Rectangle 9"/>
          <p:cNvSpPr/>
          <p:nvPr/>
        </p:nvSpPr>
        <p:spPr>
          <a:xfrm>
            <a:off x="900066" y="4147390"/>
            <a:ext cx="81318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dirty="0" smtClean="0">
                <a:cs typeface="Times New Roman" pitchFamily="18" charset="0"/>
              </a:rPr>
              <a:t>Stimulation frequency determines which released</a:t>
            </a:r>
            <a:endParaRPr lang="en-US" sz="2800" dirty="0" smtClean="0"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93116" y="4549906"/>
            <a:ext cx="74891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CA" sz="2800" dirty="0" smtClean="0">
                <a:cs typeface="Times New Roman" pitchFamily="18" charset="0"/>
              </a:rPr>
              <a:t>Co-release of 2 NTs from same vesicle known!</a:t>
            </a:r>
            <a:endParaRPr lang="en-US" sz="2800" dirty="0" smtClean="0"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92884" y="4952422"/>
            <a:ext cx="81318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CA" sz="2800" dirty="0" smtClean="0">
                <a:cs typeface="Times New Roman" pitchFamily="18" charset="0"/>
              </a:rPr>
              <a:t>Allows neuron to exert several different effects</a:t>
            </a:r>
            <a:endParaRPr lang="en-US" sz="2800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208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2"/>
          <p:cNvSpPr txBox="1">
            <a:spLocks noChangeArrowheads="1"/>
          </p:cNvSpPr>
          <p:nvPr/>
        </p:nvSpPr>
        <p:spPr bwMode="auto">
          <a:xfrm>
            <a:off x="381000" y="2601913"/>
            <a:ext cx="45720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514350" indent="-51435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2">
              <a:buFont typeface="Wingdings" pitchFamily="2" charset="2"/>
              <a:buChar char="§"/>
            </a:pPr>
            <a:r>
              <a:rPr lang="en-US" altLang="en-US" sz="2800" b="1" i="1" dirty="0">
                <a:solidFill>
                  <a:srgbClr val="0070C0"/>
                </a:solidFill>
                <a:cs typeface="Times New Roman" pitchFamily="18" charset="0"/>
              </a:rPr>
              <a:t>Classification by Function:</a:t>
            </a: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400050" y="990600"/>
            <a:ext cx="84947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Classification </a:t>
            </a:r>
            <a:r>
              <a:rPr lang="en-US" altLang="en-US" sz="2800" b="1" i="1" dirty="0">
                <a:solidFill>
                  <a:srgbClr val="0070C0"/>
                </a:solidFill>
                <a:cs typeface="Times New Roman" pitchFamily="18" charset="0"/>
              </a:rPr>
              <a:t>by </a:t>
            </a:r>
            <a:r>
              <a:rPr lang="en-US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Structure (partial list)</a:t>
            </a:r>
            <a:endParaRPr lang="en-CA" altLang="en-US" sz="2800" b="1" i="1" dirty="0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835025" y="1395413"/>
            <a:ext cx="2627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anose="02070309020205020404" pitchFamily="49" charset="0"/>
              <a:buChar char="o"/>
            </a:pPr>
            <a:r>
              <a:rPr lang="en-US" altLang="en-US" sz="2800" dirty="0">
                <a:cs typeface="Times New Roman" pitchFamily="18" charset="0"/>
              </a:rPr>
              <a:t>Acetylcholine</a:t>
            </a:r>
            <a:endParaRPr lang="en-CA" altLang="en-US" sz="2800" dirty="0"/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406775" y="1400175"/>
            <a:ext cx="3048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anose="02070309020205020404" pitchFamily="49" charset="0"/>
              <a:buChar char="o"/>
            </a:pPr>
            <a:r>
              <a:rPr lang="en-US" altLang="en-US" sz="2800">
                <a:cs typeface="Times New Roman" pitchFamily="18" charset="0"/>
              </a:rPr>
              <a:t>Biogenic amines</a:t>
            </a:r>
            <a:endParaRPr lang="en-CA" altLang="en-US" sz="2800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6440488" y="1400175"/>
            <a:ext cx="24749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anose="02070309020205020404" pitchFamily="49" charset="0"/>
              <a:buChar char="o"/>
            </a:pPr>
            <a:r>
              <a:rPr lang="en-US" altLang="en-US" sz="2800">
                <a:cs typeface="Times New Roman" pitchFamily="18" charset="0"/>
              </a:rPr>
              <a:t>Amino acids</a:t>
            </a:r>
            <a:endParaRPr lang="en-CA" altLang="en-US" sz="2800"/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835025" y="1755775"/>
            <a:ext cx="22463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anose="02070309020205020404" pitchFamily="49" charset="0"/>
              <a:buChar char="o"/>
            </a:pPr>
            <a:r>
              <a:rPr lang="en-US" altLang="en-US" sz="2800">
                <a:cs typeface="Times New Roman" pitchFamily="18" charset="0"/>
              </a:rPr>
              <a:t>Peptides</a:t>
            </a:r>
            <a:endParaRPr lang="en-CA" altLang="en-US" sz="2800"/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3406775" y="1755775"/>
            <a:ext cx="22479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anose="02070309020205020404" pitchFamily="49" charset="0"/>
              <a:buChar char="o"/>
            </a:pPr>
            <a:r>
              <a:rPr lang="en-US" altLang="en-US" sz="2800">
                <a:cs typeface="Times New Roman" pitchFamily="18" charset="0"/>
              </a:rPr>
              <a:t>Purines</a:t>
            </a:r>
            <a:endParaRPr lang="en-CA" altLang="en-US" sz="2800"/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6434138" y="1755775"/>
            <a:ext cx="25511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anose="02070309020205020404" pitchFamily="49" charset="0"/>
              <a:buChar char="o"/>
            </a:pPr>
            <a:r>
              <a:rPr lang="en-US" altLang="en-US" sz="2800">
                <a:cs typeface="Times New Roman" pitchFamily="18" charset="0"/>
              </a:rPr>
              <a:t>Gasses/lipids</a:t>
            </a:r>
            <a:endParaRPr lang="en-CA" altLang="en-US" sz="2800"/>
          </a:p>
        </p:txBody>
      </p:sp>
      <p:sp>
        <p:nvSpPr>
          <p:cNvPr id="20491" name="Rectangle 11"/>
          <p:cNvSpPr>
            <a:spLocks noChangeArrowheads="1"/>
          </p:cNvSpPr>
          <p:nvPr/>
        </p:nvSpPr>
        <p:spPr bwMode="auto">
          <a:xfrm>
            <a:off x="1574430" y="5544409"/>
            <a:ext cx="74485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altLang="en-US" sz="2800" dirty="0" smtClean="0">
                <a:cs typeface="Times New Roman" pitchFamily="18" charset="0"/>
              </a:rPr>
              <a:t>Function </a:t>
            </a:r>
            <a:r>
              <a:rPr lang="en-US" altLang="en-US" sz="2800" dirty="0">
                <a:cs typeface="Times New Roman" pitchFamily="18" charset="0"/>
              </a:rPr>
              <a:t>of a NT determined by receptor it binds to</a:t>
            </a:r>
            <a:endParaRPr lang="en-CA" altLang="en-US" sz="2800" dirty="0"/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1182688" y="5114925"/>
            <a:ext cx="59134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altLang="en-US" sz="2800" dirty="0">
                <a:cs typeface="Times New Roman" pitchFamily="18" charset="0"/>
              </a:rPr>
              <a:t>ACh inhibitory in cardiac muscle </a:t>
            </a:r>
            <a:endParaRPr lang="en-CA" altLang="en-US" sz="2800" dirty="0"/>
          </a:p>
        </p:txBody>
      </p:sp>
      <p:sp>
        <p:nvSpPr>
          <p:cNvPr id="20493" name="Rectangle 13"/>
          <p:cNvSpPr>
            <a:spLocks noChangeArrowheads="1"/>
          </p:cNvSpPr>
          <p:nvPr/>
        </p:nvSpPr>
        <p:spPr bwMode="auto">
          <a:xfrm>
            <a:off x="828675" y="3055938"/>
            <a:ext cx="80438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anose="02070309020205020404" pitchFamily="49" charset="0"/>
              <a:buChar char="o"/>
            </a:pPr>
            <a:r>
              <a:rPr lang="en-US" altLang="en-US" sz="2800" b="1" dirty="0">
                <a:cs typeface="Times New Roman" pitchFamily="18" charset="0"/>
              </a:rPr>
              <a:t>Excitatory</a:t>
            </a:r>
            <a:r>
              <a:rPr lang="en-US" altLang="en-US" sz="2800" dirty="0">
                <a:cs typeface="Times New Roman" pitchFamily="18" charset="0"/>
              </a:rPr>
              <a:t> (eg glutamate): depolarization</a:t>
            </a:r>
            <a:endParaRPr lang="en-CA" altLang="en-US" sz="2800" dirty="0"/>
          </a:p>
        </p:txBody>
      </p:sp>
      <p:sp>
        <p:nvSpPr>
          <p:cNvPr id="20494" name="Rectangle 14"/>
          <p:cNvSpPr>
            <a:spLocks noChangeArrowheads="1"/>
          </p:cNvSpPr>
          <p:nvPr/>
        </p:nvSpPr>
        <p:spPr bwMode="auto">
          <a:xfrm>
            <a:off x="828675" y="3471863"/>
            <a:ext cx="81137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anose="02070309020205020404" pitchFamily="49" charset="0"/>
              <a:buChar char="o"/>
            </a:pPr>
            <a:r>
              <a:rPr lang="en-US" altLang="en-US" sz="2800" b="1" dirty="0">
                <a:cs typeface="Times New Roman" pitchFamily="18" charset="0"/>
              </a:rPr>
              <a:t>Inhibitory</a:t>
            </a:r>
            <a:r>
              <a:rPr lang="en-US" altLang="en-US" sz="2800" dirty="0">
                <a:cs typeface="Times New Roman" pitchFamily="18" charset="0"/>
              </a:rPr>
              <a:t> (eg GABA, glycine): hyperpolarization</a:t>
            </a:r>
            <a:endParaRPr lang="en-CA" altLang="en-US" sz="2800" dirty="0"/>
          </a:p>
        </p:txBody>
      </p:sp>
      <p:sp>
        <p:nvSpPr>
          <p:cNvPr id="20495" name="Rectangle 17"/>
          <p:cNvSpPr>
            <a:spLocks noChangeArrowheads="1"/>
          </p:cNvSpPr>
          <p:nvPr/>
        </p:nvSpPr>
        <p:spPr bwMode="auto">
          <a:xfrm>
            <a:off x="828675" y="3873500"/>
            <a:ext cx="811371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anose="02070309020205020404" pitchFamily="49" charset="0"/>
              <a:buChar char="o"/>
            </a:pPr>
            <a:r>
              <a:rPr lang="en-US" altLang="en-US" sz="2800" b="1" dirty="0" smtClean="0">
                <a:cs typeface="Times New Roman" pitchFamily="18" charset="0"/>
              </a:rPr>
              <a:t>Either </a:t>
            </a:r>
            <a:r>
              <a:rPr lang="en-US" altLang="en-US" sz="2800" dirty="0" smtClean="0">
                <a:cs typeface="Times New Roman" pitchFamily="18" charset="0"/>
              </a:rPr>
              <a:t>(eg </a:t>
            </a:r>
            <a:r>
              <a:rPr lang="en-US" altLang="en-US" sz="2800" dirty="0">
                <a:cs typeface="Times New Roman" pitchFamily="18" charset="0"/>
              </a:rPr>
              <a:t>Acetylcholine [Ach], norepinephrine [NE) )</a:t>
            </a:r>
            <a:endParaRPr lang="en-CA" altLang="en-US" sz="2800" dirty="0"/>
          </a:p>
        </p:txBody>
      </p:sp>
      <p:sp>
        <p:nvSpPr>
          <p:cNvPr id="20496" name="Rectangle 18"/>
          <p:cNvSpPr>
            <a:spLocks noChangeArrowheads="1"/>
          </p:cNvSpPr>
          <p:nvPr/>
        </p:nvSpPr>
        <p:spPr bwMode="auto">
          <a:xfrm>
            <a:off x="1196975" y="4276725"/>
            <a:ext cx="714216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en-US" altLang="en-US" sz="2800" dirty="0">
                <a:cs typeface="Times New Roman" pitchFamily="18" charset="0"/>
              </a:rPr>
              <a:t>ACh excitatory at neuromuscular junction in skeletal </a:t>
            </a:r>
            <a:r>
              <a:rPr lang="en-US" altLang="en-US" sz="2800" dirty="0" smtClean="0">
                <a:cs typeface="Times New Roman" pitchFamily="18" charset="0"/>
              </a:rPr>
              <a:t>muscle</a:t>
            </a:r>
            <a:endParaRPr lang="en-CA" altLang="en-US" sz="2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EDAC4C-7C86-4E2C-8258-4648DE85B441}" type="slidenum">
              <a:rPr lang="en-CA" smtClean="0"/>
              <a:pPr>
                <a:defRPr/>
              </a:pPr>
              <a:t>24</a:t>
            </a:fld>
            <a:endParaRPr lang="en-CA"/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0" y="6963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Neurotransmitters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25059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2"/>
          <p:cNvSpPr txBox="1">
            <a:spLocks noChangeArrowheads="1"/>
          </p:cNvSpPr>
          <p:nvPr/>
        </p:nvSpPr>
        <p:spPr bwMode="auto">
          <a:xfrm>
            <a:off x="19050" y="776288"/>
            <a:ext cx="88963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514350" indent="-51435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2">
              <a:buFont typeface="Wingdings" pitchFamily="2" charset="2"/>
              <a:buChar char="§"/>
            </a:pPr>
            <a:r>
              <a:rPr lang="en-US" altLang="en-US" sz="2800" b="1" i="1">
                <a:solidFill>
                  <a:srgbClr val="0070C0"/>
                </a:solidFill>
                <a:cs typeface="Times New Roman" pitchFamily="18" charset="0"/>
              </a:rPr>
              <a:t>Classification by Function (continued):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25450" y="1279525"/>
            <a:ext cx="864711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en-US" altLang="en-US" sz="2800" dirty="0">
                <a:cs typeface="Times New Roman" pitchFamily="18" charset="0"/>
              </a:rPr>
              <a:t>Classification by Function – Actions:</a:t>
            </a:r>
            <a:endParaRPr lang="en-CA" altLang="en-US" sz="2800" dirty="0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814388" y="1681162"/>
            <a:ext cx="81137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Arial" charset="0"/>
              <a:buChar char="•"/>
            </a:pPr>
            <a:r>
              <a:rPr lang="en-US" altLang="en-US" sz="2800" b="1" dirty="0">
                <a:cs typeface="Times New Roman" pitchFamily="18" charset="0"/>
              </a:rPr>
              <a:t>Direct</a:t>
            </a:r>
            <a:r>
              <a:rPr lang="en-US" altLang="en-US" sz="2800" dirty="0">
                <a:cs typeface="Times New Roman" pitchFamily="18" charset="0"/>
              </a:rPr>
              <a:t> (eg ACh, amino acids) </a:t>
            </a:r>
            <a:endParaRPr lang="en-CA" altLang="en-US" sz="2800" dirty="0"/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806450" y="2654300"/>
            <a:ext cx="8201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Arial" charset="0"/>
              <a:buChar char="•"/>
            </a:pPr>
            <a:r>
              <a:rPr lang="en-US" altLang="en-US" sz="2800" b="1" dirty="0">
                <a:cs typeface="Times New Roman" pitchFamily="18" charset="0"/>
              </a:rPr>
              <a:t>Indirect</a:t>
            </a:r>
            <a:r>
              <a:rPr lang="en-US" altLang="en-US" sz="2800" dirty="0">
                <a:cs typeface="Times New Roman" pitchFamily="18" charset="0"/>
              </a:rPr>
              <a:t> (</a:t>
            </a:r>
            <a:r>
              <a:rPr lang="en-US" altLang="en-US" sz="2800" i="1" dirty="0">
                <a:cs typeface="Times New Roman" pitchFamily="18" charset="0"/>
              </a:rPr>
              <a:t>e</a:t>
            </a:r>
            <a:r>
              <a:rPr lang="en-US" altLang="en-US" sz="2800" dirty="0">
                <a:cs typeface="Times New Roman" pitchFamily="18" charset="0"/>
              </a:rPr>
              <a:t>g biogenic amines, neuropeptides, gases)</a:t>
            </a:r>
            <a:endParaRPr lang="en-CA" altLang="en-US" sz="2800" dirty="0"/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1350963" y="2084387"/>
            <a:ext cx="76676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Wingdings" pitchFamily="2" charset="2"/>
              <a:buChar char="ü"/>
            </a:pPr>
            <a:r>
              <a:rPr lang="en-US" altLang="en-US" sz="2800" dirty="0">
                <a:cs typeface="Times New Roman" pitchFamily="18" charset="0"/>
              </a:rPr>
              <a:t>Bind to/open ion </a:t>
            </a:r>
            <a:r>
              <a:rPr lang="en-US" altLang="en-US" sz="2800" dirty="0" smtClean="0">
                <a:cs typeface="Times New Roman" pitchFamily="18" charset="0"/>
              </a:rPr>
              <a:t>channels </a:t>
            </a:r>
            <a:r>
              <a:rPr lang="en-US" altLang="en-US" sz="2800" dirty="0">
                <a:cs typeface="Times New Roman" pitchFamily="18" charset="0"/>
              </a:rPr>
              <a:t>– rapid response</a:t>
            </a:r>
            <a:endParaRPr lang="en-CA" altLang="en-US" sz="2800" dirty="0"/>
          </a:p>
        </p:txBody>
      </p:sp>
      <p:sp>
        <p:nvSpPr>
          <p:cNvPr id="22535" name="Rectangle 8"/>
          <p:cNvSpPr>
            <a:spLocks noChangeArrowheads="1"/>
          </p:cNvSpPr>
          <p:nvPr/>
        </p:nvSpPr>
        <p:spPr bwMode="auto">
          <a:xfrm>
            <a:off x="1350963" y="3057525"/>
            <a:ext cx="7739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Wingdings" pitchFamily="2" charset="2"/>
              <a:buChar char="ü"/>
            </a:pPr>
            <a:r>
              <a:rPr lang="en-US" altLang="en-US" sz="2800" dirty="0">
                <a:cs typeface="Times New Roman" pitchFamily="18" charset="0"/>
              </a:rPr>
              <a:t>Via G protein </a:t>
            </a:r>
            <a:r>
              <a:rPr lang="en-US" altLang="en-US" sz="2800" i="1" dirty="0">
                <a:cs typeface="Times New Roman" pitchFamily="18" charset="0"/>
              </a:rPr>
              <a:t>2</a:t>
            </a:r>
            <a:r>
              <a:rPr lang="en-US" altLang="en-US" sz="2800" i="1" baseline="30000" dirty="0">
                <a:cs typeface="Times New Roman" pitchFamily="18" charset="0"/>
              </a:rPr>
              <a:t>nd</a:t>
            </a:r>
            <a:r>
              <a:rPr lang="en-US" altLang="en-US" sz="2800" i="1" dirty="0">
                <a:cs typeface="Times New Roman" pitchFamily="18" charset="0"/>
              </a:rPr>
              <a:t> </a:t>
            </a:r>
            <a:r>
              <a:rPr lang="en-US" altLang="en-US" sz="2800" i="1" dirty="0" smtClean="0">
                <a:cs typeface="Times New Roman" pitchFamily="18" charset="0"/>
              </a:rPr>
              <a:t>messenger</a:t>
            </a:r>
            <a:r>
              <a:rPr lang="en-US" altLang="en-US" sz="2800" dirty="0" smtClean="0">
                <a:cs typeface="Times New Roman" pitchFamily="18" charset="0"/>
              </a:rPr>
              <a:t> </a:t>
            </a:r>
            <a:r>
              <a:rPr lang="en-US" altLang="en-US" sz="2800" dirty="0">
                <a:cs typeface="Times New Roman" pitchFamily="18" charset="0"/>
              </a:rPr>
              <a:t>– long-lasting</a:t>
            </a:r>
            <a:endParaRPr lang="en-CA" altLang="en-US" sz="2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EDAC4C-7C86-4E2C-8258-4648DE85B441}" type="slidenum">
              <a:rPr lang="en-CA" smtClean="0"/>
              <a:pPr>
                <a:defRPr/>
              </a:pPr>
              <a:t>25</a:t>
            </a:fld>
            <a:endParaRPr lang="en-CA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6963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Neurotransmitters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2043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0" y="53340"/>
            <a:ext cx="9144000" cy="64611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CA" altLang="en-US" sz="3600" b="1" dirty="0">
                <a:solidFill>
                  <a:srgbClr val="C00000"/>
                </a:solidFill>
              </a:rPr>
              <a:t>Neurotransmitter Receptors </a:t>
            </a:r>
            <a:endParaRPr lang="en-CA" altLang="en-US" sz="3600" dirty="0">
              <a:solidFill>
                <a:srgbClr val="C00000"/>
              </a:solidFill>
            </a:endParaRPr>
          </a:p>
        </p:txBody>
      </p:sp>
      <p:sp>
        <p:nvSpPr>
          <p:cNvPr id="27653" name="TextBox 2"/>
          <p:cNvSpPr txBox="1">
            <a:spLocks noChangeArrowheads="1"/>
          </p:cNvSpPr>
          <p:nvPr/>
        </p:nvSpPr>
        <p:spPr bwMode="auto">
          <a:xfrm>
            <a:off x="19050" y="776288"/>
            <a:ext cx="8896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514350" indent="-51435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2">
              <a:buFont typeface="Wingdings" pitchFamily="2" charset="2"/>
              <a:buChar char="§"/>
            </a:pPr>
            <a:r>
              <a:rPr lang="en-US" altLang="en-US" sz="2800" b="1" i="1" dirty="0">
                <a:solidFill>
                  <a:srgbClr val="0070C0"/>
                </a:solidFill>
                <a:cs typeface="Times New Roman" pitchFamily="18" charset="0"/>
              </a:rPr>
              <a:t>Channel-Linked (Ionotropic) Receptors </a:t>
            </a:r>
            <a:r>
              <a:rPr lang="en-US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:</a:t>
            </a:r>
            <a:endParaRPr lang="en-US" altLang="en-US" sz="2800" b="1" i="1" dirty="0">
              <a:solidFill>
                <a:srgbClr val="0070C0"/>
              </a:solidFill>
              <a:cs typeface="Times New Roman" pitchFamily="18" charset="0"/>
            </a:endParaRPr>
          </a:p>
        </p:txBody>
      </p:sp>
      <p:sp>
        <p:nvSpPr>
          <p:cNvPr id="27654" name="Rectangle 3"/>
          <p:cNvSpPr>
            <a:spLocks noChangeArrowheads="1"/>
          </p:cNvSpPr>
          <p:nvPr/>
        </p:nvSpPr>
        <p:spPr bwMode="auto">
          <a:xfrm>
            <a:off x="425450" y="1677988"/>
            <a:ext cx="59753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en-US" altLang="en-US" sz="2800">
                <a:cs typeface="Times New Roman" pitchFamily="18" charset="0"/>
              </a:rPr>
              <a:t>Receptor protein includes a  chemically-gated ion channel </a:t>
            </a:r>
            <a:endParaRPr lang="en-CA" altLang="en-US" sz="2800"/>
          </a:p>
        </p:txBody>
      </p:sp>
      <p:sp>
        <p:nvSpPr>
          <p:cNvPr id="27658" name="Rectangle 3"/>
          <p:cNvSpPr>
            <a:spLocks noChangeArrowheads="1"/>
          </p:cNvSpPr>
          <p:nvPr/>
        </p:nvSpPr>
        <p:spPr bwMode="auto">
          <a:xfrm>
            <a:off x="755650" y="2601913"/>
            <a:ext cx="564515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Tx/>
              <a:buChar char="•"/>
            </a:pPr>
            <a:r>
              <a:rPr lang="en-US" altLang="en-US" sz="2800" dirty="0">
                <a:cs typeface="Times New Roman" pitchFamily="18" charset="0"/>
              </a:rPr>
              <a:t>NT/ligand binding </a:t>
            </a:r>
            <a:r>
              <a:rPr lang="en-US" altLang="en-US" sz="2000" dirty="0">
                <a:cs typeface="Times New Roman" pitchFamily="18" charset="0"/>
                <a:sym typeface="Wingdings" pitchFamily="2" charset="2"/>
              </a:rPr>
              <a:t></a:t>
            </a:r>
            <a:r>
              <a:rPr lang="en-US" altLang="en-US" sz="2800" dirty="0">
                <a:cs typeface="Times New Roman" pitchFamily="18" charset="0"/>
                <a:sym typeface="Wingdings" pitchFamily="2" charset="2"/>
              </a:rPr>
              <a:t> conformation change </a:t>
            </a:r>
          </a:p>
          <a:p>
            <a:pPr>
              <a:buFontTx/>
              <a:buChar char="•"/>
            </a:pPr>
            <a:r>
              <a:rPr lang="en-US" altLang="en-US" sz="2800" dirty="0">
                <a:sym typeface="Wingdings" pitchFamily="2" charset="2"/>
              </a:rPr>
              <a:t>Channel opens / ions flow</a:t>
            </a:r>
            <a:endParaRPr lang="en-CA" altLang="en-US" sz="2800" dirty="0">
              <a:sym typeface="Wingdings" pitchFamily="2" charset="2"/>
            </a:endParaRPr>
          </a:p>
        </p:txBody>
      </p:sp>
      <p:sp>
        <p:nvSpPr>
          <p:cNvPr id="27659" name="Rectangle 3"/>
          <p:cNvSpPr>
            <a:spLocks noChangeArrowheads="1"/>
          </p:cNvSpPr>
          <p:nvPr/>
        </p:nvSpPr>
        <p:spPr bwMode="auto">
          <a:xfrm>
            <a:off x="755650" y="3956050"/>
            <a:ext cx="53403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Tx/>
              <a:buChar char="•"/>
            </a:pPr>
            <a:r>
              <a:rPr lang="en-US" altLang="en-US" sz="2800" dirty="0">
                <a:cs typeface="Times New Roman" pitchFamily="18" charset="0"/>
                <a:sym typeface="Wingdings" pitchFamily="2" charset="2"/>
              </a:rPr>
              <a:t>Membrane potential changes </a:t>
            </a:r>
            <a:r>
              <a:rPr lang="en-US" altLang="en-US" sz="2000" dirty="0">
                <a:cs typeface="Times New Roman" pitchFamily="18" charset="0"/>
                <a:sym typeface="Wingdings" pitchFamily="2" charset="2"/>
              </a:rPr>
              <a:t></a:t>
            </a:r>
            <a:r>
              <a:rPr lang="en-US" altLang="en-US" sz="2800" dirty="0">
                <a:cs typeface="Times New Roman" pitchFamily="18" charset="0"/>
                <a:sym typeface="Wingdings" pitchFamily="2" charset="2"/>
              </a:rPr>
              <a:t> </a:t>
            </a:r>
            <a:r>
              <a:rPr lang="en-US" altLang="en-US" sz="2800" dirty="0" smtClean="0">
                <a:cs typeface="Times New Roman" pitchFamily="18" charset="0"/>
                <a:sym typeface="Wingdings" pitchFamily="2" charset="2"/>
              </a:rPr>
              <a:t>GP </a:t>
            </a:r>
            <a:r>
              <a:rPr lang="en-US" altLang="en-US" sz="2000" dirty="0" smtClean="0">
                <a:cs typeface="Times New Roman" pitchFamily="18" charset="0"/>
                <a:sym typeface="Wingdings" pitchFamily="2" charset="2"/>
              </a:rPr>
              <a:t></a:t>
            </a:r>
            <a:r>
              <a:rPr lang="en-US" altLang="en-US" sz="2800" dirty="0" smtClean="0">
                <a:cs typeface="Times New Roman" pitchFamily="18" charset="0"/>
                <a:sym typeface="Wingdings" pitchFamily="2" charset="2"/>
              </a:rPr>
              <a:t>AP </a:t>
            </a:r>
            <a:r>
              <a:rPr lang="en-US" altLang="en-US" sz="2800" dirty="0">
                <a:cs typeface="Times New Roman" pitchFamily="18" charset="0"/>
                <a:sym typeface="Wingdings" pitchFamily="2" charset="2"/>
              </a:rPr>
              <a:t>(if excitation)</a:t>
            </a:r>
            <a:endParaRPr lang="en-CA" altLang="en-US" sz="2800" dirty="0">
              <a:cs typeface="Times New Roman" pitchFamily="18" charset="0"/>
              <a:sym typeface="Wingdings" pitchFamily="2" charset="2"/>
            </a:endParaRPr>
          </a:p>
        </p:txBody>
      </p:sp>
      <p:sp>
        <p:nvSpPr>
          <p:cNvPr id="27660" name="Rectangle 3"/>
          <p:cNvSpPr>
            <a:spLocks noChangeArrowheads="1"/>
          </p:cNvSpPr>
          <p:nvPr/>
        </p:nvSpPr>
        <p:spPr bwMode="auto">
          <a:xfrm>
            <a:off x="425450" y="4749800"/>
            <a:ext cx="58991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en-US" altLang="en-US" sz="2800">
                <a:cs typeface="Times New Roman" pitchFamily="18" charset="0"/>
              </a:rPr>
              <a:t>At excitatory receptors, channels for Na</a:t>
            </a:r>
            <a:r>
              <a:rPr lang="en-US" altLang="en-US" sz="2800" baseline="30000">
                <a:cs typeface="Times New Roman" pitchFamily="18" charset="0"/>
              </a:rPr>
              <a:t>+</a:t>
            </a:r>
            <a:r>
              <a:rPr lang="en-US" altLang="en-US" sz="2800">
                <a:cs typeface="Times New Roman" pitchFamily="18" charset="0"/>
              </a:rPr>
              <a:t>, K</a:t>
            </a:r>
            <a:r>
              <a:rPr lang="en-US" altLang="en-US" sz="2800" baseline="30000">
                <a:cs typeface="Times New Roman" pitchFamily="18" charset="0"/>
              </a:rPr>
              <a:t>+</a:t>
            </a:r>
            <a:r>
              <a:rPr lang="en-US" altLang="en-US" sz="2800">
                <a:cs typeface="Times New Roman" pitchFamily="18" charset="0"/>
              </a:rPr>
              <a:t>, Ca</a:t>
            </a:r>
            <a:r>
              <a:rPr lang="en-US" altLang="en-US" sz="2800" baseline="30000">
                <a:cs typeface="Times New Roman" pitchFamily="18" charset="0"/>
              </a:rPr>
              <a:t>++ </a:t>
            </a:r>
            <a:r>
              <a:rPr lang="en-US" altLang="en-US" sz="2800">
                <a:cs typeface="Times New Roman" pitchFamily="18" charset="0"/>
              </a:rPr>
              <a:t>cause depolarization</a:t>
            </a:r>
            <a:endParaRPr lang="en-CA" altLang="en-US" sz="2800"/>
          </a:p>
        </p:txBody>
      </p:sp>
      <p:pic>
        <p:nvPicPr>
          <p:cNvPr id="27661" name="Picture 1" descr="C:\Users\NF2\Google Drive\Frank\01 University of Ottawa\2013 Fall ANP1105E Human Anatomy &amp; Physiology I\2. Cellular Physiology of Nerve and Muscle\04] Tues Sep 17 2013\Frank\ch_11_labeled\figure_11_20_label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08"/>
          <a:stretch>
            <a:fillRect/>
          </a:stretch>
        </p:blipFill>
        <p:spPr bwMode="auto">
          <a:xfrm>
            <a:off x="6505575" y="1295400"/>
            <a:ext cx="2276475" cy="244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62" name="Rectangle 3"/>
          <p:cNvSpPr>
            <a:spLocks noChangeArrowheads="1"/>
          </p:cNvSpPr>
          <p:nvPr/>
        </p:nvSpPr>
        <p:spPr bwMode="auto">
          <a:xfrm>
            <a:off x="431800" y="5602288"/>
            <a:ext cx="57404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en-US" altLang="en-US" sz="2800">
                <a:cs typeface="Times New Roman" pitchFamily="18" charset="0"/>
              </a:rPr>
              <a:t>At inhibitory receptors, channels for Cl</a:t>
            </a:r>
            <a:r>
              <a:rPr lang="en-US" altLang="en-US" sz="2800" baseline="30000">
                <a:cs typeface="Times New Roman" pitchFamily="18" charset="0"/>
              </a:rPr>
              <a:t>- </a:t>
            </a:r>
            <a:r>
              <a:rPr lang="en-US" altLang="en-US" sz="2800">
                <a:cs typeface="Times New Roman" pitchFamily="18" charset="0"/>
              </a:rPr>
              <a:t>cause hyperpolarization</a:t>
            </a:r>
            <a:endParaRPr lang="en-CA" altLang="en-US" sz="2800"/>
          </a:p>
        </p:txBody>
      </p:sp>
      <p:pic>
        <p:nvPicPr>
          <p:cNvPr id="27663" name="Picture 1" descr="C:\Users\NF2\Google Drive\Frank\01 University of Ottawa\2013 Fall ANP1105E Human Anatomy &amp; Physiology I\2. Cellular Physiology of Nerve and Muscle\04] Tues Sep 17 2013\Frank\ch_11_labeled\figure_11_20_labele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22"/>
          <a:stretch>
            <a:fillRect/>
          </a:stretch>
        </p:blipFill>
        <p:spPr bwMode="auto">
          <a:xfrm>
            <a:off x="6526213" y="3916363"/>
            <a:ext cx="2276475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64" name="Text Box 16"/>
          <p:cNvSpPr txBox="1">
            <a:spLocks noChangeArrowheads="1"/>
          </p:cNvSpPr>
          <p:nvPr/>
        </p:nvSpPr>
        <p:spPr bwMode="auto">
          <a:xfrm>
            <a:off x="8361363" y="990600"/>
            <a:ext cx="4778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 b="1"/>
              <a:t>Ion</a:t>
            </a:r>
            <a:r>
              <a:rPr lang="en-US" altLang="en-US"/>
              <a:t> </a:t>
            </a:r>
          </a:p>
        </p:txBody>
      </p:sp>
      <p:sp>
        <p:nvSpPr>
          <p:cNvPr id="27665" name="Line 17"/>
          <p:cNvSpPr>
            <a:spLocks noChangeShapeType="1"/>
          </p:cNvSpPr>
          <p:nvPr/>
        </p:nvSpPr>
        <p:spPr bwMode="auto">
          <a:xfrm flipV="1">
            <a:off x="8313738" y="1282700"/>
            <a:ext cx="228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666" name="Text Box 18"/>
          <p:cNvSpPr txBox="1">
            <a:spLocks noChangeArrowheads="1"/>
          </p:cNvSpPr>
          <p:nvPr/>
        </p:nvSpPr>
        <p:spPr bwMode="auto">
          <a:xfrm>
            <a:off x="6489700" y="3976688"/>
            <a:ext cx="4937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200" b="1"/>
              <a:t>NT/</a:t>
            </a:r>
            <a:r>
              <a:rPr lang="en-US" altLang="en-US"/>
              <a:t> </a:t>
            </a:r>
          </a:p>
        </p:txBody>
      </p:sp>
      <p:sp>
        <p:nvSpPr>
          <p:cNvPr id="27668" name="Rectangle 3"/>
          <p:cNvSpPr>
            <a:spLocks noChangeArrowheads="1"/>
          </p:cNvSpPr>
          <p:nvPr/>
        </p:nvSpPr>
        <p:spPr bwMode="auto">
          <a:xfrm>
            <a:off x="425450" y="1176338"/>
            <a:ext cx="5975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en-US" altLang="en-US" sz="2800">
                <a:cs typeface="Times New Roman" pitchFamily="18" charset="0"/>
              </a:rPr>
              <a:t>Direct, simple and </a:t>
            </a:r>
            <a:r>
              <a:rPr lang="en-US" altLang="en-US" sz="2800">
                <a:sym typeface="Wingdings" pitchFamily="2" charset="2"/>
              </a:rPr>
              <a:t>fast (</a:t>
            </a:r>
            <a:r>
              <a:rPr lang="en-US" altLang="en-US" sz="2800"/>
              <a:t>≤</a:t>
            </a:r>
            <a:r>
              <a:rPr lang="en-US" altLang="en-US" sz="2800">
                <a:sym typeface="Wingdings" pitchFamily="2" charset="2"/>
              </a:rPr>
              <a:t>1 msec)</a:t>
            </a:r>
            <a:r>
              <a:rPr lang="en-US" altLang="en-US" sz="2800">
                <a:cs typeface="Times New Roman" pitchFamily="18" charset="0"/>
              </a:rPr>
              <a:t> </a:t>
            </a:r>
            <a:endParaRPr lang="en-CA" altLang="en-US" sz="2800">
              <a:cs typeface="Times New Roman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EDAC4C-7C86-4E2C-8258-4648DE85B441}" type="slidenum">
              <a:rPr lang="en-CA" smtClean="0"/>
              <a:pPr>
                <a:defRPr/>
              </a:pPr>
              <a:t>26</a:t>
            </a:fld>
            <a:endParaRPr lang="en-CA"/>
          </a:p>
        </p:txBody>
      </p:sp>
      <p:sp>
        <p:nvSpPr>
          <p:cNvPr id="16" name="TextBox 15"/>
          <p:cNvSpPr txBox="1"/>
          <p:nvPr/>
        </p:nvSpPr>
        <p:spPr>
          <a:xfrm>
            <a:off x="6553200" y="6324600"/>
            <a:ext cx="1073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11.20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47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TextBox 2"/>
          <p:cNvSpPr txBox="1">
            <a:spLocks noChangeArrowheads="1"/>
          </p:cNvSpPr>
          <p:nvPr/>
        </p:nvSpPr>
        <p:spPr bwMode="auto">
          <a:xfrm>
            <a:off x="19050" y="707708"/>
            <a:ext cx="8896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514350" indent="-51435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2">
              <a:buFont typeface="Wingdings" pitchFamily="2" charset="2"/>
              <a:buChar char="§"/>
            </a:pPr>
            <a:r>
              <a:rPr lang="en-US" altLang="en-US" sz="2800" b="1" i="1" dirty="0">
                <a:solidFill>
                  <a:srgbClr val="0070C0"/>
                </a:solidFill>
                <a:cs typeface="Times New Roman" pitchFamily="18" charset="0"/>
              </a:rPr>
              <a:t>G Protein-Linked (Metabotropic) Receptors:</a:t>
            </a:r>
          </a:p>
        </p:txBody>
      </p:sp>
      <p:sp>
        <p:nvSpPr>
          <p:cNvPr id="28678" name="Rectangle 3"/>
          <p:cNvSpPr>
            <a:spLocks noChangeArrowheads="1"/>
          </p:cNvSpPr>
          <p:nvPr/>
        </p:nvSpPr>
        <p:spPr bwMode="auto">
          <a:xfrm>
            <a:off x="425450" y="1176338"/>
            <a:ext cx="87185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en-US" altLang="en-US" sz="2800">
                <a:cs typeface="Times New Roman" pitchFamily="18" charset="0"/>
              </a:rPr>
              <a:t>Indirect, complex, slow (hundreds of msec) / prolonged </a:t>
            </a:r>
            <a:endParaRPr lang="en-CA" altLang="en-US" sz="2800"/>
          </a:p>
        </p:txBody>
      </p:sp>
      <p:sp>
        <p:nvSpPr>
          <p:cNvPr id="28680" name="Rectangle 3"/>
          <p:cNvSpPr>
            <a:spLocks noChangeArrowheads="1"/>
          </p:cNvSpPr>
          <p:nvPr/>
        </p:nvSpPr>
        <p:spPr bwMode="auto">
          <a:xfrm>
            <a:off x="425450" y="1676400"/>
            <a:ext cx="87185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en-US" altLang="en-US" sz="2800" dirty="0">
                <a:cs typeface="Times New Roman" pitchFamily="18" charset="0"/>
              </a:rPr>
              <a:t>G protein receptors are also transmembrane, but it contain no channels </a:t>
            </a:r>
            <a:endParaRPr lang="en-CA" altLang="en-US" sz="2800" dirty="0"/>
          </a:p>
        </p:txBody>
      </p:sp>
      <p:sp>
        <p:nvSpPr>
          <p:cNvPr id="28681" name="Rectangle 3"/>
          <p:cNvSpPr>
            <a:spLocks noChangeArrowheads="1"/>
          </p:cNvSpPr>
          <p:nvPr/>
        </p:nvSpPr>
        <p:spPr bwMode="auto">
          <a:xfrm>
            <a:off x="755650" y="2601913"/>
            <a:ext cx="8083550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Tx/>
              <a:buChar char="•"/>
            </a:pPr>
            <a:r>
              <a:rPr lang="en-US" altLang="en-US" sz="2800" dirty="0">
                <a:cs typeface="Times New Roman" pitchFamily="18" charset="0"/>
              </a:rPr>
              <a:t>NT/ligand (1</a:t>
            </a:r>
            <a:r>
              <a:rPr lang="en-US" altLang="en-US" sz="2800" baseline="30000" dirty="0">
                <a:cs typeface="Times New Roman" pitchFamily="18" charset="0"/>
              </a:rPr>
              <a:t>st</a:t>
            </a:r>
            <a:r>
              <a:rPr lang="en-US" altLang="en-US" sz="2800" dirty="0">
                <a:cs typeface="Times New Roman" pitchFamily="18" charset="0"/>
              </a:rPr>
              <a:t> messenger) binding </a:t>
            </a:r>
            <a:r>
              <a:rPr lang="en-US" altLang="en-US" sz="2000" dirty="0">
                <a:cs typeface="Times New Roman" pitchFamily="18" charset="0"/>
                <a:sym typeface="Wingdings" pitchFamily="2" charset="2"/>
              </a:rPr>
              <a:t></a:t>
            </a:r>
            <a:r>
              <a:rPr lang="en-US" altLang="en-US" sz="2800" dirty="0">
                <a:cs typeface="Times New Roman" pitchFamily="18" charset="0"/>
                <a:sym typeface="Wingdings" pitchFamily="2" charset="2"/>
              </a:rPr>
              <a:t> G protein conformation change   an enzyme is activated</a:t>
            </a:r>
          </a:p>
          <a:p>
            <a:pPr>
              <a:buFontTx/>
              <a:buChar char="•"/>
            </a:pPr>
            <a:r>
              <a:rPr lang="en-US" altLang="en-US" sz="2800" dirty="0">
                <a:sym typeface="Wingdings" pitchFamily="2" charset="2"/>
              </a:rPr>
              <a:t>Leads to production of a 2nd messenger</a:t>
            </a:r>
            <a:endParaRPr lang="en-CA" altLang="en-US" sz="2800" dirty="0">
              <a:sym typeface="Wingdings" pitchFamily="2" charset="2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EDAC4C-7C86-4E2C-8258-4648DE85B441}" type="slidenum">
              <a:rPr lang="en-CA" smtClean="0"/>
              <a:pPr>
                <a:defRPr/>
              </a:pPr>
              <a:t>27</a:t>
            </a:fld>
            <a:endParaRPr lang="en-CA"/>
          </a:p>
        </p:txBody>
      </p:sp>
      <p:pic>
        <p:nvPicPr>
          <p:cNvPr id="8" name="Picture 7" descr="C:\Frank\01 University of Ottawa\[04] 2013 Fall ANP1105E Human Anatomy &amp; Physiology I\2. Cellular Physiology of Nerve and Muscle\04] Tues Sep 17 2013\Frank\ch_11_labeled\figure_11_21_1_labeled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207" b="10389"/>
          <a:stretch/>
        </p:blipFill>
        <p:spPr bwMode="auto">
          <a:xfrm>
            <a:off x="1364304" y="3886200"/>
            <a:ext cx="6408096" cy="245230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403874" y="6335358"/>
            <a:ext cx="11588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11.21a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0" y="53340"/>
            <a:ext cx="9144000" cy="64611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CA" altLang="en-US" sz="3600" b="1" dirty="0">
                <a:solidFill>
                  <a:srgbClr val="C00000"/>
                </a:solidFill>
              </a:rPr>
              <a:t>Neurotransmitter Receptors </a:t>
            </a:r>
            <a:endParaRPr lang="en-CA" altLang="en-US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19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6" name="Picture 3" descr="C:\Users\NF2\Google Drive\Frank\01 University of Ottawa\2013 Fall ANP1105E Human Anatomy &amp; Physiology I\2. Cellular Physiology of Nerve and Muscle\04] Tues Sep 17 2013\Frank\ch_11_labeled\figure_11_21_2_label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148"/>
          <a:stretch>
            <a:fillRect/>
          </a:stretch>
        </p:blipFill>
        <p:spPr bwMode="auto">
          <a:xfrm>
            <a:off x="1189038" y="1219200"/>
            <a:ext cx="6718300" cy="530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Line 8"/>
          <p:cNvSpPr>
            <a:spLocks noChangeShapeType="1"/>
          </p:cNvSpPr>
          <p:nvPr/>
        </p:nvSpPr>
        <p:spPr bwMode="auto">
          <a:xfrm>
            <a:off x="7848600" y="5702300"/>
            <a:ext cx="4572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29" name="Line 9"/>
          <p:cNvSpPr>
            <a:spLocks noChangeShapeType="1"/>
          </p:cNvSpPr>
          <p:nvPr/>
        </p:nvSpPr>
        <p:spPr bwMode="auto">
          <a:xfrm>
            <a:off x="7861300" y="4381500"/>
            <a:ext cx="508000" cy="1905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30" name="Text Box 10"/>
          <p:cNvSpPr txBox="1">
            <a:spLocks noChangeArrowheads="1"/>
          </p:cNvSpPr>
          <p:nvPr/>
        </p:nvSpPr>
        <p:spPr bwMode="auto">
          <a:xfrm rot="16200000">
            <a:off x="8304212" y="4283076"/>
            <a:ext cx="549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en-US" altLang="en-US" sz="2400">
                <a:latin typeface="Calibri" pitchFamily="34" charset="0"/>
              </a:rPr>
              <a:t>. . .</a:t>
            </a:r>
          </a:p>
        </p:txBody>
      </p:sp>
      <p:sp>
        <p:nvSpPr>
          <p:cNvPr id="30731" name="Text Box 11"/>
          <p:cNvSpPr txBox="1">
            <a:spLocks noChangeArrowheads="1"/>
          </p:cNvSpPr>
          <p:nvPr/>
        </p:nvSpPr>
        <p:spPr bwMode="auto">
          <a:xfrm rot="16200000">
            <a:off x="8329612" y="5414963"/>
            <a:ext cx="549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en-US" altLang="en-US" sz="2400" dirty="0">
                <a:latin typeface="Calibri" pitchFamily="34" charset="0"/>
              </a:rPr>
              <a:t>. . 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EDAC4C-7C86-4E2C-8258-4648DE85B441}" type="slidenum">
              <a:rPr lang="en-CA" smtClean="0"/>
              <a:pPr>
                <a:defRPr/>
              </a:pPr>
              <a:t>28</a:t>
            </a:fld>
            <a:endParaRPr lang="en-CA"/>
          </a:p>
        </p:txBody>
      </p:sp>
      <p:sp>
        <p:nvSpPr>
          <p:cNvPr id="10" name="TextBox 9"/>
          <p:cNvSpPr txBox="1"/>
          <p:nvPr/>
        </p:nvSpPr>
        <p:spPr>
          <a:xfrm>
            <a:off x="6765957" y="6352401"/>
            <a:ext cx="11684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11.21b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8604" y="6488668"/>
            <a:ext cx="6625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FF0000"/>
                </a:solidFill>
              </a:rPr>
              <a:t>*</a:t>
            </a:r>
            <a:r>
              <a:rPr lang="en-CA" b="1" dirty="0" smtClean="0"/>
              <a:t>G protein changes shape, releases GDP, binds GTP (energy source) </a:t>
            </a:r>
            <a:endParaRPr lang="en-US" b="1" dirty="0"/>
          </a:p>
        </p:txBody>
      </p:sp>
      <p:sp>
        <p:nvSpPr>
          <p:cNvPr id="12" name="Rectangle 11"/>
          <p:cNvSpPr/>
          <p:nvPr/>
        </p:nvSpPr>
        <p:spPr>
          <a:xfrm>
            <a:off x="3356604" y="5529432"/>
            <a:ext cx="3000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>
                <a:solidFill>
                  <a:srgbClr val="FF0000"/>
                </a:solidFill>
              </a:rPr>
              <a:t>*</a:t>
            </a:r>
            <a:endParaRPr lang="en-US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0" y="53340"/>
            <a:ext cx="9144000" cy="64611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CA" altLang="en-US" sz="3600" b="1" dirty="0">
                <a:solidFill>
                  <a:srgbClr val="C00000"/>
                </a:solidFill>
              </a:rPr>
              <a:t>Neurotransmitter Receptors </a:t>
            </a:r>
            <a:endParaRPr lang="en-CA" altLang="en-US" sz="3600" dirty="0">
              <a:solidFill>
                <a:srgbClr val="C00000"/>
              </a:solidFill>
            </a:endParaRPr>
          </a:p>
        </p:txBody>
      </p:sp>
      <p:sp>
        <p:nvSpPr>
          <p:cNvPr id="14" name="TextBox 2"/>
          <p:cNvSpPr txBox="1">
            <a:spLocks noChangeArrowheads="1"/>
          </p:cNvSpPr>
          <p:nvPr/>
        </p:nvSpPr>
        <p:spPr bwMode="auto">
          <a:xfrm>
            <a:off x="19050" y="707708"/>
            <a:ext cx="8896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514350" indent="-51435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2">
              <a:buFont typeface="Wingdings" pitchFamily="2" charset="2"/>
              <a:buChar char="§"/>
            </a:pPr>
            <a:r>
              <a:rPr lang="en-US" altLang="en-US" sz="2800" b="1" i="1" dirty="0">
                <a:solidFill>
                  <a:srgbClr val="0070C0"/>
                </a:solidFill>
                <a:cs typeface="Times New Roman" pitchFamily="18" charset="0"/>
              </a:rPr>
              <a:t>G Protein-Linked (Metabotropic) </a:t>
            </a:r>
            <a:r>
              <a:rPr lang="en-US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Receptors</a:t>
            </a:r>
            <a:r>
              <a:rPr lang="en-US" altLang="en-US" sz="2800" i="1" dirty="0" smtClean="0">
                <a:solidFill>
                  <a:srgbClr val="0070C0"/>
                </a:solidFill>
                <a:cs typeface="Times New Roman" pitchFamily="18" charset="0"/>
              </a:rPr>
              <a:t> (continued)</a:t>
            </a:r>
            <a:r>
              <a:rPr lang="en-US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:</a:t>
            </a:r>
            <a:endParaRPr lang="en-US" altLang="en-US" sz="2800" b="1" i="1" dirty="0">
              <a:solidFill>
                <a:srgbClr val="0070C0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96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3" name="Line 9"/>
          <p:cNvSpPr>
            <a:spLocks noChangeShapeType="1"/>
          </p:cNvSpPr>
          <p:nvPr/>
        </p:nvSpPr>
        <p:spPr bwMode="auto">
          <a:xfrm>
            <a:off x="1130300" y="4114800"/>
            <a:ext cx="241300" cy="10055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 rot="17719643">
            <a:off x="695754" y="3720348"/>
            <a:ext cx="549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en-US" altLang="en-US" sz="2400" dirty="0">
                <a:latin typeface="Calibri" pitchFamily="34" charset="0"/>
              </a:rPr>
              <a:t>. . .</a:t>
            </a:r>
          </a:p>
        </p:txBody>
      </p:sp>
      <p:pic>
        <p:nvPicPr>
          <p:cNvPr id="3175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82"/>
          <a:stretch>
            <a:fillRect/>
          </a:stretch>
        </p:blipFill>
        <p:spPr bwMode="auto">
          <a:xfrm>
            <a:off x="1382358" y="1371600"/>
            <a:ext cx="6355856" cy="529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086" r="86490" b="2586"/>
          <a:stretch>
            <a:fillRect/>
          </a:stretch>
        </p:blipFill>
        <p:spPr bwMode="auto">
          <a:xfrm>
            <a:off x="1371430" y="6383692"/>
            <a:ext cx="1176338" cy="15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EDAC4C-7C86-4E2C-8258-4648DE85B441}" type="slidenum">
              <a:rPr lang="en-CA" smtClean="0"/>
              <a:pPr>
                <a:defRPr/>
              </a:pPr>
              <a:t>29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>
          <a:xfrm>
            <a:off x="6477000" y="6428601"/>
            <a:ext cx="11684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11.21b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0" y="53340"/>
            <a:ext cx="9144000" cy="64611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CA" altLang="en-US" sz="3600" b="1" dirty="0">
                <a:solidFill>
                  <a:srgbClr val="C00000"/>
                </a:solidFill>
              </a:rPr>
              <a:t>Neurotransmitter Receptors </a:t>
            </a:r>
            <a:endParaRPr lang="en-CA" altLang="en-US" sz="3600" dirty="0">
              <a:solidFill>
                <a:srgbClr val="C00000"/>
              </a:solidFill>
            </a:endParaRPr>
          </a:p>
        </p:txBody>
      </p:sp>
      <p:sp>
        <p:nvSpPr>
          <p:cNvPr id="12" name="TextBox 2"/>
          <p:cNvSpPr txBox="1">
            <a:spLocks noChangeArrowheads="1"/>
          </p:cNvSpPr>
          <p:nvPr/>
        </p:nvSpPr>
        <p:spPr bwMode="auto">
          <a:xfrm>
            <a:off x="19050" y="707708"/>
            <a:ext cx="8896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514350" indent="-51435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2">
              <a:buFont typeface="Wingdings" pitchFamily="2" charset="2"/>
              <a:buChar char="§"/>
            </a:pPr>
            <a:r>
              <a:rPr lang="en-US" altLang="en-US" sz="2800" b="1" i="1" dirty="0">
                <a:solidFill>
                  <a:srgbClr val="0070C0"/>
                </a:solidFill>
                <a:cs typeface="Times New Roman" pitchFamily="18" charset="0"/>
              </a:rPr>
              <a:t>G Protein-Linked (Metabotropic) </a:t>
            </a:r>
            <a:r>
              <a:rPr lang="en-US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Receptors</a:t>
            </a:r>
            <a:r>
              <a:rPr lang="en-US" altLang="en-US" sz="2800" i="1" dirty="0" smtClean="0">
                <a:solidFill>
                  <a:srgbClr val="0070C0"/>
                </a:solidFill>
                <a:cs typeface="Times New Roman" pitchFamily="18" charset="0"/>
              </a:rPr>
              <a:t> (continued)</a:t>
            </a:r>
            <a:r>
              <a:rPr lang="en-US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:</a:t>
            </a:r>
            <a:endParaRPr lang="en-US" altLang="en-US" sz="2800" b="1" i="1" dirty="0">
              <a:solidFill>
                <a:srgbClr val="0070C0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03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9D948-ABCD-4603-885A-4FF7DBA67FFE}" type="slidenum">
              <a:rPr lang="en-CA" smtClean="0"/>
              <a:t>30</a:t>
            </a:fld>
            <a:endParaRPr lang="en-CA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58200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Integration/Modification of Synaptic Events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00" y="819366"/>
            <a:ext cx="8897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2" indent="-45720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Multiple Events:</a:t>
            </a:r>
            <a:endParaRPr lang="en-US" altLang="en-US" sz="2800" b="1" i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1378" y="1229958"/>
            <a:ext cx="86426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A single nerve cell has 1,000 - 10,000 axon terminals making synapses</a:t>
            </a:r>
          </a:p>
        </p:txBody>
      </p:sp>
      <p:sp>
        <p:nvSpPr>
          <p:cNvPr id="8" name="Rectangle 7"/>
          <p:cNvSpPr/>
          <p:nvPr/>
        </p:nvSpPr>
        <p:spPr>
          <a:xfrm>
            <a:off x="500232" y="2571088"/>
            <a:ext cx="86426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Each neuron’s axon hillock keeps a running account of all signals it receives (post-synaptic neuron)</a:t>
            </a:r>
          </a:p>
        </p:txBody>
      </p:sp>
      <p:sp>
        <p:nvSpPr>
          <p:cNvPr id="9" name="Rectangle 8"/>
          <p:cNvSpPr/>
          <p:nvPr/>
        </p:nvSpPr>
        <p:spPr>
          <a:xfrm>
            <a:off x="1033632" y="2090568"/>
            <a:ext cx="7957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Each signal excitatory/inhibitory, and can repeat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33632" y="3408394"/>
            <a:ext cx="7957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cs typeface="Times New Roman" pitchFamily="18" charset="0"/>
              </a:rPr>
              <a:t>Acts as a neural integrator, as signals summate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11884" y="3803477"/>
            <a:ext cx="86426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US" sz="2800" dirty="0" smtClean="0">
                <a:cs typeface="Times New Roman" pitchFamily="18" charset="0"/>
              </a:rPr>
              <a:t>4 </a:t>
            </a:r>
            <a:r>
              <a:rPr lang="en-US" sz="2800" dirty="0">
                <a:cs typeface="Times New Roman" pitchFamily="18" charset="0"/>
              </a:rPr>
              <a:t>V</a:t>
            </a:r>
            <a:r>
              <a:rPr lang="en-US" sz="2800" dirty="0" smtClean="0">
                <a:cs typeface="Times New Roman" pitchFamily="18" charset="0"/>
              </a:rPr>
              <a:t>ery simple examples:</a:t>
            </a:r>
          </a:p>
        </p:txBody>
      </p:sp>
      <p:pic>
        <p:nvPicPr>
          <p:cNvPr id="13" name="Picture 12" descr="C:\Frank\01 University of Ottawa\2013 Fall ANP1105E Human Anatomy &amp; Physiology I\2. Cellular Physiology of Nerve and Muscle\04] Tues Sep 17 2013\Frank\ch_11_labeled\figure_11_19_labeled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0" r="3558" b="69647"/>
          <a:stretch/>
        </p:blipFill>
        <p:spPr bwMode="auto">
          <a:xfrm>
            <a:off x="164052" y="4367901"/>
            <a:ext cx="7010364" cy="128256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3" descr="C:\Frank\01 University of Ottawa\2013 Fall ANP1105E Human Anatomy &amp; Physiology I\2. Cellular Physiology of Nerve and Muscle\04] Tues Sep 17 2013\Frank\ch_11_labeled\figure_11_19d_labeled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813" r="37135"/>
          <a:stretch/>
        </p:blipFill>
        <p:spPr bwMode="auto">
          <a:xfrm>
            <a:off x="7262304" y="4658975"/>
            <a:ext cx="1787362" cy="8588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93706" y="5704242"/>
            <a:ext cx="1629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2">
              <a:defRPr/>
            </a:pPr>
            <a:r>
              <a:rPr lang="en-US" altLang="en-US" b="1" dirty="0" smtClean="0">
                <a:latin typeface="+mn-lt"/>
                <a:cs typeface="Times New Roman" pitchFamily="18" charset="0"/>
              </a:rPr>
              <a:t>No Summation</a:t>
            </a:r>
            <a:endParaRPr lang="en-US" altLang="en-US" b="1" dirty="0">
              <a:latin typeface="+mn-lt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52300" y="5704242"/>
            <a:ext cx="16291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2">
              <a:defRPr/>
            </a:pPr>
            <a:r>
              <a:rPr lang="en-US" altLang="en-US" b="1" dirty="0" smtClean="0">
                <a:latin typeface="+mn-lt"/>
                <a:cs typeface="Times New Roman" pitchFamily="18" charset="0"/>
              </a:rPr>
              <a:t>Temporal  Summation of </a:t>
            </a:r>
            <a:r>
              <a:rPr lang="en-US" altLang="en-US" b="1" dirty="0" smtClean="0">
                <a:solidFill>
                  <a:srgbClr val="009900"/>
                </a:solidFill>
                <a:latin typeface="+mn-lt"/>
                <a:cs typeface="Times New Roman" pitchFamily="18" charset="0"/>
              </a:rPr>
              <a:t>EPSPs</a:t>
            </a:r>
            <a:endParaRPr lang="en-US" altLang="en-US" b="1" dirty="0">
              <a:solidFill>
                <a:srgbClr val="0099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810000" y="5715000"/>
            <a:ext cx="16291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2">
              <a:defRPr/>
            </a:pPr>
            <a:r>
              <a:rPr lang="en-US" altLang="en-US" b="1" dirty="0" smtClean="0">
                <a:latin typeface="+mn-lt"/>
                <a:cs typeface="Times New Roman" pitchFamily="18" charset="0"/>
              </a:rPr>
              <a:t>Spatial Summation of </a:t>
            </a:r>
            <a:r>
              <a:rPr lang="en-US" altLang="en-US" b="1" dirty="0" smtClean="0">
                <a:solidFill>
                  <a:srgbClr val="009900"/>
                </a:solidFill>
                <a:latin typeface="+mn-lt"/>
                <a:cs typeface="Times New Roman" pitchFamily="18" charset="0"/>
              </a:rPr>
              <a:t>EPSPs</a:t>
            </a:r>
            <a:endParaRPr lang="en-US" altLang="en-US" b="1" dirty="0">
              <a:solidFill>
                <a:srgbClr val="00990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62600" y="5715000"/>
            <a:ext cx="17526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2">
              <a:defRPr/>
            </a:pPr>
            <a:r>
              <a:rPr lang="en-US" altLang="en-US" b="1" dirty="0" smtClean="0">
                <a:latin typeface="+mn-lt"/>
                <a:cs typeface="Times New Roman" pitchFamily="18" charset="0"/>
              </a:rPr>
              <a:t>Spatial Summation of </a:t>
            </a:r>
            <a:r>
              <a:rPr lang="en-US" altLang="en-US" b="1" dirty="0" smtClean="0">
                <a:solidFill>
                  <a:srgbClr val="009900"/>
                </a:solidFill>
                <a:latin typeface="+mn-lt"/>
                <a:cs typeface="Times New Roman" pitchFamily="18" charset="0"/>
              </a:rPr>
              <a:t>EPSPs</a:t>
            </a:r>
            <a:r>
              <a:rPr lang="en-US" altLang="en-US" b="1" dirty="0" smtClean="0">
                <a:latin typeface="+mn-lt"/>
                <a:cs typeface="Times New Roman" pitchFamily="18" charset="0"/>
              </a:rPr>
              <a:t> and IPSPs</a:t>
            </a:r>
            <a:endParaRPr lang="en-US" altLang="en-US" b="1" dirty="0"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46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0" y="81280"/>
            <a:ext cx="9144000" cy="64611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CA" altLang="en-US" sz="3600" b="1" dirty="0" smtClean="0">
                <a:solidFill>
                  <a:srgbClr val="C00000"/>
                </a:solidFill>
              </a:rPr>
              <a:t>Patterns of Neural Processing </a:t>
            </a:r>
            <a:endParaRPr lang="en-CA" altLang="en-US" sz="3600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758" y="762000"/>
            <a:ext cx="8896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514350" indent="-51435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lvl="2" indent="-457200">
              <a:buFont typeface="Wingdings" panose="05000000000000000000" pitchFamily="2" charset="2"/>
              <a:buChar char="§"/>
            </a:pPr>
            <a:r>
              <a:rPr lang="en-US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Serial Processing:</a:t>
            </a:r>
            <a:endParaRPr lang="en-US" altLang="en-US" sz="2800" b="1" i="1" dirty="0">
              <a:solidFill>
                <a:srgbClr val="0070C0"/>
              </a:solidFill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61218" y="3081168"/>
            <a:ext cx="16511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b="1" dirty="0" smtClean="0"/>
              <a:t>Spinal Reflex </a:t>
            </a:r>
            <a:r>
              <a:rPr lang="en-CA" sz="1400" b="1" i="1" dirty="0" smtClean="0"/>
              <a:t>Arc</a:t>
            </a:r>
            <a:endParaRPr lang="en-CA" sz="1400" b="1" i="1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17158" y="1151292"/>
            <a:ext cx="506924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en-US" altLang="en-US" sz="2800" dirty="0" smtClean="0">
                <a:cs typeface="Times New Roman" pitchFamily="18" charset="0"/>
              </a:rPr>
              <a:t>One neuron stimulates the next, which stimulates the next, and so on</a:t>
            </a:r>
            <a:endParaRPr lang="en-CA" altLang="en-US" sz="2800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24926" y="2394519"/>
            <a:ext cx="50692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en-US" altLang="en-US" sz="2800" dirty="0" smtClean="0">
                <a:cs typeface="Times New Roman" pitchFamily="18" charset="0"/>
              </a:rPr>
              <a:t>All-or-nothing response</a:t>
            </a:r>
            <a:endParaRPr lang="en-CA" altLang="en-US" sz="2800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02516" y="2784489"/>
            <a:ext cx="506924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en-US" altLang="en-US" sz="2800" dirty="0" smtClean="0">
                <a:cs typeface="Times New Roman" pitchFamily="18" charset="0"/>
              </a:rPr>
              <a:t>Examples:</a:t>
            </a:r>
            <a:endParaRPr lang="en-CA" altLang="en-US" sz="2800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748560" y="3199822"/>
            <a:ext cx="47028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 smtClean="0">
                <a:cs typeface="Times New Roman" pitchFamily="18" charset="0"/>
              </a:rPr>
              <a:t>Motor: spinal reflex  </a:t>
            </a:r>
            <a:endParaRPr lang="en-CA" altLang="en-US" sz="2800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748560" y="5725180"/>
            <a:ext cx="79794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 smtClean="0">
                <a:cs typeface="Times New Roman" pitchFamily="18" charset="0"/>
              </a:rPr>
              <a:t>Sensory: ‘straight-through’ receptor </a:t>
            </a:r>
            <a:r>
              <a:rPr lang="en-US" altLang="en-US" sz="2000" dirty="0" smtClean="0">
                <a:cs typeface="Times New Roman" pitchFamily="18" charset="0"/>
                <a:sym typeface="Wingdings" panose="05000000000000000000" pitchFamily="2" charset="2"/>
              </a:rPr>
              <a:t></a:t>
            </a:r>
            <a:r>
              <a:rPr lang="en-US" altLang="en-US" sz="2800" dirty="0" smtClean="0">
                <a:cs typeface="Times New Roman" pitchFamily="18" charset="0"/>
                <a:sym typeface="Wingdings" panose="05000000000000000000" pitchFamily="2" charset="2"/>
              </a:rPr>
              <a:t> brain</a:t>
            </a:r>
            <a:r>
              <a:rPr lang="en-US" altLang="en-US" sz="2800" dirty="0" smtClean="0">
                <a:cs typeface="Times New Roman" pitchFamily="18" charset="0"/>
              </a:rPr>
              <a:t>  </a:t>
            </a:r>
            <a:endParaRPr lang="en-CA" altLang="en-US" sz="2800" dirty="0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255080" y="3601128"/>
            <a:ext cx="78889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altLang="en-US" sz="2800" dirty="0" smtClean="0">
                <a:cs typeface="Times New Roman" pitchFamily="18" charset="0"/>
              </a:rPr>
              <a:t>Rapid automated stereotyped (always same) </a:t>
            </a:r>
            <a:endParaRPr lang="en-CA" altLang="en-US" sz="2800" dirty="0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229958" y="4005748"/>
            <a:ext cx="78889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altLang="en-US" sz="2800" dirty="0" smtClean="0">
                <a:cs typeface="Times New Roman" pitchFamily="18" charset="0"/>
              </a:rPr>
              <a:t>Repetitious and dependable </a:t>
            </a:r>
            <a:endParaRPr lang="en-CA" altLang="en-US" sz="2800" dirty="0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221912" y="4429780"/>
            <a:ext cx="78889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altLang="en-US" sz="2800" i="1" dirty="0">
                <a:cs typeface="Times New Roman" pitchFamily="18" charset="0"/>
              </a:rPr>
              <a:t>e</a:t>
            </a:r>
            <a:r>
              <a:rPr lang="en-US" altLang="en-US" sz="2800" i="1" dirty="0" smtClean="0">
                <a:cs typeface="Times New Roman" pitchFamily="18" charset="0"/>
              </a:rPr>
              <a:t>g</a:t>
            </a:r>
            <a:r>
              <a:rPr lang="en-US" altLang="en-US" sz="2800" dirty="0" smtClean="0">
                <a:cs typeface="Times New Roman" pitchFamily="18" charset="0"/>
              </a:rPr>
              <a:t> Hot object/jerk hand, startle eye/blink</a:t>
            </a:r>
            <a:endParaRPr lang="en-CA" altLang="en-US" sz="2800" dirty="0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219200" y="4843054"/>
            <a:ext cx="78889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altLang="en-US" sz="2800" dirty="0" smtClean="0">
                <a:cs typeface="Times New Roman" pitchFamily="18" charset="0"/>
              </a:rPr>
              <a:t>Response occurs over neural pathway: </a:t>
            </a:r>
            <a:r>
              <a:rPr lang="en-US" altLang="en-US" sz="2800" i="1" dirty="0" smtClean="0">
                <a:cs typeface="Times New Roman" pitchFamily="18" charset="0"/>
              </a:rPr>
              <a:t>reflex arc.</a:t>
            </a:r>
            <a:r>
              <a:rPr lang="en-US" altLang="en-US" sz="2800" dirty="0" smtClean="0">
                <a:cs typeface="Times New Roman" pitchFamily="18" charset="0"/>
              </a:rPr>
              <a:t>  </a:t>
            </a:r>
            <a:endParaRPr lang="en-CA" altLang="en-US" sz="2800" dirty="0"/>
          </a:p>
        </p:txBody>
      </p:sp>
      <p:pic>
        <p:nvPicPr>
          <p:cNvPr id="5123" name="Picture 3" descr="ar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6042" y="762000"/>
            <a:ext cx="3895317" cy="230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050716" y="2471568"/>
            <a:ext cx="116541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050" b="1" dirty="0" smtClean="0"/>
              <a:t>(Muscle/gland)</a:t>
            </a:r>
            <a:endParaRPr lang="en-CA" sz="1050" b="1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720326" y="5224948"/>
            <a:ext cx="7315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/>
            <a:r>
              <a:rPr lang="en-US" altLang="en-US" sz="2800" dirty="0" smtClean="0">
                <a:cs typeface="Times New Roman" pitchFamily="18" charset="0"/>
              </a:rPr>
              <a:t>Note 5 essential components - brain not included  </a:t>
            </a:r>
            <a:endParaRPr lang="en-CA" altLang="en-US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EDAC4C-7C86-4E2C-8258-4648DE85B441}" type="slidenum">
              <a:rPr lang="en-CA" smtClean="0"/>
              <a:pPr>
                <a:defRPr/>
              </a:pPr>
              <a:t>31</a:t>
            </a:fld>
            <a:endParaRPr lang="en-CA"/>
          </a:p>
        </p:txBody>
      </p:sp>
      <p:sp>
        <p:nvSpPr>
          <p:cNvPr id="19" name="TextBox 18"/>
          <p:cNvSpPr txBox="1"/>
          <p:nvPr/>
        </p:nvSpPr>
        <p:spPr>
          <a:xfrm>
            <a:off x="4775139" y="3152001"/>
            <a:ext cx="10738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11.24</a:t>
            </a:r>
            <a:endParaRPr lang="en-US" sz="1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065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17158" y="1151292"/>
            <a:ext cx="84899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en-US" altLang="en-US" sz="2800" dirty="0" smtClean="0">
                <a:cs typeface="Times New Roman" pitchFamily="18" charset="0"/>
              </a:rPr>
              <a:t>Inputs segregated into many pathways</a:t>
            </a:r>
            <a:endParaRPr lang="en-CA" altLang="en-US" sz="2800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24926" y="1545832"/>
            <a:ext cx="84899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en-US" altLang="en-US" sz="2800" dirty="0" smtClean="0">
                <a:cs typeface="Times New Roman" pitchFamily="18" charset="0"/>
              </a:rPr>
              <a:t>Different neural circuits working simultaneously</a:t>
            </a:r>
            <a:endParaRPr lang="en-CA" altLang="en-US" sz="2800" dirty="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29704" y="1938168"/>
            <a:ext cx="84899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en-US" altLang="en-US" sz="2800" dirty="0" smtClean="0">
                <a:cs typeface="Times New Roman" pitchFamily="18" charset="0"/>
              </a:rPr>
              <a:t>Not automated stereotyped, or repetitious</a:t>
            </a:r>
            <a:endParaRPr lang="en-CA" altLang="en-US" sz="2800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02516" y="2774002"/>
            <a:ext cx="84899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en-US" altLang="en-US" sz="2800" dirty="0" smtClean="0">
                <a:cs typeface="Times New Roman" pitchFamily="18" charset="0"/>
              </a:rPr>
              <a:t>Example: step on a nail while barefoot:</a:t>
            </a:r>
            <a:endParaRPr lang="en-CA" altLang="en-US" sz="2800" dirty="0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786506" y="3188748"/>
            <a:ext cx="561258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 smtClean="0">
                <a:cs typeface="Times New Roman" pitchFamily="18" charset="0"/>
              </a:rPr>
              <a:t>Serial processing: spinal reflex arc</a:t>
            </a:r>
            <a:endParaRPr lang="en-CA" altLang="en-US" sz="2800" dirty="0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784410" y="4407948"/>
            <a:ext cx="561467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2800" dirty="0" smtClean="0">
                <a:cs typeface="Times New Roman" pitchFamily="18" charset="0"/>
              </a:rPr>
              <a:t>Parallel processing: pain/pressure impulses speed to brain, which:</a:t>
            </a:r>
            <a:endParaRPr lang="en-CA" altLang="en-US" sz="2800" dirty="0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068002" y="3613674"/>
            <a:ext cx="533108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altLang="en-US" sz="2800" dirty="0" smtClean="0">
                <a:cs typeface="Times New Roman" pitchFamily="18" charset="0"/>
              </a:rPr>
              <a:t>No thought/analysis -automatic</a:t>
            </a:r>
            <a:endParaRPr lang="en-CA" altLang="en-US" sz="2800" dirty="0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062608" y="5233602"/>
            <a:ext cx="324062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altLang="en-US" sz="2800" dirty="0" smtClean="0">
                <a:cs typeface="Times New Roman" pitchFamily="18" charset="0"/>
              </a:rPr>
              <a:t>Recognizes cause</a:t>
            </a:r>
            <a:endParaRPr lang="en-CA" altLang="en-US" sz="2800" dirty="0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059618" y="4016506"/>
            <a:ext cx="396958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altLang="en-US" sz="2800" dirty="0" smtClean="0">
                <a:cs typeface="Times New Roman" pitchFamily="18" charset="0"/>
              </a:rPr>
              <a:t>R</a:t>
            </a:r>
            <a:r>
              <a:rPr lang="en-US" altLang="en-US" sz="2800" dirty="0" smtClean="0">
                <a:cs typeface="Times New Roman" pitchFamily="18" charset="0"/>
                <a:sym typeface="Wingdings" panose="05000000000000000000" pitchFamily="2" charset="2"/>
              </a:rPr>
              <a:t>apidly withdraw foot</a:t>
            </a:r>
            <a:endParaRPr lang="en-CA" altLang="en-US" sz="2800" dirty="0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4111317" y="5224632"/>
            <a:ext cx="324062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altLang="en-US" sz="2800" dirty="0" smtClean="0">
                <a:cs typeface="Times New Roman" pitchFamily="18" charset="0"/>
              </a:rPr>
              <a:t>Assesses damage</a:t>
            </a:r>
            <a:endParaRPr lang="en-CA" altLang="en-US" sz="2800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1048860" y="5639116"/>
            <a:ext cx="32815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altLang="en-US" sz="2800" dirty="0" smtClean="0">
                <a:cs typeface="Times New Roman" pitchFamily="18" charset="0"/>
              </a:rPr>
              <a:t>Chooses response </a:t>
            </a:r>
            <a:endParaRPr lang="en-CA" altLang="en-US" sz="2800" dirty="0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1027344" y="6041632"/>
            <a:ext cx="77724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altLang="en-US" sz="2800" dirty="0" smtClean="0">
                <a:cs typeface="Times New Roman" pitchFamily="18" charset="0"/>
              </a:rPr>
              <a:t>Rub foot/apply medicine/cry for help/next move</a:t>
            </a:r>
            <a:endParaRPr lang="en-CA" altLang="en-US" sz="2800" dirty="0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46442" y="2351442"/>
            <a:ext cx="86954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Font typeface="Courier New" pitchFamily="49" charset="0"/>
              <a:buChar char="o"/>
            </a:pPr>
            <a:r>
              <a:rPr lang="en-US" altLang="en-US" sz="2800" dirty="0" smtClean="0">
                <a:cs typeface="Times New Roman" pitchFamily="18" charset="0"/>
              </a:rPr>
              <a:t>High level: quickly process large amounts of information </a:t>
            </a:r>
            <a:endParaRPr lang="en-CA" altLang="en-US" sz="2800" i="1" dirty="0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4222781" y="5638800"/>
            <a:ext cx="435261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altLang="en-US" sz="2800" dirty="0" smtClean="0">
                <a:cs typeface="Times New Roman" pitchFamily="18" charset="0"/>
              </a:rPr>
              <a:t>Put this into action </a:t>
            </a:r>
            <a:endParaRPr lang="en-CA" altLang="en-US" sz="2800" dirty="0"/>
          </a:p>
        </p:txBody>
      </p:sp>
      <p:pic>
        <p:nvPicPr>
          <p:cNvPr id="6146" name="Picture 2" descr="ANd9GcT_FtpS-V5Oj2IcL0660LwkSbOxohlBy1XvIluJHSNSUUz_xZY9B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3267075"/>
            <a:ext cx="259080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EDAC4C-7C86-4E2C-8258-4648DE85B441}" type="slidenum">
              <a:rPr lang="en-CA" smtClean="0"/>
              <a:pPr>
                <a:defRPr/>
              </a:pPr>
              <a:t>32</a:t>
            </a:fld>
            <a:endParaRPr lang="en-CA"/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0" y="81280"/>
            <a:ext cx="9144000" cy="64611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CA" altLang="en-US" sz="3600" b="1" dirty="0" smtClean="0">
                <a:solidFill>
                  <a:srgbClr val="C00000"/>
                </a:solidFill>
              </a:rPr>
              <a:t>Patterns of Neural Processing </a:t>
            </a:r>
            <a:endParaRPr lang="en-CA" altLang="en-US" sz="3600" dirty="0">
              <a:solidFill>
                <a:srgbClr val="C00000"/>
              </a:solidFill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10758" y="762000"/>
            <a:ext cx="8896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514350" indent="-51435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457200" lvl="2" indent="-457200">
              <a:buFont typeface="Wingdings" panose="05000000000000000000" pitchFamily="2" charset="2"/>
              <a:buChar char="§"/>
            </a:pPr>
            <a:r>
              <a:rPr lang="en-US" altLang="en-US" sz="2800" b="1" i="1" dirty="0" smtClean="0">
                <a:solidFill>
                  <a:srgbClr val="0070C0"/>
                </a:solidFill>
                <a:cs typeface="Times New Roman" pitchFamily="18" charset="0"/>
              </a:rPr>
              <a:t>Parallel Processing:</a:t>
            </a:r>
            <a:endParaRPr lang="en-US" altLang="en-US" sz="2800" b="1" i="1" dirty="0">
              <a:solidFill>
                <a:srgbClr val="0070C0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21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3FE817-47EF-4FF8-9FDA-48E71C1E37AD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0" y="419644"/>
            <a:ext cx="9144000" cy="646112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3600" b="1" dirty="0" smtClean="0">
                <a:solidFill>
                  <a:srgbClr val="C00000"/>
                </a:solidFill>
                <a:latin typeface="+mn-lt"/>
              </a:rPr>
              <a:t>Next Lecture – Wed Mar 18 </a:t>
            </a:r>
            <a:endParaRPr lang="en-CA" sz="3600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399" y="1361736"/>
            <a:ext cx="85474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lvl="2" indent="-514350">
              <a:buFont typeface="Wingdings" panose="05000000000000000000" pitchFamily="2" charset="2"/>
              <a:buChar char="§"/>
              <a:defRPr/>
            </a:pPr>
            <a:r>
              <a:rPr lang="en-US" altLang="en-US" sz="2800" b="1" i="1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The Peripheral Nervous System, Parts 1 and 3</a:t>
            </a:r>
            <a:endParaRPr lang="en-US" altLang="en-US" sz="2800" b="1" i="1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63390" y="1753494"/>
            <a:ext cx="4114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CA" sz="2800" dirty="0" smtClean="0"/>
              <a:t>Sensory Receptors and Sensation</a:t>
            </a:r>
            <a:r>
              <a:rPr lang="en-US" sz="2800" dirty="0">
                <a:cs typeface="Times New Roman" pitchFamily="18" charset="0"/>
              </a:rPr>
              <a:t> (Ch 13, </a:t>
            </a:r>
            <a:r>
              <a:rPr lang="en-US" sz="2800" i="1" dirty="0">
                <a:cs typeface="Times New Roman" pitchFamily="18" charset="0"/>
              </a:rPr>
              <a:t>pp </a:t>
            </a:r>
            <a:r>
              <a:rPr lang="en-US" sz="2800" dirty="0" smtClean="0">
                <a:cs typeface="Times New Roman" pitchFamily="18" charset="0"/>
              </a:rPr>
              <a:t>483-490)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75042" y="3552451"/>
            <a:ext cx="39731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en-CA" sz="2800" dirty="0" smtClean="0">
                <a:latin typeface="+mn-lt"/>
              </a:rPr>
              <a:t>Motor Endings and Motor Act</a:t>
            </a:r>
            <a:r>
              <a:rPr lang="en-CA" sz="2800" dirty="0" smtClean="0"/>
              <a:t>ivity</a:t>
            </a:r>
            <a:r>
              <a:rPr lang="en-US" sz="2800" dirty="0">
                <a:cs typeface="Times New Roman" pitchFamily="18" charset="0"/>
              </a:rPr>
              <a:t> (Ch 13, </a:t>
            </a:r>
            <a:r>
              <a:rPr lang="en-US" sz="2800" i="1" dirty="0">
                <a:cs typeface="Times New Roman" pitchFamily="18" charset="0"/>
              </a:rPr>
              <a:t>pp </a:t>
            </a:r>
            <a:r>
              <a:rPr lang="en-US" sz="2800" dirty="0" smtClean="0">
                <a:cs typeface="Times New Roman" pitchFamily="18" charset="0"/>
              </a:rPr>
              <a:t>511-513)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894" y="6226445"/>
            <a:ext cx="9144000" cy="479155"/>
          </a:xfrm>
          <a:prstGeom prst="rect">
            <a:avLst/>
          </a:prstGeom>
        </p:spPr>
        <p:txBody>
          <a:bodyPr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CA" sz="2400" b="1" dirty="0" smtClean="0">
                <a:solidFill>
                  <a:srgbClr val="009900"/>
                </a:solidFill>
                <a:latin typeface="+mn-lt"/>
              </a:rPr>
              <a:t>No Mastering A&amp;P Assignment is due</a:t>
            </a:r>
            <a:endParaRPr lang="en-CA" sz="2400" dirty="0">
              <a:solidFill>
                <a:srgbClr val="009900"/>
              </a:solidFill>
              <a:latin typeface="+mn-lt"/>
            </a:endParaRPr>
          </a:p>
        </p:txBody>
      </p:sp>
      <p:pic>
        <p:nvPicPr>
          <p:cNvPr id="12" name="Picture 11" descr="http://wpmedia.o.canada.com/2014/01/cdn_skating_championships_20140112_213776858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453967"/>
            <a:ext cx="4115316" cy="2620382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Rectangle 12"/>
          <p:cNvSpPr/>
          <p:nvPr/>
        </p:nvSpPr>
        <p:spPr>
          <a:xfrm>
            <a:off x="5486400" y="4724400"/>
            <a:ext cx="3079433" cy="2400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Kaitlyn Weaver and Andrew </a:t>
            </a:r>
            <a:r>
              <a:rPr lang="en-US" sz="1400" dirty="0" smtClean="0">
                <a:solidFill>
                  <a:schemeClr val="bg1"/>
                </a:solidFill>
              </a:rPr>
              <a:t>Poje (2014)</a:t>
            </a: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14" name="Picture 2" descr="http://www-fp.pearsonhighered.com/bigcovers/032169639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137160"/>
            <a:ext cx="1019175" cy="1234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58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2392</TotalTime>
  <Words>2006</Words>
  <Application>Microsoft Office PowerPoint</Application>
  <PresentationFormat>On-screen Show (4:3)</PresentationFormat>
  <Paragraphs>375</Paragraphs>
  <Slides>33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Courier New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PsychEMR, Inc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NF2</dc:creator>
  <cp:lastModifiedBy>Manon Maurice</cp:lastModifiedBy>
  <cp:revision>267</cp:revision>
  <dcterms:created xsi:type="dcterms:W3CDTF">2013-09-17T01:47:35Z</dcterms:created>
  <dcterms:modified xsi:type="dcterms:W3CDTF">2015-04-07T22:33:50Z</dcterms:modified>
</cp:coreProperties>
</file>