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4"/>
  </p:notesMasterIdLst>
  <p:handoutMasterIdLst>
    <p:handoutMasterId r:id="rId85"/>
  </p:handoutMasterIdLst>
  <p:sldIdLst>
    <p:sldId id="582" r:id="rId2"/>
    <p:sldId id="595" r:id="rId3"/>
    <p:sldId id="521" r:id="rId4"/>
    <p:sldId id="564" r:id="rId5"/>
    <p:sldId id="571" r:id="rId6"/>
    <p:sldId id="581" r:id="rId7"/>
    <p:sldId id="575" r:id="rId8"/>
    <p:sldId id="579" r:id="rId9"/>
    <p:sldId id="569" r:id="rId10"/>
    <p:sldId id="576" r:id="rId11"/>
    <p:sldId id="577" r:id="rId12"/>
    <p:sldId id="572" r:id="rId13"/>
    <p:sldId id="411" r:id="rId14"/>
    <p:sldId id="284" r:id="rId15"/>
    <p:sldId id="352" r:id="rId16"/>
    <p:sldId id="390" r:id="rId17"/>
    <p:sldId id="602" r:id="rId18"/>
    <p:sldId id="353" r:id="rId19"/>
    <p:sldId id="410" r:id="rId20"/>
    <p:sldId id="409" r:id="rId21"/>
    <p:sldId id="401" r:id="rId22"/>
    <p:sldId id="452" r:id="rId23"/>
    <p:sldId id="399" r:id="rId24"/>
    <p:sldId id="450" r:id="rId25"/>
    <p:sldId id="277" r:id="rId26"/>
    <p:sldId id="294" r:id="rId27"/>
    <p:sldId id="584" r:id="rId28"/>
    <p:sldId id="585" r:id="rId29"/>
    <p:sldId id="586" r:id="rId30"/>
    <p:sldId id="588" r:id="rId31"/>
    <p:sldId id="596" r:id="rId32"/>
    <p:sldId id="589" r:id="rId33"/>
    <p:sldId id="448" r:id="rId34"/>
    <p:sldId id="449" r:id="rId35"/>
    <p:sldId id="416" r:id="rId36"/>
    <p:sldId id="417" r:id="rId37"/>
    <p:sldId id="522" r:id="rId38"/>
    <p:sldId id="418" r:id="rId39"/>
    <p:sldId id="523" r:id="rId40"/>
    <p:sldId id="419" r:id="rId41"/>
    <p:sldId id="573" r:id="rId42"/>
    <p:sldId id="598" r:id="rId43"/>
    <p:sldId id="590" r:id="rId44"/>
    <p:sldId id="421" r:id="rId45"/>
    <p:sldId id="591" r:id="rId46"/>
    <p:sldId id="451" r:id="rId47"/>
    <p:sldId id="454" r:id="rId48"/>
    <p:sldId id="455" r:id="rId49"/>
    <p:sldId id="456" r:id="rId50"/>
    <p:sldId id="525" r:id="rId51"/>
    <p:sldId id="592" r:id="rId52"/>
    <p:sldId id="527" r:id="rId53"/>
    <p:sldId id="528" r:id="rId54"/>
    <p:sldId id="457" r:id="rId55"/>
    <p:sldId id="458" r:id="rId56"/>
    <p:sldId id="459" r:id="rId57"/>
    <p:sldId id="460" r:id="rId58"/>
    <p:sldId id="461" r:id="rId59"/>
    <p:sldId id="465" r:id="rId60"/>
    <p:sldId id="463" r:id="rId61"/>
    <p:sldId id="464" r:id="rId62"/>
    <p:sldId id="462" r:id="rId63"/>
    <p:sldId id="466" r:id="rId64"/>
    <p:sldId id="468" r:id="rId65"/>
    <p:sldId id="469" r:id="rId66"/>
    <p:sldId id="470" r:id="rId67"/>
    <p:sldId id="599" r:id="rId68"/>
    <p:sldId id="471" r:id="rId69"/>
    <p:sldId id="472" r:id="rId70"/>
    <p:sldId id="473" r:id="rId71"/>
    <p:sldId id="474" r:id="rId72"/>
    <p:sldId id="475" r:id="rId73"/>
    <p:sldId id="476" r:id="rId74"/>
    <p:sldId id="603" r:id="rId75"/>
    <p:sldId id="477" r:id="rId76"/>
    <p:sldId id="478" r:id="rId77"/>
    <p:sldId id="479" r:id="rId78"/>
    <p:sldId id="481" r:id="rId79"/>
    <p:sldId id="480" r:id="rId80"/>
    <p:sldId id="482" r:id="rId81"/>
    <p:sldId id="484" r:id="rId82"/>
    <p:sldId id="485" r:id="rId83"/>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Calibri" pitchFamily="34" charset="0"/>
        <a:ea typeface="ＭＳ Ｐゴシック" pitchFamily="34" charset="-128"/>
        <a:cs typeface="+mn-cs"/>
      </a:defRPr>
    </a:lvl1pPr>
    <a:lvl2pPr marL="457200" algn="l" rtl="0" fontAlgn="base">
      <a:spcBef>
        <a:spcPct val="0"/>
      </a:spcBef>
      <a:spcAft>
        <a:spcPct val="0"/>
      </a:spcAft>
      <a:defRPr sz="2400" kern="1200">
        <a:solidFill>
          <a:schemeClr val="tx1"/>
        </a:solidFill>
        <a:latin typeface="Calibri" pitchFamily="34" charset="0"/>
        <a:ea typeface="ＭＳ Ｐゴシック" pitchFamily="34" charset="-128"/>
        <a:cs typeface="+mn-cs"/>
      </a:defRPr>
    </a:lvl2pPr>
    <a:lvl3pPr marL="914400" algn="l" rtl="0" fontAlgn="base">
      <a:spcBef>
        <a:spcPct val="0"/>
      </a:spcBef>
      <a:spcAft>
        <a:spcPct val="0"/>
      </a:spcAft>
      <a:defRPr sz="2400" kern="1200">
        <a:solidFill>
          <a:schemeClr val="tx1"/>
        </a:solidFill>
        <a:latin typeface="Calibri" pitchFamily="34" charset="0"/>
        <a:ea typeface="ＭＳ Ｐゴシック" pitchFamily="34" charset="-128"/>
        <a:cs typeface="+mn-cs"/>
      </a:defRPr>
    </a:lvl3pPr>
    <a:lvl4pPr marL="1371600" algn="l" rtl="0" fontAlgn="base">
      <a:spcBef>
        <a:spcPct val="0"/>
      </a:spcBef>
      <a:spcAft>
        <a:spcPct val="0"/>
      </a:spcAft>
      <a:defRPr sz="2400" kern="1200">
        <a:solidFill>
          <a:schemeClr val="tx1"/>
        </a:solidFill>
        <a:latin typeface="Calibri" pitchFamily="34" charset="0"/>
        <a:ea typeface="ＭＳ Ｐゴシック" pitchFamily="34" charset="-128"/>
        <a:cs typeface="+mn-cs"/>
      </a:defRPr>
    </a:lvl4pPr>
    <a:lvl5pPr marL="1828800" algn="l" rtl="0" fontAlgn="base">
      <a:spcBef>
        <a:spcPct val="0"/>
      </a:spcBef>
      <a:spcAft>
        <a:spcPct val="0"/>
      </a:spcAft>
      <a:defRPr sz="2400" kern="1200">
        <a:solidFill>
          <a:schemeClr val="tx1"/>
        </a:solidFill>
        <a:latin typeface="Calibri" pitchFamily="34" charset="0"/>
        <a:ea typeface="ＭＳ Ｐゴシック" pitchFamily="34" charset="-128"/>
        <a:cs typeface="+mn-cs"/>
      </a:defRPr>
    </a:lvl5pPr>
    <a:lvl6pPr marL="2286000" algn="l" defTabSz="914400" rtl="0" eaLnBrk="1" latinLnBrk="0" hangingPunct="1">
      <a:defRPr sz="2400" kern="1200">
        <a:solidFill>
          <a:schemeClr val="tx1"/>
        </a:solidFill>
        <a:latin typeface="Calibri" pitchFamily="34" charset="0"/>
        <a:ea typeface="ＭＳ Ｐゴシック" pitchFamily="34" charset="-128"/>
        <a:cs typeface="+mn-cs"/>
      </a:defRPr>
    </a:lvl6pPr>
    <a:lvl7pPr marL="2743200" algn="l" defTabSz="914400" rtl="0" eaLnBrk="1" latinLnBrk="0" hangingPunct="1">
      <a:defRPr sz="2400" kern="1200">
        <a:solidFill>
          <a:schemeClr val="tx1"/>
        </a:solidFill>
        <a:latin typeface="Calibri" pitchFamily="34" charset="0"/>
        <a:ea typeface="ＭＳ Ｐゴシック" pitchFamily="34" charset="-128"/>
        <a:cs typeface="+mn-cs"/>
      </a:defRPr>
    </a:lvl7pPr>
    <a:lvl8pPr marL="3200400" algn="l" defTabSz="914400" rtl="0" eaLnBrk="1" latinLnBrk="0" hangingPunct="1">
      <a:defRPr sz="2400" kern="1200">
        <a:solidFill>
          <a:schemeClr val="tx1"/>
        </a:solidFill>
        <a:latin typeface="Calibri" pitchFamily="34" charset="0"/>
        <a:ea typeface="ＭＳ Ｐゴシック" pitchFamily="34" charset="-128"/>
        <a:cs typeface="+mn-cs"/>
      </a:defRPr>
    </a:lvl8pPr>
    <a:lvl9pPr marL="3657600" algn="l" defTabSz="914400" rtl="0" eaLnBrk="1" latinLnBrk="0" hangingPunct="1">
      <a:defRPr sz="2400" kern="1200">
        <a:solidFill>
          <a:schemeClr val="tx1"/>
        </a:solidFill>
        <a:latin typeface="Calibri" pitchFamily="34"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EAEAEA"/>
    <a:srgbClr val="9DCEFF"/>
    <a:srgbClr val="FF9933"/>
    <a:srgbClr val="8DC6FF"/>
    <a:srgbClr val="5F5F5F"/>
    <a:srgbClr val="80808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6912" autoAdjust="0"/>
    <p:restoredTop sz="99822" autoAdjust="0"/>
  </p:normalViewPr>
  <p:slideViewPr>
    <p:cSldViewPr snapToGrid="0">
      <p:cViewPr>
        <p:scale>
          <a:sx n="130" d="100"/>
          <a:sy n="130" d="100"/>
        </p:scale>
        <p:origin x="-1374"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1279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89"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11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charset="0"/>
                <a:ea typeface="ＭＳ Ｐゴシック" charset="-128"/>
                <a:cs typeface="+mn-cs"/>
              </a:defRPr>
            </a:lvl1pPr>
          </a:lstStyle>
          <a:p>
            <a:pPr>
              <a:defRPr/>
            </a:pPr>
            <a:endParaRPr lang="en-US"/>
          </a:p>
        </p:txBody>
      </p:sp>
      <p:sp>
        <p:nvSpPr>
          <p:cNvPr id="9113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charset="0"/>
                <a:ea typeface="ＭＳ Ｐゴシック" charset="-128"/>
                <a:cs typeface="+mn-cs"/>
              </a:defRPr>
            </a:lvl1pPr>
          </a:lstStyle>
          <a:p>
            <a:pPr>
              <a:defRPr/>
            </a:pPr>
            <a:endParaRPr lang="en-US"/>
          </a:p>
        </p:txBody>
      </p:sp>
      <p:sp>
        <p:nvSpPr>
          <p:cNvPr id="9114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charset="0"/>
                <a:ea typeface="ＭＳ Ｐゴシック" charset="-128"/>
                <a:cs typeface="+mn-cs"/>
              </a:defRPr>
            </a:lvl1pPr>
          </a:lstStyle>
          <a:p>
            <a:pPr>
              <a:defRPr/>
            </a:pPr>
            <a:endParaRPr lang="en-US"/>
          </a:p>
        </p:txBody>
      </p:sp>
      <p:sp>
        <p:nvSpPr>
          <p:cNvPr id="9114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086C4A5-5C2D-4337-8358-A712A02FD858}" type="slidenum">
              <a:rPr lang="en-US"/>
              <a:pPr>
                <a:defRPr/>
              </a:pPr>
              <a:t>‹#›</a:t>
            </a:fld>
            <a:endParaRPr lang="en-US"/>
          </a:p>
        </p:txBody>
      </p:sp>
    </p:spTree>
    <p:extLst>
      <p:ext uri="{BB962C8B-B14F-4D97-AF65-F5344CB8AC3E}">
        <p14:creationId xmlns:p14="http://schemas.microsoft.com/office/powerpoint/2010/main" val="17910420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charset="0"/>
                <a:ea typeface="ＭＳ Ｐゴシック" charset="-128"/>
                <a:cs typeface="+mn-cs"/>
              </a:defRPr>
            </a:lvl1pPr>
          </a:lstStyle>
          <a:p>
            <a:pPr>
              <a:defRPr/>
            </a:pPr>
            <a:endParaRPr lang="en-US"/>
          </a:p>
        </p:txBody>
      </p:sp>
      <p:sp>
        <p:nvSpPr>
          <p:cNvPr id="1741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charset="0"/>
                <a:ea typeface="ＭＳ Ｐゴシック" charset="-128"/>
                <a:cs typeface="+mn-cs"/>
              </a:defRPr>
            </a:lvl1pPr>
          </a:lstStyle>
          <a:p>
            <a:pPr>
              <a:defRPr/>
            </a:pPr>
            <a:endParaRPr lang="en-US"/>
          </a:p>
        </p:txBody>
      </p:sp>
      <p:sp>
        <p:nvSpPr>
          <p:cNvPr id="1198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charset="0"/>
                <a:ea typeface="ＭＳ Ｐゴシック" charset="-128"/>
                <a:cs typeface="+mn-cs"/>
              </a:defRPr>
            </a:lvl1pPr>
          </a:lstStyle>
          <a:p>
            <a:pPr>
              <a:defRPr/>
            </a:pPr>
            <a:endParaRPr lang="en-US"/>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E4D7DA7-8BD3-40D1-A597-94E3157468A4}" type="slidenum">
              <a:rPr lang="en-US"/>
              <a:pPr>
                <a:defRPr/>
              </a:pPr>
              <a:t>‹#›</a:t>
            </a:fld>
            <a:endParaRPr lang="en-US"/>
          </a:p>
        </p:txBody>
      </p:sp>
    </p:spTree>
    <p:extLst>
      <p:ext uri="{BB962C8B-B14F-4D97-AF65-F5344CB8AC3E}">
        <p14:creationId xmlns:p14="http://schemas.microsoft.com/office/powerpoint/2010/main" val="15752351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72" charset="0"/>
        <a:ea typeface="ＭＳ Ｐゴシック" pitchFamily="-72" charset="-128"/>
        <a:cs typeface="ＭＳ Ｐゴシック" pitchFamily="-72" charset="-128"/>
      </a:defRPr>
    </a:lvl1pPr>
    <a:lvl2pPr marL="457200" algn="l" rtl="0" eaLnBrk="0" fontAlgn="base" hangingPunct="0">
      <a:spcBef>
        <a:spcPct val="30000"/>
      </a:spcBef>
      <a:spcAft>
        <a:spcPct val="0"/>
      </a:spcAft>
      <a:defRPr sz="1200" kern="1200">
        <a:solidFill>
          <a:schemeClr val="tx1"/>
        </a:solidFill>
        <a:latin typeface="Calibri" pitchFamily="-72" charset="0"/>
        <a:ea typeface="ＭＳ Ｐゴシック" pitchFamily="-72" charset="-128"/>
        <a:cs typeface="+mn-cs"/>
      </a:defRPr>
    </a:lvl2pPr>
    <a:lvl3pPr marL="914400" algn="l" rtl="0" eaLnBrk="0" fontAlgn="base" hangingPunct="0">
      <a:spcBef>
        <a:spcPct val="30000"/>
      </a:spcBef>
      <a:spcAft>
        <a:spcPct val="0"/>
      </a:spcAft>
      <a:defRPr sz="1200" kern="1200">
        <a:solidFill>
          <a:schemeClr val="tx1"/>
        </a:solidFill>
        <a:latin typeface="Calibri" pitchFamily="-72" charset="0"/>
        <a:ea typeface="ＭＳ Ｐゴシック" pitchFamily="-72" charset="-128"/>
        <a:cs typeface="+mn-cs"/>
      </a:defRPr>
    </a:lvl3pPr>
    <a:lvl4pPr marL="1371600" algn="l" rtl="0" eaLnBrk="0" fontAlgn="base" hangingPunct="0">
      <a:spcBef>
        <a:spcPct val="30000"/>
      </a:spcBef>
      <a:spcAft>
        <a:spcPct val="0"/>
      </a:spcAft>
      <a:defRPr sz="1200" kern="1200">
        <a:solidFill>
          <a:schemeClr val="tx1"/>
        </a:solidFill>
        <a:latin typeface="Calibri" pitchFamily="-72" charset="0"/>
        <a:ea typeface="ＭＳ Ｐゴシック" pitchFamily="-72" charset="-128"/>
        <a:cs typeface="+mn-cs"/>
      </a:defRPr>
    </a:lvl4pPr>
    <a:lvl5pPr marL="1828800" algn="l" rtl="0" eaLnBrk="0" fontAlgn="base" hangingPunct="0">
      <a:spcBef>
        <a:spcPct val="30000"/>
      </a:spcBef>
      <a:spcAft>
        <a:spcPct val="0"/>
      </a:spcAft>
      <a:defRPr sz="1200" kern="1200">
        <a:solidFill>
          <a:schemeClr val="tx1"/>
        </a:solidFill>
        <a:latin typeface="Calibri" pitchFamily="-72" charset="0"/>
        <a:ea typeface="ＭＳ Ｐゴシック" pitchFamily="-72"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b="1" dirty="0"/>
          </a:p>
        </p:txBody>
      </p:sp>
      <p:sp>
        <p:nvSpPr>
          <p:cNvPr id="4" name="Slide Number Placeholder 3"/>
          <p:cNvSpPr>
            <a:spLocks noGrp="1"/>
          </p:cNvSpPr>
          <p:nvPr>
            <p:ph type="sldNum" sz="quarter" idx="10"/>
          </p:nvPr>
        </p:nvSpPr>
        <p:spPr/>
        <p:txBody>
          <a:bodyPr/>
          <a:lstStyle/>
          <a:p>
            <a:pPr>
              <a:defRPr/>
            </a:pPr>
            <a:fld id="{1E4D7DA7-8BD3-40D1-A597-94E3157468A4}" type="slidenum">
              <a:rPr lang="en-US" smtClean="0"/>
              <a:pPr>
                <a:defRPr/>
              </a:pPr>
              <a:t>1</a:t>
            </a:fld>
            <a:endParaRPr lang="en-US"/>
          </a:p>
        </p:txBody>
      </p:sp>
    </p:spTree>
    <p:extLst>
      <p:ext uri="{BB962C8B-B14F-4D97-AF65-F5344CB8AC3E}">
        <p14:creationId xmlns:p14="http://schemas.microsoft.com/office/powerpoint/2010/main" val="35992412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2" tIns="45716" rIns="91432" bIns="45716" anchor="b"/>
          <a:lstStyle>
            <a:lvl1pPr defTabSz="966788" eaLnBrk="0" hangingPunct="0">
              <a:defRPr sz="2400">
                <a:solidFill>
                  <a:schemeClr val="tx1"/>
                </a:solidFill>
                <a:latin typeface="Calibri" pitchFamily="34" charset="0"/>
                <a:ea typeface="ＭＳ Ｐゴシック" pitchFamily="34" charset="-128"/>
              </a:defRPr>
            </a:lvl1pPr>
            <a:lvl2pPr marL="742950" indent="-285750" defTabSz="966788" eaLnBrk="0" hangingPunct="0">
              <a:defRPr sz="2400">
                <a:solidFill>
                  <a:schemeClr val="tx1"/>
                </a:solidFill>
                <a:latin typeface="Calibri" pitchFamily="34" charset="0"/>
                <a:ea typeface="ＭＳ Ｐゴシック" pitchFamily="34" charset="-128"/>
              </a:defRPr>
            </a:lvl2pPr>
            <a:lvl3pPr marL="1143000" indent="-228600" defTabSz="966788" eaLnBrk="0" hangingPunct="0">
              <a:defRPr sz="2400">
                <a:solidFill>
                  <a:schemeClr val="tx1"/>
                </a:solidFill>
                <a:latin typeface="Calibri" pitchFamily="34" charset="0"/>
                <a:ea typeface="ＭＳ Ｐゴシック" pitchFamily="34" charset="-128"/>
              </a:defRPr>
            </a:lvl3pPr>
            <a:lvl4pPr marL="1600200" indent="-228600" defTabSz="966788" eaLnBrk="0" hangingPunct="0">
              <a:defRPr sz="2400">
                <a:solidFill>
                  <a:schemeClr val="tx1"/>
                </a:solidFill>
                <a:latin typeface="Calibri" pitchFamily="34" charset="0"/>
                <a:ea typeface="ＭＳ Ｐゴシック" pitchFamily="34" charset="-128"/>
              </a:defRPr>
            </a:lvl4pPr>
            <a:lvl5pPr marL="2057400" indent="-228600" defTabSz="966788" eaLnBrk="0" hangingPunct="0">
              <a:defRPr sz="2400">
                <a:solidFill>
                  <a:schemeClr val="tx1"/>
                </a:solidFill>
                <a:latin typeface="Calibri" pitchFamily="34" charset="0"/>
                <a:ea typeface="ＭＳ Ｐゴシック" pitchFamily="34" charset="-128"/>
              </a:defRPr>
            </a:lvl5pPr>
            <a:lvl6pPr marL="2514600" indent="-228600" defTabSz="966788"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defTabSz="966788"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defTabSz="966788"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defTabSz="966788"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r" eaLnBrk="1" hangingPunct="1"/>
            <a:fld id="{4EB8FF3F-B965-498C-B3B2-0A4FAD6E482E}" type="slidenum">
              <a:rPr lang="en-US" sz="1200">
                <a:latin typeface="Arial" charset="0"/>
              </a:rPr>
              <a:pPr algn="r" eaLnBrk="1" hangingPunct="1"/>
              <a:t>3</a:t>
            </a:fld>
            <a:endParaRPr lang="en-US" sz="1200">
              <a:latin typeface="Arial" charset="0"/>
            </a:endParaRPr>
          </a:p>
        </p:txBody>
      </p:sp>
      <p:sp>
        <p:nvSpPr>
          <p:cNvPr id="120835" name="Rectangle 2"/>
          <p:cNvSpPr>
            <a:spLocks noGrp="1" noRot="1" noChangeAspect="1" noChangeArrowheads="1" noTextEdit="1"/>
          </p:cNvSpPr>
          <p:nvPr>
            <p:ph type="sldImg"/>
          </p:nvPr>
        </p:nvSpPr>
        <p:spPr>
          <a:solidFill>
            <a:srgbClr val="FFFFFF"/>
          </a:solidFill>
          <a:ln/>
        </p:spPr>
      </p:sp>
      <p:sp>
        <p:nvSpPr>
          <p:cNvPr id="1208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latin typeface="Calibri" pitchFamily="34" charset="0"/>
                <a:ea typeface="ＭＳ Ｐゴシック" pitchFamily="34" charset="-128"/>
              </a:rPr>
              <a:t>This list will be posted on VISTA at the end of the week so they don’t need to copy it down.  We will use it over and over in organizing the class.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52A44FF6-1C53-407D-85FD-3278D9668C7F}" type="slidenum">
              <a:rPr lang="en-US" sz="1200" smtClean="0"/>
              <a:pPr eaLnBrk="1" hangingPunct="1"/>
              <a:t>13</a:t>
            </a:fld>
            <a:endParaRPr lang="en-US" sz="1200" smtClean="0"/>
          </a:p>
        </p:txBody>
      </p:sp>
      <p:sp>
        <p:nvSpPr>
          <p:cNvPr id="121859" name="Rectangle 2"/>
          <p:cNvSpPr>
            <a:spLocks noGrp="1" noRot="1" noChangeAspect="1" noChangeArrowheads="1" noTextEdit="1"/>
          </p:cNvSpPr>
          <p:nvPr>
            <p:ph type="sldImg"/>
          </p:nvPr>
        </p:nvSpPr>
        <p:spPr>
          <a:ln/>
        </p:spPr>
      </p:sp>
      <p:sp>
        <p:nvSpPr>
          <p:cNvPr id="1218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Calibri" pitchFamily="34" charset="0"/>
                <a:ea typeface="ＭＳ Ｐゴシック" pitchFamily="34" charset="-128"/>
              </a:rPr>
              <a:t>We’re all familiar from common experience with diffusion. This is a computer simulation of diffusion where dots move randomly from their starting position.  Smells from the stove, spreading of a drop of cream in the coffee cup.   Two things cause this.  First molecules are moving because of kinetic energy.  Secondly there is increasing entropy-why they move to fill the space evenly. A useful way to think about increasing entropy is increasing randomness.  </a:t>
            </a:r>
          </a:p>
          <a:p>
            <a:pPr eaLnBrk="1" hangingPunct="1"/>
            <a:r>
              <a:rPr lang="en-US" smtClean="0">
                <a:latin typeface="Calibri" pitchFamily="34" charset="0"/>
                <a:ea typeface="ＭＳ Ｐゴシック" pitchFamily="34" charset="-128"/>
              </a:rPr>
              <a:t>As you may remember the second law of thermodynamics says entropy always increases.  Anything that reduces entropy requires energy .  In the absence of that energy input any “system” group of molecules will maximize the entropy (randomness)</a:t>
            </a:r>
          </a:p>
          <a:p>
            <a:pPr eaLnBrk="1" hangingPunct="1"/>
            <a:endParaRPr lang="en-US" smtClean="0">
              <a:latin typeface="Calibri" pitchFamily="34" charset="0"/>
              <a:ea typeface="ＭＳ Ｐゴシック"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65899F0B-20D9-43BB-A048-6DF74E759419}" type="slidenum">
              <a:rPr lang="en-US" sz="1200" smtClean="0"/>
              <a:pPr eaLnBrk="1" hangingPunct="1"/>
              <a:t>14</a:t>
            </a:fld>
            <a:endParaRPr lang="en-US" sz="1200" smtClean="0"/>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latin typeface="Calibri" pitchFamily="34" charset="0"/>
                <a:ea typeface="ＭＳ Ｐゴシック" pitchFamily="34" charset="-128"/>
              </a:rPr>
              <a:t>So the answer is D</a:t>
            </a:r>
          </a:p>
          <a:p>
            <a:pPr eaLnBrk="1" hangingPunct="1"/>
            <a:r>
              <a:rPr lang="en-US" dirty="0" smtClean="0">
                <a:latin typeface="Calibri" pitchFamily="34" charset="0"/>
                <a:ea typeface="ＭＳ Ｐゴシック" pitchFamily="34" charset="-128"/>
              </a:rPr>
              <a:t>Since are talking about rate for each particle, it’s mass matters (goes slower, if everything else is constant), the temperature of the system matters (determines the kinetic energy in the particle), the </a:t>
            </a:r>
            <a:r>
              <a:rPr lang="en-US" dirty="0" err="1" smtClean="0">
                <a:latin typeface="Calibri" pitchFamily="34" charset="0"/>
                <a:ea typeface="ＭＳ Ｐゴシック" pitchFamily="34" charset="-128"/>
              </a:rPr>
              <a:t>characterisitcs</a:t>
            </a:r>
            <a:r>
              <a:rPr lang="en-US" dirty="0" smtClean="0">
                <a:latin typeface="Calibri" pitchFamily="34" charset="0"/>
                <a:ea typeface="ＭＳ Ｐゴシック" pitchFamily="34" charset="-128"/>
              </a:rPr>
              <a:t> of the space matters.  The other two don’t.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A86942C5-8640-4AD4-978D-2433F5E0C8FD}" type="slidenum">
              <a:rPr lang="en-US" sz="1200" smtClean="0"/>
              <a:pPr eaLnBrk="1" hangingPunct="1"/>
              <a:t>15</a:t>
            </a:fld>
            <a:endParaRPr lang="en-US" sz="1200" smtClean="0"/>
          </a:p>
        </p:txBody>
      </p:sp>
      <p:sp>
        <p:nvSpPr>
          <p:cNvPr id="123907" name="Rectangle 2"/>
          <p:cNvSpPr>
            <a:spLocks noGrp="1" noRot="1" noChangeAspect="1" noChangeArrowheads="1" noTextEdit="1"/>
          </p:cNvSpPr>
          <p:nvPr>
            <p:ph type="sldImg"/>
          </p:nvPr>
        </p:nvSpPr>
        <p:spPr>
          <a:ln/>
        </p:spPr>
      </p:sp>
      <p:sp>
        <p:nvSpPr>
          <p:cNvPr id="1239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latin typeface="Calibri" pitchFamily="34" charset="0"/>
                <a:ea typeface="ＭＳ Ｐゴシック" pitchFamily="34" charset="-128"/>
              </a:rPr>
              <a:t>Since the dye is not soluble in the oil, it never enters that layer so it stops its diffusion into it.</a:t>
            </a:r>
          </a:p>
          <a:p>
            <a:pPr eaLnBrk="1" hangingPunct="1"/>
            <a:r>
              <a:rPr lang="en-US" dirty="0" smtClean="0">
                <a:latin typeface="Calibri" pitchFamily="34" charset="0"/>
                <a:ea typeface="ＭＳ Ｐゴシック" pitchFamily="34" charset="-128"/>
              </a:rPr>
              <a:t>The molecules in the cell : amino acids/nucleotides, proteins, DNA are water soluble.   </a:t>
            </a:r>
          </a:p>
          <a:p>
            <a:pPr eaLnBrk="1" hangingPunct="1"/>
            <a:r>
              <a:rPr lang="en-US" dirty="0" smtClean="0">
                <a:latin typeface="Calibri" pitchFamily="34" charset="0"/>
                <a:ea typeface="ＭＳ Ｐゴシック" pitchFamily="34" charset="-128"/>
              </a:rPr>
              <a:t>The oil layer could be </a:t>
            </a:r>
            <a:r>
              <a:rPr lang="en-US" dirty="0" err="1" smtClean="0">
                <a:latin typeface="Calibri" pitchFamily="34" charset="0"/>
                <a:ea typeface="ＭＳ Ｐゴシック" pitchFamily="34" charset="-128"/>
              </a:rPr>
              <a:t>dichlormethane</a:t>
            </a:r>
            <a:r>
              <a:rPr lang="en-US" dirty="0" smtClean="0">
                <a:latin typeface="Calibri" pitchFamily="34" charset="0"/>
                <a:ea typeface="ＭＳ Ｐゴシック" pitchFamily="34" charset="-128"/>
              </a:rPr>
              <a:t> which is denser than water. </a:t>
            </a:r>
          </a:p>
          <a:p>
            <a:pPr eaLnBrk="1" hangingPunct="1"/>
            <a:r>
              <a:rPr lang="en-US" dirty="0" smtClean="0">
                <a:latin typeface="Calibri" pitchFamily="34" charset="0"/>
                <a:ea typeface="ＭＳ Ｐゴシック" pitchFamily="34" charset="-128"/>
              </a:rPr>
              <a:t>In the </a:t>
            </a:r>
            <a:r>
              <a:rPr lang="en-US" dirty="0" err="1" smtClean="0">
                <a:latin typeface="Calibri" pitchFamily="34" charset="0"/>
                <a:ea typeface="ＭＳ Ｐゴシック" pitchFamily="34" charset="-128"/>
              </a:rPr>
              <a:t>cell,the</a:t>
            </a:r>
            <a:r>
              <a:rPr lang="en-US" dirty="0" smtClean="0">
                <a:latin typeface="Calibri" pitchFamily="34" charset="0"/>
                <a:ea typeface="ＭＳ Ｐゴシック" pitchFamily="34" charset="-128"/>
              </a:rPr>
              <a:t> barrier that keeps them from floating way by diffusion is a hydrophobic layer that is in the cytoplasmic membrane. So this is a primary function of the cytoplasmic membrane and it’s a big part of  why life is cellular.   Things that the cell wants to keep, like ATP, amino acids, bases, sugars, will not go through the cytoplasmic membranes very fast.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D85E16C6-2AF4-4A75-B3B0-919D90481D6E}" type="slidenum">
              <a:rPr lang="en-US" sz="1200" smtClean="0"/>
              <a:pPr eaLnBrk="1" hangingPunct="1"/>
              <a:t>16</a:t>
            </a:fld>
            <a:endParaRPr lang="en-US" sz="1200" smtClean="0"/>
          </a:p>
        </p:txBody>
      </p:sp>
      <p:sp>
        <p:nvSpPr>
          <p:cNvPr id="124931" name="Rectangle 2"/>
          <p:cNvSpPr>
            <a:spLocks noGrp="1" noRot="1" noChangeAspect="1" noChangeArrowheads="1" noTextEdit="1"/>
          </p:cNvSpPr>
          <p:nvPr>
            <p:ph type="sldImg"/>
          </p:nvPr>
        </p:nvSpPr>
        <p:spPr>
          <a:ln/>
        </p:spPr>
      </p:sp>
      <p:sp>
        <p:nvSpPr>
          <p:cNvPr id="1249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Calibri" pitchFamily="34" charset="0"/>
              <a:ea typeface="ＭＳ Ｐゴシック"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4070A872-6F1F-48F8-A9F7-D6EA51298B66}" type="slidenum">
              <a:rPr lang="en-US" sz="1200" smtClean="0"/>
              <a:pPr eaLnBrk="1" hangingPunct="1"/>
              <a:t>17</a:t>
            </a:fld>
            <a:endParaRPr lang="en-US" sz="1200" smtClean="0"/>
          </a:p>
        </p:txBody>
      </p:sp>
      <p:sp>
        <p:nvSpPr>
          <p:cNvPr id="125955" name="Rectangle 2"/>
          <p:cNvSpPr>
            <a:spLocks noGrp="1" noRot="1" noChangeAspect="1" noChangeArrowheads="1" noTextEdit="1"/>
          </p:cNvSpPr>
          <p:nvPr>
            <p:ph type="sldImg"/>
          </p:nvPr>
        </p:nvSpPr>
        <p:spPr>
          <a:ln/>
        </p:spPr>
      </p:sp>
      <p:sp>
        <p:nvSpPr>
          <p:cNvPr id="1259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dirty="0" smtClean="0">
                <a:latin typeface="Calibri" pitchFamily="34" charset="0"/>
                <a:ea typeface="ＭＳ Ｐゴシック" pitchFamily="34" charset="-128"/>
              </a:rPr>
              <a:t>Atom with high electronegativity pull </a:t>
            </a:r>
            <a:r>
              <a:rPr lang="en-US" dirty="0" err="1" smtClean="0">
                <a:latin typeface="Calibri" pitchFamily="34" charset="0"/>
                <a:ea typeface="ＭＳ Ｐゴシック" pitchFamily="34" charset="-128"/>
              </a:rPr>
              <a:t>eledctrons</a:t>
            </a:r>
            <a:r>
              <a:rPr lang="en-US" dirty="0" smtClean="0">
                <a:latin typeface="Calibri" pitchFamily="34" charset="0"/>
                <a:ea typeface="ＭＳ Ｐゴシック" pitchFamily="34" charset="-128"/>
              </a:rPr>
              <a:t> from ones with lower electronegativity.  If the difference is big enough, then the </a:t>
            </a:r>
            <a:r>
              <a:rPr lang="en-US" dirty="0" err="1" smtClean="0">
                <a:latin typeface="Calibri" pitchFamily="34" charset="0"/>
                <a:ea typeface="ＭＳ Ｐゴシック" pitchFamily="34" charset="-128"/>
              </a:rPr>
              <a:t>atome</a:t>
            </a:r>
            <a:r>
              <a:rPr lang="en-US" dirty="0" smtClean="0">
                <a:latin typeface="Calibri" pitchFamily="34" charset="0"/>
                <a:ea typeface="ＭＳ Ｐゴシック" pitchFamily="34" charset="-128"/>
              </a:rPr>
              <a:t> with high electronegativity becomes a little negative and the other one becomes a little positive-there is a “dipole” established.  Use paper for this.  Notes were ambiguous about a C-S bond.  It’s probably not polar.  Answer is C </a:t>
            </a:r>
            <a:r>
              <a:rPr lang="en-US" b="1" baseline="0" dirty="0" smtClean="0">
                <a:latin typeface="Calibri" pitchFamily="34" charset="0"/>
                <a:ea typeface="ＭＳ Ｐゴシック" pitchFamily="34" charset="-128"/>
              </a:rPr>
              <a:t>Electronegativity is the property used to describe the ability of an atom to attract electrons. Oxygen is highly electronegative. If something that is highly electronegative (</a:t>
            </a:r>
            <a:r>
              <a:rPr lang="en-US" b="1" baseline="0" dirty="0" err="1" smtClean="0">
                <a:latin typeface="Calibri" pitchFamily="34" charset="0"/>
                <a:ea typeface="ＭＳ Ｐゴシック" pitchFamily="34" charset="-128"/>
              </a:rPr>
              <a:t>eg</a:t>
            </a:r>
            <a:r>
              <a:rPr lang="en-US" b="1" baseline="0" dirty="0" smtClean="0">
                <a:latin typeface="Calibri" pitchFamily="34" charset="0"/>
                <a:ea typeface="ＭＳ Ｐゴシック" pitchFamily="34" charset="-128"/>
              </a:rPr>
              <a:t>. Oxygen) is bonded to something that isn’t (</a:t>
            </a:r>
            <a:r>
              <a:rPr lang="en-US" b="1" baseline="0" dirty="0" err="1" smtClean="0">
                <a:latin typeface="Calibri" pitchFamily="34" charset="0"/>
                <a:ea typeface="ＭＳ Ｐゴシック" pitchFamily="34" charset="-128"/>
              </a:rPr>
              <a:t>eg</a:t>
            </a:r>
            <a:r>
              <a:rPr lang="en-US" b="1" baseline="0" dirty="0" smtClean="0">
                <a:latin typeface="Calibri" pitchFamily="34" charset="0"/>
                <a:ea typeface="ＭＳ Ｐゴシック" pitchFamily="34" charset="-128"/>
              </a:rPr>
              <a:t>. H), it is more likely to cause unequal sharing of electrons resulting in a POLAR covalent bond. Equal sharing of electrons results in non polar covalent bond. </a:t>
            </a:r>
            <a:endParaRPr lang="en-US" dirty="0" smtClean="0">
              <a:latin typeface="Calibri" pitchFamily="34" charset="0"/>
              <a:ea typeface="ＭＳ Ｐゴシック" pitchFamily="34" charset="-128"/>
            </a:endParaRPr>
          </a:p>
          <a:p>
            <a:pPr eaLnBrk="1" hangingPunct="1"/>
            <a:endParaRPr lang="en-US" dirty="0" smtClean="0">
              <a:latin typeface="Calibri" pitchFamily="34" charset="0"/>
              <a:ea typeface="ＭＳ Ｐゴシック"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4070A872-6F1F-48F8-A9F7-D6EA51298B66}" type="slidenum">
              <a:rPr lang="en-US" sz="1200" smtClean="0"/>
              <a:pPr eaLnBrk="1" hangingPunct="1"/>
              <a:t>18</a:t>
            </a:fld>
            <a:endParaRPr lang="en-US" sz="1200" smtClean="0"/>
          </a:p>
        </p:txBody>
      </p:sp>
      <p:sp>
        <p:nvSpPr>
          <p:cNvPr id="125955" name="Rectangle 2"/>
          <p:cNvSpPr>
            <a:spLocks noGrp="1" noRot="1" noChangeAspect="1" noChangeArrowheads="1" noTextEdit="1"/>
          </p:cNvSpPr>
          <p:nvPr>
            <p:ph type="sldImg"/>
          </p:nvPr>
        </p:nvSpPr>
        <p:spPr>
          <a:ln/>
        </p:spPr>
      </p:sp>
      <p:sp>
        <p:nvSpPr>
          <p:cNvPr id="1259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latin typeface="Calibri" pitchFamily="34" charset="0"/>
                <a:ea typeface="ＭＳ Ｐゴシック" pitchFamily="34" charset="-128"/>
              </a:rPr>
              <a:t>Atom with high electronegativity pull </a:t>
            </a:r>
            <a:r>
              <a:rPr lang="en-US" dirty="0" err="1" smtClean="0">
                <a:latin typeface="Calibri" pitchFamily="34" charset="0"/>
                <a:ea typeface="ＭＳ Ｐゴシック" pitchFamily="34" charset="-128"/>
              </a:rPr>
              <a:t>eledctrons</a:t>
            </a:r>
            <a:r>
              <a:rPr lang="en-US" dirty="0" smtClean="0">
                <a:latin typeface="Calibri" pitchFamily="34" charset="0"/>
                <a:ea typeface="ＭＳ Ｐゴシック" pitchFamily="34" charset="-128"/>
              </a:rPr>
              <a:t> from ones with lower electronegativity.  If the difference is big enough, then the </a:t>
            </a:r>
            <a:r>
              <a:rPr lang="en-US" dirty="0" err="1" smtClean="0">
                <a:latin typeface="Calibri" pitchFamily="34" charset="0"/>
                <a:ea typeface="ＭＳ Ｐゴシック" pitchFamily="34" charset="-128"/>
              </a:rPr>
              <a:t>atome</a:t>
            </a:r>
            <a:r>
              <a:rPr lang="en-US" dirty="0" smtClean="0">
                <a:latin typeface="Calibri" pitchFamily="34" charset="0"/>
                <a:ea typeface="ＭＳ Ｐゴシック" pitchFamily="34" charset="-128"/>
              </a:rPr>
              <a:t> with high electronegativity becomes a little negative and the other one becomes a little positive-there is a “dipole” established.  Use paper for this.  Notes were ambiguous about a C-S bond.  It’s probably not polar.  Answer is C</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CF0A3F5F-E861-4A1E-8A7E-8FFEAC2B0632}" type="slidenum">
              <a:rPr lang="en-US" sz="1200" smtClean="0"/>
              <a:pPr eaLnBrk="1" hangingPunct="1"/>
              <a:t>19</a:t>
            </a:fld>
            <a:endParaRPr lang="en-US" sz="1200" smtClean="0"/>
          </a:p>
        </p:txBody>
      </p:sp>
      <p:sp>
        <p:nvSpPr>
          <p:cNvPr id="126979" name="Rectangle 2"/>
          <p:cNvSpPr>
            <a:spLocks noGrp="1" noRot="1" noChangeAspect="1" noChangeArrowheads="1" noTextEdit="1"/>
          </p:cNvSpPr>
          <p:nvPr>
            <p:ph type="sldImg"/>
          </p:nvPr>
        </p:nvSpPr>
        <p:spPr>
          <a:ln/>
        </p:spPr>
      </p:sp>
      <p:sp>
        <p:nvSpPr>
          <p:cNvPr id="1269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latin typeface="Calibri" pitchFamily="34" charset="0"/>
                <a:ea typeface="ＭＳ Ｐゴシック" pitchFamily="34" charset="-128"/>
              </a:rPr>
              <a:t>H bonds are considerable stronger than induced dipole bond, but the induced dipole bonds to hold molecules together.  In the induced dipole induced dipole bonds (called van der Waals forces in some places) are significant in holding proteins in their shape.  But these are only a minor component of holding membranes together.  </a:t>
            </a:r>
          </a:p>
          <a:p>
            <a:pPr eaLnBrk="1" hangingPunct="1"/>
            <a:r>
              <a:rPr lang="en-US" b="1" dirty="0" smtClean="0">
                <a:latin typeface="Calibri" pitchFamily="34" charset="0"/>
                <a:ea typeface="ＭＳ Ｐゴシック" pitchFamily="34" charset="-128"/>
              </a:rPr>
              <a:t>Dipole</a:t>
            </a:r>
            <a:r>
              <a:rPr lang="en-US" b="1" baseline="0" dirty="0" smtClean="0">
                <a:latin typeface="Calibri" pitchFamily="34" charset="0"/>
                <a:ea typeface="ＭＳ Ｐゴシック" pitchFamily="34" charset="-128"/>
              </a:rPr>
              <a:t> means separation of charges.</a:t>
            </a:r>
            <a:endParaRPr lang="en-US" b="1" dirty="0" smtClean="0">
              <a:latin typeface="Calibri" pitchFamily="34" charset="0"/>
              <a:ea typeface="ＭＳ Ｐゴシック"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FD5181A7-EF92-4D71-98B0-F921612902D4}" type="slidenum">
              <a:rPr lang="en-US" sz="1200" smtClean="0"/>
              <a:pPr eaLnBrk="1" hangingPunct="1"/>
              <a:t>20</a:t>
            </a:fld>
            <a:endParaRPr lang="en-US" sz="1200" smtClean="0"/>
          </a:p>
        </p:txBody>
      </p:sp>
      <p:sp>
        <p:nvSpPr>
          <p:cNvPr id="128003" name="Rectangle 2"/>
          <p:cNvSpPr>
            <a:spLocks noGrp="1" noRot="1" noChangeAspect="1" noChangeArrowheads="1" noTextEdit="1"/>
          </p:cNvSpPr>
          <p:nvPr>
            <p:ph type="sldImg"/>
          </p:nvPr>
        </p:nvSpPr>
        <p:spPr>
          <a:ln/>
        </p:spPr>
      </p:sp>
      <p:sp>
        <p:nvSpPr>
          <p:cNvPr id="1280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Calibri" pitchFamily="34" charset="0"/>
                <a:ea typeface="ＭＳ Ｐゴシック" pitchFamily="34" charset="-128"/>
              </a:rPr>
              <a:t>It’s good to keep these in mind for the next set of lectures when we’ll be talking about structures and the forces that hold them together.  Biological molecules have 3 dimensional shapes and the non-covalent forces (and the hydrophobic effect) are particllay resposible for holding them in these shapes.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30E3205F-504D-4861-8A7C-257DFE6DCA59}" type="slidenum">
              <a:rPr lang="en-US" sz="1200" smtClean="0"/>
              <a:pPr eaLnBrk="1" hangingPunct="1"/>
              <a:t>21</a:t>
            </a:fld>
            <a:endParaRPr lang="en-US" sz="1200" smtClean="0"/>
          </a:p>
        </p:txBody>
      </p:sp>
      <p:sp>
        <p:nvSpPr>
          <p:cNvPr id="129027" name="Rectangle 2"/>
          <p:cNvSpPr>
            <a:spLocks noGrp="1" noRot="1" noChangeAspect="1" noChangeArrowheads="1" noTextEdit="1"/>
          </p:cNvSpPr>
          <p:nvPr>
            <p:ph type="sldImg"/>
          </p:nvPr>
        </p:nvSpPr>
        <p:spPr>
          <a:ln/>
        </p:spPr>
      </p:sp>
      <p:sp>
        <p:nvSpPr>
          <p:cNvPr id="1290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Calibri" pitchFamily="34" charset="0"/>
                <a:ea typeface="ＭＳ Ｐゴシック" pitchFamily="34" charset="-128"/>
              </a:rPr>
              <a:t>Point here is to introduce the differences in the parts of the molecule.</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r" eaLnBrk="1" hangingPunct="1"/>
            <a:fld id="{99D6E7D3-751F-44E4-8587-7BB46EA06BF6}" type="slidenum">
              <a:rPr lang="en-US" sz="1200"/>
              <a:pPr algn="r" eaLnBrk="1" hangingPunct="1"/>
              <a:t>22</a:t>
            </a:fld>
            <a:endParaRPr lang="en-US" sz="1200"/>
          </a:p>
        </p:txBody>
      </p:sp>
      <p:sp>
        <p:nvSpPr>
          <p:cNvPr id="130051" name="Rectangle 2"/>
          <p:cNvSpPr>
            <a:spLocks noGrp="1" noRot="1" noChangeAspect="1" noChangeArrowheads="1" noTextEdit="1"/>
          </p:cNvSpPr>
          <p:nvPr>
            <p:ph type="sldImg"/>
          </p:nvPr>
        </p:nvSpPr>
        <p:spPr>
          <a:solidFill>
            <a:srgbClr val="FFFFFF"/>
          </a:solidFill>
          <a:ln/>
        </p:spPr>
      </p:sp>
      <p:sp>
        <p:nvSpPr>
          <p:cNvPr id="130052" name="Rectangle 3"/>
          <p:cNvSpPr>
            <a:spLocks noGrp="1" noChangeArrowheads="1"/>
          </p:cNvSpPr>
          <p:nvPr>
            <p:ph type="body" idx="1"/>
          </p:nvPr>
        </p:nvSpPr>
        <p:spPr>
          <a:xfrm>
            <a:off x="0" y="0"/>
            <a:ext cx="0" cy="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b="1" smtClean="0">
                <a:solidFill>
                  <a:srgbClr val="7F7F7F"/>
                </a:solidFill>
                <a:latin typeface="Calibri" pitchFamily="34" charset="0"/>
                <a:ea typeface="ＭＳ Ｐゴシック" pitchFamily="34" charset="-128"/>
              </a:rPr>
              <a:t>Fig 3.7 Brock 12</a:t>
            </a:r>
            <a:r>
              <a:rPr lang="en-US" b="1" baseline="30000" smtClean="0">
                <a:solidFill>
                  <a:srgbClr val="7F7F7F"/>
                </a:solidFill>
                <a:latin typeface="Calibri" pitchFamily="34" charset="0"/>
                <a:ea typeface="ＭＳ Ｐゴシック" pitchFamily="34" charset="-128"/>
              </a:rPr>
              <a:t>th</a:t>
            </a:r>
            <a:r>
              <a:rPr lang="en-US" b="1" smtClean="0">
                <a:solidFill>
                  <a:srgbClr val="7F7F7F"/>
                </a:solidFill>
                <a:latin typeface="Calibri" pitchFamily="34" charset="0"/>
                <a:ea typeface="ＭＳ Ｐゴシック" pitchFamily="34" charset="-128"/>
              </a:rPr>
              <a:t> ed and added H groups</a:t>
            </a:r>
          </a:p>
          <a:p>
            <a:pPr eaLnBrk="1" hangingPunct="1"/>
            <a:endParaRPr lang="en-US" smtClean="0">
              <a:latin typeface="Calibri" pitchFamily="34" charset="0"/>
              <a:ea typeface="ＭＳ Ｐゴシック" pitchFamily="34" charset="-128"/>
            </a:endParaRPr>
          </a:p>
          <a:p>
            <a:pPr eaLnBrk="1" hangingPunct="1"/>
            <a:endParaRPr lang="en-US" smtClean="0">
              <a:latin typeface="Calibri" pitchFamily="34" charset="0"/>
              <a:ea typeface="ＭＳ Ｐゴシック" pitchFamily="34" charset="-128"/>
            </a:endParaRPr>
          </a:p>
          <a:p>
            <a:pPr eaLnBrk="1" hangingPunct="1"/>
            <a:r>
              <a:rPr lang="en-US" smtClean="0">
                <a:latin typeface="Calibri" pitchFamily="34" charset="0"/>
                <a:ea typeface="ＭＳ Ｐゴシック" pitchFamily="34" charset="-128"/>
              </a:rPr>
              <a:t>Point here is to introduce the differences in the parts of the molecule.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EED59C7F-0B17-4ED6-BF86-220E53A47C5A}" type="slidenum">
              <a:rPr lang="en-US" sz="1200" smtClean="0"/>
              <a:pPr eaLnBrk="1" hangingPunct="1"/>
              <a:t>23</a:t>
            </a:fld>
            <a:endParaRPr lang="en-US" sz="1200" smtClean="0"/>
          </a:p>
        </p:txBody>
      </p:sp>
      <p:sp>
        <p:nvSpPr>
          <p:cNvPr id="131075" name="Rectangle 2"/>
          <p:cNvSpPr>
            <a:spLocks noGrp="1" noRot="1" noChangeAspect="1" noChangeArrowheads="1" noTextEdit="1"/>
          </p:cNvSpPr>
          <p:nvPr>
            <p:ph type="sldImg"/>
          </p:nvPr>
        </p:nvSpPr>
        <p:spPr>
          <a:ln/>
        </p:spPr>
      </p:sp>
      <p:sp>
        <p:nvSpPr>
          <p:cNvPr id="1310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Calibri" pitchFamily="34" charset="0"/>
                <a:ea typeface="ＭＳ Ｐゴシック" pitchFamily="34" charset="-128"/>
              </a:rPr>
              <a:t>B. 2 and 3.  1 can form permanent dipole/ induced dipole, but these will be much weaker than hydrogen bonds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r" eaLnBrk="1" hangingPunct="1"/>
            <a:fld id="{5E374869-525C-4F8A-BFBA-27433F529DEE}" type="slidenum">
              <a:rPr lang="en-US" sz="1200"/>
              <a:pPr algn="r" eaLnBrk="1" hangingPunct="1"/>
              <a:t>24</a:t>
            </a:fld>
            <a:endParaRPr lang="en-US" sz="1200"/>
          </a:p>
        </p:txBody>
      </p:sp>
      <p:sp>
        <p:nvSpPr>
          <p:cNvPr id="132099" name="Rectangle 2"/>
          <p:cNvSpPr>
            <a:spLocks noGrp="1" noRot="1" noChangeAspect="1" noChangeArrowheads="1" noTextEdit="1"/>
          </p:cNvSpPr>
          <p:nvPr>
            <p:ph type="sldImg"/>
          </p:nvPr>
        </p:nvSpPr>
        <p:spPr>
          <a:solidFill>
            <a:srgbClr val="FFFFFF"/>
          </a:solidFill>
          <a:ln/>
        </p:spPr>
      </p:sp>
      <p:sp>
        <p:nvSpPr>
          <p:cNvPr id="132100"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r>
              <a:rPr lang="en-US" smtClean="0">
                <a:latin typeface="Calibri" pitchFamily="34" charset="0"/>
                <a:ea typeface="ＭＳ Ｐゴシック" pitchFamily="34" charset="-128"/>
              </a:rPr>
              <a:t>We’ll talk about why these bilayers form next time.  They create a layer that watersoluble molecules- ones that form bonds with water are not soluble in.  This is like that water/oil layers from earlier.  So water soluble molecules most of the ones in the cell don’t penentrate the layers.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54EA6A45-0FB7-4CF4-B2F3-3E6144821E29}" type="slidenum">
              <a:rPr lang="en-US" sz="1200" smtClean="0"/>
              <a:pPr eaLnBrk="1" hangingPunct="1"/>
              <a:t>25</a:t>
            </a:fld>
            <a:endParaRPr lang="en-US" sz="1200" smtClean="0"/>
          </a:p>
        </p:txBody>
      </p:sp>
      <p:sp>
        <p:nvSpPr>
          <p:cNvPr id="133123" name="Rectangle 2"/>
          <p:cNvSpPr>
            <a:spLocks noGrp="1" noRot="1" noChangeAspect="1" noChangeArrowheads="1" noTextEdit="1"/>
          </p:cNvSpPr>
          <p:nvPr>
            <p:ph type="sldImg"/>
          </p:nvPr>
        </p:nvSpPr>
        <p:spPr>
          <a:ln/>
        </p:spPr>
      </p:sp>
      <p:sp>
        <p:nvSpPr>
          <p:cNvPr id="1331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Calibri" pitchFamily="34" charset="0"/>
                <a:ea typeface="ＭＳ Ｐゴシック" pitchFamily="34" charset="-128"/>
              </a:rPr>
              <a:t>Here the way to do an experiment to see what goes through a bilaer and what doesn’t.  This is from freeman</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96643B83-5812-4D2A-9539-B6629A7405F1}" type="slidenum">
              <a:rPr lang="en-US" sz="1200" smtClean="0"/>
              <a:pPr eaLnBrk="1" hangingPunct="1"/>
              <a:t>26</a:t>
            </a:fld>
            <a:endParaRPr lang="en-US" sz="1200" smtClean="0"/>
          </a:p>
        </p:txBody>
      </p:sp>
      <p:sp>
        <p:nvSpPr>
          <p:cNvPr id="135171" name="Rectangle 2"/>
          <p:cNvSpPr>
            <a:spLocks noGrp="1" noRot="1" noChangeAspect="1" noChangeArrowheads="1" noTextEdit="1"/>
          </p:cNvSpPr>
          <p:nvPr>
            <p:ph type="sldImg"/>
          </p:nvPr>
        </p:nvSpPr>
        <p:spPr>
          <a:ln/>
        </p:spPr>
      </p:sp>
      <p:sp>
        <p:nvSpPr>
          <p:cNvPr id="1351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latin typeface="Calibri" pitchFamily="34" charset="0"/>
                <a:ea typeface="ＭＳ Ｐゴシック" pitchFamily="34" charset="-128"/>
              </a:rPr>
              <a:t>Number beside</a:t>
            </a:r>
            <a:r>
              <a:rPr lang="en-US" baseline="0" dirty="0" smtClean="0">
                <a:latin typeface="Calibri" pitchFamily="34" charset="0"/>
                <a:ea typeface="ＭＳ Ｐゴシック" pitchFamily="34" charset="-128"/>
              </a:rPr>
              <a:t> is molecular mass.</a:t>
            </a:r>
            <a:endParaRPr lang="en-US" dirty="0" smtClean="0">
              <a:latin typeface="Calibri" pitchFamily="34" charset="0"/>
              <a:ea typeface="ＭＳ Ｐゴシック" pitchFamily="34" charset="-128"/>
            </a:endParaRPr>
          </a:p>
          <a:p>
            <a:pPr eaLnBrk="1" hangingPunct="1"/>
            <a:r>
              <a:rPr lang="en-US" dirty="0" smtClean="0">
                <a:latin typeface="Calibri" pitchFamily="34" charset="0"/>
                <a:ea typeface="ＭＳ Ｐゴシック" pitchFamily="34" charset="-128"/>
              </a:rPr>
              <a:t>Note that water goes through fast.  Other things are slow to none. Notes have description of charged molecules being larger than they seem by molecular weight because they organize water or other ions around them (Charge sphere).</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Answer = D</a:t>
            </a:r>
            <a:endParaRPr lang="en-CA" dirty="0"/>
          </a:p>
        </p:txBody>
      </p:sp>
      <p:sp>
        <p:nvSpPr>
          <p:cNvPr id="4" name="Slide Number Placeholder 3"/>
          <p:cNvSpPr>
            <a:spLocks noGrp="1"/>
          </p:cNvSpPr>
          <p:nvPr>
            <p:ph type="sldNum" sz="quarter" idx="10"/>
          </p:nvPr>
        </p:nvSpPr>
        <p:spPr/>
        <p:txBody>
          <a:bodyPr/>
          <a:lstStyle/>
          <a:p>
            <a:pPr>
              <a:defRPr/>
            </a:pPr>
            <a:fld id="{1E4D7DA7-8BD3-40D1-A597-94E3157468A4}" type="slidenum">
              <a:rPr lang="en-US" smtClean="0"/>
              <a:pPr>
                <a:defRPr/>
              </a:pPr>
              <a:t>27</a:t>
            </a:fld>
            <a:endParaRPr lang="en-US"/>
          </a:p>
        </p:txBody>
      </p:sp>
    </p:spTree>
    <p:extLst>
      <p:ext uri="{BB962C8B-B14F-4D97-AF65-F5344CB8AC3E}">
        <p14:creationId xmlns:p14="http://schemas.microsoft.com/office/powerpoint/2010/main" val="25020132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Answer = C </a:t>
            </a:r>
          </a:p>
          <a:p>
            <a:r>
              <a:rPr lang="en-CA" dirty="0" smtClean="0"/>
              <a:t>Both molecular</a:t>
            </a:r>
            <a:r>
              <a:rPr lang="en-CA" baseline="0" dirty="0" smtClean="0"/>
              <a:t> mass</a:t>
            </a:r>
            <a:r>
              <a:rPr lang="en-CA" dirty="0" smtClean="0"/>
              <a:t> of phosphate and glycerol</a:t>
            </a:r>
            <a:r>
              <a:rPr lang="en-CA" baseline="0" dirty="0" smtClean="0"/>
              <a:t> </a:t>
            </a:r>
            <a:r>
              <a:rPr lang="en-CA" dirty="0" smtClean="0"/>
              <a:t> = </a:t>
            </a:r>
            <a:r>
              <a:rPr lang="en-CA" dirty="0" err="1" smtClean="0"/>
              <a:t>approx</a:t>
            </a:r>
            <a:r>
              <a:rPr lang="en-CA" dirty="0" smtClean="0"/>
              <a:t> 92</a:t>
            </a:r>
            <a:endParaRPr lang="en-CA" dirty="0"/>
          </a:p>
        </p:txBody>
      </p:sp>
      <p:sp>
        <p:nvSpPr>
          <p:cNvPr id="4" name="Slide Number Placeholder 3"/>
          <p:cNvSpPr>
            <a:spLocks noGrp="1"/>
          </p:cNvSpPr>
          <p:nvPr>
            <p:ph type="sldNum" sz="quarter" idx="10"/>
          </p:nvPr>
        </p:nvSpPr>
        <p:spPr/>
        <p:txBody>
          <a:bodyPr/>
          <a:lstStyle/>
          <a:p>
            <a:pPr>
              <a:defRPr/>
            </a:pPr>
            <a:fld id="{1E4D7DA7-8BD3-40D1-A597-94E3157468A4}" type="slidenum">
              <a:rPr lang="en-US" smtClean="0"/>
              <a:pPr>
                <a:defRPr/>
              </a:pPr>
              <a:t>28</a:t>
            </a:fld>
            <a:endParaRPr lang="en-US"/>
          </a:p>
        </p:txBody>
      </p:sp>
    </p:spTree>
    <p:extLst>
      <p:ext uri="{BB962C8B-B14F-4D97-AF65-F5344CB8AC3E}">
        <p14:creationId xmlns:p14="http://schemas.microsoft.com/office/powerpoint/2010/main" val="14357258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Answer</a:t>
            </a:r>
            <a:r>
              <a:rPr lang="en-CA" baseline="0" dirty="0" smtClean="0"/>
              <a:t> = B</a:t>
            </a:r>
            <a:endParaRPr lang="en-CA" dirty="0"/>
          </a:p>
        </p:txBody>
      </p:sp>
      <p:sp>
        <p:nvSpPr>
          <p:cNvPr id="4" name="Slide Number Placeholder 3"/>
          <p:cNvSpPr>
            <a:spLocks noGrp="1"/>
          </p:cNvSpPr>
          <p:nvPr>
            <p:ph type="sldNum" sz="quarter" idx="10"/>
          </p:nvPr>
        </p:nvSpPr>
        <p:spPr/>
        <p:txBody>
          <a:bodyPr/>
          <a:lstStyle/>
          <a:p>
            <a:pPr>
              <a:defRPr/>
            </a:pPr>
            <a:fld id="{1E4D7DA7-8BD3-40D1-A597-94E3157468A4}" type="slidenum">
              <a:rPr lang="en-US" smtClean="0"/>
              <a:pPr>
                <a:defRPr/>
              </a:pPr>
              <a:t>29</a:t>
            </a:fld>
            <a:endParaRPr lang="en-US"/>
          </a:p>
        </p:txBody>
      </p:sp>
    </p:spTree>
    <p:extLst>
      <p:ext uri="{BB962C8B-B14F-4D97-AF65-F5344CB8AC3E}">
        <p14:creationId xmlns:p14="http://schemas.microsoft.com/office/powerpoint/2010/main" val="22098617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315495A2-B7EE-4482-B843-268DF1014029}" type="slidenum">
              <a:rPr lang="en-US" sz="1200" smtClean="0"/>
              <a:pPr eaLnBrk="1" hangingPunct="1"/>
              <a:t>30</a:t>
            </a:fld>
            <a:endParaRPr lang="en-US" sz="1200" smtClean="0"/>
          </a:p>
        </p:txBody>
      </p:sp>
      <p:sp>
        <p:nvSpPr>
          <p:cNvPr id="134147" name="Rectangle 2"/>
          <p:cNvSpPr>
            <a:spLocks noGrp="1" noRot="1" noChangeAspect="1" noChangeArrowheads="1" noTextEdit="1"/>
          </p:cNvSpPr>
          <p:nvPr>
            <p:ph type="sldImg"/>
          </p:nvPr>
        </p:nvSpPr>
        <p:spPr>
          <a:ln/>
        </p:spPr>
      </p:sp>
      <p:sp>
        <p:nvSpPr>
          <p:cNvPr id="1341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Calibri" pitchFamily="34" charset="0"/>
                <a:ea typeface="ＭＳ Ｐゴシック" pitchFamily="34" charset="-128"/>
              </a:rPr>
              <a:t>Answer would be E phosphate is the slowest  look at next slide for picture</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1" dirty="0" smtClean="0"/>
              <a:t>Ions</a:t>
            </a:r>
            <a:r>
              <a:rPr lang="en-CA" b="1" baseline="0" dirty="0" smtClean="0"/>
              <a:t> are more stable in solution where they form hydrogen bonds with water than they are in the interior of membranes, which is electrically neutral.</a:t>
            </a:r>
            <a:endParaRPr lang="en-CA" b="1" dirty="0"/>
          </a:p>
        </p:txBody>
      </p:sp>
      <p:sp>
        <p:nvSpPr>
          <p:cNvPr id="4" name="Slide Number Placeholder 3"/>
          <p:cNvSpPr>
            <a:spLocks noGrp="1"/>
          </p:cNvSpPr>
          <p:nvPr>
            <p:ph type="sldNum" sz="quarter" idx="10"/>
          </p:nvPr>
        </p:nvSpPr>
        <p:spPr/>
        <p:txBody>
          <a:bodyPr/>
          <a:lstStyle/>
          <a:p>
            <a:pPr>
              <a:defRPr/>
            </a:pPr>
            <a:fld id="{1E4D7DA7-8BD3-40D1-A597-94E3157468A4}" type="slidenum">
              <a:rPr lang="en-US" smtClean="0"/>
              <a:pPr>
                <a:defRPr/>
              </a:pPr>
              <a:t>31</a:t>
            </a:fld>
            <a:endParaRPr lang="en-US"/>
          </a:p>
        </p:txBody>
      </p:sp>
    </p:spTree>
    <p:extLst>
      <p:ext uri="{BB962C8B-B14F-4D97-AF65-F5344CB8AC3E}">
        <p14:creationId xmlns:p14="http://schemas.microsoft.com/office/powerpoint/2010/main" val="6639949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0D4AE707-858B-4080-AB9F-0F6061676217}" type="slidenum">
              <a:rPr lang="en-US" sz="1200" smtClean="0"/>
              <a:pPr eaLnBrk="1" hangingPunct="1"/>
              <a:t>33</a:t>
            </a:fld>
            <a:endParaRPr lang="en-US" sz="1200" smtClean="0"/>
          </a:p>
        </p:txBody>
      </p:sp>
      <p:sp>
        <p:nvSpPr>
          <p:cNvPr id="136195" name="Rectangle 2"/>
          <p:cNvSpPr>
            <a:spLocks noGrp="1" noRot="1" noChangeAspect="1" noChangeArrowheads="1" noTextEdit="1"/>
          </p:cNvSpPr>
          <p:nvPr>
            <p:ph type="sldImg"/>
          </p:nvPr>
        </p:nvSpPr>
        <p:spPr>
          <a:ln/>
        </p:spPr>
      </p:sp>
      <p:sp>
        <p:nvSpPr>
          <p:cNvPr id="1361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Calibri" pitchFamily="34" charset="0"/>
                <a:ea typeface="ＭＳ Ｐゴシック" pitchFamily="34" charset="-128"/>
              </a:rPr>
              <a:t>Answer would be A.  Water Note that water goes through fast.  Other things are slow to none. Notes have description of charged molecules being larger than they seem by molecular weight because they organize water or other ions around them (Charge sphere).  Water seems to be anomolous.</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a:ln/>
        </p:spPr>
      </p:sp>
      <p:sp>
        <p:nvSpPr>
          <p:cNvPr id="1372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Calibri" pitchFamily="34" charset="0"/>
              <a:ea typeface="ＭＳ Ｐゴシック" pitchFamily="34"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BF88BF23-167B-4302-B83B-CB2A7C40BEA2}" type="slidenum">
              <a:rPr lang="en-US" sz="1200" smtClean="0"/>
              <a:pPr eaLnBrk="1" hangingPunct="1"/>
              <a:t>35</a:t>
            </a:fld>
            <a:endParaRPr lang="en-US" sz="1200" smtClean="0"/>
          </a:p>
        </p:txBody>
      </p:sp>
      <p:sp>
        <p:nvSpPr>
          <p:cNvPr id="138243" name="Rectangle 2"/>
          <p:cNvSpPr>
            <a:spLocks noGrp="1" noRot="1" noChangeAspect="1" noChangeArrowheads="1" noTextEdit="1"/>
          </p:cNvSpPr>
          <p:nvPr>
            <p:ph type="sldImg"/>
          </p:nvPr>
        </p:nvSpPr>
        <p:spPr>
          <a:ln/>
        </p:spPr>
      </p:sp>
      <p:sp>
        <p:nvSpPr>
          <p:cNvPr id="1382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Calibri" pitchFamily="34" charset="0"/>
                <a:ea typeface="ＭＳ Ｐゴシック" pitchFamily="34" charset="-128"/>
              </a:rPr>
              <a:t>To understand how a membrane forms, we need to think about entropy again.   Do this on paper overhead  Note that in the diagram on the right the light blue triangles are there to show the 3-D orentation and ARE NOT bonds.</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0CD7FB2A-FA47-43CB-A96D-9881F989D00F}" type="slidenum">
              <a:rPr lang="en-US" sz="1200" smtClean="0"/>
              <a:pPr eaLnBrk="1" hangingPunct="1"/>
              <a:t>36</a:t>
            </a:fld>
            <a:endParaRPr lang="en-US" sz="1200" smtClean="0"/>
          </a:p>
        </p:txBody>
      </p:sp>
      <p:sp>
        <p:nvSpPr>
          <p:cNvPr id="139267" name="Rectangle 2"/>
          <p:cNvSpPr>
            <a:spLocks noGrp="1" noRot="1" noChangeAspect="1" noChangeArrowheads="1" noTextEdit="1"/>
          </p:cNvSpPr>
          <p:nvPr>
            <p:ph type="sldImg"/>
          </p:nvPr>
        </p:nvSpPr>
        <p:spPr>
          <a:ln/>
        </p:spPr>
      </p:sp>
      <p:sp>
        <p:nvSpPr>
          <p:cNvPr id="139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Calibri" pitchFamily="34" charset="0"/>
                <a:ea typeface="ＭＳ Ｐゴシック" pitchFamily="34" charset="-128"/>
              </a:rPr>
              <a:t>The answer is C.  One orientation is shown.  There are 6 , 2 for each sides of the tetrahedron</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spect="1" noChangeArrowheads="1" noTextEdit="1"/>
          </p:cNvSpPr>
          <p:nvPr>
            <p:ph type="sldImg"/>
          </p:nvPr>
        </p:nvSpPr>
        <p:spPr>
          <a:ln/>
        </p:spPr>
      </p:sp>
      <p:sp>
        <p:nvSpPr>
          <p:cNvPr id="1402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latin typeface="Calibri" pitchFamily="34" charset="0"/>
                <a:ea typeface="ＭＳ Ｐゴシック" pitchFamily="34" charset="-128"/>
              </a:rPr>
              <a:t>The six orientations.</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67B5CE6F-1C3B-4800-9966-59E628E228E2}" type="slidenum">
              <a:rPr lang="en-US" sz="1200" smtClean="0"/>
              <a:pPr eaLnBrk="1" hangingPunct="1"/>
              <a:t>38</a:t>
            </a:fld>
            <a:endParaRPr lang="en-US" sz="1200" smtClean="0"/>
          </a:p>
        </p:txBody>
      </p:sp>
      <p:sp>
        <p:nvSpPr>
          <p:cNvPr id="141315" name="Rectangle 2"/>
          <p:cNvSpPr>
            <a:spLocks noGrp="1" noRot="1" noChangeAspect="1" noChangeArrowheads="1" noTextEdit="1"/>
          </p:cNvSpPr>
          <p:nvPr>
            <p:ph type="sldImg"/>
          </p:nvPr>
        </p:nvSpPr>
        <p:spPr>
          <a:ln/>
        </p:spPr>
      </p:sp>
      <p:sp>
        <p:nvSpPr>
          <p:cNvPr id="1413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Calibri" pitchFamily="34" charset="0"/>
                <a:ea typeface="ＭＳ Ｐゴシック" pitchFamily="34" charset="-128"/>
              </a:rPr>
              <a:t>Answer would be B.  There are 3.  Lower than 6</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spect="1" noChangeArrowheads="1" noTextEdit="1"/>
          </p:cNvSpPr>
          <p:nvPr>
            <p:ph type="sldImg"/>
          </p:nvPr>
        </p:nvSpPr>
        <p:spPr>
          <a:solidFill>
            <a:srgbClr val="FFFFFF"/>
          </a:solidFill>
          <a:ln/>
        </p:spPr>
      </p:sp>
      <p:sp>
        <p:nvSpPr>
          <p:cNvPr id="142339" name="Rectangle 3"/>
          <p:cNvSpPr>
            <a:spLocks noGrp="1" noChangeArrowheads="1"/>
          </p:cNvSpPr>
          <p:nvPr>
            <p:ph type="body" idx="1"/>
          </p:nvPr>
        </p:nvSpPr>
        <p:spPr>
          <a:solidFill>
            <a:srgbClr val="FFFFFF"/>
          </a:solidFill>
          <a:ln>
            <a:solidFill>
              <a:srgbClr val="000000"/>
            </a:solidFill>
          </a:ln>
        </p:spPr>
        <p:txBody>
          <a:bodyPr/>
          <a:lstStyle/>
          <a:p>
            <a:r>
              <a:rPr lang="en-US" smtClean="0">
                <a:latin typeface="Calibri" pitchFamily="34" charset="0"/>
                <a:ea typeface="ＭＳ Ｐゴシック" pitchFamily="34" charset="-128"/>
              </a:rPr>
              <a:t>The six orientations minus the three that can no longer be formed.</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C16E07A8-22CC-4C59-BCED-43DD68B84BA5}" type="slidenum">
              <a:rPr lang="en-US" sz="1200" smtClean="0"/>
              <a:pPr eaLnBrk="1" hangingPunct="1"/>
              <a:t>40</a:t>
            </a:fld>
            <a:endParaRPr lang="en-US" sz="1200" smtClean="0"/>
          </a:p>
        </p:txBody>
      </p:sp>
      <p:sp>
        <p:nvSpPr>
          <p:cNvPr id="143363" name="Rectangle 2"/>
          <p:cNvSpPr>
            <a:spLocks noGrp="1" noRot="1" noChangeAspect="1" noChangeArrowheads="1" noTextEdit="1"/>
          </p:cNvSpPr>
          <p:nvPr>
            <p:ph type="sldImg"/>
          </p:nvPr>
        </p:nvSpPr>
        <p:spPr>
          <a:ln/>
        </p:spPr>
      </p:sp>
      <p:sp>
        <p:nvSpPr>
          <p:cNvPr id="1433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Calibri" pitchFamily="34" charset="0"/>
                <a:ea typeface="ＭＳ Ｐゴシック" pitchFamily="34" charset="-128"/>
              </a:rPr>
              <a:t>The answer is B  So randomness of the water is reduced and the entropy goes down.                             </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0CDB4B75-D18C-445C-AAD9-A4D36BE2158B}" type="slidenum">
              <a:rPr lang="en-US" sz="1200" smtClean="0"/>
              <a:pPr eaLnBrk="1" hangingPunct="1"/>
              <a:t>44</a:t>
            </a:fld>
            <a:endParaRPr lang="en-US" sz="1200" smtClean="0"/>
          </a:p>
        </p:txBody>
      </p:sp>
      <p:sp>
        <p:nvSpPr>
          <p:cNvPr id="145411" name="Rectangle 2"/>
          <p:cNvSpPr>
            <a:spLocks noGrp="1" noRot="1" noChangeAspect="1" noChangeArrowheads="1" noTextEdit="1"/>
          </p:cNvSpPr>
          <p:nvPr>
            <p:ph type="sldImg"/>
          </p:nvPr>
        </p:nvSpPr>
        <p:spPr>
          <a:ln/>
        </p:spPr>
      </p:sp>
      <p:sp>
        <p:nvSpPr>
          <p:cNvPr id="145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Calibri" pitchFamily="34" charset="0"/>
                <a:ea typeface="ＭＳ Ｐゴシック" pitchFamily="34" charset="-128"/>
              </a:rPr>
              <a:t>Answer is E--</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The one on the right is more stable – and the more stable has</a:t>
            </a:r>
            <a:r>
              <a:rPr lang="en-CA" baseline="0" dirty="0" smtClean="0"/>
              <a:t> least potential for change.</a:t>
            </a:r>
            <a:endParaRPr lang="en-CA" dirty="0"/>
          </a:p>
        </p:txBody>
      </p:sp>
      <p:sp>
        <p:nvSpPr>
          <p:cNvPr id="4" name="Slide Number Placeholder 3"/>
          <p:cNvSpPr>
            <a:spLocks noGrp="1"/>
          </p:cNvSpPr>
          <p:nvPr>
            <p:ph type="sldNum" sz="quarter" idx="10"/>
          </p:nvPr>
        </p:nvSpPr>
        <p:spPr/>
        <p:txBody>
          <a:bodyPr/>
          <a:lstStyle/>
          <a:p>
            <a:pPr>
              <a:defRPr/>
            </a:pPr>
            <a:fld id="{1E4D7DA7-8BD3-40D1-A597-94E3157468A4}" type="slidenum">
              <a:rPr lang="en-US" smtClean="0"/>
              <a:pPr>
                <a:defRPr/>
              </a:pPr>
              <a:t>45</a:t>
            </a:fld>
            <a:endParaRPr lang="en-US"/>
          </a:p>
        </p:txBody>
      </p:sp>
    </p:spTree>
    <p:extLst>
      <p:ext uri="{BB962C8B-B14F-4D97-AF65-F5344CB8AC3E}">
        <p14:creationId xmlns:p14="http://schemas.microsoft.com/office/powerpoint/2010/main" val="21291359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r" eaLnBrk="1" hangingPunct="1"/>
            <a:fld id="{688193D9-91AF-42D8-BC18-43A5EA9CCE7A}" type="slidenum">
              <a:rPr lang="en-US" sz="1200"/>
              <a:pPr algn="r" eaLnBrk="1" hangingPunct="1"/>
              <a:t>46</a:t>
            </a:fld>
            <a:endParaRPr lang="en-US" sz="1200"/>
          </a:p>
        </p:txBody>
      </p:sp>
      <p:sp>
        <p:nvSpPr>
          <p:cNvPr id="146435" name="Rectangle 2"/>
          <p:cNvSpPr>
            <a:spLocks noGrp="1" noRot="1" noChangeAspect="1" noChangeArrowheads="1" noTextEdit="1"/>
          </p:cNvSpPr>
          <p:nvPr>
            <p:ph type="sldImg"/>
          </p:nvPr>
        </p:nvSpPr>
        <p:spPr>
          <a:solidFill>
            <a:srgbClr val="FFFFFF"/>
          </a:solidFill>
          <a:ln/>
        </p:spPr>
      </p:sp>
      <p:sp>
        <p:nvSpPr>
          <p:cNvPr id="146436"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r>
              <a:rPr lang="en-US" smtClean="0">
                <a:latin typeface="Calibri" pitchFamily="34" charset="0"/>
                <a:ea typeface="ＭＳ Ｐゴシック" pitchFamily="34" charset="-128"/>
              </a:rPr>
              <a:t>Note the similarity to the strcture of a cell.</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r" eaLnBrk="1" hangingPunct="1"/>
            <a:fld id="{3C05AD10-1502-46B5-9C5E-96DAFE652A16}" type="slidenum">
              <a:rPr lang="en-US" sz="1200"/>
              <a:pPr algn="r" eaLnBrk="1" hangingPunct="1"/>
              <a:t>47</a:t>
            </a:fld>
            <a:endParaRPr lang="en-US" sz="1200"/>
          </a:p>
        </p:txBody>
      </p:sp>
      <p:sp>
        <p:nvSpPr>
          <p:cNvPr id="148483" name="Rectangle 2"/>
          <p:cNvSpPr>
            <a:spLocks noGrp="1" noRot="1" noChangeAspect="1" noChangeArrowheads="1" noTextEdit="1"/>
          </p:cNvSpPr>
          <p:nvPr>
            <p:ph type="sldImg"/>
          </p:nvPr>
        </p:nvSpPr>
        <p:spPr>
          <a:solidFill>
            <a:srgbClr val="FFFFFF"/>
          </a:solidFill>
          <a:ln/>
        </p:spPr>
      </p:sp>
      <p:sp>
        <p:nvSpPr>
          <p:cNvPr id="148484"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r>
              <a:rPr lang="en-US" smtClean="0">
                <a:latin typeface="Calibri" pitchFamily="34" charset="0"/>
                <a:ea typeface="ＭＳ Ｐゴシック" pitchFamily="34" charset="-128"/>
              </a:rPr>
              <a:t>Note that water goes through fast.  Other things are slow to none. Notes have description of charged molecules being larger than they seem by molecular weight because they organize water or other ions around them (Charge sphere).</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a:solidFill>
            <a:srgbClr val="FFFFFF"/>
          </a:solidFill>
          <a:ln/>
        </p:spPr>
      </p:sp>
      <p:sp>
        <p:nvSpPr>
          <p:cNvPr id="149507"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endParaRPr lang="en-US" smtClean="0">
              <a:latin typeface="Calibri" pitchFamily="34" charset="0"/>
              <a:ea typeface="ＭＳ Ｐゴシック" pitchFamily="34" charset="-128"/>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Placeholder 2"/>
          <p:cNvSpPr>
            <a:spLocks noGrp="1" noRot="1" noChangeAspect="1" noChangeArrowheads="1" noTextEdit="1"/>
          </p:cNvSpPr>
          <p:nvPr>
            <p:ph type="sldImg"/>
          </p:nvPr>
        </p:nvSpPr>
        <p:spPr>
          <a:solidFill>
            <a:srgbClr val="FFFFFF"/>
          </a:solidFill>
          <a:ln/>
        </p:spPr>
      </p:sp>
      <p:sp>
        <p:nvSpPr>
          <p:cNvPr id="150531" name="Placeholder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endParaRPr lang="en-US" smtClean="0">
              <a:latin typeface="Calibri" pitchFamily="34" charset="0"/>
              <a:ea typeface="ＭＳ Ｐゴシック" pitchFamily="34" charset="-128"/>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7EC2B05F-834C-4A5B-BA9F-91C7FF13AE7A}" type="slidenum">
              <a:rPr lang="en-US" sz="1200" smtClean="0"/>
              <a:pPr eaLnBrk="1" hangingPunct="1"/>
              <a:t>52</a:t>
            </a:fld>
            <a:endParaRPr lang="en-US" sz="1200" smtClean="0"/>
          </a:p>
        </p:txBody>
      </p:sp>
      <p:sp>
        <p:nvSpPr>
          <p:cNvPr id="151555" name="Rectangle 2"/>
          <p:cNvSpPr>
            <a:spLocks noGrp="1" noRot="1" noChangeAspect="1" noChangeArrowheads="1" noTextEdit="1"/>
          </p:cNvSpPr>
          <p:nvPr>
            <p:ph type="sldImg"/>
          </p:nvPr>
        </p:nvSpPr>
        <p:spPr>
          <a:ln/>
        </p:spPr>
      </p:sp>
      <p:sp>
        <p:nvSpPr>
          <p:cNvPr id="1515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Calibri" pitchFamily="34" charset="0"/>
                <a:ea typeface="ＭＳ Ｐゴシック" pitchFamily="34" charset="-128"/>
              </a:rPr>
              <a:t>Answer is B</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fld id="{BCB76C9A-FBD3-45B0-A4F6-C9E236B3C139}" type="slidenum">
              <a:rPr lang="en-US" sz="1200" smtClean="0"/>
              <a:pPr eaLnBrk="1" hangingPunct="1"/>
              <a:t>53</a:t>
            </a:fld>
            <a:endParaRPr lang="en-US" sz="1200" smtClean="0"/>
          </a:p>
        </p:txBody>
      </p:sp>
      <p:sp>
        <p:nvSpPr>
          <p:cNvPr id="152579" name="Rectangle 2"/>
          <p:cNvSpPr>
            <a:spLocks noGrp="1" noRot="1" noChangeAspect="1" noChangeArrowheads="1" noTextEdit="1"/>
          </p:cNvSpPr>
          <p:nvPr>
            <p:ph type="sldImg"/>
          </p:nvPr>
        </p:nvSpPr>
        <p:spPr>
          <a:ln/>
        </p:spPr>
      </p:sp>
      <p:sp>
        <p:nvSpPr>
          <p:cNvPr id="152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latin typeface="Calibri" pitchFamily="34" charset="0"/>
                <a:ea typeface="ＭＳ Ｐゴシック" pitchFamily="34" charset="-128"/>
              </a:rPr>
              <a:t>Answer is A.</a:t>
            </a:r>
          </a:p>
          <a:p>
            <a:pPr eaLnBrk="1" hangingPunct="1"/>
            <a:r>
              <a:rPr lang="en-US" dirty="0" smtClean="0">
                <a:latin typeface="Calibri" pitchFamily="34" charset="0"/>
                <a:ea typeface="ＭＳ Ｐゴシック" pitchFamily="34" charset="-128"/>
              </a:rPr>
              <a:t>If an active transport protein requires ATP or energy in order to change its conformation during transport, the energy will be required even if the molecules are moving down their gradient, and therefore 3 is not a true feature of active transport.</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r" eaLnBrk="1" hangingPunct="1"/>
            <a:fld id="{5FCD947F-71BA-4A8A-8DDE-CBB9D420D2D8}" type="slidenum">
              <a:rPr lang="en-US" sz="1200"/>
              <a:pPr algn="r" eaLnBrk="1" hangingPunct="1"/>
              <a:t>54</a:t>
            </a:fld>
            <a:endParaRPr lang="en-US" sz="1200"/>
          </a:p>
        </p:txBody>
      </p:sp>
      <p:sp>
        <p:nvSpPr>
          <p:cNvPr id="153603" name="Rectangle 2"/>
          <p:cNvSpPr>
            <a:spLocks noGrp="1" noRot="1" noChangeAspect="1" noChangeArrowheads="1" noTextEdit="1"/>
          </p:cNvSpPr>
          <p:nvPr>
            <p:ph type="sldImg"/>
          </p:nvPr>
        </p:nvSpPr>
        <p:spPr>
          <a:solidFill>
            <a:srgbClr val="FFFFFF"/>
          </a:solidFill>
          <a:ln/>
        </p:spPr>
      </p:sp>
      <p:sp>
        <p:nvSpPr>
          <p:cNvPr id="153604"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r>
              <a:rPr lang="en-US" smtClean="0">
                <a:latin typeface="Calibri" pitchFamily="34" charset="0"/>
                <a:ea typeface="ＭＳ Ｐゴシック" pitchFamily="34" charset="-128"/>
              </a:rPr>
              <a:t>Faclitated diffusion uses the concentration gradient, but the solute passes through a cellular protein pore of some kind.  </a:t>
            </a:r>
          </a:p>
          <a:p>
            <a:pPr eaLnBrk="1" hangingPunct="1"/>
            <a:r>
              <a:rPr lang="en-US" smtClean="0">
                <a:latin typeface="Calibri" pitchFamily="34" charset="0"/>
                <a:ea typeface="ＭＳ Ｐゴシック" pitchFamily="34" charset="-128"/>
              </a:rPr>
              <a:t>Active transport uses energy to transport the solute so that the concentation inside is higher than the concentration outside</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Rot="1" noChangeAspect="1" noChangeArrowheads="1" noTextEdit="1"/>
          </p:cNvSpPr>
          <p:nvPr>
            <p:ph type="sldImg"/>
          </p:nvPr>
        </p:nvSpPr>
        <p:spPr>
          <a:solidFill>
            <a:srgbClr val="FFFFFF"/>
          </a:solidFill>
          <a:ln/>
        </p:spPr>
      </p:sp>
      <p:sp>
        <p:nvSpPr>
          <p:cNvPr id="154627"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endParaRPr lang="en-US" smtClean="0">
              <a:latin typeface="Calibri" pitchFamily="34" charset="0"/>
              <a:ea typeface="ＭＳ Ｐゴシック" pitchFamily="34" charset="-128"/>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Rot="1" noChangeAspect="1" noChangeArrowheads="1" noTextEdit="1"/>
          </p:cNvSpPr>
          <p:nvPr>
            <p:ph type="sldImg"/>
          </p:nvPr>
        </p:nvSpPr>
        <p:spPr>
          <a:solidFill>
            <a:srgbClr val="FFFFFF"/>
          </a:solidFill>
          <a:ln/>
        </p:spPr>
      </p:sp>
      <p:sp>
        <p:nvSpPr>
          <p:cNvPr id="155651"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endParaRPr lang="en-US" smtClean="0">
              <a:latin typeface="Calibri" pitchFamily="34" charset="0"/>
              <a:ea typeface="ＭＳ Ｐゴシック" pitchFamily="34" charset="-128"/>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solidFill>
            <a:srgbClr val="FFFFFF"/>
          </a:solidFill>
          <a:ln/>
        </p:spPr>
      </p:sp>
      <p:sp>
        <p:nvSpPr>
          <p:cNvPr id="156675"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endParaRPr lang="en-US" smtClean="0">
              <a:latin typeface="Calibri" pitchFamily="34" charset="0"/>
              <a:ea typeface="ＭＳ Ｐゴシック" pitchFamily="34" charset="-128"/>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Placeholder 2"/>
          <p:cNvSpPr>
            <a:spLocks noGrp="1" noRot="1" noChangeAspect="1" noChangeArrowheads="1" noTextEdit="1"/>
          </p:cNvSpPr>
          <p:nvPr>
            <p:ph type="sldImg"/>
          </p:nvPr>
        </p:nvSpPr>
        <p:spPr>
          <a:solidFill>
            <a:srgbClr val="FFFFFF"/>
          </a:solidFill>
          <a:ln/>
        </p:spPr>
      </p:sp>
      <p:sp>
        <p:nvSpPr>
          <p:cNvPr id="157699" name="Placeholder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endParaRPr lang="en-US" smtClean="0">
              <a:latin typeface="Calibri" pitchFamily="34" charset="0"/>
              <a:ea typeface="ＭＳ Ｐゴシック" pitchFamily="34" charset="-128"/>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spect="1" noChangeArrowheads="1" noTextEdit="1"/>
          </p:cNvSpPr>
          <p:nvPr>
            <p:ph type="sldImg"/>
          </p:nvPr>
        </p:nvSpPr>
        <p:spPr>
          <a:solidFill>
            <a:srgbClr val="FFFFFF"/>
          </a:solidFill>
          <a:ln/>
        </p:spPr>
      </p:sp>
      <p:sp>
        <p:nvSpPr>
          <p:cNvPr id="158723"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endParaRPr lang="en-US" smtClean="0">
              <a:latin typeface="Calibri" pitchFamily="34" charset="0"/>
              <a:ea typeface="ＭＳ Ｐゴシック" pitchFamily="34" charset="-128"/>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Rot="1" noChangeAspect="1" noChangeArrowheads="1" noTextEdit="1"/>
          </p:cNvSpPr>
          <p:nvPr>
            <p:ph type="sldImg"/>
          </p:nvPr>
        </p:nvSpPr>
        <p:spPr>
          <a:solidFill>
            <a:srgbClr val="FFFFFF"/>
          </a:solidFill>
          <a:ln/>
        </p:spPr>
      </p:sp>
      <p:sp>
        <p:nvSpPr>
          <p:cNvPr id="159747"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endParaRPr lang="en-US" smtClean="0">
              <a:latin typeface="Calibri" pitchFamily="34" charset="0"/>
              <a:ea typeface="ＭＳ Ｐゴシック" pitchFamily="34" charset="-128"/>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Rot="1" noChangeAspect="1" noChangeArrowheads="1" noTextEdit="1"/>
          </p:cNvSpPr>
          <p:nvPr>
            <p:ph type="sldImg"/>
          </p:nvPr>
        </p:nvSpPr>
        <p:spPr>
          <a:solidFill>
            <a:srgbClr val="FFFFFF"/>
          </a:solidFill>
          <a:ln/>
        </p:spPr>
      </p:sp>
      <p:sp>
        <p:nvSpPr>
          <p:cNvPr id="160771"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endParaRPr lang="en-US" smtClean="0">
              <a:latin typeface="Calibri" pitchFamily="34" charset="0"/>
              <a:ea typeface="ＭＳ Ｐゴシック" pitchFamily="34" charset="-128"/>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r" eaLnBrk="1" hangingPunct="1"/>
            <a:fld id="{14AD1E15-EACF-4098-A7CF-ED004079FF37}" type="slidenum">
              <a:rPr lang="en-US" sz="1200"/>
              <a:pPr algn="r" eaLnBrk="1" hangingPunct="1"/>
              <a:t>62</a:t>
            </a:fld>
            <a:endParaRPr lang="en-US" sz="1200"/>
          </a:p>
        </p:txBody>
      </p:sp>
      <p:sp>
        <p:nvSpPr>
          <p:cNvPr id="161795" name="Rectangle 2"/>
          <p:cNvSpPr>
            <a:spLocks noGrp="1" noRot="1" noChangeAspect="1" noChangeArrowheads="1" noTextEdit="1"/>
          </p:cNvSpPr>
          <p:nvPr>
            <p:ph type="sldImg"/>
          </p:nvPr>
        </p:nvSpPr>
        <p:spPr>
          <a:solidFill>
            <a:srgbClr val="FFFFFF"/>
          </a:solidFill>
          <a:ln/>
        </p:spPr>
      </p:sp>
      <p:sp>
        <p:nvSpPr>
          <p:cNvPr id="161796" name="Rectangle 3"/>
          <p:cNvSpPr>
            <a:spLocks noGrp="1" noChangeArrowheads="1"/>
          </p:cNvSpPr>
          <p:nvPr>
            <p:ph type="body" idx="1"/>
          </p:nvPr>
        </p:nvSpPr>
        <p:spPr>
          <a:xfrm>
            <a:off x="914400" y="4343400"/>
            <a:ext cx="5029200" cy="4114800"/>
          </a:xfrm>
          <a:solidFill>
            <a:srgbClr val="FFFFFF"/>
          </a:solidFill>
          <a:ln>
            <a:solidFill>
              <a:srgbClr val="000000"/>
            </a:solidFill>
          </a:ln>
        </p:spPr>
        <p:txBody>
          <a:bodyPr/>
          <a:lstStyle/>
          <a:p>
            <a:endParaRPr lang="en-US" smtClean="0">
              <a:latin typeface="Calibri" pitchFamily="34" charset="0"/>
              <a:ea typeface="ＭＳ Ｐゴシック" pitchFamily="34" charset="-128"/>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Rot="1" noChangeAspect="1" noChangeArrowheads="1" noTextEdit="1"/>
          </p:cNvSpPr>
          <p:nvPr>
            <p:ph type="sldImg"/>
          </p:nvPr>
        </p:nvSpPr>
        <p:spPr>
          <a:solidFill>
            <a:srgbClr val="FFFFFF"/>
          </a:solidFill>
          <a:ln/>
        </p:spPr>
      </p:sp>
      <p:sp>
        <p:nvSpPr>
          <p:cNvPr id="162819"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endParaRPr lang="en-US" smtClean="0">
              <a:latin typeface="Calibri" pitchFamily="34" charset="0"/>
              <a:ea typeface="ＭＳ Ｐゴシック" pitchFamily="34" charset="-128"/>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Rot="1" noChangeAspect="1" noChangeArrowheads="1" noTextEdit="1"/>
          </p:cNvSpPr>
          <p:nvPr>
            <p:ph type="sldImg"/>
          </p:nvPr>
        </p:nvSpPr>
        <p:spPr>
          <a:solidFill>
            <a:srgbClr val="FFFFFF"/>
          </a:solidFill>
          <a:ln/>
        </p:spPr>
      </p:sp>
      <p:sp>
        <p:nvSpPr>
          <p:cNvPr id="163843"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endParaRPr lang="en-US" smtClean="0">
              <a:latin typeface="Calibri" pitchFamily="34" charset="0"/>
              <a:ea typeface="ＭＳ Ｐゴシック" pitchFamily="34" charset="-128"/>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Rot="1" noChangeAspect="1" noChangeArrowheads="1" noTextEdit="1"/>
          </p:cNvSpPr>
          <p:nvPr>
            <p:ph type="sldImg"/>
          </p:nvPr>
        </p:nvSpPr>
        <p:spPr>
          <a:solidFill>
            <a:srgbClr val="FFFFFF"/>
          </a:solidFill>
          <a:ln/>
        </p:spPr>
      </p:sp>
      <p:sp>
        <p:nvSpPr>
          <p:cNvPr id="164867"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endParaRPr lang="en-US" dirty="0" smtClean="0">
              <a:latin typeface="Calibri" pitchFamily="34" charset="0"/>
              <a:ea typeface="ＭＳ Ｐゴシック" pitchFamily="34" charset="-128"/>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Rot="1" noChangeAspect="1" noChangeArrowheads="1" noTextEdit="1"/>
          </p:cNvSpPr>
          <p:nvPr>
            <p:ph type="sldImg"/>
          </p:nvPr>
        </p:nvSpPr>
        <p:spPr>
          <a:solidFill>
            <a:srgbClr val="FFFFFF"/>
          </a:solidFill>
          <a:ln/>
        </p:spPr>
      </p:sp>
      <p:sp>
        <p:nvSpPr>
          <p:cNvPr id="165891"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endParaRPr lang="en-US" smtClean="0">
              <a:latin typeface="Calibri" pitchFamily="34" charset="0"/>
              <a:ea typeface="ＭＳ Ｐゴシック" pitchFamily="34" charset="-128"/>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E3AF9DC-6831-4162-9716-1EB99194F566}" type="slidenum">
              <a:rPr lang="en-US" smtClean="0"/>
              <a:pPr eaLnBrk="1" hangingPunct="1"/>
              <a:t>67</a:t>
            </a:fld>
            <a:endParaRPr lang="en-US"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Answer would be B.  The basic reason is that the ratio is 1 for all concentrations tested.  A would represent no uptake. C and D the ratio gets above 1 so there is a higher concentration inside than outside.   </a:t>
            </a: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Placeholder 2"/>
          <p:cNvSpPr>
            <a:spLocks noGrp="1" noRot="1" noChangeAspect="1" noChangeArrowheads="1" noTextEdit="1"/>
          </p:cNvSpPr>
          <p:nvPr>
            <p:ph type="sldImg"/>
          </p:nvPr>
        </p:nvSpPr>
        <p:spPr>
          <a:solidFill>
            <a:srgbClr val="FFFFFF"/>
          </a:solidFill>
          <a:ln/>
        </p:spPr>
      </p:sp>
      <p:sp>
        <p:nvSpPr>
          <p:cNvPr id="168963" name="Placeholder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endParaRPr lang="en-US" smtClean="0">
              <a:latin typeface="Calibri" pitchFamily="34" charset="0"/>
              <a:ea typeface="ＭＳ Ｐゴシック" pitchFamily="34" charset="-128"/>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Placeholder 2"/>
          <p:cNvSpPr>
            <a:spLocks noGrp="1" noRot="1" noChangeAspect="1" noChangeArrowheads="1" noTextEdit="1"/>
          </p:cNvSpPr>
          <p:nvPr>
            <p:ph type="sldImg"/>
          </p:nvPr>
        </p:nvSpPr>
        <p:spPr>
          <a:solidFill>
            <a:srgbClr val="FFFFFF"/>
          </a:solidFill>
          <a:ln/>
        </p:spPr>
      </p:sp>
      <p:sp>
        <p:nvSpPr>
          <p:cNvPr id="169987" name="Placeholder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endParaRPr lang="en-US" smtClean="0">
              <a:latin typeface="Calibri" pitchFamily="34" charset="0"/>
              <a:ea typeface="ＭＳ Ｐゴシック" pitchFamily="34" charset="-128"/>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r" eaLnBrk="1" hangingPunct="1"/>
            <a:fld id="{C7267DC9-6221-4DA6-AB89-7413F5393D4B}" type="slidenum">
              <a:rPr lang="en-US" sz="1200"/>
              <a:pPr algn="r" eaLnBrk="1" hangingPunct="1"/>
              <a:t>70</a:t>
            </a:fld>
            <a:endParaRPr lang="en-US" sz="1200"/>
          </a:p>
        </p:txBody>
      </p:sp>
      <p:sp>
        <p:nvSpPr>
          <p:cNvPr id="171011" name="Rectangle 2"/>
          <p:cNvSpPr>
            <a:spLocks noGrp="1" noRot="1" noChangeAspect="1" noChangeArrowheads="1" noTextEdit="1"/>
          </p:cNvSpPr>
          <p:nvPr>
            <p:ph type="sldImg"/>
          </p:nvPr>
        </p:nvSpPr>
        <p:spPr>
          <a:solidFill>
            <a:srgbClr val="FFFFFF"/>
          </a:solidFill>
          <a:ln/>
        </p:spPr>
      </p:sp>
      <p:sp>
        <p:nvSpPr>
          <p:cNvPr id="171012"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r>
              <a:rPr lang="en-US" smtClean="0">
                <a:latin typeface="Calibri" pitchFamily="34" charset="0"/>
                <a:ea typeface="ＭＳ Ｐゴシック" pitchFamily="34" charset="-128"/>
              </a:rPr>
              <a:t>Answer would be C</a:t>
            </a: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r" eaLnBrk="1" hangingPunct="1"/>
            <a:fld id="{EA609D37-1F76-4ED5-85CD-1B76F8AAEB92}" type="slidenum">
              <a:rPr lang="en-US" sz="1200"/>
              <a:pPr algn="r" eaLnBrk="1" hangingPunct="1"/>
              <a:t>71</a:t>
            </a:fld>
            <a:endParaRPr lang="en-US" sz="1200"/>
          </a:p>
        </p:txBody>
      </p:sp>
      <p:sp>
        <p:nvSpPr>
          <p:cNvPr id="172035" name="Rectangle 2"/>
          <p:cNvSpPr>
            <a:spLocks noGrp="1" noRot="1" noChangeAspect="1" noChangeArrowheads="1" noTextEdit="1"/>
          </p:cNvSpPr>
          <p:nvPr>
            <p:ph type="sldImg"/>
          </p:nvPr>
        </p:nvSpPr>
        <p:spPr>
          <a:solidFill>
            <a:srgbClr val="FFFFFF"/>
          </a:solidFill>
          <a:ln/>
        </p:spPr>
      </p:sp>
      <p:sp>
        <p:nvSpPr>
          <p:cNvPr id="172036"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r>
              <a:rPr lang="en-US" smtClean="0">
                <a:latin typeface="Calibri" pitchFamily="34" charset="0"/>
                <a:ea typeface="ＭＳ Ｐゴシック" pitchFamily="34" charset="-128"/>
              </a:rPr>
              <a:t>Answer would be D.</a:t>
            </a: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Rot="1" noChangeAspect="1" noChangeArrowheads="1" noTextEdit="1"/>
          </p:cNvSpPr>
          <p:nvPr>
            <p:ph type="sldImg"/>
          </p:nvPr>
        </p:nvSpPr>
        <p:spPr>
          <a:solidFill>
            <a:srgbClr val="FFFFFF"/>
          </a:solidFill>
          <a:ln/>
        </p:spPr>
      </p:sp>
      <p:sp>
        <p:nvSpPr>
          <p:cNvPr id="173059"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r>
              <a:rPr lang="en-US" dirty="0" smtClean="0">
                <a:latin typeface="Calibri" pitchFamily="34" charset="0"/>
                <a:ea typeface="ＭＳ Ｐゴシック" pitchFamily="34" charset="-128"/>
              </a:rPr>
              <a:t>Electrochemical gradient can also be used to provide energy to cell</a:t>
            </a:r>
            <a:r>
              <a:rPr lang="en-US" baseline="0" dirty="0" smtClean="0">
                <a:latin typeface="Calibri" pitchFamily="34" charset="0"/>
                <a:ea typeface="ＭＳ Ｐゴシック" pitchFamily="34" charset="-128"/>
              </a:rPr>
              <a:t> (“secondary </a:t>
            </a:r>
            <a:r>
              <a:rPr lang="en-US" baseline="0" smtClean="0">
                <a:latin typeface="Calibri" pitchFamily="34" charset="0"/>
                <a:ea typeface="ＭＳ Ｐゴシック" pitchFamily="34" charset="-128"/>
              </a:rPr>
              <a:t>active transport”)</a:t>
            </a:r>
            <a:endParaRPr lang="en-US" smtClean="0">
              <a:latin typeface="Calibri" pitchFamily="34" charset="0"/>
              <a:ea typeface="ＭＳ Ｐゴシック" pitchFamily="34" charset="-128"/>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Rot="1" noChangeAspect="1" noChangeArrowheads="1" noTextEdit="1"/>
          </p:cNvSpPr>
          <p:nvPr>
            <p:ph type="sldImg"/>
          </p:nvPr>
        </p:nvSpPr>
        <p:spPr>
          <a:solidFill>
            <a:srgbClr val="FFFFFF"/>
          </a:solidFill>
          <a:ln/>
        </p:spPr>
      </p:sp>
      <p:sp>
        <p:nvSpPr>
          <p:cNvPr id="174083"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endParaRPr lang="en-US" smtClean="0">
              <a:latin typeface="Calibri" pitchFamily="34" charset="0"/>
              <a:ea typeface="ＭＳ Ｐゴシック" pitchFamily="34" charset="-128"/>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Rot="1" noChangeAspect="1" noChangeArrowheads="1" noTextEdit="1"/>
          </p:cNvSpPr>
          <p:nvPr>
            <p:ph type="sldImg"/>
          </p:nvPr>
        </p:nvSpPr>
        <p:spPr>
          <a:solidFill>
            <a:srgbClr val="FFFFFF"/>
          </a:solidFill>
          <a:ln/>
        </p:spPr>
      </p:sp>
      <p:sp>
        <p:nvSpPr>
          <p:cNvPr id="175107"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endParaRPr lang="en-US" smtClean="0">
              <a:latin typeface="Calibri" pitchFamily="34" charset="0"/>
              <a:ea typeface="ＭＳ Ｐゴシック" pitchFamily="34" charset="-128"/>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r" eaLnBrk="1" hangingPunct="1"/>
            <a:fld id="{0792C020-F3D9-4BB8-BED0-12043D7FB953}" type="slidenum">
              <a:rPr lang="en-US" sz="1200"/>
              <a:pPr algn="r" eaLnBrk="1" hangingPunct="1"/>
              <a:t>76</a:t>
            </a:fld>
            <a:endParaRPr lang="en-US" sz="1200"/>
          </a:p>
        </p:txBody>
      </p:sp>
      <p:sp>
        <p:nvSpPr>
          <p:cNvPr id="176131" name="Rectangle 2"/>
          <p:cNvSpPr>
            <a:spLocks noGrp="1" noRot="1" noChangeAspect="1" noChangeArrowheads="1" noTextEdit="1"/>
          </p:cNvSpPr>
          <p:nvPr>
            <p:ph type="sldImg"/>
          </p:nvPr>
        </p:nvSpPr>
        <p:spPr>
          <a:solidFill>
            <a:srgbClr val="FFFFFF"/>
          </a:solidFill>
          <a:ln/>
        </p:spPr>
      </p:sp>
      <p:sp>
        <p:nvSpPr>
          <p:cNvPr id="176132"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r>
              <a:rPr lang="en-US" smtClean="0">
                <a:latin typeface="Calibri" pitchFamily="34" charset="0"/>
                <a:ea typeface="ＭＳ Ｐゴシック" pitchFamily="34" charset="-128"/>
              </a:rPr>
              <a:t>The answer is B.</a:t>
            </a: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r" eaLnBrk="1" hangingPunct="1"/>
            <a:fld id="{DA2014F8-FBCB-4A23-840F-2F3C1891E5C7}" type="slidenum">
              <a:rPr lang="en-US" sz="1200"/>
              <a:pPr algn="r" eaLnBrk="1" hangingPunct="1"/>
              <a:t>77</a:t>
            </a:fld>
            <a:endParaRPr lang="en-US" sz="1200"/>
          </a:p>
        </p:txBody>
      </p:sp>
      <p:sp>
        <p:nvSpPr>
          <p:cNvPr id="177155" name="Rectangle 2"/>
          <p:cNvSpPr>
            <a:spLocks noGrp="1" noRot="1" noChangeAspect="1" noChangeArrowheads="1" noTextEdit="1"/>
          </p:cNvSpPr>
          <p:nvPr>
            <p:ph type="sldImg"/>
          </p:nvPr>
        </p:nvSpPr>
        <p:spPr>
          <a:solidFill>
            <a:srgbClr val="FFFFFF"/>
          </a:solidFill>
          <a:ln/>
        </p:spPr>
      </p:sp>
      <p:sp>
        <p:nvSpPr>
          <p:cNvPr id="177156"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endParaRPr lang="en-US" smtClean="0">
              <a:latin typeface="Calibri" pitchFamily="34" charset="0"/>
              <a:ea typeface="ＭＳ Ｐゴシック" pitchFamily="34" charset="-128"/>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Placeholder 2"/>
          <p:cNvSpPr>
            <a:spLocks noGrp="1" noRot="1" noChangeAspect="1" noChangeArrowheads="1" noTextEdit="1"/>
          </p:cNvSpPr>
          <p:nvPr>
            <p:ph type="sldImg"/>
          </p:nvPr>
        </p:nvSpPr>
        <p:spPr>
          <a:solidFill>
            <a:srgbClr val="FFFFFF"/>
          </a:solidFill>
          <a:ln/>
        </p:spPr>
      </p:sp>
      <p:sp>
        <p:nvSpPr>
          <p:cNvPr id="178179" name="Placeholder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r>
              <a:rPr lang="en-US" dirty="0" smtClean="0">
                <a:latin typeface="Calibri" pitchFamily="34" charset="0"/>
                <a:ea typeface="ＭＳ Ｐゴシック" pitchFamily="34" charset="-128"/>
              </a:rPr>
              <a:t>Peptidoglycan counteracts osmotic pressure</a:t>
            </a: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r" eaLnBrk="1" hangingPunct="1"/>
            <a:fld id="{81C0596A-3D10-4E71-973A-2FC502C18D65}" type="slidenum">
              <a:rPr lang="en-US" sz="1200"/>
              <a:pPr algn="r" eaLnBrk="1" hangingPunct="1"/>
              <a:t>79</a:t>
            </a:fld>
            <a:endParaRPr lang="en-US" sz="1200"/>
          </a:p>
        </p:txBody>
      </p:sp>
      <p:sp>
        <p:nvSpPr>
          <p:cNvPr id="179203" name="Rectangle 2"/>
          <p:cNvSpPr>
            <a:spLocks noGrp="1" noRot="1" noChangeAspect="1" noChangeArrowheads="1" noTextEdit="1"/>
          </p:cNvSpPr>
          <p:nvPr>
            <p:ph type="sldImg"/>
          </p:nvPr>
        </p:nvSpPr>
        <p:spPr>
          <a:solidFill>
            <a:srgbClr val="FFFFFF"/>
          </a:solidFill>
          <a:ln/>
        </p:spPr>
      </p:sp>
      <p:sp>
        <p:nvSpPr>
          <p:cNvPr id="179204"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endParaRPr lang="en-US" smtClean="0">
              <a:latin typeface="Calibri" pitchFamily="34" charset="0"/>
              <a:ea typeface="ＭＳ Ｐゴシック" pitchFamily="34" charset="-128"/>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r" eaLnBrk="1" hangingPunct="1"/>
            <a:fld id="{387177B2-F929-4FB7-B4D1-997D2D5D5D9E}" type="slidenum">
              <a:rPr lang="en-US" sz="1200"/>
              <a:pPr algn="r" eaLnBrk="1" hangingPunct="1"/>
              <a:t>80</a:t>
            </a:fld>
            <a:endParaRPr lang="en-US" sz="1200"/>
          </a:p>
        </p:txBody>
      </p:sp>
      <p:sp>
        <p:nvSpPr>
          <p:cNvPr id="180227" name="Rectangle 2"/>
          <p:cNvSpPr>
            <a:spLocks noGrp="1" noRot="1" noChangeAspect="1" noChangeArrowheads="1" noTextEdit="1"/>
          </p:cNvSpPr>
          <p:nvPr>
            <p:ph type="sldImg"/>
          </p:nvPr>
        </p:nvSpPr>
        <p:spPr>
          <a:solidFill>
            <a:srgbClr val="FFFFFF"/>
          </a:solidFill>
          <a:ln/>
        </p:spPr>
      </p:sp>
      <p:sp>
        <p:nvSpPr>
          <p:cNvPr id="180228"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r>
              <a:rPr lang="en-US" smtClean="0">
                <a:latin typeface="Calibri" pitchFamily="34" charset="0"/>
                <a:ea typeface="ＭＳ Ｐゴシック" pitchFamily="34" charset="-128"/>
              </a:rPr>
              <a:t>Plants have specis adaaptations of cell walls ..The have very thick walls making ver strong structures.  Try holding the text book with an outstreched arm-the extrapolate to the structure holding that lower branch.</a:t>
            </a: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r" eaLnBrk="1" hangingPunct="1"/>
            <a:fld id="{3C024482-9EC8-4962-95F0-5BD0FEA232D2}" type="slidenum">
              <a:rPr lang="en-US" sz="1200"/>
              <a:pPr algn="r" eaLnBrk="1" hangingPunct="1"/>
              <a:t>81</a:t>
            </a:fld>
            <a:endParaRPr lang="en-US" sz="1200"/>
          </a:p>
        </p:txBody>
      </p:sp>
      <p:sp>
        <p:nvSpPr>
          <p:cNvPr id="182275" name="Rectangle 2"/>
          <p:cNvSpPr>
            <a:spLocks noGrp="1" noRot="1" noChangeAspect="1" noChangeArrowheads="1" noTextEdit="1"/>
          </p:cNvSpPr>
          <p:nvPr>
            <p:ph type="sldImg"/>
          </p:nvPr>
        </p:nvSpPr>
        <p:spPr>
          <a:solidFill>
            <a:srgbClr val="FFFFFF"/>
          </a:solidFill>
          <a:ln/>
        </p:spPr>
      </p:sp>
      <p:sp>
        <p:nvSpPr>
          <p:cNvPr id="182276" name="Rectangle 3"/>
          <p:cNvSpPr>
            <a:spLocks noGrp="1" noChangeArrowheads="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pPr eaLnBrk="1" hangingPunct="1"/>
            <a:endParaRPr lang="en-US" smtClean="0">
              <a:latin typeface="Calibri" pitchFamily="34" charset="0"/>
              <a:ea typeface="ＭＳ Ｐゴシック" pitchFamily="34" charset="-128"/>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Slide Image Placeholder 1"/>
          <p:cNvSpPr>
            <a:spLocks noGrp="1" noRot="1" noChangeAspect="1" noTextEdit="1"/>
          </p:cNvSpPr>
          <p:nvPr>
            <p:ph type="sldImg"/>
          </p:nvPr>
        </p:nvSpPr>
        <p:spPr>
          <a:solidFill>
            <a:srgbClr val="FFFFFF"/>
          </a:solidFill>
          <a:ln/>
        </p:spPr>
      </p:sp>
      <p:sp>
        <p:nvSpPr>
          <p:cNvPr id="183299" name="Notes Placeholder 2"/>
          <p:cNvSpPr>
            <a:spLocks noGrp="1"/>
          </p:cNvSpPr>
          <p:nvPr>
            <p:ph type="body" idx="1"/>
          </p:nvPr>
        </p:nvSpPr>
        <p:spPr>
          <a:noFill/>
          <a:ln>
            <a:solidFill>
              <a:srgbClr val="000000"/>
            </a:solidFill>
          </a:ln>
          <a:extLst>
            <a:ext uri="{909E8E84-426E-40DD-AFC4-6F175D3DCCD1}">
              <a14:hiddenFill xmlns:a14="http://schemas.microsoft.com/office/drawing/2010/main">
                <a:solidFill>
                  <a:srgbClr val="FFFFFF"/>
                </a:solidFill>
              </a14:hiddenFill>
            </a:ext>
          </a:extLst>
        </p:spPr>
        <p:txBody>
          <a:bodyPr/>
          <a:lstStyle/>
          <a:p>
            <a:r>
              <a:rPr lang="en-US" smtClean="0">
                <a:latin typeface="Calibri" pitchFamily="34" charset="0"/>
                <a:ea typeface="ＭＳ Ｐゴシック" pitchFamily="34" charset="-128"/>
              </a:rPr>
              <a:t>The reason cells like amoeba can live in fresh water without cell walls is that their membranes are not permeable to water so they don’t have such high osmotic pressure.  The use things like regulated aquaporins and pinocytosis (uptake of liquids with dissolved solutes) to get water inside and exocytosis to get water out.  </a:t>
            </a:r>
          </a:p>
          <a:p>
            <a:endParaRPr lang="en-CA" smtClean="0">
              <a:latin typeface="Calibri" pitchFamily="34" charset="0"/>
              <a:ea typeface="ＭＳ Ｐゴシック" pitchFamily="34" charset="-128"/>
            </a:endParaRPr>
          </a:p>
        </p:txBody>
      </p:sp>
      <p:sp>
        <p:nvSpPr>
          <p:cNvPr id="183300"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r" eaLnBrk="1" hangingPunct="1"/>
            <a:fld id="{2B6452AD-1BF6-4EA7-B8B4-C2E3450DBBEE}" type="slidenum">
              <a:rPr lang="en-US" sz="1200"/>
              <a:pPr algn="r" eaLnBrk="1" hangingPunct="1"/>
              <a:t>82</a:t>
            </a:fld>
            <a:endParaRPr 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BCC74E1-AEB9-4456-BD50-3F9C50CD34F3}" type="slidenum">
              <a:rPr lang="en-US"/>
              <a:pPr>
                <a:defRPr/>
              </a:pPr>
              <a:t>‹#›</a:t>
            </a:fld>
            <a:endParaRPr lang="en-US"/>
          </a:p>
        </p:txBody>
      </p:sp>
    </p:spTree>
    <p:extLst>
      <p:ext uri="{BB962C8B-B14F-4D97-AF65-F5344CB8AC3E}">
        <p14:creationId xmlns:p14="http://schemas.microsoft.com/office/powerpoint/2010/main" val="2515101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2CE7384-D1D2-49B4-8E48-B67F7D6E1334}" type="slidenum">
              <a:rPr lang="en-US"/>
              <a:pPr>
                <a:defRPr/>
              </a:pPr>
              <a:t>‹#›</a:t>
            </a:fld>
            <a:endParaRPr lang="en-US"/>
          </a:p>
        </p:txBody>
      </p:sp>
    </p:spTree>
    <p:extLst>
      <p:ext uri="{BB962C8B-B14F-4D97-AF65-F5344CB8AC3E}">
        <p14:creationId xmlns:p14="http://schemas.microsoft.com/office/powerpoint/2010/main" val="1277713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0C82100-ABA3-4E1C-B2A4-29782ABE3118}" type="slidenum">
              <a:rPr lang="en-US"/>
              <a:pPr>
                <a:defRPr/>
              </a:pPr>
              <a:t>‹#›</a:t>
            </a:fld>
            <a:endParaRPr lang="en-US"/>
          </a:p>
        </p:txBody>
      </p:sp>
    </p:spTree>
    <p:extLst>
      <p:ext uri="{BB962C8B-B14F-4D97-AF65-F5344CB8AC3E}">
        <p14:creationId xmlns:p14="http://schemas.microsoft.com/office/powerpoint/2010/main" val="2940451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21B2B6C-1674-4EFD-B977-7033846010F5}" type="slidenum">
              <a:rPr lang="en-US"/>
              <a:pPr>
                <a:defRPr/>
              </a:pPr>
              <a:t>‹#›</a:t>
            </a:fld>
            <a:endParaRPr lang="en-US"/>
          </a:p>
        </p:txBody>
      </p:sp>
    </p:spTree>
    <p:extLst>
      <p:ext uri="{BB962C8B-B14F-4D97-AF65-F5344CB8AC3E}">
        <p14:creationId xmlns:p14="http://schemas.microsoft.com/office/powerpoint/2010/main" val="2219604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AC94850-FE38-4BB3-8762-D3F18352C2FC}" type="slidenum">
              <a:rPr lang="en-US"/>
              <a:pPr>
                <a:defRPr/>
              </a:pPr>
              <a:t>‹#›</a:t>
            </a:fld>
            <a:endParaRPr lang="en-US"/>
          </a:p>
        </p:txBody>
      </p:sp>
    </p:spTree>
    <p:extLst>
      <p:ext uri="{BB962C8B-B14F-4D97-AF65-F5344CB8AC3E}">
        <p14:creationId xmlns:p14="http://schemas.microsoft.com/office/powerpoint/2010/main" val="3371190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7EBDDD7-3718-44B0-9405-8589614348E3}" type="slidenum">
              <a:rPr lang="en-US"/>
              <a:pPr>
                <a:defRPr/>
              </a:pPr>
              <a:t>‹#›</a:t>
            </a:fld>
            <a:endParaRPr lang="en-US"/>
          </a:p>
        </p:txBody>
      </p:sp>
    </p:spTree>
    <p:extLst>
      <p:ext uri="{BB962C8B-B14F-4D97-AF65-F5344CB8AC3E}">
        <p14:creationId xmlns:p14="http://schemas.microsoft.com/office/powerpoint/2010/main" val="3531439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DCDBDA73-1BF0-474D-AB0F-581506BB6B7B}" type="slidenum">
              <a:rPr lang="en-US"/>
              <a:pPr>
                <a:defRPr/>
              </a:pPr>
              <a:t>‹#›</a:t>
            </a:fld>
            <a:endParaRPr lang="en-US"/>
          </a:p>
        </p:txBody>
      </p:sp>
    </p:spTree>
    <p:extLst>
      <p:ext uri="{BB962C8B-B14F-4D97-AF65-F5344CB8AC3E}">
        <p14:creationId xmlns:p14="http://schemas.microsoft.com/office/powerpoint/2010/main" val="2519389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F613A62-E047-4843-A574-BD9C08C4E15B}" type="slidenum">
              <a:rPr lang="en-US"/>
              <a:pPr>
                <a:defRPr/>
              </a:pPr>
              <a:t>‹#›</a:t>
            </a:fld>
            <a:endParaRPr lang="en-US"/>
          </a:p>
        </p:txBody>
      </p:sp>
    </p:spTree>
    <p:extLst>
      <p:ext uri="{BB962C8B-B14F-4D97-AF65-F5344CB8AC3E}">
        <p14:creationId xmlns:p14="http://schemas.microsoft.com/office/powerpoint/2010/main" val="1719184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E08C31D-BCD8-4D26-B5B0-191CEA04DB73}" type="slidenum">
              <a:rPr lang="en-US"/>
              <a:pPr>
                <a:defRPr/>
              </a:pPr>
              <a:t>‹#›</a:t>
            </a:fld>
            <a:endParaRPr lang="en-US"/>
          </a:p>
        </p:txBody>
      </p:sp>
    </p:spTree>
    <p:extLst>
      <p:ext uri="{BB962C8B-B14F-4D97-AF65-F5344CB8AC3E}">
        <p14:creationId xmlns:p14="http://schemas.microsoft.com/office/powerpoint/2010/main" val="445039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E8EFF6D-B67E-454C-8C4E-379ED00D52A4}" type="slidenum">
              <a:rPr lang="en-US"/>
              <a:pPr>
                <a:defRPr/>
              </a:pPr>
              <a:t>‹#›</a:t>
            </a:fld>
            <a:endParaRPr lang="en-US"/>
          </a:p>
        </p:txBody>
      </p:sp>
    </p:spTree>
    <p:extLst>
      <p:ext uri="{BB962C8B-B14F-4D97-AF65-F5344CB8AC3E}">
        <p14:creationId xmlns:p14="http://schemas.microsoft.com/office/powerpoint/2010/main" val="2112363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CB99381-134C-453C-970F-BB4C93FD48C0}" type="slidenum">
              <a:rPr lang="en-US"/>
              <a:pPr>
                <a:defRPr/>
              </a:pPr>
              <a:t>‹#›</a:t>
            </a:fld>
            <a:endParaRPr lang="en-US"/>
          </a:p>
        </p:txBody>
      </p:sp>
    </p:spTree>
    <p:extLst>
      <p:ext uri="{BB962C8B-B14F-4D97-AF65-F5344CB8AC3E}">
        <p14:creationId xmlns:p14="http://schemas.microsoft.com/office/powerpoint/2010/main" val="424203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B598C4D-C0EA-4D32-9622-413FFCC0A710}" type="slidenum">
              <a:rPr lang="en-US"/>
              <a:pPr>
                <a:defRPr/>
              </a:pPr>
              <a:t>‹#›</a:t>
            </a:fld>
            <a:endParaRPr lang="en-US"/>
          </a:p>
        </p:txBody>
      </p:sp>
    </p:spTree>
    <p:extLst>
      <p:ext uri="{BB962C8B-B14F-4D97-AF65-F5344CB8AC3E}">
        <p14:creationId xmlns:p14="http://schemas.microsoft.com/office/powerpoint/2010/main" val="32139875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21568B03-BC74-428F-81D7-2E4714A8745C}" type="slidenum">
              <a:rPr lang="en-US"/>
              <a:pPr>
                <a:defRPr/>
              </a:pPr>
              <a:t>‹#›</a:t>
            </a:fld>
            <a:endParaRPr lang="en-US"/>
          </a:p>
        </p:txBody>
      </p:sp>
    </p:spTree>
    <p:extLst>
      <p:ext uri="{BB962C8B-B14F-4D97-AF65-F5344CB8AC3E}">
        <p14:creationId xmlns:p14="http://schemas.microsoft.com/office/powerpoint/2010/main" val="27547110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83A9C20-9EC5-4CD0-96D3-F73ADE4E938D}" type="slidenum">
              <a:rPr lang="en-US"/>
              <a:pPr>
                <a:defRPr/>
              </a:pPr>
              <a:t>‹#›</a:t>
            </a:fld>
            <a:endParaRPr lang="en-US"/>
          </a:p>
        </p:txBody>
      </p:sp>
    </p:spTree>
    <p:extLst>
      <p:ext uri="{BB962C8B-B14F-4D97-AF65-F5344CB8AC3E}">
        <p14:creationId xmlns:p14="http://schemas.microsoft.com/office/powerpoint/2010/main" val="13883947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Calibri" charset="0"/>
                <a:ea typeface="ＭＳ Ｐゴシック" charset="-128"/>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Calibri" charset="0"/>
                <a:ea typeface="ＭＳ Ｐゴシック" charset="-128"/>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D14B7743-6B6E-4687-A932-619BF5E5FC8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rtl="0" eaLnBrk="0" fontAlgn="base" hangingPunct="0">
        <a:spcBef>
          <a:spcPct val="0"/>
        </a:spcBef>
        <a:spcAft>
          <a:spcPct val="0"/>
        </a:spcAft>
        <a:defRPr sz="4400">
          <a:solidFill>
            <a:schemeClr val="tx2"/>
          </a:solidFill>
          <a:latin typeface="Calibri" pitchFamily="-72" charset="0"/>
          <a:ea typeface="ＭＳ Ｐゴシック" pitchFamily="-72" charset="-128"/>
          <a:cs typeface="ＭＳ Ｐゴシック" pitchFamily="-72" charset="-128"/>
        </a:defRPr>
      </a:lvl1pPr>
      <a:lvl2pPr algn="ctr" rtl="0" eaLnBrk="0" fontAlgn="base" hangingPunct="0">
        <a:spcBef>
          <a:spcPct val="0"/>
        </a:spcBef>
        <a:spcAft>
          <a:spcPct val="0"/>
        </a:spcAft>
        <a:defRPr sz="4400">
          <a:solidFill>
            <a:schemeClr val="tx2"/>
          </a:solidFill>
          <a:latin typeface="Calibri" pitchFamily="-72" charset="0"/>
          <a:ea typeface="ＭＳ Ｐゴシック" pitchFamily="-72" charset="-128"/>
          <a:cs typeface="ＭＳ Ｐゴシック" pitchFamily="-72" charset="-128"/>
        </a:defRPr>
      </a:lvl2pPr>
      <a:lvl3pPr algn="ctr" rtl="0" eaLnBrk="0" fontAlgn="base" hangingPunct="0">
        <a:spcBef>
          <a:spcPct val="0"/>
        </a:spcBef>
        <a:spcAft>
          <a:spcPct val="0"/>
        </a:spcAft>
        <a:defRPr sz="4400">
          <a:solidFill>
            <a:schemeClr val="tx2"/>
          </a:solidFill>
          <a:latin typeface="Calibri" pitchFamily="-72" charset="0"/>
          <a:ea typeface="ＭＳ Ｐゴシック" pitchFamily="-72" charset="-128"/>
          <a:cs typeface="ＭＳ Ｐゴシック" pitchFamily="-72" charset="-128"/>
        </a:defRPr>
      </a:lvl3pPr>
      <a:lvl4pPr algn="ctr" rtl="0" eaLnBrk="0" fontAlgn="base" hangingPunct="0">
        <a:spcBef>
          <a:spcPct val="0"/>
        </a:spcBef>
        <a:spcAft>
          <a:spcPct val="0"/>
        </a:spcAft>
        <a:defRPr sz="4400">
          <a:solidFill>
            <a:schemeClr val="tx2"/>
          </a:solidFill>
          <a:latin typeface="Calibri" pitchFamily="-72" charset="0"/>
          <a:ea typeface="ＭＳ Ｐゴシック" pitchFamily="-72" charset="-128"/>
          <a:cs typeface="ＭＳ Ｐゴシック" pitchFamily="-72" charset="-128"/>
        </a:defRPr>
      </a:lvl4pPr>
      <a:lvl5pPr algn="ctr" rtl="0" eaLnBrk="0" fontAlgn="base" hangingPunct="0">
        <a:spcBef>
          <a:spcPct val="0"/>
        </a:spcBef>
        <a:spcAft>
          <a:spcPct val="0"/>
        </a:spcAft>
        <a:defRPr sz="4400">
          <a:solidFill>
            <a:schemeClr val="tx2"/>
          </a:solidFill>
          <a:latin typeface="Calibri" pitchFamily="-72" charset="0"/>
          <a:ea typeface="ＭＳ Ｐゴシック" pitchFamily="-72" charset="-128"/>
          <a:cs typeface="ＭＳ Ｐゴシック" pitchFamily="-72"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Calibri" pitchFamily="-72" charset="0"/>
          <a:ea typeface="ＭＳ Ｐゴシック" pitchFamily="-72" charset="-128"/>
          <a:cs typeface="ＭＳ Ｐゴシック" pitchFamily="-72" charset="-128"/>
        </a:defRPr>
      </a:lvl1pPr>
      <a:lvl2pPr marL="742950" indent="-285750" algn="l" rtl="0" eaLnBrk="0" fontAlgn="base" hangingPunct="0">
        <a:spcBef>
          <a:spcPct val="20000"/>
        </a:spcBef>
        <a:spcAft>
          <a:spcPct val="0"/>
        </a:spcAft>
        <a:buChar char="–"/>
        <a:defRPr sz="2800">
          <a:solidFill>
            <a:schemeClr val="tx1"/>
          </a:solidFill>
          <a:latin typeface="Calibri" pitchFamily="-72" charset="0"/>
          <a:ea typeface="ＭＳ Ｐゴシック" pitchFamily="-72" charset="-128"/>
        </a:defRPr>
      </a:lvl2pPr>
      <a:lvl3pPr marL="1143000" indent="-228600" algn="l" rtl="0" eaLnBrk="0" fontAlgn="base" hangingPunct="0">
        <a:spcBef>
          <a:spcPct val="20000"/>
        </a:spcBef>
        <a:spcAft>
          <a:spcPct val="0"/>
        </a:spcAft>
        <a:buChar char="•"/>
        <a:defRPr sz="2400">
          <a:solidFill>
            <a:schemeClr val="tx1"/>
          </a:solidFill>
          <a:latin typeface="Calibri" pitchFamily="-72" charset="0"/>
          <a:ea typeface="ＭＳ Ｐゴシック" pitchFamily="-72" charset="-128"/>
        </a:defRPr>
      </a:lvl3pPr>
      <a:lvl4pPr marL="1600200" indent="-228600" algn="l" rtl="0" eaLnBrk="0" fontAlgn="base" hangingPunct="0">
        <a:spcBef>
          <a:spcPct val="20000"/>
        </a:spcBef>
        <a:spcAft>
          <a:spcPct val="0"/>
        </a:spcAft>
        <a:buChar char="–"/>
        <a:defRPr sz="2000">
          <a:solidFill>
            <a:schemeClr val="tx1"/>
          </a:solidFill>
          <a:latin typeface="Calibri" pitchFamily="-72" charset="0"/>
          <a:ea typeface="ＭＳ Ｐゴシック" pitchFamily="-72" charset="-128"/>
        </a:defRPr>
      </a:lvl4pPr>
      <a:lvl5pPr marL="2057400" indent="-228600" algn="l" rtl="0" eaLnBrk="0" fontAlgn="base" hangingPunct="0">
        <a:spcBef>
          <a:spcPct val="20000"/>
        </a:spcBef>
        <a:spcAft>
          <a:spcPct val="0"/>
        </a:spcAft>
        <a:buChar char="»"/>
        <a:defRPr sz="2000">
          <a:solidFill>
            <a:schemeClr val="tx1"/>
          </a:solidFill>
          <a:latin typeface="Calibri" pitchFamily="-72" charset="0"/>
          <a:ea typeface="ＭＳ Ｐゴシック" pitchFamily="-72" charset="-128"/>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9.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8.wmf"/><Relationship Id="rId4" Type="http://schemas.openxmlformats.org/officeDocument/2006/relationships/image" Target="../media/image7.wmf"/></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13.jpeg"/><Relationship Id="rId4" Type="http://schemas.openxmlformats.org/officeDocument/2006/relationships/image" Target="../media/image12.jpeg"/></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1.jpg"/><Relationship Id="rId5" Type="http://schemas.openxmlformats.org/officeDocument/2006/relationships/image" Target="../media/image20.jpeg"/><Relationship Id="rId4" Type="http://schemas.openxmlformats.org/officeDocument/2006/relationships/image" Target="../media/image19.jpeg"/></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1.jpg"/><Relationship Id="rId5" Type="http://schemas.openxmlformats.org/officeDocument/2006/relationships/image" Target="../media/image20.jpeg"/><Relationship Id="rId4" Type="http://schemas.openxmlformats.org/officeDocument/2006/relationships/image" Target="../media/image19.jpeg"/></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1.jpg"/><Relationship Id="rId5" Type="http://schemas.openxmlformats.org/officeDocument/2006/relationships/image" Target="../media/image20.jpeg"/><Relationship Id="rId4" Type="http://schemas.openxmlformats.org/officeDocument/2006/relationships/image" Target="../media/image19.jpeg"/></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12.xml"/><Relationship Id="rId5" Type="http://schemas.openxmlformats.org/officeDocument/2006/relationships/image" Target="../media/image18.jpeg"/><Relationship Id="rId4" Type="http://schemas.openxmlformats.org/officeDocument/2006/relationships/image" Target="../media/image19.jpeg"/></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4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4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1.xml"/><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png"/></Relationships>
</file>

<file path=ppt/slides/_rels/slide46.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31.jpe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14.jpe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7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55.xml"/><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61.xml"/><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7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63.xml"/><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8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64.xml"/><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dirty="0" smtClean="0">
                <a:solidFill>
                  <a:srgbClr val="0070C0"/>
                </a:solidFill>
                <a:latin typeface="+mj-lt"/>
              </a:rPr>
              <a:t>Week 3 - Biology 112</a:t>
            </a:r>
            <a:endParaRPr lang="en-CA" dirty="0">
              <a:solidFill>
                <a:srgbClr val="0070C0"/>
              </a:solidFill>
              <a:latin typeface="+mj-lt"/>
            </a:endParaRPr>
          </a:p>
        </p:txBody>
      </p:sp>
      <p:pic>
        <p:nvPicPr>
          <p:cNvPr id="6" name="Content Placeholder 5"/>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195736" y="1484784"/>
            <a:ext cx="4541380" cy="4069871"/>
          </a:xfrm>
        </p:spPr>
      </p:pic>
    </p:spTree>
    <p:extLst>
      <p:ext uri="{BB962C8B-B14F-4D97-AF65-F5344CB8AC3E}">
        <p14:creationId xmlns:p14="http://schemas.microsoft.com/office/powerpoint/2010/main" val="18119184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3"/>
          <p:cNvSpPr>
            <a:spLocks noGrp="1"/>
          </p:cNvSpPr>
          <p:nvPr>
            <p:ph type="title"/>
          </p:nvPr>
        </p:nvSpPr>
        <p:spPr/>
        <p:txBody>
          <a:bodyPr/>
          <a:lstStyle/>
          <a:p>
            <a:pPr eaLnBrk="1" hangingPunct="1"/>
            <a:r>
              <a:rPr lang="en-CA" sz="3200" dirty="0" smtClean="0">
                <a:latin typeface="+mn-lt"/>
                <a:ea typeface="ＭＳ Ｐゴシック" pitchFamily="34" charset="-128"/>
              </a:rPr>
              <a:t/>
            </a:r>
            <a:br>
              <a:rPr lang="en-CA" sz="3200" dirty="0" smtClean="0">
                <a:latin typeface="+mn-lt"/>
                <a:ea typeface="ＭＳ Ｐゴシック" pitchFamily="34" charset="-128"/>
              </a:rPr>
            </a:br>
            <a:r>
              <a:rPr lang="en-CA" sz="2400" i="1" dirty="0" smtClean="0">
                <a:latin typeface="+mn-lt"/>
                <a:ea typeface="ＭＳ Ｐゴシック" pitchFamily="34" charset="-128"/>
              </a:rPr>
              <a:t>Multiple Choice (M/C) Database</a:t>
            </a:r>
          </a:p>
        </p:txBody>
      </p:sp>
      <p:sp>
        <p:nvSpPr>
          <p:cNvPr id="40963" name="Content Placeholder 4"/>
          <p:cNvSpPr>
            <a:spLocks noGrp="1"/>
          </p:cNvSpPr>
          <p:nvPr>
            <p:ph idx="1"/>
          </p:nvPr>
        </p:nvSpPr>
        <p:spPr/>
        <p:txBody>
          <a:bodyPr/>
          <a:lstStyle/>
          <a:p>
            <a:pPr eaLnBrk="1" hangingPunct="1">
              <a:lnSpc>
                <a:spcPct val="90000"/>
              </a:lnSpc>
            </a:pPr>
            <a:r>
              <a:rPr lang="en-CA" sz="2400" dirty="0" smtClean="0">
                <a:latin typeface="+mn-lt"/>
                <a:ea typeface="ＭＳ Ｐゴシック" pitchFamily="34" charset="-128"/>
              </a:rPr>
              <a:t>Create your login and password- see instructions on CONNECT.</a:t>
            </a:r>
          </a:p>
          <a:p>
            <a:pPr eaLnBrk="1" hangingPunct="1">
              <a:lnSpc>
                <a:spcPct val="90000"/>
              </a:lnSpc>
            </a:pPr>
            <a:r>
              <a:rPr lang="en-CA" sz="2400" dirty="0" smtClean="0">
                <a:latin typeface="+mn-lt"/>
                <a:ea typeface="ＭＳ Ｐゴシック" pitchFamily="34" charset="-128"/>
              </a:rPr>
              <a:t>Prior to </a:t>
            </a:r>
            <a:r>
              <a:rPr lang="en-CA" sz="2400" b="1" dirty="0" smtClean="0">
                <a:solidFill>
                  <a:srgbClr val="0070C0"/>
                </a:solidFill>
                <a:latin typeface="+mn-lt"/>
                <a:ea typeface="ＭＳ Ｐゴシック" pitchFamily="34" charset="-128"/>
              </a:rPr>
              <a:t>Midterm 1</a:t>
            </a:r>
            <a:r>
              <a:rPr lang="en-CA" sz="2400" dirty="0" smtClean="0">
                <a:latin typeface="+mn-lt"/>
                <a:ea typeface="ＭＳ Ｐゴシック" pitchFamily="34" charset="-128"/>
              </a:rPr>
              <a:t> for 1% of your grade</a:t>
            </a:r>
          </a:p>
          <a:p>
            <a:pPr lvl="1">
              <a:lnSpc>
                <a:spcPct val="90000"/>
              </a:lnSpc>
              <a:buFont typeface="Wingdings" pitchFamily="2" charset="2"/>
              <a:buChar char="v"/>
            </a:pPr>
            <a:r>
              <a:rPr lang="en-CA" sz="2400" dirty="0" smtClean="0">
                <a:latin typeface="+mn-lt"/>
                <a:ea typeface="ＭＳ Ｐゴシック" pitchFamily="34" charset="-128"/>
              </a:rPr>
              <a:t>submit 1 multiple choice question (by </a:t>
            </a:r>
            <a:r>
              <a:rPr lang="en-CA" sz="2400" dirty="0">
                <a:latin typeface="+mn-lt"/>
                <a:ea typeface="ＭＳ Ｐゴシック" pitchFamily="34" charset="-128"/>
              </a:rPr>
              <a:t>F</a:t>
            </a:r>
            <a:r>
              <a:rPr lang="en-CA" sz="2400" dirty="0" smtClean="0">
                <a:latin typeface="+mn-lt"/>
                <a:ea typeface="ＭＳ Ｐゴシック" pitchFamily="34" charset="-128"/>
              </a:rPr>
              <a:t>ri, Jan 25, midnight)</a:t>
            </a:r>
          </a:p>
          <a:p>
            <a:pPr lvl="1">
              <a:lnSpc>
                <a:spcPct val="90000"/>
              </a:lnSpc>
              <a:buFont typeface="Wingdings" pitchFamily="2" charset="2"/>
              <a:buChar char="v"/>
            </a:pPr>
            <a:r>
              <a:rPr lang="en-CA" sz="2400" dirty="0" smtClean="0">
                <a:latin typeface="+mn-lt"/>
                <a:ea typeface="ＭＳ Ｐゴシック" pitchFamily="34" charset="-128"/>
              </a:rPr>
              <a:t>answer 2 questions from other students (by </a:t>
            </a:r>
            <a:r>
              <a:rPr lang="en-CA" sz="2400" dirty="0">
                <a:latin typeface="+mn-lt"/>
                <a:ea typeface="ＭＳ Ｐゴシック" pitchFamily="34" charset="-128"/>
              </a:rPr>
              <a:t>M</a:t>
            </a:r>
            <a:r>
              <a:rPr lang="en-CA" sz="2400" dirty="0" smtClean="0">
                <a:latin typeface="+mn-lt"/>
                <a:ea typeface="ＭＳ Ｐゴシック" pitchFamily="34" charset="-128"/>
              </a:rPr>
              <a:t>on, Jan 28, midnight).</a:t>
            </a:r>
          </a:p>
          <a:p>
            <a:pPr lvl="1" eaLnBrk="1" hangingPunct="1">
              <a:lnSpc>
                <a:spcPct val="90000"/>
              </a:lnSpc>
              <a:buFontTx/>
              <a:buNone/>
            </a:pPr>
            <a:r>
              <a:rPr lang="en-CA" sz="2400" i="1" dirty="0" smtClean="0">
                <a:latin typeface="+mn-lt"/>
                <a:ea typeface="ＭＳ Ｐゴシック" pitchFamily="34" charset="-128"/>
              </a:rPr>
              <a:t>See deadlines on CONNECT</a:t>
            </a:r>
            <a:r>
              <a:rPr lang="en-CA" sz="2400" dirty="0" smtClean="0">
                <a:latin typeface="+mn-lt"/>
                <a:ea typeface="ＭＳ Ｐゴシック" pitchFamily="34" charset="-128"/>
              </a:rPr>
              <a:t>.</a:t>
            </a:r>
          </a:p>
          <a:p>
            <a:pPr lvl="1" eaLnBrk="1" hangingPunct="1">
              <a:lnSpc>
                <a:spcPct val="90000"/>
              </a:lnSpc>
              <a:buFontTx/>
              <a:buNone/>
            </a:pPr>
            <a:endParaRPr lang="en-CA" sz="2400" dirty="0" smtClean="0">
              <a:latin typeface="+mn-lt"/>
              <a:ea typeface="ＭＳ Ｐゴシック" pitchFamily="34" charset="-128"/>
            </a:endParaRPr>
          </a:p>
          <a:p>
            <a:pPr lvl="1" eaLnBrk="1" hangingPunct="1">
              <a:lnSpc>
                <a:spcPct val="90000"/>
              </a:lnSpc>
              <a:buFontTx/>
              <a:buNone/>
            </a:pPr>
            <a:r>
              <a:rPr lang="en-CA" sz="2400" dirty="0" smtClean="0">
                <a:latin typeface="+mn-lt"/>
                <a:ea typeface="ＭＳ Ｐゴシック" pitchFamily="34" charset="-128"/>
              </a:rPr>
              <a:t>Sign up for a </a:t>
            </a:r>
            <a:r>
              <a:rPr lang="en-CA" sz="2400" dirty="0" err="1" smtClean="0">
                <a:latin typeface="+mn-lt"/>
                <a:ea typeface="ＭＳ Ｐゴシック" pitchFamily="34" charset="-128"/>
              </a:rPr>
              <a:t>PeerWise</a:t>
            </a:r>
            <a:r>
              <a:rPr lang="en-CA" sz="2400" dirty="0" smtClean="0">
                <a:latin typeface="+mn-lt"/>
                <a:ea typeface="ＭＳ Ｐゴシック" pitchFamily="34" charset="-128"/>
              </a:rPr>
              <a:t> workshop on Connect!</a:t>
            </a:r>
            <a:endParaRPr lang="en-CA" sz="2400" dirty="0" smtClean="0">
              <a:latin typeface="+mn-lt"/>
              <a:ea typeface="ＭＳ Ｐゴシック" pitchFamily="34" charset="-128"/>
            </a:endParaRPr>
          </a:p>
          <a:p>
            <a:pPr lvl="1" eaLnBrk="1" hangingPunct="1">
              <a:lnSpc>
                <a:spcPct val="90000"/>
              </a:lnSpc>
              <a:buFontTx/>
              <a:buNone/>
            </a:pPr>
            <a:endParaRPr lang="en-CA" sz="2400" dirty="0" smtClean="0">
              <a:latin typeface="+mn-lt"/>
              <a:ea typeface="ＭＳ Ｐゴシック" pitchFamily="34" charset="-128"/>
            </a:endParaRPr>
          </a:p>
        </p:txBody>
      </p:sp>
      <p:pic>
        <p:nvPicPr>
          <p:cNvPr id="40964" name="Picture 3" descr="PeerWiseSmall.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48038" y="260350"/>
            <a:ext cx="23288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39375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539750" y="685800"/>
            <a:ext cx="8280400"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defRPr/>
            </a:pPr>
            <a:r>
              <a:rPr lang="en-US" sz="2800" b="1" dirty="0" smtClean="0">
                <a:latin typeface="Arial" pitchFamily="34" charset="0"/>
              </a:rPr>
              <a:t>Replicating thing criteria:</a:t>
            </a:r>
          </a:p>
          <a:p>
            <a:pPr>
              <a:defRPr/>
            </a:pPr>
            <a:endParaRPr lang="en-US" sz="2800" b="1" dirty="0" smtClean="0">
              <a:latin typeface="Arial" pitchFamily="34" charset="0"/>
            </a:endParaRPr>
          </a:p>
          <a:p>
            <a:pPr>
              <a:defRPr/>
            </a:pPr>
            <a:r>
              <a:rPr lang="en-US" dirty="0" smtClean="0">
                <a:latin typeface="+mn-lt"/>
                <a:ea typeface="ＭＳ Ｐゴシック" pitchFamily="48" charset="-128"/>
              </a:rPr>
              <a:t>Generate a  container </a:t>
            </a:r>
            <a:r>
              <a:rPr lang="en-US" dirty="0" smtClean="0">
                <a:latin typeface="Arial" pitchFamily="34" charset="0"/>
              </a:rPr>
              <a:t>			</a:t>
            </a:r>
            <a:r>
              <a:rPr lang="en-US" b="1" i="1" dirty="0" smtClean="0">
                <a:solidFill>
                  <a:srgbClr val="FF0000"/>
                </a:solidFill>
                <a:latin typeface="Arial" pitchFamily="34" charset="0"/>
              </a:rPr>
              <a:t>Membranes (wall)</a:t>
            </a:r>
          </a:p>
          <a:p>
            <a:pPr>
              <a:defRPr/>
            </a:pPr>
            <a:endParaRPr lang="en-US" dirty="0" smtClean="0">
              <a:latin typeface="Arial" pitchFamily="34" charset="0"/>
            </a:endParaRPr>
          </a:p>
          <a:p>
            <a:pPr>
              <a:defRPr/>
            </a:pPr>
            <a:r>
              <a:rPr lang="en-US" dirty="0" smtClean="0">
                <a:latin typeface="Arial" pitchFamily="34" charset="0"/>
              </a:rPr>
              <a:t>Gather raw material</a:t>
            </a:r>
          </a:p>
          <a:p>
            <a:pPr>
              <a:defRPr/>
            </a:pPr>
            <a:r>
              <a:rPr lang="en-US" dirty="0" smtClean="0">
                <a:latin typeface="Arial" pitchFamily="34" charset="0"/>
              </a:rPr>
              <a:t>Gather or make parts			P</a:t>
            </a:r>
            <a:r>
              <a:rPr lang="en-US" i="1" dirty="0" smtClean="0">
                <a:latin typeface="Arial" pitchFamily="34" charset="0"/>
              </a:rPr>
              <a:t>roteins</a:t>
            </a:r>
            <a:endParaRPr lang="en-US" dirty="0" smtClean="0">
              <a:latin typeface="Arial" pitchFamily="34" charset="0"/>
            </a:endParaRPr>
          </a:p>
          <a:p>
            <a:pPr>
              <a:defRPr/>
            </a:pPr>
            <a:r>
              <a:rPr lang="en-US" dirty="0" smtClean="0">
                <a:latin typeface="Arial" pitchFamily="34" charset="0"/>
              </a:rPr>
              <a:t>Gather and transform energy</a:t>
            </a:r>
          </a:p>
          <a:p>
            <a:pPr>
              <a:defRPr/>
            </a:pPr>
            <a:endParaRPr lang="en-US" dirty="0" smtClean="0">
              <a:latin typeface="Arial" pitchFamily="34" charset="0"/>
            </a:endParaRPr>
          </a:p>
          <a:p>
            <a:pPr>
              <a:defRPr/>
            </a:pPr>
            <a:r>
              <a:rPr lang="en-US" dirty="0" smtClean="0">
                <a:latin typeface="Arial" pitchFamily="34" charset="0"/>
              </a:rPr>
              <a:t>Have a set of instructions			</a:t>
            </a:r>
            <a:r>
              <a:rPr lang="en-US" i="1" dirty="0" smtClean="0">
                <a:latin typeface="Arial" pitchFamily="34" charset="0"/>
              </a:rPr>
              <a:t>DNA</a:t>
            </a:r>
          </a:p>
          <a:p>
            <a:pPr>
              <a:defRPr/>
            </a:pPr>
            <a:endParaRPr lang="en-US" i="1" dirty="0" smtClean="0">
              <a:latin typeface="Arial" pitchFamily="34" charset="0"/>
            </a:endParaRPr>
          </a:p>
          <a:p>
            <a:pPr>
              <a:defRPr/>
            </a:pPr>
            <a:r>
              <a:rPr lang="en-US" dirty="0" smtClean="0">
                <a:latin typeface="Arial" pitchFamily="34" charset="0"/>
              </a:rPr>
              <a:t>Pass instructions to replicas</a:t>
            </a:r>
            <a:r>
              <a:rPr lang="en-US" i="1" dirty="0" smtClean="0">
                <a:latin typeface="Arial" pitchFamily="34" charset="0"/>
              </a:rPr>
              <a:t>		Proteins and DNA</a:t>
            </a:r>
            <a:endParaRPr lang="en-US" dirty="0" smtClean="0">
              <a:latin typeface="Arial" pitchFamily="34" charset="0"/>
            </a:endParaRPr>
          </a:p>
          <a:p>
            <a:pPr>
              <a:defRPr/>
            </a:pPr>
            <a:r>
              <a:rPr lang="en-US" dirty="0" smtClean="0">
                <a:latin typeface="Arial" pitchFamily="34" charset="0"/>
              </a:rPr>
              <a:t>  </a:t>
            </a:r>
          </a:p>
          <a:p>
            <a:pPr>
              <a:defRPr/>
            </a:pPr>
            <a:r>
              <a:rPr lang="en-US" dirty="0" smtClean="0">
                <a:latin typeface="Arial" pitchFamily="34" charset="0"/>
              </a:rPr>
              <a:t>Mechanism to read the instructions 	</a:t>
            </a:r>
            <a:r>
              <a:rPr lang="en-US" i="1" dirty="0" smtClean="0">
                <a:latin typeface="Arial" pitchFamily="34" charset="0"/>
              </a:rPr>
              <a:t>RNA and proteins</a:t>
            </a:r>
          </a:p>
        </p:txBody>
      </p:sp>
      <p:sp>
        <p:nvSpPr>
          <p:cNvPr id="2" name="Right Arrow 1"/>
          <p:cNvSpPr/>
          <p:nvPr/>
        </p:nvSpPr>
        <p:spPr>
          <a:xfrm>
            <a:off x="3681413" y="1700213"/>
            <a:ext cx="1997075" cy="180975"/>
          </a:xfrm>
          <a:prstGeom prst="rightArrow">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endParaRPr lang="en-CA"/>
          </a:p>
        </p:txBody>
      </p:sp>
      <p:sp>
        <p:nvSpPr>
          <p:cNvPr id="4" name="Right Bracket 3"/>
          <p:cNvSpPr>
            <a:spLocks/>
          </p:cNvSpPr>
          <p:nvPr/>
        </p:nvSpPr>
        <p:spPr bwMode="auto">
          <a:xfrm>
            <a:off x="4284663" y="2276475"/>
            <a:ext cx="647700" cy="1296988"/>
          </a:xfrm>
          <a:prstGeom prst="rightBracket">
            <a:avLst>
              <a:gd name="adj" fmla="val 8334"/>
            </a:avLst>
          </a:prstGeom>
          <a:noFill/>
          <a:ln w="25400">
            <a:solidFill>
              <a:schemeClr val="accent2"/>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algn="ctr">
              <a:defRPr/>
            </a:pPr>
            <a:endParaRPr lang="en-CA">
              <a:latin typeface="+mn-lt"/>
              <a:ea typeface="+mn-ea"/>
            </a:endParaRPr>
          </a:p>
        </p:txBody>
      </p:sp>
      <p:sp>
        <p:nvSpPr>
          <p:cNvPr id="7" name="Right Arrow 6"/>
          <p:cNvSpPr/>
          <p:nvPr/>
        </p:nvSpPr>
        <p:spPr>
          <a:xfrm>
            <a:off x="5056188" y="2744788"/>
            <a:ext cx="739775" cy="179387"/>
          </a:xfrm>
          <a:prstGeom prst="rightArrow">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endParaRPr lang="en-CA"/>
          </a:p>
        </p:txBody>
      </p:sp>
      <p:sp>
        <p:nvSpPr>
          <p:cNvPr id="8" name="Right Arrow 7"/>
          <p:cNvSpPr/>
          <p:nvPr/>
        </p:nvSpPr>
        <p:spPr>
          <a:xfrm>
            <a:off x="4284663" y="3860800"/>
            <a:ext cx="1541462" cy="180975"/>
          </a:xfrm>
          <a:prstGeom prst="rightArrow">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endParaRPr lang="en-CA"/>
          </a:p>
        </p:txBody>
      </p:sp>
      <p:sp>
        <p:nvSpPr>
          <p:cNvPr id="9" name="Right Arrow 8"/>
          <p:cNvSpPr/>
          <p:nvPr/>
        </p:nvSpPr>
        <p:spPr>
          <a:xfrm>
            <a:off x="4710113" y="4581525"/>
            <a:ext cx="1116012" cy="179388"/>
          </a:xfrm>
          <a:prstGeom prst="rightArrow">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endParaRPr lang="en-CA"/>
          </a:p>
        </p:txBody>
      </p:sp>
      <p:sp>
        <p:nvSpPr>
          <p:cNvPr id="10" name="Right Arrow 9"/>
          <p:cNvSpPr/>
          <p:nvPr/>
        </p:nvSpPr>
        <p:spPr>
          <a:xfrm>
            <a:off x="5508625" y="5300663"/>
            <a:ext cx="317500" cy="180975"/>
          </a:xfrm>
          <a:prstGeom prst="rightArrow">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endParaRPr lang="en-CA"/>
          </a:p>
        </p:txBody>
      </p:sp>
      <p:sp>
        <p:nvSpPr>
          <p:cNvPr id="3" name="Rectangle 2"/>
          <p:cNvSpPr/>
          <p:nvPr/>
        </p:nvSpPr>
        <p:spPr>
          <a:xfrm>
            <a:off x="6008688" y="1404938"/>
            <a:ext cx="2811462" cy="72866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8"/>
          <p:cNvSpPr>
            <a:spLocks noGrp="1"/>
          </p:cNvSpPr>
          <p:nvPr>
            <p:ph type="title"/>
          </p:nvPr>
        </p:nvSpPr>
        <p:spPr/>
        <p:txBody>
          <a:bodyPr/>
          <a:lstStyle/>
          <a:p>
            <a:r>
              <a:rPr lang="en-CA" dirty="0" smtClean="0">
                <a:latin typeface="+mn-lt"/>
                <a:ea typeface="ＭＳ Ｐゴシック" pitchFamily="34" charset="-128"/>
              </a:rPr>
              <a:t>First, let’s talk about “stability”</a:t>
            </a:r>
          </a:p>
        </p:txBody>
      </p:sp>
      <p:sp>
        <p:nvSpPr>
          <p:cNvPr id="3075" name="Content Placeholder 9"/>
          <p:cNvSpPr>
            <a:spLocks noGrp="1"/>
          </p:cNvSpPr>
          <p:nvPr>
            <p:ph idx="1"/>
          </p:nvPr>
        </p:nvSpPr>
        <p:spPr/>
        <p:txBody>
          <a:bodyPr/>
          <a:lstStyle/>
          <a:p>
            <a:r>
              <a:rPr lang="en-CA" dirty="0" smtClean="0">
                <a:latin typeface="+mn-lt"/>
                <a:ea typeface="ＭＳ Ｐゴシック" pitchFamily="34" charset="-128"/>
              </a:rPr>
              <a:t>Stability and change are related.  Something is stable if it does not change.</a:t>
            </a:r>
          </a:p>
          <a:p>
            <a:endParaRPr lang="en-CA" sz="1200" dirty="0" smtClean="0">
              <a:latin typeface="+mn-lt"/>
              <a:ea typeface="ＭＳ Ｐゴシック" pitchFamily="34" charset="-128"/>
            </a:endParaRPr>
          </a:p>
          <a:p>
            <a:pPr>
              <a:lnSpc>
                <a:spcPct val="80000"/>
              </a:lnSpc>
            </a:pPr>
            <a:r>
              <a:rPr lang="en-CA" dirty="0" smtClean="0">
                <a:latin typeface="+mn-lt"/>
                <a:ea typeface="ＭＳ Ｐゴシック" pitchFamily="34" charset="-128"/>
              </a:rPr>
              <a:t>Stability arises if there is no potential for change.  </a:t>
            </a:r>
          </a:p>
          <a:p>
            <a:pPr>
              <a:lnSpc>
                <a:spcPct val="40000"/>
              </a:lnSpc>
            </a:pPr>
            <a:endParaRPr lang="en-CA" dirty="0" smtClean="0">
              <a:latin typeface="+mn-lt"/>
              <a:ea typeface="ＭＳ Ｐゴシック" pitchFamily="34" charset="-128"/>
            </a:endParaRPr>
          </a:p>
          <a:p>
            <a:r>
              <a:rPr lang="en-US" dirty="0" smtClean="0">
                <a:latin typeface="+mn-lt"/>
                <a:ea typeface="ＭＳ Ｐゴシック" pitchFamily="34" charset="-128"/>
              </a:rPr>
              <a:t>A chemical change has the potential to occur only if it leads to an increase in stability of the chemical system.</a:t>
            </a:r>
            <a:endParaRPr lang="en-CA" dirty="0" smtClean="0">
              <a:latin typeface="+mn-lt"/>
              <a:ea typeface="ＭＳ Ｐゴシック" pitchFamily="34" charset="-128"/>
            </a:endParaRPr>
          </a:p>
          <a:p>
            <a:endParaRPr lang="en-CA" sz="1200" dirty="0" smtClean="0">
              <a:latin typeface="+mn-lt"/>
              <a:ea typeface="ＭＳ Ｐゴシック" pitchFamily="34" charset="-12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8"/>
          <p:cNvSpPr>
            <a:spLocks noGrp="1"/>
          </p:cNvSpPr>
          <p:nvPr>
            <p:ph type="title"/>
          </p:nvPr>
        </p:nvSpPr>
        <p:spPr>
          <a:xfrm>
            <a:off x="469900" y="0"/>
            <a:ext cx="8229600" cy="1143000"/>
          </a:xfrm>
        </p:spPr>
        <p:txBody>
          <a:bodyPr/>
          <a:lstStyle/>
          <a:p>
            <a:r>
              <a:rPr lang="en-CA" dirty="0" smtClean="0">
                <a:latin typeface="+mn-lt"/>
                <a:ea typeface="ＭＳ Ｐゴシック" pitchFamily="34" charset="-128"/>
              </a:rPr>
              <a:t>Stability</a:t>
            </a:r>
          </a:p>
        </p:txBody>
      </p:sp>
      <p:sp>
        <p:nvSpPr>
          <p:cNvPr id="4099" name="Text Box 1046"/>
          <p:cNvSpPr txBox="1">
            <a:spLocks noChangeArrowheads="1"/>
          </p:cNvSpPr>
          <p:nvPr/>
        </p:nvSpPr>
        <p:spPr bwMode="auto">
          <a:xfrm>
            <a:off x="0" y="1008063"/>
            <a:ext cx="41624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228600" indent="-228600"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buFontTx/>
              <a:buChar char="•"/>
            </a:pPr>
            <a:r>
              <a:rPr lang="en-US" sz="3200" dirty="0">
                <a:latin typeface="+mn-lt"/>
              </a:rPr>
              <a:t>Two kinds of stability</a:t>
            </a:r>
            <a:endParaRPr lang="en-US" dirty="0">
              <a:latin typeface="+mn-lt"/>
            </a:endParaRPr>
          </a:p>
        </p:txBody>
      </p:sp>
      <p:sp>
        <p:nvSpPr>
          <p:cNvPr id="4100" name="Rectangle 1047"/>
          <p:cNvSpPr>
            <a:spLocks noChangeArrowheads="1"/>
          </p:cNvSpPr>
          <p:nvPr/>
        </p:nvSpPr>
        <p:spPr bwMode="auto">
          <a:xfrm>
            <a:off x="381000" y="3657600"/>
            <a:ext cx="167481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a:solidFill>
                  <a:schemeClr val="accent2"/>
                </a:solidFill>
                <a:latin typeface="+mn-lt"/>
              </a:rPr>
              <a:t>Entropic</a:t>
            </a:r>
            <a:endParaRPr lang="en-US" sz="2800">
              <a:latin typeface="+mn-lt"/>
            </a:endParaRPr>
          </a:p>
        </p:txBody>
      </p:sp>
      <p:sp>
        <p:nvSpPr>
          <p:cNvPr id="4101" name="Rectangle 1048"/>
          <p:cNvSpPr>
            <a:spLocks noChangeArrowheads="1"/>
          </p:cNvSpPr>
          <p:nvPr/>
        </p:nvSpPr>
        <p:spPr bwMode="auto">
          <a:xfrm>
            <a:off x="280988" y="1778000"/>
            <a:ext cx="185578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3200">
                <a:solidFill>
                  <a:schemeClr val="accent2"/>
                </a:solidFill>
                <a:latin typeface="+mn-lt"/>
              </a:rPr>
              <a:t>Enthalpic</a:t>
            </a:r>
            <a:endParaRPr lang="en-US" sz="3200">
              <a:latin typeface="+mn-lt"/>
            </a:endParaRPr>
          </a:p>
        </p:txBody>
      </p:sp>
      <p:sp>
        <p:nvSpPr>
          <p:cNvPr id="4102" name="Rectangle 1049"/>
          <p:cNvSpPr>
            <a:spLocks noChangeArrowheads="1"/>
          </p:cNvSpPr>
          <p:nvPr/>
        </p:nvSpPr>
        <p:spPr bwMode="auto">
          <a:xfrm>
            <a:off x="419100" y="2476500"/>
            <a:ext cx="77597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228600" indent="-228600" eaLnBrk="0" hangingPunct="0">
              <a:buFontTx/>
              <a:buChar char="•"/>
            </a:pPr>
            <a:r>
              <a:rPr lang="en-US" sz="3200" dirty="0">
                <a:latin typeface="+mn-lt"/>
              </a:rPr>
              <a:t>Stability associated with </a:t>
            </a:r>
            <a:r>
              <a:rPr lang="en-US" sz="3200" dirty="0">
                <a:solidFill>
                  <a:schemeClr val="accent2"/>
                </a:solidFill>
                <a:latin typeface="+mn-lt"/>
              </a:rPr>
              <a:t>chemical bonds</a:t>
            </a:r>
            <a:r>
              <a:rPr lang="en-US" sz="3200" dirty="0">
                <a:latin typeface="+mn-lt"/>
              </a:rPr>
              <a:t> (all types)</a:t>
            </a:r>
          </a:p>
        </p:txBody>
      </p:sp>
      <p:sp>
        <p:nvSpPr>
          <p:cNvPr id="4103" name="Rectangle 1050"/>
          <p:cNvSpPr>
            <a:spLocks noChangeArrowheads="1"/>
          </p:cNvSpPr>
          <p:nvPr/>
        </p:nvSpPr>
        <p:spPr bwMode="auto">
          <a:xfrm>
            <a:off x="355600" y="4343400"/>
            <a:ext cx="85217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228600" indent="-228600">
              <a:buFontTx/>
              <a:buChar char="•"/>
            </a:pPr>
            <a:r>
              <a:rPr lang="en-US" sz="3200">
                <a:latin typeface="+mn-lt"/>
              </a:rPr>
              <a:t>Stability associated with </a:t>
            </a:r>
            <a:r>
              <a:rPr lang="en-US" sz="3200">
                <a:solidFill>
                  <a:schemeClr val="accent2"/>
                </a:solidFill>
                <a:latin typeface="+mn-lt"/>
              </a:rPr>
              <a:t>molecular motion </a:t>
            </a:r>
            <a:r>
              <a:rPr lang="en-US" sz="3200">
                <a:latin typeface="+mn-lt"/>
              </a:rPr>
              <a:t>(eg. types of motion and their intensities)</a:t>
            </a:r>
          </a:p>
        </p:txBody>
      </p:sp>
      <p:sp>
        <p:nvSpPr>
          <p:cNvPr id="4104" name="Text Box 1051"/>
          <p:cNvSpPr txBox="1">
            <a:spLocks noChangeArrowheads="1"/>
          </p:cNvSpPr>
          <p:nvPr/>
        </p:nvSpPr>
        <p:spPr bwMode="auto">
          <a:xfrm>
            <a:off x="860425" y="5883275"/>
            <a:ext cx="76152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3200" dirty="0">
                <a:latin typeface="+mn-lt"/>
              </a:rPr>
              <a:t>Entropy is </a:t>
            </a:r>
            <a:r>
              <a:rPr lang="en-US" sz="3200" dirty="0">
                <a:solidFill>
                  <a:srgbClr val="FF0000"/>
                </a:solidFill>
                <a:latin typeface="+mn-lt"/>
              </a:rPr>
              <a:t>NOT</a:t>
            </a:r>
            <a:r>
              <a:rPr lang="en-US" sz="3200" dirty="0">
                <a:latin typeface="+mn-lt"/>
              </a:rPr>
              <a:t> about (dis)order or chaos</a:t>
            </a:r>
            <a:endParaRPr lang="en-US" dirty="0">
              <a:latin typeface="+mn-l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8"/>
          <p:cNvSpPr>
            <a:spLocks noGrp="1"/>
          </p:cNvSpPr>
          <p:nvPr>
            <p:ph type="title" idx="4294967295"/>
          </p:nvPr>
        </p:nvSpPr>
        <p:spPr/>
        <p:txBody>
          <a:bodyPr/>
          <a:lstStyle/>
          <a:p>
            <a:r>
              <a:rPr lang="en-CA" dirty="0" smtClean="0">
                <a:latin typeface="+mn-lt"/>
                <a:ea typeface="ＭＳ Ｐゴシック" pitchFamily="34" charset="-128"/>
              </a:rPr>
              <a:t> High and Low Stability</a:t>
            </a:r>
          </a:p>
        </p:txBody>
      </p:sp>
      <p:graphicFrame>
        <p:nvGraphicFramePr>
          <p:cNvPr id="22549" name="Group 1045"/>
          <p:cNvGraphicFramePr>
            <a:graphicFrameLocks noGrp="1"/>
          </p:cNvGraphicFramePr>
          <p:nvPr>
            <p:ph idx="4294967295"/>
          </p:nvPr>
        </p:nvGraphicFramePr>
        <p:xfrm>
          <a:off x="482600" y="1854200"/>
          <a:ext cx="8229600" cy="3533776"/>
        </p:xfrm>
        <a:graphic>
          <a:graphicData uri="http://schemas.openxmlformats.org/drawingml/2006/table">
            <a:tbl>
              <a:tblPr/>
              <a:tblGrid>
                <a:gridCol w="2743200"/>
                <a:gridCol w="2743200"/>
                <a:gridCol w="2743200"/>
              </a:tblGrid>
              <a:tr h="7937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CA" sz="1800" b="1" i="0" u="none" strike="noStrike" cap="none" normalizeH="0" baseline="0" dirty="0" smtClean="0">
                        <a:ln>
                          <a:noFill/>
                        </a:ln>
                        <a:solidFill>
                          <a:srgbClr val="FFFFFF"/>
                        </a:solidFill>
                        <a:effectLst/>
                        <a:latin typeface="Arial" pitchFamily="34" charset="0"/>
                        <a:ea typeface="ＭＳ Ｐゴシック" pitchFamily="34"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3200" b="1" i="0" u="none" strike="noStrike" cap="none" normalizeH="0" baseline="0" smtClean="0">
                          <a:ln>
                            <a:noFill/>
                          </a:ln>
                          <a:solidFill>
                            <a:srgbClr val="FFFFFF"/>
                          </a:solidFill>
                          <a:effectLst/>
                          <a:latin typeface="Arial" pitchFamily="34" charset="0"/>
                          <a:ea typeface="ＭＳ Ｐゴシック" pitchFamily="34" charset="-128"/>
                        </a:rPr>
                        <a:t>High</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3200" b="1" i="0" u="none" strike="noStrike" cap="none" normalizeH="0" baseline="0" smtClean="0">
                          <a:ln>
                            <a:noFill/>
                          </a:ln>
                          <a:solidFill>
                            <a:srgbClr val="FFFFFF"/>
                          </a:solidFill>
                          <a:effectLst/>
                          <a:latin typeface="Arial" pitchFamily="34" charset="0"/>
                          <a:ea typeface="ＭＳ Ｐゴシック" pitchFamily="34" charset="-128"/>
                        </a:rPr>
                        <a:t>Low</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370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dirty="0" err="1" smtClean="0">
                          <a:ln>
                            <a:noFill/>
                          </a:ln>
                          <a:solidFill>
                            <a:srgbClr val="000000"/>
                          </a:solidFill>
                          <a:effectLst/>
                          <a:latin typeface="Arial" pitchFamily="34" charset="0"/>
                          <a:ea typeface="ＭＳ Ｐゴシック" pitchFamily="34" charset="-128"/>
                        </a:rPr>
                        <a:t>Enthalpic</a:t>
                      </a:r>
                      <a:r>
                        <a:rPr kumimoji="0" lang="en-CA" sz="2400" b="0" i="0" u="none" strike="noStrike" cap="none" normalizeH="0" baseline="0" dirty="0" smtClean="0">
                          <a:ln>
                            <a:noFill/>
                          </a:ln>
                          <a:solidFill>
                            <a:srgbClr val="000000"/>
                          </a:solidFill>
                          <a:effectLst/>
                          <a:latin typeface="Arial" pitchFamily="34" charset="0"/>
                          <a:ea typeface="ＭＳ Ｐゴシック" pitchFamily="34" charset="-128"/>
                        </a:rPr>
                        <a:t> Stability (Bonding)</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pitchFamily="34" charset="0"/>
                          <a:ea typeface="ＭＳ Ｐゴシック" pitchFamily="34" charset="-128"/>
                        </a:rPr>
                        <a:t>Strongly bonded</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pitchFamily="34" charset="0"/>
                          <a:ea typeface="ＭＳ Ｐゴシック" pitchFamily="34" charset="-128"/>
                        </a:rPr>
                        <a:t>Weakly bonded</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r>
              <a:tr h="1370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pitchFamily="34" charset="0"/>
                          <a:ea typeface="ＭＳ Ｐゴシック" pitchFamily="34" charset="-128"/>
                        </a:rPr>
                        <a:t>Entropic Stability</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pitchFamily="34" charset="0"/>
                          <a:ea typeface="ＭＳ Ｐゴシック" pitchFamily="34" charset="-128"/>
                        </a:rPr>
                        <a:t>(Motional Freedom)</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pitchFamily="34" charset="0"/>
                          <a:ea typeface="ＭＳ Ｐゴシック" pitchFamily="34" charset="-128"/>
                        </a:rPr>
                        <a:t>Motionally free</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pitchFamily="34" charset="0"/>
                          <a:ea typeface="ＭＳ Ｐゴシック" pitchFamily="34" charset="-128"/>
                        </a:rPr>
                        <a:t>Motionally constrained</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228600" y="850900"/>
            <a:ext cx="85344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7800" indent="-177800"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buFontTx/>
              <a:buChar char="•"/>
            </a:pPr>
            <a:r>
              <a:rPr lang="en-US" sz="3200" dirty="0">
                <a:latin typeface="+mn-lt"/>
              </a:rPr>
              <a:t>Mathematically, the total difference in stability (</a:t>
            </a:r>
            <a:r>
              <a:rPr lang="en-US" sz="3200" dirty="0">
                <a:solidFill>
                  <a:schemeClr val="accent2"/>
                </a:solidFill>
                <a:latin typeface="Symbol" pitchFamily="18" charset="2"/>
              </a:rPr>
              <a:t>D</a:t>
            </a:r>
            <a:r>
              <a:rPr lang="en-US" sz="3200" dirty="0">
                <a:solidFill>
                  <a:schemeClr val="accent2"/>
                </a:solidFill>
                <a:latin typeface="+mn-lt"/>
              </a:rPr>
              <a:t>G</a:t>
            </a:r>
            <a:r>
              <a:rPr lang="en-US" sz="3200" dirty="0">
                <a:latin typeface="+mn-lt"/>
              </a:rPr>
              <a:t>) between 2 states of a chemical system is given by:</a:t>
            </a:r>
          </a:p>
        </p:txBody>
      </p:sp>
      <p:sp>
        <p:nvSpPr>
          <p:cNvPr id="6147" name="Text Box 3"/>
          <p:cNvSpPr txBox="1">
            <a:spLocks noChangeArrowheads="1"/>
          </p:cNvSpPr>
          <p:nvPr/>
        </p:nvSpPr>
        <p:spPr bwMode="auto">
          <a:xfrm>
            <a:off x="2755900" y="4338638"/>
            <a:ext cx="37925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r>
              <a:rPr lang="en-US" sz="3600">
                <a:solidFill>
                  <a:schemeClr val="accent2"/>
                </a:solidFill>
                <a:latin typeface="Symbol" pitchFamily="18" charset="2"/>
                <a:sym typeface="Symbol" pitchFamily="18" charset="2"/>
              </a:rPr>
              <a:t>D</a:t>
            </a:r>
            <a:r>
              <a:rPr lang="en-US" sz="3600">
                <a:solidFill>
                  <a:schemeClr val="accent2"/>
                </a:solidFill>
              </a:rPr>
              <a:t>G = </a:t>
            </a:r>
            <a:r>
              <a:rPr lang="en-US" sz="3600">
                <a:solidFill>
                  <a:schemeClr val="accent2"/>
                </a:solidFill>
                <a:latin typeface="Symbol" pitchFamily="18" charset="2"/>
                <a:sym typeface="Symbol" pitchFamily="18" charset="2"/>
              </a:rPr>
              <a:t>D</a:t>
            </a:r>
            <a:r>
              <a:rPr lang="en-US" sz="3600">
                <a:solidFill>
                  <a:schemeClr val="accent2"/>
                </a:solidFill>
              </a:rPr>
              <a:t>H + (-T</a:t>
            </a:r>
            <a:r>
              <a:rPr lang="en-US" sz="3600">
                <a:solidFill>
                  <a:schemeClr val="accent2"/>
                </a:solidFill>
                <a:latin typeface="Symbol" pitchFamily="18" charset="2"/>
                <a:sym typeface="Symbol" pitchFamily="18" charset="2"/>
              </a:rPr>
              <a:t>D</a:t>
            </a:r>
            <a:r>
              <a:rPr lang="en-US" sz="3600">
                <a:solidFill>
                  <a:schemeClr val="accent2"/>
                </a:solidFill>
              </a:rPr>
              <a:t>S)</a:t>
            </a:r>
          </a:p>
        </p:txBody>
      </p:sp>
      <p:sp>
        <p:nvSpPr>
          <p:cNvPr id="6148" name="Rectangle 4"/>
          <p:cNvSpPr>
            <a:spLocks noChangeArrowheads="1"/>
          </p:cNvSpPr>
          <p:nvPr/>
        </p:nvSpPr>
        <p:spPr bwMode="auto">
          <a:xfrm>
            <a:off x="0" y="3843338"/>
            <a:ext cx="2335213"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sz="2800">
                <a:latin typeface="+mn-lt"/>
              </a:rPr>
              <a:t>Total difference in stability</a:t>
            </a:r>
            <a:endParaRPr lang="en-US" sz="3200">
              <a:latin typeface="+mn-lt"/>
            </a:endParaRPr>
          </a:p>
        </p:txBody>
      </p:sp>
      <p:sp>
        <p:nvSpPr>
          <p:cNvPr id="6149" name="Rectangle 9"/>
          <p:cNvSpPr>
            <a:spLocks noChangeArrowheads="1"/>
          </p:cNvSpPr>
          <p:nvPr/>
        </p:nvSpPr>
        <p:spPr bwMode="auto">
          <a:xfrm>
            <a:off x="430213" y="0"/>
            <a:ext cx="83835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CA" sz="4400" dirty="0">
                <a:solidFill>
                  <a:schemeClr val="tx2"/>
                </a:solidFill>
                <a:latin typeface="+mn-lt"/>
              </a:rPr>
              <a:t>Changes (differences) in Stability</a:t>
            </a:r>
            <a:endParaRPr lang="en-US" sz="4400" dirty="0">
              <a:solidFill>
                <a:schemeClr val="tx2"/>
              </a:solidFill>
              <a:latin typeface="+mn-lt"/>
            </a:endParaRPr>
          </a:p>
        </p:txBody>
      </p:sp>
      <p:sp>
        <p:nvSpPr>
          <p:cNvPr id="6150" name="Line 10"/>
          <p:cNvSpPr>
            <a:spLocks noChangeShapeType="1"/>
          </p:cNvSpPr>
          <p:nvPr/>
        </p:nvSpPr>
        <p:spPr bwMode="auto">
          <a:xfrm flipH="1">
            <a:off x="4305300" y="3797300"/>
            <a:ext cx="0" cy="584200"/>
          </a:xfrm>
          <a:prstGeom prst="line">
            <a:avLst/>
          </a:prstGeom>
          <a:noFill/>
          <a:ln w="28575">
            <a:solidFill>
              <a:schemeClr val="tx1"/>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6151" name="Line 11"/>
          <p:cNvSpPr>
            <a:spLocks noChangeShapeType="1"/>
          </p:cNvSpPr>
          <p:nvPr/>
        </p:nvSpPr>
        <p:spPr bwMode="auto">
          <a:xfrm flipH="1" flipV="1">
            <a:off x="5778500" y="4965700"/>
            <a:ext cx="0" cy="482600"/>
          </a:xfrm>
          <a:prstGeom prst="line">
            <a:avLst/>
          </a:prstGeom>
          <a:noFill/>
          <a:ln w="28575">
            <a:solidFill>
              <a:schemeClr val="tx1"/>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6152" name="Rectangle 4"/>
          <p:cNvSpPr>
            <a:spLocks noChangeArrowheads="1"/>
          </p:cNvSpPr>
          <p:nvPr/>
        </p:nvSpPr>
        <p:spPr bwMode="auto">
          <a:xfrm>
            <a:off x="2552700" y="2776538"/>
            <a:ext cx="4659313"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sz="2800" dirty="0">
                <a:latin typeface="+mn-lt"/>
              </a:rPr>
              <a:t>Difference in </a:t>
            </a:r>
            <a:r>
              <a:rPr lang="en-US" sz="2800" dirty="0" err="1">
                <a:latin typeface="+mn-lt"/>
              </a:rPr>
              <a:t>enthalpic</a:t>
            </a:r>
            <a:r>
              <a:rPr lang="en-US" sz="2800" dirty="0">
                <a:latin typeface="+mn-lt"/>
              </a:rPr>
              <a:t> (bonding) stability</a:t>
            </a:r>
            <a:endParaRPr lang="en-US" sz="3200" dirty="0">
              <a:latin typeface="+mn-lt"/>
            </a:endParaRPr>
          </a:p>
        </p:txBody>
      </p:sp>
      <p:sp>
        <p:nvSpPr>
          <p:cNvPr id="6153" name="Rectangle 14"/>
          <p:cNvSpPr>
            <a:spLocks noChangeArrowheads="1"/>
          </p:cNvSpPr>
          <p:nvPr/>
        </p:nvSpPr>
        <p:spPr bwMode="auto">
          <a:xfrm>
            <a:off x="3606800" y="5659438"/>
            <a:ext cx="484822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800">
                <a:latin typeface="+mn-lt"/>
              </a:rPr>
              <a:t>Difference in entropic (motional freedom) stability</a:t>
            </a:r>
          </a:p>
        </p:txBody>
      </p:sp>
      <p:sp>
        <p:nvSpPr>
          <p:cNvPr id="6154" name="Line 15"/>
          <p:cNvSpPr>
            <a:spLocks noChangeShapeType="1"/>
          </p:cNvSpPr>
          <p:nvPr/>
        </p:nvSpPr>
        <p:spPr bwMode="auto">
          <a:xfrm>
            <a:off x="2197100" y="4648200"/>
            <a:ext cx="457200" cy="0"/>
          </a:xfrm>
          <a:prstGeom prst="line">
            <a:avLst/>
          </a:prstGeom>
          <a:noFill/>
          <a:ln w="28575">
            <a:solidFill>
              <a:schemeClr val="tx1"/>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8"/>
          <p:cNvSpPr>
            <a:spLocks noGrp="1"/>
          </p:cNvSpPr>
          <p:nvPr>
            <p:ph type="title"/>
          </p:nvPr>
        </p:nvSpPr>
        <p:spPr/>
        <p:txBody>
          <a:bodyPr/>
          <a:lstStyle/>
          <a:p>
            <a:r>
              <a:rPr lang="en-CA" dirty="0" smtClean="0">
                <a:latin typeface="+mn-lt"/>
                <a:ea typeface="ＭＳ Ｐゴシック" pitchFamily="34" charset="-128"/>
              </a:rPr>
              <a:t>Changes in Stability</a:t>
            </a:r>
          </a:p>
        </p:txBody>
      </p:sp>
      <p:graphicFrame>
        <p:nvGraphicFramePr>
          <p:cNvPr id="22549" name="Group 1045"/>
          <p:cNvGraphicFramePr>
            <a:graphicFrameLocks noGrp="1"/>
          </p:cNvGraphicFramePr>
          <p:nvPr>
            <p:ph idx="1"/>
          </p:nvPr>
        </p:nvGraphicFramePr>
        <p:xfrm>
          <a:off x="457200" y="1600200"/>
          <a:ext cx="8229600" cy="3533776"/>
        </p:xfrm>
        <a:graphic>
          <a:graphicData uri="http://schemas.openxmlformats.org/drawingml/2006/table">
            <a:tbl>
              <a:tblPr/>
              <a:tblGrid>
                <a:gridCol w="2743200"/>
                <a:gridCol w="2743200"/>
                <a:gridCol w="2743200"/>
              </a:tblGrid>
              <a:tr h="7937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CA" sz="1800" b="1" i="0" u="none" strike="noStrike" cap="none" normalizeH="0" baseline="0">
                        <a:ln>
                          <a:noFill/>
                        </a:ln>
                        <a:solidFill>
                          <a:srgbClr val="FFFFFF"/>
                        </a:solidFill>
                        <a:effectLst/>
                        <a:latin typeface="Arial" charset="0"/>
                        <a:ea typeface="ＭＳ Ｐゴシック" charset="-128"/>
                        <a:cs typeface="ＭＳ Ｐゴシック"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3200" b="1" i="0" u="none" strike="noStrike" cap="none" normalizeH="0" baseline="0" smtClean="0">
                          <a:ln>
                            <a:noFill/>
                          </a:ln>
                          <a:solidFill>
                            <a:srgbClr val="FFFFFF"/>
                          </a:solidFill>
                          <a:effectLst/>
                          <a:latin typeface="Arial" charset="0"/>
                          <a:ea typeface="ＭＳ Ｐゴシック" charset="-128"/>
                          <a:cs typeface="ＭＳ Ｐゴシック" charset="-128"/>
                        </a:rPr>
                        <a:t>Increases</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3200" b="1" i="0" u="none" strike="noStrike" cap="none" normalizeH="0" baseline="0" smtClean="0">
                          <a:ln>
                            <a:noFill/>
                          </a:ln>
                          <a:solidFill>
                            <a:srgbClr val="FFFFFF"/>
                          </a:solidFill>
                          <a:effectLst/>
                          <a:latin typeface="Arial" charset="0"/>
                          <a:ea typeface="ＭＳ Ｐゴシック" charset="-128"/>
                          <a:cs typeface="ＭＳ Ｐゴシック" charset="-128"/>
                        </a:rPr>
                        <a:t>Decreases</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370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charset="0"/>
                          <a:ea typeface="ＭＳ Ｐゴシック" charset="-128"/>
                          <a:cs typeface="ＭＳ Ｐゴシック" charset="-128"/>
                        </a:rPr>
                        <a:t>Enthalpic Stability (Bonding)</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charset="0"/>
                          <a:ea typeface="ＭＳ Ｐゴシック" charset="-128"/>
                          <a:cs typeface="ＭＳ Ｐゴシック" charset="-128"/>
                        </a:rPr>
                        <a:t>Bonding strength increases</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charset="0"/>
                          <a:ea typeface="ＭＳ Ｐゴシック" charset="-128"/>
                          <a:cs typeface="ＭＳ Ｐゴシック" charset="-128"/>
                        </a:rPr>
                        <a:t>Bonding strength decreases</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r>
              <a:tr h="1370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charset="0"/>
                          <a:ea typeface="ＭＳ Ｐゴシック" charset="-128"/>
                          <a:cs typeface="ＭＳ Ｐゴシック" charset="-128"/>
                        </a:rPr>
                        <a:t>Entropic Stability</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charset="0"/>
                          <a:ea typeface="ＭＳ Ｐゴシック" charset="-128"/>
                          <a:cs typeface="ＭＳ Ｐゴシック" charset="-128"/>
                        </a:rPr>
                        <a:t>(Motional Freedom)</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charset="0"/>
                          <a:ea typeface="ＭＳ Ｐゴシック" charset="-128"/>
                          <a:cs typeface="ＭＳ Ｐゴシック" charset="-128"/>
                        </a:rPr>
                        <a:t>More freedom to move</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charset="0"/>
                          <a:ea typeface="ＭＳ Ｐゴシック" charset="-128"/>
                          <a:cs typeface="ＭＳ Ｐゴシック" charset="-128"/>
                        </a:rPr>
                        <a:t>Less freedom to move</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8"/>
          <p:cNvSpPr>
            <a:spLocks noGrp="1"/>
          </p:cNvSpPr>
          <p:nvPr>
            <p:ph type="title"/>
          </p:nvPr>
        </p:nvSpPr>
        <p:spPr>
          <a:xfrm>
            <a:off x="469900" y="0"/>
            <a:ext cx="8229600" cy="1143000"/>
          </a:xfrm>
        </p:spPr>
        <p:txBody>
          <a:bodyPr/>
          <a:lstStyle/>
          <a:p>
            <a:r>
              <a:rPr lang="en-CA" dirty="0" smtClean="0">
                <a:latin typeface="+mn-lt"/>
                <a:ea typeface="ＭＳ Ｐゴシック" pitchFamily="34" charset="-128"/>
              </a:rPr>
              <a:t>Changes in Stability</a:t>
            </a:r>
          </a:p>
        </p:txBody>
      </p:sp>
      <p:graphicFrame>
        <p:nvGraphicFramePr>
          <p:cNvPr id="24602" name="Group 1050"/>
          <p:cNvGraphicFramePr>
            <a:graphicFrameLocks noGrp="1"/>
          </p:cNvGraphicFramePr>
          <p:nvPr>
            <p:ph idx="1"/>
          </p:nvPr>
        </p:nvGraphicFramePr>
        <p:xfrm>
          <a:off x="444500" y="1841500"/>
          <a:ext cx="8229600" cy="4754573"/>
        </p:xfrm>
        <a:graphic>
          <a:graphicData uri="http://schemas.openxmlformats.org/drawingml/2006/table">
            <a:tbl>
              <a:tblPr/>
              <a:tblGrid>
                <a:gridCol w="2743200"/>
                <a:gridCol w="2743200"/>
                <a:gridCol w="2743200"/>
              </a:tblGrid>
              <a:tr h="79367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CA" sz="1800" b="1" i="0" u="none" strike="noStrike" cap="none" normalizeH="0" baseline="0" smtClean="0">
                        <a:ln>
                          <a:noFill/>
                        </a:ln>
                        <a:solidFill>
                          <a:srgbClr val="FFFFFF"/>
                        </a:solidFill>
                        <a:effectLst/>
                        <a:latin typeface="Arial" pitchFamily="34" charset="0"/>
                        <a:ea typeface="ＭＳ Ｐゴシック" pitchFamily="34" charset="-128"/>
                      </a:endParaRP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3200" b="1" i="0" u="none" strike="noStrike" cap="none" normalizeH="0" baseline="0" smtClean="0">
                          <a:ln>
                            <a:noFill/>
                          </a:ln>
                          <a:solidFill>
                            <a:srgbClr val="FFFFFF"/>
                          </a:solidFill>
                          <a:effectLst/>
                          <a:latin typeface="Arial" pitchFamily="34" charset="0"/>
                          <a:ea typeface="ＭＳ Ｐゴシック" pitchFamily="34" charset="-128"/>
                        </a:rPr>
                        <a:t>Increases</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3200" b="1" i="0" u="none" strike="noStrike" cap="none" normalizeH="0" baseline="0" smtClean="0">
                          <a:ln>
                            <a:noFill/>
                          </a:ln>
                          <a:solidFill>
                            <a:srgbClr val="FFFFFF"/>
                          </a:solidFill>
                          <a:effectLst/>
                          <a:latin typeface="Arial" pitchFamily="34" charset="0"/>
                          <a:ea typeface="ＭＳ Ｐゴシック" pitchFamily="34" charset="-128"/>
                        </a:rPr>
                        <a:t>Decreases</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03654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pitchFamily="34" charset="0"/>
                          <a:ea typeface="ＭＳ Ｐゴシック" pitchFamily="34" charset="-128"/>
                        </a:rPr>
                        <a:t>Overall Stability</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3200" b="0" i="0" u="none" strike="noStrike" cap="none" normalizeH="0" baseline="0" smtClean="0">
                          <a:ln>
                            <a:noFill/>
                          </a:ln>
                          <a:solidFill>
                            <a:srgbClr val="000000"/>
                          </a:solidFill>
                          <a:effectLst/>
                          <a:latin typeface="Symbol" pitchFamily="18" charset="2"/>
                          <a:ea typeface="ＭＳ Ｐゴシック" pitchFamily="34" charset="-128"/>
                        </a:rPr>
                        <a:t>D</a:t>
                      </a:r>
                      <a:r>
                        <a:rPr kumimoji="0" lang="en-CA" sz="3200" b="0" i="0" u="none" strike="noStrike" cap="none" normalizeH="0" baseline="0" smtClean="0">
                          <a:ln>
                            <a:noFill/>
                          </a:ln>
                          <a:solidFill>
                            <a:srgbClr val="000000"/>
                          </a:solidFill>
                          <a:effectLst/>
                          <a:latin typeface="Arial" pitchFamily="34" charset="0"/>
                          <a:ea typeface="ＭＳ Ｐゴシック" pitchFamily="34" charset="-128"/>
                        </a:rPr>
                        <a:t>G &lt; 0</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3200" b="0" i="0" u="none" strike="noStrike" cap="none" normalizeH="0" baseline="0" smtClean="0">
                          <a:ln>
                            <a:noFill/>
                          </a:ln>
                          <a:solidFill>
                            <a:srgbClr val="000000"/>
                          </a:solidFill>
                          <a:effectLst/>
                          <a:latin typeface="Symbol" pitchFamily="18" charset="2"/>
                          <a:ea typeface="ＭＳ Ｐゴシック" pitchFamily="34" charset="-128"/>
                        </a:rPr>
                        <a:t>D</a:t>
                      </a:r>
                      <a:r>
                        <a:rPr kumimoji="0" lang="en-CA" sz="3200" b="0" i="0" u="none" strike="noStrike" cap="none" normalizeH="0" baseline="0" smtClean="0">
                          <a:ln>
                            <a:noFill/>
                          </a:ln>
                          <a:solidFill>
                            <a:srgbClr val="000000"/>
                          </a:solidFill>
                          <a:effectLst/>
                          <a:latin typeface="Arial" pitchFamily="34" charset="0"/>
                          <a:ea typeface="ＭＳ Ｐゴシック" pitchFamily="34" charset="-128"/>
                        </a:rPr>
                        <a:t>G &gt; 0</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r>
              <a:tr h="136988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pitchFamily="34" charset="0"/>
                          <a:ea typeface="ＭＳ Ｐゴシック" pitchFamily="34" charset="-128"/>
                        </a:rPr>
                        <a:t>Enthalpic stability (Bonding)</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3200" b="0" i="0" u="none" strike="noStrike" cap="none" normalizeH="0" baseline="0" smtClean="0">
                          <a:ln>
                            <a:noFill/>
                          </a:ln>
                          <a:solidFill>
                            <a:srgbClr val="000000"/>
                          </a:solidFill>
                          <a:effectLst/>
                          <a:latin typeface="Symbol" pitchFamily="18" charset="2"/>
                          <a:ea typeface="ＭＳ Ｐゴシック" pitchFamily="34" charset="-128"/>
                        </a:rPr>
                        <a:t>D</a:t>
                      </a:r>
                      <a:r>
                        <a:rPr kumimoji="0" lang="en-CA" sz="3200" b="0" i="0" u="none" strike="noStrike" cap="none" normalizeH="0" baseline="0" smtClean="0">
                          <a:ln>
                            <a:noFill/>
                          </a:ln>
                          <a:solidFill>
                            <a:srgbClr val="000000"/>
                          </a:solidFill>
                          <a:effectLst/>
                          <a:latin typeface="Arial" pitchFamily="34" charset="0"/>
                          <a:ea typeface="ＭＳ Ｐゴシック" pitchFamily="34" charset="-128"/>
                        </a:rPr>
                        <a:t>H &lt; 0</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3200" b="0" i="0" u="none" strike="noStrike" cap="none" normalizeH="0" baseline="0" smtClean="0">
                          <a:ln>
                            <a:noFill/>
                          </a:ln>
                          <a:solidFill>
                            <a:srgbClr val="000000"/>
                          </a:solidFill>
                          <a:effectLst/>
                          <a:latin typeface="Symbol" pitchFamily="18" charset="2"/>
                          <a:ea typeface="ＭＳ Ｐゴシック" pitchFamily="34" charset="-128"/>
                        </a:rPr>
                        <a:t>D</a:t>
                      </a:r>
                      <a:r>
                        <a:rPr kumimoji="0" lang="en-CA" sz="3200" b="0" i="0" u="none" strike="noStrike" cap="none" normalizeH="0" baseline="0" smtClean="0">
                          <a:ln>
                            <a:noFill/>
                          </a:ln>
                          <a:solidFill>
                            <a:srgbClr val="000000"/>
                          </a:solidFill>
                          <a:effectLst/>
                          <a:latin typeface="Arial" pitchFamily="34" charset="0"/>
                          <a:ea typeface="ＭＳ Ｐゴシック" pitchFamily="34" charset="-128"/>
                        </a:rPr>
                        <a:t>H &gt; 0</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r>
              <a:tr h="155446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pitchFamily="34" charset="0"/>
                          <a:ea typeface="ＭＳ Ｐゴシック" pitchFamily="34" charset="-128"/>
                        </a:rPr>
                        <a:t>Entropic stability</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2400" b="0" i="0" u="none" strike="noStrike" cap="none" normalizeH="0" baseline="0" smtClean="0">
                          <a:ln>
                            <a:noFill/>
                          </a:ln>
                          <a:solidFill>
                            <a:srgbClr val="000000"/>
                          </a:solidFill>
                          <a:effectLst/>
                          <a:latin typeface="Arial" pitchFamily="34" charset="0"/>
                          <a:ea typeface="ＭＳ Ｐゴシック" pitchFamily="34" charset="-128"/>
                        </a:rPr>
                        <a:t>(Motional Freedom)</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CA" sz="2400" b="0" i="0" u="none" strike="noStrike" cap="none" normalizeH="0" baseline="0" smtClean="0">
                        <a:ln>
                          <a:noFill/>
                        </a:ln>
                        <a:solidFill>
                          <a:srgbClr val="000000"/>
                        </a:solidFill>
                        <a:effectLst/>
                        <a:latin typeface="Arial" pitchFamily="34" charset="0"/>
                        <a:ea typeface="ＭＳ Ｐゴシック" pitchFamily="34" charset="-128"/>
                      </a:endParaRP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3200" b="0" i="0" u="none" strike="noStrike" cap="none" normalizeH="0" baseline="0" smtClean="0">
                          <a:ln>
                            <a:noFill/>
                          </a:ln>
                          <a:solidFill>
                            <a:srgbClr val="000000"/>
                          </a:solidFill>
                          <a:effectLst/>
                          <a:latin typeface="Arial" pitchFamily="34" charset="0"/>
                          <a:ea typeface="ＭＳ Ｐゴシック" pitchFamily="34" charset="-128"/>
                        </a:rPr>
                        <a:t>T</a:t>
                      </a:r>
                      <a:r>
                        <a:rPr kumimoji="0" lang="en-CA" sz="3200" b="0" i="0" u="none" strike="noStrike" cap="none" normalizeH="0" baseline="0" smtClean="0">
                          <a:ln>
                            <a:noFill/>
                          </a:ln>
                          <a:solidFill>
                            <a:srgbClr val="000000"/>
                          </a:solidFill>
                          <a:effectLst/>
                          <a:latin typeface="Symbol" pitchFamily="18" charset="2"/>
                          <a:ea typeface="ＭＳ Ｐゴシック" pitchFamily="34" charset="-128"/>
                        </a:rPr>
                        <a:t>D</a:t>
                      </a:r>
                      <a:r>
                        <a:rPr kumimoji="0" lang="en-CA" sz="3200" b="0" i="0" u="none" strike="noStrike" cap="none" normalizeH="0" baseline="0" smtClean="0">
                          <a:ln>
                            <a:noFill/>
                          </a:ln>
                          <a:solidFill>
                            <a:srgbClr val="000000"/>
                          </a:solidFill>
                          <a:effectLst/>
                          <a:latin typeface="Arial" pitchFamily="34" charset="0"/>
                          <a:ea typeface="ＭＳ Ｐゴシック" pitchFamily="34" charset="-128"/>
                        </a:rPr>
                        <a:t>S &gt; 0</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3200" b="0" i="0" u="none" strike="noStrike" cap="none" normalizeH="0" baseline="0" smtClean="0">
                          <a:ln>
                            <a:noFill/>
                          </a:ln>
                          <a:solidFill>
                            <a:srgbClr val="000000"/>
                          </a:solidFill>
                          <a:effectLst/>
                          <a:latin typeface="Arial" pitchFamily="34" charset="0"/>
                          <a:ea typeface="ＭＳ Ｐゴシック" pitchFamily="34" charset="-128"/>
                        </a:rPr>
                        <a:t>T</a:t>
                      </a:r>
                      <a:r>
                        <a:rPr kumimoji="0" lang="en-CA" sz="3200" b="0" i="0" u="none" strike="noStrike" cap="none" normalizeH="0" baseline="0" smtClean="0">
                          <a:ln>
                            <a:noFill/>
                          </a:ln>
                          <a:solidFill>
                            <a:srgbClr val="000000"/>
                          </a:solidFill>
                          <a:effectLst/>
                          <a:latin typeface="Symbol" pitchFamily="18" charset="2"/>
                          <a:ea typeface="ＭＳ Ｐゴシック" pitchFamily="34" charset="-128"/>
                        </a:rPr>
                        <a:t>D</a:t>
                      </a:r>
                      <a:r>
                        <a:rPr kumimoji="0" lang="en-CA" sz="3200" b="0" i="0" u="none" strike="noStrike" cap="none" normalizeH="0" baseline="0" smtClean="0">
                          <a:ln>
                            <a:noFill/>
                          </a:ln>
                          <a:solidFill>
                            <a:srgbClr val="000000"/>
                          </a:solidFill>
                          <a:effectLst/>
                          <a:latin typeface="Arial" pitchFamily="34" charset="0"/>
                          <a:ea typeface="ＭＳ Ｐゴシック" pitchFamily="34" charset="-128"/>
                        </a:rPr>
                        <a:t>S &lt; 0</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r>
            </a:tbl>
          </a:graphicData>
        </a:graphic>
      </p:graphicFrame>
      <p:sp>
        <p:nvSpPr>
          <p:cNvPr id="8217" name="Text Box 25"/>
          <p:cNvSpPr txBox="1">
            <a:spLocks noChangeArrowheads="1"/>
          </p:cNvSpPr>
          <p:nvPr/>
        </p:nvSpPr>
        <p:spPr bwMode="auto">
          <a:xfrm>
            <a:off x="403225" y="1096963"/>
            <a:ext cx="3503613"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228600" indent="-228600"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buFontTx/>
              <a:buChar char="•"/>
            </a:pPr>
            <a:r>
              <a:rPr lang="en-US" sz="3200">
                <a:latin typeface="+mn-lt"/>
              </a:rPr>
              <a:t>Sign conventions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6931025" y="1360488"/>
            <a:ext cx="1841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en-US" sz="3200"/>
          </a:p>
        </p:txBody>
      </p:sp>
      <p:sp>
        <p:nvSpPr>
          <p:cNvPr id="9219" name="Text Box 3"/>
          <p:cNvSpPr txBox="1">
            <a:spLocks noChangeArrowheads="1"/>
          </p:cNvSpPr>
          <p:nvPr/>
        </p:nvSpPr>
        <p:spPr bwMode="auto">
          <a:xfrm>
            <a:off x="368300" y="157163"/>
            <a:ext cx="859401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r>
              <a:rPr lang="en-US" sz="4400" dirty="0">
                <a:latin typeface="+mn-lt"/>
                <a:sym typeface="Symbol" pitchFamily="18" charset="2"/>
              </a:rPr>
              <a:t></a:t>
            </a:r>
            <a:r>
              <a:rPr lang="en-US" sz="4400" dirty="0">
                <a:latin typeface="+mn-lt"/>
              </a:rPr>
              <a:t>G as a criterion for “spontaneity”</a:t>
            </a:r>
            <a:endParaRPr lang="en-US" sz="3200" dirty="0">
              <a:solidFill>
                <a:schemeClr val="accent2"/>
              </a:solidFill>
              <a:latin typeface="+mn-lt"/>
            </a:endParaRPr>
          </a:p>
        </p:txBody>
      </p:sp>
      <p:sp>
        <p:nvSpPr>
          <p:cNvPr id="9220" name="Text Box 4"/>
          <p:cNvSpPr txBox="1">
            <a:spLocks noChangeArrowheads="1"/>
          </p:cNvSpPr>
          <p:nvPr/>
        </p:nvSpPr>
        <p:spPr bwMode="auto">
          <a:xfrm>
            <a:off x="0" y="1193800"/>
            <a:ext cx="855027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28600" indent="-228600"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buFontTx/>
              <a:buChar char="•"/>
            </a:pPr>
            <a:r>
              <a:rPr lang="en-US" sz="3200">
                <a:latin typeface="+mn-lt"/>
              </a:rPr>
              <a:t>A chemical change has the potential to occur only if it leads to an increase in stability of the chemical system.</a:t>
            </a:r>
          </a:p>
        </p:txBody>
      </p:sp>
      <p:grpSp>
        <p:nvGrpSpPr>
          <p:cNvPr id="9221" name="Group 1044"/>
          <p:cNvGrpSpPr>
            <a:grpSpLocks/>
          </p:cNvGrpSpPr>
          <p:nvPr/>
        </p:nvGrpSpPr>
        <p:grpSpPr bwMode="auto">
          <a:xfrm>
            <a:off x="1333500" y="3097213"/>
            <a:ext cx="6775450" cy="3360737"/>
            <a:chOff x="848" y="1663"/>
            <a:chExt cx="4268" cy="2117"/>
          </a:xfrm>
        </p:grpSpPr>
        <p:sp>
          <p:nvSpPr>
            <p:cNvPr id="9222" name="Text Box 6"/>
            <p:cNvSpPr txBox="1">
              <a:spLocks noChangeArrowheads="1"/>
            </p:cNvSpPr>
            <p:nvPr/>
          </p:nvSpPr>
          <p:spPr bwMode="auto">
            <a:xfrm>
              <a:off x="2304" y="1663"/>
              <a:ext cx="1012"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r>
                <a:rPr lang="en-US" sz="3200" u="sng">
                  <a:latin typeface="+mn-lt"/>
                </a:rPr>
                <a:t>Stability</a:t>
              </a:r>
            </a:p>
          </p:txBody>
        </p:sp>
        <p:sp>
          <p:nvSpPr>
            <p:cNvPr id="9223" name="Text Box 7"/>
            <p:cNvSpPr txBox="1">
              <a:spLocks noChangeArrowheads="1"/>
            </p:cNvSpPr>
            <p:nvPr/>
          </p:nvSpPr>
          <p:spPr bwMode="auto">
            <a:xfrm>
              <a:off x="928" y="1711"/>
              <a:ext cx="643"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r>
                <a:rPr lang="en-US" sz="3200" u="sng" dirty="0">
                  <a:latin typeface="+mn-lt"/>
                </a:rPr>
                <a:t>High</a:t>
              </a:r>
              <a:endParaRPr lang="en-US" sz="3200" dirty="0">
                <a:latin typeface="+mn-lt"/>
              </a:endParaRPr>
            </a:p>
          </p:txBody>
        </p:sp>
        <p:sp>
          <p:nvSpPr>
            <p:cNvPr id="9224" name="Text Box 8"/>
            <p:cNvSpPr txBox="1">
              <a:spLocks noChangeArrowheads="1"/>
            </p:cNvSpPr>
            <p:nvPr/>
          </p:nvSpPr>
          <p:spPr bwMode="auto">
            <a:xfrm>
              <a:off x="4208" y="1687"/>
              <a:ext cx="586"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r>
                <a:rPr lang="en-US" sz="3200" u="sng">
                  <a:latin typeface="+mn-lt"/>
                </a:rPr>
                <a:t>Low</a:t>
              </a:r>
            </a:p>
          </p:txBody>
        </p:sp>
        <p:sp>
          <p:nvSpPr>
            <p:cNvPr id="9225" name="Text Box 9"/>
            <p:cNvSpPr txBox="1">
              <a:spLocks noChangeArrowheads="1"/>
            </p:cNvSpPr>
            <p:nvPr/>
          </p:nvSpPr>
          <p:spPr bwMode="auto">
            <a:xfrm>
              <a:off x="848" y="2623"/>
              <a:ext cx="956"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r>
                <a:rPr lang="en-US" sz="3200">
                  <a:latin typeface="+mn-lt"/>
                </a:rPr>
                <a:t>State X</a:t>
              </a:r>
            </a:p>
          </p:txBody>
        </p:sp>
        <p:sp>
          <p:nvSpPr>
            <p:cNvPr id="9226" name="Text Box 10"/>
            <p:cNvSpPr txBox="1">
              <a:spLocks noChangeArrowheads="1"/>
            </p:cNvSpPr>
            <p:nvPr/>
          </p:nvSpPr>
          <p:spPr bwMode="auto">
            <a:xfrm>
              <a:off x="4160" y="2575"/>
              <a:ext cx="956"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r>
                <a:rPr lang="en-US" sz="3200">
                  <a:latin typeface="+mn-lt"/>
                </a:rPr>
                <a:t>State Y</a:t>
              </a:r>
            </a:p>
          </p:txBody>
        </p:sp>
        <p:sp>
          <p:nvSpPr>
            <p:cNvPr id="9227" name="Line 11"/>
            <p:cNvSpPr>
              <a:spLocks noChangeShapeType="1"/>
            </p:cNvSpPr>
            <p:nvPr/>
          </p:nvSpPr>
          <p:spPr bwMode="auto">
            <a:xfrm flipH="1">
              <a:off x="2144" y="2792"/>
              <a:ext cx="1104" cy="0"/>
            </a:xfrm>
            <a:prstGeom prst="line">
              <a:avLst/>
            </a:prstGeom>
            <a:noFill/>
            <a:ln w="28575">
              <a:solidFill>
                <a:schemeClr val="tx1"/>
              </a:solidFill>
              <a:round/>
              <a:headEnd/>
              <a:tailEnd type="stealth" w="med" len="med"/>
            </a:ln>
            <a:extLst>
              <a:ext uri="{909E8E84-426E-40DD-AFC4-6F175D3DCCD1}">
                <a14:hiddenFill xmlns:a14="http://schemas.microsoft.com/office/drawing/2010/main">
                  <a:noFill/>
                </a14:hiddenFill>
              </a:ext>
            </a:extLst>
          </p:spPr>
          <p:txBody>
            <a:bodyPr wrap="none" anchor="ctr"/>
            <a:lstStyle/>
            <a:p>
              <a:endParaRPr lang="en-CA">
                <a:latin typeface="+mn-lt"/>
              </a:endParaRPr>
            </a:p>
          </p:txBody>
        </p:sp>
        <p:sp>
          <p:nvSpPr>
            <p:cNvPr id="9228" name="Line 12"/>
            <p:cNvSpPr>
              <a:spLocks noChangeShapeType="1"/>
            </p:cNvSpPr>
            <p:nvPr/>
          </p:nvSpPr>
          <p:spPr bwMode="auto">
            <a:xfrm>
              <a:off x="1136" y="3032"/>
              <a:ext cx="0" cy="24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latin typeface="+mn-lt"/>
              </a:endParaRPr>
            </a:p>
          </p:txBody>
        </p:sp>
        <p:sp>
          <p:nvSpPr>
            <p:cNvPr id="9229" name="Line 13"/>
            <p:cNvSpPr>
              <a:spLocks noChangeShapeType="1"/>
            </p:cNvSpPr>
            <p:nvPr/>
          </p:nvSpPr>
          <p:spPr bwMode="auto">
            <a:xfrm>
              <a:off x="1136" y="3272"/>
              <a:ext cx="336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latin typeface="+mn-lt"/>
              </a:endParaRPr>
            </a:p>
          </p:txBody>
        </p:sp>
        <p:sp>
          <p:nvSpPr>
            <p:cNvPr id="9230" name="Line 14"/>
            <p:cNvSpPr>
              <a:spLocks noChangeShapeType="1"/>
            </p:cNvSpPr>
            <p:nvPr/>
          </p:nvSpPr>
          <p:spPr bwMode="auto">
            <a:xfrm flipV="1">
              <a:off x="4496" y="2984"/>
              <a:ext cx="0" cy="288"/>
            </a:xfrm>
            <a:prstGeom prst="line">
              <a:avLst/>
            </a:prstGeom>
            <a:noFill/>
            <a:ln w="28575">
              <a:solidFill>
                <a:schemeClr val="tx1"/>
              </a:solidFill>
              <a:round/>
              <a:headEnd/>
              <a:tailEnd type="stealth" w="med" len="med"/>
            </a:ln>
            <a:extLst>
              <a:ext uri="{909E8E84-426E-40DD-AFC4-6F175D3DCCD1}">
                <a14:hiddenFill xmlns:a14="http://schemas.microsoft.com/office/drawing/2010/main">
                  <a:noFill/>
                </a14:hiddenFill>
              </a:ext>
            </a:extLst>
          </p:spPr>
          <p:txBody>
            <a:bodyPr wrap="none" anchor="ctr"/>
            <a:lstStyle/>
            <a:p>
              <a:endParaRPr lang="en-CA">
                <a:latin typeface="+mn-lt"/>
              </a:endParaRPr>
            </a:p>
          </p:txBody>
        </p:sp>
        <p:sp>
          <p:nvSpPr>
            <p:cNvPr id="9231" name="Text Box 15"/>
            <p:cNvSpPr txBox="1">
              <a:spLocks noChangeArrowheads="1"/>
            </p:cNvSpPr>
            <p:nvPr/>
          </p:nvSpPr>
          <p:spPr bwMode="auto">
            <a:xfrm>
              <a:off x="2542" y="2857"/>
              <a:ext cx="443"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r>
                <a:rPr lang="en-US" sz="3200">
                  <a:solidFill>
                    <a:srgbClr val="ED181E"/>
                  </a:solidFill>
                  <a:latin typeface="+mn-lt"/>
                </a:rPr>
                <a:t>No</a:t>
              </a:r>
              <a:endParaRPr lang="en-US" sz="3200">
                <a:latin typeface="+mn-lt"/>
              </a:endParaRPr>
            </a:p>
          </p:txBody>
        </p:sp>
        <p:sp>
          <p:nvSpPr>
            <p:cNvPr id="9232" name="Text Box 16"/>
            <p:cNvSpPr txBox="1">
              <a:spLocks noChangeArrowheads="1"/>
            </p:cNvSpPr>
            <p:nvPr/>
          </p:nvSpPr>
          <p:spPr bwMode="auto">
            <a:xfrm>
              <a:off x="2480" y="2431"/>
              <a:ext cx="557"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r>
                <a:rPr lang="en-US" sz="3200">
                  <a:solidFill>
                    <a:srgbClr val="ED181E"/>
                  </a:solidFill>
                  <a:latin typeface="+mn-lt"/>
                </a:rPr>
                <a:t>Yes</a:t>
              </a:r>
            </a:p>
          </p:txBody>
        </p:sp>
        <p:sp>
          <p:nvSpPr>
            <p:cNvPr id="9233" name="Text Box 17"/>
            <p:cNvSpPr txBox="1">
              <a:spLocks noChangeArrowheads="1"/>
            </p:cNvSpPr>
            <p:nvPr/>
          </p:nvSpPr>
          <p:spPr bwMode="auto">
            <a:xfrm>
              <a:off x="1816" y="3415"/>
              <a:ext cx="2236"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r>
                <a:rPr lang="en-US" sz="3200">
                  <a:solidFill>
                    <a:srgbClr val="ED181E"/>
                  </a:solidFill>
                  <a:latin typeface="+mn-lt"/>
                </a:rPr>
                <a:t>Potential to occur?</a:t>
              </a: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3365500" y="4024313"/>
            <a:ext cx="1900238"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r>
              <a:rPr lang="en-US" sz="3200">
                <a:solidFill>
                  <a:schemeClr val="accent2"/>
                </a:solidFill>
                <a:latin typeface="+mn-lt"/>
              </a:rPr>
              <a:t>Important</a:t>
            </a:r>
            <a:endParaRPr lang="en-US" sz="3200">
              <a:latin typeface="+mn-lt"/>
            </a:endParaRPr>
          </a:p>
        </p:txBody>
      </p:sp>
      <p:sp>
        <p:nvSpPr>
          <p:cNvPr id="10243" name="Text Box 3"/>
          <p:cNvSpPr txBox="1">
            <a:spLocks noChangeArrowheads="1"/>
          </p:cNvSpPr>
          <p:nvPr/>
        </p:nvSpPr>
        <p:spPr bwMode="auto">
          <a:xfrm>
            <a:off x="381000" y="4787900"/>
            <a:ext cx="84582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r>
              <a:rPr lang="en-US" sz="3200">
                <a:latin typeface="+mn-lt"/>
              </a:rPr>
              <a:t>Spontaneous ≠ fast!  Spontaneous process can occur very quickly to very slowly depending on the process.</a:t>
            </a:r>
          </a:p>
        </p:txBody>
      </p:sp>
      <p:sp>
        <p:nvSpPr>
          <p:cNvPr id="10244" name="Text Box 5"/>
          <p:cNvSpPr txBox="1">
            <a:spLocks noChangeArrowheads="1"/>
          </p:cNvSpPr>
          <p:nvPr/>
        </p:nvSpPr>
        <p:spPr bwMode="auto">
          <a:xfrm>
            <a:off x="177800" y="254000"/>
            <a:ext cx="87630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28600" indent="-228600"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buFontTx/>
              <a:buChar char="•"/>
            </a:pPr>
            <a:r>
              <a:rPr lang="en-US" sz="3200" dirty="0">
                <a:latin typeface="+mn-lt"/>
              </a:rPr>
              <a:t>Chemical process (</a:t>
            </a:r>
            <a:r>
              <a:rPr lang="en-US" sz="3200" dirty="0" err="1">
                <a:latin typeface="+mn-lt"/>
              </a:rPr>
              <a:t>eg</a:t>
            </a:r>
            <a:r>
              <a:rPr lang="en-US" sz="3200" dirty="0">
                <a:latin typeface="+mn-lt"/>
              </a:rPr>
              <a:t>. reaction) with the potential occur is called spontaneous = </a:t>
            </a:r>
            <a:r>
              <a:rPr lang="en-US" sz="3200" dirty="0" err="1">
                <a:latin typeface="+mn-lt"/>
              </a:rPr>
              <a:t>favourable</a:t>
            </a:r>
            <a:r>
              <a:rPr lang="en-US" sz="3200" dirty="0">
                <a:latin typeface="+mn-lt"/>
              </a:rPr>
              <a:t> = permissible  (</a:t>
            </a:r>
            <a:r>
              <a:rPr lang="en-US" sz="3200" dirty="0">
                <a:latin typeface="+mn-lt"/>
                <a:sym typeface="Symbol" pitchFamily="18" charset="2"/>
              </a:rPr>
              <a:t></a:t>
            </a:r>
            <a:r>
              <a:rPr lang="en-US" sz="3200" dirty="0">
                <a:latin typeface="+mn-lt"/>
              </a:rPr>
              <a:t>G &lt; 0)</a:t>
            </a:r>
          </a:p>
        </p:txBody>
      </p:sp>
      <p:sp>
        <p:nvSpPr>
          <p:cNvPr id="10245" name="Rectangle 18"/>
          <p:cNvSpPr>
            <a:spLocks noChangeArrowheads="1"/>
          </p:cNvSpPr>
          <p:nvPr/>
        </p:nvSpPr>
        <p:spPr bwMode="auto">
          <a:xfrm>
            <a:off x="241300" y="2022475"/>
            <a:ext cx="8902700"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28600" indent="-228600" eaLnBrk="0" hangingPunct="0">
              <a:buFontTx/>
              <a:buChar char="•"/>
            </a:pPr>
            <a:r>
              <a:rPr lang="en-US" sz="3200" dirty="0">
                <a:latin typeface="+mn-lt"/>
              </a:rPr>
              <a:t>Chemical process (</a:t>
            </a:r>
            <a:r>
              <a:rPr lang="en-US" sz="3200" dirty="0" err="1">
                <a:latin typeface="+mn-lt"/>
              </a:rPr>
              <a:t>eg</a:t>
            </a:r>
            <a:r>
              <a:rPr lang="en-US" sz="3200" dirty="0">
                <a:latin typeface="+mn-lt"/>
              </a:rPr>
              <a:t>. reaction) with no potential occur is called nonspontaneous = </a:t>
            </a:r>
            <a:r>
              <a:rPr lang="en-US" sz="3200" dirty="0" err="1">
                <a:latin typeface="+mn-lt"/>
              </a:rPr>
              <a:t>unfavourable</a:t>
            </a:r>
            <a:r>
              <a:rPr lang="en-US" sz="3200" dirty="0">
                <a:latin typeface="+mn-lt"/>
              </a:rPr>
              <a:t> = prohibited (</a:t>
            </a:r>
            <a:r>
              <a:rPr lang="en-US" sz="3200" dirty="0">
                <a:latin typeface="+mn-lt"/>
                <a:sym typeface="Symbol" pitchFamily="18" charset="2"/>
              </a:rPr>
              <a:t></a:t>
            </a:r>
            <a:r>
              <a:rPr lang="en-US" sz="3200" dirty="0">
                <a:latin typeface="+mn-lt"/>
              </a:rPr>
              <a:t>G &gt; 0)</a:t>
            </a:r>
          </a:p>
          <a:p>
            <a:pPr marL="228600" indent="-228600" eaLnBrk="0" hangingPunct="0"/>
            <a:endParaRPr lang="en-US" sz="3200" dirty="0">
              <a:latin typeface="+mn-l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8"/>
          <p:cNvSpPr>
            <a:spLocks noGrp="1"/>
          </p:cNvSpPr>
          <p:nvPr>
            <p:ph type="title"/>
          </p:nvPr>
        </p:nvSpPr>
        <p:spPr/>
        <p:txBody>
          <a:bodyPr/>
          <a:lstStyle/>
          <a:p>
            <a:r>
              <a:rPr lang="en-CA" dirty="0" smtClean="0">
                <a:latin typeface="+mn-lt"/>
                <a:ea typeface="ＭＳ Ｐゴシック" pitchFamily="34" charset="-128"/>
              </a:rPr>
              <a:t>Stability</a:t>
            </a:r>
          </a:p>
        </p:txBody>
      </p:sp>
      <p:sp>
        <p:nvSpPr>
          <p:cNvPr id="11267" name="Content Placeholder 9"/>
          <p:cNvSpPr>
            <a:spLocks noGrp="1"/>
          </p:cNvSpPr>
          <p:nvPr>
            <p:ph idx="1"/>
          </p:nvPr>
        </p:nvSpPr>
        <p:spPr/>
        <p:txBody>
          <a:bodyPr/>
          <a:lstStyle/>
          <a:p>
            <a:r>
              <a:rPr lang="en-CA" smtClean="0">
                <a:latin typeface="+mn-lt"/>
                <a:ea typeface="ＭＳ Ｐゴシック" pitchFamily="34" charset="-128"/>
              </a:rPr>
              <a:t>We will be using the concept of stability a lot in this course, so take some time to become familiar with it.</a:t>
            </a:r>
          </a:p>
          <a:p>
            <a:endParaRPr lang="en-CA" smtClean="0">
              <a:latin typeface="+mn-lt"/>
              <a:ea typeface="ＭＳ Ｐゴシック" pitchFamily="34" charset="-128"/>
            </a:endParaRPr>
          </a:p>
          <a:p>
            <a:r>
              <a:rPr lang="en-CA" smtClean="0">
                <a:latin typeface="+mn-lt"/>
                <a:ea typeface="ＭＳ Ｐゴシック" pitchFamily="34" charset="-128"/>
              </a:rPr>
              <a:t>Note that stability is closely linked to the concept of </a:t>
            </a:r>
            <a:r>
              <a:rPr lang="en-CA" b="1" i="1" smtClean="0">
                <a:latin typeface="+mn-lt"/>
                <a:ea typeface="ＭＳ Ｐゴシック" pitchFamily="34" charset="-128"/>
              </a:rPr>
              <a:t>Free Energy</a:t>
            </a:r>
            <a:r>
              <a:rPr lang="en-CA" smtClean="0">
                <a:latin typeface="+mn-lt"/>
                <a:ea typeface="ＭＳ Ｐゴシック" pitchFamily="34" charset="-128"/>
              </a:rPr>
              <a:t>, which will be discussed later in the course.</a:t>
            </a:r>
          </a:p>
          <a:p>
            <a:endParaRPr lang="en-CA" sz="1400" b="1" smtClean="0">
              <a:solidFill>
                <a:srgbClr val="FF0000"/>
              </a:solidFill>
              <a:latin typeface="+mn-lt"/>
              <a:ea typeface="ＭＳ Ｐゴシック" pitchFamily="34" charset="-128"/>
            </a:endParaRPr>
          </a:p>
          <a:p>
            <a:endParaRPr lang="en-CA" sz="1400" b="1" smtClean="0">
              <a:solidFill>
                <a:srgbClr val="FF0000"/>
              </a:solidFill>
              <a:latin typeface="+mn-lt"/>
              <a:ea typeface="ＭＳ Ｐゴシック" pitchFamily="34" charset="-12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1438" y="1135063"/>
            <a:ext cx="4827587" cy="501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angle 3"/>
          <p:cNvSpPr>
            <a:spLocks noGrp="1" noChangeArrowheads="1"/>
          </p:cNvSpPr>
          <p:nvPr>
            <p:ph type="title"/>
          </p:nvPr>
        </p:nvSpPr>
        <p:spPr>
          <a:xfrm>
            <a:off x="457200" y="0"/>
            <a:ext cx="8229600" cy="1143000"/>
          </a:xfrm>
        </p:spPr>
        <p:txBody>
          <a:bodyPr/>
          <a:lstStyle/>
          <a:p>
            <a:pPr eaLnBrk="1" hangingPunct="1"/>
            <a:r>
              <a:rPr lang="en-US" dirty="0" smtClean="0">
                <a:latin typeface="+mn-lt"/>
                <a:ea typeface="ＭＳ Ｐゴシック" pitchFamily="34" charset="-128"/>
              </a:rPr>
              <a:t>Let’s Talk Diffusion</a:t>
            </a:r>
          </a:p>
        </p:txBody>
      </p:sp>
      <p:sp>
        <p:nvSpPr>
          <p:cNvPr id="12292" name="Text Box 4"/>
          <p:cNvSpPr txBox="1">
            <a:spLocks noChangeArrowheads="1"/>
          </p:cNvSpPr>
          <p:nvPr/>
        </p:nvSpPr>
        <p:spPr bwMode="auto">
          <a:xfrm>
            <a:off x="431800" y="817563"/>
            <a:ext cx="3259138"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endParaRPr lang="en-US" i="1" dirty="0">
              <a:latin typeface="+mn-lt"/>
            </a:endParaRPr>
          </a:p>
          <a:p>
            <a:pPr eaLnBrk="1" hangingPunct="1"/>
            <a:r>
              <a:rPr lang="en-US" sz="2200" i="1" dirty="0" smtClean="0">
                <a:latin typeface="+mn-lt"/>
              </a:rPr>
              <a:t>Two </a:t>
            </a:r>
            <a:r>
              <a:rPr lang="en-US" sz="2200" i="1" dirty="0">
                <a:latin typeface="+mn-lt"/>
              </a:rPr>
              <a:t>properties are at work:</a:t>
            </a:r>
          </a:p>
          <a:p>
            <a:pPr eaLnBrk="1" hangingPunct="1"/>
            <a:endParaRPr lang="en-US" sz="2200" i="1" dirty="0">
              <a:latin typeface="+mn-lt"/>
            </a:endParaRPr>
          </a:p>
          <a:p>
            <a:pPr eaLnBrk="1" hangingPunct="1">
              <a:buFontTx/>
              <a:buAutoNum type="arabicPeriod"/>
            </a:pPr>
            <a:r>
              <a:rPr lang="en-US" sz="2200" i="1" dirty="0">
                <a:latin typeface="+mn-lt"/>
              </a:rPr>
              <a:t>  The molecules are moving (kinetic energy).</a:t>
            </a:r>
          </a:p>
          <a:p>
            <a:pPr eaLnBrk="1" hangingPunct="1">
              <a:buFontTx/>
              <a:buAutoNum type="arabicPeriod"/>
            </a:pPr>
            <a:endParaRPr lang="en-US" sz="2200" i="1" dirty="0">
              <a:latin typeface="+mn-lt"/>
            </a:endParaRPr>
          </a:p>
          <a:p>
            <a:pPr eaLnBrk="1" hangingPunct="1">
              <a:buFontTx/>
              <a:buAutoNum type="arabicPeriod"/>
            </a:pPr>
            <a:r>
              <a:rPr lang="en-US" sz="2200" i="1" dirty="0">
                <a:latin typeface="+mn-lt"/>
              </a:rPr>
              <a:t>  The system will spontaneously tend towards more arrangements (more motional freedom), which is more stable.</a:t>
            </a:r>
            <a:endParaRPr lang="en-US" i="1" dirty="0">
              <a:latin typeface="+mn-lt"/>
            </a:endParaRPr>
          </a:p>
        </p:txBody>
      </p:sp>
      <p:sp>
        <p:nvSpPr>
          <p:cNvPr id="12293" name="Rectangle 1029"/>
          <p:cNvSpPr>
            <a:spLocks noChangeArrowheads="1"/>
          </p:cNvSpPr>
          <p:nvPr/>
        </p:nvSpPr>
        <p:spPr bwMode="auto">
          <a:xfrm>
            <a:off x="133350" y="6391275"/>
            <a:ext cx="84486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600" b="1" dirty="0"/>
              <a:t>http://chemistry.illinoisstate.edu/standard/che38056/lecture_notes/380.56chapter13-S06.pdf</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4"/>
          <p:cNvSpPr txBox="1">
            <a:spLocks noChangeArrowheads="1"/>
          </p:cNvSpPr>
          <p:nvPr/>
        </p:nvSpPr>
        <p:spPr bwMode="auto">
          <a:xfrm>
            <a:off x="277813" y="2176463"/>
            <a:ext cx="8586787" cy="237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a:latin typeface="+mn-lt"/>
              </a:rPr>
              <a:t>1.	 The mass of the diffusing particle.</a:t>
            </a:r>
          </a:p>
          <a:p>
            <a:pPr eaLnBrk="1" hangingPunct="1"/>
            <a:r>
              <a:rPr lang="en-US">
                <a:latin typeface="+mn-lt"/>
              </a:rPr>
              <a:t>2.  The size of the space the particle is diffusing through.</a:t>
            </a:r>
          </a:p>
          <a:p>
            <a:pPr eaLnBrk="1" hangingPunct="1"/>
            <a:r>
              <a:rPr lang="en-US">
                <a:latin typeface="+mn-lt"/>
              </a:rPr>
              <a:t>3.  The number of molecules that are in the middle initially.</a:t>
            </a:r>
          </a:p>
          <a:p>
            <a:pPr eaLnBrk="1" hangingPunct="1"/>
            <a:r>
              <a:rPr lang="en-US">
                <a:latin typeface="+mn-lt"/>
              </a:rPr>
              <a:t>4.  The temperature of the system.</a:t>
            </a:r>
          </a:p>
          <a:p>
            <a:pPr eaLnBrk="1" hangingPunct="1"/>
            <a:r>
              <a:rPr lang="en-US">
                <a:latin typeface="+mn-lt"/>
              </a:rPr>
              <a:t>5.  The characteristics of the space the particle is diffusing through.</a:t>
            </a:r>
          </a:p>
        </p:txBody>
      </p:sp>
      <p:sp>
        <p:nvSpPr>
          <p:cNvPr id="13315" name="Text Box 6"/>
          <p:cNvSpPr txBox="1">
            <a:spLocks noChangeArrowheads="1"/>
          </p:cNvSpPr>
          <p:nvPr/>
        </p:nvSpPr>
        <p:spPr bwMode="auto">
          <a:xfrm>
            <a:off x="3043238" y="4500424"/>
            <a:ext cx="3322637" cy="199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buFontTx/>
              <a:buAutoNum type="alphaUcPeriod"/>
            </a:pPr>
            <a:r>
              <a:rPr lang="en-US" dirty="0">
                <a:latin typeface="+mn-lt"/>
              </a:rPr>
              <a:t>  All 5 characteristics</a:t>
            </a:r>
          </a:p>
          <a:p>
            <a:pPr eaLnBrk="1" hangingPunct="1">
              <a:buFontTx/>
              <a:buAutoNum type="alphaUcPeriod"/>
            </a:pPr>
            <a:r>
              <a:rPr lang="en-US" dirty="0">
                <a:latin typeface="+mn-lt"/>
              </a:rPr>
              <a:t>  Only 2 and 4</a:t>
            </a:r>
          </a:p>
          <a:p>
            <a:pPr eaLnBrk="1" hangingPunct="1">
              <a:buFontTx/>
              <a:buAutoNum type="alphaUcPeriod"/>
            </a:pPr>
            <a:r>
              <a:rPr lang="en-US" dirty="0">
                <a:latin typeface="+mn-lt"/>
              </a:rPr>
              <a:t>  Only 1, 3 and 5</a:t>
            </a:r>
          </a:p>
          <a:p>
            <a:pPr eaLnBrk="1" hangingPunct="1">
              <a:buFontTx/>
              <a:buAutoNum type="alphaUcPeriod"/>
            </a:pPr>
            <a:r>
              <a:rPr lang="en-US" dirty="0">
                <a:latin typeface="+mn-lt"/>
              </a:rPr>
              <a:t>  Only 1, 4 and 5</a:t>
            </a:r>
          </a:p>
          <a:p>
            <a:pPr eaLnBrk="1" hangingPunct="1">
              <a:buFontTx/>
              <a:buAutoNum type="alphaUcPeriod"/>
            </a:pPr>
            <a:r>
              <a:rPr lang="en-US" dirty="0">
                <a:latin typeface="+mn-lt"/>
              </a:rPr>
              <a:t>  Only 2, 3 and 4</a:t>
            </a:r>
          </a:p>
        </p:txBody>
      </p:sp>
      <p:sp>
        <p:nvSpPr>
          <p:cNvPr id="13316" name="Rectangle 8"/>
          <p:cNvSpPr>
            <a:spLocks noChangeArrowheads="1"/>
          </p:cNvSpPr>
          <p:nvPr/>
        </p:nvSpPr>
        <p:spPr bwMode="auto">
          <a:xfrm>
            <a:off x="2700338" y="379333"/>
            <a:ext cx="6248400" cy="187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dirty="0">
                <a:latin typeface="+mn-lt"/>
              </a:rPr>
              <a:t>Consider a repeat of the diffusion experiment.  Which of the following will affect </a:t>
            </a:r>
            <a:r>
              <a:rPr lang="en-US" sz="2800" i="1" dirty="0">
                <a:latin typeface="+mn-lt"/>
              </a:rPr>
              <a:t>the rate each particle diffuses</a:t>
            </a:r>
            <a:r>
              <a:rPr lang="en-US" sz="2800" dirty="0">
                <a:latin typeface="+mn-lt"/>
              </a:rPr>
              <a:t>?</a:t>
            </a:r>
          </a:p>
        </p:txBody>
      </p:sp>
      <p:pic>
        <p:nvPicPr>
          <p:cNvPr id="13317" name="Picture 9" descr="Icon - Click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1588" y="120650"/>
            <a:ext cx="106838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10" descr="Icon - Discuss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063" y="117475"/>
            <a:ext cx="1068387"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8"/>
          <p:cNvSpPr txBox="1">
            <a:spLocks noChangeArrowheads="1"/>
          </p:cNvSpPr>
          <p:nvPr/>
        </p:nvSpPr>
        <p:spPr bwMode="auto">
          <a:xfrm>
            <a:off x="549274" y="344488"/>
            <a:ext cx="819177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800" dirty="0">
                <a:latin typeface="+mn-lt"/>
              </a:rPr>
              <a:t>Add a drop of </a:t>
            </a:r>
            <a:r>
              <a:rPr lang="en-US" sz="2800" i="1" dirty="0">
                <a:latin typeface="+mn-lt"/>
              </a:rPr>
              <a:t>water soluble</a:t>
            </a:r>
            <a:r>
              <a:rPr lang="en-US" sz="2800" dirty="0">
                <a:latin typeface="+mn-lt"/>
              </a:rPr>
              <a:t> dye to the water layer </a:t>
            </a:r>
          </a:p>
        </p:txBody>
      </p:sp>
      <p:sp>
        <p:nvSpPr>
          <p:cNvPr id="14339" name="Text Box 2"/>
          <p:cNvSpPr txBox="1">
            <a:spLocks noChangeArrowheads="1"/>
          </p:cNvSpPr>
          <p:nvPr/>
        </p:nvSpPr>
        <p:spPr bwMode="auto">
          <a:xfrm>
            <a:off x="814388" y="3127375"/>
            <a:ext cx="930275"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a:t>water</a:t>
            </a:r>
          </a:p>
        </p:txBody>
      </p:sp>
      <p:sp>
        <p:nvSpPr>
          <p:cNvPr id="14340" name="Text Box 3"/>
          <p:cNvSpPr txBox="1">
            <a:spLocks noChangeArrowheads="1"/>
          </p:cNvSpPr>
          <p:nvPr/>
        </p:nvSpPr>
        <p:spPr bwMode="auto">
          <a:xfrm>
            <a:off x="171450" y="3768725"/>
            <a:ext cx="205105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a:t>non-aqueous </a:t>
            </a:r>
          </a:p>
          <a:p>
            <a:pPr eaLnBrk="1" hangingPunct="1"/>
            <a:r>
              <a:rPr lang="en-US"/>
              <a:t>        (oil)</a:t>
            </a:r>
          </a:p>
        </p:txBody>
      </p:sp>
      <p:grpSp>
        <p:nvGrpSpPr>
          <p:cNvPr id="14341" name="Group 38"/>
          <p:cNvGrpSpPr>
            <a:grpSpLocks/>
          </p:cNvGrpSpPr>
          <p:nvPr/>
        </p:nvGrpSpPr>
        <p:grpSpPr bwMode="auto">
          <a:xfrm>
            <a:off x="4319588" y="2336800"/>
            <a:ext cx="1836737" cy="2101850"/>
            <a:chOff x="3598" y="1162"/>
            <a:chExt cx="1414" cy="1588"/>
          </a:xfrm>
        </p:grpSpPr>
        <p:sp>
          <p:nvSpPr>
            <p:cNvPr id="14358" name="Oval 16"/>
            <p:cNvSpPr>
              <a:spLocks noChangeArrowheads="1"/>
            </p:cNvSpPr>
            <p:nvPr/>
          </p:nvSpPr>
          <p:spPr bwMode="auto">
            <a:xfrm>
              <a:off x="3598" y="2573"/>
              <a:ext cx="1405" cy="177"/>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14359" name="AutoShape 18"/>
            <p:cNvSpPr>
              <a:spLocks noChangeArrowheads="1"/>
            </p:cNvSpPr>
            <p:nvPr/>
          </p:nvSpPr>
          <p:spPr bwMode="auto">
            <a:xfrm>
              <a:off x="3601" y="2114"/>
              <a:ext cx="1406" cy="636"/>
            </a:xfrm>
            <a:prstGeom prst="can">
              <a:avLst>
                <a:gd name="adj" fmla="val 25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14360" name="AutoShape 19"/>
            <p:cNvSpPr>
              <a:spLocks noChangeArrowheads="1"/>
            </p:cNvSpPr>
            <p:nvPr/>
          </p:nvSpPr>
          <p:spPr bwMode="auto">
            <a:xfrm>
              <a:off x="3606" y="1643"/>
              <a:ext cx="1406" cy="636"/>
            </a:xfrm>
            <a:prstGeom prst="can">
              <a:avLst>
                <a:gd name="adj" fmla="val 25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14361" name="AutoShape 20"/>
            <p:cNvSpPr>
              <a:spLocks noChangeArrowheads="1"/>
            </p:cNvSpPr>
            <p:nvPr/>
          </p:nvSpPr>
          <p:spPr bwMode="auto">
            <a:xfrm>
              <a:off x="3606" y="1162"/>
              <a:ext cx="1406" cy="636"/>
            </a:xfrm>
            <a:prstGeom prst="can">
              <a:avLst>
                <a:gd name="adj" fmla="val 25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142358" name="Oval 22"/>
            <p:cNvSpPr>
              <a:spLocks noChangeArrowheads="1"/>
            </p:cNvSpPr>
            <p:nvPr/>
          </p:nvSpPr>
          <p:spPr bwMode="auto">
            <a:xfrm>
              <a:off x="3850" y="1796"/>
              <a:ext cx="907" cy="409"/>
            </a:xfrm>
            <a:prstGeom prst="ellipse">
              <a:avLst/>
            </a:prstGeom>
            <a:gradFill rotWithShape="1">
              <a:gsLst>
                <a:gs pos="0">
                  <a:schemeClr val="accent2"/>
                </a:gs>
                <a:gs pos="100000">
                  <a:schemeClr val="accent2">
                    <a:gamma/>
                    <a:tint val="0"/>
                    <a:invGamma/>
                  </a:schemeClr>
                </a:gs>
              </a:gsLst>
              <a:path path="shape">
                <a:fillToRect l="50000" t="50000" r="50000" b="50000"/>
              </a:path>
            </a:gradFill>
            <a:ln w="9525">
              <a:noFill/>
              <a:round/>
              <a:headEnd/>
              <a:tailEnd/>
            </a:ln>
            <a:effectLst/>
          </p:spPr>
          <p:txBody>
            <a:bodyPr wrap="none" anchor="ctr"/>
            <a:lstStyle/>
            <a:p>
              <a:pPr>
                <a:defRPr/>
              </a:pPr>
              <a:endParaRPr lang="en-US" sz="1800">
                <a:latin typeface="Calibri" charset="0"/>
                <a:ea typeface="ＭＳ Ｐゴシック" charset="-128"/>
              </a:endParaRPr>
            </a:p>
          </p:txBody>
        </p:sp>
      </p:grpSp>
      <p:grpSp>
        <p:nvGrpSpPr>
          <p:cNvPr id="14342" name="Group 1056"/>
          <p:cNvGrpSpPr>
            <a:grpSpLocks/>
          </p:cNvGrpSpPr>
          <p:nvPr/>
        </p:nvGrpSpPr>
        <p:grpSpPr bwMode="auto">
          <a:xfrm>
            <a:off x="6453188" y="2333625"/>
            <a:ext cx="1828800" cy="2101850"/>
            <a:chOff x="4065" y="1470"/>
            <a:chExt cx="1152" cy="1324"/>
          </a:xfrm>
        </p:grpSpPr>
        <p:sp>
          <p:nvSpPr>
            <p:cNvPr id="14354" name="Oval 30"/>
            <p:cNvSpPr>
              <a:spLocks noChangeArrowheads="1"/>
            </p:cNvSpPr>
            <p:nvPr/>
          </p:nvSpPr>
          <p:spPr bwMode="auto">
            <a:xfrm>
              <a:off x="4065" y="2647"/>
              <a:ext cx="1149" cy="147"/>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14355" name="AutoShape 32"/>
            <p:cNvSpPr>
              <a:spLocks noChangeArrowheads="1"/>
            </p:cNvSpPr>
            <p:nvPr/>
          </p:nvSpPr>
          <p:spPr bwMode="auto">
            <a:xfrm>
              <a:off x="4067" y="2264"/>
              <a:ext cx="1150" cy="530"/>
            </a:xfrm>
            <a:prstGeom prst="can">
              <a:avLst>
                <a:gd name="adj" fmla="val 25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14356" name="AutoShape 33"/>
            <p:cNvSpPr>
              <a:spLocks noChangeArrowheads="1"/>
            </p:cNvSpPr>
            <p:nvPr/>
          </p:nvSpPr>
          <p:spPr bwMode="auto">
            <a:xfrm>
              <a:off x="4067" y="1864"/>
              <a:ext cx="1150" cy="530"/>
            </a:xfrm>
            <a:prstGeom prst="can">
              <a:avLst>
                <a:gd name="adj" fmla="val 25000"/>
              </a:avLst>
            </a:prstGeom>
            <a:solidFill>
              <a:srgbClr val="9797DD"/>
            </a:solidFill>
            <a:ln w="9525">
              <a:solidFill>
                <a:schemeClr val="tx1"/>
              </a:solidFill>
              <a:round/>
              <a:headEnd/>
              <a:tailEnd/>
            </a:ln>
          </p:spPr>
          <p:txBody>
            <a:bodyPr wrap="none" anchor="ctr"/>
            <a:lstStyle/>
            <a:p>
              <a:endParaRPr lang="en-US" sz="1800"/>
            </a:p>
          </p:txBody>
        </p:sp>
        <p:sp>
          <p:nvSpPr>
            <p:cNvPr id="14357" name="AutoShape 34"/>
            <p:cNvSpPr>
              <a:spLocks noChangeArrowheads="1"/>
            </p:cNvSpPr>
            <p:nvPr/>
          </p:nvSpPr>
          <p:spPr bwMode="auto">
            <a:xfrm>
              <a:off x="4067" y="1470"/>
              <a:ext cx="1150" cy="530"/>
            </a:xfrm>
            <a:prstGeom prst="can">
              <a:avLst>
                <a:gd name="adj" fmla="val 25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grpSp>
      <p:grpSp>
        <p:nvGrpSpPr>
          <p:cNvPr id="14343" name="Group 1055"/>
          <p:cNvGrpSpPr>
            <a:grpSpLocks/>
          </p:cNvGrpSpPr>
          <p:nvPr/>
        </p:nvGrpSpPr>
        <p:grpSpPr bwMode="auto">
          <a:xfrm>
            <a:off x="2108200" y="1577975"/>
            <a:ext cx="1800225" cy="2871788"/>
            <a:chOff x="1328" y="994"/>
            <a:chExt cx="1134" cy="1809"/>
          </a:xfrm>
        </p:grpSpPr>
        <p:sp>
          <p:nvSpPr>
            <p:cNvPr id="14347" name="AutoShape 10"/>
            <p:cNvSpPr>
              <a:spLocks noChangeArrowheads="1"/>
            </p:cNvSpPr>
            <p:nvPr/>
          </p:nvSpPr>
          <p:spPr bwMode="auto">
            <a:xfrm>
              <a:off x="1337" y="2276"/>
              <a:ext cx="1125" cy="522"/>
            </a:xfrm>
            <a:prstGeom prst="can">
              <a:avLst>
                <a:gd name="adj" fmla="val 25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14348" name="Oval 12"/>
            <p:cNvSpPr>
              <a:spLocks noChangeArrowheads="1"/>
            </p:cNvSpPr>
            <p:nvPr/>
          </p:nvSpPr>
          <p:spPr bwMode="auto">
            <a:xfrm>
              <a:off x="1328" y="2658"/>
              <a:ext cx="1125" cy="14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14349" name="AutoShape 13"/>
            <p:cNvSpPr>
              <a:spLocks noChangeArrowheads="1"/>
            </p:cNvSpPr>
            <p:nvPr/>
          </p:nvSpPr>
          <p:spPr bwMode="auto">
            <a:xfrm>
              <a:off x="1334" y="1887"/>
              <a:ext cx="1126" cy="522"/>
            </a:xfrm>
            <a:prstGeom prst="can">
              <a:avLst>
                <a:gd name="adj" fmla="val 25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14350" name="AutoShape 14"/>
            <p:cNvSpPr>
              <a:spLocks noChangeArrowheads="1"/>
            </p:cNvSpPr>
            <p:nvPr/>
          </p:nvSpPr>
          <p:spPr bwMode="auto">
            <a:xfrm>
              <a:off x="1336" y="1503"/>
              <a:ext cx="1126" cy="522"/>
            </a:xfrm>
            <a:prstGeom prst="can">
              <a:avLst>
                <a:gd name="adj" fmla="val 25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14351" name="Oval 5"/>
            <p:cNvSpPr>
              <a:spLocks noChangeArrowheads="1"/>
            </p:cNvSpPr>
            <p:nvPr/>
          </p:nvSpPr>
          <p:spPr bwMode="auto">
            <a:xfrm>
              <a:off x="1860" y="1159"/>
              <a:ext cx="137" cy="136"/>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14352" name="AutoShape 40"/>
            <p:cNvSpPr>
              <a:spLocks noChangeArrowheads="1"/>
            </p:cNvSpPr>
            <p:nvPr/>
          </p:nvSpPr>
          <p:spPr bwMode="auto">
            <a:xfrm flipV="1">
              <a:off x="1861" y="994"/>
              <a:ext cx="137" cy="284"/>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5045 w 21600"/>
                <a:gd name="T13" fmla="*/ 2282 h 21600"/>
                <a:gd name="T14" fmla="*/ 16555 w 21600"/>
                <a:gd name="T15" fmla="*/ 13690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endParaRPr lang="en-CA"/>
            </a:p>
          </p:txBody>
        </p:sp>
        <p:sp>
          <p:nvSpPr>
            <p:cNvPr id="14353" name="Line 42"/>
            <p:cNvSpPr>
              <a:spLocks noChangeShapeType="1"/>
            </p:cNvSpPr>
            <p:nvPr/>
          </p:nvSpPr>
          <p:spPr bwMode="auto">
            <a:xfrm>
              <a:off x="1927" y="1314"/>
              <a:ext cx="3" cy="234"/>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grpSp>
      <p:sp>
        <p:nvSpPr>
          <p:cNvPr id="14344" name="Text Box 43"/>
          <p:cNvSpPr txBox="1">
            <a:spLocks noChangeArrowheads="1"/>
          </p:cNvSpPr>
          <p:nvPr/>
        </p:nvSpPr>
        <p:spPr bwMode="auto">
          <a:xfrm>
            <a:off x="950913" y="5842000"/>
            <a:ext cx="3624262" cy="53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800" b="1">
                <a:latin typeface="+mn-lt"/>
              </a:rPr>
              <a:t>What’s the barrier?  </a:t>
            </a:r>
            <a:endParaRPr lang="en-US" sz="2800">
              <a:latin typeface="+mn-lt"/>
            </a:endParaRPr>
          </a:p>
        </p:txBody>
      </p:sp>
      <p:sp>
        <p:nvSpPr>
          <p:cNvPr id="14345" name="Line 45"/>
          <p:cNvSpPr>
            <a:spLocks noChangeShapeType="1"/>
          </p:cNvSpPr>
          <p:nvPr/>
        </p:nvSpPr>
        <p:spPr bwMode="auto">
          <a:xfrm>
            <a:off x="3019425" y="4789488"/>
            <a:ext cx="4760913"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14346" name="Text Box 46"/>
          <p:cNvSpPr txBox="1">
            <a:spLocks noChangeArrowheads="1"/>
          </p:cNvSpPr>
          <p:nvPr/>
        </p:nvSpPr>
        <p:spPr bwMode="auto">
          <a:xfrm>
            <a:off x="3492500" y="4854575"/>
            <a:ext cx="2627313"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i="1"/>
              <a:t>Diffusion happens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4"/>
          <p:cNvSpPr txBox="1">
            <a:spLocks noChangeArrowheads="1"/>
          </p:cNvSpPr>
          <p:nvPr/>
        </p:nvSpPr>
        <p:spPr bwMode="auto">
          <a:xfrm>
            <a:off x="755650" y="549275"/>
            <a:ext cx="7876906"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dirty="0">
                <a:latin typeface="+mn-lt"/>
              </a:rPr>
              <a:t>Solubility depends on the ability to form intermolecular interactions between the solute and the solvent.</a:t>
            </a:r>
          </a:p>
          <a:p>
            <a:pPr eaLnBrk="1" hangingPunct="1"/>
            <a:endParaRPr lang="en-US" dirty="0">
              <a:latin typeface="+mn-lt"/>
            </a:endParaRPr>
          </a:p>
          <a:p>
            <a:pPr eaLnBrk="1" hangingPunct="1"/>
            <a:r>
              <a:rPr lang="en-US" dirty="0">
                <a:latin typeface="+mn-lt"/>
              </a:rPr>
              <a:t>The water soluble dye stays in the water because it is interacting strongly with </a:t>
            </a:r>
            <a:r>
              <a:rPr lang="en-US" dirty="0" smtClean="0">
                <a:latin typeface="+mn-lt"/>
              </a:rPr>
              <a:t>water molecules </a:t>
            </a:r>
            <a:r>
              <a:rPr lang="en-US" dirty="0">
                <a:latin typeface="+mn-lt"/>
              </a:rPr>
              <a:t>(stronger interactions, therefore more stable). </a:t>
            </a:r>
          </a:p>
          <a:p>
            <a:pPr eaLnBrk="1" hangingPunct="1"/>
            <a:endParaRPr lang="en-US" dirty="0">
              <a:latin typeface="+mn-lt"/>
            </a:endParaRPr>
          </a:p>
          <a:p>
            <a:pPr eaLnBrk="1" hangingPunct="1"/>
            <a:r>
              <a:rPr lang="en-US" dirty="0">
                <a:latin typeface="+mn-lt"/>
              </a:rPr>
              <a:t>Water is </a:t>
            </a:r>
            <a:r>
              <a:rPr lang="en-US" dirty="0" smtClean="0">
                <a:latin typeface="+mn-lt"/>
              </a:rPr>
              <a:t>a molecule </a:t>
            </a:r>
            <a:r>
              <a:rPr lang="en-US" dirty="0">
                <a:latin typeface="+mn-lt"/>
              </a:rPr>
              <a:t>with polar bonds and so will easily interact with other molecules that are charged or have polar groups.</a:t>
            </a:r>
          </a:p>
        </p:txBody>
      </p:sp>
      <p:grpSp>
        <p:nvGrpSpPr>
          <p:cNvPr id="15363" name="Group 6"/>
          <p:cNvGrpSpPr>
            <a:grpSpLocks/>
          </p:cNvGrpSpPr>
          <p:nvPr/>
        </p:nvGrpSpPr>
        <p:grpSpPr bwMode="auto">
          <a:xfrm>
            <a:off x="4079875" y="4216400"/>
            <a:ext cx="3538538" cy="2197100"/>
            <a:chOff x="450" y="2515"/>
            <a:chExt cx="2229" cy="1384"/>
          </a:xfrm>
        </p:grpSpPr>
        <p:sp>
          <p:nvSpPr>
            <p:cNvPr id="15364" name="Text Box 7"/>
            <p:cNvSpPr txBox="1">
              <a:spLocks noChangeArrowheads="1"/>
            </p:cNvSpPr>
            <p:nvPr/>
          </p:nvSpPr>
          <p:spPr bwMode="auto">
            <a:xfrm>
              <a:off x="735" y="2854"/>
              <a:ext cx="315"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3200" b="1"/>
                <a:t>O</a:t>
              </a:r>
            </a:p>
          </p:txBody>
        </p:sp>
        <p:sp>
          <p:nvSpPr>
            <p:cNvPr id="15365" name="Text Box 8"/>
            <p:cNvSpPr txBox="1">
              <a:spLocks noChangeArrowheads="1"/>
            </p:cNvSpPr>
            <p:nvPr/>
          </p:nvSpPr>
          <p:spPr bwMode="auto">
            <a:xfrm>
              <a:off x="1113" y="3114"/>
              <a:ext cx="301"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3200" b="1"/>
                <a:t>H</a:t>
              </a:r>
            </a:p>
          </p:txBody>
        </p:sp>
        <p:sp>
          <p:nvSpPr>
            <p:cNvPr id="15366" name="Text Box 9"/>
            <p:cNvSpPr txBox="1">
              <a:spLocks noChangeArrowheads="1"/>
            </p:cNvSpPr>
            <p:nvPr/>
          </p:nvSpPr>
          <p:spPr bwMode="auto">
            <a:xfrm>
              <a:off x="1118" y="2586"/>
              <a:ext cx="301"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3200" b="1"/>
                <a:t>H</a:t>
              </a:r>
            </a:p>
          </p:txBody>
        </p:sp>
        <p:sp>
          <p:nvSpPr>
            <p:cNvPr id="15367" name="Text Box 10"/>
            <p:cNvSpPr txBox="1">
              <a:spLocks noChangeArrowheads="1"/>
            </p:cNvSpPr>
            <p:nvPr/>
          </p:nvSpPr>
          <p:spPr bwMode="auto">
            <a:xfrm>
              <a:off x="604" y="2781"/>
              <a:ext cx="27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800" b="1">
                  <a:latin typeface="Symbol" pitchFamily="18" charset="2"/>
                </a:rPr>
                <a:t>d</a:t>
              </a:r>
              <a:r>
                <a:rPr lang="en-US" sz="2800" b="1" baseline="30000"/>
                <a:t>-</a:t>
              </a:r>
            </a:p>
          </p:txBody>
        </p:sp>
        <p:sp>
          <p:nvSpPr>
            <p:cNvPr id="15368" name="Text Box 11"/>
            <p:cNvSpPr txBox="1">
              <a:spLocks noChangeArrowheads="1"/>
            </p:cNvSpPr>
            <p:nvPr/>
          </p:nvSpPr>
          <p:spPr bwMode="auto">
            <a:xfrm>
              <a:off x="1325" y="3029"/>
              <a:ext cx="31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800" b="1">
                  <a:latin typeface="Symbol" pitchFamily="18" charset="2"/>
                </a:rPr>
                <a:t>d</a:t>
              </a:r>
              <a:r>
                <a:rPr lang="en-US" sz="2800" b="1" baseline="30000"/>
                <a:t>+</a:t>
              </a:r>
            </a:p>
          </p:txBody>
        </p:sp>
        <p:sp>
          <p:nvSpPr>
            <p:cNvPr id="15369" name="Text Box 12"/>
            <p:cNvSpPr txBox="1">
              <a:spLocks noChangeArrowheads="1"/>
            </p:cNvSpPr>
            <p:nvPr/>
          </p:nvSpPr>
          <p:spPr bwMode="auto">
            <a:xfrm>
              <a:off x="1332" y="2515"/>
              <a:ext cx="31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800" b="1">
                  <a:latin typeface="Symbol" pitchFamily="18" charset="2"/>
                </a:rPr>
                <a:t>d</a:t>
              </a:r>
              <a:r>
                <a:rPr lang="en-US" sz="2800" b="1" baseline="30000"/>
                <a:t>+</a:t>
              </a:r>
            </a:p>
          </p:txBody>
        </p:sp>
        <p:sp>
          <p:nvSpPr>
            <p:cNvPr id="15370" name="Line 13"/>
            <p:cNvSpPr>
              <a:spLocks noChangeShapeType="1"/>
            </p:cNvSpPr>
            <p:nvPr/>
          </p:nvSpPr>
          <p:spPr bwMode="auto">
            <a:xfrm>
              <a:off x="993" y="3107"/>
              <a:ext cx="165" cy="155"/>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5371" name="Line 14"/>
            <p:cNvSpPr>
              <a:spLocks noChangeShapeType="1"/>
            </p:cNvSpPr>
            <p:nvPr/>
          </p:nvSpPr>
          <p:spPr bwMode="auto">
            <a:xfrm flipV="1">
              <a:off x="996" y="2823"/>
              <a:ext cx="165" cy="155"/>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5372" name="Text Box 15"/>
            <p:cNvSpPr txBox="1">
              <a:spLocks noChangeArrowheads="1"/>
            </p:cNvSpPr>
            <p:nvPr/>
          </p:nvSpPr>
          <p:spPr bwMode="auto">
            <a:xfrm>
              <a:off x="450" y="3641"/>
              <a:ext cx="2229"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b="1"/>
                <a:t>Electrons pulled towards O </a:t>
              </a:r>
            </a:p>
          </p:txBody>
        </p:sp>
        <p:sp>
          <p:nvSpPr>
            <p:cNvPr id="15373" name="Line 16"/>
            <p:cNvSpPr>
              <a:spLocks noChangeShapeType="1"/>
            </p:cNvSpPr>
            <p:nvPr/>
          </p:nvSpPr>
          <p:spPr bwMode="auto">
            <a:xfrm flipH="1">
              <a:off x="912" y="2692"/>
              <a:ext cx="176" cy="18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15374" name="Line 17"/>
            <p:cNvSpPr>
              <a:spLocks noChangeShapeType="1"/>
            </p:cNvSpPr>
            <p:nvPr/>
          </p:nvSpPr>
          <p:spPr bwMode="auto">
            <a:xfrm flipH="1" flipV="1">
              <a:off x="884" y="3188"/>
              <a:ext cx="176" cy="18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201479" y="2435576"/>
            <a:ext cx="869454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ctr" eaLnBrk="1" hangingPunct="1"/>
            <a:endParaRPr lang="en-US" sz="3200" b="1" u="sng" dirty="0" smtClean="0">
              <a:latin typeface="+mn-lt"/>
            </a:endParaRPr>
          </a:p>
          <a:p>
            <a:pPr algn="ctr" eaLnBrk="1" hangingPunct="1"/>
            <a:r>
              <a:rPr lang="en-US" sz="3200" b="1" u="sng" dirty="0" smtClean="0">
                <a:latin typeface="+mn-lt"/>
              </a:rPr>
              <a:t>High</a:t>
            </a:r>
            <a:r>
              <a:rPr lang="en-US" sz="3200" dirty="0" smtClean="0">
                <a:latin typeface="+mn-lt"/>
              </a:rPr>
              <a:t>    </a:t>
            </a:r>
            <a:r>
              <a:rPr lang="en-US" sz="3200" b="1" dirty="0" smtClean="0">
                <a:latin typeface="+mn-lt"/>
              </a:rPr>
              <a:t> </a:t>
            </a:r>
            <a:r>
              <a:rPr lang="en-US" sz="3200" b="1" dirty="0">
                <a:latin typeface="+mn-lt"/>
              </a:rPr>
              <a:t>O    &gt;    N  &gt;   S =  C  ~  H = P    </a:t>
            </a:r>
            <a:r>
              <a:rPr lang="en-US" sz="3200" b="1" u="sng" dirty="0">
                <a:latin typeface="+mn-lt"/>
              </a:rPr>
              <a:t>Low</a:t>
            </a:r>
          </a:p>
        </p:txBody>
      </p:sp>
      <p:sp>
        <p:nvSpPr>
          <p:cNvPr id="2" name="Title 1"/>
          <p:cNvSpPr>
            <a:spLocks noGrp="1"/>
          </p:cNvSpPr>
          <p:nvPr>
            <p:ph type="title"/>
          </p:nvPr>
        </p:nvSpPr>
        <p:spPr>
          <a:xfrm>
            <a:off x="643180" y="451682"/>
            <a:ext cx="8229600" cy="1143000"/>
          </a:xfrm>
        </p:spPr>
        <p:txBody>
          <a:bodyPr/>
          <a:lstStyle/>
          <a:p>
            <a:r>
              <a:rPr lang="en-CA" dirty="0" smtClean="0">
                <a:latin typeface="Arial" pitchFamily="34" charset="0"/>
                <a:cs typeface="Arial" pitchFamily="34" charset="0"/>
              </a:rPr>
              <a:t>Electronegativity</a:t>
            </a:r>
            <a:endParaRPr lang="en-CA" dirty="0">
              <a:latin typeface="Arial" pitchFamily="34" charset="0"/>
              <a:cs typeface="Arial" pitchFamily="34" charset="0"/>
            </a:endParaRPr>
          </a:p>
        </p:txBody>
      </p:sp>
      <p:sp>
        <p:nvSpPr>
          <p:cNvPr id="3" name="TextBox 2"/>
          <p:cNvSpPr txBox="1"/>
          <p:nvPr/>
        </p:nvSpPr>
        <p:spPr>
          <a:xfrm>
            <a:off x="433528" y="1549274"/>
            <a:ext cx="6545382" cy="369332"/>
          </a:xfrm>
          <a:prstGeom prst="rect">
            <a:avLst/>
          </a:prstGeom>
          <a:noFill/>
        </p:spPr>
        <p:txBody>
          <a:bodyPr wrap="none" rtlCol="0">
            <a:spAutoFit/>
          </a:bodyPr>
          <a:lstStyle/>
          <a:p>
            <a:r>
              <a:rPr lang="en-US" dirty="0" smtClean="0">
                <a:latin typeface="Arial" pitchFamily="34" charset="0"/>
                <a:cs typeface="Arial" pitchFamily="34" charset="0"/>
              </a:rPr>
              <a:t>The tendency of an atom to attract a pair of bonding electrons.</a:t>
            </a:r>
            <a:endParaRPr lang="en-US" dirty="0">
              <a:latin typeface="Arial" pitchFamily="34" charset="0"/>
              <a:cs typeface="Arial" pitchFamily="34" charset="0"/>
            </a:endParaRPr>
          </a:p>
        </p:txBody>
      </p:sp>
    </p:spTree>
    <p:extLst>
      <p:ext uri="{BB962C8B-B14F-4D97-AF65-F5344CB8AC3E}">
        <p14:creationId xmlns:p14="http://schemas.microsoft.com/office/powerpoint/2010/main" val="29886895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 Box 26"/>
          <p:cNvSpPr txBox="1">
            <a:spLocks noChangeArrowheads="1"/>
          </p:cNvSpPr>
          <p:nvPr/>
        </p:nvSpPr>
        <p:spPr bwMode="auto">
          <a:xfrm>
            <a:off x="2092003" y="657225"/>
            <a:ext cx="6824304"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endParaRPr lang="en-US" sz="2800" dirty="0" smtClean="0">
              <a:latin typeface="+mn-lt"/>
            </a:endParaRPr>
          </a:p>
          <a:p>
            <a:pPr eaLnBrk="1" hangingPunct="1"/>
            <a:r>
              <a:rPr lang="en-US" sz="2800" dirty="0" smtClean="0">
                <a:latin typeface="+mn-lt"/>
              </a:rPr>
              <a:t>Which </a:t>
            </a:r>
            <a:r>
              <a:rPr lang="en-US" sz="2800" dirty="0">
                <a:latin typeface="+mn-lt"/>
              </a:rPr>
              <a:t>types of bonds are probably polar</a:t>
            </a:r>
            <a:r>
              <a:rPr lang="en-US" sz="2800" dirty="0" smtClean="0">
                <a:latin typeface="+mn-lt"/>
              </a:rPr>
              <a:t>?</a:t>
            </a:r>
          </a:p>
          <a:p>
            <a:pPr eaLnBrk="1" hangingPunct="1"/>
            <a:endParaRPr lang="en-US" sz="2800" dirty="0">
              <a:latin typeface="+mn-lt"/>
            </a:endParaRPr>
          </a:p>
          <a:p>
            <a:pPr eaLnBrk="1" hangingPunct="1"/>
            <a:endParaRPr lang="en-US" sz="2800" dirty="0">
              <a:latin typeface="+mn-lt"/>
            </a:endParaRPr>
          </a:p>
          <a:p>
            <a:pPr eaLnBrk="1" hangingPunct="1">
              <a:buFontTx/>
              <a:buAutoNum type="arabicPeriod"/>
            </a:pPr>
            <a:r>
              <a:rPr lang="en-US" sz="2800" b="1" dirty="0">
                <a:latin typeface="+mn-lt"/>
              </a:rPr>
              <a:t>  C-H</a:t>
            </a:r>
          </a:p>
          <a:p>
            <a:pPr eaLnBrk="1" hangingPunct="1">
              <a:buFontTx/>
              <a:buAutoNum type="arabicPeriod"/>
            </a:pPr>
            <a:r>
              <a:rPr lang="en-US" sz="2800" b="1" dirty="0">
                <a:latin typeface="+mn-lt"/>
              </a:rPr>
              <a:t>  O-H</a:t>
            </a:r>
          </a:p>
          <a:p>
            <a:pPr eaLnBrk="1" hangingPunct="1">
              <a:buFontTx/>
              <a:buAutoNum type="arabicPeriod"/>
            </a:pPr>
            <a:r>
              <a:rPr lang="en-US" sz="2800" b="1" dirty="0">
                <a:latin typeface="+mn-lt"/>
              </a:rPr>
              <a:t>  C=O		</a:t>
            </a:r>
          </a:p>
          <a:p>
            <a:pPr eaLnBrk="1" hangingPunct="1">
              <a:buFontTx/>
              <a:buAutoNum type="arabicPeriod"/>
            </a:pPr>
            <a:r>
              <a:rPr lang="en-US" sz="2800" b="1" dirty="0">
                <a:latin typeface="+mn-lt"/>
              </a:rPr>
              <a:t>  P=O           </a:t>
            </a:r>
          </a:p>
          <a:p>
            <a:pPr eaLnBrk="1" hangingPunct="1">
              <a:buFontTx/>
              <a:buAutoNum type="arabicPeriod"/>
            </a:pPr>
            <a:r>
              <a:rPr lang="en-US" sz="2800" b="1" dirty="0">
                <a:latin typeface="+mn-lt"/>
              </a:rPr>
              <a:t>  N-H</a:t>
            </a:r>
          </a:p>
          <a:p>
            <a:pPr eaLnBrk="1" hangingPunct="1">
              <a:buFontTx/>
              <a:buAutoNum type="arabicPeriod"/>
            </a:pPr>
            <a:r>
              <a:rPr lang="en-US" sz="2800" b="1" dirty="0">
                <a:latin typeface="+mn-lt"/>
              </a:rPr>
              <a:t>  S-H</a:t>
            </a:r>
          </a:p>
          <a:p>
            <a:pPr eaLnBrk="1" hangingPunct="1"/>
            <a:endParaRPr lang="en-US" sz="2800" b="1" dirty="0">
              <a:latin typeface="+mn-lt"/>
            </a:endParaRPr>
          </a:p>
          <a:p>
            <a:pPr eaLnBrk="1" hangingPunct="1"/>
            <a:endParaRPr lang="en-US" sz="2800" b="1" dirty="0">
              <a:latin typeface="+mn-lt"/>
            </a:endParaRPr>
          </a:p>
        </p:txBody>
      </p:sp>
      <p:sp>
        <p:nvSpPr>
          <p:cNvPr id="16388" name="Text Box 27"/>
          <p:cNvSpPr txBox="1">
            <a:spLocks noChangeArrowheads="1"/>
          </p:cNvSpPr>
          <p:nvPr/>
        </p:nvSpPr>
        <p:spPr bwMode="auto">
          <a:xfrm>
            <a:off x="5719978" y="4471521"/>
            <a:ext cx="1858201"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marL="457200" indent="-457200" eaLnBrk="1" hangingPunct="1">
              <a:buAutoNum type="alphaUcPeriod"/>
            </a:pPr>
            <a:r>
              <a:rPr lang="en-US" dirty="0" smtClean="0">
                <a:latin typeface="+mn-lt"/>
              </a:rPr>
              <a:t>1</a:t>
            </a:r>
            <a:r>
              <a:rPr lang="en-US" dirty="0">
                <a:latin typeface="+mn-lt"/>
              </a:rPr>
              <a:t>, 3, 5 </a:t>
            </a:r>
            <a:endParaRPr lang="en-US" dirty="0" smtClean="0">
              <a:latin typeface="+mn-lt"/>
            </a:endParaRPr>
          </a:p>
          <a:p>
            <a:pPr marL="457200" indent="-457200" eaLnBrk="1" hangingPunct="1">
              <a:buAutoNum type="alphaUcPeriod"/>
            </a:pPr>
            <a:r>
              <a:rPr lang="en-US" dirty="0" smtClean="0">
                <a:latin typeface="+mn-lt"/>
              </a:rPr>
              <a:t>2</a:t>
            </a:r>
            <a:r>
              <a:rPr lang="en-US" dirty="0">
                <a:latin typeface="+mn-lt"/>
              </a:rPr>
              <a:t>, 4, </a:t>
            </a:r>
            <a:r>
              <a:rPr lang="en-US" dirty="0" smtClean="0">
                <a:latin typeface="+mn-lt"/>
              </a:rPr>
              <a:t>6</a:t>
            </a:r>
            <a:endParaRPr lang="en-US" dirty="0">
              <a:latin typeface="+mn-lt"/>
            </a:endParaRPr>
          </a:p>
          <a:p>
            <a:pPr eaLnBrk="1" hangingPunct="1"/>
            <a:r>
              <a:rPr lang="en-US" dirty="0">
                <a:latin typeface="+mn-lt"/>
              </a:rPr>
              <a:t>C.  2, 3, 4, </a:t>
            </a:r>
            <a:r>
              <a:rPr lang="en-US" dirty="0" smtClean="0">
                <a:latin typeface="+mn-lt"/>
              </a:rPr>
              <a:t>5</a:t>
            </a:r>
            <a:endParaRPr lang="en-US" dirty="0">
              <a:latin typeface="+mn-lt"/>
            </a:endParaRPr>
          </a:p>
          <a:p>
            <a:pPr eaLnBrk="1" hangingPunct="1"/>
            <a:r>
              <a:rPr lang="en-US" dirty="0">
                <a:latin typeface="+mn-lt"/>
              </a:rPr>
              <a:t>D.  3, 5, </a:t>
            </a:r>
            <a:r>
              <a:rPr lang="en-US" dirty="0" smtClean="0">
                <a:latin typeface="+mn-lt"/>
              </a:rPr>
              <a:t>6</a:t>
            </a:r>
            <a:endParaRPr lang="en-US" dirty="0">
              <a:latin typeface="+mn-lt"/>
            </a:endParaRPr>
          </a:p>
          <a:p>
            <a:pPr eaLnBrk="1" hangingPunct="1"/>
            <a:r>
              <a:rPr lang="en-US" dirty="0">
                <a:latin typeface="+mn-lt"/>
              </a:rPr>
              <a:t>E.  2, </a:t>
            </a:r>
            <a:r>
              <a:rPr lang="en-US" dirty="0" smtClean="0">
                <a:latin typeface="+mn-lt"/>
              </a:rPr>
              <a:t>3</a:t>
            </a:r>
            <a:endParaRPr lang="en-US" dirty="0">
              <a:latin typeface="+mn-lt"/>
            </a:endParaRPr>
          </a:p>
        </p:txBody>
      </p:sp>
      <p:pic>
        <p:nvPicPr>
          <p:cNvPr id="16389" name="Picture 32" descr="Icon - Click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1588" y="120650"/>
            <a:ext cx="106838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33" descr="Icon - Discuss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063" y="117475"/>
            <a:ext cx="1068387"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2838" y="171450"/>
            <a:ext cx="4398962"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2355850"/>
            <a:ext cx="7672388" cy="219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6250" y="4640263"/>
            <a:ext cx="8167688" cy="195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TextBox 2"/>
          <p:cNvSpPr txBox="1">
            <a:spLocks noChangeArrowheads="1"/>
          </p:cNvSpPr>
          <p:nvPr/>
        </p:nvSpPr>
        <p:spPr bwMode="auto">
          <a:xfrm>
            <a:off x="5006975" y="6272213"/>
            <a:ext cx="3811588" cy="3365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CA" sz="1600">
                <a:latin typeface="Times New Roman" pitchFamily="18" charset="0"/>
                <a:cs typeface="Times New Roman" pitchFamily="18" charset="0"/>
              </a:rPr>
              <a:t>Induced dipole-induced dipole interaction</a:t>
            </a:r>
          </a:p>
        </p:txBody>
      </p:sp>
      <p:sp>
        <p:nvSpPr>
          <p:cNvPr id="17414" name="TextBox 6"/>
          <p:cNvSpPr txBox="1">
            <a:spLocks noChangeArrowheads="1"/>
          </p:cNvSpPr>
          <p:nvPr/>
        </p:nvSpPr>
        <p:spPr bwMode="auto">
          <a:xfrm>
            <a:off x="4614863" y="4302125"/>
            <a:ext cx="4084637" cy="3365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CA" sz="1600">
                <a:latin typeface="Times New Roman" pitchFamily="18" charset="0"/>
                <a:cs typeface="Times New Roman" pitchFamily="18" charset="0"/>
              </a:rPr>
              <a:t>Permanent dipole-induced dipole interaction</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4"/>
          <p:cNvSpPr txBox="1">
            <a:spLocks noChangeArrowheads="1"/>
          </p:cNvSpPr>
          <p:nvPr/>
        </p:nvSpPr>
        <p:spPr bwMode="auto">
          <a:xfrm>
            <a:off x="356460" y="1112838"/>
            <a:ext cx="8419239"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i="1" dirty="0">
                <a:latin typeface="+mn-lt"/>
              </a:rPr>
              <a:t>In the aqueous environment of the cell</a:t>
            </a:r>
            <a:r>
              <a:rPr lang="en-US" dirty="0">
                <a:latin typeface="+mn-lt"/>
              </a:rPr>
              <a:t>, the bond energies (amount of energy required to break the bond or intermolecular interaction) decrease in the following order.   This is an indication of bond or interaction strength.</a:t>
            </a:r>
          </a:p>
          <a:p>
            <a:pPr eaLnBrk="1" hangingPunct="1"/>
            <a:endParaRPr lang="en-US" dirty="0"/>
          </a:p>
          <a:p>
            <a:pPr eaLnBrk="1" hangingPunct="1"/>
            <a:endParaRPr lang="en-US" b="1" dirty="0"/>
          </a:p>
          <a:p>
            <a:pPr eaLnBrk="1" hangingPunct="1"/>
            <a:r>
              <a:rPr lang="en-US" b="1" dirty="0"/>
              <a:t>Strongest 	Covalent bonds (polar and non-polar)</a:t>
            </a:r>
          </a:p>
          <a:p>
            <a:pPr eaLnBrk="1" hangingPunct="1"/>
            <a:r>
              <a:rPr lang="en-US" b="1" dirty="0"/>
              <a:t>		Ionic bonds (fully charged ion-fully charged ion)</a:t>
            </a:r>
          </a:p>
          <a:p>
            <a:pPr eaLnBrk="1" hangingPunct="1"/>
            <a:r>
              <a:rPr lang="en-US" b="1" dirty="0"/>
              <a:t>		Ion–permanent dipole interactions</a:t>
            </a:r>
          </a:p>
          <a:p>
            <a:pPr eaLnBrk="1" hangingPunct="1"/>
            <a:r>
              <a:rPr lang="en-US" b="1" dirty="0"/>
              <a:t>		Permanent dipole–permanent dipole interactions </a:t>
            </a:r>
          </a:p>
          <a:p>
            <a:pPr eaLnBrk="1" hangingPunct="1"/>
            <a:r>
              <a:rPr lang="en-US" b="1" dirty="0"/>
              <a:t>			(</a:t>
            </a:r>
            <a:r>
              <a:rPr lang="en-US" b="1" i="1" dirty="0"/>
              <a:t>e.g.</a:t>
            </a:r>
            <a:r>
              <a:rPr lang="en-US" b="1" dirty="0"/>
              <a:t> H-bond)</a:t>
            </a:r>
          </a:p>
          <a:p>
            <a:pPr eaLnBrk="1" hangingPunct="1"/>
            <a:r>
              <a:rPr lang="en-US" b="1" dirty="0"/>
              <a:t>		Permanent dipole–induced dipole interactions</a:t>
            </a:r>
          </a:p>
          <a:p>
            <a:pPr eaLnBrk="1" hangingPunct="1"/>
            <a:r>
              <a:rPr lang="en-US" b="1" dirty="0"/>
              <a:t>   Weak	Induced dipole–induced </a:t>
            </a:r>
            <a:r>
              <a:rPr lang="en-US" b="1" dirty="0" smtClean="0"/>
              <a:t>dipole interactions </a:t>
            </a:r>
            <a:endParaRPr lang="en-US" b="1" dirty="0"/>
          </a:p>
        </p:txBody>
      </p:sp>
      <p:sp>
        <p:nvSpPr>
          <p:cNvPr id="18435" name="Line 1026"/>
          <p:cNvSpPr>
            <a:spLocks noChangeShapeType="1"/>
          </p:cNvSpPr>
          <p:nvPr/>
        </p:nvSpPr>
        <p:spPr bwMode="auto">
          <a:xfrm>
            <a:off x="819150" y="3824288"/>
            <a:ext cx="0" cy="1684337"/>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en-CA"/>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8"/>
          <p:cNvSpPr txBox="1">
            <a:spLocks noChangeArrowheads="1"/>
          </p:cNvSpPr>
          <p:nvPr/>
        </p:nvSpPr>
        <p:spPr bwMode="auto">
          <a:xfrm>
            <a:off x="523874" y="238125"/>
            <a:ext cx="8251825"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dirty="0">
                <a:latin typeface="+mn-lt"/>
              </a:rPr>
              <a:t>Cytoplasmic membranes are made from molecules called phospholipids</a:t>
            </a:r>
          </a:p>
        </p:txBody>
      </p:sp>
      <p:sp>
        <p:nvSpPr>
          <p:cNvPr id="19459" name="Text Box 218"/>
          <p:cNvSpPr txBox="1">
            <a:spLocks noChangeArrowheads="1"/>
          </p:cNvSpPr>
          <p:nvPr/>
        </p:nvSpPr>
        <p:spPr bwMode="auto">
          <a:xfrm>
            <a:off x="4403725" y="3671034"/>
            <a:ext cx="4585292"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endParaRPr lang="en-US" dirty="0">
              <a:latin typeface="+mn-lt"/>
            </a:endParaRPr>
          </a:p>
          <a:p>
            <a:pPr eaLnBrk="1" hangingPunct="1"/>
            <a:r>
              <a:rPr lang="en-US" dirty="0">
                <a:latin typeface="+mn-lt"/>
              </a:rPr>
              <a:t>Molecules can have polar and non-polar groups.</a:t>
            </a:r>
          </a:p>
          <a:p>
            <a:pPr eaLnBrk="1" hangingPunct="1"/>
            <a:endParaRPr lang="en-US" dirty="0">
              <a:latin typeface="+mn-lt"/>
            </a:endParaRPr>
          </a:p>
          <a:p>
            <a:pPr eaLnBrk="1" hangingPunct="1"/>
            <a:r>
              <a:rPr lang="en-US" dirty="0">
                <a:latin typeface="+mn-lt"/>
              </a:rPr>
              <a:t>In cases where the regions are separated and distinct, the molecules are </a:t>
            </a:r>
            <a:r>
              <a:rPr lang="en-US" dirty="0" smtClean="0">
                <a:latin typeface="+mn-lt"/>
              </a:rPr>
              <a:t>called </a:t>
            </a:r>
            <a:r>
              <a:rPr lang="en-US" b="1" dirty="0" smtClean="0">
                <a:solidFill>
                  <a:srgbClr val="0070C0"/>
                </a:solidFill>
                <a:latin typeface="+mn-lt"/>
              </a:rPr>
              <a:t>amphipathic</a:t>
            </a:r>
            <a:endParaRPr lang="en-US" b="1" dirty="0">
              <a:solidFill>
                <a:srgbClr val="0070C0"/>
              </a:solidFill>
              <a:latin typeface="+mn-lt"/>
            </a:endParaRPr>
          </a:p>
        </p:txBody>
      </p:sp>
      <p:pic>
        <p:nvPicPr>
          <p:cNvPr id="19460" name="Picture 1228" descr="06_04b_phospholipid-L"/>
          <p:cNvPicPr>
            <a:picLocks noChangeAspect="1" noChangeArrowheads="1"/>
          </p:cNvPicPr>
          <p:nvPr/>
        </p:nvPicPr>
        <p:blipFill>
          <a:blip r:embed="rId3">
            <a:extLst>
              <a:ext uri="{28A0092B-C50C-407E-A947-70E740481C1C}">
                <a14:useLocalDpi xmlns:a14="http://schemas.microsoft.com/office/drawing/2010/main" val="0"/>
              </a:ext>
            </a:extLst>
          </a:blip>
          <a:srcRect r="55635"/>
          <a:stretch>
            <a:fillRect/>
          </a:stretch>
        </p:blipFill>
        <p:spPr bwMode="auto">
          <a:xfrm>
            <a:off x="219075" y="1352550"/>
            <a:ext cx="3792538" cy="503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1229" descr="06_04b_phospholipid-L"/>
          <p:cNvPicPr>
            <a:picLocks noChangeAspect="1" noChangeArrowheads="1"/>
          </p:cNvPicPr>
          <p:nvPr/>
        </p:nvPicPr>
        <p:blipFill>
          <a:blip r:embed="rId4">
            <a:extLst>
              <a:ext uri="{28A0092B-C50C-407E-A947-70E740481C1C}">
                <a14:useLocalDpi xmlns:a14="http://schemas.microsoft.com/office/drawing/2010/main" val="0"/>
              </a:ext>
            </a:extLst>
          </a:blip>
          <a:srcRect t="48146" b="25677"/>
          <a:stretch>
            <a:fillRect/>
          </a:stretch>
        </p:blipFill>
        <p:spPr bwMode="auto">
          <a:xfrm>
            <a:off x="3346450" y="1143000"/>
            <a:ext cx="5429250" cy="241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Rectangle 1230"/>
          <p:cNvSpPr>
            <a:spLocks noChangeArrowheads="1"/>
          </p:cNvSpPr>
          <p:nvPr/>
        </p:nvSpPr>
        <p:spPr bwMode="auto">
          <a:xfrm>
            <a:off x="4343400" y="2889250"/>
            <a:ext cx="12128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800"/>
              <a:t>fatty acids</a:t>
            </a:r>
          </a:p>
        </p:txBody>
      </p:sp>
      <p:sp>
        <p:nvSpPr>
          <p:cNvPr id="19463" name="Rectangle 1231"/>
          <p:cNvSpPr>
            <a:spLocks noChangeArrowheads="1"/>
          </p:cNvSpPr>
          <p:nvPr/>
        </p:nvSpPr>
        <p:spPr bwMode="auto">
          <a:xfrm>
            <a:off x="6654800" y="2906713"/>
            <a:ext cx="12509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800"/>
              <a:t>phosphate</a:t>
            </a:r>
          </a:p>
        </p:txBody>
      </p:sp>
      <p:sp>
        <p:nvSpPr>
          <p:cNvPr id="19464" name="Rectangle 1232"/>
          <p:cNvSpPr>
            <a:spLocks noChangeArrowheads="1"/>
          </p:cNvSpPr>
          <p:nvPr/>
        </p:nvSpPr>
        <p:spPr bwMode="auto">
          <a:xfrm>
            <a:off x="7534275" y="1500188"/>
            <a:ext cx="9080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800"/>
              <a:t>choline</a:t>
            </a:r>
          </a:p>
        </p:txBody>
      </p:sp>
      <p:sp>
        <p:nvSpPr>
          <p:cNvPr id="19465" name="Rectangle 1233"/>
          <p:cNvSpPr>
            <a:spLocks noChangeArrowheads="1"/>
          </p:cNvSpPr>
          <p:nvPr/>
        </p:nvSpPr>
        <p:spPr bwMode="auto">
          <a:xfrm>
            <a:off x="55563" y="6381750"/>
            <a:ext cx="3597275"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Fig 6.4b Biological Sciences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Group 219"/>
          <p:cNvGrpSpPr>
            <a:grpSpLocks/>
          </p:cNvGrpSpPr>
          <p:nvPr/>
        </p:nvGrpSpPr>
        <p:grpSpPr bwMode="auto">
          <a:xfrm>
            <a:off x="814388" y="828675"/>
            <a:ext cx="6805612" cy="3600450"/>
            <a:chOff x="1392" y="672"/>
            <a:chExt cx="4287" cy="2268"/>
          </a:xfrm>
        </p:grpSpPr>
        <p:grpSp>
          <p:nvGrpSpPr>
            <p:cNvPr id="20490" name="Group 10"/>
            <p:cNvGrpSpPr>
              <a:grpSpLocks/>
            </p:cNvGrpSpPr>
            <p:nvPr/>
          </p:nvGrpSpPr>
          <p:grpSpPr bwMode="auto">
            <a:xfrm>
              <a:off x="1392" y="672"/>
              <a:ext cx="4287" cy="2268"/>
              <a:chOff x="612" y="935"/>
              <a:chExt cx="4785" cy="2625"/>
            </a:xfrm>
          </p:grpSpPr>
          <p:grpSp>
            <p:nvGrpSpPr>
              <p:cNvPr id="20684" name="Group 11"/>
              <p:cNvGrpSpPr>
                <a:grpSpLocks/>
              </p:cNvGrpSpPr>
              <p:nvPr/>
            </p:nvGrpSpPr>
            <p:grpSpPr bwMode="auto">
              <a:xfrm>
                <a:off x="612" y="935"/>
                <a:ext cx="4785" cy="2625"/>
                <a:chOff x="748" y="1389"/>
                <a:chExt cx="4785" cy="2625"/>
              </a:xfrm>
            </p:grpSpPr>
            <p:pic>
              <p:nvPicPr>
                <p:cNvPr id="20687" name="Picture 12" descr="03_07FigureC-L"/>
                <p:cNvPicPr>
                  <a:picLocks noChangeAspect="1" noChangeArrowheads="1"/>
                </p:cNvPicPr>
                <p:nvPr/>
              </p:nvPicPr>
              <p:blipFill>
                <a:blip r:embed="rId3">
                  <a:extLst>
                    <a:ext uri="{28A0092B-C50C-407E-A947-70E740481C1C}">
                      <a14:useLocalDpi xmlns:a14="http://schemas.microsoft.com/office/drawing/2010/main" val="0"/>
                    </a:ext>
                  </a:extLst>
                </a:blip>
                <a:srcRect l="5661" t="8566" b="14337"/>
                <a:stretch>
                  <a:fillRect/>
                </a:stretch>
              </p:blipFill>
              <p:spPr bwMode="auto">
                <a:xfrm>
                  <a:off x="839" y="1480"/>
                  <a:ext cx="4694" cy="2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88" name="Rectangle 13"/>
                <p:cNvSpPr>
                  <a:spLocks noChangeArrowheads="1"/>
                </p:cNvSpPr>
                <p:nvPr/>
              </p:nvSpPr>
              <p:spPr bwMode="auto">
                <a:xfrm>
                  <a:off x="748" y="1389"/>
                  <a:ext cx="3538" cy="29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sp>
            <p:nvSpPr>
              <p:cNvPr id="20685" name="Rectangle 14"/>
              <p:cNvSpPr>
                <a:spLocks noChangeArrowheads="1"/>
              </p:cNvSpPr>
              <p:nvPr/>
            </p:nvSpPr>
            <p:spPr bwMode="auto">
              <a:xfrm>
                <a:off x="2253" y="1892"/>
                <a:ext cx="45" cy="27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0686" name="Rectangle 15"/>
              <p:cNvSpPr>
                <a:spLocks noChangeArrowheads="1"/>
              </p:cNvSpPr>
              <p:nvPr/>
            </p:nvSpPr>
            <p:spPr bwMode="auto">
              <a:xfrm>
                <a:off x="2699" y="1468"/>
                <a:ext cx="45" cy="69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grpSp>
          <p:nvGrpSpPr>
            <p:cNvPr id="20491" name="Group 16"/>
            <p:cNvGrpSpPr>
              <a:grpSpLocks/>
            </p:cNvGrpSpPr>
            <p:nvPr/>
          </p:nvGrpSpPr>
          <p:grpSpPr bwMode="auto">
            <a:xfrm>
              <a:off x="1972" y="882"/>
              <a:ext cx="2865" cy="923"/>
              <a:chOff x="1259" y="1174"/>
              <a:chExt cx="3197" cy="1068"/>
            </a:xfrm>
          </p:grpSpPr>
          <p:grpSp>
            <p:nvGrpSpPr>
              <p:cNvPr id="20492" name="Group 17"/>
              <p:cNvGrpSpPr>
                <a:grpSpLocks/>
              </p:cNvGrpSpPr>
              <p:nvPr/>
            </p:nvGrpSpPr>
            <p:grpSpPr bwMode="auto">
              <a:xfrm>
                <a:off x="1259" y="1184"/>
                <a:ext cx="951" cy="1055"/>
                <a:chOff x="1259" y="1184"/>
                <a:chExt cx="951" cy="1055"/>
              </a:xfrm>
            </p:grpSpPr>
            <p:grpSp>
              <p:nvGrpSpPr>
                <p:cNvPr id="20630" name="Group 18"/>
                <p:cNvGrpSpPr>
                  <a:grpSpLocks/>
                </p:cNvGrpSpPr>
                <p:nvPr/>
              </p:nvGrpSpPr>
              <p:grpSpPr bwMode="auto">
                <a:xfrm>
                  <a:off x="1259" y="1184"/>
                  <a:ext cx="498" cy="1050"/>
                  <a:chOff x="1259" y="1184"/>
                  <a:chExt cx="498" cy="1050"/>
                </a:xfrm>
              </p:grpSpPr>
              <p:grpSp>
                <p:nvGrpSpPr>
                  <p:cNvPr id="20658" name="Group 19"/>
                  <p:cNvGrpSpPr>
                    <a:grpSpLocks/>
                  </p:cNvGrpSpPr>
                  <p:nvPr/>
                </p:nvGrpSpPr>
                <p:grpSpPr bwMode="auto">
                  <a:xfrm>
                    <a:off x="1259" y="1184"/>
                    <a:ext cx="268" cy="970"/>
                    <a:chOff x="1259" y="1184"/>
                    <a:chExt cx="268" cy="970"/>
                  </a:xfrm>
                </p:grpSpPr>
                <p:grpSp>
                  <p:nvGrpSpPr>
                    <p:cNvPr id="20672" name="Group 20"/>
                    <p:cNvGrpSpPr>
                      <a:grpSpLocks/>
                    </p:cNvGrpSpPr>
                    <p:nvPr/>
                  </p:nvGrpSpPr>
                  <p:grpSpPr bwMode="auto">
                    <a:xfrm>
                      <a:off x="1259" y="1602"/>
                      <a:ext cx="263" cy="552"/>
                      <a:chOff x="2336" y="2553"/>
                      <a:chExt cx="263" cy="552"/>
                    </a:xfrm>
                  </p:grpSpPr>
                  <p:sp>
                    <p:nvSpPr>
                      <p:cNvPr id="20679" name="Oval 21"/>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680" name="Group 22"/>
                      <p:cNvGrpSpPr>
                        <a:grpSpLocks/>
                      </p:cNvGrpSpPr>
                      <p:nvPr/>
                    </p:nvGrpSpPr>
                    <p:grpSpPr bwMode="auto">
                      <a:xfrm>
                        <a:off x="2336" y="2553"/>
                        <a:ext cx="263" cy="552"/>
                        <a:chOff x="1268" y="1608"/>
                        <a:chExt cx="263" cy="552"/>
                      </a:xfrm>
                    </p:grpSpPr>
                    <p:sp>
                      <p:nvSpPr>
                        <p:cNvPr id="20681" name="Text Box 23"/>
                        <p:cNvSpPr txBox="1">
                          <a:spLocks noChangeArrowheads="1"/>
                        </p:cNvSpPr>
                        <p:nvPr/>
                      </p:nvSpPr>
                      <p:spPr bwMode="auto">
                        <a:xfrm>
                          <a:off x="1271" y="1733"/>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682" name="Text Box 24"/>
                        <p:cNvSpPr txBox="1">
                          <a:spLocks noChangeArrowheads="1"/>
                        </p:cNvSpPr>
                        <p:nvPr/>
                      </p:nvSpPr>
                      <p:spPr bwMode="auto">
                        <a:xfrm>
                          <a:off x="1268"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683" name="Text Box 25"/>
                        <p:cNvSpPr txBox="1">
                          <a:spLocks noChangeArrowheads="1"/>
                        </p:cNvSpPr>
                        <p:nvPr/>
                      </p:nvSpPr>
                      <p:spPr bwMode="auto">
                        <a:xfrm>
                          <a:off x="1272" y="1862"/>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0673" name="Group 26"/>
                    <p:cNvGrpSpPr>
                      <a:grpSpLocks/>
                    </p:cNvGrpSpPr>
                    <p:nvPr/>
                  </p:nvGrpSpPr>
                  <p:grpSpPr bwMode="auto">
                    <a:xfrm>
                      <a:off x="1263" y="1184"/>
                      <a:ext cx="264" cy="552"/>
                      <a:chOff x="2335" y="2553"/>
                      <a:chExt cx="264" cy="552"/>
                    </a:xfrm>
                  </p:grpSpPr>
                  <p:sp>
                    <p:nvSpPr>
                      <p:cNvPr id="20674" name="Oval 27"/>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675" name="Group 28"/>
                      <p:cNvGrpSpPr>
                        <a:grpSpLocks/>
                      </p:cNvGrpSpPr>
                      <p:nvPr/>
                    </p:nvGrpSpPr>
                    <p:grpSpPr bwMode="auto">
                      <a:xfrm>
                        <a:off x="2335" y="2553"/>
                        <a:ext cx="264" cy="552"/>
                        <a:chOff x="1267" y="1608"/>
                        <a:chExt cx="264" cy="552"/>
                      </a:xfrm>
                    </p:grpSpPr>
                    <p:sp>
                      <p:nvSpPr>
                        <p:cNvPr id="20676" name="Text Box 29"/>
                        <p:cNvSpPr txBox="1">
                          <a:spLocks noChangeArrowheads="1"/>
                        </p:cNvSpPr>
                        <p:nvPr/>
                      </p:nvSpPr>
                      <p:spPr bwMode="auto">
                        <a:xfrm>
                          <a:off x="1272" y="1737"/>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677" name="Text Box 30"/>
                        <p:cNvSpPr txBox="1">
                          <a:spLocks noChangeArrowheads="1"/>
                        </p:cNvSpPr>
                        <p:nvPr/>
                      </p:nvSpPr>
                      <p:spPr bwMode="auto">
                        <a:xfrm>
                          <a:off x="1267"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678" name="Text Box 31"/>
                        <p:cNvSpPr txBox="1">
                          <a:spLocks noChangeArrowheads="1"/>
                        </p:cNvSpPr>
                        <p:nvPr/>
                      </p:nvSpPr>
                      <p:spPr bwMode="auto">
                        <a:xfrm>
                          <a:off x="1272" y="1862"/>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nvGrpSpPr>
                  <p:cNvPr id="20659" name="Group 32"/>
                  <p:cNvGrpSpPr>
                    <a:grpSpLocks/>
                  </p:cNvGrpSpPr>
                  <p:nvPr/>
                </p:nvGrpSpPr>
                <p:grpSpPr bwMode="auto">
                  <a:xfrm>
                    <a:off x="1489" y="1264"/>
                    <a:ext cx="268" cy="970"/>
                    <a:chOff x="1259" y="1184"/>
                    <a:chExt cx="268" cy="970"/>
                  </a:xfrm>
                </p:grpSpPr>
                <p:grpSp>
                  <p:nvGrpSpPr>
                    <p:cNvPr id="20660" name="Group 33"/>
                    <p:cNvGrpSpPr>
                      <a:grpSpLocks/>
                    </p:cNvGrpSpPr>
                    <p:nvPr/>
                  </p:nvGrpSpPr>
                  <p:grpSpPr bwMode="auto">
                    <a:xfrm>
                      <a:off x="1259" y="1602"/>
                      <a:ext cx="263" cy="552"/>
                      <a:chOff x="2336" y="2553"/>
                      <a:chExt cx="263" cy="552"/>
                    </a:xfrm>
                  </p:grpSpPr>
                  <p:sp>
                    <p:nvSpPr>
                      <p:cNvPr id="20667" name="Oval 34"/>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668" name="Group 35"/>
                      <p:cNvGrpSpPr>
                        <a:grpSpLocks/>
                      </p:cNvGrpSpPr>
                      <p:nvPr/>
                    </p:nvGrpSpPr>
                    <p:grpSpPr bwMode="auto">
                      <a:xfrm>
                        <a:off x="2336" y="2553"/>
                        <a:ext cx="263" cy="552"/>
                        <a:chOff x="1268" y="1608"/>
                        <a:chExt cx="263" cy="552"/>
                      </a:xfrm>
                    </p:grpSpPr>
                    <p:sp>
                      <p:nvSpPr>
                        <p:cNvPr id="20669" name="Text Box 36"/>
                        <p:cNvSpPr txBox="1">
                          <a:spLocks noChangeArrowheads="1"/>
                        </p:cNvSpPr>
                        <p:nvPr/>
                      </p:nvSpPr>
                      <p:spPr bwMode="auto">
                        <a:xfrm>
                          <a:off x="1271" y="1733"/>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670" name="Text Box 37"/>
                        <p:cNvSpPr txBox="1">
                          <a:spLocks noChangeArrowheads="1"/>
                        </p:cNvSpPr>
                        <p:nvPr/>
                      </p:nvSpPr>
                      <p:spPr bwMode="auto">
                        <a:xfrm>
                          <a:off x="1268"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671" name="Text Box 38"/>
                        <p:cNvSpPr txBox="1">
                          <a:spLocks noChangeArrowheads="1"/>
                        </p:cNvSpPr>
                        <p:nvPr/>
                      </p:nvSpPr>
                      <p:spPr bwMode="auto">
                        <a:xfrm>
                          <a:off x="1272" y="1861"/>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0661" name="Group 39"/>
                    <p:cNvGrpSpPr>
                      <a:grpSpLocks/>
                    </p:cNvGrpSpPr>
                    <p:nvPr/>
                  </p:nvGrpSpPr>
                  <p:grpSpPr bwMode="auto">
                    <a:xfrm>
                      <a:off x="1263" y="1184"/>
                      <a:ext cx="264" cy="550"/>
                      <a:chOff x="2335" y="2553"/>
                      <a:chExt cx="264" cy="550"/>
                    </a:xfrm>
                  </p:grpSpPr>
                  <p:sp>
                    <p:nvSpPr>
                      <p:cNvPr id="20662" name="Oval 40"/>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663" name="Group 41"/>
                      <p:cNvGrpSpPr>
                        <a:grpSpLocks/>
                      </p:cNvGrpSpPr>
                      <p:nvPr/>
                    </p:nvGrpSpPr>
                    <p:grpSpPr bwMode="auto">
                      <a:xfrm>
                        <a:off x="2335" y="2553"/>
                        <a:ext cx="264" cy="550"/>
                        <a:chOff x="1267" y="1608"/>
                        <a:chExt cx="264" cy="550"/>
                      </a:xfrm>
                    </p:grpSpPr>
                    <p:sp>
                      <p:nvSpPr>
                        <p:cNvPr id="20664" name="Text Box 42"/>
                        <p:cNvSpPr txBox="1">
                          <a:spLocks noChangeArrowheads="1"/>
                        </p:cNvSpPr>
                        <p:nvPr/>
                      </p:nvSpPr>
                      <p:spPr bwMode="auto">
                        <a:xfrm>
                          <a:off x="1272" y="1733"/>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665" name="Text Box 43"/>
                        <p:cNvSpPr txBox="1">
                          <a:spLocks noChangeArrowheads="1"/>
                        </p:cNvSpPr>
                        <p:nvPr/>
                      </p:nvSpPr>
                      <p:spPr bwMode="auto">
                        <a:xfrm>
                          <a:off x="1267"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666" name="Text Box 44"/>
                        <p:cNvSpPr txBox="1">
                          <a:spLocks noChangeArrowheads="1"/>
                        </p:cNvSpPr>
                        <p:nvPr/>
                      </p:nvSpPr>
                      <p:spPr bwMode="auto">
                        <a:xfrm>
                          <a:off x="1272" y="1859"/>
                          <a:ext cx="252"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grpSp>
              <p:nvGrpSpPr>
                <p:cNvPr id="20631" name="Group 45"/>
                <p:cNvGrpSpPr>
                  <a:grpSpLocks/>
                </p:cNvGrpSpPr>
                <p:nvPr/>
              </p:nvGrpSpPr>
              <p:grpSpPr bwMode="auto">
                <a:xfrm>
                  <a:off x="1712" y="1190"/>
                  <a:ext cx="498" cy="1049"/>
                  <a:chOff x="1259" y="1184"/>
                  <a:chExt cx="498" cy="1049"/>
                </a:xfrm>
              </p:grpSpPr>
              <p:grpSp>
                <p:nvGrpSpPr>
                  <p:cNvPr id="20632" name="Group 46"/>
                  <p:cNvGrpSpPr>
                    <a:grpSpLocks/>
                  </p:cNvGrpSpPr>
                  <p:nvPr/>
                </p:nvGrpSpPr>
                <p:grpSpPr bwMode="auto">
                  <a:xfrm>
                    <a:off x="1259" y="1184"/>
                    <a:ext cx="268" cy="968"/>
                    <a:chOff x="1259" y="1184"/>
                    <a:chExt cx="268" cy="968"/>
                  </a:xfrm>
                </p:grpSpPr>
                <p:grpSp>
                  <p:nvGrpSpPr>
                    <p:cNvPr id="20646" name="Group 47"/>
                    <p:cNvGrpSpPr>
                      <a:grpSpLocks/>
                    </p:cNvGrpSpPr>
                    <p:nvPr/>
                  </p:nvGrpSpPr>
                  <p:grpSpPr bwMode="auto">
                    <a:xfrm>
                      <a:off x="1259" y="1602"/>
                      <a:ext cx="264" cy="550"/>
                      <a:chOff x="2336" y="2553"/>
                      <a:chExt cx="264" cy="550"/>
                    </a:xfrm>
                  </p:grpSpPr>
                  <p:sp>
                    <p:nvSpPr>
                      <p:cNvPr id="20653" name="Oval 48"/>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654" name="Group 49"/>
                      <p:cNvGrpSpPr>
                        <a:grpSpLocks/>
                      </p:cNvGrpSpPr>
                      <p:nvPr/>
                    </p:nvGrpSpPr>
                    <p:grpSpPr bwMode="auto">
                      <a:xfrm>
                        <a:off x="2336" y="2553"/>
                        <a:ext cx="264" cy="550"/>
                        <a:chOff x="1268" y="1608"/>
                        <a:chExt cx="264" cy="550"/>
                      </a:xfrm>
                    </p:grpSpPr>
                    <p:sp>
                      <p:nvSpPr>
                        <p:cNvPr id="20655" name="Text Box 50"/>
                        <p:cNvSpPr txBox="1">
                          <a:spLocks noChangeArrowheads="1"/>
                        </p:cNvSpPr>
                        <p:nvPr/>
                      </p:nvSpPr>
                      <p:spPr bwMode="auto">
                        <a:xfrm>
                          <a:off x="1273" y="1733"/>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656" name="Text Box 51"/>
                        <p:cNvSpPr txBox="1">
                          <a:spLocks noChangeArrowheads="1"/>
                        </p:cNvSpPr>
                        <p:nvPr/>
                      </p:nvSpPr>
                      <p:spPr bwMode="auto">
                        <a:xfrm>
                          <a:off x="1268"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657" name="Text Box 52"/>
                        <p:cNvSpPr txBox="1">
                          <a:spLocks noChangeArrowheads="1"/>
                        </p:cNvSpPr>
                        <p:nvPr/>
                      </p:nvSpPr>
                      <p:spPr bwMode="auto">
                        <a:xfrm>
                          <a:off x="1273" y="1859"/>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0647" name="Group 53"/>
                    <p:cNvGrpSpPr>
                      <a:grpSpLocks/>
                    </p:cNvGrpSpPr>
                    <p:nvPr/>
                  </p:nvGrpSpPr>
                  <p:grpSpPr bwMode="auto">
                    <a:xfrm>
                      <a:off x="1264" y="1184"/>
                      <a:ext cx="263" cy="550"/>
                      <a:chOff x="2336" y="2553"/>
                      <a:chExt cx="263" cy="550"/>
                    </a:xfrm>
                  </p:grpSpPr>
                  <p:sp>
                    <p:nvSpPr>
                      <p:cNvPr id="20648" name="Oval 54"/>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649" name="Group 55"/>
                      <p:cNvGrpSpPr>
                        <a:grpSpLocks/>
                      </p:cNvGrpSpPr>
                      <p:nvPr/>
                    </p:nvGrpSpPr>
                    <p:grpSpPr bwMode="auto">
                      <a:xfrm>
                        <a:off x="2336" y="2553"/>
                        <a:ext cx="263" cy="550"/>
                        <a:chOff x="1268" y="1608"/>
                        <a:chExt cx="263" cy="550"/>
                      </a:xfrm>
                    </p:grpSpPr>
                    <p:sp>
                      <p:nvSpPr>
                        <p:cNvPr id="20650" name="Text Box 56"/>
                        <p:cNvSpPr txBox="1">
                          <a:spLocks noChangeArrowheads="1"/>
                        </p:cNvSpPr>
                        <p:nvPr/>
                      </p:nvSpPr>
                      <p:spPr bwMode="auto">
                        <a:xfrm>
                          <a:off x="1271" y="1734"/>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651" name="Text Box 57"/>
                        <p:cNvSpPr txBox="1">
                          <a:spLocks noChangeArrowheads="1"/>
                        </p:cNvSpPr>
                        <p:nvPr/>
                      </p:nvSpPr>
                      <p:spPr bwMode="auto">
                        <a:xfrm>
                          <a:off x="1268"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652" name="Text Box 58"/>
                        <p:cNvSpPr txBox="1">
                          <a:spLocks noChangeArrowheads="1"/>
                        </p:cNvSpPr>
                        <p:nvPr/>
                      </p:nvSpPr>
                      <p:spPr bwMode="auto">
                        <a:xfrm>
                          <a:off x="1272" y="1859"/>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nvGrpSpPr>
                  <p:cNvPr id="20633" name="Group 59"/>
                  <p:cNvGrpSpPr>
                    <a:grpSpLocks/>
                  </p:cNvGrpSpPr>
                  <p:nvPr/>
                </p:nvGrpSpPr>
                <p:grpSpPr bwMode="auto">
                  <a:xfrm>
                    <a:off x="1489" y="1264"/>
                    <a:ext cx="268" cy="969"/>
                    <a:chOff x="1259" y="1184"/>
                    <a:chExt cx="268" cy="969"/>
                  </a:xfrm>
                </p:grpSpPr>
                <p:grpSp>
                  <p:nvGrpSpPr>
                    <p:cNvPr id="20634" name="Group 60"/>
                    <p:cNvGrpSpPr>
                      <a:grpSpLocks/>
                    </p:cNvGrpSpPr>
                    <p:nvPr/>
                  </p:nvGrpSpPr>
                  <p:grpSpPr bwMode="auto">
                    <a:xfrm>
                      <a:off x="1259" y="1602"/>
                      <a:ext cx="264" cy="551"/>
                      <a:chOff x="2336" y="2553"/>
                      <a:chExt cx="264" cy="551"/>
                    </a:xfrm>
                  </p:grpSpPr>
                  <p:sp>
                    <p:nvSpPr>
                      <p:cNvPr id="20641" name="Oval 61"/>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642" name="Group 62"/>
                      <p:cNvGrpSpPr>
                        <a:grpSpLocks/>
                      </p:cNvGrpSpPr>
                      <p:nvPr/>
                    </p:nvGrpSpPr>
                    <p:grpSpPr bwMode="auto">
                      <a:xfrm>
                        <a:off x="2336" y="2553"/>
                        <a:ext cx="264" cy="551"/>
                        <a:chOff x="1268" y="1608"/>
                        <a:chExt cx="264" cy="551"/>
                      </a:xfrm>
                    </p:grpSpPr>
                    <p:sp>
                      <p:nvSpPr>
                        <p:cNvPr id="20643" name="Text Box 63"/>
                        <p:cNvSpPr txBox="1">
                          <a:spLocks noChangeArrowheads="1"/>
                        </p:cNvSpPr>
                        <p:nvPr/>
                      </p:nvSpPr>
                      <p:spPr bwMode="auto">
                        <a:xfrm>
                          <a:off x="1272" y="1733"/>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644" name="Text Box 64"/>
                        <p:cNvSpPr txBox="1">
                          <a:spLocks noChangeArrowheads="1"/>
                        </p:cNvSpPr>
                        <p:nvPr/>
                      </p:nvSpPr>
                      <p:spPr bwMode="auto">
                        <a:xfrm>
                          <a:off x="1268" y="1608"/>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645" name="Text Box 65"/>
                        <p:cNvSpPr txBox="1">
                          <a:spLocks noChangeArrowheads="1"/>
                        </p:cNvSpPr>
                        <p:nvPr/>
                      </p:nvSpPr>
                      <p:spPr bwMode="auto">
                        <a:xfrm>
                          <a:off x="1273" y="1860"/>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0635" name="Group 66"/>
                    <p:cNvGrpSpPr>
                      <a:grpSpLocks/>
                    </p:cNvGrpSpPr>
                    <p:nvPr/>
                  </p:nvGrpSpPr>
                  <p:grpSpPr bwMode="auto">
                    <a:xfrm>
                      <a:off x="1264" y="1184"/>
                      <a:ext cx="263" cy="551"/>
                      <a:chOff x="2336" y="2553"/>
                      <a:chExt cx="263" cy="551"/>
                    </a:xfrm>
                  </p:grpSpPr>
                  <p:sp>
                    <p:nvSpPr>
                      <p:cNvPr id="20636" name="Oval 67"/>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637" name="Group 68"/>
                      <p:cNvGrpSpPr>
                        <a:grpSpLocks/>
                      </p:cNvGrpSpPr>
                      <p:nvPr/>
                    </p:nvGrpSpPr>
                    <p:grpSpPr bwMode="auto">
                      <a:xfrm>
                        <a:off x="2336" y="2553"/>
                        <a:ext cx="263" cy="551"/>
                        <a:chOff x="1268" y="1608"/>
                        <a:chExt cx="263" cy="551"/>
                      </a:xfrm>
                    </p:grpSpPr>
                    <p:sp>
                      <p:nvSpPr>
                        <p:cNvPr id="20638" name="Text Box 69"/>
                        <p:cNvSpPr txBox="1">
                          <a:spLocks noChangeArrowheads="1"/>
                        </p:cNvSpPr>
                        <p:nvPr/>
                      </p:nvSpPr>
                      <p:spPr bwMode="auto">
                        <a:xfrm>
                          <a:off x="1271" y="1734"/>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639" name="Text Box 70"/>
                        <p:cNvSpPr txBox="1">
                          <a:spLocks noChangeArrowheads="1"/>
                        </p:cNvSpPr>
                        <p:nvPr/>
                      </p:nvSpPr>
                      <p:spPr bwMode="auto">
                        <a:xfrm>
                          <a:off x="1268"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640" name="Text Box 71"/>
                        <p:cNvSpPr txBox="1">
                          <a:spLocks noChangeArrowheads="1"/>
                        </p:cNvSpPr>
                        <p:nvPr/>
                      </p:nvSpPr>
                      <p:spPr bwMode="auto">
                        <a:xfrm>
                          <a:off x="1272" y="1860"/>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grpSp>
          <p:grpSp>
            <p:nvGrpSpPr>
              <p:cNvPr id="20493" name="Group 72"/>
              <p:cNvGrpSpPr>
                <a:grpSpLocks/>
              </p:cNvGrpSpPr>
              <p:nvPr/>
            </p:nvGrpSpPr>
            <p:grpSpPr bwMode="auto">
              <a:xfrm>
                <a:off x="2165" y="1184"/>
                <a:ext cx="953" cy="1055"/>
                <a:chOff x="1260" y="1184"/>
                <a:chExt cx="953" cy="1055"/>
              </a:xfrm>
            </p:grpSpPr>
            <p:grpSp>
              <p:nvGrpSpPr>
                <p:cNvPr id="20576" name="Group 73"/>
                <p:cNvGrpSpPr>
                  <a:grpSpLocks/>
                </p:cNvGrpSpPr>
                <p:nvPr/>
              </p:nvGrpSpPr>
              <p:grpSpPr bwMode="auto">
                <a:xfrm>
                  <a:off x="1260" y="1184"/>
                  <a:ext cx="506" cy="1050"/>
                  <a:chOff x="1260" y="1184"/>
                  <a:chExt cx="506" cy="1050"/>
                </a:xfrm>
              </p:grpSpPr>
              <p:grpSp>
                <p:nvGrpSpPr>
                  <p:cNvPr id="20604" name="Group 74"/>
                  <p:cNvGrpSpPr>
                    <a:grpSpLocks/>
                  </p:cNvGrpSpPr>
                  <p:nvPr/>
                </p:nvGrpSpPr>
                <p:grpSpPr bwMode="auto">
                  <a:xfrm>
                    <a:off x="1260" y="1184"/>
                    <a:ext cx="268" cy="970"/>
                    <a:chOff x="1260" y="1184"/>
                    <a:chExt cx="268" cy="970"/>
                  </a:xfrm>
                </p:grpSpPr>
                <p:grpSp>
                  <p:nvGrpSpPr>
                    <p:cNvPr id="20618" name="Group 75"/>
                    <p:cNvGrpSpPr>
                      <a:grpSpLocks/>
                    </p:cNvGrpSpPr>
                    <p:nvPr/>
                  </p:nvGrpSpPr>
                  <p:grpSpPr bwMode="auto">
                    <a:xfrm>
                      <a:off x="1260" y="1602"/>
                      <a:ext cx="264" cy="552"/>
                      <a:chOff x="2337" y="2553"/>
                      <a:chExt cx="264" cy="552"/>
                    </a:xfrm>
                  </p:grpSpPr>
                  <p:sp>
                    <p:nvSpPr>
                      <p:cNvPr id="20625" name="Oval 76"/>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626" name="Group 77"/>
                      <p:cNvGrpSpPr>
                        <a:grpSpLocks/>
                      </p:cNvGrpSpPr>
                      <p:nvPr/>
                    </p:nvGrpSpPr>
                    <p:grpSpPr bwMode="auto">
                      <a:xfrm>
                        <a:off x="2337" y="2553"/>
                        <a:ext cx="264" cy="552"/>
                        <a:chOff x="1269" y="1608"/>
                        <a:chExt cx="264" cy="552"/>
                      </a:xfrm>
                    </p:grpSpPr>
                    <p:sp>
                      <p:nvSpPr>
                        <p:cNvPr id="20627" name="Text Box 78"/>
                        <p:cNvSpPr txBox="1">
                          <a:spLocks noChangeArrowheads="1"/>
                        </p:cNvSpPr>
                        <p:nvPr/>
                      </p:nvSpPr>
                      <p:spPr bwMode="auto">
                        <a:xfrm>
                          <a:off x="1274" y="1733"/>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628" name="Text Box 79"/>
                        <p:cNvSpPr txBox="1">
                          <a:spLocks noChangeArrowheads="1"/>
                        </p:cNvSpPr>
                        <p:nvPr/>
                      </p:nvSpPr>
                      <p:spPr bwMode="auto">
                        <a:xfrm>
                          <a:off x="1269"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629" name="Text Box 80"/>
                        <p:cNvSpPr txBox="1">
                          <a:spLocks noChangeArrowheads="1"/>
                        </p:cNvSpPr>
                        <p:nvPr/>
                      </p:nvSpPr>
                      <p:spPr bwMode="auto">
                        <a:xfrm>
                          <a:off x="1274" y="1862"/>
                          <a:ext cx="258"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0619" name="Group 81"/>
                    <p:cNvGrpSpPr>
                      <a:grpSpLocks/>
                    </p:cNvGrpSpPr>
                    <p:nvPr/>
                  </p:nvGrpSpPr>
                  <p:grpSpPr bwMode="auto">
                    <a:xfrm>
                      <a:off x="1265" y="1184"/>
                      <a:ext cx="263" cy="552"/>
                      <a:chOff x="2337" y="2553"/>
                      <a:chExt cx="263" cy="552"/>
                    </a:xfrm>
                  </p:grpSpPr>
                  <p:sp>
                    <p:nvSpPr>
                      <p:cNvPr id="20620" name="Oval 82"/>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621" name="Group 83"/>
                      <p:cNvGrpSpPr>
                        <a:grpSpLocks/>
                      </p:cNvGrpSpPr>
                      <p:nvPr/>
                    </p:nvGrpSpPr>
                    <p:grpSpPr bwMode="auto">
                      <a:xfrm>
                        <a:off x="2337" y="2553"/>
                        <a:ext cx="263" cy="552"/>
                        <a:chOff x="1269" y="1608"/>
                        <a:chExt cx="263" cy="552"/>
                      </a:xfrm>
                    </p:grpSpPr>
                    <p:sp>
                      <p:nvSpPr>
                        <p:cNvPr id="20622" name="Text Box 84"/>
                        <p:cNvSpPr txBox="1">
                          <a:spLocks noChangeArrowheads="1"/>
                        </p:cNvSpPr>
                        <p:nvPr/>
                      </p:nvSpPr>
                      <p:spPr bwMode="auto">
                        <a:xfrm>
                          <a:off x="1273" y="1737"/>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623" name="Text Box 85"/>
                        <p:cNvSpPr txBox="1">
                          <a:spLocks noChangeArrowheads="1"/>
                        </p:cNvSpPr>
                        <p:nvPr/>
                      </p:nvSpPr>
                      <p:spPr bwMode="auto">
                        <a:xfrm>
                          <a:off x="1269"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624" name="Text Box 86"/>
                        <p:cNvSpPr txBox="1">
                          <a:spLocks noChangeArrowheads="1"/>
                        </p:cNvSpPr>
                        <p:nvPr/>
                      </p:nvSpPr>
                      <p:spPr bwMode="auto">
                        <a:xfrm>
                          <a:off x="1273" y="1862"/>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nvGrpSpPr>
                  <p:cNvPr id="20605" name="Group 87"/>
                  <p:cNvGrpSpPr>
                    <a:grpSpLocks/>
                  </p:cNvGrpSpPr>
                  <p:nvPr/>
                </p:nvGrpSpPr>
                <p:grpSpPr bwMode="auto">
                  <a:xfrm>
                    <a:off x="1494" y="1264"/>
                    <a:ext cx="272" cy="970"/>
                    <a:chOff x="1264" y="1184"/>
                    <a:chExt cx="272" cy="970"/>
                  </a:xfrm>
                </p:grpSpPr>
                <p:grpSp>
                  <p:nvGrpSpPr>
                    <p:cNvPr id="20606" name="Group 88"/>
                    <p:cNvGrpSpPr>
                      <a:grpSpLocks/>
                    </p:cNvGrpSpPr>
                    <p:nvPr/>
                  </p:nvGrpSpPr>
                  <p:grpSpPr bwMode="auto">
                    <a:xfrm>
                      <a:off x="1264" y="1602"/>
                      <a:ext cx="263" cy="552"/>
                      <a:chOff x="2341" y="2553"/>
                      <a:chExt cx="263" cy="552"/>
                    </a:xfrm>
                  </p:grpSpPr>
                  <p:sp>
                    <p:nvSpPr>
                      <p:cNvPr id="20613" name="Oval 89"/>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614" name="Group 90"/>
                      <p:cNvGrpSpPr>
                        <a:grpSpLocks/>
                      </p:cNvGrpSpPr>
                      <p:nvPr/>
                    </p:nvGrpSpPr>
                    <p:grpSpPr bwMode="auto">
                      <a:xfrm>
                        <a:off x="2341" y="2553"/>
                        <a:ext cx="263" cy="552"/>
                        <a:chOff x="1273" y="1608"/>
                        <a:chExt cx="263" cy="552"/>
                      </a:xfrm>
                    </p:grpSpPr>
                    <p:sp>
                      <p:nvSpPr>
                        <p:cNvPr id="20615" name="Text Box 91"/>
                        <p:cNvSpPr txBox="1">
                          <a:spLocks noChangeArrowheads="1"/>
                        </p:cNvSpPr>
                        <p:nvPr/>
                      </p:nvSpPr>
                      <p:spPr bwMode="auto">
                        <a:xfrm>
                          <a:off x="1276" y="1733"/>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616" name="Text Box 92"/>
                        <p:cNvSpPr txBox="1">
                          <a:spLocks noChangeArrowheads="1"/>
                        </p:cNvSpPr>
                        <p:nvPr/>
                      </p:nvSpPr>
                      <p:spPr bwMode="auto">
                        <a:xfrm>
                          <a:off x="1273"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617" name="Text Box 93"/>
                        <p:cNvSpPr txBox="1">
                          <a:spLocks noChangeArrowheads="1"/>
                        </p:cNvSpPr>
                        <p:nvPr/>
                      </p:nvSpPr>
                      <p:spPr bwMode="auto">
                        <a:xfrm>
                          <a:off x="1277" y="1861"/>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0607" name="Group 94"/>
                    <p:cNvGrpSpPr>
                      <a:grpSpLocks/>
                    </p:cNvGrpSpPr>
                    <p:nvPr/>
                  </p:nvGrpSpPr>
                  <p:grpSpPr bwMode="auto">
                    <a:xfrm>
                      <a:off x="1268" y="1184"/>
                      <a:ext cx="268" cy="552"/>
                      <a:chOff x="2340" y="2553"/>
                      <a:chExt cx="268" cy="552"/>
                    </a:xfrm>
                  </p:grpSpPr>
                  <p:sp>
                    <p:nvSpPr>
                      <p:cNvPr id="20608" name="Oval 95"/>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609" name="Group 96"/>
                      <p:cNvGrpSpPr>
                        <a:grpSpLocks/>
                      </p:cNvGrpSpPr>
                      <p:nvPr/>
                    </p:nvGrpSpPr>
                    <p:grpSpPr bwMode="auto">
                      <a:xfrm>
                        <a:off x="2340" y="2553"/>
                        <a:ext cx="268" cy="552"/>
                        <a:chOff x="1272" y="1608"/>
                        <a:chExt cx="268" cy="552"/>
                      </a:xfrm>
                    </p:grpSpPr>
                    <p:sp>
                      <p:nvSpPr>
                        <p:cNvPr id="20610" name="Text Box 97"/>
                        <p:cNvSpPr txBox="1">
                          <a:spLocks noChangeArrowheads="1"/>
                        </p:cNvSpPr>
                        <p:nvPr/>
                      </p:nvSpPr>
                      <p:spPr bwMode="auto">
                        <a:xfrm>
                          <a:off x="1273" y="1733"/>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611" name="Text Box 98"/>
                        <p:cNvSpPr txBox="1">
                          <a:spLocks noChangeArrowheads="1"/>
                        </p:cNvSpPr>
                        <p:nvPr/>
                      </p:nvSpPr>
                      <p:spPr bwMode="auto">
                        <a:xfrm>
                          <a:off x="1272"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612" name="Text Box 99"/>
                        <p:cNvSpPr txBox="1">
                          <a:spLocks noChangeArrowheads="1"/>
                        </p:cNvSpPr>
                        <p:nvPr/>
                      </p:nvSpPr>
                      <p:spPr bwMode="auto">
                        <a:xfrm>
                          <a:off x="1281" y="1862"/>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grpSp>
              <p:nvGrpSpPr>
                <p:cNvPr id="20577" name="Group 100"/>
                <p:cNvGrpSpPr>
                  <a:grpSpLocks/>
                </p:cNvGrpSpPr>
                <p:nvPr/>
              </p:nvGrpSpPr>
              <p:grpSpPr bwMode="auto">
                <a:xfrm>
                  <a:off x="1714" y="1190"/>
                  <a:ext cx="499" cy="1049"/>
                  <a:chOff x="1261" y="1184"/>
                  <a:chExt cx="499" cy="1049"/>
                </a:xfrm>
              </p:grpSpPr>
              <p:grpSp>
                <p:nvGrpSpPr>
                  <p:cNvPr id="20578" name="Group 101"/>
                  <p:cNvGrpSpPr>
                    <a:grpSpLocks/>
                  </p:cNvGrpSpPr>
                  <p:nvPr/>
                </p:nvGrpSpPr>
                <p:grpSpPr bwMode="auto">
                  <a:xfrm>
                    <a:off x="1261" y="1184"/>
                    <a:ext cx="268" cy="969"/>
                    <a:chOff x="1261" y="1184"/>
                    <a:chExt cx="268" cy="969"/>
                  </a:xfrm>
                </p:grpSpPr>
                <p:grpSp>
                  <p:nvGrpSpPr>
                    <p:cNvPr id="20592" name="Group 102"/>
                    <p:cNvGrpSpPr>
                      <a:grpSpLocks/>
                    </p:cNvGrpSpPr>
                    <p:nvPr/>
                  </p:nvGrpSpPr>
                  <p:grpSpPr bwMode="auto">
                    <a:xfrm>
                      <a:off x="1261" y="1602"/>
                      <a:ext cx="264" cy="551"/>
                      <a:chOff x="2338" y="2553"/>
                      <a:chExt cx="264" cy="551"/>
                    </a:xfrm>
                  </p:grpSpPr>
                  <p:sp>
                    <p:nvSpPr>
                      <p:cNvPr id="20599" name="Oval 103"/>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600" name="Group 104"/>
                      <p:cNvGrpSpPr>
                        <a:grpSpLocks/>
                      </p:cNvGrpSpPr>
                      <p:nvPr/>
                    </p:nvGrpSpPr>
                    <p:grpSpPr bwMode="auto">
                      <a:xfrm>
                        <a:off x="2338" y="2553"/>
                        <a:ext cx="264" cy="551"/>
                        <a:chOff x="1270" y="1608"/>
                        <a:chExt cx="264" cy="551"/>
                      </a:xfrm>
                    </p:grpSpPr>
                    <p:sp>
                      <p:nvSpPr>
                        <p:cNvPr id="20601" name="Text Box 105"/>
                        <p:cNvSpPr txBox="1">
                          <a:spLocks noChangeArrowheads="1"/>
                        </p:cNvSpPr>
                        <p:nvPr/>
                      </p:nvSpPr>
                      <p:spPr bwMode="auto">
                        <a:xfrm>
                          <a:off x="1275" y="1733"/>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602" name="Text Box 106"/>
                        <p:cNvSpPr txBox="1">
                          <a:spLocks noChangeArrowheads="1"/>
                        </p:cNvSpPr>
                        <p:nvPr/>
                      </p:nvSpPr>
                      <p:spPr bwMode="auto">
                        <a:xfrm>
                          <a:off x="1270"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603" name="Text Box 107"/>
                        <p:cNvSpPr txBox="1">
                          <a:spLocks noChangeArrowheads="1"/>
                        </p:cNvSpPr>
                        <p:nvPr/>
                      </p:nvSpPr>
                      <p:spPr bwMode="auto">
                        <a:xfrm>
                          <a:off x="1275" y="1860"/>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0593" name="Group 108"/>
                    <p:cNvGrpSpPr>
                      <a:grpSpLocks/>
                    </p:cNvGrpSpPr>
                    <p:nvPr/>
                  </p:nvGrpSpPr>
                  <p:grpSpPr bwMode="auto">
                    <a:xfrm>
                      <a:off x="1265" y="1184"/>
                      <a:ext cx="264" cy="552"/>
                      <a:chOff x="2337" y="2553"/>
                      <a:chExt cx="264" cy="552"/>
                    </a:xfrm>
                  </p:grpSpPr>
                  <p:sp>
                    <p:nvSpPr>
                      <p:cNvPr id="20594" name="Oval 109"/>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595" name="Group 110"/>
                      <p:cNvGrpSpPr>
                        <a:grpSpLocks/>
                      </p:cNvGrpSpPr>
                      <p:nvPr/>
                    </p:nvGrpSpPr>
                    <p:grpSpPr bwMode="auto">
                      <a:xfrm>
                        <a:off x="2337" y="2553"/>
                        <a:ext cx="264" cy="552"/>
                        <a:chOff x="1269" y="1608"/>
                        <a:chExt cx="264" cy="552"/>
                      </a:xfrm>
                    </p:grpSpPr>
                    <p:sp>
                      <p:nvSpPr>
                        <p:cNvPr id="20596" name="Text Box 111"/>
                        <p:cNvSpPr txBox="1">
                          <a:spLocks noChangeArrowheads="1"/>
                        </p:cNvSpPr>
                        <p:nvPr/>
                      </p:nvSpPr>
                      <p:spPr bwMode="auto">
                        <a:xfrm>
                          <a:off x="1274" y="1734"/>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597" name="Text Box 112"/>
                        <p:cNvSpPr txBox="1">
                          <a:spLocks noChangeArrowheads="1"/>
                        </p:cNvSpPr>
                        <p:nvPr/>
                      </p:nvSpPr>
                      <p:spPr bwMode="auto">
                        <a:xfrm>
                          <a:off x="1269"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598" name="Text Box 113"/>
                        <p:cNvSpPr txBox="1">
                          <a:spLocks noChangeArrowheads="1"/>
                        </p:cNvSpPr>
                        <p:nvPr/>
                      </p:nvSpPr>
                      <p:spPr bwMode="auto">
                        <a:xfrm>
                          <a:off x="1274" y="1862"/>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nvGrpSpPr>
                  <p:cNvPr id="20579" name="Group 114"/>
                  <p:cNvGrpSpPr>
                    <a:grpSpLocks/>
                  </p:cNvGrpSpPr>
                  <p:nvPr/>
                </p:nvGrpSpPr>
                <p:grpSpPr bwMode="auto">
                  <a:xfrm>
                    <a:off x="1492" y="1264"/>
                    <a:ext cx="268" cy="969"/>
                    <a:chOff x="1262" y="1184"/>
                    <a:chExt cx="268" cy="969"/>
                  </a:xfrm>
                </p:grpSpPr>
                <p:grpSp>
                  <p:nvGrpSpPr>
                    <p:cNvPr id="20580" name="Group 115"/>
                    <p:cNvGrpSpPr>
                      <a:grpSpLocks/>
                    </p:cNvGrpSpPr>
                    <p:nvPr/>
                  </p:nvGrpSpPr>
                  <p:grpSpPr bwMode="auto">
                    <a:xfrm>
                      <a:off x="1262" y="1602"/>
                      <a:ext cx="263" cy="551"/>
                      <a:chOff x="2339" y="2553"/>
                      <a:chExt cx="263" cy="551"/>
                    </a:xfrm>
                  </p:grpSpPr>
                  <p:sp>
                    <p:nvSpPr>
                      <p:cNvPr id="20587" name="Oval 116"/>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588" name="Group 117"/>
                      <p:cNvGrpSpPr>
                        <a:grpSpLocks/>
                      </p:cNvGrpSpPr>
                      <p:nvPr/>
                    </p:nvGrpSpPr>
                    <p:grpSpPr bwMode="auto">
                      <a:xfrm>
                        <a:off x="2339" y="2553"/>
                        <a:ext cx="263" cy="551"/>
                        <a:chOff x="1271" y="1608"/>
                        <a:chExt cx="263" cy="551"/>
                      </a:xfrm>
                    </p:grpSpPr>
                    <p:sp>
                      <p:nvSpPr>
                        <p:cNvPr id="20589" name="Text Box 118"/>
                        <p:cNvSpPr txBox="1">
                          <a:spLocks noChangeArrowheads="1"/>
                        </p:cNvSpPr>
                        <p:nvPr/>
                      </p:nvSpPr>
                      <p:spPr bwMode="auto">
                        <a:xfrm>
                          <a:off x="1274" y="1733"/>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590" name="Text Box 119"/>
                        <p:cNvSpPr txBox="1">
                          <a:spLocks noChangeArrowheads="1"/>
                        </p:cNvSpPr>
                        <p:nvPr/>
                      </p:nvSpPr>
                      <p:spPr bwMode="auto">
                        <a:xfrm>
                          <a:off x="1271"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591" name="Text Box 120"/>
                        <p:cNvSpPr txBox="1">
                          <a:spLocks noChangeArrowheads="1"/>
                        </p:cNvSpPr>
                        <p:nvPr/>
                      </p:nvSpPr>
                      <p:spPr bwMode="auto">
                        <a:xfrm>
                          <a:off x="1275" y="1860"/>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0581" name="Group 121"/>
                    <p:cNvGrpSpPr>
                      <a:grpSpLocks/>
                    </p:cNvGrpSpPr>
                    <p:nvPr/>
                  </p:nvGrpSpPr>
                  <p:grpSpPr bwMode="auto">
                    <a:xfrm>
                      <a:off x="1265" y="1184"/>
                      <a:ext cx="265" cy="551"/>
                      <a:chOff x="2337" y="2553"/>
                      <a:chExt cx="265" cy="551"/>
                    </a:xfrm>
                  </p:grpSpPr>
                  <p:sp>
                    <p:nvSpPr>
                      <p:cNvPr id="20582" name="Oval 122"/>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583" name="Group 123"/>
                      <p:cNvGrpSpPr>
                        <a:grpSpLocks/>
                      </p:cNvGrpSpPr>
                      <p:nvPr/>
                    </p:nvGrpSpPr>
                    <p:grpSpPr bwMode="auto">
                      <a:xfrm>
                        <a:off x="2337" y="2553"/>
                        <a:ext cx="265" cy="551"/>
                        <a:chOff x="1269" y="1608"/>
                        <a:chExt cx="265" cy="551"/>
                      </a:xfrm>
                    </p:grpSpPr>
                    <p:sp>
                      <p:nvSpPr>
                        <p:cNvPr id="20584" name="Text Box 124"/>
                        <p:cNvSpPr txBox="1">
                          <a:spLocks noChangeArrowheads="1"/>
                        </p:cNvSpPr>
                        <p:nvPr/>
                      </p:nvSpPr>
                      <p:spPr bwMode="auto">
                        <a:xfrm>
                          <a:off x="1275" y="1734"/>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585" name="Text Box 125"/>
                        <p:cNvSpPr txBox="1">
                          <a:spLocks noChangeArrowheads="1"/>
                        </p:cNvSpPr>
                        <p:nvPr/>
                      </p:nvSpPr>
                      <p:spPr bwMode="auto">
                        <a:xfrm>
                          <a:off x="1269"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586" name="Text Box 126"/>
                        <p:cNvSpPr txBox="1">
                          <a:spLocks noChangeArrowheads="1"/>
                        </p:cNvSpPr>
                        <p:nvPr/>
                      </p:nvSpPr>
                      <p:spPr bwMode="auto">
                        <a:xfrm>
                          <a:off x="1274" y="1860"/>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grpSp>
          <p:grpSp>
            <p:nvGrpSpPr>
              <p:cNvPr id="20494" name="Group 127"/>
              <p:cNvGrpSpPr>
                <a:grpSpLocks/>
              </p:cNvGrpSpPr>
              <p:nvPr/>
            </p:nvGrpSpPr>
            <p:grpSpPr bwMode="auto">
              <a:xfrm>
                <a:off x="3052" y="1174"/>
                <a:ext cx="951" cy="1054"/>
                <a:chOff x="1259" y="1184"/>
                <a:chExt cx="951" cy="1054"/>
              </a:xfrm>
            </p:grpSpPr>
            <p:grpSp>
              <p:nvGrpSpPr>
                <p:cNvPr id="20522" name="Group 128"/>
                <p:cNvGrpSpPr>
                  <a:grpSpLocks/>
                </p:cNvGrpSpPr>
                <p:nvPr/>
              </p:nvGrpSpPr>
              <p:grpSpPr bwMode="auto">
                <a:xfrm>
                  <a:off x="1259" y="1184"/>
                  <a:ext cx="498" cy="1048"/>
                  <a:chOff x="1259" y="1184"/>
                  <a:chExt cx="498" cy="1048"/>
                </a:xfrm>
              </p:grpSpPr>
              <p:grpSp>
                <p:nvGrpSpPr>
                  <p:cNvPr id="20550" name="Group 129"/>
                  <p:cNvGrpSpPr>
                    <a:grpSpLocks/>
                  </p:cNvGrpSpPr>
                  <p:nvPr/>
                </p:nvGrpSpPr>
                <p:grpSpPr bwMode="auto">
                  <a:xfrm>
                    <a:off x="1259" y="1184"/>
                    <a:ext cx="268" cy="968"/>
                    <a:chOff x="1259" y="1184"/>
                    <a:chExt cx="268" cy="968"/>
                  </a:xfrm>
                </p:grpSpPr>
                <p:grpSp>
                  <p:nvGrpSpPr>
                    <p:cNvPr id="20564" name="Group 130"/>
                    <p:cNvGrpSpPr>
                      <a:grpSpLocks/>
                    </p:cNvGrpSpPr>
                    <p:nvPr/>
                  </p:nvGrpSpPr>
                  <p:grpSpPr bwMode="auto">
                    <a:xfrm>
                      <a:off x="1259" y="1602"/>
                      <a:ext cx="264" cy="550"/>
                      <a:chOff x="2336" y="2553"/>
                      <a:chExt cx="264" cy="550"/>
                    </a:xfrm>
                  </p:grpSpPr>
                  <p:sp>
                    <p:nvSpPr>
                      <p:cNvPr id="20571" name="Oval 131"/>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572" name="Group 132"/>
                      <p:cNvGrpSpPr>
                        <a:grpSpLocks/>
                      </p:cNvGrpSpPr>
                      <p:nvPr/>
                    </p:nvGrpSpPr>
                    <p:grpSpPr bwMode="auto">
                      <a:xfrm>
                        <a:off x="2336" y="2553"/>
                        <a:ext cx="264" cy="550"/>
                        <a:chOff x="1268" y="1608"/>
                        <a:chExt cx="264" cy="550"/>
                      </a:xfrm>
                    </p:grpSpPr>
                    <p:sp>
                      <p:nvSpPr>
                        <p:cNvPr id="20573" name="Text Box 133"/>
                        <p:cNvSpPr txBox="1">
                          <a:spLocks noChangeArrowheads="1"/>
                        </p:cNvSpPr>
                        <p:nvPr/>
                      </p:nvSpPr>
                      <p:spPr bwMode="auto">
                        <a:xfrm>
                          <a:off x="1273" y="1733"/>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574" name="Text Box 134"/>
                        <p:cNvSpPr txBox="1">
                          <a:spLocks noChangeArrowheads="1"/>
                        </p:cNvSpPr>
                        <p:nvPr/>
                      </p:nvSpPr>
                      <p:spPr bwMode="auto">
                        <a:xfrm>
                          <a:off x="1268" y="1608"/>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575" name="Text Box 135"/>
                        <p:cNvSpPr txBox="1">
                          <a:spLocks noChangeArrowheads="1"/>
                        </p:cNvSpPr>
                        <p:nvPr/>
                      </p:nvSpPr>
                      <p:spPr bwMode="auto">
                        <a:xfrm>
                          <a:off x="1273" y="1860"/>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0565" name="Group 136"/>
                    <p:cNvGrpSpPr>
                      <a:grpSpLocks/>
                    </p:cNvGrpSpPr>
                    <p:nvPr/>
                  </p:nvGrpSpPr>
                  <p:grpSpPr bwMode="auto">
                    <a:xfrm>
                      <a:off x="1264" y="1184"/>
                      <a:ext cx="263" cy="551"/>
                      <a:chOff x="2336" y="2553"/>
                      <a:chExt cx="263" cy="551"/>
                    </a:xfrm>
                  </p:grpSpPr>
                  <p:sp>
                    <p:nvSpPr>
                      <p:cNvPr id="20566" name="Oval 137"/>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567" name="Group 138"/>
                      <p:cNvGrpSpPr>
                        <a:grpSpLocks/>
                      </p:cNvGrpSpPr>
                      <p:nvPr/>
                    </p:nvGrpSpPr>
                    <p:grpSpPr bwMode="auto">
                      <a:xfrm>
                        <a:off x="2336" y="2553"/>
                        <a:ext cx="263" cy="551"/>
                        <a:chOff x="1268" y="1608"/>
                        <a:chExt cx="263" cy="551"/>
                      </a:xfrm>
                    </p:grpSpPr>
                    <p:sp>
                      <p:nvSpPr>
                        <p:cNvPr id="20568" name="Text Box 139"/>
                        <p:cNvSpPr txBox="1">
                          <a:spLocks noChangeArrowheads="1"/>
                        </p:cNvSpPr>
                        <p:nvPr/>
                      </p:nvSpPr>
                      <p:spPr bwMode="auto">
                        <a:xfrm>
                          <a:off x="1272" y="1734"/>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569" name="Text Box 140"/>
                        <p:cNvSpPr txBox="1">
                          <a:spLocks noChangeArrowheads="1"/>
                        </p:cNvSpPr>
                        <p:nvPr/>
                      </p:nvSpPr>
                      <p:spPr bwMode="auto">
                        <a:xfrm>
                          <a:off x="1268"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570" name="Text Box 141"/>
                        <p:cNvSpPr txBox="1">
                          <a:spLocks noChangeArrowheads="1"/>
                        </p:cNvSpPr>
                        <p:nvPr/>
                      </p:nvSpPr>
                      <p:spPr bwMode="auto">
                        <a:xfrm>
                          <a:off x="1272" y="1860"/>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nvGrpSpPr>
                  <p:cNvPr id="20551" name="Group 142"/>
                  <p:cNvGrpSpPr>
                    <a:grpSpLocks/>
                  </p:cNvGrpSpPr>
                  <p:nvPr/>
                </p:nvGrpSpPr>
                <p:grpSpPr bwMode="auto">
                  <a:xfrm>
                    <a:off x="1489" y="1264"/>
                    <a:ext cx="268" cy="968"/>
                    <a:chOff x="1259" y="1184"/>
                    <a:chExt cx="268" cy="968"/>
                  </a:xfrm>
                </p:grpSpPr>
                <p:grpSp>
                  <p:nvGrpSpPr>
                    <p:cNvPr id="20552" name="Group 143"/>
                    <p:cNvGrpSpPr>
                      <a:grpSpLocks/>
                    </p:cNvGrpSpPr>
                    <p:nvPr/>
                  </p:nvGrpSpPr>
                  <p:grpSpPr bwMode="auto">
                    <a:xfrm>
                      <a:off x="1259" y="1602"/>
                      <a:ext cx="263" cy="550"/>
                      <a:chOff x="2336" y="2553"/>
                      <a:chExt cx="263" cy="550"/>
                    </a:xfrm>
                  </p:grpSpPr>
                  <p:sp>
                    <p:nvSpPr>
                      <p:cNvPr id="20559" name="Oval 144"/>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560" name="Group 145"/>
                      <p:cNvGrpSpPr>
                        <a:grpSpLocks/>
                      </p:cNvGrpSpPr>
                      <p:nvPr/>
                    </p:nvGrpSpPr>
                    <p:grpSpPr bwMode="auto">
                      <a:xfrm>
                        <a:off x="2336" y="2553"/>
                        <a:ext cx="263" cy="550"/>
                        <a:chOff x="1268" y="1608"/>
                        <a:chExt cx="263" cy="550"/>
                      </a:xfrm>
                    </p:grpSpPr>
                    <p:sp>
                      <p:nvSpPr>
                        <p:cNvPr id="20561" name="Text Box 146"/>
                        <p:cNvSpPr txBox="1">
                          <a:spLocks noChangeArrowheads="1"/>
                        </p:cNvSpPr>
                        <p:nvPr/>
                      </p:nvSpPr>
                      <p:spPr bwMode="auto">
                        <a:xfrm>
                          <a:off x="1271" y="1733"/>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562" name="Text Box 147"/>
                        <p:cNvSpPr txBox="1">
                          <a:spLocks noChangeArrowheads="1"/>
                        </p:cNvSpPr>
                        <p:nvPr/>
                      </p:nvSpPr>
                      <p:spPr bwMode="auto">
                        <a:xfrm>
                          <a:off x="1268" y="1608"/>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563" name="Text Box 148"/>
                        <p:cNvSpPr txBox="1">
                          <a:spLocks noChangeArrowheads="1"/>
                        </p:cNvSpPr>
                        <p:nvPr/>
                      </p:nvSpPr>
                      <p:spPr bwMode="auto">
                        <a:xfrm>
                          <a:off x="1273" y="1860"/>
                          <a:ext cx="258"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0553" name="Group 149"/>
                    <p:cNvGrpSpPr>
                      <a:grpSpLocks/>
                    </p:cNvGrpSpPr>
                    <p:nvPr/>
                  </p:nvGrpSpPr>
                  <p:grpSpPr bwMode="auto">
                    <a:xfrm>
                      <a:off x="1263" y="1184"/>
                      <a:ext cx="264" cy="551"/>
                      <a:chOff x="2335" y="2553"/>
                      <a:chExt cx="264" cy="551"/>
                    </a:xfrm>
                  </p:grpSpPr>
                  <p:sp>
                    <p:nvSpPr>
                      <p:cNvPr id="20554" name="Oval 150"/>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555" name="Group 151"/>
                      <p:cNvGrpSpPr>
                        <a:grpSpLocks/>
                      </p:cNvGrpSpPr>
                      <p:nvPr/>
                    </p:nvGrpSpPr>
                    <p:grpSpPr bwMode="auto">
                      <a:xfrm>
                        <a:off x="2335" y="2553"/>
                        <a:ext cx="264" cy="551"/>
                        <a:chOff x="1267" y="1608"/>
                        <a:chExt cx="264" cy="551"/>
                      </a:xfrm>
                    </p:grpSpPr>
                    <p:sp>
                      <p:nvSpPr>
                        <p:cNvPr id="20556" name="Text Box 152"/>
                        <p:cNvSpPr txBox="1">
                          <a:spLocks noChangeArrowheads="1"/>
                        </p:cNvSpPr>
                        <p:nvPr/>
                      </p:nvSpPr>
                      <p:spPr bwMode="auto">
                        <a:xfrm>
                          <a:off x="1272" y="1733"/>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557" name="Text Box 153"/>
                        <p:cNvSpPr txBox="1">
                          <a:spLocks noChangeArrowheads="1"/>
                        </p:cNvSpPr>
                        <p:nvPr/>
                      </p:nvSpPr>
                      <p:spPr bwMode="auto">
                        <a:xfrm>
                          <a:off x="1267"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558" name="Text Box 154"/>
                        <p:cNvSpPr txBox="1">
                          <a:spLocks noChangeArrowheads="1"/>
                        </p:cNvSpPr>
                        <p:nvPr/>
                      </p:nvSpPr>
                      <p:spPr bwMode="auto">
                        <a:xfrm>
                          <a:off x="1272" y="1860"/>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grpSp>
              <p:nvGrpSpPr>
                <p:cNvPr id="20523" name="Group 155"/>
                <p:cNvGrpSpPr>
                  <a:grpSpLocks/>
                </p:cNvGrpSpPr>
                <p:nvPr/>
              </p:nvGrpSpPr>
              <p:grpSpPr bwMode="auto">
                <a:xfrm>
                  <a:off x="1712" y="1190"/>
                  <a:ext cx="498" cy="1048"/>
                  <a:chOff x="1259" y="1184"/>
                  <a:chExt cx="498" cy="1048"/>
                </a:xfrm>
              </p:grpSpPr>
              <p:grpSp>
                <p:nvGrpSpPr>
                  <p:cNvPr id="20524" name="Group 156"/>
                  <p:cNvGrpSpPr>
                    <a:grpSpLocks/>
                  </p:cNvGrpSpPr>
                  <p:nvPr/>
                </p:nvGrpSpPr>
                <p:grpSpPr bwMode="auto">
                  <a:xfrm>
                    <a:off x="1259" y="1184"/>
                    <a:ext cx="268" cy="968"/>
                    <a:chOff x="1259" y="1184"/>
                    <a:chExt cx="268" cy="968"/>
                  </a:xfrm>
                </p:grpSpPr>
                <p:grpSp>
                  <p:nvGrpSpPr>
                    <p:cNvPr id="20538" name="Group 157"/>
                    <p:cNvGrpSpPr>
                      <a:grpSpLocks/>
                    </p:cNvGrpSpPr>
                    <p:nvPr/>
                  </p:nvGrpSpPr>
                  <p:grpSpPr bwMode="auto">
                    <a:xfrm>
                      <a:off x="1259" y="1602"/>
                      <a:ext cx="264" cy="550"/>
                      <a:chOff x="2336" y="2553"/>
                      <a:chExt cx="264" cy="550"/>
                    </a:xfrm>
                  </p:grpSpPr>
                  <p:sp>
                    <p:nvSpPr>
                      <p:cNvPr id="20545" name="Oval 158"/>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546" name="Group 159"/>
                      <p:cNvGrpSpPr>
                        <a:grpSpLocks/>
                      </p:cNvGrpSpPr>
                      <p:nvPr/>
                    </p:nvGrpSpPr>
                    <p:grpSpPr bwMode="auto">
                      <a:xfrm>
                        <a:off x="2336" y="2553"/>
                        <a:ext cx="264" cy="550"/>
                        <a:chOff x="1268" y="1608"/>
                        <a:chExt cx="264" cy="550"/>
                      </a:xfrm>
                    </p:grpSpPr>
                    <p:sp>
                      <p:nvSpPr>
                        <p:cNvPr id="20547" name="Text Box 160"/>
                        <p:cNvSpPr txBox="1">
                          <a:spLocks noChangeArrowheads="1"/>
                        </p:cNvSpPr>
                        <p:nvPr/>
                      </p:nvSpPr>
                      <p:spPr bwMode="auto">
                        <a:xfrm>
                          <a:off x="1272" y="1732"/>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548" name="Text Box 161"/>
                        <p:cNvSpPr txBox="1">
                          <a:spLocks noChangeArrowheads="1"/>
                        </p:cNvSpPr>
                        <p:nvPr/>
                      </p:nvSpPr>
                      <p:spPr bwMode="auto">
                        <a:xfrm>
                          <a:off x="1268" y="1608"/>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549" name="Text Box 162"/>
                        <p:cNvSpPr txBox="1">
                          <a:spLocks noChangeArrowheads="1"/>
                        </p:cNvSpPr>
                        <p:nvPr/>
                      </p:nvSpPr>
                      <p:spPr bwMode="auto">
                        <a:xfrm>
                          <a:off x="1273" y="1860"/>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0539" name="Group 163"/>
                    <p:cNvGrpSpPr>
                      <a:grpSpLocks/>
                    </p:cNvGrpSpPr>
                    <p:nvPr/>
                  </p:nvGrpSpPr>
                  <p:grpSpPr bwMode="auto">
                    <a:xfrm>
                      <a:off x="1264" y="1184"/>
                      <a:ext cx="263" cy="551"/>
                      <a:chOff x="2336" y="2553"/>
                      <a:chExt cx="263" cy="551"/>
                    </a:xfrm>
                  </p:grpSpPr>
                  <p:sp>
                    <p:nvSpPr>
                      <p:cNvPr id="20540" name="Oval 164"/>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541" name="Group 165"/>
                      <p:cNvGrpSpPr>
                        <a:grpSpLocks/>
                      </p:cNvGrpSpPr>
                      <p:nvPr/>
                    </p:nvGrpSpPr>
                    <p:grpSpPr bwMode="auto">
                      <a:xfrm>
                        <a:off x="2336" y="2553"/>
                        <a:ext cx="263" cy="551"/>
                        <a:chOff x="1268" y="1608"/>
                        <a:chExt cx="263" cy="551"/>
                      </a:xfrm>
                    </p:grpSpPr>
                    <p:sp>
                      <p:nvSpPr>
                        <p:cNvPr id="20542" name="Text Box 166"/>
                        <p:cNvSpPr txBox="1">
                          <a:spLocks noChangeArrowheads="1"/>
                        </p:cNvSpPr>
                        <p:nvPr/>
                      </p:nvSpPr>
                      <p:spPr bwMode="auto">
                        <a:xfrm>
                          <a:off x="1272" y="1734"/>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543" name="Text Box 167"/>
                        <p:cNvSpPr txBox="1">
                          <a:spLocks noChangeArrowheads="1"/>
                        </p:cNvSpPr>
                        <p:nvPr/>
                      </p:nvSpPr>
                      <p:spPr bwMode="auto">
                        <a:xfrm>
                          <a:off x="1268" y="1608"/>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544" name="Text Box 168"/>
                        <p:cNvSpPr txBox="1">
                          <a:spLocks noChangeArrowheads="1"/>
                        </p:cNvSpPr>
                        <p:nvPr/>
                      </p:nvSpPr>
                      <p:spPr bwMode="auto">
                        <a:xfrm>
                          <a:off x="1272" y="1860"/>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nvGrpSpPr>
                  <p:cNvPr id="20525" name="Group 169"/>
                  <p:cNvGrpSpPr>
                    <a:grpSpLocks/>
                  </p:cNvGrpSpPr>
                  <p:nvPr/>
                </p:nvGrpSpPr>
                <p:grpSpPr bwMode="auto">
                  <a:xfrm>
                    <a:off x="1489" y="1264"/>
                    <a:ext cx="268" cy="968"/>
                    <a:chOff x="1259" y="1184"/>
                    <a:chExt cx="268" cy="968"/>
                  </a:xfrm>
                </p:grpSpPr>
                <p:grpSp>
                  <p:nvGrpSpPr>
                    <p:cNvPr id="20526" name="Group 170"/>
                    <p:cNvGrpSpPr>
                      <a:grpSpLocks/>
                    </p:cNvGrpSpPr>
                    <p:nvPr/>
                  </p:nvGrpSpPr>
                  <p:grpSpPr bwMode="auto">
                    <a:xfrm>
                      <a:off x="1259" y="1602"/>
                      <a:ext cx="263" cy="550"/>
                      <a:chOff x="2336" y="2553"/>
                      <a:chExt cx="263" cy="550"/>
                    </a:xfrm>
                  </p:grpSpPr>
                  <p:sp>
                    <p:nvSpPr>
                      <p:cNvPr id="20533" name="Oval 171"/>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534" name="Group 172"/>
                      <p:cNvGrpSpPr>
                        <a:grpSpLocks/>
                      </p:cNvGrpSpPr>
                      <p:nvPr/>
                    </p:nvGrpSpPr>
                    <p:grpSpPr bwMode="auto">
                      <a:xfrm>
                        <a:off x="2336" y="2553"/>
                        <a:ext cx="263" cy="550"/>
                        <a:chOff x="1268" y="1608"/>
                        <a:chExt cx="263" cy="550"/>
                      </a:xfrm>
                    </p:grpSpPr>
                    <p:sp>
                      <p:nvSpPr>
                        <p:cNvPr id="20535" name="Text Box 173"/>
                        <p:cNvSpPr txBox="1">
                          <a:spLocks noChangeArrowheads="1"/>
                        </p:cNvSpPr>
                        <p:nvPr/>
                      </p:nvSpPr>
                      <p:spPr bwMode="auto">
                        <a:xfrm>
                          <a:off x="1271" y="1733"/>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536" name="Text Box 174"/>
                        <p:cNvSpPr txBox="1">
                          <a:spLocks noChangeArrowheads="1"/>
                        </p:cNvSpPr>
                        <p:nvPr/>
                      </p:nvSpPr>
                      <p:spPr bwMode="auto">
                        <a:xfrm>
                          <a:off x="1268" y="1608"/>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537" name="Text Box 175"/>
                        <p:cNvSpPr txBox="1">
                          <a:spLocks noChangeArrowheads="1"/>
                        </p:cNvSpPr>
                        <p:nvPr/>
                      </p:nvSpPr>
                      <p:spPr bwMode="auto">
                        <a:xfrm>
                          <a:off x="1273" y="1860"/>
                          <a:ext cx="258"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0527" name="Group 176"/>
                    <p:cNvGrpSpPr>
                      <a:grpSpLocks/>
                    </p:cNvGrpSpPr>
                    <p:nvPr/>
                  </p:nvGrpSpPr>
                  <p:grpSpPr bwMode="auto">
                    <a:xfrm>
                      <a:off x="1264" y="1184"/>
                      <a:ext cx="263" cy="551"/>
                      <a:chOff x="2336" y="2553"/>
                      <a:chExt cx="263" cy="551"/>
                    </a:xfrm>
                  </p:grpSpPr>
                  <p:sp>
                    <p:nvSpPr>
                      <p:cNvPr id="20528" name="Oval 177"/>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529" name="Group 178"/>
                      <p:cNvGrpSpPr>
                        <a:grpSpLocks/>
                      </p:cNvGrpSpPr>
                      <p:nvPr/>
                    </p:nvGrpSpPr>
                    <p:grpSpPr bwMode="auto">
                      <a:xfrm>
                        <a:off x="2336" y="2553"/>
                        <a:ext cx="263" cy="551"/>
                        <a:chOff x="1268" y="1608"/>
                        <a:chExt cx="263" cy="551"/>
                      </a:xfrm>
                    </p:grpSpPr>
                    <p:sp>
                      <p:nvSpPr>
                        <p:cNvPr id="20530" name="Text Box 179"/>
                        <p:cNvSpPr txBox="1">
                          <a:spLocks noChangeArrowheads="1"/>
                        </p:cNvSpPr>
                        <p:nvPr/>
                      </p:nvSpPr>
                      <p:spPr bwMode="auto">
                        <a:xfrm>
                          <a:off x="1272" y="1730"/>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531" name="Text Box 180"/>
                        <p:cNvSpPr txBox="1">
                          <a:spLocks noChangeArrowheads="1"/>
                        </p:cNvSpPr>
                        <p:nvPr/>
                      </p:nvSpPr>
                      <p:spPr bwMode="auto">
                        <a:xfrm>
                          <a:off x="1268" y="1608"/>
                          <a:ext cx="258"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532" name="Text Box 181"/>
                        <p:cNvSpPr txBox="1">
                          <a:spLocks noChangeArrowheads="1"/>
                        </p:cNvSpPr>
                        <p:nvPr/>
                      </p:nvSpPr>
                      <p:spPr bwMode="auto">
                        <a:xfrm>
                          <a:off x="1272" y="1860"/>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grpSp>
          <p:grpSp>
            <p:nvGrpSpPr>
              <p:cNvPr id="20495" name="Group 182"/>
              <p:cNvGrpSpPr>
                <a:grpSpLocks/>
              </p:cNvGrpSpPr>
              <p:nvPr/>
            </p:nvGrpSpPr>
            <p:grpSpPr bwMode="auto">
              <a:xfrm>
                <a:off x="3958" y="1193"/>
                <a:ext cx="498" cy="1049"/>
                <a:chOff x="1259" y="1185"/>
                <a:chExt cx="498" cy="1049"/>
              </a:xfrm>
            </p:grpSpPr>
            <p:grpSp>
              <p:nvGrpSpPr>
                <p:cNvPr id="20496" name="Group 183"/>
                <p:cNvGrpSpPr>
                  <a:grpSpLocks/>
                </p:cNvGrpSpPr>
                <p:nvPr/>
              </p:nvGrpSpPr>
              <p:grpSpPr bwMode="auto">
                <a:xfrm>
                  <a:off x="1259" y="1185"/>
                  <a:ext cx="268" cy="968"/>
                  <a:chOff x="1259" y="1185"/>
                  <a:chExt cx="268" cy="968"/>
                </a:xfrm>
              </p:grpSpPr>
              <p:grpSp>
                <p:nvGrpSpPr>
                  <p:cNvPr id="20510" name="Group 184"/>
                  <p:cNvGrpSpPr>
                    <a:grpSpLocks/>
                  </p:cNvGrpSpPr>
                  <p:nvPr/>
                </p:nvGrpSpPr>
                <p:grpSpPr bwMode="auto">
                  <a:xfrm>
                    <a:off x="1259" y="1601"/>
                    <a:ext cx="263" cy="552"/>
                    <a:chOff x="2336" y="2552"/>
                    <a:chExt cx="263" cy="552"/>
                  </a:xfrm>
                </p:grpSpPr>
                <p:sp>
                  <p:nvSpPr>
                    <p:cNvPr id="20517" name="Oval 185"/>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518" name="Group 186"/>
                    <p:cNvGrpSpPr>
                      <a:grpSpLocks/>
                    </p:cNvGrpSpPr>
                    <p:nvPr/>
                  </p:nvGrpSpPr>
                  <p:grpSpPr bwMode="auto">
                    <a:xfrm>
                      <a:off x="2336" y="2552"/>
                      <a:ext cx="263" cy="552"/>
                      <a:chOff x="1268" y="1607"/>
                      <a:chExt cx="263" cy="552"/>
                    </a:xfrm>
                  </p:grpSpPr>
                  <p:sp>
                    <p:nvSpPr>
                      <p:cNvPr id="20519" name="Text Box 187"/>
                      <p:cNvSpPr txBox="1">
                        <a:spLocks noChangeArrowheads="1"/>
                      </p:cNvSpPr>
                      <p:nvPr/>
                    </p:nvSpPr>
                    <p:spPr bwMode="auto">
                      <a:xfrm>
                        <a:off x="1272" y="1736"/>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520" name="Text Box 188"/>
                      <p:cNvSpPr txBox="1">
                        <a:spLocks noChangeArrowheads="1"/>
                      </p:cNvSpPr>
                      <p:nvPr/>
                    </p:nvSpPr>
                    <p:spPr bwMode="auto">
                      <a:xfrm>
                        <a:off x="1268" y="1607"/>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521" name="Text Box 189"/>
                      <p:cNvSpPr txBox="1">
                        <a:spLocks noChangeArrowheads="1"/>
                      </p:cNvSpPr>
                      <p:nvPr/>
                    </p:nvSpPr>
                    <p:spPr bwMode="auto">
                      <a:xfrm>
                        <a:off x="1272" y="1861"/>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0511" name="Group 190"/>
                  <p:cNvGrpSpPr>
                    <a:grpSpLocks/>
                  </p:cNvGrpSpPr>
                  <p:nvPr/>
                </p:nvGrpSpPr>
                <p:grpSpPr bwMode="auto">
                  <a:xfrm>
                    <a:off x="1263" y="1185"/>
                    <a:ext cx="264" cy="549"/>
                    <a:chOff x="2335" y="2554"/>
                    <a:chExt cx="264" cy="549"/>
                  </a:xfrm>
                </p:grpSpPr>
                <p:sp>
                  <p:nvSpPr>
                    <p:cNvPr id="20512" name="Oval 191"/>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513" name="Group 192"/>
                    <p:cNvGrpSpPr>
                      <a:grpSpLocks/>
                    </p:cNvGrpSpPr>
                    <p:nvPr/>
                  </p:nvGrpSpPr>
                  <p:grpSpPr bwMode="auto">
                    <a:xfrm>
                      <a:off x="2335" y="2554"/>
                      <a:ext cx="264" cy="549"/>
                      <a:chOff x="1267" y="1609"/>
                      <a:chExt cx="264" cy="549"/>
                    </a:xfrm>
                  </p:grpSpPr>
                  <p:sp>
                    <p:nvSpPr>
                      <p:cNvPr id="20514" name="Text Box 193"/>
                      <p:cNvSpPr txBox="1">
                        <a:spLocks noChangeArrowheads="1"/>
                      </p:cNvSpPr>
                      <p:nvPr/>
                    </p:nvSpPr>
                    <p:spPr bwMode="auto">
                      <a:xfrm>
                        <a:off x="1272" y="1735"/>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515" name="Text Box 194"/>
                      <p:cNvSpPr txBox="1">
                        <a:spLocks noChangeArrowheads="1"/>
                      </p:cNvSpPr>
                      <p:nvPr/>
                    </p:nvSpPr>
                    <p:spPr bwMode="auto">
                      <a:xfrm>
                        <a:off x="1267" y="1609"/>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516" name="Text Box 195"/>
                      <p:cNvSpPr txBox="1">
                        <a:spLocks noChangeArrowheads="1"/>
                      </p:cNvSpPr>
                      <p:nvPr/>
                    </p:nvSpPr>
                    <p:spPr bwMode="auto">
                      <a:xfrm>
                        <a:off x="1272" y="1860"/>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nvGrpSpPr>
                <p:cNvPr id="20497" name="Group 196"/>
                <p:cNvGrpSpPr>
                  <a:grpSpLocks/>
                </p:cNvGrpSpPr>
                <p:nvPr/>
              </p:nvGrpSpPr>
              <p:grpSpPr bwMode="auto">
                <a:xfrm>
                  <a:off x="1489" y="1262"/>
                  <a:ext cx="268" cy="972"/>
                  <a:chOff x="1259" y="1182"/>
                  <a:chExt cx="268" cy="972"/>
                </a:xfrm>
              </p:grpSpPr>
              <p:grpSp>
                <p:nvGrpSpPr>
                  <p:cNvPr id="20498" name="Group 197"/>
                  <p:cNvGrpSpPr>
                    <a:grpSpLocks/>
                  </p:cNvGrpSpPr>
                  <p:nvPr/>
                </p:nvGrpSpPr>
                <p:grpSpPr bwMode="auto">
                  <a:xfrm>
                    <a:off x="1259" y="1602"/>
                    <a:ext cx="264" cy="552"/>
                    <a:chOff x="2336" y="2553"/>
                    <a:chExt cx="264" cy="552"/>
                  </a:xfrm>
                </p:grpSpPr>
                <p:sp>
                  <p:nvSpPr>
                    <p:cNvPr id="20505" name="Oval 198"/>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506" name="Group 199"/>
                    <p:cNvGrpSpPr>
                      <a:grpSpLocks/>
                    </p:cNvGrpSpPr>
                    <p:nvPr/>
                  </p:nvGrpSpPr>
                  <p:grpSpPr bwMode="auto">
                    <a:xfrm>
                      <a:off x="2336" y="2553"/>
                      <a:ext cx="264" cy="552"/>
                      <a:chOff x="1268" y="1608"/>
                      <a:chExt cx="264" cy="552"/>
                    </a:xfrm>
                  </p:grpSpPr>
                  <p:sp>
                    <p:nvSpPr>
                      <p:cNvPr id="20507" name="Text Box 200"/>
                      <p:cNvSpPr txBox="1">
                        <a:spLocks noChangeArrowheads="1"/>
                      </p:cNvSpPr>
                      <p:nvPr/>
                    </p:nvSpPr>
                    <p:spPr bwMode="auto">
                      <a:xfrm>
                        <a:off x="1273" y="1733"/>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508" name="Text Box 201"/>
                      <p:cNvSpPr txBox="1">
                        <a:spLocks noChangeArrowheads="1"/>
                      </p:cNvSpPr>
                      <p:nvPr/>
                    </p:nvSpPr>
                    <p:spPr bwMode="auto">
                      <a:xfrm>
                        <a:off x="1268" y="1608"/>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509" name="Text Box 202"/>
                      <p:cNvSpPr txBox="1">
                        <a:spLocks noChangeArrowheads="1"/>
                      </p:cNvSpPr>
                      <p:nvPr/>
                    </p:nvSpPr>
                    <p:spPr bwMode="auto">
                      <a:xfrm>
                        <a:off x="1273" y="1862"/>
                        <a:ext cx="25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0499" name="Group 203"/>
                  <p:cNvGrpSpPr>
                    <a:grpSpLocks/>
                  </p:cNvGrpSpPr>
                  <p:nvPr/>
                </p:nvGrpSpPr>
                <p:grpSpPr bwMode="auto">
                  <a:xfrm>
                    <a:off x="1264" y="1182"/>
                    <a:ext cx="263" cy="550"/>
                    <a:chOff x="2336" y="2551"/>
                    <a:chExt cx="263" cy="550"/>
                  </a:xfrm>
                </p:grpSpPr>
                <p:sp>
                  <p:nvSpPr>
                    <p:cNvPr id="20500" name="Oval 204"/>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0501" name="Group 205"/>
                    <p:cNvGrpSpPr>
                      <a:grpSpLocks/>
                    </p:cNvGrpSpPr>
                    <p:nvPr/>
                  </p:nvGrpSpPr>
                  <p:grpSpPr bwMode="auto">
                    <a:xfrm>
                      <a:off x="2336" y="2551"/>
                      <a:ext cx="263" cy="550"/>
                      <a:chOff x="1268" y="1606"/>
                      <a:chExt cx="263" cy="550"/>
                    </a:xfrm>
                  </p:grpSpPr>
                  <p:sp>
                    <p:nvSpPr>
                      <p:cNvPr id="20502" name="Text Box 206"/>
                      <p:cNvSpPr txBox="1">
                        <a:spLocks noChangeArrowheads="1"/>
                      </p:cNvSpPr>
                      <p:nvPr/>
                    </p:nvSpPr>
                    <p:spPr bwMode="auto">
                      <a:xfrm>
                        <a:off x="1270" y="1733"/>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0503" name="Text Box 207"/>
                      <p:cNvSpPr txBox="1">
                        <a:spLocks noChangeArrowheads="1"/>
                      </p:cNvSpPr>
                      <p:nvPr/>
                    </p:nvSpPr>
                    <p:spPr bwMode="auto">
                      <a:xfrm>
                        <a:off x="1268" y="1606"/>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0504" name="Text Box 208"/>
                      <p:cNvSpPr txBox="1">
                        <a:spLocks noChangeArrowheads="1"/>
                      </p:cNvSpPr>
                      <p:nvPr/>
                    </p:nvSpPr>
                    <p:spPr bwMode="auto">
                      <a:xfrm>
                        <a:off x="1272" y="1857"/>
                        <a:ext cx="259"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grpSp>
      </p:grpSp>
      <p:sp>
        <p:nvSpPr>
          <p:cNvPr id="20483" name="Text Box 8"/>
          <p:cNvSpPr txBox="1">
            <a:spLocks noChangeArrowheads="1"/>
          </p:cNvSpPr>
          <p:nvPr/>
        </p:nvSpPr>
        <p:spPr bwMode="auto">
          <a:xfrm>
            <a:off x="1706466" y="238124"/>
            <a:ext cx="7127875"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dirty="0">
                <a:latin typeface="+mn-lt"/>
              </a:rPr>
              <a:t>Phospholipids are Amphipathic Molecules </a:t>
            </a:r>
          </a:p>
        </p:txBody>
      </p:sp>
      <p:sp>
        <p:nvSpPr>
          <p:cNvPr id="20484" name="TextBox 1"/>
          <p:cNvSpPr txBox="1">
            <a:spLocks noChangeArrowheads="1"/>
          </p:cNvSpPr>
          <p:nvPr/>
        </p:nvSpPr>
        <p:spPr bwMode="auto">
          <a:xfrm>
            <a:off x="668338" y="2959100"/>
            <a:ext cx="1625600"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400" b="1">
                <a:solidFill>
                  <a:srgbClr val="7F7F7F"/>
                </a:solidFill>
              </a:rPr>
              <a:t>@ Pearson</a:t>
            </a:r>
          </a:p>
        </p:txBody>
      </p:sp>
      <p:sp>
        <p:nvSpPr>
          <p:cNvPr id="20485" name="TextBox 213"/>
          <p:cNvSpPr txBox="1">
            <a:spLocks noChangeArrowheads="1"/>
          </p:cNvSpPr>
          <p:nvPr/>
        </p:nvSpPr>
        <p:spPr bwMode="auto">
          <a:xfrm>
            <a:off x="6327775" y="5283200"/>
            <a:ext cx="18288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CA" sz="2000" b="1"/>
              <a:t>Polar Head</a:t>
            </a:r>
          </a:p>
        </p:txBody>
      </p:sp>
      <p:sp>
        <p:nvSpPr>
          <p:cNvPr id="20486" name="TextBox 214"/>
          <p:cNvSpPr txBox="1">
            <a:spLocks noChangeArrowheads="1"/>
          </p:cNvSpPr>
          <p:nvPr/>
        </p:nvSpPr>
        <p:spPr bwMode="auto">
          <a:xfrm>
            <a:off x="2895600" y="5189538"/>
            <a:ext cx="2314575"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CA" sz="2000" b="1"/>
              <a:t>Non-polar tail</a:t>
            </a:r>
          </a:p>
        </p:txBody>
      </p:sp>
      <p:sp>
        <p:nvSpPr>
          <p:cNvPr id="216" name="Left Brace 215"/>
          <p:cNvSpPr/>
          <p:nvPr/>
        </p:nvSpPr>
        <p:spPr>
          <a:xfrm rot="16200000">
            <a:off x="6766719" y="4060031"/>
            <a:ext cx="363538" cy="1749425"/>
          </a:xfrm>
          <a:prstGeom prst="leftBrace">
            <a:avLst/>
          </a:prstGeom>
          <a:solidFill>
            <a:schemeClr val="bg1"/>
          </a:solidFill>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CA" sz="1800">
              <a:latin typeface="Calibri" charset="0"/>
              <a:ea typeface="ＭＳ Ｐゴシック" charset="-128"/>
            </a:endParaRPr>
          </a:p>
        </p:txBody>
      </p:sp>
      <p:sp>
        <p:nvSpPr>
          <p:cNvPr id="217" name="Left Brace 216"/>
          <p:cNvSpPr/>
          <p:nvPr/>
        </p:nvSpPr>
        <p:spPr>
          <a:xfrm rot="16200000">
            <a:off x="3694907" y="2924969"/>
            <a:ext cx="361950" cy="3976687"/>
          </a:xfrm>
          <a:prstGeom prst="leftBrace">
            <a:avLst/>
          </a:prstGeom>
          <a:solidFill>
            <a:schemeClr val="bg1"/>
          </a:solidFill>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CA" sz="1800">
              <a:latin typeface="Calibri" charset="0"/>
              <a:ea typeface="ＭＳ Ｐゴシック" charset="-128"/>
            </a:endParaRPr>
          </a:p>
        </p:txBody>
      </p:sp>
      <p:sp>
        <p:nvSpPr>
          <p:cNvPr id="20489" name="Rectangle 208"/>
          <p:cNvSpPr>
            <a:spLocks noChangeArrowheads="1"/>
          </p:cNvSpPr>
          <p:nvPr/>
        </p:nvSpPr>
        <p:spPr bwMode="auto">
          <a:xfrm>
            <a:off x="55563" y="6391275"/>
            <a:ext cx="474918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dirty="0"/>
              <a:t>Fig 3.7c Brock </a:t>
            </a:r>
            <a:r>
              <a:rPr lang="en-US" sz="2000" b="1" dirty="0" smtClean="0"/>
              <a:t>“Biology </a:t>
            </a:r>
            <a:r>
              <a:rPr lang="en-US" sz="2000" b="1" dirty="0"/>
              <a:t>of </a:t>
            </a:r>
            <a:r>
              <a:rPr lang="en-US" sz="2000" b="1" dirty="0" smtClean="0"/>
              <a:t>Microorganisms”</a:t>
            </a:r>
            <a:endParaRPr lang="en-US" sz="2000" b="1"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03_07FigureC-L"/>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l="5661" t="8566" b="14337"/>
          <a:stretch>
            <a:fillRect/>
          </a:stretch>
        </p:blipFill>
        <p:spPr>
          <a:xfrm>
            <a:off x="1368425" y="2193925"/>
            <a:ext cx="7451725" cy="4022725"/>
          </a:xfrm>
        </p:spPr>
      </p:pic>
      <p:sp>
        <p:nvSpPr>
          <p:cNvPr id="21507" name="Rectangle 5"/>
          <p:cNvSpPr>
            <a:spLocks noGrp="1" noChangeArrowheads="1"/>
          </p:cNvSpPr>
          <p:nvPr>
            <p:ph type="body" sz="half" idx="1"/>
          </p:nvPr>
        </p:nvSpPr>
        <p:spPr>
          <a:xfrm>
            <a:off x="688975" y="911225"/>
            <a:ext cx="8001000" cy="1323975"/>
          </a:xfrm>
        </p:spPr>
        <p:txBody>
          <a:bodyPr/>
          <a:lstStyle/>
          <a:p>
            <a:pPr marL="0" indent="0" eaLnBrk="1" hangingPunct="1">
              <a:buFontTx/>
              <a:buNone/>
            </a:pPr>
            <a:r>
              <a:rPr lang="en-US" sz="2400" dirty="0" smtClean="0">
                <a:latin typeface="+mn-lt"/>
                <a:ea typeface="ＭＳ Ｐゴシック" pitchFamily="34" charset="-128"/>
              </a:rPr>
              <a:t>Imagine the phospholipid shown below is placed in water.  Which of the circled atoms/groups would form </a:t>
            </a:r>
            <a:r>
              <a:rPr lang="en-US" sz="2400" b="1" i="1" dirty="0" smtClean="0">
                <a:latin typeface="+mn-lt"/>
                <a:ea typeface="ＭＳ Ｐゴシック" pitchFamily="34" charset="-128"/>
              </a:rPr>
              <a:t>hydrogen bonds</a:t>
            </a:r>
            <a:r>
              <a:rPr lang="en-US" sz="2400" dirty="0" smtClean="0">
                <a:latin typeface="+mn-lt"/>
                <a:ea typeface="ＭＳ Ｐゴシック" pitchFamily="34" charset="-128"/>
              </a:rPr>
              <a:t> with water molecules?</a:t>
            </a:r>
          </a:p>
        </p:txBody>
      </p:sp>
      <p:sp>
        <p:nvSpPr>
          <p:cNvPr id="21508" name="Rectangle 207"/>
          <p:cNvSpPr>
            <a:spLocks noChangeArrowheads="1"/>
          </p:cNvSpPr>
          <p:nvPr/>
        </p:nvSpPr>
        <p:spPr bwMode="auto">
          <a:xfrm>
            <a:off x="3829050" y="3568700"/>
            <a:ext cx="71438" cy="4318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1509" name="Rectangle 208"/>
          <p:cNvSpPr>
            <a:spLocks noChangeArrowheads="1"/>
          </p:cNvSpPr>
          <p:nvPr/>
        </p:nvSpPr>
        <p:spPr bwMode="auto">
          <a:xfrm>
            <a:off x="4537075" y="2895600"/>
            <a:ext cx="71438" cy="1104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1510" name="Text Box 7"/>
          <p:cNvSpPr txBox="1">
            <a:spLocks noChangeArrowheads="1"/>
          </p:cNvSpPr>
          <p:nvPr/>
        </p:nvSpPr>
        <p:spPr bwMode="auto">
          <a:xfrm>
            <a:off x="6737350" y="1919288"/>
            <a:ext cx="438150"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3600">
                <a:solidFill>
                  <a:srgbClr val="FF0000"/>
                </a:solidFill>
                <a:cs typeface="Arial" charset="0"/>
              </a:rPr>
              <a:t>2</a:t>
            </a:r>
          </a:p>
        </p:txBody>
      </p:sp>
      <p:sp>
        <p:nvSpPr>
          <p:cNvPr id="21511" name="Text Box 8"/>
          <p:cNvSpPr txBox="1">
            <a:spLocks noChangeArrowheads="1"/>
          </p:cNvSpPr>
          <p:nvPr/>
        </p:nvSpPr>
        <p:spPr bwMode="auto">
          <a:xfrm>
            <a:off x="7767638" y="6002338"/>
            <a:ext cx="438150"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3600">
                <a:solidFill>
                  <a:srgbClr val="FF0000"/>
                </a:solidFill>
                <a:cs typeface="Arial" charset="0"/>
              </a:rPr>
              <a:t>3</a:t>
            </a:r>
          </a:p>
        </p:txBody>
      </p:sp>
      <p:sp>
        <p:nvSpPr>
          <p:cNvPr id="21512" name="Oval 9"/>
          <p:cNvSpPr>
            <a:spLocks noChangeArrowheads="1"/>
          </p:cNvSpPr>
          <p:nvPr/>
        </p:nvSpPr>
        <p:spPr bwMode="auto">
          <a:xfrm>
            <a:off x="2087563" y="2176463"/>
            <a:ext cx="698500" cy="630237"/>
          </a:xfrm>
          <a:prstGeom prst="ellipse">
            <a:avLst/>
          </a:prstGeom>
          <a:noFill/>
          <a:ln w="254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21513" name="Rectangle 10"/>
          <p:cNvSpPr>
            <a:spLocks noChangeArrowheads="1"/>
          </p:cNvSpPr>
          <p:nvPr/>
        </p:nvSpPr>
        <p:spPr bwMode="auto">
          <a:xfrm>
            <a:off x="611188" y="3627438"/>
            <a:ext cx="2305050" cy="309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33400" indent="-533400">
              <a:spcBef>
                <a:spcPct val="20000"/>
              </a:spcBef>
            </a:pPr>
            <a:endParaRPr lang="en-US" dirty="0">
              <a:latin typeface="+mn-lt"/>
            </a:endParaRPr>
          </a:p>
          <a:p>
            <a:pPr marL="533400" indent="-533400">
              <a:spcBef>
                <a:spcPct val="20000"/>
              </a:spcBef>
              <a:buClr>
                <a:schemeClr val="tx1"/>
              </a:buClr>
              <a:buFontTx/>
              <a:buAutoNum type="alphaUcPeriod"/>
            </a:pPr>
            <a:r>
              <a:rPr lang="en-US" dirty="0">
                <a:latin typeface="+mn-lt"/>
              </a:rPr>
              <a:t>1 and 2</a:t>
            </a:r>
          </a:p>
          <a:p>
            <a:pPr marL="533400" indent="-533400">
              <a:spcBef>
                <a:spcPct val="20000"/>
              </a:spcBef>
              <a:buClr>
                <a:schemeClr val="tx1"/>
              </a:buClr>
              <a:buFontTx/>
              <a:buAutoNum type="alphaUcPeriod"/>
            </a:pPr>
            <a:r>
              <a:rPr lang="en-US" dirty="0">
                <a:latin typeface="+mn-lt"/>
              </a:rPr>
              <a:t>2 and 3</a:t>
            </a:r>
          </a:p>
          <a:p>
            <a:pPr marL="533400" indent="-533400">
              <a:spcBef>
                <a:spcPct val="20000"/>
              </a:spcBef>
              <a:buClr>
                <a:schemeClr val="tx1"/>
              </a:buClr>
              <a:buFontTx/>
              <a:buAutoNum type="alphaUcPeriod"/>
            </a:pPr>
            <a:r>
              <a:rPr lang="en-US" dirty="0">
                <a:latin typeface="+mn-lt"/>
              </a:rPr>
              <a:t>1 and 3</a:t>
            </a:r>
          </a:p>
          <a:p>
            <a:pPr marL="533400" indent="-533400">
              <a:spcBef>
                <a:spcPct val="20000"/>
              </a:spcBef>
              <a:buClr>
                <a:schemeClr val="tx1"/>
              </a:buClr>
              <a:buFontTx/>
              <a:buAutoNum type="alphaUcPeriod"/>
            </a:pPr>
            <a:r>
              <a:rPr lang="en-US" dirty="0">
                <a:latin typeface="+mn-lt"/>
              </a:rPr>
              <a:t>Only 3</a:t>
            </a:r>
          </a:p>
          <a:p>
            <a:pPr marL="533400" indent="-533400">
              <a:spcBef>
                <a:spcPct val="20000"/>
              </a:spcBef>
              <a:buClr>
                <a:schemeClr val="tx1"/>
              </a:buClr>
              <a:buFontTx/>
              <a:buAutoNum type="alphaUcPeriod"/>
            </a:pPr>
            <a:r>
              <a:rPr lang="en-US" dirty="0">
                <a:latin typeface="+mn-lt"/>
              </a:rPr>
              <a:t>All three</a:t>
            </a:r>
          </a:p>
        </p:txBody>
      </p:sp>
      <p:pic>
        <p:nvPicPr>
          <p:cNvPr id="21514" name="Picture 212" descr="Icon - Click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5213" y="77788"/>
            <a:ext cx="836612" cy="842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5" name="Picture 213" descr="Icon - Discuss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9063" y="74613"/>
            <a:ext cx="838200"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516" name="Group 14"/>
          <p:cNvGrpSpPr>
            <a:grpSpLocks/>
          </p:cNvGrpSpPr>
          <p:nvPr/>
        </p:nvGrpSpPr>
        <p:grpSpPr bwMode="auto">
          <a:xfrm>
            <a:off x="2251075" y="2451100"/>
            <a:ext cx="1466850" cy="1608138"/>
            <a:chOff x="1259" y="1184"/>
            <a:chExt cx="924" cy="1013"/>
          </a:xfrm>
        </p:grpSpPr>
        <p:grpSp>
          <p:nvGrpSpPr>
            <p:cNvPr id="21662" name="Group 15"/>
            <p:cNvGrpSpPr>
              <a:grpSpLocks/>
            </p:cNvGrpSpPr>
            <p:nvPr/>
          </p:nvGrpSpPr>
          <p:grpSpPr bwMode="auto">
            <a:xfrm>
              <a:off x="1259" y="1184"/>
              <a:ext cx="471" cy="1007"/>
              <a:chOff x="1259" y="1184"/>
              <a:chExt cx="471" cy="1007"/>
            </a:xfrm>
          </p:grpSpPr>
          <p:grpSp>
            <p:nvGrpSpPr>
              <p:cNvPr id="21690" name="Group 16"/>
              <p:cNvGrpSpPr>
                <a:grpSpLocks/>
              </p:cNvGrpSpPr>
              <p:nvPr/>
            </p:nvGrpSpPr>
            <p:grpSpPr bwMode="auto">
              <a:xfrm>
                <a:off x="1259" y="1184"/>
                <a:ext cx="241" cy="927"/>
                <a:chOff x="1259" y="1184"/>
                <a:chExt cx="241" cy="927"/>
              </a:xfrm>
            </p:grpSpPr>
            <p:grpSp>
              <p:nvGrpSpPr>
                <p:cNvPr id="21704" name="Group 17"/>
                <p:cNvGrpSpPr>
                  <a:grpSpLocks/>
                </p:cNvGrpSpPr>
                <p:nvPr/>
              </p:nvGrpSpPr>
              <p:grpSpPr bwMode="auto">
                <a:xfrm>
                  <a:off x="1259" y="1602"/>
                  <a:ext cx="236" cy="509"/>
                  <a:chOff x="2336" y="2553"/>
                  <a:chExt cx="236" cy="509"/>
                </a:xfrm>
              </p:grpSpPr>
              <p:sp>
                <p:nvSpPr>
                  <p:cNvPr id="21711" name="Oval 18"/>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712" name="Group 19"/>
                  <p:cNvGrpSpPr>
                    <a:grpSpLocks/>
                  </p:cNvGrpSpPr>
                  <p:nvPr/>
                </p:nvGrpSpPr>
                <p:grpSpPr bwMode="auto">
                  <a:xfrm>
                    <a:off x="2336" y="2553"/>
                    <a:ext cx="236" cy="509"/>
                    <a:chOff x="1268" y="1608"/>
                    <a:chExt cx="236" cy="509"/>
                  </a:xfrm>
                </p:grpSpPr>
                <p:sp>
                  <p:nvSpPr>
                    <p:cNvPr id="21713" name="Text Box 20"/>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714" name="Text Box 21"/>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715" name="Text Box 22"/>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1705" name="Group 23"/>
                <p:cNvGrpSpPr>
                  <a:grpSpLocks/>
                </p:cNvGrpSpPr>
                <p:nvPr/>
              </p:nvGrpSpPr>
              <p:grpSpPr bwMode="auto">
                <a:xfrm>
                  <a:off x="1264" y="1184"/>
                  <a:ext cx="236" cy="509"/>
                  <a:chOff x="2336" y="2553"/>
                  <a:chExt cx="236" cy="509"/>
                </a:xfrm>
              </p:grpSpPr>
              <p:sp>
                <p:nvSpPr>
                  <p:cNvPr id="21706" name="Oval 24"/>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707" name="Group 25"/>
                  <p:cNvGrpSpPr>
                    <a:grpSpLocks/>
                  </p:cNvGrpSpPr>
                  <p:nvPr/>
                </p:nvGrpSpPr>
                <p:grpSpPr bwMode="auto">
                  <a:xfrm>
                    <a:off x="2336" y="2553"/>
                    <a:ext cx="236" cy="509"/>
                    <a:chOff x="1268" y="1608"/>
                    <a:chExt cx="236" cy="509"/>
                  </a:xfrm>
                </p:grpSpPr>
                <p:sp>
                  <p:nvSpPr>
                    <p:cNvPr id="21708" name="Text Box 26"/>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709" name="Text Box 27"/>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710" name="Text Box 28"/>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nvGrpSpPr>
              <p:cNvPr id="21691" name="Group 29"/>
              <p:cNvGrpSpPr>
                <a:grpSpLocks/>
              </p:cNvGrpSpPr>
              <p:nvPr/>
            </p:nvGrpSpPr>
            <p:grpSpPr bwMode="auto">
              <a:xfrm>
                <a:off x="1489" y="1264"/>
                <a:ext cx="241" cy="927"/>
                <a:chOff x="1259" y="1184"/>
                <a:chExt cx="241" cy="927"/>
              </a:xfrm>
            </p:grpSpPr>
            <p:grpSp>
              <p:nvGrpSpPr>
                <p:cNvPr id="21692" name="Group 30"/>
                <p:cNvGrpSpPr>
                  <a:grpSpLocks/>
                </p:cNvGrpSpPr>
                <p:nvPr/>
              </p:nvGrpSpPr>
              <p:grpSpPr bwMode="auto">
                <a:xfrm>
                  <a:off x="1259" y="1602"/>
                  <a:ext cx="236" cy="509"/>
                  <a:chOff x="2336" y="2553"/>
                  <a:chExt cx="236" cy="509"/>
                </a:xfrm>
              </p:grpSpPr>
              <p:sp>
                <p:nvSpPr>
                  <p:cNvPr id="21699" name="Oval 31"/>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700" name="Group 32"/>
                  <p:cNvGrpSpPr>
                    <a:grpSpLocks/>
                  </p:cNvGrpSpPr>
                  <p:nvPr/>
                </p:nvGrpSpPr>
                <p:grpSpPr bwMode="auto">
                  <a:xfrm>
                    <a:off x="2336" y="2553"/>
                    <a:ext cx="236" cy="509"/>
                    <a:chOff x="1268" y="1608"/>
                    <a:chExt cx="236" cy="509"/>
                  </a:xfrm>
                </p:grpSpPr>
                <p:sp>
                  <p:nvSpPr>
                    <p:cNvPr id="21701" name="Text Box 33"/>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702" name="Text Box 34"/>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703" name="Text Box 35"/>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1693" name="Group 36"/>
                <p:cNvGrpSpPr>
                  <a:grpSpLocks/>
                </p:cNvGrpSpPr>
                <p:nvPr/>
              </p:nvGrpSpPr>
              <p:grpSpPr bwMode="auto">
                <a:xfrm>
                  <a:off x="1264" y="1184"/>
                  <a:ext cx="236" cy="509"/>
                  <a:chOff x="2336" y="2553"/>
                  <a:chExt cx="236" cy="509"/>
                </a:xfrm>
              </p:grpSpPr>
              <p:sp>
                <p:nvSpPr>
                  <p:cNvPr id="21694" name="Oval 37"/>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695" name="Group 38"/>
                  <p:cNvGrpSpPr>
                    <a:grpSpLocks/>
                  </p:cNvGrpSpPr>
                  <p:nvPr/>
                </p:nvGrpSpPr>
                <p:grpSpPr bwMode="auto">
                  <a:xfrm>
                    <a:off x="2336" y="2553"/>
                    <a:ext cx="236" cy="509"/>
                    <a:chOff x="1268" y="1608"/>
                    <a:chExt cx="236" cy="509"/>
                  </a:xfrm>
                </p:grpSpPr>
                <p:sp>
                  <p:nvSpPr>
                    <p:cNvPr id="21696" name="Text Box 39"/>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697" name="Text Box 40"/>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698" name="Text Box 41"/>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grpSp>
          <p:nvGrpSpPr>
            <p:cNvPr id="21663" name="Group 42"/>
            <p:cNvGrpSpPr>
              <a:grpSpLocks/>
            </p:cNvGrpSpPr>
            <p:nvPr/>
          </p:nvGrpSpPr>
          <p:grpSpPr bwMode="auto">
            <a:xfrm>
              <a:off x="1712" y="1190"/>
              <a:ext cx="471" cy="1007"/>
              <a:chOff x="1259" y="1184"/>
              <a:chExt cx="471" cy="1007"/>
            </a:xfrm>
          </p:grpSpPr>
          <p:grpSp>
            <p:nvGrpSpPr>
              <p:cNvPr id="21664" name="Group 43"/>
              <p:cNvGrpSpPr>
                <a:grpSpLocks/>
              </p:cNvGrpSpPr>
              <p:nvPr/>
            </p:nvGrpSpPr>
            <p:grpSpPr bwMode="auto">
              <a:xfrm>
                <a:off x="1259" y="1184"/>
                <a:ext cx="241" cy="927"/>
                <a:chOff x="1259" y="1184"/>
                <a:chExt cx="241" cy="927"/>
              </a:xfrm>
            </p:grpSpPr>
            <p:grpSp>
              <p:nvGrpSpPr>
                <p:cNvPr id="21678" name="Group 44"/>
                <p:cNvGrpSpPr>
                  <a:grpSpLocks/>
                </p:cNvGrpSpPr>
                <p:nvPr/>
              </p:nvGrpSpPr>
              <p:grpSpPr bwMode="auto">
                <a:xfrm>
                  <a:off x="1259" y="1602"/>
                  <a:ext cx="236" cy="509"/>
                  <a:chOff x="2336" y="2553"/>
                  <a:chExt cx="236" cy="509"/>
                </a:xfrm>
              </p:grpSpPr>
              <p:sp>
                <p:nvSpPr>
                  <p:cNvPr id="21685" name="Oval 45"/>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686" name="Group 46"/>
                  <p:cNvGrpSpPr>
                    <a:grpSpLocks/>
                  </p:cNvGrpSpPr>
                  <p:nvPr/>
                </p:nvGrpSpPr>
                <p:grpSpPr bwMode="auto">
                  <a:xfrm>
                    <a:off x="2336" y="2553"/>
                    <a:ext cx="236" cy="509"/>
                    <a:chOff x="1268" y="1608"/>
                    <a:chExt cx="236" cy="509"/>
                  </a:xfrm>
                </p:grpSpPr>
                <p:sp>
                  <p:nvSpPr>
                    <p:cNvPr id="21687" name="Text Box 47"/>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688" name="Text Box 48"/>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689" name="Text Box 49"/>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1679" name="Group 50"/>
                <p:cNvGrpSpPr>
                  <a:grpSpLocks/>
                </p:cNvGrpSpPr>
                <p:nvPr/>
              </p:nvGrpSpPr>
              <p:grpSpPr bwMode="auto">
                <a:xfrm>
                  <a:off x="1264" y="1184"/>
                  <a:ext cx="236" cy="509"/>
                  <a:chOff x="2336" y="2553"/>
                  <a:chExt cx="236" cy="509"/>
                </a:xfrm>
              </p:grpSpPr>
              <p:sp>
                <p:nvSpPr>
                  <p:cNvPr id="21680" name="Oval 51"/>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681" name="Group 52"/>
                  <p:cNvGrpSpPr>
                    <a:grpSpLocks/>
                  </p:cNvGrpSpPr>
                  <p:nvPr/>
                </p:nvGrpSpPr>
                <p:grpSpPr bwMode="auto">
                  <a:xfrm>
                    <a:off x="2336" y="2553"/>
                    <a:ext cx="236" cy="509"/>
                    <a:chOff x="1268" y="1608"/>
                    <a:chExt cx="236" cy="509"/>
                  </a:xfrm>
                </p:grpSpPr>
                <p:sp>
                  <p:nvSpPr>
                    <p:cNvPr id="21682" name="Text Box 53"/>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683" name="Text Box 54"/>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684" name="Text Box 55"/>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nvGrpSpPr>
              <p:cNvPr id="21665" name="Group 56"/>
              <p:cNvGrpSpPr>
                <a:grpSpLocks/>
              </p:cNvGrpSpPr>
              <p:nvPr/>
            </p:nvGrpSpPr>
            <p:grpSpPr bwMode="auto">
              <a:xfrm>
                <a:off x="1489" y="1264"/>
                <a:ext cx="241" cy="927"/>
                <a:chOff x="1259" y="1184"/>
                <a:chExt cx="241" cy="927"/>
              </a:xfrm>
            </p:grpSpPr>
            <p:grpSp>
              <p:nvGrpSpPr>
                <p:cNvPr id="21666" name="Group 57"/>
                <p:cNvGrpSpPr>
                  <a:grpSpLocks/>
                </p:cNvGrpSpPr>
                <p:nvPr/>
              </p:nvGrpSpPr>
              <p:grpSpPr bwMode="auto">
                <a:xfrm>
                  <a:off x="1259" y="1602"/>
                  <a:ext cx="236" cy="509"/>
                  <a:chOff x="2336" y="2553"/>
                  <a:chExt cx="236" cy="509"/>
                </a:xfrm>
              </p:grpSpPr>
              <p:sp>
                <p:nvSpPr>
                  <p:cNvPr id="21673" name="Oval 58"/>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674" name="Group 59"/>
                  <p:cNvGrpSpPr>
                    <a:grpSpLocks/>
                  </p:cNvGrpSpPr>
                  <p:nvPr/>
                </p:nvGrpSpPr>
                <p:grpSpPr bwMode="auto">
                  <a:xfrm>
                    <a:off x="2336" y="2553"/>
                    <a:ext cx="236" cy="509"/>
                    <a:chOff x="1268" y="1608"/>
                    <a:chExt cx="236" cy="509"/>
                  </a:xfrm>
                </p:grpSpPr>
                <p:sp>
                  <p:nvSpPr>
                    <p:cNvPr id="21675" name="Text Box 60"/>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676" name="Text Box 61"/>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677" name="Text Box 62"/>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1667" name="Group 63"/>
                <p:cNvGrpSpPr>
                  <a:grpSpLocks/>
                </p:cNvGrpSpPr>
                <p:nvPr/>
              </p:nvGrpSpPr>
              <p:grpSpPr bwMode="auto">
                <a:xfrm>
                  <a:off x="1264" y="1184"/>
                  <a:ext cx="236" cy="509"/>
                  <a:chOff x="2336" y="2553"/>
                  <a:chExt cx="236" cy="509"/>
                </a:xfrm>
              </p:grpSpPr>
              <p:sp>
                <p:nvSpPr>
                  <p:cNvPr id="21668" name="Oval 64"/>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669" name="Group 65"/>
                  <p:cNvGrpSpPr>
                    <a:grpSpLocks/>
                  </p:cNvGrpSpPr>
                  <p:nvPr/>
                </p:nvGrpSpPr>
                <p:grpSpPr bwMode="auto">
                  <a:xfrm>
                    <a:off x="2336" y="2553"/>
                    <a:ext cx="236" cy="509"/>
                    <a:chOff x="1268" y="1608"/>
                    <a:chExt cx="236" cy="509"/>
                  </a:xfrm>
                </p:grpSpPr>
                <p:sp>
                  <p:nvSpPr>
                    <p:cNvPr id="21670" name="Text Box 66"/>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671" name="Text Box 67"/>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672" name="Text Box 68"/>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grpSp>
      <p:grpSp>
        <p:nvGrpSpPr>
          <p:cNvPr id="21517" name="Group 69"/>
          <p:cNvGrpSpPr>
            <a:grpSpLocks/>
          </p:cNvGrpSpPr>
          <p:nvPr/>
        </p:nvGrpSpPr>
        <p:grpSpPr bwMode="auto">
          <a:xfrm>
            <a:off x="3687763" y="2451100"/>
            <a:ext cx="1466850" cy="1608138"/>
            <a:chOff x="1259" y="1184"/>
            <a:chExt cx="924" cy="1013"/>
          </a:xfrm>
        </p:grpSpPr>
        <p:grpSp>
          <p:nvGrpSpPr>
            <p:cNvPr id="21608" name="Group 70"/>
            <p:cNvGrpSpPr>
              <a:grpSpLocks/>
            </p:cNvGrpSpPr>
            <p:nvPr/>
          </p:nvGrpSpPr>
          <p:grpSpPr bwMode="auto">
            <a:xfrm>
              <a:off x="1259" y="1184"/>
              <a:ext cx="471" cy="1007"/>
              <a:chOff x="1259" y="1184"/>
              <a:chExt cx="471" cy="1007"/>
            </a:xfrm>
          </p:grpSpPr>
          <p:grpSp>
            <p:nvGrpSpPr>
              <p:cNvPr id="21636" name="Group 71"/>
              <p:cNvGrpSpPr>
                <a:grpSpLocks/>
              </p:cNvGrpSpPr>
              <p:nvPr/>
            </p:nvGrpSpPr>
            <p:grpSpPr bwMode="auto">
              <a:xfrm>
                <a:off x="1259" y="1184"/>
                <a:ext cx="241" cy="927"/>
                <a:chOff x="1259" y="1184"/>
                <a:chExt cx="241" cy="927"/>
              </a:xfrm>
            </p:grpSpPr>
            <p:grpSp>
              <p:nvGrpSpPr>
                <p:cNvPr id="21650" name="Group 72"/>
                <p:cNvGrpSpPr>
                  <a:grpSpLocks/>
                </p:cNvGrpSpPr>
                <p:nvPr/>
              </p:nvGrpSpPr>
              <p:grpSpPr bwMode="auto">
                <a:xfrm>
                  <a:off x="1259" y="1602"/>
                  <a:ext cx="236" cy="509"/>
                  <a:chOff x="2336" y="2553"/>
                  <a:chExt cx="236" cy="509"/>
                </a:xfrm>
              </p:grpSpPr>
              <p:sp>
                <p:nvSpPr>
                  <p:cNvPr id="21657" name="Oval 73"/>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658" name="Group 74"/>
                  <p:cNvGrpSpPr>
                    <a:grpSpLocks/>
                  </p:cNvGrpSpPr>
                  <p:nvPr/>
                </p:nvGrpSpPr>
                <p:grpSpPr bwMode="auto">
                  <a:xfrm>
                    <a:off x="2336" y="2553"/>
                    <a:ext cx="236" cy="509"/>
                    <a:chOff x="1268" y="1608"/>
                    <a:chExt cx="236" cy="509"/>
                  </a:xfrm>
                </p:grpSpPr>
                <p:sp>
                  <p:nvSpPr>
                    <p:cNvPr id="21659" name="Text Box 75"/>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660" name="Text Box 76"/>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661" name="Text Box 77"/>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1651" name="Group 78"/>
                <p:cNvGrpSpPr>
                  <a:grpSpLocks/>
                </p:cNvGrpSpPr>
                <p:nvPr/>
              </p:nvGrpSpPr>
              <p:grpSpPr bwMode="auto">
                <a:xfrm>
                  <a:off x="1264" y="1184"/>
                  <a:ext cx="236" cy="509"/>
                  <a:chOff x="2336" y="2553"/>
                  <a:chExt cx="236" cy="509"/>
                </a:xfrm>
              </p:grpSpPr>
              <p:sp>
                <p:nvSpPr>
                  <p:cNvPr id="21652" name="Oval 79"/>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653" name="Group 80"/>
                  <p:cNvGrpSpPr>
                    <a:grpSpLocks/>
                  </p:cNvGrpSpPr>
                  <p:nvPr/>
                </p:nvGrpSpPr>
                <p:grpSpPr bwMode="auto">
                  <a:xfrm>
                    <a:off x="2336" y="2553"/>
                    <a:ext cx="236" cy="509"/>
                    <a:chOff x="1268" y="1608"/>
                    <a:chExt cx="236" cy="509"/>
                  </a:xfrm>
                </p:grpSpPr>
                <p:sp>
                  <p:nvSpPr>
                    <p:cNvPr id="21654" name="Text Box 81"/>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655" name="Text Box 82"/>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656" name="Text Box 83"/>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nvGrpSpPr>
              <p:cNvPr id="21637" name="Group 84"/>
              <p:cNvGrpSpPr>
                <a:grpSpLocks/>
              </p:cNvGrpSpPr>
              <p:nvPr/>
            </p:nvGrpSpPr>
            <p:grpSpPr bwMode="auto">
              <a:xfrm>
                <a:off x="1489" y="1264"/>
                <a:ext cx="241" cy="927"/>
                <a:chOff x="1259" y="1184"/>
                <a:chExt cx="241" cy="927"/>
              </a:xfrm>
            </p:grpSpPr>
            <p:grpSp>
              <p:nvGrpSpPr>
                <p:cNvPr id="21638" name="Group 85"/>
                <p:cNvGrpSpPr>
                  <a:grpSpLocks/>
                </p:cNvGrpSpPr>
                <p:nvPr/>
              </p:nvGrpSpPr>
              <p:grpSpPr bwMode="auto">
                <a:xfrm>
                  <a:off x="1259" y="1602"/>
                  <a:ext cx="236" cy="509"/>
                  <a:chOff x="2336" y="2553"/>
                  <a:chExt cx="236" cy="509"/>
                </a:xfrm>
              </p:grpSpPr>
              <p:sp>
                <p:nvSpPr>
                  <p:cNvPr id="21645" name="Oval 86"/>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646" name="Group 87"/>
                  <p:cNvGrpSpPr>
                    <a:grpSpLocks/>
                  </p:cNvGrpSpPr>
                  <p:nvPr/>
                </p:nvGrpSpPr>
                <p:grpSpPr bwMode="auto">
                  <a:xfrm>
                    <a:off x="2336" y="2553"/>
                    <a:ext cx="236" cy="509"/>
                    <a:chOff x="1268" y="1608"/>
                    <a:chExt cx="236" cy="509"/>
                  </a:xfrm>
                </p:grpSpPr>
                <p:sp>
                  <p:nvSpPr>
                    <p:cNvPr id="21647" name="Text Box 88"/>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648" name="Text Box 89"/>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649" name="Text Box 90"/>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1639" name="Group 91"/>
                <p:cNvGrpSpPr>
                  <a:grpSpLocks/>
                </p:cNvGrpSpPr>
                <p:nvPr/>
              </p:nvGrpSpPr>
              <p:grpSpPr bwMode="auto">
                <a:xfrm>
                  <a:off x="1264" y="1184"/>
                  <a:ext cx="236" cy="509"/>
                  <a:chOff x="2336" y="2553"/>
                  <a:chExt cx="236" cy="509"/>
                </a:xfrm>
              </p:grpSpPr>
              <p:sp>
                <p:nvSpPr>
                  <p:cNvPr id="21640" name="Oval 92"/>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641" name="Group 93"/>
                  <p:cNvGrpSpPr>
                    <a:grpSpLocks/>
                  </p:cNvGrpSpPr>
                  <p:nvPr/>
                </p:nvGrpSpPr>
                <p:grpSpPr bwMode="auto">
                  <a:xfrm>
                    <a:off x="2336" y="2553"/>
                    <a:ext cx="236" cy="509"/>
                    <a:chOff x="1268" y="1608"/>
                    <a:chExt cx="236" cy="509"/>
                  </a:xfrm>
                </p:grpSpPr>
                <p:sp>
                  <p:nvSpPr>
                    <p:cNvPr id="21642" name="Text Box 94"/>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643" name="Text Box 95"/>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644" name="Text Box 96"/>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grpSp>
          <p:nvGrpSpPr>
            <p:cNvPr id="21609" name="Group 97"/>
            <p:cNvGrpSpPr>
              <a:grpSpLocks/>
            </p:cNvGrpSpPr>
            <p:nvPr/>
          </p:nvGrpSpPr>
          <p:grpSpPr bwMode="auto">
            <a:xfrm>
              <a:off x="1712" y="1190"/>
              <a:ext cx="471" cy="1007"/>
              <a:chOff x="1259" y="1184"/>
              <a:chExt cx="471" cy="1007"/>
            </a:xfrm>
          </p:grpSpPr>
          <p:grpSp>
            <p:nvGrpSpPr>
              <p:cNvPr id="21610" name="Group 98"/>
              <p:cNvGrpSpPr>
                <a:grpSpLocks/>
              </p:cNvGrpSpPr>
              <p:nvPr/>
            </p:nvGrpSpPr>
            <p:grpSpPr bwMode="auto">
              <a:xfrm>
                <a:off x="1259" y="1184"/>
                <a:ext cx="241" cy="927"/>
                <a:chOff x="1259" y="1184"/>
                <a:chExt cx="241" cy="927"/>
              </a:xfrm>
            </p:grpSpPr>
            <p:grpSp>
              <p:nvGrpSpPr>
                <p:cNvPr id="21624" name="Group 99"/>
                <p:cNvGrpSpPr>
                  <a:grpSpLocks/>
                </p:cNvGrpSpPr>
                <p:nvPr/>
              </p:nvGrpSpPr>
              <p:grpSpPr bwMode="auto">
                <a:xfrm>
                  <a:off x="1259" y="1602"/>
                  <a:ext cx="236" cy="509"/>
                  <a:chOff x="2336" y="2553"/>
                  <a:chExt cx="236" cy="509"/>
                </a:xfrm>
              </p:grpSpPr>
              <p:sp>
                <p:nvSpPr>
                  <p:cNvPr id="21631" name="Oval 100"/>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632" name="Group 101"/>
                  <p:cNvGrpSpPr>
                    <a:grpSpLocks/>
                  </p:cNvGrpSpPr>
                  <p:nvPr/>
                </p:nvGrpSpPr>
                <p:grpSpPr bwMode="auto">
                  <a:xfrm>
                    <a:off x="2336" y="2553"/>
                    <a:ext cx="236" cy="509"/>
                    <a:chOff x="1268" y="1608"/>
                    <a:chExt cx="236" cy="509"/>
                  </a:xfrm>
                </p:grpSpPr>
                <p:sp>
                  <p:nvSpPr>
                    <p:cNvPr id="21633" name="Text Box 102"/>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634" name="Text Box 103"/>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635" name="Text Box 104"/>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1625" name="Group 105"/>
                <p:cNvGrpSpPr>
                  <a:grpSpLocks/>
                </p:cNvGrpSpPr>
                <p:nvPr/>
              </p:nvGrpSpPr>
              <p:grpSpPr bwMode="auto">
                <a:xfrm>
                  <a:off x="1264" y="1184"/>
                  <a:ext cx="236" cy="509"/>
                  <a:chOff x="2336" y="2553"/>
                  <a:chExt cx="236" cy="509"/>
                </a:xfrm>
              </p:grpSpPr>
              <p:sp>
                <p:nvSpPr>
                  <p:cNvPr id="21626" name="Oval 106"/>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627" name="Group 107"/>
                  <p:cNvGrpSpPr>
                    <a:grpSpLocks/>
                  </p:cNvGrpSpPr>
                  <p:nvPr/>
                </p:nvGrpSpPr>
                <p:grpSpPr bwMode="auto">
                  <a:xfrm>
                    <a:off x="2336" y="2553"/>
                    <a:ext cx="236" cy="509"/>
                    <a:chOff x="1268" y="1608"/>
                    <a:chExt cx="236" cy="509"/>
                  </a:xfrm>
                </p:grpSpPr>
                <p:sp>
                  <p:nvSpPr>
                    <p:cNvPr id="21628" name="Text Box 108"/>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629" name="Text Box 109"/>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630" name="Text Box 110"/>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nvGrpSpPr>
              <p:cNvPr id="21611" name="Group 111"/>
              <p:cNvGrpSpPr>
                <a:grpSpLocks/>
              </p:cNvGrpSpPr>
              <p:nvPr/>
            </p:nvGrpSpPr>
            <p:grpSpPr bwMode="auto">
              <a:xfrm>
                <a:off x="1489" y="1264"/>
                <a:ext cx="241" cy="927"/>
                <a:chOff x="1259" y="1184"/>
                <a:chExt cx="241" cy="927"/>
              </a:xfrm>
            </p:grpSpPr>
            <p:grpSp>
              <p:nvGrpSpPr>
                <p:cNvPr id="21612" name="Group 112"/>
                <p:cNvGrpSpPr>
                  <a:grpSpLocks/>
                </p:cNvGrpSpPr>
                <p:nvPr/>
              </p:nvGrpSpPr>
              <p:grpSpPr bwMode="auto">
                <a:xfrm>
                  <a:off x="1259" y="1602"/>
                  <a:ext cx="236" cy="509"/>
                  <a:chOff x="2336" y="2553"/>
                  <a:chExt cx="236" cy="509"/>
                </a:xfrm>
              </p:grpSpPr>
              <p:sp>
                <p:nvSpPr>
                  <p:cNvPr id="21619" name="Oval 113"/>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620" name="Group 114"/>
                  <p:cNvGrpSpPr>
                    <a:grpSpLocks/>
                  </p:cNvGrpSpPr>
                  <p:nvPr/>
                </p:nvGrpSpPr>
                <p:grpSpPr bwMode="auto">
                  <a:xfrm>
                    <a:off x="2336" y="2553"/>
                    <a:ext cx="236" cy="509"/>
                    <a:chOff x="1268" y="1608"/>
                    <a:chExt cx="236" cy="509"/>
                  </a:xfrm>
                </p:grpSpPr>
                <p:sp>
                  <p:nvSpPr>
                    <p:cNvPr id="21621" name="Text Box 115"/>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622" name="Text Box 116"/>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623" name="Text Box 117"/>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1613" name="Group 118"/>
                <p:cNvGrpSpPr>
                  <a:grpSpLocks/>
                </p:cNvGrpSpPr>
                <p:nvPr/>
              </p:nvGrpSpPr>
              <p:grpSpPr bwMode="auto">
                <a:xfrm>
                  <a:off x="1264" y="1184"/>
                  <a:ext cx="236" cy="509"/>
                  <a:chOff x="2336" y="2553"/>
                  <a:chExt cx="236" cy="509"/>
                </a:xfrm>
              </p:grpSpPr>
              <p:sp>
                <p:nvSpPr>
                  <p:cNvPr id="21614" name="Oval 119"/>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615" name="Group 120"/>
                  <p:cNvGrpSpPr>
                    <a:grpSpLocks/>
                  </p:cNvGrpSpPr>
                  <p:nvPr/>
                </p:nvGrpSpPr>
                <p:grpSpPr bwMode="auto">
                  <a:xfrm>
                    <a:off x="2336" y="2553"/>
                    <a:ext cx="236" cy="509"/>
                    <a:chOff x="1268" y="1608"/>
                    <a:chExt cx="236" cy="509"/>
                  </a:xfrm>
                </p:grpSpPr>
                <p:sp>
                  <p:nvSpPr>
                    <p:cNvPr id="21616" name="Text Box 121"/>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617" name="Text Box 122"/>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618" name="Text Box 123"/>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grpSp>
      <p:grpSp>
        <p:nvGrpSpPr>
          <p:cNvPr id="21518" name="Group 124"/>
          <p:cNvGrpSpPr>
            <a:grpSpLocks/>
          </p:cNvGrpSpPr>
          <p:nvPr/>
        </p:nvGrpSpPr>
        <p:grpSpPr bwMode="auto">
          <a:xfrm>
            <a:off x="5097463" y="2435225"/>
            <a:ext cx="1466850" cy="1608138"/>
            <a:chOff x="1259" y="1184"/>
            <a:chExt cx="924" cy="1013"/>
          </a:xfrm>
        </p:grpSpPr>
        <p:grpSp>
          <p:nvGrpSpPr>
            <p:cNvPr id="21554" name="Group 125"/>
            <p:cNvGrpSpPr>
              <a:grpSpLocks/>
            </p:cNvGrpSpPr>
            <p:nvPr/>
          </p:nvGrpSpPr>
          <p:grpSpPr bwMode="auto">
            <a:xfrm>
              <a:off x="1259" y="1184"/>
              <a:ext cx="471" cy="1007"/>
              <a:chOff x="1259" y="1184"/>
              <a:chExt cx="471" cy="1007"/>
            </a:xfrm>
          </p:grpSpPr>
          <p:grpSp>
            <p:nvGrpSpPr>
              <p:cNvPr id="21582" name="Group 126"/>
              <p:cNvGrpSpPr>
                <a:grpSpLocks/>
              </p:cNvGrpSpPr>
              <p:nvPr/>
            </p:nvGrpSpPr>
            <p:grpSpPr bwMode="auto">
              <a:xfrm>
                <a:off x="1259" y="1184"/>
                <a:ext cx="241" cy="927"/>
                <a:chOff x="1259" y="1184"/>
                <a:chExt cx="241" cy="927"/>
              </a:xfrm>
            </p:grpSpPr>
            <p:grpSp>
              <p:nvGrpSpPr>
                <p:cNvPr id="21596" name="Group 127"/>
                <p:cNvGrpSpPr>
                  <a:grpSpLocks/>
                </p:cNvGrpSpPr>
                <p:nvPr/>
              </p:nvGrpSpPr>
              <p:grpSpPr bwMode="auto">
                <a:xfrm>
                  <a:off x="1259" y="1602"/>
                  <a:ext cx="236" cy="509"/>
                  <a:chOff x="2336" y="2553"/>
                  <a:chExt cx="236" cy="509"/>
                </a:xfrm>
              </p:grpSpPr>
              <p:sp>
                <p:nvSpPr>
                  <p:cNvPr id="21603" name="Oval 128"/>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604" name="Group 129"/>
                  <p:cNvGrpSpPr>
                    <a:grpSpLocks/>
                  </p:cNvGrpSpPr>
                  <p:nvPr/>
                </p:nvGrpSpPr>
                <p:grpSpPr bwMode="auto">
                  <a:xfrm>
                    <a:off x="2336" y="2553"/>
                    <a:ext cx="236" cy="509"/>
                    <a:chOff x="1268" y="1608"/>
                    <a:chExt cx="236" cy="509"/>
                  </a:xfrm>
                </p:grpSpPr>
                <p:sp>
                  <p:nvSpPr>
                    <p:cNvPr id="21605" name="Text Box 130"/>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606" name="Text Box 131"/>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607" name="Text Box 132"/>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1597" name="Group 133"/>
                <p:cNvGrpSpPr>
                  <a:grpSpLocks/>
                </p:cNvGrpSpPr>
                <p:nvPr/>
              </p:nvGrpSpPr>
              <p:grpSpPr bwMode="auto">
                <a:xfrm>
                  <a:off x="1264" y="1184"/>
                  <a:ext cx="236" cy="509"/>
                  <a:chOff x="2336" y="2553"/>
                  <a:chExt cx="236" cy="509"/>
                </a:xfrm>
              </p:grpSpPr>
              <p:sp>
                <p:nvSpPr>
                  <p:cNvPr id="21598" name="Oval 134"/>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599" name="Group 135"/>
                  <p:cNvGrpSpPr>
                    <a:grpSpLocks/>
                  </p:cNvGrpSpPr>
                  <p:nvPr/>
                </p:nvGrpSpPr>
                <p:grpSpPr bwMode="auto">
                  <a:xfrm>
                    <a:off x="2336" y="2553"/>
                    <a:ext cx="236" cy="509"/>
                    <a:chOff x="1268" y="1608"/>
                    <a:chExt cx="236" cy="509"/>
                  </a:xfrm>
                </p:grpSpPr>
                <p:sp>
                  <p:nvSpPr>
                    <p:cNvPr id="21600" name="Text Box 136"/>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601" name="Text Box 137"/>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602" name="Text Box 138"/>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nvGrpSpPr>
              <p:cNvPr id="21583" name="Group 139"/>
              <p:cNvGrpSpPr>
                <a:grpSpLocks/>
              </p:cNvGrpSpPr>
              <p:nvPr/>
            </p:nvGrpSpPr>
            <p:grpSpPr bwMode="auto">
              <a:xfrm>
                <a:off x="1489" y="1264"/>
                <a:ext cx="241" cy="927"/>
                <a:chOff x="1259" y="1184"/>
                <a:chExt cx="241" cy="927"/>
              </a:xfrm>
            </p:grpSpPr>
            <p:grpSp>
              <p:nvGrpSpPr>
                <p:cNvPr id="21584" name="Group 140"/>
                <p:cNvGrpSpPr>
                  <a:grpSpLocks/>
                </p:cNvGrpSpPr>
                <p:nvPr/>
              </p:nvGrpSpPr>
              <p:grpSpPr bwMode="auto">
                <a:xfrm>
                  <a:off x="1259" y="1602"/>
                  <a:ext cx="236" cy="509"/>
                  <a:chOff x="2336" y="2553"/>
                  <a:chExt cx="236" cy="509"/>
                </a:xfrm>
              </p:grpSpPr>
              <p:sp>
                <p:nvSpPr>
                  <p:cNvPr id="21591" name="Oval 141"/>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592" name="Group 142"/>
                  <p:cNvGrpSpPr>
                    <a:grpSpLocks/>
                  </p:cNvGrpSpPr>
                  <p:nvPr/>
                </p:nvGrpSpPr>
                <p:grpSpPr bwMode="auto">
                  <a:xfrm>
                    <a:off x="2336" y="2553"/>
                    <a:ext cx="236" cy="509"/>
                    <a:chOff x="1268" y="1608"/>
                    <a:chExt cx="236" cy="509"/>
                  </a:xfrm>
                </p:grpSpPr>
                <p:sp>
                  <p:nvSpPr>
                    <p:cNvPr id="21593" name="Text Box 143"/>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594" name="Text Box 144"/>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595" name="Text Box 145"/>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1585" name="Group 146"/>
                <p:cNvGrpSpPr>
                  <a:grpSpLocks/>
                </p:cNvGrpSpPr>
                <p:nvPr/>
              </p:nvGrpSpPr>
              <p:grpSpPr bwMode="auto">
                <a:xfrm>
                  <a:off x="1264" y="1184"/>
                  <a:ext cx="236" cy="509"/>
                  <a:chOff x="2336" y="2553"/>
                  <a:chExt cx="236" cy="509"/>
                </a:xfrm>
              </p:grpSpPr>
              <p:sp>
                <p:nvSpPr>
                  <p:cNvPr id="21586" name="Oval 147"/>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587" name="Group 148"/>
                  <p:cNvGrpSpPr>
                    <a:grpSpLocks/>
                  </p:cNvGrpSpPr>
                  <p:nvPr/>
                </p:nvGrpSpPr>
                <p:grpSpPr bwMode="auto">
                  <a:xfrm>
                    <a:off x="2336" y="2553"/>
                    <a:ext cx="236" cy="509"/>
                    <a:chOff x="1268" y="1608"/>
                    <a:chExt cx="236" cy="509"/>
                  </a:xfrm>
                </p:grpSpPr>
                <p:sp>
                  <p:nvSpPr>
                    <p:cNvPr id="21588" name="Text Box 149"/>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589" name="Text Box 150"/>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590" name="Text Box 151"/>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grpSp>
          <p:nvGrpSpPr>
            <p:cNvPr id="21555" name="Group 152"/>
            <p:cNvGrpSpPr>
              <a:grpSpLocks/>
            </p:cNvGrpSpPr>
            <p:nvPr/>
          </p:nvGrpSpPr>
          <p:grpSpPr bwMode="auto">
            <a:xfrm>
              <a:off x="1712" y="1190"/>
              <a:ext cx="471" cy="1007"/>
              <a:chOff x="1259" y="1184"/>
              <a:chExt cx="471" cy="1007"/>
            </a:xfrm>
          </p:grpSpPr>
          <p:grpSp>
            <p:nvGrpSpPr>
              <p:cNvPr id="21556" name="Group 153"/>
              <p:cNvGrpSpPr>
                <a:grpSpLocks/>
              </p:cNvGrpSpPr>
              <p:nvPr/>
            </p:nvGrpSpPr>
            <p:grpSpPr bwMode="auto">
              <a:xfrm>
                <a:off x="1259" y="1184"/>
                <a:ext cx="241" cy="927"/>
                <a:chOff x="1259" y="1184"/>
                <a:chExt cx="241" cy="927"/>
              </a:xfrm>
            </p:grpSpPr>
            <p:grpSp>
              <p:nvGrpSpPr>
                <p:cNvPr id="21570" name="Group 154"/>
                <p:cNvGrpSpPr>
                  <a:grpSpLocks/>
                </p:cNvGrpSpPr>
                <p:nvPr/>
              </p:nvGrpSpPr>
              <p:grpSpPr bwMode="auto">
                <a:xfrm>
                  <a:off x="1259" y="1602"/>
                  <a:ext cx="236" cy="509"/>
                  <a:chOff x="2336" y="2553"/>
                  <a:chExt cx="236" cy="509"/>
                </a:xfrm>
              </p:grpSpPr>
              <p:sp>
                <p:nvSpPr>
                  <p:cNvPr id="21577" name="Oval 155"/>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578" name="Group 156"/>
                  <p:cNvGrpSpPr>
                    <a:grpSpLocks/>
                  </p:cNvGrpSpPr>
                  <p:nvPr/>
                </p:nvGrpSpPr>
                <p:grpSpPr bwMode="auto">
                  <a:xfrm>
                    <a:off x="2336" y="2553"/>
                    <a:ext cx="236" cy="509"/>
                    <a:chOff x="1268" y="1608"/>
                    <a:chExt cx="236" cy="509"/>
                  </a:xfrm>
                </p:grpSpPr>
                <p:sp>
                  <p:nvSpPr>
                    <p:cNvPr id="21579" name="Text Box 157"/>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580" name="Text Box 158"/>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581" name="Text Box 159"/>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1571" name="Group 160"/>
                <p:cNvGrpSpPr>
                  <a:grpSpLocks/>
                </p:cNvGrpSpPr>
                <p:nvPr/>
              </p:nvGrpSpPr>
              <p:grpSpPr bwMode="auto">
                <a:xfrm>
                  <a:off x="1264" y="1184"/>
                  <a:ext cx="236" cy="509"/>
                  <a:chOff x="2336" y="2553"/>
                  <a:chExt cx="236" cy="509"/>
                </a:xfrm>
              </p:grpSpPr>
              <p:sp>
                <p:nvSpPr>
                  <p:cNvPr id="21572" name="Oval 161"/>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573" name="Group 162"/>
                  <p:cNvGrpSpPr>
                    <a:grpSpLocks/>
                  </p:cNvGrpSpPr>
                  <p:nvPr/>
                </p:nvGrpSpPr>
                <p:grpSpPr bwMode="auto">
                  <a:xfrm>
                    <a:off x="2336" y="2553"/>
                    <a:ext cx="236" cy="509"/>
                    <a:chOff x="1268" y="1608"/>
                    <a:chExt cx="236" cy="509"/>
                  </a:xfrm>
                </p:grpSpPr>
                <p:sp>
                  <p:nvSpPr>
                    <p:cNvPr id="21574" name="Text Box 163"/>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575" name="Text Box 164"/>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576" name="Text Box 165"/>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nvGrpSpPr>
              <p:cNvPr id="21557" name="Group 166"/>
              <p:cNvGrpSpPr>
                <a:grpSpLocks/>
              </p:cNvGrpSpPr>
              <p:nvPr/>
            </p:nvGrpSpPr>
            <p:grpSpPr bwMode="auto">
              <a:xfrm>
                <a:off x="1489" y="1264"/>
                <a:ext cx="241" cy="927"/>
                <a:chOff x="1259" y="1184"/>
                <a:chExt cx="241" cy="927"/>
              </a:xfrm>
            </p:grpSpPr>
            <p:grpSp>
              <p:nvGrpSpPr>
                <p:cNvPr id="21558" name="Group 167"/>
                <p:cNvGrpSpPr>
                  <a:grpSpLocks/>
                </p:cNvGrpSpPr>
                <p:nvPr/>
              </p:nvGrpSpPr>
              <p:grpSpPr bwMode="auto">
                <a:xfrm>
                  <a:off x="1259" y="1602"/>
                  <a:ext cx="236" cy="509"/>
                  <a:chOff x="2336" y="2553"/>
                  <a:chExt cx="236" cy="509"/>
                </a:xfrm>
              </p:grpSpPr>
              <p:sp>
                <p:nvSpPr>
                  <p:cNvPr id="21565" name="Oval 168"/>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566" name="Group 169"/>
                  <p:cNvGrpSpPr>
                    <a:grpSpLocks/>
                  </p:cNvGrpSpPr>
                  <p:nvPr/>
                </p:nvGrpSpPr>
                <p:grpSpPr bwMode="auto">
                  <a:xfrm>
                    <a:off x="2336" y="2553"/>
                    <a:ext cx="236" cy="509"/>
                    <a:chOff x="1268" y="1608"/>
                    <a:chExt cx="236" cy="509"/>
                  </a:xfrm>
                </p:grpSpPr>
                <p:sp>
                  <p:nvSpPr>
                    <p:cNvPr id="21567" name="Text Box 170"/>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568" name="Text Box 171"/>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569" name="Text Box 172"/>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1559" name="Group 173"/>
                <p:cNvGrpSpPr>
                  <a:grpSpLocks/>
                </p:cNvGrpSpPr>
                <p:nvPr/>
              </p:nvGrpSpPr>
              <p:grpSpPr bwMode="auto">
                <a:xfrm>
                  <a:off x="1264" y="1184"/>
                  <a:ext cx="236" cy="509"/>
                  <a:chOff x="2336" y="2553"/>
                  <a:chExt cx="236" cy="509"/>
                </a:xfrm>
              </p:grpSpPr>
              <p:sp>
                <p:nvSpPr>
                  <p:cNvPr id="21560" name="Oval 174"/>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561" name="Group 175"/>
                  <p:cNvGrpSpPr>
                    <a:grpSpLocks/>
                  </p:cNvGrpSpPr>
                  <p:nvPr/>
                </p:nvGrpSpPr>
                <p:grpSpPr bwMode="auto">
                  <a:xfrm>
                    <a:off x="2336" y="2553"/>
                    <a:ext cx="236" cy="509"/>
                    <a:chOff x="1268" y="1608"/>
                    <a:chExt cx="236" cy="509"/>
                  </a:xfrm>
                </p:grpSpPr>
                <p:sp>
                  <p:nvSpPr>
                    <p:cNvPr id="21562" name="Text Box 176"/>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563" name="Text Box 177"/>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564" name="Text Box 178"/>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grpSp>
      <p:grpSp>
        <p:nvGrpSpPr>
          <p:cNvPr id="21519" name="Group 179"/>
          <p:cNvGrpSpPr>
            <a:grpSpLocks/>
          </p:cNvGrpSpPr>
          <p:nvPr/>
        </p:nvGrpSpPr>
        <p:grpSpPr bwMode="auto">
          <a:xfrm>
            <a:off x="6535738" y="2463800"/>
            <a:ext cx="747712" cy="1598613"/>
            <a:chOff x="1259" y="1184"/>
            <a:chExt cx="471" cy="1007"/>
          </a:xfrm>
        </p:grpSpPr>
        <p:grpSp>
          <p:nvGrpSpPr>
            <p:cNvPr id="21528" name="Group 180"/>
            <p:cNvGrpSpPr>
              <a:grpSpLocks/>
            </p:cNvGrpSpPr>
            <p:nvPr/>
          </p:nvGrpSpPr>
          <p:grpSpPr bwMode="auto">
            <a:xfrm>
              <a:off x="1259" y="1184"/>
              <a:ext cx="241" cy="927"/>
              <a:chOff x="1259" y="1184"/>
              <a:chExt cx="241" cy="927"/>
            </a:xfrm>
          </p:grpSpPr>
          <p:grpSp>
            <p:nvGrpSpPr>
              <p:cNvPr id="21542" name="Group 181"/>
              <p:cNvGrpSpPr>
                <a:grpSpLocks/>
              </p:cNvGrpSpPr>
              <p:nvPr/>
            </p:nvGrpSpPr>
            <p:grpSpPr bwMode="auto">
              <a:xfrm>
                <a:off x="1259" y="1602"/>
                <a:ext cx="236" cy="509"/>
                <a:chOff x="2336" y="2553"/>
                <a:chExt cx="236" cy="509"/>
              </a:xfrm>
            </p:grpSpPr>
            <p:sp>
              <p:nvSpPr>
                <p:cNvPr id="21549" name="Oval 182"/>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550" name="Group 183"/>
                <p:cNvGrpSpPr>
                  <a:grpSpLocks/>
                </p:cNvGrpSpPr>
                <p:nvPr/>
              </p:nvGrpSpPr>
              <p:grpSpPr bwMode="auto">
                <a:xfrm>
                  <a:off x="2336" y="2553"/>
                  <a:ext cx="236" cy="509"/>
                  <a:chOff x="1268" y="1608"/>
                  <a:chExt cx="236" cy="509"/>
                </a:xfrm>
              </p:grpSpPr>
              <p:sp>
                <p:nvSpPr>
                  <p:cNvPr id="21551" name="Text Box 184"/>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552" name="Text Box 185"/>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553" name="Text Box 186"/>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1543" name="Group 187"/>
              <p:cNvGrpSpPr>
                <a:grpSpLocks/>
              </p:cNvGrpSpPr>
              <p:nvPr/>
            </p:nvGrpSpPr>
            <p:grpSpPr bwMode="auto">
              <a:xfrm>
                <a:off x="1264" y="1184"/>
                <a:ext cx="236" cy="509"/>
                <a:chOff x="2336" y="2553"/>
                <a:chExt cx="236" cy="509"/>
              </a:xfrm>
            </p:grpSpPr>
            <p:sp>
              <p:nvSpPr>
                <p:cNvPr id="21544" name="Oval 188"/>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545" name="Group 189"/>
                <p:cNvGrpSpPr>
                  <a:grpSpLocks/>
                </p:cNvGrpSpPr>
                <p:nvPr/>
              </p:nvGrpSpPr>
              <p:grpSpPr bwMode="auto">
                <a:xfrm>
                  <a:off x="2336" y="2553"/>
                  <a:ext cx="236" cy="509"/>
                  <a:chOff x="1268" y="1608"/>
                  <a:chExt cx="236" cy="509"/>
                </a:xfrm>
              </p:grpSpPr>
              <p:sp>
                <p:nvSpPr>
                  <p:cNvPr id="21546" name="Text Box 190"/>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547" name="Text Box 191"/>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548" name="Text Box 192"/>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nvGrpSpPr>
            <p:cNvPr id="21529" name="Group 193"/>
            <p:cNvGrpSpPr>
              <a:grpSpLocks/>
            </p:cNvGrpSpPr>
            <p:nvPr/>
          </p:nvGrpSpPr>
          <p:grpSpPr bwMode="auto">
            <a:xfrm>
              <a:off x="1489" y="1264"/>
              <a:ext cx="241" cy="927"/>
              <a:chOff x="1259" y="1184"/>
              <a:chExt cx="241" cy="927"/>
            </a:xfrm>
          </p:grpSpPr>
          <p:grpSp>
            <p:nvGrpSpPr>
              <p:cNvPr id="21530" name="Group 194"/>
              <p:cNvGrpSpPr>
                <a:grpSpLocks/>
              </p:cNvGrpSpPr>
              <p:nvPr/>
            </p:nvGrpSpPr>
            <p:grpSpPr bwMode="auto">
              <a:xfrm>
                <a:off x="1259" y="1602"/>
                <a:ext cx="236" cy="509"/>
                <a:chOff x="2336" y="2553"/>
                <a:chExt cx="236" cy="509"/>
              </a:xfrm>
            </p:grpSpPr>
            <p:sp>
              <p:nvSpPr>
                <p:cNvPr id="21537" name="Oval 195"/>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538" name="Group 196"/>
                <p:cNvGrpSpPr>
                  <a:grpSpLocks/>
                </p:cNvGrpSpPr>
                <p:nvPr/>
              </p:nvGrpSpPr>
              <p:grpSpPr bwMode="auto">
                <a:xfrm>
                  <a:off x="2336" y="2553"/>
                  <a:ext cx="236" cy="509"/>
                  <a:chOff x="1268" y="1608"/>
                  <a:chExt cx="236" cy="509"/>
                </a:xfrm>
              </p:grpSpPr>
              <p:sp>
                <p:nvSpPr>
                  <p:cNvPr id="21539" name="Text Box 197"/>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540" name="Text Box 198"/>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541" name="Text Box 199"/>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nvGrpSpPr>
              <p:cNvPr id="21531" name="Group 200"/>
              <p:cNvGrpSpPr>
                <a:grpSpLocks/>
              </p:cNvGrpSpPr>
              <p:nvPr/>
            </p:nvGrpSpPr>
            <p:grpSpPr bwMode="auto">
              <a:xfrm>
                <a:off x="1264" y="1184"/>
                <a:ext cx="236" cy="509"/>
                <a:chOff x="2336" y="2553"/>
                <a:chExt cx="236" cy="509"/>
              </a:xfrm>
            </p:grpSpPr>
            <p:sp>
              <p:nvSpPr>
                <p:cNvPr id="21532" name="Oval 201"/>
                <p:cNvSpPr>
                  <a:spLocks noChangeArrowheads="1"/>
                </p:cNvSpPr>
                <p:nvPr/>
              </p:nvSpPr>
              <p:spPr bwMode="auto">
                <a:xfrm>
                  <a:off x="2405" y="2742"/>
                  <a:ext cx="90" cy="1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21533" name="Group 202"/>
                <p:cNvGrpSpPr>
                  <a:grpSpLocks/>
                </p:cNvGrpSpPr>
                <p:nvPr/>
              </p:nvGrpSpPr>
              <p:grpSpPr bwMode="auto">
                <a:xfrm>
                  <a:off x="2336" y="2553"/>
                  <a:ext cx="236" cy="509"/>
                  <a:chOff x="1268" y="1608"/>
                  <a:chExt cx="236" cy="509"/>
                </a:xfrm>
              </p:grpSpPr>
              <p:sp>
                <p:nvSpPr>
                  <p:cNvPr id="21534" name="Text Box 203"/>
                  <p:cNvSpPr txBox="1">
                    <a:spLocks noChangeArrowheads="1"/>
                  </p:cNvSpPr>
                  <p:nvPr/>
                </p:nvSpPr>
                <p:spPr bwMode="auto">
                  <a:xfrm>
                    <a:off x="1271" y="1733"/>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a:t>
                    </a:r>
                    <a:endParaRPr lang="en-US" sz="2000" baseline="-25000"/>
                  </a:p>
                </p:txBody>
              </p:sp>
              <p:sp>
                <p:nvSpPr>
                  <p:cNvPr id="21535" name="Text Box 204"/>
                  <p:cNvSpPr txBox="1">
                    <a:spLocks noChangeArrowheads="1"/>
                  </p:cNvSpPr>
                  <p:nvPr/>
                </p:nvSpPr>
                <p:spPr bwMode="auto">
                  <a:xfrm>
                    <a:off x="1268" y="1608"/>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sp>
                <p:nvSpPr>
                  <p:cNvPr id="21536" name="Text Box 205"/>
                  <p:cNvSpPr txBox="1">
                    <a:spLocks noChangeArrowheads="1"/>
                  </p:cNvSpPr>
                  <p:nvPr/>
                </p:nvSpPr>
                <p:spPr bwMode="auto">
                  <a:xfrm>
                    <a:off x="1272" y="1859"/>
                    <a:ext cx="2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H</a:t>
                    </a:r>
                    <a:endParaRPr lang="en-US" sz="2000" baseline="-25000"/>
                  </a:p>
                </p:txBody>
              </p:sp>
            </p:grpSp>
          </p:grpSp>
        </p:grpSp>
      </p:grpSp>
      <p:sp>
        <p:nvSpPr>
          <p:cNvPr id="21520" name="Oval 216"/>
          <p:cNvSpPr>
            <a:spLocks noChangeArrowheads="1"/>
          </p:cNvSpPr>
          <p:nvPr/>
        </p:nvSpPr>
        <p:spPr bwMode="auto">
          <a:xfrm>
            <a:off x="7173913" y="1978025"/>
            <a:ext cx="698500" cy="630238"/>
          </a:xfrm>
          <a:prstGeom prst="ellipse">
            <a:avLst/>
          </a:prstGeom>
          <a:noFill/>
          <a:ln w="254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21521" name="Oval 217"/>
          <p:cNvSpPr>
            <a:spLocks noChangeArrowheads="1"/>
          </p:cNvSpPr>
          <p:nvPr/>
        </p:nvSpPr>
        <p:spPr bwMode="auto">
          <a:xfrm>
            <a:off x="7223125" y="5562600"/>
            <a:ext cx="698500" cy="630238"/>
          </a:xfrm>
          <a:prstGeom prst="ellipse">
            <a:avLst/>
          </a:prstGeom>
          <a:noFill/>
          <a:ln w="254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21522" name="Rectangle 218"/>
          <p:cNvSpPr>
            <a:spLocks noChangeArrowheads="1"/>
          </p:cNvSpPr>
          <p:nvPr/>
        </p:nvSpPr>
        <p:spPr bwMode="auto">
          <a:xfrm>
            <a:off x="3295650" y="3938588"/>
            <a:ext cx="2095500" cy="5143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1523" name="Rectangle 219"/>
          <p:cNvSpPr>
            <a:spLocks noChangeArrowheads="1"/>
          </p:cNvSpPr>
          <p:nvPr/>
        </p:nvSpPr>
        <p:spPr bwMode="auto">
          <a:xfrm>
            <a:off x="4103688" y="2152650"/>
            <a:ext cx="2552700" cy="2476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1524" name="Rectangle 220"/>
          <p:cNvSpPr>
            <a:spLocks noChangeArrowheads="1"/>
          </p:cNvSpPr>
          <p:nvPr/>
        </p:nvSpPr>
        <p:spPr bwMode="auto">
          <a:xfrm>
            <a:off x="1104900" y="2071688"/>
            <a:ext cx="2971800" cy="381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1525" name="Text Box 6"/>
          <p:cNvSpPr txBox="1">
            <a:spLocks noChangeArrowheads="1"/>
          </p:cNvSpPr>
          <p:nvPr/>
        </p:nvSpPr>
        <p:spPr bwMode="auto">
          <a:xfrm>
            <a:off x="1703388" y="2117725"/>
            <a:ext cx="438150"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3600">
                <a:solidFill>
                  <a:srgbClr val="FF0000"/>
                </a:solidFill>
                <a:cs typeface="Arial" charset="0"/>
              </a:rPr>
              <a:t>1</a:t>
            </a:r>
          </a:p>
        </p:txBody>
      </p:sp>
      <p:sp>
        <p:nvSpPr>
          <p:cNvPr id="21526" name="Oval 221"/>
          <p:cNvSpPr>
            <a:spLocks noChangeArrowheads="1"/>
          </p:cNvSpPr>
          <p:nvPr/>
        </p:nvSpPr>
        <p:spPr bwMode="auto">
          <a:xfrm>
            <a:off x="2087563" y="2187575"/>
            <a:ext cx="698500" cy="630238"/>
          </a:xfrm>
          <a:prstGeom prst="ellipse">
            <a:avLst/>
          </a:prstGeom>
          <a:noFill/>
          <a:ln w="254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21527" name="Rectangle 211"/>
          <p:cNvSpPr>
            <a:spLocks noChangeArrowheads="1"/>
          </p:cNvSpPr>
          <p:nvPr/>
        </p:nvSpPr>
        <p:spPr bwMode="auto">
          <a:xfrm>
            <a:off x="55563" y="6391275"/>
            <a:ext cx="474918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dirty="0"/>
              <a:t>Fig 3.7c Brock </a:t>
            </a:r>
            <a:r>
              <a:rPr lang="en-US" sz="2000" b="1" dirty="0" smtClean="0"/>
              <a:t>“Biology </a:t>
            </a:r>
            <a:r>
              <a:rPr lang="en-US" sz="2000" b="1" dirty="0"/>
              <a:t>of </a:t>
            </a:r>
            <a:r>
              <a:rPr lang="en-US" sz="2000" b="1" dirty="0" smtClean="0"/>
              <a:t>Microorganisms”</a:t>
            </a:r>
            <a:endParaRPr lang="en-US" sz="2000" b="1"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Line 14"/>
          <p:cNvSpPr>
            <a:spLocks noChangeShapeType="1"/>
          </p:cNvSpPr>
          <p:nvPr/>
        </p:nvSpPr>
        <p:spPr bwMode="auto">
          <a:xfrm>
            <a:off x="5224463" y="2000250"/>
            <a:ext cx="182562" cy="1588"/>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grpSp>
        <p:nvGrpSpPr>
          <p:cNvPr id="22531" name="Group 19"/>
          <p:cNvGrpSpPr>
            <a:grpSpLocks/>
          </p:cNvGrpSpPr>
          <p:nvPr/>
        </p:nvGrpSpPr>
        <p:grpSpPr bwMode="auto">
          <a:xfrm rot="-5400000">
            <a:off x="3852068" y="59532"/>
            <a:ext cx="4386263" cy="5473700"/>
            <a:chOff x="1292" y="572"/>
            <a:chExt cx="3230" cy="4165"/>
          </a:xfrm>
        </p:grpSpPr>
        <p:pic>
          <p:nvPicPr>
            <p:cNvPr id="22536" name="Picture 6"/>
            <p:cNvPicPr>
              <a:picLocks noChangeAspect="1" noChangeArrowheads="1"/>
            </p:cNvPicPr>
            <p:nvPr/>
          </p:nvPicPr>
          <p:blipFill>
            <a:blip r:embed="rId3">
              <a:extLst>
                <a:ext uri="{28A0092B-C50C-407E-A947-70E740481C1C}">
                  <a14:useLocalDpi xmlns:a14="http://schemas.microsoft.com/office/drawing/2010/main" val="0"/>
                </a:ext>
              </a:extLst>
            </a:blip>
            <a:srcRect b="2893"/>
            <a:stretch>
              <a:fillRect/>
            </a:stretch>
          </p:blipFill>
          <p:spPr bwMode="auto">
            <a:xfrm>
              <a:off x="1338" y="709"/>
              <a:ext cx="3184" cy="4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7" name="Rectangle 18"/>
            <p:cNvSpPr>
              <a:spLocks noChangeArrowheads="1"/>
            </p:cNvSpPr>
            <p:nvPr/>
          </p:nvSpPr>
          <p:spPr bwMode="auto">
            <a:xfrm>
              <a:off x="1292" y="572"/>
              <a:ext cx="3221" cy="167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grpSp>
      <p:pic>
        <p:nvPicPr>
          <p:cNvPr id="22532" name="Picture 2" descr="D:\images\06_Unlabeled_Images\06_09_unsaturated_hydroca-U.jpg"/>
          <p:cNvPicPr>
            <a:picLocks noChangeAspect="1" noChangeArrowheads="1"/>
          </p:cNvPicPr>
          <p:nvPr/>
        </p:nvPicPr>
        <p:blipFill>
          <a:blip r:embed="rId4">
            <a:extLst>
              <a:ext uri="{28A0092B-C50C-407E-A947-70E740481C1C}">
                <a14:useLocalDpi xmlns:a14="http://schemas.microsoft.com/office/drawing/2010/main" val="0"/>
              </a:ext>
            </a:extLst>
          </a:blip>
          <a:srcRect l="74269" t="37312"/>
          <a:stretch>
            <a:fillRect/>
          </a:stretch>
        </p:blipFill>
        <p:spPr bwMode="auto">
          <a:xfrm>
            <a:off x="1882775" y="1884363"/>
            <a:ext cx="1708150" cy="331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TextBox 11"/>
          <p:cNvSpPr txBox="1">
            <a:spLocks noChangeArrowheads="1"/>
          </p:cNvSpPr>
          <p:nvPr/>
        </p:nvSpPr>
        <p:spPr bwMode="auto">
          <a:xfrm>
            <a:off x="2062163" y="1393825"/>
            <a:ext cx="2147887"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CA" sz="1800"/>
              <a:t>Phospholipid</a:t>
            </a:r>
          </a:p>
        </p:txBody>
      </p:sp>
      <p:sp>
        <p:nvSpPr>
          <p:cNvPr id="22534" name="Text Box 21"/>
          <p:cNvSpPr txBox="1">
            <a:spLocks noChangeArrowheads="1"/>
          </p:cNvSpPr>
          <p:nvPr/>
        </p:nvSpPr>
        <p:spPr bwMode="auto">
          <a:xfrm>
            <a:off x="292100" y="5000625"/>
            <a:ext cx="85598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dirty="0">
                <a:solidFill>
                  <a:schemeClr val="tx2"/>
                </a:solidFill>
                <a:latin typeface="+mn-lt"/>
              </a:rPr>
              <a:t>Phospholipids form bilayers that are non-polar in the middle.</a:t>
            </a:r>
          </a:p>
        </p:txBody>
      </p:sp>
      <p:sp>
        <p:nvSpPr>
          <p:cNvPr id="22535" name="Rectangle 12"/>
          <p:cNvSpPr>
            <a:spLocks noChangeArrowheads="1"/>
          </p:cNvSpPr>
          <p:nvPr/>
        </p:nvSpPr>
        <p:spPr bwMode="auto">
          <a:xfrm>
            <a:off x="57150" y="6086475"/>
            <a:ext cx="3678238"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a:t>Left: </a:t>
            </a:r>
            <a:r>
              <a:rPr lang="en-CA" sz="2000" b="1"/>
              <a:t>Fig 6.9 Biological sciences</a:t>
            </a:r>
            <a:endParaRPr lang="en-US" sz="2000" b="1"/>
          </a:p>
          <a:p>
            <a:r>
              <a:rPr lang="en-US" sz="2000" b="1"/>
              <a:t>Right: </a:t>
            </a:r>
            <a:r>
              <a:rPr lang="en-CA" sz="2000" b="1"/>
              <a:t>Fig 6.5 Biological sciences</a:t>
            </a:r>
            <a:r>
              <a:rPr lang="en-US" sz="2000" b="1"/>
              <a:t>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3"/>
          <p:cNvSpPr txBox="1">
            <a:spLocks noChangeArrowheads="1"/>
          </p:cNvSpPr>
          <p:nvPr/>
        </p:nvSpPr>
        <p:spPr bwMode="auto">
          <a:xfrm>
            <a:off x="684213" y="765175"/>
            <a:ext cx="7874000" cy="206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800" b="1" dirty="0">
                <a:latin typeface="+mn-lt"/>
              </a:rPr>
              <a:t>What sort of barrier is a this bilayer?</a:t>
            </a:r>
            <a:r>
              <a:rPr lang="en-US" sz="3200" dirty="0">
                <a:latin typeface="+mn-lt"/>
              </a:rPr>
              <a:t> </a:t>
            </a:r>
          </a:p>
          <a:p>
            <a:pPr eaLnBrk="1" hangingPunct="1"/>
            <a:endParaRPr lang="en-US" dirty="0">
              <a:latin typeface="+mn-lt"/>
            </a:endParaRPr>
          </a:p>
          <a:p>
            <a:pPr eaLnBrk="1" hangingPunct="1"/>
            <a:r>
              <a:rPr lang="en-US" dirty="0">
                <a:latin typeface="+mn-lt"/>
              </a:rPr>
              <a:t>We can use a dual-chamber container separated by a membrane to test the permeability of a membrane to different molecules.</a:t>
            </a:r>
            <a:endParaRPr lang="en-US" sz="3200" dirty="0">
              <a:latin typeface="+mn-lt"/>
            </a:endParaRPr>
          </a:p>
        </p:txBody>
      </p:sp>
      <p:grpSp>
        <p:nvGrpSpPr>
          <p:cNvPr id="23555" name="Group 1028"/>
          <p:cNvGrpSpPr>
            <a:grpSpLocks/>
          </p:cNvGrpSpPr>
          <p:nvPr/>
        </p:nvGrpSpPr>
        <p:grpSpPr bwMode="auto">
          <a:xfrm>
            <a:off x="682625" y="3076575"/>
            <a:ext cx="7777163" cy="2581275"/>
            <a:chOff x="473" y="2551"/>
            <a:chExt cx="4899" cy="1626"/>
          </a:xfrm>
        </p:grpSpPr>
        <p:pic>
          <p:nvPicPr>
            <p:cNvPr id="23557" name="Picture 2"/>
            <p:cNvPicPr>
              <a:picLocks noChangeAspect="1" noChangeArrowheads="1"/>
            </p:cNvPicPr>
            <p:nvPr/>
          </p:nvPicPr>
          <p:blipFill>
            <a:blip r:embed="rId3">
              <a:extLst>
                <a:ext uri="{28A0092B-C50C-407E-A947-70E740481C1C}">
                  <a14:useLocalDpi xmlns:a14="http://schemas.microsoft.com/office/drawing/2010/main" val="0"/>
                </a:ext>
              </a:extLst>
            </a:blip>
            <a:srcRect t="9123" r="51947" b="15424"/>
            <a:stretch>
              <a:fillRect/>
            </a:stretch>
          </p:blipFill>
          <p:spPr bwMode="auto">
            <a:xfrm>
              <a:off x="3714" y="2568"/>
              <a:ext cx="1658" cy="1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4"/>
            <p:cNvPicPr>
              <a:picLocks noChangeAspect="1" noChangeArrowheads="1"/>
            </p:cNvPicPr>
            <p:nvPr/>
          </p:nvPicPr>
          <p:blipFill>
            <a:blip r:embed="rId4">
              <a:extLst>
                <a:ext uri="{28A0092B-C50C-407E-A947-70E740481C1C}">
                  <a14:useLocalDpi xmlns:a14="http://schemas.microsoft.com/office/drawing/2010/main" val="0"/>
                </a:ext>
              </a:extLst>
            </a:blip>
            <a:srcRect l="4939" t="10493" b="4697"/>
            <a:stretch>
              <a:fillRect/>
            </a:stretch>
          </p:blipFill>
          <p:spPr bwMode="auto">
            <a:xfrm>
              <a:off x="473" y="2551"/>
              <a:ext cx="2824" cy="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3556" name="Rectangle 1029"/>
          <p:cNvSpPr>
            <a:spLocks noChangeArrowheads="1"/>
          </p:cNvSpPr>
          <p:nvPr/>
        </p:nvSpPr>
        <p:spPr bwMode="auto">
          <a:xfrm>
            <a:off x="55563" y="6381750"/>
            <a:ext cx="5133975"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Fig 6.7b and Fig 7.6c Biological Sciences</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631825" y="2205038"/>
            <a:ext cx="7772400" cy="2971800"/>
          </a:xfrm>
          <a:prstGeom prst="rect">
            <a:avLst/>
          </a:prstGeom>
          <a:gradFill rotWithShape="1">
            <a:gsLst>
              <a:gs pos="0">
                <a:schemeClr val="accent2"/>
              </a:gs>
              <a:gs pos="100000">
                <a:schemeClr val="accent2">
                  <a:gamma/>
                  <a:shade val="41176"/>
                  <a:invGamma/>
                </a:schemeClr>
              </a:gs>
            </a:gsLst>
            <a:lin ang="5400000" scaled="1"/>
          </a:gradFill>
          <a:ln w="9525">
            <a:solidFill>
              <a:schemeClr val="tx1"/>
            </a:solidFill>
            <a:miter lim="800000"/>
            <a:headEnd/>
            <a:tailEnd/>
          </a:ln>
          <a:effectLst/>
        </p:spPr>
        <p:txBody>
          <a:bodyPr wrap="none" anchor="ctr"/>
          <a:lstStyle/>
          <a:p>
            <a:pPr algn="ctr">
              <a:defRPr/>
            </a:pPr>
            <a:endParaRPr lang="en-US" sz="1800">
              <a:latin typeface="Calibri" charset="0"/>
              <a:ea typeface="ＭＳ Ｐゴシック" charset="-128"/>
            </a:endParaRPr>
          </a:p>
        </p:txBody>
      </p:sp>
      <p:sp>
        <p:nvSpPr>
          <p:cNvPr id="25603" name="Line 3"/>
          <p:cNvSpPr>
            <a:spLocks noChangeShapeType="1"/>
          </p:cNvSpPr>
          <p:nvPr/>
        </p:nvSpPr>
        <p:spPr bwMode="auto">
          <a:xfrm flipV="1">
            <a:off x="2841625" y="3087688"/>
            <a:ext cx="0" cy="9429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5604" name="Line 4"/>
          <p:cNvSpPr>
            <a:spLocks noChangeShapeType="1"/>
          </p:cNvSpPr>
          <p:nvPr/>
        </p:nvSpPr>
        <p:spPr bwMode="auto">
          <a:xfrm flipV="1">
            <a:off x="3163888" y="3087688"/>
            <a:ext cx="0" cy="685800"/>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5605" name="Line 5"/>
          <p:cNvSpPr>
            <a:spLocks noChangeShapeType="1"/>
          </p:cNvSpPr>
          <p:nvPr/>
        </p:nvSpPr>
        <p:spPr bwMode="auto">
          <a:xfrm flipV="1">
            <a:off x="3403600" y="3087688"/>
            <a:ext cx="0" cy="2571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5606" name="Line 6"/>
          <p:cNvSpPr>
            <a:spLocks noChangeShapeType="1"/>
          </p:cNvSpPr>
          <p:nvPr/>
        </p:nvSpPr>
        <p:spPr bwMode="auto">
          <a:xfrm flipV="1">
            <a:off x="4681538" y="3011488"/>
            <a:ext cx="0" cy="9429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5607" name="Line 7"/>
          <p:cNvSpPr>
            <a:spLocks noChangeShapeType="1"/>
          </p:cNvSpPr>
          <p:nvPr/>
        </p:nvSpPr>
        <p:spPr bwMode="auto">
          <a:xfrm flipV="1">
            <a:off x="5653088" y="3087688"/>
            <a:ext cx="0" cy="6000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5608" name="Line 8"/>
          <p:cNvSpPr>
            <a:spLocks noChangeShapeType="1"/>
          </p:cNvSpPr>
          <p:nvPr/>
        </p:nvSpPr>
        <p:spPr bwMode="auto">
          <a:xfrm flipV="1">
            <a:off x="6777038" y="3087688"/>
            <a:ext cx="0" cy="857250"/>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5609" name="Line 9"/>
          <p:cNvSpPr>
            <a:spLocks noChangeShapeType="1"/>
          </p:cNvSpPr>
          <p:nvPr/>
        </p:nvSpPr>
        <p:spPr bwMode="auto">
          <a:xfrm flipV="1">
            <a:off x="7097713" y="3087688"/>
            <a:ext cx="0" cy="42862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5610" name="Text Box 10"/>
          <p:cNvSpPr txBox="1">
            <a:spLocks noChangeArrowheads="1"/>
          </p:cNvSpPr>
          <p:nvPr/>
        </p:nvSpPr>
        <p:spPr bwMode="auto">
          <a:xfrm>
            <a:off x="6919913" y="3494088"/>
            <a:ext cx="1081087"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H</a:t>
            </a:r>
            <a:r>
              <a:rPr lang="en-US" sz="1800" b="1" baseline="-25000">
                <a:solidFill>
                  <a:schemeClr val="bg1"/>
                </a:solidFill>
              </a:rPr>
              <a:t>2</a:t>
            </a:r>
            <a:r>
              <a:rPr lang="en-US" sz="1800" b="1">
                <a:solidFill>
                  <a:schemeClr val="bg1"/>
                </a:solidFill>
              </a:rPr>
              <a:t>O (18)</a:t>
            </a:r>
          </a:p>
        </p:txBody>
      </p:sp>
      <p:sp>
        <p:nvSpPr>
          <p:cNvPr id="25611" name="Text Box 11"/>
          <p:cNvSpPr txBox="1">
            <a:spLocks noChangeArrowheads="1"/>
          </p:cNvSpPr>
          <p:nvPr/>
        </p:nvSpPr>
        <p:spPr bwMode="auto">
          <a:xfrm>
            <a:off x="6197600" y="3933825"/>
            <a:ext cx="15303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Toluene (92)</a:t>
            </a:r>
          </a:p>
        </p:txBody>
      </p:sp>
      <p:sp>
        <p:nvSpPr>
          <p:cNvPr id="25612" name="Text Box 12"/>
          <p:cNvSpPr txBox="1">
            <a:spLocks noChangeArrowheads="1"/>
          </p:cNvSpPr>
          <p:nvPr/>
        </p:nvSpPr>
        <p:spPr bwMode="auto">
          <a:xfrm>
            <a:off x="5154613" y="3638550"/>
            <a:ext cx="15684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Glycerol (92)</a:t>
            </a:r>
          </a:p>
        </p:txBody>
      </p:sp>
      <p:sp>
        <p:nvSpPr>
          <p:cNvPr id="25613" name="Text Box 13"/>
          <p:cNvSpPr txBox="1">
            <a:spLocks noChangeArrowheads="1"/>
          </p:cNvSpPr>
          <p:nvPr/>
        </p:nvSpPr>
        <p:spPr bwMode="auto">
          <a:xfrm>
            <a:off x="4110038" y="3900488"/>
            <a:ext cx="16827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Glucose (180)</a:t>
            </a:r>
          </a:p>
        </p:txBody>
      </p:sp>
      <p:sp>
        <p:nvSpPr>
          <p:cNvPr id="25614" name="Text Box 14"/>
          <p:cNvSpPr txBox="1">
            <a:spLocks noChangeArrowheads="1"/>
          </p:cNvSpPr>
          <p:nvPr/>
        </p:nvSpPr>
        <p:spPr bwMode="auto">
          <a:xfrm>
            <a:off x="3189288" y="3284538"/>
            <a:ext cx="9334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Cl</a:t>
            </a:r>
            <a:r>
              <a:rPr lang="en-US" sz="1800" b="1" baseline="30000">
                <a:solidFill>
                  <a:schemeClr val="bg1"/>
                </a:solidFill>
              </a:rPr>
              <a:t>-</a:t>
            </a:r>
            <a:r>
              <a:rPr lang="en-US" sz="1800" b="1">
                <a:solidFill>
                  <a:schemeClr val="bg1"/>
                </a:solidFill>
              </a:rPr>
              <a:t> (36)</a:t>
            </a:r>
          </a:p>
        </p:txBody>
      </p:sp>
      <p:sp>
        <p:nvSpPr>
          <p:cNvPr id="25615" name="Text Box 15"/>
          <p:cNvSpPr txBox="1">
            <a:spLocks noChangeArrowheads="1"/>
          </p:cNvSpPr>
          <p:nvPr/>
        </p:nvSpPr>
        <p:spPr bwMode="auto">
          <a:xfrm>
            <a:off x="2892425" y="3709988"/>
            <a:ext cx="10350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Na</a:t>
            </a:r>
            <a:r>
              <a:rPr lang="en-US" sz="1800" b="1" baseline="30000">
                <a:solidFill>
                  <a:schemeClr val="bg1"/>
                </a:solidFill>
              </a:rPr>
              <a:t>+</a:t>
            </a:r>
            <a:r>
              <a:rPr lang="en-US" sz="1800" b="1">
                <a:solidFill>
                  <a:schemeClr val="bg1"/>
                </a:solidFill>
              </a:rPr>
              <a:t> (23)</a:t>
            </a:r>
          </a:p>
        </p:txBody>
      </p:sp>
      <p:sp>
        <p:nvSpPr>
          <p:cNvPr id="25616" name="Text Box 16"/>
          <p:cNvSpPr txBox="1">
            <a:spLocks noChangeArrowheads="1"/>
          </p:cNvSpPr>
          <p:nvPr/>
        </p:nvSpPr>
        <p:spPr bwMode="auto">
          <a:xfrm>
            <a:off x="2503488" y="3998913"/>
            <a:ext cx="1203325"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PO</a:t>
            </a:r>
            <a:r>
              <a:rPr lang="en-US" sz="1800" b="1" baseline="-25000">
                <a:solidFill>
                  <a:schemeClr val="bg1"/>
                </a:solidFill>
              </a:rPr>
              <a:t>4</a:t>
            </a:r>
            <a:r>
              <a:rPr lang="en-US" sz="1800" b="1" baseline="30000">
                <a:solidFill>
                  <a:schemeClr val="bg1"/>
                </a:solidFill>
              </a:rPr>
              <a:t>-3</a:t>
            </a:r>
            <a:r>
              <a:rPr lang="en-US" sz="1800" b="1">
                <a:solidFill>
                  <a:schemeClr val="bg1"/>
                </a:solidFill>
              </a:rPr>
              <a:t> (95)</a:t>
            </a:r>
          </a:p>
        </p:txBody>
      </p:sp>
      <p:sp>
        <p:nvSpPr>
          <p:cNvPr id="25617" name="Line 17"/>
          <p:cNvSpPr>
            <a:spLocks noChangeShapeType="1"/>
          </p:cNvSpPr>
          <p:nvPr/>
        </p:nvSpPr>
        <p:spPr bwMode="auto">
          <a:xfrm>
            <a:off x="3074988" y="2697163"/>
            <a:ext cx="0" cy="17145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5618" name="Line 18"/>
          <p:cNvSpPr>
            <a:spLocks noChangeShapeType="1"/>
          </p:cNvSpPr>
          <p:nvPr/>
        </p:nvSpPr>
        <p:spPr bwMode="auto">
          <a:xfrm>
            <a:off x="6430963" y="2708275"/>
            <a:ext cx="0" cy="17145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5619" name="Line 19"/>
          <p:cNvSpPr>
            <a:spLocks noChangeShapeType="1"/>
          </p:cNvSpPr>
          <p:nvPr/>
        </p:nvSpPr>
        <p:spPr bwMode="auto">
          <a:xfrm>
            <a:off x="7308850" y="2708275"/>
            <a:ext cx="0" cy="17145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5620" name="Line 20"/>
          <p:cNvSpPr>
            <a:spLocks noChangeShapeType="1"/>
          </p:cNvSpPr>
          <p:nvPr/>
        </p:nvSpPr>
        <p:spPr bwMode="auto">
          <a:xfrm>
            <a:off x="4929188" y="2708275"/>
            <a:ext cx="0" cy="17145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5621" name="Text Box 21"/>
          <p:cNvSpPr txBox="1">
            <a:spLocks noChangeArrowheads="1"/>
          </p:cNvSpPr>
          <p:nvPr/>
        </p:nvSpPr>
        <p:spPr bwMode="auto">
          <a:xfrm>
            <a:off x="1524000" y="2357438"/>
            <a:ext cx="64198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None	very slow	     slow		fast     very fast</a:t>
            </a:r>
          </a:p>
        </p:txBody>
      </p:sp>
      <p:sp>
        <p:nvSpPr>
          <p:cNvPr id="25622" name="Text Box 22"/>
          <p:cNvSpPr txBox="1">
            <a:spLocks noChangeArrowheads="1"/>
          </p:cNvSpPr>
          <p:nvPr/>
        </p:nvSpPr>
        <p:spPr bwMode="auto">
          <a:xfrm>
            <a:off x="671513" y="836613"/>
            <a:ext cx="78390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ctr" eaLnBrk="1" hangingPunct="1"/>
            <a:r>
              <a:rPr lang="en-US" sz="2800" dirty="0">
                <a:latin typeface="+mn-lt"/>
              </a:rPr>
              <a:t>Permeability for the </a:t>
            </a:r>
          </a:p>
          <a:p>
            <a:pPr algn="ctr" eaLnBrk="1" hangingPunct="1"/>
            <a:r>
              <a:rPr lang="en-US" sz="2800" dirty="0">
                <a:latin typeface="+mn-lt"/>
              </a:rPr>
              <a:t>phospholipid bilayer of a membrane. </a:t>
            </a:r>
          </a:p>
        </p:txBody>
      </p:sp>
      <p:sp>
        <p:nvSpPr>
          <p:cNvPr id="25623" name="Line 25"/>
          <p:cNvSpPr>
            <a:spLocks noChangeShapeType="1"/>
          </p:cNvSpPr>
          <p:nvPr/>
        </p:nvSpPr>
        <p:spPr bwMode="auto">
          <a:xfrm>
            <a:off x="1524000" y="2890838"/>
            <a:ext cx="6019800" cy="0"/>
          </a:xfrm>
          <a:prstGeom prst="line">
            <a:avLst/>
          </a:prstGeom>
          <a:noFill/>
          <a:ln w="38100">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5624" name="Line 26"/>
          <p:cNvSpPr>
            <a:spLocks noChangeShapeType="1"/>
          </p:cNvSpPr>
          <p:nvPr/>
        </p:nvSpPr>
        <p:spPr bwMode="auto">
          <a:xfrm flipV="1">
            <a:off x="2057400" y="3090863"/>
            <a:ext cx="0" cy="9429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5625" name="Text Box 27"/>
          <p:cNvSpPr txBox="1">
            <a:spLocks noChangeArrowheads="1"/>
          </p:cNvSpPr>
          <p:nvPr/>
        </p:nvSpPr>
        <p:spPr bwMode="auto">
          <a:xfrm>
            <a:off x="1752600" y="4048125"/>
            <a:ext cx="6413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ATP</a:t>
            </a:r>
          </a:p>
        </p:txBody>
      </p:sp>
      <p:sp>
        <p:nvSpPr>
          <p:cNvPr id="25626" name="Line 28"/>
          <p:cNvSpPr>
            <a:spLocks noChangeShapeType="1"/>
          </p:cNvSpPr>
          <p:nvPr/>
        </p:nvSpPr>
        <p:spPr bwMode="auto">
          <a:xfrm flipV="1">
            <a:off x="1600200" y="3086100"/>
            <a:ext cx="0" cy="1503363"/>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5627" name="Text Box 29"/>
          <p:cNvSpPr txBox="1">
            <a:spLocks noChangeArrowheads="1"/>
          </p:cNvSpPr>
          <p:nvPr/>
        </p:nvSpPr>
        <p:spPr bwMode="auto">
          <a:xfrm>
            <a:off x="914400" y="4589463"/>
            <a:ext cx="42735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Large molecules: proteins, DNA, RNA</a:t>
            </a:r>
          </a:p>
        </p:txBody>
      </p:sp>
      <p:sp>
        <p:nvSpPr>
          <p:cNvPr id="25628" name="Line 30"/>
          <p:cNvSpPr>
            <a:spLocks noChangeShapeType="1"/>
          </p:cNvSpPr>
          <p:nvPr/>
        </p:nvSpPr>
        <p:spPr bwMode="auto">
          <a:xfrm>
            <a:off x="1676400" y="2719388"/>
            <a:ext cx="0" cy="17145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ChangeArrowheads="1"/>
          </p:cNvSpPr>
          <p:nvPr/>
        </p:nvSpPr>
        <p:spPr bwMode="auto">
          <a:xfrm>
            <a:off x="733425" y="3294405"/>
            <a:ext cx="782002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b="0" dirty="0" smtClean="0">
                <a:latin typeface="+mn-lt"/>
                <a:cs typeface="Calibri" pitchFamily="34" charset="0"/>
              </a:rPr>
              <a:t>Compare the molecules shown above with respect to membrane permeability. Which </a:t>
            </a:r>
            <a:r>
              <a:rPr lang="en-US" b="0" dirty="0">
                <a:latin typeface="+mn-lt"/>
                <a:cs typeface="Calibri" pitchFamily="34" charset="0"/>
              </a:rPr>
              <a:t>comparison would best yield information about the effect of </a:t>
            </a:r>
            <a:r>
              <a:rPr lang="en-US" b="1" dirty="0">
                <a:latin typeface="+mn-lt"/>
                <a:cs typeface="Calibri" pitchFamily="34" charset="0"/>
              </a:rPr>
              <a:t>chemical </a:t>
            </a:r>
            <a:r>
              <a:rPr lang="en-US" b="1" dirty="0" smtClean="0">
                <a:latin typeface="+mn-lt"/>
                <a:cs typeface="Calibri" pitchFamily="34" charset="0"/>
              </a:rPr>
              <a:t>size </a:t>
            </a:r>
            <a:r>
              <a:rPr lang="en-US" dirty="0" smtClean="0">
                <a:latin typeface="+mn-lt"/>
                <a:cs typeface="Calibri" pitchFamily="34" charset="0"/>
              </a:rPr>
              <a:t>alone</a:t>
            </a:r>
            <a:r>
              <a:rPr lang="en-US" b="1" dirty="0" smtClean="0">
                <a:latin typeface="+mn-lt"/>
                <a:cs typeface="Calibri" pitchFamily="34" charset="0"/>
              </a:rPr>
              <a:t> </a:t>
            </a:r>
            <a:r>
              <a:rPr lang="en-US" b="0" dirty="0">
                <a:latin typeface="+mn-lt"/>
                <a:cs typeface="Calibri" pitchFamily="34" charset="0"/>
              </a:rPr>
              <a:t>on lipid bilayer permeation?</a:t>
            </a:r>
          </a:p>
          <a:p>
            <a:endParaRPr lang="en-US" b="0" dirty="0">
              <a:latin typeface="+mn-lt"/>
              <a:cs typeface="Calibri" pitchFamily="34" charset="0"/>
            </a:endParaRPr>
          </a:p>
          <a:p>
            <a:r>
              <a:rPr lang="en-US" b="0" dirty="0">
                <a:latin typeface="+mn-lt"/>
                <a:cs typeface="Calibri" pitchFamily="34" charset="0"/>
              </a:rPr>
              <a:t>A. glucose</a:t>
            </a:r>
            <a:r>
              <a:rPr lang="en-US" b="0" dirty="0">
                <a:solidFill>
                  <a:srgbClr val="FF0000"/>
                </a:solidFill>
                <a:latin typeface="+mn-lt"/>
                <a:cs typeface="Calibri" pitchFamily="34" charset="0"/>
              </a:rPr>
              <a:t> </a:t>
            </a:r>
            <a:r>
              <a:rPr lang="en-US" b="0" dirty="0">
                <a:latin typeface="+mn-lt"/>
                <a:cs typeface="Calibri" pitchFamily="34" charset="0"/>
              </a:rPr>
              <a:t>and phosphate</a:t>
            </a:r>
          </a:p>
          <a:p>
            <a:r>
              <a:rPr lang="en-US" b="0" dirty="0">
                <a:latin typeface="+mn-lt"/>
                <a:cs typeface="Calibri" pitchFamily="34" charset="0"/>
              </a:rPr>
              <a:t>B</a:t>
            </a:r>
            <a:r>
              <a:rPr lang="en-US" b="0" dirty="0" smtClean="0">
                <a:latin typeface="+mn-lt"/>
                <a:cs typeface="Calibri" pitchFamily="34" charset="0"/>
              </a:rPr>
              <a:t>. toluene </a:t>
            </a:r>
            <a:r>
              <a:rPr lang="en-US" b="0" dirty="0">
                <a:latin typeface="+mn-lt"/>
                <a:cs typeface="Calibri" pitchFamily="34" charset="0"/>
              </a:rPr>
              <a:t>and glycerol</a:t>
            </a:r>
          </a:p>
          <a:p>
            <a:r>
              <a:rPr lang="en-US" b="0" dirty="0">
                <a:latin typeface="+mn-lt"/>
                <a:cs typeface="Calibri" pitchFamily="34" charset="0"/>
              </a:rPr>
              <a:t>C. phosphate and </a:t>
            </a:r>
            <a:r>
              <a:rPr lang="en-US" b="0" dirty="0" smtClean="0">
                <a:latin typeface="+mn-lt"/>
                <a:cs typeface="Calibri" pitchFamily="34" charset="0"/>
              </a:rPr>
              <a:t>a chloride ion (</a:t>
            </a:r>
            <a:r>
              <a:rPr lang="en-US" b="0" dirty="0" err="1" smtClean="0">
                <a:latin typeface="+mn-lt"/>
                <a:cs typeface="Calibri" pitchFamily="34" charset="0"/>
              </a:rPr>
              <a:t>Cl</a:t>
            </a:r>
            <a:r>
              <a:rPr lang="en-US" b="0" baseline="30000" dirty="0" smtClean="0">
                <a:latin typeface="+mn-lt"/>
                <a:cs typeface="Calibri" pitchFamily="34" charset="0"/>
              </a:rPr>
              <a:t>-</a:t>
            </a:r>
            <a:r>
              <a:rPr lang="en-US" b="0" dirty="0" smtClean="0">
                <a:latin typeface="+mn-lt"/>
                <a:cs typeface="Calibri" pitchFamily="34" charset="0"/>
              </a:rPr>
              <a:t>)</a:t>
            </a:r>
            <a:endParaRPr lang="en-US" b="0" dirty="0">
              <a:latin typeface="+mn-lt"/>
              <a:cs typeface="Calibri" pitchFamily="34" charset="0"/>
            </a:endParaRPr>
          </a:p>
          <a:p>
            <a:r>
              <a:rPr lang="en-US" b="0" dirty="0">
                <a:latin typeface="+mn-lt"/>
                <a:cs typeface="Calibri" pitchFamily="34" charset="0"/>
              </a:rPr>
              <a:t>D. glucose</a:t>
            </a:r>
            <a:r>
              <a:rPr lang="en-US" b="0" dirty="0">
                <a:solidFill>
                  <a:srgbClr val="FF0000"/>
                </a:solidFill>
                <a:latin typeface="+mn-lt"/>
                <a:cs typeface="Calibri" pitchFamily="34" charset="0"/>
              </a:rPr>
              <a:t> </a:t>
            </a:r>
            <a:r>
              <a:rPr lang="en-US" b="0" dirty="0">
                <a:latin typeface="+mn-lt"/>
                <a:cs typeface="Calibri" pitchFamily="34" charset="0"/>
              </a:rPr>
              <a:t>and glycerol</a:t>
            </a:r>
          </a:p>
        </p:txBody>
      </p:sp>
      <p:pic>
        <p:nvPicPr>
          <p:cNvPr id="3" name="Picture 5" descr="Icon - Discuss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063" y="136525"/>
            <a:ext cx="923925"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Icon - Click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1413" y="139700"/>
            <a:ext cx="923925"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 name="Group 14"/>
          <p:cNvGrpSpPr/>
          <p:nvPr/>
        </p:nvGrpSpPr>
        <p:grpSpPr>
          <a:xfrm>
            <a:off x="311150" y="1069975"/>
            <a:ext cx="8648700" cy="2069501"/>
            <a:chOff x="333375" y="1149028"/>
            <a:chExt cx="8648700" cy="2069501"/>
          </a:xfrm>
        </p:grpSpPr>
        <p:pic>
          <p:nvPicPr>
            <p:cNvPr id="13" name="Picture 12" descr="Sept 16 - Clicker1"/>
            <p:cNvPicPr/>
            <p:nvPr/>
          </p:nvPicPr>
          <p:blipFill rotWithShape="1">
            <a:blip r:embed="rId5">
              <a:extLst>
                <a:ext uri="{28A0092B-C50C-407E-A947-70E740481C1C}">
                  <a14:useLocalDpi xmlns:a14="http://schemas.microsoft.com/office/drawing/2010/main" val="0"/>
                </a:ext>
              </a:extLst>
            </a:blip>
            <a:srcRect l="11748" t="74559" r="8595" b="7941"/>
            <a:stretch/>
          </p:blipFill>
          <p:spPr bwMode="auto">
            <a:xfrm>
              <a:off x="6334125" y="1182366"/>
              <a:ext cx="2647950" cy="1133475"/>
            </a:xfrm>
            <a:prstGeom prst="rect">
              <a:avLst/>
            </a:prstGeom>
            <a:noFill/>
            <a:ln>
              <a:noFill/>
            </a:ln>
            <a:extLst>
              <a:ext uri="{53640926-AAD7-44D8-BBD7-CCE9431645EC}">
                <a14:shadowObscured xmlns:a14="http://schemas.microsoft.com/office/drawing/2010/main"/>
              </a:ext>
            </a:extLst>
          </p:spPr>
        </p:pic>
        <p:grpSp>
          <p:nvGrpSpPr>
            <p:cNvPr id="14" name="Group 13"/>
            <p:cNvGrpSpPr/>
            <p:nvPr/>
          </p:nvGrpSpPr>
          <p:grpSpPr>
            <a:xfrm>
              <a:off x="333375" y="1149028"/>
              <a:ext cx="8296275" cy="2069501"/>
              <a:chOff x="333375" y="1149028"/>
              <a:chExt cx="8296275" cy="2069501"/>
            </a:xfrm>
          </p:grpSpPr>
          <p:pic>
            <p:nvPicPr>
              <p:cNvPr id="9" name="Picture 8" descr="Sept 16 - Clicker1"/>
              <p:cNvPicPr/>
              <p:nvPr/>
            </p:nvPicPr>
            <p:blipFill rotWithShape="1">
              <a:blip r:embed="rId5">
                <a:extLst>
                  <a:ext uri="{28A0092B-C50C-407E-A947-70E740481C1C}">
                    <a14:useLocalDpi xmlns:a14="http://schemas.microsoft.com/office/drawing/2010/main" val="0"/>
                  </a:ext>
                </a:extLst>
              </a:blip>
              <a:srcRect l="24642" t="882" r="27506" b="79412"/>
              <a:stretch/>
            </p:blipFill>
            <p:spPr bwMode="auto">
              <a:xfrm>
                <a:off x="2328862" y="1182050"/>
                <a:ext cx="1590675" cy="1275715"/>
              </a:xfrm>
              <a:prstGeom prst="rect">
                <a:avLst/>
              </a:prstGeom>
              <a:noFill/>
              <a:ln>
                <a:noFill/>
              </a:ln>
              <a:extLst>
                <a:ext uri="{53640926-AAD7-44D8-BBD7-CCE9431645EC}">
                  <a14:shadowObscured xmlns:a14="http://schemas.microsoft.com/office/drawing/2010/main"/>
                </a:ext>
              </a:extLst>
            </p:spPr>
          </p:pic>
          <p:pic>
            <p:nvPicPr>
              <p:cNvPr id="11" name="Picture 10" descr="Sept 16 - Clicker1"/>
              <p:cNvPicPr/>
              <p:nvPr/>
            </p:nvPicPr>
            <p:blipFill rotWithShape="1">
              <a:blip r:embed="rId5">
                <a:extLst>
                  <a:ext uri="{28A0092B-C50C-407E-A947-70E740481C1C}">
                    <a14:useLocalDpi xmlns:a14="http://schemas.microsoft.com/office/drawing/2010/main" val="0"/>
                  </a:ext>
                </a:extLst>
              </a:blip>
              <a:srcRect l="18339" t="48529" r="20630" b="32941"/>
              <a:stretch/>
            </p:blipFill>
            <p:spPr bwMode="auto">
              <a:xfrm>
                <a:off x="4138612" y="1149028"/>
                <a:ext cx="2028825" cy="1200150"/>
              </a:xfrm>
              <a:prstGeom prst="rect">
                <a:avLst/>
              </a:prstGeom>
              <a:noFill/>
              <a:ln>
                <a:noFill/>
              </a:ln>
              <a:extLst>
                <a:ext uri="{53640926-AAD7-44D8-BBD7-CCE9431645EC}">
                  <a14:shadowObscured xmlns:a14="http://schemas.microsoft.com/office/drawing/2010/main"/>
                </a:ext>
              </a:extLst>
            </p:spPr>
          </p:pic>
          <p:pic>
            <p:nvPicPr>
              <p:cNvPr id="12" name="Picture 11"/>
              <p:cNvPicPr/>
              <p:nvPr/>
            </p:nvPicPr>
            <p:blipFill rotWithShape="1">
              <a:blip r:embed="rId6">
                <a:extLst>
                  <a:ext uri="{28A0092B-C50C-407E-A947-70E740481C1C}">
                    <a14:useLocalDpi xmlns:a14="http://schemas.microsoft.com/office/drawing/2010/main" val="0"/>
                  </a:ext>
                </a:extLst>
              </a:blip>
              <a:srcRect l="10576" t="10684" r="65131" b="60852"/>
              <a:stretch/>
            </p:blipFill>
            <p:spPr bwMode="auto">
              <a:xfrm>
                <a:off x="333375" y="1181734"/>
                <a:ext cx="1885950" cy="1657350"/>
              </a:xfrm>
              <a:prstGeom prst="rect">
                <a:avLst/>
              </a:prstGeom>
              <a:ln>
                <a:noFill/>
              </a:ln>
              <a:extLst>
                <a:ext uri="{53640926-AAD7-44D8-BBD7-CCE9431645EC}">
                  <a14:shadowObscured xmlns:a14="http://schemas.microsoft.com/office/drawing/2010/main"/>
                </a:ext>
              </a:extLst>
            </p:spPr>
          </p:pic>
          <p:sp>
            <p:nvSpPr>
              <p:cNvPr id="2" name="TextBox 1"/>
              <p:cNvSpPr txBox="1"/>
              <p:nvPr/>
            </p:nvSpPr>
            <p:spPr>
              <a:xfrm>
                <a:off x="641350" y="2756864"/>
                <a:ext cx="7988300" cy="461665"/>
              </a:xfrm>
              <a:prstGeom prst="rect">
                <a:avLst/>
              </a:prstGeom>
              <a:noFill/>
            </p:spPr>
            <p:txBody>
              <a:bodyPr wrap="square" rtlCol="0">
                <a:spAutoFit/>
              </a:bodyPr>
              <a:lstStyle/>
              <a:p>
                <a:r>
                  <a:rPr lang="en-CA" b="1" dirty="0" smtClean="0">
                    <a:solidFill>
                      <a:srgbClr val="0070C0"/>
                    </a:solidFill>
                  </a:rPr>
                  <a:t>Glucose	Phosphate	Toluene	Glycerol</a:t>
                </a:r>
                <a:endParaRPr lang="en-CA" b="1" dirty="0">
                  <a:solidFill>
                    <a:srgbClr val="0070C0"/>
                  </a:solidFill>
                </a:endParaRPr>
              </a:p>
            </p:txBody>
          </p:sp>
        </p:grpSp>
      </p:grpSp>
    </p:spTree>
    <p:extLst>
      <p:ext uri="{BB962C8B-B14F-4D97-AF65-F5344CB8AC3E}">
        <p14:creationId xmlns:p14="http://schemas.microsoft.com/office/powerpoint/2010/main" val="141873737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ChangeArrowheads="1"/>
          </p:cNvSpPr>
          <p:nvPr/>
        </p:nvSpPr>
        <p:spPr bwMode="auto">
          <a:xfrm>
            <a:off x="737392" y="3413105"/>
            <a:ext cx="7677945"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dirty="0" smtClean="0">
                <a:latin typeface="+mn-lt"/>
                <a:cs typeface="Calibri" pitchFamily="34" charset="0"/>
              </a:rPr>
              <a:t>Which </a:t>
            </a:r>
            <a:r>
              <a:rPr lang="en-US" b="0" dirty="0">
                <a:latin typeface="+mn-lt"/>
                <a:cs typeface="Calibri" pitchFamily="34" charset="0"/>
              </a:rPr>
              <a:t>comparison would best yield information about the effect of </a:t>
            </a:r>
            <a:r>
              <a:rPr lang="en-US" b="1" dirty="0">
                <a:latin typeface="+mn-lt"/>
                <a:cs typeface="Calibri" pitchFamily="34" charset="0"/>
              </a:rPr>
              <a:t>charge</a:t>
            </a:r>
            <a:r>
              <a:rPr lang="en-US" b="0" dirty="0">
                <a:latin typeface="+mn-lt"/>
                <a:cs typeface="Calibri" pitchFamily="34" charset="0"/>
              </a:rPr>
              <a:t> on lipid bilayer permeation?</a:t>
            </a:r>
          </a:p>
          <a:p>
            <a:endParaRPr lang="en-US" b="0" dirty="0">
              <a:latin typeface="+mn-lt"/>
              <a:cs typeface="Calibri" pitchFamily="34" charset="0"/>
            </a:endParaRPr>
          </a:p>
          <a:p>
            <a:r>
              <a:rPr lang="en-US" b="0" dirty="0">
                <a:latin typeface="+mn-lt"/>
                <a:cs typeface="Calibri" pitchFamily="34" charset="0"/>
              </a:rPr>
              <a:t>A. toluene and </a:t>
            </a:r>
            <a:r>
              <a:rPr lang="en-US" b="0" dirty="0" smtClean="0">
                <a:latin typeface="+mn-lt"/>
                <a:cs typeface="Calibri" pitchFamily="34" charset="0"/>
              </a:rPr>
              <a:t>a sodium ion (Na+)</a:t>
            </a:r>
            <a:endParaRPr lang="en-US" b="0" dirty="0">
              <a:latin typeface="+mn-lt"/>
              <a:cs typeface="Calibri" pitchFamily="34" charset="0"/>
            </a:endParaRPr>
          </a:p>
          <a:p>
            <a:r>
              <a:rPr lang="en-US" b="0" dirty="0" smtClean="0">
                <a:latin typeface="+mn-lt"/>
                <a:cs typeface="Calibri" pitchFamily="34" charset="0"/>
              </a:rPr>
              <a:t>B. glucose </a:t>
            </a:r>
            <a:r>
              <a:rPr lang="en-US" b="0" dirty="0">
                <a:latin typeface="+mn-lt"/>
                <a:cs typeface="Calibri" pitchFamily="34" charset="0"/>
              </a:rPr>
              <a:t>and </a:t>
            </a:r>
            <a:r>
              <a:rPr lang="en-US" b="0" dirty="0" smtClean="0">
                <a:latin typeface="+mn-lt"/>
                <a:cs typeface="Calibri" pitchFamily="34" charset="0"/>
              </a:rPr>
              <a:t> a chloride ion (</a:t>
            </a:r>
            <a:r>
              <a:rPr lang="en-US" b="0" dirty="0" err="1" smtClean="0">
                <a:latin typeface="+mn-lt"/>
                <a:cs typeface="Calibri" pitchFamily="34" charset="0"/>
              </a:rPr>
              <a:t>Cl</a:t>
            </a:r>
            <a:r>
              <a:rPr lang="en-US" b="0" dirty="0" smtClean="0">
                <a:latin typeface="+mn-lt"/>
                <a:cs typeface="Calibri" pitchFamily="34" charset="0"/>
              </a:rPr>
              <a:t>-)</a:t>
            </a:r>
            <a:endParaRPr lang="en-US" b="0" dirty="0">
              <a:latin typeface="+mn-lt"/>
              <a:cs typeface="Calibri" pitchFamily="34" charset="0"/>
            </a:endParaRPr>
          </a:p>
          <a:p>
            <a:r>
              <a:rPr lang="en-US" b="0" dirty="0">
                <a:latin typeface="+mn-lt"/>
                <a:cs typeface="Calibri" pitchFamily="34" charset="0"/>
              </a:rPr>
              <a:t>C. glycerol and phosphate</a:t>
            </a:r>
          </a:p>
          <a:p>
            <a:r>
              <a:rPr lang="en-US" b="0" dirty="0">
                <a:latin typeface="+mn-lt"/>
                <a:cs typeface="Calibri" pitchFamily="34" charset="0"/>
              </a:rPr>
              <a:t>D. toluene and </a:t>
            </a:r>
            <a:r>
              <a:rPr lang="en-US" b="0" dirty="0" smtClean="0">
                <a:latin typeface="+mn-lt"/>
                <a:cs typeface="Calibri" pitchFamily="34" charset="0"/>
              </a:rPr>
              <a:t>phosphate</a:t>
            </a:r>
            <a:endParaRPr lang="en-US" b="0" dirty="0">
              <a:latin typeface="+mn-lt"/>
              <a:cs typeface="Calibri" pitchFamily="34" charset="0"/>
            </a:endParaRPr>
          </a:p>
        </p:txBody>
      </p:sp>
      <p:pic>
        <p:nvPicPr>
          <p:cNvPr id="3" name="Picture 5" descr="Icon - Discuss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063" y="136525"/>
            <a:ext cx="923925"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Icon - Click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1413" y="139700"/>
            <a:ext cx="923925"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p:cNvGrpSpPr/>
          <p:nvPr/>
        </p:nvGrpSpPr>
        <p:grpSpPr>
          <a:xfrm>
            <a:off x="333375" y="1149028"/>
            <a:ext cx="8648700" cy="2151721"/>
            <a:chOff x="333375" y="1149028"/>
            <a:chExt cx="8648700" cy="2151721"/>
          </a:xfrm>
        </p:grpSpPr>
        <p:pic>
          <p:nvPicPr>
            <p:cNvPr id="12" name="Picture 11" descr="Sept 16 - Clicker1"/>
            <p:cNvPicPr/>
            <p:nvPr/>
          </p:nvPicPr>
          <p:blipFill rotWithShape="1">
            <a:blip r:embed="rId5">
              <a:extLst>
                <a:ext uri="{28A0092B-C50C-407E-A947-70E740481C1C}">
                  <a14:useLocalDpi xmlns:a14="http://schemas.microsoft.com/office/drawing/2010/main" val="0"/>
                </a:ext>
              </a:extLst>
            </a:blip>
            <a:srcRect l="11748" t="74559" r="8595" b="7941"/>
            <a:stretch/>
          </p:blipFill>
          <p:spPr bwMode="auto">
            <a:xfrm>
              <a:off x="6334125" y="1182366"/>
              <a:ext cx="2647950" cy="1133475"/>
            </a:xfrm>
            <a:prstGeom prst="rect">
              <a:avLst/>
            </a:prstGeom>
            <a:noFill/>
            <a:ln>
              <a:noFill/>
            </a:ln>
            <a:extLst>
              <a:ext uri="{53640926-AAD7-44D8-BBD7-CCE9431645EC}">
                <a14:shadowObscured xmlns:a14="http://schemas.microsoft.com/office/drawing/2010/main"/>
              </a:ext>
            </a:extLst>
          </p:spPr>
        </p:pic>
        <p:grpSp>
          <p:nvGrpSpPr>
            <p:cNvPr id="13" name="Group 12"/>
            <p:cNvGrpSpPr/>
            <p:nvPr/>
          </p:nvGrpSpPr>
          <p:grpSpPr>
            <a:xfrm>
              <a:off x="333375" y="1149028"/>
              <a:ext cx="8296275" cy="2151721"/>
              <a:chOff x="333375" y="1149028"/>
              <a:chExt cx="8296275" cy="2151721"/>
            </a:xfrm>
          </p:grpSpPr>
          <p:pic>
            <p:nvPicPr>
              <p:cNvPr id="14" name="Picture 13" descr="Sept 16 - Clicker1"/>
              <p:cNvPicPr/>
              <p:nvPr/>
            </p:nvPicPr>
            <p:blipFill rotWithShape="1">
              <a:blip r:embed="rId5">
                <a:extLst>
                  <a:ext uri="{28A0092B-C50C-407E-A947-70E740481C1C}">
                    <a14:useLocalDpi xmlns:a14="http://schemas.microsoft.com/office/drawing/2010/main" val="0"/>
                  </a:ext>
                </a:extLst>
              </a:blip>
              <a:srcRect l="24642" t="882" r="27506" b="79412"/>
              <a:stretch/>
            </p:blipFill>
            <p:spPr bwMode="auto">
              <a:xfrm>
                <a:off x="2328862" y="1182050"/>
                <a:ext cx="1590675" cy="1275715"/>
              </a:xfrm>
              <a:prstGeom prst="rect">
                <a:avLst/>
              </a:prstGeom>
              <a:noFill/>
              <a:ln>
                <a:noFill/>
              </a:ln>
              <a:extLst>
                <a:ext uri="{53640926-AAD7-44D8-BBD7-CCE9431645EC}">
                  <a14:shadowObscured xmlns:a14="http://schemas.microsoft.com/office/drawing/2010/main"/>
                </a:ext>
              </a:extLst>
            </p:spPr>
          </p:pic>
          <p:pic>
            <p:nvPicPr>
              <p:cNvPr id="15" name="Picture 14" descr="Sept 16 - Clicker1"/>
              <p:cNvPicPr/>
              <p:nvPr/>
            </p:nvPicPr>
            <p:blipFill rotWithShape="1">
              <a:blip r:embed="rId5">
                <a:extLst>
                  <a:ext uri="{28A0092B-C50C-407E-A947-70E740481C1C}">
                    <a14:useLocalDpi xmlns:a14="http://schemas.microsoft.com/office/drawing/2010/main" val="0"/>
                  </a:ext>
                </a:extLst>
              </a:blip>
              <a:srcRect l="18339" t="48529" r="20630" b="32941"/>
              <a:stretch/>
            </p:blipFill>
            <p:spPr bwMode="auto">
              <a:xfrm>
                <a:off x="4138612" y="1149028"/>
                <a:ext cx="2028825" cy="1200150"/>
              </a:xfrm>
              <a:prstGeom prst="rect">
                <a:avLst/>
              </a:prstGeom>
              <a:noFill/>
              <a:ln>
                <a:noFill/>
              </a:ln>
              <a:extLst>
                <a:ext uri="{53640926-AAD7-44D8-BBD7-CCE9431645EC}">
                  <a14:shadowObscured xmlns:a14="http://schemas.microsoft.com/office/drawing/2010/main"/>
                </a:ext>
              </a:extLst>
            </p:spPr>
          </p:pic>
          <p:pic>
            <p:nvPicPr>
              <p:cNvPr id="16" name="Picture 15"/>
              <p:cNvPicPr/>
              <p:nvPr/>
            </p:nvPicPr>
            <p:blipFill rotWithShape="1">
              <a:blip r:embed="rId6">
                <a:extLst>
                  <a:ext uri="{28A0092B-C50C-407E-A947-70E740481C1C}">
                    <a14:useLocalDpi xmlns:a14="http://schemas.microsoft.com/office/drawing/2010/main" val="0"/>
                  </a:ext>
                </a:extLst>
              </a:blip>
              <a:srcRect l="10576" t="10684" r="65131" b="60852"/>
              <a:stretch/>
            </p:blipFill>
            <p:spPr bwMode="auto">
              <a:xfrm>
                <a:off x="333375" y="1181734"/>
                <a:ext cx="1885950" cy="1657350"/>
              </a:xfrm>
              <a:prstGeom prst="rect">
                <a:avLst/>
              </a:prstGeom>
              <a:ln>
                <a:noFill/>
              </a:ln>
              <a:extLst>
                <a:ext uri="{53640926-AAD7-44D8-BBD7-CCE9431645EC}">
                  <a14:shadowObscured xmlns:a14="http://schemas.microsoft.com/office/drawing/2010/main"/>
                </a:ext>
              </a:extLst>
            </p:spPr>
          </p:pic>
          <p:sp>
            <p:nvSpPr>
              <p:cNvPr id="17" name="TextBox 16"/>
              <p:cNvSpPr txBox="1"/>
              <p:nvPr/>
            </p:nvSpPr>
            <p:spPr>
              <a:xfrm>
                <a:off x="641350" y="2839084"/>
                <a:ext cx="7988300" cy="461665"/>
              </a:xfrm>
              <a:prstGeom prst="rect">
                <a:avLst/>
              </a:prstGeom>
              <a:noFill/>
            </p:spPr>
            <p:txBody>
              <a:bodyPr wrap="square" rtlCol="0">
                <a:spAutoFit/>
              </a:bodyPr>
              <a:lstStyle/>
              <a:p>
                <a:r>
                  <a:rPr lang="en-CA" b="1" dirty="0" smtClean="0">
                    <a:solidFill>
                      <a:srgbClr val="0070C0"/>
                    </a:solidFill>
                  </a:rPr>
                  <a:t>Glucose	Phosphate	Toluene	Glycerol</a:t>
                </a:r>
                <a:endParaRPr lang="en-CA" b="1" dirty="0">
                  <a:solidFill>
                    <a:srgbClr val="0070C0"/>
                  </a:solidFill>
                </a:endParaRPr>
              </a:p>
            </p:txBody>
          </p:sp>
        </p:grpSp>
      </p:grpSp>
    </p:spTree>
    <p:extLst>
      <p:ext uri="{BB962C8B-B14F-4D97-AF65-F5344CB8AC3E}">
        <p14:creationId xmlns:p14="http://schemas.microsoft.com/office/powerpoint/2010/main" val="197226854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26"/>
          <p:cNvSpPr>
            <a:spLocks noChangeArrowheads="1"/>
          </p:cNvSpPr>
          <p:nvPr/>
        </p:nvSpPr>
        <p:spPr bwMode="auto">
          <a:xfrm>
            <a:off x="800100" y="3629025"/>
            <a:ext cx="7386638"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b="0" dirty="0" smtClean="0">
                <a:latin typeface="+mn-lt"/>
                <a:cs typeface="Calibri" pitchFamily="34" charset="0"/>
              </a:rPr>
              <a:t>Which </a:t>
            </a:r>
            <a:r>
              <a:rPr lang="en-US" b="0" dirty="0">
                <a:latin typeface="+mn-lt"/>
                <a:cs typeface="Calibri" pitchFamily="34" charset="0"/>
              </a:rPr>
              <a:t>comparison would best yield information about the effect of </a:t>
            </a:r>
            <a:r>
              <a:rPr lang="en-US" b="1" dirty="0">
                <a:latin typeface="+mn-lt"/>
                <a:cs typeface="Calibri" pitchFamily="34" charset="0"/>
              </a:rPr>
              <a:t>polar/nonpolar</a:t>
            </a:r>
            <a:r>
              <a:rPr lang="en-US" b="0" dirty="0">
                <a:latin typeface="+mn-lt"/>
                <a:cs typeface="Calibri" pitchFamily="34" charset="0"/>
              </a:rPr>
              <a:t> content on lipid bilayer permeation?</a:t>
            </a:r>
          </a:p>
          <a:p>
            <a:endParaRPr lang="en-US" b="0" dirty="0">
              <a:latin typeface="+mn-lt"/>
              <a:cs typeface="Calibri" pitchFamily="34" charset="0"/>
            </a:endParaRPr>
          </a:p>
          <a:p>
            <a:r>
              <a:rPr lang="en-US" b="0" dirty="0">
                <a:latin typeface="+mn-lt"/>
                <a:cs typeface="Calibri" pitchFamily="34" charset="0"/>
              </a:rPr>
              <a:t>A. toluene and phosphate</a:t>
            </a:r>
          </a:p>
          <a:p>
            <a:r>
              <a:rPr lang="en-US" b="0" dirty="0" smtClean="0">
                <a:latin typeface="+mn-lt"/>
                <a:cs typeface="Calibri" pitchFamily="34" charset="0"/>
              </a:rPr>
              <a:t>B. toluene </a:t>
            </a:r>
            <a:r>
              <a:rPr lang="en-US" b="0" dirty="0">
                <a:latin typeface="+mn-lt"/>
                <a:cs typeface="Calibri" pitchFamily="34" charset="0"/>
              </a:rPr>
              <a:t>and glycerol</a:t>
            </a:r>
          </a:p>
          <a:p>
            <a:r>
              <a:rPr lang="en-US" b="0" dirty="0">
                <a:latin typeface="+mn-lt"/>
                <a:cs typeface="Calibri" pitchFamily="34" charset="0"/>
              </a:rPr>
              <a:t>C. glucose and toluene</a:t>
            </a:r>
          </a:p>
          <a:p>
            <a:r>
              <a:rPr lang="en-US" b="0" dirty="0">
                <a:latin typeface="+mn-lt"/>
                <a:cs typeface="Calibri" pitchFamily="34" charset="0"/>
              </a:rPr>
              <a:t>D. glucose</a:t>
            </a:r>
            <a:r>
              <a:rPr lang="en-US" b="0" dirty="0">
                <a:solidFill>
                  <a:srgbClr val="FF0000"/>
                </a:solidFill>
                <a:latin typeface="+mn-lt"/>
                <a:cs typeface="Calibri" pitchFamily="34" charset="0"/>
              </a:rPr>
              <a:t> </a:t>
            </a:r>
            <a:r>
              <a:rPr lang="en-US" b="0" dirty="0">
                <a:latin typeface="+mn-lt"/>
                <a:cs typeface="Calibri" pitchFamily="34" charset="0"/>
              </a:rPr>
              <a:t>and Na+</a:t>
            </a:r>
          </a:p>
        </p:txBody>
      </p:sp>
      <p:pic>
        <p:nvPicPr>
          <p:cNvPr id="3" name="Picture 5" descr="Icon - Discuss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063" y="136525"/>
            <a:ext cx="923925"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Icon - Click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1413" y="139700"/>
            <a:ext cx="923925"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5"/>
          <p:cNvGrpSpPr/>
          <p:nvPr/>
        </p:nvGrpSpPr>
        <p:grpSpPr>
          <a:xfrm>
            <a:off x="333375" y="1149028"/>
            <a:ext cx="8648700" cy="2293961"/>
            <a:chOff x="333375" y="1149028"/>
            <a:chExt cx="8648700" cy="2293961"/>
          </a:xfrm>
        </p:grpSpPr>
        <p:pic>
          <p:nvPicPr>
            <p:cNvPr id="7" name="Picture 6" descr="Sept 16 - Clicker1"/>
            <p:cNvPicPr/>
            <p:nvPr/>
          </p:nvPicPr>
          <p:blipFill rotWithShape="1">
            <a:blip r:embed="rId5">
              <a:extLst>
                <a:ext uri="{28A0092B-C50C-407E-A947-70E740481C1C}">
                  <a14:useLocalDpi xmlns:a14="http://schemas.microsoft.com/office/drawing/2010/main" val="0"/>
                </a:ext>
              </a:extLst>
            </a:blip>
            <a:srcRect l="11748" t="74559" r="8595" b="7941"/>
            <a:stretch/>
          </p:blipFill>
          <p:spPr bwMode="auto">
            <a:xfrm>
              <a:off x="6334125" y="1182366"/>
              <a:ext cx="2647950" cy="1133475"/>
            </a:xfrm>
            <a:prstGeom prst="rect">
              <a:avLst/>
            </a:prstGeom>
            <a:noFill/>
            <a:ln>
              <a:noFill/>
            </a:ln>
            <a:extLst>
              <a:ext uri="{53640926-AAD7-44D8-BBD7-CCE9431645EC}">
                <a14:shadowObscured xmlns:a14="http://schemas.microsoft.com/office/drawing/2010/main"/>
              </a:ext>
            </a:extLst>
          </p:spPr>
        </p:pic>
        <p:grpSp>
          <p:nvGrpSpPr>
            <p:cNvPr id="8" name="Group 7"/>
            <p:cNvGrpSpPr/>
            <p:nvPr/>
          </p:nvGrpSpPr>
          <p:grpSpPr>
            <a:xfrm>
              <a:off x="333375" y="1149028"/>
              <a:ext cx="8296275" cy="2293961"/>
              <a:chOff x="333375" y="1149028"/>
              <a:chExt cx="8296275" cy="2293961"/>
            </a:xfrm>
          </p:grpSpPr>
          <p:pic>
            <p:nvPicPr>
              <p:cNvPr id="9" name="Picture 8" descr="Sept 16 - Clicker1"/>
              <p:cNvPicPr/>
              <p:nvPr/>
            </p:nvPicPr>
            <p:blipFill rotWithShape="1">
              <a:blip r:embed="rId5">
                <a:extLst>
                  <a:ext uri="{28A0092B-C50C-407E-A947-70E740481C1C}">
                    <a14:useLocalDpi xmlns:a14="http://schemas.microsoft.com/office/drawing/2010/main" val="0"/>
                  </a:ext>
                </a:extLst>
              </a:blip>
              <a:srcRect l="24642" t="882" r="27506" b="79412"/>
              <a:stretch/>
            </p:blipFill>
            <p:spPr bwMode="auto">
              <a:xfrm>
                <a:off x="2328862" y="1182050"/>
                <a:ext cx="1590675" cy="1275715"/>
              </a:xfrm>
              <a:prstGeom prst="rect">
                <a:avLst/>
              </a:prstGeom>
              <a:noFill/>
              <a:ln>
                <a:noFill/>
              </a:ln>
              <a:extLst>
                <a:ext uri="{53640926-AAD7-44D8-BBD7-CCE9431645EC}">
                  <a14:shadowObscured xmlns:a14="http://schemas.microsoft.com/office/drawing/2010/main"/>
                </a:ext>
              </a:extLst>
            </p:spPr>
          </p:pic>
          <p:pic>
            <p:nvPicPr>
              <p:cNvPr id="10" name="Picture 9" descr="Sept 16 - Clicker1"/>
              <p:cNvPicPr/>
              <p:nvPr/>
            </p:nvPicPr>
            <p:blipFill rotWithShape="1">
              <a:blip r:embed="rId5">
                <a:extLst>
                  <a:ext uri="{28A0092B-C50C-407E-A947-70E740481C1C}">
                    <a14:useLocalDpi xmlns:a14="http://schemas.microsoft.com/office/drawing/2010/main" val="0"/>
                  </a:ext>
                </a:extLst>
              </a:blip>
              <a:srcRect l="18339" t="48529" r="20630" b="32941"/>
              <a:stretch/>
            </p:blipFill>
            <p:spPr bwMode="auto">
              <a:xfrm>
                <a:off x="4138612" y="1149028"/>
                <a:ext cx="2028825" cy="1200150"/>
              </a:xfrm>
              <a:prstGeom prst="rect">
                <a:avLst/>
              </a:prstGeom>
              <a:noFill/>
              <a:ln>
                <a:noFill/>
              </a:ln>
              <a:extLst>
                <a:ext uri="{53640926-AAD7-44D8-BBD7-CCE9431645EC}">
                  <a14:shadowObscured xmlns:a14="http://schemas.microsoft.com/office/drawing/2010/main"/>
                </a:ext>
              </a:extLst>
            </p:spPr>
          </p:pic>
          <p:pic>
            <p:nvPicPr>
              <p:cNvPr id="11" name="Picture 10"/>
              <p:cNvPicPr/>
              <p:nvPr/>
            </p:nvPicPr>
            <p:blipFill rotWithShape="1">
              <a:blip r:embed="rId6">
                <a:extLst>
                  <a:ext uri="{28A0092B-C50C-407E-A947-70E740481C1C}">
                    <a14:useLocalDpi xmlns:a14="http://schemas.microsoft.com/office/drawing/2010/main" val="0"/>
                  </a:ext>
                </a:extLst>
              </a:blip>
              <a:srcRect l="10576" t="10684" r="65131" b="60852"/>
              <a:stretch/>
            </p:blipFill>
            <p:spPr bwMode="auto">
              <a:xfrm>
                <a:off x="333375" y="1181734"/>
                <a:ext cx="1885950" cy="1657350"/>
              </a:xfrm>
              <a:prstGeom prst="rect">
                <a:avLst/>
              </a:prstGeom>
              <a:ln>
                <a:noFill/>
              </a:ln>
              <a:extLst>
                <a:ext uri="{53640926-AAD7-44D8-BBD7-CCE9431645EC}">
                  <a14:shadowObscured xmlns:a14="http://schemas.microsoft.com/office/drawing/2010/main"/>
                </a:ext>
              </a:extLst>
            </p:spPr>
          </p:pic>
          <p:sp>
            <p:nvSpPr>
              <p:cNvPr id="12" name="TextBox 11"/>
              <p:cNvSpPr txBox="1"/>
              <p:nvPr/>
            </p:nvSpPr>
            <p:spPr>
              <a:xfrm>
                <a:off x="641350" y="2981324"/>
                <a:ext cx="7988300" cy="461665"/>
              </a:xfrm>
              <a:prstGeom prst="rect">
                <a:avLst/>
              </a:prstGeom>
              <a:noFill/>
            </p:spPr>
            <p:txBody>
              <a:bodyPr wrap="square" rtlCol="0">
                <a:spAutoFit/>
              </a:bodyPr>
              <a:lstStyle/>
              <a:p>
                <a:r>
                  <a:rPr lang="en-CA" b="1" dirty="0" smtClean="0">
                    <a:solidFill>
                      <a:srgbClr val="0070C0"/>
                    </a:solidFill>
                  </a:rPr>
                  <a:t>Glucose	Phosphate	Toluene	Glycerol</a:t>
                </a:r>
                <a:endParaRPr lang="en-CA" b="1" dirty="0">
                  <a:solidFill>
                    <a:srgbClr val="0070C0"/>
                  </a:solidFill>
                </a:endParaRPr>
              </a:p>
            </p:txBody>
          </p:sp>
        </p:grpSp>
      </p:grpSp>
    </p:spTree>
    <p:extLst>
      <p:ext uri="{BB962C8B-B14F-4D97-AF65-F5344CB8AC3E}">
        <p14:creationId xmlns:p14="http://schemas.microsoft.com/office/powerpoint/2010/main" val="14047620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body" sz="half" idx="1"/>
          </p:nvPr>
        </p:nvSpPr>
        <p:spPr>
          <a:xfrm>
            <a:off x="269875" y="1419225"/>
            <a:ext cx="4975225" cy="4872038"/>
          </a:xfrm>
        </p:spPr>
        <p:txBody>
          <a:bodyPr/>
          <a:lstStyle/>
          <a:p>
            <a:pPr marL="0" indent="0" eaLnBrk="1" hangingPunct="1">
              <a:lnSpc>
                <a:spcPct val="90000"/>
              </a:lnSpc>
              <a:buFontTx/>
              <a:buNone/>
            </a:pPr>
            <a:r>
              <a:rPr lang="en-US" sz="2400" dirty="0" smtClean="0">
                <a:latin typeface="+mn-lt"/>
                <a:ea typeface="ＭＳ Ｐゴシック" pitchFamily="34" charset="-128"/>
              </a:rPr>
              <a:t>What would be the order of molecules shown to the right in terms of permeability across a phospholipid bilayer?  </a:t>
            </a:r>
          </a:p>
          <a:p>
            <a:pPr marL="0" indent="0" eaLnBrk="1" hangingPunct="1">
              <a:lnSpc>
                <a:spcPct val="90000"/>
              </a:lnSpc>
              <a:buFontTx/>
              <a:buNone/>
            </a:pPr>
            <a:endParaRPr lang="en-US" sz="2400" dirty="0" smtClean="0">
              <a:latin typeface="+mn-lt"/>
              <a:ea typeface="ＭＳ Ｐゴシック" pitchFamily="34" charset="-128"/>
            </a:endParaRPr>
          </a:p>
          <a:p>
            <a:pPr marL="0" indent="0" eaLnBrk="1" hangingPunct="1">
              <a:lnSpc>
                <a:spcPct val="90000"/>
              </a:lnSpc>
              <a:buFontTx/>
              <a:buNone/>
            </a:pPr>
            <a:r>
              <a:rPr lang="en-US" sz="2400" dirty="0" smtClean="0">
                <a:latin typeface="+mn-lt"/>
                <a:ea typeface="ＭＳ Ｐゴシック" pitchFamily="34" charset="-128"/>
              </a:rPr>
              <a:t>List from the slowest molecule on the left to the fastest molecule on the right.</a:t>
            </a:r>
            <a:endParaRPr lang="en-US" sz="2000" dirty="0" smtClean="0">
              <a:latin typeface="+mn-lt"/>
              <a:ea typeface="ＭＳ Ｐゴシック" pitchFamily="34" charset="-128"/>
            </a:endParaRPr>
          </a:p>
          <a:p>
            <a:pPr marL="0" indent="0" eaLnBrk="1" hangingPunct="1">
              <a:lnSpc>
                <a:spcPct val="90000"/>
              </a:lnSpc>
            </a:pPr>
            <a:endParaRPr lang="en-US" sz="1800" dirty="0" smtClean="0">
              <a:latin typeface="+mn-lt"/>
              <a:ea typeface="ＭＳ Ｐゴシック" pitchFamily="34" charset="-128"/>
            </a:endParaRPr>
          </a:p>
          <a:p>
            <a:pPr marL="1717675" lvl="1" indent="-461963" eaLnBrk="1" hangingPunct="1">
              <a:lnSpc>
                <a:spcPct val="90000"/>
              </a:lnSpc>
              <a:buClr>
                <a:schemeClr val="tx1"/>
              </a:buClr>
              <a:buFontTx/>
              <a:buAutoNum type="alphaUcPeriod"/>
            </a:pPr>
            <a:r>
              <a:rPr lang="en-US" sz="2000" dirty="0" smtClean="0">
                <a:latin typeface="+mn-lt"/>
                <a:ea typeface="ＭＳ Ｐゴシック" pitchFamily="34" charset="-128"/>
              </a:rPr>
              <a:t>3 &lt; 1 &lt; 4 &lt; 2</a:t>
            </a:r>
          </a:p>
          <a:p>
            <a:pPr marL="1717675" lvl="1" indent="-461963" eaLnBrk="1" hangingPunct="1">
              <a:lnSpc>
                <a:spcPct val="90000"/>
              </a:lnSpc>
              <a:buClr>
                <a:schemeClr val="tx1"/>
              </a:buClr>
              <a:buFontTx/>
              <a:buAutoNum type="alphaUcPeriod"/>
            </a:pPr>
            <a:r>
              <a:rPr lang="en-US" sz="2000" dirty="0" smtClean="0">
                <a:latin typeface="+mn-lt"/>
                <a:ea typeface="ＭＳ Ｐゴシック" pitchFamily="34" charset="-128"/>
              </a:rPr>
              <a:t>1 &lt; 2 &lt; 4 &lt; 3 </a:t>
            </a:r>
          </a:p>
          <a:p>
            <a:pPr marL="1717675" lvl="1" indent="-461963" eaLnBrk="1" hangingPunct="1">
              <a:lnSpc>
                <a:spcPct val="90000"/>
              </a:lnSpc>
              <a:buClr>
                <a:schemeClr val="tx1"/>
              </a:buClr>
              <a:buFontTx/>
              <a:buAutoNum type="alphaUcPeriod"/>
            </a:pPr>
            <a:r>
              <a:rPr lang="en-US" sz="2000" dirty="0" smtClean="0">
                <a:latin typeface="+mn-lt"/>
                <a:ea typeface="ＭＳ Ｐゴシック" pitchFamily="34" charset="-128"/>
              </a:rPr>
              <a:t>2 &lt; 1 &lt; 3 &lt; 4</a:t>
            </a:r>
          </a:p>
          <a:p>
            <a:pPr marL="1717675" lvl="1" indent="-461963" eaLnBrk="1" hangingPunct="1">
              <a:lnSpc>
                <a:spcPct val="90000"/>
              </a:lnSpc>
              <a:buClr>
                <a:schemeClr val="tx1"/>
              </a:buClr>
              <a:buFontTx/>
              <a:buAutoNum type="alphaUcPeriod"/>
            </a:pPr>
            <a:r>
              <a:rPr lang="en-US" sz="2000" dirty="0" smtClean="0">
                <a:latin typeface="+mn-lt"/>
                <a:ea typeface="ＭＳ Ｐゴシック" pitchFamily="34" charset="-128"/>
              </a:rPr>
              <a:t>4 &lt; 1 &lt; 2 &lt; 3</a:t>
            </a:r>
          </a:p>
          <a:p>
            <a:pPr marL="1717675" lvl="1" indent="-461963" eaLnBrk="1" hangingPunct="1">
              <a:lnSpc>
                <a:spcPct val="90000"/>
              </a:lnSpc>
              <a:buClr>
                <a:schemeClr val="tx1"/>
              </a:buClr>
              <a:buFontTx/>
              <a:buAutoNum type="alphaUcPeriod"/>
            </a:pPr>
            <a:r>
              <a:rPr lang="en-US" sz="2000" dirty="0" smtClean="0">
                <a:latin typeface="+mn-lt"/>
                <a:ea typeface="ＭＳ Ｐゴシック" pitchFamily="34" charset="-128"/>
              </a:rPr>
              <a:t>1 &lt; 4 &lt; 3 &lt; 2</a:t>
            </a:r>
            <a:endParaRPr lang="en-US" sz="1400" dirty="0" smtClean="0">
              <a:latin typeface="+mn-lt"/>
              <a:ea typeface="ＭＳ Ｐゴシック" pitchFamily="34" charset="-128"/>
            </a:endParaRPr>
          </a:p>
        </p:txBody>
      </p:sp>
      <p:pic>
        <p:nvPicPr>
          <p:cNvPr id="24579" name="Picture 3" descr="Sept 16 - Clicke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2900" y="188913"/>
            <a:ext cx="3325813" cy="648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4" descr="Icon - Click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1413" y="139700"/>
            <a:ext cx="923925"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5" descr="Icon - Discuss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9063" y="136525"/>
            <a:ext cx="923925"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362268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31761" y="281913"/>
            <a:ext cx="5109844" cy="1446550"/>
          </a:xfrm>
          <a:prstGeom prst="rect">
            <a:avLst/>
          </a:prstGeom>
          <a:noFill/>
        </p:spPr>
        <p:txBody>
          <a:bodyPr wrap="square" rtlCol="0">
            <a:spAutoFit/>
          </a:bodyPr>
          <a:lstStyle/>
          <a:p>
            <a:r>
              <a:rPr lang="en-US" sz="4400" dirty="0" smtClean="0">
                <a:solidFill>
                  <a:srgbClr val="0070C0"/>
                </a:solidFill>
                <a:latin typeface="+mn-lt"/>
              </a:rPr>
              <a:t>Charged Molecules</a:t>
            </a:r>
          </a:p>
          <a:p>
            <a:endParaRPr lang="en-CA" sz="4400" dirty="0">
              <a:latin typeface="+mn-lt"/>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1978" y="1267023"/>
            <a:ext cx="6587595" cy="1800027"/>
          </a:xfrm>
          <a:prstGeom prst="rect">
            <a:avLst/>
          </a:prstGeom>
        </p:spPr>
      </p:pic>
      <p:sp>
        <p:nvSpPr>
          <p:cNvPr id="8" name="TextBox 7"/>
          <p:cNvSpPr txBox="1"/>
          <p:nvPr/>
        </p:nvSpPr>
        <p:spPr>
          <a:xfrm>
            <a:off x="842104" y="4333876"/>
            <a:ext cx="7111271" cy="1384995"/>
          </a:xfrm>
          <a:prstGeom prst="rect">
            <a:avLst/>
          </a:prstGeom>
          <a:noFill/>
        </p:spPr>
        <p:txBody>
          <a:bodyPr wrap="square" rtlCol="0">
            <a:spAutoFit/>
          </a:bodyPr>
          <a:lstStyle/>
          <a:p>
            <a:r>
              <a:rPr lang="en-US" sz="2000" dirty="0">
                <a:latin typeface="+mn-lt"/>
              </a:rPr>
              <a:t>Charged molecules, regardless of their size, do NOT readily permeate lipid </a:t>
            </a:r>
            <a:r>
              <a:rPr lang="en-US" sz="2000" dirty="0" smtClean="0">
                <a:latin typeface="+mn-lt"/>
              </a:rPr>
              <a:t>bilayers because they are surrounded </a:t>
            </a:r>
            <a:r>
              <a:rPr lang="en-US" sz="2000" dirty="0">
                <a:latin typeface="+mn-lt"/>
              </a:rPr>
              <a:t>by a shell of water molecules (called a “hydration shell</a:t>
            </a:r>
            <a:r>
              <a:rPr lang="en-US" sz="2000" dirty="0" smtClean="0">
                <a:latin typeface="+mn-lt"/>
              </a:rPr>
              <a:t>”).</a:t>
            </a:r>
            <a:r>
              <a:rPr lang="en-US" sz="2000" dirty="0">
                <a:latin typeface="+mn-lt"/>
              </a:rPr>
              <a:t> </a:t>
            </a:r>
            <a:endParaRPr lang="en-CA" sz="2000" dirty="0">
              <a:latin typeface="+mn-lt"/>
            </a:endParaRPr>
          </a:p>
          <a:p>
            <a:endParaRPr lang="en-CA" dirty="0">
              <a:latin typeface="+mn-lt"/>
            </a:endParaRPr>
          </a:p>
        </p:txBody>
      </p:sp>
      <p:sp>
        <p:nvSpPr>
          <p:cNvPr id="9" name="TextBox 8"/>
          <p:cNvSpPr txBox="1"/>
          <p:nvPr/>
        </p:nvSpPr>
        <p:spPr>
          <a:xfrm>
            <a:off x="780190" y="3086100"/>
            <a:ext cx="7800975" cy="738664"/>
          </a:xfrm>
          <a:prstGeom prst="rect">
            <a:avLst/>
          </a:prstGeom>
          <a:noFill/>
        </p:spPr>
        <p:txBody>
          <a:bodyPr wrap="square" rtlCol="0">
            <a:spAutoFit/>
          </a:bodyPr>
          <a:lstStyle/>
          <a:p>
            <a:r>
              <a:rPr lang="en-US" sz="1800" b="1" dirty="0">
                <a:latin typeface="+mn-lt"/>
              </a:rPr>
              <a:t>A hydration shell surrounding a charged molecule (X</a:t>
            </a:r>
            <a:r>
              <a:rPr lang="en-US" sz="1800" b="1" baseline="30000" dirty="0">
                <a:latin typeface="+mn-lt"/>
              </a:rPr>
              <a:t>+</a:t>
            </a:r>
            <a:r>
              <a:rPr lang="en-US" sz="1800" b="1" dirty="0">
                <a:latin typeface="+mn-lt"/>
              </a:rPr>
              <a:t> or X</a:t>
            </a:r>
            <a:r>
              <a:rPr lang="en-US" sz="1800" b="1" baseline="30000" dirty="0">
                <a:latin typeface="+mn-lt"/>
              </a:rPr>
              <a:t>-</a:t>
            </a:r>
            <a:r>
              <a:rPr lang="en-US" sz="1800" b="1" dirty="0">
                <a:latin typeface="+mn-lt"/>
              </a:rPr>
              <a:t>).</a:t>
            </a:r>
            <a:r>
              <a:rPr lang="en-US" sz="1800" dirty="0">
                <a:latin typeface="+mn-lt"/>
              </a:rPr>
              <a:t>  </a:t>
            </a:r>
            <a:endParaRPr lang="en-CA" sz="1800" dirty="0">
              <a:latin typeface="+mn-lt"/>
            </a:endParaRPr>
          </a:p>
          <a:p>
            <a:endParaRPr lang="en-CA" dirty="0">
              <a:latin typeface="+mn-lt"/>
            </a:endParaRPr>
          </a:p>
        </p:txBody>
      </p:sp>
    </p:spTree>
    <p:extLst>
      <p:ext uri="{BB962C8B-B14F-4D97-AF65-F5344CB8AC3E}">
        <p14:creationId xmlns:p14="http://schemas.microsoft.com/office/powerpoint/2010/main" val="3440036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dirty="0" smtClean="0">
                <a:solidFill>
                  <a:srgbClr val="0070C0"/>
                </a:solidFill>
                <a:latin typeface="+mn-lt"/>
              </a:rPr>
              <a:t>Week 3 - Biology 112</a:t>
            </a:r>
            <a:endParaRPr lang="en-CA" dirty="0">
              <a:solidFill>
                <a:srgbClr val="0070C0"/>
              </a:solidFill>
              <a:latin typeface="+mn-lt"/>
            </a:endParaRPr>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195736" y="1484784"/>
            <a:ext cx="4541380" cy="4069871"/>
          </a:xfrm>
        </p:spPr>
      </p:pic>
    </p:spTree>
    <p:extLst>
      <p:ext uri="{BB962C8B-B14F-4D97-AF65-F5344CB8AC3E}">
        <p14:creationId xmlns:p14="http://schemas.microsoft.com/office/powerpoint/2010/main" val="134898073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31"/>
          <p:cNvSpPr txBox="1">
            <a:spLocks noChangeArrowheads="1"/>
          </p:cNvSpPr>
          <p:nvPr/>
        </p:nvSpPr>
        <p:spPr bwMode="auto">
          <a:xfrm>
            <a:off x="334963" y="4537075"/>
            <a:ext cx="857408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dirty="0">
                <a:latin typeface="+mn-lt"/>
              </a:rPr>
              <a:t>The molecules that can rapidly pass through the phospholipid bilayer are uncharged, non polar and relatively small.  </a:t>
            </a:r>
          </a:p>
          <a:p>
            <a:pPr eaLnBrk="1" hangingPunct="1"/>
            <a:endParaRPr lang="en-US" dirty="0">
              <a:latin typeface="+mn-lt"/>
            </a:endParaRPr>
          </a:p>
          <a:p>
            <a:pPr eaLnBrk="1" hangingPunct="1"/>
            <a:r>
              <a:rPr lang="en-US" dirty="0">
                <a:latin typeface="+mn-lt"/>
              </a:rPr>
              <a:t>Water appears to break this rule.  </a:t>
            </a:r>
            <a:r>
              <a:rPr lang="en-US" dirty="0" smtClean="0">
                <a:latin typeface="+mn-lt"/>
              </a:rPr>
              <a:t>Discuss.</a:t>
            </a:r>
            <a:endParaRPr lang="en-US" dirty="0">
              <a:latin typeface="+mn-lt"/>
            </a:endParaRPr>
          </a:p>
        </p:txBody>
      </p:sp>
      <p:pic>
        <p:nvPicPr>
          <p:cNvPr id="26627" name="Picture 55" descr="Icon - Discuss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063" y="117475"/>
            <a:ext cx="1068387"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2"/>
          <p:cNvSpPr>
            <a:spLocks noChangeArrowheads="1"/>
          </p:cNvSpPr>
          <p:nvPr/>
        </p:nvSpPr>
        <p:spPr bwMode="auto">
          <a:xfrm>
            <a:off x="684213" y="1412875"/>
            <a:ext cx="7772400" cy="2971800"/>
          </a:xfrm>
          <a:prstGeom prst="rect">
            <a:avLst/>
          </a:prstGeom>
          <a:gradFill rotWithShape="1">
            <a:gsLst>
              <a:gs pos="0">
                <a:schemeClr val="accent2"/>
              </a:gs>
              <a:gs pos="100000">
                <a:schemeClr val="accent2">
                  <a:gamma/>
                  <a:shade val="41176"/>
                  <a:invGamma/>
                </a:schemeClr>
              </a:gs>
            </a:gsLst>
            <a:lin ang="5400000" scaled="1"/>
          </a:gradFill>
          <a:ln w="9525">
            <a:solidFill>
              <a:schemeClr val="tx1"/>
            </a:solidFill>
            <a:miter lim="800000"/>
            <a:headEnd/>
            <a:tailEnd/>
          </a:ln>
          <a:effectLst/>
        </p:spPr>
        <p:txBody>
          <a:bodyPr wrap="none" anchor="ctr"/>
          <a:lstStyle/>
          <a:p>
            <a:pPr algn="ctr">
              <a:defRPr/>
            </a:pPr>
            <a:endParaRPr lang="en-US" sz="1800">
              <a:latin typeface="Calibri" charset="0"/>
              <a:ea typeface="ＭＳ Ｐゴシック" charset="-128"/>
            </a:endParaRPr>
          </a:p>
        </p:txBody>
      </p:sp>
      <p:sp>
        <p:nvSpPr>
          <p:cNvPr id="26629" name="Line 3"/>
          <p:cNvSpPr>
            <a:spLocks noChangeShapeType="1"/>
          </p:cNvSpPr>
          <p:nvPr/>
        </p:nvSpPr>
        <p:spPr bwMode="auto">
          <a:xfrm flipV="1">
            <a:off x="2895600" y="2295525"/>
            <a:ext cx="0" cy="9429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6630" name="Line 4"/>
          <p:cNvSpPr>
            <a:spLocks noChangeShapeType="1"/>
          </p:cNvSpPr>
          <p:nvPr/>
        </p:nvSpPr>
        <p:spPr bwMode="auto">
          <a:xfrm flipV="1">
            <a:off x="3217863" y="2295525"/>
            <a:ext cx="0" cy="685800"/>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6631" name="Line 5"/>
          <p:cNvSpPr>
            <a:spLocks noChangeShapeType="1"/>
          </p:cNvSpPr>
          <p:nvPr/>
        </p:nvSpPr>
        <p:spPr bwMode="auto">
          <a:xfrm flipV="1">
            <a:off x="3457575" y="2295525"/>
            <a:ext cx="0" cy="2571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6632" name="Line 6"/>
          <p:cNvSpPr>
            <a:spLocks noChangeShapeType="1"/>
          </p:cNvSpPr>
          <p:nvPr/>
        </p:nvSpPr>
        <p:spPr bwMode="auto">
          <a:xfrm flipV="1">
            <a:off x="4735513" y="2219325"/>
            <a:ext cx="0" cy="9429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6633" name="Line 7"/>
          <p:cNvSpPr>
            <a:spLocks noChangeShapeType="1"/>
          </p:cNvSpPr>
          <p:nvPr/>
        </p:nvSpPr>
        <p:spPr bwMode="auto">
          <a:xfrm flipV="1">
            <a:off x="5707063" y="2295525"/>
            <a:ext cx="0" cy="6000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6634" name="Line 8"/>
          <p:cNvSpPr>
            <a:spLocks noChangeShapeType="1"/>
          </p:cNvSpPr>
          <p:nvPr/>
        </p:nvSpPr>
        <p:spPr bwMode="auto">
          <a:xfrm flipV="1">
            <a:off x="6831013" y="2295525"/>
            <a:ext cx="0" cy="857250"/>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6635" name="Line 9"/>
          <p:cNvSpPr>
            <a:spLocks noChangeShapeType="1"/>
          </p:cNvSpPr>
          <p:nvPr/>
        </p:nvSpPr>
        <p:spPr bwMode="auto">
          <a:xfrm flipV="1">
            <a:off x="7151688" y="2295525"/>
            <a:ext cx="0" cy="42862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6636" name="Text Box 10"/>
          <p:cNvSpPr txBox="1">
            <a:spLocks noChangeArrowheads="1"/>
          </p:cNvSpPr>
          <p:nvPr/>
        </p:nvSpPr>
        <p:spPr bwMode="auto">
          <a:xfrm>
            <a:off x="6973888" y="2701925"/>
            <a:ext cx="1081087"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H</a:t>
            </a:r>
            <a:r>
              <a:rPr lang="en-US" sz="1800" b="1" baseline="-25000">
                <a:solidFill>
                  <a:schemeClr val="bg1"/>
                </a:solidFill>
              </a:rPr>
              <a:t>2</a:t>
            </a:r>
            <a:r>
              <a:rPr lang="en-US" sz="1800" b="1">
                <a:solidFill>
                  <a:schemeClr val="bg1"/>
                </a:solidFill>
              </a:rPr>
              <a:t>O (18)</a:t>
            </a:r>
          </a:p>
        </p:txBody>
      </p:sp>
      <p:sp>
        <p:nvSpPr>
          <p:cNvPr id="26637" name="Text Box 11"/>
          <p:cNvSpPr txBox="1">
            <a:spLocks noChangeArrowheads="1"/>
          </p:cNvSpPr>
          <p:nvPr/>
        </p:nvSpPr>
        <p:spPr bwMode="auto">
          <a:xfrm>
            <a:off x="6251575" y="3141663"/>
            <a:ext cx="15303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Toluene (92)</a:t>
            </a:r>
          </a:p>
        </p:txBody>
      </p:sp>
      <p:sp>
        <p:nvSpPr>
          <p:cNvPr id="26638" name="Text Box 12"/>
          <p:cNvSpPr txBox="1">
            <a:spLocks noChangeArrowheads="1"/>
          </p:cNvSpPr>
          <p:nvPr/>
        </p:nvSpPr>
        <p:spPr bwMode="auto">
          <a:xfrm>
            <a:off x="5208588" y="2846388"/>
            <a:ext cx="15684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Glycerol (92)</a:t>
            </a:r>
          </a:p>
        </p:txBody>
      </p:sp>
      <p:sp>
        <p:nvSpPr>
          <p:cNvPr id="26639" name="Text Box 13"/>
          <p:cNvSpPr txBox="1">
            <a:spLocks noChangeArrowheads="1"/>
          </p:cNvSpPr>
          <p:nvPr/>
        </p:nvSpPr>
        <p:spPr bwMode="auto">
          <a:xfrm>
            <a:off x="4164013" y="3108325"/>
            <a:ext cx="16827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Glucose (180)</a:t>
            </a:r>
          </a:p>
        </p:txBody>
      </p:sp>
      <p:sp>
        <p:nvSpPr>
          <p:cNvPr id="26640" name="Text Box 14"/>
          <p:cNvSpPr txBox="1">
            <a:spLocks noChangeArrowheads="1"/>
          </p:cNvSpPr>
          <p:nvPr/>
        </p:nvSpPr>
        <p:spPr bwMode="auto">
          <a:xfrm>
            <a:off x="3243263" y="2492375"/>
            <a:ext cx="9334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Cl</a:t>
            </a:r>
            <a:r>
              <a:rPr lang="en-US" sz="1800" b="1" baseline="30000">
                <a:solidFill>
                  <a:schemeClr val="bg1"/>
                </a:solidFill>
              </a:rPr>
              <a:t>-</a:t>
            </a:r>
            <a:r>
              <a:rPr lang="en-US" sz="1800" b="1">
                <a:solidFill>
                  <a:schemeClr val="bg1"/>
                </a:solidFill>
              </a:rPr>
              <a:t> (36)</a:t>
            </a:r>
          </a:p>
        </p:txBody>
      </p:sp>
      <p:sp>
        <p:nvSpPr>
          <p:cNvPr id="26641" name="Text Box 15"/>
          <p:cNvSpPr txBox="1">
            <a:spLocks noChangeArrowheads="1"/>
          </p:cNvSpPr>
          <p:nvPr/>
        </p:nvSpPr>
        <p:spPr bwMode="auto">
          <a:xfrm>
            <a:off x="2946400" y="2917825"/>
            <a:ext cx="10350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Na</a:t>
            </a:r>
            <a:r>
              <a:rPr lang="en-US" sz="1800" b="1" baseline="30000">
                <a:solidFill>
                  <a:schemeClr val="bg1"/>
                </a:solidFill>
              </a:rPr>
              <a:t>+</a:t>
            </a:r>
            <a:r>
              <a:rPr lang="en-US" sz="1800" b="1">
                <a:solidFill>
                  <a:schemeClr val="bg1"/>
                </a:solidFill>
              </a:rPr>
              <a:t> (23)</a:t>
            </a:r>
          </a:p>
        </p:txBody>
      </p:sp>
      <p:sp>
        <p:nvSpPr>
          <p:cNvPr id="26642" name="Text Box 16"/>
          <p:cNvSpPr txBox="1">
            <a:spLocks noChangeArrowheads="1"/>
          </p:cNvSpPr>
          <p:nvPr/>
        </p:nvSpPr>
        <p:spPr bwMode="auto">
          <a:xfrm>
            <a:off x="2557463" y="3206750"/>
            <a:ext cx="1203325"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PO</a:t>
            </a:r>
            <a:r>
              <a:rPr lang="en-US" sz="1800" b="1" baseline="-25000">
                <a:solidFill>
                  <a:schemeClr val="bg1"/>
                </a:solidFill>
              </a:rPr>
              <a:t>4</a:t>
            </a:r>
            <a:r>
              <a:rPr lang="en-US" sz="1800" b="1" baseline="30000">
                <a:solidFill>
                  <a:schemeClr val="bg1"/>
                </a:solidFill>
              </a:rPr>
              <a:t>-3</a:t>
            </a:r>
            <a:r>
              <a:rPr lang="en-US" sz="1800" b="1">
                <a:solidFill>
                  <a:schemeClr val="bg1"/>
                </a:solidFill>
              </a:rPr>
              <a:t> (95)</a:t>
            </a:r>
          </a:p>
        </p:txBody>
      </p:sp>
      <p:sp>
        <p:nvSpPr>
          <p:cNvPr id="26643" name="Line 17"/>
          <p:cNvSpPr>
            <a:spLocks noChangeShapeType="1"/>
          </p:cNvSpPr>
          <p:nvPr/>
        </p:nvSpPr>
        <p:spPr bwMode="auto">
          <a:xfrm>
            <a:off x="3128963" y="1905000"/>
            <a:ext cx="0" cy="17145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6644" name="Line 18"/>
          <p:cNvSpPr>
            <a:spLocks noChangeShapeType="1"/>
          </p:cNvSpPr>
          <p:nvPr/>
        </p:nvSpPr>
        <p:spPr bwMode="auto">
          <a:xfrm>
            <a:off x="6484938" y="1916113"/>
            <a:ext cx="0" cy="17145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6645" name="Line 19"/>
          <p:cNvSpPr>
            <a:spLocks noChangeShapeType="1"/>
          </p:cNvSpPr>
          <p:nvPr/>
        </p:nvSpPr>
        <p:spPr bwMode="auto">
          <a:xfrm>
            <a:off x="7362825" y="1916113"/>
            <a:ext cx="0" cy="17145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6646" name="Line 20"/>
          <p:cNvSpPr>
            <a:spLocks noChangeShapeType="1"/>
          </p:cNvSpPr>
          <p:nvPr/>
        </p:nvSpPr>
        <p:spPr bwMode="auto">
          <a:xfrm>
            <a:off x="4983163" y="1916113"/>
            <a:ext cx="0" cy="17145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6647" name="Text Box 21"/>
          <p:cNvSpPr txBox="1">
            <a:spLocks noChangeArrowheads="1"/>
          </p:cNvSpPr>
          <p:nvPr/>
        </p:nvSpPr>
        <p:spPr bwMode="auto">
          <a:xfrm>
            <a:off x="1577975" y="1565275"/>
            <a:ext cx="64198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None	very slow	     slow		fast     very fast</a:t>
            </a:r>
          </a:p>
        </p:txBody>
      </p:sp>
      <p:sp>
        <p:nvSpPr>
          <p:cNvPr id="26648" name="Line 25"/>
          <p:cNvSpPr>
            <a:spLocks noChangeShapeType="1"/>
          </p:cNvSpPr>
          <p:nvPr/>
        </p:nvSpPr>
        <p:spPr bwMode="auto">
          <a:xfrm>
            <a:off x="1577975" y="2098675"/>
            <a:ext cx="6019800" cy="0"/>
          </a:xfrm>
          <a:prstGeom prst="line">
            <a:avLst/>
          </a:prstGeom>
          <a:noFill/>
          <a:ln w="38100">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6649" name="Line 26"/>
          <p:cNvSpPr>
            <a:spLocks noChangeShapeType="1"/>
          </p:cNvSpPr>
          <p:nvPr/>
        </p:nvSpPr>
        <p:spPr bwMode="auto">
          <a:xfrm flipV="1">
            <a:off x="2111375" y="2298700"/>
            <a:ext cx="0" cy="9429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6650" name="Text Box 27"/>
          <p:cNvSpPr txBox="1">
            <a:spLocks noChangeArrowheads="1"/>
          </p:cNvSpPr>
          <p:nvPr/>
        </p:nvSpPr>
        <p:spPr bwMode="auto">
          <a:xfrm>
            <a:off x="1806575" y="3255963"/>
            <a:ext cx="6413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ATP</a:t>
            </a:r>
          </a:p>
        </p:txBody>
      </p:sp>
      <p:sp>
        <p:nvSpPr>
          <p:cNvPr id="26651" name="Line 28"/>
          <p:cNvSpPr>
            <a:spLocks noChangeShapeType="1"/>
          </p:cNvSpPr>
          <p:nvPr/>
        </p:nvSpPr>
        <p:spPr bwMode="auto">
          <a:xfrm flipV="1">
            <a:off x="1654175" y="2295525"/>
            <a:ext cx="0" cy="15017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26652" name="Text Box 29"/>
          <p:cNvSpPr txBox="1">
            <a:spLocks noChangeArrowheads="1"/>
          </p:cNvSpPr>
          <p:nvPr/>
        </p:nvSpPr>
        <p:spPr bwMode="auto">
          <a:xfrm>
            <a:off x="968375" y="3797300"/>
            <a:ext cx="42735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Large molecules: proteins, DNA, RNA</a:t>
            </a:r>
          </a:p>
        </p:txBody>
      </p:sp>
      <p:sp>
        <p:nvSpPr>
          <p:cNvPr id="26653" name="Line 30"/>
          <p:cNvSpPr>
            <a:spLocks noChangeShapeType="1"/>
          </p:cNvSpPr>
          <p:nvPr/>
        </p:nvSpPr>
        <p:spPr bwMode="auto">
          <a:xfrm>
            <a:off x="1730375" y="1927225"/>
            <a:ext cx="0" cy="17145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681175" y="568325"/>
            <a:ext cx="868203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dirty="0">
                <a:latin typeface="+mn-lt"/>
              </a:rPr>
              <a:t>How do phospholipids form membrane bilayers?</a:t>
            </a:r>
            <a:r>
              <a:rPr lang="en-US" sz="3200" dirty="0">
                <a:latin typeface="+mn-lt"/>
              </a:rPr>
              <a:t> </a:t>
            </a:r>
          </a:p>
        </p:txBody>
      </p:sp>
      <p:grpSp>
        <p:nvGrpSpPr>
          <p:cNvPr id="27651" name="Group 4"/>
          <p:cNvGrpSpPr>
            <a:grpSpLocks/>
          </p:cNvGrpSpPr>
          <p:nvPr/>
        </p:nvGrpSpPr>
        <p:grpSpPr bwMode="auto">
          <a:xfrm>
            <a:off x="206375" y="2030413"/>
            <a:ext cx="8682038" cy="2992437"/>
            <a:chOff x="441325" y="3235325"/>
            <a:chExt cx="8435975" cy="2797175"/>
          </a:xfrm>
        </p:grpSpPr>
        <p:pic>
          <p:nvPicPr>
            <p:cNvPr id="27653" name="Picture 2" descr="06_04b_phospholipids-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325" y="3235325"/>
              <a:ext cx="8435975" cy="279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479888" y="3947603"/>
              <a:ext cx="419562" cy="42143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sz="3200">
                  <a:solidFill>
                    <a:srgbClr val="FFFFFF"/>
                  </a:solidFill>
                  <a:latin typeface="Calibri" charset="0"/>
                  <a:ea typeface="ＭＳ Ｐゴシック" charset="-128"/>
                </a:rPr>
                <a:t> </a:t>
              </a:r>
            </a:p>
          </p:txBody>
        </p:sp>
      </p:grpSp>
      <p:sp>
        <p:nvSpPr>
          <p:cNvPr id="27652" name="Rectangle 5"/>
          <p:cNvSpPr>
            <a:spLocks noChangeArrowheads="1"/>
          </p:cNvSpPr>
          <p:nvPr/>
        </p:nvSpPr>
        <p:spPr bwMode="auto">
          <a:xfrm>
            <a:off x="55563" y="6381750"/>
            <a:ext cx="3597275"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Fig 6.7b Biological Sciences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body" sz="half" idx="1"/>
          </p:nvPr>
        </p:nvSpPr>
        <p:spPr>
          <a:xfrm>
            <a:off x="533400" y="228600"/>
            <a:ext cx="8213725" cy="2879725"/>
          </a:xfrm>
        </p:spPr>
        <p:txBody>
          <a:bodyPr/>
          <a:lstStyle/>
          <a:p>
            <a:pPr marL="0" indent="0" eaLnBrk="1" hangingPunct="1">
              <a:lnSpc>
                <a:spcPct val="90000"/>
              </a:lnSpc>
              <a:buFontTx/>
              <a:buNone/>
            </a:pPr>
            <a:r>
              <a:rPr lang="en-US" sz="2800" b="1" dirty="0" smtClean="0">
                <a:latin typeface="+mn-lt"/>
                <a:ea typeface="ＭＳ Ｐゴシック" pitchFamily="34" charset="-128"/>
              </a:rPr>
              <a:t>Water makes strong polar interactions.</a:t>
            </a:r>
            <a:r>
              <a:rPr lang="en-US" sz="2800" dirty="0" smtClean="0">
                <a:latin typeface="+mn-lt"/>
                <a:ea typeface="ＭＳ Ｐゴシック" pitchFamily="34" charset="-128"/>
              </a:rPr>
              <a:t>  </a:t>
            </a:r>
          </a:p>
          <a:p>
            <a:pPr marL="0" indent="0" eaLnBrk="1" hangingPunct="1">
              <a:lnSpc>
                <a:spcPct val="50000"/>
              </a:lnSpc>
              <a:buFontTx/>
              <a:buNone/>
            </a:pPr>
            <a:endParaRPr lang="en-US" sz="2800" dirty="0" smtClean="0">
              <a:latin typeface="+mn-lt"/>
              <a:ea typeface="ＭＳ Ｐゴシック" pitchFamily="34" charset="-128"/>
            </a:endParaRPr>
          </a:p>
          <a:p>
            <a:pPr marL="0" indent="0" eaLnBrk="1" hangingPunct="1">
              <a:lnSpc>
                <a:spcPct val="90000"/>
              </a:lnSpc>
              <a:buFontTx/>
              <a:buNone/>
            </a:pPr>
            <a:r>
              <a:rPr lang="en-US" sz="2800" dirty="0" smtClean="0">
                <a:latin typeface="+mn-lt"/>
                <a:ea typeface="ＭＳ Ｐゴシック" pitchFamily="34" charset="-128"/>
              </a:rPr>
              <a:t>As a result it forms hydrogen bonds with other polar molecules, including itself.  A water molecule surrounded by four other water molecules can make hydrogen bonds in multiple ways.  The position of the water molecule is not fixed.</a:t>
            </a:r>
          </a:p>
        </p:txBody>
      </p:sp>
      <p:grpSp>
        <p:nvGrpSpPr>
          <p:cNvPr id="28675" name="Group 3"/>
          <p:cNvGrpSpPr>
            <a:grpSpLocks/>
          </p:cNvGrpSpPr>
          <p:nvPr/>
        </p:nvGrpSpPr>
        <p:grpSpPr bwMode="auto">
          <a:xfrm>
            <a:off x="4724400" y="3276600"/>
            <a:ext cx="3702050" cy="3168650"/>
            <a:chOff x="2562" y="2205"/>
            <a:chExt cx="2105" cy="1833"/>
          </a:xfrm>
        </p:grpSpPr>
        <p:grpSp>
          <p:nvGrpSpPr>
            <p:cNvPr id="28688" name="Group 4"/>
            <p:cNvGrpSpPr>
              <a:grpSpLocks/>
            </p:cNvGrpSpPr>
            <p:nvPr/>
          </p:nvGrpSpPr>
          <p:grpSpPr bwMode="auto">
            <a:xfrm>
              <a:off x="2562" y="3566"/>
              <a:ext cx="680" cy="472"/>
              <a:chOff x="3470" y="2840"/>
              <a:chExt cx="680" cy="472"/>
            </a:xfrm>
          </p:grpSpPr>
          <p:sp>
            <p:nvSpPr>
              <p:cNvPr id="28721" name="Oval 5"/>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8722" name="Oval 6"/>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8723" name="Line 7"/>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8724" name="Line 8"/>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8725" name="Oval 9"/>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28689" name="Group 10"/>
            <p:cNvGrpSpPr>
              <a:grpSpLocks/>
            </p:cNvGrpSpPr>
            <p:nvPr/>
          </p:nvGrpSpPr>
          <p:grpSpPr bwMode="auto">
            <a:xfrm rot="-5400000">
              <a:off x="4091" y="3398"/>
              <a:ext cx="680" cy="472"/>
              <a:chOff x="3470" y="2840"/>
              <a:chExt cx="680" cy="472"/>
            </a:xfrm>
          </p:grpSpPr>
          <p:sp>
            <p:nvSpPr>
              <p:cNvPr id="28716" name="Oval 11"/>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8717" name="Oval 12"/>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8718" name="Line 13"/>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8719" name="Line 14"/>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8720" name="Oval 15"/>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28690" name="Group 16"/>
            <p:cNvGrpSpPr>
              <a:grpSpLocks/>
            </p:cNvGrpSpPr>
            <p:nvPr/>
          </p:nvGrpSpPr>
          <p:grpSpPr bwMode="auto">
            <a:xfrm flipV="1">
              <a:off x="3379" y="2205"/>
              <a:ext cx="680" cy="472"/>
              <a:chOff x="3470" y="2840"/>
              <a:chExt cx="680" cy="472"/>
            </a:xfrm>
          </p:grpSpPr>
          <p:sp>
            <p:nvSpPr>
              <p:cNvPr id="28711" name="Oval 17"/>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8712" name="Oval 18"/>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8713" name="Line 19"/>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8714" name="Line 20"/>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8715" name="Oval 21"/>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28691" name="Group 22"/>
            <p:cNvGrpSpPr>
              <a:grpSpLocks/>
            </p:cNvGrpSpPr>
            <p:nvPr/>
          </p:nvGrpSpPr>
          <p:grpSpPr bwMode="auto">
            <a:xfrm rot="5400000">
              <a:off x="2970" y="2795"/>
              <a:ext cx="485" cy="303"/>
              <a:chOff x="3470" y="2840"/>
              <a:chExt cx="680" cy="472"/>
            </a:xfrm>
          </p:grpSpPr>
          <p:sp>
            <p:nvSpPr>
              <p:cNvPr id="28706" name="Oval 23"/>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8707" name="Oval 24"/>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8708" name="Line 25"/>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8709" name="Line 26"/>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8710" name="Oval 27"/>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sp>
          <p:nvSpPr>
            <p:cNvPr id="28692" name="AutoShape 28"/>
            <p:cNvSpPr>
              <a:spLocks noChangeArrowheads="1"/>
            </p:cNvSpPr>
            <p:nvPr/>
          </p:nvSpPr>
          <p:spPr bwMode="auto">
            <a:xfrm rot="18073410" flipH="1">
              <a:off x="3756" y="2809"/>
              <a:ext cx="46" cy="99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8693" name="AutoShape 29"/>
            <p:cNvSpPr>
              <a:spLocks noChangeArrowheads="1"/>
            </p:cNvSpPr>
            <p:nvPr/>
          </p:nvSpPr>
          <p:spPr bwMode="auto">
            <a:xfrm rot="2198012">
              <a:off x="3085" y="2999"/>
              <a:ext cx="45" cy="590"/>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8694" name="AutoShape 30"/>
            <p:cNvSpPr>
              <a:spLocks noChangeArrowheads="1"/>
            </p:cNvSpPr>
            <p:nvPr/>
          </p:nvSpPr>
          <p:spPr bwMode="auto">
            <a:xfrm rot="2198012" flipH="1">
              <a:off x="3283" y="2581"/>
              <a:ext cx="45" cy="1134"/>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8695" name="AutoShape 31"/>
            <p:cNvSpPr>
              <a:spLocks noChangeArrowheads="1"/>
            </p:cNvSpPr>
            <p:nvPr/>
          </p:nvSpPr>
          <p:spPr bwMode="auto">
            <a:xfrm rot="13389229" flipH="1">
              <a:off x="3468" y="2587"/>
              <a:ext cx="45" cy="363"/>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8696" name="AutoShape 32"/>
            <p:cNvSpPr>
              <a:spLocks noChangeArrowheads="1"/>
            </p:cNvSpPr>
            <p:nvPr/>
          </p:nvSpPr>
          <p:spPr bwMode="auto">
            <a:xfrm rot="-1699327">
              <a:off x="3969" y="2614"/>
              <a:ext cx="46" cy="99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28697" name="Group 33"/>
            <p:cNvGrpSpPr>
              <a:grpSpLocks/>
            </p:cNvGrpSpPr>
            <p:nvPr/>
          </p:nvGrpSpPr>
          <p:grpSpPr bwMode="auto">
            <a:xfrm rot="520746">
              <a:off x="3198" y="3022"/>
              <a:ext cx="518" cy="648"/>
              <a:chOff x="3267" y="3163"/>
              <a:chExt cx="518" cy="648"/>
            </a:xfrm>
          </p:grpSpPr>
          <p:sp>
            <p:nvSpPr>
              <p:cNvPr id="28701" name="Oval 34"/>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8702" name="Oval 35"/>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8703" name="Line 36"/>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8704" name="Oval 37"/>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8705" name="Line 38"/>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28698" name="Rectangle 39"/>
            <p:cNvSpPr>
              <a:spLocks noChangeArrowheads="1"/>
            </p:cNvSpPr>
            <p:nvPr/>
          </p:nvSpPr>
          <p:spPr bwMode="auto">
            <a:xfrm rot="-148812">
              <a:off x="3016" y="3657"/>
              <a:ext cx="1179" cy="4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8699" name="Line 40"/>
            <p:cNvSpPr>
              <a:spLocks noChangeShapeType="1"/>
            </p:cNvSpPr>
            <p:nvPr/>
          </p:nvSpPr>
          <p:spPr bwMode="auto">
            <a:xfrm rot="-1262369">
              <a:off x="3000" y="3608"/>
              <a:ext cx="182"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28700" name="Line 41"/>
            <p:cNvSpPr>
              <a:spLocks noChangeShapeType="1"/>
            </p:cNvSpPr>
            <p:nvPr/>
          </p:nvSpPr>
          <p:spPr bwMode="auto">
            <a:xfrm rot="1774904">
              <a:off x="3346" y="3030"/>
              <a:ext cx="115"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28676" name="Group 42"/>
          <p:cNvGrpSpPr>
            <a:grpSpLocks/>
          </p:cNvGrpSpPr>
          <p:nvPr/>
        </p:nvGrpSpPr>
        <p:grpSpPr bwMode="auto">
          <a:xfrm>
            <a:off x="179388" y="4335463"/>
            <a:ext cx="3257550" cy="1917700"/>
            <a:chOff x="113" y="1344"/>
            <a:chExt cx="2244" cy="1391"/>
          </a:xfrm>
        </p:grpSpPr>
        <p:grpSp>
          <p:nvGrpSpPr>
            <p:cNvPr id="28677" name="Group 43"/>
            <p:cNvGrpSpPr>
              <a:grpSpLocks/>
            </p:cNvGrpSpPr>
            <p:nvPr/>
          </p:nvGrpSpPr>
          <p:grpSpPr bwMode="auto">
            <a:xfrm>
              <a:off x="113" y="1344"/>
              <a:ext cx="2232" cy="1379"/>
              <a:chOff x="612" y="2251"/>
              <a:chExt cx="2232" cy="1379"/>
            </a:xfrm>
          </p:grpSpPr>
          <p:sp>
            <p:nvSpPr>
              <p:cNvPr id="28681" name="Oval 44"/>
              <p:cNvSpPr>
                <a:spLocks noChangeArrowheads="1"/>
              </p:cNvSpPr>
              <p:nvPr/>
            </p:nvSpPr>
            <p:spPr bwMode="auto">
              <a:xfrm>
                <a:off x="612" y="3085"/>
                <a:ext cx="545" cy="545"/>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8682" name="Oval 45"/>
              <p:cNvSpPr>
                <a:spLocks noChangeArrowheads="1"/>
              </p:cNvSpPr>
              <p:nvPr/>
            </p:nvSpPr>
            <p:spPr bwMode="auto">
              <a:xfrm>
                <a:off x="2299" y="3077"/>
                <a:ext cx="545" cy="545"/>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8683" name="Line 46"/>
              <p:cNvSpPr>
                <a:spLocks noChangeShapeType="1"/>
              </p:cNvSpPr>
              <p:nvPr/>
            </p:nvSpPr>
            <p:spPr bwMode="auto">
              <a:xfrm flipV="1">
                <a:off x="1066" y="2795"/>
                <a:ext cx="408" cy="363"/>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8684" name="Line 47"/>
              <p:cNvSpPr>
                <a:spLocks noChangeShapeType="1"/>
              </p:cNvSpPr>
              <p:nvPr/>
            </p:nvSpPr>
            <p:spPr bwMode="auto">
              <a:xfrm flipH="1" flipV="1">
                <a:off x="1971" y="2805"/>
                <a:ext cx="408" cy="363"/>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8685" name="Line 48"/>
              <p:cNvSpPr>
                <a:spLocks noChangeShapeType="1"/>
              </p:cNvSpPr>
              <p:nvPr/>
            </p:nvSpPr>
            <p:spPr bwMode="auto">
              <a:xfrm flipH="1" flipV="1">
                <a:off x="1945" y="2840"/>
                <a:ext cx="408" cy="363"/>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8686" name="Line 49"/>
              <p:cNvSpPr>
                <a:spLocks noChangeShapeType="1"/>
              </p:cNvSpPr>
              <p:nvPr/>
            </p:nvSpPr>
            <p:spPr bwMode="auto">
              <a:xfrm flipV="1">
                <a:off x="1094" y="2831"/>
                <a:ext cx="408" cy="363"/>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8687" name="Oval 50"/>
              <p:cNvSpPr>
                <a:spLocks noChangeArrowheads="1"/>
              </p:cNvSpPr>
              <p:nvPr/>
            </p:nvSpPr>
            <p:spPr bwMode="auto">
              <a:xfrm>
                <a:off x="1365" y="2251"/>
                <a:ext cx="699" cy="689"/>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sp>
          <p:nvSpPr>
            <p:cNvPr id="28678" name="Text Box 51"/>
            <p:cNvSpPr txBox="1">
              <a:spLocks noChangeArrowheads="1"/>
            </p:cNvSpPr>
            <p:nvPr/>
          </p:nvSpPr>
          <p:spPr bwMode="auto">
            <a:xfrm>
              <a:off x="1052" y="1475"/>
              <a:ext cx="417"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4000">
                  <a:latin typeface="Symbol" pitchFamily="18" charset="2"/>
                </a:rPr>
                <a:t>d</a:t>
              </a:r>
              <a:r>
                <a:rPr lang="en-US" sz="4000"/>
                <a:t>-</a:t>
              </a:r>
              <a:endParaRPr lang="en-US" sz="4000">
                <a:latin typeface="Symbol" pitchFamily="18" charset="2"/>
              </a:endParaRPr>
            </a:p>
          </p:txBody>
        </p:sp>
        <p:sp>
          <p:nvSpPr>
            <p:cNvPr id="28679" name="Text Box 52"/>
            <p:cNvSpPr txBox="1">
              <a:spLocks noChangeArrowheads="1"/>
            </p:cNvSpPr>
            <p:nvPr/>
          </p:nvSpPr>
          <p:spPr bwMode="auto">
            <a:xfrm>
              <a:off x="156" y="2208"/>
              <a:ext cx="504" cy="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4000">
                  <a:latin typeface="Symbol" pitchFamily="18" charset="2"/>
                </a:rPr>
                <a:t>d</a:t>
              </a:r>
              <a:r>
                <a:rPr lang="en-US" sz="4000"/>
                <a:t>+</a:t>
              </a:r>
              <a:endParaRPr lang="en-US" sz="4000">
                <a:latin typeface="Symbol" pitchFamily="18" charset="2"/>
              </a:endParaRPr>
            </a:p>
          </p:txBody>
        </p:sp>
        <p:sp>
          <p:nvSpPr>
            <p:cNvPr id="28680" name="Text Box 53"/>
            <p:cNvSpPr txBox="1">
              <a:spLocks noChangeArrowheads="1"/>
            </p:cNvSpPr>
            <p:nvPr/>
          </p:nvSpPr>
          <p:spPr bwMode="auto">
            <a:xfrm>
              <a:off x="1853" y="2194"/>
              <a:ext cx="504" cy="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4000">
                  <a:latin typeface="Symbol" pitchFamily="18" charset="2"/>
                </a:rPr>
                <a:t>d</a:t>
              </a:r>
              <a:r>
                <a:rPr lang="en-US" sz="4000"/>
                <a:t>+</a:t>
              </a:r>
              <a:endParaRPr lang="en-US" sz="4000">
                <a:latin typeface="Symbol" pitchFamily="18" charset="2"/>
              </a:endParaRPr>
            </a:p>
          </p:txBody>
        </p:sp>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8" name="Group 2"/>
          <p:cNvGrpSpPr>
            <a:grpSpLocks/>
          </p:cNvGrpSpPr>
          <p:nvPr/>
        </p:nvGrpSpPr>
        <p:grpSpPr bwMode="auto">
          <a:xfrm>
            <a:off x="4794250" y="2117725"/>
            <a:ext cx="4103688" cy="3529013"/>
            <a:chOff x="2562" y="2205"/>
            <a:chExt cx="2105" cy="1833"/>
          </a:xfrm>
        </p:grpSpPr>
        <p:grpSp>
          <p:nvGrpSpPr>
            <p:cNvPr id="29719" name="Group 3"/>
            <p:cNvGrpSpPr>
              <a:grpSpLocks/>
            </p:cNvGrpSpPr>
            <p:nvPr/>
          </p:nvGrpSpPr>
          <p:grpSpPr bwMode="auto">
            <a:xfrm>
              <a:off x="2562" y="3566"/>
              <a:ext cx="680" cy="472"/>
              <a:chOff x="3470" y="2840"/>
              <a:chExt cx="680" cy="472"/>
            </a:xfrm>
          </p:grpSpPr>
          <p:sp>
            <p:nvSpPr>
              <p:cNvPr id="29752" name="Oval 4"/>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9753" name="Oval 5"/>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9754" name="Line 6"/>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9755" name="Line 7"/>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9756" name="Oval 8"/>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29720" name="Group 9"/>
            <p:cNvGrpSpPr>
              <a:grpSpLocks/>
            </p:cNvGrpSpPr>
            <p:nvPr/>
          </p:nvGrpSpPr>
          <p:grpSpPr bwMode="auto">
            <a:xfrm rot="-5400000">
              <a:off x="4091" y="3398"/>
              <a:ext cx="680" cy="472"/>
              <a:chOff x="3470" y="2840"/>
              <a:chExt cx="680" cy="472"/>
            </a:xfrm>
          </p:grpSpPr>
          <p:sp>
            <p:nvSpPr>
              <p:cNvPr id="29747" name="Oval 1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9748" name="Oval 1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9749" name="Line 1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9750" name="Line 1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9751" name="Oval 1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29721" name="Group 15"/>
            <p:cNvGrpSpPr>
              <a:grpSpLocks/>
            </p:cNvGrpSpPr>
            <p:nvPr/>
          </p:nvGrpSpPr>
          <p:grpSpPr bwMode="auto">
            <a:xfrm flipV="1">
              <a:off x="3379" y="2205"/>
              <a:ext cx="680" cy="472"/>
              <a:chOff x="3470" y="2840"/>
              <a:chExt cx="680" cy="472"/>
            </a:xfrm>
          </p:grpSpPr>
          <p:sp>
            <p:nvSpPr>
              <p:cNvPr id="29742" name="Oval 16"/>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9743" name="Oval 17"/>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9744" name="Line 18"/>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9745" name="Line 19"/>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9746" name="Oval 20"/>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29722" name="Group 21"/>
            <p:cNvGrpSpPr>
              <a:grpSpLocks/>
            </p:cNvGrpSpPr>
            <p:nvPr/>
          </p:nvGrpSpPr>
          <p:grpSpPr bwMode="auto">
            <a:xfrm rot="5400000">
              <a:off x="2970" y="2795"/>
              <a:ext cx="485" cy="303"/>
              <a:chOff x="3470" y="2840"/>
              <a:chExt cx="680" cy="472"/>
            </a:xfrm>
          </p:grpSpPr>
          <p:sp>
            <p:nvSpPr>
              <p:cNvPr id="29737" name="Oval 22"/>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9738" name="Oval 23"/>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9739" name="Line 24"/>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9740" name="Line 25"/>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9741" name="Oval 26"/>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sp>
          <p:nvSpPr>
            <p:cNvPr id="29723" name="AutoShape 27"/>
            <p:cNvSpPr>
              <a:spLocks noChangeArrowheads="1"/>
            </p:cNvSpPr>
            <p:nvPr/>
          </p:nvSpPr>
          <p:spPr bwMode="auto">
            <a:xfrm rot="18073410" flipH="1">
              <a:off x="3756" y="2809"/>
              <a:ext cx="46" cy="99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9724" name="AutoShape 28"/>
            <p:cNvSpPr>
              <a:spLocks noChangeArrowheads="1"/>
            </p:cNvSpPr>
            <p:nvPr/>
          </p:nvSpPr>
          <p:spPr bwMode="auto">
            <a:xfrm rot="2198012">
              <a:off x="3085" y="2999"/>
              <a:ext cx="45" cy="590"/>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9725" name="AutoShape 29"/>
            <p:cNvSpPr>
              <a:spLocks noChangeArrowheads="1"/>
            </p:cNvSpPr>
            <p:nvPr/>
          </p:nvSpPr>
          <p:spPr bwMode="auto">
            <a:xfrm rot="2198012" flipH="1">
              <a:off x="3283" y="2581"/>
              <a:ext cx="45" cy="1134"/>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9726" name="AutoShape 30"/>
            <p:cNvSpPr>
              <a:spLocks noChangeArrowheads="1"/>
            </p:cNvSpPr>
            <p:nvPr/>
          </p:nvSpPr>
          <p:spPr bwMode="auto">
            <a:xfrm rot="13389229" flipH="1">
              <a:off x="3468" y="2587"/>
              <a:ext cx="45" cy="363"/>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9727" name="AutoShape 31"/>
            <p:cNvSpPr>
              <a:spLocks noChangeArrowheads="1"/>
            </p:cNvSpPr>
            <p:nvPr/>
          </p:nvSpPr>
          <p:spPr bwMode="auto">
            <a:xfrm rot="-1699327">
              <a:off x="3969" y="2614"/>
              <a:ext cx="46" cy="99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29728" name="Group 32"/>
            <p:cNvGrpSpPr>
              <a:grpSpLocks/>
            </p:cNvGrpSpPr>
            <p:nvPr/>
          </p:nvGrpSpPr>
          <p:grpSpPr bwMode="auto">
            <a:xfrm rot="520746">
              <a:off x="3198" y="3022"/>
              <a:ext cx="518" cy="648"/>
              <a:chOff x="3267" y="3163"/>
              <a:chExt cx="518" cy="648"/>
            </a:xfrm>
          </p:grpSpPr>
          <p:sp>
            <p:nvSpPr>
              <p:cNvPr id="29732" name="Oval 33"/>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9733" name="Oval 34"/>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9734" name="Line 35"/>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9735" name="Oval 36"/>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9736" name="Line 37"/>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29729" name="Rectangle 38"/>
            <p:cNvSpPr>
              <a:spLocks noChangeArrowheads="1"/>
            </p:cNvSpPr>
            <p:nvPr/>
          </p:nvSpPr>
          <p:spPr bwMode="auto">
            <a:xfrm rot="-148812">
              <a:off x="3016" y="3657"/>
              <a:ext cx="1179" cy="4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29730" name="Line 39"/>
            <p:cNvSpPr>
              <a:spLocks noChangeShapeType="1"/>
            </p:cNvSpPr>
            <p:nvPr/>
          </p:nvSpPr>
          <p:spPr bwMode="auto">
            <a:xfrm rot="-1262369">
              <a:off x="3000" y="3608"/>
              <a:ext cx="182"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29731" name="Line 40"/>
            <p:cNvSpPr>
              <a:spLocks noChangeShapeType="1"/>
            </p:cNvSpPr>
            <p:nvPr/>
          </p:nvSpPr>
          <p:spPr bwMode="auto">
            <a:xfrm rot="1774904">
              <a:off x="3346" y="3030"/>
              <a:ext cx="115"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29699" name="Group 41"/>
          <p:cNvGrpSpPr>
            <a:grpSpLocks/>
          </p:cNvGrpSpPr>
          <p:nvPr/>
        </p:nvGrpSpPr>
        <p:grpSpPr bwMode="auto">
          <a:xfrm>
            <a:off x="2243138" y="698500"/>
            <a:ext cx="2662237" cy="1701800"/>
            <a:chOff x="1413" y="440"/>
            <a:chExt cx="1677" cy="1072"/>
          </a:xfrm>
        </p:grpSpPr>
        <p:grpSp>
          <p:nvGrpSpPr>
            <p:cNvPr id="29708" name="Group 42"/>
            <p:cNvGrpSpPr>
              <a:grpSpLocks/>
            </p:cNvGrpSpPr>
            <p:nvPr/>
          </p:nvGrpSpPr>
          <p:grpSpPr bwMode="auto">
            <a:xfrm>
              <a:off x="1445" y="440"/>
              <a:ext cx="1588" cy="1043"/>
              <a:chOff x="612" y="2251"/>
              <a:chExt cx="2232" cy="1379"/>
            </a:xfrm>
          </p:grpSpPr>
          <p:sp>
            <p:nvSpPr>
              <p:cNvPr id="29712" name="Oval 43"/>
              <p:cNvSpPr>
                <a:spLocks noChangeArrowheads="1"/>
              </p:cNvSpPr>
              <p:nvPr/>
            </p:nvSpPr>
            <p:spPr bwMode="auto">
              <a:xfrm>
                <a:off x="612" y="3085"/>
                <a:ext cx="545" cy="545"/>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9713" name="Oval 44"/>
              <p:cNvSpPr>
                <a:spLocks noChangeArrowheads="1"/>
              </p:cNvSpPr>
              <p:nvPr/>
            </p:nvSpPr>
            <p:spPr bwMode="auto">
              <a:xfrm>
                <a:off x="2299" y="3077"/>
                <a:ext cx="545" cy="545"/>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29714" name="Line 45"/>
              <p:cNvSpPr>
                <a:spLocks noChangeShapeType="1"/>
              </p:cNvSpPr>
              <p:nvPr/>
            </p:nvSpPr>
            <p:spPr bwMode="auto">
              <a:xfrm flipV="1">
                <a:off x="1066" y="2795"/>
                <a:ext cx="408" cy="363"/>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9715" name="Line 46"/>
              <p:cNvSpPr>
                <a:spLocks noChangeShapeType="1"/>
              </p:cNvSpPr>
              <p:nvPr/>
            </p:nvSpPr>
            <p:spPr bwMode="auto">
              <a:xfrm flipH="1" flipV="1">
                <a:off x="1971" y="2805"/>
                <a:ext cx="408" cy="363"/>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9716" name="Line 47"/>
              <p:cNvSpPr>
                <a:spLocks noChangeShapeType="1"/>
              </p:cNvSpPr>
              <p:nvPr/>
            </p:nvSpPr>
            <p:spPr bwMode="auto">
              <a:xfrm flipH="1" flipV="1">
                <a:off x="1945" y="2840"/>
                <a:ext cx="408" cy="363"/>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9717" name="Line 48"/>
              <p:cNvSpPr>
                <a:spLocks noChangeShapeType="1"/>
              </p:cNvSpPr>
              <p:nvPr/>
            </p:nvSpPr>
            <p:spPr bwMode="auto">
              <a:xfrm flipV="1">
                <a:off x="1094" y="2831"/>
                <a:ext cx="408" cy="363"/>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9718" name="Oval 49"/>
              <p:cNvSpPr>
                <a:spLocks noChangeArrowheads="1"/>
              </p:cNvSpPr>
              <p:nvPr/>
            </p:nvSpPr>
            <p:spPr bwMode="auto">
              <a:xfrm>
                <a:off x="1365" y="2251"/>
                <a:ext cx="699" cy="689"/>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sp>
          <p:nvSpPr>
            <p:cNvPr id="29709" name="Text Box 50"/>
            <p:cNvSpPr txBox="1">
              <a:spLocks noChangeArrowheads="1"/>
            </p:cNvSpPr>
            <p:nvPr/>
          </p:nvSpPr>
          <p:spPr bwMode="auto">
            <a:xfrm>
              <a:off x="2068" y="487"/>
              <a:ext cx="381" cy="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4000">
                  <a:latin typeface="Symbol" pitchFamily="18" charset="2"/>
                </a:rPr>
                <a:t>d</a:t>
              </a:r>
              <a:r>
                <a:rPr lang="en-US" sz="4000"/>
                <a:t>-</a:t>
              </a:r>
              <a:endParaRPr lang="en-US" sz="4000">
                <a:latin typeface="Symbol" pitchFamily="18" charset="2"/>
              </a:endParaRPr>
            </a:p>
          </p:txBody>
        </p:sp>
        <p:sp>
          <p:nvSpPr>
            <p:cNvPr id="29710" name="Text Box 51"/>
            <p:cNvSpPr txBox="1">
              <a:spLocks noChangeArrowheads="1"/>
            </p:cNvSpPr>
            <p:nvPr/>
          </p:nvSpPr>
          <p:spPr bwMode="auto">
            <a:xfrm>
              <a:off x="1413" y="1047"/>
              <a:ext cx="461" cy="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4000">
                  <a:latin typeface="Symbol" pitchFamily="18" charset="2"/>
                </a:rPr>
                <a:t>d</a:t>
              </a:r>
              <a:r>
                <a:rPr lang="en-US" sz="4000"/>
                <a:t>+</a:t>
              </a:r>
              <a:endParaRPr lang="en-US" sz="4000">
                <a:latin typeface="Symbol" pitchFamily="18" charset="2"/>
              </a:endParaRPr>
            </a:p>
          </p:txBody>
        </p:sp>
        <p:sp>
          <p:nvSpPr>
            <p:cNvPr id="29711" name="Text Box 52"/>
            <p:cNvSpPr txBox="1">
              <a:spLocks noChangeArrowheads="1"/>
            </p:cNvSpPr>
            <p:nvPr/>
          </p:nvSpPr>
          <p:spPr bwMode="auto">
            <a:xfrm>
              <a:off x="2604" y="1054"/>
              <a:ext cx="486" cy="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4000">
                  <a:latin typeface="Symbol" pitchFamily="18" charset="2"/>
                </a:rPr>
                <a:t>d</a:t>
              </a:r>
              <a:r>
                <a:rPr lang="en-US" sz="4000"/>
                <a:t>+</a:t>
              </a:r>
              <a:endParaRPr lang="en-US" sz="4000">
                <a:latin typeface="Symbol" pitchFamily="18" charset="2"/>
              </a:endParaRPr>
            </a:p>
          </p:txBody>
        </p:sp>
      </p:grpSp>
      <p:sp>
        <p:nvSpPr>
          <p:cNvPr id="29700" name="Text Box 53"/>
          <p:cNvSpPr txBox="1">
            <a:spLocks noChangeArrowheads="1"/>
          </p:cNvSpPr>
          <p:nvPr/>
        </p:nvSpPr>
        <p:spPr bwMode="auto">
          <a:xfrm>
            <a:off x="250825" y="2565400"/>
            <a:ext cx="5203825"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indent="-3429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dirty="0">
                <a:latin typeface="+mn-lt"/>
              </a:rPr>
              <a:t>How many ways can the central water make H–bonds to two of its four </a:t>
            </a:r>
            <a:r>
              <a:rPr lang="en-US" dirty="0" err="1">
                <a:latin typeface="+mn-lt"/>
              </a:rPr>
              <a:t>neighbours</a:t>
            </a:r>
            <a:r>
              <a:rPr lang="en-US" dirty="0">
                <a:latin typeface="+mn-lt"/>
              </a:rPr>
              <a:t>?</a:t>
            </a:r>
          </a:p>
          <a:p>
            <a:pPr eaLnBrk="1" hangingPunct="1"/>
            <a:endParaRPr lang="en-US" dirty="0">
              <a:latin typeface="+mn-lt"/>
            </a:endParaRPr>
          </a:p>
          <a:p>
            <a:pPr lvl="2" eaLnBrk="1" hangingPunct="1">
              <a:buFontTx/>
              <a:buAutoNum type="alphaUcPeriod"/>
            </a:pPr>
            <a:r>
              <a:rPr lang="en-US" dirty="0">
                <a:latin typeface="+mn-lt"/>
              </a:rPr>
              <a:t>  3</a:t>
            </a:r>
          </a:p>
          <a:p>
            <a:pPr lvl="2" eaLnBrk="1" hangingPunct="1">
              <a:buFontTx/>
              <a:buAutoNum type="alphaUcPeriod"/>
            </a:pPr>
            <a:r>
              <a:rPr lang="en-US" dirty="0">
                <a:latin typeface="+mn-lt"/>
              </a:rPr>
              <a:t>  4</a:t>
            </a:r>
          </a:p>
          <a:p>
            <a:pPr lvl="2" eaLnBrk="1" hangingPunct="1">
              <a:buFontTx/>
              <a:buAutoNum type="alphaUcPeriod"/>
            </a:pPr>
            <a:r>
              <a:rPr lang="en-US" dirty="0">
                <a:latin typeface="+mn-lt"/>
              </a:rPr>
              <a:t>  6</a:t>
            </a:r>
          </a:p>
          <a:p>
            <a:pPr lvl="2" eaLnBrk="1" hangingPunct="1">
              <a:buFontTx/>
              <a:buAutoNum type="alphaUcPeriod"/>
            </a:pPr>
            <a:r>
              <a:rPr lang="en-US" dirty="0">
                <a:latin typeface="+mn-lt"/>
              </a:rPr>
              <a:t>  8</a:t>
            </a:r>
          </a:p>
          <a:p>
            <a:pPr lvl="2" eaLnBrk="1" hangingPunct="1">
              <a:buFontTx/>
              <a:buAutoNum type="alphaUcPeriod"/>
            </a:pPr>
            <a:r>
              <a:rPr lang="en-US" dirty="0">
                <a:latin typeface="+mn-lt"/>
              </a:rPr>
              <a:t> </a:t>
            </a:r>
            <a:r>
              <a:rPr lang="en-US" dirty="0" smtClean="0">
                <a:latin typeface="+mn-lt"/>
              </a:rPr>
              <a:t>16</a:t>
            </a:r>
            <a:endParaRPr lang="en-US" dirty="0">
              <a:latin typeface="+mn-lt"/>
            </a:endParaRPr>
          </a:p>
        </p:txBody>
      </p:sp>
      <p:pic>
        <p:nvPicPr>
          <p:cNvPr id="29701" name="Picture 54" descr="Icon - Click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1588" y="120650"/>
            <a:ext cx="106838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2" name="Picture 55" descr="Icon - Discuss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063" y="117475"/>
            <a:ext cx="1068387"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9703" name="Group 57"/>
          <p:cNvGrpSpPr>
            <a:grpSpLocks/>
          </p:cNvGrpSpPr>
          <p:nvPr/>
        </p:nvGrpSpPr>
        <p:grpSpPr bwMode="auto">
          <a:xfrm>
            <a:off x="4953000" y="2590800"/>
            <a:ext cx="3429000" cy="2359025"/>
            <a:chOff x="3120" y="1632"/>
            <a:chExt cx="2160" cy="1486"/>
          </a:xfrm>
        </p:grpSpPr>
        <p:sp>
          <p:nvSpPr>
            <p:cNvPr id="29704" name="Text Box 58"/>
            <p:cNvSpPr txBox="1">
              <a:spLocks noChangeArrowheads="1"/>
            </p:cNvSpPr>
            <p:nvPr/>
          </p:nvSpPr>
          <p:spPr bwMode="auto">
            <a:xfrm>
              <a:off x="3120" y="2880"/>
              <a:ext cx="192"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spcBef>
                  <a:spcPct val="50000"/>
                </a:spcBef>
              </a:pPr>
              <a:r>
                <a:rPr lang="en-US" sz="1800"/>
                <a:t>1</a:t>
              </a:r>
            </a:p>
          </p:txBody>
        </p:sp>
        <p:sp>
          <p:nvSpPr>
            <p:cNvPr id="29705" name="Text Box 59"/>
            <p:cNvSpPr txBox="1">
              <a:spLocks noChangeArrowheads="1"/>
            </p:cNvSpPr>
            <p:nvPr/>
          </p:nvSpPr>
          <p:spPr bwMode="auto">
            <a:xfrm>
              <a:off x="3840" y="1872"/>
              <a:ext cx="192"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spcBef>
                  <a:spcPct val="50000"/>
                </a:spcBef>
              </a:pPr>
              <a:r>
                <a:rPr lang="en-US" sz="1800"/>
                <a:t>2</a:t>
              </a:r>
            </a:p>
          </p:txBody>
        </p:sp>
        <p:sp>
          <p:nvSpPr>
            <p:cNvPr id="29706" name="Text Box 60"/>
            <p:cNvSpPr txBox="1">
              <a:spLocks noChangeArrowheads="1"/>
            </p:cNvSpPr>
            <p:nvPr/>
          </p:nvSpPr>
          <p:spPr bwMode="auto">
            <a:xfrm>
              <a:off x="4560" y="1632"/>
              <a:ext cx="192"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spcBef>
                  <a:spcPct val="50000"/>
                </a:spcBef>
              </a:pPr>
              <a:r>
                <a:rPr lang="en-US" sz="1800"/>
                <a:t>3</a:t>
              </a:r>
            </a:p>
          </p:txBody>
        </p:sp>
        <p:sp>
          <p:nvSpPr>
            <p:cNvPr id="29707" name="Text Box 61"/>
            <p:cNvSpPr txBox="1">
              <a:spLocks noChangeArrowheads="1"/>
            </p:cNvSpPr>
            <p:nvPr/>
          </p:nvSpPr>
          <p:spPr bwMode="auto">
            <a:xfrm>
              <a:off x="5088" y="2688"/>
              <a:ext cx="192"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spcBef>
                  <a:spcPct val="50000"/>
                </a:spcBef>
              </a:pPr>
              <a:r>
                <a:rPr lang="en-US" sz="1800"/>
                <a:t>4</a:t>
              </a:r>
            </a:p>
          </p:txBody>
        </p:sp>
      </p:gr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Group 240"/>
          <p:cNvGrpSpPr>
            <a:grpSpLocks/>
          </p:cNvGrpSpPr>
          <p:nvPr/>
        </p:nvGrpSpPr>
        <p:grpSpPr bwMode="auto">
          <a:xfrm>
            <a:off x="6324600" y="4064000"/>
            <a:ext cx="2070100" cy="1997075"/>
            <a:chOff x="3970" y="2160"/>
            <a:chExt cx="1304" cy="1258"/>
          </a:xfrm>
        </p:grpSpPr>
        <p:grpSp>
          <p:nvGrpSpPr>
            <p:cNvPr id="30918" name="Group 3"/>
            <p:cNvGrpSpPr>
              <a:grpSpLocks/>
            </p:cNvGrpSpPr>
            <p:nvPr/>
          </p:nvGrpSpPr>
          <p:grpSpPr bwMode="auto">
            <a:xfrm>
              <a:off x="3970" y="3094"/>
              <a:ext cx="421" cy="324"/>
              <a:chOff x="3470" y="2840"/>
              <a:chExt cx="680" cy="472"/>
            </a:xfrm>
          </p:grpSpPr>
          <p:sp>
            <p:nvSpPr>
              <p:cNvPr id="30951" name="Oval 4"/>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952" name="Oval 5"/>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953" name="Line 6"/>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54" name="Line 7"/>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55" name="Oval 8"/>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0919" name="Group 9"/>
            <p:cNvGrpSpPr>
              <a:grpSpLocks/>
            </p:cNvGrpSpPr>
            <p:nvPr/>
          </p:nvGrpSpPr>
          <p:grpSpPr bwMode="auto">
            <a:xfrm rot="-5400000">
              <a:off x="4894" y="2995"/>
              <a:ext cx="467" cy="292"/>
              <a:chOff x="3470" y="2840"/>
              <a:chExt cx="680" cy="472"/>
            </a:xfrm>
          </p:grpSpPr>
          <p:sp>
            <p:nvSpPr>
              <p:cNvPr id="30946" name="Oval 1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0947" name="Oval 1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0948" name="Line 1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49" name="Line 1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50" name="Oval 1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grpSp>
        <p:grpSp>
          <p:nvGrpSpPr>
            <p:cNvPr id="30920" name="Group 15"/>
            <p:cNvGrpSpPr>
              <a:grpSpLocks/>
            </p:cNvGrpSpPr>
            <p:nvPr/>
          </p:nvGrpSpPr>
          <p:grpSpPr bwMode="auto">
            <a:xfrm flipV="1">
              <a:off x="4476" y="2160"/>
              <a:ext cx="421" cy="324"/>
              <a:chOff x="3470" y="2840"/>
              <a:chExt cx="680" cy="472"/>
            </a:xfrm>
          </p:grpSpPr>
          <p:sp>
            <p:nvSpPr>
              <p:cNvPr id="30941" name="Oval 16"/>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0942" name="Oval 17"/>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0943" name="Line 18"/>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44" name="Line 19"/>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45" name="Oval 20"/>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0921" name="Group 21"/>
            <p:cNvGrpSpPr>
              <a:grpSpLocks/>
            </p:cNvGrpSpPr>
            <p:nvPr/>
          </p:nvGrpSpPr>
          <p:grpSpPr bwMode="auto">
            <a:xfrm rot="5400000">
              <a:off x="4206" y="2575"/>
              <a:ext cx="333" cy="188"/>
              <a:chOff x="3470" y="2840"/>
              <a:chExt cx="680" cy="472"/>
            </a:xfrm>
          </p:grpSpPr>
          <p:sp>
            <p:nvSpPr>
              <p:cNvPr id="30936" name="Oval 22"/>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937" name="Oval 23"/>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938" name="Line 24"/>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39" name="Line 25"/>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40" name="Oval 26"/>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grpSp>
        <p:sp>
          <p:nvSpPr>
            <p:cNvPr id="30922" name="AutoShape 27"/>
            <p:cNvSpPr>
              <a:spLocks noChangeArrowheads="1"/>
            </p:cNvSpPr>
            <p:nvPr/>
          </p:nvSpPr>
          <p:spPr bwMode="auto">
            <a:xfrm rot="18073410" flipH="1">
              <a:off x="4708" y="2608"/>
              <a:ext cx="32" cy="61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30923" name="AutoShape 28"/>
            <p:cNvSpPr>
              <a:spLocks noChangeArrowheads="1"/>
            </p:cNvSpPr>
            <p:nvPr/>
          </p:nvSpPr>
          <p:spPr bwMode="auto">
            <a:xfrm rot="2198012">
              <a:off x="4294" y="2705"/>
              <a:ext cx="28" cy="40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924" name="AutoShape 29"/>
            <p:cNvSpPr>
              <a:spLocks noChangeArrowheads="1"/>
            </p:cNvSpPr>
            <p:nvPr/>
          </p:nvSpPr>
          <p:spPr bwMode="auto">
            <a:xfrm rot="2198012" flipH="1">
              <a:off x="4417" y="2418"/>
              <a:ext cx="28" cy="77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925" name="AutoShape 30"/>
            <p:cNvSpPr>
              <a:spLocks noChangeArrowheads="1"/>
            </p:cNvSpPr>
            <p:nvPr/>
          </p:nvSpPr>
          <p:spPr bwMode="auto">
            <a:xfrm rot="13389229" flipH="1">
              <a:off x="4531" y="2422"/>
              <a:ext cx="28" cy="249"/>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endParaRPr lang="en-US" sz="1800"/>
            </a:p>
          </p:txBody>
        </p:sp>
        <p:sp>
          <p:nvSpPr>
            <p:cNvPr id="30926" name="AutoShape 31"/>
            <p:cNvSpPr>
              <a:spLocks noChangeArrowheads="1"/>
            </p:cNvSpPr>
            <p:nvPr/>
          </p:nvSpPr>
          <p:spPr bwMode="auto">
            <a:xfrm rot="-1699327">
              <a:off x="4842" y="2441"/>
              <a:ext cx="28" cy="68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0927" name="Group 32"/>
            <p:cNvGrpSpPr>
              <a:grpSpLocks/>
            </p:cNvGrpSpPr>
            <p:nvPr/>
          </p:nvGrpSpPr>
          <p:grpSpPr bwMode="auto">
            <a:xfrm rot="-5335692">
              <a:off x="4648" y="2556"/>
              <a:ext cx="321" cy="444"/>
              <a:chOff x="3267" y="3163"/>
              <a:chExt cx="518" cy="648"/>
            </a:xfrm>
          </p:grpSpPr>
          <p:sp>
            <p:nvSpPr>
              <p:cNvPr id="30931" name="Oval 33"/>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932" name="Oval 34"/>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933" name="Line 35"/>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34" name="Oval 36"/>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935" name="Line 37"/>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30928" name="Rectangle 38"/>
            <p:cNvSpPr>
              <a:spLocks noChangeArrowheads="1"/>
            </p:cNvSpPr>
            <p:nvPr/>
          </p:nvSpPr>
          <p:spPr bwMode="auto">
            <a:xfrm rot="-148812">
              <a:off x="4251" y="3157"/>
              <a:ext cx="731" cy="3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929" name="Line 39"/>
            <p:cNvSpPr>
              <a:spLocks noChangeShapeType="1"/>
            </p:cNvSpPr>
            <p:nvPr/>
          </p:nvSpPr>
          <p:spPr bwMode="auto">
            <a:xfrm rot="-6716472">
              <a:off x="4918" y="3017"/>
              <a:ext cx="113"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0930" name="Line 40"/>
            <p:cNvSpPr>
              <a:spLocks noChangeShapeType="1"/>
            </p:cNvSpPr>
            <p:nvPr/>
          </p:nvSpPr>
          <p:spPr bwMode="auto">
            <a:xfrm rot="225645">
              <a:off x="4455" y="2728"/>
              <a:ext cx="135" cy="11"/>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30723" name="Group 236"/>
          <p:cNvGrpSpPr>
            <a:grpSpLocks/>
          </p:cNvGrpSpPr>
          <p:nvPr/>
        </p:nvGrpSpPr>
        <p:grpSpPr bwMode="auto">
          <a:xfrm>
            <a:off x="3529013" y="1270000"/>
            <a:ext cx="2070100" cy="1997075"/>
            <a:chOff x="1965" y="487"/>
            <a:chExt cx="1304" cy="1258"/>
          </a:xfrm>
        </p:grpSpPr>
        <p:grpSp>
          <p:nvGrpSpPr>
            <p:cNvPr id="30880" name="Group 3"/>
            <p:cNvGrpSpPr>
              <a:grpSpLocks/>
            </p:cNvGrpSpPr>
            <p:nvPr/>
          </p:nvGrpSpPr>
          <p:grpSpPr bwMode="auto">
            <a:xfrm>
              <a:off x="1965" y="1421"/>
              <a:ext cx="421" cy="324"/>
              <a:chOff x="3470" y="2840"/>
              <a:chExt cx="680" cy="472"/>
            </a:xfrm>
          </p:grpSpPr>
          <p:sp>
            <p:nvSpPr>
              <p:cNvPr id="30913" name="Oval 4"/>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914" name="Oval 5"/>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915" name="Line 6"/>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16" name="Line 7"/>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17" name="Oval 8"/>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0881" name="Group 9"/>
            <p:cNvGrpSpPr>
              <a:grpSpLocks/>
            </p:cNvGrpSpPr>
            <p:nvPr/>
          </p:nvGrpSpPr>
          <p:grpSpPr bwMode="auto">
            <a:xfrm rot="-5400000">
              <a:off x="2889" y="1322"/>
              <a:ext cx="467" cy="292"/>
              <a:chOff x="3470" y="2840"/>
              <a:chExt cx="680" cy="472"/>
            </a:xfrm>
          </p:grpSpPr>
          <p:sp>
            <p:nvSpPr>
              <p:cNvPr id="30908" name="Oval 1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0909" name="Oval 1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0910" name="Line 1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11" name="Line 1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12" name="Oval 1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grpSp>
        <p:grpSp>
          <p:nvGrpSpPr>
            <p:cNvPr id="30882" name="Group 15"/>
            <p:cNvGrpSpPr>
              <a:grpSpLocks/>
            </p:cNvGrpSpPr>
            <p:nvPr/>
          </p:nvGrpSpPr>
          <p:grpSpPr bwMode="auto">
            <a:xfrm flipV="1">
              <a:off x="2471" y="487"/>
              <a:ext cx="421" cy="324"/>
              <a:chOff x="3470" y="2840"/>
              <a:chExt cx="680" cy="472"/>
            </a:xfrm>
          </p:grpSpPr>
          <p:sp>
            <p:nvSpPr>
              <p:cNvPr id="30903" name="Oval 16"/>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0904" name="Oval 17"/>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0905" name="Line 18"/>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06" name="Line 19"/>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07" name="Oval 20"/>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0883" name="Group 21"/>
            <p:cNvGrpSpPr>
              <a:grpSpLocks/>
            </p:cNvGrpSpPr>
            <p:nvPr/>
          </p:nvGrpSpPr>
          <p:grpSpPr bwMode="auto">
            <a:xfrm rot="5400000">
              <a:off x="2201" y="902"/>
              <a:ext cx="333" cy="188"/>
              <a:chOff x="3470" y="2840"/>
              <a:chExt cx="680" cy="472"/>
            </a:xfrm>
          </p:grpSpPr>
          <p:sp>
            <p:nvSpPr>
              <p:cNvPr id="30898" name="Oval 22"/>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899" name="Oval 23"/>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900" name="Line 24"/>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01" name="Line 25"/>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902" name="Oval 26"/>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grpSp>
        <p:sp>
          <p:nvSpPr>
            <p:cNvPr id="30884" name="AutoShape 27"/>
            <p:cNvSpPr>
              <a:spLocks noChangeArrowheads="1"/>
            </p:cNvSpPr>
            <p:nvPr/>
          </p:nvSpPr>
          <p:spPr bwMode="auto">
            <a:xfrm rot="18073410" flipH="1">
              <a:off x="2703" y="935"/>
              <a:ext cx="32" cy="61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30885" name="AutoShape 28"/>
            <p:cNvSpPr>
              <a:spLocks noChangeArrowheads="1"/>
            </p:cNvSpPr>
            <p:nvPr/>
          </p:nvSpPr>
          <p:spPr bwMode="auto">
            <a:xfrm rot="2198012">
              <a:off x="2289" y="1032"/>
              <a:ext cx="28" cy="40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886" name="AutoShape 29"/>
            <p:cNvSpPr>
              <a:spLocks noChangeArrowheads="1"/>
            </p:cNvSpPr>
            <p:nvPr/>
          </p:nvSpPr>
          <p:spPr bwMode="auto">
            <a:xfrm rot="2198012" flipH="1">
              <a:off x="2412" y="745"/>
              <a:ext cx="28" cy="77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887" name="AutoShape 30"/>
            <p:cNvSpPr>
              <a:spLocks noChangeArrowheads="1"/>
            </p:cNvSpPr>
            <p:nvPr/>
          </p:nvSpPr>
          <p:spPr bwMode="auto">
            <a:xfrm rot="13389229" flipH="1">
              <a:off x="2526" y="749"/>
              <a:ext cx="28" cy="249"/>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endParaRPr lang="en-US" sz="1800"/>
            </a:p>
          </p:txBody>
        </p:sp>
        <p:sp>
          <p:nvSpPr>
            <p:cNvPr id="30888" name="AutoShape 31"/>
            <p:cNvSpPr>
              <a:spLocks noChangeArrowheads="1"/>
            </p:cNvSpPr>
            <p:nvPr/>
          </p:nvSpPr>
          <p:spPr bwMode="auto">
            <a:xfrm rot="-1699327">
              <a:off x="2837" y="768"/>
              <a:ext cx="28" cy="68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0889" name="Group 32"/>
            <p:cNvGrpSpPr>
              <a:grpSpLocks/>
            </p:cNvGrpSpPr>
            <p:nvPr/>
          </p:nvGrpSpPr>
          <p:grpSpPr bwMode="auto">
            <a:xfrm rot="2032448">
              <a:off x="2559" y="855"/>
              <a:ext cx="321" cy="444"/>
              <a:chOff x="3267" y="3163"/>
              <a:chExt cx="518" cy="648"/>
            </a:xfrm>
          </p:grpSpPr>
          <p:sp>
            <p:nvSpPr>
              <p:cNvPr id="30893" name="Oval 33"/>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0894" name="Oval 34"/>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0895" name="Line 35"/>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96" name="Oval 36"/>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0897" name="Line 37"/>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30890" name="Rectangle 38"/>
            <p:cNvSpPr>
              <a:spLocks noChangeArrowheads="1"/>
            </p:cNvSpPr>
            <p:nvPr/>
          </p:nvSpPr>
          <p:spPr bwMode="auto">
            <a:xfrm rot="-148812">
              <a:off x="2246" y="1484"/>
              <a:ext cx="731" cy="3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891" name="Line 39"/>
            <p:cNvSpPr>
              <a:spLocks noChangeShapeType="1"/>
            </p:cNvSpPr>
            <p:nvPr/>
          </p:nvSpPr>
          <p:spPr bwMode="auto">
            <a:xfrm rot="2558439">
              <a:off x="2767" y="847"/>
              <a:ext cx="113" cy="2"/>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0892" name="Line 40"/>
            <p:cNvSpPr>
              <a:spLocks noChangeShapeType="1"/>
            </p:cNvSpPr>
            <p:nvPr/>
          </p:nvSpPr>
          <p:spPr bwMode="auto">
            <a:xfrm rot="2569334">
              <a:off x="2451" y="1053"/>
              <a:ext cx="71"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30724" name="Group 237"/>
          <p:cNvGrpSpPr>
            <a:grpSpLocks/>
          </p:cNvGrpSpPr>
          <p:nvPr/>
        </p:nvGrpSpPr>
        <p:grpSpPr bwMode="auto">
          <a:xfrm>
            <a:off x="6346825" y="1270000"/>
            <a:ext cx="2070100" cy="1997075"/>
            <a:chOff x="3752" y="507"/>
            <a:chExt cx="1304" cy="1258"/>
          </a:xfrm>
        </p:grpSpPr>
        <p:grpSp>
          <p:nvGrpSpPr>
            <p:cNvPr id="30842" name="Group 3"/>
            <p:cNvGrpSpPr>
              <a:grpSpLocks/>
            </p:cNvGrpSpPr>
            <p:nvPr/>
          </p:nvGrpSpPr>
          <p:grpSpPr bwMode="auto">
            <a:xfrm>
              <a:off x="3752" y="1441"/>
              <a:ext cx="421" cy="324"/>
              <a:chOff x="3470" y="2840"/>
              <a:chExt cx="680" cy="472"/>
            </a:xfrm>
          </p:grpSpPr>
          <p:sp>
            <p:nvSpPr>
              <p:cNvPr id="30875" name="Oval 4"/>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876" name="Oval 5"/>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877" name="Line 6"/>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78" name="Line 7"/>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79" name="Oval 8"/>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0843" name="Group 9"/>
            <p:cNvGrpSpPr>
              <a:grpSpLocks/>
            </p:cNvGrpSpPr>
            <p:nvPr/>
          </p:nvGrpSpPr>
          <p:grpSpPr bwMode="auto">
            <a:xfrm rot="-5400000">
              <a:off x="4676" y="1342"/>
              <a:ext cx="467" cy="292"/>
              <a:chOff x="3470" y="2840"/>
              <a:chExt cx="680" cy="472"/>
            </a:xfrm>
          </p:grpSpPr>
          <p:sp>
            <p:nvSpPr>
              <p:cNvPr id="30870" name="Oval 1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0871" name="Oval 1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0872" name="Line 1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73" name="Line 1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74" name="Oval 1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grpSp>
        <p:grpSp>
          <p:nvGrpSpPr>
            <p:cNvPr id="30844" name="Group 15"/>
            <p:cNvGrpSpPr>
              <a:grpSpLocks/>
            </p:cNvGrpSpPr>
            <p:nvPr/>
          </p:nvGrpSpPr>
          <p:grpSpPr bwMode="auto">
            <a:xfrm flipV="1">
              <a:off x="4258" y="507"/>
              <a:ext cx="421" cy="324"/>
              <a:chOff x="3470" y="2840"/>
              <a:chExt cx="680" cy="472"/>
            </a:xfrm>
          </p:grpSpPr>
          <p:sp>
            <p:nvSpPr>
              <p:cNvPr id="30865" name="Oval 16"/>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0866" name="Oval 17"/>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0867" name="Line 18"/>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68" name="Line 19"/>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69" name="Oval 20"/>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0845" name="Group 21"/>
            <p:cNvGrpSpPr>
              <a:grpSpLocks/>
            </p:cNvGrpSpPr>
            <p:nvPr/>
          </p:nvGrpSpPr>
          <p:grpSpPr bwMode="auto">
            <a:xfrm rot="5400000">
              <a:off x="3988" y="922"/>
              <a:ext cx="333" cy="188"/>
              <a:chOff x="3470" y="2840"/>
              <a:chExt cx="680" cy="472"/>
            </a:xfrm>
          </p:grpSpPr>
          <p:sp>
            <p:nvSpPr>
              <p:cNvPr id="30860" name="Oval 22"/>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861" name="Oval 23"/>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862" name="Line 24"/>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63" name="Line 25"/>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64" name="Oval 26"/>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grpSp>
        <p:sp>
          <p:nvSpPr>
            <p:cNvPr id="30846" name="AutoShape 27"/>
            <p:cNvSpPr>
              <a:spLocks noChangeArrowheads="1"/>
            </p:cNvSpPr>
            <p:nvPr/>
          </p:nvSpPr>
          <p:spPr bwMode="auto">
            <a:xfrm rot="18073410" flipH="1">
              <a:off x="4490" y="955"/>
              <a:ext cx="32" cy="61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30847" name="AutoShape 28"/>
            <p:cNvSpPr>
              <a:spLocks noChangeArrowheads="1"/>
            </p:cNvSpPr>
            <p:nvPr/>
          </p:nvSpPr>
          <p:spPr bwMode="auto">
            <a:xfrm rot="2198012">
              <a:off x="4076" y="1052"/>
              <a:ext cx="28" cy="40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848" name="AutoShape 29"/>
            <p:cNvSpPr>
              <a:spLocks noChangeArrowheads="1"/>
            </p:cNvSpPr>
            <p:nvPr/>
          </p:nvSpPr>
          <p:spPr bwMode="auto">
            <a:xfrm rot="2198012" flipH="1">
              <a:off x="4199" y="765"/>
              <a:ext cx="28" cy="77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849" name="AutoShape 30"/>
            <p:cNvSpPr>
              <a:spLocks noChangeArrowheads="1"/>
            </p:cNvSpPr>
            <p:nvPr/>
          </p:nvSpPr>
          <p:spPr bwMode="auto">
            <a:xfrm rot="13389229" flipH="1">
              <a:off x="4313" y="769"/>
              <a:ext cx="28" cy="249"/>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endParaRPr lang="en-US" sz="1800"/>
            </a:p>
          </p:txBody>
        </p:sp>
        <p:sp>
          <p:nvSpPr>
            <p:cNvPr id="30850" name="AutoShape 31"/>
            <p:cNvSpPr>
              <a:spLocks noChangeArrowheads="1"/>
            </p:cNvSpPr>
            <p:nvPr/>
          </p:nvSpPr>
          <p:spPr bwMode="auto">
            <a:xfrm rot="-1699327">
              <a:off x="4624" y="788"/>
              <a:ext cx="28" cy="68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0851" name="Group 32"/>
            <p:cNvGrpSpPr>
              <a:grpSpLocks/>
            </p:cNvGrpSpPr>
            <p:nvPr/>
          </p:nvGrpSpPr>
          <p:grpSpPr bwMode="auto">
            <a:xfrm rot="21079254" flipH="1">
              <a:off x="4364" y="935"/>
              <a:ext cx="321" cy="444"/>
              <a:chOff x="3267" y="3163"/>
              <a:chExt cx="518" cy="648"/>
            </a:xfrm>
          </p:grpSpPr>
          <p:sp>
            <p:nvSpPr>
              <p:cNvPr id="30855" name="Oval 33"/>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0856" name="Oval 34"/>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0857" name="Line 35"/>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58" name="Oval 36"/>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0859" name="Line 37"/>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30852" name="Rectangle 38"/>
            <p:cNvSpPr>
              <a:spLocks noChangeArrowheads="1"/>
            </p:cNvSpPr>
            <p:nvPr/>
          </p:nvSpPr>
          <p:spPr bwMode="auto">
            <a:xfrm rot="-148812">
              <a:off x="4033" y="1504"/>
              <a:ext cx="731" cy="3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853" name="Line 39"/>
            <p:cNvSpPr>
              <a:spLocks noChangeShapeType="1"/>
            </p:cNvSpPr>
            <p:nvPr/>
          </p:nvSpPr>
          <p:spPr bwMode="auto">
            <a:xfrm rot="-5672108">
              <a:off x="4450" y="893"/>
              <a:ext cx="113"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0854" name="Line 40"/>
            <p:cNvSpPr>
              <a:spLocks noChangeShapeType="1"/>
            </p:cNvSpPr>
            <p:nvPr/>
          </p:nvSpPr>
          <p:spPr bwMode="auto">
            <a:xfrm rot="3008265">
              <a:off x="4681" y="1409"/>
              <a:ext cx="71"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30725" name="Group 238"/>
          <p:cNvGrpSpPr>
            <a:grpSpLocks/>
          </p:cNvGrpSpPr>
          <p:nvPr/>
        </p:nvGrpSpPr>
        <p:grpSpPr bwMode="auto">
          <a:xfrm>
            <a:off x="720725" y="4064000"/>
            <a:ext cx="2070100" cy="1997075"/>
            <a:chOff x="440" y="2160"/>
            <a:chExt cx="1304" cy="1258"/>
          </a:xfrm>
        </p:grpSpPr>
        <p:grpSp>
          <p:nvGrpSpPr>
            <p:cNvPr id="30804" name="Group 3"/>
            <p:cNvGrpSpPr>
              <a:grpSpLocks/>
            </p:cNvGrpSpPr>
            <p:nvPr/>
          </p:nvGrpSpPr>
          <p:grpSpPr bwMode="auto">
            <a:xfrm>
              <a:off x="440" y="3094"/>
              <a:ext cx="421" cy="324"/>
              <a:chOff x="3470" y="2840"/>
              <a:chExt cx="680" cy="472"/>
            </a:xfrm>
          </p:grpSpPr>
          <p:sp>
            <p:nvSpPr>
              <p:cNvPr id="30837" name="Oval 4"/>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838" name="Oval 5"/>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839" name="Line 6"/>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40" name="Line 7"/>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41" name="Oval 8"/>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0805" name="Group 9"/>
            <p:cNvGrpSpPr>
              <a:grpSpLocks/>
            </p:cNvGrpSpPr>
            <p:nvPr/>
          </p:nvGrpSpPr>
          <p:grpSpPr bwMode="auto">
            <a:xfrm rot="-5400000">
              <a:off x="1364" y="2995"/>
              <a:ext cx="467" cy="292"/>
              <a:chOff x="3470" y="2840"/>
              <a:chExt cx="680" cy="472"/>
            </a:xfrm>
          </p:grpSpPr>
          <p:sp>
            <p:nvSpPr>
              <p:cNvPr id="30832" name="Oval 1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0833" name="Oval 1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0834" name="Line 1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35" name="Line 1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36" name="Oval 1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grpSp>
        <p:grpSp>
          <p:nvGrpSpPr>
            <p:cNvPr id="30806" name="Group 15"/>
            <p:cNvGrpSpPr>
              <a:grpSpLocks/>
            </p:cNvGrpSpPr>
            <p:nvPr/>
          </p:nvGrpSpPr>
          <p:grpSpPr bwMode="auto">
            <a:xfrm flipV="1">
              <a:off x="946" y="2160"/>
              <a:ext cx="421" cy="324"/>
              <a:chOff x="3470" y="2840"/>
              <a:chExt cx="680" cy="472"/>
            </a:xfrm>
          </p:grpSpPr>
          <p:sp>
            <p:nvSpPr>
              <p:cNvPr id="30827" name="Oval 16"/>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0828" name="Oval 17"/>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0829" name="Line 18"/>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30" name="Line 19"/>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31" name="Oval 20"/>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0807" name="Group 21"/>
            <p:cNvGrpSpPr>
              <a:grpSpLocks/>
            </p:cNvGrpSpPr>
            <p:nvPr/>
          </p:nvGrpSpPr>
          <p:grpSpPr bwMode="auto">
            <a:xfrm rot="5400000">
              <a:off x="676" y="2575"/>
              <a:ext cx="333" cy="188"/>
              <a:chOff x="3470" y="2840"/>
              <a:chExt cx="680" cy="472"/>
            </a:xfrm>
          </p:grpSpPr>
          <p:sp>
            <p:nvSpPr>
              <p:cNvPr id="30822" name="Oval 22"/>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823" name="Oval 23"/>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824" name="Line 24"/>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25" name="Line 25"/>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26" name="Oval 26"/>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grpSp>
        <p:sp>
          <p:nvSpPr>
            <p:cNvPr id="30808" name="AutoShape 27"/>
            <p:cNvSpPr>
              <a:spLocks noChangeArrowheads="1"/>
            </p:cNvSpPr>
            <p:nvPr/>
          </p:nvSpPr>
          <p:spPr bwMode="auto">
            <a:xfrm rot="18073410" flipH="1">
              <a:off x="1178" y="2608"/>
              <a:ext cx="32" cy="61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30809" name="AutoShape 28"/>
            <p:cNvSpPr>
              <a:spLocks noChangeArrowheads="1"/>
            </p:cNvSpPr>
            <p:nvPr/>
          </p:nvSpPr>
          <p:spPr bwMode="auto">
            <a:xfrm rot="2198012">
              <a:off x="764" y="2705"/>
              <a:ext cx="28" cy="40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810" name="AutoShape 29"/>
            <p:cNvSpPr>
              <a:spLocks noChangeArrowheads="1"/>
            </p:cNvSpPr>
            <p:nvPr/>
          </p:nvSpPr>
          <p:spPr bwMode="auto">
            <a:xfrm rot="2198012" flipH="1">
              <a:off x="887" y="2418"/>
              <a:ext cx="28" cy="77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811" name="AutoShape 30"/>
            <p:cNvSpPr>
              <a:spLocks noChangeArrowheads="1"/>
            </p:cNvSpPr>
            <p:nvPr/>
          </p:nvSpPr>
          <p:spPr bwMode="auto">
            <a:xfrm rot="13389229" flipH="1">
              <a:off x="1001" y="2422"/>
              <a:ext cx="28" cy="249"/>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endParaRPr lang="en-US" sz="1800"/>
            </a:p>
          </p:txBody>
        </p:sp>
        <p:sp>
          <p:nvSpPr>
            <p:cNvPr id="30812" name="AutoShape 31"/>
            <p:cNvSpPr>
              <a:spLocks noChangeArrowheads="1"/>
            </p:cNvSpPr>
            <p:nvPr/>
          </p:nvSpPr>
          <p:spPr bwMode="auto">
            <a:xfrm rot="-1699327">
              <a:off x="1312" y="2441"/>
              <a:ext cx="28" cy="68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0813" name="Group 32"/>
            <p:cNvGrpSpPr>
              <a:grpSpLocks/>
            </p:cNvGrpSpPr>
            <p:nvPr/>
          </p:nvGrpSpPr>
          <p:grpSpPr bwMode="auto">
            <a:xfrm rot="-6416873">
              <a:off x="936" y="2770"/>
              <a:ext cx="321" cy="444"/>
              <a:chOff x="3267" y="3163"/>
              <a:chExt cx="518" cy="648"/>
            </a:xfrm>
          </p:grpSpPr>
          <p:sp>
            <p:nvSpPr>
              <p:cNvPr id="30817" name="Oval 33"/>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818" name="Oval 34"/>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819" name="Line 35"/>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20" name="Oval 36"/>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821" name="Line 37"/>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30814" name="Rectangle 38"/>
            <p:cNvSpPr>
              <a:spLocks noChangeArrowheads="1"/>
            </p:cNvSpPr>
            <p:nvPr/>
          </p:nvSpPr>
          <p:spPr bwMode="auto">
            <a:xfrm rot="-148812">
              <a:off x="721" y="3157"/>
              <a:ext cx="731" cy="3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815" name="Line 39"/>
            <p:cNvSpPr>
              <a:spLocks noChangeShapeType="1"/>
            </p:cNvSpPr>
            <p:nvPr/>
          </p:nvSpPr>
          <p:spPr bwMode="auto">
            <a:xfrm rot="-1262369">
              <a:off x="711" y="3123"/>
              <a:ext cx="113"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0816" name="Line 40"/>
            <p:cNvSpPr>
              <a:spLocks noChangeShapeType="1"/>
            </p:cNvSpPr>
            <p:nvPr/>
          </p:nvSpPr>
          <p:spPr bwMode="auto">
            <a:xfrm rot="1774904">
              <a:off x="1384" y="3078"/>
              <a:ext cx="71"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30726" name="Group 239"/>
          <p:cNvGrpSpPr>
            <a:grpSpLocks/>
          </p:cNvGrpSpPr>
          <p:nvPr/>
        </p:nvGrpSpPr>
        <p:grpSpPr bwMode="auto">
          <a:xfrm>
            <a:off x="3559175" y="4064000"/>
            <a:ext cx="2070100" cy="1997075"/>
            <a:chOff x="2098" y="2160"/>
            <a:chExt cx="1304" cy="1258"/>
          </a:xfrm>
        </p:grpSpPr>
        <p:grpSp>
          <p:nvGrpSpPr>
            <p:cNvPr id="30766" name="Group 3"/>
            <p:cNvGrpSpPr>
              <a:grpSpLocks/>
            </p:cNvGrpSpPr>
            <p:nvPr/>
          </p:nvGrpSpPr>
          <p:grpSpPr bwMode="auto">
            <a:xfrm>
              <a:off x="2098" y="3094"/>
              <a:ext cx="421" cy="324"/>
              <a:chOff x="3470" y="2840"/>
              <a:chExt cx="680" cy="472"/>
            </a:xfrm>
          </p:grpSpPr>
          <p:sp>
            <p:nvSpPr>
              <p:cNvPr id="30799" name="Oval 4"/>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800" name="Oval 5"/>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801" name="Line 6"/>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02" name="Line 7"/>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803" name="Oval 8"/>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0767" name="Group 9"/>
            <p:cNvGrpSpPr>
              <a:grpSpLocks/>
            </p:cNvGrpSpPr>
            <p:nvPr/>
          </p:nvGrpSpPr>
          <p:grpSpPr bwMode="auto">
            <a:xfrm rot="-5400000">
              <a:off x="3022" y="2995"/>
              <a:ext cx="467" cy="292"/>
              <a:chOff x="3470" y="2840"/>
              <a:chExt cx="680" cy="472"/>
            </a:xfrm>
          </p:grpSpPr>
          <p:sp>
            <p:nvSpPr>
              <p:cNvPr id="30794" name="Oval 1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0795" name="Oval 1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0796" name="Line 1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97" name="Line 1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98" name="Oval 1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grpSp>
        <p:grpSp>
          <p:nvGrpSpPr>
            <p:cNvPr id="30768" name="Group 15"/>
            <p:cNvGrpSpPr>
              <a:grpSpLocks/>
            </p:cNvGrpSpPr>
            <p:nvPr/>
          </p:nvGrpSpPr>
          <p:grpSpPr bwMode="auto">
            <a:xfrm flipV="1">
              <a:off x="2604" y="2160"/>
              <a:ext cx="421" cy="324"/>
              <a:chOff x="3470" y="2840"/>
              <a:chExt cx="680" cy="472"/>
            </a:xfrm>
          </p:grpSpPr>
          <p:sp>
            <p:nvSpPr>
              <p:cNvPr id="30789" name="Oval 16"/>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0790" name="Oval 17"/>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0791" name="Line 18"/>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92" name="Line 19"/>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93" name="Oval 20"/>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0769" name="Group 21"/>
            <p:cNvGrpSpPr>
              <a:grpSpLocks/>
            </p:cNvGrpSpPr>
            <p:nvPr/>
          </p:nvGrpSpPr>
          <p:grpSpPr bwMode="auto">
            <a:xfrm rot="5400000">
              <a:off x="2334" y="2575"/>
              <a:ext cx="333" cy="188"/>
              <a:chOff x="3470" y="2840"/>
              <a:chExt cx="680" cy="472"/>
            </a:xfrm>
          </p:grpSpPr>
          <p:sp>
            <p:nvSpPr>
              <p:cNvPr id="30784" name="Oval 22"/>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785" name="Oval 23"/>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786" name="Line 24"/>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87" name="Line 25"/>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88" name="Oval 26"/>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grpSp>
        <p:sp>
          <p:nvSpPr>
            <p:cNvPr id="30770" name="AutoShape 27"/>
            <p:cNvSpPr>
              <a:spLocks noChangeArrowheads="1"/>
            </p:cNvSpPr>
            <p:nvPr/>
          </p:nvSpPr>
          <p:spPr bwMode="auto">
            <a:xfrm rot="18073410" flipH="1">
              <a:off x="2836" y="2608"/>
              <a:ext cx="32" cy="61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30771" name="AutoShape 28"/>
            <p:cNvSpPr>
              <a:spLocks noChangeArrowheads="1"/>
            </p:cNvSpPr>
            <p:nvPr/>
          </p:nvSpPr>
          <p:spPr bwMode="auto">
            <a:xfrm rot="2198012">
              <a:off x="2422" y="2705"/>
              <a:ext cx="28" cy="40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772" name="AutoShape 29"/>
            <p:cNvSpPr>
              <a:spLocks noChangeArrowheads="1"/>
            </p:cNvSpPr>
            <p:nvPr/>
          </p:nvSpPr>
          <p:spPr bwMode="auto">
            <a:xfrm rot="2198012" flipH="1">
              <a:off x="2545" y="2418"/>
              <a:ext cx="28" cy="77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773" name="AutoShape 30"/>
            <p:cNvSpPr>
              <a:spLocks noChangeArrowheads="1"/>
            </p:cNvSpPr>
            <p:nvPr/>
          </p:nvSpPr>
          <p:spPr bwMode="auto">
            <a:xfrm rot="13389229" flipH="1">
              <a:off x="2659" y="2422"/>
              <a:ext cx="28" cy="249"/>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endParaRPr lang="en-US" sz="1800"/>
            </a:p>
          </p:txBody>
        </p:sp>
        <p:sp>
          <p:nvSpPr>
            <p:cNvPr id="30774" name="AutoShape 31"/>
            <p:cNvSpPr>
              <a:spLocks noChangeArrowheads="1"/>
            </p:cNvSpPr>
            <p:nvPr/>
          </p:nvSpPr>
          <p:spPr bwMode="auto">
            <a:xfrm rot="-1699327">
              <a:off x="2970" y="2441"/>
              <a:ext cx="28" cy="68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0775" name="Group 32"/>
            <p:cNvGrpSpPr>
              <a:grpSpLocks/>
            </p:cNvGrpSpPr>
            <p:nvPr/>
          </p:nvGrpSpPr>
          <p:grpSpPr bwMode="auto">
            <a:xfrm rot="520746">
              <a:off x="2559" y="2646"/>
              <a:ext cx="321" cy="444"/>
              <a:chOff x="3267" y="3163"/>
              <a:chExt cx="518" cy="648"/>
            </a:xfrm>
          </p:grpSpPr>
          <p:sp>
            <p:nvSpPr>
              <p:cNvPr id="30779" name="Oval 33"/>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780" name="Oval 34"/>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781" name="Line 35"/>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82" name="Oval 36"/>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783" name="Line 37"/>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30776" name="Rectangle 38"/>
            <p:cNvSpPr>
              <a:spLocks noChangeArrowheads="1"/>
            </p:cNvSpPr>
            <p:nvPr/>
          </p:nvSpPr>
          <p:spPr bwMode="auto">
            <a:xfrm rot="-148812">
              <a:off x="2379" y="3157"/>
              <a:ext cx="731" cy="3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777" name="Line 39"/>
            <p:cNvSpPr>
              <a:spLocks noChangeShapeType="1"/>
            </p:cNvSpPr>
            <p:nvPr/>
          </p:nvSpPr>
          <p:spPr bwMode="auto">
            <a:xfrm rot="-1262369">
              <a:off x="2369" y="3123"/>
              <a:ext cx="113"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0778" name="Line 40"/>
            <p:cNvSpPr>
              <a:spLocks noChangeShapeType="1"/>
            </p:cNvSpPr>
            <p:nvPr/>
          </p:nvSpPr>
          <p:spPr bwMode="auto">
            <a:xfrm rot="1774904">
              <a:off x="2814" y="2503"/>
              <a:ext cx="45" cy="123"/>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30727" name="Group 2"/>
          <p:cNvGrpSpPr>
            <a:grpSpLocks/>
          </p:cNvGrpSpPr>
          <p:nvPr/>
        </p:nvGrpSpPr>
        <p:grpSpPr bwMode="auto">
          <a:xfrm>
            <a:off x="690563" y="1270000"/>
            <a:ext cx="2070100" cy="1997075"/>
            <a:chOff x="2562" y="2205"/>
            <a:chExt cx="2105" cy="1833"/>
          </a:xfrm>
        </p:grpSpPr>
        <p:grpSp>
          <p:nvGrpSpPr>
            <p:cNvPr id="30728" name="Group 3"/>
            <p:cNvGrpSpPr>
              <a:grpSpLocks/>
            </p:cNvGrpSpPr>
            <p:nvPr/>
          </p:nvGrpSpPr>
          <p:grpSpPr bwMode="auto">
            <a:xfrm>
              <a:off x="2562" y="3566"/>
              <a:ext cx="680" cy="472"/>
              <a:chOff x="3470" y="2840"/>
              <a:chExt cx="680" cy="472"/>
            </a:xfrm>
          </p:grpSpPr>
          <p:sp>
            <p:nvSpPr>
              <p:cNvPr id="30761" name="Oval 4"/>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762" name="Oval 5"/>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0763" name="Line 6"/>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64" name="Line 7"/>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65" name="Oval 8"/>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0729" name="Group 9"/>
            <p:cNvGrpSpPr>
              <a:grpSpLocks/>
            </p:cNvGrpSpPr>
            <p:nvPr/>
          </p:nvGrpSpPr>
          <p:grpSpPr bwMode="auto">
            <a:xfrm rot="-5400000">
              <a:off x="4091" y="3398"/>
              <a:ext cx="680" cy="472"/>
              <a:chOff x="3470" y="2840"/>
              <a:chExt cx="680" cy="472"/>
            </a:xfrm>
          </p:grpSpPr>
          <p:sp>
            <p:nvSpPr>
              <p:cNvPr id="30756" name="Oval 1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0757" name="Oval 1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0758" name="Line 1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59" name="Line 1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60" name="Oval 1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grpSp>
        <p:grpSp>
          <p:nvGrpSpPr>
            <p:cNvPr id="30730" name="Group 15"/>
            <p:cNvGrpSpPr>
              <a:grpSpLocks/>
            </p:cNvGrpSpPr>
            <p:nvPr/>
          </p:nvGrpSpPr>
          <p:grpSpPr bwMode="auto">
            <a:xfrm flipV="1">
              <a:off x="3379" y="2205"/>
              <a:ext cx="680" cy="472"/>
              <a:chOff x="3470" y="2840"/>
              <a:chExt cx="680" cy="472"/>
            </a:xfrm>
          </p:grpSpPr>
          <p:sp>
            <p:nvSpPr>
              <p:cNvPr id="30751" name="Oval 16"/>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0752" name="Oval 17"/>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0753" name="Line 18"/>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54" name="Line 19"/>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55" name="Oval 20"/>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0731" name="Group 21"/>
            <p:cNvGrpSpPr>
              <a:grpSpLocks/>
            </p:cNvGrpSpPr>
            <p:nvPr/>
          </p:nvGrpSpPr>
          <p:grpSpPr bwMode="auto">
            <a:xfrm rot="5400000">
              <a:off x="2970" y="2795"/>
              <a:ext cx="485" cy="303"/>
              <a:chOff x="3470" y="2840"/>
              <a:chExt cx="680" cy="472"/>
            </a:xfrm>
          </p:grpSpPr>
          <p:sp>
            <p:nvSpPr>
              <p:cNvPr id="30746" name="Oval 22"/>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747" name="Oval 23"/>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748" name="Line 24"/>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49" name="Line 25"/>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50" name="Oval 26"/>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grpSp>
        <p:sp>
          <p:nvSpPr>
            <p:cNvPr id="30732" name="AutoShape 27"/>
            <p:cNvSpPr>
              <a:spLocks noChangeArrowheads="1"/>
            </p:cNvSpPr>
            <p:nvPr/>
          </p:nvSpPr>
          <p:spPr bwMode="auto">
            <a:xfrm rot="18073410" flipH="1">
              <a:off x="3756" y="2809"/>
              <a:ext cx="46" cy="99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30733" name="AutoShape 28"/>
            <p:cNvSpPr>
              <a:spLocks noChangeArrowheads="1"/>
            </p:cNvSpPr>
            <p:nvPr/>
          </p:nvSpPr>
          <p:spPr bwMode="auto">
            <a:xfrm rot="2198012">
              <a:off x="3085" y="2999"/>
              <a:ext cx="45" cy="590"/>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734" name="AutoShape 29"/>
            <p:cNvSpPr>
              <a:spLocks noChangeArrowheads="1"/>
            </p:cNvSpPr>
            <p:nvPr/>
          </p:nvSpPr>
          <p:spPr bwMode="auto">
            <a:xfrm rot="2198012" flipH="1">
              <a:off x="3283" y="2581"/>
              <a:ext cx="45" cy="1134"/>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735" name="AutoShape 30"/>
            <p:cNvSpPr>
              <a:spLocks noChangeArrowheads="1"/>
            </p:cNvSpPr>
            <p:nvPr/>
          </p:nvSpPr>
          <p:spPr bwMode="auto">
            <a:xfrm rot="13389229" flipH="1">
              <a:off x="3468" y="2587"/>
              <a:ext cx="45" cy="363"/>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endParaRPr lang="en-US" sz="1800"/>
            </a:p>
          </p:txBody>
        </p:sp>
        <p:sp>
          <p:nvSpPr>
            <p:cNvPr id="30736" name="AutoShape 31"/>
            <p:cNvSpPr>
              <a:spLocks noChangeArrowheads="1"/>
            </p:cNvSpPr>
            <p:nvPr/>
          </p:nvSpPr>
          <p:spPr bwMode="auto">
            <a:xfrm rot="-1699327">
              <a:off x="3969" y="2614"/>
              <a:ext cx="46" cy="99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0737" name="Group 32"/>
            <p:cNvGrpSpPr>
              <a:grpSpLocks/>
            </p:cNvGrpSpPr>
            <p:nvPr/>
          </p:nvGrpSpPr>
          <p:grpSpPr bwMode="auto">
            <a:xfrm rot="520746">
              <a:off x="3198" y="3022"/>
              <a:ext cx="518" cy="648"/>
              <a:chOff x="3267" y="3163"/>
              <a:chExt cx="518" cy="648"/>
            </a:xfrm>
          </p:grpSpPr>
          <p:sp>
            <p:nvSpPr>
              <p:cNvPr id="30741" name="Oval 33"/>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742" name="Oval 34"/>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743" name="Line 35"/>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0744" name="Oval 36"/>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0745" name="Line 37"/>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30738" name="Rectangle 38"/>
            <p:cNvSpPr>
              <a:spLocks noChangeArrowheads="1"/>
            </p:cNvSpPr>
            <p:nvPr/>
          </p:nvSpPr>
          <p:spPr bwMode="auto">
            <a:xfrm rot="-148812">
              <a:off x="3016" y="3657"/>
              <a:ext cx="1179" cy="4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0739" name="Line 39"/>
            <p:cNvSpPr>
              <a:spLocks noChangeShapeType="1"/>
            </p:cNvSpPr>
            <p:nvPr/>
          </p:nvSpPr>
          <p:spPr bwMode="auto">
            <a:xfrm rot="-1262369">
              <a:off x="3000" y="3608"/>
              <a:ext cx="182"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0740" name="Line 40"/>
            <p:cNvSpPr>
              <a:spLocks noChangeShapeType="1"/>
            </p:cNvSpPr>
            <p:nvPr/>
          </p:nvSpPr>
          <p:spPr bwMode="auto">
            <a:xfrm rot="1774904">
              <a:off x="3346" y="3030"/>
              <a:ext cx="115"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217488" y="1458913"/>
            <a:ext cx="5486400" cy="527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indent="-3429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dirty="0">
                <a:latin typeface="+mn-lt"/>
              </a:rPr>
              <a:t>Suppose we replace the water indicated with an arrow with a non–polar molecule that the water can’t make H–bonds with.</a:t>
            </a:r>
          </a:p>
          <a:p>
            <a:pPr eaLnBrk="1" hangingPunct="1"/>
            <a:endParaRPr lang="en-US" dirty="0">
              <a:latin typeface="+mn-lt"/>
            </a:endParaRPr>
          </a:p>
          <a:p>
            <a:pPr eaLnBrk="1" hangingPunct="1"/>
            <a:r>
              <a:rPr lang="en-US" dirty="0">
                <a:latin typeface="+mn-lt"/>
              </a:rPr>
              <a:t>Now, how many arrangements are there where the central water makes two H–bonds?</a:t>
            </a:r>
          </a:p>
          <a:p>
            <a:pPr eaLnBrk="1" hangingPunct="1">
              <a:lnSpc>
                <a:spcPct val="60000"/>
              </a:lnSpc>
            </a:pPr>
            <a:endParaRPr lang="en-US" dirty="0">
              <a:latin typeface="+mn-lt"/>
            </a:endParaRPr>
          </a:p>
          <a:p>
            <a:pPr lvl="2" eaLnBrk="1" hangingPunct="1">
              <a:buFontTx/>
              <a:buAutoNum type="alphaUcPeriod"/>
            </a:pPr>
            <a:r>
              <a:rPr lang="en-US" dirty="0">
                <a:latin typeface="+mn-lt"/>
              </a:rPr>
              <a:t>   2</a:t>
            </a:r>
          </a:p>
          <a:p>
            <a:pPr lvl="2" eaLnBrk="1" hangingPunct="1">
              <a:buFontTx/>
              <a:buAutoNum type="alphaUcPeriod"/>
            </a:pPr>
            <a:r>
              <a:rPr lang="en-US" dirty="0">
                <a:latin typeface="+mn-lt"/>
              </a:rPr>
              <a:t>   3</a:t>
            </a:r>
          </a:p>
          <a:p>
            <a:pPr lvl="2" eaLnBrk="1" hangingPunct="1">
              <a:buFontTx/>
              <a:buAutoNum type="alphaUcPeriod"/>
            </a:pPr>
            <a:r>
              <a:rPr lang="en-US" dirty="0">
                <a:latin typeface="+mn-lt"/>
              </a:rPr>
              <a:t>   4</a:t>
            </a:r>
          </a:p>
          <a:p>
            <a:pPr lvl="2" eaLnBrk="1" hangingPunct="1">
              <a:buFontTx/>
              <a:buAutoNum type="alphaUcPeriod"/>
            </a:pPr>
            <a:r>
              <a:rPr lang="en-US" dirty="0">
                <a:latin typeface="+mn-lt"/>
              </a:rPr>
              <a:t>   6</a:t>
            </a:r>
          </a:p>
          <a:p>
            <a:pPr lvl="2" eaLnBrk="1" hangingPunct="1">
              <a:buFontTx/>
              <a:buAutoNum type="alphaUcPeriod"/>
            </a:pPr>
            <a:r>
              <a:rPr lang="en-US" dirty="0">
                <a:latin typeface="+mn-lt"/>
              </a:rPr>
              <a:t>   8</a:t>
            </a:r>
          </a:p>
        </p:txBody>
      </p:sp>
      <p:pic>
        <p:nvPicPr>
          <p:cNvPr id="31747" name="Picture 3" descr="Icon - Click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1588" y="120650"/>
            <a:ext cx="106838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8" name="Picture 4" descr="Icon - Discuss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063" y="117475"/>
            <a:ext cx="1068387"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749" name="Group 7"/>
          <p:cNvGrpSpPr>
            <a:grpSpLocks/>
          </p:cNvGrpSpPr>
          <p:nvPr/>
        </p:nvGrpSpPr>
        <p:grpSpPr bwMode="auto">
          <a:xfrm>
            <a:off x="5289550" y="5919788"/>
            <a:ext cx="1079500" cy="749300"/>
            <a:chOff x="3470" y="2840"/>
            <a:chExt cx="680" cy="472"/>
          </a:xfrm>
        </p:grpSpPr>
        <p:sp>
          <p:nvSpPr>
            <p:cNvPr id="31834" name="Oval 8"/>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1835" name="Oval 9"/>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1836" name="Line 10"/>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837" name="Line 11"/>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838" name="Oval 12"/>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1750" name="Group 13"/>
          <p:cNvGrpSpPr>
            <a:grpSpLocks/>
          </p:cNvGrpSpPr>
          <p:nvPr/>
        </p:nvGrpSpPr>
        <p:grpSpPr bwMode="auto">
          <a:xfrm rot="-5400000">
            <a:off x="7716838" y="5653088"/>
            <a:ext cx="1079500" cy="749300"/>
            <a:chOff x="3470" y="2840"/>
            <a:chExt cx="680" cy="472"/>
          </a:xfrm>
        </p:grpSpPr>
        <p:sp>
          <p:nvSpPr>
            <p:cNvPr id="31829" name="Oval 14"/>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1830" name="Oval 15"/>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1831" name="Line 16"/>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832" name="Line 17"/>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833" name="Oval 18"/>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grpSp>
      <p:grpSp>
        <p:nvGrpSpPr>
          <p:cNvPr id="31751" name="Group 19"/>
          <p:cNvGrpSpPr>
            <a:grpSpLocks/>
          </p:cNvGrpSpPr>
          <p:nvPr/>
        </p:nvGrpSpPr>
        <p:grpSpPr bwMode="auto">
          <a:xfrm flipV="1">
            <a:off x="6586538" y="3759200"/>
            <a:ext cx="1079500" cy="749300"/>
            <a:chOff x="3470" y="2840"/>
            <a:chExt cx="680" cy="472"/>
          </a:xfrm>
        </p:grpSpPr>
        <p:sp>
          <p:nvSpPr>
            <p:cNvPr id="31824"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1825"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1826"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827"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828"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sp>
        <p:nvSpPr>
          <p:cNvPr id="31752" name="AutoShape 25"/>
          <p:cNvSpPr>
            <a:spLocks noChangeArrowheads="1"/>
          </p:cNvSpPr>
          <p:nvPr/>
        </p:nvSpPr>
        <p:spPr bwMode="auto">
          <a:xfrm rot="18073410" flipH="1">
            <a:off x="7185025" y="4718050"/>
            <a:ext cx="73025" cy="158432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31753" name="AutoShape 26"/>
          <p:cNvSpPr>
            <a:spLocks noChangeArrowheads="1"/>
          </p:cNvSpPr>
          <p:nvPr/>
        </p:nvSpPr>
        <p:spPr bwMode="auto">
          <a:xfrm rot="2198012">
            <a:off x="6119813" y="5019675"/>
            <a:ext cx="71437" cy="93662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1754" name="AutoShape 27"/>
          <p:cNvSpPr>
            <a:spLocks noChangeArrowheads="1"/>
          </p:cNvSpPr>
          <p:nvPr/>
        </p:nvSpPr>
        <p:spPr bwMode="auto">
          <a:xfrm rot="2198012" flipH="1">
            <a:off x="6434138" y="4356100"/>
            <a:ext cx="71437" cy="180022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1755" name="AutoShape 28"/>
          <p:cNvSpPr>
            <a:spLocks noChangeArrowheads="1"/>
          </p:cNvSpPr>
          <p:nvPr/>
        </p:nvSpPr>
        <p:spPr bwMode="auto">
          <a:xfrm rot="13389229" flipH="1">
            <a:off x="6727825" y="4365625"/>
            <a:ext cx="71438" cy="576263"/>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endParaRPr lang="en-US" sz="1800"/>
          </a:p>
        </p:txBody>
      </p:sp>
      <p:sp>
        <p:nvSpPr>
          <p:cNvPr id="31756" name="AutoShape 29"/>
          <p:cNvSpPr>
            <a:spLocks noChangeArrowheads="1"/>
          </p:cNvSpPr>
          <p:nvPr/>
        </p:nvSpPr>
        <p:spPr bwMode="auto">
          <a:xfrm rot="-1699327">
            <a:off x="7523163" y="4408488"/>
            <a:ext cx="73025" cy="158432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1757" name="Group 30"/>
          <p:cNvGrpSpPr>
            <a:grpSpLocks/>
          </p:cNvGrpSpPr>
          <p:nvPr/>
        </p:nvGrpSpPr>
        <p:grpSpPr bwMode="auto">
          <a:xfrm rot="520746">
            <a:off x="6299200" y="5056188"/>
            <a:ext cx="822325" cy="1028700"/>
            <a:chOff x="3267" y="3163"/>
            <a:chExt cx="518" cy="648"/>
          </a:xfrm>
        </p:grpSpPr>
        <p:sp>
          <p:nvSpPr>
            <p:cNvPr id="31819" name="Oval 31"/>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1820" name="Oval 32"/>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1821" name="Line 33"/>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822" name="Oval 34"/>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1823" name="Line 35"/>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31758" name="Rectangle 36"/>
          <p:cNvSpPr>
            <a:spLocks noChangeArrowheads="1"/>
          </p:cNvSpPr>
          <p:nvPr/>
        </p:nvSpPr>
        <p:spPr bwMode="auto">
          <a:xfrm rot="-148812">
            <a:off x="6010275" y="6064250"/>
            <a:ext cx="1871663" cy="714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1759" name="Group 37"/>
          <p:cNvGrpSpPr>
            <a:grpSpLocks/>
          </p:cNvGrpSpPr>
          <p:nvPr/>
        </p:nvGrpSpPr>
        <p:grpSpPr bwMode="auto">
          <a:xfrm>
            <a:off x="6038850" y="4652963"/>
            <a:ext cx="700088" cy="712787"/>
            <a:chOff x="3489" y="1495"/>
            <a:chExt cx="441" cy="449"/>
          </a:xfrm>
        </p:grpSpPr>
        <p:sp>
          <p:nvSpPr>
            <p:cNvPr id="31810" name="Oval 38"/>
            <p:cNvSpPr>
              <a:spLocks noChangeArrowheads="1"/>
            </p:cNvSpPr>
            <p:nvPr/>
          </p:nvSpPr>
          <p:spPr bwMode="auto">
            <a:xfrm rot="290640">
              <a:off x="3489" y="1825"/>
              <a:ext cx="118" cy="119"/>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1811" name="Line 39"/>
            <p:cNvSpPr>
              <a:spLocks noChangeShapeType="1"/>
            </p:cNvSpPr>
            <p:nvPr/>
          </p:nvSpPr>
          <p:spPr bwMode="auto">
            <a:xfrm rot="5400000" flipH="1" flipV="1">
              <a:off x="3583" y="1762"/>
              <a:ext cx="88" cy="79"/>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812" name="Line 40"/>
            <p:cNvSpPr>
              <a:spLocks noChangeShapeType="1"/>
            </p:cNvSpPr>
            <p:nvPr/>
          </p:nvSpPr>
          <p:spPr bwMode="auto">
            <a:xfrm rot="-5400000" flipH="1" flipV="1">
              <a:off x="3748" y="1598"/>
              <a:ext cx="88" cy="79"/>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813" name="Oval 41"/>
            <p:cNvSpPr>
              <a:spLocks noChangeArrowheads="1"/>
            </p:cNvSpPr>
            <p:nvPr/>
          </p:nvSpPr>
          <p:spPr bwMode="auto">
            <a:xfrm rot="3745078">
              <a:off x="3636" y="1643"/>
              <a:ext cx="152" cy="152"/>
            </a:xfrm>
            <a:prstGeom prst="ellipse">
              <a:avLst/>
            </a:prstGeom>
            <a:gradFill rotWithShape="1">
              <a:gsLst>
                <a:gs pos="0">
                  <a:srgbClr val="669900"/>
                </a:gs>
                <a:gs pos="100000">
                  <a:srgbClr val="99FF33"/>
                </a:gs>
              </a:gsLst>
              <a:path path="rect">
                <a:fillToRect t="100000" r="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1814" name="Line 42"/>
            <p:cNvSpPr>
              <a:spLocks noChangeShapeType="1"/>
            </p:cNvSpPr>
            <p:nvPr/>
          </p:nvSpPr>
          <p:spPr bwMode="auto">
            <a:xfrm flipH="1" flipV="1">
              <a:off x="3754" y="1752"/>
              <a:ext cx="57" cy="42"/>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815" name="Oval 43"/>
            <p:cNvSpPr>
              <a:spLocks noChangeArrowheads="1"/>
            </p:cNvSpPr>
            <p:nvPr/>
          </p:nvSpPr>
          <p:spPr bwMode="auto">
            <a:xfrm>
              <a:off x="3799" y="1763"/>
              <a:ext cx="118" cy="119"/>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1816" name="Line 44"/>
            <p:cNvSpPr>
              <a:spLocks noChangeShapeType="1"/>
            </p:cNvSpPr>
            <p:nvPr/>
          </p:nvSpPr>
          <p:spPr bwMode="auto">
            <a:xfrm rot="5198013" flipV="1">
              <a:off x="3583" y="1596"/>
              <a:ext cx="90" cy="8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817" name="Oval 45"/>
            <p:cNvSpPr>
              <a:spLocks noChangeArrowheads="1"/>
            </p:cNvSpPr>
            <p:nvPr/>
          </p:nvSpPr>
          <p:spPr bwMode="auto">
            <a:xfrm rot="-455679">
              <a:off x="3490" y="1495"/>
              <a:ext cx="118" cy="120"/>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1818" name="Oval 46"/>
            <p:cNvSpPr>
              <a:spLocks noChangeArrowheads="1"/>
            </p:cNvSpPr>
            <p:nvPr/>
          </p:nvSpPr>
          <p:spPr bwMode="auto">
            <a:xfrm rot="903893">
              <a:off x="3812" y="1498"/>
              <a:ext cx="118" cy="119"/>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1760" name="Group 47"/>
          <p:cNvGrpSpPr>
            <a:grpSpLocks/>
          </p:cNvGrpSpPr>
          <p:nvPr/>
        </p:nvGrpSpPr>
        <p:grpSpPr bwMode="auto">
          <a:xfrm>
            <a:off x="5648325" y="404813"/>
            <a:ext cx="3341688" cy="2909887"/>
            <a:chOff x="2562" y="2205"/>
            <a:chExt cx="2105" cy="1833"/>
          </a:xfrm>
        </p:grpSpPr>
        <p:grpSp>
          <p:nvGrpSpPr>
            <p:cNvPr id="31772" name="Group 48"/>
            <p:cNvGrpSpPr>
              <a:grpSpLocks/>
            </p:cNvGrpSpPr>
            <p:nvPr/>
          </p:nvGrpSpPr>
          <p:grpSpPr bwMode="auto">
            <a:xfrm>
              <a:off x="2562" y="3566"/>
              <a:ext cx="680" cy="472"/>
              <a:chOff x="3470" y="2840"/>
              <a:chExt cx="680" cy="472"/>
            </a:xfrm>
          </p:grpSpPr>
          <p:sp>
            <p:nvSpPr>
              <p:cNvPr id="31805" name="Oval 49"/>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1806" name="Oval 50"/>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1807" name="Line 51"/>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808" name="Line 52"/>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809" name="Oval 53"/>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1773" name="Group 54"/>
            <p:cNvGrpSpPr>
              <a:grpSpLocks/>
            </p:cNvGrpSpPr>
            <p:nvPr/>
          </p:nvGrpSpPr>
          <p:grpSpPr bwMode="auto">
            <a:xfrm rot="-5400000">
              <a:off x="4091" y="3398"/>
              <a:ext cx="680" cy="472"/>
              <a:chOff x="3470" y="2840"/>
              <a:chExt cx="680" cy="472"/>
            </a:xfrm>
          </p:grpSpPr>
          <p:sp>
            <p:nvSpPr>
              <p:cNvPr id="31800" name="Oval 55"/>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1801" name="Oval 56"/>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1802" name="Line 57"/>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803" name="Line 58"/>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804" name="Oval 59"/>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grpSp>
        <p:grpSp>
          <p:nvGrpSpPr>
            <p:cNvPr id="31774" name="Group 60"/>
            <p:cNvGrpSpPr>
              <a:grpSpLocks/>
            </p:cNvGrpSpPr>
            <p:nvPr/>
          </p:nvGrpSpPr>
          <p:grpSpPr bwMode="auto">
            <a:xfrm flipV="1">
              <a:off x="3379" y="2205"/>
              <a:ext cx="680" cy="472"/>
              <a:chOff x="3470" y="2840"/>
              <a:chExt cx="680" cy="472"/>
            </a:xfrm>
          </p:grpSpPr>
          <p:sp>
            <p:nvSpPr>
              <p:cNvPr id="31795" name="Oval 61"/>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1796" name="Oval 62"/>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1797" name="Line 63"/>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798" name="Line 64"/>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799" name="Oval 65"/>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1775" name="Group 66"/>
            <p:cNvGrpSpPr>
              <a:grpSpLocks/>
            </p:cNvGrpSpPr>
            <p:nvPr/>
          </p:nvGrpSpPr>
          <p:grpSpPr bwMode="auto">
            <a:xfrm rot="5400000">
              <a:off x="2970" y="2795"/>
              <a:ext cx="485" cy="303"/>
              <a:chOff x="3470" y="2840"/>
              <a:chExt cx="680" cy="472"/>
            </a:xfrm>
          </p:grpSpPr>
          <p:sp>
            <p:nvSpPr>
              <p:cNvPr id="31790" name="Oval 67"/>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1791" name="Oval 68"/>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1792" name="Line 69"/>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793" name="Line 70"/>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794" name="Oval 71"/>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grpSp>
        <p:sp>
          <p:nvSpPr>
            <p:cNvPr id="31776" name="AutoShape 72"/>
            <p:cNvSpPr>
              <a:spLocks noChangeArrowheads="1"/>
            </p:cNvSpPr>
            <p:nvPr/>
          </p:nvSpPr>
          <p:spPr bwMode="auto">
            <a:xfrm rot="18073410" flipH="1">
              <a:off x="3756" y="2809"/>
              <a:ext cx="46" cy="99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31777" name="AutoShape 73"/>
            <p:cNvSpPr>
              <a:spLocks noChangeArrowheads="1"/>
            </p:cNvSpPr>
            <p:nvPr/>
          </p:nvSpPr>
          <p:spPr bwMode="auto">
            <a:xfrm rot="2198012">
              <a:off x="3085" y="2999"/>
              <a:ext cx="45" cy="590"/>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1778" name="AutoShape 74"/>
            <p:cNvSpPr>
              <a:spLocks noChangeArrowheads="1"/>
            </p:cNvSpPr>
            <p:nvPr/>
          </p:nvSpPr>
          <p:spPr bwMode="auto">
            <a:xfrm rot="2198012" flipH="1">
              <a:off x="3283" y="2581"/>
              <a:ext cx="45" cy="1134"/>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1779" name="AutoShape 75"/>
            <p:cNvSpPr>
              <a:spLocks noChangeArrowheads="1"/>
            </p:cNvSpPr>
            <p:nvPr/>
          </p:nvSpPr>
          <p:spPr bwMode="auto">
            <a:xfrm rot="13389229" flipH="1">
              <a:off x="3468" y="2587"/>
              <a:ext cx="45" cy="363"/>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endParaRPr lang="en-US" sz="1800"/>
            </a:p>
          </p:txBody>
        </p:sp>
        <p:sp>
          <p:nvSpPr>
            <p:cNvPr id="31780" name="AutoShape 76"/>
            <p:cNvSpPr>
              <a:spLocks noChangeArrowheads="1"/>
            </p:cNvSpPr>
            <p:nvPr/>
          </p:nvSpPr>
          <p:spPr bwMode="auto">
            <a:xfrm rot="-1699327">
              <a:off x="3969" y="2614"/>
              <a:ext cx="46" cy="99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1781" name="Group 77"/>
            <p:cNvGrpSpPr>
              <a:grpSpLocks/>
            </p:cNvGrpSpPr>
            <p:nvPr/>
          </p:nvGrpSpPr>
          <p:grpSpPr bwMode="auto">
            <a:xfrm rot="520746">
              <a:off x="3198" y="3022"/>
              <a:ext cx="518" cy="648"/>
              <a:chOff x="3267" y="3163"/>
              <a:chExt cx="518" cy="648"/>
            </a:xfrm>
          </p:grpSpPr>
          <p:sp>
            <p:nvSpPr>
              <p:cNvPr id="31785" name="Oval 78"/>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1786" name="Oval 79"/>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1787" name="Line 80"/>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1788" name="Oval 81"/>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1789" name="Line 82"/>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31782" name="Rectangle 83"/>
            <p:cNvSpPr>
              <a:spLocks noChangeArrowheads="1"/>
            </p:cNvSpPr>
            <p:nvPr/>
          </p:nvSpPr>
          <p:spPr bwMode="auto">
            <a:xfrm rot="-148812">
              <a:off x="3016" y="3657"/>
              <a:ext cx="1179" cy="4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1783" name="Line 84"/>
            <p:cNvSpPr>
              <a:spLocks noChangeShapeType="1"/>
            </p:cNvSpPr>
            <p:nvPr/>
          </p:nvSpPr>
          <p:spPr bwMode="auto">
            <a:xfrm rot="-1262369">
              <a:off x="3000" y="3608"/>
              <a:ext cx="182"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1784" name="Line 85"/>
            <p:cNvSpPr>
              <a:spLocks noChangeShapeType="1"/>
            </p:cNvSpPr>
            <p:nvPr/>
          </p:nvSpPr>
          <p:spPr bwMode="auto">
            <a:xfrm rot="1774904">
              <a:off x="3346" y="3030"/>
              <a:ext cx="115"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31761" name="Group 87"/>
          <p:cNvGrpSpPr>
            <a:grpSpLocks/>
          </p:cNvGrpSpPr>
          <p:nvPr/>
        </p:nvGrpSpPr>
        <p:grpSpPr bwMode="auto">
          <a:xfrm>
            <a:off x="5334000" y="381000"/>
            <a:ext cx="3289300" cy="5864225"/>
            <a:chOff x="3360" y="240"/>
            <a:chExt cx="2072" cy="3694"/>
          </a:xfrm>
        </p:grpSpPr>
        <p:sp>
          <p:nvSpPr>
            <p:cNvPr id="31765" name="Text Box 88"/>
            <p:cNvSpPr txBox="1">
              <a:spLocks noChangeArrowheads="1"/>
            </p:cNvSpPr>
            <p:nvPr/>
          </p:nvSpPr>
          <p:spPr bwMode="auto">
            <a:xfrm>
              <a:off x="3604" y="1584"/>
              <a:ext cx="196"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a:t>1</a:t>
              </a:r>
            </a:p>
          </p:txBody>
        </p:sp>
        <p:sp>
          <p:nvSpPr>
            <p:cNvPr id="31766" name="Text Box 89"/>
            <p:cNvSpPr txBox="1">
              <a:spLocks noChangeArrowheads="1"/>
            </p:cNvSpPr>
            <p:nvPr/>
          </p:nvSpPr>
          <p:spPr bwMode="auto">
            <a:xfrm>
              <a:off x="4992" y="3456"/>
              <a:ext cx="196"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a:t>4</a:t>
              </a:r>
            </a:p>
          </p:txBody>
        </p:sp>
        <p:sp>
          <p:nvSpPr>
            <p:cNvPr id="31767" name="Text Box 90"/>
            <p:cNvSpPr txBox="1">
              <a:spLocks noChangeArrowheads="1"/>
            </p:cNvSpPr>
            <p:nvPr/>
          </p:nvSpPr>
          <p:spPr bwMode="auto">
            <a:xfrm>
              <a:off x="4416" y="2352"/>
              <a:ext cx="196"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a:t>3</a:t>
              </a:r>
            </a:p>
          </p:txBody>
        </p:sp>
        <p:sp>
          <p:nvSpPr>
            <p:cNvPr id="31768" name="Text Box 91"/>
            <p:cNvSpPr txBox="1">
              <a:spLocks noChangeArrowheads="1"/>
            </p:cNvSpPr>
            <p:nvPr/>
          </p:nvSpPr>
          <p:spPr bwMode="auto">
            <a:xfrm>
              <a:off x="4228" y="672"/>
              <a:ext cx="196"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a:t>2</a:t>
              </a:r>
            </a:p>
          </p:txBody>
        </p:sp>
        <p:sp>
          <p:nvSpPr>
            <p:cNvPr id="31769" name="Text Box 92"/>
            <p:cNvSpPr txBox="1">
              <a:spLocks noChangeArrowheads="1"/>
            </p:cNvSpPr>
            <p:nvPr/>
          </p:nvSpPr>
          <p:spPr bwMode="auto">
            <a:xfrm>
              <a:off x="4660" y="240"/>
              <a:ext cx="196"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a:t>3</a:t>
              </a:r>
            </a:p>
          </p:txBody>
        </p:sp>
        <p:sp>
          <p:nvSpPr>
            <p:cNvPr id="31770" name="Text Box 93"/>
            <p:cNvSpPr txBox="1">
              <a:spLocks noChangeArrowheads="1"/>
            </p:cNvSpPr>
            <p:nvPr/>
          </p:nvSpPr>
          <p:spPr bwMode="auto">
            <a:xfrm>
              <a:off x="5236" y="1344"/>
              <a:ext cx="196"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a:t>4</a:t>
              </a:r>
            </a:p>
          </p:txBody>
        </p:sp>
        <p:sp>
          <p:nvSpPr>
            <p:cNvPr id="31771" name="Text Box 94"/>
            <p:cNvSpPr txBox="1">
              <a:spLocks noChangeArrowheads="1"/>
            </p:cNvSpPr>
            <p:nvPr/>
          </p:nvSpPr>
          <p:spPr bwMode="auto">
            <a:xfrm>
              <a:off x="3360" y="3696"/>
              <a:ext cx="196"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a:t>1</a:t>
              </a:r>
            </a:p>
          </p:txBody>
        </p:sp>
      </p:grpSp>
      <p:sp>
        <p:nvSpPr>
          <p:cNvPr id="31762" name="Text Box 95"/>
          <p:cNvSpPr txBox="1">
            <a:spLocks noChangeArrowheads="1"/>
          </p:cNvSpPr>
          <p:nvPr/>
        </p:nvSpPr>
        <p:spPr bwMode="auto">
          <a:xfrm>
            <a:off x="3657600" y="4724400"/>
            <a:ext cx="19050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CH</a:t>
            </a:r>
            <a:r>
              <a:rPr lang="en-US" sz="2000" baseline="-25000"/>
              <a:t>4</a:t>
            </a:r>
            <a:r>
              <a:rPr lang="en-US" sz="2000"/>
              <a:t>, methane</a:t>
            </a:r>
          </a:p>
        </p:txBody>
      </p:sp>
      <p:sp>
        <p:nvSpPr>
          <p:cNvPr id="31763" name="Line 96"/>
          <p:cNvSpPr>
            <a:spLocks noChangeShapeType="1"/>
          </p:cNvSpPr>
          <p:nvPr/>
        </p:nvSpPr>
        <p:spPr bwMode="auto">
          <a:xfrm>
            <a:off x="5503863" y="4927600"/>
            <a:ext cx="668337" cy="101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CA"/>
          </a:p>
        </p:txBody>
      </p:sp>
      <p:sp>
        <p:nvSpPr>
          <p:cNvPr id="31764" name="Line 96"/>
          <p:cNvSpPr>
            <a:spLocks noChangeShapeType="1"/>
          </p:cNvSpPr>
          <p:nvPr/>
        </p:nvSpPr>
        <p:spPr bwMode="auto">
          <a:xfrm>
            <a:off x="5603875" y="1441450"/>
            <a:ext cx="863600" cy="10953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CA"/>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70" name="Group 2"/>
          <p:cNvGrpSpPr>
            <a:grpSpLocks/>
          </p:cNvGrpSpPr>
          <p:nvPr/>
        </p:nvGrpSpPr>
        <p:grpSpPr bwMode="auto">
          <a:xfrm>
            <a:off x="6324600" y="4064000"/>
            <a:ext cx="2070100" cy="1997075"/>
            <a:chOff x="3970" y="2160"/>
            <a:chExt cx="1304" cy="1258"/>
          </a:xfrm>
        </p:grpSpPr>
        <p:grpSp>
          <p:nvGrpSpPr>
            <p:cNvPr id="32975" name="Group 3"/>
            <p:cNvGrpSpPr>
              <a:grpSpLocks/>
            </p:cNvGrpSpPr>
            <p:nvPr/>
          </p:nvGrpSpPr>
          <p:grpSpPr bwMode="auto">
            <a:xfrm>
              <a:off x="3970" y="3094"/>
              <a:ext cx="421" cy="324"/>
              <a:chOff x="3470" y="2840"/>
              <a:chExt cx="680" cy="472"/>
            </a:xfrm>
          </p:grpSpPr>
          <p:sp>
            <p:nvSpPr>
              <p:cNvPr id="33008" name="Oval 4"/>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3009" name="Oval 5"/>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3010" name="Line 6"/>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3011" name="Line 7"/>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3012" name="Oval 8"/>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2976" name="Group 9"/>
            <p:cNvGrpSpPr>
              <a:grpSpLocks/>
            </p:cNvGrpSpPr>
            <p:nvPr/>
          </p:nvGrpSpPr>
          <p:grpSpPr bwMode="auto">
            <a:xfrm rot="-5400000">
              <a:off x="4894" y="2995"/>
              <a:ext cx="467" cy="292"/>
              <a:chOff x="3470" y="2840"/>
              <a:chExt cx="680" cy="472"/>
            </a:xfrm>
          </p:grpSpPr>
          <p:sp>
            <p:nvSpPr>
              <p:cNvPr id="33003" name="Oval 1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3004" name="Oval 1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3005" name="Line 1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3006" name="Line 1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3007" name="Oval 1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grpSp>
        <p:grpSp>
          <p:nvGrpSpPr>
            <p:cNvPr id="32977" name="Group 15"/>
            <p:cNvGrpSpPr>
              <a:grpSpLocks/>
            </p:cNvGrpSpPr>
            <p:nvPr/>
          </p:nvGrpSpPr>
          <p:grpSpPr bwMode="auto">
            <a:xfrm flipV="1">
              <a:off x="4476" y="2160"/>
              <a:ext cx="421" cy="324"/>
              <a:chOff x="3470" y="2840"/>
              <a:chExt cx="680" cy="472"/>
            </a:xfrm>
          </p:grpSpPr>
          <p:sp>
            <p:nvSpPr>
              <p:cNvPr id="32998" name="Oval 16"/>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2999" name="Oval 17"/>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3000" name="Line 18"/>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3001" name="Line 19"/>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3002" name="Oval 20"/>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2978" name="Group 21"/>
            <p:cNvGrpSpPr>
              <a:grpSpLocks/>
            </p:cNvGrpSpPr>
            <p:nvPr/>
          </p:nvGrpSpPr>
          <p:grpSpPr bwMode="auto">
            <a:xfrm rot="5400000">
              <a:off x="4206" y="2575"/>
              <a:ext cx="333" cy="188"/>
              <a:chOff x="3470" y="2840"/>
              <a:chExt cx="680" cy="472"/>
            </a:xfrm>
          </p:grpSpPr>
          <p:sp>
            <p:nvSpPr>
              <p:cNvPr id="32993" name="Oval 22"/>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994" name="Oval 23"/>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995" name="Line 24"/>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96" name="Line 25"/>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97" name="Oval 26"/>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grpSp>
        <p:sp>
          <p:nvSpPr>
            <p:cNvPr id="32979" name="AutoShape 27"/>
            <p:cNvSpPr>
              <a:spLocks noChangeArrowheads="1"/>
            </p:cNvSpPr>
            <p:nvPr/>
          </p:nvSpPr>
          <p:spPr bwMode="auto">
            <a:xfrm rot="18073410" flipH="1">
              <a:off x="4708" y="2608"/>
              <a:ext cx="32" cy="61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32980" name="AutoShape 28"/>
            <p:cNvSpPr>
              <a:spLocks noChangeArrowheads="1"/>
            </p:cNvSpPr>
            <p:nvPr/>
          </p:nvSpPr>
          <p:spPr bwMode="auto">
            <a:xfrm rot="2198012">
              <a:off x="4294" y="2705"/>
              <a:ext cx="28" cy="40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981" name="AutoShape 29"/>
            <p:cNvSpPr>
              <a:spLocks noChangeArrowheads="1"/>
            </p:cNvSpPr>
            <p:nvPr/>
          </p:nvSpPr>
          <p:spPr bwMode="auto">
            <a:xfrm rot="2198012" flipH="1">
              <a:off x="4417" y="2418"/>
              <a:ext cx="28" cy="77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982" name="AutoShape 30"/>
            <p:cNvSpPr>
              <a:spLocks noChangeArrowheads="1"/>
            </p:cNvSpPr>
            <p:nvPr/>
          </p:nvSpPr>
          <p:spPr bwMode="auto">
            <a:xfrm rot="13389229" flipH="1">
              <a:off x="4531" y="2422"/>
              <a:ext cx="28" cy="249"/>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endParaRPr lang="en-US" sz="1800"/>
            </a:p>
          </p:txBody>
        </p:sp>
        <p:sp>
          <p:nvSpPr>
            <p:cNvPr id="32983" name="AutoShape 31"/>
            <p:cNvSpPr>
              <a:spLocks noChangeArrowheads="1"/>
            </p:cNvSpPr>
            <p:nvPr/>
          </p:nvSpPr>
          <p:spPr bwMode="auto">
            <a:xfrm rot="-1699327">
              <a:off x="4842" y="2441"/>
              <a:ext cx="28" cy="68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2984" name="Group 32"/>
            <p:cNvGrpSpPr>
              <a:grpSpLocks/>
            </p:cNvGrpSpPr>
            <p:nvPr/>
          </p:nvGrpSpPr>
          <p:grpSpPr bwMode="auto">
            <a:xfrm rot="-5335692">
              <a:off x="4648" y="2556"/>
              <a:ext cx="321" cy="444"/>
              <a:chOff x="3267" y="3163"/>
              <a:chExt cx="518" cy="648"/>
            </a:xfrm>
          </p:grpSpPr>
          <p:sp>
            <p:nvSpPr>
              <p:cNvPr id="32988" name="Oval 33"/>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989" name="Oval 34"/>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990" name="Line 35"/>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91" name="Oval 36"/>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992" name="Line 37"/>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32985" name="Rectangle 38"/>
            <p:cNvSpPr>
              <a:spLocks noChangeArrowheads="1"/>
            </p:cNvSpPr>
            <p:nvPr/>
          </p:nvSpPr>
          <p:spPr bwMode="auto">
            <a:xfrm rot="-148812">
              <a:off x="4251" y="3157"/>
              <a:ext cx="731" cy="3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986" name="Line 39"/>
            <p:cNvSpPr>
              <a:spLocks noChangeShapeType="1"/>
            </p:cNvSpPr>
            <p:nvPr/>
          </p:nvSpPr>
          <p:spPr bwMode="auto">
            <a:xfrm rot="-6716472">
              <a:off x="4918" y="3017"/>
              <a:ext cx="113"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2987" name="Line 40"/>
            <p:cNvSpPr>
              <a:spLocks noChangeShapeType="1"/>
            </p:cNvSpPr>
            <p:nvPr/>
          </p:nvSpPr>
          <p:spPr bwMode="auto">
            <a:xfrm rot="225645">
              <a:off x="4455" y="2728"/>
              <a:ext cx="135" cy="11"/>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32771" name="Group 41"/>
          <p:cNvGrpSpPr>
            <a:grpSpLocks/>
          </p:cNvGrpSpPr>
          <p:nvPr/>
        </p:nvGrpSpPr>
        <p:grpSpPr bwMode="auto">
          <a:xfrm>
            <a:off x="3529013" y="1270000"/>
            <a:ext cx="2070100" cy="1997075"/>
            <a:chOff x="1965" y="487"/>
            <a:chExt cx="1304" cy="1258"/>
          </a:xfrm>
        </p:grpSpPr>
        <p:grpSp>
          <p:nvGrpSpPr>
            <p:cNvPr id="32937" name="Group 3"/>
            <p:cNvGrpSpPr>
              <a:grpSpLocks/>
            </p:cNvGrpSpPr>
            <p:nvPr/>
          </p:nvGrpSpPr>
          <p:grpSpPr bwMode="auto">
            <a:xfrm>
              <a:off x="1965" y="1421"/>
              <a:ext cx="421" cy="324"/>
              <a:chOff x="3470" y="2840"/>
              <a:chExt cx="680" cy="472"/>
            </a:xfrm>
          </p:grpSpPr>
          <p:sp>
            <p:nvSpPr>
              <p:cNvPr id="32970" name="Oval 4"/>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971" name="Oval 5"/>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972" name="Line 6"/>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73" name="Line 7"/>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74" name="Oval 8"/>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2938" name="Group 9"/>
            <p:cNvGrpSpPr>
              <a:grpSpLocks/>
            </p:cNvGrpSpPr>
            <p:nvPr/>
          </p:nvGrpSpPr>
          <p:grpSpPr bwMode="auto">
            <a:xfrm rot="-5400000">
              <a:off x="2889" y="1322"/>
              <a:ext cx="467" cy="292"/>
              <a:chOff x="3470" y="2840"/>
              <a:chExt cx="680" cy="472"/>
            </a:xfrm>
          </p:grpSpPr>
          <p:sp>
            <p:nvSpPr>
              <p:cNvPr id="32965" name="Oval 1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2966" name="Oval 1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2967" name="Line 1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68" name="Line 1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69" name="Oval 1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grpSp>
        <p:grpSp>
          <p:nvGrpSpPr>
            <p:cNvPr id="32939" name="Group 15"/>
            <p:cNvGrpSpPr>
              <a:grpSpLocks/>
            </p:cNvGrpSpPr>
            <p:nvPr/>
          </p:nvGrpSpPr>
          <p:grpSpPr bwMode="auto">
            <a:xfrm flipV="1">
              <a:off x="2471" y="487"/>
              <a:ext cx="421" cy="324"/>
              <a:chOff x="3470" y="2840"/>
              <a:chExt cx="680" cy="472"/>
            </a:xfrm>
          </p:grpSpPr>
          <p:sp>
            <p:nvSpPr>
              <p:cNvPr id="32960" name="Oval 16"/>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2961" name="Oval 17"/>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2962" name="Line 18"/>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63" name="Line 19"/>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64" name="Oval 20"/>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2940" name="Group 21"/>
            <p:cNvGrpSpPr>
              <a:grpSpLocks/>
            </p:cNvGrpSpPr>
            <p:nvPr/>
          </p:nvGrpSpPr>
          <p:grpSpPr bwMode="auto">
            <a:xfrm rot="5400000">
              <a:off x="2201" y="902"/>
              <a:ext cx="333" cy="188"/>
              <a:chOff x="3470" y="2840"/>
              <a:chExt cx="680" cy="472"/>
            </a:xfrm>
          </p:grpSpPr>
          <p:sp>
            <p:nvSpPr>
              <p:cNvPr id="32955" name="Oval 22"/>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956" name="Oval 23"/>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957" name="Line 24"/>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58" name="Line 25"/>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59" name="Oval 26"/>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grpSp>
        <p:sp>
          <p:nvSpPr>
            <p:cNvPr id="32941" name="AutoShape 27"/>
            <p:cNvSpPr>
              <a:spLocks noChangeArrowheads="1"/>
            </p:cNvSpPr>
            <p:nvPr/>
          </p:nvSpPr>
          <p:spPr bwMode="auto">
            <a:xfrm rot="18073410" flipH="1">
              <a:off x="2703" y="935"/>
              <a:ext cx="32" cy="61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32942" name="AutoShape 28"/>
            <p:cNvSpPr>
              <a:spLocks noChangeArrowheads="1"/>
            </p:cNvSpPr>
            <p:nvPr/>
          </p:nvSpPr>
          <p:spPr bwMode="auto">
            <a:xfrm rot="2198012">
              <a:off x="2289" y="1032"/>
              <a:ext cx="28" cy="40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943" name="AutoShape 29"/>
            <p:cNvSpPr>
              <a:spLocks noChangeArrowheads="1"/>
            </p:cNvSpPr>
            <p:nvPr/>
          </p:nvSpPr>
          <p:spPr bwMode="auto">
            <a:xfrm rot="2198012" flipH="1">
              <a:off x="2412" y="745"/>
              <a:ext cx="28" cy="77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944" name="AutoShape 30"/>
            <p:cNvSpPr>
              <a:spLocks noChangeArrowheads="1"/>
            </p:cNvSpPr>
            <p:nvPr/>
          </p:nvSpPr>
          <p:spPr bwMode="auto">
            <a:xfrm rot="13389229" flipH="1">
              <a:off x="2526" y="749"/>
              <a:ext cx="28" cy="249"/>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endParaRPr lang="en-US" sz="1800"/>
            </a:p>
          </p:txBody>
        </p:sp>
        <p:sp>
          <p:nvSpPr>
            <p:cNvPr id="32945" name="AutoShape 31"/>
            <p:cNvSpPr>
              <a:spLocks noChangeArrowheads="1"/>
            </p:cNvSpPr>
            <p:nvPr/>
          </p:nvSpPr>
          <p:spPr bwMode="auto">
            <a:xfrm rot="-1699327">
              <a:off x="2837" y="768"/>
              <a:ext cx="28" cy="68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2946" name="Group 32"/>
            <p:cNvGrpSpPr>
              <a:grpSpLocks/>
            </p:cNvGrpSpPr>
            <p:nvPr/>
          </p:nvGrpSpPr>
          <p:grpSpPr bwMode="auto">
            <a:xfrm rot="2032448">
              <a:off x="2559" y="855"/>
              <a:ext cx="321" cy="444"/>
              <a:chOff x="3267" y="3163"/>
              <a:chExt cx="518" cy="648"/>
            </a:xfrm>
          </p:grpSpPr>
          <p:sp>
            <p:nvSpPr>
              <p:cNvPr id="32950" name="Oval 33"/>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2951" name="Oval 34"/>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2952" name="Line 35"/>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53" name="Oval 36"/>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2954" name="Line 37"/>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32947" name="Rectangle 38"/>
            <p:cNvSpPr>
              <a:spLocks noChangeArrowheads="1"/>
            </p:cNvSpPr>
            <p:nvPr/>
          </p:nvSpPr>
          <p:spPr bwMode="auto">
            <a:xfrm rot="-148812">
              <a:off x="2246" y="1484"/>
              <a:ext cx="731" cy="3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948" name="Line 39"/>
            <p:cNvSpPr>
              <a:spLocks noChangeShapeType="1"/>
            </p:cNvSpPr>
            <p:nvPr/>
          </p:nvSpPr>
          <p:spPr bwMode="auto">
            <a:xfrm rot="2558439">
              <a:off x="2767" y="847"/>
              <a:ext cx="113" cy="2"/>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2949" name="Line 40"/>
            <p:cNvSpPr>
              <a:spLocks noChangeShapeType="1"/>
            </p:cNvSpPr>
            <p:nvPr/>
          </p:nvSpPr>
          <p:spPr bwMode="auto">
            <a:xfrm rot="2569334">
              <a:off x="2451" y="1053"/>
              <a:ext cx="71"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32772" name="Group 80"/>
          <p:cNvGrpSpPr>
            <a:grpSpLocks/>
          </p:cNvGrpSpPr>
          <p:nvPr/>
        </p:nvGrpSpPr>
        <p:grpSpPr bwMode="auto">
          <a:xfrm>
            <a:off x="6346825" y="1270000"/>
            <a:ext cx="2070100" cy="1997075"/>
            <a:chOff x="3752" y="507"/>
            <a:chExt cx="1304" cy="1258"/>
          </a:xfrm>
        </p:grpSpPr>
        <p:grpSp>
          <p:nvGrpSpPr>
            <p:cNvPr id="32899" name="Group 3"/>
            <p:cNvGrpSpPr>
              <a:grpSpLocks/>
            </p:cNvGrpSpPr>
            <p:nvPr/>
          </p:nvGrpSpPr>
          <p:grpSpPr bwMode="auto">
            <a:xfrm>
              <a:off x="3752" y="1441"/>
              <a:ext cx="421" cy="324"/>
              <a:chOff x="3470" y="2840"/>
              <a:chExt cx="680" cy="472"/>
            </a:xfrm>
          </p:grpSpPr>
          <p:sp>
            <p:nvSpPr>
              <p:cNvPr id="32932" name="Oval 4"/>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933" name="Oval 5"/>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934" name="Line 6"/>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35" name="Line 7"/>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36" name="Oval 8"/>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2900" name="Group 9"/>
            <p:cNvGrpSpPr>
              <a:grpSpLocks/>
            </p:cNvGrpSpPr>
            <p:nvPr/>
          </p:nvGrpSpPr>
          <p:grpSpPr bwMode="auto">
            <a:xfrm rot="-5400000">
              <a:off x="4676" y="1342"/>
              <a:ext cx="467" cy="292"/>
              <a:chOff x="3470" y="2840"/>
              <a:chExt cx="680" cy="472"/>
            </a:xfrm>
          </p:grpSpPr>
          <p:sp>
            <p:nvSpPr>
              <p:cNvPr id="32927" name="Oval 1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2928" name="Oval 1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2929" name="Line 1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30" name="Line 1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31" name="Oval 1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grpSp>
        <p:grpSp>
          <p:nvGrpSpPr>
            <p:cNvPr id="32901" name="Group 15"/>
            <p:cNvGrpSpPr>
              <a:grpSpLocks/>
            </p:cNvGrpSpPr>
            <p:nvPr/>
          </p:nvGrpSpPr>
          <p:grpSpPr bwMode="auto">
            <a:xfrm flipV="1">
              <a:off x="4258" y="507"/>
              <a:ext cx="421" cy="324"/>
              <a:chOff x="3470" y="2840"/>
              <a:chExt cx="680" cy="472"/>
            </a:xfrm>
          </p:grpSpPr>
          <p:sp>
            <p:nvSpPr>
              <p:cNvPr id="32922" name="Oval 16"/>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2923" name="Oval 17"/>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2924" name="Line 18"/>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25" name="Line 19"/>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26" name="Oval 20"/>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2902" name="Group 21"/>
            <p:cNvGrpSpPr>
              <a:grpSpLocks/>
            </p:cNvGrpSpPr>
            <p:nvPr/>
          </p:nvGrpSpPr>
          <p:grpSpPr bwMode="auto">
            <a:xfrm rot="5400000">
              <a:off x="3988" y="922"/>
              <a:ext cx="333" cy="188"/>
              <a:chOff x="3470" y="2840"/>
              <a:chExt cx="680" cy="472"/>
            </a:xfrm>
          </p:grpSpPr>
          <p:sp>
            <p:nvSpPr>
              <p:cNvPr id="32917" name="Oval 22"/>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918" name="Oval 23"/>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919" name="Line 24"/>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20" name="Line 25"/>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21" name="Oval 26"/>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grpSp>
        <p:sp>
          <p:nvSpPr>
            <p:cNvPr id="32903" name="AutoShape 27"/>
            <p:cNvSpPr>
              <a:spLocks noChangeArrowheads="1"/>
            </p:cNvSpPr>
            <p:nvPr/>
          </p:nvSpPr>
          <p:spPr bwMode="auto">
            <a:xfrm rot="18073410" flipH="1">
              <a:off x="4490" y="955"/>
              <a:ext cx="32" cy="61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32904" name="AutoShape 28"/>
            <p:cNvSpPr>
              <a:spLocks noChangeArrowheads="1"/>
            </p:cNvSpPr>
            <p:nvPr/>
          </p:nvSpPr>
          <p:spPr bwMode="auto">
            <a:xfrm rot="2198012">
              <a:off x="4076" y="1052"/>
              <a:ext cx="28" cy="40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905" name="AutoShape 29"/>
            <p:cNvSpPr>
              <a:spLocks noChangeArrowheads="1"/>
            </p:cNvSpPr>
            <p:nvPr/>
          </p:nvSpPr>
          <p:spPr bwMode="auto">
            <a:xfrm rot="2198012" flipH="1">
              <a:off x="4199" y="765"/>
              <a:ext cx="28" cy="77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906" name="AutoShape 30"/>
            <p:cNvSpPr>
              <a:spLocks noChangeArrowheads="1"/>
            </p:cNvSpPr>
            <p:nvPr/>
          </p:nvSpPr>
          <p:spPr bwMode="auto">
            <a:xfrm rot="13389229" flipH="1">
              <a:off x="4313" y="769"/>
              <a:ext cx="28" cy="249"/>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endParaRPr lang="en-US" sz="1800"/>
            </a:p>
          </p:txBody>
        </p:sp>
        <p:sp>
          <p:nvSpPr>
            <p:cNvPr id="32907" name="AutoShape 31"/>
            <p:cNvSpPr>
              <a:spLocks noChangeArrowheads="1"/>
            </p:cNvSpPr>
            <p:nvPr/>
          </p:nvSpPr>
          <p:spPr bwMode="auto">
            <a:xfrm rot="-1699327">
              <a:off x="4624" y="788"/>
              <a:ext cx="28" cy="68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2908" name="Group 32"/>
            <p:cNvGrpSpPr>
              <a:grpSpLocks/>
            </p:cNvGrpSpPr>
            <p:nvPr/>
          </p:nvGrpSpPr>
          <p:grpSpPr bwMode="auto">
            <a:xfrm rot="21079254" flipH="1">
              <a:off x="4364" y="935"/>
              <a:ext cx="321" cy="444"/>
              <a:chOff x="3267" y="3163"/>
              <a:chExt cx="518" cy="648"/>
            </a:xfrm>
          </p:grpSpPr>
          <p:sp>
            <p:nvSpPr>
              <p:cNvPr id="32912" name="Oval 33"/>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2913" name="Oval 34"/>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2914" name="Line 35"/>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915" name="Oval 36"/>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2916" name="Line 37"/>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32909" name="Rectangle 38"/>
            <p:cNvSpPr>
              <a:spLocks noChangeArrowheads="1"/>
            </p:cNvSpPr>
            <p:nvPr/>
          </p:nvSpPr>
          <p:spPr bwMode="auto">
            <a:xfrm rot="-148812">
              <a:off x="4033" y="1504"/>
              <a:ext cx="731" cy="3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910" name="Line 39"/>
            <p:cNvSpPr>
              <a:spLocks noChangeShapeType="1"/>
            </p:cNvSpPr>
            <p:nvPr/>
          </p:nvSpPr>
          <p:spPr bwMode="auto">
            <a:xfrm rot="-5672108">
              <a:off x="4450" y="893"/>
              <a:ext cx="113"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2911" name="Line 40"/>
            <p:cNvSpPr>
              <a:spLocks noChangeShapeType="1"/>
            </p:cNvSpPr>
            <p:nvPr/>
          </p:nvSpPr>
          <p:spPr bwMode="auto">
            <a:xfrm rot="3008265">
              <a:off x="4681" y="1409"/>
              <a:ext cx="71"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32773" name="Group 119"/>
          <p:cNvGrpSpPr>
            <a:grpSpLocks/>
          </p:cNvGrpSpPr>
          <p:nvPr/>
        </p:nvGrpSpPr>
        <p:grpSpPr bwMode="auto">
          <a:xfrm>
            <a:off x="720725" y="4064000"/>
            <a:ext cx="2070100" cy="1997075"/>
            <a:chOff x="440" y="2160"/>
            <a:chExt cx="1304" cy="1258"/>
          </a:xfrm>
        </p:grpSpPr>
        <p:grpSp>
          <p:nvGrpSpPr>
            <p:cNvPr id="32861" name="Group 3"/>
            <p:cNvGrpSpPr>
              <a:grpSpLocks/>
            </p:cNvGrpSpPr>
            <p:nvPr/>
          </p:nvGrpSpPr>
          <p:grpSpPr bwMode="auto">
            <a:xfrm>
              <a:off x="440" y="3094"/>
              <a:ext cx="421" cy="324"/>
              <a:chOff x="3470" y="2840"/>
              <a:chExt cx="680" cy="472"/>
            </a:xfrm>
          </p:grpSpPr>
          <p:sp>
            <p:nvSpPr>
              <p:cNvPr id="32894" name="Oval 4"/>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895" name="Oval 5"/>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896" name="Line 6"/>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97" name="Line 7"/>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98" name="Oval 8"/>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2862" name="Group 9"/>
            <p:cNvGrpSpPr>
              <a:grpSpLocks/>
            </p:cNvGrpSpPr>
            <p:nvPr/>
          </p:nvGrpSpPr>
          <p:grpSpPr bwMode="auto">
            <a:xfrm rot="-5400000">
              <a:off x="1364" y="2995"/>
              <a:ext cx="467" cy="292"/>
              <a:chOff x="3470" y="2840"/>
              <a:chExt cx="680" cy="472"/>
            </a:xfrm>
          </p:grpSpPr>
          <p:sp>
            <p:nvSpPr>
              <p:cNvPr id="32889" name="Oval 1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2890" name="Oval 1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2891" name="Line 1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92" name="Line 1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93" name="Oval 1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grpSp>
        <p:grpSp>
          <p:nvGrpSpPr>
            <p:cNvPr id="32863" name="Group 15"/>
            <p:cNvGrpSpPr>
              <a:grpSpLocks/>
            </p:cNvGrpSpPr>
            <p:nvPr/>
          </p:nvGrpSpPr>
          <p:grpSpPr bwMode="auto">
            <a:xfrm flipV="1">
              <a:off x="946" y="2160"/>
              <a:ext cx="421" cy="324"/>
              <a:chOff x="3470" y="2840"/>
              <a:chExt cx="680" cy="472"/>
            </a:xfrm>
          </p:grpSpPr>
          <p:sp>
            <p:nvSpPr>
              <p:cNvPr id="32884" name="Oval 16"/>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2885" name="Oval 17"/>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2886" name="Line 18"/>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87" name="Line 19"/>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88" name="Oval 20"/>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2864" name="Group 21"/>
            <p:cNvGrpSpPr>
              <a:grpSpLocks/>
            </p:cNvGrpSpPr>
            <p:nvPr/>
          </p:nvGrpSpPr>
          <p:grpSpPr bwMode="auto">
            <a:xfrm rot="5400000">
              <a:off x="676" y="2575"/>
              <a:ext cx="333" cy="188"/>
              <a:chOff x="3470" y="2840"/>
              <a:chExt cx="680" cy="472"/>
            </a:xfrm>
          </p:grpSpPr>
          <p:sp>
            <p:nvSpPr>
              <p:cNvPr id="32879" name="Oval 22"/>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880" name="Oval 23"/>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881" name="Line 24"/>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82" name="Line 25"/>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83" name="Oval 26"/>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grpSp>
        <p:sp>
          <p:nvSpPr>
            <p:cNvPr id="32865" name="AutoShape 27"/>
            <p:cNvSpPr>
              <a:spLocks noChangeArrowheads="1"/>
            </p:cNvSpPr>
            <p:nvPr/>
          </p:nvSpPr>
          <p:spPr bwMode="auto">
            <a:xfrm rot="18073410" flipH="1">
              <a:off x="1178" y="2608"/>
              <a:ext cx="32" cy="61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32866" name="AutoShape 28"/>
            <p:cNvSpPr>
              <a:spLocks noChangeArrowheads="1"/>
            </p:cNvSpPr>
            <p:nvPr/>
          </p:nvSpPr>
          <p:spPr bwMode="auto">
            <a:xfrm rot="2198012">
              <a:off x="764" y="2705"/>
              <a:ext cx="28" cy="40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867" name="AutoShape 29"/>
            <p:cNvSpPr>
              <a:spLocks noChangeArrowheads="1"/>
            </p:cNvSpPr>
            <p:nvPr/>
          </p:nvSpPr>
          <p:spPr bwMode="auto">
            <a:xfrm rot="2198012" flipH="1">
              <a:off x="887" y="2418"/>
              <a:ext cx="28" cy="77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868" name="AutoShape 30"/>
            <p:cNvSpPr>
              <a:spLocks noChangeArrowheads="1"/>
            </p:cNvSpPr>
            <p:nvPr/>
          </p:nvSpPr>
          <p:spPr bwMode="auto">
            <a:xfrm rot="13389229" flipH="1">
              <a:off x="1001" y="2422"/>
              <a:ext cx="28" cy="249"/>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endParaRPr lang="en-US" sz="1800"/>
            </a:p>
          </p:txBody>
        </p:sp>
        <p:sp>
          <p:nvSpPr>
            <p:cNvPr id="32869" name="AutoShape 31"/>
            <p:cNvSpPr>
              <a:spLocks noChangeArrowheads="1"/>
            </p:cNvSpPr>
            <p:nvPr/>
          </p:nvSpPr>
          <p:spPr bwMode="auto">
            <a:xfrm rot="-1699327">
              <a:off x="1312" y="2441"/>
              <a:ext cx="28" cy="68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2870" name="Group 32"/>
            <p:cNvGrpSpPr>
              <a:grpSpLocks/>
            </p:cNvGrpSpPr>
            <p:nvPr/>
          </p:nvGrpSpPr>
          <p:grpSpPr bwMode="auto">
            <a:xfrm rot="-6416873">
              <a:off x="936" y="2770"/>
              <a:ext cx="321" cy="444"/>
              <a:chOff x="3267" y="3163"/>
              <a:chExt cx="518" cy="648"/>
            </a:xfrm>
          </p:grpSpPr>
          <p:sp>
            <p:nvSpPr>
              <p:cNvPr id="32874" name="Oval 33"/>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875" name="Oval 34"/>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876" name="Line 35"/>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77" name="Oval 36"/>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878" name="Line 37"/>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32871" name="Rectangle 38"/>
            <p:cNvSpPr>
              <a:spLocks noChangeArrowheads="1"/>
            </p:cNvSpPr>
            <p:nvPr/>
          </p:nvSpPr>
          <p:spPr bwMode="auto">
            <a:xfrm rot="-148812">
              <a:off x="721" y="3157"/>
              <a:ext cx="731" cy="3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872" name="Line 39"/>
            <p:cNvSpPr>
              <a:spLocks noChangeShapeType="1"/>
            </p:cNvSpPr>
            <p:nvPr/>
          </p:nvSpPr>
          <p:spPr bwMode="auto">
            <a:xfrm rot="-1262369">
              <a:off x="711" y="3123"/>
              <a:ext cx="113"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2873" name="Line 40"/>
            <p:cNvSpPr>
              <a:spLocks noChangeShapeType="1"/>
            </p:cNvSpPr>
            <p:nvPr/>
          </p:nvSpPr>
          <p:spPr bwMode="auto">
            <a:xfrm rot="1774904">
              <a:off x="1384" y="3078"/>
              <a:ext cx="71"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32774" name="Group 158"/>
          <p:cNvGrpSpPr>
            <a:grpSpLocks/>
          </p:cNvGrpSpPr>
          <p:nvPr/>
        </p:nvGrpSpPr>
        <p:grpSpPr bwMode="auto">
          <a:xfrm>
            <a:off x="3559175" y="4064000"/>
            <a:ext cx="2070100" cy="1997075"/>
            <a:chOff x="2098" y="2160"/>
            <a:chExt cx="1304" cy="1258"/>
          </a:xfrm>
        </p:grpSpPr>
        <p:grpSp>
          <p:nvGrpSpPr>
            <p:cNvPr id="32823" name="Group 3"/>
            <p:cNvGrpSpPr>
              <a:grpSpLocks/>
            </p:cNvGrpSpPr>
            <p:nvPr/>
          </p:nvGrpSpPr>
          <p:grpSpPr bwMode="auto">
            <a:xfrm>
              <a:off x="2098" y="3094"/>
              <a:ext cx="421" cy="324"/>
              <a:chOff x="3470" y="2840"/>
              <a:chExt cx="680" cy="472"/>
            </a:xfrm>
          </p:grpSpPr>
          <p:sp>
            <p:nvSpPr>
              <p:cNvPr id="32856" name="Oval 4"/>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857" name="Oval 5"/>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858" name="Line 6"/>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59" name="Line 7"/>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60" name="Oval 8"/>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2824" name="Group 9"/>
            <p:cNvGrpSpPr>
              <a:grpSpLocks/>
            </p:cNvGrpSpPr>
            <p:nvPr/>
          </p:nvGrpSpPr>
          <p:grpSpPr bwMode="auto">
            <a:xfrm rot="-5400000">
              <a:off x="3022" y="2995"/>
              <a:ext cx="467" cy="292"/>
              <a:chOff x="3470" y="2840"/>
              <a:chExt cx="680" cy="472"/>
            </a:xfrm>
          </p:grpSpPr>
          <p:sp>
            <p:nvSpPr>
              <p:cNvPr id="32851" name="Oval 1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2852" name="Oval 1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2853" name="Line 1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54" name="Line 1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55" name="Oval 1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grpSp>
        <p:grpSp>
          <p:nvGrpSpPr>
            <p:cNvPr id="32825" name="Group 15"/>
            <p:cNvGrpSpPr>
              <a:grpSpLocks/>
            </p:cNvGrpSpPr>
            <p:nvPr/>
          </p:nvGrpSpPr>
          <p:grpSpPr bwMode="auto">
            <a:xfrm flipV="1">
              <a:off x="2604" y="2160"/>
              <a:ext cx="421" cy="324"/>
              <a:chOff x="3470" y="2840"/>
              <a:chExt cx="680" cy="472"/>
            </a:xfrm>
          </p:grpSpPr>
          <p:sp>
            <p:nvSpPr>
              <p:cNvPr id="32846" name="Oval 16"/>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2847" name="Oval 17"/>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2848" name="Line 18"/>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49" name="Line 19"/>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50" name="Oval 20"/>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2826" name="Group 21"/>
            <p:cNvGrpSpPr>
              <a:grpSpLocks/>
            </p:cNvGrpSpPr>
            <p:nvPr/>
          </p:nvGrpSpPr>
          <p:grpSpPr bwMode="auto">
            <a:xfrm rot="5400000">
              <a:off x="2334" y="2575"/>
              <a:ext cx="333" cy="188"/>
              <a:chOff x="3470" y="2840"/>
              <a:chExt cx="680" cy="472"/>
            </a:xfrm>
          </p:grpSpPr>
          <p:sp>
            <p:nvSpPr>
              <p:cNvPr id="32841" name="Oval 22"/>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842" name="Oval 23"/>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843" name="Line 24"/>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44" name="Line 25"/>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45" name="Oval 26"/>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grpSp>
        <p:sp>
          <p:nvSpPr>
            <p:cNvPr id="32827" name="AutoShape 27"/>
            <p:cNvSpPr>
              <a:spLocks noChangeArrowheads="1"/>
            </p:cNvSpPr>
            <p:nvPr/>
          </p:nvSpPr>
          <p:spPr bwMode="auto">
            <a:xfrm rot="18073410" flipH="1">
              <a:off x="2836" y="2608"/>
              <a:ext cx="32" cy="61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32828" name="AutoShape 28"/>
            <p:cNvSpPr>
              <a:spLocks noChangeArrowheads="1"/>
            </p:cNvSpPr>
            <p:nvPr/>
          </p:nvSpPr>
          <p:spPr bwMode="auto">
            <a:xfrm rot="2198012">
              <a:off x="2422" y="2705"/>
              <a:ext cx="28" cy="40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829" name="AutoShape 29"/>
            <p:cNvSpPr>
              <a:spLocks noChangeArrowheads="1"/>
            </p:cNvSpPr>
            <p:nvPr/>
          </p:nvSpPr>
          <p:spPr bwMode="auto">
            <a:xfrm rot="2198012" flipH="1">
              <a:off x="2545" y="2418"/>
              <a:ext cx="28" cy="77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830" name="AutoShape 30"/>
            <p:cNvSpPr>
              <a:spLocks noChangeArrowheads="1"/>
            </p:cNvSpPr>
            <p:nvPr/>
          </p:nvSpPr>
          <p:spPr bwMode="auto">
            <a:xfrm rot="13389229" flipH="1">
              <a:off x="2659" y="2422"/>
              <a:ext cx="28" cy="249"/>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endParaRPr lang="en-US" sz="1800"/>
            </a:p>
          </p:txBody>
        </p:sp>
        <p:sp>
          <p:nvSpPr>
            <p:cNvPr id="32831" name="AutoShape 31"/>
            <p:cNvSpPr>
              <a:spLocks noChangeArrowheads="1"/>
            </p:cNvSpPr>
            <p:nvPr/>
          </p:nvSpPr>
          <p:spPr bwMode="auto">
            <a:xfrm rot="-1699327">
              <a:off x="2970" y="2441"/>
              <a:ext cx="28" cy="685"/>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2832" name="Group 32"/>
            <p:cNvGrpSpPr>
              <a:grpSpLocks/>
            </p:cNvGrpSpPr>
            <p:nvPr/>
          </p:nvGrpSpPr>
          <p:grpSpPr bwMode="auto">
            <a:xfrm rot="520746">
              <a:off x="2559" y="2646"/>
              <a:ext cx="321" cy="444"/>
              <a:chOff x="3267" y="3163"/>
              <a:chExt cx="518" cy="648"/>
            </a:xfrm>
          </p:grpSpPr>
          <p:sp>
            <p:nvSpPr>
              <p:cNvPr id="32836" name="Oval 33"/>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837" name="Oval 34"/>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838" name="Line 35"/>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39" name="Oval 36"/>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840" name="Line 37"/>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32833" name="Rectangle 38"/>
            <p:cNvSpPr>
              <a:spLocks noChangeArrowheads="1"/>
            </p:cNvSpPr>
            <p:nvPr/>
          </p:nvSpPr>
          <p:spPr bwMode="auto">
            <a:xfrm rot="-148812">
              <a:off x="2379" y="3157"/>
              <a:ext cx="731" cy="3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834" name="Line 39"/>
            <p:cNvSpPr>
              <a:spLocks noChangeShapeType="1"/>
            </p:cNvSpPr>
            <p:nvPr/>
          </p:nvSpPr>
          <p:spPr bwMode="auto">
            <a:xfrm rot="-1262369">
              <a:off x="2369" y="3123"/>
              <a:ext cx="113"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2835" name="Line 40"/>
            <p:cNvSpPr>
              <a:spLocks noChangeShapeType="1"/>
            </p:cNvSpPr>
            <p:nvPr/>
          </p:nvSpPr>
          <p:spPr bwMode="auto">
            <a:xfrm rot="1774904">
              <a:off x="2814" y="2503"/>
              <a:ext cx="45" cy="123"/>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32775" name="Group 2"/>
          <p:cNvGrpSpPr>
            <a:grpSpLocks/>
          </p:cNvGrpSpPr>
          <p:nvPr/>
        </p:nvGrpSpPr>
        <p:grpSpPr bwMode="auto">
          <a:xfrm>
            <a:off x="690563" y="1270000"/>
            <a:ext cx="2070100" cy="1997075"/>
            <a:chOff x="2562" y="2205"/>
            <a:chExt cx="2105" cy="1833"/>
          </a:xfrm>
        </p:grpSpPr>
        <p:grpSp>
          <p:nvGrpSpPr>
            <p:cNvPr id="32785" name="Group 3"/>
            <p:cNvGrpSpPr>
              <a:grpSpLocks/>
            </p:cNvGrpSpPr>
            <p:nvPr/>
          </p:nvGrpSpPr>
          <p:grpSpPr bwMode="auto">
            <a:xfrm>
              <a:off x="2562" y="3566"/>
              <a:ext cx="680" cy="472"/>
              <a:chOff x="3470" y="2840"/>
              <a:chExt cx="680" cy="472"/>
            </a:xfrm>
          </p:grpSpPr>
          <p:sp>
            <p:nvSpPr>
              <p:cNvPr id="32818" name="Oval 4"/>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819" name="Oval 5"/>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2820" name="Line 6"/>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21" name="Line 7"/>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22" name="Oval 8"/>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2786" name="Group 9"/>
            <p:cNvGrpSpPr>
              <a:grpSpLocks/>
            </p:cNvGrpSpPr>
            <p:nvPr/>
          </p:nvGrpSpPr>
          <p:grpSpPr bwMode="auto">
            <a:xfrm rot="-5400000">
              <a:off x="4091" y="3398"/>
              <a:ext cx="680" cy="472"/>
              <a:chOff x="3470" y="2840"/>
              <a:chExt cx="680" cy="472"/>
            </a:xfrm>
          </p:grpSpPr>
          <p:sp>
            <p:nvSpPr>
              <p:cNvPr id="32813" name="Oval 1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2814" name="Oval 1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sp>
            <p:nvSpPr>
              <p:cNvPr id="32815" name="Line 1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16" name="Line 1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17" name="Oval 1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endParaRPr lang="en-US" sz="1800"/>
              </a:p>
            </p:txBody>
          </p:sp>
        </p:grpSp>
        <p:grpSp>
          <p:nvGrpSpPr>
            <p:cNvPr id="32787" name="Group 15"/>
            <p:cNvGrpSpPr>
              <a:grpSpLocks/>
            </p:cNvGrpSpPr>
            <p:nvPr/>
          </p:nvGrpSpPr>
          <p:grpSpPr bwMode="auto">
            <a:xfrm flipV="1">
              <a:off x="3379" y="2205"/>
              <a:ext cx="680" cy="472"/>
              <a:chOff x="3470" y="2840"/>
              <a:chExt cx="680" cy="472"/>
            </a:xfrm>
          </p:grpSpPr>
          <p:sp>
            <p:nvSpPr>
              <p:cNvPr id="32808" name="Oval 16"/>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2809" name="Oval 17"/>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2810" name="Line 18"/>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11" name="Line 19"/>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12" name="Oval 20"/>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2788" name="Group 21"/>
            <p:cNvGrpSpPr>
              <a:grpSpLocks/>
            </p:cNvGrpSpPr>
            <p:nvPr/>
          </p:nvGrpSpPr>
          <p:grpSpPr bwMode="auto">
            <a:xfrm rot="5400000">
              <a:off x="2970" y="2795"/>
              <a:ext cx="485" cy="303"/>
              <a:chOff x="3470" y="2840"/>
              <a:chExt cx="680" cy="472"/>
            </a:xfrm>
          </p:grpSpPr>
          <p:sp>
            <p:nvSpPr>
              <p:cNvPr id="32803" name="Oval 22"/>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804" name="Oval 23"/>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805" name="Line 24"/>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06" name="Line 25"/>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07" name="Oval 26"/>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grpSp>
        <p:sp>
          <p:nvSpPr>
            <p:cNvPr id="32789" name="AutoShape 27"/>
            <p:cNvSpPr>
              <a:spLocks noChangeArrowheads="1"/>
            </p:cNvSpPr>
            <p:nvPr/>
          </p:nvSpPr>
          <p:spPr bwMode="auto">
            <a:xfrm rot="18073410" flipH="1">
              <a:off x="3756" y="2809"/>
              <a:ext cx="46" cy="99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32790" name="AutoShape 28"/>
            <p:cNvSpPr>
              <a:spLocks noChangeArrowheads="1"/>
            </p:cNvSpPr>
            <p:nvPr/>
          </p:nvSpPr>
          <p:spPr bwMode="auto">
            <a:xfrm rot="2198012">
              <a:off x="3085" y="2999"/>
              <a:ext cx="45" cy="590"/>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791" name="AutoShape 29"/>
            <p:cNvSpPr>
              <a:spLocks noChangeArrowheads="1"/>
            </p:cNvSpPr>
            <p:nvPr/>
          </p:nvSpPr>
          <p:spPr bwMode="auto">
            <a:xfrm rot="2198012" flipH="1">
              <a:off x="3283" y="2581"/>
              <a:ext cx="45" cy="1134"/>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792" name="AutoShape 30"/>
            <p:cNvSpPr>
              <a:spLocks noChangeArrowheads="1"/>
            </p:cNvSpPr>
            <p:nvPr/>
          </p:nvSpPr>
          <p:spPr bwMode="auto">
            <a:xfrm rot="13389229" flipH="1">
              <a:off x="3468" y="2587"/>
              <a:ext cx="45" cy="363"/>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endParaRPr lang="en-US" sz="1800"/>
            </a:p>
          </p:txBody>
        </p:sp>
        <p:sp>
          <p:nvSpPr>
            <p:cNvPr id="32793" name="AutoShape 31"/>
            <p:cNvSpPr>
              <a:spLocks noChangeArrowheads="1"/>
            </p:cNvSpPr>
            <p:nvPr/>
          </p:nvSpPr>
          <p:spPr bwMode="auto">
            <a:xfrm rot="-1699327">
              <a:off x="3969" y="2614"/>
              <a:ext cx="46" cy="99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2794" name="Group 32"/>
            <p:cNvGrpSpPr>
              <a:grpSpLocks/>
            </p:cNvGrpSpPr>
            <p:nvPr/>
          </p:nvGrpSpPr>
          <p:grpSpPr bwMode="auto">
            <a:xfrm rot="520746">
              <a:off x="3198" y="3022"/>
              <a:ext cx="518" cy="648"/>
              <a:chOff x="3267" y="3163"/>
              <a:chExt cx="518" cy="648"/>
            </a:xfrm>
          </p:grpSpPr>
          <p:sp>
            <p:nvSpPr>
              <p:cNvPr id="32798" name="Oval 33"/>
              <p:cNvSpPr>
                <a:spLocks noChangeArrowheads="1"/>
              </p:cNvSpPr>
              <p:nvPr/>
            </p:nvSpPr>
            <p:spPr bwMode="auto">
              <a:xfrm rot="6972561">
                <a:off x="3497" y="3152"/>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799" name="Oval 34"/>
              <p:cNvSpPr>
                <a:spLocks noChangeArrowheads="1"/>
              </p:cNvSpPr>
              <p:nvPr/>
            </p:nvSpPr>
            <p:spPr bwMode="auto">
              <a:xfrm rot="6972561">
                <a:off x="3277" y="3635"/>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800" name="Line 35"/>
              <p:cNvSpPr>
                <a:spLocks noChangeShapeType="1"/>
              </p:cNvSpPr>
              <p:nvPr/>
            </p:nvSpPr>
            <p:spPr bwMode="auto">
              <a:xfrm rot="6972561" flipV="1">
                <a:off x="3596" y="3330"/>
                <a:ext cx="84"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2801" name="Oval 36"/>
              <p:cNvSpPr>
                <a:spLocks noChangeArrowheads="1"/>
              </p:cNvSpPr>
              <p:nvPr/>
            </p:nvSpPr>
            <p:spPr bwMode="auto">
              <a:xfrm rot="7038663">
                <a:off x="3577" y="3426"/>
                <a:ext cx="206" cy="211"/>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p>
                <a:endParaRPr lang="en-US" sz="1800"/>
              </a:p>
            </p:txBody>
          </p:sp>
          <p:sp>
            <p:nvSpPr>
              <p:cNvPr id="32802" name="Line 37"/>
              <p:cNvSpPr>
                <a:spLocks noChangeShapeType="1"/>
              </p:cNvSpPr>
              <p:nvPr/>
            </p:nvSpPr>
            <p:spPr bwMode="auto">
              <a:xfrm rot="6972561" flipH="1" flipV="1">
                <a:off x="3423" y="3594"/>
                <a:ext cx="178" cy="10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32795" name="Rectangle 38"/>
            <p:cNvSpPr>
              <a:spLocks noChangeArrowheads="1"/>
            </p:cNvSpPr>
            <p:nvPr/>
          </p:nvSpPr>
          <p:spPr bwMode="auto">
            <a:xfrm rot="-148812">
              <a:off x="3016" y="3657"/>
              <a:ext cx="1179" cy="4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2796" name="Line 39"/>
            <p:cNvSpPr>
              <a:spLocks noChangeShapeType="1"/>
            </p:cNvSpPr>
            <p:nvPr/>
          </p:nvSpPr>
          <p:spPr bwMode="auto">
            <a:xfrm rot="-1262369">
              <a:off x="3000" y="3608"/>
              <a:ext cx="182"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2797" name="Line 40"/>
            <p:cNvSpPr>
              <a:spLocks noChangeShapeType="1"/>
            </p:cNvSpPr>
            <p:nvPr/>
          </p:nvSpPr>
          <p:spPr bwMode="auto">
            <a:xfrm rot="1774904">
              <a:off x="3346" y="3030"/>
              <a:ext cx="115"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32776" name="Group 238"/>
          <p:cNvGrpSpPr>
            <a:grpSpLocks/>
          </p:cNvGrpSpPr>
          <p:nvPr/>
        </p:nvGrpSpPr>
        <p:grpSpPr bwMode="auto">
          <a:xfrm>
            <a:off x="609600" y="1209675"/>
            <a:ext cx="2193925" cy="2219325"/>
            <a:chOff x="384" y="762"/>
            <a:chExt cx="1382" cy="1398"/>
          </a:xfrm>
        </p:grpSpPr>
        <p:sp>
          <p:nvSpPr>
            <p:cNvPr id="32783" name="Line 236"/>
            <p:cNvSpPr>
              <a:spLocks noChangeShapeType="1"/>
            </p:cNvSpPr>
            <p:nvPr/>
          </p:nvSpPr>
          <p:spPr bwMode="auto">
            <a:xfrm flipH="1">
              <a:off x="384" y="762"/>
              <a:ext cx="1265" cy="1398"/>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32784" name="Line 237"/>
            <p:cNvSpPr>
              <a:spLocks noChangeShapeType="1"/>
            </p:cNvSpPr>
            <p:nvPr/>
          </p:nvSpPr>
          <p:spPr bwMode="auto">
            <a:xfrm>
              <a:off x="501" y="762"/>
              <a:ext cx="1265" cy="1398"/>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grpSp>
      <p:grpSp>
        <p:nvGrpSpPr>
          <p:cNvPr id="32777" name="Group 239"/>
          <p:cNvGrpSpPr>
            <a:grpSpLocks/>
          </p:cNvGrpSpPr>
          <p:nvPr/>
        </p:nvGrpSpPr>
        <p:grpSpPr bwMode="auto">
          <a:xfrm>
            <a:off x="3475038" y="1209675"/>
            <a:ext cx="2193925" cy="2219325"/>
            <a:chOff x="384" y="762"/>
            <a:chExt cx="1382" cy="1398"/>
          </a:xfrm>
        </p:grpSpPr>
        <p:sp>
          <p:nvSpPr>
            <p:cNvPr id="32781" name="Line 240"/>
            <p:cNvSpPr>
              <a:spLocks noChangeShapeType="1"/>
            </p:cNvSpPr>
            <p:nvPr/>
          </p:nvSpPr>
          <p:spPr bwMode="auto">
            <a:xfrm flipH="1">
              <a:off x="384" y="762"/>
              <a:ext cx="1265" cy="1398"/>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32782" name="Line 241"/>
            <p:cNvSpPr>
              <a:spLocks noChangeShapeType="1"/>
            </p:cNvSpPr>
            <p:nvPr/>
          </p:nvSpPr>
          <p:spPr bwMode="auto">
            <a:xfrm>
              <a:off x="501" y="762"/>
              <a:ext cx="1265" cy="1398"/>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grpSp>
      <p:grpSp>
        <p:nvGrpSpPr>
          <p:cNvPr id="32778" name="Group 242"/>
          <p:cNvGrpSpPr>
            <a:grpSpLocks/>
          </p:cNvGrpSpPr>
          <p:nvPr/>
        </p:nvGrpSpPr>
        <p:grpSpPr bwMode="auto">
          <a:xfrm>
            <a:off x="6269038" y="3935413"/>
            <a:ext cx="2193925" cy="2219325"/>
            <a:chOff x="384" y="762"/>
            <a:chExt cx="1382" cy="1398"/>
          </a:xfrm>
        </p:grpSpPr>
        <p:sp>
          <p:nvSpPr>
            <p:cNvPr id="32779" name="Line 243"/>
            <p:cNvSpPr>
              <a:spLocks noChangeShapeType="1"/>
            </p:cNvSpPr>
            <p:nvPr/>
          </p:nvSpPr>
          <p:spPr bwMode="auto">
            <a:xfrm flipH="1">
              <a:off x="384" y="762"/>
              <a:ext cx="1265" cy="1398"/>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32780" name="Line 244"/>
            <p:cNvSpPr>
              <a:spLocks noChangeShapeType="1"/>
            </p:cNvSpPr>
            <p:nvPr/>
          </p:nvSpPr>
          <p:spPr bwMode="auto">
            <a:xfrm>
              <a:off x="501" y="762"/>
              <a:ext cx="1265" cy="1398"/>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gr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512763" y="1362075"/>
            <a:ext cx="7596187" cy="409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800" dirty="0">
                <a:latin typeface="+mn-lt"/>
              </a:rPr>
              <a:t>After removing one of the surrounding water molecules and replacing it with a methane molecule, how has the entropy (motional freedom) of the central molecule changed?</a:t>
            </a:r>
          </a:p>
          <a:p>
            <a:pPr eaLnBrk="1" hangingPunct="1"/>
            <a:endParaRPr lang="en-US" sz="2800" dirty="0">
              <a:latin typeface="+mn-lt"/>
            </a:endParaRPr>
          </a:p>
          <a:p>
            <a:pPr eaLnBrk="1" hangingPunct="1">
              <a:buFontTx/>
              <a:buAutoNum type="alphaUcPeriod"/>
            </a:pPr>
            <a:r>
              <a:rPr lang="en-US" sz="2800" dirty="0">
                <a:latin typeface="+mn-lt"/>
              </a:rPr>
              <a:t>  It increased</a:t>
            </a:r>
          </a:p>
          <a:p>
            <a:pPr eaLnBrk="1" hangingPunct="1">
              <a:buFontTx/>
              <a:buAutoNum type="alphaUcPeriod"/>
            </a:pPr>
            <a:r>
              <a:rPr lang="en-US" sz="2800" dirty="0">
                <a:latin typeface="+mn-lt"/>
              </a:rPr>
              <a:t>  It decreased</a:t>
            </a:r>
          </a:p>
          <a:p>
            <a:pPr eaLnBrk="1" hangingPunct="1">
              <a:buFontTx/>
              <a:buAutoNum type="alphaUcPeriod"/>
            </a:pPr>
            <a:r>
              <a:rPr lang="en-US" sz="2800" dirty="0">
                <a:latin typeface="+mn-lt"/>
              </a:rPr>
              <a:t>  It is unchanged</a:t>
            </a:r>
          </a:p>
          <a:p>
            <a:pPr eaLnBrk="1" hangingPunct="1">
              <a:buFontTx/>
              <a:buAutoNum type="alphaUcPeriod"/>
            </a:pPr>
            <a:r>
              <a:rPr lang="en-US" sz="2800" dirty="0">
                <a:latin typeface="+mn-lt"/>
              </a:rPr>
              <a:t>  Can’t tell from the information</a:t>
            </a:r>
          </a:p>
        </p:txBody>
      </p:sp>
      <p:grpSp>
        <p:nvGrpSpPr>
          <p:cNvPr id="33795" name="Group 3"/>
          <p:cNvGrpSpPr>
            <a:grpSpLocks/>
          </p:cNvGrpSpPr>
          <p:nvPr/>
        </p:nvGrpSpPr>
        <p:grpSpPr bwMode="auto">
          <a:xfrm>
            <a:off x="5480050" y="3327400"/>
            <a:ext cx="3341688" cy="2738438"/>
            <a:chOff x="2907" y="1542"/>
            <a:chExt cx="2105" cy="1725"/>
          </a:xfrm>
        </p:grpSpPr>
        <p:grpSp>
          <p:nvGrpSpPr>
            <p:cNvPr id="33798" name="Group 4"/>
            <p:cNvGrpSpPr>
              <a:grpSpLocks/>
            </p:cNvGrpSpPr>
            <p:nvPr/>
          </p:nvGrpSpPr>
          <p:grpSpPr bwMode="auto">
            <a:xfrm>
              <a:off x="2907" y="2795"/>
              <a:ext cx="680" cy="472"/>
              <a:chOff x="3470" y="2840"/>
              <a:chExt cx="680" cy="472"/>
            </a:xfrm>
          </p:grpSpPr>
          <p:sp>
            <p:nvSpPr>
              <p:cNvPr id="33822" name="Oval 5"/>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3823" name="Oval 6"/>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3824" name="Line 7"/>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3825" name="Line 8"/>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3826" name="Oval 9"/>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3799" name="Group 10"/>
            <p:cNvGrpSpPr>
              <a:grpSpLocks/>
            </p:cNvGrpSpPr>
            <p:nvPr/>
          </p:nvGrpSpPr>
          <p:grpSpPr bwMode="auto">
            <a:xfrm rot="-5400000">
              <a:off x="4436" y="2627"/>
              <a:ext cx="680" cy="472"/>
              <a:chOff x="3470" y="2840"/>
              <a:chExt cx="680" cy="472"/>
            </a:xfrm>
          </p:grpSpPr>
          <p:sp>
            <p:nvSpPr>
              <p:cNvPr id="33817" name="Oval 11"/>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3818" name="Oval 12"/>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3819" name="Line 13"/>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3820" name="Line 14"/>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3821" name="Oval 15"/>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grpSp>
          <p:nvGrpSpPr>
            <p:cNvPr id="33800" name="Group 16"/>
            <p:cNvGrpSpPr>
              <a:grpSpLocks/>
            </p:cNvGrpSpPr>
            <p:nvPr/>
          </p:nvGrpSpPr>
          <p:grpSpPr bwMode="auto">
            <a:xfrm flipV="1">
              <a:off x="3588" y="1542"/>
              <a:ext cx="680" cy="472"/>
              <a:chOff x="3470" y="2840"/>
              <a:chExt cx="680" cy="472"/>
            </a:xfrm>
          </p:grpSpPr>
          <p:sp>
            <p:nvSpPr>
              <p:cNvPr id="33812" name="Oval 17"/>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3813" name="Oval 18"/>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3814" name="Line 19"/>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3815" name="Line 20"/>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3816" name="Oval 21"/>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sp>
          <p:nvSpPr>
            <p:cNvPr id="33801" name="AutoShape 22"/>
            <p:cNvSpPr>
              <a:spLocks noChangeArrowheads="1"/>
            </p:cNvSpPr>
            <p:nvPr/>
          </p:nvSpPr>
          <p:spPr bwMode="auto">
            <a:xfrm rot="1916891" flipH="1">
              <a:off x="3542" y="1860"/>
              <a:ext cx="64" cy="1012"/>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3802" name="AutoShape 23"/>
            <p:cNvSpPr>
              <a:spLocks noChangeArrowheads="1"/>
            </p:cNvSpPr>
            <p:nvPr/>
          </p:nvSpPr>
          <p:spPr bwMode="auto">
            <a:xfrm rot="-2002565">
              <a:off x="4286" y="1843"/>
              <a:ext cx="46" cy="998"/>
            </a:xfrm>
            <a:prstGeom prst="triangle">
              <a:avLst>
                <a:gd name="adj" fmla="val 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3803" name="Rectangle 24"/>
            <p:cNvSpPr>
              <a:spLocks noChangeArrowheads="1"/>
            </p:cNvSpPr>
            <p:nvPr/>
          </p:nvSpPr>
          <p:spPr bwMode="auto">
            <a:xfrm rot="-148812">
              <a:off x="3361" y="2886"/>
              <a:ext cx="1179" cy="4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grpSp>
          <p:nvGrpSpPr>
            <p:cNvPr id="33804" name="Group 25"/>
            <p:cNvGrpSpPr>
              <a:grpSpLocks/>
            </p:cNvGrpSpPr>
            <p:nvPr/>
          </p:nvGrpSpPr>
          <p:grpSpPr bwMode="auto">
            <a:xfrm>
              <a:off x="3606" y="2251"/>
              <a:ext cx="680" cy="472"/>
              <a:chOff x="3470" y="2840"/>
              <a:chExt cx="680" cy="472"/>
            </a:xfrm>
          </p:grpSpPr>
          <p:sp>
            <p:nvSpPr>
              <p:cNvPr id="33807" name="Oval 26"/>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3808" name="Oval 27"/>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33809" name="Line 28"/>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3810" name="Line 29"/>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3811" name="Oval 30"/>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sp>
          <p:nvSpPr>
            <p:cNvPr id="33805" name="Line 31"/>
            <p:cNvSpPr>
              <a:spLocks noChangeShapeType="1"/>
            </p:cNvSpPr>
            <p:nvPr/>
          </p:nvSpPr>
          <p:spPr bwMode="auto">
            <a:xfrm flipV="1">
              <a:off x="3379" y="2704"/>
              <a:ext cx="181" cy="136"/>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33806" name="Line 32"/>
            <p:cNvSpPr>
              <a:spLocks noChangeShapeType="1"/>
            </p:cNvSpPr>
            <p:nvPr/>
          </p:nvSpPr>
          <p:spPr bwMode="auto">
            <a:xfrm>
              <a:off x="4332" y="2704"/>
              <a:ext cx="136" cy="91"/>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grpSp>
      <p:pic>
        <p:nvPicPr>
          <p:cNvPr id="33796" name="Picture 33" descr="Icon - Click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1588" y="120650"/>
            <a:ext cx="106838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Picture 34" descr="Icon - Discuss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063" y="117475"/>
            <a:ext cx="1068387"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Group 18"/>
          <p:cNvGrpSpPr>
            <a:grpSpLocks/>
          </p:cNvGrpSpPr>
          <p:nvPr/>
        </p:nvGrpSpPr>
        <p:grpSpPr bwMode="auto">
          <a:xfrm>
            <a:off x="800100" y="1457325"/>
            <a:ext cx="1312863" cy="2693988"/>
            <a:chOff x="382733" y="913658"/>
            <a:chExt cx="1638799" cy="3056334"/>
          </a:xfrm>
        </p:grpSpPr>
        <p:pic>
          <p:nvPicPr>
            <p:cNvPr id="34955" name="Picture 1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1861" y="1386077"/>
              <a:ext cx="596635" cy="2144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956" name="Group 19"/>
            <p:cNvGrpSpPr>
              <a:grpSpLocks/>
            </p:cNvGrpSpPr>
            <p:nvPr/>
          </p:nvGrpSpPr>
          <p:grpSpPr bwMode="auto">
            <a:xfrm rot="16200000" flipV="1">
              <a:off x="1432927" y="2397373"/>
              <a:ext cx="715963" cy="461244"/>
              <a:chOff x="3470" y="2840"/>
              <a:chExt cx="680" cy="472"/>
            </a:xfrm>
          </p:grpSpPr>
          <p:sp>
            <p:nvSpPr>
              <p:cNvPr id="34993"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94"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95"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96"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97"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57" name="Group 19"/>
            <p:cNvGrpSpPr>
              <a:grpSpLocks/>
            </p:cNvGrpSpPr>
            <p:nvPr/>
          </p:nvGrpSpPr>
          <p:grpSpPr bwMode="auto">
            <a:xfrm rot="16200000" flipV="1">
              <a:off x="1432928" y="1537834"/>
              <a:ext cx="715963" cy="461244"/>
              <a:chOff x="3470" y="2840"/>
              <a:chExt cx="680" cy="472"/>
            </a:xfrm>
          </p:grpSpPr>
          <p:sp>
            <p:nvSpPr>
              <p:cNvPr id="34988"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89"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90"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91"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92"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58" name="Group 19"/>
            <p:cNvGrpSpPr>
              <a:grpSpLocks/>
            </p:cNvGrpSpPr>
            <p:nvPr/>
          </p:nvGrpSpPr>
          <p:grpSpPr bwMode="auto">
            <a:xfrm rot="16200000" flipV="1">
              <a:off x="1432926" y="3300318"/>
              <a:ext cx="715963" cy="461244"/>
              <a:chOff x="3470" y="2840"/>
              <a:chExt cx="680" cy="472"/>
            </a:xfrm>
          </p:grpSpPr>
          <p:sp>
            <p:nvSpPr>
              <p:cNvPr id="34983"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84"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85"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86"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87"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59" name="Group 19"/>
            <p:cNvGrpSpPr>
              <a:grpSpLocks/>
            </p:cNvGrpSpPr>
            <p:nvPr/>
          </p:nvGrpSpPr>
          <p:grpSpPr bwMode="auto">
            <a:xfrm rot="3000000" flipV="1">
              <a:off x="522892" y="3381389"/>
              <a:ext cx="715963" cy="461244"/>
              <a:chOff x="3470" y="2840"/>
              <a:chExt cx="680" cy="472"/>
            </a:xfrm>
          </p:grpSpPr>
          <p:sp>
            <p:nvSpPr>
              <p:cNvPr id="34978"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79"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80"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81"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82"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60" name="Group 19"/>
            <p:cNvGrpSpPr>
              <a:grpSpLocks/>
            </p:cNvGrpSpPr>
            <p:nvPr/>
          </p:nvGrpSpPr>
          <p:grpSpPr bwMode="auto">
            <a:xfrm rot="16200000" flipV="1">
              <a:off x="303257" y="1582838"/>
              <a:ext cx="715963" cy="461244"/>
              <a:chOff x="3470" y="2840"/>
              <a:chExt cx="680" cy="472"/>
            </a:xfrm>
          </p:grpSpPr>
          <p:sp>
            <p:nvSpPr>
              <p:cNvPr id="34973"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74"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75"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76"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77"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61" name="Group 19"/>
            <p:cNvGrpSpPr>
              <a:grpSpLocks/>
            </p:cNvGrpSpPr>
            <p:nvPr/>
          </p:nvGrpSpPr>
          <p:grpSpPr bwMode="auto">
            <a:xfrm rot="16200000" flipV="1">
              <a:off x="255373" y="2478444"/>
              <a:ext cx="715963" cy="461244"/>
              <a:chOff x="3470" y="2840"/>
              <a:chExt cx="680" cy="472"/>
            </a:xfrm>
          </p:grpSpPr>
          <p:sp>
            <p:nvSpPr>
              <p:cNvPr id="34968"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69"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70"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71"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72"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62" name="Group 19"/>
            <p:cNvGrpSpPr>
              <a:grpSpLocks/>
            </p:cNvGrpSpPr>
            <p:nvPr/>
          </p:nvGrpSpPr>
          <p:grpSpPr bwMode="auto">
            <a:xfrm>
              <a:off x="677340" y="913658"/>
              <a:ext cx="715963" cy="461244"/>
              <a:chOff x="3470" y="2840"/>
              <a:chExt cx="680" cy="472"/>
            </a:xfrm>
          </p:grpSpPr>
          <p:sp>
            <p:nvSpPr>
              <p:cNvPr id="34963"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64"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65"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66"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67"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grpSp>
        <p:nvGrpSpPr>
          <p:cNvPr id="34819" name="Group 177151"/>
          <p:cNvGrpSpPr>
            <a:grpSpLocks/>
          </p:cNvGrpSpPr>
          <p:nvPr/>
        </p:nvGrpSpPr>
        <p:grpSpPr bwMode="auto">
          <a:xfrm>
            <a:off x="3146425" y="1454150"/>
            <a:ext cx="1311275" cy="2705100"/>
            <a:chOff x="3060582" y="902483"/>
            <a:chExt cx="1638799" cy="3067509"/>
          </a:xfrm>
        </p:grpSpPr>
        <p:pic>
          <p:nvPicPr>
            <p:cNvPr id="34912" name="Picture 6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69710" y="1374902"/>
              <a:ext cx="596635" cy="2144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913" name="Group 19"/>
            <p:cNvGrpSpPr>
              <a:grpSpLocks/>
            </p:cNvGrpSpPr>
            <p:nvPr/>
          </p:nvGrpSpPr>
          <p:grpSpPr bwMode="auto">
            <a:xfrm rot="16200000" flipV="1">
              <a:off x="4110776" y="2386198"/>
              <a:ext cx="715963" cy="461244"/>
              <a:chOff x="3470" y="2840"/>
              <a:chExt cx="680" cy="472"/>
            </a:xfrm>
          </p:grpSpPr>
          <p:sp>
            <p:nvSpPr>
              <p:cNvPr id="34950"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51"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52"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53"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54"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14" name="Group 19"/>
            <p:cNvGrpSpPr>
              <a:grpSpLocks/>
            </p:cNvGrpSpPr>
            <p:nvPr/>
          </p:nvGrpSpPr>
          <p:grpSpPr bwMode="auto">
            <a:xfrm rot="16200000" flipV="1">
              <a:off x="4110777" y="1526659"/>
              <a:ext cx="715963" cy="461244"/>
              <a:chOff x="3470" y="2840"/>
              <a:chExt cx="680" cy="472"/>
            </a:xfrm>
          </p:grpSpPr>
          <p:sp>
            <p:nvSpPr>
              <p:cNvPr id="34945"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46"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47"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48"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49"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15" name="Group 19"/>
            <p:cNvGrpSpPr>
              <a:grpSpLocks/>
            </p:cNvGrpSpPr>
            <p:nvPr/>
          </p:nvGrpSpPr>
          <p:grpSpPr bwMode="auto">
            <a:xfrm rot="16200000" flipV="1">
              <a:off x="4110775" y="3289143"/>
              <a:ext cx="715963" cy="461244"/>
              <a:chOff x="3470" y="2840"/>
              <a:chExt cx="680" cy="472"/>
            </a:xfrm>
          </p:grpSpPr>
          <p:sp>
            <p:nvSpPr>
              <p:cNvPr id="34940"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41"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42"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43"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44"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16" name="Group 19"/>
            <p:cNvGrpSpPr>
              <a:grpSpLocks/>
            </p:cNvGrpSpPr>
            <p:nvPr/>
          </p:nvGrpSpPr>
          <p:grpSpPr bwMode="auto">
            <a:xfrm rot="3000000" flipV="1">
              <a:off x="3171987" y="3381389"/>
              <a:ext cx="715963" cy="461244"/>
              <a:chOff x="3470" y="2840"/>
              <a:chExt cx="680" cy="472"/>
            </a:xfrm>
          </p:grpSpPr>
          <p:sp>
            <p:nvSpPr>
              <p:cNvPr id="34935"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36"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37"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38"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39"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17" name="Group 19"/>
            <p:cNvGrpSpPr>
              <a:grpSpLocks/>
            </p:cNvGrpSpPr>
            <p:nvPr/>
          </p:nvGrpSpPr>
          <p:grpSpPr bwMode="auto">
            <a:xfrm rot="16200000" flipV="1">
              <a:off x="2981106" y="1571663"/>
              <a:ext cx="715963" cy="461244"/>
              <a:chOff x="3470" y="2840"/>
              <a:chExt cx="680" cy="472"/>
            </a:xfrm>
          </p:grpSpPr>
          <p:sp>
            <p:nvSpPr>
              <p:cNvPr id="34930"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31"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32"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33"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34"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18" name="Group 19"/>
            <p:cNvGrpSpPr>
              <a:grpSpLocks/>
            </p:cNvGrpSpPr>
            <p:nvPr/>
          </p:nvGrpSpPr>
          <p:grpSpPr bwMode="auto">
            <a:xfrm rot="16200000" flipV="1">
              <a:off x="2933222" y="2467269"/>
              <a:ext cx="715963" cy="461244"/>
              <a:chOff x="3470" y="2840"/>
              <a:chExt cx="680" cy="472"/>
            </a:xfrm>
          </p:grpSpPr>
          <p:sp>
            <p:nvSpPr>
              <p:cNvPr id="34925"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26"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27"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28"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29"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19" name="Group 19"/>
            <p:cNvGrpSpPr>
              <a:grpSpLocks/>
            </p:cNvGrpSpPr>
            <p:nvPr/>
          </p:nvGrpSpPr>
          <p:grpSpPr bwMode="auto">
            <a:xfrm>
              <a:off x="3355189" y="902483"/>
              <a:ext cx="715963" cy="461244"/>
              <a:chOff x="3470" y="2840"/>
              <a:chExt cx="680" cy="472"/>
            </a:xfrm>
          </p:grpSpPr>
          <p:sp>
            <p:nvSpPr>
              <p:cNvPr id="34920"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21"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22"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23"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24"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grpSp>
        <p:nvGrpSpPr>
          <p:cNvPr id="34820" name="Group 177152"/>
          <p:cNvGrpSpPr>
            <a:grpSpLocks/>
          </p:cNvGrpSpPr>
          <p:nvPr/>
        </p:nvGrpSpPr>
        <p:grpSpPr bwMode="auto">
          <a:xfrm>
            <a:off x="6300788" y="311150"/>
            <a:ext cx="2058987" cy="4681538"/>
            <a:chOff x="5983214" y="595493"/>
            <a:chExt cx="2571284" cy="5310569"/>
          </a:xfrm>
        </p:grpSpPr>
        <p:pic>
          <p:nvPicPr>
            <p:cNvPr id="34826" name="Picture 2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92342" y="1263598"/>
              <a:ext cx="596635" cy="2144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7" name="Picture 2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88977" y="1263598"/>
              <a:ext cx="596635" cy="2144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828" name="Group 19"/>
            <p:cNvGrpSpPr>
              <a:grpSpLocks/>
            </p:cNvGrpSpPr>
            <p:nvPr/>
          </p:nvGrpSpPr>
          <p:grpSpPr bwMode="auto">
            <a:xfrm rot="3000000" flipV="1">
              <a:off x="6103867" y="3291730"/>
              <a:ext cx="715963" cy="461244"/>
              <a:chOff x="3470" y="2840"/>
              <a:chExt cx="680" cy="472"/>
            </a:xfrm>
          </p:grpSpPr>
          <p:sp>
            <p:nvSpPr>
              <p:cNvPr id="34907"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08"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09"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10"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11"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29" name="Group 19"/>
            <p:cNvGrpSpPr>
              <a:grpSpLocks/>
            </p:cNvGrpSpPr>
            <p:nvPr/>
          </p:nvGrpSpPr>
          <p:grpSpPr bwMode="auto">
            <a:xfrm rot="16200000" flipV="1">
              <a:off x="5903738" y="1501097"/>
              <a:ext cx="715963" cy="461244"/>
              <a:chOff x="3470" y="2840"/>
              <a:chExt cx="680" cy="472"/>
            </a:xfrm>
          </p:grpSpPr>
          <p:sp>
            <p:nvSpPr>
              <p:cNvPr id="34902"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03"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04"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05"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06"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0" name="Group 19"/>
            <p:cNvGrpSpPr>
              <a:grpSpLocks/>
            </p:cNvGrpSpPr>
            <p:nvPr/>
          </p:nvGrpSpPr>
          <p:grpSpPr bwMode="auto">
            <a:xfrm rot="16200000" flipV="1">
              <a:off x="5855854" y="2396703"/>
              <a:ext cx="715963" cy="461244"/>
              <a:chOff x="3470" y="2840"/>
              <a:chExt cx="680" cy="472"/>
            </a:xfrm>
          </p:grpSpPr>
          <p:sp>
            <p:nvSpPr>
              <p:cNvPr id="34897"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98"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99"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00"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01"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1" name="Group 19"/>
            <p:cNvGrpSpPr>
              <a:grpSpLocks/>
            </p:cNvGrpSpPr>
            <p:nvPr/>
          </p:nvGrpSpPr>
          <p:grpSpPr bwMode="auto">
            <a:xfrm rot="16200000" flipV="1">
              <a:off x="7627684" y="2292490"/>
              <a:ext cx="715963" cy="461244"/>
              <a:chOff x="3470" y="2840"/>
              <a:chExt cx="680" cy="472"/>
            </a:xfrm>
          </p:grpSpPr>
          <p:sp>
            <p:nvSpPr>
              <p:cNvPr id="34892"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93"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94"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95"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96"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2" name="Group 19"/>
            <p:cNvGrpSpPr>
              <a:grpSpLocks/>
            </p:cNvGrpSpPr>
            <p:nvPr/>
          </p:nvGrpSpPr>
          <p:grpSpPr bwMode="auto">
            <a:xfrm rot="16200000" flipV="1">
              <a:off x="7627685" y="1432951"/>
              <a:ext cx="715963" cy="461244"/>
              <a:chOff x="3470" y="2840"/>
              <a:chExt cx="680" cy="472"/>
            </a:xfrm>
          </p:grpSpPr>
          <p:sp>
            <p:nvSpPr>
              <p:cNvPr id="34887"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88"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89"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90"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91"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3" name="Group 19"/>
            <p:cNvGrpSpPr>
              <a:grpSpLocks/>
            </p:cNvGrpSpPr>
            <p:nvPr/>
          </p:nvGrpSpPr>
          <p:grpSpPr bwMode="auto">
            <a:xfrm rot="16200000" flipV="1">
              <a:off x="7627683" y="3195435"/>
              <a:ext cx="715963" cy="461244"/>
              <a:chOff x="3470" y="2840"/>
              <a:chExt cx="680" cy="472"/>
            </a:xfrm>
          </p:grpSpPr>
          <p:sp>
            <p:nvSpPr>
              <p:cNvPr id="34882"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83"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84"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85"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86"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4" name="Group 19"/>
            <p:cNvGrpSpPr>
              <a:grpSpLocks/>
            </p:cNvGrpSpPr>
            <p:nvPr/>
          </p:nvGrpSpPr>
          <p:grpSpPr bwMode="auto">
            <a:xfrm>
              <a:off x="6220738" y="722853"/>
              <a:ext cx="715963" cy="461244"/>
              <a:chOff x="3470" y="2840"/>
              <a:chExt cx="680" cy="472"/>
            </a:xfrm>
          </p:grpSpPr>
          <p:sp>
            <p:nvSpPr>
              <p:cNvPr id="34877"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78"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79"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80"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81"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5" name="Group 19"/>
            <p:cNvGrpSpPr>
              <a:grpSpLocks/>
            </p:cNvGrpSpPr>
            <p:nvPr/>
          </p:nvGrpSpPr>
          <p:grpSpPr bwMode="auto">
            <a:xfrm>
              <a:off x="6969649" y="3495522"/>
              <a:ext cx="715963" cy="461244"/>
              <a:chOff x="3470" y="2840"/>
              <a:chExt cx="680" cy="472"/>
            </a:xfrm>
          </p:grpSpPr>
          <p:sp>
            <p:nvSpPr>
              <p:cNvPr id="34872"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73"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74"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75"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76"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6" name="Group 19"/>
            <p:cNvGrpSpPr>
              <a:grpSpLocks/>
            </p:cNvGrpSpPr>
            <p:nvPr/>
          </p:nvGrpSpPr>
          <p:grpSpPr bwMode="auto">
            <a:xfrm rot="3000000" flipV="1">
              <a:off x="7029313" y="722853"/>
              <a:ext cx="715963" cy="461244"/>
              <a:chOff x="3470" y="2840"/>
              <a:chExt cx="680" cy="472"/>
            </a:xfrm>
          </p:grpSpPr>
          <p:sp>
            <p:nvSpPr>
              <p:cNvPr id="34867"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68"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69"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70"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71"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7" name="Group 19"/>
            <p:cNvGrpSpPr>
              <a:grpSpLocks/>
            </p:cNvGrpSpPr>
            <p:nvPr/>
          </p:nvGrpSpPr>
          <p:grpSpPr bwMode="auto">
            <a:xfrm rot="16200000" flipV="1">
              <a:off x="6087739" y="4886124"/>
              <a:ext cx="715963" cy="461244"/>
              <a:chOff x="3470" y="2840"/>
              <a:chExt cx="680" cy="472"/>
            </a:xfrm>
          </p:grpSpPr>
          <p:sp>
            <p:nvSpPr>
              <p:cNvPr id="34862"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63"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64"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65"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66"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8" name="Group 19"/>
            <p:cNvGrpSpPr>
              <a:grpSpLocks/>
            </p:cNvGrpSpPr>
            <p:nvPr/>
          </p:nvGrpSpPr>
          <p:grpSpPr bwMode="auto">
            <a:xfrm>
              <a:off x="7027976" y="4431236"/>
              <a:ext cx="715963" cy="461244"/>
              <a:chOff x="3470" y="2840"/>
              <a:chExt cx="680" cy="472"/>
            </a:xfrm>
          </p:grpSpPr>
          <p:sp>
            <p:nvSpPr>
              <p:cNvPr id="34857"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58"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59"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60"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61"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9" name="Group 19"/>
            <p:cNvGrpSpPr>
              <a:grpSpLocks/>
            </p:cNvGrpSpPr>
            <p:nvPr/>
          </p:nvGrpSpPr>
          <p:grpSpPr bwMode="auto">
            <a:xfrm rot="3000000" flipV="1">
              <a:off x="7858306" y="4617671"/>
              <a:ext cx="715963" cy="461244"/>
              <a:chOff x="3470" y="2840"/>
              <a:chExt cx="680" cy="472"/>
            </a:xfrm>
          </p:grpSpPr>
          <p:sp>
            <p:nvSpPr>
              <p:cNvPr id="34852"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53"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54"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55"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56"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40" name="Group 19"/>
            <p:cNvGrpSpPr>
              <a:grpSpLocks/>
            </p:cNvGrpSpPr>
            <p:nvPr/>
          </p:nvGrpSpPr>
          <p:grpSpPr bwMode="auto">
            <a:xfrm rot="16200000" flipV="1">
              <a:off x="7965894" y="5317459"/>
              <a:ext cx="715963" cy="461244"/>
              <a:chOff x="3470" y="2840"/>
              <a:chExt cx="680" cy="472"/>
            </a:xfrm>
          </p:grpSpPr>
          <p:sp>
            <p:nvSpPr>
              <p:cNvPr id="34847"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48"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49"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50"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51"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41" name="Group 19"/>
            <p:cNvGrpSpPr>
              <a:grpSpLocks/>
            </p:cNvGrpSpPr>
            <p:nvPr/>
          </p:nvGrpSpPr>
          <p:grpSpPr bwMode="auto">
            <a:xfrm flipV="1">
              <a:off x="7057038" y="5299521"/>
              <a:ext cx="715963" cy="461244"/>
              <a:chOff x="3470" y="2840"/>
              <a:chExt cx="680" cy="472"/>
            </a:xfrm>
          </p:grpSpPr>
          <p:sp>
            <p:nvSpPr>
              <p:cNvPr id="34842"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43"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44"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45"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46"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sp>
        <p:nvSpPr>
          <p:cNvPr id="34823" name="TextBox 177154"/>
          <p:cNvSpPr txBox="1">
            <a:spLocks noChangeArrowheads="1"/>
          </p:cNvSpPr>
          <p:nvPr/>
        </p:nvSpPr>
        <p:spPr bwMode="auto">
          <a:xfrm>
            <a:off x="2270125" y="2024063"/>
            <a:ext cx="717550" cy="123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CA" sz="7200" dirty="0"/>
              <a:t>+</a:t>
            </a:r>
          </a:p>
        </p:txBody>
      </p:sp>
      <p:cxnSp>
        <p:nvCxnSpPr>
          <p:cNvPr id="177157" name="Straight Arrow Connector 177156"/>
          <p:cNvCxnSpPr/>
          <p:nvPr/>
        </p:nvCxnSpPr>
        <p:spPr>
          <a:xfrm>
            <a:off x="4676775" y="2667000"/>
            <a:ext cx="1171575"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4825" name="TextBox 177157"/>
          <p:cNvSpPr txBox="1">
            <a:spLocks noChangeArrowheads="1"/>
          </p:cNvSpPr>
          <p:nvPr/>
        </p:nvSpPr>
        <p:spPr bwMode="auto">
          <a:xfrm>
            <a:off x="420688" y="5157788"/>
            <a:ext cx="8259762" cy="69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marL="0" indent="0" eaLnBrk="1" hangingPunct="1">
              <a:lnSpc>
                <a:spcPct val="80000"/>
              </a:lnSpc>
              <a:buFontTx/>
              <a:buNone/>
            </a:pPr>
            <a:r>
              <a:rPr lang="en-US" dirty="0">
                <a:latin typeface="+mn-lt"/>
              </a:rPr>
              <a:t>In a mixture of water and hydrophobic molecules, the hydrophobic molecules “clump” together. </a:t>
            </a:r>
            <a:r>
              <a:rPr lang="en-US" dirty="0" smtClean="0">
                <a:latin typeface="+mn-lt"/>
              </a:rPr>
              <a:t>  Why?</a:t>
            </a:r>
            <a:endParaRPr lang="en-US" dirty="0">
              <a:latin typeface="+mn-lt"/>
            </a:endParaRPr>
          </a:p>
        </p:txBody>
      </p:sp>
      <p:sp>
        <p:nvSpPr>
          <p:cNvPr id="2" name="TextBox 1"/>
          <p:cNvSpPr txBox="1"/>
          <p:nvPr/>
        </p:nvSpPr>
        <p:spPr>
          <a:xfrm>
            <a:off x="304908" y="627395"/>
            <a:ext cx="2762065" cy="707886"/>
          </a:xfrm>
          <a:prstGeom prst="rect">
            <a:avLst/>
          </a:prstGeom>
          <a:noFill/>
        </p:spPr>
        <p:txBody>
          <a:bodyPr wrap="square" rtlCol="0">
            <a:spAutoFit/>
          </a:bodyPr>
          <a:lstStyle/>
          <a:p>
            <a:r>
              <a:rPr lang="en-US" sz="2000" i="1" dirty="0" smtClean="0"/>
              <a:t>Hydrophobic, non polar molecule</a:t>
            </a:r>
            <a:endParaRPr lang="en-US" sz="2000" i="1" dirty="0"/>
          </a:p>
        </p:txBody>
      </p:sp>
      <p:sp>
        <p:nvSpPr>
          <p:cNvPr id="5" name="TextBox 4"/>
          <p:cNvSpPr txBox="1"/>
          <p:nvPr/>
        </p:nvSpPr>
        <p:spPr>
          <a:xfrm>
            <a:off x="4273167" y="1011327"/>
            <a:ext cx="1939968" cy="400110"/>
          </a:xfrm>
          <a:prstGeom prst="rect">
            <a:avLst/>
          </a:prstGeom>
          <a:noFill/>
        </p:spPr>
        <p:txBody>
          <a:bodyPr wrap="square" rtlCol="0">
            <a:spAutoFit/>
          </a:bodyPr>
          <a:lstStyle/>
          <a:p>
            <a:r>
              <a:rPr lang="en-US" sz="2000" i="1" dirty="0">
                <a:solidFill>
                  <a:srgbClr val="0070C0"/>
                </a:solidFill>
              </a:rPr>
              <a:t>w</a:t>
            </a:r>
            <a:r>
              <a:rPr lang="en-US" sz="2000" i="1" dirty="0" smtClean="0">
                <a:solidFill>
                  <a:srgbClr val="0070C0"/>
                </a:solidFill>
              </a:rPr>
              <a:t>ater molecules</a:t>
            </a:r>
            <a:endParaRPr lang="en-US" sz="2000" i="1" dirty="0">
              <a:solidFill>
                <a:srgbClr val="0070C0"/>
              </a:solidFill>
            </a:endParaRPr>
          </a:p>
        </p:txBody>
      </p:sp>
      <p:sp>
        <p:nvSpPr>
          <p:cNvPr id="3" name="Curved Left Arrow 2"/>
          <p:cNvSpPr/>
          <p:nvPr/>
        </p:nvSpPr>
        <p:spPr>
          <a:xfrm>
            <a:off x="1408931" y="963304"/>
            <a:ext cx="704032" cy="120864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tx1"/>
              </a:solidFill>
            </a:endParaRPr>
          </a:p>
        </p:txBody>
      </p:sp>
      <p:sp>
        <p:nvSpPr>
          <p:cNvPr id="7" name="Curved Left Arrow 6"/>
          <p:cNvSpPr/>
          <p:nvPr/>
        </p:nvSpPr>
        <p:spPr>
          <a:xfrm>
            <a:off x="4457700" y="1491258"/>
            <a:ext cx="804862" cy="788194"/>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tx1"/>
              </a:solidFill>
            </a:endParaRPr>
          </a:p>
        </p:txBody>
      </p:sp>
      <p:sp>
        <p:nvSpPr>
          <p:cNvPr id="10" name="Curved Right Arrow 9"/>
          <p:cNvSpPr/>
          <p:nvPr/>
        </p:nvSpPr>
        <p:spPr>
          <a:xfrm>
            <a:off x="5435125" y="1414219"/>
            <a:ext cx="675118" cy="817575"/>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tx1"/>
              </a:solidFill>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Group 18"/>
          <p:cNvGrpSpPr>
            <a:grpSpLocks/>
          </p:cNvGrpSpPr>
          <p:nvPr/>
        </p:nvGrpSpPr>
        <p:grpSpPr bwMode="auto">
          <a:xfrm>
            <a:off x="800100" y="1457325"/>
            <a:ext cx="1312863" cy="2693988"/>
            <a:chOff x="382733" y="913658"/>
            <a:chExt cx="1638799" cy="3056334"/>
          </a:xfrm>
        </p:grpSpPr>
        <p:pic>
          <p:nvPicPr>
            <p:cNvPr id="34955" name="Picture 1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1861" y="1386077"/>
              <a:ext cx="596635" cy="2144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956" name="Group 19"/>
            <p:cNvGrpSpPr>
              <a:grpSpLocks/>
            </p:cNvGrpSpPr>
            <p:nvPr/>
          </p:nvGrpSpPr>
          <p:grpSpPr bwMode="auto">
            <a:xfrm rot="16200000" flipV="1">
              <a:off x="1432927" y="2397373"/>
              <a:ext cx="715963" cy="461244"/>
              <a:chOff x="3470" y="2840"/>
              <a:chExt cx="680" cy="472"/>
            </a:xfrm>
          </p:grpSpPr>
          <p:sp>
            <p:nvSpPr>
              <p:cNvPr id="34993"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94"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95"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96"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97"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57" name="Group 19"/>
            <p:cNvGrpSpPr>
              <a:grpSpLocks/>
            </p:cNvGrpSpPr>
            <p:nvPr/>
          </p:nvGrpSpPr>
          <p:grpSpPr bwMode="auto">
            <a:xfrm rot="16200000" flipV="1">
              <a:off x="1432928" y="1537834"/>
              <a:ext cx="715963" cy="461244"/>
              <a:chOff x="3470" y="2840"/>
              <a:chExt cx="680" cy="472"/>
            </a:xfrm>
          </p:grpSpPr>
          <p:sp>
            <p:nvSpPr>
              <p:cNvPr id="34988"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89"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90"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91"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92"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58" name="Group 19"/>
            <p:cNvGrpSpPr>
              <a:grpSpLocks/>
            </p:cNvGrpSpPr>
            <p:nvPr/>
          </p:nvGrpSpPr>
          <p:grpSpPr bwMode="auto">
            <a:xfrm rot="16200000" flipV="1">
              <a:off x="1432926" y="3300318"/>
              <a:ext cx="715963" cy="461244"/>
              <a:chOff x="3470" y="2840"/>
              <a:chExt cx="680" cy="472"/>
            </a:xfrm>
          </p:grpSpPr>
          <p:sp>
            <p:nvSpPr>
              <p:cNvPr id="34983"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84"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85"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86"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87"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59" name="Group 19"/>
            <p:cNvGrpSpPr>
              <a:grpSpLocks/>
            </p:cNvGrpSpPr>
            <p:nvPr/>
          </p:nvGrpSpPr>
          <p:grpSpPr bwMode="auto">
            <a:xfrm rot="3000000" flipV="1">
              <a:off x="522892" y="3381389"/>
              <a:ext cx="715963" cy="461244"/>
              <a:chOff x="3470" y="2840"/>
              <a:chExt cx="680" cy="472"/>
            </a:xfrm>
          </p:grpSpPr>
          <p:sp>
            <p:nvSpPr>
              <p:cNvPr id="34978"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79"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80"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81"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82"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60" name="Group 19"/>
            <p:cNvGrpSpPr>
              <a:grpSpLocks/>
            </p:cNvGrpSpPr>
            <p:nvPr/>
          </p:nvGrpSpPr>
          <p:grpSpPr bwMode="auto">
            <a:xfrm rot="16200000" flipV="1">
              <a:off x="303257" y="1582838"/>
              <a:ext cx="715963" cy="461244"/>
              <a:chOff x="3470" y="2840"/>
              <a:chExt cx="680" cy="472"/>
            </a:xfrm>
          </p:grpSpPr>
          <p:sp>
            <p:nvSpPr>
              <p:cNvPr id="34973"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74"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75"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76"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77"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61" name="Group 19"/>
            <p:cNvGrpSpPr>
              <a:grpSpLocks/>
            </p:cNvGrpSpPr>
            <p:nvPr/>
          </p:nvGrpSpPr>
          <p:grpSpPr bwMode="auto">
            <a:xfrm rot="16200000" flipV="1">
              <a:off x="255373" y="2478444"/>
              <a:ext cx="715963" cy="461244"/>
              <a:chOff x="3470" y="2840"/>
              <a:chExt cx="680" cy="472"/>
            </a:xfrm>
          </p:grpSpPr>
          <p:sp>
            <p:nvSpPr>
              <p:cNvPr id="34968"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69"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70"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71"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72"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62" name="Group 19"/>
            <p:cNvGrpSpPr>
              <a:grpSpLocks/>
            </p:cNvGrpSpPr>
            <p:nvPr/>
          </p:nvGrpSpPr>
          <p:grpSpPr bwMode="auto">
            <a:xfrm>
              <a:off x="677340" y="913658"/>
              <a:ext cx="715963" cy="461244"/>
              <a:chOff x="3470" y="2840"/>
              <a:chExt cx="680" cy="472"/>
            </a:xfrm>
          </p:grpSpPr>
          <p:sp>
            <p:nvSpPr>
              <p:cNvPr id="34963"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64"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65"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66"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67"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grpSp>
        <p:nvGrpSpPr>
          <p:cNvPr id="34819" name="Group 177151"/>
          <p:cNvGrpSpPr>
            <a:grpSpLocks/>
          </p:cNvGrpSpPr>
          <p:nvPr/>
        </p:nvGrpSpPr>
        <p:grpSpPr bwMode="auto">
          <a:xfrm>
            <a:off x="3146425" y="1454150"/>
            <a:ext cx="1311275" cy="2705100"/>
            <a:chOff x="3060582" y="902483"/>
            <a:chExt cx="1638799" cy="3067509"/>
          </a:xfrm>
        </p:grpSpPr>
        <p:pic>
          <p:nvPicPr>
            <p:cNvPr id="34912" name="Picture 6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69710" y="1374902"/>
              <a:ext cx="596635" cy="2144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913" name="Group 19"/>
            <p:cNvGrpSpPr>
              <a:grpSpLocks/>
            </p:cNvGrpSpPr>
            <p:nvPr/>
          </p:nvGrpSpPr>
          <p:grpSpPr bwMode="auto">
            <a:xfrm rot="16200000" flipV="1">
              <a:off x="4110776" y="2386198"/>
              <a:ext cx="715963" cy="461244"/>
              <a:chOff x="3470" y="2840"/>
              <a:chExt cx="680" cy="472"/>
            </a:xfrm>
          </p:grpSpPr>
          <p:sp>
            <p:nvSpPr>
              <p:cNvPr id="34950"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51"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52"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53"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54"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14" name="Group 19"/>
            <p:cNvGrpSpPr>
              <a:grpSpLocks/>
            </p:cNvGrpSpPr>
            <p:nvPr/>
          </p:nvGrpSpPr>
          <p:grpSpPr bwMode="auto">
            <a:xfrm rot="16200000" flipV="1">
              <a:off x="4110777" y="1526659"/>
              <a:ext cx="715963" cy="461244"/>
              <a:chOff x="3470" y="2840"/>
              <a:chExt cx="680" cy="472"/>
            </a:xfrm>
          </p:grpSpPr>
          <p:sp>
            <p:nvSpPr>
              <p:cNvPr id="34945"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46"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47"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48"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49"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15" name="Group 19"/>
            <p:cNvGrpSpPr>
              <a:grpSpLocks/>
            </p:cNvGrpSpPr>
            <p:nvPr/>
          </p:nvGrpSpPr>
          <p:grpSpPr bwMode="auto">
            <a:xfrm rot="16200000" flipV="1">
              <a:off x="4110775" y="3289143"/>
              <a:ext cx="715963" cy="461244"/>
              <a:chOff x="3470" y="2840"/>
              <a:chExt cx="680" cy="472"/>
            </a:xfrm>
          </p:grpSpPr>
          <p:sp>
            <p:nvSpPr>
              <p:cNvPr id="34940"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41"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42"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43"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44"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16" name="Group 19"/>
            <p:cNvGrpSpPr>
              <a:grpSpLocks/>
            </p:cNvGrpSpPr>
            <p:nvPr/>
          </p:nvGrpSpPr>
          <p:grpSpPr bwMode="auto">
            <a:xfrm rot="3000000" flipV="1">
              <a:off x="3171987" y="3381389"/>
              <a:ext cx="715963" cy="461244"/>
              <a:chOff x="3470" y="2840"/>
              <a:chExt cx="680" cy="472"/>
            </a:xfrm>
          </p:grpSpPr>
          <p:sp>
            <p:nvSpPr>
              <p:cNvPr id="34935"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36"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37"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38"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39"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17" name="Group 19"/>
            <p:cNvGrpSpPr>
              <a:grpSpLocks/>
            </p:cNvGrpSpPr>
            <p:nvPr/>
          </p:nvGrpSpPr>
          <p:grpSpPr bwMode="auto">
            <a:xfrm rot="16200000" flipV="1">
              <a:off x="2981106" y="1571663"/>
              <a:ext cx="715963" cy="461244"/>
              <a:chOff x="3470" y="2840"/>
              <a:chExt cx="680" cy="472"/>
            </a:xfrm>
          </p:grpSpPr>
          <p:sp>
            <p:nvSpPr>
              <p:cNvPr id="34930"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31"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32"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33"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34"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18" name="Group 19"/>
            <p:cNvGrpSpPr>
              <a:grpSpLocks/>
            </p:cNvGrpSpPr>
            <p:nvPr/>
          </p:nvGrpSpPr>
          <p:grpSpPr bwMode="auto">
            <a:xfrm rot="16200000" flipV="1">
              <a:off x="2933222" y="2467269"/>
              <a:ext cx="715963" cy="461244"/>
              <a:chOff x="3470" y="2840"/>
              <a:chExt cx="680" cy="472"/>
            </a:xfrm>
          </p:grpSpPr>
          <p:sp>
            <p:nvSpPr>
              <p:cNvPr id="34925"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26"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27"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28"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29"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919" name="Group 19"/>
            <p:cNvGrpSpPr>
              <a:grpSpLocks/>
            </p:cNvGrpSpPr>
            <p:nvPr/>
          </p:nvGrpSpPr>
          <p:grpSpPr bwMode="auto">
            <a:xfrm>
              <a:off x="3355189" y="902483"/>
              <a:ext cx="715963" cy="461244"/>
              <a:chOff x="3470" y="2840"/>
              <a:chExt cx="680" cy="472"/>
            </a:xfrm>
          </p:grpSpPr>
          <p:sp>
            <p:nvSpPr>
              <p:cNvPr id="34920"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21"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22"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23"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24"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grpSp>
        <p:nvGrpSpPr>
          <p:cNvPr id="34820" name="Group 177152"/>
          <p:cNvGrpSpPr>
            <a:grpSpLocks/>
          </p:cNvGrpSpPr>
          <p:nvPr/>
        </p:nvGrpSpPr>
        <p:grpSpPr bwMode="auto">
          <a:xfrm>
            <a:off x="6300788" y="311150"/>
            <a:ext cx="2058987" cy="4681538"/>
            <a:chOff x="5983214" y="595493"/>
            <a:chExt cx="2571284" cy="5310569"/>
          </a:xfrm>
        </p:grpSpPr>
        <p:pic>
          <p:nvPicPr>
            <p:cNvPr id="34826" name="Picture 2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92342" y="1263598"/>
              <a:ext cx="596635" cy="2144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7" name="Picture 2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88977" y="1263598"/>
              <a:ext cx="596635" cy="2144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828" name="Group 19"/>
            <p:cNvGrpSpPr>
              <a:grpSpLocks/>
            </p:cNvGrpSpPr>
            <p:nvPr/>
          </p:nvGrpSpPr>
          <p:grpSpPr bwMode="auto">
            <a:xfrm rot="3000000" flipV="1">
              <a:off x="6103867" y="3291730"/>
              <a:ext cx="715963" cy="461244"/>
              <a:chOff x="3470" y="2840"/>
              <a:chExt cx="680" cy="472"/>
            </a:xfrm>
          </p:grpSpPr>
          <p:sp>
            <p:nvSpPr>
              <p:cNvPr id="34907"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08"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09"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10"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11"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29" name="Group 19"/>
            <p:cNvGrpSpPr>
              <a:grpSpLocks/>
            </p:cNvGrpSpPr>
            <p:nvPr/>
          </p:nvGrpSpPr>
          <p:grpSpPr bwMode="auto">
            <a:xfrm rot="16200000" flipV="1">
              <a:off x="5903738" y="1501097"/>
              <a:ext cx="715963" cy="461244"/>
              <a:chOff x="3470" y="2840"/>
              <a:chExt cx="680" cy="472"/>
            </a:xfrm>
          </p:grpSpPr>
          <p:sp>
            <p:nvSpPr>
              <p:cNvPr id="34902"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03"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904"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05"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06"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0" name="Group 19"/>
            <p:cNvGrpSpPr>
              <a:grpSpLocks/>
            </p:cNvGrpSpPr>
            <p:nvPr/>
          </p:nvGrpSpPr>
          <p:grpSpPr bwMode="auto">
            <a:xfrm rot="16200000" flipV="1">
              <a:off x="5855854" y="2396703"/>
              <a:ext cx="715963" cy="461244"/>
              <a:chOff x="3470" y="2840"/>
              <a:chExt cx="680" cy="472"/>
            </a:xfrm>
          </p:grpSpPr>
          <p:sp>
            <p:nvSpPr>
              <p:cNvPr id="34897"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98"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99"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00"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901"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1" name="Group 19"/>
            <p:cNvGrpSpPr>
              <a:grpSpLocks/>
            </p:cNvGrpSpPr>
            <p:nvPr/>
          </p:nvGrpSpPr>
          <p:grpSpPr bwMode="auto">
            <a:xfrm rot="16200000" flipV="1">
              <a:off x="7627684" y="2292490"/>
              <a:ext cx="715963" cy="461244"/>
              <a:chOff x="3470" y="2840"/>
              <a:chExt cx="680" cy="472"/>
            </a:xfrm>
          </p:grpSpPr>
          <p:sp>
            <p:nvSpPr>
              <p:cNvPr id="34892"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93"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94"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95"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96"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2" name="Group 19"/>
            <p:cNvGrpSpPr>
              <a:grpSpLocks/>
            </p:cNvGrpSpPr>
            <p:nvPr/>
          </p:nvGrpSpPr>
          <p:grpSpPr bwMode="auto">
            <a:xfrm rot="16200000" flipV="1">
              <a:off x="7627685" y="1432951"/>
              <a:ext cx="715963" cy="461244"/>
              <a:chOff x="3470" y="2840"/>
              <a:chExt cx="680" cy="472"/>
            </a:xfrm>
          </p:grpSpPr>
          <p:sp>
            <p:nvSpPr>
              <p:cNvPr id="34887"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88"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89"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90"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91"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3" name="Group 19"/>
            <p:cNvGrpSpPr>
              <a:grpSpLocks/>
            </p:cNvGrpSpPr>
            <p:nvPr/>
          </p:nvGrpSpPr>
          <p:grpSpPr bwMode="auto">
            <a:xfrm rot="16200000" flipV="1">
              <a:off x="7627683" y="3195435"/>
              <a:ext cx="715963" cy="461244"/>
              <a:chOff x="3470" y="2840"/>
              <a:chExt cx="680" cy="472"/>
            </a:xfrm>
          </p:grpSpPr>
          <p:sp>
            <p:nvSpPr>
              <p:cNvPr id="34882"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83"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84"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85"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86"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4" name="Group 19"/>
            <p:cNvGrpSpPr>
              <a:grpSpLocks/>
            </p:cNvGrpSpPr>
            <p:nvPr/>
          </p:nvGrpSpPr>
          <p:grpSpPr bwMode="auto">
            <a:xfrm>
              <a:off x="6220738" y="722853"/>
              <a:ext cx="715963" cy="461244"/>
              <a:chOff x="3470" y="2840"/>
              <a:chExt cx="680" cy="472"/>
            </a:xfrm>
          </p:grpSpPr>
          <p:sp>
            <p:nvSpPr>
              <p:cNvPr id="34877"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78"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79"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80"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81"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5" name="Group 19"/>
            <p:cNvGrpSpPr>
              <a:grpSpLocks/>
            </p:cNvGrpSpPr>
            <p:nvPr/>
          </p:nvGrpSpPr>
          <p:grpSpPr bwMode="auto">
            <a:xfrm>
              <a:off x="6969649" y="3495522"/>
              <a:ext cx="715963" cy="461244"/>
              <a:chOff x="3470" y="2840"/>
              <a:chExt cx="680" cy="472"/>
            </a:xfrm>
          </p:grpSpPr>
          <p:sp>
            <p:nvSpPr>
              <p:cNvPr id="34872"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73"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74"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75"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76"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6" name="Group 19"/>
            <p:cNvGrpSpPr>
              <a:grpSpLocks/>
            </p:cNvGrpSpPr>
            <p:nvPr/>
          </p:nvGrpSpPr>
          <p:grpSpPr bwMode="auto">
            <a:xfrm rot="3000000" flipV="1">
              <a:off x="7029313" y="722853"/>
              <a:ext cx="715963" cy="461244"/>
              <a:chOff x="3470" y="2840"/>
              <a:chExt cx="680" cy="472"/>
            </a:xfrm>
          </p:grpSpPr>
          <p:sp>
            <p:nvSpPr>
              <p:cNvPr id="34867"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68"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69"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70"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71"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7" name="Group 19"/>
            <p:cNvGrpSpPr>
              <a:grpSpLocks/>
            </p:cNvGrpSpPr>
            <p:nvPr/>
          </p:nvGrpSpPr>
          <p:grpSpPr bwMode="auto">
            <a:xfrm rot="16200000" flipV="1">
              <a:off x="6087739" y="4886124"/>
              <a:ext cx="715963" cy="461244"/>
              <a:chOff x="3470" y="2840"/>
              <a:chExt cx="680" cy="472"/>
            </a:xfrm>
          </p:grpSpPr>
          <p:sp>
            <p:nvSpPr>
              <p:cNvPr id="34862"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63"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64"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65"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66"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8" name="Group 19"/>
            <p:cNvGrpSpPr>
              <a:grpSpLocks/>
            </p:cNvGrpSpPr>
            <p:nvPr/>
          </p:nvGrpSpPr>
          <p:grpSpPr bwMode="auto">
            <a:xfrm>
              <a:off x="7027976" y="4431236"/>
              <a:ext cx="715963" cy="461244"/>
              <a:chOff x="3470" y="2840"/>
              <a:chExt cx="680" cy="472"/>
            </a:xfrm>
          </p:grpSpPr>
          <p:sp>
            <p:nvSpPr>
              <p:cNvPr id="34857"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58"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59"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60"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61"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39" name="Group 19"/>
            <p:cNvGrpSpPr>
              <a:grpSpLocks/>
            </p:cNvGrpSpPr>
            <p:nvPr/>
          </p:nvGrpSpPr>
          <p:grpSpPr bwMode="auto">
            <a:xfrm rot="3000000" flipV="1">
              <a:off x="7858306" y="4617671"/>
              <a:ext cx="715963" cy="461244"/>
              <a:chOff x="3470" y="2840"/>
              <a:chExt cx="680" cy="472"/>
            </a:xfrm>
          </p:grpSpPr>
          <p:sp>
            <p:nvSpPr>
              <p:cNvPr id="34852"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53"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54"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55"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56"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40" name="Group 19"/>
            <p:cNvGrpSpPr>
              <a:grpSpLocks/>
            </p:cNvGrpSpPr>
            <p:nvPr/>
          </p:nvGrpSpPr>
          <p:grpSpPr bwMode="auto">
            <a:xfrm rot="16200000" flipV="1">
              <a:off x="7965894" y="5317459"/>
              <a:ext cx="715963" cy="461244"/>
              <a:chOff x="3470" y="2840"/>
              <a:chExt cx="680" cy="472"/>
            </a:xfrm>
          </p:grpSpPr>
          <p:sp>
            <p:nvSpPr>
              <p:cNvPr id="34847"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48"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49"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50"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51"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nvGrpSpPr>
            <p:cNvPr id="34841" name="Group 19"/>
            <p:cNvGrpSpPr>
              <a:grpSpLocks/>
            </p:cNvGrpSpPr>
            <p:nvPr/>
          </p:nvGrpSpPr>
          <p:grpSpPr bwMode="auto">
            <a:xfrm flipV="1">
              <a:off x="7057038" y="5299521"/>
              <a:ext cx="715963" cy="461244"/>
              <a:chOff x="3470" y="2840"/>
              <a:chExt cx="680" cy="472"/>
            </a:xfrm>
          </p:grpSpPr>
          <p:sp>
            <p:nvSpPr>
              <p:cNvPr id="34842" name="Oval 20"/>
              <p:cNvSpPr>
                <a:spLocks noChangeArrowheads="1"/>
              </p:cNvSpPr>
              <p:nvPr/>
            </p:nvSpPr>
            <p:spPr bwMode="auto">
              <a:xfrm>
                <a:off x="3470" y="3125"/>
                <a:ext cx="166" cy="187"/>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43" name="Oval 21"/>
              <p:cNvSpPr>
                <a:spLocks noChangeArrowheads="1"/>
              </p:cNvSpPr>
              <p:nvPr/>
            </p:nvSpPr>
            <p:spPr bwMode="auto">
              <a:xfrm>
                <a:off x="3984" y="3123"/>
                <a:ext cx="166" cy="186"/>
              </a:xfrm>
              <a:prstGeom prst="ellipse">
                <a:avLst/>
              </a:prstGeom>
              <a:gradFill rotWithShape="1">
                <a:gsLst>
                  <a:gs pos="0">
                    <a:schemeClr val="bg1"/>
                  </a:gs>
                  <a:gs pos="100000">
                    <a:srgbClr val="8DC6FF"/>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sp>
            <p:nvSpPr>
              <p:cNvPr id="34844" name="Line 22"/>
              <p:cNvSpPr>
                <a:spLocks noChangeShapeType="1"/>
              </p:cNvSpPr>
              <p:nvPr/>
            </p:nvSpPr>
            <p:spPr bwMode="auto">
              <a:xfrm flipV="1">
                <a:off x="3608" y="3026"/>
                <a:ext cx="125"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45" name="Line 23"/>
              <p:cNvSpPr>
                <a:spLocks noChangeShapeType="1"/>
              </p:cNvSpPr>
              <p:nvPr/>
            </p:nvSpPr>
            <p:spPr bwMode="auto">
              <a:xfrm flipH="1" flipV="1">
                <a:off x="3876" y="3042"/>
                <a:ext cx="124" cy="124"/>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4846" name="Oval 24"/>
              <p:cNvSpPr>
                <a:spLocks noChangeArrowheads="1"/>
              </p:cNvSpPr>
              <p:nvPr/>
            </p:nvSpPr>
            <p:spPr bwMode="auto">
              <a:xfrm>
                <a:off x="3699" y="2840"/>
                <a:ext cx="213" cy="236"/>
              </a:xfrm>
              <a:prstGeom prst="ellipse">
                <a:avLst/>
              </a:prstGeom>
              <a:gradFill rotWithShape="1">
                <a:gsLst>
                  <a:gs pos="0">
                    <a:schemeClr val="bg1"/>
                  </a:gs>
                  <a:gs pos="100000">
                    <a:srgbClr val="FF7C80"/>
                  </a:gs>
                </a:gsLst>
                <a:path path="rect">
                  <a:fillToRect l="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endParaRPr lang="en-US" sz="1800"/>
              </a:p>
            </p:txBody>
          </p:sp>
        </p:grpSp>
      </p:grpSp>
      <p:sp>
        <p:nvSpPr>
          <p:cNvPr id="34823" name="TextBox 177154"/>
          <p:cNvSpPr txBox="1">
            <a:spLocks noChangeArrowheads="1"/>
          </p:cNvSpPr>
          <p:nvPr/>
        </p:nvSpPr>
        <p:spPr bwMode="auto">
          <a:xfrm>
            <a:off x="2270125" y="2024063"/>
            <a:ext cx="717550" cy="123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CA" sz="7200" dirty="0"/>
              <a:t>+</a:t>
            </a:r>
          </a:p>
        </p:txBody>
      </p:sp>
      <p:cxnSp>
        <p:nvCxnSpPr>
          <p:cNvPr id="177157" name="Straight Arrow Connector 177156"/>
          <p:cNvCxnSpPr/>
          <p:nvPr/>
        </p:nvCxnSpPr>
        <p:spPr>
          <a:xfrm>
            <a:off x="4676775" y="2667000"/>
            <a:ext cx="1171575"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4825" name="TextBox 177157"/>
          <p:cNvSpPr txBox="1">
            <a:spLocks noChangeArrowheads="1"/>
          </p:cNvSpPr>
          <p:nvPr/>
        </p:nvSpPr>
        <p:spPr bwMode="auto">
          <a:xfrm>
            <a:off x="307585" y="5209811"/>
            <a:ext cx="860393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marL="0" indent="0" eaLnBrk="1" hangingPunct="1">
              <a:lnSpc>
                <a:spcPct val="80000"/>
              </a:lnSpc>
              <a:buFontTx/>
              <a:buNone/>
            </a:pPr>
            <a:r>
              <a:rPr lang="en-US" sz="2000" dirty="0">
                <a:latin typeface="+mn-lt"/>
              </a:rPr>
              <a:t>This maximizes the entropy (motional freedom) of the water and therefore contributes to the stability of the system.</a:t>
            </a:r>
          </a:p>
          <a:p>
            <a:pPr marL="0" indent="0" eaLnBrk="1" hangingPunct="1">
              <a:lnSpc>
                <a:spcPct val="80000"/>
              </a:lnSpc>
            </a:pPr>
            <a:endParaRPr lang="en-US" sz="2000" dirty="0">
              <a:latin typeface="+mn-lt"/>
            </a:endParaRPr>
          </a:p>
          <a:p>
            <a:pPr marL="0" indent="0" eaLnBrk="1" hangingPunct="1">
              <a:lnSpc>
                <a:spcPct val="80000"/>
              </a:lnSpc>
              <a:buFontTx/>
              <a:buNone/>
            </a:pPr>
            <a:r>
              <a:rPr lang="en-US" sz="2000" dirty="0">
                <a:latin typeface="+mn-lt"/>
              </a:rPr>
              <a:t>The clumping of the hydrophobic molecules is known as the </a:t>
            </a:r>
            <a:r>
              <a:rPr lang="en-US" sz="2000" b="1" dirty="0">
                <a:latin typeface="+mn-lt"/>
              </a:rPr>
              <a:t>hydrophobic effect</a:t>
            </a:r>
            <a:r>
              <a:rPr lang="en-US" sz="2000" dirty="0">
                <a:latin typeface="+mn-lt"/>
              </a:rPr>
              <a:t>.  What drives the process is maximizing the entropy of the system.</a:t>
            </a:r>
          </a:p>
        </p:txBody>
      </p:sp>
      <p:sp>
        <p:nvSpPr>
          <p:cNvPr id="2" name="TextBox 1"/>
          <p:cNvSpPr txBox="1"/>
          <p:nvPr/>
        </p:nvSpPr>
        <p:spPr>
          <a:xfrm>
            <a:off x="304908" y="627395"/>
            <a:ext cx="2762065" cy="707886"/>
          </a:xfrm>
          <a:prstGeom prst="rect">
            <a:avLst/>
          </a:prstGeom>
          <a:noFill/>
        </p:spPr>
        <p:txBody>
          <a:bodyPr wrap="square" rtlCol="0">
            <a:spAutoFit/>
          </a:bodyPr>
          <a:lstStyle/>
          <a:p>
            <a:r>
              <a:rPr lang="en-US" sz="2000" i="1" dirty="0" smtClean="0"/>
              <a:t>Hydrophobic, non polar molecule</a:t>
            </a:r>
            <a:endParaRPr lang="en-US" sz="2000" i="1" dirty="0"/>
          </a:p>
        </p:txBody>
      </p:sp>
      <p:sp>
        <p:nvSpPr>
          <p:cNvPr id="5" name="TextBox 4"/>
          <p:cNvSpPr txBox="1"/>
          <p:nvPr/>
        </p:nvSpPr>
        <p:spPr>
          <a:xfrm>
            <a:off x="4273167" y="1011327"/>
            <a:ext cx="1939968" cy="400110"/>
          </a:xfrm>
          <a:prstGeom prst="rect">
            <a:avLst/>
          </a:prstGeom>
          <a:noFill/>
        </p:spPr>
        <p:txBody>
          <a:bodyPr wrap="square" rtlCol="0">
            <a:spAutoFit/>
          </a:bodyPr>
          <a:lstStyle/>
          <a:p>
            <a:r>
              <a:rPr lang="en-US" sz="2000" i="1" dirty="0">
                <a:solidFill>
                  <a:srgbClr val="0070C0"/>
                </a:solidFill>
              </a:rPr>
              <a:t>w</a:t>
            </a:r>
            <a:r>
              <a:rPr lang="en-US" sz="2000" i="1" dirty="0" smtClean="0">
                <a:solidFill>
                  <a:srgbClr val="0070C0"/>
                </a:solidFill>
              </a:rPr>
              <a:t>ater molecules</a:t>
            </a:r>
            <a:endParaRPr lang="en-US" sz="2000" i="1" dirty="0">
              <a:solidFill>
                <a:srgbClr val="0070C0"/>
              </a:solidFill>
            </a:endParaRPr>
          </a:p>
        </p:txBody>
      </p:sp>
      <p:sp>
        <p:nvSpPr>
          <p:cNvPr id="3" name="Curved Left Arrow 2"/>
          <p:cNvSpPr/>
          <p:nvPr/>
        </p:nvSpPr>
        <p:spPr>
          <a:xfrm>
            <a:off x="1408931" y="963304"/>
            <a:ext cx="704032" cy="120864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tx1"/>
              </a:solidFill>
            </a:endParaRPr>
          </a:p>
        </p:txBody>
      </p:sp>
      <p:sp>
        <p:nvSpPr>
          <p:cNvPr id="7" name="Curved Left Arrow 6"/>
          <p:cNvSpPr/>
          <p:nvPr/>
        </p:nvSpPr>
        <p:spPr>
          <a:xfrm>
            <a:off x="4457700" y="1491258"/>
            <a:ext cx="804862" cy="788194"/>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tx1"/>
              </a:solidFill>
            </a:endParaRPr>
          </a:p>
        </p:txBody>
      </p:sp>
      <p:sp>
        <p:nvSpPr>
          <p:cNvPr id="10" name="Curved Right Arrow 9"/>
          <p:cNvSpPr/>
          <p:nvPr/>
        </p:nvSpPr>
        <p:spPr>
          <a:xfrm>
            <a:off x="5435125" y="1414219"/>
            <a:ext cx="675118" cy="817575"/>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tx1"/>
              </a:solidFill>
            </a:endParaRPr>
          </a:p>
        </p:txBody>
      </p:sp>
    </p:spTree>
    <p:extLst>
      <p:ext uri="{BB962C8B-B14F-4D97-AF65-F5344CB8AC3E}">
        <p14:creationId xmlns:p14="http://schemas.microsoft.com/office/powerpoint/2010/main" val="32868513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1584446" y="329495"/>
            <a:ext cx="5919634"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4400" dirty="0">
                <a:solidFill>
                  <a:srgbClr val="0070C0"/>
                </a:solidFill>
                <a:latin typeface="+mn-lt"/>
                <a:cs typeface="Calibri" pitchFamily="34" charset="0"/>
              </a:rPr>
              <a:t>The hydrophobic effect</a:t>
            </a:r>
          </a:p>
        </p:txBody>
      </p:sp>
      <p:sp>
        <p:nvSpPr>
          <p:cNvPr id="5123" name="Rectangle 6"/>
          <p:cNvSpPr>
            <a:spLocks noChangeArrowheads="1"/>
          </p:cNvSpPr>
          <p:nvPr/>
        </p:nvSpPr>
        <p:spPr bwMode="auto">
          <a:xfrm>
            <a:off x="304800" y="1295400"/>
            <a:ext cx="807720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800" dirty="0">
                <a:latin typeface="+mn-lt"/>
                <a:cs typeface="Calibri" pitchFamily="34" charset="0"/>
              </a:rPr>
              <a:t>The term </a:t>
            </a:r>
            <a:r>
              <a:rPr lang="en-US" sz="2800" dirty="0">
                <a:solidFill>
                  <a:srgbClr val="0070C0"/>
                </a:solidFill>
                <a:latin typeface="+mn-lt"/>
                <a:cs typeface="Calibri" pitchFamily="34" charset="0"/>
              </a:rPr>
              <a:t>hydrophobic effect </a:t>
            </a:r>
            <a:r>
              <a:rPr lang="en-US" sz="2800" dirty="0">
                <a:latin typeface="+mn-lt"/>
                <a:cs typeface="Calibri" pitchFamily="34" charset="0"/>
              </a:rPr>
              <a:t>is simply a name for the observation that burying nonpolar groups away from water increases system stability.</a:t>
            </a:r>
          </a:p>
        </p:txBody>
      </p:sp>
      <p:sp>
        <p:nvSpPr>
          <p:cNvPr id="5124" name="Rectangle 20"/>
          <p:cNvSpPr>
            <a:spLocks noChangeArrowheads="1"/>
          </p:cNvSpPr>
          <p:nvPr/>
        </p:nvSpPr>
        <p:spPr bwMode="auto">
          <a:xfrm>
            <a:off x="492125" y="2819400"/>
            <a:ext cx="865187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dirty="0">
                <a:latin typeface="+mn-lt"/>
                <a:cs typeface="Calibri" pitchFamily="34" charset="0"/>
              </a:rPr>
              <a:t>Nature uses this phenomenon to help build and a stabilize biological structures</a:t>
            </a:r>
          </a:p>
        </p:txBody>
      </p:sp>
      <p:sp>
        <p:nvSpPr>
          <p:cNvPr id="5125" name="Text Box 21"/>
          <p:cNvSpPr txBox="1">
            <a:spLocks noChangeArrowheads="1"/>
          </p:cNvSpPr>
          <p:nvPr/>
        </p:nvSpPr>
        <p:spPr bwMode="auto">
          <a:xfrm>
            <a:off x="822325" y="3889375"/>
            <a:ext cx="62869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000" b="1">
                <a:solidFill>
                  <a:schemeClr val="tx1"/>
                </a:solidFill>
                <a:latin typeface="Century Gothic" charset="0"/>
                <a:ea typeface="ＭＳ Ｐゴシック" pitchFamily="34" charset="-128"/>
              </a:defRPr>
            </a:lvl1pPr>
            <a:lvl2pPr marL="742950" indent="-285750">
              <a:defRPr sz="2000" b="1">
                <a:solidFill>
                  <a:schemeClr val="tx1"/>
                </a:solidFill>
                <a:latin typeface="Century Gothic" charset="0"/>
                <a:ea typeface="ＭＳ Ｐゴシック" pitchFamily="34" charset="-128"/>
              </a:defRPr>
            </a:lvl2pPr>
            <a:lvl3pPr marL="1143000" indent="-228600">
              <a:defRPr sz="2000" b="1">
                <a:solidFill>
                  <a:schemeClr val="tx1"/>
                </a:solidFill>
                <a:latin typeface="Century Gothic" charset="0"/>
                <a:ea typeface="ＭＳ Ｐゴシック" pitchFamily="34" charset="-128"/>
              </a:defRPr>
            </a:lvl3pPr>
            <a:lvl4pPr marL="1600200" indent="-228600">
              <a:defRPr sz="2000" b="1">
                <a:solidFill>
                  <a:schemeClr val="tx1"/>
                </a:solidFill>
                <a:latin typeface="Century Gothic" charset="0"/>
                <a:ea typeface="ＭＳ Ｐゴシック" pitchFamily="34" charset="-128"/>
              </a:defRPr>
            </a:lvl4pPr>
            <a:lvl5pPr marL="2057400" indent="-228600">
              <a:defRPr sz="2000" b="1">
                <a:solidFill>
                  <a:schemeClr val="tx1"/>
                </a:solidFill>
                <a:latin typeface="Century Gothic" charset="0"/>
                <a:ea typeface="ＭＳ Ｐゴシック" pitchFamily="34" charset="-128"/>
              </a:defRPr>
            </a:lvl5pPr>
            <a:lvl6pPr marL="2514600" indent="-228600" eaLnBrk="0" fontAlgn="base" hangingPunct="0">
              <a:spcBef>
                <a:spcPct val="0"/>
              </a:spcBef>
              <a:spcAft>
                <a:spcPct val="0"/>
              </a:spcAft>
              <a:defRPr sz="2000" b="1">
                <a:solidFill>
                  <a:schemeClr val="tx1"/>
                </a:solidFill>
                <a:latin typeface="Century Gothic" charset="0"/>
                <a:ea typeface="ＭＳ Ｐゴシック" pitchFamily="34" charset="-128"/>
              </a:defRPr>
            </a:lvl6pPr>
            <a:lvl7pPr marL="2971800" indent="-228600" eaLnBrk="0" fontAlgn="base" hangingPunct="0">
              <a:spcBef>
                <a:spcPct val="0"/>
              </a:spcBef>
              <a:spcAft>
                <a:spcPct val="0"/>
              </a:spcAft>
              <a:defRPr sz="2000" b="1">
                <a:solidFill>
                  <a:schemeClr val="tx1"/>
                </a:solidFill>
                <a:latin typeface="Century Gothic" charset="0"/>
                <a:ea typeface="ＭＳ Ｐゴシック" pitchFamily="34" charset="-128"/>
              </a:defRPr>
            </a:lvl7pPr>
            <a:lvl8pPr marL="3429000" indent="-228600" eaLnBrk="0" fontAlgn="base" hangingPunct="0">
              <a:spcBef>
                <a:spcPct val="0"/>
              </a:spcBef>
              <a:spcAft>
                <a:spcPct val="0"/>
              </a:spcAft>
              <a:defRPr sz="2000" b="1">
                <a:solidFill>
                  <a:schemeClr val="tx1"/>
                </a:solidFill>
                <a:latin typeface="Century Gothic" charset="0"/>
                <a:ea typeface="ＭＳ Ｐゴシック" pitchFamily="34" charset="-128"/>
              </a:defRPr>
            </a:lvl8pPr>
            <a:lvl9pPr marL="3886200" indent="-228600" eaLnBrk="0" fontAlgn="base" hangingPunct="0">
              <a:spcBef>
                <a:spcPct val="0"/>
              </a:spcBef>
              <a:spcAft>
                <a:spcPct val="0"/>
              </a:spcAft>
              <a:defRPr sz="2000" b="1">
                <a:solidFill>
                  <a:schemeClr val="tx1"/>
                </a:solidFill>
                <a:latin typeface="Century Gothic" charset="0"/>
                <a:ea typeface="ＭＳ Ｐゴシック" pitchFamily="34" charset="-128"/>
              </a:defRPr>
            </a:lvl9pPr>
          </a:lstStyle>
          <a:p>
            <a:r>
              <a:rPr lang="en-US" sz="2400">
                <a:latin typeface="+mn-lt"/>
                <a:cs typeface="Calibri" pitchFamily="34" charset="0"/>
              </a:rPr>
              <a:t>eg.</a:t>
            </a:r>
          </a:p>
        </p:txBody>
      </p:sp>
      <p:sp>
        <p:nvSpPr>
          <p:cNvPr id="5126" name="Text Box 22"/>
          <p:cNvSpPr txBox="1">
            <a:spLocks noChangeArrowheads="1"/>
          </p:cNvSpPr>
          <p:nvPr/>
        </p:nvSpPr>
        <p:spPr bwMode="auto">
          <a:xfrm>
            <a:off x="1371600" y="3886200"/>
            <a:ext cx="216597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000" b="1">
                <a:solidFill>
                  <a:schemeClr val="tx1"/>
                </a:solidFill>
                <a:latin typeface="Century Gothic" charset="0"/>
                <a:ea typeface="ＭＳ Ｐゴシック" pitchFamily="34" charset="-128"/>
              </a:defRPr>
            </a:lvl1pPr>
            <a:lvl2pPr marL="742950" indent="-285750">
              <a:defRPr sz="2000" b="1">
                <a:solidFill>
                  <a:schemeClr val="tx1"/>
                </a:solidFill>
                <a:latin typeface="Century Gothic" charset="0"/>
                <a:ea typeface="ＭＳ Ｐゴシック" pitchFamily="34" charset="-128"/>
              </a:defRPr>
            </a:lvl2pPr>
            <a:lvl3pPr marL="1143000" indent="-228600">
              <a:defRPr sz="2000" b="1">
                <a:solidFill>
                  <a:schemeClr val="tx1"/>
                </a:solidFill>
                <a:latin typeface="Century Gothic" charset="0"/>
                <a:ea typeface="ＭＳ Ｐゴシック" pitchFamily="34" charset="-128"/>
              </a:defRPr>
            </a:lvl3pPr>
            <a:lvl4pPr marL="1600200" indent="-228600">
              <a:defRPr sz="2000" b="1">
                <a:solidFill>
                  <a:schemeClr val="tx1"/>
                </a:solidFill>
                <a:latin typeface="Century Gothic" charset="0"/>
                <a:ea typeface="ＭＳ Ｐゴシック" pitchFamily="34" charset="-128"/>
              </a:defRPr>
            </a:lvl4pPr>
            <a:lvl5pPr marL="2057400" indent="-228600">
              <a:defRPr sz="2000" b="1">
                <a:solidFill>
                  <a:schemeClr val="tx1"/>
                </a:solidFill>
                <a:latin typeface="Century Gothic" charset="0"/>
                <a:ea typeface="ＭＳ Ｐゴシック" pitchFamily="34" charset="-128"/>
              </a:defRPr>
            </a:lvl5pPr>
            <a:lvl6pPr marL="2514600" indent="-228600" eaLnBrk="0" fontAlgn="base" hangingPunct="0">
              <a:spcBef>
                <a:spcPct val="0"/>
              </a:spcBef>
              <a:spcAft>
                <a:spcPct val="0"/>
              </a:spcAft>
              <a:defRPr sz="2000" b="1">
                <a:solidFill>
                  <a:schemeClr val="tx1"/>
                </a:solidFill>
                <a:latin typeface="Century Gothic" charset="0"/>
                <a:ea typeface="ＭＳ Ｐゴシック" pitchFamily="34" charset="-128"/>
              </a:defRPr>
            </a:lvl6pPr>
            <a:lvl7pPr marL="2971800" indent="-228600" eaLnBrk="0" fontAlgn="base" hangingPunct="0">
              <a:spcBef>
                <a:spcPct val="0"/>
              </a:spcBef>
              <a:spcAft>
                <a:spcPct val="0"/>
              </a:spcAft>
              <a:defRPr sz="2000" b="1">
                <a:solidFill>
                  <a:schemeClr val="tx1"/>
                </a:solidFill>
                <a:latin typeface="Century Gothic" charset="0"/>
                <a:ea typeface="ＭＳ Ｐゴシック" pitchFamily="34" charset="-128"/>
              </a:defRPr>
            </a:lvl7pPr>
            <a:lvl8pPr marL="3429000" indent="-228600" eaLnBrk="0" fontAlgn="base" hangingPunct="0">
              <a:spcBef>
                <a:spcPct val="0"/>
              </a:spcBef>
              <a:spcAft>
                <a:spcPct val="0"/>
              </a:spcAft>
              <a:defRPr sz="2000" b="1">
                <a:solidFill>
                  <a:schemeClr val="tx1"/>
                </a:solidFill>
                <a:latin typeface="Century Gothic" charset="0"/>
                <a:ea typeface="ＭＳ Ｐゴシック" pitchFamily="34" charset="-128"/>
              </a:defRPr>
            </a:lvl8pPr>
            <a:lvl9pPr marL="3886200" indent="-228600" eaLnBrk="0" fontAlgn="base" hangingPunct="0">
              <a:spcBef>
                <a:spcPct val="0"/>
              </a:spcBef>
              <a:spcAft>
                <a:spcPct val="0"/>
              </a:spcAft>
              <a:defRPr sz="2000" b="1">
                <a:solidFill>
                  <a:schemeClr val="tx1"/>
                </a:solidFill>
                <a:latin typeface="Century Gothic" charset="0"/>
                <a:ea typeface="ＭＳ Ｐゴシック" pitchFamily="34" charset="-128"/>
              </a:defRPr>
            </a:lvl9pPr>
          </a:lstStyle>
          <a:p>
            <a:r>
              <a:rPr lang="en-US" sz="2400">
                <a:latin typeface="+mn-lt"/>
                <a:cs typeface="Calibri" pitchFamily="34" charset="0"/>
              </a:rPr>
              <a:t>Lipid bilayers</a:t>
            </a:r>
          </a:p>
        </p:txBody>
      </p:sp>
      <p:sp>
        <p:nvSpPr>
          <p:cNvPr id="5127" name="Text Box 23"/>
          <p:cNvSpPr txBox="1">
            <a:spLocks noChangeArrowheads="1"/>
          </p:cNvSpPr>
          <p:nvPr/>
        </p:nvSpPr>
        <p:spPr bwMode="auto">
          <a:xfrm>
            <a:off x="1371600" y="4343400"/>
            <a:ext cx="317266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000" b="1">
                <a:solidFill>
                  <a:schemeClr val="tx1"/>
                </a:solidFill>
                <a:latin typeface="Century Gothic" charset="0"/>
                <a:ea typeface="ＭＳ Ｐゴシック" pitchFamily="34" charset="-128"/>
              </a:defRPr>
            </a:lvl1pPr>
            <a:lvl2pPr marL="742950" indent="-285750">
              <a:defRPr sz="2000" b="1">
                <a:solidFill>
                  <a:schemeClr val="tx1"/>
                </a:solidFill>
                <a:latin typeface="Century Gothic" charset="0"/>
                <a:ea typeface="ＭＳ Ｐゴシック" pitchFamily="34" charset="-128"/>
              </a:defRPr>
            </a:lvl2pPr>
            <a:lvl3pPr marL="1143000" indent="-228600">
              <a:defRPr sz="2000" b="1">
                <a:solidFill>
                  <a:schemeClr val="tx1"/>
                </a:solidFill>
                <a:latin typeface="Century Gothic" charset="0"/>
                <a:ea typeface="ＭＳ Ｐゴシック" pitchFamily="34" charset="-128"/>
              </a:defRPr>
            </a:lvl3pPr>
            <a:lvl4pPr marL="1600200" indent="-228600">
              <a:defRPr sz="2000" b="1">
                <a:solidFill>
                  <a:schemeClr val="tx1"/>
                </a:solidFill>
                <a:latin typeface="Century Gothic" charset="0"/>
                <a:ea typeface="ＭＳ Ｐゴシック" pitchFamily="34" charset="-128"/>
              </a:defRPr>
            </a:lvl4pPr>
            <a:lvl5pPr marL="2057400" indent="-228600">
              <a:defRPr sz="2000" b="1">
                <a:solidFill>
                  <a:schemeClr val="tx1"/>
                </a:solidFill>
                <a:latin typeface="Century Gothic" charset="0"/>
                <a:ea typeface="ＭＳ Ｐゴシック" pitchFamily="34" charset="-128"/>
              </a:defRPr>
            </a:lvl5pPr>
            <a:lvl6pPr marL="2514600" indent="-228600" eaLnBrk="0" fontAlgn="base" hangingPunct="0">
              <a:spcBef>
                <a:spcPct val="0"/>
              </a:spcBef>
              <a:spcAft>
                <a:spcPct val="0"/>
              </a:spcAft>
              <a:defRPr sz="2000" b="1">
                <a:solidFill>
                  <a:schemeClr val="tx1"/>
                </a:solidFill>
                <a:latin typeface="Century Gothic" charset="0"/>
                <a:ea typeface="ＭＳ Ｐゴシック" pitchFamily="34" charset="-128"/>
              </a:defRPr>
            </a:lvl6pPr>
            <a:lvl7pPr marL="2971800" indent="-228600" eaLnBrk="0" fontAlgn="base" hangingPunct="0">
              <a:spcBef>
                <a:spcPct val="0"/>
              </a:spcBef>
              <a:spcAft>
                <a:spcPct val="0"/>
              </a:spcAft>
              <a:defRPr sz="2000" b="1">
                <a:solidFill>
                  <a:schemeClr val="tx1"/>
                </a:solidFill>
                <a:latin typeface="Century Gothic" charset="0"/>
                <a:ea typeface="ＭＳ Ｐゴシック" pitchFamily="34" charset="-128"/>
              </a:defRPr>
            </a:lvl7pPr>
            <a:lvl8pPr marL="3429000" indent="-228600" eaLnBrk="0" fontAlgn="base" hangingPunct="0">
              <a:spcBef>
                <a:spcPct val="0"/>
              </a:spcBef>
              <a:spcAft>
                <a:spcPct val="0"/>
              </a:spcAft>
              <a:defRPr sz="2000" b="1">
                <a:solidFill>
                  <a:schemeClr val="tx1"/>
                </a:solidFill>
                <a:latin typeface="Century Gothic" charset="0"/>
                <a:ea typeface="ＭＳ Ｐゴシック" pitchFamily="34" charset="-128"/>
              </a:defRPr>
            </a:lvl8pPr>
            <a:lvl9pPr marL="3886200" indent="-228600" eaLnBrk="0" fontAlgn="base" hangingPunct="0">
              <a:spcBef>
                <a:spcPct val="0"/>
              </a:spcBef>
              <a:spcAft>
                <a:spcPct val="0"/>
              </a:spcAft>
              <a:defRPr sz="2000" b="1">
                <a:solidFill>
                  <a:schemeClr val="tx1"/>
                </a:solidFill>
                <a:latin typeface="Century Gothic" charset="0"/>
                <a:ea typeface="ＭＳ Ｐゴシック" pitchFamily="34" charset="-128"/>
              </a:defRPr>
            </a:lvl9pPr>
          </a:lstStyle>
          <a:p>
            <a:r>
              <a:rPr lang="en-US" sz="2400" dirty="0">
                <a:latin typeface="+mn-lt"/>
                <a:cs typeface="Calibri" pitchFamily="34" charset="0"/>
              </a:rPr>
              <a:t>Folded polypeptides</a:t>
            </a:r>
          </a:p>
        </p:txBody>
      </p:sp>
      <p:sp>
        <p:nvSpPr>
          <p:cNvPr id="5129" name="Text Box 25"/>
          <p:cNvSpPr txBox="1">
            <a:spLocks noChangeArrowheads="1"/>
          </p:cNvSpPr>
          <p:nvPr/>
        </p:nvSpPr>
        <p:spPr bwMode="auto">
          <a:xfrm>
            <a:off x="1371600" y="4876800"/>
            <a:ext cx="492154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000" b="1">
                <a:solidFill>
                  <a:schemeClr val="tx1"/>
                </a:solidFill>
                <a:latin typeface="Century Gothic" charset="0"/>
                <a:ea typeface="ＭＳ Ｐゴシック" pitchFamily="34" charset="-128"/>
              </a:defRPr>
            </a:lvl1pPr>
            <a:lvl2pPr marL="742950" indent="-285750">
              <a:defRPr sz="2000" b="1">
                <a:solidFill>
                  <a:schemeClr val="tx1"/>
                </a:solidFill>
                <a:latin typeface="Century Gothic" charset="0"/>
                <a:ea typeface="ＭＳ Ｐゴシック" pitchFamily="34" charset="-128"/>
              </a:defRPr>
            </a:lvl2pPr>
            <a:lvl3pPr marL="1143000" indent="-228600">
              <a:defRPr sz="2000" b="1">
                <a:solidFill>
                  <a:schemeClr val="tx1"/>
                </a:solidFill>
                <a:latin typeface="Century Gothic" charset="0"/>
                <a:ea typeface="ＭＳ Ｐゴシック" pitchFamily="34" charset="-128"/>
              </a:defRPr>
            </a:lvl3pPr>
            <a:lvl4pPr marL="1600200" indent="-228600">
              <a:defRPr sz="2000" b="1">
                <a:solidFill>
                  <a:schemeClr val="tx1"/>
                </a:solidFill>
                <a:latin typeface="Century Gothic" charset="0"/>
                <a:ea typeface="ＭＳ Ｐゴシック" pitchFamily="34" charset="-128"/>
              </a:defRPr>
            </a:lvl4pPr>
            <a:lvl5pPr marL="2057400" indent="-228600">
              <a:defRPr sz="2000" b="1">
                <a:solidFill>
                  <a:schemeClr val="tx1"/>
                </a:solidFill>
                <a:latin typeface="Century Gothic" charset="0"/>
                <a:ea typeface="ＭＳ Ｐゴシック" pitchFamily="34" charset="-128"/>
              </a:defRPr>
            </a:lvl5pPr>
            <a:lvl6pPr marL="2514600" indent="-228600" eaLnBrk="0" fontAlgn="base" hangingPunct="0">
              <a:spcBef>
                <a:spcPct val="0"/>
              </a:spcBef>
              <a:spcAft>
                <a:spcPct val="0"/>
              </a:spcAft>
              <a:defRPr sz="2000" b="1">
                <a:solidFill>
                  <a:schemeClr val="tx1"/>
                </a:solidFill>
                <a:latin typeface="Century Gothic" charset="0"/>
                <a:ea typeface="ＭＳ Ｐゴシック" pitchFamily="34" charset="-128"/>
              </a:defRPr>
            </a:lvl6pPr>
            <a:lvl7pPr marL="2971800" indent="-228600" eaLnBrk="0" fontAlgn="base" hangingPunct="0">
              <a:spcBef>
                <a:spcPct val="0"/>
              </a:spcBef>
              <a:spcAft>
                <a:spcPct val="0"/>
              </a:spcAft>
              <a:defRPr sz="2000" b="1">
                <a:solidFill>
                  <a:schemeClr val="tx1"/>
                </a:solidFill>
                <a:latin typeface="Century Gothic" charset="0"/>
                <a:ea typeface="ＭＳ Ｐゴシック" pitchFamily="34" charset="-128"/>
              </a:defRPr>
            </a:lvl7pPr>
            <a:lvl8pPr marL="3429000" indent="-228600" eaLnBrk="0" fontAlgn="base" hangingPunct="0">
              <a:spcBef>
                <a:spcPct val="0"/>
              </a:spcBef>
              <a:spcAft>
                <a:spcPct val="0"/>
              </a:spcAft>
              <a:defRPr sz="2000" b="1">
                <a:solidFill>
                  <a:schemeClr val="tx1"/>
                </a:solidFill>
                <a:latin typeface="Century Gothic" charset="0"/>
                <a:ea typeface="ＭＳ Ｐゴシック" pitchFamily="34" charset="-128"/>
              </a:defRPr>
            </a:lvl8pPr>
            <a:lvl9pPr marL="3886200" indent="-228600" eaLnBrk="0" fontAlgn="base" hangingPunct="0">
              <a:spcBef>
                <a:spcPct val="0"/>
              </a:spcBef>
              <a:spcAft>
                <a:spcPct val="0"/>
              </a:spcAft>
              <a:defRPr sz="2000" b="1">
                <a:solidFill>
                  <a:schemeClr val="tx1"/>
                </a:solidFill>
                <a:latin typeface="Century Gothic" charset="0"/>
                <a:ea typeface="ＭＳ Ｐゴシック" pitchFamily="34" charset="-128"/>
              </a:defRPr>
            </a:lvl9pPr>
          </a:lstStyle>
          <a:p>
            <a:r>
              <a:rPr lang="en-US" sz="2400" dirty="0">
                <a:latin typeface="+mn-lt"/>
                <a:cs typeface="Calibri" pitchFamily="34" charset="0"/>
              </a:rPr>
              <a:t>Quaternary structure of proteins</a:t>
            </a:r>
          </a:p>
        </p:txBody>
      </p:sp>
    </p:spTree>
    <p:extLst>
      <p:ext uri="{BB962C8B-B14F-4D97-AF65-F5344CB8AC3E}">
        <p14:creationId xmlns:p14="http://schemas.microsoft.com/office/powerpoint/2010/main" val="401904110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2482850" y="130175"/>
            <a:ext cx="6661150" cy="123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dirty="0">
                <a:latin typeface="+mn-lt"/>
              </a:rPr>
              <a:t>If purified phospholipids are mixed with water and allowed to come to a stable arrangement, which of the following would form?</a:t>
            </a:r>
          </a:p>
        </p:txBody>
      </p:sp>
      <p:grpSp>
        <p:nvGrpSpPr>
          <p:cNvPr id="36867" name="Group 3"/>
          <p:cNvGrpSpPr>
            <a:grpSpLocks/>
          </p:cNvGrpSpPr>
          <p:nvPr/>
        </p:nvGrpSpPr>
        <p:grpSpPr bwMode="auto">
          <a:xfrm>
            <a:off x="609600" y="1557338"/>
            <a:ext cx="1905000" cy="2057400"/>
            <a:chOff x="672" y="720"/>
            <a:chExt cx="1344" cy="1296"/>
          </a:xfrm>
        </p:grpSpPr>
        <p:grpSp>
          <p:nvGrpSpPr>
            <p:cNvPr id="38161" name="Group 4"/>
            <p:cNvGrpSpPr>
              <a:grpSpLocks/>
            </p:cNvGrpSpPr>
            <p:nvPr/>
          </p:nvGrpSpPr>
          <p:grpSpPr bwMode="auto">
            <a:xfrm>
              <a:off x="672" y="720"/>
              <a:ext cx="1344" cy="1296"/>
              <a:chOff x="336" y="1152"/>
              <a:chExt cx="2016" cy="1296"/>
            </a:xfrm>
          </p:grpSpPr>
          <p:sp>
            <p:nvSpPr>
              <p:cNvPr id="38203" name="AutoShape 5"/>
              <p:cNvSpPr>
                <a:spLocks noChangeArrowheads="1"/>
              </p:cNvSpPr>
              <p:nvPr/>
            </p:nvSpPr>
            <p:spPr bwMode="auto">
              <a:xfrm>
                <a:off x="336" y="1152"/>
                <a:ext cx="2016" cy="1296"/>
              </a:xfrm>
              <a:prstGeom prst="can">
                <a:avLst>
                  <a:gd name="adj" fmla="val 25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38204" name="Oval 6"/>
              <p:cNvSpPr>
                <a:spLocks noChangeArrowheads="1"/>
              </p:cNvSpPr>
              <p:nvPr/>
            </p:nvSpPr>
            <p:spPr bwMode="auto">
              <a:xfrm>
                <a:off x="336" y="1440"/>
                <a:ext cx="2016" cy="240"/>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grpSp>
        <p:grpSp>
          <p:nvGrpSpPr>
            <p:cNvPr id="38162" name="Group 7"/>
            <p:cNvGrpSpPr>
              <a:grpSpLocks/>
            </p:cNvGrpSpPr>
            <p:nvPr/>
          </p:nvGrpSpPr>
          <p:grpSpPr bwMode="auto">
            <a:xfrm>
              <a:off x="912" y="1344"/>
              <a:ext cx="789" cy="336"/>
              <a:chOff x="576" y="1536"/>
              <a:chExt cx="1461" cy="576"/>
            </a:xfrm>
          </p:grpSpPr>
          <p:grpSp>
            <p:nvGrpSpPr>
              <p:cNvPr id="38163" name="Group 8"/>
              <p:cNvGrpSpPr>
                <a:grpSpLocks/>
              </p:cNvGrpSpPr>
              <p:nvPr/>
            </p:nvGrpSpPr>
            <p:grpSpPr bwMode="auto">
              <a:xfrm>
                <a:off x="768" y="1680"/>
                <a:ext cx="103" cy="336"/>
                <a:chOff x="1656" y="960"/>
                <a:chExt cx="144" cy="400"/>
              </a:xfrm>
            </p:grpSpPr>
            <p:sp>
              <p:nvSpPr>
                <p:cNvPr id="38200" name="Freeform 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201" name="Freeform 1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202" name="Oval 1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164" name="Group 12"/>
              <p:cNvGrpSpPr>
                <a:grpSpLocks/>
              </p:cNvGrpSpPr>
              <p:nvPr/>
            </p:nvGrpSpPr>
            <p:grpSpPr bwMode="auto">
              <a:xfrm rot="-5400000">
                <a:off x="960" y="1680"/>
                <a:ext cx="103" cy="336"/>
                <a:chOff x="1656" y="960"/>
                <a:chExt cx="144" cy="400"/>
              </a:xfrm>
            </p:grpSpPr>
            <p:sp>
              <p:nvSpPr>
                <p:cNvPr id="38197" name="Freeform 1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98" name="Freeform 1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99" name="Oval 1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165" name="Group 16"/>
              <p:cNvGrpSpPr>
                <a:grpSpLocks/>
              </p:cNvGrpSpPr>
              <p:nvPr/>
            </p:nvGrpSpPr>
            <p:grpSpPr bwMode="auto">
              <a:xfrm>
                <a:off x="1104" y="1584"/>
                <a:ext cx="103" cy="336"/>
                <a:chOff x="1656" y="960"/>
                <a:chExt cx="144" cy="400"/>
              </a:xfrm>
            </p:grpSpPr>
            <p:sp>
              <p:nvSpPr>
                <p:cNvPr id="38194" name="Freeform 1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95" name="Freeform 1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96" name="Oval 1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166" name="Group 20"/>
              <p:cNvGrpSpPr>
                <a:grpSpLocks/>
              </p:cNvGrpSpPr>
              <p:nvPr/>
            </p:nvGrpSpPr>
            <p:grpSpPr bwMode="auto">
              <a:xfrm>
                <a:off x="1289" y="1680"/>
                <a:ext cx="103" cy="336"/>
                <a:chOff x="1656" y="960"/>
                <a:chExt cx="144" cy="400"/>
              </a:xfrm>
            </p:grpSpPr>
            <p:sp>
              <p:nvSpPr>
                <p:cNvPr id="38191" name="Freeform 2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92" name="Freeform 2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93" name="Oval 2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167" name="Group 24"/>
              <p:cNvGrpSpPr>
                <a:grpSpLocks/>
              </p:cNvGrpSpPr>
              <p:nvPr/>
            </p:nvGrpSpPr>
            <p:grpSpPr bwMode="auto">
              <a:xfrm flipV="1">
                <a:off x="576" y="1536"/>
                <a:ext cx="103" cy="336"/>
                <a:chOff x="1656" y="960"/>
                <a:chExt cx="144" cy="400"/>
              </a:xfrm>
            </p:grpSpPr>
            <p:sp>
              <p:nvSpPr>
                <p:cNvPr id="38188" name="Freeform 2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89" name="Freeform 2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90" name="Oval 2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168" name="Group 28"/>
              <p:cNvGrpSpPr>
                <a:grpSpLocks/>
              </p:cNvGrpSpPr>
              <p:nvPr/>
            </p:nvGrpSpPr>
            <p:grpSpPr bwMode="auto">
              <a:xfrm>
                <a:off x="1392" y="1584"/>
                <a:ext cx="103" cy="336"/>
                <a:chOff x="1656" y="960"/>
                <a:chExt cx="144" cy="400"/>
              </a:xfrm>
            </p:grpSpPr>
            <p:sp>
              <p:nvSpPr>
                <p:cNvPr id="38185" name="Freeform 2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86" name="Freeform 3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87" name="Oval 3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169" name="Group 32"/>
              <p:cNvGrpSpPr>
                <a:grpSpLocks/>
              </p:cNvGrpSpPr>
              <p:nvPr/>
            </p:nvGrpSpPr>
            <p:grpSpPr bwMode="auto">
              <a:xfrm flipV="1">
                <a:off x="1200" y="1776"/>
                <a:ext cx="103" cy="336"/>
                <a:chOff x="1656" y="960"/>
                <a:chExt cx="144" cy="400"/>
              </a:xfrm>
            </p:grpSpPr>
            <p:sp>
              <p:nvSpPr>
                <p:cNvPr id="38182" name="Freeform 3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83" name="Freeform 3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84" name="Oval 3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170" name="Group 36"/>
              <p:cNvGrpSpPr>
                <a:grpSpLocks/>
              </p:cNvGrpSpPr>
              <p:nvPr/>
            </p:nvGrpSpPr>
            <p:grpSpPr bwMode="auto">
              <a:xfrm>
                <a:off x="1488" y="1776"/>
                <a:ext cx="103" cy="336"/>
                <a:chOff x="1656" y="960"/>
                <a:chExt cx="144" cy="400"/>
              </a:xfrm>
            </p:grpSpPr>
            <p:sp>
              <p:nvSpPr>
                <p:cNvPr id="38179" name="Freeform 3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80" name="Freeform 3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81" name="Oval 3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171" name="Group 40"/>
              <p:cNvGrpSpPr>
                <a:grpSpLocks/>
              </p:cNvGrpSpPr>
              <p:nvPr/>
            </p:nvGrpSpPr>
            <p:grpSpPr bwMode="auto">
              <a:xfrm>
                <a:off x="1632" y="1680"/>
                <a:ext cx="103" cy="336"/>
                <a:chOff x="1656" y="960"/>
                <a:chExt cx="144" cy="400"/>
              </a:xfrm>
            </p:grpSpPr>
            <p:sp>
              <p:nvSpPr>
                <p:cNvPr id="38176" name="Freeform 4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77" name="Freeform 4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78" name="Oval 4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172" name="Group 44"/>
              <p:cNvGrpSpPr>
                <a:grpSpLocks/>
              </p:cNvGrpSpPr>
              <p:nvPr/>
            </p:nvGrpSpPr>
            <p:grpSpPr bwMode="auto">
              <a:xfrm rot="5400000">
                <a:off x="1817" y="1776"/>
                <a:ext cx="103" cy="336"/>
                <a:chOff x="1656" y="960"/>
                <a:chExt cx="144" cy="400"/>
              </a:xfrm>
            </p:grpSpPr>
            <p:sp>
              <p:nvSpPr>
                <p:cNvPr id="38173" name="Freeform 4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74" name="Freeform 4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75" name="Oval 4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sp>
        <p:nvSpPr>
          <p:cNvPr id="36868" name="Text Box 48"/>
          <p:cNvSpPr txBox="1">
            <a:spLocks noChangeArrowheads="1"/>
          </p:cNvSpPr>
          <p:nvPr/>
        </p:nvSpPr>
        <p:spPr bwMode="auto">
          <a:xfrm>
            <a:off x="395288" y="3614738"/>
            <a:ext cx="2881312"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buFont typeface="Calibri" pitchFamily="34" charset="0"/>
              <a:buAutoNum type="alphaUcParenR"/>
            </a:pPr>
            <a:r>
              <a:rPr lang="en-US" sz="1800">
                <a:latin typeface="+mn-lt"/>
              </a:rPr>
              <a:t>random arrangement </a:t>
            </a:r>
          </a:p>
          <a:p>
            <a:pPr eaLnBrk="1" hangingPunct="1">
              <a:buFont typeface="Calibri" pitchFamily="34" charset="0"/>
              <a:buNone/>
            </a:pPr>
            <a:r>
              <a:rPr lang="en-US" sz="1800">
                <a:latin typeface="+mn-lt"/>
              </a:rPr>
              <a:t>	      in solution</a:t>
            </a:r>
          </a:p>
        </p:txBody>
      </p:sp>
      <p:sp>
        <p:nvSpPr>
          <p:cNvPr id="36869" name="AutoShape 49"/>
          <p:cNvSpPr>
            <a:spLocks noChangeArrowheads="1"/>
          </p:cNvSpPr>
          <p:nvPr/>
        </p:nvSpPr>
        <p:spPr bwMode="auto">
          <a:xfrm>
            <a:off x="3657600" y="1412875"/>
            <a:ext cx="1981200" cy="2133600"/>
          </a:xfrm>
          <a:prstGeom prst="can">
            <a:avLst>
              <a:gd name="adj" fmla="val 26923"/>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36870" name="Oval 50"/>
          <p:cNvSpPr>
            <a:spLocks noChangeArrowheads="1"/>
          </p:cNvSpPr>
          <p:nvPr/>
        </p:nvSpPr>
        <p:spPr bwMode="auto">
          <a:xfrm>
            <a:off x="3657600" y="1887538"/>
            <a:ext cx="1981200" cy="395287"/>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36871" name="Text Box 51"/>
          <p:cNvSpPr txBox="1">
            <a:spLocks noChangeArrowheads="1"/>
          </p:cNvSpPr>
          <p:nvPr/>
        </p:nvSpPr>
        <p:spPr bwMode="auto">
          <a:xfrm>
            <a:off x="3259138" y="3546475"/>
            <a:ext cx="22748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341313"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ctr" eaLnBrk="1" hangingPunct="1">
              <a:buFont typeface="Calibri" pitchFamily="34" charset="0"/>
              <a:buAutoNum type="alphaUcParenR" startAt="2"/>
            </a:pPr>
            <a:r>
              <a:rPr lang="en-US" sz="1800">
                <a:latin typeface="+mn-lt"/>
              </a:rPr>
              <a:t>single layer spheres</a:t>
            </a:r>
          </a:p>
        </p:txBody>
      </p:sp>
      <p:grpSp>
        <p:nvGrpSpPr>
          <p:cNvPr id="36872" name="Group 52"/>
          <p:cNvGrpSpPr>
            <a:grpSpLocks/>
          </p:cNvGrpSpPr>
          <p:nvPr/>
        </p:nvGrpSpPr>
        <p:grpSpPr bwMode="auto">
          <a:xfrm>
            <a:off x="5334000" y="4095750"/>
            <a:ext cx="1981200" cy="2057400"/>
            <a:chOff x="336" y="1152"/>
            <a:chExt cx="2016" cy="1296"/>
          </a:xfrm>
        </p:grpSpPr>
        <p:sp>
          <p:nvSpPr>
            <p:cNvPr id="38159" name="AutoShape 53"/>
            <p:cNvSpPr>
              <a:spLocks noChangeArrowheads="1"/>
            </p:cNvSpPr>
            <p:nvPr/>
          </p:nvSpPr>
          <p:spPr bwMode="auto">
            <a:xfrm>
              <a:off x="336" y="1152"/>
              <a:ext cx="2016" cy="1296"/>
            </a:xfrm>
            <a:prstGeom prst="can">
              <a:avLst>
                <a:gd name="adj" fmla="val 25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38160" name="Oval 54"/>
            <p:cNvSpPr>
              <a:spLocks noChangeArrowheads="1"/>
            </p:cNvSpPr>
            <p:nvPr/>
          </p:nvSpPr>
          <p:spPr bwMode="auto">
            <a:xfrm>
              <a:off x="336" y="1440"/>
              <a:ext cx="2016" cy="240"/>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grpSp>
      <p:grpSp>
        <p:nvGrpSpPr>
          <p:cNvPr id="36873" name="Group 55"/>
          <p:cNvGrpSpPr>
            <a:grpSpLocks/>
          </p:cNvGrpSpPr>
          <p:nvPr/>
        </p:nvGrpSpPr>
        <p:grpSpPr bwMode="auto">
          <a:xfrm>
            <a:off x="6248400" y="5238750"/>
            <a:ext cx="990600" cy="838200"/>
            <a:chOff x="4245" y="2640"/>
            <a:chExt cx="1131" cy="982"/>
          </a:xfrm>
        </p:grpSpPr>
        <p:grpSp>
          <p:nvGrpSpPr>
            <p:cNvPr id="37833" name="Group 56"/>
            <p:cNvGrpSpPr>
              <a:grpSpLocks/>
            </p:cNvGrpSpPr>
            <p:nvPr/>
          </p:nvGrpSpPr>
          <p:grpSpPr bwMode="auto">
            <a:xfrm rot="20427953" flipV="1">
              <a:off x="4701" y="2839"/>
              <a:ext cx="56" cy="167"/>
              <a:chOff x="1656" y="960"/>
              <a:chExt cx="144" cy="400"/>
            </a:xfrm>
          </p:grpSpPr>
          <p:sp>
            <p:nvSpPr>
              <p:cNvPr id="38156" name="Freeform 5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57" name="Freeform 5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58" name="Oval 5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34" name="Group 60"/>
            <p:cNvGrpSpPr>
              <a:grpSpLocks/>
            </p:cNvGrpSpPr>
            <p:nvPr/>
          </p:nvGrpSpPr>
          <p:grpSpPr bwMode="auto">
            <a:xfrm flipV="1">
              <a:off x="4767" y="2826"/>
              <a:ext cx="56" cy="167"/>
              <a:chOff x="1656" y="960"/>
              <a:chExt cx="144" cy="400"/>
            </a:xfrm>
          </p:grpSpPr>
          <p:sp>
            <p:nvSpPr>
              <p:cNvPr id="38153" name="Freeform 6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54" name="Freeform 6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55" name="Oval 6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35" name="Group 64"/>
            <p:cNvGrpSpPr>
              <a:grpSpLocks/>
            </p:cNvGrpSpPr>
            <p:nvPr/>
          </p:nvGrpSpPr>
          <p:grpSpPr bwMode="auto">
            <a:xfrm rot="871458" flipV="1">
              <a:off x="4831" y="2835"/>
              <a:ext cx="56" cy="167"/>
              <a:chOff x="1656" y="960"/>
              <a:chExt cx="144" cy="400"/>
            </a:xfrm>
          </p:grpSpPr>
          <p:sp>
            <p:nvSpPr>
              <p:cNvPr id="38150" name="Freeform 6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51" name="Freeform 6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52" name="Oval 6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36" name="Group 68"/>
            <p:cNvGrpSpPr>
              <a:grpSpLocks/>
            </p:cNvGrpSpPr>
            <p:nvPr/>
          </p:nvGrpSpPr>
          <p:grpSpPr bwMode="auto">
            <a:xfrm rot="1278505" flipV="1">
              <a:off x="4882" y="2845"/>
              <a:ext cx="57" cy="167"/>
              <a:chOff x="1656" y="960"/>
              <a:chExt cx="144" cy="400"/>
            </a:xfrm>
          </p:grpSpPr>
          <p:sp>
            <p:nvSpPr>
              <p:cNvPr id="38147" name="Freeform 6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48" name="Freeform 7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49" name="Oval 7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37" name="Group 72"/>
            <p:cNvGrpSpPr>
              <a:grpSpLocks/>
            </p:cNvGrpSpPr>
            <p:nvPr/>
          </p:nvGrpSpPr>
          <p:grpSpPr bwMode="auto">
            <a:xfrm rot="17685628" flipV="1">
              <a:off x="4510" y="2980"/>
              <a:ext cx="51" cy="183"/>
              <a:chOff x="1656" y="960"/>
              <a:chExt cx="144" cy="400"/>
            </a:xfrm>
          </p:grpSpPr>
          <p:sp>
            <p:nvSpPr>
              <p:cNvPr id="38144" name="Freeform 7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45" name="Freeform 7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46" name="Oval 7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38" name="Group 76"/>
            <p:cNvGrpSpPr>
              <a:grpSpLocks/>
            </p:cNvGrpSpPr>
            <p:nvPr/>
          </p:nvGrpSpPr>
          <p:grpSpPr bwMode="auto">
            <a:xfrm rot="18489574" flipV="1">
              <a:off x="4544" y="2925"/>
              <a:ext cx="51" cy="183"/>
              <a:chOff x="1656" y="960"/>
              <a:chExt cx="144" cy="400"/>
            </a:xfrm>
          </p:grpSpPr>
          <p:sp>
            <p:nvSpPr>
              <p:cNvPr id="38141" name="Freeform 7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42" name="Freeform 7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43" name="Oval 7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39" name="Group 80"/>
            <p:cNvGrpSpPr>
              <a:grpSpLocks/>
            </p:cNvGrpSpPr>
            <p:nvPr/>
          </p:nvGrpSpPr>
          <p:grpSpPr bwMode="auto">
            <a:xfrm rot="19018442" flipV="1">
              <a:off x="4581" y="2890"/>
              <a:ext cx="56" cy="167"/>
              <a:chOff x="1656" y="960"/>
              <a:chExt cx="144" cy="400"/>
            </a:xfrm>
          </p:grpSpPr>
          <p:sp>
            <p:nvSpPr>
              <p:cNvPr id="38138" name="Freeform 8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39" name="Freeform 8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40" name="Oval 8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40" name="Group 84"/>
            <p:cNvGrpSpPr>
              <a:grpSpLocks/>
            </p:cNvGrpSpPr>
            <p:nvPr/>
          </p:nvGrpSpPr>
          <p:grpSpPr bwMode="auto">
            <a:xfrm rot="19830524" flipV="1">
              <a:off x="4642" y="2854"/>
              <a:ext cx="56" cy="167"/>
              <a:chOff x="1656" y="960"/>
              <a:chExt cx="144" cy="400"/>
            </a:xfrm>
          </p:grpSpPr>
          <p:sp>
            <p:nvSpPr>
              <p:cNvPr id="38135" name="Freeform 8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36" name="Freeform 8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37" name="Oval 8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41" name="Group 88"/>
            <p:cNvGrpSpPr>
              <a:grpSpLocks/>
            </p:cNvGrpSpPr>
            <p:nvPr/>
          </p:nvGrpSpPr>
          <p:grpSpPr bwMode="auto">
            <a:xfrm rot="2171268" flipV="1">
              <a:off x="4942" y="2877"/>
              <a:ext cx="56" cy="166"/>
              <a:chOff x="1656" y="960"/>
              <a:chExt cx="144" cy="400"/>
            </a:xfrm>
          </p:grpSpPr>
          <p:sp>
            <p:nvSpPr>
              <p:cNvPr id="38132" name="Freeform 8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33" name="Freeform 9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34" name="Oval 9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42" name="Group 92"/>
            <p:cNvGrpSpPr>
              <a:grpSpLocks/>
            </p:cNvGrpSpPr>
            <p:nvPr/>
          </p:nvGrpSpPr>
          <p:grpSpPr bwMode="auto">
            <a:xfrm rot="2954549" flipV="1">
              <a:off x="4993" y="2911"/>
              <a:ext cx="52" cy="183"/>
              <a:chOff x="1656" y="960"/>
              <a:chExt cx="144" cy="400"/>
            </a:xfrm>
          </p:grpSpPr>
          <p:sp>
            <p:nvSpPr>
              <p:cNvPr id="38129" name="Freeform 9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30" name="Freeform 9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31" name="Oval 9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43" name="Group 96"/>
            <p:cNvGrpSpPr>
              <a:grpSpLocks/>
            </p:cNvGrpSpPr>
            <p:nvPr/>
          </p:nvGrpSpPr>
          <p:grpSpPr bwMode="auto">
            <a:xfrm rot="12198467" flipV="1">
              <a:off x="4650" y="3286"/>
              <a:ext cx="57" cy="167"/>
              <a:chOff x="1656" y="960"/>
              <a:chExt cx="144" cy="400"/>
            </a:xfrm>
          </p:grpSpPr>
          <p:sp>
            <p:nvSpPr>
              <p:cNvPr id="38126" name="Freeform 9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27" name="Freeform 9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28" name="Oval 9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44" name="Group 100"/>
            <p:cNvGrpSpPr>
              <a:grpSpLocks/>
            </p:cNvGrpSpPr>
            <p:nvPr/>
          </p:nvGrpSpPr>
          <p:grpSpPr bwMode="auto">
            <a:xfrm rot="13370514" flipV="1">
              <a:off x="4592" y="3255"/>
              <a:ext cx="57" cy="167"/>
              <a:chOff x="1656" y="960"/>
              <a:chExt cx="144" cy="400"/>
            </a:xfrm>
          </p:grpSpPr>
          <p:sp>
            <p:nvSpPr>
              <p:cNvPr id="38123" name="Freeform 10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24" name="Freeform 10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25" name="Oval 10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45" name="Group 104"/>
            <p:cNvGrpSpPr>
              <a:grpSpLocks/>
            </p:cNvGrpSpPr>
            <p:nvPr/>
          </p:nvGrpSpPr>
          <p:grpSpPr bwMode="auto">
            <a:xfrm rot="14241973" flipV="1">
              <a:off x="4548" y="3212"/>
              <a:ext cx="52" cy="184"/>
              <a:chOff x="1656" y="960"/>
              <a:chExt cx="144" cy="400"/>
            </a:xfrm>
          </p:grpSpPr>
          <p:sp>
            <p:nvSpPr>
              <p:cNvPr id="38120" name="Freeform 10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21" name="Freeform 10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22" name="Oval 10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46" name="Group 108"/>
            <p:cNvGrpSpPr>
              <a:grpSpLocks/>
            </p:cNvGrpSpPr>
            <p:nvPr/>
          </p:nvGrpSpPr>
          <p:grpSpPr bwMode="auto">
            <a:xfrm rot="14649019" flipV="1">
              <a:off x="4518" y="3173"/>
              <a:ext cx="51" cy="184"/>
              <a:chOff x="1656" y="960"/>
              <a:chExt cx="144" cy="400"/>
            </a:xfrm>
          </p:grpSpPr>
          <p:sp>
            <p:nvSpPr>
              <p:cNvPr id="38117" name="Freeform 10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18" name="Freeform 11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19" name="Oval 11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47" name="Group 112"/>
            <p:cNvGrpSpPr>
              <a:grpSpLocks/>
            </p:cNvGrpSpPr>
            <p:nvPr/>
          </p:nvGrpSpPr>
          <p:grpSpPr bwMode="auto">
            <a:xfrm rot="9456142" flipV="1">
              <a:off x="4898" y="3284"/>
              <a:ext cx="56" cy="167"/>
              <a:chOff x="1656" y="960"/>
              <a:chExt cx="144" cy="400"/>
            </a:xfrm>
          </p:grpSpPr>
          <p:sp>
            <p:nvSpPr>
              <p:cNvPr id="38114" name="Freeform 11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15" name="Freeform 11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16" name="Oval 11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48" name="Group 116"/>
            <p:cNvGrpSpPr>
              <a:grpSpLocks/>
            </p:cNvGrpSpPr>
            <p:nvPr/>
          </p:nvGrpSpPr>
          <p:grpSpPr bwMode="auto">
            <a:xfrm rot="10260088" flipV="1">
              <a:off x="4832" y="3304"/>
              <a:ext cx="56" cy="167"/>
              <a:chOff x="1656" y="960"/>
              <a:chExt cx="144" cy="400"/>
            </a:xfrm>
          </p:grpSpPr>
          <p:sp>
            <p:nvSpPr>
              <p:cNvPr id="38111" name="Freeform 11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12" name="Freeform 11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13" name="Oval 11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49" name="Group 120"/>
            <p:cNvGrpSpPr>
              <a:grpSpLocks/>
            </p:cNvGrpSpPr>
            <p:nvPr/>
          </p:nvGrpSpPr>
          <p:grpSpPr bwMode="auto">
            <a:xfrm rot="10788956" flipV="1">
              <a:off x="4776" y="3311"/>
              <a:ext cx="57" cy="167"/>
              <a:chOff x="1656" y="960"/>
              <a:chExt cx="144" cy="400"/>
            </a:xfrm>
          </p:grpSpPr>
          <p:sp>
            <p:nvSpPr>
              <p:cNvPr id="38108" name="Freeform 12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09" name="Freeform 12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10" name="Oval 12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50" name="Group 124"/>
            <p:cNvGrpSpPr>
              <a:grpSpLocks/>
            </p:cNvGrpSpPr>
            <p:nvPr/>
          </p:nvGrpSpPr>
          <p:grpSpPr bwMode="auto">
            <a:xfrm rot="11601038" flipV="1">
              <a:off x="4711" y="3302"/>
              <a:ext cx="57" cy="167"/>
              <a:chOff x="1656" y="960"/>
              <a:chExt cx="144" cy="400"/>
            </a:xfrm>
          </p:grpSpPr>
          <p:sp>
            <p:nvSpPr>
              <p:cNvPr id="38105" name="Freeform 12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06" name="Freeform 12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07" name="Oval 12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51" name="Group 128"/>
            <p:cNvGrpSpPr>
              <a:grpSpLocks/>
            </p:cNvGrpSpPr>
            <p:nvPr/>
          </p:nvGrpSpPr>
          <p:grpSpPr bwMode="auto">
            <a:xfrm rot="15541783" flipV="1">
              <a:off x="4498" y="3113"/>
              <a:ext cx="51" cy="183"/>
              <a:chOff x="1656" y="960"/>
              <a:chExt cx="144" cy="400"/>
            </a:xfrm>
          </p:grpSpPr>
          <p:sp>
            <p:nvSpPr>
              <p:cNvPr id="38102" name="Freeform 12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03" name="Freeform 13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04" name="Oval 13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52" name="Group 132"/>
            <p:cNvGrpSpPr>
              <a:grpSpLocks/>
            </p:cNvGrpSpPr>
            <p:nvPr/>
          </p:nvGrpSpPr>
          <p:grpSpPr bwMode="auto">
            <a:xfrm rot="16325063" flipV="1">
              <a:off x="4495" y="3051"/>
              <a:ext cx="52" cy="184"/>
              <a:chOff x="1656" y="960"/>
              <a:chExt cx="144" cy="400"/>
            </a:xfrm>
          </p:grpSpPr>
          <p:sp>
            <p:nvSpPr>
              <p:cNvPr id="38099" name="Freeform 13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00" name="Freeform 13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101" name="Oval 13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53" name="Group 136"/>
            <p:cNvGrpSpPr>
              <a:grpSpLocks/>
            </p:cNvGrpSpPr>
            <p:nvPr/>
          </p:nvGrpSpPr>
          <p:grpSpPr bwMode="auto">
            <a:xfrm rot="-251532">
              <a:off x="4932" y="3034"/>
              <a:ext cx="240" cy="379"/>
              <a:chOff x="4551" y="3061"/>
              <a:chExt cx="440" cy="764"/>
            </a:xfrm>
          </p:grpSpPr>
          <p:grpSp>
            <p:nvGrpSpPr>
              <p:cNvPr id="38075" name="Group 137"/>
              <p:cNvGrpSpPr>
                <a:grpSpLocks/>
              </p:cNvGrpSpPr>
              <p:nvPr/>
            </p:nvGrpSpPr>
            <p:grpSpPr bwMode="auto">
              <a:xfrm rot="5640921" flipH="1" flipV="1">
                <a:off x="4771" y="3067"/>
                <a:ext cx="103" cy="336"/>
                <a:chOff x="1656" y="960"/>
                <a:chExt cx="144" cy="400"/>
              </a:xfrm>
            </p:grpSpPr>
            <p:sp>
              <p:nvSpPr>
                <p:cNvPr id="38096" name="Freeform 13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97" name="Freeform 13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98" name="Oval 14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76" name="Group 141"/>
              <p:cNvGrpSpPr>
                <a:grpSpLocks/>
              </p:cNvGrpSpPr>
              <p:nvPr/>
            </p:nvGrpSpPr>
            <p:grpSpPr bwMode="auto">
              <a:xfrm rot="4468874" flipH="1" flipV="1">
                <a:off x="4765" y="2945"/>
                <a:ext cx="103" cy="336"/>
                <a:chOff x="1656" y="960"/>
                <a:chExt cx="144" cy="400"/>
              </a:xfrm>
            </p:grpSpPr>
            <p:sp>
              <p:nvSpPr>
                <p:cNvPr id="38093" name="Freeform 14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94" name="Freeform 14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95" name="Oval 14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77" name="Group 145"/>
              <p:cNvGrpSpPr>
                <a:grpSpLocks/>
              </p:cNvGrpSpPr>
              <p:nvPr/>
            </p:nvGrpSpPr>
            <p:grpSpPr bwMode="auto">
              <a:xfrm rot="8383246" flipH="1" flipV="1">
                <a:off x="4577" y="3489"/>
                <a:ext cx="103" cy="336"/>
                <a:chOff x="1656" y="960"/>
                <a:chExt cx="144" cy="400"/>
              </a:xfrm>
            </p:grpSpPr>
            <p:sp>
              <p:nvSpPr>
                <p:cNvPr id="38090" name="Freeform 14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91" name="Freeform 14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92" name="Oval 14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78" name="Group 149"/>
              <p:cNvGrpSpPr>
                <a:grpSpLocks/>
              </p:cNvGrpSpPr>
              <p:nvPr/>
            </p:nvGrpSpPr>
            <p:grpSpPr bwMode="auto">
              <a:xfrm rot="7579299" flipH="1" flipV="1">
                <a:off x="4667" y="3399"/>
                <a:ext cx="103" cy="336"/>
                <a:chOff x="1656" y="960"/>
                <a:chExt cx="144" cy="400"/>
              </a:xfrm>
            </p:grpSpPr>
            <p:sp>
              <p:nvSpPr>
                <p:cNvPr id="38087" name="Freeform 15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88" name="Freeform 15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89" name="Oval 15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79" name="Group 153"/>
              <p:cNvGrpSpPr>
                <a:grpSpLocks/>
              </p:cNvGrpSpPr>
              <p:nvPr/>
            </p:nvGrpSpPr>
            <p:grpSpPr bwMode="auto">
              <a:xfrm rot="7050432" flipH="1" flipV="1">
                <a:off x="4732" y="3307"/>
                <a:ext cx="103" cy="336"/>
                <a:chOff x="1656" y="960"/>
                <a:chExt cx="144" cy="400"/>
              </a:xfrm>
            </p:grpSpPr>
            <p:sp>
              <p:nvSpPr>
                <p:cNvPr id="38084" name="Freeform 15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85" name="Freeform 15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86" name="Oval 15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80" name="Group 157"/>
              <p:cNvGrpSpPr>
                <a:grpSpLocks/>
              </p:cNvGrpSpPr>
              <p:nvPr/>
            </p:nvGrpSpPr>
            <p:grpSpPr bwMode="auto">
              <a:xfrm rot="6238350" flipH="1" flipV="1">
                <a:off x="4771" y="3180"/>
                <a:ext cx="103" cy="336"/>
                <a:chOff x="1656" y="960"/>
                <a:chExt cx="144" cy="400"/>
              </a:xfrm>
            </p:grpSpPr>
            <p:sp>
              <p:nvSpPr>
                <p:cNvPr id="38081" name="Freeform 15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82" name="Freeform 15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83" name="Oval 16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854" name="Group 161"/>
            <p:cNvGrpSpPr>
              <a:grpSpLocks/>
            </p:cNvGrpSpPr>
            <p:nvPr/>
          </p:nvGrpSpPr>
          <p:grpSpPr bwMode="auto">
            <a:xfrm>
              <a:off x="4858" y="2688"/>
              <a:ext cx="244" cy="234"/>
              <a:chOff x="4416" y="2364"/>
              <a:chExt cx="447" cy="472"/>
            </a:xfrm>
          </p:grpSpPr>
          <p:grpSp>
            <p:nvGrpSpPr>
              <p:cNvPr id="38055" name="Group 162"/>
              <p:cNvGrpSpPr>
                <a:grpSpLocks/>
              </p:cNvGrpSpPr>
              <p:nvPr/>
            </p:nvGrpSpPr>
            <p:grpSpPr bwMode="auto">
              <a:xfrm rot="595735">
                <a:off x="4416" y="2368"/>
                <a:ext cx="103" cy="336"/>
                <a:chOff x="1656" y="960"/>
                <a:chExt cx="144" cy="400"/>
              </a:xfrm>
            </p:grpSpPr>
            <p:sp>
              <p:nvSpPr>
                <p:cNvPr id="38072" name="Freeform 16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73" name="Freeform 16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74" name="Oval 16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56" name="Group 166"/>
              <p:cNvGrpSpPr>
                <a:grpSpLocks/>
              </p:cNvGrpSpPr>
              <p:nvPr/>
            </p:nvGrpSpPr>
            <p:grpSpPr bwMode="auto">
              <a:xfrm rot="1118974">
                <a:off x="4512" y="2364"/>
                <a:ext cx="103" cy="336"/>
                <a:chOff x="1656" y="960"/>
                <a:chExt cx="144" cy="400"/>
              </a:xfrm>
            </p:grpSpPr>
            <p:sp>
              <p:nvSpPr>
                <p:cNvPr id="38069" name="Freeform 16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70" name="Freeform 16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71" name="Oval 16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57" name="Group 170"/>
              <p:cNvGrpSpPr>
                <a:grpSpLocks/>
              </p:cNvGrpSpPr>
              <p:nvPr/>
            </p:nvGrpSpPr>
            <p:grpSpPr bwMode="auto">
              <a:xfrm rot="1615235">
                <a:off x="4601" y="2402"/>
                <a:ext cx="103" cy="336"/>
                <a:chOff x="1656" y="960"/>
                <a:chExt cx="144" cy="400"/>
              </a:xfrm>
            </p:grpSpPr>
            <p:sp>
              <p:nvSpPr>
                <p:cNvPr id="38066" name="Freeform 17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67" name="Freeform 17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68" name="Oval 17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58" name="Group 174"/>
              <p:cNvGrpSpPr>
                <a:grpSpLocks/>
              </p:cNvGrpSpPr>
              <p:nvPr/>
            </p:nvGrpSpPr>
            <p:grpSpPr bwMode="auto">
              <a:xfrm rot="2227997">
                <a:off x="4686" y="2438"/>
                <a:ext cx="103" cy="336"/>
                <a:chOff x="1656" y="960"/>
                <a:chExt cx="144" cy="400"/>
              </a:xfrm>
            </p:grpSpPr>
            <p:sp>
              <p:nvSpPr>
                <p:cNvPr id="38063" name="Freeform 17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64" name="Freeform 17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65" name="Oval 17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59" name="Group 178"/>
              <p:cNvGrpSpPr>
                <a:grpSpLocks/>
              </p:cNvGrpSpPr>
              <p:nvPr/>
            </p:nvGrpSpPr>
            <p:grpSpPr bwMode="auto">
              <a:xfrm rot="2595772">
                <a:off x="4760" y="2500"/>
                <a:ext cx="103" cy="336"/>
                <a:chOff x="1656" y="960"/>
                <a:chExt cx="144" cy="400"/>
              </a:xfrm>
            </p:grpSpPr>
            <p:sp>
              <p:nvSpPr>
                <p:cNvPr id="38060" name="Freeform 17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61" name="Freeform 18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62" name="Oval 18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855" name="Group 182"/>
            <p:cNvGrpSpPr>
              <a:grpSpLocks/>
            </p:cNvGrpSpPr>
            <p:nvPr/>
          </p:nvGrpSpPr>
          <p:grpSpPr bwMode="auto">
            <a:xfrm rot="2092588">
              <a:off x="5060" y="2829"/>
              <a:ext cx="244" cy="234"/>
              <a:chOff x="4416" y="2364"/>
              <a:chExt cx="447" cy="472"/>
            </a:xfrm>
          </p:grpSpPr>
          <p:grpSp>
            <p:nvGrpSpPr>
              <p:cNvPr id="38035" name="Group 183"/>
              <p:cNvGrpSpPr>
                <a:grpSpLocks/>
              </p:cNvGrpSpPr>
              <p:nvPr/>
            </p:nvGrpSpPr>
            <p:grpSpPr bwMode="auto">
              <a:xfrm rot="595735">
                <a:off x="4416" y="2368"/>
                <a:ext cx="103" cy="336"/>
                <a:chOff x="1656" y="960"/>
                <a:chExt cx="144" cy="400"/>
              </a:xfrm>
            </p:grpSpPr>
            <p:sp>
              <p:nvSpPr>
                <p:cNvPr id="38052" name="Freeform 18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53" name="Freeform 18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54" name="Oval 18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36" name="Group 187"/>
              <p:cNvGrpSpPr>
                <a:grpSpLocks/>
              </p:cNvGrpSpPr>
              <p:nvPr/>
            </p:nvGrpSpPr>
            <p:grpSpPr bwMode="auto">
              <a:xfrm rot="1118974">
                <a:off x="4512" y="2364"/>
                <a:ext cx="103" cy="336"/>
                <a:chOff x="1656" y="960"/>
                <a:chExt cx="144" cy="400"/>
              </a:xfrm>
            </p:grpSpPr>
            <p:sp>
              <p:nvSpPr>
                <p:cNvPr id="38049" name="Freeform 18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50" name="Freeform 18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51" name="Oval 19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37" name="Group 191"/>
              <p:cNvGrpSpPr>
                <a:grpSpLocks/>
              </p:cNvGrpSpPr>
              <p:nvPr/>
            </p:nvGrpSpPr>
            <p:grpSpPr bwMode="auto">
              <a:xfrm rot="1615235">
                <a:off x="4601" y="2402"/>
                <a:ext cx="103" cy="336"/>
                <a:chOff x="1656" y="960"/>
                <a:chExt cx="144" cy="400"/>
              </a:xfrm>
            </p:grpSpPr>
            <p:sp>
              <p:nvSpPr>
                <p:cNvPr id="38046" name="Freeform 19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47" name="Freeform 19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48" name="Oval 19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38" name="Group 195"/>
              <p:cNvGrpSpPr>
                <a:grpSpLocks/>
              </p:cNvGrpSpPr>
              <p:nvPr/>
            </p:nvGrpSpPr>
            <p:grpSpPr bwMode="auto">
              <a:xfrm rot="2227997">
                <a:off x="4686" y="2438"/>
                <a:ext cx="103" cy="336"/>
                <a:chOff x="1656" y="960"/>
                <a:chExt cx="144" cy="400"/>
              </a:xfrm>
            </p:grpSpPr>
            <p:sp>
              <p:nvSpPr>
                <p:cNvPr id="38043" name="Freeform 19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44" name="Freeform 19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45" name="Oval 19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39" name="Group 199"/>
              <p:cNvGrpSpPr>
                <a:grpSpLocks/>
              </p:cNvGrpSpPr>
              <p:nvPr/>
            </p:nvGrpSpPr>
            <p:grpSpPr bwMode="auto">
              <a:xfrm rot="2595772">
                <a:off x="4760" y="2500"/>
                <a:ext cx="103" cy="336"/>
                <a:chOff x="1656" y="960"/>
                <a:chExt cx="144" cy="400"/>
              </a:xfrm>
            </p:grpSpPr>
            <p:sp>
              <p:nvSpPr>
                <p:cNvPr id="38040" name="Freeform 20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41" name="Freeform 20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42" name="Oval 20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856" name="Group 203"/>
            <p:cNvGrpSpPr>
              <a:grpSpLocks/>
            </p:cNvGrpSpPr>
            <p:nvPr/>
          </p:nvGrpSpPr>
          <p:grpSpPr bwMode="auto">
            <a:xfrm rot="4593786">
              <a:off x="5136" y="3032"/>
              <a:ext cx="222" cy="258"/>
              <a:chOff x="4416" y="2364"/>
              <a:chExt cx="447" cy="472"/>
            </a:xfrm>
          </p:grpSpPr>
          <p:grpSp>
            <p:nvGrpSpPr>
              <p:cNvPr id="38015" name="Group 204"/>
              <p:cNvGrpSpPr>
                <a:grpSpLocks/>
              </p:cNvGrpSpPr>
              <p:nvPr/>
            </p:nvGrpSpPr>
            <p:grpSpPr bwMode="auto">
              <a:xfrm rot="595735">
                <a:off x="4416" y="2368"/>
                <a:ext cx="103" cy="336"/>
                <a:chOff x="1656" y="960"/>
                <a:chExt cx="144" cy="400"/>
              </a:xfrm>
            </p:grpSpPr>
            <p:sp>
              <p:nvSpPr>
                <p:cNvPr id="38032" name="Freeform 20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33" name="Freeform 20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34" name="Oval 20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16" name="Group 208"/>
              <p:cNvGrpSpPr>
                <a:grpSpLocks/>
              </p:cNvGrpSpPr>
              <p:nvPr/>
            </p:nvGrpSpPr>
            <p:grpSpPr bwMode="auto">
              <a:xfrm rot="1118974">
                <a:off x="4512" y="2364"/>
                <a:ext cx="103" cy="336"/>
                <a:chOff x="1656" y="960"/>
                <a:chExt cx="144" cy="400"/>
              </a:xfrm>
            </p:grpSpPr>
            <p:sp>
              <p:nvSpPr>
                <p:cNvPr id="38029" name="Freeform 20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30" name="Freeform 21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31" name="Oval 21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17" name="Group 212"/>
              <p:cNvGrpSpPr>
                <a:grpSpLocks/>
              </p:cNvGrpSpPr>
              <p:nvPr/>
            </p:nvGrpSpPr>
            <p:grpSpPr bwMode="auto">
              <a:xfrm rot="1615235">
                <a:off x="4601" y="2402"/>
                <a:ext cx="103" cy="336"/>
                <a:chOff x="1656" y="960"/>
                <a:chExt cx="144" cy="400"/>
              </a:xfrm>
            </p:grpSpPr>
            <p:sp>
              <p:nvSpPr>
                <p:cNvPr id="38026" name="Freeform 21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27" name="Freeform 21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28" name="Oval 21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18" name="Group 216"/>
              <p:cNvGrpSpPr>
                <a:grpSpLocks/>
              </p:cNvGrpSpPr>
              <p:nvPr/>
            </p:nvGrpSpPr>
            <p:grpSpPr bwMode="auto">
              <a:xfrm rot="2227997">
                <a:off x="4686" y="2438"/>
                <a:ext cx="103" cy="336"/>
                <a:chOff x="1656" y="960"/>
                <a:chExt cx="144" cy="400"/>
              </a:xfrm>
            </p:grpSpPr>
            <p:sp>
              <p:nvSpPr>
                <p:cNvPr id="38023" name="Freeform 21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24" name="Freeform 21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25" name="Oval 21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8019" name="Group 220"/>
              <p:cNvGrpSpPr>
                <a:grpSpLocks/>
              </p:cNvGrpSpPr>
              <p:nvPr/>
            </p:nvGrpSpPr>
            <p:grpSpPr bwMode="auto">
              <a:xfrm rot="2595772">
                <a:off x="4760" y="2500"/>
                <a:ext cx="103" cy="336"/>
                <a:chOff x="1656" y="960"/>
                <a:chExt cx="144" cy="400"/>
              </a:xfrm>
            </p:grpSpPr>
            <p:sp>
              <p:nvSpPr>
                <p:cNvPr id="38020" name="Freeform 22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21" name="Freeform 22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22" name="Oval 22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857" name="Group 224"/>
            <p:cNvGrpSpPr>
              <a:grpSpLocks/>
            </p:cNvGrpSpPr>
            <p:nvPr/>
          </p:nvGrpSpPr>
          <p:grpSpPr bwMode="auto">
            <a:xfrm rot="6342529">
              <a:off x="5034" y="3245"/>
              <a:ext cx="222" cy="258"/>
              <a:chOff x="4416" y="2364"/>
              <a:chExt cx="447" cy="472"/>
            </a:xfrm>
          </p:grpSpPr>
          <p:grpSp>
            <p:nvGrpSpPr>
              <p:cNvPr id="37995" name="Group 225"/>
              <p:cNvGrpSpPr>
                <a:grpSpLocks/>
              </p:cNvGrpSpPr>
              <p:nvPr/>
            </p:nvGrpSpPr>
            <p:grpSpPr bwMode="auto">
              <a:xfrm rot="595735">
                <a:off x="4416" y="2368"/>
                <a:ext cx="103" cy="336"/>
                <a:chOff x="1656" y="960"/>
                <a:chExt cx="144" cy="400"/>
              </a:xfrm>
            </p:grpSpPr>
            <p:sp>
              <p:nvSpPr>
                <p:cNvPr id="38012" name="Freeform 22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13" name="Freeform 22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14" name="Oval 22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96" name="Group 229"/>
              <p:cNvGrpSpPr>
                <a:grpSpLocks/>
              </p:cNvGrpSpPr>
              <p:nvPr/>
            </p:nvGrpSpPr>
            <p:grpSpPr bwMode="auto">
              <a:xfrm rot="1118974">
                <a:off x="4512" y="2364"/>
                <a:ext cx="103" cy="336"/>
                <a:chOff x="1656" y="960"/>
                <a:chExt cx="144" cy="400"/>
              </a:xfrm>
            </p:grpSpPr>
            <p:sp>
              <p:nvSpPr>
                <p:cNvPr id="38009" name="Freeform 23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10" name="Freeform 23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11" name="Oval 23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97" name="Group 233"/>
              <p:cNvGrpSpPr>
                <a:grpSpLocks/>
              </p:cNvGrpSpPr>
              <p:nvPr/>
            </p:nvGrpSpPr>
            <p:grpSpPr bwMode="auto">
              <a:xfrm rot="1615235">
                <a:off x="4601" y="2402"/>
                <a:ext cx="103" cy="336"/>
                <a:chOff x="1656" y="960"/>
                <a:chExt cx="144" cy="400"/>
              </a:xfrm>
            </p:grpSpPr>
            <p:sp>
              <p:nvSpPr>
                <p:cNvPr id="38006" name="Freeform 23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07" name="Freeform 23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08" name="Oval 23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98" name="Group 237"/>
              <p:cNvGrpSpPr>
                <a:grpSpLocks/>
              </p:cNvGrpSpPr>
              <p:nvPr/>
            </p:nvGrpSpPr>
            <p:grpSpPr bwMode="auto">
              <a:xfrm rot="2227997">
                <a:off x="4686" y="2438"/>
                <a:ext cx="103" cy="336"/>
                <a:chOff x="1656" y="960"/>
                <a:chExt cx="144" cy="400"/>
              </a:xfrm>
            </p:grpSpPr>
            <p:sp>
              <p:nvSpPr>
                <p:cNvPr id="38003" name="Freeform 23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04" name="Freeform 23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05" name="Oval 24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99" name="Group 241"/>
              <p:cNvGrpSpPr>
                <a:grpSpLocks/>
              </p:cNvGrpSpPr>
              <p:nvPr/>
            </p:nvGrpSpPr>
            <p:grpSpPr bwMode="auto">
              <a:xfrm rot="2595772">
                <a:off x="4760" y="2500"/>
                <a:ext cx="103" cy="336"/>
                <a:chOff x="1656" y="960"/>
                <a:chExt cx="144" cy="400"/>
              </a:xfrm>
            </p:grpSpPr>
            <p:sp>
              <p:nvSpPr>
                <p:cNvPr id="38000" name="Freeform 24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01" name="Freeform 24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8002" name="Oval 24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858" name="Group 245"/>
            <p:cNvGrpSpPr>
              <a:grpSpLocks/>
            </p:cNvGrpSpPr>
            <p:nvPr/>
          </p:nvGrpSpPr>
          <p:grpSpPr bwMode="auto">
            <a:xfrm rot="1063577" flipH="1">
              <a:off x="4620" y="2640"/>
              <a:ext cx="245" cy="234"/>
              <a:chOff x="4416" y="2364"/>
              <a:chExt cx="447" cy="472"/>
            </a:xfrm>
          </p:grpSpPr>
          <p:grpSp>
            <p:nvGrpSpPr>
              <p:cNvPr id="37975" name="Group 246"/>
              <p:cNvGrpSpPr>
                <a:grpSpLocks/>
              </p:cNvGrpSpPr>
              <p:nvPr/>
            </p:nvGrpSpPr>
            <p:grpSpPr bwMode="auto">
              <a:xfrm rot="595735">
                <a:off x="4416" y="2368"/>
                <a:ext cx="103" cy="336"/>
                <a:chOff x="1656" y="960"/>
                <a:chExt cx="144" cy="400"/>
              </a:xfrm>
            </p:grpSpPr>
            <p:sp>
              <p:nvSpPr>
                <p:cNvPr id="37992" name="Freeform 24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93" name="Freeform 24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94" name="Oval 24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76" name="Group 250"/>
              <p:cNvGrpSpPr>
                <a:grpSpLocks/>
              </p:cNvGrpSpPr>
              <p:nvPr/>
            </p:nvGrpSpPr>
            <p:grpSpPr bwMode="auto">
              <a:xfrm rot="1118974">
                <a:off x="4512" y="2364"/>
                <a:ext cx="103" cy="336"/>
                <a:chOff x="1656" y="960"/>
                <a:chExt cx="144" cy="400"/>
              </a:xfrm>
            </p:grpSpPr>
            <p:sp>
              <p:nvSpPr>
                <p:cNvPr id="37989" name="Freeform 25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90" name="Freeform 25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91" name="Oval 25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77" name="Group 254"/>
              <p:cNvGrpSpPr>
                <a:grpSpLocks/>
              </p:cNvGrpSpPr>
              <p:nvPr/>
            </p:nvGrpSpPr>
            <p:grpSpPr bwMode="auto">
              <a:xfrm rot="1615235">
                <a:off x="4601" y="2402"/>
                <a:ext cx="103" cy="336"/>
                <a:chOff x="1656" y="960"/>
                <a:chExt cx="144" cy="400"/>
              </a:xfrm>
            </p:grpSpPr>
            <p:sp>
              <p:nvSpPr>
                <p:cNvPr id="37986" name="Freeform 25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87" name="Freeform 25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88" name="Oval 25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78" name="Group 258"/>
              <p:cNvGrpSpPr>
                <a:grpSpLocks/>
              </p:cNvGrpSpPr>
              <p:nvPr/>
            </p:nvGrpSpPr>
            <p:grpSpPr bwMode="auto">
              <a:xfrm rot="2227997">
                <a:off x="4686" y="2438"/>
                <a:ext cx="103" cy="336"/>
                <a:chOff x="1656" y="960"/>
                <a:chExt cx="144" cy="400"/>
              </a:xfrm>
            </p:grpSpPr>
            <p:sp>
              <p:nvSpPr>
                <p:cNvPr id="37983" name="Freeform 25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84" name="Freeform 26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85" name="Oval 26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79" name="Group 262"/>
              <p:cNvGrpSpPr>
                <a:grpSpLocks/>
              </p:cNvGrpSpPr>
              <p:nvPr/>
            </p:nvGrpSpPr>
            <p:grpSpPr bwMode="auto">
              <a:xfrm rot="2595772">
                <a:off x="4760" y="2500"/>
                <a:ext cx="103" cy="336"/>
                <a:chOff x="1656" y="960"/>
                <a:chExt cx="144" cy="400"/>
              </a:xfrm>
            </p:grpSpPr>
            <p:sp>
              <p:nvSpPr>
                <p:cNvPr id="37980" name="Freeform 26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81" name="Freeform 26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82" name="Oval 26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859" name="Group 266"/>
            <p:cNvGrpSpPr>
              <a:grpSpLocks/>
            </p:cNvGrpSpPr>
            <p:nvPr/>
          </p:nvGrpSpPr>
          <p:grpSpPr bwMode="auto">
            <a:xfrm rot="20570989" flipH="1">
              <a:off x="4381" y="2718"/>
              <a:ext cx="244" cy="235"/>
              <a:chOff x="4416" y="2364"/>
              <a:chExt cx="447" cy="472"/>
            </a:xfrm>
          </p:grpSpPr>
          <p:grpSp>
            <p:nvGrpSpPr>
              <p:cNvPr id="37955" name="Group 267"/>
              <p:cNvGrpSpPr>
                <a:grpSpLocks/>
              </p:cNvGrpSpPr>
              <p:nvPr/>
            </p:nvGrpSpPr>
            <p:grpSpPr bwMode="auto">
              <a:xfrm rot="595735">
                <a:off x="4416" y="2368"/>
                <a:ext cx="103" cy="336"/>
                <a:chOff x="1656" y="960"/>
                <a:chExt cx="144" cy="400"/>
              </a:xfrm>
            </p:grpSpPr>
            <p:sp>
              <p:nvSpPr>
                <p:cNvPr id="37972" name="Freeform 26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73" name="Freeform 26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74" name="Oval 27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56" name="Group 271"/>
              <p:cNvGrpSpPr>
                <a:grpSpLocks/>
              </p:cNvGrpSpPr>
              <p:nvPr/>
            </p:nvGrpSpPr>
            <p:grpSpPr bwMode="auto">
              <a:xfrm rot="1118974">
                <a:off x="4512" y="2364"/>
                <a:ext cx="103" cy="336"/>
                <a:chOff x="1656" y="960"/>
                <a:chExt cx="144" cy="400"/>
              </a:xfrm>
            </p:grpSpPr>
            <p:sp>
              <p:nvSpPr>
                <p:cNvPr id="37969" name="Freeform 27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70" name="Freeform 27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71" name="Oval 27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57" name="Group 275"/>
              <p:cNvGrpSpPr>
                <a:grpSpLocks/>
              </p:cNvGrpSpPr>
              <p:nvPr/>
            </p:nvGrpSpPr>
            <p:grpSpPr bwMode="auto">
              <a:xfrm rot="1615235">
                <a:off x="4601" y="2402"/>
                <a:ext cx="103" cy="336"/>
                <a:chOff x="1656" y="960"/>
                <a:chExt cx="144" cy="400"/>
              </a:xfrm>
            </p:grpSpPr>
            <p:sp>
              <p:nvSpPr>
                <p:cNvPr id="37966" name="Freeform 27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67" name="Freeform 27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68" name="Oval 27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58" name="Group 279"/>
              <p:cNvGrpSpPr>
                <a:grpSpLocks/>
              </p:cNvGrpSpPr>
              <p:nvPr/>
            </p:nvGrpSpPr>
            <p:grpSpPr bwMode="auto">
              <a:xfrm rot="2227997">
                <a:off x="4686" y="2438"/>
                <a:ext cx="103" cy="336"/>
                <a:chOff x="1656" y="960"/>
                <a:chExt cx="144" cy="400"/>
              </a:xfrm>
            </p:grpSpPr>
            <p:sp>
              <p:nvSpPr>
                <p:cNvPr id="37963" name="Freeform 28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64" name="Freeform 28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65" name="Oval 28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59" name="Group 283"/>
              <p:cNvGrpSpPr>
                <a:grpSpLocks/>
              </p:cNvGrpSpPr>
              <p:nvPr/>
            </p:nvGrpSpPr>
            <p:grpSpPr bwMode="auto">
              <a:xfrm rot="2595772">
                <a:off x="4760" y="2500"/>
                <a:ext cx="103" cy="336"/>
                <a:chOff x="1656" y="960"/>
                <a:chExt cx="144" cy="400"/>
              </a:xfrm>
            </p:grpSpPr>
            <p:sp>
              <p:nvSpPr>
                <p:cNvPr id="37960" name="Freeform 28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61" name="Freeform 28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62" name="Oval 28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860" name="Group 287"/>
            <p:cNvGrpSpPr>
              <a:grpSpLocks/>
            </p:cNvGrpSpPr>
            <p:nvPr/>
          </p:nvGrpSpPr>
          <p:grpSpPr bwMode="auto">
            <a:xfrm rot="17225820" flipH="1">
              <a:off x="4373" y="2838"/>
              <a:ext cx="51" cy="183"/>
              <a:chOff x="1656" y="960"/>
              <a:chExt cx="144" cy="400"/>
            </a:xfrm>
          </p:grpSpPr>
          <p:sp>
            <p:nvSpPr>
              <p:cNvPr id="37952" name="Freeform 28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53" name="Freeform 28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54" name="Oval 29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61" name="Group 291"/>
            <p:cNvGrpSpPr>
              <a:grpSpLocks/>
            </p:cNvGrpSpPr>
            <p:nvPr/>
          </p:nvGrpSpPr>
          <p:grpSpPr bwMode="auto">
            <a:xfrm rot="16702581" flipH="1">
              <a:off x="4346" y="2880"/>
              <a:ext cx="51" cy="184"/>
              <a:chOff x="1656" y="960"/>
              <a:chExt cx="144" cy="400"/>
            </a:xfrm>
          </p:grpSpPr>
          <p:sp>
            <p:nvSpPr>
              <p:cNvPr id="37949" name="Freeform 29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50" name="Freeform 29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51" name="Oval 29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62" name="Group 295"/>
            <p:cNvGrpSpPr>
              <a:grpSpLocks/>
            </p:cNvGrpSpPr>
            <p:nvPr/>
          </p:nvGrpSpPr>
          <p:grpSpPr bwMode="auto">
            <a:xfrm rot="16206320" flipH="1">
              <a:off x="4343" y="2927"/>
              <a:ext cx="51" cy="184"/>
              <a:chOff x="1656" y="960"/>
              <a:chExt cx="144" cy="400"/>
            </a:xfrm>
          </p:grpSpPr>
          <p:sp>
            <p:nvSpPr>
              <p:cNvPr id="37946" name="Freeform 29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47" name="Freeform 29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48" name="Oval 29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63" name="Group 299"/>
            <p:cNvGrpSpPr>
              <a:grpSpLocks/>
            </p:cNvGrpSpPr>
            <p:nvPr/>
          </p:nvGrpSpPr>
          <p:grpSpPr bwMode="auto">
            <a:xfrm rot="15593557" flipH="1">
              <a:off x="4339" y="2973"/>
              <a:ext cx="52" cy="184"/>
              <a:chOff x="1656" y="960"/>
              <a:chExt cx="144" cy="400"/>
            </a:xfrm>
          </p:grpSpPr>
          <p:sp>
            <p:nvSpPr>
              <p:cNvPr id="37943" name="Freeform 30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44" name="Freeform 30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45" name="Oval 30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64" name="Group 303"/>
            <p:cNvGrpSpPr>
              <a:grpSpLocks/>
            </p:cNvGrpSpPr>
            <p:nvPr/>
          </p:nvGrpSpPr>
          <p:grpSpPr bwMode="auto">
            <a:xfrm rot="15225783" flipH="1">
              <a:off x="4328" y="3020"/>
              <a:ext cx="51" cy="184"/>
              <a:chOff x="1656" y="960"/>
              <a:chExt cx="144" cy="400"/>
            </a:xfrm>
          </p:grpSpPr>
          <p:sp>
            <p:nvSpPr>
              <p:cNvPr id="37940" name="Freeform 30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41" name="Freeform 30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42" name="Oval 30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65" name="Group 307"/>
            <p:cNvGrpSpPr>
              <a:grpSpLocks/>
            </p:cNvGrpSpPr>
            <p:nvPr/>
          </p:nvGrpSpPr>
          <p:grpSpPr bwMode="auto">
            <a:xfrm rot="16408942" flipH="1">
              <a:off x="4263" y="3132"/>
              <a:ext cx="221" cy="258"/>
              <a:chOff x="4416" y="2364"/>
              <a:chExt cx="447" cy="472"/>
            </a:xfrm>
          </p:grpSpPr>
          <p:grpSp>
            <p:nvGrpSpPr>
              <p:cNvPr id="37920" name="Group 308"/>
              <p:cNvGrpSpPr>
                <a:grpSpLocks/>
              </p:cNvGrpSpPr>
              <p:nvPr/>
            </p:nvGrpSpPr>
            <p:grpSpPr bwMode="auto">
              <a:xfrm rot="595735">
                <a:off x="4416" y="2368"/>
                <a:ext cx="103" cy="336"/>
                <a:chOff x="1656" y="960"/>
                <a:chExt cx="144" cy="400"/>
              </a:xfrm>
            </p:grpSpPr>
            <p:sp>
              <p:nvSpPr>
                <p:cNvPr id="37937" name="Freeform 30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38" name="Freeform 31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39" name="Oval 31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21" name="Group 312"/>
              <p:cNvGrpSpPr>
                <a:grpSpLocks/>
              </p:cNvGrpSpPr>
              <p:nvPr/>
            </p:nvGrpSpPr>
            <p:grpSpPr bwMode="auto">
              <a:xfrm rot="1118974">
                <a:off x="4512" y="2364"/>
                <a:ext cx="103" cy="336"/>
                <a:chOff x="1656" y="960"/>
                <a:chExt cx="144" cy="400"/>
              </a:xfrm>
            </p:grpSpPr>
            <p:sp>
              <p:nvSpPr>
                <p:cNvPr id="37934" name="Freeform 31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35" name="Freeform 31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36" name="Oval 31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22" name="Group 316"/>
              <p:cNvGrpSpPr>
                <a:grpSpLocks/>
              </p:cNvGrpSpPr>
              <p:nvPr/>
            </p:nvGrpSpPr>
            <p:grpSpPr bwMode="auto">
              <a:xfrm rot="1615235">
                <a:off x="4601" y="2402"/>
                <a:ext cx="103" cy="336"/>
                <a:chOff x="1656" y="960"/>
                <a:chExt cx="144" cy="400"/>
              </a:xfrm>
            </p:grpSpPr>
            <p:sp>
              <p:nvSpPr>
                <p:cNvPr id="37931" name="Freeform 31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32" name="Freeform 31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33" name="Oval 31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23" name="Group 320"/>
              <p:cNvGrpSpPr>
                <a:grpSpLocks/>
              </p:cNvGrpSpPr>
              <p:nvPr/>
            </p:nvGrpSpPr>
            <p:grpSpPr bwMode="auto">
              <a:xfrm rot="2227997">
                <a:off x="4686" y="2438"/>
                <a:ext cx="103" cy="336"/>
                <a:chOff x="1656" y="960"/>
                <a:chExt cx="144" cy="400"/>
              </a:xfrm>
            </p:grpSpPr>
            <p:sp>
              <p:nvSpPr>
                <p:cNvPr id="37928" name="Freeform 32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29" name="Freeform 32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30" name="Oval 32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24" name="Group 324"/>
              <p:cNvGrpSpPr>
                <a:grpSpLocks/>
              </p:cNvGrpSpPr>
              <p:nvPr/>
            </p:nvGrpSpPr>
            <p:grpSpPr bwMode="auto">
              <a:xfrm rot="2595772">
                <a:off x="4760" y="2500"/>
                <a:ext cx="103" cy="336"/>
                <a:chOff x="1656" y="960"/>
                <a:chExt cx="144" cy="400"/>
              </a:xfrm>
            </p:grpSpPr>
            <p:sp>
              <p:nvSpPr>
                <p:cNvPr id="37925" name="Freeform 32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26" name="Freeform 32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27" name="Oval 32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866" name="Group 328"/>
            <p:cNvGrpSpPr>
              <a:grpSpLocks/>
            </p:cNvGrpSpPr>
            <p:nvPr/>
          </p:nvGrpSpPr>
          <p:grpSpPr bwMode="auto">
            <a:xfrm rot="14138943" flipH="1">
              <a:off x="4408" y="3324"/>
              <a:ext cx="221" cy="258"/>
              <a:chOff x="4416" y="2364"/>
              <a:chExt cx="447" cy="472"/>
            </a:xfrm>
          </p:grpSpPr>
          <p:grpSp>
            <p:nvGrpSpPr>
              <p:cNvPr id="37900" name="Group 329"/>
              <p:cNvGrpSpPr>
                <a:grpSpLocks/>
              </p:cNvGrpSpPr>
              <p:nvPr/>
            </p:nvGrpSpPr>
            <p:grpSpPr bwMode="auto">
              <a:xfrm rot="595735">
                <a:off x="4416" y="2368"/>
                <a:ext cx="103" cy="336"/>
                <a:chOff x="1656" y="960"/>
                <a:chExt cx="144" cy="400"/>
              </a:xfrm>
            </p:grpSpPr>
            <p:sp>
              <p:nvSpPr>
                <p:cNvPr id="37917" name="Freeform 33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18" name="Freeform 33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19" name="Oval 33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01" name="Group 333"/>
              <p:cNvGrpSpPr>
                <a:grpSpLocks/>
              </p:cNvGrpSpPr>
              <p:nvPr/>
            </p:nvGrpSpPr>
            <p:grpSpPr bwMode="auto">
              <a:xfrm rot="1118974">
                <a:off x="4512" y="2364"/>
                <a:ext cx="103" cy="336"/>
                <a:chOff x="1656" y="960"/>
                <a:chExt cx="144" cy="400"/>
              </a:xfrm>
            </p:grpSpPr>
            <p:sp>
              <p:nvSpPr>
                <p:cNvPr id="37914" name="Freeform 33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15" name="Freeform 33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16" name="Oval 33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02" name="Group 337"/>
              <p:cNvGrpSpPr>
                <a:grpSpLocks/>
              </p:cNvGrpSpPr>
              <p:nvPr/>
            </p:nvGrpSpPr>
            <p:grpSpPr bwMode="auto">
              <a:xfrm rot="1615235">
                <a:off x="4601" y="2402"/>
                <a:ext cx="103" cy="336"/>
                <a:chOff x="1656" y="960"/>
                <a:chExt cx="144" cy="400"/>
              </a:xfrm>
            </p:grpSpPr>
            <p:sp>
              <p:nvSpPr>
                <p:cNvPr id="37911" name="Freeform 33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12" name="Freeform 33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13" name="Oval 34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03" name="Group 341"/>
              <p:cNvGrpSpPr>
                <a:grpSpLocks/>
              </p:cNvGrpSpPr>
              <p:nvPr/>
            </p:nvGrpSpPr>
            <p:grpSpPr bwMode="auto">
              <a:xfrm rot="2227997">
                <a:off x="4686" y="2438"/>
                <a:ext cx="103" cy="336"/>
                <a:chOff x="1656" y="960"/>
                <a:chExt cx="144" cy="400"/>
              </a:xfrm>
            </p:grpSpPr>
            <p:sp>
              <p:nvSpPr>
                <p:cNvPr id="37908" name="Freeform 34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09" name="Freeform 34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10" name="Oval 34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904" name="Group 345"/>
              <p:cNvGrpSpPr>
                <a:grpSpLocks/>
              </p:cNvGrpSpPr>
              <p:nvPr/>
            </p:nvGrpSpPr>
            <p:grpSpPr bwMode="auto">
              <a:xfrm rot="2595772">
                <a:off x="4760" y="2500"/>
                <a:ext cx="103" cy="336"/>
                <a:chOff x="1656" y="960"/>
                <a:chExt cx="144" cy="400"/>
              </a:xfrm>
            </p:grpSpPr>
            <p:sp>
              <p:nvSpPr>
                <p:cNvPr id="37905" name="Freeform 34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06" name="Freeform 34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907" name="Oval 34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867" name="Group 349"/>
            <p:cNvGrpSpPr>
              <a:grpSpLocks/>
            </p:cNvGrpSpPr>
            <p:nvPr/>
          </p:nvGrpSpPr>
          <p:grpSpPr bwMode="auto">
            <a:xfrm rot="11509138" flipH="1">
              <a:off x="4628" y="3429"/>
              <a:ext cx="57" cy="167"/>
              <a:chOff x="1656" y="960"/>
              <a:chExt cx="144" cy="400"/>
            </a:xfrm>
          </p:grpSpPr>
          <p:sp>
            <p:nvSpPr>
              <p:cNvPr id="37897" name="Freeform 35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98" name="Freeform 35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99" name="Oval 35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68" name="Group 353"/>
            <p:cNvGrpSpPr>
              <a:grpSpLocks/>
            </p:cNvGrpSpPr>
            <p:nvPr/>
          </p:nvGrpSpPr>
          <p:grpSpPr bwMode="auto">
            <a:xfrm rot="10985896" flipH="1">
              <a:off x="4677" y="3449"/>
              <a:ext cx="56" cy="167"/>
              <a:chOff x="1656" y="960"/>
              <a:chExt cx="144" cy="400"/>
            </a:xfrm>
          </p:grpSpPr>
          <p:sp>
            <p:nvSpPr>
              <p:cNvPr id="37894" name="Freeform 35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95" name="Freeform 35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96" name="Oval 35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69" name="Group 357"/>
            <p:cNvGrpSpPr>
              <a:grpSpLocks/>
            </p:cNvGrpSpPr>
            <p:nvPr/>
          </p:nvGrpSpPr>
          <p:grpSpPr bwMode="auto">
            <a:xfrm rot="10489636" flipH="1">
              <a:off x="4729" y="3448"/>
              <a:ext cx="56" cy="167"/>
              <a:chOff x="1656" y="960"/>
              <a:chExt cx="144" cy="400"/>
            </a:xfrm>
          </p:grpSpPr>
          <p:sp>
            <p:nvSpPr>
              <p:cNvPr id="37891" name="Freeform 35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92" name="Freeform 35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93" name="Oval 36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70" name="Group 361"/>
            <p:cNvGrpSpPr>
              <a:grpSpLocks/>
            </p:cNvGrpSpPr>
            <p:nvPr/>
          </p:nvGrpSpPr>
          <p:grpSpPr bwMode="auto">
            <a:xfrm rot="11357739" flipH="1">
              <a:off x="4804" y="3388"/>
              <a:ext cx="244" cy="234"/>
              <a:chOff x="4416" y="2364"/>
              <a:chExt cx="447" cy="472"/>
            </a:xfrm>
          </p:grpSpPr>
          <p:grpSp>
            <p:nvGrpSpPr>
              <p:cNvPr id="37871" name="Group 362"/>
              <p:cNvGrpSpPr>
                <a:grpSpLocks/>
              </p:cNvGrpSpPr>
              <p:nvPr/>
            </p:nvGrpSpPr>
            <p:grpSpPr bwMode="auto">
              <a:xfrm rot="595735">
                <a:off x="4416" y="2368"/>
                <a:ext cx="103" cy="336"/>
                <a:chOff x="1656" y="960"/>
                <a:chExt cx="144" cy="400"/>
              </a:xfrm>
            </p:grpSpPr>
            <p:sp>
              <p:nvSpPr>
                <p:cNvPr id="37888" name="Freeform 36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89" name="Freeform 36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90" name="Oval 36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72" name="Group 366"/>
              <p:cNvGrpSpPr>
                <a:grpSpLocks/>
              </p:cNvGrpSpPr>
              <p:nvPr/>
            </p:nvGrpSpPr>
            <p:grpSpPr bwMode="auto">
              <a:xfrm rot="1118974">
                <a:off x="4512" y="2364"/>
                <a:ext cx="103" cy="336"/>
                <a:chOff x="1656" y="960"/>
                <a:chExt cx="144" cy="400"/>
              </a:xfrm>
            </p:grpSpPr>
            <p:sp>
              <p:nvSpPr>
                <p:cNvPr id="37885" name="Freeform 36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86" name="Freeform 36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87" name="Oval 36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73" name="Group 370"/>
              <p:cNvGrpSpPr>
                <a:grpSpLocks/>
              </p:cNvGrpSpPr>
              <p:nvPr/>
            </p:nvGrpSpPr>
            <p:grpSpPr bwMode="auto">
              <a:xfrm rot="1615235">
                <a:off x="4601" y="2402"/>
                <a:ext cx="103" cy="336"/>
                <a:chOff x="1656" y="960"/>
                <a:chExt cx="144" cy="400"/>
              </a:xfrm>
            </p:grpSpPr>
            <p:sp>
              <p:nvSpPr>
                <p:cNvPr id="37882" name="Freeform 37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83" name="Freeform 37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84" name="Oval 37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74" name="Group 374"/>
              <p:cNvGrpSpPr>
                <a:grpSpLocks/>
              </p:cNvGrpSpPr>
              <p:nvPr/>
            </p:nvGrpSpPr>
            <p:grpSpPr bwMode="auto">
              <a:xfrm rot="2227997">
                <a:off x="4686" y="2438"/>
                <a:ext cx="103" cy="336"/>
                <a:chOff x="1656" y="960"/>
                <a:chExt cx="144" cy="400"/>
              </a:xfrm>
            </p:grpSpPr>
            <p:sp>
              <p:nvSpPr>
                <p:cNvPr id="37879" name="Freeform 37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80" name="Freeform 37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81" name="Oval 37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875" name="Group 378"/>
              <p:cNvGrpSpPr>
                <a:grpSpLocks/>
              </p:cNvGrpSpPr>
              <p:nvPr/>
            </p:nvGrpSpPr>
            <p:grpSpPr bwMode="auto">
              <a:xfrm rot="2595772">
                <a:off x="4760" y="2500"/>
                <a:ext cx="103" cy="336"/>
                <a:chOff x="1656" y="960"/>
                <a:chExt cx="144" cy="400"/>
              </a:xfrm>
            </p:grpSpPr>
            <p:sp>
              <p:nvSpPr>
                <p:cNvPr id="37876" name="Freeform 37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77" name="Freeform 38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78" name="Oval 38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grpSp>
        <p:nvGrpSpPr>
          <p:cNvPr id="36874" name="Group 382"/>
          <p:cNvGrpSpPr>
            <a:grpSpLocks/>
          </p:cNvGrpSpPr>
          <p:nvPr/>
        </p:nvGrpSpPr>
        <p:grpSpPr bwMode="auto">
          <a:xfrm>
            <a:off x="5486400" y="4705350"/>
            <a:ext cx="914400" cy="838200"/>
            <a:chOff x="4245" y="2640"/>
            <a:chExt cx="1131" cy="982"/>
          </a:xfrm>
        </p:grpSpPr>
        <p:grpSp>
          <p:nvGrpSpPr>
            <p:cNvPr id="37507" name="Group 383"/>
            <p:cNvGrpSpPr>
              <a:grpSpLocks/>
            </p:cNvGrpSpPr>
            <p:nvPr/>
          </p:nvGrpSpPr>
          <p:grpSpPr bwMode="auto">
            <a:xfrm rot="20427953" flipV="1">
              <a:off x="4701" y="2839"/>
              <a:ext cx="56" cy="167"/>
              <a:chOff x="1656" y="960"/>
              <a:chExt cx="144" cy="400"/>
            </a:xfrm>
          </p:grpSpPr>
          <p:sp>
            <p:nvSpPr>
              <p:cNvPr id="37830" name="Freeform 38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31" name="Freeform 38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32" name="Oval 38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08" name="Group 387"/>
            <p:cNvGrpSpPr>
              <a:grpSpLocks/>
            </p:cNvGrpSpPr>
            <p:nvPr/>
          </p:nvGrpSpPr>
          <p:grpSpPr bwMode="auto">
            <a:xfrm flipV="1">
              <a:off x="4767" y="2826"/>
              <a:ext cx="56" cy="167"/>
              <a:chOff x="1656" y="960"/>
              <a:chExt cx="144" cy="400"/>
            </a:xfrm>
          </p:grpSpPr>
          <p:sp>
            <p:nvSpPr>
              <p:cNvPr id="37827" name="Freeform 38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28" name="Freeform 38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29" name="Oval 39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09" name="Group 391"/>
            <p:cNvGrpSpPr>
              <a:grpSpLocks/>
            </p:cNvGrpSpPr>
            <p:nvPr/>
          </p:nvGrpSpPr>
          <p:grpSpPr bwMode="auto">
            <a:xfrm rot="871458" flipV="1">
              <a:off x="4831" y="2835"/>
              <a:ext cx="56" cy="167"/>
              <a:chOff x="1656" y="960"/>
              <a:chExt cx="144" cy="400"/>
            </a:xfrm>
          </p:grpSpPr>
          <p:sp>
            <p:nvSpPr>
              <p:cNvPr id="37824" name="Freeform 39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25" name="Freeform 39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26" name="Oval 39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10" name="Group 395"/>
            <p:cNvGrpSpPr>
              <a:grpSpLocks/>
            </p:cNvGrpSpPr>
            <p:nvPr/>
          </p:nvGrpSpPr>
          <p:grpSpPr bwMode="auto">
            <a:xfrm rot="1278505" flipV="1">
              <a:off x="4882" y="2845"/>
              <a:ext cx="57" cy="167"/>
              <a:chOff x="1656" y="960"/>
              <a:chExt cx="144" cy="400"/>
            </a:xfrm>
          </p:grpSpPr>
          <p:sp>
            <p:nvSpPr>
              <p:cNvPr id="37821" name="Freeform 39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22" name="Freeform 39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23" name="Oval 39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11" name="Group 399"/>
            <p:cNvGrpSpPr>
              <a:grpSpLocks/>
            </p:cNvGrpSpPr>
            <p:nvPr/>
          </p:nvGrpSpPr>
          <p:grpSpPr bwMode="auto">
            <a:xfrm rot="17685628" flipV="1">
              <a:off x="4510" y="2980"/>
              <a:ext cx="51" cy="183"/>
              <a:chOff x="1656" y="960"/>
              <a:chExt cx="144" cy="400"/>
            </a:xfrm>
          </p:grpSpPr>
          <p:sp>
            <p:nvSpPr>
              <p:cNvPr id="37818" name="Freeform 40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19" name="Freeform 40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20" name="Oval 40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12" name="Group 403"/>
            <p:cNvGrpSpPr>
              <a:grpSpLocks/>
            </p:cNvGrpSpPr>
            <p:nvPr/>
          </p:nvGrpSpPr>
          <p:grpSpPr bwMode="auto">
            <a:xfrm rot="18489574" flipV="1">
              <a:off x="4544" y="2925"/>
              <a:ext cx="51" cy="183"/>
              <a:chOff x="1656" y="960"/>
              <a:chExt cx="144" cy="400"/>
            </a:xfrm>
          </p:grpSpPr>
          <p:sp>
            <p:nvSpPr>
              <p:cNvPr id="37815" name="Freeform 40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16" name="Freeform 40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17" name="Oval 40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13" name="Group 407"/>
            <p:cNvGrpSpPr>
              <a:grpSpLocks/>
            </p:cNvGrpSpPr>
            <p:nvPr/>
          </p:nvGrpSpPr>
          <p:grpSpPr bwMode="auto">
            <a:xfrm rot="19018442" flipV="1">
              <a:off x="4581" y="2890"/>
              <a:ext cx="56" cy="167"/>
              <a:chOff x="1656" y="960"/>
              <a:chExt cx="144" cy="400"/>
            </a:xfrm>
          </p:grpSpPr>
          <p:sp>
            <p:nvSpPr>
              <p:cNvPr id="37812" name="Freeform 40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13" name="Freeform 40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14" name="Oval 41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14" name="Group 411"/>
            <p:cNvGrpSpPr>
              <a:grpSpLocks/>
            </p:cNvGrpSpPr>
            <p:nvPr/>
          </p:nvGrpSpPr>
          <p:grpSpPr bwMode="auto">
            <a:xfrm rot="19830524" flipV="1">
              <a:off x="4642" y="2854"/>
              <a:ext cx="56" cy="167"/>
              <a:chOff x="1656" y="960"/>
              <a:chExt cx="144" cy="400"/>
            </a:xfrm>
          </p:grpSpPr>
          <p:sp>
            <p:nvSpPr>
              <p:cNvPr id="37809" name="Freeform 41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10" name="Freeform 41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11" name="Oval 41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15" name="Group 415"/>
            <p:cNvGrpSpPr>
              <a:grpSpLocks/>
            </p:cNvGrpSpPr>
            <p:nvPr/>
          </p:nvGrpSpPr>
          <p:grpSpPr bwMode="auto">
            <a:xfrm rot="2171268" flipV="1">
              <a:off x="4942" y="2877"/>
              <a:ext cx="56" cy="166"/>
              <a:chOff x="1656" y="960"/>
              <a:chExt cx="144" cy="400"/>
            </a:xfrm>
          </p:grpSpPr>
          <p:sp>
            <p:nvSpPr>
              <p:cNvPr id="37806" name="Freeform 41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07" name="Freeform 41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08" name="Oval 41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16" name="Group 419"/>
            <p:cNvGrpSpPr>
              <a:grpSpLocks/>
            </p:cNvGrpSpPr>
            <p:nvPr/>
          </p:nvGrpSpPr>
          <p:grpSpPr bwMode="auto">
            <a:xfrm rot="2954549" flipV="1">
              <a:off x="4993" y="2911"/>
              <a:ext cx="52" cy="183"/>
              <a:chOff x="1656" y="960"/>
              <a:chExt cx="144" cy="400"/>
            </a:xfrm>
          </p:grpSpPr>
          <p:sp>
            <p:nvSpPr>
              <p:cNvPr id="37803" name="Freeform 42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04" name="Freeform 42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05" name="Oval 42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17" name="Group 423"/>
            <p:cNvGrpSpPr>
              <a:grpSpLocks/>
            </p:cNvGrpSpPr>
            <p:nvPr/>
          </p:nvGrpSpPr>
          <p:grpSpPr bwMode="auto">
            <a:xfrm rot="12198467" flipV="1">
              <a:off x="4650" y="3286"/>
              <a:ext cx="57" cy="167"/>
              <a:chOff x="1656" y="960"/>
              <a:chExt cx="144" cy="400"/>
            </a:xfrm>
          </p:grpSpPr>
          <p:sp>
            <p:nvSpPr>
              <p:cNvPr id="37800" name="Freeform 42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01" name="Freeform 42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802" name="Oval 42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18" name="Group 427"/>
            <p:cNvGrpSpPr>
              <a:grpSpLocks/>
            </p:cNvGrpSpPr>
            <p:nvPr/>
          </p:nvGrpSpPr>
          <p:grpSpPr bwMode="auto">
            <a:xfrm rot="13370514" flipV="1">
              <a:off x="4592" y="3255"/>
              <a:ext cx="57" cy="167"/>
              <a:chOff x="1656" y="960"/>
              <a:chExt cx="144" cy="400"/>
            </a:xfrm>
          </p:grpSpPr>
          <p:sp>
            <p:nvSpPr>
              <p:cNvPr id="37797" name="Freeform 42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98" name="Freeform 42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99" name="Oval 43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19" name="Group 431"/>
            <p:cNvGrpSpPr>
              <a:grpSpLocks/>
            </p:cNvGrpSpPr>
            <p:nvPr/>
          </p:nvGrpSpPr>
          <p:grpSpPr bwMode="auto">
            <a:xfrm rot="14241973" flipV="1">
              <a:off x="4548" y="3212"/>
              <a:ext cx="52" cy="184"/>
              <a:chOff x="1656" y="960"/>
              <a:chExt cx="144" cy="400"/>
            </a:xfrm>
          </p:grpSpPr>
          <p:sp>
            <p:nvSpPr>
              <p:cNvPr id="37794" name="Freeform 43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95" name="Freeform 43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96" name="Oval 43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20" name="Group 435"/>
            <p:cNvGrpSpPr>
              <a:grpSpLocks/>
            </p:cNvGrpSpPr>
            <p:nvPr/>
          </p:nvGrpSpPr>
          <p:grpSpPr bwMode="auto">
            <a:xfrm rot="14649019" flipV="1">
              <a:off x="4518" y="3173"/>
              <a:ext cx="51" cy="184"/>
              <a:chOff x="1656" y="960"/>
              <a:chExt cx="144" cy="400"/>
            </a:xfrm>
          </p:grpSpPr>
          <p:sp>
            <p:nvSpPr>
              <p:cNvPr id="37791" name="Freeform 43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92" name="Freeform 43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93" name="Oval 43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21" name="Group 439"/>
            <p:cNvGrpSpPr>
              <a:grpSpLocks/>
            </p:cNvGrpSpPr>
            <p:nvPr/>
          </p:nvGrpSpPr>
          <p:grpSpPr bwMode="auto">
            <a:xfrm rot="9456142" flipV="1">
              <a:off x="4898" y="3284"/>
              <a:ext cx="56" cy="167"/>
              <a:chOff x="1656" y="960"/>
              <a:chExt cx="144" cy="400"/>
            </a:xfrm>
          </p:grpSpPr>
          <p:sp>
            <p:nvSpPr>
              <p:cNvPr id="37788" name="Freeform 44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89" name="Freeform 44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90" name="Oval 44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22" name="Group 443"/>
            <p:cNvGrpSpPr>
              <a:grpSpLocks/>
            </p:cNvGrpSpPr>
            <p:nvPr/>
          </p:nvGrpSpPr>
          <p:grpSpPr bwMode="auto">
            <a:xfrm rot="10260088" flipV="1">
              <a:off x="4832" y="3304"/>
              <a:ext cx="56" cy="167"/>
              <a:chOff x="1656" y="960"/>
              <a:chExt cx="144" cy="400"/>
            </a:xfrm>
          </p:grpSpPr>
          <p:sp>
            <p:nvSpPr>
              <p:cNvPr id="37785" name="Freeform 44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86" name="Freeform 44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87" name="Oval 44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23" name="Group 447"/>
            <p:cNvGrpSpPr>
              <a:grpSpLocks/>
            </p:cNvGrpSpPr>
            <p:nvPr/>
          </p:nvGrpSpPr>
          <p:grpSpPr bwMode="auto">
            <a:xfrm rot="10788956" flipV="1">
              <a:off x="4776" y="3311"/>
              <a:ext cx="57" cy="167"/>
              <a:chOff x="1656" y="960"/>
              <a:chExt cx="144" cy="400"/>
            </a:xfrm>
          </p:grpSpPr>
          <p:sp>
            <p:nvSpPr>
              <p:cNvPr id="37782" name="Freeform 44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83" name="Freeform 44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84" name="Oval 45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24" name="Group 451"/>
            <p:cNvGrpSpPr>
              <a:grpSpLocks/>
            </p:cNvGrpSpPr>
            <p:nvPr/>
          </p:nvGrpSpPr>
          <p:grpSpPr bwMode="auto">
            <a:xfrm rot="11601038" flipV="1">
              <a:off x="4711" y="3302"/>
              <a:ext cx="57" cy="167"/>
              <a:chOff x="1656" y="960"/>
              <a:chExt cx="144" cy="400"/>
            </a:xfrm>
          </p:grpSpPr>
          <p:sp>
            <p:nvSpPr>
              <p:cNvPr id="37779" name="Freeform 45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80" name="Freeform 45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81" name="Oval 45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25" name="Group 455"/>
            <p:cNvGrpSpPr>
              <a:grpSpLocks/>
            </p:cNvGrpSpPr>
            <p:nvPr/>
          </p:nvGrpSpPr>
          <p:grpSpPr bwMode="auto">
            <a:xfrm rot="15541783" flipV="1">
              <a:off x="4498" y="3113"/>
              <a:ext cx="51" cy="183"/>
              <a:chOff x="1656" y="960"/>
              <a:chExt cx="144" cy="400"/>
            </a:xfrm>
          </p:grpSpPr>
          <p:sp>
            <p:nvSpPr>
              <p:cNvPr id="37776" name="Freeform 45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77" name="Freeform 45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78" name="Oval 45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26" name="Group 459"/>
            <p:cNvGrpSpPr>
              <a:grpSpLocks/>
            </p:cNvGrpSpPr>
            <p:nvPr/>
          </p:nvGrpSpPr>
          <p:grpSpPr bwMode="auto">
            <a:xfrm rot="16325063" flipV="1">
              <a:off x="4495" y="3051"/>
              <a:ext cx="52" cy="184"/>
              <a:chOff x="1656" y="960"/>
              <a:chExt cx="144" cy="400"/>
            </a:xfrm>
          </p:grpSpPr>
          <p:sp>
            <p:nvSpPr>
              <p:cNvPr id="37773" name="Freeform 46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74" name="Freeform 46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75" name="Oval 46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27" name="Group 463"/>
            <p:cNvGrpSpPr>
              <a:grpSpLocks/>
            </p:cNvGrpSpPr>
            <p:nvPr/>
          </p:nvGrpSpPr>
          <p:grpSpPr bwMode="auto">
            <a:xfrm rot="-251532">
              <a:off x="4932" y="3034"/>
              <a:ext cx="240" cy="379"/>
              <a:chOff x="4551" y="3061"/>
              <a:chExt cx="440" cy="764"/>
            </a:xfrm>
          </p:grpSpPr>
          <p:grpSp>
            <p:nvGrpSpPr>
              <p:cNvPr id="37749" name="Group 464"/>
              <p:cNvGrpSpPr>
                <a:grpSpLocks/>
              </p:cNvGrpSpPr>
              <p:nvPr/>
            </p:nvGrpSpPr>
            <p:grpSpPr bwMode="auto">
              <a:xfrm rot="5640921" flipH="1" flipV="1">
                <a:off x="4771" y="3067"/>
                <a:ext cx="103" cy="336"/>
                <a:chOff x="1656" y="960"/>
                <a:chExt cx="144" cy="400"/>
              </a:xfrm>
            </p:grpSpPr>
            <p:sp>
              <p:nvSpPr>
                <p:cNvPr id="37770" name="Freeform 46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71" name="Freeform 46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72" name="Oval 46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750" name="Group 468"/>
              <p:cNvGrpSpPr>
                <a:grpSpLocks/>
              </p:cNvGrpSpPr>
              <p:nvPr/>
            </p:nvGrpSpPr>
            <p:grpSpPr bwMode="auto">
              <a:xfrm rot="4468874" flipH="1" flipV="1">
                <a:off x="4765" y="2945"/>
                <a:ext cx="103" cy="336"/>
                <a:chOff x="1656" y="960"/>
                <a:chExt cx="144" cy="400"/>
              </a:xfrm>
            </p:grpSpPr>
            <p:sp>
              <p:nvSpPr>
                <p:cNvPr id="37767" name="Freeform 46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68" name="Freeform 47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69" name="Oval 47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751" name="Group 472"/>
              <p:cNvGrpSpPr>
                <a:grpSpLocks/>
              </p:cNvGrpSpPr>
              <p:nvPr/>
            </p:nvGrpSpPr>
            <p:grpSpPr bwMode="auto">
              <a:xfrm rot="8383246" flipH="1" flipV="1">
                <a:off x="4577" y="3489"/>
                <a:ext cx="103" cy="336"/>
                <a:chOff x="1656" y="960"/>
                <a:chExt cx="144" cy="400"/>
              </a:xfrm>
            </p:grpSpPr>
            <p:sp>
              <p:nvSpPr>
                <p:cNvPr id="37764" name="Freeform 47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65" name="Freeform 47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66" name="Oval 47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752" name="Group 476"/>
              <p:cNvGrpSpPr>
                <a:grpSpLocks/>
              </p:cNvGrpSpPr>
              <p:nvPr/>
            </p:nvGrpSpPr>
            <p:grpSpPr bwMode="auto">
              <a:xfrm rot="7579299" flipH="1" flipV="1">
                <a:off x="4667" y="3399"/>
                <a:ext cx="103" cy="336"/>
                <a:chOff x="1656" y="960"/>
                <a:chExt cx="144" cy="400"/>
              </a:xfrm>
            </p:grpSpPr>
            <p:sp>
              <p:nvSpPr>
                <p:cNvPr id="37761" name="Freeform 47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62" name="Freeform 47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63" name="Oval 47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753" name="Group 480"/>
              <p:cNvGrpSpPr>
                <a:grpSpLocks/>
              </p:cNvGrpSpPr>
              <p:nvPr/>
            </p:nvGrpSpPr>
            <p:grpSpPr bwMode="auto">
              <a:xfrm rot="7050432" flipH="1" flipV="1">
                <a:off x="4732" y="3307"/>
                <a:ext cx="103" cy="336"/>
                <a:chOff x="1656" y="960"/>
                <a:chExt cx="144" cy="400"/>
              </a:xfrm>
            </p:grpSpPr>
            <p:sp>
              <p:nvSpPr>
                <p:cNvPr id="37758" name="Freeform 48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59" name="Freeform 48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60" name="Oval 48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754" name="Group 484"/>
              <p:cNvGrpSpPr>
                <a:grpSpLocks/>
              </p:cNvGrpSpPr>
              <p:nvPr/>
            </p:nvGrpSpPr>
            <p:grpSpPr bwMode="auto">
              <a:xfrm rot="6238350" flipH="1" flipV="1">
                <a:off x="4771" y="3180"/>
                <a:ext cx="103" cy="336"/>
                <a:chOff x="1656" y="960"/>
                <a:chExt cx="144" cy="400"/>
              </a:xfrm>
            </p:grpSpPr>
            <p:sp>
              <p:nvSpPr>
                <p:cNvPr id="37755" name="Freeform 48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56" name="Freeform 48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57" name="Oval 48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528" name="Group 488"/>
            <p:cNvGrpSpPr>
              <a:grpSpLocks/>
            </p:cNvGrpSpPr>
            <p:nvPr/>
          </p:nvGrpSpPr>
          <p:grpSpPr bwMode="auto">
            <a:xfrm>
              <a:off x="4858" y="2688"/>
              <a:ext cx="244" cy="234"/>
              <a:chOff x="4416" y="2364"/>
              <a:chExt cx="447" cy="472"/>
            </a:xfrm>
          </p:grpSpPr>
          <p:grpSp>
            <p:nvGrpSpPr>
              <p:cNvPr id="37729" name="Group 489"/>
              <p:cNvGrpSpPr>
                <a:grpSpLocks/>
              </p:cNvGrpSpPr>
              <p:nvPr/>
            </p:nvGrpSpPr>
            <p:grpSpPr bwMode="auto">
              <a:xfrm rot="595735">
                <a:off x="4416" y="2368"/>
                <a:ext cx="103" cy="336"/>
                <a:chOff x="1656" y="960"/>
                <a:chExt cx="144" cy="400"/>
              </a:xfrm>
            </p:grpSpPr>
            <p:sp>
              <p:nvSpPr>
                <p:cNvPr id="37746" name="Freeform 49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47" name="Freeform 49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48" name="Oval 49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730" name="Group 493"/>
              <p:cNvGrpSpPr>
                <a:grpSpLocks/>
              </p:cNvGrpSpPr>
              <p:nvPr/>
            </p:nvGrpSpPr>
            <p:grpSpPr bwMode="auto">
              <a:xfrm rot="1118974">
                <a:off x="4512" y="2364"/>
                <a:ext cx="103" cy="336"/>
                <a:chOff x="1656" y="960"/>
                <a:chExt cx="144" cy="400"/>
              </a:xfrm>
            </p:grpSpPr>
            <p:sp>
              <p:nvSpPr>
                <p:cNvPr id="37743" name="Freeform 49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44" name="Freeform 49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45" name="Oval 49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731" name="Group 497"/>
              <p:cNvGrpSpPr>
                <a:grpSpLocks/>
              </p:cNvGrpSpPr>
              <p:nvPr/>
            </p:nvGrpSpPr>
            <p:grpSpPr bwMode="auto">
              <a:xfrm rot="1615235">
                <a:off x="4601" y="2402"/>
                <a:ext cx="103" cy="336"/>
                <a:chOff x="1656" y="960"/>
                <a:chExt cx="144" cy="400"/>
              </a:xfrm>
            </p:grpSpPr>
            <p:sp>
              <p:nvSpPr>
                <p:cNvPr id="37740" name="Freeform 49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41" name="Freeform 49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42" name="Oval 50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732" name="Group 501"/>
              <p:cNvGrpSpPr>
                <a:grpSpLocks/>
              </p:cNvGrpSpPr>
              <p:nvPr/>
            </p:nvGrpSpPr>
            <p:grpSpPr bwMode="auto">
              <a:xfrm rot="2227997">
                <a:off x="4686" y="2438"/>
                <a:ext cx="103" cy="336"/>
                <a:chOff x="1656" y="960"/>
                <a:chExt cx="144" cy="400"/>
              </a:xfrm>
            </p:grpSpPr>
            <p:sp>
              <p:nvSpPr>
                <p:cNvPr id="37737" name="Freeform 50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38" name="Freeform 50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39" name="Oval 50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733" name="Group 505"/>
              <p:cNvGrpSpPr>
                <a:grpSpLocks/>
              </p:cNvGrpSpPr>
              <p:nvPr/>
            </p:nvGrpSpPr>
            <p:grpSpPr bwMode="auto">
              <a:xfrm rot="2595772">
                <a:off x="4760" y="2500"/>
                <a:ext cx="103" cy="336"/>
                <a:chOff x="1656" y="960"/>
                <a:chExt cx="144" cy="400"/>
              </a:xfrm>
            </p:grpSpPr>
            <p:sp>
              <p:nvSpPr>
                <p:cNvPr id="37734" name="Freeform 50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35" name="Freeform 50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36" name="Oval 50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529" name="Group 509"/>
            <p:cNvGrpSpPr>
              <a:grpSpLocks/>
            </p:cNvGrpSpPr>
            <p:nvPr/>
          </p:nvGrpSpPr>
          <p:grpSpPr bwMode="auto">
            <a:xfrm rot="2092588">
              <a:off x="5060" y="2829"/>
              <a:ext cx="244" cy="234"/>
              <a:chOff x="4416" y="2364"/>
              <a:chExt cx="447" cy="472"/>
            </a:xfrm>
          </p:grpSpPr>
          <p:grpSp>
            <p:nvGrpSpPr>
              <p:cNvPr id="37709" name="Group 510"/>
              <p:cNvGrpSpPr>
                <a:grpSpLocks/>
              </p:cNvGrpSpPr>
              <p:nvPr/>
            </p:nvGrpSpPr>
            <p:grpSpPr bwMode="auto">
              <a:xfrm rot="595735">
                <a:off x="4416" y="2368"/>
                <a:ext cx="103" cy="336"/>
                <a:chOff x="1656" y="960"/>
                <a:chExt cx="144" cy="400"/>
              </a:xfrm>
            </p:grpSpPr>
            <p:sp>
              <p:nvSpPr>
                <p:cNvPr id="37726" name="Freeform 51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27" name="Freeform 51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28" name="Oval 51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710" name="Group 514"/>
              <p:cNvGrpSpPr>
                <a:grpSpLocks/>
              </p:cNvGrpSpPr>
              <p:nvPr/>
            </p:nvGrpSpPr>
            <p:grpSpPr bwMode="auto">
              <a:xfrm rot="1118974">
                <a:off x="4512" y="2364"/>
                <a:ext cx="103" cy="336"/>
                <a:chOff x="1656" y="960"/>
                <a:chExt cx="144" cy="400"/>
              </a:xfrm>
            </p:grpSpPr>
            <p:sp>
              <p:nvSpPr>
                <p:cNvPr id="37723" name="Freeform 51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24" name="Freeform 51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25" name="Oval 51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711" name="Group 518"/>
              <p:cNvGrpSpPr>
                <a:grpSpLocks/>
              </p:cNvGrpSpPr>
              <p:nvPr/>
            </p:nvGrpSpPr>
            <p:grpSpPr bwMode="auto">
              <a:xfrm rot="1615235">
                <a:off x="4601" y="2402"/>
                <a:ext cx="103" cy="336"/>
                <a:chOff x="1656" y="960"/>
                <a:chExt cx="144" cy="400"/>
              </a:xfrm>
            </p:grpSpPr>
            <p:sp>
              <p:nvSpPr>
                <p:cNvPr id="37720" name="Freeform 51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21" name="Freeform 52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22" name="Oval 52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712" name="Group 522"/>
              <p:cNvGrpSpPr>
                <a:grpSpLocks/>
              </p:cNvGrpSpPr>
              <p:nvPr/>
            </p:nvGrpSpPr>
            <p:grpSpPr bwMode="auto">
              <a:xfrm rot="2227997">
                <a:off x="4686" y="2438"/>
                <a:ext cx="103" cy="336"/>
                <a:chOff x="1656" y="960"/>
                <a:chExt cx="144" cy="400"/>
              </a:xfrm>
            </p:grpSpPr>
            <p:sp>
              <p:nvSpPr>
                <p:cNvPr id="37717" name="Freeform 52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18" name="Freeform 52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19" name="Oval 52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713" name="Group 526"/>
              <p:cNvGrpSpPr>
                <a:grpSpLocks/>
              </p:cNvGrpSpPr>
              <p:nvPr/>
            </p:nvGrpSpPr>
            <p:grpSpPr bwMode="auto">
              <a:xfrm rot="2595772">
                <a:off x="4760" y="2500"/>
                <a:ext cx="103" cy="336"/>
                <a:chOff x="1656" y="960"/>
                <a:chExt cx="144" cy="400"/>
              </a:xfrm>
            </p:grpSpPr>
            <p:sp>
              <p:nvSpPr>
                <p:cNvPr id="37714" name="Freeform 52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15" name="Freeform 52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16" name="Oval 52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530" name="Group 530"/>
            <p:cNvGrpSpPr>
              <a:grpSpLocks/>
            </p:cNvGrpSpPr>
            <p:nvPr/>
          </p:nvGrpSpPr>
          <p:grpSpPr bwMode="auto">
            <a:xfrm rot="4593786">
              <a:off x="5136" y="3032"/>
              <a:ext cx="222" cy="258"/>
              <a:chOff x="4416" y="2364"/>
              <a:chExt cx="447" cy="472"/>
            </a:xfrm>
          </p:grpSpPr>
          <p:grpSp>
            <p:nvGrpSpPr>
              <p:cNvPr id="37689" name="Group 531"/>
              <p:cNvGrpSpPr>
                <a:grpSpLocks/>
              </p:cNvGrpSpPr>
              <p:nvPr/>
            </p:nvGrpSpPr>
            <p:grpSpPr bwMode="auto">
              <a:xfrm rot="595735">
                <a:off x="4416" y="2368"/>
                <a:ext cx="103" cy="336"/>
                <a:chOff x="1656" y="960"/>
                <a:chExt cx="144" cy="400"/>
              </a:xfrm>
            </p:grpSpPr>
            <p:sp>
              <p:nvSpPr>
                <p:cNvPr id="37706" name="Freeform 53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07" name="Freeform 53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08" name="Oval 53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90" name="Group 535"/>
              <p:cNvGrpSpPr>
                <a:grpSpLocks/>
              </p:cNvGrpSpPr>
              <p:nvPr/>
            </p:nvGrpSpPr>
            <p:grpSpPr bwMode="auto">
              <a:xfrm rot="1118974">
                <a:off x="4512" y="2364"/>
                <a:ext cx="103" cy="336"/>
                <a:chOff x="1656" y="960"/>
                <a:chExt cx="144" cy="400"/>
              </a:xfrm>
            </p:grpSpPr>
            <p:sp>
              <p:nvSpPr>
                <p:cNvPr id="37703" name="Freeform 53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04" name="Freeform 53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05" name="Oval 53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91" name="Group 539"/>
              <p:cNvGrpSpPr>
                <a:grpSpLocks/>
              </p:cNvGrpSpPr>
              <p:nvPr/>
            </p:nvGrpSpPr>
            <p:grpSpPr bwMode="auto">
              <a:xfrm rot="1615235">
                <a:off x="4601" y="2402"/>
                <a:ext cx="103" cy="336"/>
                <a:chOff x="1656" y="960"/>
                <a:chExt cx="144" cy="400"/>
              </a:xfrm>
            </p:grpSpPr>
            <p:sp>
              <p:nvSpPr>
                <p:cNvPr id="37700" name="Freeform 54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01" name="Freeform 54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702" name="Oval 54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92" name="Group 543"/>
              <p:cNvGrpSpPr>
                <a:grpSpLocks/>
              </p:cNvGrpSpPr>
              <p:nvPr/>
            </p:nvGrpSpPr>
            <p:grpSpPr bwMode="auto">
              <a:xfrm rot="2227997">
                <a:off x="4686" y="2438"/>
                <a:ext cx="103" cy="336"/>
                <a:chOff x="1656" y="960"/>
                <a:chExt cx="144" cy="400"/>
              </a:xfrm>
            </p:grpSpPr>
            <p:sp>
              <p:nvSpPr>
                <p:cNvPr id="37697" name="Freeform 54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98" name="Freeform 54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99" name="Oval 54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93" name="Group 547"/>
              <p:cNvGrpSpPr>
                <a:grpSpLocks/>
              </p:cNvGrpSpPr>
              <p:nvPr/>
            </p:nvGrpSpPr>
            <p:grpSpPr bwMode="auto">
              <a:xfrm rot="2595772">
                <a:off x="4760" y="2500"/>
                <a:ext cx="103" cy="336"/>
                <a:chOff x="1656" y="960"/>
                <a:chExt cx="144" cy="400"/>
              </a:xfrm>
            </p:grpSpPr>
            <p:sp>
              <p:nvSpPr>
                <p:cNvPr id="37694" name="Freeform 54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95" name="Freeform 54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96" name="Oval 55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531" name="Group 551"/>
            <p:cNvGrpSpPr>
              <a:grpSpLocks/>
            </p:cNvGrpSpPr>
            <p:nvPr/>
          </p:nvGrpSpPr>
          <p:grpSpPr bwMode="auto">
            <a:xfrm rot="6342529">
              <a:off x="5034" y="3245"/>
              <a:ext cx="222" cy="258"/>
              <a:chOff x="4416" y="2364"/>
              <a:chExt cx="447" cy="472"/>
            </a:xfrm>
          </p:grpSpPr>
          <p:grpSp>
            <p:nvGrpSpPr>
              <p:cNvPr id="37669" name="Group 552"/>
              <p:cNvGrpSpPr>
                <a:grpSpLocks/>
              </p:cNvGrpSpPr>
              <p:nvPr/>
            </p:nvGrpSpPr>
            <p:grpSpPr bwMode="auto">
              <a:xfrm rot="595735">
                <a:off x="4416" y="2368"/>
                <a:ext cx="103" cy="336"/>
                <a:chOff x="1656" y="960"/>
                <a:chExt cx="144" cy="400"/>
              </a:xfrm>
            </p:grpSpPr>
            <p:sp>
              <p:nvSpPr>
                <p:cNvPr id="37686" name="Freeform 55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87" name="Freeform 55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88" name="Oval 55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70" name="Group 556"/>
              <p:cNvGrpSpPr>
                <a:grpSpLocks/>
              </p:cNvGrpSpPr>
              <p:nvPr/>
            </p:nvGrpSpPr>
            <p:grpSpPr bwMode="auto">
              <a:xfrm rot="1118974">
                <a:off x="4512" y="2364"/>
                <a:ext cx="103" cy="336"/>
                <a:chOff x="1656" y="960"/>
                <a:chExt cx="144" cy="400"/>
              </a:xfrm>
            </p:grpSpPr>
            <p:sp>
              <p:nvSpPr>
                <p:cNvPr id="37683" name="Freeform 55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84" name="Freeform 55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85" name="Oval 55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71" name="Group 560"/>
              <p:cNvGrpSpPr>
                <a:grpSpLocks/>
              </p:cNvGrpSpPr>
              <p:nvPr/>
            </p:nvGrpSpPr>
            <p:grpSpPr bwMode="auto">
              <a:xfrm rot="1615235">
                <a:off x="4601" y="2402"/>
                <a:ext cx="103" cy="336"/>
                <a:chOff x="1656" y="960"/>
                <a:chExt cx="144" cy="400"/>
              </a:xfrm>
            </p:grpSpPr>
            <p:sp>
              <p:nvSpPr>
                <p:cNvPr id="37680" name="Freeform 56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81" name="Freeform 56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82" name="Oval 56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72" name="Group 564"/>
              <p:cNvGrpSpPr>
                <a:grpSpLocks/>
              </p:cNvGrpSpPr>
              <p:nvPr/>
            </p:nvGrpSpPr>
            <p:grpSpPr bwMode="auto">
              <a:xfrm rot="2227997">
                <a:off x="4686" y="2438"/>
                <a:ext cx="103" cy="336"/>
                <a:chOff x="1656" y="960"/>
                <a:chExt cx="144" cy="400"/>
              </a:xfrm>
            </p:grpSpPr>
            <p:sp>
              <p:nvSpPr>
                <p:cNvPr id="37677" name="Freeform 56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78" name="Freeform 56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79" name="Oval 56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73" name="Group 568"/>
              <p:cNvGrpSpPr>
                <a:grpSpLocks/>
              </p:cNvGrpSpPr>
              <p:nvPr/>
            </p:nvGrpSpPr>
            <p:grpSpPr bwMode="auto">
              <a:xfrm rot="2595772">
                <a:off x="4760" y="2500"/>
                <a:ext cx="103" cy="336"/>
                <a:chOff x="1656" y="960"/>
                <a:chExt cx="144" cy="400"/>
              </a:xfrm>
            </p:grpSpPr>
            <p:sp>
              <p:nvSpPr>
                <p:cNvPr id="37674" name="Freeform 56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75" name="Freeform 57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76" name="Oval 57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532" name="Group 572"/>
            <p:cNvGrpSpPr>
              <a:grpSpLocks/>
            </p:cNvGrpSpPr>
            <p:nvPr/>
          </p:nvGrpSpPr>
          <p:grpSpPr bwMode="auto">
            <a:xfrm rot="1063577" flipH="1">
              <a:off x="4620" y="2640"/>
              <a:ext cx="245" cy="234"/>
              <a:chOff x="4416" y="2364"/>
              <a:chExt cx="447" cy="472"/>
            </a:xfrm>
          </p:grpSpPr>
          <p:grpSp>
            <p:nvGrpSpPr>
              <p:cNvPr id="37649" name="Group 573"/>
              <p:cNvGrpSpPr>
                <a:grpSpLocks/>
              </p:cNvGrpSpPr>
              <p:nvPr/>
            </p:nvGrpSpPr>
            <p:grpSpPr bwMode="auto">
              <a:xfrm rot="595735">
                <a:off x="4416" y="2368"/>
                <a:ext cx="103" cy="336"/>
                <a:chOff x="1656" y="960"/>
                <a:chExt cx="144" cy="400"/>
              </a:xfrm>
            </p:grpSpPr>
            <p:sp>
              <p:nvSpPr>
                <p:cNvPr id="37666" name="Freeform 57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67" name="Freeform 57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68" name="Oval 57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50" name="Group 577"/>
              <p:cNvGrpSpPr>
                <a:grpSpLocks/>
              </p:cNvGrpSpPr>
              <p:nvPr/>
            </p:nvGrpSpPr>
            <p:grpSpPr bwMode="auto">
              <a:xfrm rot="1118974">
                <a:off x="4512" y="2364"/>
                <a:ext cx="103" cy="336"/>
                <a:chOff x="1656" y="960"/>
                <a:chExt cx="144" cy="400"/>
              </a:xfrm>
            </p:grpSpPr>
            <p:sp>
              <p:nvSpPr>
                <p:cNvPr id="37663" name="Freeform 57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64" name="Freeform 57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65" name="Oval 58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51" name="Group 581"/>
              <p:cNvGrpSpPr>
                <a:grpSpLocks/>
              </p:cNvGrpSpPr>
              <p:nvPr/>
            </p:nvGrpSpPr>
            <p:grpSpPr bwMode="auto">
              <a:xfrm rot="1615235">
                <a:off x="4601" y="2402"/>
                <a:ext cx="103" cy="336"/>
                <a:chOff x="1656" y="960"/>
                <a:chExt cx="144" cy="400"/>
              </a:xfrm>
            </p:grpSpPr>
            <p:sp>
              <p:nvSpPr>
                <p:cNvPr id="37660" name="Freeform 58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61" name="Freeform 58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62" name="Oval 58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52" name="Group 585"/>
              <p:cNvGrpSpPr>
                <a:grpSpLocks/>
              </p:cNvGrpSpPr>
              <p:nvPr/>
            </p:nvGrpSpPr>
            <p:grpSpPr bwMode="auto">
              <a:xfrm rot="2227997">
                <a:off x="4686" y="2438"/>
                <a:ext cx="103" cy="336"/>
                <a:chOff x="1656" y="960"/>
                <a:chExt cx="144" cy="400"/>
              </a:xfrm>
            </p:grpSpPr>
            <p:sp>
              <p:nvSpPr>
                <p:cNvPr id="37657" name="Freeform 58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58" name="Freeform 58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59" name="Oval 58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53" name="Group 589"/>
              <p:cNvGrpSpPr>
                <a:grpSpLocks/>
              </p:cNvGrpSpPr>
              <p:nvPr/>
            </p:nvGrpSpPr>
            <p:grpSpPr bwMode="auto">
              <a:xfrm rot="2595772">
                <a:off x="4760" y="2500"/>
                <a:ext cx="103" cy="336"/>
                <a:chOff x="1656" y="960"/>
                <a:chExt cx="144" cy="400"/>
              </a:xfrm>
            </p:grpSpPr>
            <p:sp>
              <p:nvSpPr>
                <p:cNvPr id="37654" name="Freeform 59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55" name="Freeform 59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56" name="Oval 59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533" name="Group 593"/>
            <p:cNvGrpSpPr>
              <a:grpSpLocks/>
            </p:cNvGrpSpPr>
            <p:nvPr/>
          </p:nvGrpSpPr>
          <p:grpSpPr bwMode="auto">
            <a:xfrm rot="20570989" flipH="1">
              <a:off x="4381" y="2718"/>
              <a:ext cx="244" cy="235"/>
              <a:chOff x="4416" y="2364"/>
              <a:chExt cx="447" cy="472"/>
            </a:xfrm>
          </p:grpSpPr>
          <p:grpSp>
            <p:nvGrpSpPr>
              <p:cNvPr id="37629" name="Group 594"/>
              <p:cNvGrpSpPr>
                <a:grpSpLocks/>
              </p:cNvGrpSpPr>
              <p:nvPr/>
            </p:nvGrpSpPr>
            <p:grpSpPr bwMode="auto">
              <a:xfrm rot="595735">
                <a:off x="4416" y="2368"/>
                <a:ext cx="103" cy="336"/>
                <a:chOff x="1656" y="960"/>
                <a:chExt cx="144" cy="400"/>
              </a:xfrm>
            </p:grpSpPr>
            <p:sp>
              <p:nvSpPr>
                <p:cNvPr id="37646" name="Freeform 59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47" name="Freeform 59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48" name="Oval 59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30" name="Group 598"/>
              <p:cNvGrpSpPr>
                <a:grpSpLocks/>
              </p:cNvGrpSpPr>
              <p:nvPr/>
            </p:nvGrpSpPr>
            <p:grpSpPr bwMode="auto">
              <a:xfrm rot="1118974">
                <a:off x="4512" y="2364"/>
                <a:ext cx="103" cy="336"/>
                <a:chOff x="1656" y="960"/>
                <a:chExt cx="144" cy="400"/>
              </a:xfrm>
            </p:grpSpPr>
            <p:sp>
              <p:nvSpPr>
                <p:cNvPr id="37643" name="Freeform 59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44" name="Freeform 60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45" name="Oval 60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31" name="Group 602"/>
              <p:cNvGrpSpPr>
                <a:grpSpLocks/>
              </p:cNvGrpSpPr>
              <p:nvPr/>
            </p:nvGrpSpPr>
            <p:grpSpPr bwMode="auto">
              <a:xfrm rot="1615235">
                <a:off x="4601" y="2402"/>
                <a:ext cx="103" cy="336"/>
                <a:chOff x="1656" y="960"/>
                <a:chExt cx="144" cy="400"/>
              </a:xfrm>
            </p:grpSpPr>
            <p:sp>
              <p:nvSpPr>
                <p:cNvPr id="37640" name="Freeform 60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41" name="Freeform 60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42" name="Oval 60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32" name="Group 606"/>
              <p:cNvGrpSpPr>
                <a:grpSpLocks/>
              </p:cNvGrpSpPr>
              <p:nvPr/>
            </p:nvGrpSpPr>
            <p:grpSpPr bwMode="auto">
              <a:xfrm rot="2227997">
                <a:off x="4686" y="2438"/>
                <a:ext cx="103" cy="336"/>
                <a:chOff x="1656" y="960"/>
                <a:chExt cx="144" cy="400"/>
              </a:xfrm>
            </p:grpSpPr>
            <p:sp>
              <p:nvSpPr>
                <p:cNvPr id="37637" name="Freeform 60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38" name="Freeform 60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39" name="Oval 60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633" name="Group 610"/>
              <p:cNvGrpSpPr>
                <a:grpSpLocks/>
              </p:cNvGrpSpPr>
              <p:nvPr/>
            </p:nvGrpSpPr>
            <p:grpSpPr bwMode="auto">
              <a:xfrm rot="2595772">
                <a:off x="4760" y="2500"/>
                <a:ext cx="103" cy="336"/>
                <a:chOff x="1656" y="960"/>
                <a:chExt cx="144" cy="400"/>
              </a:xfrm>
            </p:grpSpPr>
            <p:sp>
              <p:nvSpPr>
                <p:cNvPr id="37634" name="Freeform 61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35" name="Freeform 61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36" name="Oval 61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534" name="Group 614"/>
            <p:cNvGrpSpPr>
              <a:grpSpLocks/>
            </p:cNvGrpSpPr>
            <p:nvPr/>
          </p:nvGrpSpPr>
          <p:grpSpPr bwMode="auto">
            <a:xfrm rot="17225820" flipH="1">
              <a:off x="4373" y="2838"/>
              <a:ext cx="51" cy="183"/>
              <a:chOff x="1656" y="960"/>
              <a:chExt cx="144" cy="400"/>
            </a:xfrm>
          </p:grpSpPr>
          <p:sp>
            <p:nvSpPr>
              <p:cNvPr id="37626" name="Freeform 61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27" name="Freeform 61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28" name="Oval 61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35" name="Group 618"/>
            <p:cNvGrpSpPr>
              <a:grpSpLocks/>
            </p:cNvGrpSpPr>
            <p:nvPr/>
          </p:nvGrpSpPr>
          <p:grpSpPr bwMode="auto">
            <a:xfrm rot="16702581" flipH="1">
              <a:off x="4346" y="2880"/>
              <a:ext cx="51" cy="184"/>
              <a:chOff x="1656" y="960"/>
              <a:chExt cx="144" cy="400"/>
            </a:xfrm>
          </p:grpSpPr>
          <p:sp>
            <p:nvSpPr>
              <p:cNvPr id="37623" name="Freeform 61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24" name="Freeform 62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25" name="Oval 62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36" name="Group 622"/>
            <p:cNvGrpSpPr>
              <a:grpSpLocks/>
            </p:cNvGrpSpPr>
            <p:nvPr/>
          </p:nvGrpSpPr>
          <p:grpSpPr bwMode="auto">
            <a:xfrm rot="16206320" flipH="1">
              <a:off x="4343" y="2927"/>
              <a:ext cx="51" cy="184"/>
              <a:chOff x="1656" y="960"/>
              <a:chExt cx="144" cy="400"/>
            </a:xfrm>
          </p:grpSpPr>
          <p:sp>
            <p:nvSpPr>
              <p:cNvPr id="37620" name="Freeform 62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21" name="Freeform 62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22" name="Oval 62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37" name="Group 626"/>
            <p:cNvGrpSpPr>
              <a:grpSpLocks/>
            </p:cNvGrpSpPr>
            <p:nvPr/>
          </p:nvGrpSpPr>
          <p:grpSpPr bwMode="auto">
            <a:xfrm rot="15593557" flipH="1">
              <a:off x="4339" y="2973"/>
              <a:ext cx="52" cy="184"/>
              <a:chOff x="1656" y="960"/>
              <a:chExt cx="144" cy="400"/>
            </a:xfrm>
          </p:grpSpPr>
          <p:sp>
            <p:nvSpPr>
              <p:cNvPr id="37617" name="Freeform 62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18" name="Freeform 62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19" name="Oval 62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38" name="Group 630"/>
            <p:cNvGrpSpPr>
              <a:grpSpLocks/>
            </p:cNvGrpSpPr>
            <p:nvPr/>
          </p:nvGrpSpPr>
          <p:grpSpPr bwMode="auto">
            <a:xfrm rot="15225783" flipH="1">
              <a:off x="4328" y="3020"/>
              <a:ext cx="51" cy="184"/>
              <a:chOff x="1656" y="960"/>
              <a:chExt cx="144" cy="400"/>
            </a:xfrm>
          </p:grpSpPr>
          <p:sp>
            <p:nvSpPr>
              <p:cNvPr id="37614" name="Freeform 63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15" name="Freeform 63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16" name="Oval 63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39" name="Group 634"/>
            <p:cNvGrpSpPr>
              <a:grpSpLocks/>
            </p:cNvGrpSpPr>
            <p:nvPr/>
          </p:nvGrpSpPr>
          <p:grpSpPr bwMode="auto">
            <a:xfrm rot="16408942" flipH="1">
              <a:off x="4263" y="3132"/>
              <a:ext cx="221" cy="258"/>
              <a:chOff x="4416" y="2364"/>
              <a:chExt cx="447" cy="472"/>
            </a:xfrm>
          </p:grpSpPr>
          <p:grpSp>
            <p:nvGrpSpPr>
              <p:cNvPr id="37594" name="Group 635"/>
              <p:cNvGrpSpPr>
                <a:grpSpLocks/>
              </p:cNvGrpSpPr>
              <p:nvPr/>
            </p:nvGrpSpPr>
            <p:grpSpPr bwMode="auto">
              <a:xfrm rot="595735">
                <a:off x="4416" y="2368"/>
                <a:ext cx="103" cy="336"/>
                <a:chOff x="1656" y="960"/>
                <a:chExt cx="144" cy="400"/>
              </a:xfrm>
            </p:grpSpPr>
            <p:sp>
              <p:nvSpPr>
                <p:cNvPr id="37611" name="Freeform 63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12" name="Freeform 63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13" name="Oval 63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95" name="Group 639"/>
              <p:cNvGrpSpPr>
                <a:grpSpLocks/>
              </p:cNvGrpSpPr>
              <p:nvPr/>
            </p:nvGrpSpPr>
            <p:grpSpPr bwMode="auto">
              <a:xfrm rot="1118974">
                <a:off x="4512" y="2364"/>
                <a:ext cx="103" cy="336"/>
                <a:chOff x="1656" y="960"/>
                <a:chExt cx="144" cy="400"/>
              </a:xfrm>
            </p:grpSpPr>
            <p:sp>
              <p:nvSpPr>
                <p:cNvPr id="37608" name="Freeform 64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09" name="Freeform 64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10" name="Oval 64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96" name="Group 643"/>
              <p:cNvGrpSpPr>
                <a:grpSpLocks/>
              </p:cNvGrpSpPr>
              <p:nvPr/>
            </p:nvGrpSpPr>
            <p:grpSpPr bwMode="auto">
              <a:xfrm rot="1615235">
                <a:off x="4601" y="2402"/>
                <a:ext cx="103" cy="336"/>
                <a:chOff x="1656" y="960"/>
                <a:chExt cx="144" cy="400"/>
              </a:xfrm>
            </p:grpSpPr>
            <p:sp>
              <p:nvSpPr>
                <p:cNvPr id="37605" name="Freeform 64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06" name="Freeform 64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07" name="Oval 64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97" name="Group 647"/>
              <p:cNvGrpSpPr>
                <a:grpSpLocks/>
              </p:cNvGrpSpPr>
              <p:nvPr/>
            </p:nvGrpSpPr>
            <p:grpSpPr bwMode="auto">
              <a:xfrm rot="2227997">
                <a:off x="4686" y="2438"/>
                <a:ext cx="103" cy="336"/>
                <a:chOff x="1656" y="960"/>
                <a:chExt cx="144" cy="400"/>
              </a:xfrm>
            </p:grpSpPr>
            <p:sp>
              <p:nvSpPr>
                <p:cNvPr id="37602" name="Freeform 64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03" name="Freeform 64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04" name="Oval 65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98" name="Group 651"/>
              <p:cNvGrpSpPr>
                <a:grpSpLocks/>
              </p:cNvGrpSpPr>
              <p:nvPr/>
            </p:nvGrpSpPr>
            <p:grpSpPr bwMode="auto">
              <a:xfrm rot="2595772">
                <a:off x="4760" y="2500"/>
                <a:ext cx="103" cy="336"/>
                <a:chOff x="1656" y="960"/>
                <a:chExt cx="144" cy="400"/>
              </a:xfrm>
            </p:grpSpPr>
            <p:sp>
              <p:nvSpPr>
                <p:cNvPr id="37599" name="Freeform 65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00" name="Freeform 65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601" name="Oval 65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540" name="Group 655"/>
            <p:cNvGrpSpPr>
              <a:grpSpLocks/>
            </p:cNvGrpSpPr>
            <p:nvPr/>
          </p:nvGrpSpPr>
          <p:grpSpPr bwMode="auto">
            <a:xfrm rot="14138943" flipH="1">
              <a:off x="4408" y="3324"/>
              <a:ext cx="221" cy="258"/>
              <a:chOff x="4416" y="2364"/>
              <a:chExt cx="447" cy="472"/>
            </a:xfrm>
          </p:grpSpPr>
          <p:grpSp>
            <p:nvGrpSpPr>
              <p:cNvPr id="37574" name="Group 656"/>
              <p:cNvGrpSpPr>
                <a:grpSpLocks/>
              </p:cNvGrpSpPr>
              <p:nvPr/>
            </p:nvGrpSpPr>
            <p:grpSpPr bwMode="auto">
              <a:xfrm rot="595735">
                <a:off x="4416" y="2368"/>
                <a:ext cx="103" cy="336"/>
                <a:chOff x="1656" y="960"/>
                <a:chExt cx="144" cy="400"/>
              </a:xfrm>
            </p:grpSpPr>
            <p:sp>
              <p:nvSpPr>
                <p:cNvPr id="37591" name="Freeform 65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92" name="Freeform 65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93" name="Oval 65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75" name="Group 660"/>
              <p:cNvGrpSpPr>
                <a:grpSpLocks/>
              </p:cNvGrpSpPr>
              <p:nvPr/>
            </p:nvGrpSpPr>
            <p:grpSpPr bwMode="auto">
              <a:xfrm rot="1118974">
                <a:off x="4512" y="2364"/>
                <a:ext cx="103" cy="336"/>
                <a:chOff x="1656" y="960"/>
                <a:chExt cx="144" cy="400"/>
              </a:xfrm>
            </p:grpSpPr>
            <p:sp>
              <p:nvSpPr>
                <p:cNvPr id="37588" name="Freeform 66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89" name="Freeform 66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90" name="Oval 66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76" name="Group 664"/>
              <p:cNvGrpSpPr>
                <a:grpSpLocks/>
              </p:cNvGrpSpPr>
              <p:nvPr/>
            </p:nvGrpSpPr>
            <p:grpSpPr bwMode="auto">
              <a:xfrm rot="1615235">
                <a:off x="4601" y="2402"/>
                <a:ext cx="103" cy="336"/>
                <a:chOff x="1656" y="960"/>
                <a:chExt cx="144" cy="400"/>
              </a:xfrm>
            </p:grpSpPr>
            <p:sp>
              <p:nvSpPr>
                <p:cNvPr id="37585" name="Freeform 66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86" name="Freeform 66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87" name="Oval 66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77" name="Group 668"/>
              <p:cNvGrpSpPr>
                <a:grpSpLocks/>
              </p:cNvGrpSpPr>
              <p:nvPr/>
            </p:nvGrpSpPr>
            <p:grpSpPr bwMode="auto">
              <a:xfrm rot="2227997">
                <a:off x="4686" y="2438"/>
                <a:ext cx="103" cy="336"/>
                <a:chOff x="1656" y="960"/>
                <a:chExt cx="144" cy="400"/>
              </a:xfrm>
            </p:grpSpPr>
            <p:sp>
              <p:nvSpPr>
                <p:cNvPr id="37582" name="Freeform 66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83" name="Freeform 67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84" name="Oval 67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78" name="Group 672"/>
              <p:cNvGrpSpPr>
                <a:grpSpLocks/>
              </p:cNvGrpSpPr>
              <p:nvPr/>
            </p:nvGrpSpPr>
            <p:grpSpPr bwMode="auto">
              <a:xfrm rot="2595772">
                <a:off x="4760" y="2500"/>
                <a:ext cx="103" cy="336"/>
                <a:chOff x="1656" y="960"/>
                <a:chExt cx="144" cy="400"/>
              </a:xfrm>
            </p:grpSpPr>
            <p:sp>
              <p:nvSpPr>
                <p:cNvPr id="37579" name="Freeform 67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80" name="Freeform 67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81" name="Oval 67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541" name="Group 676"/>
            <p:cNvGrpSpPr>
              <a:grpSpLocks/>
            </p:cNvGrpSpPr>
            <p:nvPr/>
          </p:nvGrpSpPr>
          <p:grpSpPr bwMode="auto">
            <a:xfrm rot="11509138" flipH="1">
              <a:off x="4628" y="3429"/>
              <a:ext cx="57" cy="167"/>
              <a:chOff x="1656" y="960"/>
              <a:chExt cx="144" cy="400"/>
            </a:xfrm>
          </p:grpSpPr>
          <p:sp>
            <p:nvSpPr>
              <p:cNvPr id="37571" name="Freeform 67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72" name="Freeform 67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73" name="Oval 67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42" name="Group 680"/>
            <p:cNvGrpSpPr>
              <a:grpSpLocks/>
            </p:cNvGrpSpPr>
            <p:nvPr/>
          </p:nvGrpSpPr>
          <p:grpSpPr bwMode="auto">
            <a:xfrm rot="10985896" flipH="1">
              <a:off x="4677" y="3449"/>
              <a:ext cx="56" cy="167"/>
              <a:chOff x="1656" y="960"/>
              <a:chExt cx="144" cy="400"/>
            </a:xfrm>
          </p:grpSpPr>
          <p:sp>
            <p:nvSpPr>
              <p:cNvPr id="37568" name="Freeform 68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69" name="Freeform 68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70" name="Oval 68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43" name="Group 684"/>
            <p:cNvGrpSpPr>
              <a:grpSpLocks/>
            </p:cNvGrpSpPr>
            <p:nvPr/>
          </p:nvGrpSpPr>
          <p:grpSpPr bwMode="auto">
            <a:xfrm rot="10489636" flipH="1">
              <a:off x="4729" y="3448"/>
              <a:ext cx="56" cy="167"/>
              <a:chOff x="1656" y="960"/>
              <a:chExt cx="144" cy="400"/>
            </a:xfrm>
          </p:grpSpPr>
          <p:sp>
            <p:nvSpPr>
              <p:cNvPr id="37565" name="Freeform 68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66" name="Freeform 68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67" name="Oval 68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44" name="Group 688"/>
            <p:cNvGrpSpPr>
              <a:grpSpLocks/>
            </p:cNvGrpSpPr>
            <p:nvPr/>
          </p:nvGrpSpPr>
          <p:grpSpPr bwMode="auto">
            <a:xfrm rot="11357739" flipH="1">
              <a:off x="4804" y="3388"/>
              <a:ext cx="244" cy="234"/>
              <a:chOff x="4416" y="2364"/>
              <a:chExt cx="447" cy="472"/>
            </a:xfrm>
          </p:grpSpPr>
          <p:grpSp>
            <p:nvGrpSpPr>
              <p:cNvPr id="37545" name="Group 689"/>
              <p:cNvGrpSpPr>
                <a:grpSpLocks/>
              </p:cNvGrpSpPr>
              <p:nvPr/>
            </p:nvGrpSpPr>
            <p:grpSpPr bwMode="auto">
              <a:xfrm rot="595735">
                <a:off x="4416" y="2368"/>
                <a:ext cx="103" cy="336"/>
                <a:chOff x="1656" y="960"/>
                <a:chExt cx="144" cy="400"/>
              </a:xfrm>
            </p:grpSpPr>
            <p:sp>
              <p:nvSpPr>
                <p:cNvPr id="37562" name="Freeform 69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63" name="Freeform 69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64" name="Oval 69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46" name="Group 693"/>
              <p:cNvGrpSpPr>
                <a:grpSpLocks/>
              </p:cNvGrpSpPr>
              <p:nvPr/>
            </p:nvGrpSpPr>
            <p:grpSpPr bwMode="auto">
              <a:xfrm rot="1118974">
                <a:off x="4512" y="2364"/>
                <a:ext cx="103" cy="336"/>
                <a:chOff x="1656" y="960"/>
                <a:chExt cx="144" cy="400"/>
              </a:xfrm>
            </p:grpSpPr>
            <p:sp>
              <p:nvSpPr>
                <p:cNvPr id="37559" name="Freeform 69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60" name="Freeform 69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61" name="Oval 69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47" name="Group 697"/>
              <p:cNvGrpSpPr>
                <a:grpSpLocks/>
              </p:cNvGrpSpPr>
              <p:nvPr/>
            </p:nvGrpSpPr>
            <p:grpSpPr bwMode="auto">
              <a:xfrm rot="1615235">
                <a:off x="4601" y="2402"/>
                <a:ext cx="103" cy="336"/>
                <a:chOff x="1656" y="960"/>
                <a:chExt cx="144" cy="400"/>
              </a:xfrm>
            </p:grpSpPr>
            <p:sp>
              <p:nvSpPr>
                <p:cNvPr id="37556" name="Freeform 69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57" name="Freeform 69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58" name="Oval 70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48" name="Group 701"/>
              <p:cNvGrpSpPr>
                <a:grpSpLocks/>
              </p:cNvGrpSpPr>
              <p:nvPr/>
            </p:nvGrpSpPr>
            <p:grpSpPr bwMode="auto">
              <a:xfrm rot="2227997">
                <a:off x="4686" y="2438"/>
                <a:ext cx="103" cy="336"/>
                <a:chOff x="1656" y="960"/>
                <a:chExt cx="144" cy="400"/>
              </a:xfrm>
            </p:grpSpPr>
            <p:sp>
              <p:nvSpPr>
                <p:cNvPr id="37553" name="Freeform 70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54" name="Freeform 70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55" name="Oval 70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549" name="Group 705"/>
              <p:cNvGrpSpPr>
                <a:grpSpLocks/>
              </p:cNvGrpSpPr>
              <p:nvPr/>
            </p:nvGrpSpPr>
            <p:grpSpPr bwMode="auto">
              <a:xfrm rot="2595772">
                <a:off x="4760" y="2500"/>
                <a:ext cx="103" cy="336"/>
                <a:chOff x="1656" y="960"/>
                <a:chExt cx="144" cy="400"/>
              </a:xfrm>
            </p:grpSpPr>
            <p:sp>
              <p:nvSpPr>
                <p:cNvPr id="37550" name="Freeform 70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51" name="Freeform 70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52" name="Oval 70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sp>
        <p:nvSpPr>
          <p:cNvPr id="36875" name="Text Box 709"/>
          <p:cNvSpPr txBox="1">
            <a:spLocks noChangeArrowheads="1"/>
          </p:cNvSpPr>
          <p:nvPr/>
        </p:nvSpPr>
        <p:spPr bwMode="auto">
          <a:xfrm>
            <a:off x="6716713" y="3508375"/>
            <a:ext cx="210343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a:latin typeface="+mn-lt"/>
              </a:rPr>
              <a:t>C)  bilayer sheets     </a:t>
            </a:r>
          </a:p>
          <a:p>
            <a:pPr eaLnBrk="1" hangingPunct="1"/>
            <a:r>
              <a:rPr lang="en-US" sz="1800">
                <a:latin typeface="+mn-lt"/>
              </a:rPr>
              <a:t>        in solution</a:t>
            </a:r>
          </a:p>
        </p:txBody>
      </p:sp>
      <p:grpSp>
        <p:nvGrpSpPr>
          <p:cNvPr id="36876" name="Group 710"/>
          <p:cNvGrpSpPr>
            <a:grpSpLocks/>
          </p:cNvGrpSpPr>
          <p:nvPr/>
        </p:nvGrpSpPr>
        <p:grpSpPr bwMode="auto">
          <a:xfrm>
            <a:off x="6705600" y="1454150"/>
            <a:ext cx="1981200" cy="2057400"/>
            <a:chOff x="4176" y="720"/>
            <a:chExt cx="1296" cy="1296"/>
          </a:xfrm>
        </p:grpSpPr>
        <p:grpSp>
          <p:nvGrpSpPr>
            <p:cNvPr id="37399" name="Group 711"/>
            <p:cNvGrpSpPr>
              <a:grpSpLocks/>
            </p:cNvGrpSpPr>
            <p:nvPr/>
          </p:nvGrpSpPr>
          <p:grpSpPr bwMode="auto">
            <a:xfrm>
              <a:off x="4320" y="1275"/>
              <a:ext cx="859" cy="309"/>
              <a:chOff x="4080" y="2592"/>
              <a:chExt cx="1291" cy="693"/>
            </a:xfrm>
          </p:grpSpPr>
          <p:grpSp>
            <p:nvGrpSpPr>
              <p:cNvPr id="37402" name="Group 712"/>
              <p:cNvGrpSpPr>
                <a:grpSpLocks/>
              </p:cNvGrpSpPr>
              <p:nvPr/>
            </p:nvGrpSpPr>
            <p:grpSpPr bwMode="auto">
              <a:xfrm>
                <a:off x="4520" y="2592"/>
                <a:ext cx="427" cy="693"/>
                <a:chOff x="4520" y="2592"/>
                <a:chExt cx="427" cy="693"/>
              </a:xfrm>
            </p:grpSpPr>
            <p:grpSp>
              <p:nvGrpSpPr>
                <p:cNvPr id="37473" name="Group 713"/>
                <p:cNvGrpSpPr>
                  <a:grpSpLocks/>
                </p:cNvGrpSpPr>
                <p:nvPr/>
              </p:nvGrpSpPr>
              <p:grpSpPr bwMode="auto">
                <a:xfrm flipV="1">
                  <a:off x="4523" y="2949"/>
                  <a:ext cx="424" cy="336"/>
                  <a:chOff x="1656" y="960"/>
                  <a:chExt cx="592" cy="400"/>
                </a:xfrm>
              </p:grpSpPr>
              <p:grpSp>
                <p:nvGrpSpPr>
                  <p:cNvPr id="37491" name="Group 714"/>
                  <p:cNvGrpSpPr>
                    <a:grpSpLocks/>
                  </p:cNvGrpSpPr>
                  <p:nvPr/>
                </p:nvGrpSpPr>
                <p:grpSpPr bwMode="auto">
                  <a:xfrm>
                    <a:off x="1656" y="960"/>
                    <a:ext cx="144" cy="400"/>
                    <a:chOff x="1656" y="960"/>
                    <a:chExt cx="144" cy="400"/>
                  </a:xfrm>
                </p:grpSpPr>
                <p:sp>
                  <p:nvSpPr>
                    <p:cNvPr id="37504" name="Freeform 71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05" name="Freeform 71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06" name="Oval 71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92" name="Group 718"/>
                  <p:cNvGrpSpPr>
                    <a:grpSpLocks/>
                  </p:cNvGrpSpPr>
                  <p:nvPr/>
                </p:nvGrpSpPr>
                <p:grpSpPr bwMode="auto">
                  <a:xfrm>
                    <a:off x="1808" y="960"/>
                    <a:ext cx="144" cy="400"/>
                    <a:chOff x="1656" y="960"/>
                    <a:chExt cx="144" cy="400"/>
                  </a:xfrm>
                </p:grpSpPr>
                <p:sp>
                  <p:nvSpPr>
                    <p:cNvPr id="37501" name="Freeform 71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02" name="Freeform 72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03" name="Oval 72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93" name="Group 722"/>
                  <p:cNvGrpSpPr>
                    <a:grpSpLocks/>
                  </p:cNvGrpSpPr>
                  <p:nvPr/>
                </p:nvGrpSpPr>
                <p:grpSpPr bwMode="auto">
                  <a:xfrm>
                    <a:off x="1952" y="960"/>
                    <a:ext cx="144" cy="400"/>
                    <a:chOff x="1656" y="960"/>
                    <a:chExt cx="144" cy="400"/>
                  </a:xfrm>
                </p:grpSpPr>
                <p:sp>
                  <p:nvSpPr>
                    <p:cNvPr id="37498" name="Freeform 72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99" name="Freeform 72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500" name="Oval 72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94" name="Group 726"/>
                  <p:cNvGrpSpPr>
                    <a:grpSpLocks/>
                  </p:cNvGrpSpPr>
                  <p:nvPr/>
                </p:nvGrpSpPr>
                <p:grpSpPr bwMode="auto">
                  <a:xfrm>
                    <a:off x="2104" y="960"/>
                    <a:ext cx="144" cy="400"/>
                    <a:chOff x="1656" y="960"/>
                    <a:chExt cx="144" cy="400"/>
                  </a:xfrm>
                </p:grpSpPr>
                <p:sp>
                  <p:nvSpPr>
                    <p:cNvPr id="37495" name="Freeform 72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96" name="Freeform 72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97" name="Oval 72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474" name="Group 730"/>
                <p:cNvGrpSpPr>
                  <a:grpSpLocks/>
                </p:cNvGrpSpPr>
                <p:nvPr/>
              </p:nvGrpSpPr>
              <p:grpSpPr bwMode="auto">
                <a:xfrm>
                  <a:off x="4520" y="2592"/>
                  <a:ext cx="424" cy="336"/>
                  <a:chOff x="1656" y="960"/>
                  <a:chExt cx="592" cy="400"/>
                </a:xfrm>
              </p:grpSpPr>
              <p:grpSp>
                <p:nvGrpSpPr>
                  <p:cNvPr id="37475" name="Group 731"/>
                  <p:cNvGrpSpPr>
                    <a:grpSpLocks/>
                  </p:cNvGrpSpPr>
                  <p:nvPr/>
                </p:nvGrpSpPr>
                <p:grpSpPr bwMode="auto">
                  <a:xfrm>
                    <a:off x="1656" y="960"/>
                    <a:ext cx="144" cy="400"/>
                    <a:chOff x="1656" y="960"/>
                    <a:chExt cx="144" cy="400"/>
                  </a:xfrm>
                </p:grpSpPr>
                <p:sp>
                  <p:nvSpPr>
                    <p:cNvPr id="37488" name="Freeform 73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89" name="Freeform 73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90" name="Oval 73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76" name="Group 735"/>
                  <p:cNvGrpSpPr>
                    <a:grpSpLocks/>
                  </p:cNvGrpSpPr>
                  <p:nvPr/>
                </p:nvGrpSpPr>
                <p:grpSpPr bwMode="auto">
                  <a:xfrm>
                    <a:off x="1808" y="960"/>
                    <a:ext cx="144" cy="400"/>
                    <a:chOff x="1656" y="960"/>
                    <a:chExt cx="144" cy="400"/>
                  </a:xfrm>
                </p:grpSpPr>
                <p:sp>
                  <p:nvSpPr>
                    <p:cNvPr id="37485" name="Freeform 73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86" name="Freeform 73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87" name="Oval 73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77" name="Group 739"/>
                  <p:cNvGrpSpPr>
                    <a:grpSpLocks/>
                  </p:cNvGrpSpPr>
                  <p:nvPr/>
                </p:nvGrpSpPr>
                <p:grpSpPr bwMode="auto">
                  <a:xfrm>
                    <a:off x="1952" y="960"/>
                    <a:ext cx="144" cy="400"/>
                    <a:chOff x="1656" y="960"/>
                    <a:chExt cx="144" cy="400"/>
                  </a:xfrm>
                </p:grpSpPr>
                <p:sp>
                  <p:nvSpPr>
                    <p:cNvPr id="37482" name="Freeform 74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83" name="Freeform 74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84" name="Oval 74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78" name="Group 743"/>
                  <p:cNvGrpSpPr>
                    <a:grpSpLocks/>
                  </p:cNvGrpSpPr>
                  <p:nvPr/>
                </p:nvGrpSpPr>
                <p:grpSpPr bwMode="auto">
                  <a:xfrm>
                    <a:off x="2104" y="960"/>
                    <a:ext cx="144" cy="400"/>
                    <a:chOff x="1656" y="960"/>
                    <a:chExt cx="144" cy="400"/>
                  </a:xfrm>
                </p:grpSpPr>
                <p:sp>
                  <p:nvSpPr>
                    <p:cNvPr id="37479" name="Freeform 74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80" name="Freeform 74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81" name="Oval 74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grpSp>
            <p:nvGrpSpPr>
              <p:cNvPr id="37403" name="Group 747"/>
              <p:cNvGrpSpPr>
                <a:grpSpLocks/>
              </p:cNvGrpSpPr>
              <p:nvPr/>
            </p:nvGrpSpPr>
            <p:grpSpPr bwMode="auto">
              <a:xfrm>
                <a:off x="4080" y="2592"/>
                <a:ext cx="427" cy="693"/>
                <a:chOff x="4520" y="2592"/>
                <a:chExt cx="427" cy="693"/>
              </a:xfrm>
            </p:grpSpPr>
            <p:grpSp>
              <p:nvGrpSpPr>
                <p:cNvPr id="37439" name="Group 748"/>
                <p:cNvGrpSpPr>
                  <a:grpSpLocks/>
                </p:cNvGrpSpPr>
                <p:nvPr/>
              </p:nvGrpSpPr>
              <p:grpSpPr bwMode="auto">
                <a:xfrm flipV="1">
                  <a:off x="4523" y="2949"/>
                  <a:ext cx="424" cy="336"/>
                  <a:chOff x="1656" y="960"/>
                  <a:chExt cx="592" cy="400"/>
                </a:xfrm>
              </p:grpSpPr>
              <p:grpSp>
                <p:nvGrpSpPr>
                  <p:cNvPr id="37457" name="Group 749"/>
                  <p:cNvGrpSpPr>
                    <a:grpSpLocks/>
                  </p:cNvGrpSpPr>
                  <p:nvPr/>
                </p:nvGrpSpPr>
                <p:grpSpPr bwMode="auto">
                  <a:xfrm>
                    <a:off x="1656" y="960"/>
                    <a:ext cx="144" cy="400"/>
                    <a:chOff x="1656" y="960"/>
                    <a:chExt cx="144" cy="400"/>
                  </a:xfrm>
                </p:grpSpPr>
                <p:sp>
                  <p:nvSpPr>
                    <p:cNvPr id="37470" name="Freeform 75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71" name="Freeform 75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72" name="Oval 75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58" name="Group 753"/>
                  <p:cNvGrpSpPr>
                    <a:grpSpLocks/>
                  </p:cNvGrpSpPr>
                  <p:nvPr/>
                </p:nvGrpSpPr>
                <p:grpSpPr bwMode="auto">
                  <a:xfrm>
                    <a:off x="1808" y="960"/>
                    <a:ext cx="144" cy="400"/>
                    <a:chOff x="1656" y="960"/>
                    <a:chExt cx="144" cy="400"/>
                  </a:xfrm>
                </p:grpSpPr>
                <p:sp>
                  <p:nvSpPr>
                    <p:cNvPr id="37467" name="Freeform 75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68" name="Freeform 75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69" name="Oval 75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59" name="Group 757"/>
                  <p:cNvGrpSpPr>
                    <a:grpSpLocks/>
                  </p:cNvGrpSpPr>
                  <p:nvPr/>
                </p:nvGrpSpPr>
                <p:grpSpPr bwMode="auto">
                  <a:xfrm>
                    <a:off x="1952" y="960"/>
                    <a:ext cx="144" cy="400"/>
                    <a:chOff x="1656" y="960"/>
                    <a:chExt cx="144" cy="400"/>
                  </a:xfrm>
                </p:grpSpPr>
                <p:sp>
                  <p:nvSpPr>
                    <p:cNvPr id="37464" name="Freeform 75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65" name="Freeform 75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66" name="Oval 76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60" name="Group 761"/>
                  <p:cNvGrpSpPr>
                    <a:grpSpLocks/>
                  </p:cNvGrpSpPr>
                  <p:nvPr/>
                </p:nvGrpSpPr>
                <p:grpSpPr bwMode="auto">
                  <a:xfrm>
                    <a:off x="2104" y="960"/>
                    <a:ext cx="144" cy="400"/>
                    <a:chOff x="1656" y="960"/>
                    <a:chExt cx="144" cy="400"/>
                  </a:xfrm>
                </p:grpSpPr>
                <p:sp>
                  <p:nvSpPr>
                    <p:cNvPr id="37461" name="Freeform 76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62" name="Freeform 76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63" name="Oval 76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440" name="Group 765"/>
                <p:cNvGrpSpPr>
                  <a:grpSpLocks/>
                </p:cNvGrpSpPr>
                <p:nvPr/>
              </p:nvGrpSpPr>
              <p:grpSpPr bwMode="auto">
                <a:xfrm>
                  <a:off x="4520" y="2592"/>
                  <a:ext cx="424" cy="336"/>
                  <a:chOff x="1656" y="960"/>
                  <a:chExt cx="592" cy="400"/>
                </a:xfrm>
              </p:grpSpPr>
              <p:grpSp>
                <p:nvGrpSpPr>
                  <p:cNvPr id="37441" name="Group 766"/>
                  <p:cNvGrpSpPr>
                    <a:grpSpLocks/>
                  </p:cNvGrpSpPr>
                  <p:nvPr/>
                </p:nvGrpSpPr>
                <p:grpSpPr bwMode="auto">
                  <a:xfrm>
                    <a:off x="1656" y="960"/>
                    <a:ext cx="144" cy="400"/>
                    <a:chOff x="1656" y="960"/>
                    <a:chExt cx="144" cy="400"/>
                  </a:xfrm>
                </p:grpSpPr>
                <p:sp>
                  <p:nvSpPr>
                    <p:cNvPr id="37454" name="Freeform 76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55" name="Freeform 76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56" name="Oval 76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42" name="Group 770"/>
                  <p:cNvGrpSpPr>
                    <a:grpSpLocks/>
                  </p:cNvGrpSpPr>
                  <p:nvPr/>
                </p:nvGrpSpPr>
                <p:grpSpPr bwMode="auto">
                  <a:xfrm>
                    <a:off x="1808" y="960"/>
                    <a:ext cx="144" cy="400"/>
                    <a:chOff x="1656" y="960"/>
                    <a:chExt cx="144" cy="400"/>
                  </a:xfrm>
                </p:grpSpPr>
                <p:sp>
                  <p:nvSpPr>
                    <p:cNvPr id="37451" name="Freeform 77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52" name="Freeform 77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53" name="Oval 77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43" name="Group 774"/>
                  <p:cNvGrpSpPr>
                    <a:grpSpLocks/>
                  </p:cNvGrpSpPr>
                  <p:nvPr/>
                </p:nvGrpSpPr>
                <p:grpSpPr bwMode="auto">
                  <a:xfrm>
                    <a:off x="1952" y="960"/>
                    <a:ext cx="144" cy="400"/>
                    <a:chOff x="1656" y="960"/>
                    <a:chExt cx="144" cy="400"/>
                  </a:xfrm>
                </p:grpSpPr>
                <p:sp>
                  <p:nvSpPr>
                    <p:cNvPr id="37448" name="Freeform 77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49" name="Freeform 77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50" name="Oval 77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44" name="Group 778"/>
                  <p:cNvGrpSpPr>
                    <a:grpSpLocks/>
                  </p:cNvGrpSpPr>
                  <p:nvPr/>
                </p:nvGrpSpPr>
                <p:grpSpPr bwMode="auto">
                  <a:xfrm>
                    <a:off x="2104" y="960"/>
                    <a:ext cx="144" cy="400"/>
                    <a:chOff x="1656" y="960"/>
                    <a:chExt cx="144" cy="400"/>
                  </a:xfrm>
                </p:grpSpPr>
                <p:sp>
                  <p:nvSpPr>
                    <p:cNvPr id="37445" name="Freeform 77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46" name="Freeform 78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47" name="Oval 78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grpSp>
            <p:nvGrpSpPr>
              <p:cNvPr id="37404" name="Group 782"/>
              <p:cNvGrpSpPr>
                <a:grpSpLocks/>
              </p:cNvGrpSpPr>
              <p:nvPr/>
            </p:nvGrpSpPr>
            <p:grpSpPr bwMode="auto">
              <a:xfrm>
                <a:off x="4944" y="2592"/>
                <a:ext cx="427" cy="693"/>
                <a:chOff x="4520" y="2592"/>
                <a:chExt cx="427" cy="693"/>
              </a:xfrm>
            </p:grpSpPr>
            <p:grpSp>
              <p:nvGrpSpPr>
                <p:cNvPr id="37405" name="Group 783"/>
                <p:cNvGrpSpPr>
                  <a:grpSpLocks/>
                </p:cNvGrpSpPr>
                <p:nvPr/>
              </p:nvGrpSpPr>
              <p:grpSpPr bwMode="auto">
                <a:xfrm flipV="1">
                  <a:off x="4523" y="2949"/>
                  <a:ext cx="424" cy="336"/>
                  <a:chOff x="1656" y="960"/>
                  <a:chExt cx="592" cy="400"/>
                </a:xfrm>
              </p:grpSpPr>
              <p:grpSp>
                <p:nvGrpSpPr>
                  <p:cNvPr id="37423" name="Group 784"/>
                  <p:cNvGrpSpPr>
                    <a:grpSpLocks/>
                  </p:cNvGrpSpPr>
                  <p:nvPr/>
                </p:nvGrpSpPr>
                <p:grpSpPr bwMode="auto">
                  <a:xfrm>
                    <a:off x="1656" y="960"/>
                    <a:ext cx="144" cy="400"/>
                    <a:chOff x="1656" y="960"/>
                    <a:chExt cx="144" cy="400"/>
                  </a:xfrm>
                </p:grpSpPr>
                <p:sp>
                  <p:nvSpPr>
                    <p:cNvPr id="37436" name="Freeform 78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37" name="Freeform 78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38" name="Oval 78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24" name="Group 788"/>
                  <p:cNvGrpSpPr>
                    <a:grpSpLocks/>
                  </p:cNvGrpSpPr>
                  <p:nvPr/>
                </p:nvGrpSpPr>
                <p:grpSpPr bwMode="auto">
                  <a:xfrm>
                    <a:off x="1808" y="960"/>
                    <a:ext cx="144" cy="400"/>
                    <a:chOff x="1656" y="960"/>
                    <a:chExt cx="144" cy="400"/>
                  </a:xfrm>
                </p:grpSpPr>
                <p:sp>
                  <p:nvSpPr>
                    <p:cNvPr id="37433" name="Freeform 78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34" name="Freeform 79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35" name="Oval 79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25" name="Group 792"/>
                  <p:cNvGrpSpPr>
                    <a:grpSpLocks/>
                  </p:cNvGrpSpPr>
                  <p:nvPr/>
                </p:nvGrpSpPr>
                <p:grpSpPr bwMode="auto">
                  <a:xfrm>
                    <a:off x="1952" y="960"/>
                    <a:ext cx="144" cy="400"/>
                    <a:chOff x="1656" y="960"/>
                    <a:chExt cx="144" cy="400"/>
                  </a:xfrm>
                </p:grpSpPr>
                <p:sp>
                  <p:nvSpPr>
                    <p:cNvPr id="37430" name="Freeform 79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31" name="Freeform 79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32" name="Oval 79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26" name="Group 796"/>
                  <p:cNvGrpSpPr>
                    <a:grpSpLocks/>
                  </p:cNvGrpSpPr>
                  <p:nvPr/>
                </p:nvGrpSpPr>
                <p:grpSpPr bwMode="auto">
                  <a:xfrm>
                    <a:off x="2104" y="960"/>
                    <a:ext cx="144" cy="400"/>
                    <a:chOff x="1656" y="960"/>
                    <a:chExt cx="144" cy="400"/>
                  </a:xfrm>
                </p:grpSpPr>
                <p:sp>
                  <p:nvSpPr>
                    <p:cNvPr id="37427" name="Freeform 79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28" name="Freeform 79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29" name="Oval 79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406" name="Group 800"/>
                <p:cNvGrpSpPr>
                  <a:grpSpLocks/>
                </p:cNvGrpSpPr>
                <p:nvPr/>
              </p:nvGrpSpPr>
              <p:grpSpPr bwMode="auto">
                <a:xfrm>
                  <a:off x="4520" y="2592"/>
                  <a:ext cx="424" cy="336"/>
                  <a:chOff x="1656" y="960"/>
                  <a:chExt cx="592" cy="400"/>
                </a:xfrm>
              </p:grpSpPr>
              <p:grpSp>
                <p:nvGrpSpPr>
                  <p:cNvPr id="37407" name="Group 801"/>
                  <p:cNvGrpSpPr>
                    <a:grpSpLocks/>
                  </p:cNvGrpSpPr>
                  <p:nvPr/>
                </p:nvGrpSpPr>
                <p:grpSpPr bwMode="auto">
                  <a:xfrm>
                    <a:off x="1656" y="960"/>
                    <a:ext cx="144" cy="400"/>
                    <a:chOff x="1656" y="960"/>
                    <a:chExt cx="144" cy="400"/>
                  </a:xfrm>
                </p:grpSpPr>
                <p:sp>
                  <p:nvSpPr>
                    <p:cNvPr id="37420" name="Freeform 80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21" name="Freeform 80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22" name="Oval 80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08" name="Group 805"/>
                  <p:cNvGrpSpPr>
                    <a:grpSpLocks/>
                  </p:cNvGrpSpPr>
                  <p:nvPr/>
                </p:nvGrpSpPr>
                <p:grpSpPr bwMode="auto">
                  <a:xfrm>
                    <a:off x="1808" y="960"/>
                    <a:ext cx="144" cy="400"/>
                    <a:chOff x="1656" y="960"/>
                    <a:chExt cx="144" cy="400"/>
                  </a:xfrm>
                </p:grpSpPr>
                <p:sp>
                  <p:nvSpPr>
                    <p:cNvPr id="37417" name="Freeform 80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18" name="Freeform 80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19" name="Oval 80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09" name="Group 809"/>
                  <p:cNvGrpSpPr>
                    <a:grpSpLocks/>
                  </p:cNvGrpSpPr>
                  <p:nvPr/>
                </p:nvGrpSpPr>
                <p:grpSpPr bwMode="auto">
                  <a:xfrm>
                    <a:off x="1952" y="960"/>
                    <a:ext cx="144" cy="400"/>
                    <a:chOff x="1656" y="960"/>
                    <a:chExt cx="144" cy="400"/>
                  </a:xfrm>
                </p:grpSpPr>
                <p:sp>
                  <p:nvSpPr>
                    <p:cNvPr id="37414" name="Freeform 81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15" name="Freeform 81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16" name="Oval 81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410" name="Group 813"/>
                  <p:cNvGrpSpPr>
                    <a:grpSpLocks/>
                  </p:cNvGrpSpPr>
                  <p:nvPr/>
                </p:nvGrpSpPr>
                <p:grpSpPr bwMode="auto">
                  <a:xfrm>
                    <a:off x="2104" y="960"/>
                    <a:ext cx="144" cy="400"/>
                    <a:chOff x="1656" y="960"/>
                    <a:chExt cx="144" cy="400"/>
                  </a:xfrm>
                </p:grpSpPr>
                <p:sp>
                  <p:nvSpPr>
                    <p:cNvPr id="37411" name="Freeform 81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12" name="Freeform 81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413" name="Oval 81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grpSp>
        <p:sp>
          <p:nvSpPr>
            <p:cNvPr id="37400" name="AutoShape 817"/>
            <p:cNvSpPr>
              <a:spLocks noChangeArrowheads="1"/>
            </p:cNvSpPr>
            <p:nvPr/>
          </p:nvSpPr>
          <p:spPr bwMode="auto">
            <a:xfrm>
              <a:off x="4176" y="720"/>
              <a:ext cx="1296" cy="1296"/>
            </a:xfrm>
            <a:prstGeom prst="can">
              <a:avLst>
                <a:gd name="adj" fmla="val 25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37401" name="Oval 818"/>
            <p:cNvSpPr>
              <a:spLocks noChangeArrowheads="1"/>
            </p:cNvSpPr>
            <p:nvPr/>
          </p:nvSpPr>
          <p:spPr bwMode="auto">
            <a:xfrm>
              <a:off x="4176" y="1008"/>
              <a:ext cx="1296" cy="240"/>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grpSp>
      <p:sp>
        <p:nvSpPr>
          <p:cNvPr id="36877" name="Text Box 819"/>
          <p:cNvSpPr txBox="1">
            <a:spLocks noChangeArrowheads="1"/>
          </p:cNvSpPr>
          <p:nvPr/>
        </p:nvSpPr>
        <p:spPr bwMode="auto">
          <a:xfrm>
            <a:off x="5351463" y="6243638"/>
            <a:ext cx="196373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ctr" eaLnBrk="1" hangingPunct="1"/>
            <a:r>
              <a:rPr lang="en-US" sz="1800">
                <a:latin typeface="+mn-lt"/>
              </a:rPr>
              <a:t>E)  hollow bilayer    </a:t>
            </a:r>
          </a:p>
          <a:p>
            <a:pPr algn="ctr" eaLnBrk="1" hangingPunct="1"/>
            <a:r>
              <a:rPr lang="en-US" sz="1800">
                <a:latin typeface="+mn-lt"/>
              </a:rPr>
              <a:t>       spheres</a:t>
            </a:r>
          </a:p>
        </p:txBody>
      </p:sp>
      <p:grpSp>
        <p:nvGrpSpPr>
          <p:cNvPr id="36878" name="Group 820"/>
          <p:cNvGrpSpPr>
            <a:grpSpLocks/>
          </p:cNvGrpSpPr>
          <p:nvPr/>
        </p:nvGrpSpPr>
        <p:grpSpPr bwMode="auto">
          <a:xfrm>
            <a:off x="2257425" y="4171950"/>
            <a:ext cx="1905000" cy="2057400"/>
            <a:chOff x="1392" y="2672"/>
            <a:chExt cx="1200" cy="1296"/>
          </a:xfrm>
        </p:grpSpPr>
        <p:grpSp>
          <p:nvGrpSpPr>
            <p:cNvPr id="37326" name="Group 821"/>
            <p:cNvGrpSpPr>
              <a:grpSpLocks/>
            </p:cNvGrpSpPr>
            <p:nvPr/>
          </p:nvGrpSpPr>
          <p:grpSpPr bwMode="auto">
            <a:xfrm>
              <a:off x="1392" y="2672"/>
              <a:ext cx="1200" cy="1296"/>
              <a:chOff x="336" y="1152"/>
              <a:chExt cx="2016" cy="1296"/>
            </a:xfrm>
          </p:grpSpPr>
          <p:sp>
            <p:nvSpPr>
              <p:cNvPr id="37397" name="AutoShape 822"/>
              <p:cNvSpPr>
                <a:spLocks noChangeArrowheads="1"/>
              </p:cNvSpPr>
              <p:nvPr/>
            </p:nvSpPr>
            <p:spPr bwMode="auto">
              <a:xfrm>
                <a:off x="336" y="1152"/>
                <a:ext cx="2016" cy="1296"/>
              </a:xfrm>
              <a:prstGeom prst="can">
                <a:avLst>
                  <a:gd name="adj" fmla="val 25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37398" name="Oval 823"/>
              <p:cNvSpPr>
                <a:spLocks noChangeArrowheads="1"/>
              </p:cNvSpPr>
              <p:nvPr/>
            </p:nvSpPr>
            <p:spPr bwMode="auto">
              <a:xfrm>
                <a:off x="336" y="1440"/>
                <a:ext cx="2016" cy="240"/>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grpSp>
        <p:grpSp>
          <p:nvGrpSpPr>
            <p:cNvPr id="37327" name="Group 824"/>
            <p:cNvGrpSpPr>
              <a:grpSpLocks/>
            </p:cNvGrpSpPr>
            <p:nvPr/>
          </p:nvGrpSpPr>
          <p:grpSpPr bwMode="auto">
            <a:xfrm rot="20472007" flipV="1">
              <a:off x="1519" y="3294"/>
              <a:ext cx="568" cy="200"/>
              <a:chOff x="3800" y="624"/>
              <a:chExt cx="856" cy="336"/>
            </a:xfrm>
          </p:grpSpPr>
          <p:grpSp>
            <p:nvGrpSpPr>
              <p:cNvPr id="37363" name="Group 825"/>
              <p:cNvGrpSpPr>
                <a:grpSpLocks/>
              </p:cNvGrpSpPr>
              <p:nvPr/>
            </p:nvGrpSpPr>
            <p:grpSpPr bwMode="auto">
              <a:xfrm>
                <a:off x="3800" y="624"/>
                <a:ext cx="424" cy="336"/>
                <a:chOff x="1656" y="960"/>
                <a:chExt cx="592" cy="400"/>
              </a:xfrm>
            </p:grpSpPr>
            <p:grpSp>
              <p:nvGrpSpPr>
                <p:cNvPr id="37381" name="Group 826"/>
                <p:cNvGrpSpPr>
                  <a:grpSpLocks/>
                </p:cNvGrpSpPr>
                <p:nvPr/>
              </p:nvGrpSpPr>
              <p:grpSpPr bwMode="auto">
                <a:xfrm>
                  <a:off x="1656" y="960"/>
                  <a:ext cx="144" cy="400"/>
                  <a:chOff x="1656" y="960"/>
                  <a:chExt cx="144" cy="400"/>
                </a:xfrm>
              </p:grpSpPr>
              <p:sp>
                <p:nvSpPr>
                  <p:cNvPr id="37394" name="Freeform 82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95" name="Freeform 82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96" name="Oval 82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82" name="Group 830"/>
                <p:cNvGrpSpPr>
                  <a:grpSpLocks/>
                </p:cNvGrpSpPr>
                <p:nvPr/>
              </p:nvGrpSpPr>
              <p:grpSpPr bwMode="auto">
                <a:xfrm>
                  <a:off x="1808" y="960"/>
                  <a:ext cx="144" cy="400"/>
                  <a:chOff x="1656" y="960"/>
                  <a:chExt cx="144" cy="400"/>
                </a:xfrm>
              </p:grpSpPr>
              <p:sp>
                <p:nvSpPr>
                  <p:cNvPr id="37391" name="Freeform 83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92" name="Freeform 83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93" name="Oval 83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83" name="Group 834"/>
                <p:cNvGrpSpPr>
                  <a:grpSpLocks/>
                </p:cNvGrpSpPr>
                <p:nvPr/>
              </p:nvGrpSpPr>
              <p:grpSpPr bwMode="auto">
                <a:xfrm>
                  <a:off x="1952" y="960"/>
                  <a:ext cx="144" cy="400"/>
                  <a:chOff x="1656" y="960"/>
                  <a:chExt cx="144" cy="400"/>
                </a:xfrm>
              </p:grpSpPr>
              <p:sp>
                <p:nvSpPr>
                  <p:cNvPr id="37388" name="Freeform 83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89" name="Freeform 83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90" name="Oval 83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84" name="Group 838"/>
                <p:cNvGrpSpPr>
                  <a:grpSpLocks/>
                </p:cNvGrpSpPr>
                <p:nvPr/>
              </p:nvGrpSpPr>
              <p:grpSpPr bwMode="auto">
                <a:xfrm>
                  <a:off x="2104" y="960"/>
                  <a:ext cx="144" cy="400"/>
                  <a:chOff x="1656" y="960"/>
                  <a:chExt cx="144" cy="400"/>
                </a:xfrm>
              </p:grpSpPr>
              <p:sp>
                <p:nvSpPr>
                  <p:cNvPr id="37385" name="Freeform 83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86" name="Freeform 84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87" name="Oval 84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364" name="Group 842"/>
              <p:cNvGrpSpPr>
                <a:grpSpLocks/>
              </p:cNvGrpSpPr>
              <p:nvPr/>
            </p:nvGrpSpPr>
            <p:grpSpPr bwMode="auto">
              <a:xfrm>
                <a:off x="4232" y="624"/>
                <a:ext cx="424" cy="336"/>
                <a:chOff x="1656" y="960"/>
                <a:chExt cx="592" cy="400"/>
              </a:xfrm>
            </p:grpSpPr>
            <p:grpSp>
              <p:nvGrpSpPr>
                <p:cNvPr id="37365" name="Group 843"/>
                <p:cNvGrpSpPr>
                  <a:grpSpLocks/>
                </p:cNvGrpSpPr>
                <p:nvPr/>
              </p:nvGrpSpPr>
              <p:grpSpPr bwMode="auto">
                <a:xfrm>
                  <a:off x="1656" y="960"/>
                  <a:ext cx="144" cy="400"/>
                  <a:chOff x="1656" y="960"/>
                  <a:chExt cx="144" cy="400"/>
                </a:xfrm>
              </p:grpSpPr>
              <p:sp>
                <p:nvSpPr>
                  <p:cNvPr id="37378" name="Freeform 84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79" name="Freeform 84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80" name="Oval 84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66" name="Group 847"/>
                <p:cNvGrpSpPr>
                  <a:grpSpLocks/>
                </p:cNvGrpSpPr>
                <p:nvPr/>
              </p:nvGrpSpPr>
              <p:grpSpPr bwMode="auto">
                <a:xfrm>
                  <a:off x="1808" y="960"/>
                  <a:ext cx="144" cy="400"/>
                  <a:chOff x="1656" y="960"/>
                  <a:chExt cx="144" cy="400"/>
                </a:xfrm>
              </p:grpSpPr>
              <p:sp>
                <p:nvSpPr>
                  <p:cNvPr id="37375" name="Freeform 84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76" name="Freeform 84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77" name="Oval 85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67" name="Group 851"/>
                <p:cNvGrpSpPr>
                  <a:grpSpLocks/>
                </p:cNvGrpSpPr>
                <p:nvPr/>
              </p:nvGrpSpPr>
              <p:grpSpPr bwMode="auto">
                <a:xfrm>
                  <a:off x="1952" y="960"/>
                  <a:ext cx="144" cy="400"/>
                  <a:chOff x="1656" y="960"/>
                  <a:chExt cx="144" cy="400"/>
                </a:xfrm>
              </p:grpSpPr>
              <p:sp>
                <p:nvSpPr>
                  <p:cNvPr id="37372" name="Freeform 85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73" name="Freeform 85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74" name="Oval 85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68" name="Group 855"/>
                <p:cNvGrpSpPr>
                  <a:grpSpLocks/>
                </p:cNvGrpSpPr>
                <p:nvPr/>
              </p:nvGrpSpPr>
              <p:grpSpPr bwMode="auto">
                <a:xfrm>
                  <a:off x="2104" y="960"/>
                  <a:ext cx="144" cy="400"/>
                  <a:chOff x="1656" y="960"/>
                  <a:chExt cx="144" cy="400"/>
                </a:xfrm>
              </p:grpSpPr>
              <p:sp>
                <p:nvSpPr>
                  <p:cNvPr id="37369" name="Freeform 85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70" name="Freeform 85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71" name="Oval 85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grpSp>
          <p:nvGrpSpPr>
            <p:cNvPr id="37328" name="Group 859"/>
            <p:cNvGrpSpPr>
              <a:grpSpLocks/>
            </p:cNvGrpSpPr>
            <p:nvPr/>
          </p:nvGrpSpPr>
          <p:grpSpPr bwMode="auto">
            <a:xfrm rot="909244" flipV="1">
              <a:off x="1882" y="3566"/>
              <a:ext cx="568" cy="200"/>
              <a:chOff x="3800" y="624"/>
              <a:chExt cx="856" cy="336"/>
            </a:xfrm>
          </p:grpSpPr>
          <p:grpSp>
            <p:nvGrpSpPr>
              <p:cNvPr id="37329" name="Group 860"/>
              <p:cNvGrpSpPr>
                <a:grpSpLocks/>
              </p:cNvGrpSpPr>
              <p:nvPr/>
            </p:nvGrpSpPr>
            <p:grpSpPr bwMode="auto">
              <a:xfrm>
                <a:off x="3800" y="624"/>
                <a:ext cx="424" cy="336"/>
                <a:chOff x="1656" y="960"/>
                <a:chExt cx="592" cy="400"/>
              </a:xfrm>
            </p:grpSpPr>
            <p:grpSp>
              <p:nvGrpSpPr>
                <p:cNvPr id="37347" name="Group 861"/>
                <p:cNvGrpSpPr>
                  <a:grpSpLocks/>
                </p:cNvGrpSpPr>
                <p:nvPr/>
              </p:nvGrpSpPr>
              <p:grpSpPr bwMode="auto">
                <a:xfrm>
                  <a:off x="1656" y="960"/>
                  <a:ext cx="144" cy="400"/>
                  <a:chOff x="1656" y="960"/>
                  <a:chExt cx="144" cy="400"/>
                </a:xfrm>
              </p:grpSpPr>
              <p:sp>
                <p:nvSpPr>
                  <p:cNvPr id="37360" name="Freeform 86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61" name="Freeform 86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62" name="Oval 86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48" name="Group 865"/>
                <p:cNvGrpSpPr>
                  <a:grpSpLocks/>
                </p:cNvGrpSpPr>
                <p:nvPr/>
              </p:nvGrpSpPr>
              <p:grpSpPr bwMode="auto">
                <a:xfrm>
                  <a:off x="1808" y="960"/>
                  <a:ext cx="144" cy="400"/>
                  <a:chOff x="1656" y="960"/>
                  <a:chExt cx="144" cy="400"/>
                </a:xfrm>
              </p:grpSpPr>
              <p:sp>
                <p:nvSpPr>
                  <p:cNvPr id="37357" name="Freeform 86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58" name="Freeform 86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59" name="Oval 86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49" name="Group 869"/>
                <p:cNvGrpSpPr>
                  <a:grpSpLocks/>
                </p:cNvGrpSpPr>
                <p:nvPr/>
              </p:nvGrpSpPr>
              <p:grpSpPr bwMode="auto">
                <a:xfrm>
                  <a:off x="1952" y="960"/>
                  <a:ext cx="144" cy="400"/>
                  <a:chOff x="1656" y="960"/>
                  <a:chExt cx="144" cy="400"/>
                </a:xfrm>
              </p:grpSpPr>
              <p:sp>
                <p:nvSpPr>
                  <p:cNvPr id="37354" name="Freeform 87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55" name="Freeform 87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56" name="Oval 87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50" name="Group 873"/>
                <p:cNvGrpSpPr>
                  <a:grpSpLocks/>
                </p:cNvGrpSpPr>
                <p:nvPr/>
              </p:nvGrpSpPr>
              <p:grpSpPr bwMode="auto">
                <a:xfrm>
                  <a:off x="2104" y="960"/>
                  <a:ext cx="144" cy="400"/>
                  <a:chOff x="1656" y="960"/>
                  <a:chExt cx="144" cy="400"/>
                </a:xfrm>
              </p:grpSpPr>
              <p:sp>
                <p:nvSpPr>
                  <p:cNvPr id="37351" name="Freeform 87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52" name="Freeform 87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53" name="Oval 87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330" name="Group 877"/>
              <p:cNvGrpSpPr>
                <a:grpSpLocks/>
              </p:cNvGrpSpPr>
              <p:nvPr/>
            </p:nvGrpSpPr>
            <p:grpSpPr bwMode="auto">
              <a:xfrm>
                <a:off x="4232" y="624"/>
                <a:ext cx="424" cy="336"/>
                <a:chOff x="1656" y="960"/>
                <a:chExt cx="592" cy="400"/>
              </a:xfrm>
            </p:grpSpPr>
            <p:grpSp>
              <p:nvGrpSpPr>
                <p:cNvPr id="37331" name="Group 878"/>
                <p:cNvGrpSpPr>
                  <a:grpSpLocks/>
                </p:cNvGrpSpPr>
                <p:nvPr/>
              </p:nvGrpSpPr>
              <p:grpSpPr bwMode="auto">
                <a:xfrm>
                  <a:off x="1656" y="960"/>
                  <a:ext cx="144" cy="400"/>
                  <a:chOff x="1656" y="960"/>
                  <a:chExt cx="144" cy="400"/>
                </a:xfrm>
              </p:grpSpPr>
              <p:sp>
                <p:nvSpPr>
                  <p:cNvPr id="37344" name="Freeform 87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45" name="Freeform 88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46" name="Oval 88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32" name="Group 882"/>
                <p:cNvGrpSpPr>
                  <a:grpSpLocks/>
                </p:cNvGrpSpPr>
                <p:nvPr/>
              </p:nvGrpSpPr>
              <p:grpSpPr bwMode="auto">
                <a:xfrm>
                  <a:off x="1808" y="960"/>
                  <a:ext cx="144" cy="400"/>
                  <a:chOff x="1656" y="960"/>
                  <a:chExt cx="144" cy="400"/>
                </a:xfrm>
              </p:grpSpPr>
              <p:sp>
                <p:nvSpPr>
                  <p:cNvPr id="37341" name="Freeform 88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42" name="Freeform 88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43" name="Oval 88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33" name="Group 886"/>
                <p:cNvGrpSpPr>
                  <a:grpSpLocks/>
                </p:cNvGrpSpPr>
                <p:nvPr/>
              </p:nvGrpSpPr>
              <p:grpSpPr bwMode="auto">
                <a:xfrm>
                  <a:off x="1952" y="960"/>
                  <a:ext cx="144" cy="400"/>
                  <a:chOff x="1656" y="960"/>
                  <a:chExt cx="144" cy="400"/>
                </a:xfrm>
              </p:grpSpPr>
              <p:sp>
                <p:nvSpPr>
                  <p:cNvPr id="37338" name="Freeform 88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39" name="Freeform 88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40" name="Oval 88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34" name="Group 890"/>
                <p:cNvGrpSpPr>
                  <a:grpSpLocks/>
                </p:cNvGrpSpPr>
                <p:nvPr/>
              </p:nvGrpSpPr>
              <p:grpSpPr bwMode="auto">
                <a:xfrm>
                  <a:off x="2104" y="960"/>
                  <a:ext cx="144" cy="400"/>
                  <a:chOff x="1656" y="960"/>
                  <a:chExt cx="144" cy="400"/>
                </a:xfrm>
              </p:grpSpPr>
              <p:sp>
                <p:nvSpPr>
                  <p:cNvPr id="37335" name="Freeform 89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36" name="Freeform 89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37" name="Oval 89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grpSp>
      <p:pic>
        <p:nvPicPr>
          <p:cNvPr id="36879" name="Picture 894" descr="Icon - Click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1588" y="120650"/>
            <a:ext cx="106838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80" name="Picture 895" descr="Icon - Discuss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063" y="117475"/>
            <a:ext cx="1068387"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81" name="Text Box 897"/>
          <p:cNvSpPr txBox="1">
            <a:spLocks noChangeArrowheads="1"/>
          </p:cNvSpPr>
          <p:nvPr/>
        </p:nvSpPr>
        <p:spPr bwMode="auto">
          <a:xfrm>
            <a:off x="1849438" y="6216650"/>
            <a:ext cx="2665412"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ctr" eaLnBrk="1" hangingPunct="1"/>
            <a:r>
              <a:rPr lang="en-US" sz="1800">
                <a:latin typeface="+mn-lt"/>
              </a:rPr>
              <a:t>D)  single layer sheets in solution</a:t>
            </a:r>
          </a:p>
        </p:txBody>
      </p:sp>
      <p:grpSp>
        <p:nvGrpSpPr>
          <p:cNvPr id="36882" name="Group 898"/>
          <p:cNvGrpSpPr>
            <a:grpSpLocks/>
          </p:cNvGrpSpPr>
          <p:nvPr/>
        </p:nvGrpSpPr>
        <p:grpSpPr bwMode="auto">
          <a:xfrm>
            <a:off x="3733800" y="2590800"/>
            <a:ext cx="914400" cy="838200"/>
            <a:chOff x="2352" y="1632"/>
            <a:chExt cx="576" cy="528"/>
          </a:xfrm>
        </p:grpSpPr>
        <p:grpSp>
          <p:nvGrpSpPr>
            <p:cNvPr id="37105" name="Group 899"/>
            <p:cNvGrpSpPr>
              <a:grpSpLocks/>
            </p:cNvGrpSpPr>
            <p:nvPr/>
          </p:nvGrpSpPr>
          <p:grpSpPr bwMode="auto">
            <a:xfrm>
              <a:off x="2664" y="1658"/>
              <a:ext cx="124" cy="126"/>
              <a:chOff x="4416" y="2364"/>
              <a:chExt cx="447" cy="472"/>
            </a:xfrm>
          </p:grpSpPr>
          <p:grpSp>
            <p:nvGrpSpPr>
              <p:cNvPr id="37306" name="Group 900"/>
              <p:cNvGrpSpPr>
                <a:grpSpLocks/>
              </p:cNvGrpSpPr>
              <p:nvPr/>
            </p:nvGrpSpPr>
            <p:grpSpPr bwMode="auto">
              <a:xfrm rot="595735">
                <a:off x="4416" y="2368"/>
                <a:ext cx="103" cy="336"/>
                <a:chOff x="1656" y="960"/>
                <a:chExt cx="144" cy="400"/>
              </a:xfrm>
            </p:grpSpPr>
            <p:sp>
              <p:nvSpPr>
                <p:cNvPr id="37323" name="Freeform 90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24" name="Freeform 90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25" name="Oval 90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07" name="Group 904"/>
              <p:cNvGrpSpPr>
                <a:grpSpLocks/>
              </p:cNvGrpSpPr>
              <p:nvPr/>
            </p:nvGrpSpPr>
            <p:grpSpPr bwMode="auto">
              <a:xfrm rot="1118974">
                <a:off x="4512" y="2364"/>
                <a:ext cx="103" cy="336"/>
                <a:chOff x="1656" y="960"/>
                <a:chExt cx="144" cy="400"/>
              </a:xfrm>
            </p:grpSpPr>
            <p:sp>
              <p:nvSpPr>
                <p:cNvPr id="37320" name="Freeform 90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21" name="Freeform 90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22" name="Oval 90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08" name="Group 908"/>
              <p:cNvGrpSpPr>
                <a:grpSpLocks/>
              </p:cNvGrpSpPr>
              <p:nvPr/>
            </p:nvGrpSpPr>
            <p:grpSpPr bwMode="auto">
              <a:xfrm rot="1615235">
                <a:off x="4601" y="2402"/>
                <a:ext cx="103" cy="336"/>
                <a:chOff x="1656" y="960"/>
                <a:chExt cx="144" cy="400"/>
              </a:xfrm>
            </p:grpSpPr>
            <p:sp>
              <p:nvSpPr>
                <p:cNvPr id="37317" name="Freeform 90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18" name="Freeform 91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19" name="Oval 91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09" name="Group 912"/>
              <p:cNvGrpSpPr>
                <a:grpSpLocks/>
              </p:cNvGrpSpPr>
              <p:nvPr/>
            </p:nvGrpSpPr>
            <p:grpSpPr bwMode="auto">
              <a:xfrm rot="2227997">
                <a:off x="4686" y="2438"/>
                <a:ext cx="103" cy="336"/>
                <a:chOff x="1656" y="960"/>
                <a:chExt cx="144" cy="400"/>
              </a:xfrm>
            </p:grpSpPr>
            <p:sp>
              <p:nvSpPr>
                <p:cNvPr id="37314" name="Freeform 91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15" name="Freeform 91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16" name="Oval 91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310" name="Group 916"/>
              <p:cNvGrpSpPr>
                <a:grpSpLocks/>
              </p:cNvGrpSpPr>
              <p:nvPr/>
            </p:nvGrpSpPr>
            <p:grpSpPr bwMode="auto">
              <a:xfrm rot="2595772">
                <a:off x="4760" y="2500"/>
                <a:ext cx="103" cy="336"/>
                <a:chOff x="1656" y="960"/>
                <a:chExt cx="144" cy="400"/>
              </a:xfrm>
            </p:grpSpPr>
            <p:sp>
              <p:nvSpPr>
                <p:cNvPr id="37311" name="Freeform 91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12" name="Freeform 91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13" name="Oval 91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106" name="Group 920"/>
            <p:cNvGrpSpPr>
              <a:grpSpLocks/>
            </p:cNvGrpSpPr>
            <p:nvPr/>
          </p:nvGrpSpPr>
          <p:grpSpPr bwMode="auto">
            <a:xfrm rot="2092588">
              <a:off x="2767" y="1734"/>
              <a:ext cx="124" cy="125"/>
              <a:chOff x="4416" y="2364"/>
              <a:chExt cx="447" cy="472"/>
            </a:xfrm>
          </p:grpSpPr>
          <p:grpSp>
            <p:nvGrpSpPr>
              <p:cNvPr id="37286" name="Group 921"/>
              <p:cNvGrpSpPr>
                <a:grpSpLocks/>
              </p:cNvGrpSpPr>
              <p:nvPr/>
            </p:nvGrpSpPr>
            <p:grpSpPr bwMode="auto">
              <a:xfrm rot="595735">
                <a:off x="4416" y="2368"/>
                <a:ext cx="103" cy="336"/>
                <a:chOff x="1656" y="960"/>
                <a:chExt cx="144" cy="400"/>
              </a:xfrm>
            </p:grpSpPr>
            <p:sp>
              <p:nvSpPr>
                <p:cNvPr id="37303" name="Freeform 92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04" name="Freeform 92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05" name="Oval 92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87" name="Group 925"/>
              <p:cNvGrpSpPr>
                <a:grpSpLocks/>
              </p:cNvGrpSpPr>
              <p:nvPr/>
            </p:nvGrpSpPr>
            <p:grpSpPr bwMode="auto">
              <a:xfrm rot="1118974">
                <a:off x="4512" y="2364"/>
                <a:ext cx="103" cy="336"/>
                <a:chOff x="1656" y="960"/>
                <a:chExt cx="144" cy="400"/>
              </a:xfrm>
            </p:grpSpPr>
            <p:sp>
              <p:nvSpPr>
                <p:cNvPr id="37300" name="Freeform 92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01" name="Freeform 92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302" name="Oval 92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88" name="Group 929"/>
              <p:cNvGrpSpPr>
                <a:grpSpLocks/>
              </p:cNvGrpSpPr>
              <p:nvPr/>
            </p:nvGrpSpPr>
            <p:grpSpPr bwMode="auto">
              <a:xfrm rot="1615235">
                <a:off x="4601" y="2402"/>
                <a:ext cx="103" cy="336"/>
                <a:chOff x="1656" y="960"/>
                <a:chExt cx="144" cy="400"/>
              </a:xfrm>
            </p:grpSpPr>
            <p:sp>
              <p:nvSpPr>
                <p:cNvPr id="37297" name="Freeform 93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98" name="Freeform 93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99" name="Oval 93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89" name="Group 933"/>
              <p:cNvGrpSpPr>
                <a:grpSpLocks/>
              </p:cNvGrpSpPr>
              <p:nvPr/>
            </p:nvGrpSpPr>
            <p:grpSpPr bwMode="auto">
              <a:xfrm rot="2227997">
                <a:off x="4686" y="2438"/>
                <a:ext cx="103" cy="336"/>
                <a:chOff x="1656" y="960"/>
                <a:chExt cx="144" cy="400"/>
              </a:xfrm>
            </p:grpSpPr>
            <p:sp>
              <p:nvSpPr>
                <p:cNvPr id="37294" name="Freeform 93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95" name="Freeform 93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96" name="Oval 93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90" name="Group 937"/>
              <p:cNvGrpSpPr>
                <a:grpSpLocks/>
              </p:cNvGrpSpPr>
              <p:nvPr/>
            </p:nvGrpSpPr>
            <p:grpSpPr bwMode="auto">
              <a:xfrm rot="2595772">
                <a:off x="4760" y="2500"/>
                <a:ext cx="103" cy="336"/>
                <a:chOff x="1656" y="960"/>
                <a:chExt cx="144" cy="400"/>
              </a:xfrm>
            </p:grpSpPr>
            <p:sp>
              <p:nvSpPr>
                <p:cNvPr id="37291" name="Freeform 93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92" name="Freeform 93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93" name="Oval 94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107" name="Group 941"/>
            <p:cNvGrpSpPr>
              <a:grpSpLocks/>
            </p:cNvGrpSpPr>
            <p:nvPr/>
          </p:nvGrpSpPr>
          <p:grpSpPr bwMode="auto">
            <a:xfrm rot="4593786">
              <a:off x="2803" y="1846"/>
              <a:ext cx="120" cy="131"/>
              <a:chOff x="4416" y="2364"/>
              <a:chExt cx="447" cy="472"/>
            </a:xfrm>
          </p:grpSpPr>
          <p:grpSp>
            <p:nvGrpSpPr>
              <p:cNvPr id="37266" name="Group 942"/>
              <p:cNvGrpSpPr>
                <a:grpSpLocks/>
              </p:cNvGrpSpPr>
              <p:nvPr/>
            </p:nvGrpSpPr>
            <p:grpSpPr bwMode="auto">
              <a:xfrm rot="595735">
                <a:off x="4416" y="2368"/>
                <a:ext cx="103" cy="336"/>
                <a:chOff x="1656" y="960"/>
                <a:chExt cx="144" cy="400"/>
              </a:xfrm>
            </p:grpSpPr>
            <p:sp>
              <p:nvSpPr>
                <p:cNvPr id="37283" name="Freeform 94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84" name="Freeform 94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85" name="Oval 94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67" name="Group 946"/>
              <p:cNvGrpSpPr>
                <a:grpSpLocks/>
              </p:cNvGrpSpPr>
              <p:nvPr/>
            </p:nvGrpSpPr>
            <p:grpSpPr bwMode="auto">
              <a:xfrm rot="1118974">
                <a:off x="4512" y="2364"/>
                <a:ext cx="103" cy="336"/>
                <a:chOff x="1656" y="960"/>
                <a:chExt cx="144" cy="400"/>
              </a:xfrm>
            </p:grpSpPr>
            <p:sp>
              <p:nvSpPr>
                <p:cNvPr id="37280" name="Freeform 94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81" name="Freeform 94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82" name="Oval 94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68" name="Group 950"/>
              <p:cNvGrpSpPr>
                <a:grpSpLocks/>
              </p:cNvGrpSpPr>
              <p:nvPr/>
            </p:nvGrpSpPr>
            <p:grpSpPr bwMode="auto">
              <a:xfrm rot="1615235">
                <a:off x="4601" y="2402"/>
                <a:ext cx="103" cy="336"/>
                <a:chOff x="1656" y="960"/>
                <a:chExt cx="144" cy="400"/>
              </a:xfrm>
            </p:grpSpPr>
            <p:sp>
              <p:nvSpPr>
                <p:cNvPr id="37277" name="Freeform 95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78" name="Freeform 95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79" name="Oval 95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69" name="Group 954"/>
              <p:cNvGrpSpPr>
                <a:grpSpLocks/>
              </p:cNvGrpSpPr>
              <p:nvPr/>
            </p:nvGrpSpPr>
            <p:grpSpPr bwMode="auto">
              <a:xfrm rot="2227997">
                <a:off x="4686" y="2438"/>
                <a:ext cx="103" cy="336"/>
                <a:chOff x="1656" y="960"/>
                <a:chExt cx="144" cy="400"/>
              </a:xfrm>
            </p:grpSpPr>
            <p:sp>
              <p:nvSpPr>
                <p:cNvPr id="37274" name="Freeform 95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75" name="Freeform 95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76" name="Oval 95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70" name="Group 958"/>
              <p:cNvGrpSpPr>
                <a:grpSpLocks/>
              </p:cNvGrpSpPr>
              <p:nvPr/>
            </p:nvGrpSpPr>
            <p:grpSpPr bwMode="auto">
              <a:xfrm rot="2595772">
                <a:off x="4760" y="2500"/>
                <a:ext cx="103" cy="336"/>
                <a:chOff x="1656" y="960"/>
                <a:chExt cx="144" cy="400"/>
              </a:xfrm>
            </p:grpSpPr>
            <p:sp>
              <p:nvSpPr>
                <p:cNvPr id="37271" name="Freeform 95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72" name="Freeform 96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73" name="Oval 96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108" name="Group 962"/>
            <p:cNvGrpSpPr>
              <a:grpSpLocks/>
            </p:cNvGrpSpPr>
            <p:nvPr/>
          </p:nvGrpSpPr>
          <p:grpSpPr bwMode="auto">
            <a:xfrm rot="6342529">
              <a:off x="2751" y="1961"/>
              <a:ext cx="119" cy="131"/>
              <a:chOff x="4416" y="2364"/>
              <a:chExt cx="447" cy="472"/>
            </a:xfrm>
          </p:grpSpPr>
          <p:grpSp>
            <p:nvGrpSpPr>
              <p:cNvPr id="37246" name="Group 963"/>
              <p:cNvGrpSpPr>
                <a:grpSpLocks/>
              </p:cNvGrpSpPr>
              <p:nvPr/>
            </p:nvGrpSpPr>
            <p:grpSpPr bwMode="auto">
              <a:xfrm rot="595735">
                <a:off x="4416" y="2368"/>
                <a:ext cx="103" cy="336"/>
                <a:chOff x="1656" y="960"/>
                <a:chExt cx="144" cy="400"/>
              </a:xfrm>
            </p:grpSpPr>
            <p:sp>
              <p:nvSpPr>
                <p:cNvPr id="37263" name="Freeform 96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64" name="Freeform 96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65" name="Oval 96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47" name="Group 967"/>
              <p:cNvGrpSpPr>
                <a:grpSpLocks/>
              </p:cNvGrpSpPr>
              <p:nvPr/>
            </p:nvGrpSpPr>
            <p:grpSpPr bwMode="auto">
              <a:xfrm rot="1118974">
                <a:off x="4512" y="2364"/>
                <a:ext cx="103" cy="336"/>
                <a:chOff x="1656" y="960"/>
                <a:chExt cx="144" cy="400"/>
              </a:xfrm>
            </p:grpSpPr>
            <p:sp>
              <p:nvSpPr>
                <p:cNvPr id="37260" name="Freeform 96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61" name="Freeform 96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62" name="Oval 97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48" name="Group 971"/>
              <p:cNvGrpSpPr>
                <a:grpSpLocks/>
              </p:cNvGrpSpPr>
              <p:nvPr/>
            </p:nvGrpSpPr>
            <p:grpSpPr bwMode="auto">
              <a:xfrm rot="1615235">
                <a:off x="4601" y="2402"/>
                <a:ext cx="103" cy="336"/>
                <a:chOff x="1656" y="960"/>
                <a:chExt cx="144" cy="400"/>
              </a:xfrm>
            </p:grpSpPr>
            <p:sp>
              <p:nvSpPr>
                <p:cNvPr id="37257" name="Freeform 97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58" name="Freeform 97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59" name="Oval 97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49" name="Group 975"/>
              <p:cNvGrpSpPr>
                <a:grpSpLocks/>
              </p:cNvGrpSpPr>
              <p:nvPr/>
            </p:nvGrpSpPr>
            <p:grpSpPr bwMode="auto">
              <a:xfrm rot="2227997">
                <a:off x="4686" y="2438"/>
                <a:ext cx="103" cy="336"/>
                <a:chOff x="1656" y="960"/>
                <a:chExt cx="144" cy="400"/>
              </a:xfrm>
            </p:grpSpPr>
            <p:sp>
              <p:nvSpPr>
                <p:cNvPr id="37254" name="Freeform 97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55" name="Freeform 97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56" name="Oval 97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50" name="Group 979"/>
              <p:cNvGrpSpPr>
                <a:grpSpLocks/>
              </p:cNvGrpSpPr>
              <p:nvPr/>
            </p:nvGrpSpPr>
            <p:grpSpPr bwMode="auto">
              <a:xfrm rot="2595772">
                <a:off x="4760" y="2500"/>
                <a:ext cx="103" cy="336"/>
                <a:chOff x="1656" y="960"/>
                <a:chExt cx="144" cy="400"/>
              </a:xfrm>
            </p:grpSpPr>
            <p:sp>
              <p:nvSpPr>
                <p:cNvPr id="37251" name="Freeform 98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52" name="Freeform 98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53" name="Oval 98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109" name="Group 983"/>
            <p:cNvGrpSpPr>
              <a:grpSpLocks/>
            </p:cNvGrpSpPr>
            <p:nvPr/>
          </p:nvGrpSpPr>
          <p:grpSpPr bwMode="auto">
            <a:xfrm rot="1063577" flipH="1">
              <a:off x="2543" y="1632"/>
              <a:ext cx="125" cy="126"/>
              <a:chOff x="4416" y="2364"/>
              <a:chExt cx="447" cy="472"/>
            </a:xfrm>
          </p:grpSpPr>
          <p:grpSp>
            <p:nvGrpSpPr>
              <p:cNvPr id="37226" name="Group 984"/>
              <p:cNvGrpSpPr>
                <a:grpSpLocks/>
              </p:cNvGrpSpPr>
              <p:nvPr/>
            </p:nvGrpSpPr>
            <p:grpSpPr bwMode="auto">
              <a:xfrm rot="595735">
                <a:off x="4416" y="2368"/>
                <a:ext cx="103" cy="336"/>
                <a:chOff x="1656" y="960"/>
                <a:chExt cx="144" cy="400"/>
              </a:xfrm>
            </p:grpSpPr>
            <p:sp>
              <p:nvSpPr>
                <p:cNvPr id="37243" name="Freeform 98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44" name="Freeform 98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45" name="Oval 98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27" name="Group 988"/>
              <p:cNvGrpSpPr>
                <a:grpSpLocks/>
              </p:cNvGrpSpPr>
              <p:nvPr/>
            </p:nvGrpSpPr>
            <p:grpSpPr bwMode="auto">
              <a:xfrm rot="1118974">
                <a:off x="4512" y="2364"/>
                <a:ext cx="103" cy="336"/>
                <a:chOff x="1656" y="960"/>
                <a:chExt cx="144" cy="400"/>
              </a:xfrm>
            </p:grpSpPr>
            <p:sp>
              <p:nvSpPr>
                <p:cNvPr id="37240" name="Freeform 98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41" name="Freeform 99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42" name="Oval 99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28" name="Group 992"/>
              <p:cNvGrpSpPr>
                <a:grpSpLocks/>
              </p:cNvGrpSpPr>
              <p:nvPr/>
            </p:nvGrpSpPr>
            <p:grpSpPr bwMode="auto">
              <a:xfrm rot="1615235">
                <a:off x="4601" y="2402"/>
                <a:ext cx="103" cy="336"/>
                <a:chOff x="1656" y="960"/>
                <a:chExt cx="144" cy="400"/>
              </a:xfrm>
            </p:grpSpPr>
            <p:sp>
              <p:nvSpPr>
                <p:cNvPr id="37237" name="Freeform 99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38" name="Freeform 99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39" name="Oval 99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29" name="Group 996"/>
              <p:cNvGrpSpPr>
                <a:grpSpLocks/>
              </p:cNvGrpSpPr>
              <p:nvPr/>
            </p:nvGrpSpPr>
            <p:grpSpPr bwMode="auto">
              <a:xfrm rot="2227997">
                <a:off x="4686" y="2438"/>
                <a:ext cx="103" cy="336"/>
                <a:chOff x="1656" y="960"/>
                <a:chExt cx="144" cy="400"/>
              </a:xfrm>
            </p:grpSpPr>
            <p:sp>
              <p:nvSpPr>
                <p:cNvPr id="37234" name="Freeform 99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35" name="Freeform 99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36" name="Oval 99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30" name="Group 1000"/>
              <p:cNvGrpSpPr>
                <a:grpSpLocks/>
              </p:cNvGrpSpPr>
              <p:nvPr/>
            </p:nvGrpSpPr>
            <p:grpSpPr bwMode="auto">
              <a:xfrm rot="2595772">
                <a:off x="4760" y="2500"/>
                <a:ext cx="103" cy="336"/>
                <a:chOff x="1656" y="960"/>
                <a:chExt cx="144" cy="400"/>
              </a:xfrm>
            </p:grpSpPr>
            <p:sp>
              <p:nvSpPr>
                <p:cNvPr id="37231" name="Freeform 100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32" name="Freeform 100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33" name="Oval 100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110" name="Group 1004"/>
            <p:cNvGrpSpPr>
              <a:grpSpLocks/>
            </p:cNvGrpSpPr>
            <p:nvPr/>
          </p:nvGrpSpPr>
          <p:grpSpPr bwMode="auto">
            <a:xfrm rot="20570989" flipH="1">
              <a:off x="2421" y="1674"/>
              <a:ext cx="125" cy="126"/>
              <a:chOff x="4416" y="2364"/>
              <a:chExt cx="447" cy="472"/>
            </a:xfrm>
          </p:grpSpPr>
          <p:grpSp>
            <p:nvGrpSpPr>
              <p:cNvPr id="37206" name="Group 1005"/>
              <p:cNvGrpSpPr>
                <a:grpSpLocks/>
              </p:cNvGrpSpPr>
              <p:nvPr/>
            </p:nvGrpSpPr>
            <p:grpSpPr bwMode="auto">
              <a:xfrm rot="595735">
                <a:off x="4416" y="2368"/>
                <a:ext cx="103" cy="336"/>
                <a:chOff x="1656" y="960"/>
                <a:chExt cx="144" cy="400"/>
              </a:xfrm>
            </p:grpSpPr>
            <p:sp>
              <p:nvSpPr>
                <p:cNvPr id="37223" name="Freeform 100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24" name="Freeform 100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25" name="Oval 100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07" name="Group 1009"/>
              <p:cNvGrpSpPr>
                <a:grpSpLocks/>
              </p:cNvGrpSpPr>
              <p:nvPr/>
            </p:nvGrpSpPr>
            <p:grpSpPr bwMode="auto">
              <a:xfrm rot="1118974">
                <a:off x="4512" y="2364"/>
                <a:ext cx="103" cy="336"/>
                <a:chOff x="1656" y="960"/>
                <a:chExt cx="144" cy="400"/>
              </a:xfrm>
            </p:grpSpPr>
            <p:sp>
              <p:nvSpPr>
                <p:cNvPr id="37220" name="Freeform 101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21" name="Freeform 101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22" name="Oval 101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08" name="Group 1013"/>
              <p:cNvGrpSpPr>
                <a:grpSpLocks/>
              </p:cNvGrpSpPr>
              <p:nvPr/>
            </p:nvGrpSpPr>
            <p:grpSpPr bwMode="auto">
              <a:xfrm rot="1615235">
                <a:off x="4601" y="2402"/>
                <a:ext cx="103" cy="336"/>
                <a:chOff x="1656" y="960"/>
                <a:chExt cx="144" cy="400"/>
              </a:xfrm>
            </p:grpSpPr>
            <p:sp>
              <p:nvSpPr>
                <p:cNvPr id="37217" name="Freeform 101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18" name="Freeform 101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19" name="Oval 101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09" name="Group 1017"/>
              <p:cNvGrpSpPr>
                <a:grpSpLocks/>
              </p:cNvGrpSpPr>
              <p:nvPr/>
            </p:nvGrpSpPr>
            <p:grpSpPr bwMode="auto">
              <a:xfrm rot="2227997">
                <a:off x="4686" y="2438"/>
                <a:ext cx="103" cy="336"/>
                <a:chOff x="1656" y="960"/>
                <a:chExt cx="144" cy="400"/>
              </a:xfrm>
            </p:grpSpPr>
            <p:sp>
              <p:nvSpPr>
                <p:cNvPr id="37214" name="Freeform 101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15" name="Freeform 101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16" name="Oval 102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210" name="Group 1021"/>
              <p:cNvGrpSpPr>
                <a:grpSpLocks/>
              </p:cNvGrpSpPr>
              <p:nvPr/>
            </p:nvGrpSpPr>
            <p:grpSpPr bwMode="auto">
              <a:xfrm rot="2595772">
                <a:off x="4760" y="2500"/>
                <a:ext cx="103" cy="336"/>
                <a:chOff x="1656" y="960"/>
                <a:chExt cx="144" cy="400"/>
              </a:xfrm>
            </p:grpSpPr>
            <p:sp>
              <p:nvSpPr>
                <p:cNvPr id="37211" name="Freeform 102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12" name="Freeform 102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13" name="Oval 102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111" name="Group 1025"/>
            <p:cNvGrpSpPr>
              <a:grpSpLocks/>
            </p:cNvGrpSpPr>
            <p:nvPr/>
          </p:nvGrpSpPr>
          <p:grpSpPr bwMode="auto">
            <a:xfrm rot="17225820" flipH="1">
              <a:off x="2417" y="1741"/>
              <a:ext cx="27" cy="93"/>
              <a:chOff x="1656" y="960"/>
              <a:chExt cx="144" cy="400"/>
            </a:xfrm>
          </p:grpSpPr>
          <p:sp>
            <p:nvSpPr>
              <p:cNvPr id="37203" name="Freeform 102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04" name="Freeform 102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05" name="Oval 102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12" name="Group 1029"/>
            <p:cNvGrpSpPr>
              <a:grpSpLocks/>
            </p:cNvGrpSpPr>
            <p:nvPr/>
          </p:nvGrpSpPr>
          <p:grpSpPr bwMode="auto">
            <a:xfrm rot="16702581" flipH="1">
              <a:off x="2403" y="1764"/>
              <a:ext cx="27" cy="94"/>
              <a:chOff x="1656" y="960"/>
              <a:chExt cx="144" cy="400"/>
            </a:xfrm>
          </p:grpSpPr>
          <p:sp>
            <p:nvSpPr>
              <p:cNvPr id="37200" name="Freeform 103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01" name="Freeform 103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202" name="Oval 103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13" name="Group 1033"/>
            <p:cNvGrpSpPr>
              <a:grpSpLocks/>
            </p:cNvGrpSpPr>
            <p:nvPr/>
          </p:nvGrpSpPr>
          <p:grpSpPr bwMode="auto">
            <a:xfrm rot="16206320" flipH="1">
              <a:off x="2401" y="1789"/>
              <a:ext cx="27" cy="94"/>
              <a:chOff x="1656" y="960"/>
              <a:chExt cx="144" cy="400"/>
            </a:xfrm>
          </p:grpSpPr>
          <p:sp>
            <p:nvSpPr>
              <p:cNvPr id="37197" name="Freeform 103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98" name="Freeform 103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99" name="Oval 103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14" name="Group 1037"/>
            <p:cNvGrpSpPr>
              <a:grpSpLocks/>
            </p:cNvGrpSpPr>
            <p:nvPr/>
          </p:nvGrpSpPr>
          <p:grpSpPr bwMode="auto">
            <a:xfrm rot="15593557" flipH="1">
              <a:off x="2399" y="1814"/>
              <a:ext cx="27" cy="94"/>
              <a:chOff x="1656" y="960"/>
              <a:chExt cx="144" cy="400"/>
            </a:xfrm>
          </p:grpSpPr>
          <p:sp>
            <p:nvSpPr>
              <p:cNvPr id="37194" name="Freeform 103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95" name="Freeform 103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96" name="Oval 104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15" name="Group 1041"/>
            <p:cNvGrpSpPr>
              <a:grpSpLocks/>
            </p:cNvGrpSpPr>
            <p:nvPr/>
          </p:nvGrpSpPr>
          <p:grpSpPr bwMode="auto">
            <a:xfrm rot="15225783" flipH="1">
              <a:off x="2394" y="1839"/>
              <a:ext cx="27" cy="93"/>
              <a:chOff x="1656" y="960"/>
              <a:chExt cx="144" cy="400"/>
            </a:xfrm>
          </p:grpSpPr>
          <p:sp>
            <p:nvSpPr>
              <p:cNvPr id="37191" name="Freeform 104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92" name="Freeform 104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93" name="Oval 104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16" name="Group 1045"/>
            <p:cNvGrpSpPr>
              <a:grpSpLocks/>
            </p:cNvGrpSpPr>
            <p:nvPr/>
          </p:nvGrpSpPr>
          <p:grpSpPr bwMode="auto">
            <a:xfrm rot="16408942" flipH="1">
              <a:off x="2358" y="1900"/>
              <a:ext cx="119" cy="131"/>
              <a:chOff x="4416" y="2364"/>
              <a:chExt cx="447" cy="472"/>
            </a:xfrm>
          </p:grpSpPr>
          <p:grpSp>
            <p:nvGrpSpPr>
              <p:cNvPr id="37171" name="Group 1046"/>
              <p:cNvGrpSpPr>
                <a:grpSpLocks/>
              </p:cNvGrpSpPr>
              <p:nvPr/>
            </p:nvGrpSpPr>
            <p:grpSpPr bwMode="auto">
              <a:xfrm rot="595735">
                <a:off x="4416" y="2368"/>
                <a:ext cx="103" cy="336"/>
                <a:chOff x="1656" y="960"/>
                <a:chExt cx="144" cy="400"/>
              </a:xfrm>
            </p:grpSpPr>
            <p:sp>
              <p:nvSpPr>
                <p:cNvPr id="37188" name="Freeform 104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89" name="Freeform 104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90" name="Oval 104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72" name="Group 1050"/>
              <p:cNvGrpSpPr>
                <a:grpSpLocks/>
              </p:cNvGrpSpPr>
              <p:nvPr/>
            </p:nvGrpSpPr>
            <p:grpSpPr bwMode="auto">
              <a:xfrm rot="1118974">
                <a:off x="4512" y="2364"/>
                <a:ext cx="103" cy="336"/>
                <a:chOff x="1656" y="960"/>
                <a:chExt cx="144" cy="400"/>
              </a:xfrm>
            </p:grpSpPr>
            <p:sp>
              <p:nvSpPr>
                <p:cNvPr id="37185" name="Freeform 105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86" name="Freeform 105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87" name="Oval 105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73" name="Group 1054"/>
              <p:cNvGrpSpPr>
                <a:grpSpLocks/>
              </p:cNvGrpSpPr>
              <p:nvPr/>
            </p:nvGrpSpPr>
            <p:grpSpPr bwMode="auto">
              <a:xfrm rot="1615235">
                <a:off x="4601" y="2402"/>
                <a:ext cx="103" cy="336"/>
                <a:chOff x="1656" y="960"/>
                <a:chExt cx="144" cy="400"/>
              </a:xfrm>
            </p:grpSpPr>
            <p:sp>
              <p:nvSpPr>
                <p:cNvPr id="37182" name="Freeform 105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83" name="Freeform 105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84" name="Oval 105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74" name="Group 1058"/>
              <p:cNvGrpSpPr>
                <a:grpSpLocks/>
              </p:cNvGrpSpPr>
              <p:nvPr/>
            </p:nvGrpSpPr>
            <p:grpSpPr bwMode="auto">
              <a:xfrm rot="2227997">
                <a:off x="4686" y="2438"/>
                <a:ext cx="103" cy="336"/>
                <a:chOff x="1656" y="960"/>
                <a:chExt cx="144" cy="400"/>
              </a:xfrm>
            </p:grpSpPr>
            <p:sp>
              <p:nvSpPr>
                <p:cNvPr id="37179" name="Freeform 105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80" name="Freeform 106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81" name="Oval 106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75" name="Group 1062"/>
              <p:cNvGrpSpPr>
                <a:grpSpLocks/>
              </p:cNvGrpSpPr>
              <p:nvPr/>
            </p:nvGrpSpPr>
            <p:grpSpPr bwMode="auto">
              <a:xfrm rot="2595772">
                <a:off x="4760" y="2500"/>
                <a:ext cx="103" cy="336"/>
                <a:chOff x="1656" y="960"/>
                <a:chExt cx="144" cy="400"/>
              </a:xfrm>
            </p:grpSpPr>
            <p:sp>
              <p:nvSpPr>
                <p:cNvPr id="37176" name="Freeform 106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77" name="Freeform 106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78" name="Oval 106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117" name="Group 1066"/>
            <p:cNvGrpSpPr>
              <a:grpSpLocks/>
            </p:cNvGrpSpPr>
            <p:nvPr/>
          </p:nvGrpSpPr>
          <p:grpSpPr bwMode="auto">
            <a:xfrm rot="14138943" flipH="1">
              <a:off x="2432" y="2003"/>
              <a:ext cx="119" cy="131"/>
              <a:chOff x="4416" y="2364"/>
              <a:chExt cx="447" cy="472"/>
            </a:xfrm>
          </p:grpSpPr>
          <p:grpSp>
            <p:nvGrpSpPr>
              <p:cNvPr id="37151" name="Group 1067"/>
              <p:cNvGrpSpPr>
                <a:grpSpLocks/>
              </p:cNvGrpSpPr>
              <p:nvPr/>
            </p:nvGrpSpPr>
            <p:grpSpPr bwMode="auto">
              <a:xfrm rot="595735">
                <a:off x="4416" y="2368"/>
                <a:ext cx="103" cy="336"/>
                <a:chOff x="1656" y="960"/>
                <a:chExt cx="144" cy="400"/>
              </a:xfrm>
            </p:grpSpPr>
            <p:sp>
              <p:nvSpPr>
                <p:cNvPr id="37168" name="Freeform 106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69" name="Freeform 106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70" name="Oval 107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52" name="Group 1071"/>
              <p:cNvGrpSpPr>
                <a:grpSpLocks/>
              </p:cNvGrpSpPr>
              <p:nvPr/>
            </p:nvGrpSpPr>
            <p:grpSpPr bwMode="auto">
              <a:xfrm rot="1118974">
                <a:off x="4512" y="2364"/>
                <a:ext cx="103" cy="336"/>
                <a:chOff x="1656" y="960"/>
                <a:chExt cx="144" cy="400"/>
              </a:xfrm>
            </p:grpSpPr>
            <p:sp>
              <p:nvSpPr>
                <p:cNvPr id="37165" name="Freeform 107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66" name="Freeform 107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67" name="Oval 107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53" name="Group 1075"/>
              <p:cNvGrpSpPr>
                <a:grpSpLocks/>
              </p:cNvGrpSpPr>
              <p:nvPr/>
            </p:nvGrpSpPr>
            <p:grpSpPr bwMode="auto">
              <a:xfrm rot="1615235">
                <a:off x="4601" y="2402"/>
                <a:ext cx="103" cy="336"/>
                <a:chOff x="1656" y="960"/>
                <a:chExt cx="144" cy="400"/>
              </a:xfrm>
            </p:grpSpPr>
            <p:sp>
              <p:nvSpPr>
                <p:cNvPr id="37162" name="Freeform 107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63" name="Freeform 107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64" name="Oval 107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54" name="Group 1079"/>
              <p:cNvGrpSpPr>
                <a:grpSpLocks/>
              </p:cNvGrpSpPr>
              <p:nvPr/>
            </p:nvGrpSpPr>
            <p:grpSpPr bwMode="auto">
              <a:xfrm rot="2227997">
                <a:off x="4686" y="2438"/>
                <a:ext cx="103" cy="336"/>
                <a:chOff x="1656" y="960"/>
                <a:chExt cx="144" cy="400"/>
              </a:xfrm>
            </p:grpSpPr>
            <p:sp>
              <p:nvSpPr>
                <p:cNvPr id="37159" name="Freeform 108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60" name="Freeform 108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61" name="Oval 108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55" name="Group 1083"/>
              <p:cNvGrpSpPr>
                <a:grpSpLocks/>
              </p:cNvGrpSpPr>
              <p:nvPr/>
            </p:nvGrpSpPr>
            <p:grpSpPr bwMode="auto">
              <a:xfrm rot="2595772">
                <a:off x="4760" y="2500"/>
                <a:ext cx="103" cy="336"/>
                <a:chOff x="1656" y="960"/>
                <a:chExt cx="144" cy="400"/>
              </a:xfrm>
            </p:grpSpPr>
            <p:sp>
              <p:nvSpPr>
                <p:cNvPr id="37156" name="Freeform 108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57" name="Freeform 108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58" name="Oval 108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7118" name="Group 1087"/>
            <p:cNvGrpSpPr>
              <a:grpSpLocks/>
            </p:cNvGrpSpPr>
            <p:nvPr/>
          </p:nvGrpSpPr>
          <p:grpSpPr bwMode="auto">
            <a:xfrm rot="11509138" flipH="1">
              <a:off x="2547" y="2056"/>
              <a:ext cx="29" cy="90"/>
              <a:chOff x="1656" y="960"/>
              <a:chExt cx="144" cy="400"/>
            </a:xfrm>
          </p:grpSpPr>
          <p:sp>
            <p:nvSpPr>
              <p:cNvPr id="37148" name="Freeform 108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49" name="Freeform 108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50" name="Oval 109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19" name="Group 1091"/>
            <p:cNvGrpSpPr>
              <a:grpSpLocks/>
            </p:cNvGrpSpPr>
            <p:nvPr/>
          </p:nvGrpSpPr>
          <p:grpSpPr bwMode="auto">
            <a:xfrm rot="10985896" flipH="1">
              <a:off x="2572" y="2067"/>
              <a:ext cx="29" cy="90"/>
              <a:chOff x="1656" y="960"/>
              <a:chExt cx="144" cy="400"/>
            </a:xfrm>
          </p:grpSpPr>
          <p:sp>
            <p:nvSpPr>
              <p:cNvPr id="37145" name="Freeform 109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46" name="Freeform 109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47" name="Oval 109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20" name="Group 1095"/>
            <p:cNvGrpSpPr>
              <a:grpSpLocks/>
            </p:cNvGrpSpPr>
            <p:nvPr/>
          </p:nvGrpSpPr>
          <p:grpSpPr bwMode="auto">
            <a:xfrm rot="10489636" flipH="1">
              <a:off x="2598" y="2066"/>
              <a:ext cx="29" cy="90"/>
              <a:chOff x="1656" y="960"/>
              <a:chExt cx="144" cy="400"/>
            </a:xfrm>
          </p:grpSpPr>
          <p:sp>
            <p:nvSpPr>
              <p:cNvPr id="37142" name="Freeform 109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43" name="Freeform 109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44" name="Oval 109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21" name="Group 1099"/>
            <p:cNvGrpSpPr>
              <a:grpSpLocks/>
            </p:cNvGrpSpPr>
            <p:nvPr/>
          </p:nvGrpSpPr>
          <p:grpSpPr bwMode="auto">
            <a:xfrm rot="11357739" flipH="1">
              <a:off x="2637" y="2034"/>
              <a:ext cx="124" cy="126"/>
              <a:chOff x="4416" y="2364"/>
              <a:chExt cx="447" cy="472"/>
            </a:xfrm>
          </p:grpSpPr>
          <p:grpSp>
            <p:nvGrpSpPr>
              <p:cNvPr id="37122" name="Group 1100"/>
              <p:cNvGrpSpPr>
                <a:grpSpLocks/>
              </p:cNvGrpSpPr>
              <p:nvPr/>
            </p:nvGrpSpPr>
            <p:grpSpPr bwMode="auto">
              <a:xfrm rot="595735">
                <a:off x="4416" y="2368"/>
                <a:ext cx="103" cy="336"/>
                <a:chOff x="1656" y="960"/>
                <a:chExt cx="144" cy="400"/>
              </a:xfrm>
            </p:grpSpPr>
            <p:sp>
              <p:nvSpPr>
                <p:cNvPr id="37139" name="Freeform 110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40" name="Freeform 110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41" name="Oval 110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23" name="Group 1104"/>
              <p:cNvGrpSpPr>
                <a:grpSpLocks/>
              </p:cNvGrpSpPr>
              <p:nvPr/>
            </p:nvGrpSpPr>
            <p:grpSpPr bwMode="auto">
              <a:xfrm rot="1118974">
                <a:off x="4512" y="2364"/>
                <a:ext cx="103" cy="336"/>
                <a:chOff x="1656" y="960"/>
                <a:chExt cx="144" cy="400"/>
              </a:xfrm>
            </p:grpSpPr>
            <p:sp>
              <p:nvSpPr>
                <p:cNvPr id="37136" name="Freeform 110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37" name="Freeform 110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38" name="Oval 110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24" name="Group 1108"/>
              <p:cNvGrpSpPr>
                <a:grpSpLocks/>
              </p:cNvGrpSpPr>
              <p:nvPr/>
            </p:nvGrpSpPr>
            <p:grpSpPr bwMode="auto">
              <a:xfrm rot="1615235">
                <a:off x="4601" y="2402"/>
                <a:ext cx="103" cy="336"/>
                <a:chOff x="1656" y="960"/>
                <a:chExt cx="144" cy="400"/>
              </a:xfrm>
            </p:grpSpPr>
            <p:sp>
              <p:nvSpPr>
                <p:cNvPr id="37133" name="Freeform 110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34" name="Freeform 111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35" name="Oval 111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25" name="Group 1112"/>
              <p:cNvGrpSpPr>
                <a:grpSpLocks/>
              </p:cNvGrpSpPr>
              <p:nvPr/>
            </p:nvGrpSpPr>
            <p:grpSpPr bwMode="auto">
              <a:xfrm rot="2227997">
                <a:off x="4686" y="2438"/>
                <a:ext cx="103" cy="336"/>
                <a:chOff x="1656" y="960"/>
                <a:chExt cx="144" cy="400"/>
              </a:xfrm>
            </p:grpSpPr>
            <p:sp>
              <p:nvSpPr>
                <p:cNvPr id="37130" name="Freeform 111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31" name="Freeform 111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32" name="Oval 111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126" name="Group 1116"/>
              <p:cNvGrpSpPr>
                <a:grpSpLocks/>
              </p:cNvGrpSpPr>
              <p:nvPr/>
            </p:nvGrpSpPr>
            <p:grpSpPr bwMode="auto">
              <a:xfrm rot="2595772">
                <a:off x="4760" y="2500"/>
                <a:ext cx="103" cy="336"/>
                <a:chOff x="1656" y="960"/>
                <a:chExt cx="144" cy="400"/>
              </a:xfrm>
            </p:grpSpPr>
            <p:sp>
              <p:nvSpPr>
                <p:cNvPr id="37127" name="Freeform 111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28" name="Freeform 111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29" name="Oval 111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grpSp>
        <p:nvGrpSpPr>
          <p:cNvPr id="36883" name="Group 1120"/>
          <p:cNvGrpSpPr>
            <a:grpSpLocks/>
          </p:cNvGrpSpPr>
          <p:nvPr/>
        </p:nvGrpSpPr>
        <p:grpSpPr bwMode="auto">
          <a:xfrm>
            <a:off x="4572000" y="2286000"/>
            <a:ext cx="914400" cy="838200"/>
            <a:chOff x="2352" y="1632"/>
            <a:chExt cx="576" cy="528"/>
          </a:xfrm>
        </p:grpSpPr>
        <p:grpSp>
          <p:nvGrpSpPr>
            <p:cNvPr id="36884" name="Group 1121"/>
            <p:cNvGrpSpPr>
              <a:grpSpLocks/>
            </p:cNvGrpSpPr>
            <p:nvPr/>
          </p:nvGrpSpPr>
          <p:grpSpPr bwMode="auto">
            <a:xfrm>
              <a:off x="2664" y="1658"/>
              <a:ext cx="124" cy="126"/>
              <a:chOff x="4416" y="2364"/>
              <a:chExt cx="447" cy="472"/>
            </a:xfrm>
          </p:grpSpPr>
          <p:grpSp>
            <p:nvGrpSpPr>
              <p:cNvPr id="37085" name="Group 1122"/>
              <p:cNvGrpSpPr>
                <a:grpSpLocks/>
              </p:cNvGrpSpPr>
              <p:nvPr/>
            </p:nvGrpSpPr>
            <p:grpSpPr bwMode="auto">
              <a:xfrm rot="595735">
                <a:off x="4416" y="2368"/>
                <a:ext cx="103" cy="336"/>
                <a:chOff x="1656" y="960"/>
                <a:chExt cx="144" cy="400"/>
              </a:xfrm>
            </p:grpSpPr>
            <p:sp>
              <p:nvSpPr>
                <p:cNvPr id="37102" name="Freeform 112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03" name="Freeform 112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04" name="Oval 112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86" name="Group 1126"/>
              <p:cNvGrpSpPr>
                <a:grpSpLocks/>
              </p:cNvGrpSpPr>
              <p:nvPr/>
            </p:nvGrpSpPr>
            <p:grpSpPr bwMode="auto">
              <a:xfrm rot="1118974">
                <a:off x="4512" y="2364"/>
                <a:ext cx="103" cy="336"/>
                <a:chOff x="1656" y="960"/>
                <a:chExt cx="144" cy="400"/>
              </a:xfrm>
            </p:grpSpPr>
            <p:sp>
              <p:nvSpPr>
                <p:cNvPr id="37099" name="Freeform 112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00" name="Freeform 112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101" name="Oval 112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87" name="Group 1130"/>
              <p:cNvGrpSpPr>
                <a:grpSpLocks/>
              </p:cNvGrpSpPr>
              <p:nvPr/>
            </p:nvGrpSpPr>
            <p:grpSpPr bwMode="auto">
              <a:xfrm rot="1615235">
                <a:off x="4601" y="2402"/>
                <a:ext cx="103" cy="336"/>
                <a:chOff x="1656" y="960"/>
                <a:chExt cx="144" cy="400"/>
              </a:xfrm>
            </p:grpSpPr>
            <p:sp>
              <p:nvSpPr>
                <p:cNvPr id="37096" name="Freeform 113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97" name="Freeform 113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98" name="Oval 113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88" name="Group 1134"/>
              <p:cNvGrpSpPr>
                <a:grpSpLocks/>
              </p:cNvGrpSpPr>
              <p:nvPr/>
            </p:nvGrpSpPr>
            <p:grpSpPr bwMode="auto">
              <a:xfrm rot="2227997">
                <a:off x="4686" y="2438"/>
                <a:ext cx="103" cy="336"/>
                <a:chOff x="1656" y="960"/>
                <a:chExt cx="144" cy="400"/>
              </a:xfrm>
            </p:grpSpPr>
            <p:sp>
              <p:nvSpPr>
                <p:cNvPr id="37093" name="Freeform 113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94" name="Freeform 113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95" name="Oval 113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89" name="Group 1138"/>
              <p:cNvGrpSpPr>
                <a:grpSpLocks/>
              </p:cNvGrpSpPr>
              <p:nvPr/>
            </p:nvGrpSpPr>
            <p:grpSpPr bwMode="auto">
              <a:xfrm rot="2595772">
                <a:off x="4760" y="2500"/>
                <a:ext cx="103" cy="336"/>
                <a:chOff x="1656" y="960"/>
                <a:chExt cx="144" cy="400"/>
              </a:xfrm>
            </p:grpSpPr>
            <p:sp>
              <p:nvSpPr>
                <p:cNvPr id="37090" name="Freeform 113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91" name="Freeform 114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92" name="Oval 114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6885" name="Group 1142"/>
            <p:cNvGrpSpPr>
              <a:grpSpLocks/>
            </p:cNvGrpSpPr>
            <p:nvPr/>
          </p:nvGrpSpPr>
          <p:grpSpPr bwMode="auto">
            <a:xfrm rot="2092588">
              <a:off x="2767" y="1734"/>
              <a:ext cx="124" cy="125"/>
              <a:chOff x="4416" y="2364"/>
              <a:chExt cx="447" cy="472"/>
            </a:xfrm>
          </p:grpSpPr>
          <p:grpSp>
            <p:nvGrpSpPr>
              <p:cNvPr id="37065" name="Group 1143"/>
              <p:cNvGrpSpPr>
                <a:grpSpLocks/>
              </p:cNvGrpSpPr>
              <p:nvPr/>
            </p:nvGrpSpPr>
            <p:grpSpPr bwMode="auto">
              <a:xfrm rot="595735">
                <a:off x="4416" y="2368"/>
                <a:ext cx="103" cy="336"/>
                <a:chOff x="1656" y="960"/>
                <a:chExt cx="144" cy="400"/>
              </a:xfrm>
            </p:grpSpPr>
            <p:sp>
              <p:nvSpPr>
                <p:cNvPr id="37082" name="Freeform 114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83" name="Freeform 114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84" name="Oval 114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66" name="Group 1147"/>
              <p:cNvGrpSpPr>
                <a:grpSpLocks/>
              </p:cNvGrpSpPr>
              <p:nvPr/>
            </p:nvGrpSpPr>
            <p:grpSpPr bwMode="auto">
              <a:xfrm rot="1118974">
                <a:off x="4512" y="2364"/>
                <a:ext cx="103" cy="336"/>
                <a:chOff x="1656" y="960"/>
                <a:chExt cx="144" cy="400"/>
              </a:xfrm>
            </p:grpSpPr>
            <p:sp>
              <p:nvSpPr>
                <p:cNvPr id="37079" name="Freeform 114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80" name="Freeform 114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81" name="Oval 115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67" name="Group 1151"/>
              <p:cNvGrpSpPr>
                <a:grpSpLocks/>
              </p:cNvGrpSpPr>
              <p:nvPr/>
            </p:nvGrpSpPr>
            <p:grpSpPr bwMode="auto">
              <a:xfrm rot="1615235">
                <a:off x="4601" y="2402"/>
                <a:ext cx="103" cy="336"/>
                <a:chOff x="1656" y="960"/>
                <a:chExt cx="144" cy="400"/>
              </a:xfrm>
            </p:grpSpPr>
            <p:sp>
              <p:nvSpPr>
                <p:cNvPr id="37076" name="Freeform 115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77" name="Freeform 115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78" name="Oval 115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68" name="Group 1155"/>
              <p:cNvGrpSpPr>
                <a:grpSpLocks/>
              </p:cNvGrpSpPr>
              <p:nvPr/>
            </p:nvGrpSpPr>
            <p:grpSpPr bwMode="auto">
              <a:xfrm rot="2227997">
                <a:off x="4686" y="2438"/>
                <a:ext cx="103" cy="336"/>
                <a:chOff x="1656" y="960"/>
                <a:chExt cx="144" cy="400"/>
              </a:xfrm>
            </p:grpSpPr>
            <p:sp>
              <p:nvSpPr>
                <p:cNvPr id="37073" name="Freeform 115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74" name="Freeform 115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75" name="Oval 115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69" name="Group 1159"/>
              <p:cNvGrpSpPr>
                <a:grpSpLocks/>
              </p:cNvGrpSpPr>
              <p:nvPr/>
            </p:nvGrpSpPr>
            <p:grpSpPr bwMode="auto">
              <a:xfrm rot="2595772">
                <a:off x="4760" y="2500"/>
                <a:ext cx="103" cy="336"/>
                <a:chOff x="1656" y="960"/>
                <a:chExt cx="144" cy="400"/>
              </a:xfrm>
            </p:grpSpPr>
            <p:sp>
              <p:nvSpPr>
                <p:cNvPr id="37070" name="Freeform 116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71" name="Freeform 116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72" name="Oval 116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6886" name="Group 1163"/>
            <p:cNvGrpSpPr>
              <a:grpSpLocks/>
            </p:cNvGrpSpPr>
            <p:nvPr/>
          </p:nvGrpSpPr>
          <p:grpSpPr bwMode="auto">
            <a:xfrm rot="4593786">
              <a:off x="2803" y="1846"/>
              <a:ext cx="120" cy="131"/>
              <a:chOff x="4416" y="2364"/>
              <a:chExt cx="447" cy="472"/>
            </a:xfrm>
          </p:grpSpPr>
          <p:grpSp>
            <p:nvGrpSpPr>
              <p:cNvPr id="37045" name="Group 1164"/>
              <p:cNvGrpSpPr>
                <a:grpSpLocks/>
              </p:cNvGrpSpPr>
              <p:nvPr/>
            </p:nvGrpSpPr>
            <p:grpSpPr bwMode="auto">
              <a:xfrm rot="595735">
                <a:off x="4416" y="2368"/>
                <a:ext cx="103" cy="336"/>
                <a:chOff x="1656" y="960"/>
                <a:chExt cx="144" cy="400"/>
              </a:xfrm>
            </p:grpSpPr>
            <p:sp>
              <p:nvSpPr>
                <p:cNvPr id="37062" name="Freeform 116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63" name="Freeform 116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64" name="Oval 116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46" name="Group 1168"/>
              <p:cNvGrpSpPr>
                <a:grpSpLocks/>
              </p:cNvGrpSpPr>
              <p:nvPr/>
            </p:nvGrpSpPr>
            <p:grpSpPr bwMode="auto">
              <a:xfrm rot="1118974">
                <a:off x="4512" y="2364"/>
                <a:ext cx="103" cy="336"/>
                <a:chOff x="1656" y="960"/>
                <a:chExt cx="144" cy="400"/>
              </a:xfrm>
            </p:grpSpPr>
            <p:sp>
              <p:nvSpPr>
                <p:cNvPr id="37059" name="Freeform 116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60" name="Freeform 117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61" name="Oval 117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47" name="Group 1172"/>
              <p:cNvGrpSpPr>
                <a:grpSpLocks/>
              </p:cNvGrpSpPr>
              <p:nvPr/>
            </p:nvGrpSpPr>
            <p:grpSpPr bwMode="auto">
              <a:xfrm rot="1615235">
                <a:off x="4601" y="2402"/>
                <a:ext cx="103" cy="336"/>
                <a:chOff x="1656" y="960"/>
                <a:chExt cx="144" cy="400"/>
              </a:xfrm>
            </p:grpSpPr>
            <p:sp>
              <p:nvSpPr>
                <p:cNvPr id="37056" name="Freeform 117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57" name="Freeform 117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58" name="Oval 117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48" name="Group 1176"/>
              <p:cNvGrpSpPr>
                <a:grpSpLocks/>
              </p:cNvGrpSpPr>
              <p:nvPr/>
            </p:nvGrpSpPr>
            <p:grpSpPr bwMode="auto">
              <a:xfrm rot="2227997">
                <a:off x="4686" y="2438"/>
                <a:ext cx="103" cy="336"/>
                <a:chOff x="1656" y="960"/>
                <a:chExt cx="144" cy="400"/>
              </a:xfrm>
            </p:grpSpPr>
            <p:sp>
              <p:nvSpPr>
                <p:cNvPr id="37053" name="Freeform 117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54" name="Freeform 117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55" name="Oval 117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49" name="Group 1180"/>
              <p:cNvGrpSpPr>
                <a:grpSpLocks/>
              </p:cNvGrpSpPr>
              <p:nvPr/>
            </p:nvGrpSpPr>
            <p:grpSpPr bwMode="auto">
              <a:xfrm rot="2595772">
                <a:off x="4760" y="2500"/>
                <a:ext cx="103" cy="336"/>
                <a:chOff x="1656" y="960"/>
                <a:chExt cx="144" cy="400"/>
              </a:xfrm>
            </p:grpSpPr>
            <p:sp>
              <p:nvSpPr>
                <p:cNvPr id="37050" name="Freeform 118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51" name="Freeform 118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52" name="Oval 118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6887" name="Group 1184"/>
            <p:cNvGrpSpPr>
              <a:grpSpLocks/>
            </p:cNvGrpSpPr>
            <p:nvPr/>
          </p:nvGrpSpPr>
          <p:grpSpPr bwMode="auto">
            <a:xfrm rot="6342529">
              <a:off x="2751" y="1961"/>
              <a:ext cx="119" cy="131"/>
              <a:chOff x="4416" y="2364"/>
              <a:chExt cx="447" cy="472"/>
            </a:xfrm>
          </p:grpSpPr>
          <p:grpSp>
            <p:nvGrpSpPr>
              <p:cNvPr id="37025" name="Group 1185"/>
              <p:cNvGrpSpPr>
                <a:grpSpLocks/>
              </p:cNvGrpSpPr>
              <p:nvPr/>
            </p:nvGrpSpPr>
            <p:grpSpPr bwMode="auto">
              <a:xfrm rot="595735">
                <a:off x="4416" y="2368"/>
                <a:ext cx="103" cy="336"/>
                <a:chOff x="1656" y="960"/>
                <a:chExt cx="144" cy="400"/>
              </a:xfrm>
            </p:grpSpPr>
            <p:sp>
              <p:nvSpPr>
                <p:cNvPr id="37042" name="Freeform 118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43" name="Freeform 118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44" name="Oval 118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26" name="Group 1189"/>
              <p:cNvGrpSpPr>
                <a:grpSpLocks/>
              </p:cNvGrpSpPr>
              <p:nvPr/>
            </p:nvGrpSpPr>
            <p:grpSpPr bwMode="auto">
              <a:xfrm rot="1118974">
                <a:off x="4512" y="2364"/>
                <a:ext cx="103" cy="336"/>
                <a:chOff x="1656" y="960"/>
                <a:chExt cx="144" cy="400"/>
              </a:xfrm>
            </p:grpSpPr>
            <p:sp>
              <p:nvSpPr>
                <p:cNvPr id="37039" name="Freeform 119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40" name="Freeform 119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41" name="Oval 119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27" name="Group 1193"/>
              <p:cNvGrpSpPr>
                <a:grpSpLocks/>
              </p:cNvGrpSpPr>
              <p:nvPr/>
            </p:nvGrpSpPr>
            <p:grpSpPr bwMode="auto">
              <a:xfrm rot="1615235">
                <a:off x="4601" y="2402"/>
                <a:ext cx="103" cy="336"/>
                <a:chOff x="1656" y="960"/>
                <a:chExt cx="144" cy="400"/>
              </a:xfrm>
            </p:grpSpPr>
            <p:sp>
              <p:nvSpPr>
                <p:cNvPr id="37036" name="Freeform 119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37" name="Freeform 119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38" name="Oval 119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28" name="Group 1197"/>
              <p:cNvGrpSpPr>
                <a:grpSpLocks/>
              </p:cNvGrpSpPr>
              <p:nvPr/>
            </p:nvGrpSpPr>
            <p:grpSpPr bwMode="auto">
              <a:xfrm rot="2227997">
                <a:off x="4686" y="2438"/>
                <a:ext cx="103" cy="336"/>
                <a:chOff x="1656" y="960"/>
                <a:chExt cx="144" cy="400"/>
              </a:xfrm>
            </p:grpSpPr>
            <p:sp>
              <p:nvSpPr>
                <p:cNvPr id="37033" name="Freeform 119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34" name="Freeform 119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35" name="Oval 120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29" name="Group 1201"/>
              <p:cNvGrpSpPr>
                <a:grpSpLocks/>
              </p:cNvGrpSpPr>
              <p:nvPr/>
            </p:nvGrpSpPr>
            <p:grpSpPr bwMode="auto">
              <a:xfrm rot="2595772">
                <a:off x="4760" y="2500"/>
                <a:ext cx="103" cy="336"/>
                <a:chOff x="1656" y="960"/>
                <a:chExt cx="144" cy="400"/>
              </a:xfrm>
            </p:grpSpPr>
            <p:sp>
              <p:nvSpPr>
                <p:cNvPr id="37030" name="Freeform 120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31" name="Freeform 120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32" name="Oval 120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6888" name="Group 1205"/>
            <p:cNvGrpSpPr>
              <a:grpSpLocks/>
            </p:cNvGrpSpPr>
            <p:nvPr/>
          </p:nvGrpSpPr>
          <p:grpSpPr bwMode="auto">
            <a:xfrm rot="1063577" flipH="1">
              <a:off x="2543" y="1632"/>
              <a:ext cx="125" cy="126"/>
              <a:chOff x="4416" y="2364"/>
              <a:chExt cx="447" cy="472"/>
            </a:xfrm>
          </p:grpSpPr>
          <p:grpSp>
            <p:nvGrpSpPr>
              <p:cNvPr id="37005" name="Group 1206"/>
              <p:cNvGrpSpPr>
                <a:grpSpLocks/>
              </p:cNvGrpSpPr>
              <p:nvPr/>
            </p:nvGrpSpPr>
            <p:grpSpPr bwMode="auto">
              <a:xfrm rot="595735">
                <a:off x="4416" y="2368"/>
                <a:ext cx="103" cy="336"/>
                <a:chOff x="1656" y="960"/>
                <a:chExt cx="144" cy="400"/>
              </a:xfrm>
            </p:grpSpPr>
            <p:sp>
              <p:nvSpPr>
                <p:cNvPr id="37022" name="Freeform 120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23" name="Freeform 120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24" name="Oval 120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06" name="Group 1210"/>
              <p:cNvGrpSpPr>
                <a:grpSpLocks/>
              </p:cNvGrpSpPr>
              <p:nvPr/>
            </p:nvGrpSpPr>
            <p:grpSpPr bwMode="auto">
              <a:xfrm rot="1118974">
                <a:off x="4512" y="2364"/>
                <a:ext cx="103" cy="336"/>
                <a:chOff x="1656" y="960"/>
                <a:chExt cx="144" cy="400"/>
              </a:xfrm>
            </p:grpSpPr>
            <p:sp>
              <p:nvSpPr>
                <p:cNvPr id="37019" name="Freeform 121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20" name="Freeform 121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21" name="Oval 121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07" name="Group 1214"/>
              <p:cNvGrpSpPr>
                <a:grpSpLocks/>
              </p:cNvGrpSpPr>
              <p:nvPr/>
            </p:nvGrpSpPr>
            <p:grpSpPr bwMode="auto">
              <a:xfrm rot="1615235">
                <a:off x="4601" y="2402"/>
                <a:ext cx="103" cy="336"/>
                <a:chOff x="1656" y="960"/>
                <a:chExt cx="144" cy="400"/>
              </a:xfrm>
            </p:grpSpPr>
            <p:sp>
              <p:nvSpPr>
                <p:cNvPr id="37016" name="Freeform 121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17" name="Freeform 121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18" name="Oval 121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08" name="Group 1218"/>
              <p:cNvGrpSpPr>
                <a:grpSpLocks/>
              </p:cNvGrpSpPr>
              <p:nvPr/>
            </p:nvGrpSpPr>
            <p:grpSpPr bwMode="auto">
              <a:xfrm rot="2227997">
                <a:off x="4686" y="2438"/>
                <a:ext cx="103" cy="336"/>
                <a:chOff x="1656" y="960"/>
                <a:chExt cx="144" cy="400"/>
              </a:xfrm>
            </p:grpSpPr>
            <p:sp>
              <p:nvSpPr>
                <p:cNvPr id="37013" name="Freeform 121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14" name="Freeform 122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15" name="Oval 122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7009" name="Group 1222"/>
              <p:cNvGrpSpPr>
                <a:grpSpLocks/>
              </p:cNvGrpSpPr>
              <p:nvPr/>
            </p:nvGrpSpPr>
            <p:grpSpPr bwMode="auto">
              <a:xfrm rot="2595772">
                <a:off x="4760" y="2500"/>
                <a:ext cx="103" cy="336"/>
                <a:chOff x="1656" y="960"/>
                <a:chExt cx="144" cy="400"/>
              </a:xfrm>
            </p:grpSpPr>
            <p:sp>
              <p:nvSpPr>
                <p:cNvPr id="37010" name="Freeform 122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11" name="Freeform 122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12" name="Oval 122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6889" name="Group 1226"/>
            <p:cNvGrpSpPr>
              <a:grpSpLocks/>
            </p:cNvGrpSpPr>
            <p:nvPr/>
          </p:nvGrpSpPr>
          <p:grpSpPr bwMode="auto">
            <a:xfrm rot="20570989" flipH="1">
              <a:off x="2421" y="1674"/>
              <a:ext cx="125" cy="126"/>
              <a:chOff x="4416" y="2364"/>
              <a:chExt cx="447" cy="472"/>
            </a:xfrm>
          </p:grpSpPr>
          <p:grpSp>
            <p:nvGrpSpPr>
              <p:cNvPr id="36985" name="Group 1227"/>
              <p:cNvGrpSpPr>
                <a:grpSpLocks/>
              </p:cNvGrpSpPr>
              <p:nvPr/>
            </p:nvGrpSpPr>
            <p:grpSpPr bwMode="auto">
              <a:xfrm rot="595735">
                <a:off x="4416" y="2368"/>
                <a:ext cx="103" cy="336"/>
                <a:chOff x="1656" y="960"/>
                <a:chExt cx="144" cy="400"/>
              </a:xfrm>
            </p:grpSpPr>
            <p:sp>
              <p:nvSpPr>
                <p:cNvPr id="37002" name="Freeform 122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03" name="Freeform 122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04" name="Oval 123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86" name="Group 1231"/>
              <p:cNvGrpSpPr>
                <a:grpSpLocks/>
              </p:cNvGrpSpPr>
              <p:nvPr/>
            </p:nvGrpSpPr>
            <p:grpSpPr bwMode="auto">
              <a:xfrm rot="1118974">
                <a:off x="4512" y="2364"/>
                <a:ext cx="103" cy="336"/>
                <a:chOff x="1656" y="960"/>
                <a:chExt cx="144" cy="400"/>
              </a:xfrm>
            </p:grpSpPr>
            <p:sp>
              <p:nvSpPr>
                <p:cNvPr id="36999" name="Freeform 123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00" name="Freeform 123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7001" name="Oval 123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87" name="Group 1235"/>
              <p:cNvGrpSpPr>
                <a:grpSpLocks/>
              </p:cNvGrpSpPr>
              <p:nvPr/>
            </p:nvGrpSpPr>
            <p:grpSpPr bwMode="auto">
              <a:xfrm rot="1615235">
                <a:off x="4601" y="2402"/>
                <a:ext cx="103" cy="336"/>
                <a:chOff x="1656" y="960"/>
                <a:chExt cx="144" cy="400"/>
              </a:xfrm>
            </p:grpSpPr>
            <p:sp>
              <p:nvSpPr>
                <p:cNvPr id="36996" name="Freeform 123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97" name="Freeform 123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98" name="Oval 123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88" name="Group 1239"/>
              <p:cNvGrpSpPr>
                <a:grpSpLocks/>
              </p:cNvGrpSpPr>
              <p:nvPr/>
            </p:nvGrpSpPr>
            <p:grpSpPr bwMode="auto">
              <a:xfrm rot="2227997">
                <a:off x="4686" y="2438"/>
                <a:ext cx="103" cy="336"/>
                <a:chOff x="1656" y="960"/>
                <a:chExt cx="144" cy="400"/>
              </a:xfrm>
            </p:grpSpPr>
            <p:sp>
              <p:nvSpPr>
                <p:cNvPr id="36993" name="Freeform 124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94" name="Freeform 124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95" name="Oval 124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89" name="Group 1243"/>
              <p:cNvGrpSpPr>
                <a:grpSpLocks/>
              </p:cNvGrpSpPr>
              <p:nvPr/>
            </p:nvGrpSpPr>
            <p:grpSpPr bwMode="auto">
              <a:xfrm rot="2595772">
                <a:off x="4760" y="2500"/>
                <a:ext cx="103" cy="336"/>
                <a:chOff x="1656" y="960"/>
                <a:chExt cx="144" cy="400"/>
              </a:xfrm>
            </p:grpSpPr>
            <p:sp>
              <p:nvSpPr>
                <p:cNvPr id="36990" name="Freeform 124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91" name="Freeform 124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92" name="Oval 124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6890" name="Group 1247"/>
            <p:cNvGrpSpPr>
              <a:grpSpLocks/>
            </p:cNvGrpSpPr>
            <p:nvPr/>
          </p:nvGrpSpPr>
          <p:grpSpPr bwMode="auto">
            <a:xfrm rot="17225820" flipH="1">
              <a:off x="2417" y="1741"/>
              <a:ext cx="27" cy="93"/>
              <a:chOff x="1656" y="960"/>
              <a:chExt cx="144" cy="400"/>
            </a:xfrm>
          </p:grpSpPr>
          <p:sp>
            <p:nvSpPr>
              <p:cNvPr id="36982" name="Freeform 124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83" name="Freeform 124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84" name="Oval 125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891" name="Group 1251"/>
            <p:cNvGrpSpPr>
              <a:grpSpLocks/>
            </p:cNvGrpSpPr>
            <p:nvPr/>
          </p:nvGrpSpPr>
          <p:grpSpPr bwMode="auto">
            <a:xfrm rot="16702581" flipH="1">
              <a:off x="2403" y="1764"/>
              <a:ext cx="27" cy="94"/>
              <a:chOff x="1656" y="960"/>
              <a:chExt cx="144" cy="400"/>
            </a:xfrm>
          </p:grpSpPr>
          <p:sp>
            <p:nvSpPr>
              <p:cNvPr id="36979" name="Freeform 125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80" name="Freeform 125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81" name="Oval 125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892" name="Group 1255"/>
            <p:cNvGrpSpPr>
              <a:grpSpLocks/>
            </p:cNvGrpSpPr>
            <p:nvPr/>
          </p:nvGrpSpPr>
          <p:grpSpPr bwMode="auto">
            <a:xfrm rot="16206320" flipH="1">
              <a:off x="2401" y="1789"/>
              <a:ext cx="27" cy="94"/>
              <a:chOff x="1656" y="960"/>
              <a:chExt cx="144" cy="400"/>
            </a:xfrm>
          </p:grpSpPr>
          <p:sp>
            <p:nvSpPr>
              <p:cNvPr id="36976" name="Freeform 125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77" name="Freeform 125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78" name="Oval 125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893" name="Group 1259"/>
            <p:cNvGrpSpPr>
              <a:grpSpLocks/>
            </p:cNvGrpSpPr>
            <p:nvPr/>
          </p:nvGrpSpPr>
          <p:grpSpPr bwMode="auto">
            <a:xfrm rot="15593557" flipH="1">
              <a:off x="2399" y="1814"/>
              <a:ext cx="27" cy="94"/>
              <a:chOff x="1656" y="960"/>
              <a:chExt cx="144" cy="400"/>
            </a:xfrm>
          </p:grpSpPr>
          <p:sp>
            <p:nvSpPr>
              <p:cNvPr id="36973" name="Freeform 126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74" name="Freeform 126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75" name="Oval 126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894" name="Group 1263"/>
            <p:cNvGrpSpPr>
              <a:grpSpLocks/>
            </p:cNvGrpSpPr>
            <p:nvPr/>
          </p:nvGrpSpPr>
          <p:grpSpPr bwMode="auto">
            <a:xfrm rot="15225783" flipH="1">
              <a:off x="2394" y="1839"/>
              <a:ext cx="27" cy="93"/>
              <a:chOff x="1656" y="960"/>
              <a:chExt cx="144" cy="400"/>
            </a:xfrm>
          </p:grpSpPr>
          <p:sp>
            <p:nvSpPr>
              <p:cNvPr id="36970" name="Freeform 126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71" name="Freeform 126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72" name="Oval 126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895" name="Group 1267"/>
            <p:cNvGrpSpPr>
              <a:grpSpLocks/>
            </p:cNvGrpSpPr>
            <p:nvPr/>
          </p:nvGrpSpPr>
          <p:grpSpPr bwMode="auto">
            <a:xfrm rot="16408942" flipH="1">
              <a:off x="2358" y="1900"/>
              <a:ext cx="119" cy="131"/>
              <a:chOff x="4416" y="2364"/>
              <a:chExt cx="447" cy="472"/>
            </a:xfrm>
          </p:grpSpPr>
          <p:grpSp>
            <p:nvGrpSpPr>
              <p:cNvPr id="36950" name="Group 1268"/>
              <p:cNvGrpSpPr>
                <a:grpSpLocks/>
              </p:cNvGrpSpPr>
              <p:nvPr/>
            </p:nvGrpSpPr>
            <p:grpSpPr bwMode="auto">
              <a:xfrm rot="595735">
                <a:off x="4416" y="2368"/>
                <a:ext cx="103" cy="336"/>
                <a:chOff x="1656" y="960"/>
                <a:chExt cx="144" cy="400"/>
              </a:xfrm>
            </p:grpSpPr>
            <p:sp>
              <p:nvSpPr>
                <p:cNvPr id="36967" name="Freeform 126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68" name="Freeform 127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69" name="Oval 127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51" name="Group 1272"/>
              <p:cNvGrpSpPr>
                <a:grpSpLocks/>
              </p:cNvGrpSpPr>
              <p:nvPr/>
            </p:nvGrpSpPr>
            <p:grpSpPr bwMode="auto">
              <a:xfrm rot="1118974">
                <a:off x="4512" y="2364"/>
                <a:ext cx="103" cy="336"/>
                <a:chOff x="1656" y="960"/>
                <a:chExt cx="144" cy="400"/>
              </a:xfrm>
            </p:grpSpPr>
            <p:sp>
              <p:nvSpPr>
                <p:cNvPr id="36964" name="Freeform 127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65" name="Freeform 127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66" name="Oval 127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52" name="Group 1276"/>
              <p:cNvGrpSpPr>
                <a:grpSpLocks/>
              </p:cNvGrpSpPr>
              <p:nvPr/>
            </p:nvGrpSpPr>
            <p:grpSpPr bwMode="auto">
              <a:xfrm rot="1615235">
                <a:off x="4601" y="2402"/>
                <a:ext cx="103" cy="336"/>
                <a:chOff x="1656" y="960"/>
                <a:chExt cx="144" cy="400"/>
              </a:xfrm>
            </p:grpSpPr>
            <p:sp>
              <p:nvSpPr>
                <p:cNvPr id="36961" name="Freeform 127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62" name="Freeform 127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63" name="Oval 127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53" name="Group 1280"/>
              <p:cNvGrpSpPr>
                <a:grpSpLocks/>
              </p:cNvGrpSpPr>
              <p:nvPr/>
            </p:nvGrpSpPr>
            <p:grpSpPr bwMode="auto">
              <a:xfrm rot="2227997">
                <a:off x="4686" y="2438"/>
                <a:ext cx="103" cy="336"/>
                <a:chOff x="1656" y="960"/>
                <a:chExt cx="144" cy="400"/>
              </a:xfrm>
            </p:grpSpPr>
            <p:sp>
              <p:nvSpPr>
                <p:cNvPr id="36958" name="Freeform 128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59" name="Freeform 128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60" name="Oval 128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54" name="Group 1284"/>
              <p:cNvGrpSpPr>
                <a:grpSpLocks/>
              </p:cNvGrpSpPr>
              <p:nvPr/>
            </p:nvGrpSpPr>
            <p:grpSpPr bwMode="auto">
              <a:xfrm rot="2595772">
                <a:off x="4760" y="2500"/>
                <a:ext cx="103" cy="336"/>
                <a:chOff x="1656" y="960"/>
                <a:chExt cx="144" cy="400"/>
              </a:xfrm>
            </p:grpSpPr>
            <p:sp>
              <p:nvSpPr>
                <p:cNvPr id="36955" name="Freeform 128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56" name="Freeform 128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57" name="Oval 128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6896" name="Group 1288"/>
            <p:cNvGrpSpPr>
              <a:grpSpLocks/>
            </p:cNvGrpSpPr>
            <p:nvPr/>
          </p:nvGrpSpPr>
          <p:grpSpPr bwMode="auto">
            <a:xfrm rot="14138943" flipH="1">
              <a:off x="2432" y="2003"/>
              <a:ext cx="119" cy="131"/>
              <a:chOff x="4416" y="2364"/>
              <a:chExt cx="447" cy="472"/>
            </a:xfrm>
          </p:grpSpPr>
          <p:grpSp>
            <p:nvGrpSpPr>
              <p:cNvPr id="36930" name="Group 1289"/>
              <p:cNvGrpSpPr>
                <a:grpSpLocks/>
              </p:cNvGrpSpPr>
              <p:nvPr/>
            </p:nvGrpSpPr>
            <p:grpSpPr bwMode="auto">
              <a:xfrm rot="595735">
                <a:off x="4416" y="2368"/>
                <a:ext cx="103" cy="336"/>
                <a:chOff x="1656" y="960"/>
                <a:chExt cx="144" cy="400"/>
              </a:xfrm>
            </p:grpSpPr>
            <p:sp>
              <p:nvSpPr>
                <p:cNvPr id="36947" name="Freeform 129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48" name="Freeform 129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49" name="Oval 129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31" name="Group 1293"/>
              <p:cNvGrpSpPr>
                <a:grpSpLocks/>
              </p:cNvGrpSpPr>
              <p:nvPr/>
            </p:nvGrpSpPr>
            <p:grpSpPr bwMode="auto">
              <a:xfrm rot="1118974">
                <a:off x="4512" y="2364"/>
                <a:ext cx="103" cy="336"/>
                <a:chOff x="1656" y="960"/>
                <a:chExt cx="144" cy="400"/>
              </a:xfrm>
            </p:grpSpPr>
            <p:sp>
              <p:nvSpPr>
                <p:cNvPr id="36944" name="Freeform 129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45" name="Freeform 129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46" name="Oval 129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32" name="Group 1297"/>
              <p:cNvGrpSpPr>
                <a:grpSpLocks/>
              </p:cNvGrpSpPr>
              <p:nvPr/>
            </p:nvGrpSpPr>
            <p:grpSpPr bwMode="auto">
              <a:xfrm rot="1615235">
                <a:off x="4601" y="2402"/>
                <a:ext cx="103" cy="336"/>
                <a:chOff x="1656" y="960"/>
                <a:chExt cx="144" cy="400"/>
              </a:xfrm>
            </p:grpSpPr>
            <p:sp>
              <p:nvSpPr>
                <p:cNvPr id="36941" name="Freeform 129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42" name="Freeform 129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43" name="Oval 130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33" name="Group 1301"/>
              <p:cNvGrpSpPr>
                <a:grpSpLocks/>
              </p:cNvGrpSpPr>
              <p:nvPr/>
            </p:nvGrpSpPr>
            <p:grpSpPr bwMode="auto">
              <a:xfrm rot="2227997">
                <a:off x="4686" y="2438"/>
                <a:ext cx="103" cy="336"/>
                <a:chOff x="1656" y="960"/>
                <a:chExt cx="144" cy="400"/>
              </a:xfrm>
            </p:grpSpPr>
            <p:sp>
              <p:nvSpPr>
                <p:cNvPr id="36938" name="Freeform 130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39" name="Freeform 130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40" name="Oval 130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34" name="Group 1305"/>
              <p:cNvGrpSpPr>
                <a:grpSpLocks/>
              </p:cNvGrpSpPr>
              <p:nvPr/>
            </p:nvGrpSpPr>
            <p:grpSpPr bwMode="auto">
              <a:xfrm rot="2595772">
                <a:off x="4760" y="2500"/>
                <a:ext cx="103" cy="336"/>
                <a:chOff x="1656" y="960"/>
                <a:chExt cx="144" cy="400"/>
              </a:xfrm>
            </p:grpSpPr>
            <p:sp>
              <p:nvSpPr>
                <p:cNvPr id="36935" name="Freeform 130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36" name="Freeform 130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37" name="Oval 130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36897" name="Group 1309"/>
            <p:cNvGrpSpPr>
              <a:grpSpLocks/>
            </p:cNvGrpSpPr>
            <p:nvPr/>
          </p:nvGrpSpPr>
          <p:grpSpPr bwMode="auto">
            <a:xfrm rot="11509138" flipH="1">
              <a:off x="2547" y="2056"/>
              <a:ext cx="29" cy="90"/>
              <a:chOff x="1656" y="960"/>
              <a:chExt cx="144" cy="400"/>
            </a:xfrm>
          </p:grpSpPr>
          <p:sp>
            <p:nvSpPr>
              <p:cNvPr id="36927" name="Freeform 131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28" name="Freeform 131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29" name="Oval 131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898" name="Group 1313"/>
            <p:cNvGrpSpPr>
              <a:grpSpLocks/>
            </p:cNvGrpSpPr>
            <p:nvPr/>
          </p:nvGrpSpPr>
          <p:grpSpPr bwMode="auto">
            <a:xfrm rot="10985896" flipH="1">
              <a:off x="2572" y="2067"/>
              <a:ext cx="29" cy="90"/>
              <a:chOff x="1656" y="960"/>
              <a:chExt cx="144" cy="400"/>
            </a:xfrm>
          </p:grpSpPr>
          <p:sp>
            <p:nvSpPr>
              <p:cNvPr id="36924" name="Freeform 131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25" name="Freeform 131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26" name="Oval 131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899" name="Group 1317"/>
            <p:cNvGrpSpPr>
              <a:grpSpLocks/>
            </p:cNvGrpSpPr>
            <p:nvPr/>
          </p:nvGrpSpPr>
          <p:grpSpPr bwMode="auto">
            <a:xfrm rot="10489636" flipH="1">
              <a:off x="2598" y="2066"/>
              <a:ext cx="29" cy="90"/>
              <a:chOff x="1656" y="960"/>
              <a:chExt cx="144" cy="400"/>
            </a:xfrm>
          </p:grpSpPr>
          <p:sp>
            <p:nvSpPr>
              <p:cNvPr id="36921" name="Freeform 131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22" name="Freeform 131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23" name="Oval 132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00" name="Group 1321"/>
            <p:cNvGrpSpPr>
              <a:grpSpLocks/>
            </p:cNvGrpSpPr>
            <p:nvPr/>
          </p:nvGrpSpPr>
          <p:grpSpPr bwMode="auto">
            <a:xfrm rot="11357739" flipH="1">
              <a:off x="2637" y="2034"/>
              <a:ext cx="124" cy="126"/>
              <a:chOff x="4416" y="2364"/>
              <a:chExt cx="447" cy="472"/>
            </a:xfrm>
          </p:grpSpPr>
          <p:grpSp>
            <p:nvGrpSpPr>
              <p:cNvPr id="36901" name="Group 1322"/>
              <p:cNvGrpSpPr>
                <a:grpSpLocks/>
              </p:cNvGrpSpPr>
              <p:nvPr/>
            </p:nvGrpSpPr>
            <p:grpSpPr bwMode="auto">
              <a:xfrm rot="595735">
                <a:off x="4416" y="2368"/>
                <a:ext cx="103" cy="336"/>
                <a:chOff x="1656" y="960"/>
                <a:chExt cx="144" cy="400"/>
              </a:xfrm>
            </p:grpSpPr>
            <p:sp>
              <p:nvSpPr>
                <p:cNvPr id="36918" name="Freeform 132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19" name="Freeform 132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20" name="Oval 132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02" name="Group 1326"/>
              <p:cNvGrpSpPr>
                <a:grpSpLocks/>
              </p:cNvGrpSpPr>
              <p:nvPr/>
            </p:nvGrpSpPr>
            <p:grpSpPr bwMode="auto">
              <a:xfrm rot="1118974">
                <a:off x="4512" y="2364"/>
                <a:ext cx="103" cy="336"/>
                <a:chOff x="1656" y="960"/>
                <a:chExt cx="144" cy="400"/>
              </a:xfrm>
            </p:grpSpPr>
            <p:sp>
              <p:nvSpPr>
                <p:cNvPr id="36915" name="Freeform 132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16" name="Freeform 132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17" name="Oval 132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03" name="Group 1330"/>
              <p:cNvGrpSpPr>
                <a:grpSpLocks/>
              </p:cNvGrpSpPr>
              <p:nvPr/>
            </p:nvGrpSpPr>
            <p:grpSpPr bwMode="auto">
              <a:xfrm rot="1615235">
                <a:off x="4601" y="2402"/>
                <a:ext cx="103" cy="336"/>
                <a:chOff x="1656" y="960"/>
                <a:chExt cx="144" cy="400"/>
              </a:xfrm>
            </p:grpSpPr>
            <p:sp>
              <p:nvSpPr>
                <p:cNvPr id="36912" name="Freeform 133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13" name="Freeform 133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14" name="Oval 133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04" name="Group 1334"/>
              <p:cNvGrpSpPr>
                <a:grpSpLocks/>
              </p:cNvGrpSpPr>
              <p:nvPr/>
            </p:nvGrpSpPr>
            <p:grpSpPr bwMode="auto">
              <a:xfrm rot="2227997">
                <a:off x="4686" y="2438"/>
                <a:ext cx="103" cy="336"/>
                <a:chOff x="1656" y="960"/>
                <a:chExt cx="144" cy="400"/>
              </a:xfrm>
            </p:grpSpPr>
            <p:sp>
              <p:nvSpPr>
                <p:cNvPr id="36909" name="Freeform 133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10" name="Freeform 133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11" name="Oval 133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36905" name="Group 1338"/>
              <p:cNvGrpSpPr>
                <a:grpSpLocks/>
              </p:cNvGrpSpPr>
              <p:nvPr/>
            </p:nvGrpSpPr>
            <p:grpSpPr bwMode="auto">
              <a:xfrm rot="2595772">
                <a:off x="4760" y="2500"/>
                <a:ext cx="103" cy="336"/>
                <a:chOff x="1656" y="960"/>
                <a:chExt cx="144" cy="400"/>
              </a:xfrm>
            </p:grpSpPr>
            <p:sp>
              <p:nvSpPr>
                <p:cNvPr id="36906" name="Freeform 133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07" name="Freeform 134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6908" name="Oval 134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657600"/>
            <a:ext cx="7772400" cy="210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147" name="Group 6"/>
          <p:cNvGrpSpPr>
            <a:grpSpLocks/>
          </p:cNvGrpSpPr>
          <p:nvPr/>
        </p:nvGrpSpPr>
        <p:grpSpPr bwMode="auto">
          <a:xfrm>
            <a:off x="152400" y="838200"/>
            <a:ext cx="8991600" cy="3000375"/>
            <a:chOff x="96" y="240"/>
            <a:chExt cx="5664" cy="1890"/>
          </a:xfrm>
        </p:grpSpPr>
        <p:pic>
          <p:nvPicPr>
            <p:cNvPr id="61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32" y="288"/>
              <a:ext cx="2928" cy="1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 y="240"/>
              <a:ext cx="2746" cy="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6148" name="Text Box 7"/>
          <p:cNvSpPr txBox="1">
            <a:spLocks noChangeArrowheads="1"/>
          </p:cNvSpPr>
          <p:nvPr/>
        </p:nvSpPr>
        <p:spPr bwMode="auto">
          <a:xfrm>
            <a:off x="693163" y="231775"/>
            <a:ext cx="778450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000" b="1">
                <a:solidFill>
                  <a:schemeClr val="tx1"/>
                </a:solidFill>
                <a:latin typeface="Century Gothic" charset="0"/>
                <a:ea typeface="ＭＳ Ｐゴシック" pitchFamily="34" charset="-128"/>
              </a:defRPr>
            </a:lvl1pPr>
            <a:lvl2pPr marL="742950" indent="-285750">
              <a:defRPr sz="2000" b="1">
                <a:solidFill>
                  <a:schemeClr val="tx1"/>
                </a:solidFill>
                <a:latin typeface="Century Gothic" charset="0"/>
                <a:ea typeface="ＭＳ Ｐゴシック" pitchFamily="34" charset="-128"/>
              </a:defRPr>
            </a:lvl2pPr>
            <a:lvl3pPr marL="1143000" indent="-228600">
              <a:defRPr sz="2000" b="1">
                <a:solidFill>
                  <a:schemeClr val="tx1"/>
                </a:solidFill>
                <a:latin typeface="Century Gothic" charset="0"/>
                <a:ea typeface="ＭＳ Ｐゴシック" pitchFamily="34" charset="-128"/>
              </a:defRPr>
            </a:lvl3pPr>
            <a:lvl4pPr marL="1600200" indent="-228600">
              <a:defRPr sz="2000" b="1">
                <a:solidFill>
                  <a:schemeClr val="tx1"/>
                </a:solidFill>
                <a:latin typeface="Century Gothic" charset="0"/>
                <a:ea typeface="ＭＳ Ｐゴシック" pitchFamily="34" charset="-128"/>
              </a:defRPr>
            </a:lvl4pPr>
            <a:lvl5pPr marL="2057400" indent="-228600">
              <a:defRPr sz="2000" b="1">
                <a:solidFill>
                  <a:schemeClr val="tx1"/>
                </a:solidFill>
                <a:latin typeface="Century Gothic" charset="0"/>
                <a:ea typeface="ＭＳ Ｐゴシック" pitchFamily="34" charset="-128"/>
              </a:defRPr>
            </a:lvl5pPr>
            <a:lvl6pPr marL="2514600" indent="-228600" eaLnBrk="0" fontAlgn="base" hangingPunct="0">
              <a:spcBef>
                <a:spcPct val="0"/>
              </a:spcBef>
              <a:spcAft>
                <a:spcPct val="0"/>
              </a:spcAft>
              <a:defRPr sz="2000" b="1">
                <a:solidFill>
                  <a:schemeClr val="tx1"/>
                </a:solidFill>
                <a:latin typeface="Century Gothic" charset="0"/>
                <a:ea typeface="ＭＳ Ｐゴシック" pitchFamily="34" charset="-128"/>
              </a:defRPr>
            </a:lvl6pPr>
            <a:lvl7pPr marL="2971800" indent="-228600" eaLnBrk="0" fontAlgn="base" hangingPunct="0">
              <a:spcBef>
                <a:spcPct val="0"/>
              </a:spcBef>
              <a:spcAft>
                <a:spcPct val="0"/>
              </a:spcAft>
              <a:defRPr sz="2000" b="1">
                <a:solidFill>
                  <a:schemeClr val="tx1"/>
                </a:solidFill>
                <a:latin typeface="Century Gothic" charset="0"/>
                <a:ea typeface="ＭＳ Ｐゴシック" pitchFamily="34" charset="-128"/>
              </a:defRPr>
            </a:lvl7pPr>
            <a:lvl8pPr marL="3429000" indent="-228600" eaLnBrk="0" fontAlgn="base" hangingPunct="0">
              <a:spcBef>
                <a:spcPct val="0"/>
              </a:spcBef>
              <a:spcAft>
                <a:spcPct val="0"/>
              </a:spcAft>
              <a:defRPr sz="2000" b="1">
                <a:solidFill>
                  <a:schemeClr val="tx1"/>
                </a:solidFill>
                <a:latin typeface="Century Gothic" charset="0"/>
                <a:ea typeface="ＭＳ Ｐゴシック" pitchFamily="34" charset="-128"/>
              </a:defRPr>
            </a:lvl8pPr>
            <a:lvl9pPr marL="3886200" indent="-228600" eaLnBrk="0" fontAlgn="base" hangingPunct="0">
              <a:spcBef>
                <a:spcPct val="0"/>
              </a:spcBef>
              <a:spcAft>
                <a:spcPct val="0"/>
              </a:spcAft>
              <a:defRPr sz="2000" b="1">
                <a:solidFill>
                  <a:schemeClr val="tx1"/>
                </a:solidFill>
                <a:latin typeface="Century Gothic" charset="0"/>
                <a:ea typeface="ＭＳ Ｐゴシック" pitchFamily="34" charset="-128"/>
              </a:defRPr>
            </a:lvl9pPr>
          </a:lstStyle>
          <a:p>
            <a:r>
              <a:rPr lang="en-US" sz="2800" b="0" dirty="0">
                <a:latin typeface="+mn-lt"/>
              </a:rPr>
              <a:t>Lipid bilayer </a:t>
            </a:r>
            <a:r>
              <a:rPr lang="en-US" sz="2800" b="0" dirty="0" err="1">
                <a:latin typeface="+mn-lt"/>
              </a:rPr>
              <a:t>asssembly</a:t>
            </a:r>
            <a:r>
              <a:rPr lang="en-US" sz="2800" b="0" dirty="0">
                <a:latin typeface="+mn-lt"/>
              </a:rPr>
              <a:t>: a macroscopic analogy</a:t>
            </a:r>
          </a:p>
        </p:txBody>
      </p:sp>
      <p:sp>
        <p:nvSpPr>
          <p:cNvPr id="6149" name="Text Box 8"/>
          <p:cNvSpPr txBox="1">
            <a:spLocks noChangeArrowheads="1"/>
          </p:cNvSpPr>
          <p:nvPr/>
        </p:nvSpPr>
        <p:spPr bwMode="auto">
          <a:xfrm>
            <a:off x="228600" y="5943600"/>
            <a:ext cx="8686800" cy="71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7800" indent="-177800">
              <a:defRPr sz="2000" b="1">
                <a:solidFill>
                  <a:schemeClr val="tx1"/>
                </a:solidFill>
                <a:latin typeface="Century Gothic" charset="0"/>
                <a:ea typeface="ＭＳ Ｐゴシック" pitchFamily="34" charset="-128"/>
              </a:defRPr>
            </a:lvl1pPr>
            <a:lvl2pPr marL="742950" indent="-285750">
              <a:defRPr sz="2000" b="1">
                <a:solidFill>
                  <a:schemeClr val="tx1"/>
                </a:solidFill>
                <a:latin typeface="Century Gothic" charset="0"/>
                <a:ea typeface="ＭＳ Ｐゴシック" pitchFamily="34" charset="-128"/>
              </a:defRPr>
            </a:lvl2pPr>
            <a:lvl3pPr marL="1143000" indent="-228600">
              <a:defRPr sz="2000" b="1">
                <a:solidFill>
                  <a:schemeClr val="tx1"/>
                </a:solidFill>
                <a:latin typeface="Century Gothic" charset="0"/>
                <a:ea typeface="ＭＳ Ｐゴシック" pitchFamily="34" charset="-128"/>
              </a:defRPr>
            </a:lvl3pPr>
            <a:lvl4pPr marL="1600200" indent="-228600">
              <a:defRPr sz="2000" b="1">
                <a:solidFill>
                  <a:schemeClr val="tx1"/>
                </a:solidFill>
                <a:latin typeface="Century Gothic" charset="0"/>
                <a:ea typeface="ＭＳ Ｐゴシック" pitchFamily="34" charset="-128"/>
              </a:defRPr>
            </a:lvl4pPr>
            <a:lvl5pPr marL="2057400" indent="-228600">
              <a:defRPr sz="2000" b="1">
                <a:solidFill>
                  <a:schemeClr val="tx1"/>
                </a:solidFill>
                <a:latin typeface="Century Gothic" charset="0"/>
                <a:ea typeface="ＭＳ Ｐゴシック" pitchFamily="34" charset="-128"/>
              </a:defRPr>
            </a:lvl5pPr>
            <a:lvl6pPr marL="2514600" indent="-228600" eaLnBrk="0" fontAlgn="base" hangingPunct="0">
              <a:spcBef>
                <a:spcPct val="0"/>
              </a:spcBef>
              <a:spcAft>
                <a:spcPct val="0"/>
              </a:spcAft>
              <a:defRPr sz="2000" b="1">
                <a:solidFill>
                  <a:schemeClr val="tx1"/>
                </a:solidFill>
                <a:latin typeface="Century Gothic" charset="0"/>
                <a:ea typeface="ＭＳ Ｐゴシック" pitchFamily="34" charset="-128"/>
              </a:defRPr>
            </a:lvl6pPr>
            <a:lvl7pPr marL="2971800" indent="-228600" eaLnBrk="0" fontAlgn="base" hangingPunct="0">
              <a:spcBef>
                <a:spcPct val="0"/>
              </a:spcBef>
              <a:spcAft>
                <a:spcPct val="0"/>
              </a:spcAft>
              <a:defRPr sz="2000" b="1">
                <a:solidFill>
                  <a:schemeClr val="tx1"/>
                </a:solidFill>
                <a:latin typeface="Century Gothic" charset="0"/>
                <a:ea typeface="ＭＳ Ｐゴシック" pitchFamily="34" charset="-128"/>
              </a:defRPr>
            </a:lvl7pPr>
            <a:lvl8pPr marL="3429000" indent="-228600" eaLnBrk="0" fontAlgn="base" hangingPunct="0">
              <a:spcBef>
                <a:spcPct val="0"/>
              </a:spcBef>
              <a:spcAft>
                <a:spcPct val="0"/>
              </a:spcAft>
              <a:defRPr sz="2000" b="1">
                <a:solidFill>
                  <a:schemeClr val="tx1"/>
                </a:solidFill>
                <a:latin typeface="Century Gothic" charset="0"/>
                <a:ea typeface="ＭＳ Ｐゴシック" pitchFamily="34" charset="-128"/>
              </a:defRPr>
            </a:lvl8pPr>
            <a:lvl9pPr marL="3886200" indent="-228600" eaLnBrk="0" fontAlgn="base" hangingPunct="0">
              <a:spcBef>
                <a:spcPct val="0"/>
              </a:spcBef>
              <a:spcAft>
                <a:spcPct val="0"/>
              </a:spcAft>
              <a:defRPr sz="2000" b="1">
                <a:solidFill>
                  <a:schemeClr val="tx1"/>
                </a:solidFill>
                <a:latin typeface="Century Gothic" charset="0"/>
                <a:ea typeface="ＭＳ Ｐゴシック" pitchFamily="34" charset="-128"/>
              </a:defRPr>
            </a:lvl9pPr>
          </a:lstStyle>
          <a:p>
            <a:pPr>
              <a:buFontTx/>
              <a:buChar char="•"/>
            </a:pPr>
            <a:r>
              <a:rPr lang="en-US">
                <a:latin typeface="+mn-lt"/>
              </a:rPr>
              <a:t>Which state is more stable, i.e. which state has the least potential for change?</a:t>
            </a:r>
          </a:p>
        </p:txBody>
      </p:sp>
    </p:spTree>
    <p:extLst>
      <p:ext uri="{BB962C8B-B14F-4D97-AF65-F5344CB8AC3E}">
        <p14:creationId xmlns:p14="http://schemas.microsoft.com/office/powerpoint/2010/main" val="422297773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4"/>
          <p:cNvSpPr>
            <a:spLocks noChangeArrowheads="1"/>
          </p:cNvSpPr>
          <p:nvPr/>
        </p:nvSpPr>
        <p:spPr bwMode="auto">
          <a:xfrm>
            <a:off x="217488" y="1363663"/>
            <a:ext cx="2409825" cy="22812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a:p>
        </p:txBody>
      </p:sp>
      <p:sp>
        <p:nvSpPr>
          <p:cNvPr id="38915" name="Text Box 5"/>
          <p:cNvSpPr txBox="1">
            <a:spLocks noChangeArrowheads="1"/>
          </p:cNvSpPr>
          <p:nvPr/>
        </p:nvSpPr>
        <p:spPr bwMode="auto">
          <a:xfrm>
            <a:off x="1552575" y="3573463"/>
            <a:ext cx="6227763"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a:t>This would be the expected process</a:t>
            </a:r>
          </a:p>
        </p:txBody>
      </p:sp>
      <p:sp>
        <p:nvSpPr>
          <p:cNvPr id="38916" name="TextBox 1"/>
          <p:cNvSpPr txBox="1">
            <a:spLocks noChangeArrowheads="1"/>
          </p:cNvSpPr>
          <p:nvPr/>
        </p:nvSpPr>
        <p:spPr bwMode="auto">
          <a:xfrm>
            <a:off x="55563" y="6389688"/>
            <a:ext cx="4386262"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b="1"/>
              <a:t>Fig 6.5 and 6.7 Biological Sciences</a:t>
            </a:r>
          </a:p>
        </p:txBody>
      </p:sp>
      <p:sp>
        <p:nvSpPr>
          <p:cNvPr id="38917" name="TextBox 26"/>
          <p:cNvSpPr txBox="1">
            <a:spLocks noChangeArrowheads="1"/>
          </p:cNvSpPr>
          <p:nvPr/>
        </p:nvSpPr>
        <p:spPr bwMode="auto">
          <a:xfrm>
            <a:off x="1075245" y="307975"/>
            <a:ext cx="69830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CA" sz="2800" dirty="0">
                <a:latin typeface="+mn-lt"/>
              </a:rPr>
              <a:t>Bilayers and Micelles Form Spontaneously</a:t>
            </a:r>
          </a:p>
        </p:txBody>
      </p:sp>
      <p:grpSp>
        <p:nvGrpSpPr>
          <p:cNvPr id="38918" name="Group 33"/>
          <p:cNvGrpSpPr>
            <a:grpSpLocks/>
          </p:cNvGrpSpPr>
          <p:nvPr/>
        </p:nvGrpSpPr>
        <p:grpSpPr bwMode="auto">
          <a:xfrm>
            <a:off x="420688" y="827088"/>
            <a:ext cx="8215312" cy="2492375"/>
            <a:chOff x="420914" y="827314"/>
            <a:chExt cx="8215086" cy="2492661"/>
          </a:xfrm>
        </p:grpSpPr>
        <p:grpSp>
          <p:nvGrpSpPr>
            <p:cNvPr id="38929" name="Group 32"/>
            <p:cNvGrpSpPr>
              <a:grpSpLocks/>
            </p:cNvGrpSpPr>
            <p:nvPr/>
          </p:nvGrpSpPr>
          <p:grpSpPr bwMode="auto">
            <a:xfrm>
              <a:off x="420914" y="1146629"/>
              <a:ext cx="7852229" cy="2173346"/>
              <a:chOff x="420914" y="1146629"/>
              <a:chExt cx="7852229" cy="2173346"/>
            </a:xfrm>
          </p:grpSpPr>
          <p:pic>
            <p:nvPicPr>
              <p:cNvPr id="38931" name="Picture 2" descr="D:\images\06_Unlabeled_Images\06_05_phospholipid-U.jpg"/>
              <p:cNvPicPr>
                <a:picLocks noChangeAspect="1" noChangeArrowheads="1"/>
              </p:cNvPicPr>
              <p:nvPr/>
            </p:nvPicPr>
            <p:blipFill>
              <a:blip r:embed="rId3">
                <a:extLst>
                  <a:ext uri="{28A0092B-C50C-407E-A947-70E740481C1C}">
                    <a14:useLocalDpi xmlns:a14="http://schemas.microsoft.com/office/drawing/2010/main" val="0"/>
                  </a:ext>
                </a:extLst>
              </a:blip>
              <a:srcRect l="26" t="38702"/>
              <a:stretch>
                <a:fillRect/>
              </a:stretch>
            </p:blipFill>
            <p:spPr bwMode="auto">
              <a:xfrm>
                <a:off x="420914" y="1522931"/>
                <a:ext cx="2249715" cy="1797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32" name="TextBox 7"/>
              <p:cNvSpPr txBox="1">
                <a:spLocks noChangeArrowheads="1"/>
              </p:cNvSpPr>
              <p:nvPr/>
            </p:nvSpPr>
            <p:spPr bwMode="auto">
              <a:xfrm>
                <a:off x="2713201" y="2103810"/>
                <a:ext cx="641332" cy="473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CA"/>
                  <a:t>OR</a:t>
                </a:r>
              </a:p>
            </p:txBody>
          </p:sp>
          <p:pic>
            <p:nvPicPr>
              <p:cNvPr id="38933" name="Picture 3" descr="D:\images\06_Unlabeled_Images\06_05_phospholipid-U.jpg"/>
              <p:cNvPicPr>
                <a:picLocks noChangeAspect="1" noChangeArrowheads="1"/>
              </p:cNvPicPr>
              <p:nvPr/>
            </p:nvPicPr>
            <p:blipFill>
              <a:blip r:embed="rId4">
                <a:extLst>
                  <a:ext uri="{28A0092B-C50C-407E-A947-70E740481C1C}">
                    <a14:useLocalDpi xmlns:a14="http://schemas.microsoft.com/office/drawing/2010/main" val="0"/>
                  </a:ext>
                </a:extLst>
              </a:blip>
              <a:srcRect l="55170" t="6735" r="7494" b="73643"/>
              <a:stretch>
                <a:fillRect/>
              </a:stretch>
            </p:blipFill>
            <p:spPr bwMode="auto">
              <a:xfrm>
                <a:off x="3272729" y="1625601"/>
                <a:ext cx="2416871" cy="1654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8934" name="Straight Arrow Connector 10"/>
              <p:cNvCxnSpPr>
                <a:cxnSpLocks noChangeShapeType="1"/>
              </p:cNvCxnSpPr>
              <p:nvPr/>
            </p:nvCxnSpPr>
            <p:spPr bwMode="auto">
              <a:xfrm flipV="1">
                <a:off x="5689681" y="2438811"/>
                <a:ext cx="812778" cy="14290"/>
              </a:xfrm>
              <a:prstGeom prst="straightConnector1">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cxnSp>
          <p:pic>
            <p:nvPicPr>
              <p:cNvPr id="38935" name="Picture 6" descr="D:\images\06_Labeled_Images\06_07_liposomes-L.jpg"/>
              <p:cNvPicPr>
                <a:picLocks noChangeAspect="1" noChangeArrowheads="1"/>
              </p:cNvPicPr>
              <p:nvPr/>
            </p:nvPicPr>
            <p:blipFill>
              <a:blip r:embed="rId5">
                <a:extLst>
                  <a:ext uri="{28A0092B-C50C-407E-A947-70E740481C1C}">
                    <a14:useLocalDpi xmlns:a14="http://schemas.microsoft.com/office/drawing/2010/main" val="0"/>
                  </a:ext>
                </a:extLst>
              </a:blip>
              <a:srcRect l="43864" t="3648" r="17027" b="67030"/>
              <a:stretch>
                <a:fillRect/>
              </a:stretch>
            </p:blipFill>
            <p:spPr bwMode="auto">
              <a:xfrm>
                <a:off x="6792685" y="1291771"/>
                <a:ext cx="1480458" cy="193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36" name="Picture 2" descr="D:\images\06_Unlabeled_Images\06_09_unsaturated_hydroca-U.jpg"/>
              <p:cNvPicPr>
                <a:picLocks noChangeAspect="1" noChangeArrowheads="1"/>
              </p:cNvPicPr>
              <p:nvPr/>
            </p:nvPicPr>
            <p:blipFill>
              <a:blip r:embed="rId6">
                <a:extLst>
                  <a:ext uri="{28A0092B-C50C-407E-A947-70E740481C1C}">
                    <a14:useLocalDpi xmlns:a14="http://schemas.microsoft.com/office/drawing/2010/main" val="0"/>
                  </a:ext>
                </a:extLst>
              </a:blip>
              <a:srcRect l="74269" t="37312"/>
              <a:stretch>
                <a:fillRect/>
              </a:stretch>
            </p:blipFill>
            <p:spPr bwMode="auto">
              <a:xfrm>
                <a:off x="2873829" y="1146629"/>
                <a:ext cx="493485" cy="95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8930" name="Picture 8" descr="D:\images\06_Labeled_Images\06_05_phospholipid-L.jpg"/>
            <p:cNvPicPr>
              <a:picLocks noChangeAspect="1" noChangeArrowheads="1"/>
            </p:cNvPicPr>
            <p:nvPr/>
          </p:nvPicPr>
          <p:blipFill>
            <a:blip r:embed="rId7">
              <a:extLst>
                <a:ext uri="{28A0092B-C50C-407E-A947-70E740481C1C}">
                  <a14:useLocalDpi xmlns:a14="http://schemas.microsoft.com/office/drawing/2010/main" val="0"/>
                </a:ext>
              </a:extLst>
            </a:blip>
            <a:srcRect l="55457" t="-2083" r="1462" b="95470"/>
            <a:stretch>
              <a:fillRect/>
            </a:stretch>
          </p:blipFill>
          <p:spPr bwMode="auto">
            <a:xfrm>
              <a:off x="6458857" y="827314"/>
              <a:ext cx="2177143" cy="435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8919" name="Straight Arrow Connector 14"/>
          <p:cNvCxnSpPr>
            <a:cxnSpLocks noChangeShapeType="1"/>
          </p:cNvCxnSpPr>
          <p:nvPr/>
        </p:nvCxnSpPr>
        <p:spPr bwMode="auto">
          <a:xfrm flipV="1">
            <a:off x="3787775" y="5035550"/>
            <a:ext cx="812800" cy="14288"/>
          </a:xfrm>
          <a:prstGeom prst="straightConnector1">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cxnSp>
      <p:pic>
        <p:nvPicPr>
          <p:cNvPr id="38920" name="Picture 7" descr="D:\images\06_Labeled_Images\06_05_phospholipid-L.jpg"/>
          <p:cNvPicPr>
            <a:picLocks noChangeAspect="1" noChangeArrowheads="1"/>
          </p:cNvPicPr>
          <p:nvPr/>
        </p:nvPicPr>
        <p:blipFill>
          <a:blip r:embed="rId7">
            <a:extLst>
              <a:ext uri="{28A0092B-C50C-407E-A947-70E740481C1C}">
                <a14:useLocalDpi xmlns:a14="http://schemas.microsoft.com/office/drawing/2010/main" val="0"/>
              </a:ext>
            </a:extLst>
          </a:blip>
          <a:srcRect r="46266" b="74747"/>
          <a:stretch>
            <a:fillRect/>
          </a:stretch>
        </p:blipFill>
        <p:spPr bwMode="auto">
          <a:xfrm>
            <a:off x="5434013" y="4019550"/>
            <a:ext cx="2714625" cy="166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8921" name="Group 25"/>
          <p:cNvGrpSpPr>
            <a:grpSpLocks/>
          </p:cNvGrpSpPr>
          <p:nvPr/>
        </p:nvGrpSpPr>
        <p:grpSpPr bwMode="auto">
          <a:xfrm>
            <a:off x="2836863" y="4462463"/>
            <a:ext cx="276225" cy="1074737"/>
            <a:chOff x="2830287" y="3904342"/>
            <a:chExt cx="275771" cy="1074058"/>
          </a:xfrm>
        </p:grpSpPr>
        <p:sp>
          <p:nvSpPr>
            <p:cNvPr id="18" name="Oval 17"/>
            <p:cNvSpPr/>
            <p:nvPr/>
          </p:nvSpPr>
          <p:spPr>
            <a:xfrm>
              <a:off x="2830287" y="3904342"/>
              <a:ext cx="275771" cy="377371"/>
            </a:xfrm>
            <a:prstGeom prst="ellipse">
              <a:avLst/>
            </a:prstGeom>
            <a:solidFill>
              <a:schemeClr val="accent2">
                <a:lumMod val="40000"/>
                <a:lumOff val="60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Calibri" charset="0"/>
                  <a:ea typeface="ＭＳ Ｐゴシック" charset="-128"/>
                </a:defRPr>
              </a:lvl1pPr>
              <a:lvl2pPr marL="37931725" indent="-37474525">
                <a:defRPr sz="2400">
                  <a:solidFill>
                    <a:schemeClr val="tx1"/>
                  </a:solidFill>
                  <a:latin typeface="Calibri" charset="0"/>
                  <a:ea typeface="ＭＳ Ｐゴシック" charset="-128"/>
                </a:defRPr>
              </a:lvl2pPr>
              <a:lvl3pPr>
                <a:defRPr sz="2400">
                  <a:solidFill>
                    <a:schemeClr val="tx1"/>
                  </a:solidFill>
                  <a:latin typeface="Calibri" charset="0"/>
                  <a:ea typeface="ＭＳ Ｐゴシック" charset="-128"/>
                </a:defRPr>
              </a:lvl3pPr>
              <a:lvl4pPr>
                <a:defRPr sz="2400">
                  <a:solidFill>
                    <a:schemeClr val="tx1"/>
                  </a:solidFill>
                  <a:latin typeface="Calibri" charset="0"/>
                  <a:ea typeface="ＭＳ Ｐゴシック" charset="-128"/>
                </a:defRPr>
              </a:lvl4pPr>
              <a:lvl5pPr>
                <a:defRPr sz="2400">
                  <a:solidFill>
                    <a:schemeClr val="tx1"/>
                  </a:solidFill>
                  <a:latin typeface="Calibri" charset="0"/>
                  <a:ea typeface="ＭＳ Ｐゴシック" charset="-128"/>
                </a:defRPr>
              </a:lvl5pPr>
              <a:lvl6pPr marL="457200" fontAlgn="base">
                <a:spcBef>
                  <a:spcPct val="0"/>
                </a:spcBef>
                <a:spcAft>
                  <a:spcPct val="0"/>
                </a:spcAft>
                <a:defRPr sz="2400">
                  <a:solidFill>
                    <a:schemeClr val="tx1"/>
                  </a:solidFill>
                  <a:latin typeface="Calibri" charset="0"/>
                  <a:ea typeface="ＭＳ Ｐゴシック" charset="-128"/>
                </a:defRPr>
              </a:lvl6pPr>
              <a:lvl7pPr marL="914400" fontAlgn="base">
                <a:spcBef>
                  <a:spcPct val="0"/>
                </a:spcBef>
                <a:spcAft>
                  <a:spcPct val="0"/>
                </a:spcAft>
                <a:defRPr sz="2400">
                  <a:solidFill>
                    <a:schemeClr val="tx1"/>
                  </a:solidFill>
                  <a:latin typeface="Calibri" charset="0"/>
                  <a:ea typeface="ＭＳ Ｐゴシック" charset="-128"/>
                </a:defRPr>
              </a:lvl7pPr>
              <a:lvl8pPr marL="1371600" fontAlgn="base">
                <a:spcBef>
                  <a:spcPct val="0"/>
                </a:spcBef>
                <a:spcAft>
                  <a:spcPct val="0"/>
                </a:spcAft>
                <a:defRPr sz="2400">
                  <a:solidFill>
                    <a:schemeClr val="tx1"/>
                  </a:solidFill>
                  <a:latin typeface="Calibri" charset="0"/>
                  <a:ea typeface="ＭＳ Ｐゴシック" charset="-128"/>
                </a:defRPr>
              </a:lvl8pPr>
              <a:lvl9pPr marL="1828800" fontAlgn="base">
                <a:spcBef>
                  <a:spcPct val="0"/>
                </a:spcBef>
                <a:spcAft>
                  <a:spcPct val="0"/>
                </a:spcAft>
                <a:defRPr sz="2400">
                  <a:solidFill>
                    <a:schemeClr val="tx1"/>
                  </a:solidFill>
                  <a:latin typeface="Calibri" charset="0"/>
                  <a:ea typeface="ＭＳ Ｐゴシック" charset="-128"/>
                </a:defRPr>
              </a:lvl9pPr>
            </a:lstStyle>
            <a:p>
              <a:pPr algn="ctr">
                <a:defRPr/>
              </a:pPr>
              <a:endParaRPr lang="en-CA">
                <a:solidFill>
                  <a:srgbClr val="FFFFFF"/>
                </a:solidFill>
              </a:endParaRPr>
            </a:p>
          </p:txBody>
        </p:sp>
        <p:cxnSp>
          <p:nvCxnSpPr>
            <p:cNvPr id="38928" name="Straight Connector 21"/>
            <p:cNvCxnSpPr>
              <a:cxnSpLocks noChangeShapeType="1"/>
            </p:cNvCxnSpPr>
            <p:nvPr/>
          </p:nvCxnSpPr>
          <p:spPr bwMode="auto">
            <a:xfrm flipH="1">
              <a:off x="2945984" y="4253371"/>
              <a:ext cx="7925" cy="725029"/>
            </a:xfrm>
            <a:prstGeom prst="line">
              <a:avLst/>
            </a:prstGeom>
            <a:noFill/>
            <a:ln w="76200">
              <a:solidFill>
                <a:srgbClr val="A6A6A6"/>
              </a:solidFill>
              <a:round/>
              <a:headEnd/>
              <a:tailEnd/>
            </a:ln>
            <a:extLst>
              <a:ext uri="{909E8E84-426E-40DD-AFC4-6F175D3DCCD1}">
                <a14:hiddenFill xmlns:a14="http://schemas.microsoft.com/office/drawing/2010/main">
                  <a:noFill/>
                </a14:hiddenFill>
              </a:ext>
            </a:extLst>
          </p:spPr>
        </p:cxnSp>
      </p:grpSp>
      <p:sp>
        <p:nvSpPr>
          <p:cNvPr id="38922" name="Isosceles Triangle 28"/>
          <p:cNvSpPr>
            <a:spLocks noChangeArrowheads="1"/>
          </p:cNvSpPr>
          <p:nvPr/>
        </p:nvSpPr>
        <p:spPr bwMode="auto">
          <a:xfrm rot="10800000">
            <a:off x="2444750" y="4273550"/>
            <a:ext cx="1060450" cy="1597025"/>
          </a:xfrm>
          <a:prstGeom prst="triangle">
            <a:avLst>
              <a:gd name="adj" fmla="val 50000"/>
            </a:avLst>
          </a:prstGeom>
          <a:noFill/>
          <a:ln w="25400">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rot="10800000" anchor="ctr"/>
          <a:lstStyle/>
          <a:p>
            <a:pPr algn="ctr"/>
            <a:endParaRPr lang="en-CA">
              <a:solidFill>
                <a:srgbClr val="FFFFFF"/>
              </a:solidFill>
            </a:endParaRPr>
          </a:p>
        </p:txBody>
      </p:sp>
      <p:sp>
        <p:nvSpPr>
          <p:cNvPr id="38923" name="TextBox 29"/>
          <p:cNvSpPr txBox="1">
            <a:spLocks noChangeArrowheads="1"/>
          </p:cNvSpPr>
          <p:nvPr/>
        </p:nvSpPr>
        <p:spPr bwMode="auto">
          <a:xfrm>
            <a:off x="158750" y="4276725"/>
            <a:ext cx="2212975" cy="123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CA"/>
              <a:t>single-tailed lipids are wedge-shaped</a:t>
            </a:r>
          </a:p>
        </p:txBody>
      </p:sp>
      <p:sp>
        <p:nvSpPr>
          <p:cNvPr id="38924" name="TextBox 31"/>
          <p:cNvSpPr txBox="1">
            <a:spLocks noChangeArrowheads="1"/>
          </p:cNvSpPr>
          <p:nvPr/>
        </p:nvSpPr>
        <p:spPr bwMode="auto">
          <a:xfrm>
            <a:off x="5500688" y="5702300"/>
            <a:ext cx="2767012"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CA"/>
              <a:t>no aqueous cavity</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2"/>
          <p:cNvSpPr>
            <a:spLocks noChangeArrowheads="1"/>
          </p:cNvSpPr>
          <p:nvPr/>
        </p:nvSpPr>
        <p:spPr bwMode="auto">
          <a:xfrm>
            <a:off x="685800" y="2205038"/>
            <a:ext cx="7772400" cy="2971800"/>
          </a:xfrm>
          <a:prstGeom prst="rect">
            <a:avLst/>
          </a:prstGeom>
          <a:gradFill rotWithShape="1">
            <a:gsLst>
              <a:gs pos="0">
                <a:schemeClr val="accent2"/>
              </a:gs>
              <a:gs pos="100000">
                <a:schemeClr val="accent2">
                  <a:gamma/>
                  <a:shade val="41176"/>
                  <a:invGamma/>
                </a:schemeClr>
              </a:gs>
            </a:gsLst>
            <a:lin ang="5400000" scaled="1"/>
          </a:gradFill>
          <a:ln w="9525">
            <a:solidFill>
              <a:schemeClr val="tx1"/>
            </a:solidFill>
            <a:miter lim="800000"/>
            <a:headEnd/>
            <a:tailEnd/>
          </a:ln>
          <a:effectLst/>
        </p:spPr>
        <p:txBody>
          <a:bodyPr wrap="none" anchor="ctr"/>
          <a:lstStyle/>
          <a:p>
            <a:pPr algn="ctr">
              <a:defRPr/>
            </a:pPr>
            <a:endParaRPr lang="en-US" sz="1800">
              <a:latin typeface="Calibri" charset="0"/>
              <a:ea typeface="ＭＳ Ｐゴシック" charset="-128"/>
            </a:endParaRPr>
          </a:p>
        </p:txBody>
      </p:sp>
      <p:sp>
        <p:nvSpPr>
          <p:cNvPr id="41987" name="Line 3"/>
          <p:cNvSpPr>
            <a:spLocks noChangeShapeType="1"/>
          </p:cNvSpPr>
          <p:nvPr/>
        </p:nvSpPr>
        <p:spPr bwMode="auto">
          <a:xfrm flipV="1">
            <a:off x="2689225" y="3087688"/>
            <a:ext cx="0" cy="9429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1988" name="Line 4"/>
          <p:cNvSpPr>
            <a:spLocks noChangeShapeType="1"/>
          </p:cNvSpPr>
          <p:nvPr/>
        </p:nvSpPr>
        <p:spPr bwMode="auto">
          <a:xfrm flipV="1">
            <a:off x="3011488" y="3087688"/>
            <a:ext cx="0" cy="685800"/>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1989" name="Line 5"/>
          <p:cNvSpPr>
            <a:spLocks noChangeShapeType="1"/>
          </p:cNvSpPr>
          <p:nvPr/>
        </p:nvSpPr>
        <p:spPr bwMode="auto">
          <a:xfrm flipV="1">
            <a:off x="3251200" y="3087688"/>
            <a:ext cx="0" cy="2571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1990" name="Line 6"/>
          <p:cNvSpPr>
            <a:spLocks noChangeShapeType="1"/>
          </p:cNvSpPr>
          <p:nvPr/>
        </p:nvSpPr>
        <p:spPr bwMode="auto">
          <a:xfrm flipV="1">
            <a:off x="4529138" y="3011488"/>
            <a:ext cx="0" cy="9429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1991" name="Line 7"/>
          <p:cNvSpPr>
            <a:spLocks noChangeShapeType="1"/>
          </p:cNvSpPr>
          <p:nvPr/>
        </p:nvSpPr>
        <p:spPr bwMode="auto">
          <a:xfrm flipV="1">
            <a:off x="5500688" y="3087688"/>
            <a:ext cx="0" cy="6000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1992" name="Line 8"/>
          <p:cNvSpPr>
            <a:spLocks noChangeShapeType="1"/>
          </p:cNvSpPr>
          <p:nvPr/>
        </p:nvSpPr>
        <p:spPr bwMode="auto">
          <a:xfrm flipV="1">
            <a:off x="6624638" y="3087688"/>
            <a:ext cx="0" cy="857250"/>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1993" name="Line 9"/>
          <p:cNvSpPr>
            <a:spLocks noChangeShapeType="1"/>
          </p:cNvSpPr>
          <p:nvPr/>
        </p:nvSpPr>
        <p:spPr bwMode="auto">
          <a:xfrm flipV="1">
            <a:off x="6945313" y="3087688"/>
            <a:ext cx="0" cy="42862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1994" name="Text Box 10"/>
          <p:cNvSpPr txBox="1">
            <a:spLocks noChangeArrowheads="1"/>
          </p:cNvSpPr>
          <p:nvPr/>
        </p:nvSpPr>
        <p:spPr bwMode="auto">
          <a:xfrm>
            <a:off x="6767513" y="3494088"/>
            <a:ext cx="1081087"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H</a:t>
            </a:r>
            <a:r>
              <a:rPr lang="en-US" sz="1800" b="1" baseline="-25000">
                <a:solidFill>
                  <a:schemeClr val="bg1"/>
                </a:solidFill>
              </a:rPr>
              <a:t>2</a:t>
            </a:r>
            <a:r>
              <a:rPr lang="en-US" sz="1800" b="1">
                <a:solidFill>
                  <a:schemeClr val="bg1"/>
                </a:solidFill>
              </a:rPr>
              <a:t>O (18)</a:t>
            </a:r>
          </a:p>
        </p:txBody>
      </p:sp>
      <p:sp>
        <p:nvSpPr>
          <p:cNvPr id="41995" name="Text Box 11"/>
          <p:cNvSpPr txBox="1">
            <a:spLocks noChangeArrowheads="1"/>
          </p:cNvSpPr>
          <p:nvPr/>
        </p:nvSpPr>
        <p:spPr bwMode="auto">
          <a:xfrm>
            <a:off x="6045200" y="3933825"/>
            <a:ext cx="15303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Toluene (92)</a:t>
            </a:r>
          </a:p>
        </p:txBody>
      </p:sp>
      <p:sp>
        <p:nvSpPr>
          <p:cNvPr id="41996" name="Text Box 12"/>
          <p:cNvSpPr txBox="1">
            <a:spLocks noChangeArrowheads="1"/>
          </p:cNvSpPr>
          <p:nvPr/>
        </p:nvSpPr>
        <p:spPr bwMode="auto">
          <a:xfrm>
            <a:off x="5002213" y="3638550"/>
            <a:ext cx="15684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Glycerol (92)</a:t>
            </a:r>
          </a:p>
        </p:txBody>
      </p:sp>
      <p:sp>
        <p:nvSpPr>
          <p:cNvPr id="41997" name="Text Box 13"/>
          <p:cNvSpPr txBox="1">
            <a:spLocks noChangeArrowheads="1"/>
          </p:cNvSpPr>
          <p:nvPr/>
        </p:nvSpPr>
        <p:spPr bwMode="auto">
          <a:xfrm>
            <a:off x="3957638" y="3900488"/>
            <a:ext cx="16827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Glucose (180)</a:t>
            </a:r>
          </a:p>
        </p:txBody>
      </p:sp>
      <p:sp>
        <p:nvSpPr>
          <p:cNvPr id="41998" name="Text Box 14"/>
          <p:cNvSpPr txBox="1">
            <a:spLocks noChangeArrowheads="1"/>
          </p:cNvSpPr>
          <p:nvPr/>
        </p:nvSpPr>
        <p:spPr bwMode="auto">
          <a:xfrm>
            <a:off x="3036888" y="3284538"/>
            <a:ext cx="9334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Cl</a:t>
            </a:r>
            <a:r>
              <a:rPr lang="en-US" sz="1800" b="1" baseline="30000">
                <a:solidFill>
                  <a:schemeClr val="bg1"/>
                </a:solidFill>
              </a:rPr>
              <a:t>-</a:t>
            </a:r>
            <a:r>
              <a:rPr lang="en-US" sz="1800" b="1">
                <a:solidFill>
                  <a:schemeClr val="bg1"/>
                </a:solidFill>
              </a:rPr>
              <a:t> (36)</a:t>
            </a:r>
          </a:p>
        </p:txBody>
      </p:sp>
      <p:sp>
        <p:nvSpPr>
          <p:cNvPr id="41999" name="Text Box 15"/>
          <p:cNvSpPr txBox="1">
            <a:spLocks noChangeArrowheads="1"/>
          </p:cNvSpPr>
          <p:nvPr/>
        </p:nvSpPr>
        <p:spPr bwMode="auto">
          <a:xfrm>
            <a:off x="2740025" y="3709988"/>
            <a:ext cx="10350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Na</a:t>
            </a:r>
            <a:r>
              <a:rPr lang="en-US" sz="1800" b="1" baseline="30000">
                <a:solidFill>
                  <a:schemeClr val="bg1"/>
                </a:solidFill>
              </a:rPr>
              <a:t>+</a:t>
            </a:r>
            <a:r>
              <a:rPr lang="en-US" sz="1800" b="1">
                <a:solidFill>
                  <a:schemeClr val="bg1"/>
                </a:solidFill>
              </a:rPr>
              <a:t> (23)</a:t>
            </a:r>
          </a:p>
        </p:txBody>
      </p:sp>
      <p:sp>
        <p:nvSpPr>
          <p:cNvPr id="42000" name="Text Box 16"/>
          <p:cNvSpPr txBox="1">
            <a:spLocks noChangeArrowheads="1"/>
          </p:cNvSpPr>
          <p:nvPr/>
        </p:nvSpPr>
        <p:spPr bwMode="auto">
          <a:xfrm>
            <a:off x="2351088" y="3998913"/>
            <a:ext cx="1203325"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PO</a:t>
            </a:r>
            <a:r>
              <a:rPr lang="en-US" sz="1800" b="1" baseline="-25000">
                <a:solidFill>
                  <a:schemeClr val="bg1"/>
                </a:solidFill>
              </a:rPr>
              <a:t>4</a:t>
            </a:r>
            <a:r>
              <a:rPr lang="en-US" sz="1800" b="1" baseline="30000">
                <a:solidFill>
                  <a:schemeClr val="bg1"/>
                </a:solidFill>
              </a:rPr>
              <a:t>-3</a:t>
            </a:r>
            <a:r>
              <a:rPr lang="en-US" sz="1800" b="1">
                <a:solidFill>
                  <a:schemeClr val="bg1"/>
                </a:solidFill>
              </a:rPr>
              <a:t> (95)</a:t>
            </a:r>
          </a:p>
        </p:txBody>
      </p:sp>
      <p:sp>
        <p:nvSpPr>
          <p:cNvPr id="42001" name="Line 17"/>
          <p:cNvSpPr>
            <a:spLocks noChangeShapeType="1"/>
          </p:cNvSpPr>
          <p:nvPr/>
        </p:nvSpPr>
        <p:spPr bwMode="auto">
          <a:xfrm>
            <a:off x="2922588" y="2697163"/>
            <a:ext cx="0" cy="17145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2002" name="Line 18"/>
          <p:cNvSpPr>
            <a:spLocks noChangeShapeType="1"/>
          </p:cNvSpPr>
          <p:nvPr/>
        </p:nvSpPr>
        <p:spPr bwMode="auto">
          <a:xfrm>
            <a:off x="6278563" y="2708275"/>
            <a:ext cx="0" cy="17145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2003" name="Line 19"/>
          <p:cNvSpPr>
            <a:spLocks noChangeShapeType="1"/>
          </p:cNvSpPr>
          <p:nvPr/>
        </p:nvSpPr>
        <p:spPr bwMode="auto">
          <a:xfrm>
            <a:off x="7156450" y="2708275"/>
            <a:ext cx="0" cy="17145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2004" name="Line 20"/>
          <p:cNvSpPr>
            <a:spLocks noChangeShapeType="1"/>
          </p:cNvSpPr>
          <p:nvPr/>
        </p:nvSpPr>
        <p:spPr bwMode="auto">
          <a:xfrm>
            <a:off x="4776788" y="2708275"/>
            <a:ext cx="0" cy="17145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2005" name="Text Box 21"/>
          <p:cNvSpPr txBox="1">
            <a:spLocks noChangeArrowheads="1"/>
          </p:cNvSpPr>
          <p:nvPr/>
        </p:nvSpPr>
        <p:spPr bwMode="auto">
          <a:xfrm>
            <a:off x="1371600" y="2357438"/>
            <a:ext cx="64198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None	very slow	     slow		fast     very fast</a:t>
            </a:r>
          </a:p>
        </p:txBody>
      </p:sp>
      <p:sp>
        <p:nvSpPr>
          <p:cNvPr id="42006" name="Text Box 22"/>
          <p:cNvSpPr txBox="1">
            <a:spLocks noChangeArrowheads="1"/>
          </p:cNvSpPr>
          <p:nvPr/>
        </p:nvSpPr>
        <p:spPr bwMode="auto">
          <a:xfrm>
            <a:off x="671513" y="836613"/>
            <a:ext cx="78390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ctr" eaLnBrk="1" hangingPunct="1"/>
            <a:r>
              <a:rPr lang="en-US" sz="3200" dirty="0">
                <a:latin typeface="+mn-lt"/>
              </a:rPr>
              <a:t>Permeability for the </a:t>
            </a:r>
          </a:p>
          <a:p>
            <a:pPr algn="ctr" eaLnBrk="1" hangingPunct="1"/>
            <a:r>
              <a:rPr lang="en-US" sz="3200" dirty="0">
                <a:latin typeface="+mn-lt"/>
              </a:rPr>
              <a:t>phospholipid bilayer of a membrane. </a:t>
            </a:r>
          </a:p>
        </p:txBody>
      </p:sp>
      <p:sp>
        <p:nvSpPr>
          <p:cNvPr id="42007" name="Line 23"/>
          <p:cNvSpPr>
            <a:spLocks noChangeShapeType="1"/>
          </p:cNvSpPr>
          <p:nvPr/>
        </p:nvSpPr>
        <p:spPr bwMode="auto">
          <a:xfrm>
            <a:off x="1371600" y="2890838"/>
            <a:ext cx="6019800" cy="0"/>
          </a:xfrm>
          <a:prstGeom prst="line">
            <a:avLst/>
          </a:prstGeom>
          <a:noFill/>
          <a:ln w="38100">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2008" name="Line 24"/>
          <p:cNvSpPr>
            <a:spLocks noChangeShapeType="1"/>
          </p:cNvSpPr>
          <p:nvPr/>
        </p:nvSpPr>
        <p:spPr bwMode="auto">
          <a:xfrm flipV="1">
            <a:off x="1905000" y="3090863"/>
            <a:ext cx="0" cy="942975"/>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2009" name="Text Box 25"/>
          <p:cNvSpPr txBox="1">
            <a:spLocks noChangeArrowheads="1"/>
          </p:cNvSpPr>
          <p:nvPr/>
        </p:nvSpPr>
        <p:spPr bwMode="auto">
          <a:xfrm>
            <a:off x="1600200" y="4048125"/>
            <a:ext cx="6413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ATP</a:t>
            </a:r>
          </a:p>
        </p:txBody>
      </p:sp>
      <p:sp>
        <p:nvSpPr>
          <p:cNvPr id="42010" name="Line 26"/>
          <p:cNvSpPr>
            <a:spLocks noChangeShapeType="1"/>
          </p:cNvSpPr>
          <p:nvPr/>
        </p:nvSpPr>
        <p:spPr bwMode="auto">
          <a:xfrm flipV="1">
            <a:off x="1447800" y="3043238"/>
            <a:ext cx="0" cy="1371600"/>
          </a:xfrm>
          <a:prstGeom prst="line">
            <a:avLst/>
          </a:prstGeom>
          <a:noFill/>
          <a:ln w="28575">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2011" name="Text Box 27"/>
          <p:cNvSpPr txBox="1">
            <a:spLocks noChangeArrowheads="1"/>
          </p:cNvSpPr>
          <p:nvPr/>
        </p:nvSpPr>
        <p:spPr bwMode="auto">
          <a:xfrm>
            <a:off x="685800" y="4491038"/>
            <a:ext cx="42735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b="1">
                <a:solidFill>
                  <a:schemeClr val="bg1"/>
                </a:solidFill>
              </a:rPr>
              <a:t>Large molecules: proteins, DNA, RNA</a:t>
            </a:r>
          </a:p>
        </p:txBody>
      </p:sp>
      <p:sp>
        <p:nvSpPr>
          <p:cNvPr id="42012" name="Line 28"/>
          <p:cNvSpPr>
            <a:spLocks noChangeShapeType="1"/>
          </p:cNvSpPr>
          <p:nvPr/>
        </p:nvSpPr>
        <p:spPr bwMode="auto">
          <a:xfrm>
            <a:off x="1524000" y="2719388"/>
            <a:ext cx="0" cy="17145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2013" name="Oval 30"/>
          <p:cNvSpPr>
            <a:spLocks noChangeArrowheads="1"/>
          </p:cNvSpPr>
          <p:nvPr/>
        </p:nvSpPr>
        <p:spPr bwMode="auto">
          <a:xfrm>
            <a:off x="6315075" y="2074863"/>
            <a:ext cx="1770063" cy="2540000"/>
          </a:xfrm>
          <a:prstGeom prst="ellipse">
            <a:avLst/>
          </a:prstGeom>
          <a:noFill/>
          <a:ln w="762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descr="06_07_bilayer_permeabilit-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338" y="261938"/>
            <a:ext cx="7042150" cy="612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Rectangle 1027"/>
          <p:cNvSpPr>
            <a:spLocks noChangeArrowheads="1"/>
          </p:cNvSpPr>
          <p:nvPr/>
        </p:nvSpPr>
        <p:spPr bwMode="auto">
          <a:xfrm>
            <a:off x="47625" y="6405563"/>
            <a:ext cx="34417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Fig 6.8 Biological Sciences</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6"/>
          <p:cNvSpPr txBox="1">
            <a:spLocks noChangeArrowheads="1"/>
          </p:cNvSpPr>
          <p:nvPr/>
        </p:nvSpPr>
        <p:spPr bwMode="auto">
          <a:xfrm>
            <a:off x="1378684" y="1400175"/>
            <a:ext cx="6538912" cy="600075"/>
          </a:xfrm>
          <a:prstGeom prst="rect">
            <a:avLst/>
          </a:prstGeom>
          <a:solidFill>
            <a:srgbClr val="00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3200" b="1" dirty="0">
                <a:latin typeface="+mn-lt"/>
              </a:rPr>
              <a:t>How does the cell get nutrients? </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32"/>
          <p:cNvSpPr txBox="1">
            <a:spLocks noChangeArrowheads="1"/>
          </p:cNvSpPr>
          <p:nvPr/>
        </p:nvSpPr>
        <p:spPr bwMode="auto">
          <a:xfrm>
            <a:off x="762000" y="5384800"/>
            <a:ext cx="77835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dirty="0">
                <a:latin typeface="Arial" charset="0"/>
                <a:cs typeface="Arial" charset="0"/>
              </a:rPr>
              <a:t>Recall the clicker questions from the rodent invention activity.</a:t>
            </a:r>
          </a:p>
          <a:p>
            <a:pPr eaLnBrk="1" hangingPunct="1"/>
            <a:endParaRPr lang="en-US" sz="2000" dirty="0">
              <a:latin typeface="Arial" charset="0"/>
              <a:cs typeface="Arial" charset="0"/>
            </a:endParaRPr>
          </a:p>
          <a:p>
            <a:pPr eaLnBrk="1" hangingPunct="1"/>
            <a:r>
              <a:rPr lang="en-US" sz="2000" dirty="0">
                <a:latin typeface="Arial" charset="0"/>
                <a:cs typeface="Arial" charset="0"/>
              </a:rPr>
              <a:t>What we are looking at is different forms of membrane transport.</a:t>
            </a:r>
          </a:p>
        </p:txBody>
      </p:sp>
      <p:pic>
        <p:nvPicPr>
          <p:cNvPr id="45059"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7675" y="188913"/>
            <a:ext cx="8301038"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dirty="0" smtClean="0">
                <a:solidFill>
                  <a:srgbClr val="0070C0"/>
                </a:solidFill>
                <a:latin typeface="+mn-lt"/>
              </a:rPr>
              <a:t>Week 3 - Biology 112</a:t>
            </a:r>
            <a:endParaRPr lang="en-CA" dirty="0">
              <a:solidFill>
                <a:srgbClr val="0070C0"/>
              </a:solidFill>
              <a:latin typeface="+mn-lt"/>
            </a:endParaRPr>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195736" y="1484784"/>
            <a:ext cx="4541380" cy="4069871"/>
          </a:xfrm>
        </p:spPr>
      </p:pic>
    </p:spTree>
    <p:extLst>
      <p:ext uri="{BB962C8B-B14F-4D97-AF65-F5344CB8AC3E}">
        <p14:creationId xmlns:p14="http://schemas.microsoft.com/office/powerpoint/2010/main" val="252716258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4"/>
          <p:cNvSpPr txBox="1">
            <a:spLocks noChangeArrowheads="1"/>
          </p:cNvSpPr>
          <p:nvPr/>
        </p:nvSpPr>
        <p:spPr bwMode="auto">
          <a:xfrm>
            <a:off x="277813" y="2786063"/>
            <a:ext cx="8586787" cy="142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buFont typeface="Arial" charset="0"/>
              <a:buAutoNum type="arabicPeriod"/>
            </a:pPr>
            <a:r>
              <a:rPr lang="en-US" sz="2800" dirty="0">
                <a:latin typeface="+mn-lt"/>
              </a:rPr>
              <a:t>The molecules can only move </a:t>
            </a:r>
            <a:r>
              <a:rPr lang="en-US" sz="2800" dirty="0" smtClean="0">
                <a:latin typeface="+mn-lt"/>
              </a:rPr>
              <a:t>in one </a:t>
            </a:r>
            <a:r>
              <a:rPr lang="en-US" sz="2800" dirty="0">
                <a:latin typeface="+mn-lt"/>
              </a:rPr>
              <a:t>direction.</a:t>
            </a:r>
          </a:p>
          <a:p>
            <a:pPr eaLnBrk="1" hangingPunct="1">
              <a:buFont typeface="Arial" charset="0"/>
              <a:buAutoNum type="arabicPeriod"/>
            </a:pPr>
            <a:r>
              <a:rPr lang="en-US" sz="2800" dirty="0">
                <a:latin typeface="+mn-lt"/>
              </a:rPr>
              <a:t>The process requires a membrane protein.</a:t>
            </a:r>
          </a:p>
          <a:p>
            <a:pPr eaLnBrk="1" hangingPunct="1">
              <a:buFont typeface="Arial" charset="0"/>
              <a:buAutoNum type="arabicPeriod"/>
            </a:pPr>
            <a:r>
              <a:rPr lang="en-US" sz="2800" dirty="0">
                <a:latin typeface="+mn-lt"/>
              </a:rPr>
              <a:t>Molecules move with their concentration gradient.</a:t>
            </a:r>
          </a:p>
        </p:txBody>
      </p:sp>
      <p:sp>
        <p:nvSpPr>
          <p:cNvPr id="46083" name="Text Box 6"/>
          <p:cNvSpPr txBox="1">
            <a:spLocks noChangeArrowheads="1"/>
          </p:cNvSpPr>
          <p:nvPr/>
        </p:nvSpPr>
        <p:spPr bwMode="auto">
          <a:xfrm>
            <a:off x="3009900" y="4418013"/>
            <a:ext cx="2220913" cy="187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buFontTx/>
              <a:buAutoNum type="alphaUcPeriod"/>
            </a:pPr>
            <a:r>
              <a:rPr lang="en-US" sz="2800">
                <a:latin typeface="+mn-lt"/>
              </a:rPr>
              <a:t>1 and 2</a:t>
            </a:r>
          </a:p>
          <a:p>
            <a:pPr eaLnBrk="1" hangingPunct="1">
              <a:buFontTx/>
              <a:buAutoNum type="alphaUcPeriod"/>
            </a:pPr>
            <a:r>
              <a:rPr lang="en-US" sz="2800">
                <a:latin typeface="+mn-lt"/>
              </a:rPr>
              <a:t>2 and 3</a:t>
            </a:r>
          </a:p>
          <a:p>
            <a:pPr eaLnBrk="1" hangingPunct="1">
              <a:buFontTx/>
              <a:buAutoNum type="alphaUcPeriod"/>
            </a:pPr>
            <a:r>
              <a:rPr lang="en-US" sz="2800">
                <a:latin typeface="+mn-lt"/>
              </a:rPr>
              <a:t>1 and 3</a:t>
            </a:r>
          </a:p>
          <a:p>
            <a:pPr eaLnBrk="1" hangingPunct="1">
              <a:buFontTx/>
              <a:buAutoNum type="alphaUcPeriod"/>
            </a:pPr>
            <a:r>
              <a:rPr lang="en-US" sz="2800">
                <a:latin typeface="+mn-lt"/>
              </a:rPr>
              <a:t>All of them</a:t>
            </a:r>
          </a:p>
        </p:txBody>
      </p:sp>
      <p:sp>
        <p:nvSpPr>
          <p:cNvPr id="46084" name="Rectangle 8"/>
          <p:cNvSpPr>
            <a:spLocks noChangeArrowheads="1"/>
          </p:cNvSpPr>
          <p:nvPr/>
        </p:nvSpPr>
        <p:spPr bwMode="auto">
          <a:xfrm>
            <a:off x="2187575" y="1322388"/>
            <a:ext cx="695642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3200" dirty="0">
                <a:latin typeface="+mn-lt"/>
              </a:rPr>
              <a:t>Which of the following are defining features of facilitated diffusion?</a:t>
            </a:r>
          </a:p>
        </p:txBody>
      </p:sp>
      <p:pic>
        <p:nvPicPr>
          <p:cNvPr id="46085" name="Picture 9" descr="Icon - Click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1588" y="120650"/>
            <a:ext cx="106838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6" name="Picture 10" descr="Icon - Discuss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063" y="117475"/>
            <a:ext cx="1068387"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4"/>
          <p:cNvSpPr txBox="1">
            <a:spLocks noChangeArrowheads="1"/>
          </p:cNvSpPr>
          <p:nvPr/>
        </p:nvSpPr>
        <p:spPr bwMode="auto">
          <a:xfrm>
            <a:off x="277813" y="2481263"/>
            <a:ext cx="8586787"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buFont typeface="Arial" charset="0"/>
              <a:buAutoNum type="arabicPeriod"/>
            </a:pPr>
            <a:r>
              <a:rPr lang="en-US" sz="2800" dirty="0">
                <a:latin typeface="+mn-lt"/>
              </a:rPr>
              <a:t>The cell must expend energy (usually ATP).</a:t>
            </a:r>
          </a:p>
          <a:p>
            <a:pPr eaLnBrk="1" hangingPunct="1">
              <a:buFont typeface="Arial" charset="0"/>
              <a:buAutoNum type="arabicPeriod"/>
            </a:pPr>
            <a:r>
              <a:rPr lang="en-US" sz="2800" dirty="0">
                <a:latin typeface="+mn-lt"/>
              </a:rPr>
              <a:t>The process requires a membrane protein.</a:t>
            </a:r>
          </a:p>
          <a:p>
            <a:pPr eaLnBrk="1" hangingPunct="1">
              <a:buFont typeface="Arial" charset="0"/>
              <a:buAutoNum type="arabicPeriod"/>
            </a:pPr>
            <a:r>
              <a:rPr lang="en-US" sz="2800" dirty="0">
                <a:latin typeface="+mn-lt"/>
              </a:rPr>
              <a:t>Molecules </a:t>
            </a:r>
            <a:r>
              <a:rPr lang="en-US" sz="2800" dirty="0" smtClean="0">
                <a:latin typeface="+mn-lt"/>
              </a:rPr>
              <a:t>always move </a:t>
            </a:r>
            <a:r>
              <a:rPr lang="en-US" sz="2800" dirty="0">
                <a:latin typeface="+mn-lt"/>
              </a:rPr>
              <a:t>against their concentration gradient. </a:t>
            </a:r>
          </a:p>
        </p:txBody>
      </p:sp>
      <p:sp>
        <p:nvSpPr>
          <p:cNvPr id="47107" name="Text Box 6"/>
          <p:cNvSpPr txBox="1">
            <a:spLocks noChangeArrowheads="1"/>
          </p:cNvSpPr>
          <p:nvPr/>
        </p:nvSpPr>
        <p:spPr bwMode="auto">
          <a:xfrm>
            <a:off x="3009900" y="4531659"/>
            <a:ext cx="2220913" cy="187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buFontTx/>
              <a:buAutoNum type="alphaUcPeriod"/>
            </a:pPr>
            <a:r>
              <a:rPr lang="en-US" sz="2800" dirty="0">
                <a:latin typeface="+mn-lt"/>
              </a:rPr>
              <a:t>1 and 2</a:t>
            </a:r>
          </a:p>
          <a:p>
            <a:pPr eaLnBrk="1" hangingPunct="1">
              <a:buFontTx/>
              <a:buAutoNum type="alphaUcPeriod"/>
            </a:pPr>
            <a:r>
              <a:rPr lang="en-US" sz="2800" dirty="0">
                <a:latin typeface="+mn-lt"/>
              </a:rPr>
              <a:t>2 and 3</a:t>
            </a:r>
          </a:p>
          <a:p>
            <a:pPr eaLnBrk="1" hangingPunct="1">
              <a:buFontTx/>
              <a:buAutoNum type="alphaUcPeriod"/>
            </a:pPr>
            <a:r>
              <a:rPr lang="en-US" sz="2800" dirty="0">
                <a:latin typeface="+mn-lt"/>
              </a:rPr>
              <a:t>1 and 3</a:t>
            </a:r>
          </a:p>
          <a:p>
            <a:pPr eaLnBrk="1" hangingPunct="1">
              <a:buFontTx/>
              <a:buAutoNum type="alphaUcPeriod"/>
            </a:pPr>
            <a:r>
              <a:rPr lang="en-US" sz="2800" dirty="0">
                <a:latin typeface="+mn-lt"/>
              </a:rPr>
              <a:t>All of them</a:t>
            </a:r>
          </a:p>
        </p:txBody>
      </p:sp>
      <p:sp>
        <p:nvSpPr>
          <p:cNvPr id="47108" name="Rectangle 8"/>
          <p:cNvSpPr>
            <a:spLocks noChangeArrowheads="1"/>
          </p:cNvSpPr>
          <p:nvPr/>
        </p:nvSpPr>
        <p:spPr bwMode="auto">
          <a:xfrm>
            <a:off x="2493963" y="1203325"/>
            <a:ext cx="637063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dirty="0">
                <a:latin typeface="+mn-lt"/>
              </a:rPr>
              <a:t>Which of the following are defining features of active transport?</a:t>
            </a:r>
          </a:p>
        </p:txBody>
      </p:sp>
      <p:pic>
        <p:nvPicPr>
          <p:cNvPr id="47109" name="Picture 9" descr="Icon - Click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1588" y="120650"/>
            <a:ext cx="106838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0" name="Picture 10" descr="Icon - Discuss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063" y="117475"/>
            <a:ext cx="1068387"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2"/>
          <p:cNvSpPr txBox="1">
            <a:spLocks noChangeArrowheads="1"/>
          </p:cNvSpPr>
          <p:nvPr/>
        </p:nvSpPr>
        <p:spPr bwMode="auto">
          <a:xfrm>
            <a:off x="952500" y="858838"/>
            <a:ext cx="2422525"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ctr" eaLnBrk="1" hangingPunct="1"/>
            <a:r>
              <a:rPr lang="en-US" dirty="0">
                <a:latin typeface="+mn-lt"/>
              </a:rPr>
              <a:t>Passive (simple)</a:t>
            </a:r>
          </a:p>
          <a:p>
            <a:pPr algn="ctr" eaLnBrk="1" hangingPunct="1"/>
            <a:r>
              <a:rPr lang="en-US" dirty="0">
                <a:latin typeface="+mn-lt"/>
              </a:rPr>
              <a:t>diffusion</a:t>
            </a:r>
          </a:p>
        </p:txBody>
      </p:sp>
      <p:sp>
        <p:nvSpPr>
          <p:cNvPr id="48131" name="Text Box 3"/>
          <p:cNvSpPr txBox="1">
            <a:spLocks noChangeArrowheads="1"/>
          </p:cNvSpPr>
          <p:nvPr/>
        </p:nvSpPr>
        <p:spPr bwMode="auto">
          <a:xfrm>
            <a:off x="3530600" y="868363"/>
            <a:ext cx="157480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ctr" eaLnBrk="1" hangingPunct="1"/>
            <a:r>
              <a:rPr lang="en-US">
                <a:latin typeface="+mn-lt"/>
              </a:rPr>
              <a:t>Facilitated</a:t>
            </a:r>
          </a:p>
          <a:p>
            <a:pPr algn="ctr" eaLnBrk="1" hangingPunct="1"/>
            <a:r>
              <a:rPr lang="en-US">
                <a:latin typeface="+mn-lt"/>
              </a:rPr>
              <a:t>diffusion</a:t>
            </a:r>
          </a:p>
        </p:txBody>
      </p:sp>
      <p:sp>
        <p:nvSpPr>
          <p:cNvPr id="48132" name="Text Box 4"/>
          <p:cNvSpPr txBox="1">
            <a:spLocks noChangeArrowheads="1"/>
          </p:cNvSpPr>
          <p:nvPr/>
        </p:nvSpPr>
        <p:spPr bwMode="auto">
          <a:xfrm>
            <a:off x="5984875" y="1090613"/>
            <a:ext cx="2403475"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a:latin typeface="+mn-lt"/>
              </a:rPr>
              <a:t>Active Transport</a:t>
            </a:r>
          </a:p>
        </p:txBody>
      </p:sp>
      <p:sp>
        <p:nvSpPr>
          <p:cNvPr id="48133" name="Text Box 5"/>
          <p:cNvSpPr txBox="1">
            <a:spLocks noChangeArrowheads="1"/>
          </p:cNvSpPr>
          <p:nvPr/>
        </p:nvSpPr>
        <p:spPr bwMode="auto">
          <a:xfrm>
            <a:off x="1066800" y="5464175"/>
            <a:ext cx="3814763"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a:latin typeface="+mn-lt"/>
              </a:rPr>
              <a:t>Lower concentration inside</a:t>
            </a:r>
          </a:p>
        </p:txBody>
      </p:sp>
      <p:sp>
        <p:nvSpPr>
          <p:cNvPr id="48134" name="Text Box 6"/>
          <p:cNvSpPr txBox="1">
            <a:spLocks noChangeArrowheads="1"/>
          </p:cNvSpPr>
          <p:nvPr/>
        </p:nvSpPr>
        <p:spPr bwMode="auto">
          <a:xfrm>
            <a:off x="5662613" y="5311775"/>
            <a:ext cx="3101975" cy="123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ctr" eaLnBrk="1" hangingPunct="1"/>
            <a:r>
              <a:rPr lang="en-US">
                <a:latin typeface="+mn-lt"/>
              </a:rPr>
              <a:t>Higher concentration</a:t>
            </a:r>
          </a:p>
          <a:p>
            <a:pPr algn="ctr" eaLnBrk="1" hangingPunct="1"/>
            <a:r>
              <a:rPr lang="en-US">
                <a:latin typeface="+mn-lt"/>
              </a:rPr>
              <a:t>inside</a:t>
            </a:r>
          </a:p>
          <a:p>
            <a:pPr algn="ctr" eaLnBrk="1" hangingPunct="1"/>
            <a:r>
              <a:rPr lang="en-US">
                <a:latin typeface="+mn-lt"/>
              </a:rPr>
              <a:t>(cell expends energy)</a:t>
            </a:r>
          </a:p>
        </p:txBody>
      </p:sp>
      <p:grpSp>
        <p:nvGrpSpPr>
          <p:cNvPr id="48135" name="Group 7"/>
          <p:cNvGrpSpPr>
            <a:grpSpLocks/>
          </p:cNvGrpSpPr>
          <p:nvPr/>
        </p:nvGrpSpPr>
        <p:grpSpPr bwMode="auto">
          <a:xfrm>
            <a:off x="611188" y="1835150"/>
            <a:ext cx="7804150" cy="3375025"/>
            <a:chOff x="230" y="795"/>
            <a:chExt cx="5071" cy="2357"/>
          </a:xfrm>
        </p:grpSpPr>
        <p:sp>
          <p:nvSpPr>
            <p:cNvPr id="48138" name="Text Box 211"/>
            <p:cNvSpPr txBox="1">
              <a:spLocks noChangeArrowheads="1"/>
            </p:cNvSpPr>
            <p:nvPr/>
          </p:nvSpPr>
          <p:spPr bwMode="auto">
            <a:xfrm>
              <a:off x="230" y="1345"/>
              <a:ext cx="652" cy="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outside</a:t>
              </a:r>
            </a:p>
          </p:txBody>
        </p:sp>
        <p:sp>
          <p:nvSpPr>
            <p:cNvPr id="48139" name="Text Box 212"/>
            <p:cNvSpPr txBox="1">
              <a:spLocks noChangeArrowheads="1"/>
            </p:cNvSpPr>
            <p:nvPr/>
          </p:nvSpPr>
          <p:spPr bwMode="auto">
            <a:xfrm>
              <a:off x="281" y="2438"/>
              <a:ext cx="551" cy="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inside</a:t>
              </a:r>
            </a:p>
          </p:txBody>
        </p:sp>
        <p:grpSp>
          <p:nvGrpSpPr>
            <p:cNvPr id="48140" name="Group 10"/>
            <p:cNvGrpSpPr>
              <a:grpSpLocks/>
            </p:cNvGrpSpPr>
            <p:nvPr/>
          </p:nvGrpSpPr>
          <p:grpSpPr bwMode="auto">
            <a:xfrm>
              <a:off x="442" y="1712"/>
              <a:ext cx="808" cy="598"/>
              <a:chOff x="144" y="1344"/>
              <a:chExt cx="854" cy="672"/>
            </a:xfrm>
          </p:grpSpPr>
          <p:grpSp>
            <p:nvGrpSpPr>
              <p:cNvPr id="48459" name="Group 9"/>
              <p:cNvGrpSpPr>
                <a:grpSpLocks/>
              </p:cNvGrpSpPr>
              <p:nvPr/>
            </p:nvGrpSpPr>
            <p:grpSpPr bwMode="auto">
              <a:xfrm>
                <a:off x="144" y="1344"/>
                <a:ext cx="425" cy="336"/>
                <a:chOff x="1656" y="960"/>
                <a:chExt cx="592" cy="400"/>
              </a:xfrm>
            </p:grpSpPr>
            <p:grpSp>
              <p:nvGrpSpPr>
                <p:cNvPr id="48511" name="Group 10"/>
                <p:cNvGrpSpPr>
                  <a:grpSpLocks/>
                </p:cNvGrpSpPr>
                <p:nvPr/>
              </p:nvGrpSpPr>
              <p:grpSpPr bwMode="auto">
                <a:xfrm>
                  <a:off x="1656" y="960"/>
                  <a:ext cx="144" cy="400"/>
                  <a:chOff x="1656" y="960"/>
                  <a:chExt cx="144" cy="400"/>
                </a:xfrm>
              </p:grpSpPr>
              <p:sp>
                <p:nvSpPr>
                  <p:cNvPr id="48524" name="Freeform 1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25" name="Freeform 1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26" name="Oval 1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512" name="Group 14"/>
                <p:cNvGrpSpPr>
                  <a:grpSpLocks/>
                </p:cNvGrpSpPr>
                <p:nvPr/>
              </p:nvGrpSpPr>
              <p:grpSpPr bwMode="auto">
                <a:xfrm>
                  <a:off x="1808" y="960"/>
                  <a:ext cx="144" cy="400"/>
                  <a:chOff x="1656" y="960"/>
                  <a:chExt cx="144" cy="400"/>
                </a:xfrm>
              </p:grpSpPr>
              <p:sp>
                <p:nvSpPr>
                  <p:cNvPr id="48521" name="Freeform 1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22" name="Freeform 1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23" name="Oval 1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513" name="Group 18"/>
                <p:cNvGrpSpPr>
                  <a:grpSpLocks/>
                </p:cNvGrpSpPr>
                <p:nvPr/>
              </p:nvGrpSpPr>
              <p:grpSpPr bwMode="auto">
                <a:xfrm>
                  <a:off x="1952" y="960"/>
                  <a:ext cx="144" cy="400"/>
                  <a:chOff x="1656" y="960"/>
                  <a:chExt cx="144" cy="400"/>
                </a:xfrm>
              </p:grpSpPr>
              <p:sp>
                <p:nvSpPr>
                  <p:cNvPr id="48518" name="Freeform 1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19" name="Freeform 2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20" name="Oval 2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514" name="Group 22"/>
                <p:cNvGrpSpPr>
                  <a:grpSpLocks/>
                </p:cNvGrpSpPr>
                <p:nvPr/>
              </p:nvGrpSpPr>
              <p:grpSpPr bwMode="auto">
                <a:xfrm>
                  <a:off x="2104" y="960"/>
                  <a:ext cx="144" cy="400"/>
                  <a:chOff x="1656" y="960"/>
                  <a:chExt cx="144" cy="400"/>
                </a:xfrm>
              </p:grpSpPr>
              <p:sp>
                <p:nvSpPr>
                  <p:cNvPr id="48515" name="Freeform 2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16" name="Freeform 2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17" name="Oval 2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48460" name="Group 26"/>
              <p:cNvGrpSpPr>
                <a:grpSpLocks/>
              </p:cNvGrpSpPr>
              <p:nvPr/>
            </p:nvGrpSpPr>
            <p:grpSpPr bwMode="auto">
              <a:xfrm>
                <a:off x="574" y="1344"/>
                <a:ext cx="424" cy="336"/>
                <a:chOff x="1656" y="960"/>
                <a:chExt cx="592" cy="400"/>
              </a:xfrm>
            </p:grpSpPr>
            <p:grpSp>
              <p:nvGrpSpPr>
                <p:cNvPr id="48495" name="Group 27"/>
                <p:cNvGrpSpPr>
                  <a:grpSpLocks/>
                </p:cNvGrpSpPr>
                <p:nvPr/>
              </p:nvGrpSpPr>
              <p:grpSpPr bwMode="auto">
                <a:xfrm>
                  <a:off x="1656" y="960"/>
                  <a:ext cx="144" cy="400"/>
                  <a:chOff x="1656" y="960"/>
                  <a:chExt cx="144" cy="400"/>
                </a:xfrm>
              </p:grpSpPr>
              <p:sp>
                <p:nvSpPr>
                  <p:cNvPr id="48508" name="Freeform 2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09" name="Freeform 2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10" name="Oval 3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496" name="Group 31"/>
                <p:cNvGrpSpPr>
                  <a:grpSpLocks/>
                </p:cNvGrpSpPr>
                <p:nvPr/>
              </p:nvGrpSpPr>
              <p:grpSpPr bwMode="auto">
                <a:xfrm>
                  <a:off x="1808" y="960"/>
                  <a:ext cx="144" cy="400"/>
                  <a:chOff x="1656" y="960"/>
                  <a:chExt cx="144" cy="400"/>
                </a:xfrm>
              </p:grpSpPr>
              <p:sp>
                <p:nvSpPr>
                  <p:cNvPr id="48505" name="Freeform 3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06" name="Freeform 3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07" name="Oval 3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497" name="Group 35"/>
                <p:cNvGrpSpPr>
                  <a:grpSpLocks/>
                </p:cNvGrpSpPr>
                <p:nvPr/>
              </p:nvGrpSpPr>
              <p:grpSpPr bwMode="auto">
                <a:xfrm>
                  <a:off x="1952" y="960"/>
                  <a:ext cx="144" cy="400"/>
                  <a:chOff x="1656" y="960"/>
                  <a:chExt cx="144" cy="400"/>
                </a:xfrm>
              </p:grpSpPr>
              <p:sp>
                <p:nvSpPr>
                  <p:cNvPr id="48502" name="Freeform 3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03" name="Freeform 3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04" name="Oval 3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498" name="Group 39"/>
                <p:cNvGrpSpPr>
                  <a:grpSpLocks/>
                </p:cNvGrpSpPr>
                <p:nvPr/>
              </p:nvGrpSpPr>
              <p:grpSpPr bwMode="auto">
                <a:xfrm>
                  <a:off x="2104" y="960"/>
                  <a:ext cx="144" cy="400"/>
                  <a:chOff x="1656" y="960"/>
                  <a:chExt cx="144" cy="400"/>
                </a:xfrm>
              </p:grpSpPr>
              <p:sp>
                <p:nvSpPr>
                  <p:cNvPr id="48499" name="Freeform 4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00" name="Freeform 4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501" name="Oval 4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48461" name="Group 43"/>
              <p:cNvGrpSpPr>
                <a:grpSpLocks/>
              </p:cNvGrpSpPr>
              <p:nvPr/>
            </p:nvGrpSpPr>
            <p:grpSpPr bwMode="auto">
              <a:xfrm flipV="1">
                <a:off x="144" y="1680"/>
                <a:ext cx="425" cy="336"/>
                <a:chOff x="1656" y="960"/>
                <a:chExt cx="592" cy="400"/>
              </a:xfrm>
            </p:grpSpPr>
            <p:grpSp>
              <p:nvGrpSpPr>
                <p:cNvPr id="48479" name="Group 44"/>
                <p:cNvGrpSpPr>
                  <a:grpSpLocks/>
                </p:cNvGrpSpPr>
                <p:nvPr/>
              </p:nvGrpSpPr>
              <p:grpSpPr bwMode="auto">
                <a:xfrm>
                  <a:off x="1656" y="960"/>
                  <a:ext cx="144" cy="400"/>
                  <a:chOff x="1656" y="960"/>
                  <a:chExt cx="144" cy="400"/>
                </a:xfrm>
              </p:grpSpPr>
              <p:sp>
                <p:nvSpPr>
                  <p:cNvPr id="48492" name="Freeform 4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93" name="Freeform 4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94" name="Oval 4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480" name="Group 48"/>
                <p:cNvGrpSpPr>
                  <a:grpSpLocks/>
                </p:cNvGrpSpPr>
                <p:nvPr/>
              </p:nvGrpSpPr>
              <p:grpSpPr bwMode="auto">
                <a:xfrm>
                  <a:off x="1808" y="960"/>
                  <a:ext cx="144" cy="400"/>
                  <a:chOff x="1656" y="960"/>
                  <a:chExt cx="144" cy="400"/>
                </a:xfrm>
              </p:grpSpPr>
              <p:sp>
                <p:nvSpPr>
                  <p:cNvPr id="48489" name="Freeform 4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90" name="Freeform 5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91" name="Oval 5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481" name="Group 52"/>
                <p:cNvGrpSpPr>
                  <a:grpSpLocks/>
                </p:cNvGrpSpPr>
                <p:nvPr/>
              </p:nvGrpSpPr>
              <p:grpSpPr bwMode="auto">
                <a:xfrm>
                  <a:off x="1952" y="960"/>
                  <a:ext cx="144" cy="400"/>
                  <a:chOff x="1656" y="960"/>
                  <a:chExt cx="144" cy="400"/>
                </a:xfrm>
              </p:grpSpPr>
              <p:sp>
                <p:nvSpPr>
                  <p:cNvPr id="48486" name="Freeform 5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87" name="Freeform 5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88" name="Oval 5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482" name="Group 56"/>
                <p:cNvGrpSpPr>
                  <a:grpSpLocks/>
                </p:cNvGrpSpPr>
                <p:nvPr/>
              </p:nvGrpSpPr>
              <p:grpSpPr bwMode="auto">
                <a:xfrm>
                  <a:off x="2104" y="960"/>
                  <a:ext cx="144" cy="400"/>
                  <a:chOff x="1656" y="960"/>
                  <a:chExt cx="144" cy="400"/>
                </a:xfrm>
              </p:grpSpPr>
              <p:sp>
                <p:nvSpPr>
                  <p:cNvPr id="48483" name="Freeform 5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84" name="Freeform 5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85" name="Oval 5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48462" name="Group 60"/>
              <p:cNvGrpSpPr>
                <a:grpSpLocks/>
              </p:cNvGrpSpPr>
              <p:nvPr/>
            </p:nvGrpSpPr>
            <p:grpSpPr bwMode="auto">
              <a:xfrm flipV="1">
                <a:off x="574" y="1680"/>
                <a:ext cx="424" cy="336"/>
                <a:chOff x="1656" y="960"/>
                <a:chExt cx="592" cy="400"/>
              </a:xfrm>
            </p:grpSpPr>
            <p:grpSp>
              <p:nvGrpSpPr>
                <p:cNvPr id="48463" name="Group 61"/>
                <p:cNvGrpSpPr>
                  <a:grpSpLocks/>
                </p:cNvGrpSpPr>
                <p:nvPr/>
              </p:nvGrpSpPr>
              <p:grpSpPr bwMode="auto">
                <a:xfrm>
                  <a:off x="1656" y="960"/>
                  <a:ext cx="144" cy="400"/>
                  <a:chOff x="1656" y="960"/>
                  <a:chExt cx="144" cy="400"/>
                </a:xfrm>
              </p:grpSpPr>
              <p:sp>
                <p:nvSpPr>
                  <p:cNvPr id="48476" name="Freeform 6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77" name="Freeform 6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78" name="Oval 6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464" name="Group 65"/>
                <p:cNvGrpSpPr>
                  <a:grpSpLocks/>
                </p:cNvGrpSpPr>
                <p:nvPr/>
              </p:nvGrpSpPr>
              <p:grpSpPr bwMode="auto">
                <a:xfrm>
                  <a:off x="1808" y="960"/>
                  <a:ext cx="144" cy="400"/>
                  <a:chOff x="1656" y="960"/>
                  <a:chExt cx="144" cy="400"/>
                </a:xfrm>
              </p:grpSpPr>
              <p:sp>
                <p:nvSpPr>
                  <p:cNvPr id="48473" name="Freeform 6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74" name="Freeform 6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75" name="Oval 6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465" name="Group 69"/>
                <p:cNvGrpSpPr>
                  <a:grpSpLocks/>
                </p:cNvGrpSpPr>
                <p:nvPr/>
              </p:nvGrpSpPr>
              <p:grpSpPr bwMode="auto">
                <a:xfrm>
                  <a:off x="1952" y="960"/>
                  <a:ext cx="144" cy="400"/>
                  <a:chOff x="1656" y="960"/>
                  <a:chExt cx="144" cy="400"/>
                </a:xfrm>
              </p:grpSpPr>
              <p:sp>
                <p:nvSpPr>
                  <p:cNvPr id="48470" name="Freeform 7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71" name="Freeform 7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72" name="Oval 7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466" name="Group 73"/>
                <p:cNvGrpSpPr>
                  <a:grpSpLocks/>
                </p:cNvGrpSpPr>
                <p:nvPr/>
              </p:nvGrpSpPr>
              <p:grpSpPr bwMode="auto">
                <a:xfrm>
                  <a:off x="2104" y="960"/>
                  <a:ext cx="144" cy="400"/>
                  <a:chOff x="1656" y="960"/>
                  <a:chExt cx="144" cy="400"/>
                </a:xfrm>
              </p:grpSpPr>
              <p:sp>
                <p:nvSpPr>
                  <p:cNvPr id="48467" name="Freeform 7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68" name="Freeform 7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69" name="Oval 7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grpSp>
          <p:nvGrpSpPr>
            <p:cNvPr id="48141" name="Group 77"/>
            <p:cNvGrpSpPr>
              <a:grpSpLocks/>
            </p:cNvGrpSpPr>
            <p:nvPr/>
          </p:nvGrpSpPr>
          <p:grpSpPr bwMode="auto">
            <a:xfrm flipV="1">
              <a:off x="2096" y="2011"/>
              <a:ext cx="402" cy="299"/>
              <a:chOff x="1656" y="960"/>
              <a:chExt cx="592" cy="400"/>
            </a:xfrm>
          </p:grpSpPr>
          <p:grpSp>
            <p:nvGrpSpPr>
              <p:cNvPr id="48443" name="Group 78"/>
              <p:cNvGrpSpPr>
                <a:grpSpLocks/>
              </p:cNvGrpSpPr>
              <p:nvPr/>
            </p:nvGrpSpPr>
            <p:grpSpPr bwMode="auto">
              <a:xfrm>
                <a:off x="1656" y="960"/>
                <a:ext cx="144" cy="400"/>
                <a:chOff x="1656" y="960"/>
                <a:chExt cx="144" cy="400"/>
              </a:xfrm>
            </p:grpSpPr>
            <p:sp>
              <p:nvSpPr>
                <p:cNvPr id="48456" name="Freeform 7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57" name="Freeform 8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58" name="Oval 8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444" name="Group 82"/>
              <p:cNvGrpSpPr>
                <a:grpSpLocks/>
              </p:cNvGrpSpPr>
              <p:nvPr/>
            </p:nvGrpSpPr>
            <p:grpSpPr bwMode="auto">
              <a:xfrm>
                <a:off x="1808" y="960"/>
                <a:ext cx="144" cy="400"/>
                <a:chOff x="1656" y="960"/>
                <a:chExt cx="144" cy="400"/>
              </a:xfrm>
            </p:grpSpPr>
            <p:sp>
              <p:nvSpPr>
                <p:cNvPr id="48453" name="Freeform 8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54" name="Freeform 8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55" name="Oval 8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445" name="Group 86"/>
              <p:cNvGrpSpPr>
                <a:grpSpLocks/>
              </p:cNvGrpSpPr>
              <p:nvPr/>
            </p:nvGrpSpPr>
            <p:grpSpPr bwMode="auto">
              <a:xfrm>
                <a:off x="1952" y="960"/>
                <a:ext cx="144" cy="400"/>
                <a:chOff x="1656" y="960"/>
                <a:chExt cx="144" cy="400"/>
              </a:xfrm>
            </p:grpSpPr>
            <p:sp>
              <p:nvSpPr>
                <p:cNvPr id="48450" name="Freeform 8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51" name="Freeform 8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52" name="Oval 8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446" name="Group 90"/>
              <p:cNvGrpSpPr>
                <a:grpSpLocks/>
              </p:cNvGrpSpPr>
              <p:nvPr/>
            </p:nvGrpSpPr>
            <p:grpSpPr bwMode="auto">
              <a:xfrm>
                <a:off x="2104" y="960"/>
                <a:ext cx="144" cy="400"/>
                <a:chOff x="1656" y="960"/>
                <a:chExt cx="144" cy="400"/>
              </a:xfrm>
            </p:grpSpPr>
            <p:sp>
              <p:nvSpPr>
                <p:cNvPr id="48447" name="Freeform 9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48" name="Freeform 9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49" name="Oval 9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48142" name="Group 94"/>
            <p:cNvGrpSpPr>
              <a:grpSpLocks/>
            </p:cNvGrpSpPr>
            <p:nvPr/>
          </p:nvGrpSpPr>
          <p:grpSpPr bwMode="auto">
            <a:xfrm>
              <a:off x="2088" y="1710"/>
              <a:ext cx="401" cy="298"/>
              <a:chOff x="1656" y="960"/>
              <a:chExt cx="592" cy="400"/>
            </a:xfrm>
          </p:grpSpPr>
          <p:grpSp>
            <p:nvGrpSpPr>
              <p:cNvPr id="48427" name="Group 95"/>
              <p:cNvGrpSpPr>
                <a:grpSpLocks/>
              </p:cNvGrpSpPr>
              <p:nvPr/>
            </p:nvGrpSpPr>
            <p:grpSpPr bwMode="auto">
              <a:xfrm>
                <a:off x="1656" y="960"/>
                <a:ext cx="144" cy="400"/>
                <a:chOff x="1656" y="960"/>
                <a:chExt cx="144" cy="400"/>
              </a:xfrm>
            </p:grpSpPr>
            <p:sp>
              <p:nvSpPr>
                <p:cNvPr id="48440" name="Freeform 9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41" name="Freeform 9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42" name="Oval 9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428" name="Group 99"/>
              <p:cNvGrpSpPr>
                <a:grpSpLocks/>
              </p:cNvGrpSpPr>
              <p:nvPr/>
            </p:nvGrpSpPr>
            <p:grpSpPr bwMode="auto">
              <a:xfrm>
                <a:off x="1808" y="960"/>
                <a:ext cx="144" cy="400"/>
                <a:chOff x="1656" y="960"/>
                <a:chExt cx="144" cy="400"/>
              </a:xfrm>
            </p:grpSpPr>
            <p:sp>
              <p:nvSpPr>
                <p:cNvPr id="48437" name="Freeform 10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38" name="Freeform 10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39" name="Oval 10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429" name="Group 103"/>
              <p:cNvGrpSpPr>
                <a:grpSpLocks/>
              </p:cNvGrpSpPr>
              <p:nvPr/>
            </p:nvGrpSpPr>
            <p:grpSpPr bwMode="auto">
              <a:xfrm>
                <a:off x="1952" y="960"/>
                <a:ext cx="144" cy="400"/>
                <a:chOff x="1656" y="960"/>
                <a:chExt cx="144" cy="400"/>
              </a:xfrm>
            </p:grpSpPr>
            <p:sp>
              <p:nvSpPr>
                <p:cNvPr id="48434" name="Freeform 10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35" name="Freeform 10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36" name="Oval 10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430" name="Group 107"/>
              <p:cNvGrpSpPr>
                <a:grpSpLocks/>
              </p:cNvGrpSpPr>
              <p:nvPr/>
            </p:nvGrpSpPr>
            <p:grpSpPr bwMode="auto">
              <a:xfrm>
                <a:off x="2104" y="960"/>
                <a:ext cx="144" cy="400"/>
                <a:chOff x="1656" y="960"/>
                <a:chExt cx="144" cy="400"/>
              </a:xfrm>
            </p:grpSpPr>
            <p:sp>
              <p:nvSpPr>
                <p:cNvPr id="48431" name="Freeform 10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32" name="Freeform 10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33" name="Oval 11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48143" name="Group 111"/>
            <p:cNvGrpSpPr>
              <a:grpSpLocks/>
            </p:cNvGrpSpPr>
            <p:nvPr/>
          </p:nvGrpSpPr>
          <p:grpSpPr bwMode="auto">
            <a:xfrm>
              <a:off x="3696" y="1712"/>
              <a:ext cx="410" cy="600"/>
              <a:chOff x="3191" y="1344"/>
              <a:chExt cx="433" cy="675"/>
            </a:xfrm>
          </p:grpSpPr>
          <p:grpSp>
            <p:nvGrpSpPr>
              <p:cNvPr id="48393" name="Group 112"/>
              <p:cNvGrpSpPr>
                <a:grpSpLocks/>
              </p:cNvGrpSpPr>
              <p:nvPr/>
            </p:nvGrpSpPr>
            <p:grpSpPr bwMode="auto">
              <a:xfrm flipV="1">
                <a:off x="3199" y="1683"/>
                <a:ext cx="425" cy="336"/>
                <a:chOff x="1656" y="960"/>
                <a:chExt cx="592" cy="400"/>
              </a:xfrm>
            </p:grpSpPr>
            <p:grpSp>
              <p:nvGrpSpPr>
                <p:cNvPr id="48411" name="Group 113"/>
                <p:cNvGrpSpPr>
                  <a:grpSpLocks/>
                </p:cNvGrpSpPr>
                <p:nvPr/>
              </p:nvGrpSpPr>
              <p:grpSpPr bwMode="auto">
                <a:xfrm>
                  <a:off x="1656" y="960"/>
                  <a:ext cx="144" cy="400"/>
                  <a:chOff x="1656" y="960"/>
                  <a:chExt cx="144" cy="400"/>
                </a:xfrm>
              </p:grpSpPr>
              <p:sp>
                <p:nvSpPr>
                  <p:cNvPr id="48424" name="Freeform 11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25" name="Freeform 11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26" name="Oval 11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412" name="Group 117"/>
                <p:cNvGrpSpPr>
                  <a:grpSpLocks/>
                </p:cNvGrpSpPr>
                <p:nvPr/>
              </p:nvGrpSpPr>
              <p:grpSpPr bwMode="auto">
                <a:xfrm>
                  <a:off x="1808" y="960"/>
                  <a:ext cx="144" cy="400"/>
                  <a:chOff x="1656" y="960"/>
                  <a:chExt cx="144" cy="400"/>
                </a:xfrm>
              </p:grpSpPr>
              <p:sp>
                <p:nvSpPr>
                  <p:cNvPr id="48421" name="Freeform 11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22" name="Freeform 11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23" name="Oval 12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413" name="Group 121"/>
                <p:cNvGrpSpPr>
                  <a:grpSpLocks/>
                </p:cNvGrpSpPr>
                <p:nvPr/>
              </p:nvGrpSpPr>
              <p:grpSpPr bwMode="auto">
                <a:xfrm>
                  <a:off x="1952" y="960"/>
                  <a:ext cx="144" cy="400"/>
                  <a:chOff x="1656" y="960"/>
                  <a:chExt cx="144" cy="400"/>
                </a:xfrm>
              </p:grpSpPr>
              <p:sp>
                <p:nvSpPr>
                  <p:cNvPr id="48418" name="Freeform 12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19" name="Freeform 12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20" name="Oval 12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414" name="Group 125"/>
                <p:cNvGrpSpPr>
                  <a:grpSpLocks/>
                </p:cNvGrpSpPr>
                <p:nvPr/>
              </p:nvGrpSpPr>
              <p:grpSpPr bwMode="auto">
                <a:xfrm>
                  <a:off x="2104" y="960"/>
                  <a:ext cx="144" cy="400"/>
                  <a:chOff x="1656" y="960"/>
                  <a:chExt cx="144" cy="400"/>
                </a:xfrm>
              </p:grpSpPr>
              <p:sp>
                <p:nvSpPr>
                  <p:cNvPr id="48415" name="Freeform 12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16" name="Freeform 12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417" name="Oval 12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48394" name="Group 129"/>
              <p:cNvGrpSpPr>
                <a:grpSpLocks/>
              </p:cNvGrpSpPr>
              <p:nvPr/>
            </p:nvGrpSpPr>
            <p:grpSpPr bwMode="auto">
              <a:xfrm>
                <a:off x="3191" y="1344"/>
                <a:ext cx="424" cy="336"/>
                <a:chOff x="1656" y="960"/>
                <a:chExt cx="592" cy="400"/>
              </a:xfrm>
            </p:grpSpPr>
            <p:grpSp>
              <p:nvGrpSpPr>
                <p:cNvPr id="48395" name="Group 130"/>
                <p:cNvGrpSpPr>
                  <a:grpSpLocks/>
                </p:cNvGrpSpPr>
                <p:nvPr/>
              </p:nvGrpSpPr>
              <p:grpSpPr bwMode="auto">
                <a:xfrm>
                  <a:off x="1656" y="960"/>
                  <a:ext cx="144" cy="400"/>
                  <a:chOff x="1656" y="960"/>
                  <a:chExt cx="144" cy="400"/>
                </a:xfrm>
              </p:grpSpPr>
              <p:sp>
                <p:nvSpPr>
                  <p:cNvPr id="48408" name="Freeform 13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09" name="Freeform 13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10" name="Oval 13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396" name="Group 134"/>
                <p:cNvGrpSpPr>
                  <a:grpSpLocks/>
                </p:cNvGrpSpPr>
                <p:nvPr/>
              </p:nvGrpSpPr>
              <p:grpSpPr bwMode="auto">
                <a:xfrm>
                  <a:off x="1808" y="960"/>
                  <a:ext cx="144" cy="400"/>
                  <a:chOff x="1656" y="960"/>
                  <a:chExt cx="144" cy="400"/>
                </a:xfrm>
              </p:grpSpPr>
              <p:sp>
                <p:nvSpPr>
                  <p:cNvPr id="48405" name="Freeform 13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06" name="Freeform 13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07" name="Oval 13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397" name="Group 138"/>
                <p:cNvGrpSpPr>
                  <a:grpSpLocks/>
                </p:cNvGrpSpPr>
                <p:nvPr/>
              </p:nvGrpSpPr>
              <p:grpSpPr bwMode="auto">
                <a:xfrm>
                  <a:off x="1952" y="960"/>
                  <a:ext cx="144" cy="400"/>
                  <a:chOff x="1656" y="960"/>
                  <a:chExt cx="144" cy="400"/>
                </a:xfrm>
              </p:grpSpPr>
              <p:sp>
                <p:nvSpPr>
                  <p:cNvPr id="48402" name="Freeform 13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03" name="Freeform 14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04" name="Oval 14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398" name="Group 142"/>
                <p:cNvGrpSpPr>
                  <a:grpSpLocks/>
                </p:cNvGrpSpPr>
                <p:nvPr/>
              </p:nvGrpSpPr>
              <p:grpSpPr bwMode="auto">
                <a:xfrm>
                  <a:off x="2104" y="960"/>
                  <a:ext cx="144" cy="400"/>
                  <a:chOff x="1656" y="960"/>
                  <a:chExt cx="144" cy="400"/>
                </a:xfrm>
              </p:grpSpPr>
              <p:sp>
                <p:nvSpPr>
                  <p:cNvPr id="48399" name="Freeform 14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00" name="Freeform 14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401" name="Oval 14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grpSp>
          <p:nvGrpSpPr>
            <p:cNvPr id="48144" name="Group 146"/>
            <p:cNvGrpSpPr>
              <a:grpSpLocks/>
            </p:cNvGrpSpPr>
            <p:nvPr/>
          </p:nvGrpSpPr>
          <p:grpSpPr bwMode="auto">
            <a:xfrm flipV="1">
              <a:off x="4899" y="2014"/>
              <a:ext cx="402" cy="298"/>
              <a:chOff x="1656" y="960"/>
              <a:chExt cx="592" cy="400"/>
            </a:xfrm>
          </p:grpSpPr>
          <p:grpSp>
            <p:nvGrpSpPr>
              <p:cNvPr id="48377" name="Group 147"/>
              <p:cNvGrpSpPr>
                <a:grpSpLocks/>
              </p:cNvGrpSpPr>
              <p:nvPr/>
            </p:nvGrpSpPr>
            <p:grpSpPr bwMode="auto">
              <a:xfrm>
                <a:off x="1656" y="960"/>
                <a:ext cx="144" cy="400"/>
                <a:chOff x="1656" y="960"/>
                <a:chExt cx="144" cy="400"/>
              </a:xfrm>
            </p:grpSpPr>
            <p:sp>
              <p:nvSpPr>
                <p:cNvPr id="48390" name="Freeform 14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91" name="Freeform 14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92" name="Oval 15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378" name="Group 151"/>
              <p:cNvGrpSpPr>
                <a:grpSpLocks/>
              </p:cNvGrpSpPr>
              <p:nvPr/>
            </p:nvGrpSpPr>
            <p:grpSpPr bwMode="auto">
              <a:xfrm>
                <a:off x="1808" y="960"/>
                <a:ext cx="144" cy="400"/>
                <a:chOff x="1656" y="960"/>
                <a:chExt cx="144" cy="400"/>
              </a:xfrm>
            </p:grpSpPr>
            <p:sp>
              <p:nvSpPr>
                <p:cNvPr id="48387" name="Freeform 15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88" name="Freeform 15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89" name="Oval 15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379" name="Group 155"/>
              <p:cNvGrpSpPr>
                <a:grpSpLocks/>
              </p:cNvGrpSpPr>
              <p:nvPr/>
            </p:nvGrpSpPr>
            <p:grpSpPr bwMode="auto">
              <a:xfrm>
                <a:off x="1952" y="960"/>
                <a:ext cx="144" cy="400"/>
                <a:chOff x="1656" y="960"/>
                <a:chExt cx="144" cy="400"/>
              </a:xfrm>
            </p:grpSpPr>
            <p:sp>
              <p:nvSpPr>
                <p:cNvPr id="48384" name="Freeform 15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85" name="Freeform 15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86" name="Oval 15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380" name="Group 159"/>
              <p:cNvGrpSpPr>
                <a:grpSpLocks/>
              </p:cNvGrpSpPr>
              <p:nvPr/>
            </p:nvGrpSpPr>
            <p:grpSpPr bwMode="auto">
              <a:xfrm>
                <a:off x="2104" y="960"/>
                <a:ext cx="144" cy="400"/>
                <a:chOff x="1656" y="960"/>
                <a:chExt cx="144" cy="400"/>
              </a:xfrm>
            </p:grpSpPr>
            <p:sp>
              <p:nvSpPr>
                <p:cNvPr id="48381" name="Freeform 16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82" name="Freeform 16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83" name="Oval 16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48145" name="Group 163"/>
            <p:cNvGrpSpPr>
              <a:grpSpLocks/>
            </p:cNvGrpSpPr>
            <p:nvPr/>
          </p:nvGrpSpPr>
          <p:grpSpPr bwMode="auto">
            <a:xfrm>
              <a:off x="4892" y="1712"/>
              <a:ext cx="400" cy="299"/>
              <a:chOff x="1656" y="960"/>
              <a:chExt cx="592" cy="400"/>
            </a:xfrm>
          </p:grpSpPr>
          <p:grpSp>
            <p:nvGrpSpPr>
              <p:cNvPr id="48361" name="Group 164"/>
              <p:cNvGrpSpPr>
                <a:grpSpLocks/>
              </p:cNvGrpSpPr>
              <p:nvPr/>
            </p:nvGrpSpPr>
            <p:grpSpPr bwMode="auto">
              <a:xfrm>
                <a:off x="1656" y="960"/>
                <a:ext cx="144" cy="400"/>
                <a:chOff x="1656" y="960"/>
                <a:chExt cx="144" cy="400"/>
              </a:xfrm>
            </p:grpSpPr>
            <p:sp>
              <p:nvSpPr>
                <p:cNvPr id="48374" name="Freeform 16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75" name="Freeform 16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76" name="Oval 16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362" name="Group 168"/>
              <p:cNvGrpSpPr>
                <a:grpSpLocks/>
              </p:cNvGrpSpPr>
              <p:nvPr/>
            </p:nvGrpSpPr>
            <p:grpSpPr bwMode="auto">
              <a:xfrm>
                <a:off x="1808" y="960"/>
                <a:ext cx="144" cy="400"/>
                <a:chOff x="1656" y="960"/>
                <a:chExt cx="144" cy="400"/>
              </a:xfrm>
            </p:grpSpPr>
            <p:sp>
              <p:nvSpPr>
                <p:cNvPr id="48371" name="Freeform 16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72" name="Freeform 17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73" name="Oval 17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363" name="Group 172"/>
              <p:cNvGrpSpPr>
                <a:grpSpLocks/>
              </p:cNvGrpSpPr>
              <p:nvPr/>
            </p:nvGrpSpPr>
            <p:grpSpPr bwMode="auto">
              <a:xfrm>
                <a:off x="1952" y="960"/>
                <a:ext cx="144" cy="400"/>
                <a:chOff x="1656" y="960"/>
                <a:chExt cx="144" cy="400"/>
              </a:xfrm>
            </p:grpSpPr>
            <p:sp>
              <p:nvSpPr>
                <p:cNvPr id="48368" name="Freeform 17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69" name="Freeform 17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70" name="Oval 17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364" name="Group 176"/>
              <p:cNvGrpSpPr>
                <a:grpSpLocks/>
              </p:cNvGrpSpPr>
              <p:nvPr/>
            </p:nvGrpSpPr>
            <p:grpSpPr bwMode="auto">
              <a:xfrm>
                <a:off x="2104" y="960"/>
                <a:ext cx="144" cy="400"/>
                <a:chOff x="1656" y="960"/>
                <a:chExt cx="144" cy="400"/>
              </a:xfrm>
            </p:grpSpPr>
            <p:sp>
              <p:nvSpPr>
                <p:cNvPr id="48365" name="Freeform 17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66" name="Freeform 17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67" name="Oval 17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48146" name="Group 77"/>
            <p:cNvGrpSpPr>
              <a:grpSpLocks/>
            </p:cNvGrpSpPr>
            <p:nvPr/>
          </p:nvGrpSpPr>
          <p:grpSpPr bwMode="auto">
            <a:xfrm flipV="1">
              <a:off x="1674" y="2014"/>
              <a:ext cx="402" cy="298"/>
              <a:chOff x="1656" y="960"/>
              <a:chExt cx="592" cy="400"/>
            </a:xfrm>
          </p:grpSpPr>
          <p:grpSp>
            <p:nvGrpSpPr>
              <p:cNvPr id="48345" name="Group 78"/>
              <p:cNvGrpSpPr>
                <a:grpSpLocks/>
              </p:cNvGrpSpPr>
              <p:nvPr/>
            </p:nvGrpSpPr>
            <p:grpSpPr bwMode="auto">
              <a:xfrm>
                <a:off x="1656" y="960"/>
                <a:ext cx="144" cy="400"/>
                <a:chOff x="1656" y="960"/>
                <a:chExt cx="144" cy="400"/>
              </a:xfrm>
            </p:grpSpPr>
            <p:sp>
              <p:nvSpPr>
                <p:cNvPr id="48358" name="Freeform 7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59" name="Freeform 8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60" name="Oval 8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346" name="Group 82"/>
              <p:cNvGrpSpPr>
                <a:grpSpLocks/>
              </p:cNvGrpSpPr>
              <p:nvPr/>
            </p:nvGrpSpPr>
            <p:grpSpPr bwMode="auto">
              <a:xfrm>
                <a:off x="1808" y="960"/>
                <a:ext cx="144" cy="400"/>
                <a:chOff x="1656" y="960"/>
                <a:chExt cx="144" cy="400"/>
              </a:xfrm>
            </p:grpSpPr>
            <p:sp>
              <p:nvSpPr>
                <p:cNvPr id="48355" name="Freeform 8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56" name="Freeform 8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57" name="Oval 8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347" name="Group 86"/>
              <p:cNvGrpSpPr>
                <a:grpSpLocks/>
              </p:cNvGrpSpPr>
              <p:nvPr/>
            </p:nvGrpSpPr>
            <p:grpSpPr bwMode="auto">
              <a:xfrm>
                <a:off x="1952" y="960"/>
                <a:ext cx="144" cy="400"/>
                <a:chOff x="1656" y="960"/>
                <a:chExt cx="144" cy="400"/>
              </a:xfrm>
            </p:grpSpPr>
            <p:sp>
              <p:nvSpPr>
                <p:cNvPr id="48352" name="Freeform 8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53" name="Freeform 8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54" name="Oval 8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348" name="Group 90"/>
              <p:cNvGrpSpPr>
                <a:grpSpLocks/>
              </p:cNvGrpSpPr>
              <p:nvPr/>
            </p:nvGrpSpPr>
            <p:grpSpPr bwMode="auto">
              <a:xfrm>
                <a:off x="2104" y="960"/>
                <a:ext cx="144" cy="400"/>
                <a:chOff x="1656" y="960"/>
                <a:chExt cx="144" cy="400"/>
              </a:xfrm>
            </p:grpSpPr>
            <p:sp>
              <p:nvSpPr>
                <p:cNvPr id="48349" name="Freeform 9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50" name="Freeform 9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51" name="Oval 9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48147" name="Group 94"/>
            <p:cNvGrpSpPr>
              <a:grpSpLocks/>
            </p:cNvGrpSpPr>
            <p:nvPr/>
          </p:nvGrpSpPr>
          <p:grpSpPr bwMode="auto">
            <a:xfrm>
              <a:off x="1667" y="1712"/>
              <a:ext cx="401" cy="299"/>
              <a:chOff x="1656" y="960"/>
              <a:chExt cx="592" cy="400"/>
            </a:xfrm>
          </p:grpSpPr>
          <p:grpSp>
            <p:nvGrpSpPr>
              <p:cNvPr id="48329" name="Group 95"/>
              <p:cNvGrpSpPr>
                <a:grpSpLocks/>
              </p:cNvGrpSpPr>
              <p:nvPr/>
            </p:nvGrpSpPr>
            <p:grpSpPr bwMode="auto">
              <a:xfrm>
                <a:off x="1656" y="960"/>
                <a:ext cx="144" cy="400"/>
                <a:chOff x="1656" y="960"/>
                <a:chExt cx="144" cy="400"/>
              </a:xfrm>
            </p:grpSpPr>
            <p:sp>
              <p:nvSpPr>
                <p:cNvPr id="48342" name="Freeform 9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43" name="Freeform 9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44" name="Oval 9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330" name="Group 99"/>
              <p:cNvGrpSpPr>
                <a:grpSpLocks/>
              </p:cNvGrpSpPr>
              <p:nvPr/>
            </p:nvGrpSpPr>
            <p:grpSpPr bwMode="auto">
              <a:xfrm>
                <a:off x="1808" y="960"/>
                <a:ext cx="144" cy="400"/>
                <a:chOff x="1656" y="960"/>
                <a:chExt cx="144" cy="400"/>
              </a:xfrm>
            </p:grpSpPr>
            <p:sp>
              <p:nvSpPr>
                <p:cNvPr id="48339" name="Freeform 10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40" name="Freeform 10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41" name="Oval 10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331" name="Group 103"/>
              <p:cNvGrpSpPr>
                <a:grpSpLocks/>
              </p:cNvGrpSpPr>
              <p:nvPr/>
            </p:nvGrpSpPr>
            <p:grpSpPr bwMode="auto">
              <a:xfrm>
                <a:off x="1952" y="960"/>
                <a:ext cx="144" cy="400"/>
                <a:chOff x="1656" y="960"/>
                <a:chExt cx="144" cy="400"/>
              </a:xfrm>
            </p:grpSpPr>
            <p:sp>
              <p:nvSpPr>
                <p:cNvPr id="48336" name="Freeform 10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37" name="Freeform 10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38" name="Oval 10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332" name="Group 107"/>
              <p:cNvGrpSpPr>
                <a:grpSpLocks/>
              </p:cNvGrpSpPr>
              <p:nvPr/>
            </p:nvGrpSpPr>
            <p:grpSpPr bwMode="auto">
              <a:xfrm>
                <a:off x="2104" y="960"/>
                <a:ext cx="144" cy="400"/>
                <a:chOff x="1656" y="960"/>
                <a:chExt cx="144" cy="400"/>
              </a:xfrm>
            </p:grpSpPr>
            <p:sp>
              <p:nvSpPr>
                <p:cNvPr id="48333" name="Freeform 10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34" name="Freeform 10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35" name="Oval 11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48148" name="Group 77"/>
            <p:cNvGrpSpPr>
              <a:grpSpLocks/>
            </p:cNvGrpSpPr>
            <p:nvPr/>
          </p:nvGrpSpPr>
          <p:grpSpPr bwMode="auto">
            <a:xfrm flipV="1">
              <a:off x="2891" y="2014"/>
              <a:ext cx="402" cy="298"/>
              <a:chOff x="1656" y="960"/>
              <a:chExt cx="592" cy="400"/>
            </a:xfrm>
          </p:grpSpPr>
          <p:grpSp>
            <p:nvGrpSpPr>
              <p:cNvPr id="48313" name="Group 78"/>
              <p:cNvGrpSpPr>
                <a:grpSpLocks/>
              </p:cNvGrpSpPr>
              <p:nvPr/>
            </p:nvGrpSpPr>
            <p:grpSpPr bwMode="auto">
              <a:xfrm>
                <a:off x="1656" y="960"/>
                <a:ext cx="144" cy="400"/>
                <a:chOff x="1656" y="960"/>
                <a:chExt cx="144" cy="400"/>
              </a:xfrm>
            </p:grpSpPr>
            <p:sp>
              <p:nvSpPr>
                <p:cNvPr id="48326" name="Freeform 7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27" name="Freeform 8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28" name="Oval 8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314" name="Group 82"/>
              <p:cNvGrpSpPr>
                <a:grpSpLocks/>
              </p:cNvGrpSpPr>
              <p:nvPr/>
            </p:nvGrpSpPr>
            <p:grpSpPr bwMode="auto">
              <a:xfrm>
                <a:off x="1808" y="960"/>
                <a:ext cx="144" cy="400"/>
                <a:chOff x="1656" y="960"/>
                <a:chExt cx="144" cy="400"/>
              </a:xfrm>
            </p:grpSpPr>
            <p:sp>
              <p:nvSpPr>
                <p:cNvPr id="48323" name="Freeform 8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24" name="Freeform 8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25" name="Oval 8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315" name="Group 86"/>
              <p:cNvGrpSpPr>
                <a:grpSpLocks/>
              </p:cNvGrpSpPr>
              <p:nvPr/>
            </p:nvGrpSpPr>
            <p:grpSpPr bwMode="auto">
              <a:xfrm>
                <a:off x="1952" y="960"/>
                <a:ext cx="144" cy="400"/>
                <a:chOff x="1656" y="960"/>
                <a:chExt cx="144" cy="400"/>
              </a:xfrm>
            </p:grpSpPr>
            <p:sp>
              <p:nvSpPr>
                <p:cNvPr id="48320" name="Freeform 8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21" name="Freeform 8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22" name="Oval 8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316" name="Group 90"/>
              <p:cNvGrpSpPr>
                <a:grpSpLocks/>
              </p:cNvGrpSpPr>
              <p:nvPr/>
            </p:nvGrpSpPr>
            <p:grpSpPr bwMode="auto">
              <a:xfrm>
                <a:off x="2104" y="960"/>
                <a:ext cx="144" cy="400"/>
                <a:chOff x="1656" y="960"/>
                <a:chExt cx="144" cy="400"/>
              </a:xfrm>
            </p:grpSpPr>
            <p:sp>
              <p:nvSpPr>
                <p:cNvPr id="48317" name="Freeform 9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18" name="Freeform 9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319" name="Oval 9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48149" name="Group 94"/>
            <p:cNvGrpSpPr>
              <a:grpSpLocks/>
            </p:cNvGrpSpPr>
            <p:nvPr/>
          </p:nvGrpSpPr>
          <p:grpSpPr bwMode="auto">
            <a:xfrm>
              <a:off x="2884" y="1712"/>
              <a:ext cx="401" cy="299"/>
              <a:chOff x="1656" y="960"/>
              <a:chExt cx="592" cy="400"/>
            </a:xfrm>
          </p:grpSpPr>
          <p:grpSp>
            <p:nvGrpSpPr>
              <p:cNvPr id="48297" name="Group 95"/>
              <p:cNvGrpSpPr>
                <a:grpSpLocks/>
              </p:cNvGrpSpPr>
              <p:nvPr/>
            </p:nvGrpSpPr>
            <p:grpSpPr bwMode="auto">
              <a:xfrm>
                <a:off x="1656" y="960"/>
                <a:ext cx="144" cy="400"/>
                <a:chOff x="1656" y="960"/>
                <a:chExt cx="144" cy="400"/>
              </a:xfrm>
            </p:grpSpPr>
            <p:sp>
              <p:nvSpPr>
                <p:cNvPr id="48310" name="Freeform 9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11" name="Freeform 9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12" name="Oval 9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298" name="Group 99"/>
              <p:cNvGrpSpPr>
                <a:grpSpLocks/>
              </p:cNvGrpSpPr>
              <p:nvPr/>
            </p:nvGrpSpPr>
            <p:grpSpPr bwMode="auto">
              <a:xfrm>
                <a:off x="1808" y="960"/>
                <a:ext cx="144" cy="400"/>
                <a:chOff x="1656" y="960"/>
                <a:chExt cx="144" cy="400"/>
              </a:xfrm>
            </p:grpSpPr>
            <p:sp>
              <p:nvSpPr>
                <p:cNvPr id="48307" name="Freeform 10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08" name="Freeform 10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09" name="Oval 10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299" name="Group 103"/>
              <p:cNvGrpSpPr>
                <a:grpSpLocks/>
              </p:cNvGrpSpPr>
              <p:nvPr/>
            </p:nvGrpSpPr>
            <p:grpSpPr bwMode="auto">
              <a:xfrm>
                <a:off x="1952" y="960"/>
                <a:ext cx="144" cy="400"/>
                <a:chOff x="1656" y="960"/>
                <a:chExt cx="144" cy="400"/>
              </a:xfrm>
            </p:grpSpPr>
            <p:sp>
              <p:nvSpPr>
                <p:cNvPr id="48304" name="Freeform 10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05" name="Freeform 10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06" name="Oval 10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300" name="Group 107"/>
              <p:cNvGrpSpPr>
                <a:grpSpLocks/>
              </p:cNvGrpSpPr>
              <p:nvPr/>
            </p:nvGrpSpPr>
            <p:grpSpPr bwMode="auto">
              <a:xfrm>
                <a:off x="2104" y="960"/>
                <a:ext cx="144" cy="400"/>
                <a:chOff x="1656" y="960"/>
                <a:chExt cx="144" cy="400"/>
              </a:xfrm>
            </p:grpSpPr>
            <p:sp>
              <p:nvSpPr>
                <p:cNvPr id="48301" name="Freeform 10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02" name="Freeform 10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303" name="Oval 11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48150" name="Group 77"/>
            <p:cNvGrpSpPr>
              <a:grpSpLocks/>
            </p:cNvGrpSpPr>
            <p:nvPr/>
          </p:nvGrpSpPr>
          <p:grpSpPr bwMode="auto">
            <a:xfrm flipV="1">
              <a:off x="1257" y="2014"/>
              <a:ext cx="402" cy="298"/>
              <a:chOff x="1656" y="960"/>
              <a:chExt cx="592" cy="400"/>
            </a:xfrm>
          </p:grpSpPr>
          <p:grpSp>
            <p:nvGrpSpPr>
              <p:cNvPr id="48281" name="Group 78"/>
              <p:cNvGrpSpPr>
                <a:grpSpLocks/>
              </p:cNvGrpSpPr>
              <p:nvPr/>
            </p:nvGrpSpPr>
            <p:grpSpPr bwMode="auto">
              <a:xfrm>
                <a:off x="1656" y="960"/>
                <a:ext cx="144" cy="400"/>
                <a:chOff x="1656" y="960"/>
                <a:chExt cx="144" cy="400"/>
              </a:xfrm>
            </p:grpSpPr>
            <p:sp>
              <p:nvSpPr>
                <p:cNvPr id="48294" name="Freeform 7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95" name="Freeform 8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96" name="Oval 8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282" name="Group 82"/>
              <p:cNvGrpSpPr>
                <a:grpSpLocks/>
              </p:cNvGrpSpPr>
              <p:nvPr/>
            </p:nvGrpSpPr>
            <p:grpSpPr bwMode="auto">
              <a:xfrm>
                <a:off x="1808" y="960"/>
                <a:ext cx="144" cy="400"/>
                <a:chOff x="1656" y="960"/>
                <a:chExt cx="144" cy="400"/>
              </a:xfrm>
            </p:grpSpPr>
            <p:sp>
              <p:nvSpPr>
                <p:cNvPr id="48291" name="Freeform 8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92" name="Freeform 8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93" name="Oval 8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283" name="Group 86"/>
              <p:cNvGrpSpPr>
                <a:grpSpLocks/>
              </p:cNvGrpSpPr>
              <p:nvPr/>
            </p:nvGrpSpPr>
            <p:grpSpPr bwMode="auto">
              <a:xfrm>
                <a:off x="1952" y="960"/>
                <a:ext cx="144" cy="400"/>
                <a:chOff x="1656" y="960"/>
                <a:chExt cx="144" cy="400"/>
              </a:xfrm>
            </p:grpSpPr>
            <p:sp>
              <p:nvSpPr>
                <p:cNvPr id="48288" name="Freeform 8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89" name="Freeform 8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90" name="Oval 8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284" name="Group 90"/>
              <p:cNvGrpSpPr>
                <a:grpSpLocks/>
              </p:cNvGrpSpPr>
              <p:nvPr/>
            </p:nvGrpSpPr>
            <p:grpSpPr bwMode="auto">
              <a:xfrm>
                <a:off x="2104" y="960"/>
                <a:ext cx="144" cy="400"/>
                <a:chOff x="1656" y="960"/>
                <a:chExt cx="144" cy="400"/>
              </a:xfrm>
            </p:grpSpPr>
            <p:sp>
              <p:nvSpPr>
                <p:cNvPr id="48285" name="Freeform 9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86" name="Freeform 9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87" name="Oval 9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48151" name="Group 94"/>
            <p:cNvGrpSpPr>
              <a:grpSpLocks/>
            </p:cNvGrpSpPr>
            <p:nvPr/>
          </p:nvGrpSpPr>
          <p:grpSpPr bwMode="auto">
            <a:xfrm>
              <a:off x="1250" y="1712"/>
              <a:ext cx="401" cy="299"/>
              <a:chOff x="1656" y="960"/>
              <a:chExt cx="592" cy="400"/>
            </a:xfrm>
          </p:grpSpPr>
          <p:grpSp>
            <p:nvGrpSpPr>
              <p:cNvPr id="48265" name="Group 95"/>
              <p:cNvGrpSpPr>
                <a:grpSpLocks/>
              </p:cNvGrpSpPr>
              <p:nvPr/>
            </p:nvGrpSpPr>
            <p:grpSpPr bwMode="auto">
              <a:xfrm>
                <a:off x="1656" y="960"/>
                <a:ext cx="144" cy="400"/>
                <a:chOff x="1656" y="960"/>
                <a:chExt cx="144" cy="400"/>
              </a:xfrm>
            </p:grpSpPr>
            <p:sp>
              <p:nvSpPr>
                <p:cNvPr id="48278" name="Freeform 9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79" name="Freeform 9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80" name="Oval 9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266" name="Group 99"/>
              <p:cNvGrpSpPr>
                <a:grpSpLocks/>
              </p:cNvGrpSpPr>
              <p:nvPr/>
            </p:nvGrpSpPr>
            <p:grpSpPr bwMode="auto">
              <a:xfrm>
                <a:off x="1808" y="960"/>
                <a:ext cx="144" cy="400"/>
                <a:chOff x="1656" y="960"/>
                <a:chExt cx="144" cy="400"/>
              </a:xfrm>
            </p:grpSpPr>
            <p:sp>
              <p:nvSpPr>
                <p:cNvPr id="48275" name="Freeform 10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76" name="Freeform 10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77" name="Oval 10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267" name="Group 103"/>
              <p:cNvGrpSpPr>
                <a:grpSpLocks/>
              </p:cNvGrpSpPr>
              <p:nvPr/>
            </p:nvGrpSpPr>
            <p:grpSpPr bwMode="auto">
              <a:xfrm>
                <a:off x="1952" y="960"/>
                <a:ext cx="144" cy="400"/>
                <a:chOff x="1656" y="960"/>
                <a:chExt cx="144" cy="400"/>
              </a:xfrm>
            </p:grpSpPr>
            <p:sp>
              <p:nvSpPr>
                <p:cNvPr id="48272" name="Freeform 10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73" name="Freeform 10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74" name="Oval 10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268" name="Group 107"/>
              <p:cNvGrpSpPr>
                <a:grpSpLocks/>
              </p:cNvGrpSpPr>
              <p:nvPr/>
            </p:nvGrpSpPr>
            <p:grpSpPr bwMode="auto">
              <a:xfrm>
                <a:off x="2104" y="960"/>
                <a:ext cx="144" cy="400"/>
                <a:chOff x="1656" y="960"/>
                <a:chExt cx="144" cy="400"/>
              </a:xfrm>
            </p:grpSpPr>
            <p:sp>
              <p:nvSpPr>
                <p:cNvPr id="48269" name="Freeform 10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70" name="Freeform 10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71" name="Oval 11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48152" name="Group 77"/>
            <p:cNvGrpSpPr>
              <a:grpSpLocks/>
            </p:cNvGrpSpPr>
            <p:nvPr/>
          </p:nvGrpSpPr>
          <p:grpSpPr bwMode="auto">
            <a:xfrm flipV="1">
              <a:off x="4476" y="2014"/>
              <a:ext cx="402" cy="298"/>
              <a:chOff x="1656" y="960"/>
              <a:chExt cx="592" cy="400"/>
            </a:xfrm>
          </p:grpSpPr>
          <p:grpSp>
            <p:nvGrpSpPr>
              <p:cNvPr id="48249" name="Group 78"/>
              <p:cNvGrpSpPr>
                <a:grpSpLocks/>
              </p:cNvGrpSpPr>
              <p:nvPr/>
            </p:nvGrpSpPr>
            <p:grpSpPr bwMode="auto">
              <a:xfrm>
                <a:off x="1656" y="960"/>
                <a:ext cx="144" cy="400"/>
                <a:chOff x="1656" y="960"/>
                <a:chExt cx="144" cy="400"/>
              </a:xfrm>
            </p:grpSpPr>
            <p:sp>
              <p:nvSpPr>
                <p:cNvPr id="48262" name="Freeform 7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63" name="Freeform 8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64" name="Oval 8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250" name="Group 82"/>
              <p:cNvGrpSpPr>
                <a:grpSpLocks/>
              </p:cNvGrpSpPr>
              <p:nvPr/>
            </p:nvGrpSpPr>
            <p:grpSpPr bwMode="auto">
              <a:xfrm>
                <a:off x="1808" y="960"/>
                <a:ext cx="144" cy="400"/>
                <a:chOff x="1656" y="960"/>
                <a:chExt cx="144" cy="400"/>
              </a:xfrm>
            </p:grpSpPr>
            <p:sp>
              <p:nvSpPr>
                <p:cNvPr id="48259" name="Freeform 8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60" name="Freeform 8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61" name="Oval 8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251" name="Group 86"/>
              <p:cNvGrpSpPr>
                <a:grpSpLocks/>
              </p:cNvGrpSpPr>
              <p:nvPr/>
            </p:nvGrpSpPr>
            <p:grpSpPr bwMode="auto">
              <a:xfrm>
                <a:off x="1952" y="960"/>
                <a:ext cx="144" cy="400"/>
                <a:chOff x="1656" y="960"/>
                <a:chExt cx="144" cy="400"/>
              </a:xfrm>
            </p:grpSpPr>
            <p:sp>
              <p:nvSpPr>
                <p:cNvPr id="48256" name="Freeform 8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57" name="Freeform 8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58" name="Oval 8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252" name="Group 90"/>
              <p:cNvGrpSpPr>
                <a:grpSpLocks/>
              </p:cNvGrpSpPr>
              <p:nvPr/>
            </p:nvGrpSpPr>
            <p:grpSpPr bwMode="auto">
              <a:xfrm>
                <a:off x="2104" y="960"/>
                <a:ext cx="144" cy="400"/>
                <a:chOff x="1656" y="960"/>
                <a:chExt cx="144" cy="400"/>
              </a:xfrm>
            </p:grpSpPr>
            <p:sp>
              <p:nvSpPr>
                <p:cNvPr id="48253" name="Freeform 9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54" name="Freeform 9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55" name="Oval 9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48153" name="Group 94"/>
            <p:cNvGrpSpPr>
              <a:grpSpLocks/>
            </p:cNvGrpSpPr>
            <p:nvPr/>
          </p:nvGrpSpPr>
          <p:grpSpPr bwMode="auto">
            <a:xfrm>
              <a:off x="4469" y="1712"/>
              <a:ext cx="401" cy="299"/>
              <a:chOff x="1656" y="960"/>
              <a:chExt cx="592" cy="400"/>
            </a:xfrm>
          </p:grpSpPr>
          <p:grpSp>
            <p:nvGrpSpPr>
              <p:cNvPr id="48233" name="Group 95"/>
              <p:cNvGrpSpPr>
                <a:grpSpLocks/>
              </p:cNvGrpSpPr>
              <p:nvPr/>
            </p:nvGrpSpPr>
            <p:grpSpPr bwMode="auto">
              <a:xfrm>
                <a:off x="1656" y="960"/>
                <a:ext cx="144" cy="400"/>
                <a:chOff x="1656" y="960"/>
                <a:chExt cx="144" cy="400"/>
              </a:xfrm>
            </p:grpSpPr>
            <p:sp>
              <p:nvSpPr>
                <p:cNvPr id="48246" name="Freeform 9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47" name="Freeform 9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48" name="Oval 9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234" name="Group 99"/>
              <p:cNvGrpSpPr>
                <a:grpSpLocks/>
              </p:cNvGrpSpPr>
              <p:nvPr/>
            </p:nvGrpSpPr>
            <p:grpSpPr bwMode="auto">
              <a:xfrm>
                <a:off x="1808" y="960"/>
                <a:ext cx="144" cy="400"/>
                <a:chOff x="1656" y="960"/>
                <a:chExt cx="144" cy="400"/>
              </a:xfrm>
            </p:grpSpPr>
            <p:sp>
              <p:nvSpPr>
                <p:cNvPr id="48243" name="Freeform 10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44" name="Freeform 10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45" name="Oval 10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235" name="Group 103"/>
              <p:cNvGrpSpPr>
                <a:grpSpLocks/>
              </p:cNvGrpSpPr>
              <p:nvPr/>
            </p:nvGrpSpPr>
            <p:grpSpPr bwMode="auto">
              <a:xfrm>
                <a:off x="1952" y="960"/>
                <a:ext cx="144" cy="400"/>
                <a:chOff x="1656" y="960"/>
                <a:chExt cx="144" cy="400"/>
              </a:xfrm>
            </p:grpSpPr>
            <p:sp>
              <p:nvSpPr>
                <p:cNvPr id="48240" name="Freeform 10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41" name="Freeform 10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42" name="Oval 10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236" name="Group 107"/>
              <p:cNvGrpSpPr>
                <a:grpSpLocks/>
              </p:cNvGrpSpPr>
              <p:nvPr/>
            </p:nvGrpSpPr>
            <p:grpSpPr bwMode="auto">
              <a:xfrm>
                <a:off x="2104" y="960"/>
                <a:ext cx="144" cy="400"/>
                <a:chOff x="1656" y="960"/>
                <a:chExt cx="144" cy="400"/>
              </a:xfrm>
            </p:grpSpPr>
            <p:sp>
              <p:nvSpPr>
                <p:cNvPr id="48237" name="Freeform 10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38" name="Freeform 10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39" name="Oval 11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sp>
          <p:nvSpPr>
            <p:cNvPr id="48154" name="AutoShape 318"/>
            <p:cNvSpPr>
              <a:spLocks noChangeArrowheads="1"/>
            </p:cNvSpPr>
            <p:nvPr/>
          </p:nvSpPr>
          <p:spPr bwMode="auto">
            <a:xfrm>
              <a:off x="2521" y="1627"/>
              <a:ext cx="363" cy="725"/>
            </a:xfrm>
            <a:prstGeom prst="roundRect">
              <a:avLst>
                <a:gd name="adj" fmla="val 16667"/>
              </a:avLst>
            </a:prstGeom>
            <a:solidFill>
              <a:schemeClr val="accent1"/>
            </a:solidFill>
            <a:ln w="9525">
              <a:solidFill>
                <a:schemeClr val="tx1"/>
              </a:solidFill>
              <a:round/>
              <a:headEnd/>
              <a:tailEnd/>
            </a:ln>
          </p:spPr>
          <p:txBody>
            <a:bodyPr wrap="none" anchor="ctr"/>
            <a:lstStyle/>
            <a:p>
              <a:endParaRPr lang="en-US" sz="1800"/>
            </a:p>
          </p:txBody>
        </p:sp>
        <p:sp>
          <p:nvSpPr>
            <p:cNvPr id="48155" name="Oval 319"/>
            <p:cNvSpPr>
              <a:spLocks noChangeArrowheads="1"/>
            </p:cNvSpPr>
            <p:nvPr/>
          </p:nvSpPr>
          <p:spPr bwMode="auto">
            <a:xfrm>
              <a:off x="4077" y="1627"/>
              <a:ext cx="409" cy="725"/>
            </a:xfrm>
            <a:prstGeom prst="ellipse">
              <a:avLst/>
            </a:prstGeom>
            <a:solidFill>
              <a:schemeClr val="accent1"/>
            </a:solidFill>
            <a:ln w="9525">
              <a:solidFill>
                <a:schemeClr val="tx1"/>
              </a:solidFill>
              <a:round/>
              <a:headEnd/>
              <a:tailEnd/>
            </a:ln>
          </p:spPr>
          <p:txBody>
            <a:bodyPr wrap="none" anchor="ctr"/>
            <a:lstStyle/>
            <a:p>
              <a:endParaRPr lang="en-US" sz="1800"/>
            </a:p>
          </p:txBody>
        </p:sp>
        <p:sp>
          <p:nvSpPr>
            <p:cNvPr id="48156" name="Line 320"/>
            <p:cNvSpPr>
              <a:spLocks noChangeShapeType="1"/>
            </p:cNvSpPr>
            <p:nvPr/>
          </p:nvSpPr>
          <p:spPr bwMode="auto">
            <a:xfrm>
              <a:off x="1248" y="1403"/>
              <a:ext cx="2" cy="1419"/>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8157" name="Line 321"/>
            <p:cNvSpPr>
              <a:spLocks noChangeShapeType="1"/>
            </p:cNvSpPr>
            <p:nvPr/>
          </p:nvSpPr>
          <p:spPr bwMode="auto">
            <a:xfrm>
              <a:off x="2702" y="1371"/>
              <a:ext cx="0" cy="1451"/>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8158" name="Line 322"/>
            <p:cNvSpPr>
              <a:spLocks noChangeShapeType="1"/>
            </p:cNvSpPr>
            <p:nvPr/>
          </p:nvSpPr>
          <p:spPr bwMode="auto">
            <a:xfrm>
              <a:off x="4287" y="1414"/>
              <a:ext cx="0" cy="145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48159" name="AutoShape 323"/>
            <p:cNvSpPr>
              <a:spLocks noChangeArrowheads="1"/>
            </p:cNvSpPr>
            <p:nvPr/>
          </p:nvSpPr>
          <p:spPr bwMode="auto">
            <a:xfrm>
              <a:off x="1023" y="1030"/>
              <a:ext cx="136" cy="128"/>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48160" name="AutoShape 324"/>
            <p:cNvSpPr>
              <a:spLocks noChangeArrowheads="1"/>
            </p:cNvSpPr>
            <p:nvPr/>
          </p:nvSpPr>
          <p:spPr bwMode="auto">
            <a:xfrm>
              <a:off x="2339" y="1115"/>
              <a:ext cx="136" cy="128"/>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48161" name="AutoShape 325"/>
            <p:cNvSpPr>
              <a:spLocks noChangeArrowheads="1"/>
            </p:cNvSpPr>
            <p:nvPr/>
          </p:nvSpPr>
          <p:spPr bwMode="auto">
            <a:xfrm>
              <a:off x="4015" y="1158"/>
              <a:ext cx="91" cy="128"/>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48162" name="AutoShape 326"/>
            <p:cNvSpPr>
              <a:spLocks noChangeArrowheads="1"/>
            </p:cNvSpPr>
            <p:nvPr/>
          </p:nvSpPr>
          <p:spPr bwMode="auto">
            <a:xfrm>
              <a:off x="4333" y="1158"/>
              <a:ext cx="90" cy="128"/>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48163" name="AutoShape 327"/>
            <p:cNvSpPr>
              <a:spLocks noChangeArrowheads="1"/>
            </p:cNvSpPr>
            <p:nvPr/>
          </p:nvSpPr>
          <p:spPr bwMode="auto">
            <a:xfrm>
              <a:off x="4196" y="944"/>
              <a:ext cx="91" cy="128"/>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48164" name="AutoShape 328"/>
            <p:cNvSpPr>
              <a:spLocks noChangeArrowheads="1"/>
            </p:cNvSpPr>
            <p:nvPr/>
          </p:nvSpPr>
          <p:spPr bwMode="auto">
            <a:xfrm>
              <a:off x="2532" y="1008"/>
              <a:ext cx="136" cy="128"/>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48165" name="AutoShape 329"/>
            <p:cNvSpPr>
              <a:spLocks noChangeArrowheads="1"/>
            </p:cNvSpPr>
            <p:nvPr/>
          </p:nvSpPr>
          <p:spPr bwMode="auto">
            <a:xfrm>
              <a:off x="2509" y="1200"/>
              <a:ext cx="136" cy="128"/>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48166" name="AutoShape 330"/>
            <p:cNvSpPr>
              <a:spLocks noChangeArrowheads="1"/>
            </p:cNvSpPr>
            <p:nvPr/>
          </p:nvSpPr>
          <p:spPr bwMode="auto">
            <a:xfrm>
              <a:off x="2702" y="1094"/>
              <a:ext cx="136" cy="128"/>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48167" name="AutoShape 331"/>
            <p:cNvSpPr>
              <a:spLocks noChangeArrowheads="1"/>
            </p:cNvSpPr>
            <p:nvPr/>
          </p:nvSpPr>
          <p:spPr bwMode="auto">
            <a:xfrm>
              <a:off x="2248" y="902"/>
              <a:ext cx="136" cy="128"/>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48168" name="AutoShape 332"/>
            <p:cNvSpPr>
              <a:spLocks noChangeArrowheads="1"/>
            </p:cNvSpPr>
            <p:nvPr/>
          </p:nvSpPr>
          <p:spPr bwMode="auto">
            <a:xfrm>
              <a:off x="2441" y="795"/>
              <a:ext cx="136" cy="128"/>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48169" name="AutoShape 333"/>
            <p:cNvSpPr>
              <a:spLocks noChangeArrowheads="1"/>
            </p:cNvSpPr>
            <p:nvPr/>
          </p:nvSpPr>
          <p:spPr bwMode="auto">
            <a:xfrm>
              <a:off x="2691" y="838"/>
              <a:ext cx="136" cy="128"/>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48170" name="AutoShape 334"/>
            <p:cNvSpPr>
              <a:spLocks noChangeArrowheads="1"/>
            </p:cNvSpPr>
            <p:nvPr/>
          </p:nvSpPr>
          <p:spPr bwMode="auto">
            <a:xfrm>
              <a:off x="2928" y="923"/>
              <a:ext cx="136" cy="128"/>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48171" name="AutoShape 335"/>
            <p:cNvSpPr>
              <a:spLocks noChangeArrowheads="1"/>
            </p:cNvSpPr>
            <p:nvPr/>
          </p:nvSpPr>
          <p:spPr bwMode="auto">
            <a:xfrm>
              <a:off x="2929" y="1200"/>
              <a:ext cx="136" cy="128"/>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48172" name="AutoShape 336"/>
            <p:cNvSpPr>
              <a:spLocks noChangeArrowheads="1"/>
            </p:cNvSpPr>
            <p:nvPr/>
          </p:nvSpPr>
          <p:spPr bwMode="auto">
            <a:xfrm>
              <a:off x="2793" y="2886"/>
              <a:ext cx="136" cy="128"/>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48173" name="AutoShape 337"/>
            <p:cNvSpPr>
              <a:spLocks noChangeArrowheads="1"/>
            </p:cNvSpPr>
            <p:nvPr/>
          </p:nvSpPr>
          <p:spPr bwMode="auto">
            <a:xfrm>
              <a:off x="2352" y="3003"/>
              <a:ext cx="136" cy="128"/>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48174" name="AutoShape 338"/>
            <p:cNvSpPr>
              <a:spLocks noChangeArrowheads="1"/>
            </p:cNvSpPr>
            <p:nvPr/>
          </p:nvSpPr>
          <p:spPr bwMode="auto">
            <a:xfrm>
              <a:off x="2566" y="2859"/>
              <a:ext cx="136" cy="128"/>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48175" name="AutoShape 339"/>
            <p:cNvSpPr>
              <a:spLocks noChangeArrowheads="1"/>
            </p:cNvSpPr>
            <p:nvPr/>
          </p:nvSpPr>
          <p:spPr bwMode="auto">
            <a:xfrm>
              <a:off x="1204" y="1115"/>
              <a:ext cx="136" cy="128"/>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48176" name="AutoShape 340"/>
            <p:cNvSpPr>
              <a:spLocks noChangeArrowheads="1"/>
            </p:cNvSpPr>
            <p:nvPr/>
          </p:nvSpPr>
          <p:spPr bwMode="auto">
            <a:xfrm>
              <a:off x="1113" y="859"/>
              <a:ext cx="137" cy="128"/>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48177" name="AutoShape 341"/>
            <p:cNvSpPr>
              <a:spLocks noChangeArrowheads="1"/>
            </p:cNvSpPr>
            <p:nvPr/>
          </p:nvSpPr>
          <p:spPr bwMode="auto">
            <a:xfrm>
              <a:off x="1295" y="944"/>
              <a:ext cx="136" cy="128"/>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48178" name="AutoShape 342"/>
            <p:cNvSpPr>
              <a:spLocks noChangeArrowheads="1"/>
            </p:cNvSpPr>
            <p:nvPr/>
          </p:nvSpPr>
          <p:spPr bwMode="auto">
            <a:xfrm>
              <a:off x="1440" y="1067"/>
              <a:ext cx="137" cy="128"/>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48179" name="AutoShape 343"/>
            <p:cNvSpPr>
              <a:spLocks noChangeArrowheads="1"/>
            </p:cNvSpPr>
            <p:nvPr/>
          </p:nvSpPr>
          <p:spPr bwMode="auto">
            <a:xfrm>
              <a:off x="1522" y="1200"/>
              <a:ext cx="136" cy="128"/>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48180" name="AutoShape 344"/>
            <p:cNvSpPr>
              <a:spLocks noChangeArrowheads="1"/>
            </p:cNvSpPr>
            <p:nvPr/>
          </p:nvSpPr>
          <p:spPr bwMode="auto">
            <a:xfrm>
              <a:off x="841" y="1115"/>
              <a:ext cx="136" cy="128"/>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48181" name="AutoShape 345"/>
            <p:cNvSpPr>
              <a:spLocks noChangeArrowheads="1"/>
            </p:cNvSpPr>
            <p:nvPr/>
          </p:nvSpPr>
          <p:spPr bwMode="auto">
            <a:xfrm>
              <a:off x="1023" y="1200"/>
              <a:ext cx="136" cy="128"/>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48182" name="AutoShape 346"/>
            <p:cNvSpPr>
              <a:spLocks noChangeArrowheads="1"/>
            </p:cNvSpPr>
            <p:nvPr/>
          </p:nvSpPr>
          <p:spPr bwMode="auto">
            <a:xfrm>
              <a:off x="1431" y="1371"/>
              <a:ext cx="136" cy="128"/>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48183" name="AutoShape 347"/>
            <p:cNvSpPr>
              <a:spLocks noChangeArrowheads="1"/>
            </p:cNvSpPr>
            <p:nvPr/>
          </p:nvSpPr>
          <p:spPr bwMode="auto">
            <a:xfrm>
              <a:off x="1340" y="2822"/>
              <a:ext cx="137" cy="128"/>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48184" name="AutoShape 348"/>
            <p:cNvSpPr>
              <a:spLocks noChangeArrowheads="1"/>
            </p:cNvSpPr>
            <p:nvPr/>
          </p:nvSpPr>
          <p:spPr bwMode="auto">
            <a:xfrm>
              <a:off x="932" y="2779"/>
              <a:ext cx="136" cy="128"/>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48185" name="AutoShape 349"/>
            <p:cNvSpPr>
              <a:spLocks noChangeArrowheads="1"/>
            </p:cNvSpPr>
            <p:nvPr/>
          </p:nvSpPr>
          <p:spPr bwMode="auto">
            <a:xfrm>
              <a:off x="1113" y="2864"/>
              <a:ext cx="137" cy="128"/>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48186" name="AutoShape 350"/>
            <p:cNvSpPr>
              <a:spLocks noChangeArrowheads="1"/>
            </p:cNvSpPr>
            <p:nvPr/>
          </p:nvSpPr>
          <p:spPr bwMode="auto">
            <a:xfrm>
              <a:off x="4368" y="2592"/>
              <a:ext cx="90" cy="128"/>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48187" name="AutoShape 351"/>
            <p:cNvSpPr>
              <a:spLocks noChangeArrowheads="1"/>
            </p:cNvSpPr>
            <p:nvPr/>
          </p:nvSpPr>
          <p:spPr bwMode="auto">
            <a:xfrm>
              <a:off x="4560" y="2544"/>
              <a:ext cx="91" cy="128"/>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48188" name="AutoShape 352"/>
            <p:cNvSpPr>
              <a:spLocks noChangeArrowheads="1"/>
            </p:cNvSpPr>
            <p:nvPr/>
          </p:nvSpPr>
          <p:spPr bwMode="auto">
            <a:xfrm>
              <a:off x="4287" y="2923"/>
              <a:ext cx="91" cy="128"/>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48189" name="AutoShape 353"/>
            <p:cNvSpPr>
              <a:spLocks noChangeArrowheads="1"/>
            </p:cNvSpPr>
            <p:nvPr/>
          </p:nvSpPr>
          <p:spPr bwMode="auto">
            <a:xfrm>
              <a:off x="3840" y="2784"/>
              <a:ext cx="91" cy="128"/>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48190" name="AutoShape 354"/>
            <p:cNvSpPr>
              <a:spLocks noChangeArrowheads="1"/>
            </p:cNvSpPr>
            <p:nvPr/>
          </p:nvSpPr>
          <p:spPr bwMode="auto">
            <a:xfrm>
              <a:off x="4704" y="2784"/>
              <a:ext cx="91" cy="128"/>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48191" name="AutoShape 355"/>
            <p:cNvSpPr>
              <a:spLocks noChangeArrowheads="1"/>
            </p:cNvSpPr>
            <p:nvPr/>
          </p:nvSpPr>
          <p:spPr bwMode="auto">
            <a:xfrm>
              <a:off x="4416" y="2976"/>
              <a:ext cx="91" cy="128"/>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48192" name="AutoShape 356"/>
            <p:cNvSpPr>
              <a:spLocks noChangeArrowheads="1"/>
            </p:cNvSpPr>
            <p:nvPr/>
          </p:nvSpPr>
          <p:spPr bwMode="auto">
            <a:xfrm>
              <a:off x="3936" y="3024"/>
              <a:ext cx="91" cy="128"/>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48193" name="AutoShape 357"/>
            <p:cNvSpPr>
              <a:spLocks noChangeArrowheads="1"/>
            </p:cNvSpPr>
            <p:nvPr/>
          </p:nvSpPr>
          <p:spPr bwMode="auto">
            <a:xfrm>
              <a:off x="3984" y="2640"/>
              <a:ext cx="91" cy="128"/>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48194" name="AutoShape 358"/>
            <p:cNvSpPr>
              <a:spLocks noChangeArrowheads="1"/>
            </p:cNvSpPr>
            <p:nvPr/>
          </p:nvSpPr>
          <p:spPr bwMode="auto">
            <a:xfrm>
              <a:off x="4060" y="2880"/>
              <a:ext cx="91" cy="128"/>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48195" name="AutoShape 359"/>
            <p:cNvSpPr>
              <a:spLocks noChangeArrowheads="1"/>
            </p:cNvSpPr>
            <p:nvPr/>
          </p:nvSpPr>
          <p:spPr bwMode="auto">
            <a:xfrm>
              <a:off x="4800" y="2976"/>
              <a:ext cx="90" cy="128"/>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48196" name="AutoShape 360"/>
            <p:cNvSpPr>
              <a:spLocks noChangeArrowheads="1"/>
            </p:cNvSpPr>
            <p:nvPr/>
          </p:nvSpPr>
          <p:spPr bwMode="auto">
            <a:xfrm>
              <a:off x="4650" y="3008"/>
              <a:ext cx="91" cy="128"/>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48197" name="AutoShape 361"/>
            <p:cNvSpPr>
              <a:spLocks noChangeArrowheads="1"/>
            </p:cNvSpPr>
            <p:nvPr/>
          </p:nvSpPr>
          <p:spPr bwMode="auto">
            <a:xfrm>
              <a:off x="4514" y="2795"/>
              <a:ext cx="91" cy="128"/>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grpSp>
          <p:nvGrpSpPr>
            <p:cNvPr id="48198" name="Group 111"/>
            <p:cNvGrpSpPr>
              <a:grpSpLocks/>
            </p:cNvGrpSpPr>
            <p:nvPr/>
          </p:nvGrpSpPr>
          <p:grpSpPr bwMode="auto">
            <a:xfrm>
              <a:off x="3292" y="1710"/>
              <a:ext cx="410" cy="600"/>
              <a:chOff x="3191" y="1344"/>
              <a:chExt cx="433" cy="675"/>
            </a:xfrm>
          </p:grpSpPr>
          <p:grpSp>
            <p:nvGrpSpPr>
              <p:cNvPr id="48199" name="Group 112"/>
              <p:cNvGrpSpPr>
                <a:grpSpLocks/>
              </p:cNvGrpSpPr>
              <p:nvPr/>
            </p:nvGrpSpPr>
            <p:grpSpPr bwMode="auto">
              <a:xfrm flipV="1">
                <a:off x="3199" y="1683"/>
                <a:ext cx="425" cy="336"/>
                <a:chOff x="1656" y="960"/>
                <a:chExt cx="592" cy="400"/>
              </a:xfrm>
            </p:grpSpPr>
            <p:grpSp>
              <p:nvGrpSpPr>
                <p:cNvPr id="48217" name="Group 113"/>
                <p:cNvGrpSpPr>
                  <a:grpSpLocks/>
                </p:cNvGrpSpPr>
                <p:nvPr/>
              </p:nvGrpSpPr>
              <p:grpSpPr bwMode="auto">
                <a:xfrm>
                  <a:off x="1656" y="960"/>
                  <a:ext cx="144" cy="400"/>
                  <a:chOff x="1656" y="960"/>
                  <a:chExt cx="144" cy="400"/>
                </a:xfrm>
              </p:grpSpPr>
              <p:sp>
                <p:nvSpPr>
                  <p:cNvPr id="48230" name="Freeform 11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31" name="Freeform 11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32" name="Oval 11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218" name="Group 117"/>
                <p:cNvGrpSpPr>
                  <a:grpSpLocks/>
                </p:cNvGrpSpPr>
                <p:nvPr/>
              </p:nvGrpSpPr>
              <p:grpSpPr bwMode="auto">
                <a:xfrm>
                  <a:off x="1808" y="960"/>
                  <a:ext cx="144" cy="400"/>
                  <a:chOff x="1656" y="960"/>
                  <a:chExt cx="144" cy="400"/>
                </a:xfrm>
              </p:grpSpPr>
              <p:sp>
                <p:nvSpPr>
                  <p:cNvPr id="48227" name="Freeform 11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28" name="Freeform 11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29" name="Oval 12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219" name="Group 121"/>
                <p:cNvGrpSpPr>
                  <a:grpSpLocks/>
                </p:cNvGrpSpPr>
                <p:nvPr/>
              </p:nvGrpSpPr>
              <p:grpSpPr bwMode="auto">
                <a:xfrm>
                  <a:off x="1952" y="960"/>
                  <a:ext cx="144" cy="400"/>
                  <a:chOff x="1656" y="960"/>
                  <a:chExt cx="144" cy="400"/>
                </a:xfrm>
              </p:grpSpPr>
              <p:sp>
                <p:nvSpPr>
                  <p:cNvPr id="48224" name="Freeform 12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25" name="Freeform 12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26" name="Oval 12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48220" name="Group 125"/>
                <p:cNvGrpSpPr>
                  <a:grpSpLocks/>
                </p:cNvGrpSpPr>
                <p:nvPr/>
              </p:nvGrpSpPr>
              <p:grpSpPr bwMode="auto">
                <a:xfrm>
                  <a:off x="2104" y="960"/>
                  <a:ext cx="144" cy="400"/>
                  <a:chOff x="1656" y="960"/>
                  <a:chExt cx="144" cy="400"/>
                </a:xfrm>
              </p:grpSpPr>
              <p:sp>
                <p:nvSpPr>
                  <p:cNvPr id="48221" name="Freeform 12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22" name="Freeform 12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48223" name="Oval 12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48200" name="Group 129"/>
              <p:cNvGrpSpPr>
                <a:grpSpLocks/>
              </p:cNvGrpSpPr>
              <p:nvPr/>
            </p:nvGrpSpPr>
            <p:grpSpPr bwMode="auto">
              <a:xfrm>
                <a:off x="3191" y="1344"/>
                <a:ext cx="424" cy="336"/>
                <a:chOff x="1656" y="960"/>
                <a:chExt cx="592" cy="400"/>
              </a:xfrm>
            </p:grpSpPr>
            <p:grpSp>
              <p:nvGrpSpPr>
                <p:cNvPr id="48201" name="Group 130"/>
                <p:cNvGrpSpPr>
                  <a:grpSpLocks/>
                </p:cNvGrpSpPr>
                <p:nvPr/>
              </p:nvGrpSpPr>
              <p:grpSpPr bwMode="auto">
                <a:xfrm>
                  <a:off x="1656" y="960"/>
                  <a:ext cx="144" cy="400"/>
                  <a:chOff x="1656" y="960"/>
                  <a:chExt cx="144" cy="400"/>
                </a:xfrm>
              </p:grpSpPr>
              <p:sp>
                <p:nvSpPr>
                  <p:cNvPr id="48214" name="Freeform 13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15" name="Freeform 13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16" name="Oval 13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202" name="Group 134"/>
                <p:cNvGrpSpPr>
                  <a:grpSpLocks/>
                </p:cNvGrpSpPr>
                <p:nvPr/>
              </p:nvGrpSpPr>
              <p:grpSpPr bwMode="auto">
                <a:xfrm>
                  <a:off x="1808" y="960"/>
                  <a:ext cx="144" cy="400"/>
                  <a:chOff x="1656" y="960"/>
                  <a:chExt cx="144" cy="400"/>
                </a:xfrm>
              </p:grpSpPr>
              <p:sp>
                <p:nvSpPr>
                  <p:cNvPr id="48211" name="Freeform 13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12" name="Freeform 13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13" name="Oval 13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203" name="Group 138"/>
                <p:cNvGrpSpPr>
                  <a:grpSpLocks/>
                </p:cNvGrpSpPr>
                <p:nvPr/>
              </p:nvGrpSpPr>
              <p:grpSpPr bwMode="auto">
                <a:xfrm>
                  <a:off x="1952" y="960"/>
                  <a:ext cx="144" cy="400"/>
                  <a:chOff x="1656" y="960"/>
                  <a:chExt cx="144" cy="400"/>
                </a:xfrm>
              </p:grpSpPr>
              <p:sp>
                <p:nvSpPr>
                  <p:cNvPr id="48208" name="Freeform 13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09" name="Freeform 14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10" name="Oval 14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48204" name="Group 142"/>
                <p:cNvGrpSpPr>
                  <a:grpSpLocks/>
                </p:cNvGrpSpPr>
                <p:nvPr/>
              </p:nvGrpSpPr>
              <p:grpSpPr bwMode="auto">
                <a:xfrm>
                  <a:off x="2104" y="960"/>
                  <a:ext cx="144" cy="400"/>
                  <a:chOff x="1656" y="960"/>
                  <a:chExt cx="144" cy="400"/>
                </a:xfrm>
              </p:grpSpPr>
              <p:sp>
                <p:nvSpPr>
                  <p:cNvPr id="48205" name="Freeform 14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06" name="Freeform 14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8207" name="Oval 14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grpSp>
      <p:sp>
        <p:nvSpPr>
          <p:cNvPr id="48136" name="Line 397"/>
          <p:cNvSpPr>
            <a:spLocks noChangeShapeType="1"/>
          </p:cNvSpPr>
          <p:nvPr/>
        </p:nvSpPr>
        <p:spPr bwMode="auto">
          <a:xfrm>
            <a:off x="5410200" y="1196975"/>
            <a:ext cx="0" cy="5257800"/>
          </a:xfrm>
          <a:prstGeom prst="line">
            <a:avLst/>
          </a:prstGeom>
          <a:noFill/>
          <a:ln w="28575">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a:p>
        </p:txBody>
      </p:sp>
      <p:sp>
        <p:nvSpPr>
          <p:cNvPr id="48137" name="Text Box 398"/>
          <p:cNvSpPr txBox="1">
            <a:spLocks noChangeArrowheads="1"/>
          </p:cNvSpPr>
          <p:nvPr/>
        </p:nvSpPr>
        <p:spPr bwMode="auto">
          <a:xfrm>
            <a:off x="995363" y="127000"/>
            <a:ext cx="770217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800" dirty="0">
                <a:latin typeface="+mn-lt"/>
              </a:rPr>
              <a:t>Getting things across the membrane: Transport</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idx="4294967295"/>
          </p:nvPr>
        </p:nvSpPr>
        <p:spPr>
          <a:xfrm>
            <a:off x="504825" y="455613"/>
            <a:ext cx="8229600" cy="1143000"/>
          </a:xfrm>
        </p:spPr>
        <p:txBody>
          <a:bodyPr/>
          <a:lstStyle/>
          <a:p>
            <a:r>
              <a:rPr lang="en-US" sz="2800" dirty="0" smtClean="0">
                <a:solidFill>
                  <a:schemeClr val="tx1"/>
                </a:solidFill>
                <a:latin typeface="+mn-lt"/>
                <a:ea typeface="ＭＳ Ｐゴシック" pitchFamily="34" charset="-128"/>
              </a:rPr>
              <a:t>Materials can move across the cell membrane </a:t>
            </a:r>
            <a:br>
              <a:rPr lang="en-US" sz="2800" dirty="0" smtClean="0">
                <a:solidFill>
                  <a:schemeClr val="tx1"/>
                </a:solidFill>
                <a:latin typeface="+mn-lt"/>
                <a:ea typeface="ＭＳ Ｐゴシック" pitchFamily="34" charset="-128"/>
              </a:rPr>
            </a:br>
            <a:r>
              <a:rPr lang="en-US" sz="2800" dirty="0" smtClean="0">
                <a:solidFill>
                  <a:schemeClr val="tx1"/>
                </a:solidFill>
                <a:latin typeface="+mn-lt"/>
                <a:ea typeface="ＭＳ Ｐゴシック" pitchFamily="34" charset="-128"/>
              </a:rPr>
              <a:t>in different ways.</a:t>
            </a:r>
            <a:endParaRPr lang="en-US" sz="2800" dirty="0" smtClean="0">
              <a:solidFill>
                <a:srgbClr val="0070C0"/>
              </a:solidFill>
              <a:latin typeface="+mn-lt"/>
              <a:ea typeface="ＭＳ Ｐゴシック" pitchFamily="34" charset="-128"/>
            </a:endParaRPr>
          </a:p>
        </p:txBody>
      </p:sp>
      <p:sp>
        <p:nvSpPr>
          <p:cNvPr id="49155" name="Rectangle 1027"/>
          <p:cNvSpPr>
            <a:spLocks noChangeArrowheads="1"/>
          </p:cNvSpPr>
          <p:nvPr/>
        </p:nvSpPr>
        <p:spPr bwMode="auto">
          <a:xfrm>
            <a:off x="495300" y="1843088"/>
            <a:ext cx="8247063"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smtClean="0">
                <a:latin typeface="+mn-lt"/>
              </a:rPr>
              <a:t>1. Passive </a:t>
            </a:r>
            <a:r>
              <a:rPr lang="en-US" dirty="0">
                <a:latin typeface="+mn-lt"/>
              </a:rPr>
              <a:t>transport does not require an input of energy.</a:t>
            </a:r>
          </a:p>
          <a:p>
            <a:endParaRPr lang="en-US" dirty="0">
              <a:latin typeface="+mn-lt"/>
            </a:endParaRPr>
          </a:p>
          <a:p>
            <a:pPr lvl="1">
              <a:buFont typeface="Calibri" pitchFamily="34" charset="0"/>
              <a:buNone/>
            </a:pPr>
            <a:r>
              <a:rPr lang="en-US" dirty="0">
                <a:latin typeface="+mn-lt"/>
              </a:rPr>
              <a:t>Forms of passive transport are (a) simple diffusion and (b) facilitated diffusion</a:t>
            </a:r>
          </a:p>
          <a:p>
            <a:pPr>
              <a:buFont typeface="Calibri" pitchFamily="34" charset="0"/>
              <a:buNone/>
            </a:pPr>
            <a:endParaRPr lang="en-US" dirty="0">
              <a:latin typeface="+mn-lt"/>
            </a:endParaRPr>
          </a:p>
          <a:p>
            <a:pPr marL="361950" indent="-361950">
              <a:buFont typeface="Calibri" pitchFamily="34" charset="0"/>
              <a:buNone/>
            </a:pPr>
            <a:r>
              <a:rPr lang="en-US" dirty="0">
                <a:latin typeface="+mn-lt"/>
              </a:rPr>
              <a:t>2.</a:t>
            </a:r>
            <a:r>
              <a:rPr lang="en-US" b="1" dirty="0">
                <a:latin typeface="+mn-lt"/>
              </a:rPr>
              <a:t>  </a:t>
            </a:r>
            <a:r>
              <a:rPr lang="en-US" dirty="0">
                <a:latin typeface="+mn-lt"/>
              </a:rPr>
              <a:t>Active transport requires energy to move substances across the membrane. </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idx="4294967295"/>
          </p:nvPr>
        </p:nvSpPr>
        <p:spPr>
          <a:xfrm>
            <a:off x="457200" y="366713"/>
            <a:ext cx="8229600" cy="849312"/>
          </a:xfrm>
        </p:spPr>
        <p:txBody>
          <a:bodyPr/>
          <a:lstStyle/>
          <a:p>
            <a:r>
              <a:rPr lang="en-US" sz="2800" dirty="0" smtClean="0">
                <a:solidFill>
                  <a:srgbClr val="0070C0"/>
                </a:solidFill>
                <a:latin typeface="+mn-lt"/>
                <a:ea typeface="ＭＳ Ｐゴシック" pitchFamily="34" charset="-128"/>
              </a:rPr>
              <a:t>1.(a) Simple Passive Diffusion</a:t>
            </a:r>
            <a:endParaRPr lang="en-US" sz="2400" dirty="0" smtClean="0">
              <a:solidFill>
                <a:srgbClr val="0070C0"/>
              </a:solidFill>
              <a:latin typeface="+mn-lt"/>
              <a:ea typeface="ＭＳ Ｐゴシック" pitchFamily="34" charset="-128"/>
            </a:endParaRPr>
          </a:p>
        </p:txBody>
      </p:sp>
      <p:sp>
        <p:nvSpPr>
          <p:cNvPr id="398" name="Rectangle 397"/>
          <p:cNvSpPr/>
          <p:nvPr/>
        </p:nvSpPr>
        <p:spPr>
          <a:xfrm>
            <a:off x="3467100" y="1857375"/>
            <a:ext cx="5219700" cy="3524250"/>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CA" sz="1800">
              <a:solidFill>
                <a:srgbClr val="000000"/>
              </a:solidFill>
              <a:latin typeface="Calibri" charset="0"/>
              <a:ea typeface="ＭＳ Ｐゴシック" charset="-128"/>
            </a:endParaRPr>
          </a:p>
        </p:txBody>
      </p:sp>
      <p:grpSp>
        <p:nvGrpSpPr>
          <p:cNvPr id="50180" name="Group 1420"/>
          <p:cNvGrpSpPr>
            <a:grpSpLocks/>
          </p:cNvGrpSpPr>
          <p:nvPr/>
        </p:nvGrpSpPr>
        <p:grpSpPr bwMode="auto">
          <a:xfrm>
            <a:off x="369888" y="1825625"/>
            <a:ext cx="2844800" cy="3054350"/>
            <a:chOff x="361" y="1294"/>
            <a:chExt cx="1792" cy="1924"/>
          </a:xfrm>
        </p:grpSpPr>
        <p:sp>
          <p:nvSpPr>
            <p:cNvPr id="50182" name="Text Box 211"/>
            <p:cNvSpPr txBox="1">
              <a:spLocks noChangeArrowheads="1"/>
            </p:cNvSpPr>
            <p:nvPr/>
          </p:nvSpPr>
          <p:spPr bwMode="auto">
            <a:xfrm>
              <a:off x="361" y="1732"/>
              <a:ext cx="6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outside</a:t>
              </a:r>
            </a:p>
          </p:txBody>
        </p:sp>
        <p:sp>
          <p:nvSpPr>
            <p:cNvPr id="50183" name="Text Box 212"/>
            <p:cNvSpPr txBox="1">
              <a:spLocks noChangeArrowheads="1"/>
            </p:cNvSpPr>
            <p:nvPr/>
          </p:nvSpPr>
          <p:spPr bwMode="auto">
            <a:xfrm>
              <a:off x="410" y="2718"/>
              <a:ext cx="535"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inside</a:t>
              </a:r>
            </a:p>
          </p:txBody>
        </p:sp>
        <p:grpSp>
          <p:nvGrpSpPr>
            <p:cNvPr id="50184" name="Group 10"/>
            <p:cNvGrpSpPr>
              <a:grpSpLocks/>
            </p:cNvGrpSpPr>
            <p:nvPr/>
          </p:nvGrpSpPr>
          <p:grpSpPr bwMode="auto">
            <a:xfrm>
              <a:off x="567" y="2063"/>
              <a:ext cx="785" cy="540"/>
              <a:chOff x="144" y="1344"/>
              <a:chExt cx="856" cy="672"/>
            </a:xfrm>
          </p:grpSpPr>
          <p:grpSp>
            <p:nvGrpSpPr>
              <p:cNvPr id="50266" name="Group 9"/>
              <p:cNvGrpSpPr>
                <a:grpSpLocks/>
              </p:cNvGrpSpPr>
              <p:nvPr/>
            </p:nvGrpSpPr>
            <p:grpSpPr bwMode="auto">
              <a:xfrm>
                <a:off x="144" y="1344"/>
                <a:ext cx="424" cy="336"/>
                <a:chOff x="1656" y="960"/>
                <a:chExt cx="592" cy="400"/>
              </a:xfrm>
            </p:grpSpPr>
            <p:grpSp>
              <p:nvGrpSpPr>
                <p:cNvPr id="50318" name="Group 10"/>
                <p:cNvGrpSpPr>
                  <a:grpSpLocks/>
                </p:cNvGrpSpPr>
                <p:nvPr/>
              </p:nvGrpSpPr>
              <p:grpSpPr bwMode="auto">
                <a:xfrm>
                  <a:off x="1656" y="960"/>
                  <a:ext cx="144" cy="400"/>
                  <a:chOff x="1656" y="960"/>
                  <a:chExt cx="144" cy="400"/>
                </a:xfrm>
              </p:grpSpPr>
              <p:sp>
                <p:nvSpPr>
                  <p:cNvPr id="50331" name="Freeform 1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32" name="Freeform 1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33" name="Oval 1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0319" name="Group 14"/>
                <p:cNvGrpSpPr>
                  <a:grpSpLocks/>
                </p:cNvGrpSpPr>
                <p:nvPr/>
              </p:nvGrpSpPr>
              <p:grpSpPr bwMode="auto">
                <a:xfrm>
                  <a:off x="1808" y="960"/>
                  <a:ext cx="144" cy="400"/>
                  <a:chOff x="1656" y="960"/>
                  <a:chExt cx="144" cy="400"/>
                </a:xfrm>
              </p:grpSpPr>
              <p:sp>
                <p:nvSpPr>
                  <p:cNvPr id="50328" name="Freeform 1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29" name="Freeform 1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30" name="Oval 1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0320" name="Group 18"/>
                <p:cNvGrpSpPr>
                  <a:grpSpLocks/>
                </p:cNvGrpSpPr>
                <p:nvPr/>
              </p:nvGrpSpPr>
              <p:grpSpPr bwMode="auto">
                <a:xfrm>
                  <a:off x="1952" y="960"/>
                  <a:ext cx="144" cy="400"/>
                  <a:chOff x="1656" y="960"/>
                  <a:chExt cx="144" cy="400"/>
                </a:xfrm>
              </p:grpSpPr>
              <p:sp>
                <p:nvSpPr>
                  <p:cNvPr id="50325" name="Freeform 1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26" name="Freeform 2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27" name="Oval 2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0321" name="Group 22"/>
                <p:cNvGrpSpPr>
                  <a:grpSpLocks/>
                </p:cNvGrpSpPr>
                <p:nvPr/>
              </p:nvGrpSpPr>
              <p:grpSpPr bwMode="auto">
                <a:xfrm>
                  <a:off x="2104" y="960"/>
                  <a:ext cx="144" cy="400"/>
                  <a:chOff x="1656" y="960"/>
                  <a:chExt cx="144" cy="400"/>
                </a:xfrm>
              </p:grpSpPr>
              <p:sp>
                <p:nvSpPr>
                  <p:cNvPr id="50322" name="Freeform 2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23" name="Freeform 2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24" name="Oval 2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50267" name="Group 26"/>
              <p:cNvGrpSpPr>
                <a:grpSpLocks/>
              </p:cNvGrpSpPr>
              <p:nvPr/>
            </p:nvGrpSpPr>
            <p:grpSpPr bwMode="auto">
              <a:xfrm>
                <a:off x="576" y="1344"/>
                <a:ext cx="424" cy="336"/>
                <a:chOff x="1656" y="960"/>
                <a:chExt cx="592" cy="400"/>
              </a:xfrm>
            </p:grpSpPr>
            <p:grpSp>
              <p:nvGrpSpPr>
                <p:cNvPr id="50302" name="Group 27"/>
                <p:cNvGrpSpPr>
                  <a:grpSpLocks/>
                </p:cNvGrpSpPr>
                <p:nvPr/>
              </p:nvGrpSpPr>
              <p:grpSpPr bwMode="auto">
                <a:xfrm>
                  <a:off x="1656" y="960"/>
                  <a:ext cx="144" cy="400"/>
                  <a:chOff x="1656" y="960"/>
                  <a:chExt cx="144" cy="400"/>
                </a:xfrm>
              </p:grpSpPr>
              <p:sp>
                <p:nvSpPr>
                  <p:cNvPr id="50315" name="Freeform 2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16" name="Freeform 2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17" name="Oval 3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0303" name="Group 31"/>
                <p:cNvGrpSpPr>
                  <a:grpSpLocks/>
                </p:cNvGrpSpPr>
                <p:nvPr/>
              </p:nvGrpSpPr>
              <p:grpSpPr bwMode="auto">
                <a:xfrm>
                  <a:off x="1808" y="960"/>
                  <a:ext cx="144" cy="400"/>
                  <a:chOff x="1656" y="960"/>
                  <a:chExt cx="144" cy="400"/>
                </a:xfrm>
              </p:grpSpPr>
              <p:sp>
                <p:nvSpPr>
                  <p:cNvPr id="50312" name="Freeform 3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13" name="Freeform 3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14" name="Oval 3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0304" name="Group 35"/>
                <p:cNvGrpSpPr>
                  <a:grpSpLocks/>
                </p:cNvGrpSpPr>
                <p:nvPr/>
              </p:nvGrpSpPr>
              <p:grpSpPr bwMode="auto">
                <a:xfrm>
                  <a:off x="1952" y="960"/>
                  <a:ext cx="144" cy="400"/>
                  <a:chOff x="1656" y="960"/>
                  <a:chExt cx="144" cy="400"/>
                </a:xfrm>
              </p:grpSpPr>
              <p:sp>
                <p:nvSpPr>
                  <p:cNvPr id="50309" name="Freeform 3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10" name="Freeform 3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11" name="Oval 3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0305" name="Group 39"/>
                <p:cNvGrpSpPr>
                  <a:grpSpLocks/>
                </p:cNvGrpSpPr>
                <p:nvPr/>
              </p:nvGrpSpPr>
              <p:grpSpPr bwMode="auto">
                <a:xfrm>
                  <a:off x="2104" y="960"/>
                  <a:ext cx="144" cy="400"/>
                  <a:chOff x="1656" y="960"/>
                  <a:chExt cx="144" cy="400"/>
                </a:xfrm>
              </p:grpSpPr>
              <p:sp>
                <p:nvSpPr>
                  <p:cNvPr id="50306" name="Freeform 4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07" name="Freeform 4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308" name="Oval 4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50268" name="Group 43"/>
              <p:cNvGrpSpPr>
                <a:grpSpLocks/>
              </p:cNvGrpSpPr>
              <p:nvPr/>
            </p:nvGrpSpPr>
            <p:grpSpPr bwMode="auto">
              <a:xfrm flipV="1">
                <a:off x="144" y="1680"/>
                <a:ext cx="424" cy="336"/>
                <a:chOff x="1656" y="960"/>
                <a:chExt cx="592" cy="400"/>
              </a:xfrm>
            </p:grpSpPr>
            <p:grpSp>
              <p:nvGrpSpPr>
                <p:cNvPr id="50286" name="Group 44"/>
                <p:cNvGrpSpPr>
                  <a:grpSpLocks/>
                </p:cNvGrpSpPr>
                <p:nvPr/>
              </p:nvGrpSpPr>
              <p:grpSpPr bwMode="auto">
                <a:xfrm>
                  <a:off x="1656" y="960"/>
                  <a:ext cx="144" cy="400"/>
                  <a:chOff x="1656" y="960"/>
                  <a:chExt cx="144" cy="400"/>
                </a:xfrm>
              </p:grpSpPr>
              <p:sp>
                <p:nvSpPr>
                  <p:cNvPr id="50299" name="Freeform 4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300" name="Freeform 4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301" name="Oval 4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0287" name="Group 48"/>
                <p:cNvGrpSpPr>
                  <a:grpSpLocks/>
                </p:cNvGrpSpPr>
                <p:nvPr/>
              </p:nvGrpSpPr>
              <p:grpSpPr bwMode="auto">
                <a:xfrm>
                  <a:off x="1808" y="960"/>
                  <a:ext cx="144" cy="400"/>
                  <a:chOff x="1656" y="960"/>
                  <a:chExt cx="144" cy="400"/>
                </a:xfrm>
              </p:grpSpPr>
              <p:sp>
                <p:nvSpPr>
                  <p:cNvPr id="50296" name="Freeform 4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97" name="Freeform 5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98" name="Oval 5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0288" name="Group 52"/>
                <p:cNvGrpSpPr>
                  <a:grpSpLocks/>
                </p:cNvGrpSpPr>
                <p:nvPr/>
              </p:nvGrpSpPr>
              <p:grpSpPr bwMode="auto">
                <a:xfrm>
                  <a:off x="1952" y="960"/>
                  <a:ext cx="144" cy="400"/>
                  <a:chOff x="1656" y="960"/>
                  <a:chExt cx="144" cy="400"/>
                </a:xfrm>
              </p:grpSpPr>
              <p:sp>
                <p:nvSpPr>
                  <p:cNvPr id="50293" name="Freeform 5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94" name="Freeform 5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95" name="Oval 5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0289" name="Group 56"/>
                <p:cNvGrpSpPr>
                  <a:grpSpLocks/>
                </p:cNvGrpSpPr>
                <p:nvPr/>
              </p:nvGrpSpPr>
              <p:grpSpPr bwMode="auto">
                <a:xfrm>
                  <a:off x="2104" y="960"/>
                  <a:ext cx="144" cy="400"/>
                  <a:chOff x="1656" y="960"/>
                  <a:chExt cx="144" cy="400"/>
                </a:xfrm>
              </p:grpSpPr>
              <p:sp>
                <p:nvSpPr>
                  <p:cNvPr id="50290" name="Freeform 5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91" name="Freeform 5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92" name="Oval 5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50269" name="Group 60"/>
              <p:cNvGrpSpPr>
                <a:grpSpLocks/>
              </p:cNvGrpSpPr>
              <p:nvPr/>
            </p:nvGrpSpPr>
            <p:grpSpPr bwMode="auto">
              <a:xfrm flipV="1">
                <a:off x="576" y="1680"/>
                <a:ext cx="424" cy="336"/>
                <a:chOff x="1656" y="960"/>
                <a:chExt cx="592" cy="400"/>
              </a:xfrm>
            </p:grpSpPr>
            <p:grpSp>
              <p:nvGrpSpPr>
                <p:cNvPr id="50270" name="Group 61"/>
                <p:cNvGrpSpPr>
                  <a:grpSpLocks/>
                </p:cNvGrpSpPr>
                <p:nvPr/>
              </p:nvGrpSpPr>
              <p:grpSpPr bwMode="auto">
                <a:xfrm>
                  <a:off x="1656" y="960"/>
                  <a:ext cx="144" cy="400"/>
                  <a:chOff x="1656" y="960"/>
                  <a:chExt cx="144" cy="400"/>
                </a:xfrm>
              </p:grpSpPr>
              <p:sp>
                <p:nvSpPr>
                  <p:cNvPr id="50283" name="Freeform 6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84" name="Freeform 6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85" name="Oval 6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0271" name="Group 65"/>
                <p:cNvGrpSpPr>
                  <a:grpSpLocks/>
                </p:cNvGrpSpPr>
                <p:nvPr/>
              </p:nvGrpSpPr>
              <p:grpSpPr bwMode="auto">
                <a:xfrm>
                  <a:off x="1808" y="960"/>
                  <a:ext cx="144" cy="400"/>
                  <a:chOff x="1656" y="960"/>
                  <a:chExt cx="144" cy="400"/>
                </a:xfrm>
              </p:grpSpPr>
              <p:sp>
                <p:nvSpPr>
                  <p:cNvPr id="50280" name="Freeform 6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81" name="Freeform 6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82" name="Oval 6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0272" name="Group 69"/>
                <p:cNvGrpSpPr>
                  <a:grpSpLocks/>
                </p:cNvGrpSpPr>
                <p:nvPr/>
              </p:nvGrpSpPr>
              <p:grpSpPr bwMode="auto">
                <a:xfrm>
                  <a:off x="1952" y="960"/>
                  <a:ext cx="144" cy="400"/>
                  <a:chOff x="1656" y="960"/>
                  <a:chExt cx="144" cy="400"/>
                </a:xfrm>
              </p:grpSpPr>
              <p:sp>
                <p:nvSpPr>
                  <p:cNvPr id="50277" name="Freeform 7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78" name="Freeform 7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79" name="Oval 7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0273" name="Group 73"/>
                <p:cNvGrpSpPr>
                  <a:grpSpLocks/>
                </p:cNvGrpSpPr>
                <p:nvPr/>
              </p:nvGrpSpPr>
              <p:grpSpPr bwMode="auto">
                <a:xfrm>
                  <a:off x="2104" y="960"/>
                  <a:ext cx="144" cy="400"/>
                  <a:chOff x="1656" y="960"/>
                  <a:chExt cx="144" cy="400"/>
                </a:xfrm>
              </p:grpSpPr>
              <p:sp>
                <p:nvSpPr>
                  <p:cNvPr id="50274" name="Freeform 7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75" name="Freeform 7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76" name="Oval 7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grpSp>
          <p:nvGrpSpPr>
            <p:cNvPr id="50185" name="Group 77"/>
            <p:cNvGrpSpPr>
              <a:grpSpLocks/>
            </p:cNvGrpSpPr>
            <p:nvPr/>
          </p:nvGrpSpPr>
          <p:grpSpPr bwMode="auto">
            <a:xfrm flipV="1">
              <a:off x="1763" y="2336"/>
              <a:ext cx="390" cy="268"/>
              <a:chOff x="1656" y="960"/>
              <a:chExt cx="592" cy="400"/>
            </a:xfrm>
          </p:grpSpPr>
          <p:grpSp>
            <p:nvGrpSpPr>
              <p:cNvPr id="50250" name="Group 78"/>
              <p:cNvGrpSpPr>
                <a:grpSpLocks/>
              </p:cNvGrpSpPr>
              <p:nvPr/>
            </p:nvGrpSpPr>
            <p:grpSpPr bwMode="auto">
              <a:xfrm>
                <a:off x="1656" y="960"/>
                <a:ext cx="144" cy="400"/>
                <a:chOff x="1656" y="960"/>
                <a:chExt cx="144" cy="400"/>
              </a:xfrm>
            </p:grpSpPr>
            <p:sp>
              <p:nvSpPr>
                <p:cNvPr id="50263" name="Freeform 7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64" name="Freeform 8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65" name="Oval 8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0251" name="Group 82"/>
              <p:cNvGrpSpPr>
                <a:grpSpLocks/>
              </p:cNvGrpSpPr>
              <p:nvPr/>
            </p:nvGrpSpPr>
            <p:grpSpPr bwMode="auto">
              <a:xfrm>
                <a:off x="1808" y="960"/>
                <a:ext cx="144" cy="400"/>
                <a:chOff x="1656" y="960"/>
                <a:chExt cx="144" cy="400"/>
              </a:xfrm>
            </p:grpSpPr>
            <p:sp>
              <p:nvSpPr>
                <p:cNvPr id="50260" name="Freeform 8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61" name="Freeform 8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62" name="Oval 8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0252" name="Group 86"/>
              <p:cNvGrpSpPr>
                <a:grpSpLocks/>
              </p:cNvGrpSpPr>
              <p:nvPr/>
            </p:nvGrpSpPr>
            <p:grpSpPr bwMode="auto">
              <a:xfrm>
                <a:off x="1952" y="960"/>
                <a:ext cx="144" cy="400"/>
                <a:chOff x="1656" y="960"/>
                <a:chExt cx="144" cy="400"/>
              </a:xfrm>
            </p:grpSpPr>
            <p:sp>
              <p:nvSpPr>
                <p:cNvPr id="50257" name="Freeform 8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58" name="Freeform 8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59" name="Oval 8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0253" name="Group 90"/>
              <p:cNvGrpSpPr>
                <a:grpSpLocks/>
              </p:cNvGrpSpPr>
              <p:nvPr/>
            </p:nvGrpSpPr>
            <p:grpSpPr bwMode="auto">
              <a:xfrm>
                <a:off x="2104" y="960"/>
                <a:ext cx="144" cy="400"/>
                <a:chOff x="1656" y="960"/>
                <a:chExt cx="144" cy="400"/>
              </a:xfrm>
            </p:grpSpPr>
            <p:sp>
              <p:nvSpPr>
                <p:cNvPr id="50254" name="Freeform 9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55" name="Freeform 9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56" name="Oval 9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50186" name="Group 94"/>
            <p:cNvGrpSpPr>
              <a:grpSpLocks/>
            </p:cNvGrpSpPr>
            <p:nvPr/>
          </p:nvGrpSpPr>
          <p:grpSpPr bwMode="auto">
            <a:xfrm>
              <a:off x="1759" y="2063"/>
              <a:ext cx="391" cy="270"/>
              <a:chOff x="1656" y="960"/>
              <a:chExt cx="592" cy="400"/>
            </a:xfrm>
          </p:grpSpPr>
          <p:grpSp>
            <p:nvGrpSpPr>
              <p:cNvPr id="50234" name="Group 95"/>
              <p:cNvGrpSpPr>
                <a:grpSpLocks/>
              </p:cNvGrpSpPr>
              <p:nvPr/>
            </p:nvGrpSpPr>
            <p:grpSpPr bwMode="auto">
              <a:xfrm>
                <a:off x="1656" y="960"/>
                <a:ext cx="144" cy="400"/>
                <a:chOff x="1656" y="960"/>
                <a:chExt cx="144" cy="400"/>
              </a:xfrm>
            </p:grpSpPr>
            <p:sp>
              <p:nvSpPr>
                <p:cNvPr id="50247" name="Freeform 9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48" name="Freeform 9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49" name="Oval 9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0235" name="Group 99"/>
              <p:cNvGrpSpPr>
                <a:grpSpLocks/>
              </p:cNvGrpSpPr>
              <p:nvPr/>
            </p:nvGrpSpPr>
            <p:grpSpPr bwMode="auto">
              <a:xfrm>
                <a:off x="1808" y="960"/>
                <a:ext cx="144" cy="400"/>
                <a:chOff x="1656" y="960"/>
                <a:chExt cx="144" cy="400"/>
              </a:xfrm>
            </p:grpSpPr>
            <p:sp>
              <p:nvSpPr>
                <p:cNvPr id="50244" name="Freeform 10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45" name="Freeform 10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46" name="Oval 10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0236" name="Group 103"/>
              <p:cNvGrpSpPr>
                <a:grpSpLocks/>
              </p:cNvGrpSpPr>
              <p:nvPr/>
            </p:nvGrpSpPr>
            <p:grpSpPr bwMode="auto">
              <a:xfrm>
                <a:off x="1952" y="960"/>
                <a:ext cx="144" cy="400"/>
                <a:chOff x="1656" y="960"/>
                <a:chExt cx="144" cy="400"/>
              </a:xfrm>
            </p:grpSpPr>
            <p:sp>
              <p:nvSpPr>
                <p:cNvPr id="50241" name="Freeform 10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42" name="Freeform 10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43" name="Oval 10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0237" name="Group 107"/>
              <p:cNvGrpSpPr>
                <a:grpSpLocks/>
              </p:cNvGrpSpPr>
              <p:nvPr/>
            </p:nvGrpSpPr>
            <p:grpSpPr bwMode="auto">
              <a:xfrm>
                <a:off x="2104" y="960"/>
                <a:ext cx="144" cy="400"/>
                <a:chOff x="1656" y="960"/>
                <a:chExt cx="144" cy="400"/>
              </a:xfrm>
            </p:grpSpPr>
            <p:sp>
              <p:nvSpPr>
                <p:cNvPr id="50238" name="Freeform 10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39" name="Freeform 10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40" name="Oval 11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50187" name="Group 77"/>
            <p:cNvGrpSpPr>
              <a:grpSpLocks/>
            </p:cNvGrpSpPr>
            <p:nvPr/>
          </p:nvGrpSpPr>
          <p:grpSpPr bwMode="auto">
            <a:xfrm flipV="1">
              <a:off x="1359" y="2336"/>
              <a:ext cx="390" cy="268"/>
              <a:chOff x="1656" y="960"/>
              <a:chExt cx="592" cy="400"/>
            </a:xfrm>
          </p:grpSpPr>
          <p:grpSp>
            <p:nvGrpSpPr>
              <p:cNvPr id="50218" name="Group 78"/>
              <p:cNvGrpSpPr>
                <a:grpSpLocks/>
              </p:cNvGrpSpPr>
              <p:nvPr/>
            </p:nvGrpSpPr>
            <p:grpSpPr bwMode="auto">
              <a:xfrm>
                <a:off x="1656" y="960"/>
                <a:ext cx="144" cy="400"/>
                <a:chOff x="1656" y="960"/>
                <a:chExt cx="144" cy="400"/>
              </a:xfrm>
            </p:grpSpPr>
            <p:sp>
              <p:nvSpPr>
                <p:cNvPr id="50231" name="Freeform 7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32" name="Freeform 8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33" name="Oval 8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0219" name="Group 82"/>
              <p:cNvGrpSpPr>
                <a:grpSpLocks/>
              </p:cNvGrpSpPr>
              <p:nvPr/>
            </p:nvGrpSpPr>
            <p:grpSpPr bwMode="auto">
              <a:xfrm>
                <a:off x="1808" y="960"/>
                <a:ext cx="144" cy="400"/>
                <a:chOff x="1656" y="960"/>
                <a:chExt cx="144" cy="400"/>
              </a:xfrm>
            </p:grpSpPr>
            <p:sp>
              <p:nvSpPr>
                <p:cNvPr id="50228" name="Freeform 8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29" name="Freeform 8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30" name="Oval 8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0220" name="Group 86"/>
              <p:cNvGrpSpPr>
                <a:grpSpLocks/>
              </p:cNvGrpSpPr>
              <p:nvPr/>
            </p:nvGrpSpPr>
            <p:grpSpPr bwMode="auto">
              <a:xfrm>
                <a:off x="1952" y="960"/>
                <a:ext cx="144" cy="400"/>
                <a:chOff x="1656" y="960"/>
                <a:chExt cx="144" cy="400"/>
              </a:xfrm>
            </p:grpSpPr>
            <p:sp>
              <p:nvSpPr>
                <p:cNvPr id="50225" name="Freeform 8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26" name="Freeform 8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27" name="Oval 8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0221" name="Group 90"/>
              <p:cNvGrpSpPr>
                <a:grpSpLocks/>
              </p:cNvGrpSpPr>
              <p:nvPr/>
            </p:nvGrpSpPr>
            <p:grpSpPr bwMode="auto">
              <a:xfrm>
                <a:off x="2104" y="960"/>
                <a:ext cx="144" cy="400"/>
                <a:chOff x="1656" y="960"/>
                <a:chExt cx="144" cy="400"/>
              </a:xfrm>
            </p:grpSpPr>
            <p:sp>
              <p:nvSpPr>
                <p:cNvPr id="50222" name="Freeform 9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23" name="Freeform 9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0224" name="Oval 9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50188" name="Group 94"/>
            <p:cNvGrpSpPr>
              <a:grpSpLocks/>
            </p:cNvGrpSpPr>
            <p:nvPr/>
          </p:nvGrpSpPr>
          <p:grpSpPr bwMode="auto">
            <a:xfrm>
              <a:off x="1355" y="2063"/>
              <a:ext cx="390" cy="270"/>
              <a:chOff x="1656" y="960"/>
              <a:chExt cx="592" cy="400"/>
            </a:xfrm>
          </p:grpSpPr>
          <p:grpSp>
            <p:nvGrpSpPr>
              <p:cNvPr id="50202" name="Group 95"/>
              <p:cNvGrpSpPr>
                <a:grpSpLocks/>
              </p:cNvGrpSpPr>
              <p:nvPr/>
            </p:nvGrpSpPr>
            <p:grpSpPr bwMode="auto">
              <a:xfrm>
                <a:off x="1656" y="960"/>
                <a:ext cx="144" cy="400"/>
                <a:chOff x="1656" y="960"/>
                <a:chExt cx="144" cy="400"/>
              </a:xfrm>
            </p:grpSpPr>
            <p:sp>
              <p:nvSpPr>
                <p:cNvPr id="50215" name="Freeform 9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16" name="Freeform 9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17" name="Oval 9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0203" name="Group 99"/>
              <p:cNvGrpSpPr>
                <a:grpSpLocks/>
              </p:cNvGrpSpPr>
              <p:nvPr/>
            </p:nvGrpSpPr>
            <p:grpSpPr bwMode="auto">
              <a:xfrm>
                <a:off x="1808" y="960"/>
                <a:ext cx="144" cy="400"/>
                <a:chOff x="1656" y="960"/>
                <a:chExt cx="144" cy="400"/>
              </a:xfrm>
            </p:grpSpPr>
            <p:sp>
              <p:nvSpPr>
                <p:cNvPr id="50212" name="Freeform 10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13" name="Freeform 10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14" name="Oval 10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0204" name="Group 103"/>
              <p:cNvGrpSpPr>
                <a:grpSpLocks/>
              </p:cNvGrpSpPr>
              <p:nvPr/>
            </p:nvGrpSpPr>
            <p:grpSpPr bwMode="auto">
              <a:xfrm>
                <a:off x="1952" y="960"/>
                <a:ext cx="144" cy="400"/>
                <a:chOff x="1656" y="960"/>
                <a:chExt cx="144" cy="400"/>
              </a:xfrm>
            </p:grpSpPr>
            <p:sp>
              <p:nvSpPr>
                <p:cNvPr id="50209" name="Freeform 10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10" name="Freeform 10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11" name="Oval 10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0205" name="Group 107"/>
              <p:cNvGrpSpPr>
                <a:grpSpLocks/>
              </p:cNvGrpSpPr>
              <p:nvPr/>
            </p:nvGrpSpPr>
            <p:grpSpPr bwMode="auto">
              <a:xfrm>
                <a:off x="2104" y="960"/>
                <a:ext cx="144" cy="400"/>
                <a:chOff x="1656" y="960"/>
                <a:chExt cx="144" cy="400"/>
              </a:xfrm>
            </p:grpSpPr>
            <p:sp>
              <p:nvSpPr>
                <p:cNvPr id="50206" name="Freeform 10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07" name="Freeform 10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208" name="Oval 11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sp>
          <p:nvSpPr>
            <p:cNvPr id="50189" name="Line 320"/>
            <p:cNvSpPr>
              <a:spLocks noChangeShapeType="1"/>
            </p:cNvSpPr>
            <p:nvPr/>
          </p:nvSpPr>
          <p:spPr bwMode="auto">
            <a:xfrm>
              <a:off x="1348" y="1784"/>
              <a:ext cx="2" cy="128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50190" name="AutoShape 323"/>
            <p:cNvSpPr>
              <a:spLocks noChangeArrowheads="1"/>
            </p:cNvSpPr>
            <p:nvPr/>
          </p:nvSpPr>
          <p:spPr bwMode="auto">
            <a:xfrm>
              <a:off x="1130" y="1448"/>
              <a:ext cx="132" cy="115"/>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50191" name="AutoShape 339"/>
            <p:cNvSpPr>
              <a:spLocks noChangeArrowheads="1"/>
            </p:cNvSpPr>
            <p:nvPr/>
          </p:nvSpPr>
          <p:spPr bwMode="auto">
            <a:xfrm>
              <a:off x="1305" y="1525"/>
              <a:ext cx="132" cy="115"/>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50192" name="AutoShape 340"/>
            <p:cNvSpPr>
              <a:spLocks noChangeArrowheads="1"/>
            </p:cNvSpPr>
            <p:nvPr/>
          </p:nvSpPr>
          <p:spPr bwMode="auto">
            <a:xfrm>
              <a:off x="1217" y="1294"/>
              <a:ext cx="133" cy="115"/>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50193" name="AutoShape 341"/>
            <p:cNvSpPr>
              <a:spLocks noChangeArrowheads="1"/>
            </p:cNvSpPr>
            <p:nvPr/>
          </p:nvSpPr>
          <p:spPr bwMode="auto">
            <a:xfrm>
              <a:off x="1393" y="1370"/>
              <a:ext cx="132" cy="116"/>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50194" name="AutoShape 342"/>
            <p:cNvSpPr>
              <a:spLocks noChangeArrowheads="1"/>
            </p:cNvSpPr>
            <p:nvPr/>
          </p:nvSpPr>
          <p:spPr bwMode="auto">
            <a:xfrm>
              <a:off x="1534" y="1481"/>
              <a:ext cx="133" cy="116"/>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50195" name="AutoShape 343"/>
            <p:cNvSpPr>
              <a:spLocks noChangeArrowheads="1"/>
            </p:cNvSpPr>
            <p:nvPr/>
          </p:nvSpPr>
          <p:spPr bwMode="auto">
            <a:xfrm>
              <a:off x="1614" y="1601"/>
              <a:ext cx="131" cy="116"/>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50196" name="AutoShape 344"/>
            <p:cNvSpPr>
              <a:spLocks noChangeArrowheads="1"/>
            </p:cNvSpPr>
            <p:nvPr/>
          </p:nvSpPr>
          <p:spPr bwMode="auto">
            <a:xfrm>
              <a:off x="953" y="1525"/>
              <a:ext cx="132" cy="115"/>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50197" name="AutoShape 345"/>
            <p:cNvSpPr>
              <a:spLocks noChangeArrowheads="1"/>
            </p:cNvSpPr>
            <p:nvPr/>
          </p:nvSpPr>
          <p:spPr bwMode="auto">
            <a:xfrm>
              <a:off x="1130" y="1601"/>
              <a:ext cx="132" cy="116"/>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50198" name="AutoShape 346"/>
            <p:cNvSpPr>
              <a:spLocks noChangeArrowheads="1"/>
            </p:cNvSpPr>
            <p:nvPr/>
          </p:nvSpPr>
          <p:spPr bwMode="auto">
            <a:xfrm>
              <a:off x="1525" y="1756"/>
              <a:ext cx="132" cy="115"/>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50199" name="AutoShape 347"/>
            <p:cNvSpPr>
              <a:spLocks noChangeArrowheads="1"/>
            </p:cNvSpPr>
            <p:nvPr/>
          </p:nvSpPr>
          <p:spPr bwMode="auto">
            <a:xfrm>
              <a:off x="1437" y="3064"/>
              <a:ext cx="133" cy="116"/>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50200" name="AutoShape 348"/>
            <p:cNvSpPr>
              <a:spLocks noChangeArrowheads="1"/>
            </p:cNvSpPr>
            <p:nvPr/>
          </p:nvSpPr>
          <p:spPr bwMode="auto">
            <a:xfrm>
              <a:off x="1042" y="3026"/>
              <a:ext cx="131" cy="115"/>
            </a:xfrm>
            <a:prstGeom prst="diamond">
              <a:avLst/>
            </a:prstGeom>
            <a:solidFill>
              <a:srgbClr val="FF0000"/>
            </a:solidFill>
            <a:ln w="9525">
              <a:solidFill>
                <a:schemeClr val="tx1"/>
              </a:solidFill>
              <a:miter lim="800000"/>
              <a:headEnd/>
              <a:tailEnd/>
            </a:ln>
          </p:spPr>
          <p:txBody>
            <a:bodyPr wrap="none" anchor="ctr"/>
            <a:lstStyle/>
            <a:p>
              <a:endParaRPr lang="en-US" sz="1800"/>
            </a:p>
          </p:txBody>
        </p:sp>
        <p:sp>
          <p:nvSpPr>
            <p:cNvPr id="50201" name="AutoShape 349"/>
            <p:cNvSpPr>
              <a:spLocks noChangeArrowheads="1"/>
            </p:cNvSpPr>
            <p:nvPr/>
          </p:nvSpPr>
          <p:spPr bwMode="auto">
            <a:xfrm>
              <a:off x="1217" y="3102"/>
              <a:ext cx="133" cy="116"/>
            </a:xfrm>
            <a:prstGeom prst="diamond">
              <a:avLst/>
            </a:prstGeom>
            <a:solidFill>
              <a:srgbClr val="FF0000"/>
            </a:solidFill>
            <a:ln w="9525">
              <a:solidFill>
                <a:schemeClr val="tx1"/>
              </a:solidFill>
              <a:miter lim="800000"/>
              <a:headEnd/>
              <a:tailEnd/>
            </a:ln>
          </p:spPr>
          <p:txBody>
            <a:bodyPr wrap="none" anchor="ctr"/>
            <a:lstStyle/>
            <a:p>
              <a:endParaRPr lang="en-US" sz="1800"/>
            </a:p>
          </p:txBody>
        </p:sp>
      </p:grpSp>
      <p:sp>
        <p:nvSpPr>
          <p:cNvPr id="50181" name="Content Placeholder 4"/>
          <p:cNvSpPr txBox="1">
            <a:spLocks/>
          </p:cNvSpPr>
          <p:nvPr/>
        </p:nvSpPr>
        <p:spPr bwMode="auto">
          <a:xfrm>
            <a:off x="3441700" y="1355725"/>
            <a:ext cx="5489575" cy="51117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266700" eaLnBrk="0" hangingPunct="0">
              <a:defRPr sz="2400">
                <a:solidFill>
                  <a:schemeClr val="tx1"/>
                </a:solidFill>
                <a:latin typeface="Calibri" pitchFamily="34" charset="0"/>
                <a:ea typeface="ＭＳ Ｐゴシック" pitchFamily="34" charset="-128"/>
              </a:defRPr>
            </a:lvl1pPr>
            <a:lvl2pPr marL="266700" indent="-26670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marL="0">
              <a:spcBef>
                <a:spcPct val="20000"/>
              </a:spcBef>
            </a:pPr>
            <a:r>
              <a:rPr lang="en-US" dirty="0">
                <a:latin typeface="+mn-lt"/>
              </a:rPr>
              <a:t>Small molecules and ions in solution are called </a:t>
            </a:r>
            <a:r>
              <a:rPr lang="en-US" b="1" dirty="0">
                <a:latin typeface="+mn-lt"/>
              </a:rPr>
              <a:t>solutes</a:t>
            </a:r>
            <a:r>
              <a:rPr lang="en-US" dirty="0">
                <a:latin typeface="+mn-lt"/>
              </a:rPr>
              <a:t>, have thermal energy, and are in constant, random motion.</a:t>
            </a:r>
          </a:p>
          <a:p>
            <a:pPr>
              <a:spcBef>
                <a:spcPct val="20000"/>
              </a:spcBef>
            </a:pPr>
            <a:endParaRPr lang="en-US" dirty="0">
              <a:latin typeface="+mn-lt"/>
            </a:endParaRPr>
          </a:p>
          <a:p>
            <a:pPr marL="0" lvl="1" indent="0">
              <a:spcBef>
                <a:spcPct val="20000"/>
              </a:spcBef>
            </a:pPr>
            <a:r>
              <a:rPr lang="en-US" dirty="0">
                <a:latin typeface="+mn-lt"/>
              </a:rPr>
              <a:t>The movement of  solute molecules through the phospholipid bilayer from a region of high solute concentration to low solute concentration is called </a:t>
            </a:r>
            <a:r>
              <a:rPr lang="en-US" b="1" dirty="0">
                <a:latin typeface="+mn-lt"/>
              </a:rPr>
              <a:t>diffusion</a:t>
            </a:r>
            <a:r>
              <a:rPr lang="en-US" dirty="0">
                <a:latin typeface="+mn-lt"/>
              </a:rPr>
              <a:t>. </a:t>
            </a:r>
          </a:p>
          <a:p>
            <a:pPr lvl="1">
              <a:spcBef>
                <a:spcPct val="20000"/>
              </a:spcBef>
              <a:buFont typeface="Wingdings" pitchFamily="2" charset="2"/>
              <a:buChar char="Ø"/>
            </a:pPr>
            <a:endParaRPr lang="en-US" dirty="0">
              <a:latin typeface="+mn-lt"/>
            </a:endParaRPr>
          </a:p>
          <a:p>
            <a:pPr marL="0" lvl="1" indent="0">
              <a:spcBef>
                <a:spcPct val="20000"/>
              </a:spcBef>
            </a:pPr>
            <a:r>
              <a:rPr lang="en-US" dirty="0">
                <a:latin typeface="+mn-lt"/>
              </a:rPr>
              <a:t>Diffusion is a form of passive transport.</a:t>
            </a:r>
          </a:p>
          <a:p>
            <a:pPr lvl="1">
              <a:spcBef>
                <a:spcPct val="20000"/>
              </a:spcBef>
            </a:pPr>
            <a:endParaRPr lang="en-US" dirty="0">
              <a:latin typeface="+mn-lt"/>
            </a:endParaRPr>
          </a:p>
          <a:p>
            <a:pPr lvl="1">
              <a:spcBef>
                <a:spcPct val="20000"/>
              </a:spcBef>
              <a:buFontTx/>
              <a:buChar char="–"/>
            </a:pPr>
            <a:endParaRPr lang="en-US" dirty="0">
              <a:latin typeface="+mn-lt"/>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4" descr="06_13_diffusion-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450" y="3161646"/>
            <a:ext cx="7531100" cy="333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2"/>
          <p:cNvSpPr>
            <a:spLocks noChangeArrowheads="1"/>
          </p:cNvSpPr>
          <p:nvPr/>
        </p:nvSpPr>
        <p:spPr bwMode="auto">
          <a:xfrm>
            <a:off x="504825" y="176213"/>
            <a:ext cx="8134350" cy="298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dirty="0">
                <a:solidFill>
                  <a:srgbClr val="0070C0"/>
                </a:solidFill>
                <a:latin typeface="+mn-lt"/>
              </a:rPr>
              <a:t>A difference in solute concentrations creates a </a:t>
            </a:r>
            <a:endParaRPr lang="en-US" dirty="0" smtClean="0">
              <a:solidFill>
                <a:srgbClr val="0070C0"/>
              </a:solidFill>
              <a:latin typeface="+mn-lt"/>
            </a:endParaRPr>
          </a:p>
          <a:p>
            <a:pPr algn="ctr"/>
            <a:r>
              <a:rPr lang="en-US" dirty="0" smtClean="0">
                <a:solidFill>
                  <a:srgbClr val="0070C0"/>
                </a:solidFill>
                <a:latin typeface="+mn-lt"/>
              </a:rPr>
              <a:t>concentration </a:t>
            </a:r>
            <a:r>
              <a:rPr lang="en-US" dirty="0">
                <a:solidFill>
                  <a:srgbClr val="0070C0"/>
                </a:solidFill>
                <a:latin typeface="+mn-lt"/>
              </a:rPr>
              <a:t>gradient.</a:t>
            </a:r>
          </a:p>
          <a:p>
            <a:endParaRPr lang="en-US" sz="2000" dirty="0">
              <a:latin typeface="+mn-lt"/>
            </a:endParaRPr>
          </a:p>
          <a:p>
            <a:r>
              <a:rPr lang="en-US" sz="2000" dirty="0">
                <a:latin typeface="+mn-lt"/>
              </a:rPr>
              <a:t>Molecules and ions move randomly when a concentration gradient exists, but there is a </a:t>
            </a:r>
            <a:r>
              <a:rPr lang="en-US" sz="2000" i="1" dirty="0">
                <a:latin typeface="+mn-lt"/>
              </a:rPr>
              <a:t>net movement </a:t>
            </a:r>
            <a:r>
              <a:rPr lang="en-US" sz="2000" dirty="0">
                <a:latin typeface="+mn-lt"/>
              </a:rPr>
              <a:t>from high-concentration regions to low-concentration regions.</a:t>
            </a:r>
          </a:p>
          <a:p>
            <a:endParaRPr lang="en-US" sz="2000" dirty="0">
              <a:latin typeface="+mn-lt"/>
            </a:endParaRPr>
          </a:p>
          <a:p>
            <a:r>
              <a:rPr lang="en-US" sz="2000" dirty="0" smtClean="0">
                <a:latin typeface="+mn-lt"/>
              </a:rPr>
              <a:t>Diffusion </a:t>
            </a:r>
            <a:r>
              <a:rPr lang="en-US" sz="2000" dirty="0">
                <a:latin typeface="+mn-lt"/>
              </a:rPr>
              <a:t>along a concentration gradient increases entropy and is thus spontaneous.</a:t>
            </a:r>
          </a:p>
        </p:txBody>
      </p:sp>
      <p:sp>
        <p:nvSpPr>
          <p:cNvPr id="51204" name="Rectangle 1027"/>
          <p:cNvSpPr>
            <a:spLocks noChangeArrowheads="1"/>
          </p:cNvSpPr>
          <p:nvPr/>
        </p:nvSpPr>
        <p:spPr bwMode="auto">
          <a:xfrm>
            <a:off x="55563" y="6381750"/>
            <a:ext cx="3582987"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Fig 6.14 Biological Sciences</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4" descr="06_13_diffusion-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50" y="2486025"/>
            <a:ext cx="8540750" cy="377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7" name="Rectangle 1031"/>
          <p:cNvSpPr>
            <a:spLocks noChangeArrowheads="1"/>
          </p:cNvSpPr>
          <p:nvPr/>
        </p:nvSpPr>
        <p:spPr bwMode="auto">
          <a:xfrm>
            <a:off x="55563" y="6381750"/>
            <a:ext cx="3582987"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Fig 6.14 Biological Sciences</a:t>
            </a:r>
          </a:p>
        </p:txBody>
      </p:sp>
      <p:sp>
        <p:nvSpPr>
          <p:cNvPr id="52228" name="Rectangle 1033"/>
          <p:cNvSpPr>
            <a:spLocks noChangeArrowheads="1"/>
          </p:cNvSpPr>
          <p:nvPr/>
        </p:nvSpPr>
        <p:spPr bwMode="auto">
          <a:xfrm>
            <a:off x="631825" y="469900"/>
            <a:ext cx="8188325" cy="199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latin typeface="+mn-lt"/>
              </a:rPr>
              <a:t>Equilibrium is established once the molecules or ions are randomly distributed throughout a solution</a:t>
            </a:r>
          </a:p>
          <a:p>
            <a:endParaRPr lang="en-US" dirty="0">
              <a:latin typeface="+mn-lt"/>
            </a:endParaRPr>
          </a:p>
          <a:p>
            <a:r>
              <a:rPr lang="en-US" dirty="0">
                <a:latin typeface="+mn-lt"/>
              </a:rPr>
              <a:t>Molecules are still moving randomly but there is no more </a:t>
            </a:r>
            <a:r>
              <a:rPr lang="en-US" i="1" dirty="0">
                <a:latin typeface="+mn-lt"/>
              </a:rPr>
              <a:t>net</a:t>
            </a:r>
            <a:r>
              <a:rPr lang="en-US" dirty="0">
                <a:latin typeface="+mn-lt"/>
              </a:rPr>
              <a:t> movement</a:t>
            </a:r>
            <a:endParaRPr lang="en-US" dirty="0">
              <a:solidFill>
                <a:srgbClr val="000000"/>
              </a:solidFill>
              <a:latin typeface="+mn-lt"/>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idx="4294967295"/>
          </p:nvPr>
        </p:nvSpPr>
        <p:spPr/>
        <p:txBody>
          <a:bodyPr/>
          <a:lstStyle/>
          <a:p>
            <a:pPr eaLnBrk="1" hangingPunct="1"/>
            <a:r>
              <a:rPr lang="en-US" sz="2800" dirty="0" smtClean="0">
                <a:solidFill>
                  <a:srgbClr val="0070C0"/>
                </a:solidFill>
                <a:latin typeface="+mn-lt"/>
                <a:ea typeface="ＭＳ Ｐゴシック" pitchFamily="34" charset="-128"/>
              </a:rPr>
              <a:t>1(b). Facilitated Diffusion via Carrier Proteins</a:t>
            </a:r>
            <a:endParaRPr lang="en-US" sz="2400" dirty="0" smtClean="0">
              <a:solidFill>
                <a:srgbClr val="0070C0"/>
              </a:solidFill>
              <a:latin typeface="+mn-lt"/>
              <a:ea typeface="ＭＳ Ｐゴシック" pitchFamily="34" charset="-128"/>
            </a:endParaRPr>
          </a:p>
        </p:txBody>
      </p:sp>
      <p:sp>
        <p:nvSpPr>
          <p:cNvPr id="53251" name="Rectangle 3"/>
          <p:cNvSpPr txBox="1">
            <a:spLocks noChangeArrowheads="1"/>
          </p:cNvSpPr>
          <p:nvPr/>
        </p:nvSpPr>
        <p:spPr bwMode="auto">
          <a:xfrm>
            <a:off x="4724400" y="1722438"/>
            <a:ext cx="4156075" cy="418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spcBef>
                <a:spcPct val="20000"/>
              </a:spcBef>
            </a:pPr>
            <a:r>
              <a:rPr lang="en-US">
                <a:latin typeface="+mn-lt"/>
              </a:rPr>
              <a:t>Some carrier proteins, or permeases  increase the permeability of the cytoplasmic membrane and do not require the input of energy hence “facilitating”diffusion.</a:t>
            </a:r>
          </a:p>
          <a:p>
            <a:pPr eaLnBrk="1" hangingPunct="1">
              <a:spcBef>
                <a:spcPct val="20000"/>
              </a:spcBef>
            </a:pPr>
            <a:endParaRPr lang="en-US">
              <a:latin typeface="+mn-lt"/>
            </a:endParaRPr>
          </a:p>
          <a:p>
            <a:pPr eaLnBrk="1" hangingPunct="1">
              <a:spcBef>
                <a:spcPct val="20000"/>
              </a:spcBef>
            </a:pPr>
            <a:r>
              <a:rPr lang="en-US">
                <a:latin typeface="+mn-lt"/>
              </a:rPr>
              <a:t>Facilitated diffusion by permeases occurs only down a concentration gradient.</a:t>
            </a:r>
          </a:p>
          <a:p>
            <a:pPr eaLnBrk="1" hangingPunct="1">
              <a:spcBef>
                <a:spcPct val="20000"/>
              </a:spcBef>
            </a:pPr>
            <a:endParaRPr lang="en-US">
              <a:latin typeface="+mn-lt"/>
            </a:endParaRPr>
          </a:p>
        </p:txBody>
      </p:sp>
      <p:grpSp>
        <p:nvGrpSpPr>
          <p:cNvPr id="53252" name="Group 1421"/>
          <p:cNvGrpSpPr>
            <a:grpSpLocks/>
          </p:cNvGrpSpPr>
          <p:nvPr/>
        </p:nvGrpSpPr>
        <p:grpSpPr bwMode="auto">
          <a:xfrm>
            <a:off x="571500" y="1927225"/>
            <a:ext cx="3784600" cy="3344863"/>
            <a:chOff x="961" y="1206"/>
            <a:chExt cx="2384" cy="2107"/>
          </a:xfrm>
        </p:grpSpPr>
        <p:sp>
          <p:nvSpPr>
            <p:cNvPr id="53253" name="Text Box 212"/>
            <p:cNvSpPr txBox="1">
              <a:spLocks noChangeArrowheads="1"/>
            </p:cNvSpPr>
            <p:nvPr/>
          </p:nvSpPr>
          <p:spPr bwMode="auto">
            <a:xfrm>
              <a:off x="1196" y="2646"/>
              <a:ext cx="535"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inside</a:t>
              </a:r>
            </a:p>
          </p:txBody>
        </p:sp>
        <p:grpSp>
          <p:nvGrpSpPr>
            <p:cNvPr id="53254" name="Group 77"/>
            <p:cNvGrpSpPr>
              <a:grpSpLocks/>
            </p:cNvGrpSpPr>
            <p:nvPr/>
          </p:nvGrpSpPr>
          <p:grpSpPr bwMode="auto">
            <a:xfrm flipV="1">
              <a:off x="1462" y="2303"/>
              <a:ext cx="473" cy="270"/>
              <a:chOff x="1656" y="960"/>
              <a:chExt cx="592" cy="400"/>
            </a:xfrm>
          </p:grpSpPr>
          <p:grpSp>
            <p:nvGrpSpPr>
              <p:cNvPr id="53390" name="Group 78"/>
              <p:cNvGrpSpPr>
                <a:grpSpLocks/>
              </p:cNvGrpSpPr>
              <p:nvPr/>
            </p:nvGrpSpPr>
            <p:grpSpPr bwMode="auto">
              <a:xfrm>
                <a:off x="1656" y="960"/>
                <a:ext cx="144" cy="400"/>
                <a:chOff x="1656" y="960"/>
                <a:chExt cx="144" cy="400"/>
              </a:xfrm>
            </p:grpSpPr>
            <p:sp>
              <p:nvSpPr>
                <p:cNvPr id="53403" name="Freeform 7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404" name="Freeform 8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405" name="Oval 8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3391" name="Group 82"/>
              <p:cNvGrpSpPr>
                <a:grpSpLocks/>
              </p:cNvGrpSpPr>
              <p:nvPr/>
            </p:nvGrpSpPr>
            <p:grpSpPr bwMode="auto">
              <a:xfrm>
                <a:off x="1808" y="960"/>
                <a:ext cx="144" cy="400"/>
                <a:chOff x="1656" y="960"/>
                <a:chExt cx="144" cy="400"/>
              </a:xfrm>
            </p:grpSpPr>
            <p:sp>
              <p:nvSpPr>
                <p:cNvPr id="53400" name="Freeform 8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401" name="Freeform 8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402" name="Oval 8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3392" name="Group 86"/>
              <p:cNvGrpSpPr>
                <a:grpSpLocks/>
              </p:cNvGrpSpPr>
              <p:nvPr/>
            </p:nvGrpSpPr>
            <p:grpSpPr bwMode="auto">
              <a:xfrm>
                <a:off x="1952" y="960"/>
                <a:ext cx="144" cy="400"/>
                <a:chOff x="1656" y="960"/>
                <a:chExt cx="144" cy="400"/>
              </a:xfrm>
            </p:grpSpPr>
            <p:sp>
              <p:nvSpPr>
                <p:cNvPr id="53397" name="Freeform 8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98" name="Freeform 8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99" name="Oval 8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3393" name="Group 90"/>
              <p:cNvGrpSpPr>
                <a:grpSpLocks/>
              </p:cNvGrpSpPr>
              <p:nvPr/>
            </p:nvGrpSpPr>
            <p:grpSpPr bwMode="auto">
              <a:xfrm>
                <a:off x="2104" y="960"/>
                <a:ext cx="144" cy="400"/>
                <a:chOff x="1656" y="960"/>
                <a:chExt cx="144" cy="400"/>
              </a:xfrm>
            </p:grpSpPr>
            <p:sp>
              <p:nvSpPr>
                <p:cNvPr id="53394" name="Freeform 9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95" name="Freeform 9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96" name="Oval 9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53255" name="Group 94"/>
            <p:cNvGrpSpPr>
              <a:grpSpLocks/>
            </p:cNvGrpSpPr>
            <p:nvPr/>
          </p:nvGrpSpPr>
          <p:grpSpPr bwMode="auto">
            <a:xfrm>
              <a:off x="1456" y="2031"/>
              <a:ext cx="473" cy="269"/>
              <a:chOff x="1656" y="960"/>
              <a:chExt cx="592" cy="400"/>
            </a:xfrm>
          </p:grpSpPr>
          <p:grpSp>
            <p:nvGrpSpPr>
              <p:cNvPr id="53374" name="Group 95"/>
              <p:cNvGrpSpPr>
                <a:grpSpLocks/>
              </p:cNvGrpSpPr>
              <p:nvPr/>
            </p:nvGrpSpPr>
            <p:grpSpPr bwMode="auto">
              <a:xfrm>
                <a:off x="1656" y="960"/>
                <a:ext cx="144" cy="400"/>
                <a:chOff x="1656" y="960"/>
                <a:chExt cx="144" cy="400"/>
              </a:xfrm>
            </p:grpSpPr>
            <p:sp>
              <p:nvSpPr>
                <p:cNvPr id="53387" name="Freeform 9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88" name="Freeform 9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89" name="Oval 9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3375" name="Group 99"/>
              <p:cNvGrpSpPr>
                <a:grpSpLocks/>
              </p:cNvGrpSpPr>
              <p:nvPr/>
            </p:nvGrpSpPr>
            <p:grpSpPr bwMode="auto">
              <a:xfrm>
                <a:off x="1808" y="960"/>
                <a:ext cx="144" cy="400"/>
                <a:chOff x="1656" y="960"/>
                <a:chExt cx="144" cy="400"/>
              </a:xfrm>
            </p:grpSpPr>
            <p:sp>
              <p:nvSpPr>
                <p:cNvPr id="53384" name="Freeform 10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85" name="Freeform 10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86" name="Oval 10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3376" name="Group 103"/>
              <p:cNvGrpSpPr>
                <a:grpSpLocks/>
              </p:cNvGrpSpPr>
              <p:nvPr/>
            </p:nvGrpSpPr>
            <p:grpSpPr bwMode="auto">
              <a:xfrm>
                <a:off x="1952" y="960"/>
                <a:ext cx="144" cy="400"/>
                <a:chOff x="1656" y="960"/>
                <a:chExt cx="144" cy="400"/>
              </a:xfrm>
            </p:grpSpPr>
            <p:sp>
              <p:nvSpPr>
                <p:cNvPr id="53381" name="Freeform 10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82" name="Freeform 10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83" name="Oval 10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3377" name="Group 107"/>
              <p:cNvGrpSpPr>
                <a:grpSpLocks/>
              </p:cNvGrpSpPr>
              <p:nvPr/>
            </p:nvGrpSpPr>
            <p:grpSpPr bwMode="auto">
              <a:xfrm>
                <a:off x="2104" y="960"/>
                <a:ext cx="144" cy="400"/>
                <a:chOff x="1656" y="960"/>
                <a:chExt cx="144" cy="400"/>
              </a:xfrm>
            </p:grpSpPr>
            <p:sp>
              <p:nvSpPr>
                <p:cNvPr id="53378" name="Freeform 10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79" name="Freeform 10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80" name="Oval 11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53256" name="Group 77"/>
            <p:cNvGrpSpPr>
              <a:grpSpLocks/>
            </p:cNvGrpSpPr>
            <p:nvPr/>
          </p:nvGrpSpPr>
          <p:grpSpPr bwMode="auto">
            <a:xfrm flipV="1">
              <a:off x="965" y="2306"/>
              <a:ext cx="474" cy="268"/>
              <a:chOff x="1656" y="960"/>
              <a:chExt cx="592" cy="400"/>
            </a:xfrm>
          </p:grpSpPr>
          <p:grpSp>
            <p:nvGrpSpPr>
              <p:cNvPr id="53358" name="Group 78"/>
              <p:cNvGrpSpPr>
                <a:grpSpLocks/>
              </p:cNvGrpSpPr>
              <p:nvPr/>
            </p:nvGrpSpPr>
            <p:grpSpPr bwMode="auto">
              <a:xfrm>
                <a:off x="1656" y="960"/>
                <a:ext cx="144" cy="400"/>
                <a:chOff x="1656" y="960"/>
                <a:chExt cx="144" cy="400"/>
              </a:xfrm>
            </p:grpSpPr>
            <p:sp>
              <p:nvSpPr>
                <p:cNvPr id="53371" name="Freeform 7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72" name="Freeform 8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73" name="Oval 8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3359" name="Group 82"/>
              <p:cNvGrpSpPr>
                <a:grpSpLocks/>
              </p:cNvGrpSpPr>
              <p:nvPr/>
            </p:nvGrpSpPr>
            <p:grpSpPr bwMode="auto">
              <a:xfrm>
                <a:off x="1808" y="960"/>
                <a:ext cx="144" cy="400"/>
                <a:chOff x="1656" y="960"/>
                <a:chExt cx="144" cy="400"/>
              </a:xfrm>
            </p:grpSpPr>
            <p:sp>
              <p:nvSpPr>
                <p:cNvPr id="53368" name="Freeform 8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69" name="Freeform 8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70" name="Oval 8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3360" name="Group 86"/>
              <p:cNvGrpSpPr>
                <a:grpSpLocks/>
              </p:cNvGrpSpPr>
              <p:nvPr/>
            </p:nvGrpSpPr>
            <p:grpSpPr bwMode="auto">
              <a:xfrm>
                <a:off x="1952" y="960"/>
                <a:ext cx="144" cy="400"/>
                <a:chOff x="1656" y="960"/>
                <a:chExt cx="144" cy="400"/>
              </a:xfrm>
            </p:grpSpPr>
            <p:sp>
              <p:nvSpPr>
                <p:cNvPr id="53365" name="Freeform 8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66" name="Freeform 8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67" name="Oval 8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3361" name="Group 90"/>
              <p:cNvGrpSpPr>
                <a:grpSpLocks/>
              </p:cNvGrpSpPr>
              <p:nvPr/>
            </p:nvGrpSpPr>
            <p:grpSpPr bwMode="auto">
              <a:xfrm>
                <a:off x="2104" y="960"/>
                <a:ext cx="144" cy="400"/>
                <a:chOff x="1656" y="960"/>
                <a:chExt cx="144" cy="400"/>
              </a:xfrm>
            </p:grpSpPr>
            <p:sp>
              <p:nvSpPr>
                <p:cNvPr id="53362" name="Freeform 9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63" name="Freeform 9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64" name="Oval 9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53257" name="Group 94"/>
            <p:cNvGrpSpPr>
              <a:grpSpLocks/>
            </p:cNvGrpSpPr>
            <p:nvPr/>
          </p:nvGrpSpPr>
          <p:grpSpPr bwMode="auto">
            <a:xfrm>
              <a:off x="961" y="2033"/>
              <a:ext cx="473" cy="270"/>
              <a:chOff x="1656" y="960"/>
              <a:chExt cx="592" cy="400"/>
            </a:xfrm>
          </p:grpSpPr>
          <p:grpSp>
            <p:nvGrpSpPr>
              <p:cNvPr id="53342" name="Group 95"/>
              <p:cNvGrpSpPr>
                <a:grpSpLocks/>
              </p:cNvGrpSpPr>
              <p:nvPr/>
            </p:nvGrpSpPr>
            <p:grpSpPr bwMode="auto">
              <a:xfrm>
                <a:off x="1656" y="960"/>
                <a:ext cx="144" cy="400"/>
                <a:chOff x="1656" y="960"/>
                <a:chExt cx="144" cy="400"/>
              </a:xfrm>
            </p:grpSpPr>
            <p:sp>
              <p:nvSpPr>
                <p:cNvPr id="53355" name="Freeform 9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56" name="Freeform 9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57" name="Oval 9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3343" name="Group 99"/>
              <p:cNvGrpSpPr>
                <a:grpSpLocks/>
              </p:cNvGrpSpPr>
              <p:nvPr/>
            </p:nvGrpSpPr>
            <p:grpSpPr bwMode="auto">
              <a:xfrm>
                <a:off x="1808" y="960"/>
                <a:ext cx="144" cy="400"/>
                <a:chOff x="1656" y="960"/>
                <a:chExt cx="144" cy="400"/>
              </a:xfrm>
            </p:grpSpPr>
            <p:sp>
              <p:nvSpPr>
                <p:cNvPr id="53352" name="Freeform 10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53" name="Freeform 10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54" name="Oval 10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3344" name="Group 103"/>
              <p:cNvGrpSpPr>
                <a:grpSpLocks/>
              </p:cNvGrpSpPr>
              <p:nvPr/>
            </p:nvGrpSpPr>
            <p:grpSpPr bwMode="auto">
              <a:xfrm>
                <a:off x="1952" y="960"/>
                <a:ext cx="144" cy="400"/>
                <a:chOff x="1656" y="960"/>
                <a:chExt cx="144" cy="400"/>
              </a:xfrm>
            </p:grpSpPr>
            <p:sp>
              <p:nvSpPr>
                <p:cNvPr id="53349" name="Freeform 10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50" name="Freeform 10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51" name="Oval 10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3345" name="Group 107"/>
              <p:cNvGrpSpPr>
                <a:grpSpLocks/>
              </p:cNvGrpSpPr>
              <p:nvPr/>
            </p:nvGrpSpPr>
            <p:grpSpPr bwMode="auto">
              <a:xfrm>
                <a:off x="2104" y="960"/>
                <a:ext cx="144" cy="400"/>
                <a:chOff x="1656" y="960"/>
                <a:chExt cx="144" cy="400"/>
              </a:xfrm>
            </p:grpSpPr>
            <p:sp>
              <p:nvSpPr>
                <p:cNvPr id="53346" name="Freeform 10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47" name="Freeform 10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48" name="Oval 11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53258" name="Group 77"/>
            <p:cNvGrpSpPr>
              <a:grpSpLocks/>
            </p:cNvGrpSpPr>
            <p:nvPr/>
          </p:nvGrpSpPr>
          <p:grpSpPr bwMode="auto">
            <a:xfrm flipV="1">
              <a:off x="2396" y="2306"/>
              <a:ext cx="474" cy="268"/>
              <a:chOff x="1656" y="960"/>
              <a:chExt cx="592" cy="400"/>
            </a:xfrm>
          </p:grpSpPr>
          <p:grpSp>
            <p:nvGrpSpPr>
              <p:cNvPr id="53326" name="Group 78"/>
              <p:cNvGrpSpPr>
                <a:grpSpLocks/>
              </p:cNvGrpSpPr>
              <p:nvPr/>
            </p:nvGrpSpPr>
            <p:grpSpPr bwMode="auto">
              <a:xfrm>
                <a:off x="1656" y="960"/>
                <a:ext cx="144" cy="400"/>
                <a:chOff x="1656" y="960"/>
                <a:chExt cx="144" cy="400"/>
              </a:xfrm>
            </p:grpSpPr>
            <p:sp>
              <p:nvSpPr>
                <p:cNvPr id="53339" name="Freeform 7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40" name="Freeform 8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41" name="Oval 8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3327" name="Group 82"/>
              <p:cNvGrpSpPr>
                <a:grpSpLocks/>
              </p:cNvGrpSpPr>
              <p:nvPr/>
            </p:nvGrpSpPr>
            <p:grpSpPr bwMode="auto">
              <a:xfrm>
                <a:off x="1808" y="960"/>
                <a:ext cx="144" cy="400"/>
                <a:chOff x="1656" y="960"/>
                <a:chExt cx="144" cy="400"/>
              </a:xfrm>
            </p:grpSpPr>
            <p:sp>
              <p:nvSpPr>
                <p:cNvPr id="53336" name="Freeform 8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37" name="Freeform 8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38" name="Oval 8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3328" name="Group 86"/>
              <p:cNvGrpSpPr>
                <a:grpSpLocks/>
              </p:cNvGrpSpPr>
              <p:nvPr/>
            </p:nvGrpSpPr>
            <p:grpSpPr bwMode="auto">
              <a:xfrm>
                <a:off x="1952" y="960"/>
                <a:ext cx="144" cy="400"/>
                <a:chOff x="1656" y="960"/>
                <a:chExt cx="144" cy="400"/>
              </a:xfrm>
            </p:grpSpPr>
            <p:sp>
              <p:nvSpPr>
                <p:cNvPr id="53333" name="Freeform 8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34" name="Freeform 8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35" name="Oval 8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3329" name="Group 90"/>
              <p:cNvGrpSpPr>
                <a:grpSpLocks/>
              </p:cNvGrpSpPr>
              <p:nvPr/>
            </p:nvGrpSpPr>
            <p:grpSpPr bwMode="auto">
              <a:xfrm>
                <a:off x="2104" y="960"/>
                <a:ext cx="144" cy="400"/>
                <a:chOff x="1656" y="960"/>
                <a:chExt cx="144" cy="400"/>
              </a:xfrm>
            </p:grpSpPr>
            <p:sp>
              <p:nvSpPr>
                <p:cNvPr id="53330" name="Freeform 9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31" name="Freeform 9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32" name="Oval 9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53259" name="Group 94"/>
            <p:cNvGrpSpPr>
              <a:grpSpLocks/>
            </p:cNvGrpSpPr>
            <p:nvPr/>
          </p:nvGrpSpPr>
          <p:grpSpPr bwMode="auto">
            <a:xfrm>
              <a:off x="2391" y="2033"/>
              <a:ext cx="474" cy="270"/>
              <a:chOff x="1656" y="960"/>
              <a:chExt cx="592" cy="400"/>
            </a:xfrm>
          </p:grpSpPr>
          <p:grpSp>
            <p:nvGrpSpPr>
              <p:cNvPr id="53310" name="Group 95"/>
              <p:cNvGrpSpPr>
                <a:grpSpLocks/>
              </p:cNvGrpSpPr>
              <p:nvPr/>
            </p:nvGrpSpPr>
            <p:grpSpPr bwMode="auto">
              <a:xfrm>
                <a:off x="1656" y="960"/>
                <a:ext cx="144" cy="400"/>
                <a:chOff x="1656" y="960"/>
                <a:chExt cx="144" cy="400"/>
              </a:xfrm>
            </p:grpSpPr>
            <p:sp>
              <p:nvSpPr>
                <p:cNvPr id="53323" name="Freeform 9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24" name="Freeform 9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25" name="Oval 9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3311" name="Group 99"/>
              <p:cNvGrpSpPr>
                <a:grpSpLocks/>
              </p:cNvGrpSpPr>
              <p:nvPr/>
            </p:nvGrpSpPr>
            <p:grpSpPr bwMode="auto">
              <a:xfrm>
                <a:off x="1808" y="960"/>
                <a:ext cx="144" cy="400"/>
                <a:chOff x="1656" y="960"/>
                <a:chExt cx="144" cy="400"/>
              </a:xfrm>
            </p:grpSpPr>
            <p:sp>
              <p:nvSpPr>
                <p:cNvPr id="53320" name="Freeform 10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21" name="Freeform 10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22" name="Oval 10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3312" name="Group 103"/>
              <p:cNvGrpSpPr>
                <a:grpSpLocks/>
              </p:cNvGrpSpPr>
              <p:nvPr/>
            </p:nvGrpSpPr>
            <p:grpSpPr bwMode="auto">
              <a:xfrm>
                <a:off x="1952" y="960"/>
                <a:ext cx="144" cy="400"/>
                <a:chOff x="1656" y="960"/>
                <a:chExt cx="144" cy="400"/>
              </a:xfrm>
            </p:grpSpPr>
            <p:sp>
              <p:nvSpPr>
                <p:cNvPr id="53317" name="Freeform 10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18" name="Freeform 10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19" name="Oval 10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3313" name="Group 107"/>
              <p:cNvGrpSpPr>
                <a:grpSpLocks/>
              </p:cNvGrpSpPr>
              <p:nvPr/>
            </p:nvGrpSpPr>
            <p:grpSpPr bwMode="auto">
              <a:xfrm>
                <a:off x="2104" y="960"/>
                <a:ext cx="144" cy="400"/>
                <a:chOff x="1656" y="960"/>
                <a:chExt cx="144" cy="400"/>
              </a:xfrm>
            </p:grpSpPr>
            <p:sp>
              <p:nvSpPr>
                <p:cNvPr id="53314" name="Freeform 10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15" name="Freeform 10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316" name="Oval 11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sp>
          <p:nvSpPr>
            <p:cNvPr id="53260" name="AutoShape 318"/>
            <p:cNvSpPr>
              <a:spLocks noChangeArrowheads="1"/>
            </p:cNvSpPr>
            <p:nvPr/>
          </p:nvSpPr>
          <p:spPr bwMode="auto">
            <a:xfrm>
              <a:off x="1959" y="1956"/>
              <a:ext cx="426" cy="654"/>
            </a:xfrm>
            <a:prstGeom prst="roundRect">
              <a:avLst>
                <a:gd name="adj" fmla="val 16667"/>
              </a:avLst>
            </a:prstGeom>
            <a:solidFill>
              <a:schemeClr val="accent1"/>
            </a:solidFill>
            <a:ln w="9525">
              <a:solidFill>
                <a:schemeClr val="tx1"/>
              </a:solidFill>
              <a:round/>
              <a:headEnd/>
              <a:tailEnd/>
            </a:ln>
          </p:spPr>
          <p:txBody>
            <a:bodyPr wrap="none" anchor="ctr"/>
            <a:lstStyle/>
            <a:p>
              <a:endParaRPr lang="en-US" sz="1800"/>
            </a:p>
          </p:txBody>
        </p:sp>
        <p:sp>
          <p:nvSpPr>
            <p:cNvPr id="53261" name="Line 321"/>
            <p:cNvSpPr>
              <a:spLocks noChangeShapeType="1"/>
            </p:cNvSpPr>
            <p:nvPr/>
          </p:nvSpPr>
          <p:spPr bwMode="auto">
            <a:xfrm>
              <a:off x="2171" y="1726"/>
              <a:ext cx="0" cy="130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53262" name="AutoShape 324"/>
            <p:cNvSpPr>
              <a:spLocks noChangeArrowheads="1"/>
            </p:cNvSpPr>
            <p:nvPr/>
          </p:nvSpPr>
          <p:spPr bwMode="auto">
            <a:xfrm>
              <a:off x="1745" y="1495"/>
              <a:ext cx="160" cy="115"/>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53263" name="AutoShape 328"/>
            <p:cNvSpPr>
              <a:spLocks noChangeArrowheads="1"/>
            </p:cNvSpPr>
            <p:nvPr/>
          </p:nvSpPr>
          <p:spPr bwMode="auto">
            <a:xfrm>
              <a:off x="1972" y="1398"/>
              <a:ext cx="160" cy="116"/>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53264" name="AutoShape 329"/>
            <p:cNvSpPr>
              <a:spLocks noChangeArrowheads="1"/>
            </p:cNvSpPr>
            <p:nvPr/>
          </p:nvSpPr>
          <p:spPr bwMode="auto">
            <a:xfrm>
              <a:off x="1945" y="1571"/>
              <a:ext cx="159" cy="116"/>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53265" name="AutoShape 330"/>
            <p:cNvSpPr>
              <a:spLocks noChangeArrowheads="1"/>
            </p:cNvSpPr>
            <p:nvPr/>
          </p:nvSpPr>
          <p:spPr bwMode="auto">
            <a:xfrm>
              <a:off x="2171" y="1476"/>
              <a:ext cx="160" cy="115"/>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53266" name="AutoShape 331"/>
            <p:cNvSpPr>
              <a:spLocks noChangeArrowheads="1"/>
            </p:cNvSpPr>
            <p:nvPr/>
          </p:nvSpPr>
          <p:spPr bwMode="auto">
            <a:xfrm>
              <a:off x="1638" y="1303"/>
              <a:ext cx="160" cy="115"/>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53267" name="AutoShape 332"/>
            <p:cNvSpPr>
              <a:spLocks noChangeArrowheads="1"/>
            </p:cNvSpPr>
            <p:nvPr/>
          </p:nvSpPr>
          <p:spPr bwMode="auto">
            <a:xfrm>
              <a:off x="1865" y="1206"/>
              <a:ext cx="160" cy="115"/>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53268" name="AutoShape 333"/>
            <p:cNvSpPr>
              <a:spLocks noChangeArrowheads="1"/>
            </p:cNvSpPr>
            <p:nvPr/>
          </p:nvSpPr>
          <p:spPr bwMode="auto">
            <a:xfrm>
              <a:off x="2159" y="1245"/>
              <a:ext cx="159" cy="115"/>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53269" name="AutoShape 334"/>
            <p:cNvSpPr>
              <a:spLocks noChangeArrowheads="1"/>
            </p:cNvSpPr>
            <p:nvPr/>
          </p:nvSpPr>
          <p:spPr bwMode="auto">
            <a:xfrm>
              <a:off x="2437" y="1321"/>
              <a:ext cx="160" cy="116"/>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53270" name="AutoShape 335"/>
            <p:cNvSpPr>
              <a:spLocks noChangeArrowheads="1"/>
            </p:cNvSpPr>
            <p:nvPr/>
          </p:nvSpPr>
          <p:spPr bwMode="auto">
            <a:xfrm>
              <a:off x="2438" y="1571"/>
              <a:ext cx="160" cy="116"/>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53271" name="AutoShape 336"/>
            <p:cNvSpPr>
              <a:spLocks noChangeArrowheads="1"/>
            </p:cNvSpPr>
            <p:nvPr/>
          </p:nvSpPr>
          <p:spPr bwMode="auto">
            <a:xfrm>
              <a:off x="2278" y="3092"/>
              <a:ext cx="160" cy="116"/>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53272" name="AutoShape 337"/>
            <p:cNvSpPr>
              <a:spLocks noChangeArrowheads="1"/>
            </p:cNvSpPr>
            <p:nvPr/>
          </p:nvSpPr>
          <p:spPr bwMode="auto">
            <a:xfrm>
              <a:off x="1760" y="3198"/>
              <a:ext cx="160" cy="115"/>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sp>
          <p:nvSpPr>
            <p:cNvPr id="53273" name="AutoShape 338"/>
            <p:cNvSpPr>
              <a:spLocks noChangeArrowheads="1"/>
            </p:cNvSpPr>
            <p:nvPr/>
          </p:nvSpPr>
          <p:spPr bwMode="auto">
            <a:xfrm>
              <a:off x="2012" y="3068"/>
              <a:ext cx="159" cy="115"/>
            </a:xfrm>
            <a:prstGeom prst="octagon">
              <a:avLst>
                <a:gd name="adj" fmla="val 29287"/>
              </a:avLst>
            </a:prstGeom>
            <a:solidFill>
              <a:schemeClr val="hlink"/>
            </a:solidFill>
            <a:ln w="9525">
              <a:solidFill>
                <a:schemeClr val="tx1"/>
              </a:solidFill>
              <a:miter lim="800000"/>
              <a:headEnd/>
              <a:tailEnd/>
            </a:ln>
          </p:spPr>
          <p:txBody>
            <a:bodyPr wrap="none" anchor="ctr"/>
            <a:lstStyle/>
            <a:p>
              <a:endParaRPr lang="en-US" sz="1800"/>
            </a:p>
          </p:txBody>
        </p:sp>
        <p:grpSp>
          <p:nvGrpSpPr>
            <p:cNvPr id="53274" name="Group 111"/>
            <p:cNvGrpSpPr>
              <a:grpSpLocks/>
            </p:cNvGrpSpPr>
            <p:nvPr/>
          </p:nvGrpSpPr>
          <p:grpSpPr bwMode="auto">
            <a:xfrm>
              <a:off x="2866" y="2033"/>
              <a:ext cx="479" cy="542"/>
              <a:chOff x="3193" y="1344"/>
              <a:chExt cx="430" cy="675"/>
            </a:xfrm>
          </p:grpSpPr>
          <p:grpSp>
            <p:nvGrpSpPr>
              <p:cNvPr id="53276" name="Group 112"/>
              <p:cNvGrpSpPr>
                <a:grpSpLocks/>
              </p:cNvGrpSpPr>
              <p:nvPr/>
            </p:nvGrpSpPr>
            <p:grpSpPr bwMode="auto">
              <a:xfrm flipV="1">
                <a:off x="3199" y="1683"/>
                <a:ext cx="424" cy="336"/>
                <a:chOff x="1656" y="960"/>
                <a:chExt cx="592" cy="400"/>
              </a:xfrm>
            </p:grpSpPr>
            <p:grpSp>
              <p:nvGrpSpPr>
                <p:cNvPr id="53294" name="Group 113"/>
                <p:cNvGrpSpPr>
                  <a:grpSpLocks/>
                </p:cNvGrpSpPr>
                <p:nvPr/>
              </p:nvGrpSpPr>
              <p:grpSpPr bwMode="auto">
                <a:xfrm>
                  <a:off x="1656" y="960"/>
                  <a:ext cx="144" cy="400"/>
                  <a:chOff x="1656" y="960"/>
                  <a:chExt cx="144" cy="400"/>
                </a:xfrm>
              </p:grpSpPr>
              <p:sp>
                <p:nvSpPr>
                  <p:cNvPr id="53307" name="Freeform 11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08" name="Freeform 11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09" name="Oval 11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3295" name="Group 117"/>
                <p:cNvGrpSpPr>
                  <a:grpSpLocks/>
                </p:cNvGrpSpPr>
                <p:nvPr/>
              </p:nvGrpSpPr>
              <p:grpSpPr bwMode="auto">
                <a:xfrm>
                  <a:off x="1808" y="960"/>
                  <a:ext cx="144" cy="400"/>
                  <a:chOff x="1656" y="960"/>
                  <a:chExt cx="144" cy="400"/>
                </a:xfrm>
              </p:grpSpPr>
              <p:sp>
                <p:nvSpPr>
                  <p:cNvPr id="53304" name="Freeform 11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05" name="Freeform 11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06" name="Oval 12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3296" name="Group 121"/>
                <p:cNvGrpSpPr>
                  <a:grpSpLocks/>
                </p:cNvGrpSpPr>
                <p:nvPr/>
              </p:nvGrpSpPr>
              <p:grpSpPr bwMode="auto">
                <a:xfrm>
                  <a:off x="1952" y="960"/>
                  <a:ext cx="144" cy="400"/>
                  <a:chOff x="1656" y="960"/>
                  <a:chExt cx="144" cy="400"/>
                </a:xfrm>
              </p:grpSpPr>
              <p:sp>
                <p:nvSpPr>
                  <p:cNvPr id="53301" name="Freeform 12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02" name="Freeform 12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03" name="Oval 12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3297" name="Group 125"/>
                <p:cNvGrpSpPr>
                  <a:grpSpLocks/>
                </p:cNvGrpSpPr>
                <p:nvPr/>
              </p:nvGrpSpPr>
              <p:grpSpPr bwMode="auto">
                <a:xfrm>
                  <a:off x="2104" y="960"/>
                  <a:ext cx="144" cy="400"/>
                  <a:chOff x="1656" y="960"/>
                  <a:chExt cx="144" cy="400"/>
                </a:xfrm>
              </p:grpSpPr>
              <p:sp>
                <p:nvSpPr>
                  <p:cNvPr id="53298" name="Freeform 12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299" name="Freeform 12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3300" name="Oval 12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53277" name="Group 129"/>
              <p:cNvGrpSpPr>
                <a:grpSpLocks/>
              </p:cNvGrpSpPr>
              <p:nvPr/>
            </p:nvGrpSpPr>
            <p:grpSpPr bwMode="auto">
              <a:xfrm>
                <a:off x="3193" y="1344"/>
                <a:ext cx="424" cy="336"/>
                <a:chOff x="1656" y="960"/>
                <a:chExt cx="592" cy="400"/>
              </a:xfrm>
            </p:grpSpPr>
            <p:grpSp>
              <p:nvGrpSpPr>
                <p:cNvPr id="53278" name="Group 130"/>
                <p:cNvGrpSpPr>
                  <a:grpSpLocks/>
                </p:cNvGrpSpPr>
                <p:nvPr/>
              </p:nvGrpSpPr>
              <p:grpSpPr bwMode="auto">
                <a:xfrm>
                  <a:off x="1656" y="960"/>
                  <a:ext cx="144" cy="400"/>
                  <a:chOff x="1656" y="960"/>
                  <a:chExt cx="144" cy="400"/>
                </a:xfrm>
              </p:grpSpPr>
              <p:sp>
                <p:nvSpPr>
                  <p:cNvPr id="53291" name="Freeform 13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292" name="Freeform 13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293" name="Oval 13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3279" name="Group 134"/>
                <p:cNvGrpSpPr>
                  <a:grpSpLocks/>
                </p:cNvGrpSpPr>
                <p:nvPr/>
              </p:nvGrpSpPr>
              <p:grpSpPr bwMode="auto">
                <a:xfrm>
                  <a:off x="1808" y="960"/>
                  <a:ext cx="144" cy="400"/>
                  <a:chOff x="1656" y="960"/>
                  <a:chExt cx="144" cy="400"/>
                </a:xfrm>
              </p:grpSpPr>
              <p:sp>
                <p:nvSpPr>
                  <p:cNvPr id="53288" name="Freeform 13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289" name="Freeform 13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290" name="Oval 13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3280" name="Group 138"/>
                <p:cNvGrpSpPr>
                  <a:grpSpLocks/>
                </p:cNvGrpSpPr>
                <p:nvPr/>
              </p:nvGrpSpPr>
              <p:grpSpPr bwMode="auto">
                <a:xfrm>
                  <a:off x="1952" y="960"/>
                  <a:ext cx="144" cy="400"/>
                  <a:chOff x="1656" y="960"/>
                  <a:chExt cx="144" cy="400"/>
                </a:xfrm>
              </p:grpSpPr>
              <p:sp>
                <p:nvSpPr>
                  <p:cNvPr id="53285" name="Freeform 13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286" name="Freeform 14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287" name="Oval 14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3281" name="Group 142"/>
                <p:cNvGrpSpPr>
                  <a:grpSpLocks/>
                </p:cNvGrpSpPr>
                <p:nvPr/>
              </p:nvGrpSpPr>
              <p:grpSpPr bwMode="auto">
                <a:xfrm>
                  <a:off x="2104" y="960"/>
                  <a:ext cx="144" cy="400"/>
                  <a:chOff x="1656" y="960"/>
                  <a:chExt cx="144" cy="400"/>
                </a:xfrm>
              </p:grpSpPr>
              <p:sp>
                <p:nvSpPr>
                  <p:cNvPr id="53282" name="Freeform 14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283" name="Freeform 14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284" name="Oval 14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sp>
          <p:nvSpPr>
            <p:cNvPr id="53275" name="Text Box 211"/>
            <p:cNvSpPr txBox="1">
              <a:spLocks noChangeArrowheads="1"/>
            </p:cNvSpPr>
            <p:nvPr/>
          </p:nvSpPr>
          <p:spPr bwMode="auto">
            <a:xfrm>
              <a:off x="1147" y="1738"/>
              <a:ext cx="6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outside</a:t>
              </a:r>
            </a:p>
          </p:txBody>
        </p:sp>
      </p:gr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idx="4294967295"/>
          </p:nvPr>
        </p:nvSpPr>
        <p:spPr>
          <a:xfrm>
            <a:off x="514350" y="93663"/>
            <a:ext cx="8229600" cy="1143000"/>
          </a:xfrm>
        </p:spPr>
        <p:txBody>
          <a:bodyPr/>
          <a:lstStyle/>
          <a:p>
            <a:r>
              <a:rPr lang="en-US" sz="2800" dirty="0" smtClean="0">
                <a:solidFill>
                  <a:srgbClr val="0070C0"/>
                </a:solidFill>
                <a:latin typeface="+mn-lt"/>
                <a:ea typeface="ＭＳ Ｐゴシック" pitchFamily="34" charset="-128"/>
              </a:rPr>
              <a:t>Facilitated diffusion occurs via:</a:t>
            </a:r>
            <a:endParaRPr lang="en-US" sz="2400" dirty="0" smtClean="0">
              <a:solidFill>
                <a:srgbClr val="0070C0"/>
              </a:solidFill>
              <a:latin typeface="+mn-lt"/>
              <a:ea typeface="ＭＳ Ｐゴシック" pitchFamily="34" charset="-128"/>
            </a:endParaRPr>
          </a:p>
        </p:txBody>
      </p:sp>
      <p:sp>
        <p:nvSpPr>
          <p:cNvPr id="54275" name="Rectangle 3"/>
          <p:cNvSpPr>
            <a:spLocks noGrp="1" noChangeArrowheads="1"/>
          </p:cNvSpPr>
          <p:nvPr>
            <p:ph type="body" idx="4294967295"/>
          </p:nvPr>
        </p:nvSpPr>
        <p:spPr>
          <a:xfrm>
            <a:off x="866775" y="1000125"/>
            <a:ext cx="7219950" cy="5030788"/>
          </a:xfrm>
        </p:spPr>
        <p:txBody>
          <a:bodyPr/>
          <a:lstStyle/>
          <a:p>
            <a:pPr marL="0" indent="0">
              <a:lnSpc>
                <a:spcPct val="90000"/>
              </a:lnSpc>
              <a:buFont typeface="Wingdings" pitchFamily="2" charset="2"/>
              <a:buNone/>
            </a:pPr>
            <a:r>
              <a:rPr lang="en-US" sz="2400" dirty="0" smtClean="0">
                <a:latin typeface="+mn-lt"/>
                <a:ea typeface="ＭＳ Ｐゴシック" pitchFamily="34" charset="-128"/>
              </a:rPr>
              <a:t>(I) Protein channels:</a:t>
            </a:r>
          </a:p>
          <a:p>
            <a:pPr marL="0" indent="0">
              <a:lnSpc>
                <a:spcPct val="90000"/>
              </a:lnSpc>
              <a:buFontTx/>
              <a:buNone/>
            </a:pPr>
            <a:endParaRPr lang="en-US" sz="2400" u="sng" dirty="0" smtClean="0">
              <a:latin typeface="+mn-lt"/>
              <a:ea typeface="ＭＳ Ｐゴシック" pitchFamily="34" charset="-128"/>
            </a:endParaRPr>
          </a:p>
          <a:p>
            <a:pPr marL="400050" lvl="1" indent="0">
              <a:lnSpc>
                <a:spcPct val="90000"/>
              </a:lnSpc>
              <a:buFontTx/>
              <a:buNone/>
            </a:pPr>
            <a:r>
              <a:rPr lang="en-US" sz="2400" u="sng" dirty="0" smtClean="0">
                <a:latin typeface="+mn-lt"/>
                <a:ea typeface="ＭＳ Ｐゴシック" pitchFamily="34" charset="-128"/>
              </a:rPr>
              <a:t>Ion channels </a:t>
            </a:r>
            <a:r>
              <a:rPr lang="en-US" sz="2000" dirty="0" smtClean="0">
                <a:latin typeface="+mn-lt"/>
                <a:ea typeface="ＭＳ Ｐゴシック" pitchFamily="34" charset="-128"/>
              </a:rPr>
              <a:t>are specialized membrane proteins which circumvent the plasma membrane’s impermeability to small, charged compounds</a:t>
            </a:r>
            <a:r>
              <a:rPr lang="en-US" sz="2000" u="sng" dirty="0" smtClean="0">
                <a:latin typeface="+mn-lt"/>
                <a:ea typeface="ＭＳ Ｐゴシック" pitchFamily="34" charset="-128"/>
              </a:rPr>
              <a:t> </a:t>
            </a:r>
          </a:p>
          <a:p>
            <a:pPr marL="400050" lvl="1" indent="0">
              <a:lnSpc>
                <a:spcPct val="90000"/>
              </a:lnSpc>
              <a:buFontTx/>
              <a:buNone/>
            </a:pPr>
            <a:endParaRPr lang="en-US" sz="2400" u="sng" dirty="0" smtClean="0">
              <a:latin typeface="+mn-lt"/>
              <a:ea typeface="ＭＳ Ｐゴシック" pitchFamily="34" charset="-128"/>
            </a:endParaRPr>
          </a:p>
          <a:p>
            <a:pPr marL="400050" lvl="1" indent="0">
              <a:lnSpc>
                <a:spcPct val="90000"/>
              </a:lnSpc>
              <a:buFontTx/>
              <a:buNone/>
            </a:pPr>
            <a:r>
              <a:rPr lang="en-US" sz="2000" i="1" u="sng" dirty="0" smtClean="0">
                <a:latin typeface="+mn-lt"/>
                <a:ea typeface="ＭＳ Ｐゴシック" pitchFamily="34" charset="-128"/>
              </a:rPr>
              <a:t>Additional proteins that will not be discussed in this course:</a:t>
            </a:r>
          </a:p>
          <a:p>
            <a:pPr marL="400050" lvl="1" indent="0">
              <a:lnSpc>
                <a:spcPct val="90000"/>
              </a:lnSpc>
              <a:buFontTx/>
              <a:buNone/>
            </a:pPr>
            <a:r>
              <a:rPr lang="en-US" sz="2000" b="1" i="1" dirty="0" err="1" smtClean="0">
                <a:latin typeface="+mn-lt"/>
                <a:ea typeface="ＭＳ Ｐゴシック" pitchFamily="34" charset="-128"/>
              </a:rPr>
              <a:t>Porins</a:t>
            </a:r>
            <a:r>
              <a:rPr lang="en-US" sz="2000" b="1" i="1" dirty="0" smtClean="0">
                <a:latin typeface="+mn-lt"/>
                <a:ea typeface="ＭＳ Ｐゴシック" pitchFamily="34" charset="-128"/>
              </a:rPr>
              <a:t> </a:t>
            </a:r>
            <a:r>
              <a:rPr lang="en-US" sz="2000" i="1" dirty="0" smtClean="0">
                <a:latin typeface="+mn-lt"/>
                <a:ea typeface="ＭＳ Ｐゴシック" pitchFamily="34" charset="-128"/>
              </a:rPr>
              <a:t>are water filled membrane proteins in the outer membrane of Gram negative bacteria. </a:t>
            </a:r>
          </a:p>
          <a:p>
            <a:pPr marL="400050" lvl="1" indent="0">
              <a:lnSpc>
                <a:spcPct val="90000"/>
              </a:lnSpc>
              <a:buFontTx/>
              <a:buNone/>
            </a:pPr>
            <a:r>
              <a:rPr lang="en-US" sz="2000" b="1" i="1" dirty="0" err="1" smtClean="0">
                <a:latin typeface="+mn-lt"/>
                <a:ea typeface="ＭＳ Ｐゴシック" pitchFamily="34" charset="-128"/>
              </a:rPr>
              <a:t>Aquaporins</a:t>
            </a:r>
            <a:r>
              <a:rPr lang="en-US" sz="2000" b="1" i="1" dirty="0">
                <a:latin typeface="+mn-lt"/>
                <a:ea typeface="ＭＳ Ｐゴシック" pitchFamily="34" charset="-128"/>
              </a:rPr>
              <a:t> </a:t>
            </a:r>
            <a:r>
              <a:rPr lang="en-US" sz="2000" i="1" dirty="0" smtClean="0">
                <a:latin typeface="+mn-lt"/>
                <a:ea typeface="ＭＳ Ｐゴシック" pitchFamily="34" charset="-128"/>
              </a:rPr>
              <a:t>are proteins channels that allow water molecules to move across the membrane.</a:t>
            </a:r>
          </a:p>
          <a:p>
            <a:pPr marL="0" indent="0">
              <a:lnSpc>
                <a:spcPct val="90000"/>
              </a:lnSpc>
              <a:buFontTx/>
              <a:buNone/>
            </a:pPr>
            <a:endParaRPr lang="en-US" sz="2400" dirty="0" smtClean="0">
              <a:latin typeface="+mn-lt"/>
              <a:ea typeface="ＭＳ Ｐゴシック" pitchFamily="34" charset="-128"/>
            </a:endParaRPr>
          </a:p>
          <a:p>
            <a:pPr marL="0" indent="0">
              <a:lnSpc>
                <a:spcPct val="90000"/>
              </a:lnSpc>
              <a:buFontTx/>
              <a:buNone/>
            </a:pPr>
            <a:r>
              <a:rPr lang="en-US" sz="2400" dirty="0" smtClean="0">
                <a:latin typeface="+mn-lt"/>
                <a:ea typeface="ＭＳ Ｐゴシック" pitchFamily="34" charset="-128"/>
              </a:rPr>
              <a:t>(II) Carrier proteins called </a:t>
            </a:r>
            <a:r>
              <a:rPr lang="en-US" sz="2400" dirty="0" err="1" smtClean="0">
                <a:latin typeface="+mn-lt"/>
                <a:ea typeface="ＭＳ Ｐゴシック" pitchFamily="34" charset="-128"/>
              </a:rPr>
              <a:t>permeases</a:t>
            </a:r>
            <a:endParaRPr lang="en-US" sz="2400" dirty="0" smtClean="0">
              <a:latin typeface="+mn-lt"/>
              <a:ea typeface="ＭＳ Ｐゴシック" pitchFamily="34" charset="-128"/>
            </a:endParaRPr>
          </a:p>
          <a:p>
            <a:pPr marL="0" indent="0">
              <a:lnSpc>
                <a:spcPct val="90000"/>
              </a:lnSpc>
              <a:buFontTx/>
              <a:buNone/>
            </a:pPr>
            <a:endParaRPr lang="en-US" sz="1600" dirty="0" smtClean="0">
              <a:latin typeface="+mn-lt"/>
              <a:ea typeface="ＭＳ Ｐゴシック" pitchFamily="34" charset="-128"/>
            </a:endParaRPr>
          </a:p>
          <a:p>
            <a:pPr marL="0" indent="0">
              <a:lnSpc>
                <a:spcPct val="90000"/>
              </a:lnSpc>
              <a:buFontTx/>
              <a:buNone/>
            </a:pPr>
            <a:endParaRPr lang="en-US" sz="1600" dirty="0" smtClean="0">
              <a:latin typeface="+mn-lt"/>
              <a:ea typeface="ＭＳ Ｐゴシック" pitchFamily="34" charset="-128"/>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idx="4294967295"/>
          </p:nvPr>
        </p:nvSpPr>
        <p:spPr>
          <a:xfrm>
            <a:off x="457200" y="274638"/>
            <a:ext cx="8229600" cy="896937"/>
          </a:xfrm>
        </p:spPr>
        <p:txBody>
          <a:bodyPr/>
          <a:lstStyle/>
          <a:p>
            <a:pPr eaLnBrk="1" hangingPunct="1"/>
            <a:r>
              <a:rPr lang="en-US" sz="2800" dirty="0" smtClean="0">
                <a:solidFill>
                  <a:srgbClr val="0070C0"/>
                </a:solidFill>
                <a:latin typeface="+mn-lt"/>
                <a:ea typeface="ＭＳ Ｐゴシック" pitchFamily="34" charset="-128"/>
              </a:rPr>
              <a:t>Facilitated Diffusion via Ion Channels</a:t>
            </a:r>
            <a:endParaRPr lang="en-US" sz="2400" dirty="0" smtClean="0">
              <a:solidFill>
                <a:srgbClr val="0070C0"/>
              </a:solidFill>
              <a:latin typeface="+mn-lt"/>
              <a:ea typeface="ＭＳ Ｐゴシック" pitchFamily="34" charset="-128"/>
            </a:endParaRPr>
          </a:p>
        </p:txBody>
      </p:sp>
      <p:sp>
        <p:nvSpPr>
          <p:cNvPr id="55299" name="Rectangle 3"/>
          <p:cNvSpPr>
            <a:spLocks noGrp="1" noChangeArrowheads="1"/>
          </p:cNvSpPr>
          <p:nvPr>
            <p:ph type="body" idx="4294967295"/>
          </p:nvPr>
        </p:nvSpPr>
        <p:spPr>
          <a:xfrm>
            <a:off x="460375" y="1165225"/>
            <a:ext cx="4305300" cy="4881563"/>
          </a:xfrm>
        </p:spPr>
        <p:txBody>
          <a:bodyPr/>
          <a:lstStyle/>
          <a:p>
            <a:pPr marL="0" indent="0" eaLnBrk="1" hangingPunct="1">
              <a:lnSpc>
                <a:spcPct val="90000"/>
              </a:lnSpc>
              <a:buNone/>
            </a:pPr>
            <a:r>
              <a:rPr lang="en-US" sz="2000" dirty="0" smtClean="0">
                <a:latin typeface="+mn-lt"/>
                <a:ea typeface="ＭＳ Ｐゴシック" pitchFamily="34" charset="-128"/>
              </a:rPr>
              <a:t>When ions build up on one side of a plasma membrane, they establish both a concentration gradient and a charge gradient, collectively called the </a:t>
            </a:r>
            <a:r>
              <a:rPr lang="en-US" sz="2000" dirty="0" smtClean="0">
                <a:solidFill>
                  <a:srgbClr val="0070C0"/>
                </a:solidFill>
                <a:latin typeface="+mn-lt"/>
                <a:ea typeface="ＭＳ Ｐゴシック" pitchFamily="34" charset="-128"/>
              </a:rPr>
              <a:t>electrochemical gradient</a:t>
            </a:r>
            <a:r>
              <a:rPr lang="en-US" sz="2000" dirty="0" smtClean="0">
                <a:latin typeface="+mn-lt"/>
                <a:ea typeface="ＭＳ Ｐゴシック" pitchFamily="34" charset="-128"/>
              </a:rPr>
              <a:t>. </a:t>
            </a:r>
          </a:p>
          <a:p>
            <a:pPr marL="0" indent="0" eaLnBrk="1" hangingPunct="1">
              <a:lnSpc>
                <a:spcPct val="90000"/>
              </a:lnSpc>
            </a:pPr>
            <a:endParaRPr lang="en-US" sz="2400" dirty="0" smtClean="0">
              <a:latin typeface="+mn-lt"/>
              <a:ea typeface="ＭＳ Ｐゴシック" pitchFamily="34" charset="-128"/>
            </a:endParaRPr>
          </a:p>
          <a:p>
            <a:pPr marL="0" indent="0" eaLnBrk="1" hangingPunct="1">
              <a:lnSpc>
                <a:spcPct val="90000"/>
              </a:lnSpc>
              <a:buNone/>
            </a:pPr>
            <a:endParaRPr lang="en-US" sz="2000" dirty="0" smtClean="0">
              <a:latin typeface="+mn-lt"/>
              <a:ea typeface="ＭＳ Ｐゴシック" pitchFamily="34" charset="-128"/>
            </a:endParaRPr>
          </a:p>
          <a:p>
            <a:pPr marL="0" indent="0" eaLnBrk="1" hangingPunct="1">
              <a:lnSpc>
                <a:spcPct val="90000"/>
              </a:lnSpc>
              <a:buNone/>
            </a:pPr>
            <a:endParaRPr lang="en-US" sz="2000" dirty="0">
              <a:latin typeface="+mn-lt"/>
              <a:ea typeface="ＭＳ Ｐゴシック" pitchFamily="34" charset="-128"/>
            </a:endParaRPr>
          </a:p>
          <a:p>
            <a:pPr marL="0" indent="0" eaLnBrk="1" hangingPunct="1">
              <a:lnSpc>
                <a:spcPct val="90000"/>
              </a:lnSpc>
              <a:buNone/>
            </a:pPr>
            <a:r>
              <a:rPr lang="en-US" sz="2000" dirty="0" smtClean="0">
                <a:latin typeface="+mn-lt"/>
                <a:ea typeface="ＭＳ Ｐゴシック" pitchFamily="34" charset="-128"/>
              </a:rPr>
              <a:t>The ions diffuse through channels down their electrochemical gradients. </a:t>
            </a:r>
          </a:p>
          <a:p>
            <a:pPr marL="0" indent="0" eaLnBrk="1" hangingPunct="1">
              <a:lnSpc>
                <a:spcPct val="90000"/>
              </a:lnSpc>
              <a:buNone/>
            </a:pPr>
            <a:endParaRPr lang="en-US" sz="2000" dirty="0">
              <a:latin typeface="+mn-lt"/>
              <a:ea typeface="ＭＳ Ｐゴシック" pitchFamily="34" charset="-128"/>
            </a:endParaRPr>
          </a:p>
          <a:p>
            <a:pPr marL="0" indent="0" eaLnBrk="1" hangingPunct="1">
              <a:lnSpc>
                <a:spcPct val="90000"/>
              </a:lnSpc>
              <a:buNone/>
            </a:pPr>
            <a:r>
              <a:rPr lang="en-US" sz="2000" dirty="0" smtClean="0">
                <a:latin typeface="+mn-lt"/>
                <a:ea typeface="ＭＳ Ｐゴシック" pitchFamily="34" charset="-128"/>
              </a:rPr>
              <a:t>This passive transport decreases the charge and concentration differences between the cell’s exterior and interior.</a:t>
            </a:r>
          </a:p>
        </p:txBody>
      </p:sp>
      <p:pic>
        <p:nvPicPr>
          <p:cNvPr id="55300" name="Picture 2" descr="06_23b_membrane_channels-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6000" y="1111250"/>
            <a:ext cx="3498850" cy="543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1" name="Rectangle 1030"/>
          <p:cNvSpPr>
            <a:spLocks noChangeArrowheads="1"/>
          </p:cNvSpPr>
          <p:nvPr/>
        </p:nvSpPr>
        <p:spPr bwMode="auto">
          <a:xfrm>
            <a:off x="55563" y="6381750"/>
            <a:ext cx="3738562"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Fig 6.25b Biological Sciences</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5" name="Text Box 5"/>
          <p:cNvSpPr txBox="1">
            <a:spLocks noChangeArrowheads="1"/>
          </p:cNvSpPr>
          <p:nvPr/>
        </p:nvSpPr>
        <p:spPr bwMode="auto">
          <a:xfrm>
            <a:off x="241300" y="304800"/>
            <a:ext cx="8686800" cy="1200329"/>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a:spAutoFit/>
          </a:bodyPr>
          <a:lstStyle/>
          <a:p>
            <a:pPr>
              <a:defRPr/>
            </a:pPr>
            <a:r>
              <a:rPr lang="en-US" dirty="0" smtClean="0">
                <a:solidFill>
                  <a:schemeClr val="tx1"/>
                </a:solidFill>
                <a:ea typeface="ＭＳ Ｐゴシック" charset="-128"/>
                <a:cs typeface="ＭＳ Ｐゴシック" charset="-128"/>
              </a:rPr>
              <a:t>Carrier </a:t>
            </a:r>
            <a:r>
              <a:rPr lang="en-US" dirty="0">
                <a:solidFill>
                  <a:schemeClr val="tx1"/>
                </a:solidFill>
                <a:ea typeface="ＭＳ Ｐゴシック" charset="-128"/>
                <a:cs typeface="ＭＳ Ｐゴシック" charset="-128"/>
              </a:rPr>
              <a:t>proteins (</a:t>
            </a:r>
            <a:r>
              <a:rPr lang="en-US" dirty="0" err="1">
                <a:solidFill>
                  <a:schemeClr val="tx1"/>
                </a:solidFill>
                <a:ea typeface="ＭＳ Ｐゴシック" charset="-128"/>
                <a:cs typeface="ＭＳ Ｐゴシック" charset="-128"/>
              </a:rPr>
              <a:t>permeases</a:t>
            </a:r>
            <a:r>
              <a:rPr lang="en-US" dirty="0">
                <a:solidFill>
                  <a:schemeClr val="tx1"/>
                </a:solidFill>
                <a:ea typeface="ＭＳ Ｐゴシック" charset="-128"/>
                <a:cs typeface="ＭＳ Ｐゴシック" charset="-128"/>
              </a:rPr>
              <a:t>) positioned in the membrane allow transport of some molecules the </a:t>
            </a:r>
            <a:r>
              <a:rPr lang="en-US" dirty="0" smtClean="0">
                <a:solidFill>
                  <a:schemeClr val="tx1"/>
                </a:solidFill>
                <a:ea typeface="ＭＳ Ｐゴシック" charset="-128"/>
                <a:cs typeface="ＭＳ Ｐゴシック" charset="-128"/>
              </a:rPr>
              <a:t>bilayer, alone, </a:t>
            </a:r>
            <a:r>
              <a:rPr lang="en-US" dirty="0">
                <a:solidFill>
                  <a:schemeClr val="tx1"/>
                </a:solidFill>
                <a:ea typeface="ＭＳ Ｐゴシック" charset="-128"/>
                <a:cs typeface="ＭＳ Ｐゴシック" charset="-128"/>
              </a:rPr>
              <a:t>will not allow through.</a:t>
            </a:r>
          </a:p>
        </p:txBody>
      </p:sp>
      <p:pic>
        <p:nvPicPr>
          <p:cNvPr id="56323" name="Picture 1027" descr="06_18b_membrane_structur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250" y="2387600"/>
            <a:ext cx="7681913" cy="391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4" name="Rectangle 1031"/>
          <p:cNvSpPr>
            <a:spLocks noChangeArrowheads="1"/>
          </p:cNvSpPr>
          <p:nvPr/>
        </p:nvSpPr>
        <p:spPr bwMode="auto">
          <a:xfrm>
            <a:off x="55563" y="6381750"/>
            <a:ext cx="3738562"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Fig 6.18b Biological Sciences</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4" descr="06_25_glucose_diffusion-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288" y="3062288"/>
            <a:ext cx="8548687" cy="265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7" name="TextBox 2"/>
          <p:cNvSpPr txBox="1">
            <a:spLocks noChangeArrowheads="1"/>
          </p:cNvSpPr>
          <p:nvPr/>
        </p:nvSpPr>
        <p:spPr bwMode="auto">
          <a:xfrm>
            <a:off x="323850" y="415389"/>
            <a:ext cx="8420100" cy="275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dirty="0">
                <a:latin typeface="+mn-lt"/>
              </a:rPr>
              <a:t>Glucose is a building block for important macromolecules and a major energy source, but lipid bilayers in eukaryotic cells such as erythrocytes are only moderately permeable to glucose. </a:t>
            </a:r>
          </a:p>
          <a:p>
            <a:pPr eaLnBrk="1" hangingPunct="1"/>
            <a:endParaRPr lang="en-US" dirty="0">
              <a:latin typeface="+mn-lt"/>
            </a:endParaRPr>
          </a:p>
          <a:p>
            <a:pPr eaLnBrk="1" hangingPunct="1"/>
            <a:r>
              <a:rPr lang="en-US" dirty="0">
                <a:latin typeface="+mn-lt"/>
              </a:rPr>
              <a:t>The eukaryotic glucose </a:t>
            </a:r>
            <a:r>
              <a:rPr lang="en-US" dirty="0" err="1">
                <a:latin typeface="+mn-lt"/>
              </a:rPr>
              <a:t>permease</a:t>
            </a:r>
            <a:r>
              <a:rPr lang="en-US" dirty="0">
                <a:latin typeface="+mn-lt"/>
              </a:rPr>
              <a:t> called GLUT-1 increases membrane permeability to glucose.</a:t>
            </a:r>
            <a:endParaRPr lang="en-CA" sz="2000" dirty="0">
              <a:latin typeface="+mn-lt"/>
            </a:endParaRPr>
          </a:p>
        </p:txBody>
      </p:sp>
      <p:sp>
        <p:nvSpPr>
          <p:cNvPr id="57348" name="Rectangle 1028"/>
          <p:cNvSpPr>
            <a:spLocks noChangeArrowheads="1"/>
          </p:cNvSpPr>
          <p:nvPr/>
        </p:nvSpPr>
        <p:spPr bwMode="auto">
          <a:xfrm>
            <a:off x="55563" y="6381750"/>
            <a:ext cx="3582987"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Fig 6.27 Biological Sciences</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idx="4294967295"/>
          </p:nvPr>
        </p:nvSpPr>
        <p:spPr/>
        <p:txBody>
          <a:bodyPr/>
          <a:lstStyle/>
          <a:p>
            <a:pPr eaLnBrk="1" hangingPunct="1"/>
            <a:r>
              <a:rPr lang="en-US" sz="2800" dirty="0" smtClean="0">
                <a:solidFill>
                  <a:srgbClr val="0070C0"/>
                </a:solidFill>
                <a:latin typeface="+mn-lt"/>
                <a:ea typeface="ＭＳ Ｐゴシック" pitchFamily="34" charset="-128"/>
              </a:rPr>
              <a:t>2. Active Transport </a:t>
            </a:r>
            <a:endParaRPr lang="en-US" sz="2400" dirty="0" smtClean="0">
              <a:solidFill>
                <a:srgbClr val="0070C0"/>
              </a:solidFill>
              <a:latin typeface="+mn-lt"/>
              <a:ea typeface="ＭＳ Ｐゴシック" pitchFamily="34" charset="-128"/>
            </a:endParaRPr>
          </a:p>
        </p:txBody>
      </p:sp>
      <p:grpSp>
        <p:nvGrpSpPr>
          <p:cNvPr id="58371" name="Group 394"/>
          <p:cNvGrpSpPr>
            <a:grpSpLocks/>
          </p:cNvGrpSpPr>
          <p:nvPr/>
        </p:nvGrpSpPr>
        <p:grpSpPr bwMode="auto">
          <a:xfrm>
            <a:off x="5070475" y="1847850"/>
            <a:ext cx="3462338" cy="3162300"/>
            <a:chOff x="3258" y="1574"/>
            <a:chExt cx="2181" cy="1992"/>
          </a:xfrm>
        </p:grpSpPr>
        <p:sp>
          <p:nvSpPr>
            <p:cNvPr id="58373" name="Text Box 211"/>
            <p:cNvSpPr txBox="1">
              <a:spLocks noChangeArrowheads="1"/>
            </p:cNvSpPr>
            <p:nvPr/>
          </p:nvSpPr>
          <p:spPr bwMode="auto">
            <a:xfrm>
              <a:off x="4807" y="1924"/>
              <a:ext cx="632"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outside</a:t>
              </a:r>
            </a:p>
          </p:txBody>
        </p:sp>
        <p:sp>
          <p:nvSpPr>
            <p:cNvPr id="58374" name="Text Box 212"/>
            <p:cNvSpPr txBox="1">
              <a:spLocks noChangeArrowheads="1"/>
            </p:cNvSpPr>
            <p:nvPr/>
          </p:nvSpPr>
          <p:spPr bwMode="auto">
            <a:xfrm>
              <a:off x="4845" y="3006"/>
              <a:ext cx="535" cy="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t>inside</a:t>
              </a:r>
            </a:p>
          </p:txBody>
        </p:sp>
        <p:grpSp>
          <p:nvGrpSpPr>
            <p:cNvPr id="58375" name="Group 111"/>
            <p:cNvGrpSpPr>
              <a:grpSpLocks/>
            </p:cNvGrpSpPr>
            <p:nvPr/>
          </p:nvGrpSpPr>
          <p:grpSpPr bwMode="auto">
            <a:xfrm>
              <a:off x="3653" y="2269"/>
              <a:ext cx="397" cy="542"/>
              <a:chOff x="3193" y="1344"/>
              <a:chExt cx="430" cy="675"/>
            </a:xfrm>
          </p:grpSpPr>
          <p:grpSp>
            <p:nvGrpSpPr>
              <p:cNvPr id="58496" name="Group 112"/>
              <p:cNvGrpSpPr>
                <a:grpSpLocks/>
              </p:cNvGrpSpPr>
              <p:nvPr/>
            </p:nvGrpSpPr>
            <p:grpSpPr bwMode="auto">
              <a:xfrm flipV="1">
                <a:off x="3199" y="1683"/>
                <a:ext cx="424" cy="336"/>
                <a:chOff x="1656" y="960"/>
                <a:chExt cx="592" cy="400"/>
              </a:xfrm>
            </p:grpSpPr>
            <p:grpSp>
              <p:nvGrpSpPr>
                <p:cNvPr id="58514" name="Group 113"/>
                <p:cNvGrpSpPr>
                  <a:grpSpLocks/>
                </p:cNvGrpSpPr>
                <p:nvPr/>
              </p:nvGrpSpPr>
              <p:grpSpPr bwMode="auto">
                <a:xfrm>
                  <a:off x="1656" y="960"/>
                  <a:ext cx="144" cy="400"/>
                  <a:chOff x="1656" y="960"/>
                  <a:chExt cx="144" cy="400"/>
                </a:xfrm>
              </p:grpSpPr>
              <p:sp>
                <p:nvSpPr>
                  <p:cNvPr id="58527" name="Freeform 11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528" name="Freeform 11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529" name="Oval 11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8515" name="Group 117"/>
                <p:cNvGrpSpPr>
                  <a:grpSpLocks/>
                </p:cNvGrpSpPr>
                <p:nvPr/>
              </p:nvGrpSpPr>
              <p:grpSpPr bwMode="auto">
                <a:xfrm>
                  <a:off x="1808" y="960"/>
                  <a:ext cx="144" cy="400"/>
                  <a:chOff x="1656" y="960"/>
                  <a:chExt cx="144" cy="400"/>
                </a:xfrm>
              </p:grpSpPr>
              <p:sp>
                <p:nvSpPr>
                  <p:cNvPr id="58524" name="Freeform 11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525" name="Freeform 11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526" name="Oval 12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8516" name="Group 121"/>
                <p:cNvGrpSpPr>
                  <a:grpSpLocks/>
                </p:cNvGrpSpPr>
                <p:nvPr/>
              </p:nvGrpSpPr>
              <p:grpSpPr bwMode="auto">
                <a:xfrm>
                  <a:off x="1952" y="960"/>
                  <a:ext cx="144" cy="400"/>
                  <a:chOff x="1656" y="960"/>
                  <a:chExt cx="144" cy="400"/>
                </a:xfrm>
              </p:grpSpPr>
              <p:sp>
                <p:nvSpPr>
                  <p:cNvPr id="58521" name="Freeform 12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522" name="Freeform 12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523" name="Oval 12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8517" name="Group 125"/>
                <p:cNvGrpSpPr>
                  <a:grpSpLocks/>
                </p:cNvGrpSpPr>
                <p:nvPr/>
              </p:nvGrpSpPr>
              <p:grpSpPr bwMode="auto">
                <a:xfrm>
                  <a:off x="2104" y="960"/>
                  <a:ext cx="144" cy="400"/>
                  <a:chOff x="1656" y="960"/>
                  <a:chExt cx="144" cy="400"/>
                </a:xfrm>
              </p:grpSpPr>
              <p:sp>
                <p:nvSpPr>
                  <p:cNvPr id="58518" name="Freeform 12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519" name="Freeform 12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520" name="Oval 12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58497" name="Group 129"/>
              <p:cNvGrpSpPr>
                <a:grpSpLocks/>
              </p:cNvGrpSpPr>
              <p:nvPr/>
            </p:nvGrpSpPr>
            <p:grpSpPr bwMode="auto">
              <a:xfrm>
                <a:off x="3193" y="1344"/>
                <a:ext cx="424" cy="336"/>
                <a:chOff x="1656" y="960"/>
                <a:chExt cx="592" cy="400"/>
              </a:xfrm>
            </p:grpSpPr>
            <p:grpSp>
              <p:nvGrpSpPr>
                <p:cNvPr id="58498" name="Group 130"/>
                <p:cNvGrpSpPr>
                  <a:grpSpLocks/>
                </p:cNvGrpSpPr>
                <p:nvPr/>
              </p:nvGrpSpPr>
              <p:grpSpPr bwMode="auto">
                <a:xfrm>
                  <a:off x="1656" y="960"/>
                  <a:ext cx="144" cy="400"/>
                  <a:chOff x="1656" y="960"/>
                  <a:chExt cx="144" cy="400"/>
                </a:xfrm>
              </p:grpSpPr>
              <p:sp>
                <p:nvSpPr>
                  <p:cNvPr id="58511" name="Freeform 13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512" name="Freeform 13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513" name="Oval 13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8499" name="Group 134"/>
                <p:cNvGrpSpPr>
                  <a:grpSpLocks/>
                </p:cNvGrpSpPr>
                <p:nvPr/>
              </p:nvGrpSpPr>
              <p:grpSpPr bwMode="auto">
                <a:xfrm>
                  <a:off x="1808" y="960"/>
                  <a:ext cx="144" cy="400"/>
                  <a:chOff x="1656" y="960"/>
                  <a:chExt cx="144" cy="400"/>
                </a:xfrm>
              </p:grpSpPr>
              <p:sp>
                <p:nvSpPr>
                  <p:cNvPr id="58508" name="Freeform 13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509" name="Freeform 13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510" name="Oval 13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8500" name="Group 138"/>
                <p:cNvGrpSpPr>
                  <a:grpSpLocks/>
                </p:cNvGrpSpPr>
                <p:nvPr/>
              </p:nvGrpSpPr>
              <p:grpSpPr bwMode="auto">
                <a:xfrm>
                  <a:off x="1952" y="960"/>
                  <a:ext cx="144" cy="400"/>
                  <a:chOff x="1656" y="960"/>
                  <a:chExt cx="144" cy="400"/>
                </a:xfrm>
              </p:grpSpPr>
              <p:sp>
                <p:nvSpPr>
                  <p:cNvPr id="58505" name="Freeform 13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506" name="Freeform 14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507" name="Oval 14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8501" name="Group 142"/>
                <p:cNvGrpSpPr>
                  <a:grpSpLocks/>
                </p:cNvGrpSpPr>
                <p:nvPr/>
              </p:nvGrpSpPr>
              <p:grpSpPr bwMode="auto">
                <a:xfrm>
                  <a:off x="2104" y="960"/>
                  <a:ext cx="144" cy="400"/>
                  <a:chOff x="1656" y="960"/>
                  <a:chExt cx="144" cy="400"/>
                </a:xfrm>
              </p:grpSpPr>
              <p:sp>
                <p:nvSpPr>
                  <p:cNvPr id="58502" name="Freeform 14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503" name="Freeform 14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504" name="Oval 14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grpSp>
          <p:nvGrpSpPr>
            <p:cNvPr id="58376" name="Group 146"/>
            <p:cNvGrpSpPr>
              <a:grpSpLocks/>
            </p:cNvGrpSpPr>
            <p:nvPr/>
          </p:nvGrpSpPr>
          <p:grpSpPr bwMode="auto">
            <a:xfrm flipV="1">
              <a:off x="4829" y="2540"/>
              <a:ext cx="394" cy="268"/>
              <a:chOff x="1656" y="960"/>
              <a:chExt cx="592" cy="400"/>
            </a:xfrm>
          </p:grpSpPr>
          <p:grpSp>
            <p:nvGrpSpPr>
              <p:cNvPr id="58480" name="Group 147"/>
              <p:cNvGrpSpPr>
                <a:grpSpLocks/>
              </p:cNvGrpSpPr>
              <p:nvPr/>
            </p:nvGrpSpPr>
            <p:grpSpPr bwMode="auto">
              <a:xfrm>
                <a:off x="1656" y="960"/>
                <a:ext cx="144" cy="400"/>
                <a:chOff x="1656" y="960"/>
                <a:chExt cx="144" cy="400"/>
              </a:xfrm>
            </p:grpSpPr>
            <p:sp>
              <p:nvSpPr>
                <p:cNvPr id="58493" name="Freeform 14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94" name="Freeform 14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95" name="Oval 15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8481" name="Group 151"/>
              <p:cNvGrpSpPr>
                <a:grpSpLocks/>
              </p:cNvGrpSpPr>
              <p:nvPr/>
            </p:nvGrpSpPr>
            <p:grpSpPr bwMode="auto">
              <a:xfrm>
                <a:off x="1808" y="960"/>
                <a:ext cx="144" cy="400"/>
                <a:chOff x="1656" y="960"/>
                <a:chExt cx="144" cy="400"/>
              </a:xfrm>
            </p:grpSpPr>
            <p:sp>
              <p:nvSpPr>
                <p:cNvPr id="58490" name="Freeform 15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91" name="Freeform 15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92" name="Oval 15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8482" name="Group 155"/>
              <p:cNvGrpSpPr>
                <a:grpSpLocks/>
              </p:cNvGrpSpPr>
              <p:nvPr/>
            </p:nvGrpSpPr>
            <p:grpSpPr bwMode="auto">
              <a:xfrm>
                <a:off x="1952" y="960"/>
                <a:ext cx="144" cy="400"/>
                <a:chOff x="1656" y="960"/>
                <a:chExt cx="144" cy="400"/>
              </a:xfrm>
            </p:grpSpPr>
            <p:sp>
              <p:nvSpPr>
                <p:cNvPr id="58487" name="Freeform 15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88" name="Freeform 15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89" name="Oval 15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8483" name="Group 159"/>
              <p:cNvGrpSpPr>
                <a:grpSpLocks/>
              </p:cNvGrpSpPr>
              <p:nvPr/>
            </p:nvGrpSpPr>
            <p:grpSpPr bwMode="auto">
              <a:xfrm>
                <a:off x="2104" y="960"/>
                <a:ext cx="144" cy="400"/>
                <a:chOff x="1656" y="960"/>
                <a:chExt cx="144" cy="400"/>
              </a:xfrm>
            </p:grpSpPr>
            <p:sp>
              <p:nvSpPr>
                <p:cNvPr id="58484" name="Freeform 16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85" name="Freeform 16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86" name="Oval 16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58377" name="Group 163"/>
            <p:cNvGrpSpPr>
              <a:grpSpLocks/>
            </p:cNvGrpSpPr>
            <p:nvPr/>
          </p:nvGrpSpPr>
          <p:grpSpPr bwMode="auto">
            <a:xfrm>
              <a:off x="4816" y="2267"/>
              <a:ext cx="388" cy="270"/>
              <a:chOff x="1656" y="960"/>
              <a:chExt cx="592" cy="400"/>
            </a:xfrm>
          </p:grpSpPr>
          <p:grpSp>
            <p:nvGrpSpPr>
              <p:cNvPr id="58464" name="Group 164"/>
              <p:cNvGrpSpPr>
                <a:grpSpLocks/>
              </p:cNvGrpSpPr>
              <p:nvPr/>
            </p:nvGrpSpPr>
            <p:grpSpPr bwMode="auto">
              <a:xfrm>
                <a:off x="1656" y="960"/>
                <a:ext cx="144" cy="400"/>
                <a:chOff x="1656" y="960"/>
                <a:chExt cx="144" cy="400"/>
              </a:xfrm>
            </p:grpSpPr>
            <p:sp>
              <p:nvSpPr>
                <p:cNvPr id="58477" name="Freeform 16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78" name="Freeform 16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79" name="Oval 16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8465" name="Group 168"/>
              <p:cNvGrpSpPr>
                <a:grpSpLocks/>
              </p:cNvGrpSpPr>
              <p:nvPr/>
            </p:nvGrpSpPr>
            <p:grpSpPr bwMode="auto">
              <a:xfrm>
                <a:off x="1808" y="960"/>
                <a:ext cx="144" cy="400"/>
                <a:chOff x="1656" y="960"/>
                <a:chExt cx="144" cy="400"/>
              </a:xfrm>
            </p:grpSpPr>
            <p:sp>
              <p:nvSpPr>
                <p:cNvPr id="58474" name="Freeform 16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75" name="Freeform 17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76" name="Oval 17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8466" name="Group 172"/>
              <p:cNvGrpSpPr>
                <a:grpSpLocks/>
              </p:cNvGrpSpPr>
              <p:nvPr/>
            </p:nvGrpSpPr>
            <p:grpSpPr bwMode="auto">
              <a:xfrm>
                <a:off x="1952" y="960"/>
                <a:ext cx="144" cy="400"/>
                <a:chOff x="1656" y="960"/>
                <a:chExt cx="144" cy="400"/>
              </a:xfrm>
            </p:grpSpPr>
            <p:sp>
              <p:nvSpPr>
                <p:cNvPr id="58471" name="Freeform 17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72" name="Freeform 17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73" name="Oval 17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8467" name="Group 176"/>
              <p:cNvGrpSpPr>
                <a:grpSpLocks/>
              </p:cNvGrpSpPr>
              <p:nvPr/>
            </p:nvGrpSpPr>
            <p:grpSpPr bwMode="auto">
              <a:xfrm>
                <a:off x="2104" y="960"/>
                <a:ext cx="144" cy="400"/>
                <a:chOff x="1656" y="960"/>
                <a:chExt cx="144" cy="400"/>
              </a:xfrm>
            </p:grpSpPr>
            <p:sp>
              <p:nvSpPr>
                <p:cNvPr id="58468" name="Freeform 17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69" name="Freeform 17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70" name="Oval 17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58378" name="Group 77"/>
            <p:cNvGrpSpPr>
              <a:grpSpLocks/>
            </p:cNvGrpSpPr>
            <p:nvPr/>
          </p:nvGrpSpPr>
          <p:grpSpPr bwMode="auto">
            <a:xfrm flipV="1">
              <a:off x="4416" y="2540"/>
              <a:ext cx="394" cy="268"/>
              <a:chOff x="1656" y="960"/>
              <a:chExt cx="592" cy="400"/>
            </a:xfrm>
          </p:grpSpPr>
          <p:grpSp>
            <p:nvGrpSpPr>
              <p:cNvPr id="58448" name="Group 78"/>
              <p:cNvGrpSpPr>
                <a:grpSpLocks/>
              </p:cNvGrpSpPr>
              <p:nvPr/>
            </p:nvGrpSpPr>
            <p:grpSpPr bwMode="auto">
              <a:xfrm>
                <a:off x="1656" y="960"/>
                <a:ext cx="144" cy="400"/>
                <a:chOff x="1656" y="960"/>
                <a:chExt cx="144" cy="400"/>
              </a:xfrm>
            </p:grpSpPr>
            <p:sp>
              <p:nvSpPr>
                <p:cNvPr id="58461" name="Freeform 7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62" name="Freeform 8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63" name="Oval 8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8449" name="Group 82"/>
              <p:cNvGrpSpPr>
                <a:grpSpLocks/>
              </p:cNvGrpSpPr>
              <p:nvPr/>
            </p:nvGrpSpPr>
            <p:grpSpPr bwMode="auto">
              <a:xfrm>
                <a:off x="1808" y="960"/>
                <a:ext cx="144" cy="400"/>
                <a:chOff x="1656" y="960"/>
                <a:chExt cx="144" cy="400"/>
              </a:xfrm>
            </p:grpSpPr>
            <p:sp>
              <p:nvSpPr>
                <p:cNvPr id="58458" name="Freeform 8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59" name="Freeform 8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60" name="Oval 8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8450" name="Group 86"/>
              <p:cNvGrpSpPr>
                <a:grpSpLocks/>
              </p:cNvGrpSpPr>
              <p:nvPr/>
            </p:nvGrpSpPr>
            <p:grpSpPr bwMode="auto">
              <a:xfrm>
                <a:off x="1952" y="960"/>
                <a:ext cx="144" cy="400"/>
                <a:chOff x="1656" y="960"/>
                <a:chExt cx="144" cy="400"/>
              </a:xfrm>
            </p:grpSpPr>
            <p:sp>
              <p:nvSpPr>
                <p:cNvPr id="58455" name="Freeform 8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56" name="Freeform 8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57" name="Oval 89"/>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8451" name="Group 90"/>
              <p:cNvGrpSpPr>
                <a:grpSpLocks/>
              </p:cNvGrpSpPr>
              <p:nvPr/>
            </p:nvGrpSpPr>
            <p:grpSpPr bwMode="auto">
              <a:xfrm>
                <a:off x="2104" y="960"/>
                <a:ext cx="144" cy="400"/>
                <a:chOff x="1656" y="960"/>
                <a:chExt cx="144" cy="400"/>
              </a:xfrm>
            </p:grpSpPr>
            <p:sp>
              <p:nvSpPr>
                <p:cNvPr id="58452" name="Freeform 9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53" name="Freeform 9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54" name="Oval 9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58379" name="Group 94"/>
            <p:cNvGrpSpPr>
              <a:grpSpLocks/>
            </p:cNvGrpSpPr>
            <p:nvPr/>
          </p:nvGrpSpPr>
          <p:grpSpPr bwMode="auto">
            <a:xfrm>
              <a:off x="4412" y="2267"/>
              <a:ext cx="394" cy="270"/>
              <a:chOff x="1656" y="960"/>
              <a:chExt cx="592" cy="400"/>
            </a:xfrm>
          </p:grpSpPr>
          <p:grpSp>
            <p:nvGrpSpPr>
              <p:cNvPr id="58432" name="Group 95"/>
              <p:cNvGrpSpPr>
                <a:grpSpLocks/>
              </p:cNvGrpSpPr>
              <p:nvPr/>
            </p:nvGrpSpPr>
            <p:grpSpPr bwMode="auto">
              <a:xfrm>
                <a:off x="1656" y="960"/>
                <a:ext cx="144" cy="400"/>
                <a:chOff x="1656" y="960"/>
                <a:chExt cx="144" cy="400"/>
              </a:xfrm>
            </p:grpSpPr>
            <p:sp>
              <p:nvSpPr>
                <p:cNvPr id="58445" name="Freeform 9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46" name="Freeform 9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47" name="Oval 9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8433" name="Group 99"/>
              <p:cNvGrpSpPr>
                <a:grpSpLocks/>
              </p:cNvGrpSpPr>
              <p:nvPr/>
            </p:nvGrpSpPr>
            <p:grpSpPr bwMode="auto">
              <a:xfrm>
                <a:off x="1808" y="960"/>
                <a:ext cx="144" cy="400"/>
                <a:chOff x="1656" y="960"/>
                <a:chExt cx="144" cy="400"/>
              </a:xfrm>
            </p:grpSpPr>
            <p:sp>
              <p:nvSpPr>
                <p:cNvPr id="58442" name="Freeform 10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43" name="Freeform 10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44" name="Oval 102"/>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8434" name="Group 103"/>
              <p:cNvGrpSpPr>
                <a:grpSpLocks/>
              </p:cNvGrpSpPr>
              <p:nvPr/>
            </p:nvGrpSpPr>
            <p:grpSpPr bwMode="auto">
              <a:xfrm>
                <a:off x="1952" y="960"/>
                <a:ext cx="144" cy="400"/>
                <a:chOff x="1656" y="960"/>
                <a:chExt cx="144" cy="400"/>
              </a:xfrm>
            </p:grpSpPr>
            <p:sp>
              <p:nvSpPr>
                <p:cNvPr id="58439" name="Freeform 10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40" name="Freeform 10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41" name="Oval 10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8435" name="Group 107"/>
              <p:cNvGrpSpPr>
                <a:grpSpLocks/>
              </p:cNvGrpSpPr>
              <p:nvPr/>
            </p:nvGrpSpPr>
            <p:grpSpPr bwMode="auto">
              <a:xfrm>
                <a:off x="2104" y="960"/>
                <a:ext cx="144" cy="400"/>
                <a:chOff x="1656" y="960"/>
                <a:chExt cx="144" cy="400"/>
              </a:xfrm>
            </p:grpSpPr>
            <p:sp>
              <p:nvSpPr>
                <p:cNvPr id="58436" name="Freeform 10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37" name="Freeform 10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38" name="Oval 11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sp>
          <p:nvSpPr>
            <p:cNvPr id="58380" name="Oval 319"/>
            <p:cNvSpPr>
              <a:spLocks noChangeArrowheads="1"/>
            </p:cNvSpPr>
            <p:nvPr/>
          </p:nvSpPr>
          <p:spPr bwMode="auto">
            <a:xfrm>
              <a:off x="4024" y="2190"/>
              <a:ext cx="400" cy="654"/>
            </a:xfrm>
            <a:prstGeom prst="ellipse">
              <a:avLst/>
            </a:prstGeom>
            <a:solidFill>
              <a:schemeClr val="accent1"/>
            </a:solidFill>
            <a:ln w="9525">
              <a:solidFill>
                <a:schemeClr val="tx1"/>
              </a:solidFill>
              <a:round/>
              <a:headEnd/>
              <a:tailEnd/>
            </a:ln>
          </p:spPr>
          <p:txBody>
            <a:bodyPr wrap="none" anchor="ctr"/>
            <a:lstStyle/>
            <a:p>
              <a:endParaRPr lang="en-US" sz="1800"/>
            </a:p>
          </p:txBody>
        </p:sp>
        <p:sp>
          <p:nvSpPr>
            <p:cNvPr id="58381" name="Line 322"/>
            <p:cNvSpPr>
              <a:spLocks noChangeShapeType="1"/>
            </p:cNvSpPr>
            <p:nvPr/>
          </p:nvSpPr>
          <p:spPr bwMode="auto">
            <a:xfrm>
              <a:off x="4229" y="1998"/>
              <a:ext cx="0" cy="130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58382" name="AutoShape 325"/>
            <p:cNvSpPr>
              <a:spLocks noChangeArrowheads="1"/>
            </p:cNvSpPr>
            <p:nvPr/>
          </p:nvSpPr>
          <p:spPr bwMode="auto">
            <a:xfrm>
              <a:off x="3963" y="1767"/>
              <a:ext cx="89" cy="116"/>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58383" name="AutoShape 326"/>
            <p:cNvSpPr>
              <a:spLocks noChangeArrowheads="1"/>
            </p:cNvSpPr>
            <p:nvPr/>
          </p:nvSpPr>
          <p:spPr bwMode="auto">
            <a:xfrm>
              <a:off x="4274" y="1767"/>
              <a:ext cx="88" cy="116"/>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58384" name="AutoShape 327"/>
            <p:cNvSpPr>
              <a:spLocks noChangeArrowheads="1"/>
            </p:cNvSpPr>
            <p:nvPr/>
          </p:nvSpPr>
          <p:spPr bwMode="auto">
            <a:xfrm>
              <a:off x="4140" y="1574"/>
              <a:ext cx="89" cy="116"/>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58385" name="AutoShape 350"/>
            <p:cNvSpPr>
              <a:spLocks noChangeArrowheads="1"/>
            </p:cNvSpPr>
            <p:nvPr/>
          </p:nvSpPr>
          <p:spPr bwMode="auto">
            <a:xfrm>
              <a:off x="4308" y="3061"/>
              <a:ext cx="88" cy="115"/>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58386" name="AutoShape 351"/>
            <p:cNvSpPr>
              <a:spLocks noChangeArrowheads="1"/>
            </p:cNvSpPr>
            <p:nvPr/>
          </p:nvSpPr>
          <p:spPr bwMode="auto">
            <a:xfrm>
              <a:off x="4496" y="3018"/>
              <a:ext cx="89" cy="115"/>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58387" name="AutoShape 352"/>
            <p:cNvSpPr>
              <a:spLocks noChangeArrowheads="1"/>
            </p:cNvSpPr>
            <p:nvPr/>
          </p:nvSpPr>
          <p:spPr bwMode="auto">
            <a:xfrm>
              <a:off x="4229" y="3359"/>
              <a:ext cx="89" cy="116"/>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58388" name="AutoShape 353"/>
            <p:cNvSpPr>
              <a:spLocks noChangeArrowheads="1"/>
            </p:cNvSpPr>
            <p:nvPr/>
          </p:nvSpPr>
          <p:spPr bwMode="auto">
            <a:xfrm>
              <a:off x="3792" y="3234"/>
              <a:ext cx="89" cy="116"/>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58389" name="AutoShape 354"/>
            <p:cNvSpPr>
              <a:spLocks noChangeArrowheads="1"/>
            </p:cNvSpPr>
            <p:nvPr/>
          </p:nvSpPr>
          <p:spPr bwMode="auto">
            <a:xfrm>
              <a:off x="4637" y="3234"/>
              <a:ext cx="89" cy="116"/>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58390" name="AutoShape 355"/>
            <p:cNvSpPr>
              <a:spLocks noChangeArrowheads="1"/>
            </p:cNvSpPr>
            <p:nvPr/>
          </p:nvSpPr>
          <p:spPr bwMode="auto">
            <a:xfrm>
              <a:off x="4355" y="3407"/>
              <a:ext cx="89" cy="116"/>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58391" name="AutoShape 356"/>
            <p:cNvSpPr>
              <a:spLocks noChangeArrowheads="1"/>
            </p:cNvSpPr>
            <p:nvPr/>
          </p:nvSpPr>
          <p:spPr bwMode="auto">
            <a:xfrm>
              <a:off x="3886" y="3451"/>
              <a:ext cx="89" cy="115"/>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58392" name="AutoShape 357"/>
            <p:cNvSpPr>
              <a:spLocks noChangeArrowheads="1"/>
            </p:cNvSpPr>
            <p:nvPr/>
          </p:nvSpPr>
          <p:spPr bwMode="auto">
            <a:xfrm>
              <a:off x="3933" y="3104"/>
              <a:ext cx="89" cy="116"/>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58393" name="AutoShape 358"/>
            <p:cNvSpPr>
              <a:spLocks noChangeArrowheads="1"/>
            </p:cNvSpPr>
            <p:nvPr/>
          </p:nvSpPr>
          <p:spPr bwMode="auto">
            <a:xfrm>
              <a:off x="4007" y="3321"/>
              <a:ext cx="89" cy="115"/>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58394" name="AutoShape 359"/>
            <p:cNvSpPr>
              <a:spLocks noChangeArrowheads="1"/>
            </p:cNvSpPr>
            <p:nvPr/>
          </p:nvSpPr>
          <p:spPr bwMode="auto">
            <a:xfrm>
              <a:off x="4731" y="3407"/>
              <a:ext cx="87" cy="116"/>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58395" name="AutoShape 360"/>
            <p:cNvSpPr>
              <a:spLocks noChangeArrowheads="1"/>
            </p:cNvSpPr>
            <p:nvPr/>
          </p:nvSpPr>
          <p:spPr bwMode="auto">
            <a:xfrm>
              <a:off x="4584" y="3436"/>
              <a:ext cx="89" cy="116"/>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sp>
          <p:nvSpPr>
            <p:cNvPr id="58396" name="AutoShape 361"/>
            <p:cNvSpPr>
              <a:spLocks noChangeArrowheads="1"/>
            </p:cNvSpPr>
            <p:nvPr/>
          </p:nvSpPr>
          <p:spPr bwMode="auto">
            <a:xfrm>
              <a:off x="4451" y="3244"/>
              <a:ext cx="89" cy="115"/>
            </a:xfrm>
            <a:prstGeom prst="triangle">
              <a:avLst>
                <a:gd name="adj" fmla="val 50000"/>
              </a:avLst>
            </a:prstGeom>
            <a:solidFill>
              <a:srgbClr val="FFFF00"/>
            </a:solidFill>
            <a:ln w="9525">
              <a:solidFill>
                <a:schemeClr val="tx1"/>
              </a:solidFill>
              <a:miter lim="800000"/>
              <a:headEnd/>
              <a:tailEnd/>
            </a:ln>
          </p:spPr>
          <p:txBody>
            <a:bodyPr wrap="none" anchor="ctr"/>
            <a:lstStyle/>
            <a:p>
              <a:endParaRPr lang="en-US" sz="1800"/>
            </a:p>
          </p:txBody>
        </p:sp>
        <p:grpSp>
          <p:nvGrpSpPr>
            <p:cNvPr id="58397" name="Group 111"/>
            <p:cNvGrpSpPr>
              <a:grpSpLocks/>
            </p:cNvGrpSpPr>
            <p:nvPr/>
          </p:nvGrpSpPr>
          <p:grpSpPr bwMode="auto">
            <a:xfrm>
              <a:off x="3258" y="2267"/>
              <a:ext cx="398" cy="542"/>
              <a:chOff x="3193" y="1344"/>
              <a:chExt cx="430" cy="675"/>
            </a:xfrm>
          </p:grpSpPr>
          <p:grpSp>
            <p:nvGrpSpPr>
              <p:cNvPr id="58398" name="Group 112"/>
              <p:cNvGrpSpPr>
                <a:grpSpLocks/>
              </p:cNvGrpSpPr>
              <p:nvPr/>
            </p:nvGrpSpPr>
            <p:grpSpPr bwMode="auto">
              <a:xfrm flipV="1">
                <a:off x="3199" y="1683"/>
                <a:ext cx="424" cy="336"/>
                <a:chOff x="1656" y="960"/>
                <a:chExt cx="592" cy="400"/>
              </a:xfrm>
            </p:grpSpPr>
            <p:grpSp>
              <p:nvGrpSpPr>
                <p:cNvPr id="58416" name="Group 113"/>
                <p:cNvGrpSpPr>
                  <a:grpSpLocks/>
                </p:cNvGrpSpPr>
                <p:nvPr/>
              </p:nvGrpSpPr>
              <p:grpSpPr bwMode="auto">
                <a:xfrm>
                  <a:off x="1656" y="960"/>
                  <a:ext cx="144" cy="400"/>
                  <a:chOff x="1656" y="960"/>
                  <a:chExt cx="144" cy="400"/>
                </a:xfrm>
              </p:grpSpPr>
              <p:sp>
                <p:nvSpPr>
                  <p:cNvPr id="58429" name="Freeform 114"/>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30" name="Freeform 115"/>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31" name="Oval 116"/>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8417" name="Group 117"/>
                <p:cNvGrpSpPr>
                  <a:grpSpLocks/>
                </p:cNvGrpSpPr>
                <p:nvPr/>
              </p:nvGrpSpPr>
              <p:grpSpPr bwMode="auto">
                <a:xfrm>
                  <a:off x="1808" y="960"/>
                  <a:ext cx="144" cy="400"/>
                  <a:chOff x="1656" y="960"/>
                  <a:chExt cx="144" cy="400"/>
                </a:xfrm>
              </p:grpSpPr>
              <p:sp>
                <p:nvSpPr>
                  <p:cNvPr id="58426" name="Freeform 118"/>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27" name="Freeform 119"/>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28" name="Oval 120"/>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8418" name="Group 121"/>
                <p:cNvGrpSpPr>
                  <a:grpSpLocks/>
                </p:cNvGrpSpPr>
                <p:nvPr/>
              </p:nvGrpSpPr>
              <p:grpSpPr bwMode="auto">
                <a:xfrm>
                  <a:off x="1952" y="960"/>
                  <a:ext cx="144" cy="400"/>
                  <a:chOff x="1656" y="960"/>
                  <a:chExt cx="144" cy="400"/>
                </a:xfrm>
              </p:grpSpPr>
              <p:sp>
                <p:nvSpPr>
                  <p:cNvPr id="58423" name="Freeform 122"/>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24" name="Freeform 123"/>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25" name="Oval 124"/>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58419" name="Group 125"/>
                <p:cNvGrpSpPr>
                  <a:grpSpLocks/>
                </p:cNvGrpSpPr>
                <p:nvPr/>
              </p:nvGrpSpPr>
              <p:grpSpPr bwMode="auto">
                <a:xfrm>
                  <a:off x="2104" y="960"/>
                  <a:ext cx="144" cy="400"/>
                  <a:chOff x="1656" y="960"/>
                  <a:chExt cx="144" cy="400"/>
                </a:xfrm>
              </p:grpSpPr>
              <p:sp>
                <p:nvSpPr>
                  <p:cNvPr id="58420" name="Freeform 126"/>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21" name="Freeform 127"/>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58422" name="Oval 128"/>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58399" name="Group 129"/>
              <p:cNvGrpSpPr>
                <a:grpSpLocks/>
              </p:cNvGrpSpPr>
              <p:nvPr/>
            </p:nvGrpSpPr>
            <p:grpSpPr bwMode="auto">
              <a:xfrm>
                <a:off x="3193" y="1344"/>
                <a:ext cx="424" cy="336"/>
                <a:chOff x="1656" y="960"/>
                <a:chExt cx="592" cy="400"/>
              </a:xfrm>
            </p:grpSpPr>
            <p:grpSp>
              <p:nvGrpSpPr>
                <p:cNvPr id="58400" name="Group 130"/>
                <p:cNvGrpSpPr>
                  <a:grpSpLocks/>
                </p:cNvGrpSpPr>
                <p:nvPr/>
              </p:nvGrpSpPr>
              <p:grpSpPr bwMode="auto">
                <a:xfrm>
                  <a:off x="1656" y="960"/>
                  <a:ext cx="144" cy="400"/>
                  <a:chOff x="1656" y="960"/>
                  <a:chExt cx="144" cy="400"/>
                </a:xfrm>
              </p:grpSpPr>
              <p:sp>
                <p:nvSpPr>
                  <p:cNvPr id="58413" name="Freeform 13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14" name="Freeform 13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15" name="Oval 133"/>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8401" name="Group 134"/>
                <p:cNvGrpSpPr>
                  <a:grpSpLocks/>
                </p:cNvGrpSpPr>
                <p:nvPr/>
              </p:nvGrpSpPr>
              <p:grpSpPr bwMode="auto">
                <a:xfrm>
                  <a:off x="1808" y="960"/>
                  <a:ext cx="144" cy="400"/>
                  <a:chOff x="1656" y="960"/>
                  <a:chExt cx="144" cy="400"/>
                </a:xfrm>
              </p:grpSpPr>
              <p:sp>
                <p:nvSpPr>
                  <p:cNvPr id="58410" name="Freeform 13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11" name="Freeform 13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12" name="Oval 137"/>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8402" name="Group 138"/>
                <p:cNvGrpSpPr>
                  <a:grpSpLocks/>
                </p:cNvGrpSpPr>
                <p:nvPr/>
              </p:nvGrpSpPr>
              <p:grpSpPr bwMode="auto">
                <a:xfrm>
                  <a:off x="1952" y="960"/>
                  <a:ext cx="144" cy="400"/>
                  <a:chOff x="1656" y="960"/>
                  <a:chExt cx="144" cy="400"/>
                </a:xfrm>
              </p:grpSpPr>
              <p:sp>
                <p:nvSpPr>
                  <p:cNvPr id="58407" name="Freeform 13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08" name="Freeform 14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09" name="Oval 141"/>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58403" name="Group 142"/>
                <p:cNvGrpSpPr>
                  <a:grpSpLocks/>
                </p:cNvGrpSpPr>
                <p:nvPr/>
              </p:nvGrpSpPr>
              <p:grpSpPr bwMode="auto">
                <a:xfrm>
                  <a:off x="2104" y="960"/>
                  <a:ext cx="144" cy="400"/>
                  <a:chOff x="1656" y="960"/>
                  <a:chExt cx="144" cy="400"/>
                </a:xfrm>
              </p:grpSpPr>
              <p:sp>
                <p:nvSpPr>
                  <p:cNvPr id="58404" name="Freeform 14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05" name="Freeform 14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8406" name="Oval 145"/>
                  <p:cNvSpPr>
                    <a:spLocks noChangeArrowheads="1"/>
                  </p:cNvSpPr>
                  <p:nvPr/>
                </p:nvSpPr>
                <p:spPr bwMode="auto">
                  <a:xfrm>
                    <a:off x="1656" y="960"/>
                    <a:ext cx="144" cy="144"/>
                  </a:xfrm>
                  <a:prstGeom prst="ellipse">
                    <a:avLst/>
                  </a:prstGeom>
                  <a:gradFill rotWithShape="1">
                    <a:gsLst>
                      <a:gs pos="0">
                        <a:srgbClr val="D8D8D8"/>
                      </a:gs>
                      <a:gs pos="100000">
                        <a:srgbClr val="333333"/>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grpSp>
      <p:sp>
        <p:nvSpPr>
          <p:cNvPr id="58372" name="Rectangle 395"/>
          <p:cNvSpPr>
            <a:spLocks noChangeArrowheads="1"/>
          </p:cNvSpPr>
          <p:nvPr/>
        </p:nvSpPr>
        <p:spPr bwMode="auto">
          <a:xfrm>
            <a:off x="239713" y="2063750"/>
            <a:ext cx="4332287"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20000"/>
              </a:spcBef>
            </a:pPr>
            <a:r>
              <a:rPr lang="en-US" dirty="0">
                <a:solidFill>
                  <a:srgbClr val="000000"/>
                </a:solidFill>
                <a:latin typeface="+mn-lt"/>
              </a:rPr>
              <a:t>Cells can transport molecules or ions </a:t>
            </a:r>
            <a:r>
              <a:rPr lang="en-US" i="1" dirty="0">
                <a:solidFill>
                  <a:srgbClr val="000000"/>
                </a:solidFill>
                <a:latin typeface="+mn-lt"/>
              </a:rPr>
              <a:t>against</a:t>
            </a:r>
            <a:r>
              <a:rPr lang="en-US" dirty="0">
                <a:solidFill>
                  <a:srgbClr val="000000"/>
                </a:solidFill>
                <a:latin typeface="+mn-lt"/>
              </a:rPr>
              <a:t> an concentration gradient. </a:t>
            </a:r>
            <a:r>
              <a:rPr lang="en-US" b="1" dirty="0">
                <a:solidFill>
                  <a:srgbClr val="000000"/>
                </a:solidFill>
                <a:latin typeface="+mn-lt"/>
              </a:rPr>
              <a:t>This process requires energy in the form of ATP and is called active transport.</a:t>
            </a:r>
          </a:p>
          <a:p>
            <a:pPr>
              <a:spcBef>
                <a:spcPct val="20000"/>
              </a:spcBef>
            </a:pPr>
            <a:endParaRPr lang="en-US" dirty="0">
              <a:solidFill>
                <a:srgbClr val="000000"/>
              </a:solidFill>
              <a:latin typeface="+mn-lt"/>
            </a:endParaRPr>
          </a:p>
          <a:p>
            <a:pPr>
              <a:spcBef>
                <a:spcPct val="20000"/>
              </a:spcBef>
            </a:pPr>
            <a:r>
              <a:rPr lang="en-US" dirty="0">
                <a:solidFill>
                  <a:srgbClr val="000000"/>
                </a:solidFill>
                <a:latin typeface="+mn-lt"/>
              </a:rPr>
              <a:t>Pumps are membrane proteins that provide active transport of molecules across the membrane</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6" descr="06_26L_membrane_pumps-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863" y="1978025"/>
            <a:ext cx="8548687" cy="290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5" name="TextBox 2"/>
          <p:cNvSpPr txBox="1">
            <a:spLocks noChangeArrowheads="1"/>
          </p:cNvSpPr>
          <p:nvPr/>
        </p:nvSpPr>
        <p:spPr bwMode="auto">
          <a:xfrm>
            <a:off x="431800" y="666750"/>
            <a:ext cx="813435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marL="0" lvl="1" eaLnBrk="1" hangingPunct="1"/>
            <a:r>
              <a:rPr lang="en-US">
                <a:latin typeface="+mn-lt"/>
              </a:rPr>
              <a:t>The sodium-potassium pump, Na</a:t>
            </a:r>
            <a:r>
              <a:rPr lang="en-US" baseline="30000">
                <a:latin typeface="+mn-lt"/>
              </a:rPr>
              <a:t>+</a:t>
            </a:r>
            <a:r>
              <a:rPr lang="en-US">
                <a:latin typeface="+mn-lt"/>
              </a:rPr>
              <a:t>/K</a:t>
            </a:r>
            <a:r>
              <a:rPr lang="en-US" baseline="30000">
                <a:latin typeface="+mn-lt"/>
              </a:rPr>
              <a:t>+</a:t>
            </a:r>
            <a:r>
              <a:rPr lang="en-US">
                <a:latin typeface="+mn-lt"/>
              </a:rPr>
              <a:t>-ATPase, uses ATP to transport Na</a:t>
            </a:r>
            <a:r>
              <a:rPr lang="en-US" baseline="30000">
                <a:latin typeface="+mn-lt"/>
              </a:rPr>
              <a:t>+</a:t>
            </a:r>
            <a:r>
              <a:rPr lang="en-US">
                <a:latin typeface="+mn-lt"/>
              </a:rPr>
              <a:t> and K</a:t>
            </a:r>
            <a:r>
              <a:rPr lang="en-US" baseline="30000">
                <a:latin typeface="+mn-lt"/>
              </a:rPr>
              <a:t>+</a:t>
            </a:r>
            <a:r>
              <a:rPr lang="en-US">
                <a:latin typeface="+mn-lt"/>
              </a:rPr>
              <a:t> against their concentration gradients (1-4).</a:t>
            </a:r>
          </a:p>
          <a:p>
            <a:pPr eaLnBrk="1" hangingPunct="1"/>
            <a:endParaRPr lang="en-CA">
              <a:latin typeface="+mn-lt"/>
            </a:endParaRPr>
          </a:p>
        </p:txBody>
      </p:sp>
      <p:sp>
        <p:nvSpPr>
          <p:cNvPr id="59396" name="Rectangle 4"/>
          <p:cNvSpPr>
            <a:spLocks noChangeArrowheads="1"/>
          </p:cNvSpPr>
          <p:nvPr/>
        </p:nvSpPr>
        <p:spPr bwMode="auto">
          <a:xfrm>
            <a:off x="55563" y="6381750"/>
            <a:ext cx="3582987"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Fig 6.28 Biological Sciences</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06_26R_membrane_pumps-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863" y="1978025"/>
            <a:ext cx="8548687" cy="290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19" name="TextBox 3"/>
          <p:cNvSpPr txBox="1">
            <a:spLocks noChangeArrowheads="1"/>
          </p:cNvSpPr>
          <p:nvPr/>
        </p:nvSpPr>
        <p:spPr bwMode="auto">
          <a:xfrm>
            <a:off x="390525" y="654050"/>
            <a:ext cx="836295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marL="0" lvl="1" eaLnBrk="1" hangingPunct="1"/>
            <a:r>
              <a:rPr lang="en-US" dirty="0">
                <a:latin typeface="+mn-lt"/>
              </a:rPr>
              <a:t>The sodium-potassium pump, Na</a:t>
            </a:r>
            <a:r>
              <a:rPr lang="en-US" baseline="30000" dirty="0">
                <a:latin typeface="+mn-lt"/>
              </a:rPr>
              <a:t>+</a:t>
            </a:r>
            <a:r>
              <a:rPr lang="en-US" dirty="0">
                <a:latin typeface="+mn-lt"/>
              </a:rPr>
              <a:t>/K</a:t>
            </a:r>
            <a:r>
              <a:rPr lang="en-US" baseline="30000" dirty="0">
                <a:latin typeface="+mn-lt"/>
              </a:rPr>
              <a:t>+</a:t>
            </a:r>
            <a:r>
              <a:rPr lang="en-US" dirty="0">
                <a:latin typeface="+mn-lt"/>
              </a:rPr>
              <a:t>-ATPase, uses ATP to transport Na</a:t>
            </a:r>
            <a:r>
              <a:rPr lang="en-US" baseline="30000" dirty="0">
                <a:latin typeface="+mn-lt"/>
              </a:rPr>
              <a:t>+</a:t>
            </a:r>
            <a:r>
              <a:rPr lang="en-US" dirty="0">
                <a:latin typeface="+mn-lt"/>
              </a:rPr>
              <a:t> and K</a:t>
            </a:r>
            <a:r>
              <a:rPr lang="en-US" baseline="30000" dirty="0">
                <a:latin typeface="+mn-lt"/>
              </a:rPr>
              <a:t>+</a:t>
            </a:r>
            <a:r>
              <a:rPr lang="en-US" dirty="0">
                <a:latin typeface="+mn-lt"/>
              </a:rPr>
              <a:t> against their concentration gradients (5-8).</a:t>
            </a:r>
          </a:p>
          <a:p>
            <a:pPr eaLnBrk="1" hangingPunct="1"/>
            <a:endParaRPr lang="en-CA" dirty="0">
              <a:latin typeface="+mn-lt"/>
            </a:endParaRPr>
          </a:p>
        </p:txBody>
      </p:sp>
      <p:sp>
        <p:nvSpPr>
          <p:cNvPr id="60420" name="TextBox 3"/>
          <p:cNvSpPr txBox="1">
            <a:spLocks noChangeArrowheads="1"/>
          </p:cNvSpPr>
          <p:nvPr/>
        </p:nvSpPr>
        <p:spPr bwMode="auto">
          <a:xfrm>
            <a:off x="600075" y="4981575"/>
            <a:ext cx="1419225"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CA" sz="1400"/>
              <a:t>Freeman 6.28</a:t>
            </a:r>
          </a:p>
        </p:txBody>
      </p:sp>
      <p:sp>
        <p:nvSpPr>
          <p:cNvPr id="60421" name="Rectangle 4"/>
          <p:cNvSpPr>
            <a:spLocks noChangeArrowheads="1"/>
          </p:cNvSpPr>
          <p:nvPr/>
        </p:nvSpPr>
        <p:spPr bwMode="auto">
          <a:xfrm>
            <a:off x="55563" y="6381750"/>
            <a:ext cx="3582987"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Fig 6.28 Biological Sciences</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3"/>
          <p:cNvSpPr txBox="1">
            <a:spLocks noChangeArrowheads="1"/>
          </p:cNvSpPr>
          <p:nvPr/>
        </p:nvSpPr>
        <p:spPr bwMode="auto">
          <a:xfrm>
            <a:off x="2695575" y="2562225"/>
            <a:ext cx="29924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000"/>
              <a:t>Concentration of glucose</a:t>
            </a:r>
          </a:p>
        </p:txBody>
      </p:sp>
      <p:sp>
        <p:nvSpPr>
          <p:cNvPr id="15363" name="Text Box 5"/>
          <p:cNvSpPr txBox="1">
            <a:spLocks noChangeArrowheads="1"/>
          </p:cNvSpPr>
          <p:nvPr/>
        </p:nvSpPr>
        <p:spPr bwMode="auto">
          <a:xfrm>
            <a:off x="357188" y="1171575"/>
            <a:ext cx="20050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000"/>
              <a:t>Glucose inside</a:t>
            </a:r>
          </a:p>
          <a:p>
            <a:pPr eaLnBrk="1" hangingPunct="1"/>
            <a:r>
              <a:rPr lang="en-US" sz="2000"/>
              <a:t>Glucose outside</a:t>
            </a:r>
          </a:p>
        </p:txBody>
      </p:sp>
      <p:grpSp>
        <p:nvGrpSpPr>
          <p:cNvPr id="15364" name="Group 6"/>
          <p:cNvGrpSpPr>
            <a:grpSpLocks/>
          </p:cNvGrpSpPr>
          <p:nvPr/>
        </p:nvGrpSpPr>
        <p:grpSpPr bwMode="auto">
          <a:xfrm>
            <a:off x="2749550" y="304800"/>
            <a:ext cx="2905125" cy="2144713"/>
            <a:chOff x="484" y="2554"/>
            <a:chExt cx="1830" cy="1351"/>
          </a:xfrm>
        </p:grpSpPr>
        <p:sp>
          <p:nvSpPr>
            <p:cNvPr id="15404" name="Line 7"/>
            <p:cNvSpPr>
              <a:spLocks noChangeShapeType="1"/>
            </p:cNvSpPr>
            <p:nvPr/>
          </p:nvSpPr>
          <p:spPr bwMode="auto">
            <a:xfrm>
              <a:off x="490" y="2561"/>
              <a:ext cx="0" cy="134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5405" name="Line 8"/>
            <p:cNvSpPr>
              <a:spLocks noChangeShapeType="1"/>
            </p:cNvSpPr>
            <p:nvPr/>
          </p:nvSpPr>
          <p:spPr bwMode="auto">
            <a:xfrm>
              <a:off x="490" y="3905"/>
              <a:ext cx="18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5406" name="Line 9"/>
            <p:cNvSpPr>
              <a:spLocks noChangeShapeType="1"/>
            </p:cNvSpPr>
            <p:nvPr/>
          </p:nvSpPr>
          <p:spPr bwMode="auto">
            <a:xfrm>
              <a:off x="484" y="2554"/>
              <a:ext cx="18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5407" name="Line 10"/>
            <p:cNvSpPr>
              <a:spLocks noChangeShapeType="1"/>
            </p:cNvSpPr>
            <p:nvPr/>
          </p:nvSpPr>
          <p:spPr bwMode="auto">
            <a:xfrm>
              <a:off x="2314" y="2561"/>
              <a:ext cx="0" cy="134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15365" name="Line 21"/>
          <p:cNvSpPr>
            <a:spLocks noChangeShapeType="1"/>
          </p:cNvSpPr>
          <p:nvPr/>
        </p:nvSpPr>
        <p:spPr bwMode="auto">
          <a:xfrm flipV="1">
            <a:off x="3063875" y="2309813"/>
            <a:ext cx="2012950" cy="22225"/>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5366" name="Text Box 22"/>
          <p:cNvSpPr txBox="1">
            <a:spLocks noChangeArrowheads="1"/>
          </p:cNvSpPr>
          <p:nvPr/>
        </p:nvSpPr>
        <p:spPr bwMode="auto">
          <a:xfrm>
            <a:off x="4895850" y="484188"/>
            <a:ext cx="3492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t>D</a:t>
            </a:r>
          </a:p>
        </p:txBody>
      </p:sp>
      <p:sp>
        <p:nvSpPr>
          <p:cNvPr id="15367" name="Text Box 23"/>
          <p:cNvSpPr txBox="1">
            <a:spLocks noChangeArrowheads="1"/>
          </p:cNvSpPr>
          <p:nvPr/>
        </p:nvSpPr>
        <p:spPr bwMode="auto">
          <a:xfrm>
            <a:off x="5038725" y="2103438"/>
            <a:ext cx="3365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t>A</a:t>
            </a:r>
          </a:p>
        </p:txBody>
      </p:sp>
      <p:sp>
        <p:nvSpPr>
          <p:cNvPr id="15368" name="Text Box 24"/>
          <p:cNvSpPr txBox="1">
            <a:spLocks noChangeArrowheads="1"/>
          </p:cNvSpPr>
          <p:nvPr/>
        </p:nvSpPr>
        <p:spPr bwMode="auto">
          <a:xfrm>
            <a:off x="5029200" y="1617663"/>
            <a:ext cx="3365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t>B</a:t>
            </a:r>
          </a:p>
        </p:txBody>
      </p:sp>
      <p:sp>
        <p:nvSpPr>
          <p:cNvPr id="15369" name="Text Box 25"/>
          <p:cNvSpPr txBox="1">
            <a:spLocks noChangeArrowheads="1"/>
          </p:cNvSpPr>
          <p:nvPr/>
        </p:nvSpPr>
        <p:spPr bwMode="auto">
          <a:xfrm>
            <a:off x="5102225" y="1157288"/>
            <a:ext cx="3492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t>C</a:t>
            </a:r>
          </a:p>
        </p:txBody>
      </p:sp>
      <p:pic>
        <p:nvPicPr>
          <p:cNvPr id="15370" name="Picture 26" descr="Icon - Click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1110" y="120650"/>
            <a:ext cx="822325"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27" descr="Icon - Discuss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063" y="117475"/>
            <a:ext cx="8239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2" name="Line 28"/>
          <p:cNvSpPr>
            <a:spLocks noChangeShapeType="1"/>
          </p:cNvSpPr>
          <p:nvPr/>
        </p:nvSpPr>
        <p:spPr bwMode="auto">
          <a:xfrm>
            <a:off x="465138" y="1509713"/>
            <a:ext cx="1812925"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5373" name="Line 31"/>
          <p:cNvSpPr>
            <a:spLocks noChangeShapeType="1"/>
          </p:cNvSpPr>
          <p:nvPr/>
        </p:nvSpPr>
        <p:spPr bwMode="auto">
          <a:xfrm>
            <a:off x="3236913" y="3019425"/>
            <a:ext cx="2060575" cy="1428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grpSp>
        <p:nvGrpSpPr>
          <p:cNvPr id="15374" name="Group 37"/>
          <p:cNvGrpSpPr>
            <a:grpSpLocks/>
          </p:cNvGrpSpPr>
          <p:nvPr/>
        </p:nvGrpSpPr>
        <p:grpSpPr bwMode="auto">
          <a:xfrm>
            <a:off x="2017713" y="374650"/>
            <a:ext cx="755650" cy="1616075"/>
            <a:chOff x="4001" y="290"/>
            <a:chExt cx="476" cy="1018"/>
          </a:xfrm>
        </p:grpSpPr>
        <p:sp>
          <p:nvSpPr>
            <p:cNvPr id="15399" name="Text Box 30"/>
            <p:cNvSpPr txBox="1">
              <a:spLocks noChangeArrowheads="1"/>
            </p:cNvSpPr>
            <p:nvPr/>
          </p:nvSpPr>
          <p:spPr bwMode="auto">
            <a:xfrm>
              <a:off x="4001" y="290"/>
              <a:ext cx="383"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000"/>
                <a:t>100</a:t>
              </a:r>
            </a:p>
            <a:p>
              <a:pPr eaLnBrk="1" hangingPunct="1"/>
              <a:endParaRPr lang="en-US" sz="2000"/>
            </a:p>
            <a:p>
              <a:pPr eaLnBrk="1" hangingPunct="1"/>
              <a:r>
                <a:rPr lang="en-US" sz="2000"/>
                <a:t>  10</a:t>
              </a:r>
            </a:p>
            <a:p>
              <a:pPr eaLnBrk="1" hangingPunct="1"/>
              <a:endParaRPr lang="en-US" sz="2000"/>
            </a:p>
            <a:p>
              <a:pPr eaLnBrk="1" hangingPunct="1"/>
              <a:r>
                <a:rPr lang="en-US" sz="2000"/>
                <a:t>    1</a:t>
              </a:r>
            </a:p>
          </p:txBody>
        </p:sp>
        <p:grpSp>
          <p:nvGrpSpPr>
            <p:cNvPr id="15400" name="Group 36"/>
            <p:cNvGrpSpPr>
              <a:grpSpLocks/>
            </p:cNvGrpSpPr>
            <p:nvPr/>
          </p:nvGrpSpPr>
          <p:grpSpPr bwMode="auto">
            <a:xfrm>
              <a:off x="4339" y="413"/>
              <a:ext cx="138" cy="777"/>
              <a:chOff x="4735" y="393"/>
              <a:chExt cx="138" cy="777"/>
            </a:xfrm>
          </p:grpSpPr>
          <p:sp>
            <p:nvSpPr>
              <p:cNvPr id="15401" name="Line 32"/>
              <p:cNvSpPr>
                <a:spLocks noChangeShapeType="1"/>
              </p:cNvSpPr>
              <p:nvPr/>
            </p:nvSpPr>
            <p:spPr bwMode="auto">
              <a:xfrm>
                <a:off x="4745" y="393"/>
                <a:ext cx="12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5402" name="Line 33"/>
              <p:cNvSpPr>
                <a:spLocks noChangeShapeType="1"/>
              </p:cNvSpPr>
              <p:nvPr/>
            </p:nvSpPr>
            <p:spPr bwMode="auto">
              <a:xfrm>
                <a:off x="4735" y="795"/>
                <a:ext cx="12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5403" name="Line 34"/>
              <p:cNvSpPr>
                <a:spLocks noChangeShapeType="1"/>
              </p:cNvSpPr>
              <p:nvPr/>
            </p:nvSpPr>
            <p:spPr bwMode="auto">
              <a:xfrm>
                <a:off x="4735" y="1170"/>
                <a:ext cx="12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grpSp>
      <p:sp>
        <p:nvSpPr>
          <p:cNvPr id="15375" name="Arc 43"/>
          <p:cNvSpPr>
            <a:spLocks/>
          </p:cNvSpPr>
          <p:nvPr/>
        </p:nvSpPr>
        <p:spPr bwMode="auto">
          <a:xfrm flipV="1">
            <a:off x="2959100" y="-487363"/>
            <a:ext cx="1985963" cy="2722563"/>
          </a:xfrm>
          <a:custGeom>
            <a:avLst/>
            <a:gdLst>
              <a:gd name="T0" fmla="*/ 2147483647 w 19478"/>
              <a:gd name="T1" fmla="*/ 0 h 21546"/>
              <a:gd name="T2" fmla="*/ 2147483647 w 19478"/>
              <a:gd name="T3" fmla="*/ 2147483647 h 21546"/>
              <a:gd name="T4" fmla="*/ 0 w 19478"/>
              <a:gd name="T5" fmla="*/ 2147483647 h 21546"/>
              <a:gd name="T6" fmla="*/ 0 60000 65536"/>
              <a:gd name="T7" fmla="*/ 0 60000 65536"/>
              <a:gd name="T8" fmla="*/ 0 60000 65536"/>
              <a:gd name="T9" fmla="*/ 0 w 19478"/>
              <a:gd name="T10" fmla="*/ 0 h 21546"/>
              <a:gd name="T11" fmla="*/ 19478 w 19478"/>
              <a:gd name="T12" fmla="*/ 21546 h 21546"/>
            </a:gdLst>
            <a:ahLst/>
            <a:cxnLst>
              <a:cxn ang="T6">
                <a:pos x="T0" y="T1"/>
              </a:cxn>
              <a:cxn ang="T7">
                <a:pos x="T2" y="T3"/>
              </a:cxn>
              <a:cxn ang="T8">
                <a:pos x="T4" y="T5"/>
              </a:cxn>
            </a:cxnLst>
            <a:rect l="T9" t="T10" r="T11" b="T12"/>
            <a:pathLst>
              <a:path w="19478" h="21546" fill="none" extrusionOk="0">
                <a:moveTo>
                  <a:pt x="1523" y="-1"/>
                </a:moveTo>
                <a:cubicBezTo>
                  <a:pt x="9267" y="547"/>
                  <a:pt x="16122" y="5209"/>
                  <a:pt x="19478" y="12210"/>
                </a:cubicBezTo>
              </a:path>
              <a:path w="19478" h="21546" stroke="0" extrusionOk="0">
                <a:moveTo>
                  <a:pt x="1523" y="-1"/>
                </a:moveTo>
                <a:cubicBezTo>
                  <a:pt x="9267" y="547"/>
                  <a:pt x="16122" y="5209"/>
                  <a:pt x="19478" y="12210"/>
                </a:cubicBezTo>
                <a:lnTo>
                  <a:pt x="0" y="21546"/>
                </a:lnTo>
                <a:lnTo>
                  <a:pt x="1523" y="-1"/>
                </a:lnTo>
                <a:close/>
              </a:path>
            </a:pathLst>
          </a:custGeom>
          <a:noFill/>
          <a:ln w="28575">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15376" name="Line 44"/>
          <p:cNvSpPr>
            <a:spLocks noChangeShapeType="1"/>
          </p:cNvSpPr>
          <p:nvPr/>
        </p:nvSpPr>
        <p:spPr bwMode="auto">
          <a:xfrm>
            <a:off x="3152775" y="1816100"/>
            <a:ext cx="1911350" cy="0"/>
          </a:xfrm>
          <a:prstGeom prst="line">
            <a:avLst/>
          </a:prstGeom>
          <a:noFill/>
          <a:ln w="28575">
            <a:solidFill>
              <a:schemeClr val="tx1"/>
            </a:solidFill>
            <a:prstDash val="dashDot"/>
            <a:round/>
            <a:headEnd/>
            <a:tailEnd/>
          </a:ln>
          <a:extLst>
            <a:ext uri="{909E8E84-426E-40DD-AFC4-6F175D3DCCD1}">
              <a14:hiddenFill xmlns:a14="http://schemas.microsoft.com/office/drawing/2010/main">
                <a:noFill/>
              </a14:hiddenFill>
            </a:ext>
          </a:extLst>
        </p:spPr>
        <p:txBody>
          <a:bodyPr/>
          <a:lstStyle/>
          <a:p>
            <a:endParaRPr lang="en-CA"/>
          </a:p>
        </p:txBody>
      </p:sp>
      <p:sp>
        <p:nvSpPr>
          <p:cNvPr id="15377" name="Oval 45"/>
          <p:cNvSpPr>
            <a:spLocks noChangeArrowheads="1"/>
          </p:cNvSpPr>
          <p:nvPr/>
        </p:nvSpPr>
        <p:spPr bwMode="auto">
          <a:xfrm>
            <a:off x="3114675" y="1736725"/>
            <a:ext cx="107950" cy="107950"/>
          </a:xfrm>
          <a:prstGeom prst="ellipse">
            <a:avLst/>
          </a:prstGeom>
          <a:solidFill>
            <a:schemeClr val="tx1"/>
          </a:solidFill>
          <a:ln w="9525">
            <a:solidFill>
              <a:schemeClr val="tx1"/>
            </a:solidFill>
            <a:round/>
            <a:headEnd/>
            <a:tailEnd/>
          </a:ln>
        </p:spPr>
        <p:txBody>
          <a:bodyPr wrap="none" anchor="ctr"/>
          <a:lstStyle/>
          <a:p>
            <a:endParaRPr lang="en-US"/>
          </a:p>
        </p:txBody>
      </p:sp>
      <p:sp>
        <p:nvSpPr>
          <p:cNvPr id="15378" name="Oval 46"/>
          <p:cNvSpPr>
            <a:spLocks noChangeArrowheads="1"/>
          </p:cNvSpPr>
          <p:nvPr/>
        </p:nvSpPr>
        <p:spPr bwMode="auto">
          <a:xfrm>
            <a:off x="3581400" y="1755775"/>
            <a:ext cx="107950" cy="107950"/>
          </a:xfrm>
          <a:prstGeom prst="ellipse">
            <a:avLst/>
          </a:prstGeom>
          <a:solidFill>
            <a:schemeClr val="tx1"/>
          </a:solidFill>
          <a:ln w="9525">
            <a:solidFill>
              <a:schemeClr val="tx1"/>
            </a:solidFill>
            <a:round/>
            <a:headEnd/>
            <a:tailEnd/>
          </a:ln>
        </p:spPr>
        <p:txBody>
          <a:bodyPr wrap="none" anchor="ctr"/>
          <a:lstStyle/>
          <a:p>
            <a:endParaRPr lang="en-US"/>
          </a:p>
        </p:txBody>
      </p:sp>
      <p:sp>
        <p:nvSpPr>
          <p:cNvPr id="15379" name="Oval 47"/>
          <p:cNvSpPr>
            <a:spLocks noChangeArrowheads="1"/>
          </p:cNvSpPr>
          <p:nvPr/>
        </p:nvSpPr>
        <p:spPr bwMode="auto">
          <a:xfrm>
            <a:off x="3971925" y="1670050"/>
            <a:ext cx="107950" cy="107950"/>
          </a:xfrm>
          <a:prstGeom prst="ellipse">
            <a:avLst/>
          </a:prstGeom>
          <a:solidFill>
            <a:schemeClr val="tx1"/>
          </a:solidFill>
          <a:ln w="9525">
            <a:solidFill>
              <a:schemeClr val="tx1"/>
            </a:solidFill>
            <a:round/>
            <a:headEnd/>
            <a:tailEnd/>
          </a:ln>
        </p:spPr>
        <p:txBody>
          <a:bodyPr wrap="none" anchor="ctr"/>
          <a:lstStyle/>
          <a:p>
            <a:endParaRPr lang="en-US"/>
          </a:p>
        </p:txBody>
      </p:sp>
      <p:sp>
        <p:nvSpPr>
          <p:cNvPr id="15380" name="Oval 48"/>
          <p:cNvSpPr>
            <a:spLocks noChangeArrowheads="1"/>
          </p:cNvSpPr>
          <p:nvPr/>
        </p:nvSpPr>
        <p:spPr bwMode="auto">
          <a:xfrm>
            <a:off x="4371975" y="1755775"/>
            <a:ext cx="107950" cy="107950"/>
          </a:xfrm>
          <a:prstGeom prst="ellipse">
            <a:avLst/>
          </a:prstGeom>
          <a:solidFill>
            <a:schemeClr val="tx1"/>
          </a:solidFill>
          <a:ln w="9525">
            <a:solidFill>
              <a:schemeClr val="tx1"/>
            </a:solidFill>
            <a:round/>
            <a:headEnd/>
            <a:tailEnd/>
          </a:ln>
        </p:spPr>
        <p:txBody>
          <a:bodyPr wrap="none" anchor="ctr"/>
          <a:lstStyle/>
          <a:p>
            <a:endParaRPr lang="en-US"/>
          </a:p>
        </p:txBody>
      </p:sp>
      <p:sp>
        <p:nvSpPr>
          <p:cNvPr id="15381" name="Oval 49"/>
          <p:cNvSpPr>
            <a:spLocks noChangeArrowheads="1"/>
          </p:cNvSpPr>
          <p:nvPr/>
        </p:nvSpPr>
        <p:spPr bwMode="auto">
          <a:xfrm>
            <a:off x="4848225" y="1746250"/>
            <a:ext cx="107950" cy="107950"/>
          </a:xfrm>
          <a:prstGeom prst="ellipse">
            <a:avLst/>
          </a:prstGeom>
          <a:solidFill>
            <a:schemeClr val="tx1"/>
          </a:solidFill>
          <a:ln w="9525">
            <a:solidFill>
              <a:schemeClr val="tx1"/>
            </a:solidFill>
            <a:round/>
            <a:headEnd/>
            <a:tailEnd/>
          </a:ln>
        </p:spPr>
        <p:txBody>
          <a:bodyPr wrap="none" anchor="ctr"/>
          <a:lstStyle/>
          <a:p>
            <a:endParaRPr lang="en-US"/>
          </a:p>
        </p:txBody>
      </p:sp>
      <p:sp>
        <p:nvSpPr>
          <p:cNvPr id="15382" name="Oval 55"/>
          <p:cNvSpPr>
            <a:spLocks noChangeArrowheads="1"/>
          </p:cNvSpPr>
          <p:nvPr/>
        </p:nvSpPr>
        <p:spPr bwMode="auto">
          <a:xfrm>
            <a:off x="3092450" y="1993900"/>
            <a:ext cx="107950" cy="107950"/>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5383" name="Oval 56"/>
          <p:cNvSpPr>
            <a:spLocks noChangeArrowheads="1"/>
          </p:cNvSpPr>
          <p:nvPr/>
        </p:nvSpPr>
        <p:spPr bwMode="auto">
          <a:xfrm>
            <a:off x="3587750" y="1574800"/>
            <a:ext cx="107950" cy="107950"/>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5384" name="Oval 57"/>
          <p:cNvSpPr>
            <a:spLocks noChangeArrowheads="1"/>
          </p:cNvSpPr>
          <p:nvPr/>
        </p:nvSpPr>
        <p:spPr bwMode="auto">
          <a:xfrm>
            <a:off x="3968750" y="1450975"/>
            <a:ext cx="107950" cy="107950"/>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5385" name="Oval 58"/>
          <p:cNvSpPr>
            <a:spLocks noChangeArrowheads="1"/>
          </p:cNvSpPr>
          <p:nvPr/>
        </p:nvSpPr>
        <p:spPr bwMode="auto">
          <a:xfrm>
            <a:off x="4378325" y="1327150"/>
            <a:ext cx="107950" cy="107950"/>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5386" name="Oval 59"/>
          <p:cNvSpPr>
            <a:spLocks noChangeArrowheads="1"/>
          </p:cNvSpPr>
          <p:nvPr/>
        </p:nvSpPr>
        <p:spPr bwMode="auto">
          <a:xfrm>
            <a:off x="4845050" y="1289050"/>
            <a:ext cx="107950" cy="107950"/>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5387" name="Arc 60"/>
          <p:cNvSpPr>
            <a:spLocks/>
          </p:cNvSpPr>
          <p:nvPr/>
        </p:nvSpPr>
        <p:spPr bwMode="auto">
          <a:xfrm flipH="1">
            <a:off x="3105150" y="1338263"/>
            <a:ext cx="2032000" cy="1181100"/>
          </a:xfrm>
          <a:custGeom>
            <a:avLst/>
            <a:gdLst>
              <a:gd name="T0" fmla="*/ 0 w 20545"/>
              <a:gd name="T1" fmla="*/ 0 h 21600"/>
              <a:gd name="T2" fmla="*/ 2147483647 w 20545"/>
              <a:gd name="T3" fmla="*/ 2147483647 h 21600"/>
              <a:gd name="T4" fmla="*/ 0 w 20545"/>
              <a:gd name="T5" fmla="*/ 2147483647 h 21600"/>
              <a:gd name="T6" fmla="*/ 0 60000 65536"/>
              <a:gd name="T7" fmla="*/ 0 60000 65536"/>
              <a:gd name="T8" fmla="*/ 0 60000 65536"/>
              <a:gd name="T9" fmla="*/ 0 w 20545"/>
              <a:gd name="T10" fmla="*/ 0 h 21600"/>
              <a:gd name="T11" fmla="*/ 20545 w 20545"/>
              <a:gd name="T12" fmla="*/ 21600 h 21600"/>
            </a:gdLst>
            <a:ahLst/>
            <a:cxnLst>
              <a:cxn ang="T6">
                <a:pos x="T0" y="T1"/>
              </a:cxn>
              <a:cxn ang="T7">
                <a:pos x="T2" y="T3"/>
              </a:cxn>
              <a:cxn ang="T8">
                <a:pos x="T4" y="T5"/>
              </a:cxn>
            </a:cxnLst>
            <a:rect l="T9" t="T10" r="T11" b="T12"/>
            <a:pathLst>
              <a:path w="20545" h="21600" fill="none" extrusionOk="0">
                <a:moveTo>
                  <a:pt x="-1" y="0"/>
                </a:moveTo>
                <a:cubicBezTo>
                  <a:pt x="9360" y="0"/>
                  <a:pt x="17656" y="6029"/>
                  <a:pt x="20545" y="14932"/>
                </a:cubicBezTo>
              </a:path>
              <a:path w="20545" h="21600" stroke="0" extrusionOk="0">
                <a:moveTo>
                  <a:pt x="-1" y="0"/>
                </a:moveTo>
                <a:cubicBezTo>
                  <a:pt x="9360" y="0"/>
                  <a:pt x="17656" y="6029"/>
                  <a:pt x="20545" y="14932"/>
                </a:cubicBezTo>
                <a:lnTo>
                  <a:pt x="0" y="21600"/>
                </a:lnTo>
                <a:lnTo>
                  <a:pt x="-1" y="0"/>
                </a:lnTo>
                <a:close/>
              </a:path>
            </a:pathLst>
          </a:custGeom>
          <a:noFill/>
          <a:ln w="28575">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15388" name="AutoShape 61"/>
          <p:cNvSpPr>
            <a:spLocks noChangeArrowheads="1"/>
          </p:cNvSpPr>
          <p:nvPr/>
        </p:nvSpPr>
        <p:spPr bwMode="auto">
          <a:xfrm>
            <a:off x="3086100" y="2238375"/>
            <a:ext cx="133350" cy="133350"/>
          </a:xfrm>
          <a:prstGeom prst="triangle">
            <a:avLst>
              <a:gd name="adj" fmla="val 50000"/>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5389" name="AutoShape 62"/>
          <p:cNvSpPr>
            <a:spLocks noChangeArrowheads="1"/>
          </p:cNvSpPr>
          <p:nvPr/>
        </p:nvSpPr>
        <p:spPr bwMode="auto">
          <a:xfrm>
            <a:off x="3562350" y="2238375"/>
            <a:ext cx="133350" cy="133350"/>
          </a:xfrm>
          <a:prstGeom prst="triangle">
            <a:avLst>
              <a:gd name="adj" fmla="val 50000"/>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5390" name="AutoShape 63"/>
          <p:cNvSpPr>
            <a:spLocks noChangeArrowheads="1"/>
          </p:cNvSpPr>
          <p:nvPr/>
        </p:nvSpPr>
        <p:spPr bwMode="auto">
          <a:xfrm>
            <a:off x="3952875" y="2228850"/>
            <a:ext cx="133350" cy="133350"/>
          </a:xfrm>
          <a:prstGeom prst="triangle">
            <a:avLst>
              <a:gd name="adj" fmla="val 50000"/>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5391" name="AutoShape 64"/>
          <p:cNvSpPr>
            <a:spLocks noChangeArrowheads="1"/>
          </p:cNvSpPr>
          <p:nvPr/>
        </p:nvSpPr>
        <p:spPr bwMode="auto">
          <a:xfrm>
            <a:off x="4362450" y="2228850"/>
            <a:ext cx="133350" cy="133350"/>
          </a:xfrm>
          <a:prstGeom prst="triangle">
            <a:avLst>
              <a:gd name="adj" fmla="val 50000"/>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5392" name="AutoShape 65"/>
          <p:cNvSpPr>
            <a:spLocks noChangeArrowheads="1"/>
          </p:cNvSpPr>
          <p:nvPr/>
        </p:nvSpPr>
        <p:spPr bwMode="auto">
          <a:xfrm>
            <a:off x="4829175" y="2228850"/>
            <a:ext cx="133350" cy="133350"/>
          </a:xfrm>
          <a:prstGeom prst="triangle">
            <a:avLst>
              <a:gd name="adj" fmla="val 50000"/>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5393" name="AutoShape 66"/>
          <p:cNvSpPr>
            <a:spLocks noChangeArrowheads="1"/>
          </p:cNvSpPr>
          <p:nvPr/>
        </p:nvSpPr>
        <p:spPr bwMode="auto">
          <a:xfrm>
            <a:off x="3095625" y="2114550"/>
            <a:ext cx="133350" cy="13335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US"/>
          </a:p>
        </p:txBody>
      </p:sp>
      <p:sp>
        <p:nvSpPr>
          <p:cNvPr id="15394" name="AutoShape 67"/>
          <p:cNvSpPr>
            <a:spLocks noChangeArrowheads="1"/>
          </p:cNvSpPr>
          <p:nvPr/>
        </p:nvSpPr>
        <p:spPr bwMode="auto">
          <a:xfrm>
            <a:off x="3562350" y="2009775"/>
            <a:ext cx="133350" cy="13335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US"/>
          </a:p>
        </p:txBody>
      </p:sp>
      <p:sp>
        <p:nvSpPr>
          <p:cNvPr id="15395" name="AutoShape 68"/>
          <p:cNvSpPr>
            <a:spLocks noChangeArrowheads="1"/>
          </p:cNvSpPr>
          <p:nvPr/>
        </p:nvSpPr>
        <p:spPr bwMode="auto">
          <a:xfrm>
            <a:off x="3952875" y="1838325"/>
            <a:ext cx="133350" cy="13335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US"/>
          </a:p>
        </p:txBody>
      </p:sp>
      <p:sp>
        <p:nvSpPr>
          <p:cNvPr id="15396" name="AutoShape 69"/>
          <p:cNvSpPr>
            <a:spLocks noChangeArrowheads="1"/>
          </p:cNvSpPr>
          <p:nvPr/>
        </p:nvSpPr>
        <p:spPr bwMode="auto">
          <a:xfrm>
            <a:off x="4362450" y="1485900"/>
            <a:ext cx="133350" cy="13335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US"/>
          </a:p>
        </p:txBody>
      </p:sp>
      <p:sp>
        <p:nvSpPr>
          <p:cNvPr id="15397" name="AutoShape 70"/>
          <p:cNvSpPr>
            <a:spLocks noChangeArrowheads="1"/>
          </p:cNvSpPr>
          <p:nvPr/>
        </p:nvSpPr>
        <p:spPr bwMode="auto">
          <a:xfrm>
            <a:off x="4838700" y="704850"/>
            <a:ext cx="133350" cy="133350"/>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US"/>
          </a:p>
        </p:txBody>
      </p:sp>
      <p:sp>
        <p:nvSpPr>
          <p:cNvPr id="15398" name="Text Box 71"/>
          <p:cNvSpPr txBox="1">
            <a:spLocks noChangeArrowheads="1"/>
          </p:cNvSpPr>
          <p:nvPr/>
        </p:nvSpPr>
        <p:spPr bwMode="auto">
          <a:xfrm>
            <a:off x="608013" y="3349625"/>
            <a:ext cx="7964487"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000" dirty="0"/>
              <a:t>A </a:t>
            </a:r>
            <a:r>
              <a:rPr lang="en-US" sz="2000" dirty="0" smtClean="0"/>
              <a:t>student </a:t>
            </a:r>
            <a:r>
              <a:rPr lang="en-US" sz="2000" dirty="0"/>
              <a:t>measured the uptake of glucose into 4 different cell types.  He used 5 different concentrations of glucose, and measured the ratio of glucose inside/glucose outside after 10 min for each cell type.  He got the 4 graphs shown. </a:t>
            </a:r>
            <a:r>
              <a:rPr lang="en-US" sz="2000" dirty="0" smtClean="0"/>
              <a:t>Which </a:t>
            </a:r>
            <a:r>
              <a:rPr lang="en-US" sz="2000" dirty="0"/>
              <a:t>cell </a:t>
            </a:r>
            <a:r>
              <a:rPr lang="en-US" sz="2000" dirty="0" smtClean="0"/>
              <a:t>type is </a:t>
            </a:r>
            <a:r>
              <a:rPr lang="en-US" sz="2000" dirty="0"/>
              <a:t>using facilitated diffusion for glucose uptake?</a:t>
            </a:r>
          </a:p>
          <a:p>
            <a:pPr eaLnBrk="1" hangingPunct="1"/>
            <a:r>
              <a:rPr lang="en-US" sz="2000" dirty="0"/>
              <a:t>A</a:t>
            </a:r>
          </a:p>
          <a:p>
            <a:pPr eaLnBrk="1" hangingPunct="1"/>
            <a:r>
              <a:rPr lang="en-US" sz="2000" dirty="0"/>
              <a:t>B </a:t>
            </a:r>
          </a:p>
          <a:p>
            <a:pPr eaLnBrk="1" hangingPunct="1"/>
            <a:r>
              <a:rPr lang="en-US" sz="2000" dirty="0"/>
              <a:t>C</a:t>
            </a:r>
          </a:p>
          <a:p>
            <a:pPr eaLnBrk="1" hangingPunct="1"/>
            <a:r>
              <a:rPr lang="en-US" sz="2000" dirty="0"/>
              <a:t>D</a:t>
            </a:r>
          </a:p>
          <a:p>
            <a:pPr eaLnBrk="1" hangingPunct="1"/>
            <a:r>
              <a:rPr lang="en-US" sz="2000" dirty="0"/>
              <a:t>E None of them.</a:t>
            </a:r>
          </a:p>
        </p:txBody>
      </p:sp>
    </p:spTree>
    <p:extLst>
      <p:ext uri="{BB962C8B-B14F-4D97-AF65-F5344CB8AC3E}">
        <p14:creationId xmlns:p14="http://schemas.microsoft.com/office/powerpoint/2010/main" val="363109313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2"/>
          <p:cNvSpPr txBox="1">
            <a:spLocks noChangeArrowheads="1"/>
          </p:cNvSpPr>
          <p:nvPr/>
        </p:nvSpPr>
        <p:spPr bwMode="auto">
          <a:xfrm>
            <a:off x="206811" y="76200"/>
            <a:ext cx="896271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800" dirty="0">
                <a:latin typeface="Arial" pitchFamily="34" charset="0"/>
                <a:cs typeface="Arial" pitchFamily="34" charset="0"/>
              </a:rPr>
              <a:t>Experimental set up for measuring uptake of molecules</a:t>
            </a:r>
          </a:p>
        </p:txBody>
      </p:sp>
      <p:grpSp>
        <p:nvGrpSpPr>
          <p:cNvPr id="63491" name="Group 3"/>
          <p:cNvGrpSpPr>
            <a:grpSpLocks/>
          </p:cNvGrpSpPr>
          <p:nvPr/>
        </p:nvGrpSpPr>
        <p:grpSpPr bwMode="auto">
          <a:xfrm>
            <a:off x="6934200" y="838200"/>
            <a:ext cx="2095500" cy="3124200"/>
            <a:chOff x="3072" y="816"/>
            <a:chExt cx="1320" cy="1968"/>
          </a:xfrm>
        </p:grpSpPr>
        <p:grpSp>
          <p:nvGrpSpPr>
            <p:cNvPr id="63564" name="Group 4"/>
            <p:cNvGrpSpPr>
              <a:grpSpLocks/>
            </p:cNvGrpSpPr>
            <p:nvPr/>
          </p:nvGrpSpPr>
          <p:grpSpPr bwMode="auto">
            <a:xfrm>
              <a:off x="3600" y="816"/>
              <a:ext cx="240" cy="552"/>
              <a:chOff x="2064" y="936"/>
              <a:chExt cx="240" cy="552"/>
            </a:xfrm>
          </p:grpSpPr>
          <p:sp>
            <p:nvSpPr>
              <p:cNvPr id="315397" name="AutoShape 5"/>
              <p:cNvSpPr>
                <a:spLocks noChangeArrowheads="1"/>
              </p:cNvSpPr>
              <p:nvPr/>
            </p:nvSpPr>
            <p:spPr bwMode="auto">
              <a:xfrm>
                <a:off x="2064" y="1392"/>
                <a:ext cx="240" cy="96"/>
              </a:xfrm>
              <a:prstGeom prst="can">
                <a:avLst>
                  <a:gd name="adj" fmla="val 25000"/>
                </a:avLst>
              </a:prstGeom>
              <a:gradFill rotWithShape="1">
                <a:gsLst>
                  <a:gs pos="0">
                    <a:schemeClr val="accent1"/>
                  </a:gs>
                  <a:gs pos="100000">
                    <a:schemeClr val="accent1">
                      <a:gamma/>
                      <a:shade val="46275"/>
                      <a:invGamma/>
                    </a:schemeClr>
                  </a:gs>
                </a:gsLst>
                <a:lin ang="0" scaled="1"/>
              </a:gradFill>
              <a:ln w="9525">
                <a:solidFill>
                  <a:schemeClr val="tx1"/>
                </a:solidFill>
                <a:round/>
                <a:headEnd/>
                <a:tailEnd/>
              </a:ln>
              <a:effectLst/>
            </p:spPr>
            <p:txBody>
              <a:bodyPr wrap="none" anchor="ctr"/>
              <a:lstStyle/>
              <a:p>
                <a:pPr>
                  <a:defRPr/>
                </a:pPr>
                <a:endParaRPr lang="en-US" sz="1800">
                  <a:latin typeface="Calibri" charset="0"/>
                  <a:ea typeface="ＭＳ Ｐゴシック" charset="-128"/>
                </a:endParaRPr>
              </a:p>
            </p:txBody>
          </p:sp>
          <p:sp>
            <p:nvSpPr>
              <p:cNvPr id="315398" name="AutoShape 6"/>
              <p:cNvSpPr>
                <a:spLocks noChangeArrowheads="1"/>
              </p:cNvSpPr>
              <p:nvPr/>
            </p:nvSpPr>
            <p:spPr bwMode="auto">
              <a:xfrm>
                <a:off x="2112" y="936"/>
                <a:ext cx="144" cy="480"/>
              </a:xfrm>
              <a:prstGeom prst="can">
                <a:avLst>
                  <a:gd name="adj" fmla="val 22222"/>
                </a:avLst>
              </a:prstGeom>
              <a:gradFill rotWithShape="1">
                <a:gsLst>
                  <a:gs pos="0">
                    <a:schemeClr val="accent1"/>
                  </a:gs>
                  <a:gs pos="100000">
                    <a:schemeClr val="accent1">
                      <a:gamma/>
                      <a:shade val="66275"/>
                      <a:invGamma/>
                    </a:schemeClr>
                  </a:gs>
                </a:gsLst>
                <a:lin ang="0" scaled="1"/>
              </a:gradFill>
              <a:ln w="9525">
                <a:solidFill>
                  <a:schemeClr val="tx1"/>
                </a:solidFill>
                <a:round/>
                <a:headEnd/>
                <a:tailEnd/>
              </a:ln>
              <a:effectLst/>
            </p:spPr>
            <p:txBody>
              <a:bodyPr wrap="none" anchor="ctr"/>
              <a:lstStyle/>
              <a:p>
                <a:pPr>
                  <a:defRPr/>
                </a:pPr>
                <a:endParaRPr lang="en-US" sz="1800">
                  <a:latin typeface="Calibri" charset="0"/>
                  <a:ea typeface="ＭＳ Ｐゴシック" charset="-128"/>
                </a:endParaRPr>
              </a:p>
            </p:txBody>
          </p:sp>
        </p:grpSp>
        <p:grpSp>
          <p:nvGrpSpPr>
            <p:cNvPr id="63565" name="Group 7"/>
            <p:cNvGrpSpPr>
              <a:grpSpLocks/>
            </p:cNvGrpSpPr>
            <p:nvPr/>
          </p:nvGrpSpPr>
          <p:grpSpPr bwMode="auto">
            <a:xfrm>
              <a:off x="3618" y="1554"/>
              <a:ext cx="240" cy="352"/>
              <a:chOff x="2064" y="1584"/>
              <a:chExt cx="240" cy="352"/>
            </a:xfrm>
          </p:grpSpPr>
          <p:sp>
            <p:nvSpPr>
              <p:cNvPr id="63588" name="AutoShape 8"/>
              <p:cNvSpPr>
                <a:spLocks noChangeArrowheads="1"/>
              </p:cNvSpPr>
              <p:nvPr/>
            </p:nvSpPr>
            <p:spPr bwMode="auto">
              <a:xfrm flipV="1">
                <a:off x="2156" y="1648"/>
                <a:ext cx="48" cy="288"/>
              </a:xfrm>
              <a:prstGeom prst="can">
                <a:avLst>
                  <a:gd name="adj" fmla="val 40000"/>
                </a:avLst>
              </a:prstGeom>
              <a:gradFill rotWithShape="1">
                <a:gsLst>
                  <a:gs pos="0">
                    <a:schemeClr val="accent1"/>
                  </a:gs>
                  <a:gs pos="100000">
                    <a:srgbClr val="7C9496"/>
                  </a:gs>
                </a:gsLst>
                <a:lin ang="0" scaled="1"/>
              </a:gradFill>
              <a:ln w="9525">
                <a:solidFill>
                  <a:schemeClr val="tx1"/>
                </a:solidFill>
                <a:round/>
                <a:headEnd/>
                <a:tailEnd/>
              </a:ln>
            </p:spPr>
            <p:txBody>
              <a:bodyPr wrap="none" anchor="ctr"/>
              <a:lstStyle/>
              <a:p>
                <a:endParaRPr lang="en-US" sz="1800"/>
              </a:p>
            </p:txBody>
          </p:sp>
          <p:sp>
            <p:nvSpPr>
              <p:cNvPr id="315401" name="AutoShape 9"/>
              <p:cNvSpPr>
                <a:spLocks noChangeArrowheads="1"/>
              </p:cNvSpPr>
              <p:nvPr/>
            </p:nvSpPr>
            <p:spPr bwMode="auto">
              <a:xfrm>
                <a:off x="2064" y="1584"/>
                <a:ext cx="240" cy="96"/>
              </a:xfrm>
              <a:prstGeom prst="can">
                <a:avLst>
                  <a:gd name="adj" fmla="val 25000"/>
                </a:avLst>
              </a:prstGeom>
              <a:gradFill rotWithShape="1">
                <a:gsLst>
                  <a:gs pos="0">
                    <a:schemeClr val="accent1"/>
                  </a:gs>
                  <a:gs pos="100000">
                    <a:schemeClr val="accent1">
                      <a:gamma/>
                      <a:shade val="66275"/>
                      <a:invGamma/>
                    </a:schemeClr>
                  </a:gs>
                </a:gsLst>
                <a:lin ang="0" scaled="1"/>
              </a:gradFill>
              <a:ln w="9525">
                <a:solidFill>
                  <a:schemeClr val="tx1"/>
                </a:solidFill>
                <a:round/>
                <a:headEnd/>
                <a:tailEnd/>
              </a:ln>
              <a:effectLst/>
            </p:spPr>
            <p:txBody>
              <a:bodyPr wrap="none" anchor="ctr"/>
              <a:lstStyle/>
              <a:p>
                <a:pPr>
                  <a:defRPr/>
                </a:pPr>
                <a:endParaRPr lang="en-US" sz="1800">
                  <a:latin typeface="Calibri" charset="0"/>
                  <a:ea typeface="ＭＳ Ｐゴシック" charset="-128"/>
                </a:endParaRPr>
              </a:p>
            </p:txBody>
          </p:sp>
        </p:grpSp>
        <p:sp>
          <p:nvSpPr>
            <p:cNvPr id="63566" name="Oval 10"/>
            <p:cNvSpPr>
              <a:spLocks noChangeArrowheads="1"/>
            </p:cNvSpPr>
            <p:nvPr/>
          </p:nvSpPr>
          <p:spPr bwMode="auto">
            <a:xfrm>
              <a:off x="3072" y="1392"/>
              <a:ext cx="240" cy="48"/>
            </a:xfrm>
            <a:prstGeom prst="ellipse">
              <a:avLst/>
            </a:prstGeom>
            <a:solidFill>
              <a:srgbClr val="FFCC6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63567" name="Group 11"/>
            <p:cNvGrpSpPr>
              <a:grpSpLocks/>
            </p:cNvGrpSpPr>
            <p:nvPr/>
          </p:nvGrpSpPr>
          <p:grpSpPr bwMode="auto">
            <a:xfrm>
              <a:off x="3421" y="1920"/>
              <a:ext cx="611" cy="864"/>
              <a:chOff x="3421" y="1920"/>
              <a:chExt cx="755" cy="654"/>
            </a:xfrm>
          </p:grpSpPr>
          <p:sp>
            <p:nvSpPr>
              <p:cNvPr id="63574" name="Line 12"/>
              <p:cNvSpPr>
                <a:spLocks noChangeShapeType="1"/>
              </p:cNvSpPr>
              <p:nvPr/>
            </p:nvSpPr>
            <p:spPr bwMode="auto">
              <a:xfrm flipH="1" flipV="1">
                <a:off x="3950" y="1926"/>
                <a:ext cx="226" cy="45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3575" name="Line 13"/>
              <p:cNvSpPr>
                <a:spLocks noChangeShapeType="1"/>
              </p:cNvSpPr>
              <p:nvPr/>
            </p:nvSpPr>
            <p:spPr bwMode="auto">
              <a:xfrm flipV="1">
                <a:off x="3435" y="1920"/>
                <a:ext cx="226" cy="45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3576" name="Arc 14"/>
              <p:cNvSpPr>
                <a:spLocks/>
              </p:cNvSpPr>
              <p:nvPr/>
            </p:nvSpPr>
            <p:spPr bwMode="auto">
              <a:xfrm rot="5400000">
                <a:off x="4013" y="2402"/>
                <a:ext cx="181" cy="13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63577" name="Arc 15"/>
              <p:cNvSpPr>
                <a:spLocks/>
              </p:cNvSpPr>
              <p:nvPr/>
            </p:nvSpPr>
            <p:spPr bwMode="auto">
              <a:xfrm rot="16601815" flipH="1">
                <a:off x="3395" y="2388"/>
                <a:ext cx="188" cy="136"/>
              </a:xfrm>
              <a:custGeom>
                <a:avLst/>
                <a:gdLst>
                  <a:gd name="T0" fmla="*/ 0 w 21582"/>
                  <a:gd name="T1" fmla="*/ 0 h 21582"/>
                  <a:gd name="T2" fmla="*/ 0 w 21582"/>
                  <a:gd name="T3" fmla="*/ 0 h 21582"/>
                  <a:gd name="T4" fmla="*/ 0 w 21582"/>
                  <a:gd name="T5" fmla="*/ 0 h 21582"/>
                  <a:gd name="T6" fmla="*/ 0 60000 65536"/>
                  <a:gd name="T7" fmla="*/ 0 60000 65536"/>
                  <a:gd name="T8" fmla="*/ 0 60000 65536"/>
                  <a:gd name="T9" fmla="*/ 0 w 21582"/>
                  <a:gd name="T10" fmla="*/ 0 h 21582"/>
                  <a:gd name="T11" fmla="*/ 21582 w 21582"/>
                  <a:gd name="T12" fmla="*/ 21582 h 21582"/>
                </a:gdLst>
                <a:ahLst/>
                <a:cxnLst>
                  <a:cxn ang="T6">
                    <a:pos x="T0" y="T1"/>
                  </a:cxn>
                  <a:cxn ang="T7">
                    <a:pos x="T2" y="T3"/>
                  </a:cxn>
                  <a:cxn ang="T8">
                    <a:pos x="T4" y="T5"/>
                  </a:cxn>
                </a:cxnLst>
                <a:rect l="T9" t="T10" r="T11" b="T12"/>
                <a:pathLst>
                  <a:path w="21582" h="21582" fill="none" extrusionOk="0">
                    <a:moveTo>
                      <a:pt x="887" y="0"/>
                    </a:moveTo>
                    <a:cubicBezTo>
                      <a:pt x="12123" y="462"/>
                      <a:pt x="21124" y="9467"/>
                      <a:pt x="21582" y="20702"/>
                    </a:cubicBezTo>
                  </a:path>
                  <a:path w="21582" h="21582" stroke="0" extrusionOk="0">
                    <a:moveTo>
                      <a:pt x="887" y="0"/>
                    </a:moveTo>
                    <a:cubicBezTo>
                      <a:pt x="12123" y="462"/>
                      <a:pt x="21124" y="9467"/>
                      <a:pt x="21582" y="20702"/>
                    </a:cubicBezTo>
                    <a:lnTo>
                      <a:pt x="0" y="21582"/>
                    </a:lnTo>
                    <a:lnTo>
                      <a:pt x="887" y="0"/>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63578" name="Oval 16"/>
              <p:cNvSpPr>
                <a:spLocks noChangeArrowheads="1"/>
              </p:cNvSpPr>
              <p:nvPr/>
            </p:nvSpPr>
            <p:spPr bwMode="auto">
              <a:xfrm>
                <a:off x="3477" y="2483"/>
                <a:ext cx="635" cy="91"/>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en-US" sz="1800"/>
                  <a:t> </a:t>
                </a:r>
              </a:p>
            </p:txBody>
          </p:sp>
          <p:sp>
            <p:nvSpPr>
              <p:cNvPr id="63579" name="Oval 17"/>
              <p:cNvSpPr>
                <a:spLocks noChangeArrowheads="1"/>
              </p:cNvSpPr>
              <p:nvPr/>
            </p:nvSpPr>
            <p:spPr bwMode="auto">
              <a:xfrm>
                <a:off x="3483" y="2478"/>
                <a:ext cx="635" cy="91"/>
              </a:xfrm>
              <a:prstGeom prst="ellipse">
                <a:avLst/>
              </a:prstGeom>
              <a:solidFill>
                <a:srgbClr val="FFFF99"/>
              </a:solidFill>
              <a:ln w="12700">
                <a:solidFill>
                  <a:schemeClr val="tx1"/>
                </a:solidFill>
                <a:round/>
                <a:headEnd/>
                <a:tailEnd/>
              </a:ln>
            </p:spPr>
            <p:txBody>
              <a:bodyPr wrap="none" anchor="ctr"/>
              <a:lstStyle/>
              <a:p>
                <a:pPr algn="ctr"/>
                <a:r>
                  <a:rPr lang="en-US" sz="1800"/>
                  <a:t> </a:t>
                </a:r>
              </a:p>
            </p:txBody>
          </p:sp>
          <p:sp>
            <p:nvSpPr>
              <p:cNvPr id="63580" name="Oval 18"/>
              <p:cNvSpPr>
                <a:spLocks noChangeArrowheads="1"/>
              </p:cNvSpPr>
              <p:nvPr/>
            </p:nvSpPr>
            <p:spPr bwMode="auto">
              <a:xfrm>
                <a:off x="3450" y="2317"/>
                <a:ext cx="707" cy="91"/>
              </a:xfrm>
              <a:prstGeom prst="ellipse">
                <a:avLst/>
              </a:prstGeom>
              <a:solidFill>
                <a:srgbClr val="FFFF99"/>
              </a:solidFill>
              <a:ln w="12700">
                <a:solidFill>
                  <a:schemeClr val="tx1"/>
                </a:solidFill>
                <a:round/>
                <a:headEnd/>
                <a:tailEnd/>
              </a:ln>
            </p:spPr>
            <p:txBody>
              <a:bodyPr wrap="none" anchor="ctr"/>
              <a:lstStyle/>
              <a:p>
                <a:endParaRPr lang="en-US" sz="1800"/>
              </a:p>
            </p:txBody>
          </p:sp>
          <p:sp>
            <p:nvSpPr>
              <p:cNvPr id="63581" name="Oval 19"/>
              <p:cNvSpPr>
                <a:spLocks noChangeArrowheads="1"/>
              </p:cNvSpPr>
              <p:nvPr/>
            </p:nvSpPr>
            <p:spPr bwMode="auto">
              <a:xfrm rot="-1952104">
                <a:off x="3461" y="2403"/>
                <a:ext cx="90" cy="136"/>
              </a:xfrm>
              <a:prstGeom prst="ellipse">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63582" name="AutoShape 20"/>
              <p:cNvSpPr>
                <a:spLocks noChangeArrowheads="1"/>
              </p:cNvSpPr>
              <p:nvPr/>
            </p:nvSpPr>
            <p:spPr bwMode="auto">
              <a:xfrm>
                <a:off x="3457" y="2368"/>
                <a:ext cx="680" cy="136"/>
              </a:xfrm>
              <a:prstGeom prst="roundRect">
                <a:avLst>
                  <a:gd name="adj" fmla="val 16667"/>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63583" name="AutoShape 21"/>
              <p:cNvSpPr>
                <a:spLocks noChangeArrowheads="1"/>
              </p:cNvSpPr>
              <p:nvPr/>
            </p:nvSpPr>
            <p:spPr bwMode="auto">
              <a:xfrm>
                <a:off x="3431" y="2348"/>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84" name="AutoShape 22"/>
              <p:cNvSpPr>
                <a:spLocks noChangeArrowheads="1"/>
              </p:cNvSpPr>
              <p:nvPr/>
            </p:nvSpPr>
            <p:spPr bwMode="auto">
              <a:xfrm flipH="1">
                <a:off x="4083" y="2405"/>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85" name="AutoShape 23"/>
              <p:cNvSpPr>
                <a:spLocks noChangeArrowheads="1"/>
              </p:cNvSpPr>
              <p:nvPr/>
            </p:nvSpPr>
            <p:spPr bwMode="auto">
              <a:xfrm flipH="1">
                <a:off x="4101" y="2373"/>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86" name="AutoShape 24"/>
              <p:cNvSpPr>
                <a:spLocks noChangeArrowheads="1"/>
              </p:cNvSpPr>
              <p:nvPr/>
            </p:nvSpPr>
            <p:spPr bwMode="auto">
              <a:xfrm rot="956318" flipH="1">
                <a:off x="4105" y="2347"/>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87" name="Oval 25"/>
              <p:cNvSpPr>
                <a:spLocks noChangeArrowheads="1"/>
              </p:cNvSpPr>
              <p:nvPr/>
            </p:nvSpPr>
            <p:spPr bwMode="auto">
              <a:xfrm>
                <a:off x="3443" y="2315"/>
                <a:ext cx="716" cy="91"/>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grpSp>
        <p:grpSp>
          <p:nvGrpSpPr>
            <p:cNvPr id="63568" name="Group 26"/>
            <p:cNvGrpSpPr>
              <a:grpSpLocks/>
            </p:cNvGrpSpPr>
            <p:nvPr/>
          </p:nvGrpSpPr>
          <p:grpSpPr bwMode="auto">
            <a:xfrm>
              <a:off x="3616" y="1692"/>
              <a:ext cx="776" cy="424"/>
              <a:chOff x="3615" y="1680"/>
              <a:chExt cx="897" cy="435"/>
            </a:xfrm>
          </p:grpSpPr>
          <p:sp>
            <p:nvSpPr>
              <p:cNvPr id="63570" name="AutoShape 27"/>
              <p:cNvSpPr>
                <a:spLocks noChangeArrowheads="1"/>
              </p:cNvSpPr>
              <p:nvPr/>
            </p:nvSpPr>
            <p:spPr bwMode="auto">
              <a:xfrm>
                <a:off x="3615" y="1716"/>
                <a:ext cx="273" cy="227"/>
              </a:xfrm>
              <a:prstGeom prst="can">
                <a:avLst>
                  <a:gd name="adj" fmla="val 25000"/>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63571" name="AutoShape 28"/>
              <p:cNvSpPr>
                <a:spLocks noChangeArrowheads="1"/>
              </p:cNvSpPr>
              <p:nvPr/>
            </p:nvSpPr>
            <p:spPr bwMode="auto">
              <a:xfrm>
                <a:off x="3615" y="1680"/>
                <a:ext cx="272" cy="137"/>
              </a:xfrm>
              <a:prstGeom prst="can">
                <a:avLst>
                  <a:gd name="adj" fmla="val 25000"/>
                </a:avLst>
              </a:prstGeom>
              <a:solidFill>
                <a:schemeClr val="accent2"/>
              </a:solidFill>
              <a:ln w="9525">
                <a:solidFill>
                  <a:schemeClr val="tx1"/>
                </a:solidFill>
                <a:round/>
                <a:headEnd/>
                <a:tailEnd/>
              </a:ln>
            </p:spPr>
            <p:txBody>
              <a:bodyPr wrap="none" anchor="ctr"/>
              <a:lstStyle/>
              <a:p>
                <a:endParaRPr lang="en-US" sz="1800"/>
              </a:p>
            </p:txBody>
          </p:sp>
          <p:sp>
            <p:nvSpPr>
              <p:cNvPr id="63572" name="AutoShape 29"/>
              <p:cNvSpPr>
                <a:spLocks noChangeArrowheads="1"/>
              </p:cNvSpPr>
              <p:nvPr/>
            </p:nvSpPr>
            <p:spPr bwMode="auto">
              <a:xfrm rot="16200000" flipH="1">
                <a:off x="3927" y="1759"/>
                <a:ext cx="48" cy="219"/>
              </a:xfrm>
              <a:prstGeom prst="can">
                <a:avLst>
                  <a:gd name="adj" fmla="val 114063"/>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63573" name="Freeform 30"/>
              <p:cNvSpPr>
                <a:spLocks/>
              </p:cNvSpPr>
              <p:nvPr/>
            </p:nvSpPr>
            <p:spPr bwMode="auto">
              <a:xfrm>
                <a:off x="4005" y="1859"/>
                <a:ext cx="507" cy="256"/>
              </a:xfrm>
              <a:custGeom>
                <a:avLst/>
                <a:gdLst>
                  <a:gd name="T0" fmla="*/ 0 w 507"/>
                  <a:gd name="T1" fmla="*/ 0 h 256"/>
                  <a:gd name="T2" fmla="*/ 137 w 507"/>
                  <a:gd name="T3" fmla="*/ 28 h 256"/>
                  <a:gd name="T4" fmla="*/ 146 w 507"/>
                  <a:gd name="T5" fmla="*/ 201 h 256"/>
                  <a:gd name="T6" fmla="*/ 293 w 507"/>
                  <a:gd name="T7" fmla="*/ 256 h 256"/>
                  <a:gd name="T8" fmla="*/ 421 w 507"/>
                  <a:gd name="T9" fmla="*/ 247 h 256"/>
                  <a:gd name="T10" fmla="*/ 457 w 507"/>
                  <a:gd name="T11" fmla="*/ 238 h 256"/>
                  <a:gd name="T12" fmla="*/ 0 60000 65536"/>
                  <a:gd name="T13" fmla="*/ 0 60000 65536"/>
                  <a:gd name="T14" fmla="*/ 0 60000 65536"/>
                  <a:gd name="T15" fmla="*/ 0 60000 65536"/>
                  <a:gd name="T16" fmla="*/ 0 60000 65536"/>
                  <a:gd name="T17" fmla="*/ 0 60000 65536"/>
                  <a:gd name="T18" fmla="*/ 0 w 507"/>
                  <a:gd name="T19" fmla="*/ 0 h 256"/>
                  <a:gd name="T20" fmla="*/ 507 w 507"/>
                  <a:gd name="T21" fmla="*/ 256 h 256"/>
                </a:gdLst>
                <a:ahLst/>
                <a:cxnLst>
                  <a:cxn ang="T12">
                    <a:pos x="T0" y="T1"/>
                  </a:cxn>
                  <a:cxn ang="T13">
                    <a:pos x="T2" y="T3"/>
                  </a:cxn>
                  <a:cxn ang="T14">
                    <a:pos x="T4" y="T5"/>
                  </a:cxn>
                  <a:cxn ang="T15">
                    <a:pos x="T6" y="T7"/>
                  </a:cxn>
                  <a:cxn ang="T16">
                    <a:pos x="T8" y="T9"/>
                  </a:cxn>
                  <a:cxn ang="T17">
                    <a:pos x="T10" y="T11"/>
                  </a:cxn>
                </a:cxnLst>
                <a:rect l="T18" t="T19" r="T20" b="T21"/>
                <a:pathLst>
                  <a:path w="507" h="256">
                    <a:moveTo>
                      <a:pt x="0" y="0"/>
                    </a:moveTo>
                    <a:cubicBezTo>
                      <a:pt x="57" y="6"/>
                      <a:pt x="87" y="10"/>
                      <a:pt x="137" y="28"/>
                    </a:cubicBezTo>
                    <a:cubicBezTo>
                      <a:pt x="156" y="85"/>
                      <a:pt x="130" y="138"/>
                      <a:pt x="146" y="201"/>
                    </a:cubicBezTo>
                    <a:cubicBezTo>
                      <a:pt x="157" y="245"/>
                      <a:pt x="260" y="245"/>
                      <a:pt x="293" y="256"/>
                    </a:cubicBezTo>
                    <a:cubicBezTo>
                      <a:pt x="336" y="253"/>
                      <a:pt x="379" y="252"/>
                      <a:pt x="421" y="247"/>
                    </a:cubicBezTo>
                    <a:cubicBezTo>
                      <a:pt x="507" y="237"/>
                      <a:pt x="421" y="238"/>
                      <a:pt x="457" y="238"/>
                    </a:cubicBezTo>
                  </a:path>
                </a:pathLst>
              </a:custGeom>
              <a:noFill/>
              <a:ln w="762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grpSp>
        <p:sp>
          <p:nvSpPr>
            <p:cNvPr id="63569" name="Line 31"/>
            <p:cNvSpPr>
              <a:spLocks noChangeShapeType="1"/>
            </p:cNvSpPr>
            <p:nvPr/>
          </p:nvSpPr>
          <p:spPr bwMode="auto">
            <a:xfrm>
              <a:off x="3360" y="1440"/>
              <a:ext cx="288" cy="96"/>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grpSp>
      <p:grpSp>
        <p:nvGrpSpPr>
          <p:cNvPr id="63492" name="Group 32"/>
          <p:cNvGrpSpPr>
            <a:grpSpLocks/>
          </p:cNvGrpSpPr>
          <p:nvPr/>
        </p:nvGrpSpPr>
        <p:grpSpPr bwMode="auto">
          <a:xfrm>
            <a:off x="457200" y="1776413"/>
            <a:ext cx="1198563" cy="1347787"/>
            <a:chOff x="901" y="972"/>
            <a:chExt cx="755" cy="849"/>
          </a:xfrm>
        </p:grpSpPr>
        <p:sp>
          <p:nvSpPr>
            <p:cNvPr id="63549" name="AutoShape 33"/>
            <p:cNvSpPr>
              <a:spLocks noChangeArrowheads="1"/>
            </p:cNvSpPr>
            <p:nvPr/>
          </p:nvSpPr>
          <p:spPr bwMode="auto">
            <a:xfrm>
              <a:off x="1149" y="972"/>
              <a:ext cx="273" cy="227"/>
            </a:xfrm>
            <a:prstGeom prst="can">
              <a:avLst>
                <a:gd name="adj" fmla="val 25000"/>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63550" name="Line 34"/>
            <p:cNvSpPr>
              <a:spLocks noChangeShapeType="1"/>
            </p:cNvSpPr>
            <p:nvPr/>
          </p:nvSpPr>
          <p:spPr bwMode="auto">
            <a:xfrm flipH="1" flipV="1">
              <a:off x="1430" y="1173"/>
              <a:ext cx="226" cy="45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3551" name="Line 35"/>
            <p:cNvSpPr>
              <a:spLocks noChangeShapeType="1"/>
            </p:cNvSpPr>
            <p:nvPr/>
          </p:nvSpPr>
          <p:spPr bwMode="auto">
            <a:xfrm flipV="1">
              <a:off x="915" y="1167"/>
              <a:ext cx="226" cy="45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3552" name="Arc 36"/>
            <p:cNvSpPr>
              <a:spLocks/>
            </p:cNvSpPr>
            <p:nvPr/>
          </p:nvSpPr>
          <p:spPr bwMode="auto">
            <a:xfrm rot="5400000">
              <a:off x="1493" y="1649"/>
              <a:ext cx="181" cy="13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63553" name="Arc 37"/>
            <p:cNvSpPr>
              <a:spLocks/>
            </p:cNvSpPr>
            <p:nvPr/>
          </p:nvSpPr>
          <p:spPr bwMode="auto">
            <a:xfrm rot="16601815" flipH="1">
              <a:off x="875" y="1635"/>
              <a:ext cx="188" cy="136"/>
            </a:xfrm>
            <a:custGeom>
              <a:avLst/>
              <a:gdLst>
                <a:gd name="T0" fmla="*/ 0 w 21582"/>
                <a:gd name="T1" fmla="*/ 0 h 21582"/>
                <a:gd name="T2" fmla="*/ 0 w 21582"/>
                <a:gd name="T3" fmla="*/ 0 h 21582"/>
                <a:gd name="T4" fmla="*/ 0 w 21582"/>
                <a:gd name="T5" fmla="*/ 0 h 21582"/>
                <a:gd name="T6" fmla="*/ 0 60000 65536"/>
                <a:gd name="T7" fmla="*/ 0 60000 65536"/>
                <a:gd name="T8" fmla="*/ 0 60000 65536"/>
                <a:gd name="T9" fmla="*/ 0 w 21582"/>
                <a:gd name="T10" fmla="*/ 0 h 21582"/>
                <a:gd name="T11" fmla="*/ 21582 w 21582"/>
                <a:gd name="T12" fmla="*/ 21582 h 21582"/>
              </a:gdLst>
              <a:ahLst/>
              <a:cxnLst>
                <a:cxn ang="T6">
                  <a:pos x="T0" y="T1"/>
                </a:cxn>
                <a:cxn ang="T7">
                  <a:pos x="T2" y="T3"/>
                </a:cxn>
                <a:cxn ang="T8">
                  <a:pos x="T4" y="T5"/>
                </a:cxn>
              </a:cxnLst>
              <a:rect l="T9" t="T10" r="T11" b="T12"/>
              <a:pathLst>
                <a:path w="21582" h="21582" fill="none" extrusionOk="0">
                  <a:moveTo>
                    <a:pt x="887" y="0"/>
                  </a:moveTo>
                  <a:cubicBezTo>
                    <a:pt x="12123" y="462"/>
                    <a:pt x="21124" y="9467"/>
                    <a:pt x="21582" y="20702"/>
                  </a:cubicBezTo>
                </a:path>
                <a:path w="21582" h="21582" stroke="0" extrusionOk="0">
                  <a:moveTo>
                    <a:pt x="887" y="0"/>
                  </a:moveTo>
                  <a:cubicBezTo>
                    <a:pt x="12123" y="462"/>
                    <a:pt x="21124" y="9467"/>
                    <a:pt x="21582" y="20702"/>
                  </a:cubicBezTo>
                  <a:lnTo>
                    <a:pt x="0" y="21582"/>
                  </a:lnTo>
                  <a:lnTo>
                    <a:pt x="887" y="0"/>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63554" name="Oval 38"/>
            <p:cNvSpPr>
              <a:spLocks noChangeArrowheads="1"/>
            </p:cNvSpPr>
            <p:nvPr/>
          </p:nvSpPr>
          <p:spPr bwMode="auto">
            <a:xfrm>
              <a:off x="957" y="1730"/>
              <a:ext cx="635" cy="91"/>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en-US" sz="1800"/>
                <a:t> </a:t>
              </a:r>
            </a:p>
          </p:txBody>
        </p:sp>
        <p:sp>
          <p:nvSpPr>
            <p:cNvPr id="63555" name="Oval 39"/>
            <p:cNvSpPr>
              <a:spLocks noChangeArrowheads="1"/>
            </p:cNvSpPr>
            <p:nvPr/>
          </p:nvSpPr>
          <p:spPr bwMode="auto">
            <a:xfrm>
              <a:off x="963" y="1725"/>
              <a:ext cx="635" cy="91"/>
            </a:xfrm>
            <a:prstGeom prst="ellipse">
              <a:avLst/>
            </a:prstGeom>
            <a:solidFill>
              <a:srgbClr val="FFFF99"/>
            </a:solidFill>
            <a:ln w="12700">
              <a:solidFill>
                <a:schemeClr val="tx1"/>
              </a:solidFill>
              <a:round/>
              <a:headEnd/>
              <a:tailEnd/>
            </a:ln>
          </p:spPr>
          <p:txBody>
            <a:bodyPr wrap="none" anchor="ctr"/>
            <a:lstStyle/>
            <a:p>
              <a:pPr algn="ctr"/>
              <a:r>
                <a:rPr lang="en-US" sz="1800"/>
                <a:t> </a:t>
              </a:r>
            </a:p>
          </p:txBody>
        </p:sp>
        <p:sp>
          <p:nvSpPr>
            <p:cNvPr id="63556" name="Oval 40"/>
            <p:cNvSpPr>
              <a:spLocks noChangeArrowheads="1"/>
            </p:cNvSpPr>
            <p:nvPr/>
          </p:nvSpPr>
          <p:spPr bwMode="auto">
            <a:xfrm>
              <a:off x="930" y="1564"/>
              <a:ext cx="707" cy="91"/>
            </a:xfrm>
            <a:prstGeom prst="ellipse">
              <a:avLst/>
            </a:prstGeom>
            <a:solidFill>
              <a:srgbClr val="FFFF99"/>
            </a:solidFill>
            <a:ln w="12700">
              <a:solidFill>
                <a:schemeClr val="tx1"/>
              </a:solidFill>
              <a:round/>
              <a:headEnd/>
              <a:tailEnd/>
            </a:ln>
          </p:spPr>
          <p:txBody>
            <a:bodyPr wrap="none" anchor="ctr"/>
            <a:lstStyle/>
            <a:p>
              <a:endParaRPr lang="en-US" sz="1800"/>
            </a:p>
          </p:txBody>
        </p:sp>
        <p:sp>
          <p:nvSpPr>
            <p:cNvPr id="63557" name="Oval 41"/>
            <p:cNvSpPr>
              <a:spLocks noChangeArrowheads="1"/>
            </p:cNvSpPr>
            <p:nvPr/>
          </p:nvSpPr>
          <p:spPr bwMode="auto">
            <a:xfrm rot="-1952104">
              <a:off x="941" y="1650"/>
              <a:ext cx="90" cy="136"/>
            </a:xfrm>
            <a:prstGeom prst="ellipse">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63558" name="AutoShape 42"/>
            <p:cNvSpPr>
              <a:spLocks noChangeArrowheads="1"/>
            </p:cNvSpPr>
            <p:nvPr/>
          </p:nvSpPr>
          <p:spPr bwMode="auto">
            <a:xfrm>
              <a:off x="937" y="1615"/>
              <a:ext cx="680" cy="136"/>
            </a:xfrm>
            <a:prstGeom prst="roundRect">
              <a:avLst>
                <a:gd name="adj" fmla="val 16667"/>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63559" name="AutoShape 43"/>
            <p:cNvSpPr>
              <a:spLocks noChangeArrowheads="1"/>
            </p:cNvSpPr>
            <p:nvPr/>
          </p:nvSpPr>
          <p:spPr bwMode="auto">
            <a:xfrm>
              <a:off x="911" y="1595"/>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60" name="AutoShape 44"/>
            <p:cNvSpPr>
              <a:spLocks noChangeArrowheads="1"/>
            </p:cNvSpPr>
            <p:nvPr/>
          </p:nvSpPr>
          <p:spPr bwMode="auto">
            <a:xfrm flipH="1">
              <a:off x="1563" y="1652"/>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61" name="AutoShape 45"/>
            <p:cNvSpPr>
              <a:spLocks noChangeArrowheads="1"/>
            </p:cNvSpPr>
            <p:nvPr/>
          </p:nvSpPr>
          <p:spPr bwMode="auto">
            <a:xfrm flipH="1">
              <a:off x="1581" y="1620"/>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62" name="AutoShape 46"/>
            <p:cNvSpPr>
              <a:spLocks noChangeArrowheads="1"/>
            </p:cNvSpPr>
            <p:nvPr/>
          </p:nvSpPr>
          <p:spPr bwMode="auto">
            <a:xfrm rot="956318" flipH="1">
              <a:off x="1585" y="1594"/>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63" name="Oval 47"/>
            <p:cNvSpPr>
              <a:spLocks noChangeArrowheads="1"/>
            </p:cNvSpPr>
            <p:nvPr/>
          </p:nvSpPr>
          <p:spPr bwMode="auto">
            <a:xfrm>
              <a:off x="923" y="1562"/>
              <a:ext cx="716" cy="91"/>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grpSp>
      <p:sp>
        <p:nvSpPr>
          <p:cNvPr id="63493" name="AutoShape 48"/>
          <p:cNvSpPr>
            <a:spLocks noChangeArrowheads="1"/>
          </p:cNvSpPr>
          <p:nvPr/>
        </p:nvSpPr>
        <p:spPr bwMode="auto">
          <a:xfrm rot="-2559761">
            <a:off x="627063" y="1524000"/>
            <a:ext cx="431800" cy="217488"/>
          </a:xfrm>
          <a:prstGeom prst="can">
            <a:avLst>
              <a:gd name="adj" fmla="val 25000"/>
            </a:avLst>
          </a:prstGeom>
          <a:solidFill>
            <a:schemeClr val="accent2"/>
          </a:solidFill>
          <a:ln w="9525">
            <a:solidFill>
              <a:schemeClr val="tx1"/>
            </a:solidFill>
            <a:round/>
            <a:headEnd/>
            <a:tailEnd/>
          </a:ln>
        </p:spPr>
        <p:txBody>
          <a:bodyPr wrap="none" anchor="ctr"/>
          <a:lstStyle/>
          <a:p>
            <a:endParaRPr lang="en-US" sz="1800"/>
          </a:p>
        </p:txBody>
      </p:sp>
      <p:grpSp>
        <p:nvGrpSpPr>
          <p:cNvPr id="63494" name="Group 49"/>
          <p:cNvGrpSpPr>
            <a:grpSpLocks/>
          </p:cNvGrpSpPr>
          <p:nvPr/>
        </p:nvGrpSpPr>
        <p:grpSpPr bwMode="auto">
          <a:xfrm rot="1934485">
            <a:off x="1389063" y="614363"/>
            <a:ext cx="228600" cy="1595437"/>
            <a:chOff x="2109" y="675"/>
            <a:chExt cx="144" cy="1005"/>
          </a:xfrm>
        </p:grpSpPr>
        <p:sp>
          <p:nvSpPr>
            <p:cNvPr id="63544" name="Line 50"/>
            <p:cNvSpPr>
              <a:spLocks noChangeShapeType="1"/>
            </p:cNvSpPr>
            <p:nvPr/>
          </p:nvSpPr>
          <p:spPr bwMode="auto">
            <a:xfrm>
              <a:off x="2181" y="711"/>
              <a:ext cx="0" cy="9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3545" name="Rectangle 51"/>
            <p:cNvSpPr>
              <a:spLocks noChangeArrowheads="1"/>
            </p:cNvSpPr>
            <p:nvPr/>
          </p:nvSpPr>
          <p:spPr bwMode="auto">
            <a:xfrm>
              <a:off x="2109" y="768"/>
              <a:ext cx="144" cy="336"/>
            </a:xfrm>
            <a:prstGeom prst="rect">
              <a:avLst/>
            </a:prstGeom>
            <a:gradFill rotWithShape="1">
              <a:gsLst>
                <a:gs pos="0">
                  <a:schemeClr val="accent2"/>
                </a:gs>
                <a:gs pos="100000">
                  <a:srgbClr val="FFFFFF"/>
                </a:gs>
              </a:gsLst>
              <a:lin ang="0" scaled="1"/>
            </a:gradFill>
            <a:ln w="9525">
              <a:solidFill>
                <a:schemeClr val="tx1"/>
              </a:solidFill>
              <a:miter lim="800000"/>
              <a:headEnd/>
              <a:tailEnd/>
            </a:ln>
          </p:spPr>
          <p:txBody>
            <a:bodyPr wrap="none" anchor="ctr"/>
            <a:lstStyle/>
            <a:p>
              <a:endParaRPr lang="en-US" sz="1800"/>
            </a:p>
          </p:txBody>
        </p:sp>
        <p:sp>
          <p:nvSpPr>
            <p:cNvPr id="63546" name="AutoShape 52"/>
            <p:cNvSpPr>
              <a:spLocks noChangeArrowheads="1"/>
            </p:cNvSpPr>
            <p:nvPr/>
          </p:nvSpPr>
          <p:spPr bwMode="auto">
            <a:xfrm flipV="1">
              <a:off x="2151" y="1152"/>
              <a:ext cx="48" cy="528"/>
            </a:xfrm>
            <a:prstGeom prst="triangle">
              <a:avLst>
                <a:gd name="adj" fmla="val 50000"/>
              </a:avLst>
            </a:prstGeom>
            <a:solidFill>
              <a:srgbClr val="EAEAEA"/>
            </a:solidFill>
            <a:ln w="9525">
              <a:solidFill>
                <a:schemeClr val="tx1"/>
              </a:solidFill>
              <a:miter lim="800000"/>
              <a:headEnd/>
              <a:tailEnd/>
            </a:ln>
          </p:spPr>
          <p:txBody>
            <a:bodyPr wrap="none" anchor="ctr"/>
            <a:lstStyle/>
            <a:p>
              <a:endParaRPr lang="en-US" sz="1800"/>
            </a:p>
          </p:txBody>
        </p:sp>
        <p:sp>
          <p:nvSpPr>
            <p:cNvPr id="63547" name="Rectangle 53"/>
            <p:cNvSpPr>
              <a:spLocks noChangeArrowheads="1"/>
            </p:cNvSpPr>
            <p:nvPr/>
          </p:nvSpPr>
          <p:spPr bwMode="auto">
            <a:xfrm>
              <a:off x="2130" y="1104"/>
              <a:ext cx="96" cy="48"/>
            </a:xfrm>
            <a:prstGeom prst="rect">
              <a:avLst/>
            </a:prstGeom>
            <a:solidFill>
              <a:srgbClr val="EAEAEA"/>
            </a:solidFill>
            <a:ln w="9525">
              <a:solidFill>
                <a:schemeClr val="tx1"/>
              </a:solidFill>
              <a:miter lim="800000"/>
              <a:headEnd/>
              <a:tailEnd/>
            </a:ln>
          </p:spPr>
          <p:txBody>
            <a:bodyPr wrap="none" anchor="ctr"/>
            <a:lstStyle/>
            <a:p>
              <a:endParaRPr lang="en-US" sz="1800"/>
            </a:p>
          </p:txBody>
        </p:sp>
        <p:sp>
          <p:nvSpPr>
            <p:cNvPr id="63548" name="AutoShape 54"/>
            <p:cNvSpPr>
              <a:spLocks noChangeArrowheads="1"/>
            </p:cNvSpPr>
            <p:nvPr/>
          </p:nvSpPr>
          <p:spPr bwMode="auto">
            <a:xfrm>
              <a:off x="2109" y="675"/>
              <a:ext cx="144" cy="48"/>
            </a:xfrm>
            <a:prstGeom prst="can">
              <a:avLst>
                <a:gd name="adj" fmla="val 25000"/>
              </a:avLst>
            </a:prstGeom>
            <a:solidFill>
              <a:schemeClr val="bg1"/>
            </a:solidFill>
            <a:ln w="9525">
              <a:solidFill>
                <a:schemeClr val="tx1"/>
              </a:solidFill>
              <a:round/>
              <a:headEnd/>
              <a:tailEnd/>
            </a:ln>
          </p:spPr>
          <p:txBody>
            <a:bodyPr wrap="none" anchor="ctr"/>
            <a:lstStyle/>
            <a:p>
              <a:endParaRPr lang="en-US" sz="1800"/>
            </a:p>
          </p:txBody>
        </p:sp>
      </p:grpSp>
      <p:grpSp>
        <p:nvGrpSpPr>
          <p:cNvPr id="63495" name="Group 55"/>
          <p:cNvGrpSpPr>
            <a:grpSpLocks/>
          </p:cNvGrpSpPr>
          <p:nvPr/>
        </p:nvGrpSpPr>
        <p:grpSpPr bwMode="auto">
          <a:xfrm>
            <a:off x="4402138" y="3119438"/>
            <a:ext cx="1541462" cy="2824162"/>
            <a:chOff x="2125" y="2157"/>
            <a:chExt cx="971" cy="1779"/>
          </a:xfrm>
        </p:grpSpPr>
        <p:grpSp>
          <p:nvGrpSpPr>
            <p:cNvPr id="63517" name="Group 56"/>
            <p:cNvGrpSpPr>
              <a:grpSpLocks/>
            </p:cNvGrpSpPr>
            <p:nvPr/>
          </p:nvGrpSpPr>
          <p:grpSpPr bwMode="auto">
            <a:xfrm>
              <a:off x="2322" y="2706"/>
              <a:ext cx="240" cy="352"/>
              <a:chOff x="2064" y="1584"/>
              <a:chExt cx="240" cy="352"/>
            </a:xfrm>
          </p:grpSpPr>
          <p:sp>
            <p:nvSpPr>
              <p:cNvPr id="63542" name="AutoShape 57"/>
              <p:cNvSpPr>
                <a:spLocks noChangeArrowheads="1"/>
              </p:cNvSpPr>
              <p:nvPr/>
            </p:nvSpPr>
            <p:spPr bwMode="auto">
              <a:xfrm flipV="1">
                <a:off x="2156" y="1648"/>
                <a:ext cx="48" cy="288"/>
              </a:xfrm>
              <a:prstGeom prst="can">
                <a:avLst>
                  <a:gd name="adj" fmla="val 40000"/>
                </a:avLst>
              </a:prstGeom>
              <a:gradFill rotWithShape="1">
                <a:gsLst>
                  <a:gs pos="0">
                    <a:schemeClr val="accent1"/>
                  </a:gs>
                  <a:gs pos="100000">
                    <a:srgbClr val="7C9496"/>
                  </a:gs>
                </a:gsLst>
                <a:lin ang="0" scaled="1"/>
              </a:gradFill>
              <a:ln w="9525">
                <a:solidFill>
                  <a:schemeClr val="tx1"/>
                </a:solidFill>
                <a:round/>
                <a:headEnd/>
                <a:tailEnd/>
              </a:ln>
            </p:spPr>
            <p:txBody>
              <a:bodyPr wrap="none" anchor="ctr"/>
              <a:lstStyle/>
              <a:p>
                <a:endParaRPr lang="en-US" sz="1800"/>
              </a:p>
            </p:txBody>
          </p:sp>
          <p:sp>
            <p:nvSpPr>
              <p:cNvPr id="315450" name="AutoShape 58"/>
              <p:cNvSpPr>
                <a:spLocks noChangeArrowheads="1"/>
              </p:cNvSpPr>
              <p:nvPr/>
            </p:nvSpPr>
            <p:spPr bwMode="auto">
              <a:xfrm>
                <a:off x="2064" y="1584"/>
                <a:ext cx="240" cy="96"/>
              </a:xfrm>
              <a:prstGeom prst="can">
                <a:avLst>
                  <a:gd name="adj" fmla="val 25000"/>
                </a:avLst>
              </a:prstGeom>
              <a:gradFill rotWithShape="1">
                <a:gsLst>
                  <a:gs pos="0">
                    <a:schemeClr val="accent1"/>
                  </a:gs>
                  <a:gs pos="100000">
                    <a:schemeClr val="accent1">
                      <a:gamma/>
                      <a:shade val="66275"/>
                      <a:invGamma/>
                    </a:schemeClr>
                  </a:gs>
                </a:gsLst>
                <a:lin ang="0" scaled="1"/>
              </a:gradFill>
              <a:ln w="9525">
                <a:solidFill>
                  <a:schemeClr val="tx1"/>
                </a:solidFill>
                <a:round/>
                <a:headEnd/>
                <a:tailEnd/>
              </a:ln>
              <a:effectLst/>
            </p:spPr>
            <p:txBody>
              <a:bodyPr wrap="none" anchor="ctr"/>
              <a:lstStyle/>
              <a:p>
                <a:pPr>
                  <a:defRPr/>
                </a:pPr>
                <a:endParaRPr lang="en-US" sz="1800">
                  <a:latin typeface="Calibri" charset="0"/>
                  <a:ea typeface="ＭＳ Ｐゴシック" charset="-128"/>
                </a:endParaRPr>
              </a:p>
            </p:txBody>
          </p:sp>
        </p:grpSp>
        <p:sp>
          <p:nvSpPr>
            <p:cNvPr id="63518" name="Oval 59"/>
            <p:cNvSpPr>
              <a:spLocks noChangeArrowheads="1"/>
            </p:cNvSpPr>
            <p:nvPr/>
          </p:nvSpPr>
          <p:spPr bwMode="auto">
            <a:xfrm>
              <a:off x="2322" y="2688"/>
              <a:ext cx="240" cy="48"/>
            </a:xfrm>
            <a:prstGeom prst="ellipse">
              <a:avLst/>
            </a:prstGeom>
            <a:solidFill>
              <a:srgbClr val="FFCC6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grpSp>
          <p:nvGrpSpPr>
            <p:cNvPr id="63519" name="Group 60"/>
            <p:cNvGrpSpPr>
              <a:grpSpLocks/>
            </p:cNvGrpSpPr>
            <p:nvPr/>
          </p:nvGrpSpPr>
          <p:grpSpPr bwMode="auto">
            <a:xfrm>
              <a:off x="2125" y="3072"/>
              <a:ext cx="611" cy="864"/>
              <a:chOff x="3421" y="1920"/>
              <a:chExt cx="755" cy="654"/>
            </a:xfrm>
          </p:grpSpPr>
          <p:sp>
            <p:nvSpPr>
              <p:cNvPr id="63528" name="Line 61"/>
              <p:cNvSpPr>
                <a:spLocks noChangeShapeType="1"/>
              </p:cNvSpPr>
              <p:nvPr/>
            </p:nvSpPr>
            <p:spPr bwMode="auto">
              <a:xfrm flipH="1" flipV="1">
                <a:off x="3950" y="1926"/>
                <a:ext cx="226" cy="45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3529" name="Line 62"/>
              <p:cNvSpPr>
                <a:spLocks noChangeShapeType="1"/>
              </p:cNvSpPr>
              <p:nvPr/>
            </p:nvSpPr>
            <p:spPr bwMode="auto">
              <a:xfrm flipV="1">
                <a:off x="3435" y="1920"/>
                <a:ext cx="226" cy="45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3530" name="Arc 63"/>
              <p:cNvSpPr>
                <a:spLocks/>
              </p:cNvSpPr>
              <p:nvPr/>
            </p:nvSpPr>
            <p:spPr bwMode="auto">
              <a:xfrm rot="5400000">
                <a:off x="4013" y="2402"/>
                <a:ext cx="181" cy="13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63531" name="Arc 64"/>
              <p:cNvSpPr>
                <a:spLocks/>
              </p:cNvSpPr>
              <p:nvPr/>
            </p:nvSpPr>
            <p:spPr bwMode="auto">
              <a:xfrm rot="16601815" flipH="1">
                <a:off x="3395" y="2388"/>
                <a:ext cx="188" cy="136"/>
              </a:xfrm>
              <a:custGeom>
                <a:avLst/>
                <a:gdLst>
                  <a:gd name="T0" fmla="*/ 0 w 21582"/>
                  <a:gd name="T1" fmla="*/ 0 h 21582"/>
                  <a:gd name="T2" fmla="*/ 0 w 21582"/>
                  <a:gd name="T3" fmla="*/ 0 h 21582"/>
                  <a:gd name="T4" fmla="*/ 0 w 21582"/>
                  <a:gd name="T5" fmla="*/ 0 h 21582"/>
                  <a:gd name="T6" fmla="*/ 0 60000 65536"/>
                  <a:gd name="T7" fmla="*/ 0 60000 65536"/>
                  <a:gd name="T8" fmla="*/ 0 60000 65536"/>
                  <a:gd name="T9" fmla="*/ 0 w 21582"/>
                  <a:gd name="T10" fmla="*/ 0 h 21582"/>
                  <a:gd name="T11" fmla="*/ 21582 w 21582"/>
                  <a:gd name="T12" fmla="*/ 21582 h 21582"/>
                </a:gdLst>
                <a:ahLst/>
                <a:cxnLst>
                  <a:cxn ang="T6">
                    <a:pos x="T0" y="T1"/>
                  </a:cxn>
                  <a:cxn ang="T7">
                    <a:pos x="T2" y="T3"/>
                  </a:cxn>
                  <a:cxn ang="T8">
                    <a:pos x="T4" y="T5"/>
                  </a:cxn>
                </a:cxnLst>
                <a:rect l="T9" t="T10" r="T11" b="T12"/>
                <a:pathLst>
                  <a:path w="21582" h="21582" fill="none" extrusionOk="0">
                    <a:moveTo>
                      <a:pt x="887" y="0"/>
                    </a:moveTo>
                    <a:cubicBezTo>
                      <a:pt x="12123" y="462"/>
                      <a:pt x="21124" y="9467"/>
                      <a:pt x="21582" y="20702"/>
                    </a:cubicBezTo>
                  </a:path>
                  <a:path w="21582" h="21582" stroke="0" extrusionOk="0">
                    <a:moveTo>
                      <a:pt x="887" y="0"/>
                    </a:moveTo>
                    <a:cubicBezTo>
                      <a:pt x="12123" y="462"/>
                      <a:pt x="21124" y="9467"/>
                      <a:pt x="21582" y="20702"/>
                    </a:cubicBezTo>
                    <a:lnTo>
                      <a:pt x="0" y="21582"/>
                    </a:lnTo>
                    <a:lnTo>
                      <a:pt x="887" y="0"/>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63532" name="Oval 65"/>
              <p:cNvSpPr>
                <a:spLocks noChangeArrowheads="1"/>
              </p:cNvSpPr>
              <p:nvPr/>
            </p:nvSpPr>
            <p:spPr bwMode="auto">
              <a:xfrm>
                <a:off x="3477" y="2483"/>
                <a:ext cx="635" cy="91"/>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en-US" sz="1800"/>
                  <a:t> </a:t>
                </a:r>
              </a:p>
            </p:txBody>
          </p:sp>
          <p:sp>
            <p:nvSpPr>
              <p:cNvPr id="63533" name="Oval 66"/>
              <p:cNvSpPr>
                <a:spLocks noChangeArrowheads="1"/>
              </p:cNvSpPr>
              <p:nvPr/>
            </p:nvSpPr>
            <p:spPr bwMode="auto">
              <a:xfrm>
                <a:off x="3483" y="2478"/>
                <a:ext cx="635" cy="91"/>
              </a:xfrm>
              <a:prstGeom prst="ellipse">
                <a:avLst/>
              </a:prstGeom>
              <a:solidFill>
                <a:srgbClr val="FFFF99"/>
              </a:solidFill>
              <a:ln w="12700">
                <a:solidFill>
                  <a:schemeClr val="tx1"/>
                </a:solidFill>
                <a:round/>
                <a:headEnd/>
                <a:tailEnd/>
              </a:ln>
            </p:spPr>
            <p:txBody>
              <a:bodyPr wrap="none" anchor="ctr"/>
              <a:lstStyle/>
              <a:p>
                <a:pPr algn="ctr"/>
                <a:r>
                  <a:rPr lang="en-US" sz="1800"/>
                  <a:t> </a:t>
                </a:r>
              </a:p>
            </p:txBody>
          </p:sp>
          <p:sp>
            <p:nvSpPr>
              <p:cNvPr id="63534" name="Oval 67"/>
              <p:cNvSpPr>
                <a:spLocks noChangeArrowheads="1"/>
              </p:cNvSpPr>
              <p:nvPr/>
            </p:nvSpPr>
            <p:spPr bwMode="auto">
              <a:xfrm>
                <a:off x="3450" y="2317"/>
                <a:ext cx="707" cy="91"/>
              </a:xfrm>
              <a:prstGeom prst="ellipse">
                <a:avLst/>
              </a:prstGeom>
              <a:solidFill>
                <a:srgbClr val="FFFF99"/>
              </a:solidFill>
              <a:ln w="12700">
                <a:solidFill>
                  <a:schemeClr val="tx1"/>
                </a:solidFill>
                <a:round/>
                <a:headEnd/>
                <a:tailEnd/>
              </a:ln>
            </p:spPr>
            <p:txBody>
              <a:bodyPr wrap="none" anchor="ctr"/>
              <a:lstStyle/>
              <a:p>
                <a:endParaRPr lang="en-US" sz="1800"/>
              </a:p>
            </p:txBody>
          </p:sp>
          <p:sp>
            <p:nvSpPr>
              <p:cNvPr id="63535" name="Oval 68"/>
              <p:cNvSpPr>
                <a:spLocks noChangeArrowheads="1"/>
              </p:cNvSpPr>
              <p:nvPr/>
            </p:nvSpPr>
            <p:spPr bwMode="auto">
              <a:xfrm rot="-1952104">
                <a:off x="3461" y="2403"/>
                <a:ext cx="90" cy="136"/>
              </a:xfrm>
              <a:prstGeom prst="ellipse">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63536" name="AutoShape 69"/>
              <p:cNvSpPr>
                <a:spLocks noChangeArrowheads="1"/>
              </p:cNvSpPr>
              <p:nvPr/>
            </p:nvSpPr>
            <p:spPr bwMode="auto">
              <a:xfrm>
                <a:off x="3457" y="2368"/>
                <a:ext cx="680" cy="136"/>
              </a:xfrm>
              <a:prstGeom prst="roundRect">
                <a:avLst>
                  <a:gd name="adj" fmla="val 16667"/>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63537" name="AutoShape 70"/>
              <p:cNvSpPr>
                <a:spLocks noChangeArrowheads="1"/>
              </p:cNvSpPr>
              <p:nvPr/>
            </p:nvSpPr>
            <p:spPr bwMode="auto">
              <a:xfrm>
                <a:off x="3431" y="2348"/>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38" name="AutoShape 71"/>
              <p:cNvSpPr>
                <a:spLocks noChangeArrowheads="1"/>
              </p:cNvSpPr>
              <p:nvPr/>
            </p:nvSpPr>
            <p:spPr bwMode="auto">
              <a:xfrm flipH="1">
                <a:off x="4083" y="2405"/>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39" name="AutoShape 72"/>
              <p:cNvSpPr>
                <a:spLocks noChangeArrowheads="1"/>
              </p:cNvSpPr>
              <p:nvPr/>
            </p:nvSpPr>
            <p:spPr bwMode="auto">
              <a:xfrm flipH="1">
                <a:off x="4101" y="2373"/>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40" name="AutoShape 73"/>
              <p:cNvSpPr>
                <a:spLocks noChangeArrowheads="1"/>
              </p:cNvSpPr>
              <p:nvPr/>
            </p:nvSpPr>
            <p:spPr bwMode="auto">
              <a:xfrm rot="956318" flipH="1">
                <a:off x="4105" y="2347"/>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41" name="Oval 74"/>
              <p:cNvSpPr>
                <a:spLocks noChangeArrowheads="1"/>
              </p:cNvSpPr>
              <p:nvPr/>
            </p:nvSpPr>
            <p:spPr bwMode="auto">
              <a:xfrm>
                <a:off x="3443" y="2315"/>
                <a:ext cx="716" cy="91"/>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grpSp>
        <p:grpSp>
          <p:nvGrpSpPr>
            <p:cNvPr id="63520" name="Group 75"/>
            <p:cNvGrpSpPr>
              <a:grpSpLocks/>
            </p:cNvGrpSpPr>
            <p:nvPr/>
          </p:nvGrpSpPr>
          <p:grpSpPr bwMode="auto">
            <a:xfrm>
              <a:off x="2320" y="2844"/>
              <a:ext cx="776" cy="424"/>
              <a:chOff x="3615" y="1680"/>
              <a:chExt cx="897" cy="435"/>
            </a:xfrm>
          </p:grpSpPr>
          <p:sp>
            <p:nvSpPr>
              <p:cNvPr id="63524" name="AutoShape 76"/>
              <p:cNvSpPr>
                <a:spLocks noChangeArrowheads="1"/>
              </p:cNvSpPr>
              <p:nvPr/>
            </p:nvSpPr>
            <p:spPr bwMode="auto">
              <a:xfrm>
                <a:off x="3615" y="1716"/>
                <a:ext cx="273" cy="227"/>
              </a:xfrm>
              <a:prstGeom prst="can">
                <a:avLst>
                  <a:gd name="adj" fmla="val 25000"/>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63525" name="AutoShape 77"/>
              <p:cNvSpPr>
                <a:spLocks noChangeArrowheads="1"/>
              </p:cNvSpPr>
              <p:nvPr/>
            </p:nvSpPr>
            <p:spPr bwMode="auto">
              <a:xfrm>
                <a:off x="3615" y="1680"/>
                <a:ext cx="272" cy="137"/>
              </a:xfrm>
              <a:prstGeom prst="can">
                <a:avLst>
                  <a:gd name="adj" fmla="val 25000"/>
                </a:avLst>
              </a:prstGeom>
              <a:solidFill>
                <a:schemeClr val="accent2"/>
              </a:solidFill>
              <a:ln w="9525">
                <a:solidFill>
                  <a:schemeClr val="tx1"/>
                </a:solidFill>
                <a:round/>
                <a:headEnd/>
                <a:tailEnd/>
              </a:ln>
            </p:spPr>
            <p:txBody>
              <a:bodyPr wrap="none" anchor="ctr"/>
              <a:lstStyle/>
              <a:p>
                <a:endParaRPr lang="en-US" sz="1800"/>
              </a:p>
            </p:txBody>
          </p:sp>
          <p:sp>
            <p:nvSpPr>
              <p:cNvPr id="63526" name="AutoShape 78"/>
              <p:cNvSpPr>
                <a:spLocks noChangeArrowheads="1"/>
              </p:cNvSpPr>
              <p:nvPr/>
            </p:nvSpPr>
            <p:spPr bwMode="auto">
              <a:xfrm rot="16200000" flipH="1">
                <a:off x="3927" y="1759"/>
                <a:ext cx="48" cy="219"/>
              </a:xfrm>
              <a:prstGeom prst="can">
                <a:avLst>
                  <a:gd name="adj" fmla="val 114063"/>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63527" name="Freeform 79"/>
              <p:cNvSpPr>
                <a:spLocks/>
              </p:cNvSpPr>
              <p:nvPr/>
            </p:nvSpPr>
            <p:spPr bwMode="auto">
              <a:xfrm>
                <a:off x="4005" y="1859"/>
                <a:ext cx="507" cy="256"/>
              </a:xfrm>
              <a:custGeom>
                <a:avLst/>
                <a:gdLst>
                  <a:gd name="T0" fmla="*/ 0 w 507"/>
                  <a:gd name="T1" fmla="*/ 0 h 256"/>
                  <a:gd name="T2" fmla="*/ 137 w 507"/>
                  <a:gd name="T3" fmla="*/ 28 h 256"/>
                  <a:gd name="T4" fmla="*/ 146 w 507"/>
                  <a:gd name="T5" fmla="*/ 201 h 256"/>
                  <a:gd name="T6" fmla="*/ 293 w 507"/>
                  <a:gd name="T7" fmla="*/ 256 h 256"/>
                  <a:gd name="T8" fmla="*/ 421 w 507"/>
                  <a:gd name="T9" fmla="*/ 247 h 256"/>
                  <a:gd name="T10" fmla="*/ 457 w 507"/>
                  <a:gd name="T11" fmla="*/ 238 h 256"/>
                  <a:gd name="T12" fmla="*/ 0 60000 65536"/>
                  <a:gd name="T13" fmla="*/ 0 60000 65536"/>
                  <a:gd name="T14" fmla="*/ 0 60000 65536"/>
                  <a:gd name="T15" fmla="*/ 0 60000 65536"/>
                  <a:gd name="T16" fmla="*/ 0 60000 65536"/>
                  <a:gd name="T17" fmla="*/ 0 60000 65536"/>
                  <a:gd name="T18" fmla="*/ 0 w 507"/>
                  <a:gd name="T19" fmla="*/ 0 h 256"/>
                  <a:gd name="T20" fmla="*/ 507 w 507"/>
                  <a:gd name="T21" fmla="*/ 256 h 256"/>
                </a:gdLst>
                <a:ahLst/>
                <a:cxnLst>
                  <a:cxn ang="T12">
                    <a:pos x="T0" y="T1"/>
                  </a:cxn>
                  <a:cxn ang="T13">
                    <a:pos x="T2" y="T3"/>
                  </a:cxn>
                  <a:cxn ang="T14">
                    <a:pos x="T4" y="T5"/>
                  </a:cxn>
                  <a:cxn ang="T15">
                    <a:pos x="T6" y="T7"/>
                  </a:cxn>
                  <a:cxn ang="T16">
                    <a:pos x="T8" y="T9"/>
                  </a:cxn>
                  <a:cxn ang="T17">
                    <a:pos x="T10" y="T11"/>
                  </a:cxn>
                </a:cxnLst>
                <a:rect l="T18" t="T19" r="T20" b="T21"/>
                <a:pathLst>
                  <a:path w="507" h="256">
                    <a:moveTo>
                      <a:pt x="0" y="0"/>
                    </a:moveTo>
                    <a:cubicBezTo>
                      <a:pt x="57" y="6"/>
                      <a:pt x="87" y="10"/>
                      <a:pt x="137" y="28"/>
                    </a:cubicBezTo>
                    <a:cubicBezTo>
                      <a:pt x="156" y="85"/>
                      <a:pt x="130" y="138"/>
                      <a:pt x="146" y="201"/>
                    </a:cubicBezTo>
                    <a:cubicBezTo>
                      <a:pt x="157" y="245"/>
                      <a:pt x="260" y="245"/>
                      <a:pt x="293" y="256"/>
                    </a:cubicBezTo>
                    <a:cubicBezTo>
                      <a:pt x="336" y="253"/>
                      <a:pt x="379" y="252"/>
                      <a:pt x="421" y="247"/>
                    </a:cubicBezTo>
                    <a:cubicBezTo>
                      <a:pt x="507" y="237"/>
                      <a:pt x="421" y="238"/>
                      <a:pt x="457" y="238"/>
                    </a:cubicBezTo>
                  </a:path>
                </a:pathLst>
              </a:custGeom>
              <a:noFill/>
              <a:ln w="762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grpSp>
        <p:grpSp>
          <p:nvGrpSpPr>
            <p:cNvPr id="63521" name="Group 80"/>
            <p:cNvGrpSpPr>
              <a:grpSpLocks/>
            </p:cNvGrpSpPr>
            <p:nvPr/>
          </p:nvGrpSpPr>
          <p:grpSpPr bwMode="auto">
            <a:xfrm>
              <a:off x="2322" y="2157"/>
              <a:ext cx="240" cy="552"/>
              <a:chOff x="2064" y="936"/>
              <a:chExt cx="240" cy="552"/>
            </a:xfrm>
          </p:grpSpPr>
          <p:sp>
            <p:nvSpPr>
              <p:cNvPr id="315473" name="AutoShape 81"/>
              <p:cNvSpPr>
                <a:spLocks noChangeArrowheads="1"/>
              </p:cNvSpPr>
              <p:nvPr/>
            </p:nvSpPr>
            <p:spPr bwMode="auto">
              <a:xfrm>
                <a:off x="2064" y="1392"/>
                <a:ext cx="240" cy="96"/>
              </a:xfrm>
              <a:prstGeom prst="can">
                <a:avLst>
                  <a:gd name="adj" fmla="val 25000"/>
                </a:avLst>
              </a:prstGeom>
              <a:gradFill rotWithShape="1">
                <a:gsLst>
                  <a:gs pos="0">
                    <a:schemeClr val="accent1"/>
                  </a:gs>
                  <a:gs pos="100000">
                    <a:schemeClr val="accent1">
                      <a:gamma/>
                      <a:shade val="46275"/>
                      <a:invGamma/>
                    </a:schemeClr>
                  </a:gs>
                </a:gsLst>
                <a:lin ang="0" scaled="1"/>
              </a:gradFill>
              <a:ln w="9525">
                <a:solidFill>
                  <a:schemeClr val="tx1"/>
                </a:solidFill>
                <a:round/>
                <a:headEnd/>
                <a:tailEnd/>
              </a:ln>
              <a:effectLst/>
            </p:spPr>
            <p:txBody>
              <a:bodyPr wrap="none" anchor="ctr"/>
              <a:lstStyle/>
              <a:p>
                <a:pPr>
                  <a:defRPr/>
                </a:pPr>
                <a:endParaRPr lang="en-US" sz="1800">
                  <a:latin typeface="Calibri" charset="0"/>
                  <a:ea typeface="ＭＳ Ｐゴシック" charset="-128"/>
                </a:endParaRPr>
              </a:p>
            </p:txBody>
          </p:sp>
          <p:sp>
            <p:nvSpPr>
              <p:cNvPr id="315474" name="AutoShape 82"/>
              <p:cNvSpPr>
                <a:spLocks noChangeArrowheads="1"/>
              </p:cNvSpPr>
              <p:nvPr/>
            </p:nvSpPr>
            <p:spPr bwMode="auto">
              <a:xfrm>
                <a:off x="2112" y="936"/>
                <a:ext cx="144" cy="480"/>
              </a:xfrm>
              <a:prstGeom prst="can">
                <a:avLst>
                  <a:gd name="adj" fmla="val 22222"/>
                </a:avLst>
              </a:prstGeom>
              <a:gradFill rotWithShape="1">
                <a:gsLst>
                  <a:gs pos="0">
                    <a:schemeClr val="accent1"/>
                  </a:gs>
                  <a:gs pos="100000">
                    <a:schemeClr val="accent1">
                      <a:gamma/>
                      <a:shade val="66275"/>
                      <a:invGamma/>
                    </a:schemeClr>
                  </a:gs>
                </a:gsLst>
                <a:lin ang="0" scaled="1"/>
              </a:gradFill>
              <a:ln w="9525">
                <a:solidFill>
                  <a:schemeClr val="tx1"/>
                </a:solidFill>
                <a:round/>
                <a:headEnd/>
                <a:tailEnd/>
              </a:ln>
              <a:effectLst/>
            </p:spPr>
            <p:txBody>
              <a:bodyPr wrap="none" anchor="ctr"/>
              <a:lstStyle/>
              <a:p>
                <a:pPr>
                  <a:defRPr/>
                </a:pPr>
                <a:endParaRPr lang="en-US" sz="1800">
                  <a:latin typeface="Calibri" charset="0"/>
                  <a:ea typeface="ＭＳ Ｐゴシック" charset="-128"/>
                </a:endParaRPr>
              </a:p>
            </p:txBody>
          </p:sp>
        </p:grpSp>
      </p:grpSp>
      <p:sp>
        <p:nvSpPr>
          <p:cNvPr id="63496" name="Arc 83"/>
          <p:cNvSpPr>
            <a:spLocks/>
          </p:cNvSpPr>
          <p:nvPr/>
        </p:nvSpPr>
        <p:spPr bwMode="auto">
          <a:xfrm rot="5400000" flipH="1">
            <a:off x="3200400" y="1219200"/>
            <a:ext cx="1676400" cy="1676400"/>
          </a:xfrm>
          <a:custGeom>
            <a:avLst/>
            <a:gdLst>
              <a:gd name="T0" fmla="*/ 0 w 21600"/>
              <a:gd name="T1" fmla="*/ 0 h 41507"/>
              <a:gd name="T2" fmla="*/ 2147483647 w 21600"/>
              <a:gd name="T3" fmla="*/ 2147483647 h 41507"/>
              <a:gd name="T4" fmla="*/ 0 w 21600"/>
              <a:gd name="T5" fmla="*/ 2147483647 h 41507"/>
              <a:gd name="T6" fmla="*/ 0 60000 65536"/>
              <a:gd name="T7" fmla="*/ 0 60000 65536"/>
              <a:gd name="T8" fmla="*/ 0 60000 65536"/>
              <a:gd name="T9" fmla="*/ 0 w 21600"/>
              <a:gd name="T10" fmla="*/ 0 h 41507"/>
              <a:gd name="T11" fmla="*/ 21600 w 21600"/>
              <a:gd name="T12" fmla="*/ 41507 h 41507"/>
            </a:gdLst>
            <a:ahLst/>
            <a:cxnLst>
              <a:cxn ang="T6">
                <a:pos x="T0" y="T1"/>
              </a:cxn>
              <a:cxn ang="T7">
                <a:pos x="T2" y="T3"/>
              </a:cxn>
              <a:cxn ang="T8">
                <a:pos x="T4" y="T5"/>
              </a:cxn>
            </a:cxnLst>
            <a:rect l="T9" t="T10" r="T11" b="T12"/>
            <a:pathLst>
              <a:path w="21600" h="41507" fill="none" extrusionOk="0">
                <a:moveTo>
                  <a:pt x="-1" y="0"/>
                </a:moveTo>
                <a:cubicBezTo>
                  <a:pt x="11929" y="0"/>
                  <a:pt x="21600" y="9670"/>
                  <a:pt x="21600" y="21600"/>
                </a:cubicBezTo>
                <a:cubicBezTo>
                  <a:pt x="21600" y="30290"/>
                  <a:pt x="16391" y="38134"/>
                  <a:pt x="8382" y="41507"/>
                </a:cubicBezTo>
              </a:path>
              <a:path w="21600" h="41507" stroke="0" extrusionOk="0">
                <a:moveTo>
                  <a:pt x="-1" y="0"/>
                </a:moveTo>
                <a:cubicBezTo>
                  <a:pt x="11929" y="0"/>
                  <a:pt x="21600" y="9670"/>
                  <a:pt x="21600" y="21600"/>
                </a:cubicBezTo>
                <a:cubicBezTo>
                  <a:pt x="21600" y="30290"/>
                  <a:pt x="16391" y="38134"/>
                  <a:pt x="8382" y="41507"/>
                </a:cubicBezTo>
                <a:lnTo>
                  <a:pt x="0" y="21600"/>
                </a:lnTo>
                <a:lnTo>
                  <a:pt x="-1" y="0"/>
                </a:lnTo>
                <a:close/>
              </a:path>
            </a:pathLst>
          </a:custGeom>
          <a:noFill/>
          <a:ln w="38100">
            <a:solidFill>
              <a:srgbClr val="FF0000"/>
            </a:solidFill>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63497" name="Text Box 84"/>
          <p:cNvSpPr txBox="1">
            <a:spLocks noChangeArrowheads="1"/>
          </p:cNvSpPr>
          <p:nvPr/>
        </p:nvSpPr>
        <p:spPr bwMode="auto">
          <a:xfrm>
            <a:off x="304800" y="3200400"/>
            <a:ext cx="3886200" cy="358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buFontTx/>
              <a:buAutoNum type="arabicPeriod"/>
            </a:pPr>
            <a:r>
              <a:rPr lang="en-US" sz="2000" dirty="0">
                <a:latin typeface="+mn-lt"/>
              </a:rPr>
              <a:t>To start the experiment add radioactive molecule (</a:t>
            </a:r>
            <a:r>
              <a:rPr lang="en-US" sz="2000" dirty="0" err="1">
                <a:latin typeface="+mn-lt"/>
              </a:rPr>
              <a:t>leucine</a:t>
            </a:r>
            <a:r>
              <a:rPr lang="en-US" sz="2000" dirty="0">
                <a:latin typeface="+mn-lt"/>
              </a:rPr>
              <a:t>) to cells.</a:t>
            </a:r>
          </a:p>
          <a:p>
            <a:pPr eaLnBrk="1" hangingPunct="1">
              <a:buFontTx/>
              <a:buAutoNum type="arabicPeriod"/>
            </a:pPr>
            <a:r>
              <a:rPr lang="en-US" sz="2000" dirty="0">
                <a:latin typeface="+mn-lt"/>
              </a:rPr>
              <a:t>Take samples of the cells at increasing times.</a:t>
            </a:r>
          </a:p>
          <a:p>
            <a:pPr eaLnBrk="1" hangingPunct="1">
              <a:buFontTx/>
              <a:buAutoNum type="arabicPeriod"/>
            </a:pPr>
            <a:r>
              <a:rPr lang="en-US" sz="2000" dirty="0">
                <a:latin typeface="+mn-lt"/>
              </a:rPr>
              <a:t>Filter: Cells are trapped on filter. The </a:t>
            </a:r>
            <a:r>
              <a:rPr lang="en-US" sz="2000" dirty="0" err="1">
                <a:latin typeface="+mn-lt"/>
              </a:rPr>
              <a:t>leucine</a:t>
            </a:r>
            <a:r>
              <a:rPr lang="en-US" sz="2000" dirty="0">
                <a:latin typeface="+mn-lt"/>
              </a:rPr>
              <a:t> transported into the cells is trapped with the cells on the filter.</a:t>
            </a:r>
          </a:p>
          <a:p>
            <a:pPr eaLnBrk="1" hangingPunct="1">
              <a:buFontTx/>
              <a:buAutoNum type="arabicPeriod"/>
            </a:pPr>
            <a:r>
              <a:rPr lang="en-US" sz="2000" dirty="0" err="1">
                <a:latin typeface="+mn-lt"/>
              </a:rPr>
              <a:t>Leucine</a:t>
            </a:r>
            <a:r>
              <a:rPr lang="en-US" sz="2000" dirty="0">
                <a:latin typeface="+mn-lt"/>
              </a:rPr>
              <a:t> that is free goes into flask with the culture medium.</a:t>
            </a:r>
          </a:p>
        </p:txBody>
      </p:sp>
      <p:sp>
        <p:nvSpPr>
          <p:cNvPr id="63498" name="Text Box 85"/>
          <p:cNvSpPr txBox="1">
            <a:spLocks noChangeArrowheads="1"/>
          </p:cNvSpPr>
          <p:nvPr/>
        </p:nvSpPr>
        <p:spPr bwMode="auto">
          <a:xfrm>
            <a:off x="4784725" y="1203325"/>
            <a:ext cx="2987675"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dirty="0">
                <a:latin typeface="+mn-lt"/>
              </a:rPr>
              <a:t>This is a filter that traps the bacteria</a:t>
            </a:r>
          </a:p>
        </p:txBody>
      </p:sp>
      <p:sp>
        <p:nvSpPr>
          <p:cNvPr id="63499" name="Text Box 86"/>
          <p:cNvSpPr txBox="1">
            <a:spLocks noChangeArrowheads="1"/>
          </p:cNvSpPr>
          <p:nvPr/>
        </p:nvSpPr>
        <p:spPr bwMode="auto">
          <a:xfrm>
            <a:off x="6064250" y="4648200"/>
            <a:ext cx="102235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1800"/>
              <a:t>Vacuum</a:t>
            </a:r>
          </a:p>
        </p:txBody>
      </p:sp>
      <p:grpSp>
        <p:nvGrpSpPr>
          <p:cNvPr id="63500" name="Group 87"/>
          <p:cNvGrpSpPr>
            <a:grpSpLocks/>
          </p:cNvGrpSpPr>
          <p:nvPr/>
        </p:nvGrpSpPr>
        <p:grpSpPr bwMode="auto">
          <a:xfrm>
            <a:off x="2535238" y="1776413"/>
            <a:ext cx="1198562" cy="1347787"/>
            <a:chOff x="901" y="972"/>
            <a:chExt cx="755" cy="849"/>
          </a:xfrm>
        </p:grpSpPr>
        <p:sp>
          <p:nvSpPr>
            <p:cNvPr id="63502" name="AutoShape 88"/>
            <p:cNvSpPr>
              <a:spLocks noChangeArrowheads="1"/>
            </p:cNvSpPr>
            <p:nvPr/>
          </p:nvSpPr>
          <p:spPr bwMode="auto">
            <a:xfrm>
              <a:off x="1149" y="972"/>
              <a:ext cx="273" cy="227"/>
            </a:xfrm>
            <a:prstGeom prst="can">
              <a:avLst>
                <a:gd name="adj" fmla="val 25000"/>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sp>
          <p:nvSpPr>
            <p:cNvPr id="63503" name="Line 89"/>
            <p:cNvSpPr>
              <a:spLocks noChangeShapeType="1"/>
            </p:cNvSpPr>
            <p:nvPr/>
          </p:nvSpPr>
          <p:spPr bwMode="auto">
            <a:xfrm flipH="1" flipV="1">
              <a:off x="1430" y="1173"/>
              <a:ext cx="226" cy="45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3504" name="Line 90"/>
            <p:cNvSpPr>
              <a:spLocks noChangeShapeType="1"/>
            </p:cNvSpPr>
            <p:nvPr/>
          </p:nvSpPr>
          <p:spPr bwMode="auto">
            <a:xfrm flipV="1">
              <a:off x="915" y="1167"/>
              <a:ext cx="226" cy="45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3505" name="Arc 91"/>
            <p:cNvSpPr>
              <a:spLocks/>
            </p:cNvSpPr>
            <p:nvPr/>
          </p:nvSpPr>
          <p:spPr bwMode="auto">
            <a:xfrm rot="5400000">
              <a:off x="1493" y="1649"/>
              <a:ext cx="181" cy="13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63506" name="Arc 92"/>
            <p:cNvSpPr>
              <a:spLocks/>
            </p:cNvSpPr>
            <p:nvPr/>
          </p:nvSpPr>
          <p:spPr bwMode="auto">
            <a:xfrm rot="16601815" flipH="1">
              <a:off x="875" y="1635"/>
              <a:ext cx="188" cy="136"/>
            </a:xfrm>
            <a:custGeom>
              <a:avLst/>
              <a:gdLst>
                <a:gd name="T0" fmla="*/ 0 w 21582"/>
                <a:gd name="T1" fmla="*/ 0 h 21582"/>
                <a:gd name="T2" fmla="*/ 0 w 21582"/>
                <a:gd name="T3" fmla="*/ 0 h 21582"/>
                <a:gd name="T4" fmla="*/ 0 w 21582"/>
                <a:gd name="T5" fmla="*/ 0 h 21582"/>
                <a:gd name="T6" fmla="*/ 0 60000 65536"/>
                <a:gd name="T7" fmla="*/ 0 60000 65536"/>
                <a:gd name="T8" fmla="*/ 0 60000 65536"/>
                <a:gd name="T9" fmla="*/ 0 w 21582"/>
                <a:gd name="T10" fmla="*/ 0 h 21582"/>
                <a:gd name="T11" fmla="*/ 21582 w 21582"/>
                <a:gd name="T12" fmla="*/ 21582 h 21582"/>
              </a:gdLst>
              <a:ahLst/>
              <a:cxnLst>
                <a:cxn ang="T6">
                  <a:pos x="T0" y="T1"/>
                </a:cxn>
                <a:cxn ang="T7">
                  <a:pos x="T2" y="T3"/>
                </a:cxn>
                <a:cxn ang="T8">
                  <a:pos x="T4" y="T5"/>
                </a:cxn>
              </a:cxnLst>
              <a:rect l="T9" t="T10" r="T11" b="T12"/>
              <a:pathLst>
                <a:path w="21582" h="21582" fill="none" extrusionOk="0">
                  <a:moveTo>
                    <a:pt x="887" y="0"/>
                  </a:moveTo>
                  <a:cubicBezTo>
                    <a:pt x="12123" y="462"/>
                    <a:pt x="21124" y="9467"/>
                    <a:pt x="21582" y="20702"/>
                  </a:cubicBezTo>
                </a:path>
                <a:path w="21582" h="21582" stroke="0" extrusionOk="0">
                  <a:moveTo>
                    <a:pt x="887" y="0"/>
                  </a:moveTo>
                  <a:cubicBezTo>
                    <a:pt x="12123" y="462"/>
                    <a:pt x="21124" y="9467"/>
                    <a:pt x="21582" y="20702"/>
                  </a:cubicBezTo>
                  <a:lnTo>
                    <a:pt x="0" y="21582"/>
                  </a:lnTo>
                  <a:lnTo>
                    <a:pt x="887" y="0"/>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63507" name="Oval 93"/>
            <p:cNvSpPr>
              <a:spLocks noChangeArrowheads="1"/>
            </p:cNvSpPr>
            <p:nvPr/>
          </p:nvSpPr>
          <p:spPr bwMode="auto">
            <a:xfrm>
              <a:off x="957" y="1730"/>
              <a:ext cx="635" cy="91"/>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en-US" sz="1800"/>
                <a:t> </a:t>
              </a:r>
            </a:p>
          </p:txBody>
        </p:sp>
        <p:sp>
          <p:nvSpPr>
            <p:cNvPr id="63508" name="Oval 94"/>
            <p:cNvSpPr>
              <a:spLocks noChangeArrowheads="1"/>
            </p:cNvSpPr>
            <p:nvPr/>
          </p:nvSpPr>
          <p:spPr bwMode="auto">
            <a:xfrm>
              <a:off x="963" y="1725"/>
              <a:ext cx="635" cy="91"/>
            </a:xfrm>
            <a:prstGeom prst="ellipse">
              <a:avLst/>
            </a:prstGeom>
            <a:solidFill>
              <a:srgbClr val="FFFF99"/>
            </a:solidFill>
            <a:ln w="12700">
              <a:solidFill>
                <a:schemeClr val="tx1"/>
              </a:solidFill>
              <a:round/>
              <a:headEnd/>
              <a:tailEnd/>
            </a:ln>
          </p:spPr>
          <p:txBody>
            <a:bodyPr wrap="none" anchor="ctr"/>
            <a:lstStyle/>
            <a:p>
              <a:pPr algn="ctr"/>
              <a:r>
                <a:rPr lang="en-US" sz="1800"/>
                <a:t> </a:t>
              </a:r>
            </a:p>
          </p:txBody>
        </p:sp>
        <p:sp>
          <p:nvSpPr>
            <p:cNvPr id="63509" name="Oval 95"/>
            <p:cNvSpPr>
              <a:spLocks noChangeArrowheads="1"/>
            </p:cNvSpPr>
            <p:nvPr/>
          </p:nvSpPr>
          <p:spPr bwMode="auto">
            <a:xfrm>
              <a:off x="930" y="1564"/>
              <a:ext cx="707" cy="91"/>
            </a:xfrm>
            <a:prstGeom prst="ellipse">
              <a:avLst/>
            </a:prstGeom>
            <a:solidFill>
              <a:srgbClr val="FFFF99"/>
            </a:solidFill>
            <a:ln w="12700">
              <a:solidFill>
                <a:schemeClr val="tx1"/>
              </a:solidFill>
              <a:round/>
              <a:headEnd/>
              <a:tailEnd/>
            </a:ln>
          </p:spPr>
          <p:txBody>
            <a:bodyPr wrap="none" anchor="ctr"/>
            <a:lstStyle/>
            <a:p>
              <a:endParaRPr lang="en-US" sz="1800"/>
            </a:p>
          </p:txBody>
        </p:sp>
        <p:sp>
          <p:nvSpPr>
            <p:cNvPr id="63510" name="Oval 96"/>
            <p:cNvSpPr>
              <a:spLocks noChangeArrowheads="1"/>
            </p:cNvSpPr>
            <p:nvPr/>
          </p:nvSpPr>
          <p:spPr bwMode="auto">
            <a:xfrm rot="-1952104">
              <a:off x="941" y="1650"/>
              <a:ext cx="90" cy="136"/>
            </a:xfrm>
            <a:prstGeom prst="ellipse">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63511" name="AutoShape 97"/>
            <p:cNvSpPr>
              <a:spLocks noChangeArrowheads="1"/>
            </p:cNvSpPr>
            <p:nvPr/>
          </p:nvSpPr>
          <p:spPr bwMode="auto">
            <a:xfrm>
              <a:off x="937" y="1615"/>
              <a:ext cx="680" cy="136"/>
            </a:xfrm>
            <a:prstGeom prst="roundRect">
              <a:avLst>
                <a:gd name="adj" fmla="val 16667"/>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1800"/>
            </a:p>
          </p:txBody>
        </p:sp>
        <p:sp>
          <p:nvSpPr>
            <p:cNvPr id="63512" name="AutoShape 98"/>
            <p:cNvSpPr>
              <a:spLocks noChangeArrowheads="1"/>
            </p:cNvSpPr>
            <p:nvPr/>
          </p:nvSpPr>
          <p:spPr bwMode="auto">
            <a:xfrm>
              <a:off x="911" y="1595"/>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13" name="AutoShape 99"/>
            <p:cNvSpPr>
              <a:spLocks noChangeArrowheads="1"/>
            </p:cNvSpPr>
            <p:nvPr/>
          </p:nvSpPr>
          <p:spPr bwMode="auto">
            <a:xfrm flipH="1">
              <a:off x="1563" y="1652"/>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14" name="AutoShape 100"/>
            <p:cNvSpPr>
              <a:spLocks noChangeArrowheads="1"/>
            </p:cNvSpPr>
            <p:nvPr/>
          </p:nvSpPr>
          <p:spPr bwMode="auto">
            <a:xfrm flipH="1">
              <a:off x="1581" y="1620"/>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15" name="AutoShape 101"/>
            <p:cNvSpPr>
              <a:spLocks noChangeArrowheads="1"/>
            </p:cNvSpPr>
            <p:nvPr/>
          </p:nvSpPr>
          <p:spPr bwMode="auto">
            <a:xfrm rot="956318" flipH="1">
              <a:off x="1585" y="1594"/>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63516" name="Oval 102"/>
            <p:cNvSpPr>
              <a:spLocks noChangeArrowheads="1"/>
            </p:cNvSpPr>
            <p:nvPr/>
          </p:nvSpPr>
          <p:spPr bwMode="auto">
            <a:xfrm>
              <a:off x="923" y="1562"/>
              <a:ext cx="716" cy="91"/>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1800"/>
            </a:p>
          </p:txBody>
        </p:sp>
      </p:grpSp>
      <p:sp>
        <p:nvSpPr>
          <p:cNvPr id="63501" name="AutoShape 103"/>
          <p:cNvSpPr>
            <a:spLocks noChangeArrowheads="1"/>
          </p:cNvSpPr>
          <p:nvPr/>
        </p:nvSpPr>
        <p:spPr bwMode="auto">
          <a:xfrm rot="-2559761">
            <a:off x="2705100" y="1524000"/>
            <a:ext cx="431800" cy="217488"/>
          </a:xfrm>
          <a:prstGeom prst="can">
            <a:avLst>
              <a:gd name="adj" fmla="val 25000"/>
            </a:avLst>
          </a:prstGeom>
          <a:solidFill>
            <a:schemeClr val="accent2"/>
          </a:solidFill>
          <a:ln w="9525">
            <a:solidFill>
              <a:schemeClr val="tx1"/>
            </a:solidFill>
            <a:round/>
            <a:headEnd/>
            <a:tailEnd/>
          </a:ln>
        </p:spPr>
        <p:txBody>
          <a:bodyPr wrap="none" anchor="ctr"/>
          <a:lstStyle/>
          <a:p>
            <a:endParaRPr lang="en-US" sz="180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Content Placeholder 76" descr="scintillation 1.JPG"/>
          <p:cNvPicPr>
            <a:picLocks noGrp="1" noChangeAspect="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4592638" y="3644900"/>
            <a:ext cx="4356100" cy="2447925"/>
          </a:xfrm>
        </p:spPr>
      </p:pic>
      <p:sp>
        <p:nvSpPr>
          <p:cNvPr id="64515" name="Text Box 2"/>
          <p:cNvSpPr txBox="1">
            <a:spLocks noChangeArrowheads="1"/>
          </p:cNvSpPr>
          <p:nvPr/>
        </p:nvSpPr>
        <p:spPr bwMode="auto">
          <a:xfrm>
            <a:off x="844034" y="76200"/>
            <a:ext cx="76995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u="sng" dirty="0">
                <a:latin typeface="+mn-lt"/>
              </a:rPr>
              <a:t>Experimental </a:t>
            </a:r>
            <a:r>
              <a:rPr lang="en-US" u="sng" dirty="0" smtClean="0">
                <a:latin typeface="+mn-lt"/>
              </a:rPr>
              <a:t>set up for </a:t>
            </a:r>
            <a:r>
              <a:rPr lang="en-US" u="sng" dirty="0">
                <a:latin typeface="+mn-lt"/>
              </a:rPr>
              <a:t>measuring uptake of molecules</a:t>
            </a:r>
          </a:p>
        </p:txBody>
      </p:sp>
      <p:grpSp>
        <p:nvGrpSpPr>
          <p:cNvPr id="64516" name="Group 3"/>
          <p:cNvGrpSpPr>
            <a:grpSpLocks/>
          </p:cNvGrpSpPr>
          <p:nvPr/>
        </p:nvGrpSpPr>
        <p:grpSpPr bwMode="auto">
          <a:xfrm rot="-2687636">
            <a:off x="2395538" y="828675"/>
            <a:ext cx="381000" cy="876300"/>
            <a:chOff x="2064" y="936"/>
            <a:chExt cx="240" cy="552"/>
          </a:xfrm>
        </p:grpSpPr>
        <p:sp>
          <p:nvSpPr>
            <p:cNvPr id="316420" name="AutoShape 4"/>
            <p:cNvSpPr>
              <a:spLocks noChangeArrowheads="1"/>
            </p:cNvSpPr>
            <p:nvPr/>
          </p:nvSpPr>
          <p:spPr bwMode="auto">
            <a:xfrm>
              <a:off x="2063" y="1390"/>
              <a:ext cx="240" cy="96"/>
            </a:xfrm>
            <a:prstGeom prst="can">
              <a:avLst>
                <a:gd name="adj" fmla="val 25000"/>
              </a:avLst>
            </a:prstGeom>
            <a:gradFill rotWithShape="1">
              <a:gsLst>
                <a:gs pos="0">
                  <a:schemeClr val="accent1"/>
                </a:gs>
                <a:gs pos="100000">
                  <a:schemeClr val="accent1">
                    <a:gamma/>
                    <a:shade val="46275"/>
                    <a:invGamma/>
                  </a:schemeClr>
                </a:gs>
              </a:gsLst>
              <a:lin ang="0" scaled="1"/>
            </a:gradFill>
            <a:ln w="9525">
              <a:solidFill>
                <a:schemeClr val="tx1"/>
              </a:solidFill>
              <a:round/>
              <a:headEnd/>
              <a:tailEnd/>
            </a:ln>
            <a:effectLst/>
          </p:spPr>
          <p:txBody>
            <a:bodyPr wrap="none" anchor="ctr"/>
            <a:lstStyle/>
            <a:p>
              <a:pPr>
                <a:defRPr/>
              </a:pPr>
              <a:endParaRPr lang="en-US">
                <a:latin typeface="Calibri" charset="0"/>
                <a:ea typeface="ＭＳ Ｐゴシック" charset="-128"/>
              </a:endParaRPr>
            </a:p>
          </p:txBody>
        </p:sp>
        <p:sp>
          <p:nvSpPr>
            <p:cNvPr id="316421" name="AutoShape 5"/>
            <p:cNvSpPr>
              <a:spLocks noChangeArrowheads="1"/>
            </p:cNvSpPr>
            <p:nvPr/>
          </p:nvSpPr>
          <p:spPr bwMode="auto">
            <a:xfrm>
              <a:off x="2112" y="934"/>
              <a:ext cx="144" cy="480"/>
            </a:xfrm>
            <a:prstGeom prst="can">
              <a:avLst>
                <a:gd name="adj" fmla="val 22222"/>
              </a:avLst>
            </a:prstGeom>
            <a:gradFill rotWithShape="1">
              <a:gsLst>
                <a:gs pos="0">
                  <a:schemeClr val="accent1"/>
                </a:gs>
                <a:gs pos="100000">
                  <a:schemeClr val="accent1">
                    <a:gamma/>
                    <a:shade val="66275"/>
                    <a:invGamma/>
                  </a:schemeClr>
                </a:gs>
              </a:gsLst>
              <a:lin ang="0" scaled="1"/>
            </a:gradFill>
            <a:ln w="9525">
              <a:solidFill>
                <a:schemeClr val="tx1"/>
              </a:solidFill>
              <a:round/>
              <a:headEnd/>
              <a:tailEnd/>
            </a:ln>
            <a:effectLst/>
          </p:spPr>
          <p:txBody>
            <a:bodyPr wrap="none" anchor="ctr"/>
            <a:lstStyle/>
            <a:p>
              <a:pPr>
                <a:defRPr/>
              </a:pPr>
              <a:endParaRPr lang="en-US">
                <a:latin typeface="Calibri" charset="0"/>
                <a:ea typeface="ＭＳ Ｐゴシック" charset="-128"/>
              </a:endParaRPr>
            </a:p>
          </p:txBody>
        </p:sp>
      </p:grpSp>
      <p:sp>
        <p:nvSpPr>
          <p:cNvPr id="64517" name="Oval 6"/>
          <p:cNvSpPr>
            <a:spLocks noChangeArrowheads="1"/>
          </p:cNvSpPr>
          <p:nvPr/>
        </p:nvSpPr>
        <p:spPr bwMode="auto">
          <a:xfrm>
            <a:off x="3025775" y="1685925"/>
            <a:ext cx="381000" cy="76200"/>
          </a:xfrm>
          <a:prstGeom prst="ellipse">
            <a:avLst/>
          </a:prstGeom>
          <a:solidFill>
            <a:srgbClr val="FFCC6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grpSp>
        <p:nvGrpSpPr>
          <p:cNvPr id="64518" name="Group 7"/>
          <p:cNvGrpSpPr>
            <a:grpSpLocks/>
          </p:cNvGrpSpPr>
          <p:nvPr/>
        </p:nvGrpSpPr>
        <p:grpSpPr bwMode="auto">
          <a:xfrm>
            <a:off x="2720975" y="1866900"/>
            <a:ext cx="1541463" cy="1952625"/>
            <a:chOff x="4429" y="1410"/>
            <a:chExt cx="971" cy="1230"/>
          </a:xfrm>
        </p:grpSpPr>
        <p:grpSp>
          <p:nvGrpSpPr>
            <p:cNvPr id="64563" name="Group 8"/>
            <p:cNvGrpSpPr>
              <a:grpSpLocks/>
            </p:cNvGrpSpPr>
            <p:nvPr/>
          </p:nvGrpSpPr>
          <p:grpSpPr bwMode="auto">
            <a:xfrm>
              <a:off x="4626" y="1410"/>
              <a:ext cx="240" cy="352"/>
              <a:chOff x="2064" y="1584"/>
              <a:chExt cx="240" cy="352"/>
            </a:xfrm>
          </p:grpSpPr>
          <p:sp>
            <p:nvSpPr>
              <p:cNvPr id="64584" name="AutoShape 9"/>
              <p:cNvSpPr>
                <a:spLocks noChangeArrowheads="1"/>
              </p:cNvSpPr>
              <p:nvPr/>
            </p:nvSpPr>
            <p:spPr bwMode="auto">
              <a:xfrm flipV="1">
                <a:off x="2156" y="1648"/>
                <a:ext cx="48" cy="288"/>
              </a:xfrm>
              <a:prstGeom prst="can">
                <a:avLst>
                  <a:gd name="adj" fmla="val 40000"/>
                </a:avLst>
              </a:prstGeom>
              <a:gradFill rotWithShape="1">
                <a:gsLst>
                  <a:gs pos="0">
                    <a:schemeClr val="accent1"/>
                  </a:gs>
                  <a:gs pos="100000">
                    <a:srgbClr val="7C9496"/>
                  </a:gs>
                </a:gsLst>
                <a:lin ang="0" scaled="1"/>
              </a:gradFill>
              <a:ln w="9525">
                <a:solidFill>
                  <a:schemeClr val="tx1"/>
                </a:solidFill>
                <a:round/>
                <a:headEnd/>
                <a:tailEnd/>
              </a:ln>
            </p:spPr>
            <p:txBody>
              <a:bodyPr wrap="none" anchor="ctr"/>
              <a:lstStyle/>
              <a:p>
                <a:endParaRPr lang="en-US"/>
              </a:p>
            </p:txBody>
          </p:sp>
          <p:sp>
            <p:nvSpPr>
              <p:cNvPr id="316426" name="AutoShape 10"/>
              <p:cNvSpPr>
                <a:spLocks noChangeArrowheads="1"/>
              </p:cNvSpPr>
              <p:nvPr/>
            </p:nvSpPr>
            <p:spPr bwMode="auto">
              <a:xfrm>
                <a:off x="2064" y="1584"/>
                <a:ext cx="240" cy="96"/>
              </a:xfrm>
              <a:prstGeom prst="can">
                <a:avLst>
                  <a:gd name="adj" fmla="val 25000"/>
                </a:avLst>
              </a:prstGeom>
              <a:gradFill rotWithShape="1">
                <a:gsLst>
                  <a:gs pos="0">
                    <a:schemeClr val="accent1"/>
                  </a:gs>
                  <a:gs pos="100000">
                    <a:schemeClr val="accent1">
                      <a:gamma/>
                      <a:shade val="66275"/>
                      <a:invGamma/>
                    </a:schemeClr>
                  </a:gs>
                </a:gsLst>
                <a:lin ang="0" scaled="1"/>
              </a:gradFill>
              <a:ln w="9525">
                <a:solidFill>
                  <a:schemeClr val="tx1"/>
                </a:solidFill>
                <a:round/>
                <a:headEnd/>
                <a:tailEnd/>
              </a:ln>
              <a:effectLst/>
            </p:spPr>
            <p:txBody>
              <a:bodyPr wrap="none" anchor="ctr"/>
              <a:lstStyle/>
              <a:p>
                <a:pPr>
                  <a:defRPr/>
                </a:pPr>
                <a:endParaRPr lang="en-US">
                  <a:latin typeface="Calibri" charset="0"/>
                  <a:ea typeface="ＭＳ Ｐゴシック" charset="-128"/>
                </a:endParaRPr>
              </a:p>
            </p:txBody>
          </p:sp>
        </p:grpSp>
        <p:grpSp>
          <p:nvGrpSpPr>
            <p:cNvPr id="64564" name="Group 11"/>
            <p:cNvGrpSpPr>
              <a:grpSpLocks/>
            </p:cNvGrpSpPr>
            <p:nvPr/>
          </p:nvGrpSpPr>
          <p:grpSpPr bwMode="auto">
            <a:xfrm>
              <a:off x="4429" y="1776"/>
              <a:ext cx="611" cy="864"/>
              <a:chOff x="3421" y="1920"/>
              <a:chExt cx="755" cy="654"/>
            </a:xfrm>
          </p:grpSpPr>
          <p:sp>
            <p:nvSpPr>
              <p:cNvPr id="64570" name="Line 12"/>
              <p:cNvSpPr>
                <a:spLocks noChangeShapeType="1"/>
              </p:cNvSpPr>
              <p:nvPr/>
            </p:nvSpPr>
            <p:spPr bwMode="auto">
              <a:xfrm flipH="1" flipV="1">
                <a:off x="3950" y="1926"/>
                <a:ext cx="226" cy="45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4571" name="Line 13"/>
              <p:cNvSpPr>
                <a:spLocks noChangeShapeType="1"/>
              </p:cNvSpPr>
              <p:nvPr/>
            </p:nvSpPr>
            <p:spPr bwMode="auto">
              <a:xfrm flipV="1">
                <a:off x="3435" y="1920"/>
                <a:ext cx="226" cy="45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4572" name="Arc 14"/>
              <p:cNvSpPr>
                <a:spLocks/>
              </p:cNvSpPr>
              <p:nvPr/>
            </p:nvSpPr>
            <p:spPr bwMode="auto">
              <a:xfrm rot="5400000">
                <a:off x="4013" y="2402"/>
                <a:ext cx="181" cy="13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64573" name="Arc 15"/>
              <p:cNvSpPr>
                <a:spLocks/>
              </p:cNvSpPr>
              <p:nvPr/>
            </p:nvSpPr>
            <p:spPr bwMode="auto">
              <a:xfrm rot="16601815" flipH="1">
                <a:off x="3395" y="2388"/>
                <a:ext cx="188" cy="136"/>
              </a:xfrm>
              <a:custGeom>
                <a:avLst/>
                <a:gdLst>
                  <a:gd name="T0" fmla="*/ 0 w 21582"/>
                  <a:gd name="T1" fmla="*/ 0 h 21582"/>
                  <a:gd name="T2" fmla="*/ 0 w 21582"/>
                  <a:gd name="T3" fmla="*/ 0 h 21582"/>
                  <a:gd name="T4" fmla="*/ 0 w 21582"/>
                  <a:gd name="T5" fmla="*/ 0 h 21582"/>
                  <a:gd name="T6" fmla="*/ 0 60000 65536"/>
                  <a:gd name="T7" fmla="*/ 0 60000 65536"/>
                  <a:gd name="T8" fmla="*/ 0 60000 65536"/>
                  <a:gd name="T9" fmla="*/ 0 w 21582"/>
                  <a:gd name="T10" fmla="*/ 0 h 21582"/>
                  <a:gd name="T11" fmla="*/ 21582 w 21582"/>
                  <a:gd name="T12" fmla="*/ 21582 h 21582"/>
                </a:gdLst>
                <a:ahLst/>
                <a:cxnLst>
                  <a:cxn ang="T6">
                    <a:pos x="T0" y="T1"/>
                  </a:cxn>
                  <a:cxn ang="T7">
                    <a:pos x="T2" y="T3"/>
                  </a:cxn>
                  <a:cxn ang="T8">
                    <a:pos x="T4" y="T5"/>
                  </a:cxn>
                </a:cxnLst>
                <a:rect l="T9" t="T10" r="T11" b="T12"/>
                <a:pathLst>
                  <a:path w="21582" h="21582" fill="none" extrusionOk="0">
                    <a:moveTo>
                      <a:pt x="887" y="0"/>
                    </a:moveTo>
                    <a:cubicBezTo>
                      <a:pt x="12123" y="462"/>
                      <a:pt x="21124" y="9467"/>
                      <a:pt x="21582" y="20702"/>
                    </a:cubicBezTo>
                  </a:path>
                  <a:path w="21582" h="21582" stroke="0" extrusionOk="0">
                    <a:moveTo>
                      <a:pt x="887" y="0"/>
                    </a:moveTo>
                    <a:cubicBezTo>
                      <a:pt x="12123" y="462"/>
                      <a:pt x="21124" y="9467"/>
                      <a:pt x="21582" y="20702"/>
                    </a:cubicBezTo>
                    <a:lnTo>
                      <a:pt x="0" y="21582"/>
                    </a:lnTo>
                    <a:lnTo>
                      <a:pt x="887" y="0"/>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64574" name="Oval 16"/>
              <p:cNvSpPr>
                <a:spLocks noChangeArrowheads="1"/>
              </p:cNvSpPr>
              <p:nvPr/>
            </p:nvSpPr>
            <p:spPr bwMode="auto">
              <a:xfrm>
                <a:off x="3477" y="2483"/>
                <a:ext cx="635" cy="91"/>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en-US"/>
                  <a:t> </a:t>
                </a:r>
              </a:p>
            </p:txBody>
          </p:sp>
          <p:sp>
            <p:nvSpPr>
              <p:cNvPr id="64575" name="Oval 17"/>
              <p:cNvSpPr>
                <a:spLocks noChangeArrowheads="1"/>
              </p:cNvSpPr>
              <p:nvPr/>
            </p:nvSpPr>
            <p:spPr bwMode="auto">
              <a:xfrm>
                <a:off x="3483" y="2478"/>
                <a:ext cx="635" cy="91"/>
              </a:xfrm>
              <a:prstGeom prst="ellipse">
                <a:avLst/>
              </a:prstGeom>
              <a:solidFill>
                <a:srgbClr val="FFFF99"/>
              </a:solidFill>
              <a:ln w="12700">
                <a:solidFill>
                  <a:schemeClr val="tx1"/>
                </a:solidFill>
                <a:round/>
                <a:headEnd/>
                <a:tailEnd/>
              </a:ln>
            </p:spPr>
            <p:txBody>
              <a:bodyPr wrap="none" anchor="ctr"/>
              <a:lstStyle/>
              <a:p>
                <a:pPr algn="ctr"/>
                <a:r>
                  <a:rPr lang="en-US"/>
                  <a:t> </a:t>
                </a:r>
              </a:p>
            </p:txBody>
          </p:sp>
          <p:sp>
            <p:nvSpPr>
              <p:cNvPr id="64576" name="Oval 18"/>
              <p:cNvSpPr>
                <a:spLocks noChangeArrowheads="1"/>
              </p:cNvSpPr>
              <p:nvPr/>
            </p:nvSpPr>
            <p:spPr bwMode="auto">
              <a:xfrm>
                <a:off x="3450" y="2317"/>
                <a:ext cx="707" cy="91"/>
              </a:xfrm>
              <a:prstGeom prst="ellipse">
                <a:avLst/>
              </a:prstGeom>
              <a:solidFill>
                <a:srgbClr val="FFFF99"/>
              </a:solidFill>
              <a:ln w="12700">
                <a:solidFill>
                  <a:schemeClr val="tx1"/>
                </a:solidFill>
                <a:round/>
                <a:headEnd/>
                <a:tailEnd/>
              </a:ln>
            </p:spPr>
            <p:txBody>
              <a:bodyPr wrap="none" anchor="ctr"/>
              <a:lstStyle/>
              <a:p>
                <a:endParaRPr lang="en-US"/>
              </a:p>
            </p:txBody>
          </p:sp>
          <p:sp>
            <p:nvSpPr>
              <p:cNvPr id="64577" name="Oval 19"/>
              <p:cNvSpPr>
                <a:spLocks noChangeArrowheads="1"/>
              </p:cNvSpPr>
              <p:nvPr/>
            </p:nvSpPr>
            <p:spPr bwMode="auto">
              <a:xfrm rot="-1952104">
                <a:off x="3461" y="2403"/>
                <a:ext cx="90" cy="136"/>
              </a:xfrm>
              <a:prstGeom prst="ellipse">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64578" name="AutoShape 20"/>
              <p:cNvSpPr>
                <a:spLocks noChangeArrowheads="1"/>
              </p:cNvSpPr>
              <p:nvPr/>
            </p:nvSpPr>
            <p:spPr bwMode="auto">
              <a:xfrm>
                <a:off x="3457" y="2368"/>
                <a:ext cx="680" cy="136"/>
              </a:xfrm>
              <a:prstGeom prst="roundRect">
                <a:avLst>
                  <a:gd name="adj" fmla="val 16667"/>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64579" name="AutoShape 21"/>
              <p:cNvSpPr>
                <a:spLocks noChangeArrowheads="1"/>
              </p:cNvSpPr>
              <p:nvPr/>
            </p:nvSpPr>
            <p:spPr bwMode="auto">
              <a:xfrm>
                <a:off x="3431" y="2348"/>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4580" name="AutoShape 22"/>
              <p:cNvSpPr>
                <a:spLocks noChangeArrowheads="1"/>
              </p:cNvSpPr>
              <p:nvPr/>
            </p:nvSpPr>
            <p:spPr bwMode="auto">
              <a:xfrm flipH="1">
                <a:off x="4083" y="2405"/>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4581" name="AutoShape 23"/>
              <p:cNvSpPr>
                <a:spLocks noChangeArrowheads="1"/>
              </p:cNvSpPr>
              <p:nvPr/>
            </p:nvSpPr>
            <p:spPr bwMode="auto">
              <a:xfrm flipH="1">
                <a:off x="4101" y="2373"/>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4582" name="AutoShape 24"/>
              <p:cNvSpPr>
                <a:spLocks noChangeArrowheads="1"/>
              </p:cNvSpPr>
              <p:nvPr/>
            </p:nvSpPr>
            <p:spPr bwMode="auto">
              <a:xfrm rot="956318" flipH="1">
                <a:off x="4105" y="2347"/>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4583" name="Oval 25"/>
              <p:cNvSpPr>
                <a:spLocks noChangeArrowheads="1"/>
              </p:cNvSpPr>
              <p:nvPr/>
            </p:nvSpPr>
            <p:spPr bwMode="auto">
              <a:xfrm>
                <a:off x="3443" y="2315"/>
                <a:ext cx="716" cy="91"/>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grpSp>
          <p:nvGrpSpPr>
            <p:cNvPr id="64565" name="Group 26"/>
            <p:cNvGrpSpPr>
              <a:grpSpLocks/>
            </p:cNvGrpSpPr>
            <p:nvPr/>
          </p:nvGrpSpPr>
          <p:grpSpPr bwMode="auto">
            <a:xfrm>
              <a:off x="4624" y="1548"/>
              <a:ext cx="776" cy="424"/>
              <a:chOff x="3615" y="1680"/>
              <a:chExt cx="897" cy="435"/>
            </a:xfrm>
          </p:grpSpPr>
          <p:sp>
            <p:nvSpPr>
              <p:cNvPr id="64566" name="AutoShape 27"/>
              <p:cNvSpPr>
                <a:spLocks noChangeArrowheads="1"/>
              </p:cNvSpPr>
              <p:nvPr/>
            </p:nvSpPr>
            <p:spPr bwMode="auto">
              <a:xfrm>
                <a:off x="3615" y="1716"/>
                <a:ext cx="273" cy="227"/>
              </a:xfrm>
              <a:prstGeom prst="can">
                <a:avLst>
                  <a:gd name="adj" fmla="val 25000"/>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64567" name="AutoShape 28"/>
              <p:cNvSpPr>
                <a:spLocks noChangeArrowheads="1"/>
              </p:cNvSpPr>
              <p:nvPr/>
            </p:nvSpPr>
            <p:spPr bwMode="auto">
              <a:xfrm>
                <a:off x="3615" y="1680"/>
                <a:ext cx="272" cy="137"/>
              </a:xfrm>
              <a:prstGeom prst="can">
                <a:avLst>
                  <a:gd name="adj" fmla="val 25000"/>
                </a:avLst>
              </a:prstGeom>
              <a:solidFill>
                <a:schemeClr val="accent2"/>
              </a:solidFill>
              <a:ln w="9525">
                <a:solidFill>
                  <a:schemeClr val="tx1"/>
                </a:solidFill>
                <a:round/>
                <a:headEnd/>
                <a:tailEnd/>
              </a:ln>
            </p:spPr>
            <p:txBody>
              <a:bodyPr wrap="none" anchor="ctr"/>
              <a:lstStyle/>
              <a:p>
                <a:endParaRPr lang="en-US"/>
              </a:p>
            </p:txBody>
          </p:sp>
          <p:sp>
            <p:nvSpPr>
              <p:cNvPr id="64568" name="AutoShape 29"/>
              <p:cNvSpPr>
                <a:spLocks noChangeArrowheads="1"/>
              </p:cNvSpPr>
              <p:nvPr/>
            </p:nvSpPr>
            <p:spPr bwMode="auto">
              <a:xfrm rot="16200000" flipH="1">
                <a:off x="3927" y="1759"/>
                <a:ext cx="48" cy="219"/>
              </a:xfrm>
              <a:prstGeom prst="can">
                <a:avLst>
                  <a:gd name="adj" fmla="val 114063"/>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64569" name="Freeform 30"/>
              <p:cNvSpPr>
                <a:spLocks/>
              </p:cNvSpPr>
              <p:nvPr/>
            </p:nvSpPr>
            <p:spPr bwMode="auto">
              <a:xfrm>
                <a:off x="4005" y="1859"/>
                <a:ext cx="507" cy="256"/>
              </a:xfrm>
              <a:custGeom>
                <a:avLst/>
                <a:gdLst>
                  <a:gd name="T0" fmla="*/ 0 w 507"/>
                  <a:gd name="T1" fmla="*/ 0 h 256"/>
                  <a:gd name="T2" fmla="*/ 137 w 507"/>
                  <a:gd name="T3" fmla="*/ 28 h 256"/>
                  <a:gd name="T4" fmla="*/ 146 w 507"/>
                  <a:gd name="T5" fmla="*/ 201 h 256"/>
                  <a:gd name="T6" fmla="*/ 293 w 507"/>
                  <a:gd name="T7" fmla="*/ 256 h 256"/>
                  <a:gd name="T8" fmla="*/ 421 w 507"/>
                  <a:gd name="T9" fmla="*/ 247 h 256"/>
                  <a:gd name="T10" fmla="*/ 457 w 507"/>
                  <a:gd name="T11" fmla="*/ 238 h 256"/>
                  <a:gd name="T12" fmla="*/ 0 60000 65536"/>
                  <a:gd name="T13" fmla="*/ 0 60000 65536"/>
                  <a:gd name="T14" fmla="*/ 0 60000 65536"/>
                  <a:gd name="T15" fmla="*/ 0 60000 65536"/>
                  <a:gd name="T16" fmla="*/ 0 60000 65536"/>
                  <a:gd name="T17" fmla="*/ 0 60000 65536"/>
                  <a:gd name="T18" fmla="*/ 0 w 507"/>
                  <a:gd name="T19" fmla="*/ 0 h 256"/>
                  <a:gd name="T20" fmla="*/ 507 w 507"/>
                  <a:gd name="T21" fmla="*/ 256 h 256"/>
                </a:gdLst>
                <a:ahLst/>
                <a:cxnLst>
                  <a:cxn ang="T12">
                    <a:pos x="T0" y="T1"/>
                  </a:cxn>
                  <a:cxn ang="T13">
                    <a:pos x="T2" y="T3"/>
                  </a:cxn>
                  <a:cxn ang="T14">
                    <a:pos x="T4" y="T5"/>
                  </a:cxn>
                  <a:cxn ang="T15">
                    <a:pos x="T6" y="T7"/>
                  </a:cxn>
                  <a:cxn ang="T16">
                    <a:pos x="T8" y="T9"/>
                  </a:cxn>
                  <a:cxn ang="T17">
                    <a:pos x="T10" y="T11"/>
                  </a:cxn>
                </a:cxnLst>
                <a:rect l="T18" t="T19" r="T20" b="T21"/>
                <a:pathLst>
                  <a:path w="507" h="256">
                    <a:moveTo>
                      <a:pt x="0" y="0"/>
                    </a:moveTo>
                    <a:cubicBezTo>
                      <a:pt x="57" y="6"/>
                      <a:pt x="87" y="10"/>
                      <a:pt x="137" y="28"/>
                    </a:cubicBezTo>
                    <a:cubicBezTo>
                      <a:pt x="156" y="85"/>
                      <a:pt x="130" y="138"/>
                      <a:pt x="146" y="201"/>
                    </a:cubicBezTo>
                    <a:cubicBezTo>
                      <a:pt x="157" y="245"/>
                      <a:pt x="260" y="245"/>
                      <a:pt x="293" y="256"/>
                    </a:cubicBezTo>
                    <a:cubicBezTo>
                      <a:pt x="336" y="253"/>
                      <a:pt x="379" y="252"/>
                      <a:pt x="421" y="247"/>
                    </a:cubicBezTo>
                    <a:cubicBezTo>
                      <a:pt x="507" y="237"/>
                      <a:pt x="421" y="238"/>
                      <a:pt x="457" y="238"/>
                    </a:cubicBezTo>
                  </a:path>
                </a:pathLst>
              </a:custGeom>
              <a:noFill/>
              <a:ln w="762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grpSp>
      </p:grpSp>
      <p:grpSp>
        <p:nvGrpSpPr>
          <p:cNvPr id="64519" name="Group 31"/>
          <p:cNvGrpSpPr>
            <a:grpSpLocks/>
          </p:cNvGrpSpPr>
          <p:nvPr/>
        </p:nvGrpSpPr>
        <p:grpSpPr bwMode="auto">
          <a:xfrm>
            <a:off x="381000" y="757238"/>
            <a:ext cx="1541463" cy="2824162"/>
            <a:chOff x="2125" y="2157"/>
            <a:chExt cx="971" cy="1779"/>
          </a:xfrm>
        </p:grpSpPr>
        <p:grpSp>
          <p:nvGrpSpPr>
            <p:cNvPr id="64536" name="Group 32"/>
            <p:cNvGrpSpPr>
              <a:grpSpLocks/>
            </p:cNvGrpSpPr>
            <p:nvPr/>
          </p:nvGrpSpPr>
          <p:grpSpPr bwMode="auto">
            <a:xfrm>
              <a:off x="2322" y="2706"/>
              <a:ext cx="240" cy="352"/>
              <a:chOff x="2064" y="1584"/>
              <a:chExt cx="240" cy="352"/>
            </a:xfrm>
          </p:grpSpPr>
          <p:sp>
            <p:nvSpPr>
              <p:cNvPr id="64561" name="AutoShape 33"/>
              <p:cNvSpPr>
                <a:spLocks noChangeArrowheads="1"/>
              </p:cNvSpPr>
              <p:nvPr/>
            </p:nvSpPr>
            <p:spPr bwMode="auto">
              <a:xfrm flipV="1">
                <a:off x="2156" y="1648"/>
                <a:ext cx="48" cy="288"/>
              </a:xfrm>
              <a:prstGeom prst="can">
                <a:avLst>
                  <a:gd name="adj" fmla="val 40000"/>
                </a:avLst>
              </a:prstGeom>
              <a:gradFill rotWithShape="1">
                <a:gsLst>
                  <a:gs pos="0">
                    <a:schemeClr val="accent1"/>
                  </a:gs>
                  <a:gs pos="100000">
                    <a:srgbClr val="7C9496"/>
                  </a:gs>
                </a:gsLst>
                <a:lin ang="0" scaled="1"/>
              </a:gradFill>
              <a:ln w="9525">
                <a:solidFill>
                  <a:schemeClr val="tx1"/>
                </a:solidFill>
                <a:round/>
                <a:headEnd/>
                <a:tailEnd/>
              </a:ln>
            </p:spPr>
            <p:txBody>
              <a:bodyPr wrap="none" anchor="ctr"/>
              <a:lstStyle/>
              <a:p>
                <a:endParaRPr lang="en-US"/>
              </a:p>
            </p:txBody>
          </p:sp>
          <p:sp>
            <p:nvSpPr>
              <p:cNvPr id="316450" name="AutoShape 34"/>
              <p:cNvSpPr>
                <a:spLocks noChangeArrowheads="1"/>
              </p:cNvSpPr>
              <p:nvPr/>
            </p:nvSpPr>
            <p:spPr bwMode="auto">
              <a:xfrm>
                <a:off x="2064" y="1584"/>
                <a:ext cx="240" cy="96"/>
              </a:xfrm>
              <a:prstGeom prst="can">
                <a:avLst>
                  <a:gd name="adj" fmla="val 25000"/>
                </a:avLst>
              </a:prstGeom>
              <a:gradFill rotWithShape="1">
                <a:gsLst>
                  <a:gs pos="0">
                    <a:schemeClr val="accent1"/>
                  </a:gs>
                  <a:gs pos="100000">
                    <a:schemeClr val="accent1">
                      <a:gamma/>
                      <a:shade val="66275"/>
                      <a:invGamma/>
                    </a:schemeClr>
                  </a:gs>
                </a:gsLst>
                <a:lin ang="0" scaled="1"/>
              </a:gradFill>
              <a:ln w="9525">
                <a:solidFill>
                  <a:schemeClr val="tx1"/>
                </a:solidFill>
                <a:round/>
                <a:headEnd/>
                <a:tailEnd/>
              </a:ln>
              <a:effectLst/>
            </p:spPr>
            <p:txBody>
              <a:bodyPr wrap="none" anchor="ctr"/>
              <a:lstStyle/>
              <a:p>
                <a:pPr>
                  <a:defRPr/>
                </a:pPr>
                <a:endParaRPr lang="en-US">
                  <a:latin typeface="Calibri" charset="0"/>
                  <a:ea typeface="ＭＳ Ｐゴシック" charset="-128"/>
                </a:endParaRPr>
              </a:p>
            </p:txBody>
          </p:sp>
        </p:grpSp>
        <p:sp>
          <p:nvSpPr>
            <p:cNvPr id="64537" name="Oval 35"/>
            <p:cNvSpPr>
              <a:spLocks noChangeArrowheads="1"/>
            </p:cNvSpPr>
            <p:nvPr/>
          </p:nvSpPr>
          <p:spPr bwMode="auto">
            <a:xfrm>
              <a:off x="2322" y="2688"/>
              <a:ext cx="240" cy="48"/>
            </a:xfrm>
            <a:prstGeom prst="ellipse">
              <a:avLst/>
            </a:prstGeom>
            <a:solidFill>
              <a:srgbClr val="FFCC6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grpSp>
          <p:nvGrpSpPr>
            <p:cNvPr id="64538" name="Group 36"/>
            <p:cNvGrpSpPr>
              <a:grpSpLocks/>
            </p:cNvGrpSpPr>
            <p:nvPr/>
          </p:nvGrpSpPr>
          <p:grpSpPr bwMode="auto">
            <a:xfrm>
              <a:off x="2125" y="3072"/>
              <a:ext cx="611" cy="864"/>
              <a:chOff x="3421" y="1920"/>
              <a:chExt cx="755" cy="654"/>
            </a:xfrm>
          </p:grpSpPr>
          <p:sp>
            <p:nvSpPr>
              <p:cNvPr id="64547" name="Line 37"/>
              <p:cNvSpPr>
                <a:spLocks noChangeShapeType="1"/>
              </p:cNvSpPr>
              <p:nvPr/>
            </p:nvSpPr>
            <p:spPr bwMode="auto">
              <a:xfrm flipH="1" flipV="1">
                <a:off x="3950" y="1926"/>
                <a:ext cx="226" cy="45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4548" name="Line 38"/>
              <p:cNvSpPr>
                <a:spLocks noChangeShapeType="1"/>
              </p:cNvSpPr>
              <p:nvPr/>
            </p:nvSpPr>
            <p:spPr bwMode="auto">
              <a:xfrm flipV="1">
                <a:off x="3435" y="1920"/>
                <a:ext cx="226" cy="45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4549" name="Arc 39"/>
              <p:cNvSpPr>
                <a:spLocks/>
              </p:cNvSpPr>
              <p:nvPr/>
            </p:nvSpPr>
            <p:spPr bwMode="auto">
              <a:xfrm rot="5400000">
                <a:off x="4013" y="2402"/>
                <a:ext cx="181" cy="13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64550" name="Arc 40"/>
              <p:cNvSpPr>
                <a:spLocks/>
              </p:cNvSpPr>
              <p:nvPr/>
            </p:nvSpPr>
            <p:spPr bwMode="auto">
              <a:xfrm rot="16601815" flipH="1">
                <a:off x="3395" y="2388"/>
                <a:ext cx="188" cy="136"/>
              </a:xfrm>
              <a:custGeom>
                <a:avLst/>
                <a:gdLst>
                  <a:gd name="T0" fmla="*/ 0 w 21582"/>
                  <a:gd name="T1" fmla="*/ 0 h 21582"/>
                  <a:gd name="T2" fmla="*/ 0 w 21582"/>
                  <a:gd name="T3" fmla="*/ 0 h 21582"/>
                  <a:gd name="T4" fmla="*/ 0 w 21582"/>
                  <a:gd name="T5" fmla="*/ 0 h 21582"/>
                  <a:gd name="T6" fmla="*/ 0 60000 65536"/>
                  <a:gd name="T7" fmla="*/ 0 60000 65536"/>
                  <a:gd name="T8" fmla="*/ 0 60000 65536"/>
                  <a:gd name="T9" fmla="*/ 0 w 21582"/>
                  <a:gd name="T10" fmla="*/ 0 h 21582"/>
                  <a:gd name="T11" fmla="*/ 21582 w 21582"/>
                  <a:gd name="T12" fmla="*/ 21582 h 21582"/>
                </a:gdLst>
                <a:ahLst/>
                <a:cxnLst>
                  <a:cxn ang="T6">
                    <a:pos x="T0" y="T1"/>
                  </a:cxn>
                  <a:cxn ang="T7">
                    <a:pos x="T2" y="T3"/>
                  </a:cxn>
                  <a:cxn ang="T8">
                    <a:pos x="T4" y="T5"/>
                  </a:cxn>
                </a:cxnLst>
                <a:rect l="T9" t="T10" r="T11" b="T12"/>
                <a:pathLst>
                  <a:path w="21582" h="21582" fill="none" extrusionOk="0">
                    <a:moveTo>
                      <a:pt x="887" y="0"/>
                    </a:moveTo>
                    <a:cubicBezTo>
                      <a:pt x="12123" y="462"/>
                      <a:pt x="21124" y="9467"/>
                      <a:pt x="21582" y="20702"/>
                    </a:cubicBezTo>
                  </a:path>
                  <a:path w="21582" h="21582" stroke="0" extrusionOk="0">
                    <a:moveTo>
                      <a:pt x="887" y="0"/>
                    </a:moveTo>
                    <a:cubicBezTo>
                      <a:pt x="12123" y="462"/>
                      <a:pt x="21124" y="9467"/>
                      <a:pt x="21582" y="20702"/>
                    </a:cubicBezTo>
                    <a:lnTo>
                      <a:pt x="0" y="21582"/>
                    </a:lnTo>
                    <a:lnTo>
                      <a:pt x="887" y="0"/>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64551" name="Oval 41"/>
              <p:cNvSpPr>
                <a:spLocks noChangeArrowheads="1"/>
              </p:cNvSpPr>
              <p:nvPr/>
            </p:nvSpPr>
            <p:spPr bwMode="auto">
              <a:xfrm>
                <a:off x="3477" y="2483"/>
                <a:ext cx="635" cy="91"/>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en-US"/>
                  <a:t> </a:t>
                </a:r>
              </a:p>
            </p:txBody>
          </p:sp>
          <p:sp>
            <p:nvSpPr>
              <p:cNvPr id="64552" name="Oval 42"/>
              <p:cNvSpPr>
                <a:spLocks noChangeArrowheads="1"/>
              </p:cNvSpPr>
              <p:nvPr/>
            </p:nvSpPr>
            <p:spPr bwMode="auto">
              <a:xfrm>
                <a:off x="3483" y="2478"/>
                <a:ext cx="635" cy="91"/>
              </a:xfrm>
              <a:prstGeom prst="ellipse">
                <a:avLst/>
              </a:prstGeom>
              <a:solidFill>
                <a:srgbClr val="FFFF99"/>
              </a:solidFill>
              <a:ln w="12700">
                <a:solidFill>
                  <a:schemeClr val="tx1"/>
                </a:solidFill>
                <a:round/>
                <a:headEnd/>
                <a:tailEnd/>
              </a:ln>
            </p:spPr>
            <p:txBody>
              <a:bodyPr wrap="none" anchor="ctr"/>
              <a:lstStyle/>
              <a:p>
                <a:pPr algn="ctr"/>
                <a:r>
                  <a:rPr lang="en-US"/>
                  <a:t> </a:t>
                </a:r>
              </a:p>
            </p:txBody>
          </p:sp>
          <p:sp>
            <p:nvSpPr>
              <p:cNvPr id="64553" name="Oval 43"/>
              <p:cNvSpPr>
                <a:spLocks noChangeArrowheads="1"/>
              </p:cNvSpPr>
              <p:nvPr/>
            </p:nvSpPr>
            <p:spPr bwMode="auto">
              <a:xfrm>
                <a:off x="3450" y="2317"/>
                <a:ext cx="707" cy="91"/>
              </a:xfrm>
              <a:prstGeom prst="ellipse">
                <a:avLst/>
              </a:prstGeom>
              <a:solidFill>
                <a:srgbClr val="FFFF99"/>
              </a:solidFill>
              <a:ln w="12700">
                <a:solidFill>
                  <a:schemeClr val="tx1"/>
                </a:solidFill>
                <a:round/>
                <a:headEnd/>
                <a:tailEnd/>
              </a:ln>
            </p:spPr>
            <p:txBody>
              <a:bodyPr wrap="none" anchor="ctr"/>
              <a:lstStyle/>
              <a:p>
                <a:endParaRPr lang="en-US"/>
              </a:p>
            </p:txBody>
          </p:sp>
          <p:sp>
            <p:nvSpPr>
              <p:cNvPr id="64554" name="Oval 44"/>
              <p:cNvSpPr>
                <a:spLocks noChangeArrowheads="1"/>
              </p:cNvSpPr>
              <p:nvPr/>
            </p:nvSpPr>
            <p:spPr bwMode="auto">
              <a:xfrm rot="-1952104">
                <a:off x="3461" y="2403"/>
                <a:ext cx="90" cy="136"/>
              </a:xfrm>
              <a:prstGeom prst="ellipse">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64555" name="AutoShape 45"/>
              <p:cNvSpPr>
                <a:spLocks noChangeArrowheads="1"/>
              </p:cNvSpPr>
              <p:nvPr/>
            </p:nvSpPr>
            <p:spPr bwMode="auto">
              <a:xfrm>
                <a:off x="3457" y="2368"/>
                <a:ext cx="680" cy="136"/>
              </a:xfrm>
              <a:prstGeom prst="roundRect">
                <a:avLst>
                  <a:gd name="adj" fmla="val 16667"/>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64556" name="AutoShape 46"/>
              <p:cNvSpPr>
                <a:spLocks noChangeArrowheads="1"/>
              </p:cNvSpPr>
              <p:nvPr/>
            </p:nvSpPr>
            <p:spPr bwMode="auto">
              <a:xfrm>
                <a:off x="3431" y="2348"/>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4557" name="AutoShape 47"/>
              <p:cNvSpPr>
                <a:spLocks noChangeArrowheads="1"/>
              </p:cNvSpPr>
              <p:nvPr/>
            </p:nvSpPr>
            <p:spPr bwMode="auto">
              <a:xfrm flipH="1">
                <a:off x="4083" y="2405"/>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4558" name="AutoShape 48"/>
              <p:cNvSpPr>
                <a:spLocks noChangeArrowheads="1"/>
              </p:cNvSpPr>
              <p:nvPr/>
            </p:nvSpPr>
            <p:spPr bwMode="auto">
              <a:xfrm flipH="1">
                <a:off x="4101" y="2373"/>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4559" name="AutoShape 49"/>
              <p:cNvSpPr>
                <a:spLocks noChangeArrowheads="1"/>
              </p:cNvSpPr>
              <p:nvPr/>
            </p:nvSpPr>
            <p:spPr bwMode="auto">
              <a:xfrm rot="956318" flipH="1">
                <a:off x="4105" y="2347"/>
                <a:ext cx="57" cy="122"/>
              </a:xfrm>
              <a:prstGeom prst="moon">
                <a:avLst>
                  <a:gd name="adj" fmla="val 64912"/>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4560" name="Oval 50"/>
              <p:cNvSpPr>
                <a:spLocks noChangeArrowheads="1"/>
              </p:cNvSpPr>
              <p:nvPr/>
            </p:nvSpPr>
            <p:spPr bwMode="auto">
              <a:xfrm>
                <a:off x="3443" y="2315"/>
                <a:ext cx="716" cy="91"/>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grpSp>
          <p:nvGrpSpPr>
            <p:cNvPr id="64539" name="Group 51"/>
            <p:cNvGrpSpPr>
              <a:grpSpLocks/>
            </p:cNvGrpSpPr>
            <p:nvPr/>
          </p:nvGrpSpPr>
          <p:grpSpPr bwMode="auto">
            <a:xfrm>
              <a:off x="2320" y="2844"/>
              <a:ext cx="776" cy="424"/>
              <a:chOff x="3615" y="1680"/>
              <a:chExt cx="897" cy="435"/>
            </a:xfrm>
          </p:grpSpPr>
          <p:sp>
            <p:nvSpPr>
              <p:cNvPr id="64543" name="AutoShape 52"/>
              <p:cNvSpPr>
                <a:spLocks noChangeArrowheads="1"/>
              </p:cNvSpPr>
              <p:nvPr/>
            </p:nvSpPr>
            <p:spPr bwMode="auto">
              <a:xfrm>
                <a:off x="3615" y="1716"/>
                <a:ext cx="273" cy="227"/>
              </a:xfrm>
              <a:prstGeom prst="can">
                <a:avLst>
                  <a:gd name="adj" fmla="val 25000"/>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64544" name="AutoShape 53"/>
              <p:cNvSpPr>
                <a:spLocks noChangeArrowheads="1"/>
              </p:cNvSpPr>
              <p:nvPr/>
            </p:nvSpPr>
            <p:spPr bwMode="auto">
              <a:xfrm>
                <a:off x="3615" y="1680"/>
                <a:ext cx="272" cy="137"/>
              </a:xfrm>
              <a:prstGeom prst="can">
                <a:avLst>
                  <a:gd name="adj" fmla="val 25000"/>
                </a:avLst>
              </a:prstGeom>
              <a:solidFill>
                <a:schemeClr val="accent2"/>
              </a:solidFill>
              <a:ln w="9525">
                <a:solidFill>
                  <a:schemeClr val="tx1"/>
                </a:solidFill>
                <a:round/>
                <a:headEnd/>
                <a:tailEnd/>
              </a:ln>
            </p:spPr>
            <p:txBody>
              <a:bodyPr wrap="none" anchor="ctr"/>
              <a:lstStyle/>
              <a:p>
                <a:endParaRPr lang="en-US"/>
              </a:p>
            </p:txBody>
          </p:sp>
          <p:sp>
            <p:nvSpPr>
              <p:cNvPr id="64545" name="AutoShape 54"/>
              <p:cNvSpPr>
                <a:spLocks noChangeArrowheads="1"/>
              </p:cNvSpPr>
              <p:nvPr/>
            </p:nvSpPr>
            <p:spPr bwMode="auto">
              <a:xfrm rot="16200000" flipH="1">
                <a:off x="3927" y="1759"/>
                <a:ext cx="48" cy="219"/>
              </a:xfrm>
              <a:prstGeom prst="can">
                <a:avLst>
                  <a:gd name="adj" fmla="val 114063"/>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64546" name="Freeform 55"/>
              <p:cNvSpPr>
                <a:spLocks/>
              </p:cNvSpPr>
              <p:nvPr/>
            </p:nvSpPr>
            <p:spPr bwMode="auto">
              <a:xfrm>
                <a:off x="4005" y="1859"/>
                <a:ext cx="507" cy="256"/>
              </a:xfrm>
              <a:custGeom>
                <a:avLst/>
                <a:gdLst>
                  <a:gd name="T0" fmla="*/ 0 w 507"/>
                  <a:gd name="T1" fmla="*/ 0 h 256"/>
                  <a:gd name="T2" fmla="*/ 137 w 507"/>
                  <a:gd name="T3" fmla="*/ 28 h 256"/>
                  <a:gd name="T4" fmla="*/ 146 w 507"/>
                  <a:gd name="T5" fmla="*/ 201 h 256"/>
                  <a:gd name="T6" fmla="*/ 293 w 507"/>
                  <a:gd name="T7" fmla="*/ 256 h 256"/>
                  <a:gd name="T8" fmla="*/ 421 w 507"/>
                  <a:gd name="T9" fmla="*/ 247 h 256"/>
                  <a:gd name="T10" fmla="*/ 457 w 507"/>
                  <a:gd name="T11" fmla="*/ 238 h 256"/>
                  <a:gd name="T12" fmla="*/ 0 60000 65536"/>
                  <a:gd name="T13" fmla="*/ 0 60000 65536"/>
                  <a:gd name="T14" fmla="*/ 0 60000 65536"/>
                  <a:gd name="T15" fmla="*/ 0 60000 65536"/>
                  <a:gd name="T16" fmla="*/ 0 60000 65536"/>
                  <a:gd name="T17" fmla="*/ 0 60000 65536"/>
                  <a:gd name="T18" fmla="*/ 0 w 507"/>
                  <a:gd name="T19" fmla="*/ 0 h 256"/>
                  <a:gd name="T20" fmla="*/ 507 w 507"/>
                  <a:gd name="T21" fmla="*/ 256 h 256"/>
                </a:gdLst>
                <a:ahLst/>
                <a:cxnLst>
                  <a:cxn ang="T12">
                    <a:pos x="T0" y="T1"/>
                  </a:cxn>
                  <a:cxn ang="T13">
                    <a:pos x="T2" y="T3"/>
                  </a:cxn>
                  <a:cxn ang="T14">
                    <a:pos x="T4" y="T5"/>
                  </a:cxn>
                  <a:cxn ang="T15">
                    <a:pos x="T6" y="T7"/>
                  </a:cxn>
                  <a:cxn ang="T16">
                    <a:pos x="T8" y="T9"/>
                  </a:cxn>
                  <a:cxn ang="T17">
                    <a:pos x="T10" y="T11"/>
                  </a:cxn>
                </a:cxnLst>
                <a:rect l="T18" t="T19" r="T20" b="T21"/>
                <a:pathLst>
                  <a:path w="507" h="256">
                    <a:moveTo>
                      <a:pt x="0" y="0"/>
                    </a:moveTo>
                    <a:cubicBezTo>
                      <a:pt x="57" y="6"/>
                      <a:pt x="87" y="10"/>
                      <a:pt x="137" y="28"/>
                    </a:cubicBezTo>
                    <a:cubicBezTo>
                      <a:pt x="156" y="85"/>
                      <a:pt x="130" y="138"/>
                      <a:pt x="146" y="201"/>
                    </a:cubicBezTo>
                    <a:cubicBezTo>
                      <a:pt x="157" y="245"/>
                      <a:pt x="260" y="245"/>
                      <a:pt x="293" y="256"/>
                    </a:cubicBezTo>
                    <a:cubicBezTo>
                      <a:pt x="336" y="253"/>
                      <a:pt x="379" y="252"/>
                      <a:pt x="421" y="247"/>
                    </a:cubicBezTo>
                    <a:cubicBezTo>
                      <a:pt x="507" y="237"/>
                      <a:pt x="421" y="238"/>
                      <a:pt x="457" y="238"/>
                    </a:cubicBezTo>
                  </a:path>
                </a:pathLst>
              </a:custGeom>
              <a:noFill/>
              <a:ln w="762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grpSp>
        <p:grpSp>
          <p:nvGrpSpPr>
            <p:cNvPr id="64540" name="Group 56"/>
            <p:cNvGrpSpPr>
              <a:grpSpLocks/>
            </p:cNvGrpSpPr>
            <p:nvPr/>
          </p:nvGrpSpPr>
          <p:grpSpPr bwMode="auto">
            <a:xfrm>
              <a:off x="2322" y="2157"/>
              <a:ext cx="240" cy="552"/>
              <a:chOff x="2064" y="936"/>
              <a:chExt cx="240" cy="552"/>
            </a:xfrm>
          </p:grpSpPr>
          <p:sp>
            <p:nvSpPr>
              <p:cNvPr id="316473" name="AutoShape 57"/>
              <p:cNvSpPr>
                <a:spLocks noChangeArrowheads="1"/>
              </p:cNvSpPr>
              <p:nvPr/>
            </p:nvSpPr>
            <p:spPr bwMode="auto">
              <a:xfrm>
                <a:off x="2064" y="1392"/>
                <a:ext cx="240" cy="96"/>
              </a:xfrm>
              <a:prstGeom prst="can">
                <a:avLst>
                  <a:gd name="adj" fmla="val 25000"/>
                </a:avLst>
              </a:prstGeom>
              <a:gradFill rotWithShape="1">
                <a:gsLst>
                  <a:gs pos="0">
                    <a:schemeClr val="accent1"/>
                  </a:gs>
                  <a:gs pos="100000">
                    <a:schemeClr val="accent1">
                      <a:gamma/>
                      <a:shade val="46275"/>
                      <a:invGamma/>
                    </a:schemeClr>
                  </a:gs>
                </a:gsLst>
                <a:lin ang="0" scaled="1"/>
              </a:gradFill>
              <a:ln w="9525">
                <a:solidFill>
                  <a:schemeClr val="tx1"/>
                </a:solidFill>
                <a:round/>
                <a:headEnd/>
                <a:tailEnd/>
              </a:ln>
              <a:effectLst/>
            </p:spPr>
            <p:txBody>
              <a:bodyPr wrap="none" anchor="ctr"/>
              <a:lstStyle/>
              <a:p>
                <a:pPr>
                  <a:defRPr/>
                </a:pPr>
                <a:endParaRPr lang="en-US">
                  <a:latin typeface="Calibri" charset="0"/>
                  <a:ea typeface="ＭＳ Ｐゴシック" charset="-128"/>
                </a:endParaRPr>
              </a:p>
            </p:txBody>
          </p:sp>
          <p:sp>
            <p:nvSpPr>
              <p:cNvPr id="316474" name="AutoShape 58"/>
              <p:cNvSpPr>
                <a:spLocks noChangeArrowheads="1"/>
              </p:cNvSpPr>
              <p:nvPr/>
            </p:nvSpPr>
            <p:spPr bwMode="auto">
              <a:xfrm>
                <a:off x="2112" y="936"/>
                <a:ext cx="144" cy="480"/>
              </a:xfrm>
              <a:prstGeom prst="can">
                <a:avLst>
                  <a:gd name="adj" fmla="val 22222"/>
                </a:avLst>
              </a:prstGeom>
              <a:gradFill rotWithShape="1">
                <a:gsLst>
                  <a:gs pos="0">
                    <a:schemeClr val="accent1"/>
                  </a:gs>
                  <a:gs pos="100000">
                    <a:schemeClr val="accent1">
                      <a:gamma/>
                      <a:shade val="66275"/>
                      <a:invGamma/>
                    </a:schemeClr>
                  </a:gs>
                </a:gsLst>
                <a:lin ang="0" scaled="1"/>
              </a:gradFill>
              <a:ln w="9525">
                <a:solidFill>
                  <a:schemeClr val="tx1"/>
                </a:solidFill>
                <a:round/>
                <a:headEnd/>
                <a:tailEnd/>
              </a:ln>
              <a:effectLst/>
            </p:spPr>
            <p:txBody>
              <a:bodyPr wrap="none" anchor="ctr"/>
              <a:lstStyle/>
              <a:p>
                <a:pPr>
                  <a:defRPr/>
                </a:pPr>
                <a:endParaRPr lang="en-US">
                  <a:latin typeface="Calibri" charset="0"/>
                  <a:ea typeface="ＭＳ Ｐゴシック" charset="-128"/>
                </a:endParaRPr>
              </a:p>
            </p:txBody>
          </p:sp>
        </p:grpSp>
      </p:grpSp>
      <p:sp>
        <p:nvSpPr>
          <p:cNvPr id="64520" name="AutoShape 59"/>
          <p:cNvSpPr>
            <a:spLocks noChangeArrowheads="1"/>
          </p:cNvSpPr>
          <p:nvPr/>
        </p:nvSpPr>
        <p:spPr bwMode="auto">
          <a:xfrm>
            <a:off x="5119688" y="2133600"/>
            <a:ext cx="228600" cy="762000"/>
          </a:xfrm>
          <a:prstGeom prst="can">
            <a:avLst>
              <a:gd name="adj" fmla="val 22222"/>
            </a:avLst>
          </a:prstGeom>
          <a:gradFill rotWithShape="1">
            <a:gsLst>
              <a:gs pos="0">
                <a:srgbClr val="8DC6FF"/>
              </a:gs>
              <a:gs pos="100000">
                <a:srgbClr val="415C76"/>
              </a:gs>
            </a:gsLst>
            <a:lin ang="0" scaled="1"/>
          </a:gradFill>
          <a:ln w="9525">
            <a:solidFill>
              <a:schemeClr val="tx1"/>
            </a:solidFill>
            <a:round/>
            <a:headEnd/>
            <a:tailEnd/>
          </a:ln>
        </p:spPr>
        <p:txBody>
          <a:bodyPr wrap="none" anchor="ctr"/>
          <a:lstStyle/>
          <a:p>
            <a:endParaRPr lang="en-US"/>
          </a:p>
        </p:txBody>
      </p:sp>
      <p:sp>
        <p:nvSpPr>
          <p:cNvPr id="64521" name="Arc 60"/>
          <p:cNvSpPr>
            <a:spLocks/>
          </p:cNvSpPr>
          <p:nvPr/>
        </p:nvSpPr>
        <p:spPr bwMode="auto">
          <a:xfrm rot="7752890" flipH="1">
            <a:off x="3879057" y="951706"/>
            <a:ext cx="933450" cy="1719263"/>
          </a:xfrm>
          <a:custGeom>
            <a:avLst/>
            <a:gdLst>
              <a:gd name="T0" fmla="*/ 2147483647 w 21600"/>
              <a:gd name="T1" fmla="*/ 0 h 34111"/>
              <a:gd name="T2" fmla="*/ 2147483647 w 21600"/>
              <a:gd name="T3" fmla="*/ 2147483647 h 34111"/>
              <a:gd name="T4" fmla="*/ 0 w 21600"/>
              <a:gd name="T5" fmla="*/ 2147483647 h 34111"/>
              <a:gd name="T6" fmla="*/ 0 60000 65536"/>
              <a:gd name="T7" fmla="*/ 0 60000 65536"/>
              <a:gd name="T8" fmla="*/ 0 60000 65536"/>
              <a:gd name="T9" fmla="*/ 0 w 21600"/>
              <a:gd name="T10" fmla="*/ 0 h 34111"/>
              <a:gd name="T11" fmla="*/ 21600 w 21600"/>
              <a:gd name="T12" fmla="*/ 34111 h 34111"/>
            </a:gdLst>
            <a:ahLst/>
            <a:cxnLst>
              <a:cxn ang="T6">
                <a:pos x="T0" y="T1"/>
              </a:cxn>
              <a:cxn ang="T7">
                <a:pos x="T2" y="T3"/>
              </a:cxn>
              <a:cxn ang="T8">
                <a:pos x="T4" y="T5"/>
              </a:cxn>
            </a:cxnLst>
            <a:rect l="T9" t="T10" r="T11" b="T12"/>
            <a:pathLst>
              <a:path w="21600" h="34111" fill="none" extrusionOk="0">
                <a:moveTo>
                  <a:pt x="17601" y="-1"/>
                </a:moveTo>
                <a:cubicBezTo>
                  <a:pt x="20202" y="3656"/>
                  <a:pt x="21600" y="8032"/>
                  <a:pt x="21600" y="12520"/>
                </a:cubicBezTo>
                <a:cubicBezTo>
                  <a:pt x="21600" y="24200"/>
                  <a:pt x="12315" y="33764"/>
                  <a:pt x="639" y="34110"/>
                </a:cubicBezTo>
              </a:path>
              <a:path w="21600" h="34111" stroke="0" extrusionOk="0">
                <a:moveTo>
                  <a:pt x="17601" y="-1"/>
                </a:moveTo>
                <a:cubicBezTo>
                  <a:pt x="20202" y="3656"/>
                  <a:pt x="21600" y="8032"/>
                  <a:pt x="21600" y="12520"/>
                </a:cubicBezTo>
                <a:cubicBezTo>
                  <a:pt x="21600" y="24200"/>
                  <a:pt x="12315" y="33764"/>
                  <a:pt x="639" y="34110"/>
                </a:cubicBezTo>
                <a:lnTo>
                  <a:pt x="0" y="12520"/>
                </a:lnTo>
                <a:lnTo>
                  <a:pt x="17601" y="-1"/>
                </a:lnTo>
                <a:close/>
              </a:path>
            </a:pathLst>
          </a:custGeom>
          <a:noFill/>
          <a:ln w="38100">
            <a:solidFill>
              <a:srgbClr val="FF0000"/>
            </a:solidFill>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grpSp>
        <p:nvGrpSpPr>
          <p:cNvPr id="64522" name="Group 62"/>
          <p:cNvGrpSpPr>
            <a:grpSpLocks/>
          </p:cNvGrpSpPr>
          <p:nvPr/>
        </p:nvGrpSpPr>
        <p:grpSpPr bwMode="auto">
          <a:xfrm>
            <a:off x="5410200" y="2524125"/>
            <a:ext cx="838200" cy="2135188"/>
            <a:chOff x="4512" y="480"/>
            <a:chExt cx="528" cy="1537"/>
          </a:xfrm>
        </p:grpSpPr>
        <p:sp>
          <p:nvSpPr>
            <p:cNvPr id="64534" name="Arc 63"/>
            <p:cNvSpPr>
              <a:spLocks/>
            </p:cNvSpPr>
            <p:nvPr/>
          </p:nvSpPr>
          <p:spPr bwMode="auto">
            <a:xfrm>
              <a:off x="4512" y="480"/>
              <a:ext cx="528" cy="153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64535" name="Arc 64"/>
            <p:cNvSpPr>
              <a:spLocks/>
            </p:cNvSpPr>
            <p:nvPr/>
          </p:nvSpPr>
          <p:spPr bwMode="auto">
            <a:xfrm>
              <a:off x="4512" y="1276"/>
              <a:ext cx="528" cy="741"/>
            </a:xfrm>
            <a:custGeom>
              <a:avLst/>
              <a:gdLst>
                <a:gd name="T0" fmla="*/ 0 w 21600"/>
                <a:gd name="T1" fmla="*/ 0 h 10419"/>
                <a:gd name="T2" fmla="*/ 0 w 21600"/>
                <a:gd name="T3" fmla="*/ 0 h 10419"/>
                <a:gd name="T4" fmla="*/ 0 w 21600"/>
                <a:gd name="T5" fmla="*/ 0 h 10419"/>
                <a:gd name="T6" fmla="*/ 0 60000 65536"/>
                <a:gd name="T7" fmla="*/ 0 60000 65536"/>
                <a:gd name="T8" fmla="*/ 0 60000 65536"/>
                <a:gd name="T9" fmla="*/ 0 w 21600"/>
                <a:gd name="T10" fmla="*/ 0 h 10419"/>
                <a:gd name="T11" fmla="*/ 21600 w 21600"/>
                <a:gd name="T12" fmla="*/ 10419 h 10419"/>
              </a:gdLst>
              <a:ahLst/>
              <a:cxnLst>
                <a:cxn ang="T6">
                  <a:pos x="T0" y="T1"/>
                </a:cxn>
                <a:cxn ang="T7">
                  <a:pos x="T2" y="T3"/>
                </a:cxn>
                <a:cxn ang="T8">
                  <a:pos x="T4" y="T5"/>
                </a:cxn>
              </a:cxnLst>
              <a:rect l="T9" t="T10" r="T11" b="T12"/>
              <a:pathLst>
                <a:path w="21600" h="10419" fill="none" extrusionOk="0">
                  <a:moveTo>
                    <a:pt x="18921" y="-1"/>
                  </a:moveTo>
                  <a:cubicBezTo>
                    <a:pt x="20678" y="3191"/>
                    <a:pt x="21600" y="6775"/>
                    <a:pt x="21600" y="10419"/>
                  </a:cubicBezTo>
                </a:path>
                <a:path w="21600" h="10419" stroke="0" extrusionOk="0">
                  <a:moveTo>
                    <a:pt x="18921" y="-1"/>
                  </a:moveTo>
                  <a:cubicBezTo>
                    <a:pt x="20678" y="3191"/>
                    <a:pt x="21600" y="6775"/>
                    <a:pt x="21600" y="10419"/>
                  </a:cubicBezTo>
                  <a:lnTo>
                    <a:pt x="0" y="10419"/>
                  </a:lnTo>
                  <a:lnTo>
                    <a:pt x="18921" y="-1"/>
                  </a:lnTo>
                  <a:close/>
                </a:path>
              </a:pathLst>
            </a:custGeom>
            <a:noFill/>
            <a:ln w="57150">
              <a:solidFill>
                <a:schemeClr val="bg1"/>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grpSp>
      <p:sp>
        <p:nvSpPr>
          <p:cNvPr id="64523" name="Text Box 65"/>
          <p:cNvSpPr txBox="1">
            <a:spLocks noChangeArrowheads="1"/>
          </p:cNvSpPr>
          <p:nvPr/>
        </p:nvSpPr>
        <p:spPr bwMode="auto">
          <a:xfrm>
            <a:off x="5410200" y="855663"/>
            <a:ext cx="373380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a:latin typeface="+mn-lt"/>
              </a:rPr>
              <a:t>The radioactivity inside the bacteria on the filters is measured in a  “scintillation counter”</a:t>
            </a:r>
          </a:p>
        </p:txBody>
      </p:sp>
      <p:sp>
        <p:nvSpPr>
          <p:cNvPr id="64524" name="Text Box 66"/>
          <p:cNvSpPr txBox="1">
            <a:spLocks noChangeArrowheads="1"/>
          </p:cNvSpPr>
          <p:nvPr/>
        </p:nvSpPr>
        <p:spPr bwMode="auto">
          <a:xfrm>
            <a:off x="1066800" y="6232525"/>
            <a:ext cx="30541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latin typeface="+mn-lt"/>
              </a:rPr>
              <a:t>Time after adding leucine</a:t>
            </a:r>
          </a:p>
        </p:txBody>
      </p:sp>
      <p:sp>
        <p:nvSpPr>
          <p:cNvPr id="64525" name="Text Box 67"/>
          <p:cNvSpPr txBox="1">
            <a:spLocks noChangeArrowheads="1"/>
          </p:cNvSpPr>
          <p:nvPr/>
        </p:nvSpPr>
        <p:spPr bwMode="auto">
          <a:xfrm rot="-5400000">
            <a:off x="-661448" y="4499838"/>
            <a:ext cx="248177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dirty="0">
                <a:latin typeface="+mn-lt"/>
              </a:rPr>
              <a:t>Radioactive </a:t>
            </a:r>
            <a:r>
              <a:rPr lang="en-US" sz="2000" dirty="0" err="1">
                <a:latin typeface="+mn-lt"/>
              </a:rPr>
              <a:t>leucine</a:t>
            </a:r>
            <a:r>
              <a:rPr lang="en-US" sz="2000" dirty="0">
                <a:latin typeface="+mn-lt"/>
              </a:rPr>
              <a:t> </a:t>
            </a:r>
          </a:p>
          <a:p>
            <a:pPr eaLnBrk="1" hangingPunct="1"/>
            <a:r>
              <a:rPr lang="en-US" sz="2000" dirty="0">
                <a:latin typeface="+mn-lt"/>
              </a:rPr>
              <a:t>      on filters</a:t>
            </a:r>
          </a:p>
        </p:txBody>
      </p:sp>
      <p:grpSp>
        <p:nvGrpSpPr>
          <p:cNvPr id="64526" name="Group 68"/>
          <p:cNvGrpSpPr>
            <a:grpSpLocks/>
          </p:cNvGrpSpPr>
          <p:nvPr/>
        </p:nvGrpSpPr>
        <p:grpSpPr bwMode="auto">
          <a:xfrm>
            <a:off x="1057275" y="3946525"/>
            <a:ext cx="2905125" cy="2144713"/>
            <a:chOff x="666" y="2486"/>
            <a:chExt cx="1830" cy="1351"/>
          </a:xfrm>
        </p:grpSpPr>
        <p:grpSp>
          <p:nvGrpSpPr>
            <p:cNvPr id="64528" name="Group 69"/>
            <p:cNvGrpSpPr>
              <a:grpSpLocks/>
            </p:cNvGrpSpPr>
            <p:nvPr/>
          </p:nvGrpSpPr>
          <p:grpSpPr bwMode="auto">
            <a:xfrm>
              <a:off x="666" y="2486"/>
              <a:ext cx="1830" cy="1351"/>
              <a:chOff x="484" y="2554"/>
              <a:chExt cx="1830" cy="1351"/>
            </a:xfrm>
          </p:grpSpPr>
          <p:sp>
            <p:nvSpPr>
              <p:cNvPr id="64530" name="Line 70"/>
              <p:cNvSpPr>
                <a:spLocks noChangeShapeType="1"/>
              </p:cNvSpPr>
              <p:nvPr/>
            </p:nvSpPr>
            <p:spPr bwMode="auto">
              <a:xfrm>
                <a:off x="490" y="2561"/>
                <a:ext cx="0" cy="134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4531" name="Line 71"/>
              <p:cNvSpPr>
                <a:spLocks noChangeShapeType="1"/>
              </p:cNvSpPr>
              <p:nvPr/>
            </p:nvSpPr>
            <p:spPr bwMode="auto">
              <a:xfrm>
                <a:off x="490" y="3905"/>
                <a:ext cx="18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4532" name="Line 72"/>
              <p:cNvSpPr>
                <a:spLocks noChangeShapeType="1"/>
              </p:cNvSpPr>
              <p:nvPr/>
            </p:nvSpPr>
            <p:spPr bwMode="auto">
              <a:xfrm>
                <a:off x="484" y="2554"/>
                <a:ext cx="18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64533" name="Line 73"/>
              <p:cNvSpPr>
                <a:spLocks noChangeShapeType="1"/>
              </p:cNvSpPr>
              <p:nvPr/>
            </p:nvSpPr>
            <p:spPr bwMode="auto">
              <a:xfrm>
                <a:off x="2314" y="2561"/>
                <a:ext cx="0" cy="134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64529" name="Line 74"/>
            <p:cNvSpPr>
              <a:spLocks noChangeShapeType="1"/>
            </p:cNvSpPr>
            <p:nvPr/>
          </p:nvSpPr>
          <p:spPr bwMode="auto">
            <a:xfrm flipV="1">
              <a:off x="720" y="3072"/>
              <a:ext cx="288" cy="712"/>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64527" name="Text Box 75"/>
          <p:cNvSpPr txBox="1">
            <a:spLocks noChangeArrowheads="1"/>
          </p:cNvSpPr>
          <p:nvPr/>
        </p:nvSpPr>
        <p:spPr bwMode="auto">
          <a:xfrm>
            <a:off x="3462338" y="501650"/>
            <a:ext cx="1857375"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dirty="0">
                <a:latin typeface="+mn-lt"/>
              </a:rPr>
              <a:t>Filter placed in a vial</a:t>
            </a: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 Box 2"/>
          <p:cNvSpPr txBox="1">
            <a:spLocks noChangeArrowheads="1"/>
          </p:cNvSpPr>
          <p:nvPr/>
        </p:nvSpPr>
        <p:spPr bwMode="auto">
          <a:xfrm>
            <a:off x="558800" y="3429000"/>
            <a:ext cx="8026400"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dirty="0">
                <a:latin typeface="+mn-lt"/>
              </a:rPr>
              <a:t>Trend line </a:t>
            </a:r>
            <a:r>
              <a:rPr lang="en-US" dirty="0">
                <a:solidFill>
                  <a:srgbClr val="FF0000"/>
                </a:solidFill>
                <a:latin typeface="+mn-lt"/>
              </a:rPr>
              <a:t>1</a:t>
            </a:r>
            <a:r>
              <a:rPr lang="en-US" dirty="0">
                <a:latin typeface="+mn-lt"/>
              </a:rPr>
              <a:t> shows the uptake of a solute into a bacterial cell by active transport</a:t>
            </a:r>
          </a:p>
          <a:p>
            <a:pPr eaLnBrk="1" hangingPunct="1"/>
            <a:endParaRPr lang="en-US" dirty="0">
              <a:latin typeface="+mn-lt"/>
            </a:endParaRPr>
          </a:p>
          <a:p>
            <a:pPr eaLnBrk="1" hangingPunct="1"/>
            <a:r>
              <a:rPr lang="en-US" dirty="0">
                <a:latin typeface="+mn-lt"/>
              </a:rPr>
              <a:t>Which of the other three trend lines (A, B or C)  might represent the uptake if ATP synthesis is inhibited </a:t>
            </a:r>
            <a:r>
              <a:rPr lang="en-US" b="1" dirty="0">
                <a:latin typeface="+mn-lt"/>
              </a:rPr>
              <a:t>before </a:t>
            </a:r>
            <a:r>
              <a:rPr lang="en-US" dirty="0">
                <a:latin typeface="+mn-lt"/>
              </a:rPr>
              <a:t>measuring the uptake.</a:t>
            </a:r>
          </a:p>
          <a:p>
            <a:pPr eaLnBrk="1" hangingPunct="1"/>
            <a:endParaRPr lang="en-US" dirty="0">
              <a:latin typeface="+mn-lt"/>
            </a:endParaRPr>
          </a:p>
          <a:p>
            <a:pPr algn="ctr" eaLnBrk="1" hangingPunct="1"/>
            <a:r>
              <a:rPr lang="en-US" dirty="0">
                <a:latin typeface="+mn-lt"/>
              </a:rPr>
              <a:t>Choose D if none of them is possible.</a:t>
            </a:r>
          </a:p>
        </p:txBody>
      </p:sp>
      <p:sp>
        <p:nvSpPr>
          <p:cNvPr id="65539" name="Text Box 4"/>
          <p:cNvSpPr txBox="1">
            <a:spLocks noChangeArrowheads="1"/>
          </p:cNvSpPr>
          <p:nvPr/>
        </p:nvSpPr>
        <p:spPr bwMode="auto">
          <a:xfrm>
            <a:off x="3241675" y="2716213"/>
            <a:ext cx="29243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dirty="0">
                <a:latin typeface="+mn-lt"/>
              </a:rPr>
              <a:t>Time after adding solute</a:t>
            </a:r>
          </a:p>
        </p:txBody>
      </p:sp>
      <p:grpSp>
        <p:nvGrpSpPr>
          <p:cNvPr id="65540" name="Group 31"/>
          <p:cNvGrpSpPr>
            <a:grpSpLocks/>
          </p:cNvGrpSpPr>
          <p:nvPr/>
        </p:nvGrpSpPr>
        <p:grpSpPr bwMode="auto">
          <a:xfrm>
            <a:off x="2520950" y="250826"/>
            <a:ext cx="3679825" cy="2392363"/>
            <a:chOff x="1244" y="68"/>
            <a:chExt cx="2318" cy="1507"/>
          </a:xfrm>
        </p:grpSpPr>
        <p:sp>
          <p:nvSpPr>
            <p:cNvPr id="65543" name="Text Box 5"/>
            <p:cNvSpPr txBox="1">
              <a:spLocks noChangeArrowheads="1"/>
            </p:cNvSpPr>
            <p:nvPr/>
          </p:nvSpPr>
          <p:spPr bwMode="auto">
            <a:xfrm rot="16200000">
              <a:off x="726" y="586"/>
              <a:ext cx="1482" cy="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latin typeface="+mn-lt"/>
                </a:rPr>
                <a:t>Radioactive solute </a:t>
              </a:r>
            </a:p>
            <a:p>
              <a:pPr eaLnBrk="1" hangingPunct="1"/>
              <a:r>
                <a:rPr lang="en-US" sz="2000">
                  <a:latin typeface="+mn-lt"/>
                </a:rPr>
                <a:t>      on filters</a:t>
              </a:r>
            </a:p>
          </p:txBody>
        </p:sp>
        <p:grpSp>
          <p:nvGrpSpPr>
            <p:cNvPr id="65544" name="Group 6"/>
            <p:cNvGrpSpPr>
              <a:grpSpLocks/>
            </p:cNvGrpSpPr>
            <p:nvPr/>
          </p:nvGrpSpPr>
          <p:grpSpPr bwMode="auto">
            <a:xfrm>
              <a:off x="1732" y="192"/>
              <a:ext cx="1830" cy="1351"/>
              <a:chOff x="484" y="2554"/>
              <a:chExt cx="1830" cy="1351"/>
            </a:xfrm>
          </p:grpSpPr>
          <p:sp>
            <p:nvSpPr>
              <p:cNvPr id="65560" name="Line 7"/>
              <p:cNvSpPr>
                <a:spLocks noChangeShapeType="1"/>
              </p:cNvSpPr>
              <p:nvPr/>
            </p:nvSpPr>
            <p:spPr bwMode="auto">
              <a:xfrm>
                <a:off x="490" y="2561"/>
                <a:ext cx="0" cy="134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sz="2000">
                  <a:latin typeface="+mn-lt"/>
                </a:endParaRPr>
              </a:p>
            </p:txBody>
          </p:sp>
          <p:sp>
            <p:nvSpPr>
              <p:cNvPr id="65561" name="Line 8"/>
              <p:cNvSpPr>
                <a:spLocks noChangeShapeType="1"/>
              </p:cNvSpPr>
              <p:nvPr/>
            </p:nvSpPr>
            <p:spPr bwMode="auto">
              <a:xfrm>
                <a:off x="490" y="3905"/>
                <a:ext cx="18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sz="2000">
                  <a:latin typeface="+mn-lt"/>
                </a:endParaRPr>
              </a:p>
            </p:txBody>
          </p:sp>
          <p:sp>
            <p:nvSpPr>
              <p:cNvPr id="65562" name="Line 9"/>
              <p:cNvSpPr>
                <a:spLocks noChangeShapeType="1"/>
              </p:cNvSpPr>
              <p:nvPr/>
            </p:nvSpPr>
            <p:spPr bwMode="auto">
              <a:xfrm>
                <a:off x="484" y="2554"/>
                <a:ext cx="18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sz="2000">
                  <a:latin typeface="+mn-lt"/>
                </a:endParaRPr>
              </a:p>
            </p:txBody>
          </p:sp>
          <p:sp>
            <p:nvSpPr>
              <p:cNvPr id="65563" name="Line 10"/>
              <p:cNvSpPr>
                <a:spLocks noChangeShapeType="1"/>
              </p:cNvSpPr>
              <p:nvPr/>
            </p:nvSpPr>
            <p:spPr bwMode="auto">
              <a:xfrm>
                <a:off x="2314" y="2561"/>
                <a:ext cx="0" cy="134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sz="2000">
                  <a:latin typeface="+mn-lt"/>
                </a:endParaRPr>
              </a:p>
            </p:txBody>
          </p:sp>
        </p:grpSp>
        <p:sp>
          <p:nvSpPr>
            <p:cNvPr id="65545" name="Line 12"/>
            <p:cNvSpPr>
              <a:spLocks noChangeShapeType="1"/>
            </p:cNvSpPr>
            <p:nvPr/>
          </p:nvSpPr>
          <p:spPr bwMode="auto">
            <a:xfrm flipV="1">
              <a:off x="1786" y="778"/>
              <a:ext cx="288" cy="712"/>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sz="2000">
                <a:latin typeface="+mn-lt"/>
              </a:endParaRPr>
            </a:p>
          </p:txBody>
        </p:sp>
        <p:sp>
          <p:nvSpPr>
            <p:cNvPr id="65546" name="Arc 13"/>
            <p:cNvSpPr>
              <a:spLocks/>
            </p:cNvSpPr>
            <p:nvPr/>
          </p:nvSpPr>
          <p:spPr bwMode="auto">
            <a:xfrm rot="21598854" flipH="1">
              <a:off x="2074" y="691"/>
              <a:ext cx="148" cy="97"/>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sz="2000">
                <a:latin typeface="+mn-lt"/>
              </a:endParaRPr>
            </a:p>
          </p:txBody>
        </p:sp>
        <p:sp>
          <p:nvSpPr>
            <p:cNvPr id="65547" name="Line 14"/>
            <p:cNvSpPr>
              <a:spLocks noChangeShapeType="1"/>
            </p:cNvSpPr>
            <p:nvPr/>
          </p:nvSpPr>
          <p:spPr bwMode="auto">
            <a:xfrm flipV="1">
              <a:off x="2215" y="594"/>
              <a:ext cx="933" cy="9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sz="2000">
                <a:latin typeface="+mn-lt"/>
              </a:endParaRPr>
            </a:p>
          </p:txBody>
        </p:sp>
        <p:sp>
          <p:nvSpPr>
            <p:cNvPr id="65548" name="Line 16"/>
            <p:cNvSpPr>
              <a:spLocks noChangeShapeType="1"/>
            </p:cNvSpPr>
            <p:nvPr/>
          </p:nvSpPr>
          <p:spPr bwMode="auto">
            <a:xfrm flipV="1">
              <a:off x="1898" y="1114"/>
              <a:ext cx="144" cy="374"/>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sz="2000">
                <a:latin typeface="+mn-lt"/>
              </a:endParaRPr>
            </a:p>
          </p:txBody>
        </p:sp>
        <p:sp>
          <p:nvSpPr>
            <p:cNvPr id="65549" name="Arc 17"/>
            <p:cNvSpPr>
              <a:spLocks/>
            </p:cNvSpPr>
            <p:nvPr/>
          </p:nvSpPr>
          <p:spPr bwMode="auto">
            <a:xfrm rot="21598854" flipH="1">
              <a:off x="2042" y="1027"/>
              <a:ext cx="148" cy="97"/>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sz="2000">
                <a:latin typeface="+mn-lt"/>
              </a:endParaRPr>
            </a:p>
          </p:txBody>
        </p:sp>
        <p:sp>
          <p:nvSpPr>
            <p:cNvPr id="65550" name="Line 18"/>
            <p:cNvSpPr>
              <a:spLocks noChangeShapeType="1"/>
            </p:cNvSpPr>
            <p:nvPr/>
          </p:nvSpPr>
          <p:spPr bwMode="auto">
            <a:xfrm flipV="1">
              <a:off x="2177" y="984"/>
              <a:ext cx="921" cy="39"/>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CA" sz="2000">
                <a:latin typeface="+mn-lt"/>
              </a:endParaRPr>
            </a:p>
          </p:txBody>
        </p:sp>
        <p:grpSp>
          <p:nvGrpSpPr>
            <p:cNvPr id="65551" name="Group 19"/>
            <p:cNvGrpSpPr>
              <a:grpSpLocks/>
            </p:cNvGrpSpPr>
            <p:nvPr/>
          </p:nvGrpSpPr>
          <p:grpSpPr bwMode="auto">
            <a:xfrm>
              <a:off x="1842" y="697"/>
              <a:ext cx="1248" cy="799"/>
              <a:chOff x="3312" y="931"/>
              <a:chExt cx="1248" cy="799"/>
            </a:xfrm>
          </p:grpSpPr>
          <p:sp>
            <p:nvSpPr>
              <p:cNvPr id="65557" name="Line 20"/>
              <p:cNvSpPr>
                <a:spLocks noChangeShapeType="1"/>
              </p:cNvSpPr>
              <p:nvPr/>
            </p:nvSpPr>
            <p:spPr bwMode="auto">
              <a:xfrm flipV="1">
                <a:off x="3312" y="1018"/>
                <a:ext cx="288" cy="712"/>
              </a:xfrm>
              <a:prstGeom prst="line">
                <a:avLst/>
              </a:prstGeom>
              <a:noFill/>
              <a:ln w="28575">
                <a:solidFill>
                  <a:schemeClr val="tx1"/>
                </a:solidFill>
                <a:prstDash val="dashDot"/>
                <a:round/>
                <a:headEnd/>
                <a:tailEnd/>
              </a:ln>
              <a:extLst>
                <a:ext uri="{909E8E84-426E-40DD-AFC4-6F175D3DCCD1}">
                  <a14:hiddenFill xmlns:a14="http://schemas.microsoft.com/office/drawing/2010/main">
                    <a:noFill/>
                  </a14:hiddenFill>
                </a:ext>
              </a:extLst>
            </p:spPr>
            <p:txBody>
              <a:bodyPr/>
              <a:lstStyle/>
              <a:p>
                <a:endParaRPr lang="en-CA" sz="2000">
                  <a:latin typeface="+mn-lt"/>
                </a:endParaRPr>
              </a:p>
            </p:txBody>
          </p:sp>
          <p:sp>
            <p:nvSpPr>
              <p:cNvPr id="65558" name="Arc 21"/>
              <p:cNvSpPr>
                <a:spLocks/>
              </p:cNvSpPr>
              <p:nvPr/>
            </p:nvSpPr>
            <p:spPr bwMode="auto">
              <a:xfrm rot="21598854" flipH="1">
                <a:off x="3600" y="931"/>
                <a:ext cx="148" cy="97"/>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a:solidFill>
                  <a:schemeClr val="tx1"/>
                </a:solidFill>
                <a:prstDash val="dashDot"/>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sz="2000">
                  <a:latin typeface="+mn-lt"/>
                </a:endParaRPr>
              </a:p>
            </p:txBody>
          </p:sp>
          <p:sp>
            <p:nvSpPr>
              <p:cNvPr id="65559" name="Line 22"/>
              <p:cNvSpPr>
                <a:spLocks noChangeShapeType="1"/>
              </p:cNvSpPr>
              <p:nvPr/>
            </p:nvSpPr>
            <p:spPr bwMode="auto">
              <a:xfrm>
                <a:off x="3735" y="933"/>
                <a:ext cx="825" cy="459"/>
              </a:xfrm>
              <a:prstGeom prst="line">
                <a:avLst/>
              </a:prstGeom>
              <a:noFill/>
              <a:ln w="28575">
                <a:solidFill>
                  <a:schemeClr val="tx1"/>
                </a:solidFill>
                <a:prstDash val="dashDot"/>
                <a:round/>
                <a:headEnd/>
                <a:tailEnd/>
              </a:ln>
              <a:extLst>
                <a:ext uri="{909E8E84-426E-40DD-AFC4-6F175D3DCCD1}">
                  <a14:hiddenFill xmlns:a14="http://schemas.microsoft.com/office/drawing/2010/main">
                    <a:noFill/>
                  </a14:hiddenFill>
                </a:ext>
              </a:extLst>
            </p:spPr>
            <p:txBody>
              <a:bodyPr/>
              <a:lstStyle/>
              <a:p>
                <a:endParaRPr lang="en-CA" sz="2000">
                  <a:latin typeface="+mn-lt"/>
                </a:endParaRPr>
              </a:p>
            </p:txBody>
          </p:sp>
        </p:grpSp>
        <p:sp>
          <p:nvSpPr>
            <p:cNvPr id="65552" name="Line 23"/>
            <p:cNvSpPr>
              <a:spLocks noChangeShapeType="1"/>
            </p:cNvSpPr>
            <p:nvPr/>
          </p:nvSpPr>
          <p:spPr bwMode="auto">
            <a:xfrm flipV="1">
              <a:off x="1888" y="1443"/>
              <a:ext cx="1310" cy="1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sz="2000">
                <a:latin typeface="+mn-lt"/>
              </a:endParaRPr>
            </a:p>
          </p:txBody>
        </p:sp>
        <p:sp>
          <p:nvSpPr>
            <p:cNvPr id="65553" name="Text Box 24"/>
            <p:cNvSpPr txBox="1">
              <a:spLocks noChangeArrowheads="1"/>
            </p:cNvSpPr>
            <p:nvPr/>
          </p:nvSpPr>
          <p:spPr bwMode="auto">
            <a:xfrm>
              <a:off x="3168" y="455"/>
              <a:ext cx="20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solidFill>
                    <a:srgbClr val="FF0000"/>
                  </a:solidFill>
                  <a:latin typeface="+mn-lt"/>
                </a:rPr>
                <a:t>1</a:t>
              </a:r>
            </a:p>
          </p:txBody>
        </p:sp>
        <p:sp>
          <p:nvSpPr>
            <p:cNvPr id="65554" name="Text Box 25"/>
            <p:cNvSpPr txBox="1">
              <a:spLocks noChangeArrowheads="1"/>
            </p:cNvSpPr>
            <p:nvPr/>
          </p:nvSpPr>
          <p:spPr bwMode="auto">
            <a:xfrm>
              <a:off x="3072" y="857"/>
              <a:ext cx="224"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latin typeface="+mn-lt"/>
                </a:rPr>
                <a:t>A</a:t>
              </a:r>
            </a:p>
          </p:txBody>
        </p:sp>
        <p:sp>
          <p:nvSpPr>
            <p:cNvPr id="65555" name="Text Box 26"/>
            <p:cNvSpPr txBox="1">
              <a:spLocks noChangeArrowheads="1"/>
            </p:cNvSpPr>
            <p:nvPr/>
          </p:nvSpPr>
          <p:spPr bwMode="auto">
            <a:xfrm>
              <a:off x="3096" y="1061"/>
              <a:ext cx="224"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latin typeface="+mn-lt"/>
                </a:rPr>
                <a:t>B</a:t>
              </a:r>
            </a:p>
          </p:txBody>
        </p:sp>
        <p:sp>
          <p:nvSpPr>
            <p:cNvPr id="65556" name="Text Box 27"/>
            <p:cNvSpPr txBox="1">
              <a:spLocks noChangeArrowheads="1"/>
            </p:cNvSpPr>
            <p:nvPr/>
          </p:nvSpPr>
          <p:spPr bwMode="auto">
            <a:xfrm>
              <a:off x="3166" y="1323"/>
              <a:ext cx="233"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latin typeface="+mn-lt"/>
                </a:rPr>
                <a:t>C</a:t>
              </a:r>
            </a:p>
          </p:txBody>
        </p:sp>
      </p:grpSp>
      <p:pic>
        <p:nvPicPr>
          <p:cNvPr id="65541" name="Picture 29" descr="Icon - Click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888" y="82550"/>
            <a:ext cx="822325"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2" name="Picture 30" descr="Icon - Discuss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063" y="117475"/>
            <a:ext cx="8239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562" name="Group 23"/>
          <p:cNvGrpSpPr>
            <a:grpSpLocks/>
          </p:cNvGrpSpPr>
          <p:nvPr/>
        </p:nvGrpSpPr>
        <p:grpSpPr bwMode="auto">
          <a:xfrm>
            <a:off x="2471738" y="242888"/>
            <a:ext cx="3713162" cy="2989263"/>
            <a:chOff x="685" y="641"/>
            <a:chExt cx="2339" cy="1883"/>
          </a:xfrm>
        </p:grpSpPr>
        <p:sp>
          <p:nvSpPr>
            <p:cNvPr id="66566" name="Text Box 11"/>
            <p:cNvSpPr txBox="1">
              <a:spLocks noChangeArrowheads="1"/>
            </p:cNvSpPr>
            <p:nvPr/>
          </p:nvSpPr>
          <p:spPr bwMode="auto">
            <a:xfrm>
              <a:off x="1072" y="2272"/>
              <a:ext cx="1924"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dirty="0">
                  <a:latin typeface="+mn-lt"/>
                </a:rPr>
                <a:t>Time after adding </a:t>
              </a:r>
              <a:r>
                <a:rPr lang="en-US" sz="2000" dirty="0" err="1">
                  <a:latin typeface="+mn-lt"/>
                </a:rPr>
                <a:t>leucine</a:t>
              </a:r>
              <a:endParaRPr lang="en-US" sz="2000" dirty="0">
                <a:latin typeface="+mn-lt"/>
              </a:endParaRPr>
            </a:p>
          </p:txBody>
        </p:sp>
        <p:sp>
          <p:nvSpPr>
            <p:cNvPr id="66567" name="Text Box 12"/>
            <p:cNvSpPr txBox="1">
              <a:spLocks noChangeArrowheads="1"/>
            </p:cNvSpPr>
            <p:nvPr/>
          </p:nvSpPr>
          <p:spPr bwMode="auto">
            <a:xfrm rot="16200000">
              <a:off x="126" y="1200"/>
              <a:ext cx="1563" cy="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dirty="0">
                  <a:latin typeface="+mn-lt"/>
                </a:rPr>
                <a:t>Radioactive </a:t>
              </a:r>
              <a:r>
                <a:rPr lang="en-US" sz="2000" dirty="0" err="1">
                  <a:latin typeface="+mn-lt"/>
                </a:rPr>
                <a:t>leucine</a:t>
              </a:r>
              <a:r>
                <a:rPr lang="en-US" sz="2000" dirty="0">
                  <a:latin typeface="+mn-lt"/>
                </a:rPr>
                <a:t> </a:t>
              </a:r>
            </a:p>
            <a:p>
              <a:pPr eaLnBrk="1" hangingPunct="1"/>
              <a:r>
                <a:rPr lang="en-US" sz="2000" dirty="0">
                  <a:latin typeface="+mn-lt"/>
                </a:rPr>
                <a:t>      on filters</a:t>
              </a:r>
            </a:p>
          </p:txBody>
        </p:sp>
        <p:grpSp>
          <p:nvGrpSpPr>
            <p:cNvPr id="66568" name="Group 15"/>
            <p:cNvGrpSpPr>
              <a:grpSpLocks/>
            </p:cNvGrpSpPr>
            <p:nvPr/>
          </p:nvGrpSpPr>
          <p:grpSpPr bwMode="auto">
            <a:xfrm>
              <a:off x="1194" y="864"/>
              <a:ext cx="1830" cy="1351"/>
              <a:chOff x="666" y="2486"/>
              <a:chExt cx="1830" cy="1351"/>
            </a:xfrm>
          </p:grpSpPr>
          <p:grpSp>
            <p:nvGrpSpPr>
              <p:cNvPr id="66569" name="Group 16"/>
              <p:cNvGrpSpPr>
                <a:grpSpLocks/>
              </p:cNvGrpSpPr>
              <p:nvPr/>
            </p:nvGrpSpPr>
            <p:grpSpPr bwMode="auto">
              <a:xfrm>
                <a:off x="666" y="2486"/>
                <a:ext cx="1830" cy="1351"/>
                <a:chOff x="484" y="2554"/>
                <a:chExt cx="1830" cy="1351"/>
              </a:xfrm>
            </p:grpSpPr>
            <p:sp>
              <p:nvSpPr>
                <p:cNvPr id="66571" name="Line 17"/>
                <p:cNvSpPr>
                  <a:spLocks noChangeShapeType="1"/>
                </p:cNvSpPr>
                <p:nvPr/>
              </p:nvSpPr>
              <p:spPr bwMode="auto">
                <a:xfrm>
                  <a:off x="490" y="2561"/>
                  <a:ext cx="0" cy="134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latin typeface="+mn-lt"/>
                  </a:endParaRPr>
                </a:p>
              </p:txBody>
            </p:sp>
            <p:sp>
              <p:nvSpPr>
                <p:cNvPr id="66572" name="Line 18"/>
                <p:cNvSpPr>
                  <a:spLocks noChangeShapeType="1"/>
                </p:cNvSpPr>
                <p:nvPr/>
              </p:nvSpPr>
              <p:spPr bwMode="auto">
                <a:xfrm>
                  <a:off x="490" y="3905"/>
                  <a:ext cx="18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latin typeface="+mn-lt"/>
                  </a:endParaRPr>
                </a:p>
              </p:txBody>
            </p:sp>
            <p:sp>
              <p:nvSpPr>
                <p:cNvPr id="66573" name="Line 19"/>
                <p:cNvSpPr>
                  <a:spLocks noChangeShapeType="1"/>
                </p:cNvSpPr>
                <p:nvPr/>
              </p:nvSpPr>
              <p:spPr bwMode="auto">
                <a:xfrm>
                  <a:off x="484" y="2554"/>
                  <a:ext cx="18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latin typeface="+mn-lt"/>
                  </a:endParaRPr>
                </a:p>
              </p:txBody>
            </p:sp>
            <p:sp>
              <p:nvSpPr>
                <p:cNvPr id="66574" name="Line 20"/>
                <p:cNvSpPr>
                  <a:spLocks noChangeShapeType="1"/>
                </p:cNvSpPr>
                <p:nvPr/>
              </p:nvSpPr>
              <p:spPr bwMode="auto">
                <a:xfrm>
                  <a:off x="2314" y="2561"/>
                  <a:ext cx="0" cy="134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CA">
                    <a:latin typeface="+mn-lt"/>
                  </a:endParaRPr>
                </a:p>
              </p:txBody>
            </p:sp>
          </p:grpSp>
          <p:sp>
            <p:nvSpPr>
              <p:cNvPr id="66570" name="Line 21"/>
              <p:cNvSpPr>
                <a:spLocks noChangeShapeType="1"/>
              </p:cNvSpPr>
              <p:nvPr/>
            </p:nvSpPr>
            <p:spPr bwMode="auto">
              <a:xfrm flipV="1">
                <a:off x="720" y="3072"/>
                <a:ext cx="288" cy="712"/>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endParaRPr lang="en-CA">
                  <a:latin typeface="+mn-lt"/>
                </a:endParaRPr>
              </a:p>
            </p:txBody>
          </p:sp>
        </p:grpSp>
      </p:grpSp>
      <p:sp>
        <p:nvSpPr>
          <p:cNvPr id="66563" name="Text Box 24"/>
          <p:cNvSpPr txBox="1">
            <a:spLocks noChangeArrowheads="1"/>
          </p:cNvSpPr>
          <p:nvPr/>
        </p:nvSpPr>
        <p:spPr bwMode="auto">
          <a:xfrm>
            <a:off x="315913" y="3352800"/>
            <a:ext cx="8626609"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200">
                <a:latin typeface="+mn-lt"/>
              </a:rPr>
              <a:t>Is </a:t>
            </a:r>
            <a:r>
              <a:rPr lang="en-US" sz="2200" smtClean="0">
                <a:latin typeface="+mn-lt"/>
              </a:rPr>
              <a:t>it possible </a:t>
            </a:r>
            <a:r>
              <a:rPr lang="en-US" sz="2200" dirty="0">
                <a:latin typeface="+mn-lt"/>
              </a:rPr>
              <a:t>to tell whether </a:t>
            </a:r>
            <a:r>
              <a:rPr lang="en-US" sz="2200" dirty="0" err="1">
                <a:latin typeface="+mn-lt"/>
              </a:rPr>
              <a:t>Leucine</a:t>
            </a:r>
            <a:r>
              <a:rPr lang="en-US" sz="2200" dirty="0">
                <a:latin typeface="+mn-lt"/>
              </a:rPr>
              <a:t> is being taken up by active transport?</a:t>
            </a:r>
          </a:p>
          <a:p>
            <a:pPr eaLnBrk="1" hangingPunct="1"/>
            <a:endParaRPr lang="en-US" sz="2200" dirty="0">
              <a:latin typeface="+mn-lt"/>
            </a:endParaRPr>
          </a:p>
          <a:p>
            <a:pPr eaLnBrk="1" hangingPunct="1">
              <a:buFontTx/>
              <a:buAutoNum type="alphaUcPeriod"/>
            </a:pPr>
            <a:r>
              <a:rPr lang="en-US" sz="2200" dirty="0">
                <a:latin typeface="+mn-lt"/>
              </a:rPr>
              <a:t>  Yes, the rate of uptake is very fast</a:t>
            </a:r>
          </a:p>
          <a:p>
            <a:pPr eaLnBrk="1" hangingPunct="1">
              <a:buFontTx/>
              <a:buAutoNum type="alphaUcPeriod"/>
            </a:pPr>
            <a:r>
              <a:rPr lang="en-US" sz="2200" dirty="0">
                <a:latin typeface="+mn-lt"/>
              </a:rPr>
              <a:t>  Yes, the level of uptake would be lower if uptake was by facilitated diffusion</a:t>
            </a:r>
          </a:p>
          <a:p>
            <a:pPr eaLnBrk="1" hangingPunct="1">
              <a:buFontTx/>
              <a:buAutoNum type="alphaUcPeriod"/>
            </a:pPr>
            <a:r>
              <a:rPr lang="en-US" sz="2200" dirty="0">
                <a:latin typeface="+mn-lt"/>
              </a:rPr>
              <a:t>  No, the graph doesn’t show whether the rate slows with time or not</a:t>
            </a:r>
          </a:p>
          <a:p>
            <a:pPr eaLnBrk="1" hangingPunct="1">
              <a:buFontTx/>
              <a:buAutoNum type="alphaUcPeriod"/>
            </a:pPr>
            <a:r>
              <a:rPr lang="en-US" sz="2200" dirty="0">
                <a:latin typeface="+mn-lt"/>
              </a:rPr>
              <a:t>  No, the graph doesn’t show whether energy is needed or not</a:t>
            </a:r>
          </a:p>
        </p:txBody>
      </p:sp>
      <p:pic>
        <p:nvPicPr>
          <p:cNvPr id="66564" name="Picture 29" descr="Icon - Click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888" y="82550"/>
            <a:ext cx="822325"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5" name="Picture 30" descr="Icon - Discuss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063" y="117475"/>
            <a:ext cx="8239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idx="4294967295"/>
          </p:nvPr>
        </p:nvSpPr>
        <p:spPr/>
        <p:txBody>
          <a:bodyPr/>
          <a:lstStyle/>
          <a:p>
            <a:r>
              <a:rPr lang="en-US" sz="2800" dirty="0" smtClean="0">
                <a:solidFill>
                  <a:srgbClr val="0070C0"/>
                </a:solidFill>
                <a:latin typeface="+mn-lt"/>
                <a:ea typeface="ＭＳ Ｐゴシック" pitchFamily="34" charset="-128"/>
              </a:rPr>
              <a:t>Summary of Membrane Transport</a:t>
            </a:r>
            <a:endParaRPr lang="en-US" sz="2400" dirty="0" smtClean="0">
              <a:solidFill>
                <a:srgbClr val="0070C0"/>
              </a:solidFill>
              <a:latin typeface="+mn-lt"/>
              <a:ea typeface="ＭＳ Ｐゴシック" pitchFamily="34" charset="-128"/>
            </a:endParaRPr>
          </a:p>
        </p:txBody>
      </p:sp>
      <p:sp>
        <p:nvSpPr>
          <p:cNvPr id="67587" name="Rectangle 3"/>
          <p:cNvSpPr>
            <a:spLocks noGrp="1" noChangeArrowheads="1"/>
          </p:cNvSpPr>
          <p:nvPr>
            <p:ph type="body" idx="4294967295"/>
          </p:nvPr>
        </p:nvSpPr>
        <p:spPr>
          <a:xfrm>
            <a:off x="457200" y="1600200"/>
            <a:ext cx="8229600" cy="4957763"/>
          </a:xfrm>
        </p:spPr>
        <p:txBody>
          <a:bodyPr/>
          <a:lstStyle/>
          <a:p>
            <a:pPr>
              <a:lnSpc>
                <a:spcPct val="90000"/>
              </a:lnSpc>
            </a:pPr>
            <a:r>
              <a:rPr lang="en-US" sz="2400" dirty="0" smtClean="0">
                <a:latin typeface="+mn-lt"/>
                <a:ea typeface="ＭＳ Ｐゴシック" pitchFamily="34" charset="-128"/>
              </a:rPr>
              <a:t>There are three mechanisms of membrane transport: </a:t>
            </a:r>
          </a:p>
          <a:p>
            <a:pPr marL="979488" lvl="1" indent="-461963">
              <a:lnSpc>
                <a:spcPct val="90000"/>
              </a:lnSpc>
              <a:buFontTx/>
              <a:buNone/>
            </a:pPr>
            <a:r>
              <a:rPr lang="en-US" sz="2400" dirty="0" smtClean="0">
                <a:latin typeface="+mn-lt"/>
                <a:ea typeface="ＭＳ Ｐゴシック" pitchFamily="34" charset="-128"/>
              </a:rPr>
              <a:t>1.(a) Diffusion</a:t>
            </a:r>
          </a:p>
          <a:p>
            <a:pPr marL="979488" lvl="1" indent="-461963">
              <a:lnSpc>
                <a:spcPct val="90000"/>
              </a:lnSpc>
              <a:buFontTx/>
              <a:buNone/>
            </a:pPr>
            <a:r>
              <a:rPr lang="en-US" sz="2400" dirty="0" smtClean="0">
                <a:latin typeface="+mn-lt"/>
                <a:ea typeface="ＭＳ Ｐゴシック" pitchFamily="34" charset="-128"/>
              </a:rPr>
              <a:t>1.(b) Facilitated diffusion</a:t>
            </a:r>
          </a:p>
          <a:p>
            <a:pPr marL="979488" lvl="1" indent="-461963">
              <a:lnSpc>
                <a:spcPct val="90000"/>
              </a:lnSpc>
              <a:buFontTx/>
              <a:buNone/>
            </a:pPr>
            <a:r>
              <a:rPr lang="en-US" sz="2400" dirty="0" smtClean="0">
                <a:latin typeface="+mn-lt"/>
                <a:ea typeface="ＭＳ Ｐゴシック" pitchFamily="34" charset="-128"/>
              </a:rPr>
              <a:t>2. Active transport </a:t>
            </a:r>
          </a:p>
          <a:p>
            <a:pPr>
              <a:lnSpc>
                <a:spcPct val="90000"/>
              </a:lnSpc>
            </a:pPr>
            <a:endParaRPr lang="en-US" sz="2400" dirty="0" smtClean="0">
              <a:latin typeface="+mn-lt"/>
              <a:ea typeface="ＭＳ Ｐゴシック" pitchFamily="34" charset="-128"/>
            </a:endParaRPr>
          </a:p>
          <a:p>
            <a:pPr>
              <a:lnSpc>
                <a:spcPct val="90000"/>
              </a:lnSpc>
            </a:pPr>
            <a:r>
              <a:rPr lang="en-US" sz="2400" dirty="0" smtClean="0">
                <a:latin typeface="+mn-lt"/>
                <a:ea typeface="ＭＳ Ｐゴシック" pitchFamily="34" charset="-128"/>
              </a:rPr>
              <a:t>Diffusion and facilitated diffusion are forms of passive transport and thus move materials down their concentration gradient and do not require an input of energy.</a:t>
            </a:r>
          </a:p>
          <a:p>
            <a:pPr>
              <a:lnSpc>
                <a:spcPct val="90000"/>
              </a:lnSpc>
            </a:pPr>
            <a:endParaRPr lang="en-US" sz="2400" dirty="0" smtClean="0">
              <a:latin typeface="+mn-lt"/>
              <a:ea typeface="ＭＳ Ｐゴシック" pitchFamily="34" charset="-128"/>
            </a:endParaRPr>
          </a:p>
          <a:p>
            <a:pPr>
              <a:lnSpc>
                <a:spcPct val="90000"/>
              </a:lnSpc>
            </a:pPr>
            <a:r>
              <a:rPr lang="en-CA" sz="2400" dirty="0" smtClean="0">
                <a:latin typeface="+mn-lt"/>
                <a:ea typeface="ＭＳ Ｐゴシック" pitchFamily="34" charset="-128"/>
              </a:rPr>
              <a:t>Active transport requires energy provided by the cell (as ATP or an electrochemical gradient) and allows the cells to transport materials against their concentration gradient. </a:t>
            </a:r>
            <a:endParaRPr lang="en-US" sz="2400" dirty="0" smtClean="0">
              <a:solidFill>
                <a:srgbClr val="FF0000"/>
              </a:solidFill>
              <a:latin typeface="+mn-lt"/>
              <a:ea typeface="ＭＳ Ｐゴシック" pitchFamily="34" charset="-128"/>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5" descr="06_27_membrane_transport-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863" y="1450975"/>
            <a:ext cx="8548687" cy="395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1" name="Rectangle 3"/>
          <p:cNvSpPr>
            <a:spLocks noChangeArrowheads="1"/>
          </p:cNvSpPr>
          <p:nvPr/>
        </p:nvSpPr>
        <p:spPr bwMode="auto">
          <a:xfrm>
            <a:off x="55563" y="6381750"/>
            <a:ext cx="3582987"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Fig 6.29 Biological Sciences</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082850"/>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7" descr="06_14_osmosis-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33588" y="2970213"/>
            <a:ext cx="5075237" cy="333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5" name="TextBox 2"/>
          <p:cNvSpPr txBox="1">
            <a:spLocks noChangeArrowheads="1"/>
          </p:cNvSpPr>
          <p:nvPr/>
        </p:nvSpPr>
        <p:spPr bwMode="auto">
          <a:xfrm>
            <a:off x="590550" y="790575"/>
            <a:ext cx="7686675"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2000">
                <a:latin typeface="+mn-lt"/>
              </a:rPr>
              <a:t>Water moves quickly across lipid bilayers.  The movement of water is a special case of diffusion called osmosis.</a:t>
            </a:r>
          </a:p>
          <a:p>
            <a:pPr eaLnBrk="1" hangingPunct="1"/>
            <a:endParaRPr lang="en-US" sz="2000">
              <a:latin typeface="+mn-lt"/>
            </a:endParaRPr>
          </a:p>
          <a:p>
            <a:pPr eaLnBrk="1" hangingPunct="1"/>
            <a:r>
              <a:rPr lang="en-US" sz="2000">
                <a:latin typeface="+mn-lt"/>
              </a:rPr>
              <a:t>Water moves from regions of low </a:t>
            </a:r>
            <a:r>
              <a:rPr lang="en-US" sz="2000" i="1">
                <a:latin typeface="+mn-lt"/>
              </a:rPr>
              <a:t>solute</a:t>
            </a:r>
            <a:r>
              <a:rPr lang="en-US" sz="2000">
                <a:latin typeface="+mn-lt"/>
              </a:rPr>
              <a:t> concentration to regions of high </a:t>
            </a:r>
            <a:r>
              <a:rPr lang="en-US" sz="2000" i="1">
                <a:latin typeface="+mn-lt"/>
              </a:rPr>
              <a:t>solute</a:t>
            </a:r>
            <a:r>
              <a:rPr lang="en-US" sz="2000">
                <a:latin typeface="+mn-lt"/>
              </a:rPr>
              <a:t> concentration.This movement dilutes the higher concentration, thus equalizing the concentration on both sides of the bilayer.</a:t>
            </a:r>
            <a:endParaRPr lang="en-US">
              <a:latin typeface="+mn-lt"/>
            </a:endParaRPr>
          </a:p>
          <a:p>
            <a:pPr eaLnBrk="1" hangingPunct="1"/>
            <a:endParaRPr lang="en-CA">
              <a:latin typeface="+mn-lt"/>
            </a:endParaRPr>
          </a:p>
        </p:txBody>
      </p:sp>
      <p:sp>
        <p:nvSpPr>
          <p:cNvPr id="69636" name="TextBox 3"/>
          <p:cNvSpPr txBox="1">
            <a:spLocks noChangeArrowheads="1"/>
          </p:cNvSpPr>
          <p:nvPr/>
        </p:nvSpPr>
        <p:spPr bwMode="auto">
          <a:xfrm>
            <a:off x="2924175" y="304800"/>
            <a:ext cx="3295650" cy="53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ctr" eaLnBrk="1" hangingPunct="1"/>
            <a:r>
              <a:rPr lang="en-US" sz="2800" b="1">
                <a:latin typeface="+mn-lt"/>
              </a:rPr>
              <a:t>Osmosis</a:t>
            </a:r>
            <a:endParaRPr lang="en-CA">
              <a:solidFill>
                <a:srgbClr val="0070C0"/>
              </a:solidFill>
              <a:latin typeface="+mn-lt"/>
            </a:endParaRPr>
          </a:p>
        </p:txBody>
      </p:sp>
      <p:sp>
        <p:nvSpPr>
          <p:cNvPr id="69637" name="Rectangle 5"/>
          <p:cNvSpPr>
            <a:spLocks noChangeArrowheads="1"/>
          </p:cNvSpPr>
          <p:nvPr/>
        </p:nvSpPr>
        <p:spPr bwMode="auto">
          <a:xfrm>
            <a:off x="55563" y="6381750"/>
            <a:ext cx="3582987"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Fig 6.15 Biological Sciences</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 Box 4"/>
          <p:cNvSpPr txBox="1">
            <a:spLocks noChangeArrowheads="1"/>
          </p:cNvSpPr>
          <p:nvPr/>
        </p:nvSpPr>
        <p:spPr bwMode="auto">
          <a:xfrm>
            <a:off x="669925" y="1614488"/>
            <a:ext cx="7981950" cy="4955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dirty="0">
                <a:latin typeface="+mn-lt"/>
              </a:rPr>
              <a:t>Why can’t the cytoplasmic membrane resist osmotic pressure?</a:t>
            </a:r>
            <a:endParaRPr lang="en-US" sz="2800" dirty="0">
              <a:latin typeface="+mn-lt"/>
            </a:endParaRPr>
          </a:p>
          <a:p>
            <a:pPr eaLnBrk="1" hangingPunct="1"/>
            <a:endParaRPr lang="en-US" sz="2800" dirty="0">
              <a:latin typeface="+mn-lt"/>
            </a:endParaRPr>
          </a:p>
          <a:p>
            <a:pPr eaLnBrk="1" hangingPunct="1">
              <a:buFontTx/>
              <a:buAutoNum type="alphaUcPeriod"/>
            </a:pPr>
            <a:r>
              <a:rPr lang="en-US" dirty="0">
                <a:latin typeface="+mn-lt"/>
              </a:rPr>
              <a:t>  The cytoplasmic membrane has too many types of molecules in it.</a:t>
            </a:r>
          </a:p>
          <a:p>
            <a:pPr eaLnBrk="1" hangingPunct="1">
              <a:buFontTx/>
              <a:buAutoNum type="alphaUcPeriod"/>
            </a:pPr>
            <a:endParaRPr lang="en-US" sz="1200" dirty="0">
              <a:latin typeface="+mn-lt"/>
            </a:endParaRPr>
          </a:p>
          <a:p>
            <a:pPr eaLnBrk="1" hangingPunct="1">
              <a:buFontTx/>
              <a:buAutoNum type="alphaUcPeriod"/>
            </a:pPr>
            <a:r>
              <a:rPr lang="en-US" dirty="0">
                <a:latin typeface="+mn-lt"/>
              </a:rPr>
              <a:t>  The interactions holding the phospholipids together are very weak.</a:t>
            </a:r>
          </a:p>
          <a:p>
            <a:pPr eaLnBrk="1" hangingPunct="1">
              <a:buFontTx/>
              <a:buAutoNum type="alphaUcPeriod"/>
            </a:pPr>
            <a:endParaRPr lang="en-US" sz="1200" dirty="0">
              <a:latin typeface="+mn-lt"/>
            </a:endParaRPr>
          </a:p>
          <a:p>
            <a:pPr eaLnBrk="1" hangingPunct="1">
              <a:buFontTx/>
              <a:buAutoNum type="alphaUcPeriod"/>
            </a:pPr>
            <a:r>
              <a:rPr lang="en-US" dirty="0">
                <a:latin typeface="+mn-lt"/>
              </a:rPr>
              <a:t>  Lipid molecules change shape when subjected to pressure.</a:t>
            </a:r>
          </a:p>
          <a:p>
            <a:pPr eaLnBrk="1" hangingPunct="1">
              <a:buFontTx/>
              <a:buAutoNum type="alphaUcPeriod"/>
            </a:pPr>
            <a:endParaRPr lang="en-US" sz="1200" dirty="0">
              <a:latin typeface="+mn-lt"/>
            </a:endParaRPr>
          </a:p>
          <a:p>
            <a:pPr eaLnBrk="1" hangingPunct="1">
              <a:buFontTx/>
              <a:buAutoNum type="alphaUcPeriod"/>
            </a:pPr>
            <a:r>
              <a:rPr lang="en-US" dirty="0">
                <a:latin typeface="+mn-lt"/>
              </a:rPr>
              <a:t>  High pressure makes water more soluble in lipid.</a:t>
            </a:r>
          </a:p>
          <a:p>
            <a:pPr eaLnBrk="1" hangingPunct="1">
              <a:buFontTx/>
              <a:buAutoNum type="alphaUcPeriod"/>
            </a:pPr>
            <a:endParaRPr lang="en-US" sz="1200" dirty="0">
              <a:latin typeface="+mn-lt"/>
            </a:endParaRPr>
          </a:p>
          <a:p>
            <a:pPr eaLnBrk="1" hangingPunct="1">
              <a:buFontTx/>
              <a:buAutoNum type="alphaUcPeriod"/>
            </a:pPr>
            <a:r>
              <a:rPr lang="en-US" dirty="0">
                <a:latin typeface="+mn-lt"/>
              </a:rPr>
              <a:t>  High pressure makes lipids more soluble in water.</a:t>
            </a:r>
          </a:p>
        </p:txBody>
      </p:sp>
      <p:pic>
        <p:nvPicPr>
          <p:cNvPr id="70659" name="Picture 3" descr="Icon - Click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1588" y="120650"/>
            <a:ext cx="106838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0" name="Picture 4" descr="Icon - Discuss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063" y="117475"/>
            <a:ext cx="1068387"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2"/>
          <p:cNvSpPr txBox="1">
            <a:spLocks noChangeArrowheads="1"/>
          </p:cNvSpPr>
          <p:nvPr/>
        </p:nvSpPr>
        <p:spPr bwMode="auto">
          <a:xfrm>
            <a:off x="266700" y="233363"/>
            <a:ext cx="8410575" cy="275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dirty="0">
                <a:latin typeface="+mn-lt"/>
              </a:rPr>
              <a:t>For cells living in ‘natural water’ (lakes, oceans), the concentration of water is lower concentration inside the cell than it is outside the cell.  The diffusion of water across the cell membrane results in “osmotic pressure”.</a:t>
            </a:r>
          </a:p>
          <a:p>
            <a:pPr eaLnBrk="1" hangingPunct="1"/>
            <a:endParaRPr lang="en-US" dirty="0">
              <a:latin typeface="+mn-lt"/>
            </a:endParaRPr>
          </a:p>
          <a:p>
            <a:pPr eaLnBrk="1" hangingPunct="1"/>
            <a:r>
              <a:rPr lang="en-US" dirty="0">
                <a:latin typeface="+mn-lt"/>
              </a:rPr>
              <a:t>The cell membrane might be able to expand a little.  But then it will burst.</a:t>
            </a:r>
          </a:p>
        </p:txBody>
      </p:sp>
      <p:grpSp>
        <p:nvGrpSpPr>
          <p:cNvPr id="71683" name="Group 313"/>
          <p:cNvGrpSpPr>
            <a:grpSpLocks/>
          </p:cNvGrpSpPr>
          <p:nvPr/>
        </p:nvGrpSpPr>
        <p:grpSpPr bwMode="auto">
          <a:xfrm>
            <a:off x="838200" y="3479800"/>
            <a:ext cx="1295400" cy="1176338"/>
            <a:chOff x="1422" y="1764"/>
            <a:chExt cx="816" cy="741"/>
          </a:xfrm>
        </p:grpSpPr>
        <p:sp>
          <p:nvSpPr>
            <p:cNvPr id="71929" name="Oval 82"/>
            <p:cNvSpPr>
              <a:spLocks noChangeArrowheads="1"/>
            </p:cNvSpPr>
            <p:nvPr/>
          </p:nvSpPr>
          <p:spPr bwMode="auto">
            <a:xfrm>
              <a:off x="1905" y="2198"/>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30" name="Oval 83"/>
            <p:cNvSpPr>
              <a:spLocks noChangeArrowheads="1"/>
            </p:cNvSpPr>
            <p:nvPr/>
          </p:nvSpPr>
          <p:spPr bwMode="auto">
            <a:xfrm>
              <a:off x="1737" y="2198"/>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31" name="Oval 84"/>
            <p:cNvSpPr>
              <a:spLocks noChangeArrowheads="1"/>
            </p:cNvSpPr>
            <p:nvPr/>
          </p:nvSpPr>
          <p:spPr bwMode="auto">
            <a:xfrm>
              <a:off x="1821" y="2272"/>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32" name="Oval 85"/>
            <p:cNvSpPr>
              <a:spLocks noChangeArrowheads="1"/>
            </p:cNvSpPr>
            <p:nvPr/>
          </p:nvSpPr>
          <p:spPr bwMode="auto">
            <a:xfrm>
              <a:off x="1821" y="2124"/>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33" name="Oval 86"/>
            <p:cNvSpPr>
              <a:spLocks noChangeArrowheads="1"/>
            </p:cNvSpPr>
            <p:nvPr/>
          </p:nvSpPr>
          <p:spPr bwMode="auto">
            <a:xfrm>
              <a:off x="1880" y="2097"/>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34" name="Oval 87"/>
            <p:cNvSpPr>
              <a:spLocks noChangeArrowheads="1"/>
            </p:cNvSpPr>
            <p:nvPr/>
          </p:nvSpPr>
          <p:spPr bwMode="auto">
            <a:xfrm>
              <a:off x="1905" y="205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35" name="Oval 88"/>
            <p:cNvSpPr>
              <a:spLocks noChangeArrowheads="1"/>
            </p:cNvSpPr>
            <p:nvPr/>
          </p:nvSpPr>
          <p:spPr bwMode="auto">
            <a:xfrm>
              <a:off x="1595" y="2078"/>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36" name="Oval 89"/>
            <p:cNvSpPr>
              <a:spLocks noChangeArrowheads="1"/>
            </p:cNvSpPr>
            <p:nvPr/>
          </p:nvSpPr>
          <p:spPr bwMode="auto">
            <a:xfrm>
              <a:off x="1992" y="2272"/>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37" name="Oval 90"/>
            <p:cNvSpPr>
              <a:spLocks noChangeArrowheads="1"/>
            </p:cNvSpPr>
            <p:nvPr/>
          </p:nvSpPr>
          <p:spPr bwMode="auto">
            <a:xfrm>
              <a:off x="1992" y="2124"/>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38" name="Oval 91"/>
            <p:cNvSpPr>
              <a:spLocks noChangeArrowheads="1"/>
            </p:cNvSpPr>
            <p:nvPr/>
          </p:nvSpPr>
          <p:spPr bwMode="auto">
            <a:xfrm>
              <a:off x="2036" y="2053"/>
              <a:ext cx="87"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39" name="Oval 92"/>
            <p:cNvSpPr>
              <a:spLocks noChangeArrowheads="1"/>
            </p:cNvSpPr>
            <p:nvPr/>
          </p:nvSpPr>
          <p:spPr bwMode="auto">
            <a:xfrm>
              <a:off x="1982" y="1952"/>
              <a:ext cx="86"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40" name="Oval 93"/>
            <p:cNvSpPr>
              <a:spLocks noChangeArrowheads="1"/>
            </p:cNvSpPr>
            <p:nvPr/>
          </p:nvSpPr>
          <p:spPr bwMode="auto">
            <a:xfrm>
              <a:off x="1905" y="2053"/>
              <a:ext cx="87"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41" name="Oval 94"/>
            <p:cNvSpPr>
              <a:spLocks noChangeArrowheads="1"/>
            </p:cNvSpPr>
            <p:nvPr/>
          </p:nvSpPr>
          <p:spPr bwMode="auto">
            <a:xfrm>
              <a:off x="1991" y="2125"/>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42" name="Oval 95"/>
            <p:cNvSpPr>
              <a:spLocks noChangeArrowheads="1"/>
            </p:cNvSpPr>
            <p:nvPr/>
          </p:nvSpPr>
          <p:spPr bwMode="auto">
            <a:xfrm>
              <a:off x="2005" y="2009"/>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43" name="Oval 96"/>
            <p:cNvSpPr>
              <a:spLocks noChangeArrowheads="1"/>
            </p:cNvSpPr>
            <p:nvPr/>
          </p:nvSpPr>
          <p:spPr bwMode="auto">
            <a:xfrm>
              <a:off x="1810" y="1984"/>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44" name="Oval 97"/>
            <p:cNvSpPr>
              <a:spLocks noChangeArrowheads="1"/>
            </p:cNvSpPr>
            <p:nvPr/>
          </p:nvSpPr>
          <p:spPr bwMode="auto">
            <a:xfrm>
              <a:off x="1897" y="1984"/>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45" name="Oval 98"/>
            <p:cNvSpPr>
              <a:spLocks noChangeArrowheads="1"/>
            </p:cNvSpPr>
            <p:nvPr/>
          </p:nvSpPr>
          <p:spPr bwMode="auto">
            <a:xfrm>
              <a:off x="1641" y="1984"/>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46" name="Oval 99"/>
            <p:cNvSpPr>
              <a:spLocks noChangeArrowheads="1"/>
            </p:cNvSpPr>
            <p:nvPr/>
          </p:nvSpPr>
          <p:spPr bwMode="auto">
            <a:xfrm>
              <a:off x="1710" y="2024"/>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47" name="Oval 100"/>
            <p:cNvSpPr>
              <a:spLocks noChangeArrowheads="1"/>
            </p:cNvSpPr>
            <p:nvPr/>
          </p:nvSpPr>
          <p:spPr bwMode="auto">
            <a:xfrm>
              <a:off x="1726" y="1909"/>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48" name="Oval 101"/>
            <p:cNvSpPr>
              <a:spLocks noChangeArrowheads="1"/>
            </p:cNvSpPr>
            <p:nvPr/>
          </p:nvSpPr>
          <p:spPr bwMode="auto">
            <a:xfrm>
              <a:off x="2036" y="2124"/>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49" name="Oval 102"/>
            <p:cNvSpPr>
              <a:spLocks noChangeArrowheads="1"/>
            </p:cNvSpPr>
            <p:nvPr/>
          </p:nvSpPr>
          <p:spPr bwMode="auto">
            <a:xfrm>
              <a:off x="1545" y="1988"/>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50" name="Oval 103"/>
            <p:cNvSpPr>
              <a:spLocks noChangeArrowheads="1"/>
            </p:cNvSpPr>
            <p:nvPr/>
          </p:nvSpPr>
          <p:spPr bwMode="auto">
            <a:xfrm>
              <a:off x="1821" y="2125"/>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51" name="Oval 104"/>
            <p:cNvSpPr>
              <a:spLocks noChangeArrowheads="1"/>
            </p:cNvSpPr>
            <p:nvPr/>
          </p:nvSpPr>
          <p:spPr bwMode="auto">
            <a:xfrm>
              <a:off x="2036" y="2197"/>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52" name="Oval 105"/>
            <p:cNvSpPr>
              <a:spLocks noChangeArrowheads="1"/>
            </p:cNvSpPr>
            <p:nvPr/>
          </p:nvSpPr>
          <p:spPr bwMode="auto">
            <a:xfrm>
              <a:off x="1601" y="1878"/>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53" name="Oval 106"/>
            <p:cNvSpPr>
              <a:spLocks noChangeArrowheads="1"/>
            </p:cNvSpPr>
            <p:nvPr/>
          </p:nvSpPr>
          <p:spPr bwMode="auto">
            <a:xfrm>
              <a:off x="1819" y="2225"/>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54" name="Oval 107"/>
            <p:cNvSpPr>
              <a:spLocks noChangeArrowheads="1"/>
            </p:cNvSpPr>
            <p:nvPr/>
          </p:nvSpPr>
          <p:spPr bwMode="auto">
            <a:xfrm>
              <a:off x="2036" y="2306"/>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55" name="Oval 108"/>
            <p:cNvSpPr>
              <a:spLocks noChangeArrowheads="1"/>
            </p:cNvSpPr>
            <p:nvPr/>
          </p:nvSpPr>
          <p:spPr bwMode="auto">
            <a:xfrm>
              <a:off x="1655" y="2232"/>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56" name="Oval 109"/>
            <p:cNvSpPr>
              <a:spLocks noChangeArrowheads="1"/>
            </p:cNvSpPr>
            <p:nvPr/>
          </p:nvSpPr>
          <p:spPr bwMode="auto">
            <a:xfrm>
              <a:off x="1581" y="1933"/>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57" name="Oval 110"/>
            <p:cNvSpPr>
              <a:spLocks noChangeArrowheads="1"/>
            </p:cNvSpPr>
            <p:nvPr/>
          </p:nvSpPr>
          <p:spPr bwMode="auto">
            <a:xfrm>
              <a:off x="2064" y="2208"/>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58" name="Oval 111"/>
            <p:cNvSpPr>
              <a:spLocks noChangeArrowheads="1"/>
            </p:cNvSpPr>
            <p:nvPr/>
          </p:nvSpPr>
          <p:spPr bwMode="auto">
            <a:xfrm>
              <a:off x="1600" y="2320"/>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59" name="Oval 112"/>
            <p:cNvSpPr>
              <a:spLocks noChangeArrowheads="1"/>
            </p:cNvSpPr>
            <p:nvPr/>
          </p:nvSpPr>
          <p:spPr bwMode="auto">
            <a:xfrm>
              <a:off x="1709" y="1824"/>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60" name="Oval 113"/>
            <p:cNvSpPr>
              <a:spLocks noChangeArrowheads="1"/>
            </p:cNvSpPr>
            <p:nvPr/>
          </p:nvSpPr>
          <p:spPr bwMode="auto">
            <a:xfrm>
              <a:off x="1920" y="2352"/>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61" name="Oval 114"/>
            <p:cNvSpPr>
              <a:spLocks noChangeArrowheads="1"/>
            </p:cNvSpPr>
            <p:nvPr/>
          </p:nvSpPr>
          <p:spPr bwMode="auto">
            <a:xfrm>
              <a:off x="1819" y="1842"/>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62" name="Oval 115"/>
            <p:cNvSpPr>
              <a:spLocks noChangeArrowheads="1"/>
            </p:cNvSpPr>
            <p:nvPr/>
          </p:nvSpPr>
          <p:spPr bwMode="auto">
            <a:xfrm>
              <a:off x="1709" y="1952"/>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63" name="Oval 116"/>
            <p:cNvSpPr>
              <a:spLocks noChangeArrowheads="1"/>
            </p:cNvSpPr>
            <p:nvPr/>
          </p:nvSpPr>
          <p:spPr bwMode="auto">
            <a:xfrm>
              <a:off x="1655" y="2116"/>
              <a:ext cx="87"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64" name="Oval 117"/>
            <p:cNvSpPr>
              <a:spLocks noChangeArrowheads="1"/>
            </p:cNvSpPr>
            <p:nvPr/>
          </p:nvSpPr>
          <p:spPr bwMode="auto">
            <a:xfrm>
              <a:off x="1966" y="2246"/>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65" name="Oval 118"/>
            <p:cNvSpPr>
              <a:spLocks noChangeArrowheads="1"/>
            </p:cNvSpPr>
            <p:nvPr/>
          </p:nvSpPr>
          <p:spPr bwMode="auto">
            <a:xfrm>
              <a:off x="1545" y="2261"/>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66" name="Oval 119"/>
            <p:cNvSpPr>
              <a:spLocks noChangeArrowheads="1"/>
            </p:cNvSpPr>
            <p:nvPr/>
          </p:nvSpPr>
          <p:spPr bwMode="auto">
            <a:xfrm>
              <a:off x="1753" y="2415"/>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67" name="Oval 120"/>
            <p:cNvSpPr>
              <a:spLocks noChangeArrowheads="1"/>
            </p:cNvSpPr>
            <p:nvPr/>
          </p:nvSpPr>
          <p:spPr bwMode="auto">
            <a:xfrm>
              <a:off x="1773" y="2313"/>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68" name="Oval 121"/>
            <p:cNvSpPr>
              <a:spLocks noChangeArrowheads="1"/>
            </p:cNvSpPr>
            <p:nvPr/>
          </p:nvSpPr>
          <p:spPr bwMode="auto">
            <a:xfrm>
              <a:off x="1630" y="2361"/>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69" name="Oval 122"/>
            <p:cNvSpPr>
              <a:spLocks noChangeArrowheads="1"/>
            </p:cNvSpPr>
            <p:nvPr/>
          </p:nvSpPr>
          <p:spPr bwMode="auto">
            <a:xfrm>
              <a:off x="1566" y="2209"/>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70" name="Oval 123"/>
            <p:cNvSpPr>
              <a:spLocks noChangeArrowheads="1"/>
            </p:cNvSpPr>
            <p:nvPr/>
          </p:nvSpPr>
          <p:spPr bwMode="auto">
            <a:xfrm>
              <a:off x="1824" y="2352"/>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71" name="Oval 124"/>
            <p:cNvSpPr>
              <a:spLocks noChangeArrowheads="1"/>
            </p:cNvSpPr>
            <p:nvPr/>
          </p:nvSpPr>
          <p:spPr bwMode="auto">
            <a:xfrm>
              <a:off x="1872" y="2382"/>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72" name="Oval 125"/>
            <p:cNvSpPr>
              <a:spLocks noChangeArrowheads="1"/>
            </p:cNvSpPr>
            <p:nvPr/>
          </p:nvSpPr>
          <p:spPr bwMode="auto">
            <a:xfrm>
              <a:off x="1533" y="2292"/>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73" name="Oval 126"/>
            <p:cNvSpPr>
              <a:spLocks noChangeArrowheads="1"/>
            </p:cNvSpPr>
            <p:nvPr/>
          </p:nvSpPr>
          <p:spPr bwMode="auto">
            <a:xfrm>
              <a:off x="1723" y="2304"/>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74" name="Oval 127"/>
            <p:cNvSpPr>
              <a:spLocks noChangeArrowheads="1"/>
            </p:cNvSpPr>
            <p:nvPr/>
          </p:nvSpPr>
          <p:spPr bwMode="auto">
            <a:xfrm>
              <a:off x="1630" y="2287"/>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75" name="Oval 128"/>
            <p:cNvSpPr>
              <a:spLocks noChangeArrowheads="1"/>
            </p:cNvSpPr>
            <p:nvPr/>
          </p:nvSpPr>
          <p:spPr bwMode="auto">
            <a:xfrm>
              <a:off x="1819" y="1897"/>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76" name="Oval 129"/>
            <p:cNvSpPr>
              <a:spLocks noChangeArrowheads="1"/>
            </p:cNvSpPr>
            <p:nvPr/>
          </p:nvSpPr>
          <p:spPr bwMode="auto">
            <a:xfrm>
              <a:off x="1536" y="2130"/>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77" name="Oval 130"/>
            <p:cNvSpPr>
              <a:spLocks noChangeArrowheads="1"/>
            </p:cNvSpPr>
            <p:nvPr/>
          </p:nvSpPr>
          <p:spPr bwMode="auto">
            <a:xfrm>
              <a:off x="1928" y="2116"/>
              <a:ext cx="86"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78" name="Oval 131"/>
            <p:cNvSpPr>
              <a:spLocks noChangeArrowheads="1"/>
            </p:cNvSpPr>
            <p:nvPr/>
          </p:nvSpPr>
          <p:spPr bwMode="auto">
            <a:xfrm>
              <a:off x="1524" y="1902"/>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79" name="Oval 132"/>
            <p:cNvSpPr>
              <a:spLocks noChangeArrowheads="1"/>
            </p:cNvSpPr>
            <p:nvPr/>
          </p:nvSpPr>
          <p:spPr bwMode="auto">
            <a:xfrm>
              <a:off x="1464" y="1998"/>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80" name="Oval 133"/>
            <p:cNvSpPr>
              <a:spLocks noChangeArrowheads="1"/>
            </p:cNvSpPr>
            <p:nvPr/>
          </p:nvSpPr>
          <p:spPr bwMode="auto">
            <a:xfrm>
              <a:off x="2005" y="2009"/>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81" name="Oval 134"/>
            <p:cNvSpPr>
              <a:spLocks noChangeArrowheads="1"/>
            </p:cNvSpPr>
            <p:nvPr/>
          </p:nvSpPr>
          <p:spPr bwMode="auto">
            <a:xfrm>
              <a:off x="1733" y="2116"/>
              <a:ext cx="86"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82" name="Oval 135"/>
            <p:cNvSpPr>
              <a:spLocks noChangeArrowheads="1"/>
            </p:cNvSpPr>
            <p:nvPr/>
          </p:nvSpPr>
          <p:spPr bwMode="auto">
            <a:xfrm>
              <a:off x="1545" y="2042"/>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83" name="Oval 136"/>
            <p:cNvSpPr>
              <a:spLocks noChangeArrowheads="1"/>
            </p:cNvSpPr>
            <p:nvPr/>
          </p:nvSpPr>
          <p:spPr bwMode="auto">
            <a:xfrm>
              <a:off x="1764" y="2042"/>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84" name="Oval 137"/>
            <p:cNvSpPr>
              <a:spLocks noChangeArrowheads="1"/>
            </p:cNvSpPr>
            <p:nvPr/>
          </p:nvSpPr>
          <p:spPr bwMode="auto">
            <a:xfrm>
              <a:off x="1982" y="1824"/>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85" name="Oval 138"/>
            <p:cNvSpPr>
              <a:spLocks noChangeArrowheads="1"/>
            </p:cNvSpPr>
            <p:nvPr/>
          </p:nvSpPr>
          <p:spPr bwMode="auto">
            <a:xfrm>
              <a:off x="2016" y="1872"/>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86" name="Oval 139"/>
            <p:cNvSpPr>
              <a:spLocks noChangeArrowheads="1"/>
            </p:cNvSpPr>
            <p:nvPr/>
          </p:nvSpPr>
          <p:spPr bwMode="auto">
            <a:xfrm>
              <a:off x="1734" y="1782"/>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87" name="Oval 140"/>
            <p:cNvSpPr>
              <a:spLocks noChangeArrowheads="1"/>
            </p:cNvSpPr>
            <p:nvPr/>
          </p:nvSpPr>
          <p:spPr bwMode="auto">
            <a:xfrm>
              <a:off x="1920" y="1863"/>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88" name="Oval 141"/>
            <p:cNvSpPr>
              <a:spLocks noChangeArrowheads="1"/>
            </p:cNvSpPr>
            <p:nvPr/>
          </p:nvSpPr>
          <p:spPr bwMode="auto">
            <a:xfrm>
              <a:off x="2064" y="1968"/>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89" name="Oval 142"/>
            <p:cNvSpPr>
              <a:spLocks noChangeArrowheads="1"/>
            </p:cNvSpPr>
            <p:nvPr/>
          </p:nvSpPr>
          <p:spPr bwMode="auto">
            <a:xfrm>
              <a:off x="1626" y="1818"/>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90" name="Oval 143"/>
            <p:cNvSpPr>
              <a:spLocks noChangeArrowheads="1"/>
            </p:cNvSpPr>
            <p:nvPr/>
          </p:nvSpPr>
          <p:spPr bwMode="auto">
            <a:xfrm>
              <a:off x="2112" y="2064"/>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91" name="Oval 144"/>
            <p:cNvSpPr>
              <a:spLocks noChangeArrowheads="1"/>
            </p:cNvSpPr>
            <p:nvPr/>
          </p:nvSpPr>
          <p:spPr bwMode="auto">
            <a:xfrm>
              <a:off x="1851" y="1933"/>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92" name="Oval 145"/>
            <p:cNvSpPr>
              <a:spLocks noChangeArrowheads="1"/>
            </p:cNvSpPr>
            <p:nvPr/>
          </p:nvSpPr>
          <p:spPr bwMode="auto">
            <a:xfrm>
              <a:off x="1440" y="2112"/>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93" name="Oval 154"/>
            <p:cNvSpPr>
              <a:spLocks noChangeArrowheads="1"/>
            </p:cNvSpPr>
            <p:nvPr/>
          </p:nvSpPr>
          <p:spPr bwMode="auto">
            <a:xfrm>
              <a:off x="1422" y="1764"/>
              <a:ext cx="816" cy="741"/>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1994" name="Oval 155"/>
            <p:cNvSpPr>
              <a:spLocks noChangeArrowheads="1"/>
            </p:cNvSpPr>
            <p:nvPr/>
          </p:nvSpPr>
          <p:spPr bwMode="auto">
            <a:xfrm>
              <a:off x="1470" y="2202"/>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95" name="Oval 156"/>
            <p:cNvSpPr>
              <a:spLocks noChangeArrowheads="1"/>
            </p:cNvSpPr>
            <p:nvPr/>
          </p:nvSpPr>
          <p:spPr bwMode="auto">
            <a:xfrm>
              <a:off x="1680" y="2375"/>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96" name="Oval 157"/>
            <p:cNvSpPr>
              <a:spLocks noChangeArrowheads="1"/>
            </p:cNvSpPr>
            <p:nvPr/>
          </p:nvSpPr>
          <p:spPr bwMode="auto">
            <a:xfrm>
              <a:off x="2112" y="2160"/>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97" name="Oval 158"/>
            <p:cNvSpPr>
              <a:spLocks noChangeArrowheads="1"/>
            </p:cNvSpPr>
            <p:nvPr/>
          </p:nvSpPr>
          <p:spPr bwMode="auto">
            <a:xfrm>
              <a:off x="1824" y="1776"/>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grpSp>
      <p:grpSp>
        <p:nvGrpSpPr>
          <p:cNvPr id="71684" name="Group 314"/>
          <p:cNvGrpSpPr>
            <a:grpSpLocks/>
          </p:cNvGrpSpPr>
          <p:nvPr/>
        </p:nvGrpSpPr>
        <p:grpSpPr bwMode="auto">
          <a:xfrm>
            <a:off x="2743200" y="3327400"/>
            <a:ext cx="1524000" cy="1447800"/>
            <a:chOff x="2622" y="1680"/>
            <a:chExt cx="960" cy="912"/>
          </a:xfrm>
        </p:grpSpPr>
        <p:sp>
          <p:nvSpPr>
            <p:cNvPr id="71860" name="Oval 159"/>
            <p:cNvSpPr>
              <a:spLocks noChangeArrowheads="1"/>
            </p:cNvSpPr>
            <p:nvPr/>
          </p:nvSpPr>
          <p:spPr bwMode="auto">
            <a:xfrm>
              <a:off x="3171" y="221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61" name="Oval 160"/>
            <p:cNvSpPr>
              <a:spLocks noChangeArrowheads="1"/>
            </p:cNvSpPr>
            <p:nvPr/>
          </p:nvSpPr>
          <p:spPr bwMode="auto">
            <a:xfrm>
              <a:off x="3003" y="221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62" name="Oval 161"/>
            <p:cNvSpPr>
              <a:spLocks noChangeArrowheads="1"/>
            </p:cNvSpPr>
            <p:nvPr/>
          </p:nvSpPr>
          <p:spPr bwMode="auto">
            <a:xfrm>
              <a:off x="3087" y="2284"/>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63" name="Oval 162"/>
            <p:cNvSpPr>
              <a:spLocks noChangeArrowheads="1"/>
            </p:cNvSpPr>
            <p:nvPr/>
          </p:nvSpPr>
          <p:spPr bwMode="auto">
            <a:xfrm>
              <a:off x="3087" y="2136"/>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64" name="Oval 163"/>
            <p:cNvSpPr>
              <a:spLocks noChangeArrowheads="1"/>
            </p:cNvSpPr>
            <p:nvPr/>
          </p:nvSpPr>
          <p:spPr bwMode="auto">
            <a:xfrm>
              <a:off x="3146" y="2109"/>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65" name="Oval 164"/>
            <p:cNvSpPr>
              <a:spLocks noChangeArrowheads="1"/>
            </p:cNvSpPr>
            <p:nvPr/>
          </p:nvSpPr>
          <p:spPr bwMode="auto">
            <a:xfrm>
              <a:off x="3171" y="2062"/>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66" name="Oval 165"/>
            <p:cNvSpPr>
              <a:spLocks noChangeArrowheads="1"/>
            </p:cNvSpPr>
            <p:nvPr/>
          </p:nvSpPr>
          <p:spPr bwMode="auto">
            <a:xfrm>
              <a:off x="2861" y="209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67" name="Oval 166"/>
            <p:cNvSpPr>
              <a:spLocks noChangeArrowheads="1"/>
            </p:cNvSpPr>
            <p:nvPr/>
          </p:nvSpPr>
          <p:spPr bwMode="auto">
            <a:xfrm>
              <a:off x="3258" y="2284"/>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68" name="Oval 167"/>
            <p:cNvSpPr>
              <a:spLocks noChangeArrowheads="1"/>
            </p:cNvSpPr>
            <p:nvPr/>
          </p:nvSpPr>
          <p:spPr bwMode="auto">
            <a:xfrm>
              <a:off x="3258" y="2136"/>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69" name="Oval 168"/>
            <p:cNvSpPr>
              <a:spLocks noChangeArrowheads="1"/>
            </p:cNvSpPr>
            <p:nvPr/>
          </p:nvSpPr>
          <p:spPr bwMode="auto">
            <a:xfrm>
              <a:off x="3302" y="2065"/>
              <a:ext cx="87"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70" name="Oval 169"/>
            <p:cNvSpPr>
              <a:spLocks noChangeArrowheads="1"/>
            </p:cNvSpPr>
            <p:nvPr/>
          </p:nvSpPr>
          <p:spPr bwMode="auto">
            <a:xfrm>
              <a:off x="3248" y="1964"/>
              <a:ext cx="86"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71" name="Oval 170"/>
            <p:cNvSpPr>
              <a:spLocks noChangeArrowheads="1"/>
            </p:cNvSpPr>
            <p:nvPr/>
          </p:nvSpPr>
          <p:spPr bwMode="auto">
            <a:xfrm>
              <a:off x="3171" y="2065"/>
              <a:ext cx="87"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72" name="Oval 171"/>
            <p:cNvSpPr>
              <a:spLocks noChangeArrowheads="1"/>
            </p:cNvSpPr>
            <p:nvPr/>
          </p:nvSpPr>
          <p:spPr bwMode="auto">
            <a:xfrm>
              <a:off x="3257" y="2137"/>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73" name="Oval 172"/>
            <p:cNvSpPr>
              <a:spLocks noChangeArrowheads="1"/>
            </p:cNvSpPr>
            <p:nvPr/>
          </p:nvSpPr>
          <p:spPr bwMode="auto">
            <a:xfrm>
              <a:off x="3271" y="2021"/>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74" name="Oval 173"/>
            <p:cNvSpPr>
              <a:spLocks noChangeArrowheads="1"/>
            </p:cNvSpPr>
            <p:nvPr/>
          </p:nvSpPr>
          <p:spPr bwMode="auto">
            <a:xfrm>
              <a:off x="3076" y="1996"/>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75" name="Oval 174"/>
            <p:cNvSpPr>
              <a:spLocks noChangeArrowheads="1"/>
            </p:cNvSpPr>
            <p:nvPr/>
          </p:nvSpPr>
          <p:spPr bwMode="auto">
            <a:xfrm>
              <a:off x="3199" y="1900"/>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76" name="Oval 175"/>
            <p:cNvSpPr>
              <a:spLocks noChangeArrowheads="1"/>
            </p:cNvSpPr>
            <p:nvPr/>
          </p:nvSpPr>
          <p:spPr bwMode="auto">
            <a:xfrm>
              <a:off x="2907" y="1996"/>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77" name="Oval 176"/>
            <p:cNvSpPr>
              <a:spLocks noChangeArrowheads="1"/>
            </p:cNvSpPr>
            <p:nvPr/>
          </p:nvSpPr>
          <p:spPr bwMode="auto">
            <a:xfrm>
              <a:off x="2976" y="2036"/>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78" name="Oval 177"/>
            <p:cNvSpPr>
              <a:spLocks noChangeArrowheads="1"/>
            </p:cNvSpPr>
            <p:nvPr/>
          </p:nvSpPr>
          <p:spPr bwMode="auto">
            <a:xfrm>
              <a:off x="2992" y="1921"/>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79" name="Oval 178"/>
            <p:cNvSpPr>
              <a:spLocks noChangeArrowheads="1"/>
            </p:cNvSpPr>
            <p:nvPr/>
          </p:nvSpPr>
          <p:spPr bwMode="auto">
            <a:xfrm>
              <a:off x="3302" y="2136"/>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80" name="Oval 179"/>
            <p:cNvSpPr>
              <a:spLocks noChangeArrowheads="1"/>
            </p:cNvSpPr>
            <p:nvPr/>
          </p:nvSpPr>
          <p:spPr bwMode="auto">
            <a:xfrm>
              <a:off x="2811" y="2000"/>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81" name="Oval 180"/>
            <p:cNvSpPr>
              <a:spLocks noChangeArrowheads="1"/>
            </p:cNvSpPr>
            <p:nvPr/>
          </p:nvSpPr>
          <p:spPr bwMode="auto">
            <a:xfrm>
              <a:off x="3087" y="2137"/>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82" name="Oval 181"/>
            <p:cNvSpPr>
              <a:spLocks noChangeArrowheads="1"/>
            </p:cNvSpPr>
            <p:nvPr/>
          </p:nvSpPr>
          <p:spPr bwMode="auto">
            <a:xfrm>
              <a:off x="3302" y="2209"/>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83" name="Oval 182"/>
            <p:cNvSpPr>
              <a:spLocks noChangeArrowheads="1"/>
            </p:cNvSpPr>
            <p:nvPr/>
          </p:nvSpPr>
          <p:spPr bwMode="auto">
            <a:xfrm>
              <a:off x="2867" y="1890"/>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84" name="Oval 183"/>
            <p:cNvSpPr>
              <a:spLocks noChangeArrowheads="1"/>
            </p:cNvSpPr>
            <p:nvPr/>
          </p:nvSpPr>
          <p:spPr bwMode="auto">
            <a:xfrm>
              <a:off x="3418" y="2237"/>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85" name="Oval 184"/>
            <p:cNvSpPr>
              <a:spLocks noChangeArrowheads="1"/>
            </p:cNvSpPr>
            <p:nvPr/>
          </p:nvSpPr>
          <p:spPr bwMode="auto">
            <a:xfrm>
              <a:off x="3360" y="2304"/>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86" name="Oval 185"/>
            <p:cNvSpPr>
              <a:spLocks noChangeArrowheads="1"/>
            </p:cNvSpPr>
            <p:nvPr/>
          </p:nvSpPr>
          <p:spPr bwMode="auto">
            <a:xfrm>
              <a:off x="2921" y="2244"/>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87" name="Oval 186"/>
            <p:cNvSpPr>
              <a:spLocks noChangeArrowheads="1"/>
            </p:cNvSpPr>
            <p:nvPr/>
          </p:nvSpPr>
          <p:spPr bwMode="auto">
            <a:xfrm>
              <a:off x="2784" y="1824"/>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88" name="Oval 187"/>
            <p:cNvSpPr>
              <a:spLocks noChangeArrowheads="1"/>
            </p:cNvSpPr>
            <p:nvPr/>
          </p:nvSpPr>
          <p:spPr bwMode="auto">
            <a:xfrm>
              <a:off x="3456" y="1968"/>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89" name="Oval 188"/>
            <p:cNvSpPr>
              <a:spLocks noChangeArrowheads="1"/>
            </p:cNvSpPr>
            <p:nvPr/>
          </p:nvSpPr>
          <p:spPr bwMode="auto">
            <a:xfrm>
              <a:off x="2866" y="2332"/>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90" name="Oval 189"/>
            <p:cNvSpPr>
              <a:spLocks noChangeArrowheads="1"/>
            </p:cNvSpPr>
            <p:nvPr/>
          </p:nvSpPr>
          <p:spPr bwMode="auto">
            <a:xfrm>
              <a:off x="2975" y="1836"/>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91" name="Oval 190"/>
            <p:cNvSpPr>
              <a:spLocks noChangeArrowheads="1"/>
            </p:cNvSpPr>
            <p:nvPr/>
          </p:nvSpPr>
          <p:spPr bwMode="auto">
            <a:xfrm>
              <a:off x="3186" y="2364"/>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92" name="Oval 191"/>
            <p:cNvSpPr>
              <a:spLocks noChangeArrowheads="1"/>
            </p:cNvSpPr>
            <p:nvPr/>
          </p:nvSpPr>
          <p:spPr bwMode="auto">
            <a:xfrm>
              <a:off x="3085" y="1854"/>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93" name="Oval 192"/>
            <p:cNvSpPr>
              <a:spLocks noChangeArrowheads="1"/>
            </p:cNvSpPr>
            <p:nvPr/>
          </p:nvSpPr>
          <p:spPr bwMode="auto">
            <a:xfrm>
              <a:off x="3274" y="1776"/>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94" name="Oval 193"/>
            <p:cNvSpPr>
              <a:spLocks noChangeArrowheads="1"/>
            </p:cNvSpPr>
            <p:nvPr/>
          </p:nvSpPr>
          <p:spPr bwMode="auto">
            <a:xfrm>
              <a:off x="2921" y="2128"/>
              <a:ext cx="87"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95" name="Oval 194"/>
            <p:cNvSpPr>
              <a:spLocks noChangeArrowheads="1"/>
            </p:cNvSpPr>
            <p:nvPr/>
          </p:nvSpPr>
          <p:spPr bwMode="auto">
            <a:xfrm>
              <a:off x="3322" y="2374"/>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96" name="Oval 195"/>
            <p:cNvSpPr>
              <a:spLocks noChangeArrowheads="1"/>
            </p:cNvSpPr>
            <p:nvPr/>
          </p:nvSpPr>
          <p:spPr bwMode="auto">
            <a:xfrm>
              <a:off x="2739" y="2273"/>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97" name="Oval 196"/>
            <p:cNvSpPr>
              <a:spLocks noChangeArrowheads="1"/>
            </p:cNvSpPr>
            <p:nvPr/>
          </p:nvSpPr>
          <p:spPr bwMode="auto">
            <a:xfrm>
              <a:off x="3019" y="2427"/>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98" name="Oval 197"/>
            <p:cNvSpPr>
              <a:spLocks noChangeArrowheads="1"/>
            </p:cNvSpPr>
            <p:nvPr/>
          </p:nvSpPr>
          <p:spPr bwMode="auto">
            <a:xfrm>
              <a:off x="3039" y="2325"/>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99" name="Oval 198"/>
            <p:cNvSpPr>
              <a:spLocks noChangeArrowheads="1"/>
            </p:cNvSpPr>
            <p:nvPr/>
          </p:nvSpPr>
          <p:spPr bwMode="auto">
            <a:xfrm>
              <a:off x="2944" y="2355"/>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00" name="Oval 199"/>
            <p:cNvSpPr>
              <a:spLocks noChangeArrowheads="1"/>
            </p:cNvSpPr>
            <p:nvPr/>
          </p:nvSpPr>
          <p:spPr bwMode="auto">
            <a:xfrm>
              <a:off x="2832" y="2221"/>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01" name="Oval 200"/>
            <p:cNvSpPr>
              <a:spLocks noChangeArrowheads="1"/>
            </p:cNvSpPr>
            <p:nvPr/>
          </p:nvSpPr>
          <p:spPr bwMode="auto">
            <a:xfrm>
              <a:off x="3090" y="2364"/>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02" name="Oval 201"/>
            <p:cNvSpPr>
              <a:spLocks noChangeArrowheads="1"/>
            </p:cNvSpPr>
            <p:nvPr/>
          </p:nvSpPr>
          <p:spPr bwMode="auto">
            <a:xfrm>
              <a:off x="3138" y="2394"/>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03" name="Oval 202"/>
            <p:cNvSpPr>
              <a:spLocks noChangeArrowheads="1"/>
            </p:cNvSpPr>
            <p:nvPr/>
          </p:nvSpPr>
          <p:spPr bwMode="auto">
            <a:xfrm>
              <a:off x="2736" y="2375"/>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04" name="Oval 203"/>
            <p:cNvSpPr>
              <a:spLocks noChangeArrowheads="1"/>
            </p:cNvSpPr>
            <p:nvPr/>
          </p:nvSpPr>
          <p:spPr bwMode="auto">
            <a:xfrm>
              <a:off x="3177" y="2471"/>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05" name="Oval 204"/>
            <p:cNvSpPr>
              <a:spLocks noChangeArrowheads="1"/>
            </p:cNvSpPr>
            <p:nvPr/>
          </p:nvSpPr>
          <p:spPr bwMode="auto">
            <a:xfrm>
              <a:off x="2832" y="2448"/>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06" name="Oval 205"/>
            <p:cNvSpPr>
              <a:spLocks noChangeArrowheads="1"/>
            </p:cNvSpPr>
            <p:nvPr/>
          </p:nvSpPr>
          <p:spPr bwMode="auto">
            <a:xfrm>
              <a:off x="3085" y="1909"/>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07" name="Oval 206"/>
            <p:cNvSpPr>
              <a:spLocks noChangeArrowheads="1"/>
            </p:cNvSpPr>
            <p:nvPr/>
          </p:nvSpPr>
          <p:spPr bwMode="auto">
            <a:xfrm>
              <a:off x="2802" y="2142"/>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08" name="Oval 207"/>
            <p:cNvSpPr>
              <a:spLocks noChangeArrowheads="1"/>
            </p:cNvSpPr>
            <p:nvPr/>
          </p:nvSpPr>
          <p:spPr bwMode="auto">
            <a:xfrm>
              <a:off x="3466" y="2128"/>
              <a:ext cx="86"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09" name="Oval 208"/>
            <p:cNvSpPr>
              <a:spLocks noChangeArrowheads="1"/>
            </p:cNvSpPr>
            <p:nvPr/>
          </p:nvSpPr>
          <p:spPr bwMode="auto">
            <a:xfrm>
              <a:off x="2790" y="1914"/>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10" name="Oval 209"/>
            <p:cNvSpPr>
              <a:spLocks noChangeArrowheads="1"/>
            </p:cNvSpPr>
            <p:nvPr/>
          </p:nvSpPr>
          <p:spPr bwMode="auto">
            <a:xfrm>
              <a:off x="2730" y="201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11" name="Oval 210"/>
            <p:cNvSpPr>
              <a:spLocks noChangeArrowheads="1"/>
            </p:cNvSpPr>
            <p:nvPr/>
          </p:nvSpPr>
          <p:spPr bwMode="auto">
            <a:xfrm>
              <a:off x="2665" y="2171"/>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12" name="Oval 211"/>
            <p:cNvSpPr>
              <a:spLocks noChangeArrowheads="1"/>
            </p:cNvSpPr>
            <p:nvPr/>
          </p:nvSpPr>
          <p:spPr bwMode="auto">
            <a:xfrm>
              <a:off x="2999" y="2128"/>
              <a:ext cx="86"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13" name="Oval 212"/>
            <p:cNvSpPr>
              <a:spLocks noChangeArrowheads="1"/>
            </p:cNvSpPr>
            <p:nvPr/>
          </p:nvSpPr>
          <p:spPr bwMode="auto">
            <a:xfrm>
              <a:off x="2688" y="2054"/>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14" name="Oval 213"/>
            <p:cNvSpPr>
              <a:spLocks noChangeArrowheads="1"/>
            </p:cNvSpPr>
            <p:nvPr/>
          </p:nvSpPr>
          <p:spPr bwMode="auto">
            <a:xfrm>
              <a:off x="2706" y="1932"/>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15" name="Oval 214"/>
            <p:cNvSpPr>
              <a:spLocks noChangeArrowheads="1"/>
            </p:cNvSpPr>
            <p:nvPr/>
          </p:nvSpPr>
          <p:spPr bwMode="auto">
            <a:xfrm>
              <a:off x="3248" y="1836"/>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16" name="Oval 215"/>
            <p:cNvSpPr>
              <a:spLocks noChangeArrowheads="1"/>
            </p:cNvSpPr>
            <p:nvPr/>
          </p:nvSpPr>
          <p:spPr bwMode="auto">
            <a:xfrm>
              <a:off x="3369" y="1884"/>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17" name="Oval 216"/>
            <p:cNvSpPr>
              <a:spLocks noChangeArrowheads="1"/>
            </p:cNvSpPr>
            <p:nvPr/>
          </p:nvSpPr>
          <p:spPr bwMode="auto">
            <a:xfrm>
              <a:off x="3000" y="1728"/>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18" name="Oval 217"/>
            <p:cNvSpPr>
              <a:spLocks noChangeArrowheads="1"/>
            </p:cNvSpPr>
            <p:nvPr/>
          </p:nvSpPr>
          <p:spPr bwMode="auto">
            <a:xfrm>
              <a:off x="3186" y="1728"/>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19" name="Oval 218"/>
            <p:cNvSpPr>
              <a:spLocks noChangeArrowheads="1"/>
            </p:cNvSpPr>
            <p:nvPr/>
          </p:nvSpPr>
          <p:spPr bwMode="auto">
            <a:xfrm>
              <a:off x="3330" y="1980"/>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20" name="Oval 219"/>
            <p:cNvSpPr>
              <a:spLocks noChangeArrowheads="1"/>
            </p:cNvSpPr>
            <p:nvPr/>
          </p:nvSpPr>
          <p:spPr bwMode="auto">
            <a:xfrm>
              <a:off x="2892" y="1776"/>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21" name="Oval 220"/>
            <p:cNvSpPr>
              <a:spLocks noChangeArrowheads="1"/>
            </p:cNvSpPr>
            <p:nvPr/>
          </p:nvSpPr>
          <p:spPr bwMode="auto">
            <a:xfrm>
              <a:off x="3378" y="2076"/>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22" name="Oval 221"/>
            <p:cNvSpPr>
              <a:spLocks noChangeArrowheads="1"/>
            </p:cNvSpPr>
            <p:nvPr/>
          </p:nvSpPr>
          <p:spPr bwMode="auto">
            <a:xfrm>
              <a:off x="3117" y="1872"/>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23" name="Oval 222"/>
            <p:cNvSpPr>
              <a:spLocks noChangeArrowheads="1"/>
            </p:cNvSpPr>
            <p:nvPr/>
          </p:nvSpPr>
          <p:spPr bwMode="auto">
            <a:xfrm>
              <a:off x="2706" y="2124"/>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24" name="Oval 223"/>
            <p:cNvSpPr>
              <a:spLocks noChangeArrowheads="1"/>
            </p:cNvSpPr>
            <p:nvPr/>
          </p:nvSpPr>
          <p:spPr bwMode="auto">
            <a:xfrm>
              <a:off x="2622" y="1680"/>
              <a:ext cx="960" cy="912"/>
            </a:xfrm>
            <a:prstGeom prst="ellipse">
              <a:avLst/>
            </a:pr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1925" name="Oval 224"/>
            <p:cNvSpPr>
              <a:spLocks noChangeArrowheads="1"/>
            </p:cNvSpPr>
            <p:nvPr/>
          </p:nvSpPr>
          <p:spPr bwMode="auto">
            <a:xfrm>
              <a:off x="2736" y="2214"/>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26" name="Oval 225"/>
            <p:cNvSpPr>
              <a:spLocks noChangeArrowheads="1"/>
            </p:cNvSpPr>
            <p:nvPr/>
          </p:nvSpPr>
          <p:spPr bwMode="auto">
            <a:xfrm>
              <a:off x="2946" y="2471"/>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27" name="Oval 226"/>
            <p:cNvSpPr>
              <a:spLocks noChangeArrowheads="1"/>
            </p:cNvSpPr>
            <p:nvPr/>
          </p:nvSpPr>
          <p:spPr bwMode="auto">
            <a:xfrm>
              <a:off x="3378" y="2172"/>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928" name="Oval 227"/>
            <p:cNvSpPr>
              <a:spLocks noChangeArrowheads="1"/>
            </p:cNvSpPr>
            <p:nvPr/>
          </p:nvSpPr>
          <p:spPr bwMode="auto">
            <a:xfrm>
              <a:off x="3090" y="1788"/>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grpSp>
      <p:grpSp>
        <p:nvGrpSpPr>
          <p:cNvPr id="71685" name="Group 315"/>
          <p:cNvGrpSpPr>
            <a:grpSpLocks/>
          </p:cNvGrpSpPr>
          <p:nvPr/>
        </p:nvGrpSpPr>
        <p:grpSpPr bwMode="auto">
          <a:xfrm>
            <a:off x="4800600" y="2794000"/>
            <a:ext cx="3032125" cy="2097088"/>
            <a:chOff x="2496" y="1776"/>
            <a:chExt cx="1910" cy="1321"/>
          </a:xfrm>
        </p:grpSpPr>
        <p:grpSp>
          <p:nvGrpSpPr>
            <p:cNvPr id="71782" name="Group 238"/>
            <p:cNvGrpSpPr>
              <a:grpSpLocks/>
            </p:cNvGrpSpPr>
            <p:nvPr/>
          </p:nvGrpSpPr>
          <p:grpSpPr bwMode="auto">
            <a:xfrm rot="-530509">
              <a:off x="2976" y="1968"/>
              <a:ext cx="912" cy="354"/>
              <a:chOff x="2442" y="1038"/>
              <a:chExt cx="1014" cy="546"/>
            </a:xfrm>
          </p:grpSpPr>
          <p:sp>
            <p:nvSpPr>
              <p:cNvPr id="71856" name="Arc 229"/>
              <p:cNvSpPr>
                <a:spLocks/>
              </p:cNvSpPr>
              <p:nvPr/>
            </p:nvSpPr>
            <p:spPr bwMode="auto">
              <a:xfrm rot="1777076">
                <a:off x="2442" y="1200"/>
                <a:ext cx="150" cy="336"/>
              </a:xfrm>
              <a:custGeom>
                <a:avLst/>
                <a:gdLst>
                  <a:gd name="T0" fmla="*/ 0 w 24655"/>
                  <a:gd name="T1" fmla="*/ 0 h 43200"/>
                  <a:gd name="T2" fmla="*/ 0 w 24655"/>
                  <a:gd name="T3" fmla="*/ 0 h 43200"/>
                  <a:gd name="T4" fmla="*/ 0 w 24655"/>
                  <a:gd name="T5" fmla="*/ 0 h 43200"/>
                  <a:gd name="T6" fmla="*/ 0 60000 65536"/>
                  <a:gd name="T7" fmla="*/ 0 60000 65536"/>
                  <a:gd name="T8" fmla="*/ 0 60000 65536"/>
                  <a:gd name="T9" fmla="*/ 0 w 24655"/>
                  <a:gd name="T10" fmla="*/ 0 h 43200"/>
                  <a:gd name="T11" fmla="*/ 24655 w 24655"/>
                  <a:gd name="T12" fmla="*/ 43200 h 43200"/>
                </a:gdLst>
                <a:ahLst/>
                <a:cxnLst>
                  <a:cxn ang="T6">
                    <a:pos x="T0" y="T1"/>
                  </a:cxn>
                  <a:cxn ang="T7">
                    <a:pos x="T2" y="T3"/>
                  </a:cxn>
                  <a:cxn ang="T8">
                    <a:pos x="T4" y="T5"/>
                  </a:cxn>
                </a:cxnLst>
                <a:rect l="T9" t="T10" r="T11" b="T12"/>
                <a:pathLst>
                  <a:path w="24655" h="43200" fill="none" extrusionOk="0">
                    <a:moveTo>
                      <a:pt x="3054" y="0"/>
                    </a:moveTo>
                    <a:cubicBezTo>
                      <a:pt x="14984" y="0"/>
                      <a:pt x="24655" y="9670"/>
                      <a:pt x="24655" y="21600"/>
                    </a:cubicBezTo>
                    <a:cubicBezTo>
                      <a:pt x="24655" y="33529"/>
                      <a:pt x="14984" y="43200"/>
                      <a:pt x="3055" y="43200"/>
                    </a:cubicBezTo>
                    <a:cubicBezTo>
                      <a:pt x="2032" y="43200"/>
                      <a:pt x="1011" y="43127"/>
                      <a:pt x="0" y="42982"/>
                    </a:cubicBezTo>
                  </a:path>
                  <a:path w="24655" h="43200" stroke="0" extrusionOk="0">
                    <a:moveTo>
                      <a:pt x="3054" y="0"/>
                    </a:moveTo>
                    <a:cubicBezTo>
                      <a:pt x="14984" y="0"/>
                      <a:pt x="24655" y="9670"/>
                      <a:pt x="24655" y="21600"/>
                    </a:cubicBezTo>
                    <a:cubicBezTo>
                      <a:pt x="24655" y="33529"/>
                      <a:pt x="14984" y="43200"/>
                      <a:pt x="3055" y="43200"/>
                    </a:cubicBezTo>
                    <a:cubicBezTo>
                      <a:pt x="2032" y="43200"/>
                      <a:pt x="1011" y="43127"/>
                      <a:pt x="0" y="42982"/>
                    </a:cubicBezTo>
                    <a:lnTo>
                      <a:pt x="3055" y="21600"/>
                    </a:lnTo>
                    <a:lnTo>
                      <a:pt x="3054"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sp>
            <p:nvSpPr>
              <p:cNvPr id="71857" name="Arc 235"/>
              <p:cNvSpPr>
                <a:spLocks/>
              </p:cNvSpPr>
              <p:nvPr/>
            </p:nvSpPr>
            <p:spPr bwMode="auto">
              <a:xfrm rot="3361860">
                <a:off x="2733" y="960"/>
                <a:ext cx="150" cy="336"/>
              </a:xfrm>
              <a:custGeom>
                <a:avLst/>
                <a:gdLst>
                  <a:gd name="T0" fmla="*/ 0 w 24655"/>
                  <a:gd name="T1" fmla="*/ 0 h 43200"/>
                  <a:gd name="T2" fmla="*/ 0 w 24655"/>
                  <a:gd name="T3" fmla="*/ 0 h 43200"/>
                  <a:gd name="T4" fmla="*/ 0 w 24655"/>
                  <a:gd name="T5" fmla="*/ 0 h 43200"/>
                  <a:gd name="T6" fmla="*/ 0 60000 65536"/>
                  <a:gd name="T7" fmla="*/ 0 60000 65536"/>
                  <a:gd name="T8" fmla="*/ 0 60000 65536"/>
                  <a:gd name="T9" fmla="*/ 0 w 24655"/>
                  <a:gd name="T10" fmla="*/ 0 h 43200"/>
                  <a:gd name="T11" fmla="*/ 24655 w 24655"/>
                  <a:gd name="T12" fmla="*/ 43200 h 43200"/>
                </a:gdLst>
                <a:ahLst/>
                <a:cxnLst>
                  <a:cxn ang="T6">
                    <a:pos x="T0" y="T1"/>
                  </a:cxn>
                  <a:cxn ang="T7">
                    <a:pos x="T2" y="T3"/>
                  </a:cxn>
                  <a:cxn ang="T8">
                    <a:pos x="T4" y="T5"/>
                  </a:cxn>
                </a:cxnLst>
                <a:rect l="T9" t="T10" r="T11" b="T12"/>
                <a:pathLst>
                  <a:path w="24655" h="43200" fill="none" extrusionOk="0">
                    <a:moveTo>
                      <a:pt x="3054" y="0"/>
                    </a:moveTo>
                    <a:cubicBezTo>
                      <a:pt x="14984" y="0"/>
                      <a:pt x="24655" y="9670"/>
                      <a:pt x="24655" y="21600"/>
                    </a:cubicBezTo>
                    <a:cubicBezTo>
                      <a:pt x="24655" y="33529"/>
                      <a:pt x="14984" y="43200"/>
                      <a:pt x="3055" y="43200"/>
                    </a:cubicBezTo>
                    <a:cubicBezTo>
                      <a:pt x="2032" y="43200"/>
                      <a:pt x="1011" y="43127"/>
                      <a:pt x="0" y="42982"/>
                    </a:cubicBezTo>
                  </a:path>
                  <a:path w="24655" h="43200" stroke="0" extrusionOk="0">
                    <a:moveTo>
                      <a:pt x="3054" y="0"/>
                    </a:moveTo>
                    <a:cubicBezTo>
                      <a:pt x="14984" y="0"/>
                      <a:pt x="24655" y="9670"/>
                      <a:pt x="24655" y="21600"/>
                    </a:cubicBezTo>
                    <a:cubicBezTo>
                      <a:pt x="24655" y="33529"/>
                      <a:pt x="14984" y="43200"/>
                      <a:pt x="3055" y="43200"/>
                    </a:cubicBezTo>
                    <a:cubicBezTo>
                      <a:pt x="2032" y="43200"/>
                      <a:pt x="1011" y="43127"/>
                      <a:pt x="0" y="42982"/>
                    </a:cubicBezTo>
                    <a:lnTo>
                      <a:pt x="3055" y="21600"/>
                    </a:lnTo>
                    <a:lnTo>
                      <a:pt x="3054"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vert="eaVert" wrap="none" anchor="ctr"/>
              <a:lstStyle/>
              <a:p>
                <a:endParaRPr lang="en-CA"/>
              </a:p>
            </p:txBody>
          </p:sp>
          <p:sp>
            <p:nvSpPr>
              <p:cNvPr id="71858" name="Arc 236"/>
              <p:cNvSpPr>
                <a:spLocks/>
              </p:cNvSpPr>
              <p:nvPr/>
            </p:nvSpPr>
            <p:spPr bwMode="auto">
              <a:xfrm rot="18238140" flipH="1">
                <a:off x="3051" y="945"/>
                <a:ext cx="150" cy="336"/>
              </a:xfrm>
              <a:custGeom>
                <a:avLst/>
                <a:gdLst>
                  <a:gd name="T0" fmla="*/ 0 w 24655"/>
                  <a:gd name="T1" fmla="*/ 0 h 43200"/>
                  <a:gd name="T2" fmla="*/ 0 w 24655"/>
                  <a:gd name="T3" fmla="*/ 0 h 43200"/>
                  <a:gd name="T4" fmla="*/ 0 w 24655"/>
                  <a:gd name="T5" fmla="*/ 0 h 43200"/>
                  <a:gd name="T6" fmla="*/ 0 60000 65536"/>
                  <a:gd name="T7" fmla="*/ 0 60000 65536"/>
                  <a:gd name="T8" fmla="*/ 0 60000 65536"/>
                  <a:gd name="T9" fmla="*/ 0 w 24655"/>
                  <a:gd name="T10" fmla="*/ 0 h 43200"/>
                  <a:gd name="T11" fmla="*/ 24655 w 24655"/>
                  <a:gd name="T12" fmla="*/ 43200 h 43200"/>
                </a:gdLst>
                <a:ahLst/>
                <a:cxnLst>
                  <a:cxn ang="T6">
                    <a:pos x="T0" y="T1"/>
                  </a:cxn>
                  <a:cxn ang="T7">
                    <a:pos x="T2" y="T3"/>
                  </a:cxn>
                  <a:cxn ang="T8">
                    <a:pos x="T4" y="T5"/>
                  </a:cxn>
                </a:cxnLst>
                <a:rect l="T9" t="T10" r="T11" b="T12"/>
                <a:pathLst>
                  <a:path w="24655" h="43200" fill="none" extrusionOk="0">
                    <a:moveTo>
                      <a:pt x="3054" y="0"/>
                    </a:moveTo>
                    <a:cubicBezTo>
                      <a:pt x="14984" y="0"/>
                      <a:pt x="24655" y="9670"/>
                      <a:pt x="24655" y="21600"/>
                    </a:cubicBezTo>
                    <a:cubicBezTo>
                      <a:pt x="24655" y="33529"/>
                      <a:pt x="14984" y="43200"/>
                      <a:pt x="3055" y="43200"/>
                    </a:cubicBezTo>
                    <a:cubicBezTo>
                      <a:pt x="2032" y="43200"/>
                      <a:pt x="1011" y="43127"/>
                      <a:pt x="0" y="42982"/>
                    </a:cubicBezTo>
                  </a:path>
                  <a:path w="24655" h="43200" stroke="0" extrusionOk="0">
                    <a:moveTo>
                      <a:pt x="3054" y="0"/>
                    </a:moveTo>
                    <a:cubicBezTo>
                      <a:pt x="14984" y="0"/>
                      <a:pt x="24655" y="9670"/>
                      <a:pt x="24655" y="21600"/>
                    </a:cubicBezTo>
                    <a:cubicBezTo>
                      <a:pt x="24655" y="33529"/>
                      <a:pt x="14984" y="43200"/>
                      <a:pt x="3055" y="43200"/>
                    </a:cubicBezTo>
                    <a:cubicBezTo>
                      <a:pt x="2032" y="43200"/>
                      <a:pt x="1011" y="43127"/>
                      <a:pt x="0" y="42982"/>
                    </a:cubicBezTo>
                    <a:lnTo>
                      <a:pt x="3055" y="21600"/>
                    </a:lnTo>
                    <a:lnTo>
                      <a:pt x="3054"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p>
                <a:endParaRPr lang="en-CA"/>
              </a:p>
            </p:txBody>
          </p:sp>
          <p:sp>
            <p:nvSpPr>
              <p:cNvPr id="71859" name="Arc 237"/>
              <p:cNvSpPr>
                <a:spLocks/>
              </p:cNvSpPr>
              <p:nvPr/>
            </p:nvSpPr>
            <p:spPr bwMode="auto">
              <a:xfrm rot="-1524269" flipH="1" flipV="1">
                <a:off x="3306" y="1248"/>
                <a:ext cx="150" cy="336"/>
              </a:xfrm>
              <a:custGeom>
                <a:avLst/>
                <a:gdLst>
                  <a:gd name="T0" fmla="*/ 0 w 24655"/>
                  <a:gd name="T1" fmla="*/ 0 h 43200"/>
                  <a:gd name="T2" fmla="*/ 0 w 24655"/>
                  <a:gd name="T3" fmla="*/ 0 h 43200"/>
                  <a:gd name="T4" fmla="*/ 0 w 24655"/>
                  <a:gd name="T5" fmla="*/ 0 h 43200"/>
                  <a:gd name="T6" fmla="*/ 0 60000 65536"/>
                  <a:gd name="T7" fmla="*/ 0 60000 65536"/>
                  <a:gd name="T8" fmla="*/ 0 60000 65536"/>
                  <a:gd name="T9" fmla="*/ 0 w 24655"/>
                  <a:gd name="T10" fmla="*/ 0 h 43200"/>
                  <a:gd name="T11" fmla="*/ 24655 w 24655"/>
                  <a:gd name="T12" fmla="*/ 43200 h 43200"/>
                </a:gdLst>
                <a:ahLst/>
                <a:cxnLst>
                  <a:cxn ang="T6">
                    <a:pos x="T0" y="T1"/>
                  </a:cxn>
                  <a:cxn ang="T7">
                    <a:pos x="T2" y="T3"/>
                  </a:cxn>
                  <a:cxn ang="T8">
                    <a:pos x="T4" y="T5"/>
                  </a:cxn>
                </a:cxnLst>
                <a:rect l="T9" t="T10" r="T11" b="T12"/>
                <a:pathLst>
                  <a:path w="24655" h="43200" fill="none" extrusionOk="0">
                    <a:moveTo>
                      <a:pt x="3054" y="0"/>
                    </a:moveTo>
                    <a:cubicBezTo>
                      <a:pt x="14984" y="0"/>
                      <a:pt x="24655" y="9670"/>
                      <a:pt x="24655" y="21600"/>
                    </a:cubicBezTo>
                    <a:cubicBezTo>
                      <a:pt x="24655" y="33529"/>
                      <a:pt x="14984" y="43200"/>
                      <a:pt x="3055" y="43200"/>
                    </a:cubicBezTo>
                    <a:cubicBezTo>
                      <a:pt x="2032" y="43200"/>
                      <a:pt x="1011" y="43127"/>
                      <a:pt x="0" y="42982"/>
                    </a:cubicBezTo>
                  </a:path>
                  <a:path w="24655" h="43200" stroke="0" extrusionOk="0">
                    <a:moveTo>
                      <a:pt x="3054" y="0"/>
                    </a:moveTo>
                    <a:cubicBezTo>
                      <a:pt x="14984" y="0"/>
                      <a:pt x="24655" y="9670"/>
                      <a:pt x="24655" y="21600"/>
                    </a:cubicBezTo>
                    <a:cubicBezTo>
                      <a:pt x="24655" y="33529"/>
                      <a:pt x="14984" y="43200"/>
                      <a:pt x="3055" y="43200"/>
                    </a:cubicBezTo>
                    <a:cubicBezTo>
                      <a:pt x="2032" y="43200"/>
                      <a:pt x="1011" y="43127"/>
                      <a:pt x="0" y="42982"/>
                    </a:cubicBezTo>
                    <a:lnTo>
                      <a:pt x="3055" y="21600"/>
                    </a:lnTo>
                    <a:lnTo>
                      <a:pt x="3054"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wrap="none" anchor="ctr"/>
              <a:lstStyle/>
              <a:p>
                <a:endParaRPr lang="en-CA"/>
              </a:p>
            </p:txBody>
          </p:sp>
        </p:grpSp>
        <p:grpSp>
          <p:nvGrpSpPr>
            <p:cNvPr id="71783" name="Group 239"/>
            <p:cNvGrpSpPr>
              <a:grpSpLocks/>
            </p:cNvGrpSpPr>
            <p:nvPr/>
          </p:nvGrpSpPr>
          <p:grpSpPr bwMode="auto">
            <a:xfrm flipV="1">
              <a:off x="3064" y="2457"/>
              <a:ext cx="883" cy="372"/>
              <a:chOff x="2442" y="1038"/>
              <a:chExt cx="1014" cy="546"/>
            </a:xfrm>
          </p:grpSpPr>
          <p:sp>
            <p:nvSpPr>
              <p:cNvPr id="71852" name="Arc 240"/>
              <p:cNvSpPr>
                <a:spLocks/>
              </p:cNvSpPr>
              <p:nvPr/>
            </p:nvSpPr>
            <p:spPr bwMode="auto">
              <a:xfrm rot="1777076">
                <a:off x="2442" y="1200"/>
                <a:ext cx="150" cy="336"/>
              </a:xfrm>
              <a:custGeom>
                <a:avLst/>
                <a:gdLst>
                  <a:gd name="T0" fmla="*/ 0 w 24655"/>
                  <a:gd name="T1" fmla="*/ 0 h 43200"/>
                  <a:gd name="T2" fmla="*/ 0 w 24655"/>
                  <a:gd name="T3" fmla="*/ 0 h 43200"/>
                  <a:gd name="T4" fmla="*/ 0 w 24655"/>
                  <a:gd name="T5" fmla="*/ 0 h 43200"/>
                  <a:gd name="T6" fmla="*/ 0 60000 65536"/>
                  <a:gd name="T7" fmla="*/ 0 60000 65536"/>
                  <a:gd name="T8" fmla="*/ 0 60000 65536"/>
                  <a:gd name="T9" fmla="*/ 0 w 24655"/>
                  <a:gd name="T10" fmla="*/ 0 h 43200"/>
                  <a:gd name="T11" fmla="*/ 24655 w 24655"/>
                  <a:gd name="T12" fmla="*/ 43200 h 43200"/>
                </a:gdLst>
                <a:ahLst/>
                <a:cxnLst>
                  <a:cxn ang="T6">
                    <a:pos x="T0" y="T1"/>
                  </a:cxn>
                  <a:cxn ang="T7">
                    <a:pos x="T2" y="T3"/>
                  </a:cxn>
                  <a:cxn ang="T8">
                    <a:pos x="T4" y="T5"/>
                  </a:cxn>
                </a:cxnLst>
                <a:rect l="T9" t="T10" r="T11" b="T12"/>
                <a:pathLst>
                  <a:path w="24655" h="43200" fill="none" extrusionOk="0">
                    <a:moveTo>
                      <a:pt x="3054" y="0"/>
                    </a:moveTo>
                    <a:cubicBezTo>
                      <a:pt x="14984" y="0"/>
                      <a:pt x="24655" y="9670"/>
                      <a:pt x="24655" y="21600"/>
                    </a:cubicBezTo>
                    <a:cubicBezTo>
                      <a:pt x="24655" y="33529"/>
                      <a:pt x="14984" y="43200"/>
                      <a:pt x="3055" y="43200"/>
                    </a:cubicBezTo>
                    <a:cubicBezTo>
                      <a:pt x="2032" y="43200"/>
                      <a:pt x="1011" y="43127"/>
                      <a:pt x="0" y="42982"/>
                    </a:cubicBezTo>
                  </a:path>
                  <a:path w="24655" h="43200" stroke="0" extrusionOk="0">
                    <a:moveTo>
                      <a:pt x="3054" y="0"/>
                    </a:moveTo>
                    <a:cubicBezTo>
                      <a:pt x="14984" y="0"/>
                      <a:pt x="24655" y="9670"/>
                      <a:pt x="24655" y="21600"/>
                    </a:cubicBezTo>
                    <a:cubicBezTo>
                      <a:pt x="24655" y="33529"/>
                      <a:pt x="14984" y="43200"/>
                      <a:pt x="3055" y="43200"/>
                    </a:cubicBezTo>
                    <a:cubicBezTo>
                      <a:pt x="2032" y="43200"/>
                      <a:pt x="1011" y="43127"/>
                      <a:pt x="0" y="42982"/>
                    </a:cubicBezTo>
                    <a:lnTo>
                      <a:pt x="3055" y="21600"/>
                    </a:lnTo>
                    <a:lnTo>
                      <a:pt x="3054"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wrap="none" anchor="ctr"/>
              <a:lstStyle/>
              <a:p>
                <a:endParaRPr lang="en-CA"/>
              </a:p>
            </p:txBody>
          </p:sp>
          <p:sp>
            <p:nvSpPr>
              <p:cNvPr id="71853" name="Arc 241"/>
              <p:cNvSpPr>
                <a:spLocks/>
              </p:cNvSpPr>
              <p:nvPr/>
            </p:nvSpPr>
            <p:spPr bwMode="auto">
              <a:xfrm rot="3361860">
                <a:off x="2733" y="960"/>
                <a:ext cx="150" cy="336"/>
              </a:xfrm>
              <a:custGeom>
                <a:avLst/>
                <a:gdLst>
                  <a:gd name="T0" fmla="*/ 0 w 24655"/>
                  <a:gd name="T1" fmla="*/ 0 h 43200"/>
                  <a:gd name="T2" fmla="*/ 0 w 24655"/>
                  <a:gd name="T3" fmla="*/ 0 h 43200"/>
                  <a:gd name="T4" fmla="*/ 0 w 24655"/>
                  <a:gd name="T5" fmla="*/ 0 h 43200"/>
                  <a:gd name="T6" fmla="*/ 0 60000 65536"/>
                  <a:gd name="T7" fmla="*/ 0 60000 65536"/>
                  <a:gd name="T8" fmla="*/ 0 60000 65536"/>
                  <a:gd name="T9" fmla="*/ 0 w 24655"/>
                  <a:gd name="T10" fmla="*/ 0 h 43200"/>
                  <a:gd name="T11" fmla="*/ 24655 w 24655"/>
                  <a:gd name="T12" fmla="*/ 43200 h 43200"/>
                </a:gdLst>
                <a:ahLst/>
                <a:cxnLst>
                  <a:cxn ang="T6">
                    <a:pos x="T0" y="T1"/>
                  </a:cxn>
                  <a:cxn ang="T7">
                    <a:pos x="T2" y="T3"/>
                  </a:cxn>
                  <a:cxn ang="T8">
                    <a:pos x="T4" y="T5"/>
                  </a:cxn>
                </a:cxnLst>
                <a:rect l="T9" t="T10" r="T11" b="T12"/>
                <a:pathLst>
                  <a:path w="24655" h="43200" fill="none" extrusionOk="0">
                    <a:moveTo>
                      <a:pt x="3054" y="0"/>
                    </a:moveTo>
                    <a:cubicBezTo>
                      <a:pt x="14984" y="0"/>
                      <a:pt x="24655" y="9670"/>
                      <a:pt x="24655" y="21600"/>
                    </a:cubicBezTo>
                    <a:cubicBezTo>
                      <a:pt x="24655" y="33529"/>
                      <a:pt x="14984" y="43200"/>
                      <a:pt x="3055" y="43200"/>
                    </a:cubicBezTo>
                    <a:cubicBezTo>
                      <a:pt x="2032" y="43200"/>
                      <a:pt x="1011" y="43127"/>
                      <a:pt x="0" y="42982"/>
                    </a:cubicBezTo>
                  </a:path>
                  <a:path w="24655" h="43200" stroke="0" extrusionOk="0">
                    <a:moveTo>
                      <a:pt x="3054" y="0"/>
                    </a:moveTo>
                    <a:cubicBezTo>
                      <a:pt x="14984" y="0"/>
                      <a:pt x="24655" y="9670"/>
                      <a:pt x="24655" y="21600"/>
                    </a:cubicBezTo>
                    <a:cubicBezTo>
                      <a:pt x="24655" y="33529"/>
                      <a:pt x="14984" y="43200"/>
                      <a:pt x="3055" y="43200"/>
                    </a:cubicBezTo>
                    <a:cubicBezTo>
                      <a:pt x="2032" y="43200"/>
                      <a:pt x="1011" y="43127"/>
                      <a:pt x="0" y="42982"/>
                    </a:cubicBezTo>
                    <a:lnTo>
                      <a:pt x="3055" y="21600"/>
                    </a:lnTo>
                    <a:lnTo>
                      <a:pt x="3054"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vert="eaVert" wrap="none" anchor="ctr"/>
              <a:lstStyle/>
              <a:p>
                <a:endParaRPr lang="en-CA"/>
              </a:p>
            </p:txBody>
          </p:sp>
          <p:sp>
            <p:nvSpPr>
              <p:cNvPr id="71854" name="Arc 242"/>
              <p:cNvSpPr>
                <a:spLocks/>
              </p:cNvSpPr>
              <p:nvPr/>
            </p:nvSpPr>
            <p:spPr bwMode="auto">
              <a:xfrm rot="18238140" flipH="1">
                <a:off x="3051" y="945"/>
                <a:ext cx="150" cy="336"/>
              </a:xfrm>
              <a:custGeom>
                <a:avLst/>
                <a:gdLst>
                  <a:gd name="T0" fmla="*/ 0 w 24655"/>
                  <a:gd name="T1" fmla="*/ 0 h 43200"/>
                  <a:gd name="T2" fmla="*/ 0 w 24655"/>
                  <a:gd name="T3" fmla="*/ 0 h 43200"/>
                  <a:gd name="T4" fmla="*/ 0 w 24655"/>
                  <a:gd name="T5" fmla="*/ 0 h 43200"/>
                  <a:gd name="T6" fmla="*/ 0 60000 65536"/>
                  <a:gd name="T7" fmla="*/ 0 60000 65536"/>
                  <a:gd name="T8" fmla="*/ 0 60000 65536"/>
                  <a:gd name="T9" fmla="*/ 0 w 24655"/>
                  <a:gd name="T10" fmla="*/ 0 h 43200"/>
                  <a:gd name="T11" fmla="*/ 24655 w 24655"/>
                  <a:gd name="T12" fmla="*/ 43200 h 43200"/>
                </a:gdLst>
                <a:ahLst/>
                <a:cxnLst>
                  <a:cxn ang="T6">
                    <a:pos x="T0" y="T1"/>
                  </a:cxn>
                  <a:cxn ang="T7">
                    <a:pos x="T2" y="T3"/>
                  </a:cxn>
                  <a:cxn ang="T8">
                    <a:pos x="T4" y="T5"/>
                  </a:cxn>
                </a:cxnLst>
                <a:rect l="T9" t="T10" r="T11" b="T12"/>
                <a:pathLst>
                  <a:path w="24655" h="43200" fill="none" extrusionOk="0">
                    <a:moveTo>
                      <a:pt x="3054" y="0"/>
                    </a:moveTo>
                    <a:cubicBezTo>
                      <a:pt x="14984" y="0"/>
                      <a:pt x="24655" y="9670"/>
                      <a:pt x="24655" y="21600"/>
                    </a:cubicBezTo>
                    <a:cubicBezTo>
                      <a:pt x="24655" y="33529"/>
                      <a:pt x="14984" y="43200"/>
                      <a:pt x="3055" y="43200"/>
                    </a:cubicBezTo>
                    <a:cubicBezTo>
                      <a:pt x="2032" y="43200"/>
                      <a:pt x="1011" y="43127"/>
                      <a:pt x="0" y="42982"/>
                    </a:cubicBezTo>
                  </a:path>
                  <a:path w="24655" h="43200" stroke="0" extrusionOk="0">
                    <a:moveTo>
                      <a:pt x="3054" y="0"/>
                    </a:moveTo>
                    <a:cubicBezTo>
                      <a:pt x="14984" y="0"/>
                      <a:pt x="24655" y="9670"/>
                      <a:pt x="24655" y="21600"/>
                    </a:cubicBezTo>
                    <a:cubicBezTo>
                      <a:pt x="24655" y="33529"/>
                      <a:pt x="14984" y="43200"/>
                      <a:pt x="3055" y="43200"/>
                    </a:cubicBezTo>
                    <a:cubicBezTo>
                      <a:pt x="2032" y="43200"/>
                      <a:pt x="1011" y="43127"/>
                      <a:pt x="0" y="42982"/>
                    </a:cubicBezTo>
                    <a:lnTo>
                      <a:pt x="3055" y="21600"/>
                    </a:lnTo>
                    <a:lnTo>
                      <a:pt x="3054"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p>
                <a:endParaRPr lang="en-CA"/>
              </a:p>
            </p:txBody>
          </p:sp>
          <p:sp>
            <p:nvSpPr>
              <p:cNvPr id="71855" name="Arc 243"/>
              <p:cNvSpPr>
                <a:spLocks/>
              </p:cNvSpPr>
              <p:nvPr/>
            </p:nvSpPr>
            <p:spPr bwMode="auto">
              <a:xfrm rot="-1524269" flipH="1" flipV="1">
                <a:off x="3306" y="1248"/>
                <a:ext cx="150" cy="336"/>
              </a:xfrm>
              <a:custGeom>
                <a:avLst/>
                <a:gdLst>
                  <a:gd name="T0" fmla="*/ 0 w 24655"/>
                  <a:gd name="T1" fmla="*/ 0 h 43200"/>
                  <a:gd name="T2" fmla="*/ 0 w 24655"/>
                  <a:gd name="T3" fmla="*/ 0 h 43200"/>
                  <a:gd name="T4" fmla="*/ 0 w 24655"/>
                  <a:gd name="T5" fmla="*/ 0 h 43200"/>
                  <a:gd name="T6" fmla="*/ 0 60000 65536"/>
                  <a:gd name="T7" fmla="*/ 0 60000 65536"/>
                  <a:gd name="T8" fmla="*/ 0 60000 65536"/>
                  <a:gd name="T9" fmla="*/ 0 w 24655"/>
                  <a:gd name="T10" fmla="*/ 0 h 43200"/>
                  <a:gd name="T11" fmla="*/ 24655 w 24655"/>
                  <a:gd name="T12" fmla="*/ 43200 h 43200"/>
                </a:gdLst>
                <a:ahLst/>
                <a:cxnLst>
                  <a:cxn ang="T6">
                    <a:pos x="T0" y="T1"/>
                  </a:cxn>
                  <a:cxn ang="T7">
                    <a:pos x="T2" y="T3"/>
                  </a:cxn>
                  <a:cxn ang="T8">
                    <a:pos x="T4" y="T5"/>
                  </a:cxn>
                </a:cxnLst>
                <a:rect l="T9" t="T10" r="T11" b="T12"/>
                <a:pathLst>
                  <a:path w="24655" h="43200" fill="none" extrusionOk="0">
                    <a:moveTo>
                      <a:pt x="3054" y="0"/>
                    </a:moveTo>
                    <a:cubicBezTo>
                      <a:pt x="14984" y="0"/>
                      <a:pt x="24655" y="9670"/>
                      <a:pt x="24655" y="21600"/>
                    </a:cubicBezTo>
                    <a:cubicBezTo>
                      <a:pt x="24655" y="33529"/>
                      <a:pt x="14984" y="43200"/>
                      <a:pt x="3055" y="43200"/>
                    </a:cubicBezTo>
                    <a:cubicBezTo>
                      <a:pt x="2032" y="43200"/>
                      <a:pt x="1011" y="43127"/>
                      <a:pt x="0" y="42982"/>
                    </a:cubicBezTo>
                  </a:path>
                  <a:path w="24655" h="43200" stroke="0" extrusionOk="0">
                    <a:moveTo>
                      <a:pt x="3054" y="0"/>
                    </a:moveTo>
                    <a:cubicBezTo>
                      <a:pt x="14984" y="0"/>
                      <a:pt x="24655" y="9670"/>
                      <a:pt x="24655" y="21600"/>
                    </a:cubicBezTo>
                    <a:cubicBezTo>
                      <a:pt x="24655" y="33529"/>
                      <a:pt x="14984" y="43200"/>
                      <a:pt x="3055" y="43200"/>
                    </a:cubicBezTo>
                    <a:cubicBezTo>
                      <a:pt x="2032" y="43200"/>
                      <a:pt x="1011" y="43127"/>
                      <a:pt x="0" y="42982"/>
                    </a:cubicBezTo>
                    <a:lnTo>
                      <a:pt x="3055" y="21600"/>
                    </a:lnTo>
                    <a:lnTo>
                      <a:pt x="3054"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CA"/>
              </a:p>
            </p:txBody>
          </p:sp>
        </p:grpSp>
        <p:sp>
          <p:nvSpPr>
            <p:cNvPr id="71784" name="Oval 244"/>
            <p:cNvSpPr>
              <a:spLocks noChangeArrowheads="1"/>
            </p:cNvSpPr>
            <p:nvPr/>
          </p:nvSpPr>
          <p:spPr bwMode="auto">
            <a:xfrm>
              <a:off x="3603" y="245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85" name="Oval 245"/>
            <p:cNvSpPr>
              <a:spLocks noChangeArrowheads="1"/>
            </p:cNvSpPr>
            <p:nvPr/>
          </p:nvSpPr>
          <p:spPr bwMode="auto">
            <a:xfrm>
              <a:off x="3435" y="245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86" name="Oval 246"/>
            <p:cNvSpPr>
              <a:spLocks noChangeArrowheads="1"/>
            </p:cNvSpPr>
            <p:nvPr/>
          </p:nvSpPr>
          <p:spPr bwMode="auto">
            <a:xfrm>
              <a:off x="3519" y="2524"/>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87" name="Oval 247"/>
            <p:cNvSpPr>
              <a:spLocks noChangeArrowheads="1"/>
            </p:cNvSpPr>
            <p:nvPr/>
          </p:nvSpPr>
          <p:spPr bwMode="auto">
            <a:xfrm>
              <a:off x="3519" y="2376"/>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88" name="Oval 248"/>
            <p:cNvSpPr>
              <a:spLocks noChangeArrowheads="1"/>
            </p:cNvSpPr>
            <p:nvPr/>
          </p:nvSpPr>
          <p:spPr bwMode="auto">
            <a:xfrm>
              <a:off x="3504" y="2304"/>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89" name="Oval 249"/>
            <p:cNvSpPr>
              <a:spLocks noChangeArrowheads="1"/>
            </p:cNvSpPr>
            <p:nvPr/>
          </p:nvSpPr>
          <p:spPr bwMode="auto">
            <a:xfrm>
              <a:off x="3603" y="2302"/>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90" name="Oval 250"/>
            <p:cNvSpPr>
              <a:spLocks noChangeArrowheads="1"/>
            </p:cNvSpPr>
            <p:nvPr/>
          </p:nvSpPr>
          <p:spPr bwMode="auto">
            <a:xfrm>
              <a:off x="3293" y="233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91" name="Oval 251"/>
            <p:cNvSpPr>
              <a:spLocks noChangeArrowheads="1"/>
            </p:cNvSpPr>
            <p:nvPr/>
          </p:nvSpPr>
          <p:spPr bwMode="auto">
            <a:xfrm>
              <a:off x="3690" y="2524"/>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92" name="Oval 252"/>
            <p:cNvSpPr>
              <a:spLocks noChangeArrowheads="1"/>
            </p:cNvSpPr>
            <p:nvPr/>
          </p:nvSpPr>
          <p:spPr bwMode="auto">
            <a:xfrm>
              <a:off x="3690" y="2376"/>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93" name="Oval 253"/>
            <p:cNvSpPr>
              <a:spLocks noChangeArrowheads="1"/>
            </p:cNvSpPr>
            <p:nvPr/>
          </p:nvSpPr>
          <p:spPr bwMode="auto">
            <a:xfrm>
              <a:off x="3734" y="2305"/>
              <a:ext cx="87"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94" name="Oval 254"/>
            <p:cNvSpPr>
              <a:spLocks noChangeArrowheads="1"/>
            </p:cNvSpPr>
            <p:nvPr/>
          </p:nvSpPr>
          <p:spPr bwMode="auto">
            <a:xfrm>
              <a:off x="3680" y="2204"/>
              <a:ext cx="86"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95" name="Oval 255"/>
            <p:cNvSpPr>
              <a:spLocks noChangeArrowheads="1"/>
            </p:cNvSpPr>
            <p:nvPr/>
          </p:nvSpPr>
          <p:spPr bwMode="auto">
            <a:xfrm>
              <a:off x="3603" y="2305"/>
              <a:ext cx="87"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96" name="Oval 256"/>
            <p:cNvSpPr>
              <a:spLocks noChangeArrowheads="1"/>
            </p:cNvSpPr>
            <p:nvPr/>
          </p:nvSpPr>
          <p:spPr bwMode="auto">
            <a:xfrm>
              <a:off x="3689" y="2377"/>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97" name="Oval 257"/>
            <p:cNvSpPr>
              <a:spLocks noChangeArrowheads="1"/>
            </p:cNvSpPr>
            <p:nvPr/>
          </p:nvSpPr>
          <p:spPr bwMode="auto">
            <a:xfrm>
              <a:off x="3792" y="2400"/>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98" name="Oval 258"/>
            <p:cNvSpPr>
              <a:spLocks noChangeArrowheads="1"/>
            </p:cNvSpPr>
            <p:nvPr/>
          </p:nvSpPr>
          <p:spPr bwMode="auto">
            <a:xfrm>
              <a:off x="3508" y="2236"/>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99" name="Oval 259"/>
            <p:cNvSpPr>
              <a:spLocks noChangeArrowheads="1"/>
            </p:cNvSpPr>
            <p:nvPr/>
          </p:nvSpPr>
          <p:spPr bwMode="auto">
            <a:xfrm>
              <a:off x="3631" y="2140"/>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00" name="Oval 260"/>
            <p:cNvSpPr>
              <a:spLocks noChangeArrowheads="1"/>
            </p:cNvSpPr>
            <p:nvPr/>
          </p:nvSpPr>
          <p:spPr bwMode="auto">
            <a:xfrm>
              <a:off x="3339" y="2236"/>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01" name="Oval 261"/>
            <p:cNvSpPr>
              <a:spLocks noChangeArrowheads="1"/>
            </p:cNvSpPr>
            <p:nvPr/>
          </p:nvSpPr>
          <p:spPr bwMode="auto">
            <a:xfrm>
              <a:off x="3408" y="2276"/>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02" name="Oval 262"/>
            <p:cNvSpPr>
              <a:spLocks noChangeArrowheads="1"/>
            </p:cNvSpPr>
            <p:nvPr/>
          </p:nvSpPr>
          <p:spPr bwMode="auto">
            <a:xfrm>
              <a:off x="3424" y="2161"/>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03" name="Oval 263"/>
            <p:cNvSpPr>
              <a:spLocks noChangeArrowheads="1"/>
            </p:cNvSpPr>
            <p:nvPr/>
          </p:nvSpPr>
          <p:spPr bwMode="auto">
            <a:xfrm>
              <a:off x="3984" y="2160"/>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04" name="Oval 264"/>
            <p:cNvSpPr>
              <a:spLocks noChangeArrowheads="1"/>
            </p:cNvSpPr>
            <p:nvPr/>
          </p:nvSpPr>
          <p:spPr bwMode="auto">
            <a:xfrm>
              <a:off x="3243" y="2240"/>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05" name="Oval 265"/>
            <p:cNvSpPr>
              <a:spLocks noChangeArrowheads="1"/>
            </p:cNvSpPr>
            <p:nvPr/>
          </p:nvSpPr>
          <p:spPr bwMode="auto">
            <a:xfrm>
              <a:off x="4320" y="2112"/>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06" name="Oval 266"/>
            <p:cNvSpPr>
              <a:spLocks noChangeArrowheads="1"/>
            </p:cNvSpPr>
            <p:nvPr/>
          </p:nvSpPr>
          <p:spPr bwMode="auto">
            <a:xfrm>
              <a:off x="3984" y="2304"/>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07" name="Oval 267"/>
            <p:cNvSpPr>
              <a:spLocks noChangeArrowheads="1"/>
            </p:cNvSpPr>
            <p:nvPr/>
          </p:nvSpPr>
          <p:spPr bwMode="auto">
            <a:xfrm>
              <a:off x="3312" y="2112"/>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08" name="Oval 268"/>
            <p:cNvSpPr>
              <a:spLocks noChangeArrowheads="1"/>
            </p:cNvSpPr>
            <p:nvPr/>
          </p:nvSpPr>
          <p:spPr bwMode="auto">
            <a:xfrm>
              <a:off x="3888" y="2736"/>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09" name="Oval 269"/>
            <p:cNvSpPr>
              <a:spLocks noChangeArrowheads="1"/>
            </p:cNvSpPr>
            <p:nvPr/>
          </p:nvSpPr>
          <p:spPr bwMode="auto">
            <a:xfrm>
              <a:off x="3888" y="2832"/>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10" name="Oval 270"/>
            <p:cNvSpPr>
              <a:spLocks noChangeArrowheads="1"/>
            </p:cNvSpPr>
            <p:nvPr/>
          </p:nvSpPr>
          <p:spPr bwMode="auto">
            <a:xfrm>
              <a:off x="3353" y="2484"/>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11" name="Oval 271"/>
            <p:cNvSpPr>
              <a:spLocks noChangeArrowheads="1"/>
            </p:cNvSpPr>
            <p:nvPr/>
          </p:nvSpPr>
          <p:spPr bwMode="auto">
            <a:xfrm>
              <a:off x="2832" y="2304"/>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12" name="Oval 272"/>
            <p:cNvSpPr>
              <a:spLocks noChangeArrowheads="1"/>
            </p:cNvSpPr>
            <p:nvPr/>
          </p:nvSpPr>
          <p:spPr bwMode="auto">
            <a:xfrm>
              <a:off x="4128" y="2304"/>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13" name="Oval 273"/>
            <p:cNvSpPr>
              <a:spLocks noChangeArrowheads="1"/>
            </p:cNvSpPr>
            <p:nvPr/>
          </p:nvSpPr>
          <p:spPr bwMode="auto">
            <a:xfrm>
              <a:off x="3298" y="2572"/>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14" name="Oval 274"/>
            <p:cNvSpPr>
              <a:spLocks noChangeArrowheads="1"/>
            </p:cNvSpPr>
            <p:nvPr/>
          </p:nvSpPr>
          <p:spPr bwMode="auto">
            <a:xfrm>
              <a:off x="3408" y="2016"/>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15" name="Oval 275"/>
            <p:cNvSpPr>
              <a:spLocks noChangeArrowheads="1"/>
            </p:cNvSpPr>
            <p:nvPr/>
          </p:nvSpPr>
          <p:spPr bwMode="auto">
            <a:xfrm>
              <a:off x="3618" y="2604"/>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16" name="Oval 276"/>
            <p:cNvSpPr>
              <a:spLocks noChangeArrowheads="1"/>
            </p:cNvSpPr>
            <p:nvPr/>
          </p:nvSpPr>
          <p:spPr bwMode="auto">
            <a:xfrm>
              <a:off x="3517" y="2094"/>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17" name="Oval 277"/>
            <p:cNvSpPr>
              <a:spLocks noChangeArrowheads="1"/>
            </p:cNvSpPr>
            <p:nvPr/>
          </p:nvSpPr>
          <p:spPr bwMode="auto">
            <a:xfrm>
              <a:off x="3706" y="2016"/>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18" name="Oval 278"/>
            <p:cNvSpPr>
              <a:spLocks noChangeArrowheads="1"/>
            </p:cNvSpPr>
            <p:nvPr/>
          </p:nvSpPr>
          <p:spPr bwMode="auto">
            <a:xfrm>
              <a:off x="3984" y="2832"/>
              <a:ext cx="87"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19" name="Oval 279"/>
            <p:cNvSpPr>
              <a:spLocks noChangeArrowheads="1"/>
            </p:cNvSpPr>
            <p:nvPr/>
          </p:nvSpPr>
          <p:spPr bwMode="auto">
            <a:xfrm>
              <a:off x="3744" y="2640"/>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20" name="Oval 280"/>
            <p:cNvSpPr>
              <a:spLocks noChangeArrowheads="1"/>
            </p:cNvSpPr>
            <p:nvPr/>
          </p:nvSpPr>
          <p:spPr bwMode="auto">
            <a:xfrm>
              <a:off x="3171" y="2513"/>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21" name="Oval 281"/>
            <p:cNvSpPr>
              <a:spLocks noChangeArrowheads="1"/>
            </p:cNvSpPr>
            <p:nvPr/>
          </p:nvSpPr>
          <p:spPr bwMode="auto">
            <a:xfrm>
              <a:off x="3451" y="2667"/>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22" name="Oval 282"/>
            <p:cNvSpPr>
              <a:spLocks noChangeArrowheads="1"/>
            </p:cNvSpPr>
            <p:nvPr/>
          </p:nvSpPr>
          <p:spPr bwMode="auto">
            <a:xfrm>
              <a:off x="3072" y="2304"/>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23" name="Oval 283"/>
            <p:cNvSpPr>
              <a:spLocks noChangeArrowheads="1"/>
            </p:cNvSpPr>
            <p:nvPr/>
          </p:nvSpPr>
          <p:spPr bwMode="auto">
            <a:xfrm>
              <a:off x="3552" y="3024"/>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24" name="Oval 284"/>
            <p:cNvSpPr>
              <a:spLocks noChangeArrowheads="1"/>
            </p:cNvSpPr>
            <p:nvPr/>
          </p:nvSpPr>
          <p:spPr bwMode="auto">
            <a:xfrm>
              <a:off x="3264" y="2461"/>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25" name="Oval 285"/>
            <p:cNvSpPr>
              <a:spLocks noChangeArrowheads="1"/>
            </p:cNvSpPr>
            <p:nvPr/>
          </p:nvSpPr>
          <p:spPr bwMode="auto">
            <a:xfrm>
              <a:off x="3522" y="2604"/>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26" name="Oval 286"/>
            <p:cNvSpPr>
              <a:spLocks noChangeArrowheads="1"/>
            </p:cNvSpPr>
            <p:nvPr/>
          </p:nvSpPr>
          <p:spPr bwMode="auto">
            <a:xfrm>
              <a:off x="3504" y="2736"/>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27" name="Oval 287"/>
            <p:cNvSpPr>
              <a:spLocks noChangeArrowheads="1"/>
            </p:cNvSpPr>
            <p:nvPr/>
          </p:nvSpPr>
          <p:spPr bwMode="auto">
            <a:xfrm>
              <a:off x="2784" y="2400"/>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28" name="Oval 288"/>
            <p:cNvSpPr>
              <a:spLocks noChangeArrowheads="1"/>
            </p:cNvSpPr>
            <p:nvPr/>
          </p:nvSpPr>
          <p:spPr bwMode="auto">
            <a:xfrm>
              <a:off x="4224" y="2352"/>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29" name="Oval 289"/>
            <p:cNvSpPr>
              <a:spLocks noChangeArrowheads="1"/>
            </p:cNvSpPr>
            <p:nvPr/>
          </p:nvSpPr>
          <p:spPr bwMode="auto">
            <a:xfrm>
              <a:off x="3168" y="2688"/>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30" name="Oval 290"/>
            <p:cNvSpPr>
              <a:spLocks noChangeArrowheads="1"/>
            </p:cNvSpPr>
            <p:nvPr/>
          </p:nvSpPr>
          <p:spPr bwMode="auto">
            <a:xfrm>
              <a:off x="4272" y="2256"/>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31" name="Oval 291"/>
            <p:cNvSpPr>
              <a:spLocks noChangeArrowheads="1"/>
            </p:cNvSpPr>
            <p:nvPr/>
          </p:nvSpPr>
          <p:spPr bwMode="auto">
            <a:xfrm>
              <a:off x="3234" y="2382"/>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32" name="Oval 292"/>
            <p:cNvSpPr>
              <a:spLocks noChangeArrowheads="1"/>
            </p:cNvSpPr>
            <p:nvPr/>
          </p:nvSpPr>
          <p:spPr bwMode="auto">
            <a:xfrm>
              <a:off x="4032" y="2400"/>
              <a:ext cx="86"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33" name="Oval 293"/>
            <p:cNvSpPr>
              <a:spLocks noChangeArrowheads="1"/>
            </p:cNvSpPr>
            <p:nvPr/>
          </p:nvSpPr>
          <p:spPr bwMode="auto">
            <a:xfrm>
              <a:off x="3120" y="216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34" name="Oval 294"/>
            <p:cNvSpPr>
              <a:spLocks noChangeArrowheads="1"/>
            </p:cNvSpPr>
            <p:nvPr/>
          </p:nvSpPr>
          <p:spPr bwMode="auto">
            <a:xfrm>
              <a:off x="3162" y="225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35" name="Oval 295"/>
            <p:cNvSpPr>
              <a:spLocks noChangeArrowheads="1"/>
            </p:cNvSpPr>
            <p:nvPr/>
          </p:nvSpPr>
          <p:spPr bwMode="auto">
            <a:xfrm>
              <a:off x="2496" y="2592"/>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36" name="Oval 296"/>
            <p:cNvSpPr>
              <a:spLocks noChangeArrowheads="1"/>
            </p:cNvSpPr>
            <p:nvPr/>
          </p:nvSpPr>
          <p:spPr bwMode="auto">
            <a:xfrm>
              <a:off x="2880" y="2592"/>
              <a:ext cx="86"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37" name="Oval 297"/>
            <p:cNvSpPr>
              <a:spLocks noChangeArrowheads="1"/>
            </p:cNvSpPr>
            <p:nvPr/>
          </p:nvSpPr>
          <p:spPr bwMode="auto">
            <a:xfrm>
              <a:off x="2880" y="2448"/>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38" name="Oval 298"/>
            <p:cNvSpPr>
              <a:spLocks noChangeArrowheads="1"/>
            </p:cNvSpPr>
            <p:nvPr/>
          </p:nvSpPr>
          <p:spPr bwMode="auto">
            <a:xfrm>
              <a:off x="2976" y="1968"/>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39" name="Oval 299"/>
            <p:cNvSpPr>
              <a:spLocks noChangeArrowheads="1"/>
            </p:cNvSpPr>
            <p:nvPr/>
          </p:nvSpPr>
          <p:spPr bwMode="auto">
            <a:xfrm>
              <a:off x="2928" y="2352"/>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40" name="Oval 300"/>
            <p:cNvSpPr>
              <a:spLocks noChangeArrowheads="1"/>
            </p:cNvSpPr>
            <p:nvPr/>
          </p:nvSpPr>
          <p:spPr bwMode="auto">
            <a:xfrm>
              <a:off x="4176" y="216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41" name="Oval 301"/>
            <p:cNvSpPr>
              <a:spLocks noChangeArrowheads="1"/>
            </p:cNvSpPr>
            <p:nvPr/>
          </p:nvSpPr>
          <p:spPr bwMode="auto">
            <a:xfrm>
              <a:off x="3360" y="1776"/>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42" name="Oval 302"/>
            <p:cNvSpPr>
              <a:spLocks noChangeArrowheads="1"/>
            </p:cNvSpPr>
            <p:nvPr/>
          </p:nvSpPr>
          <p:spPr bwMode="auto">
            <a:xfrm>
              <a:off x="3072" y="2400"/>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43" name="Oval 303"/>
            <p:cNvSpPr>
              <a:spLocks noChangeArrowheads="1"/>
            </p:cNvSpPr>
            <p:nvPr/>
          </p:nvSpPr>
          <p:spPr bwMode="auto">
            <a:xfrm>
              <a:off x="3840" y="2256"/>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44" name="Oval 304"/>
            <p:cNvSpPr>
              <a:spLocks noChangeArrowheads="1"/>
            </p:cNvSpPr>
            <p:nvPr/>
          </p:nvSpPr>
          <p:spPr bwMode="auto">
            <a:xfrm>
              <a:off x="2736" y="2496"/>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45" name="Oval 305"/>
            <p:cNvSpPr>
              <a:spLocks noChangeArrowheads="1"/>
            </p:cNvSpPr>
            <p:nvPr/>
          </p:nvSpPr>
          <p:spPr bwMode="auto">
            <a:xfrm>
              <a:off x="4080" y="2448"/>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46" name="Oval 306"/>
            <p:cNvSpPr>
              <a:spLocks noChangeArrowheads="1"/>
            </p:cNvSpPr>
            <p:nvPr/>
          </p:nvSpPr>
          <p:spPr bwMode="auto">
            <a:xfrm>
              <a:off x="2688" y="2304"/>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47" name="Oval 307"/>
            <p:cNvSpPr>
              <a:spLocks noChangeArrowheads="1"/>
            </p:cNvSpPr>
            <p:nvPr/>
          </p:nvSpPr>
          <p:spPr bwMode="auto">
            <a:xfrm>
              <a:off x="2592" y="2400"/>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48" name="Oval 309"/>
            <p:cNvSpPr>
              <a:spLocks noChangeArrowheads="1"/>
            </p:cNvSpPr>
            <p:nvPr/>
          </p:nvSpPr>
          <p:spPr bwMode="auto">
            <a:xfrm>
              <a:off x="3072" y="2736"/>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49" name="Oval 310"/>
            <p:cNvSpPr>
              <a:spLocks noChangeArrowheads="1"/>
            </p:cNvSpPr>
            <p:nvPr/>
          </p:nvSpPr>
          <p:spPr bwMode="auto">
            <a:xfrm>
              <a:off x="3456" y="2928"/>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50" name="Oval 311"/>
            <p:cNvSpPr>
              <a:spLocks noChangeArrowheads="1"/>
            </p:cNvSpPr>
            <p:nvPr/>
          </p:nvSpPr>
          <p:spPr bwMode="auto">
            <a:xfrm>
              <a:off x="3888" y="2352"/>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851" name="Oval 312"/>
            <p:cNvSpPr>
              <a:spLocks noChangeArrowheads="1"/>
            </p:cNvSpPr>
            <p:nvPr/>
          </p:nvSpPr>
          <p:spPr bwMode="auto">
            <a:xfrm>
              <a:off x="4176" y="2016"/>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grpSp>
      <p:sp>
        <p:nvSpPr>
          <p:cNvPr id="71686" name="Line 316"/>
          <p:cNvSpPr>
            <a:spLocks noChangeShapeType="1"/>
          </p:cNvSpPr>
          <p:nvPr/>
        </p:nvSpPr>
        <p:spPr bwMode="auto">
          <a:xfrm>
            <a:off x="2286000" y="4013200"/>
            <a:ext cx="3048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71687" name="Line 317"/>
          <p:cNvSpPr>
            <a:spLocks noChangeShapeType="1"/>
          </p:cNvSpPr>
          <p:nvPr/>
        </p:nvSpPr>
        <p:spPr bwMode="auto">
          <a:xfrm>
            <a:off x="4419600" y="3937000"/>
            <a:ext cx="3048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grpSp>
        <p:nvGrpSpPr>
          <p:cNvPr id="71688" name="Group 541"/>
          <p:cNvGrpSpPr>
            <a:grpSpLocks/>
          </p:cNvGrpSpPr>
          <p:nvPr/>
        </p:nvGrpSpPr>
        <p:grpSpPr bwMode="auto">
          <a:xfrm>
            <a:off x="1143000" y="5105400"/>
            <a:ext cx="1600200" cy="1436688"/>
            <a:chOff x="4569" y="3468"/>
            <a:chExt cx="759" cy="712"/>
          </a:xfrm>
        </p:grpSpPr>
        <p:sp>
          <p:nvSpPr>
            <p:cNvPr id="71714" name="Oval 446"/>
            <p:cNvSpPr>
              <a:spLocks noChangeArrowheads="1"/>
            </p:cNvSpPr>
            <p:nvPr/>
          </p:nvSpPr>
          <p:spPr bwMode="auto">
            <a:xfrm>
              <a:off x="5034" y="389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15" name="Oval 447"/>
            <p:cNvSpPr>
              <a:spLocks noChangeArrowheads="1"/>
            </p:cNvSpPr>
            <p:nvPr/>
          </p:nvSpPr>
          <p:spPr bwMode="auto">
            <a:xfrm>
              <a:off x="4866" y="389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16" name="Oval 448"/>
            <p:cNvSpPr>
              <a:spLocks noChangeArrowheads="1"/>
            </p:cNvSpPr>
            <p:nvPr/>
          </p:nvSpPr>
          <p:spPr bwMode="auto">
            <a:xfrm>
              <a:off x="4950" y="3964"/>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17" name="Oval 449"/>
            <p:cNvSpPr>
              <a:spLocks noChangeArrowheads="1"/>
            </p:cNvSpPr>
            <p:nvPr/>
          </p:nvSpPr>
          <p:spPr bwMode="auto">
            <a:xfrm>
              <a:off x="4950" y="3816"/>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18" name="Oval 450"/>
            <p:cNvSpPr>
              <a:spLocks noChangeArrowheads="1"/>
            </p:cNvSpPr>
            <p:nvPr/>
          </p:nvSpPr>
          <p:spPr bwMode="auto">
            <a:xfrm>
              <a:off x="5009" y="3789"/>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19" name="Oval 451"/>
            <p:cNvSpPr>
              <a:spLocks noChangeArrowheads="1"/>
            </p:cNvSpPr>
            <p:nvPr/>
          </p:nvSpPr>
          <p:spPr bwMode="auto">
            <a:xfrm>
              <a:off x="5034" y="3742"/>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20" name="Oval 452"/>
            <p:cNvSpPr>
              <a:spLocks noChangeArrowheads="1"/>
            </p:cNvSpPr>
            <p:nvPr/>
          </p:nvSpPr>
          <p:spPr bwMode="auto">
            <a:xfrm>
              <a:off x="4724" y="377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21" name="Oval 453"/>
            <p:cNvSpPr>
              <a:spLocks noChangeArrowheads="1"/>
            </p:cNvSpPr>
            <p:nvPr/>
          </p:nvSpPr>
          <p:spPr bwMode="auto">
            <a:xfrm>
              <a:off x="5121" y="3964"/>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22" name="Oval 454"/>
            <p:cNvSpPr>
              <a:spLocks noChangeArrowheads="1"/>
            </p:cNvSpPr>
            <p:nvPr/>
          </p:nvSpPr>
          <p:spPr bwMode="auto">
            <a:xfrm>
              <a:off x="5121" y="3816"/>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23" name="Oval 455"/>
            <p:cNvSpPr>
              <a:spLocks noChangeArrowheads="1"/>
            </p:cNvSpPr>
            <p:nvPr/>
          </p:nvSpPr>
          <p:spPr bwMode="auto">
            <a:xfrm>
              <a:off x="5165" y="3745"/>
              <a:ext cx="87"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24" name="Oval 456"/>
            <p:cNvSpPr>
              <a:spLocks noChangeArrowheads="1"/>
            </p:cNvSpPr>
            <p:nvPr/>
          </p:nvSpPr>
          <p:spPr bwMode="auto">
            <a:xfrm>
              <a:off x="5111" y="3644"/>
              <a:ext cx="86"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25" name="Oval 457"/>
            <p:cNvSpPr>
              <a:spLocks noChangeArrowheads="1"/>
            </p:cNvSpPr>
            <p:nvPr/>
          </p:nvSpPr>
          <p:spPr bwMode="auto">
            <a:xfrm>
              <a:off x="5034" y="3745"/>
              <a:ext cx="87"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26" name="Oval 458"/>
            <p:cNvSpPr>
              <a:spLocks noChangeArrowheads="1"/>
            </p:cNvSpPr>
            <p:nvPr/>
          </p:nvSpPr>
          <p:spPr bwMode="auto">
            <a:xfrm>
              <a:off x="5120" y="3817"/>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27" name="Oval 459"/>
            <p:cNvSpPr>
              <a:spLocks noChangeArrowheads="1"/>
            </p:cNvSpPr>
            <p:nvPr/>
          </p:nvSpPr>
          <p:spPr bwMode="auto">
            <a:xfrm>
              <a:off x="5134" y="3701"/>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28" name="Oval 460"/>
            <p:cNvSpPr>
              <a:spLocks noChangeArrowheads="1"/>
            </p:cNvSpPr>
            <p:nvPr/>
          </p:nvSpPr>
          <p:spPr bwMode="auto">
            <a:xfrm>
              <a:off x="4939" y="3676"/>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29" name="Oval 461"/>
            <p:cNvSpPr>
              <a:spLocks noChangeArrowheads="1"/>
            </p:cNvSpPr>
            <p:nvPr/>
          </p:nvSpPr>
          <p:spPr bwMode="auto">
            <a:xfrm>
              <a:off x="5026" y="3676"/>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30" name="Oval 462"/>
            <p:cNvSpPr>
              <a:spLocks noChangeArrowheads="1"/>
            </p:cNvSpPr>
            <p:nvPr/>
          </p:nvSpPr>
          <p:spPr bwMode="auto">
            <a:xfrm>
              <a:off x="4770" y="3676"/>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31" name="Oval 463"/>
            <p:cNvSpPr>
              <a:spLocks noChangeArrowheads="1"/>
            </p:cNvSpPr>
            <p:nvPr/>
          </p:nvSpPr>
          <p:spPr bwMode="auto">
            <a:xfrm>
              <a:off x="4839" y="3716"/>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32" name="Oval 464"/>
            <p:cNvSpPr>
              <a:spLocks noChangeArrowheads="1"/>
            </p:cNvSpPr>
            <p:nvPr/>
          </p:nvSpPr>
          <p:spPr bwMode="auto">
            <a:xfrm>
              <a:off x="4855" y="3601"/>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33" name="Oval 465"/>
            <p:cNvSpPr>
              <a:spLocks noChangeArrowheads="1"/>
            </p:cNvSpPr>
            <p:nvPr/>
          </p:nvSpPr>
          <p:spPr bwMode="auto">
            <a:xfrm>
              <a:off x="5165" y="3816"/>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34" name="Oval 466"/>
            <p:cNvSpPr>
              <a:spLocks noChangeArrowheads="1"/>
            </p:cNvSpPr>
            <p:nvPr/>
          </p:nvSpPr>
          <p:spPr bwMode="auto">
            <a:xfrm>
              <a:off x="4674" y="3680"/>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35" name="Oval 467"/>
            <p:cNvSpPr>
              <a:spLocks noChangeArrowheads="1"/>
            </p:cNvSpPr>
            <p:nvPr/>
          </p:nvSpPr>
          <p:spPr bwMode="auto">
            <a:xfrm>
              <a:off x="4950" y="3817"/>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36" name="Oval 468"/>
            <p:cNvSpPr>
              <a:spLocks noChangeArrowheads="1"/>
            </p:cNvSpPr>
            <p:nvPr/>
          </p:nvSpPr>
          <p:spPr bwMode="auto">
            <a:xfrm>
              <a:off x="5165" y="3889"/>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37" name="Oval 469"/>
            <p:cNvSpPr>
              <a:spLocks noChangeArrowheads="1"/>
            </p:cNvSpPr>
            <p:nvPr/>
          </p:nvSpPr>
          <p:spPr bwMode="auto">
            <a:xfrm>
              <a:off x="4730" y="3570"/>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38" name="Oval 470"/>
            <p:cNvSpPr>
              <a:spLocks noChangeArrowheads="1"/>
            </p:cNvSpPr>
            <p:nvPr/>
          </p:nvSpPr>
          <p:spPr bwMode="auto">
            <a:xfrm>
              <a:off x="4948" y="3917"/>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39" name="Oval 471"/>
            <p:cNvSpPr>
              <a:spLocks noChangeArrowheads="1"/>
            </p:cNvSpPr>
            <p:nvPr/>
          </p:nvSpPr>
          <p:spPr bwMode="auto">
            <a:xfrm>
              <a:off x="5165" y="3998"/>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40" name="Oval 472"/>
            <p:cNvSpPr>
              <a:spLocks noChangeArrowheads="1"/>
            </p:cNvSpPr>
            <p:nvPr/>
          </p:nvSpPr>
          <p:spPr bwMode="auto">
            <a:xfrm>
              <a:off x="4784" y="3924"/>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41" name="Oval 473"/>
            <p:cNvSpPr>
              <a:spLocks noChangeArrowheads="1"/>
            </p:cNvSpPr>
            <p:nvPr/>
          </p:nvSpPr>
          <p:spPr bwMode="auto">
            <a:xfrm>
              <a:off x="4710" y="3625"/>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42" name="Oval 474"/>
            <p:cNvSpPr>
              <a:spLocks noChangeArrowheads="1"/>
            </p:cNvSpPr>
            <p:nvPr/>
          </p:nvSpPr>
          <p:spPr bwMode="auto">
            <a:xfrm>
              <a:off x="5193" y="390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43" name="Oval 475"/>
            <p:cNvSpPr>
              <a:spLocks noChangeArrowheads="1"/>
            </p:cNvSpPr>
            <p:nvPr/>
          </p:nvSpPr>
          <p:spPr bwMode="auto">
            <a:xfrm>
              <a:off x="4729" y="4012"/>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44" name="Oval 476"/>
            <p:cNvSpPr>
              <a:spLocks noChangeArrowheads="1"/>
            </p:cNvSpPr>
            <p:nvPr/>
          </p:nvSpPr>
          <p:spPr bwMode="auto">
            <a:xfrm>
              <a:off x="4838" y="3516"/>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45" name="Oval 477"/>
            <p:cNvSpPr>
              <a:spLocks noChangeArrowheads="1"/>
            </p:cNvSpPr>
            <p:nvPr/>
          </p:nvSpPr>
          <p:spPr bwMode="auto">
            <a:xfrm>
              <a:off x="5049" y="4044"/>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46" name="Oval 478"/>
            <p:cNvSpPr>
              <a:spLocks noChangeArrowheads="1"/>
            </p:cNvSpPr>
            <p:nvPr/>
          </p:nvSpPr>
          <p:spPr bwMode="auto">
            <a:xfrm>
              <a:off x="4948" y="3534"/>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47" name="Oval 479"/>
            <p:cNvSpPr>
              <a:spLocks noChangeArrowheads="1"/>
            </p:cNvSpPr>
            <p:nvPr/>
          </p:nvSpPr>
          <p:spPr bwMode="auto">
            <a:xfrm>
              <a:off x="4838" y="3644"/>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48" name="Oval 480"/>
            <p:cNvSpPr>
              <a:spLocks noChangeArrowheads="1"/>
            </p:cNvSpPr>
            <p:nvPr/>
          </p:nvSpPr>
          <p:spPr bwMode="auto">
            <a:xfrm>
              <a:off x="4784" y="3808"/>
              <a:ext cx="87"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49" name="Oval 481"/>
            <p:cNvSpPr>
              <a:spLocks noChangeArrowheads="1"/>
            </p:cNvSpPr>
            <p:nvPr/>
          </p:nvSpPr>
          <p:spPr bwMode="auto">
            <a:xfrm>
              <a:off x="5095" y="3938"/>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50" name="Oval 482"/>
            <p:cNvSpPr>
              <a:spLocks noChangeArrowheads="1"/>
            </p:cNvSpPr>
            <p:nvPr/>
          </p:nvSpPr>
          <p:spPr bwMode="auto">
            <a:xfrm>
              <a:off x="4674" y="3953"/>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51" name="Oval 483"/>
            <p:cNvSpPr>
              <a:spLocks noChangeArrowheads="1"/>
            </p:cNvSpPr>
            <p:nvPr/>
          </p:nvSpPr>
          <p:spPr bwMode="auto">
            <a:xfrm>
              <a:off x="4882" y="4107"/>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52" name="Oval 484"/>
            <p:cNvSpPr>
              <a:spLocks noChangeArrowheads="1"/>
            </p:cNvSpPr>
            <p:nvPr/>
          </p:nvSpPr>
          <p:spPr bwMode="auto">
            <a:xfrm>
              <a:off x="4902" y="4005"/>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53" name="Oval 485"/>
            <p:cNvSpPr>
              <a:spLocks noChangeArrowheads="1"/>
            </p:cNvSpPr>
            <p:nvPr/>
          </p:nvSpPr>
          <p:spPr bwMode="auto">
            <a:xfrm>
              <a:off x="4759" y="4053"/>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54" name="Oval 486"/>
            <p:cNvSpPr>
              <a:spLocks noChangeArrowheads="1"/>
            </p:cNvSpPr>
            <p:nvPr/>
          </p:nvSpPr>
          <p:spPr bwMode="auto">
            <a:xfrm>
              <a:off x="4695" y="3901"/>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55" name="Oval 487"/>
            <p:cNvSpPr>
              <a:spLocks noChangeArrowheads="1"/>
            </p:cNvSpPr>
            <p:nvPr/>
          </p:nvSpPr>
          <p:spPr bwMode="auto">
            <a:xfrm>
              <a:off x="4953" y="4044"/>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56" name="Oval 488"/>
            <p:cNvSpPr>
              <a:spLocks noChangeArrowheads="1"/>
            </p:cNvSpPr>
            <p:nvPr/>
          </p:nvSpPr>
          <p:spPr bwMode="auto">
            <a:xfrm>
              <a:off x="5001" y="4074"/>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57" name="Oval 489"/>
            <p:cNvSpPr>
              <a:spLocks noChangeArrowheads="1"/>
            </p:cNvSpPr>
            <p:nvPr/>
          </p:nvSpPr>
          <p:spPr bwMode="auto">
            <a:xfrm>
              <a:off x="4662" y="3984"/>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58" name="Oval 490"/>
            <p:cNvSpPr>
              <a:spLocks noChangeArrowheads="1"/>
            </p:cNvSpPr>
            <p:nvPr/>
          </p:nvSpPr>
          <p:spPr bwMode="auto">
            <a:xfrm>
              <a:off x="4852" y="3996"/>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59" name="Oval 491"/>
            <p:cNvSpPr>
              <a:spLocks noChangeArrowheads="1"/>
            </p:cNvSpPr>
            <p:nvPr/>
          </p:nvSpPr>
          <p:spPr bwMode="auto">
            <a:xfrm>
              <a:off x="4759" y="3979"/>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60" name="Oval 492"/>
            <p:cNvSpPr>
              <a:spLocks noChangeArrowheads="1"/>
            </p:cNvSpPr>
            <p:nvPr/>
          </p:nvSpPr>
          <p:spPr bwMode="auto">
            <a:xfrm>
              <a:off x="4948" y="3589"/>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61" name="Oval 493"/>
            <p:cNvSpPr>
              <a:spLocks noChangeArrowheads="1"/>
            </p:cNvSpPr>
            <p:nvPr/>
          </p:nvSpPr>
          <p:spPr bwMode="auto">
            <a:xfrm>
              <a:off x="4665" y="3822"/>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62" name="Oval 494"/>
            <p:cNvSpPr>
              <a:spLocks noChangeArrowheads="1"/>
            </p:cNvSpPr>
            <p:nvPr/>
          </p:nvSpPr>
          <p:spPr bwMode="auto">
            <a:xfrm>
              <a:off x="5057" y="3808"/>
              <a:ext cx="86"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63" name="Oval 495"/>
            <p:cNvSpPr>
              <a:spLocks noChangeArrowheads="1"/>
            </p:cNvSpPr>
            <p:nvPr/>
          </p:nvSpPr>
          <p:spPr bwMode="auto">
            <a:xfrm>
              <a:off x="4653" y="3594"/>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64" name="Oval 496"/>
            <p:cNvSpPr>
              <a:spLocks noChangeArrowheads="1"/>
            </p:cNvSpPr>
            <p:nvPr/>
          </p:nvSpPr>
          <p:spPr bwMode="auto">
            <a:xfrm>
              <a:off x="4593" y="3690"/>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65" name="Oval 497"/>
            <p:cNvSpPr>
              <a:spLocks noChangeArrowheads="1"/>
            </p:cNvSpPr>
            <p:nvPr/>
          </p:nvSpPr>
          <p:spPr bwMode="auto">
            <a:xfrm>
              <a:off x="5134" y="3701"/>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66" name="Oval 498"/>
            <p:cNvSpPr>
              <a:spLocks noChangeArrowheads="1"/>
            </p:cNvSpPr>
            <p:nvPr/>
          </p:nvSpPr>
          <p:spPr bwMode="auto">
            <a:xfrm>
              <a:off x="4862" y="3808"/>
              <a:ext cx="86" cy="72"/>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67" name="Oval 499"/>
            <p:cNvSpPr>
              <a:spLocks noChangeArrowheads="1"/>
            </p:cNvSpPr>
            <p:nvPr/>
          </p:nvSpPr>
          <p:spPr bwMode="auto">
            <a:xfrm>
              <a:off x="4674" y="3734"/>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68" name="Oval 500"/>
            <p:cNvSpPr>
              <a:spLocks noChangeArrowheads="1"/>
            </p:cNvSpPr>
            <p:nvPr/>
          </p:nvSpPr>
          <p:spPr bwMode="auto">
            <a:xfrm>
              <a:off x="4893" y="3734"/>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69" name="Oval 501"/>
            <p:cNvSpPr>
              <a:spLocks noChangeArrowheads="1"/>
            </p:cNvSpPr>
            <p:nvPr/>
          </p:nvSpPr>
          <p:spPr bwMode="auto">
            <a:xfrm>
              <a:off x="5111" y="3516"/>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70" name="Oval 502"/>
            <p:cNvSpPr>
              <a:spLocks noChangeArrowheads="1"/>
            </p:cNvSpPr>
            <p:nvPr/>
          </p:nvSpPr>
          <p:spPr bwMode="auto">
            <a:xfrm>
              <a:off x="5145" y="3564"/>
              <a:ext cx="87"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71" name="Oval 503"/>
            <p:cNvSpPr>
              <a:spLocks noChangeArrowheads="1"/>
            </p:cNvSpPr>
            <p:nvPr/>
          </p:nvSpPr>
          <p:spPr bwMode="auto">
            <a:xfrm>
              <a:off x="4863" y="3474"/>
              <a:ext cx="85"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72" name="Oval 504"/>
            <p:cNvSpPr>
              <a:spLocks noChangeArrowheads="1"/>
            </p:cNvSpPr>
            <p:nvPr/>
          </p:nvSpPr>
          <p:spPr bwMode="auto">
            <a:xfrm>
              <a:off x="5049" y="3555"/>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73" name="Oval 505"/>
            <p:cNvSpPr>
              <a:spLocks noChangeArrowheads="1"/>
            </p:cNvSpPr>
            <p:nvPr/>
          </p:nvSpPr>
          <p:spPr bwMode="auto">
            <a:xfrm>
              <a:off x="5193" y="3660"/>
              <a:ext cx="86"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74" name="Oval 506"/>
            <p:cNvSpPr>
              <a:spLocks noChangeArrowheads="1"/>
            </p:cNvSpPr>
            <p:nvPr/>
          </p:nvSpPr>
          <p:spPr bwMode="auto">
            <a:xfrm>
              <a:off x="4755" y="3510"/>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75" name="Oval 507"/>
            <p:cNvSpPr>
              <a:spLocks noChangeArrowheads="1"/>
            </p:cNvSpPr>
            <p:nvPr/>
          </p:nvSpPr>
          <p:spPr bwMode="auto">
            <a:xfrm>
              <a:off x="5241" y="3756"/>
              <a:ext cx="87"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76" name="Oval 508"/>
            <p:cNvSpPr>
              <a:spLocks noChangeArrowheads="1"/>
            </p:cNvSpPr>
            <p:nvPr/>
          </p:nvSpPr>
          <p:spPr bwMode="auto">
            <a:xfrm>
              <a:off x="4980" y="3625"/>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77" name="Oval 509"/>
            <p:cNvSpPr>
              <a:spLocks noChangeArrowheads="1"/>
            </p:cNvSpPr>
            <p:nvPr/>
          </p:nvSpPr>
          <p:spPr bwMode="auto">
            <a:xfrm>
              <a:off x="4569" y="3804"/>
              <a:ext cx="86" cy="74"/>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78" name="Oval 511"/>
            <p:cNvSpPr>
              <a:spLocks noChangeArrowheads="1"/>
            </p:cNvSpPr>
            <p:nvPr/>
          </p:nvSpPr>
          <p:spPr bwMode="auto">
            <a:xfrm>
              <a:off x="4599" y="3894"/>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79" name="Oval 512"/>
            <p:cNvSpPr>
              <a:spLocks noChangeArrowheads="1"/>
            </p:cNvSpPr>
            <p:nvPr/>
          </p:nvSpPr>
          <p:spPr bwMode="auto">
            <a:xfrm>
              <a:off x="4809" y="4067"/>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80" name="Oval 513"/>
            <p:cNvSpPr>
              <a:spLocks noChangeArrowheads="1"/>
            </p:cNvSpPr>
            <p:nvPr/>
          </p:nvSpPr>
          <p:spPr bwMode="auto">
            <a:xfrm>
              <a:off x="5241" y="3852"/>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sp>
          <p:nvSpPr>
            <p:cNvPr id="71781" name="Oval 514"/>
            <p:cNvSpPr>
              <a:spLocks noChangeArrowheads="1"/>
            </p:cNvSpPr>
            <p:nvPr/>
          </p:nvSpPr>
          <p:spPr bwMode="auto">
            <a:xfrm>
              <a:off x="4953" y="3468"/>
              <a:ext cx="85" cy="73"/>
            </a:xfrm>
            <a:prstGeom prst="ellipse">
              <a:avLst/>
            </a:prstGeom>
            <a:gradFill rotWithShape="1">
              <a:gsLst>
                <a:gs pos="0">
                  <a:srgbClr val="BBE0E3"/>
                </a:gs>
                <a:gs pos="100000">
                  <a:srgbClr val="576869"/>
                </a:gs>
              </a:gsLst>
              <a:path path="rect">
                <a:fillToRect l="100000" b="100000"/>
              </a:path>
            </a:gradFill>
            <a:ln w="9525">
              <a:solidFill>
                <a:srgbClr val="000000"/>
              </a:solidFill>
              <a:round/>
              <a:headEnd/>
              <a:tailEnd/>
            </a:ln>
          </p:spPr>
          <p:txBody>
            <a:bodyPr anchor="ctr"/>
            <a:lstStyle/>
            <a:p>
              <a:endParaRPr lang="en-US"/>
            </a:p>
          </p:txBody>
        </p:sp>
      </p:grpSp>
      <p:grpSp>
        <p:nvGrpSpPr>
          <p:cNvPr id="71689" name="Group 293"/>
          <p:cNvGrpSpPr>
            <a:grpSpLocks/>
          </p:cNvGrpSpPr>
          <p:nvPr/>
        </p:nvGrpSpPr>
        <p:grpSpPr bwMode="auto">
          <a:xfrm>
            <a:off x="1023938" y="4967288"/>
            <a:ext cx="1828800" cy="1676400"/>
            <a:chOff x="4656" y="2304"/>
            <a:chExt cx="1152" cy="1056"/>
          </a:xfrm>
        </p:grpSpPr>
        <p:grpSp>
          <p:nvGrpSpPr>
            <p:cNvPr id="71691" name="Group 542"/>
            <p:cNvGrpSpPr>
              <a:grpSpLocks/>
            </p:cNvGrpSpPr>
            <p:nvPr/>
          </p:nvGrpSpPr>
          <p:grpSpPr bwMode="auto">
            <a:xfrm>
              <a:off x="4656" y="2304"/>
              <a:ext cx="1152" cy="1056"/>
              <a:chOff x="3312" y="2832"/>
              <a:chExt cx="816" cy="741"/>
            </a:xfrm>
          </p:grpSpPr>
          <p:sp>
            <p:nvSpPr>
              <p:cNvPr id="71693" name="Oval 510"/>
              <p:cNvSpPr>
                <a:spLocks noChangeArrowheads="1"/>
              </p:cNvSpPr>
              <p:nvPr/>
            </p:nvSpPr>
            <p:spPr bwMode="auto">
              <a:xfrm>
                <a:off x="3312" y="2832"/>
                <a:ext cx="816" cy="741"/>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1694" name="Oval 515"/>
              <p:cNvSpPr>
                <a:spLocks noChangeArrowheads="1"/>
              </p:cNvSpPr>
              <p:nvPr/>
            </p:nvSpPr>
            <p:spPr bwMode="auto">
              <a:xfrm>
                <a:off x="3500" y="2860"/>
                <a:ext cx="436" cy="9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1695" name="Oval 516"/>
              <p:cNvSpPr>
                <a:spLocks noChangeArrowheads="1"/>
              </p:cNvSpPr>
              <p:nvPr/>
            </p:nvSpPr>
            <p:spPr bwMode="auto">
              <a:xfrm>
                <a:off x="3360" y="2956"/>
                <a:ext cx="720" cy="11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1696" name="Oval 517"/>
              <p:cNvSpPr>
                <a:spLocks noChangeArrowheads="1"/>
              </p:cNvSpPr>
              <p:nvPr/>
            </p:nvSpPr>
            <p:spPr bwMode="auto">
              <a:xfrm>
                <a:off x="3312" y="3052"/>
                <a:ext cx="816" cy="11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1697" name="Oval 518"/>
              <p:cNvSpPr>
                <a:spLocks noChangeArrowheads="1"/>
              </p:cNvSpPr>
              <p:nvPr/>
            </p:nvSpPr>
            <p:spPr bwMode="auto">
              <a:xfrm>
                <a:off x="3312" y="3168"/>
                <a:ext cx="816" cy="11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1698" name="Oval 519"/>
              <p:cNvSpPr>
                <a:spLocks noChangeArrowheads="1"/>
              </p:cNvSpPr>
              <p:nvPr/>
            </p:nvSpPr>
            <p:spPr bwMode="auto">
              <a:xfrm>
                <a:off x="3352" y="3272"/>
                <a:ext cx="728" cy="11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1699" name="Oval 520"/>
              <p:cNvSpPr>
                <a:spLocks noChangeArrowheads="1"/>
              </p:cNvSpPr>
              <p:nvPr/>
            </p:nvSpPr>
            <p:spPr bwMode="auto">
              <a:xfrm>
                <a:off x="3408" y="3388"/>
                <a:ext cx="624" cy="11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nvGrpSpPr>
              <p:cNvPr id="71700" name="Group 533"/>
              <p:cNvGrpSpPr>
                <a:grpSpLocks/>
              </p:cNvGrpSpPr>
              <p:nvPr/>
            </p:nvGrpSpPr>
            <p:grpSpPr bwMode="auto">
              <a:xfrm rot="-1971157">
                <a:off x="3334" y="2883"/>
                <a:ext cx="758" cy="621"/>
                <a:chOff x="2208" y="2736"/>
                <a:chExt cx="816" cy="644"/>
              </a:xfrm>
            </p:grpSpPr>
            <p:sp>
              <p:nvSpPr>
                <p:cNvPr id="71708" name="Oval 527"/>
                <p:cNvSpPr>
                  <a:spLocks noChangeArrowheads="1"/>
                </p:cNvSpPr>
                <p:nvPr/>
              </p:nvSpPr>
              <p:spPr bwMode="auto">
                <a:xfrm>
                  <a:off x="2396" y="2736"/>
                  <a:ext cx="436" cy="9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1709" name="Oval 528"/>
                <p:cNvSpPr>
                  <a:spLocks noChangeArrowheads="1"/>
                </p:cNvSpPr>
                <p:nvPr/>
              </p:nvSpPr>
              <p:spPr bwMode="auto">
                <a:xfrm>
                  <a:off x="2256" y="2832"/>
                  <a:ext cx="720" cy="11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1710" name="Oval 529"/>
                <p:cNvSpPr>
                  <a:spLocks noChangeArrowheads="1"/>
                </p:cNvSpPr>
                <p:nvPr/>
              </p:nvSpPr>
              <p:spPr bwMode="auto">
                <a:xfrm>
                  <a:off x="2208" y="2928"/>
                  <a:ext cx="816" cy="11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1711" name="Oval 530"/>
                <p:cNvSpPr>
                  <a:spLocks noChangeArrowheads="1"/>
                </p:cNvSpPr>
                <p:nvPr/>
              </p:nvSpPr>
              <p:spPr bwMode="auto">
                <a:xfrm>
                  <a:off x="2208" y="3044"/>
                  <a:ext cx="816" cy="11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1712" name="Oval 531"/>
                <p:cNvSpPr>
                  <a:spLocks noChangeArrowheads="1"/>
                </p:cNvSpPr>
                <p:nvPr/>
              </p:nvSpPr>
              <p:spPr bwMode="auto">
                <a:xfrm>
                  <a:off x="2256" y="3148"/>
                  <a:ext cx="728" cy="11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1713" name="Oval 532"/>
                <p:cNvSpPr>
                  <a:spLocks noChangeArrowheads="1"/>
                </p:cNvSpPr>
                <p:nvPr/>
              </p:nvSpPr>
              <p:spPr bwMode="auto">
                <a:xfrm>
                  <a:off x="2304" y="3264"/>
                  <a:ext cx="624" cy="11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grpSp>
            <p:nvGrpSpPr>
              <p:cNvPr id="71701" name="Group 540"/>
              <p:cNvGrpSpPr>
                <a:grpSpLocks/>
              </p:cNvGrpSpPr>
              <p:nvPr/>
            </p:nvGrpSpPr>
            <p:grpSpPr bwMode="auto">
              <a:xfrm rot="-5400000">
                <a:off x="3314" y="2874"/>
                <a:ext cx="720" cy="644"/>
                <a:chOff x="2160" y="2736"/>
                <a:chExt cx="816" cy="644"/>
              </a:xfrm>
            </p:grpSpPr>
            <p:sp>
              <p:nvSpPr>
                <p:cNvPr id="71702" name="Oval 534"/>
                <p:cNvSpPr>
                  <a:spLocks noChangeArrowheads="1"/>
                </p:cNvSpPr>
                <p:nvPr/>
              </p:nvSpPr>
              <p:spPr bwMode="auto">
                <a:xfrm>
                  <a:off x="2348" y="2736"/>
                  <a:ext cx="436" cy="9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p>
                  <a:endParaRPr lang="en-US"/>
                </a:p>
              </p:txBody>
            </p:sp>
            <p:sp>
              <p:nvSpPr>
                <p:cNvPr id="71703" name="Oval 535"/>
                <p:cNvSpPr>
                  <a:spLocks noChangeArrowheads="1"/>
                </p:cNvSpPr>
                <p:nvPr/>
              </p:nvSpPr>
              <p:spPr bwMode="auto">
                <a:xfrm>
                  <a:off x="2208" y="2832"/>
                  <a:ext cx="720" cy="11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p>
                  <a:endParaRPr lang="en-US"/>
                </a:p>
              </p:txBody>
            </p:sp>
            <p:sp>
              <p:nvSpPr>
                <p:cNvPr id="71704" name="Oval 536"/>
                <p:cNvSpPr>
                  <a:spLocks noChangeArrowheads="1"/>
                </p:cNvSpPr>
                <p:nvPr/>
              </p:nvSpPr>
              <p:spPr bwMode="auto">
                <a:xfrm>
                  <a:off x="2160" y="2928"/>
                  <a:ext cx="816" cy="11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p>
                  <a:endParaRPr lang="en-US"/>
                </a:p>
              </p:txBody>
            </p:sp>
            <p:sp>
              <p:nvSpPr>
                <p:cNvPr id="71705" name="Oval 537"/>
                <p:cNvSpPr>
                  <a:spLocks noChangeArrowheads="1"/>
                </p:cNvSpPr>
                <p:nvPr/>
              </p:nvSpPr>
              <p:spPr bwMode="auto">
                <a:xfrm>
                  <a:off x="2160" y="3044"/>
                  <a:ext cx="816" cy="11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p>
                  <a:endParaRPr lang="en-US"/>
                </a:p>
              </p:txBody>
            </p:sp>
            <p:sp>
              <p:nvSpPr>
                <p:cNvPr id="71706" name="Oval 538"/>
                <p:cNvSpPr>
                  <a:spLocks noChangeArrowheads="1"/>
                </p:cNvSpPr>
                <p:nvPr/>
              </p:nvSpPr>
              <p:spPr bwMode="auto">
                <a:xfrm>
                  <a:off x="2208" y="3148"/>
                  <a:ext cx="728" cy="11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p>
                  <a:endParaRPr lang="en-US"/>
                </a:p>
              </p:txBody>
            </p:sp>
            <p:sp>
              <p:nvSpPr>
                <p:cNvPr id="71707" name="Oval 539"/>
                <p:cNvSpPr>
                  <a:spLocks noChangeArrowheads="1"/>
                </p:cNvSpPr>
                <p:nvPr/>
              </p:nvSpPr>
              <p:spPr bwMode="auto">
                <a:xfrm>
                  <a:off x="2256" y="3264"/>
                  <a:ext cx="624" cy="116"/>
                </a:xfrm>
                <a:prstGeom prst="ellipse">
                  <a:avLst/>
                </a:prstGeom>
                <a:noFill/>
                <a:ln w="28575">
                  <a:solidFill>
                    <a:srgbClr val="FF714F"/>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p>
                  <a:endParaRPr lang="en-US"/>
                </a:p>
              </p:txBody>
            </p:sp>
          </p:grpSp>
        </p:grpSp>
        <p:sp>
          <p:nvSpPr>
            <p:cNvPr id="71692" name="Oval 608"/>
            <p:cNvSpPr>
              <a:spLocks noChangeArrowheads="1"/>
            </p:cNvSpPr>
            <p:nvPr/>
          </p:nvSpPr>
          <p:spPr bwMode="auto">
            <a:xfrm>
              <a:off x="4716" y="2352"/>
              <a:ext cx="1038" cy="960"/>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sp>
        <p:nvSpPr>
          <p:cNvPr id="71690" name="Text Box 615"/>
          <p:cNvSpPr txBox="1">
            <a:spLocks noChangeArrowheads="1"/>
          </p:cNvSpPr>
          <p:nvPr/>
        </p:nvSpPr>
        <p:spPr bwMode="auto">
          <a:xfrm>
            <a:off x="3438525" y="5265738"/>
            <a:ext cx="5268913"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a:latin typeface="+mn-lt"/>
              </a:rPr>
              <a:t>To combat osmotic pressure, Bacteria use a ‘net’ to surround the cytoplasm, and in some cases another barrier.</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idx="4294967295"/>
          </p:nvPr>
        </p:nvSpPr>
        <p:spPr/>
        <p:txBody>
          <a:bodyPr/>
          <a:lstStyle/>
          <a:p>
            <a:r>
              <a:rPr lang="en-CA" sz="3200" dirty="0" smtClean="0">
                <a:latin typeface="+mn-lt"/>
                <a:ea typeface="ＭＳ Ｐゴシック" pitchFamily="34" charset="-128"/>
              </a:rPr>
              <a:t>Two Basic Types of Bacterial Cells</a:t>
            </a:r>
          </a:p>
        </p:txBody>
      </p:sp>
      <p:pic>
        <p:nvPicPr>
          <p:cNvPr id="72707" name="Content Placeholder 5" descr="28_14b_gram_stain-L.jpg"/>
          <p:cNvPicPr>
            <a:picLocks noGrp="1" noChangeAspect="1"/>
          </p:cNvPicPr>
          <p:nvPr>
            <p:ph sz="half" idx="4294967295"/>
          </p:nvPr>
        </p:nvPicPr>
        <p:blipFill>
          <a:blip r:embed="rId3">
            <a:extLst>
              <a:ext uri="{28A0092B-C50C-407E-A947-70E740481C1C}">
                <a14:useLocalDpi xmlns:a14="http://schemas.microsoft.com/office/drawing/2010/main" val="0"/>
              </a:ext>
            </a:extLst>
          </a:blip>
          <a:srcRect/>
          <a:stretch>
            <a:fillRect/>
          </a:stretch>
        </p:blipFill>
        <p:spPr>
          <a:xfrm>
            <a:off x="374650" y="2289175"/>
            <a:ext cx="4038600" cy="2957513"/>
          </a:xfrm>
        </p:spPr>
      </p:pic>
      <p:pic>
        <p:nvPicPr>
          <p:cNvPr id="72708" name="Content Placeholder 6" descr="28_14c_gram_stain-L.jpg"/>
          <p:cNvPicPr>
            <a:picLocks noGrp="1" noChangeAspect="1"/>
          </p:cNvPicPr>
          <p:nvPr>
            <p:ph sz="half" idx="4294967295"/>
          </p:nvPr>
        </p:nvPicPr>
        <p:blipFill>
          <a:blip r:embed="rId4">
            <a:extLst>
              <a:ext uri="{28A0092B-C50C-407E-A947-70E740481C1C}">
                <a14:useLocalDpi xmlns:a14="http://schemas.microsoft.com/office/drawing/2010/main" val="0"/>
              </a:ext>
            </a:extLst>
          </a:blip>
          <a:srcRect/>
          <a:stretch>
            <a:fillRect/>
          </a:stretch>
        </p:blipFill>
        <p:spPr>
          <a:xfrm>
            <a:off x="4572000" y="2297113"/>
            <a:ext cx="4337050" cy="2930525"/>
          </a:xfrm>
        </p:spPr>
      </p:pic>
      <p:sp>
        <p:nvSpPr>
          <p:cNvPr id="72709" name="TextBox 7"/>
          <p:cNvSpPr txBox="1">
            <a:spLocks noChangeArrowheads="1"/>
          </p:cNvSpPr>
          <p:nvPr/>
        </p:nvSpPr>
        <p:spPr bwMode="auto">
          <a:xfrm>
            <a:off x="684212" y="1700213"/>
            <a:ext cx="365671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CA" dirty="0">
                <a:latin typeface="+mn-lt"/>
              </a:rPr>
              <a:t>Gram-positive bacteria	</a:t>
            </a:r>
          </a:p>
        </p:txBody>
      </p:sp>
      <p:sp>
        <p:nvSpPr>
          <p:cNvPr id="72710" name="TextBox 8"/>
          <p:cNvSpPr txBox="1">
            <a:spLocks noChangeArrowheads="1"/>
          </p:cNvSpPr>
          <p:nvPr/>
        </p:nvSpPr>
        <p:spPr bwMode="auto">
          <a:xfrm>
            <a:off x="4787899" y="1700213"/>
            <a:ext cx="36586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CA">
                <a:latin typeface="+mn-lt"/>
              </a:rPr>
              <a:t>Gram-negative bacteria	</a:t>
            </a:r>
          </a:p>
        </p:txBody>
      </p:sp>
      <p:sp>
        <p:nvSpPr>
          <p:cNvPr id="72711" name="Rectangle 7"/>
          <p:cNvSpPr>
            <a:spLocks noChangeArrowheads="1"/>
          </p:cNvSpPr>
          <p:nvPr/>
        </p:nvSpPr>
        <p:spPr bwMode="auto">
          <a:xfrm>
            <a:off x="55563" y="6381750"/>
            <a:ext cx="5438775"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Fig </a:t>
            </a:r>
            <a:r>
              <a:rPr lang="en-CA" sz="1800" b="1"/>
              <a:t>28.14b and Fig 28.14c</a:t>
            </a:r>
            <a:r>
              <a:rPr lang="en-US" sz="2000" b="1"/>
              <a:t> Biological Sciences</a:t>
            </a: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ext Box 33"/>
          <p:cNvSpPr txBox="1">
            <a:spLocks noChangeArrowheads="1"/>
          </p:cNvSpPr>
          <p:nvPr/>
        </p:nvSpPr>
        <p:spPr bwMode="auto">
          <a:xfrm>
            <a:off x="0" y="406400"/>
            <a:ext cx="91439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algn="ctr" eaLnBrk="1" hangingPunct="1"/>
            <a:r>
              <a:rPr lang="en-US" sz="4400" dirty="0">
                <a:latin typeface="+mn-lt"/>
              </a:rPr>
              <a:t>The Bacterial Net: Peptidoglycan</a:t>
            </a:r>
          </a:p>
        </p:txBody>
      </p:sp>
      <p:pic>
        <p:nvPicPr>
          <p:cNvPr id="73731" name="Picture 16" descr="05_05_table_5_1-L"/>
          <p:cNvPicPr>
            <a:picLocks noChangeAspect="1" noChangeArrowheads="1"/>
          </p:cNvPicPr>
          <p:nvPr/>
        </p:nvPicPr>
        <p:blipFill>
          <a:blip r:embed="rId3">
            <a:extLst>
              <a:ext uri="{28A0092B-C50C-407E-A947-70E740481C1C}">
                <a14:useLocalDpi xmlns:a14="http://schemas.microsoft.com/office/drawing/2010/main" val="0"/>
              </a:ext>
            </a:extLst>
          </a:blip>
          <a:srcRect t="76389" r="46594"/>
          <a:stretch>
            <a:fillRect/>
          </a:stretch>
        </p:blipFill>
        <p:spPr bwMode="auto">
          <a:xfrm>
            <a:off x="685800" y="1101725"/>
            <a:ext cx="3302000" cy="188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732" name="Picture 18" descr="05_05_table_5_1-L"/>
          <p:cNvPicPr>
            <a:picLocks noChangeAspect="1" noChangeArrowheads="1"/>
          </p:cNvPicPr>
          <p:nvPr/>
        </p:nvPicPr>
        <p:blipFill>
          <a:blip r:embed="rId3">
            <a:extLst>
              <a:ext uri="{28A0092B-C50C-407E-A947-70E740481C1C}">
                <a14:useLocalDpi xmlns:a14="http://schemas.microsoft.com/office/drawing/2010/main" val="0"/>
              </a:ext>
            </a:extLst>
          </a:blip>
          <a:srcRect l="53763" t="76389"/>
          <a:stretch>
            <a:fillRect/>
          </a:stretch>
        </p:blipFill>
        <p:spPr bwMode="auto">
          <a:xfrm>
            <a:off x="2800350" y="2992438"/>
            <a:ext cx="5861050" cy="386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3733" name="Rectangle 17"/>
          <p:cNvSpPr>
            <a:spLocks noChangeArrowheads="1"/>
          </p:cNvSpPr>
          <p:nvPr/>
        </p:nvSpPr>
        <p:spPr bwMode="auto">
          <a:xfrm>
            <a:off x="55563" y="6381750"/>
            <a:ext cx="3724275"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Table 5.1 Biological Sciences</a:t>
            </a: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 Box 6"/>
          <p:cNvSpPr txBox="1">
            <a:spLocks noChangeArrowheads="1"/>
          </p:cNvSpPr>
          <p:nvPr/>
        </p:nvSpPr>
        <p:spPr bwMode="auto">
          <a:xfrm>
            <a:off x="3230563" y="76200"/>
            <a:ext cx="287450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sz="3200" dirty="0">
                <a:latin typeface="+mj-lt"/>
              </a:rPr>
              <a:t>Plant cell walls</a:t>
            </a:r>
          </a:p>
        </p:txBody>
      </p:sp>
      <p:sp>
        <p:nvSpPr>
          <p:cNvPr id="74755" name="Rectangle 6"/>
          <p:cNvSpPr>
            <a:spLocks noChangeArrowheads="1"/>
          </p:cNvSpPr>
          <p:nvPr/>
        </p:nvSpPr>
        <p:spPr bwMode="auto">
          <a:xfrm>
            <a:off x="95250" y="6365875"/>
            <a:ext cx="6713538"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Right:  http://www.ccrc.uga.edu/~mao/intro/ouline.htm</a:t>
            </a:r>
          </a:p>
        </p:txBody>
      </p:sp>
      <p:grpSp>
        <p:nvGrpSpPr>
          <p:cNvPr id="74756" name="Group 8"/>
          <p:cNvGrpSpPr>
            <a:grpSpLocks/>
          </p:cNvGrpSpPr>
          <p:nvPr/>
        </p:nvGrpSpPr>
        <p:grpSpPr bwMode="auto">
          <a:xfrm>
            <a:off x="231775" y="711200"/>
            <a:ext cx="8666163" cy="4989513"/>
            <a:chOff x="146" y="448"/>
            <a:chExt cx="5459" cy="3143"/>
          </a:xfrm>
        </p:grpSpPr>
        <p:pic>
          <p:nvPicPr>
            <p:cNvPr id="74758" name="Picture 2" descr="Secwa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2" y="448"/>
              <a:ext cx="3533" cy="3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59" name="Picture 7"/>
            <p:cNvPicPr>
              <a:picLocks noChangeAspect="1" noChangeArrowheads="1"/>
            </p:cNvPicPr>
            <p:nvPr/>
          </p:nvPicPr>
          <p:blipFill>
            <a:blip r:embed="rId4">
              <a:extLst>
                <a:ext uri="{28A0092B-C50C-407E-A947-70E740481C1C}">
                  <a14:useLocalDpi xmlns:a14="http://schemas.microsoft.com/office/drawing/2010/main" val="0"/>
                </a:ext>
              </a:extLst>
            </a:blip>
            <a:srcRect l="36000" r="13499"/>
            <a:stretch>
              <a:fillRect/>
            </a:stretch>
          </p:blipFill>
          <p:spPr bwMode="auto">
            <a:xfrm>
              <a:off x="146" y="450"/>
              <a:ext cx="2113" cy="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4757" name="Rectangle 9"/>
          <p:cNvSpPr>
            <a:spLocks noChangeArrowheads="1"/>
          </p:cNvSpPr>
          <p:nvPr/>
        </p:nvSpPr>
        <p:spPr bwMode="auto">
          <a:xfrm>
            <a:off x="98425" y="5954713"/>
            <a:ext cx="5553075"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Left:  http://tinka.net/category/texas/page/28/</a:t>
            </a: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6802" name="Group 470"/>
          <p:cNvGrpSpPr>
            <a:grpSpLocks/>
          </p:cNvGrpSpPr>
          <p:nvPr/>
        </p:nvGrpSpPr>
        <p:grpSpPr bwMode="auto">
          <a:xfrm>
            <a:off x="7881938" y="3313113"/>
            <a:ext cx="804862" cy="1436687"/>
            <a:chOff x="4032" y="1728"/>
            <a:chExt cx="507" cy="905"/>
          </a:xfrm>
        </p:grpSpPr>
        <p:grpSp>
          <p:nvGrpSpPr>
            <p:cNvPr id="77105" name="Group 154"/>
            <p:cNvGrpSpPr>
              <a:grpSpLocks/>
            </p:cNvGrpSpPr>
            <p:nvPr/>
          </p:nvGrpSpPr>
          <p:grpSpPr bwMode="auto">
            <a:xfrm rot="-5400000">
              <a:off x="4184" y="1816"/>
              <a:ext cx="185" cy="489"/>
              <a:chOff x="1392" y="672"/>
              <a:chExt cx="185" cy="489"/>
            </a:xfrm>
          </p:grpSpPr>
          <p:sp>
            <p:nvSpPr>
              <p:cNvPr id="77118" name="Freeform 142"/>
              <p:cNvSpPr>
                <a:spLocks/>
              </p:cNvSpPr>
              <p:nvPr/>
            </p:nvSpPr>
            <p:spPr bwMode="auto">
              <a:xfrm>
                <a:off x="1423"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a:lstStyle/>
              <a:p>
                <a:endParaRPr lang="en-CA"/>
              </a:p>
            </p:txBody>
          </p:sp>
          <p:sp>
            <p:nvSpPr>
              <p:cNvPr id="77119" name="Freeform 143"/>
              <p:cNvSpPr>
                <a:spLocks/>
              </p:cNvSpPr>
              <p:nvPr/>
            </p:nvSpPr>
            <p:spPr bwMode="auto">
              <a:xfrm flipH="1">
                <a:off x="1505"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a:lstStyle/>
              <a:p>
                <a:endParaRPr lang="en-CA"/>
              </a:p>
            </p:txBody>
          </p:sp>
          <p:sp>
            <p:nvSpPr>
              <p:cNvPr id="77120" name="Oval 144"/>
              <p:cNvSpPr>
                <a:spLocks noChangeArrowheads="1"/>
              </p:cNvSpPr>
              <p:nvPr/>
            </p:nvSpPr>
            <p:spPr bwMode="auto">
              <a:xfrm>
                <a:off x="1392" y="672"/>
                <a:ext cx="185" cy="176"/>
              </a:xfrm>
              <a:prstGeom prst="ellipse">
                <a:avLst/>
              </a:prstGeom>
              <a:gradFill rotWithShape="1">
                <a:gsLst>
                  <a:gs pos="0">
                    <a:srgbClr val="66CCFF"/>
                  </a:gs>
                  <a:gs pos="100000">
                    <a:srgbClr val="2F5E76"/>
                  </a:gs>
                </a:gsLst>
                <a:path path="shape">
                  <a:fillToRect l="50000" t="50000" r="50000" b="50000"/>
                </a:path>
              </a:gradFill>
              <a:ln w="9525">
                <a:solidFill>
                  <a:schemeClr val="tx1"/>
                </a:solidFill>
                <a:round/>
                <a:headEnd/>
                <a:tailEnd/>
              </a:ln>
            </p:spPr>
            <p:txBody>
              <a:bodyPr vert="eaVert" wrap="none" anchor="ctr"/>
              <a:lstStyle/>
              <a:p>
                <a:endParaRPr lang="en-US" sz="1800"/>
              </a:p>
            </p:txBody>
          </p:sp>
        </p:grpSp>
        <p:grpSp>
          <p:nvGrpSpPr>
            <p:cNvPr id="77106" name="Group 272"/>
            <p:cNvGrpSpPr>
              <a:grpSpLocks/>
            </p:cNvGrpSpPr>
            <p:nvPr/>
          </p:nvGrpSpPr>
          <p:grpSpPr bwMode="auto">
            <a:xfrm rot="-5400000">
              <a:off x="4202" y="2296"/>
              <a:ext cx="185" cy="489"/>
              <a:chOff x="1656" y="960"/>
              <a:chExt cx="144" cy="400"/>
            </a:xfrm>
          </p:grpSpPr>
          <p:sp>
            <p:nvSpPr>
              <p:cNvPr id="77115" name="Freeform 27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vert="eaVert"/>
              <a:lstStyle/>
              <a:p>
                <a:endParaRPr lang="en-CA"/>
              </a:p>
            </p:txBody>
          </p:sp>
          <p:sp>
            <p:nvSpPr>
              <p:cNvPr id="77116" name="Freeform 27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vert="eaVert"/>
              <a:lstStyle/>
              <a:p>
                <a:endParaRPr lang="en-CA"/>
              </a:p>
            </p:txBody>
          </p:sp>
          <p:sp>
            <p:nvSpPr>
              <p:cNvPr id="77117" name="Oval 275"/>
              <p:cNvSpPr>
                <a:spLocks noChangeArrowheads="1"/>
              </p:cNvSpPr>
              <p:nvPr/>
            </p:nvSpPr>
            <p:spPr bwMode="auto">
              <a:xfrm>
                <a:off x="1656" y="960"/>
                <a:ext cx="144" cy="144"/>
              </a:xfrm>
              <a:prstGeom prst="ellipse">
                <a:avLst/>
              </a:prstGeom>
              <a:gradFill rotWithShape="1">
                <a:gsLst>
                  <a:gs pos="0">
                    <a:srgbClr val="FF714F"/>
                  </a:gs>
                  <a:gs pos="100000">
                    <a:srgbClr val="763425"/>
                  </a:gs>
                </a:gsLst>
                <a:path path="shape">
                  <a:fillToRect l="50000" t="50000" r="50000" b="50000"/>
                </a:path>
              </a:gradFill>
              <a:ln w="9525">
                <a:solidFill>
                  <a:schemeClr val="tx1"/>
                </a:solidFill>
                <a:round/>
                <a:headEnd/>
                <a:tailEnd/>
              </a:ln>
            </p:spPr>
            <p:txBody>
              <a:bodyPr vert="eaVert" wrap="none" anchor="ctr"/>
              <a:lstStyle/>
              <a:p>
                <a:endParaRPr lang="en-US" sz="1800"/>
              </a:p>
            </p:txBody>
          </p:sp>
        </p:grpSp>
        <p:grpSp>
          <p:nvGrpSpPr>
            <p:cNvPr id="77107" name="Group 276"/>
            <p:cNvGrpSpPr>
              <a:grpSpLocks/>
            </p:cNvGrpSpPr>
            <p:nvPr/>
          </p:nvGrpSpPr>
          <p:grpSpPr bwMode="auto">
            <a:xfrm rot="-5400000">
              <a:off x="4184" y="1576"/>
              <a:ext cx="185" cy="489"/>
              <a:chOff x="528" y="672"/>
              <a:chExt cx="185" cy="489"/>
            </a:xfrm>
          </p:grpSpPr>
          <p:sp>
            <p:nvSpPr>
              <p:cNvPr id="77112" name="Freeform 277"/>
              <p:cNvSpPr>
                <a:spLocks/>
              </p:cNvSpPr>
              <p:nvPr/>
            </p:nvSpPr>
            <p:spPr bwMode="auto">
              <a:xfrm>
                <a:off x="559"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a:lstStyle/>
              <a:p>
                <a:endParaRPr lang="en-CA"/>
              </a:p>
            </p:txBody>
          </p:sp>
          <p:sp>
            <p:nvSpPr>
              <p:cNvPr id="77113" name="Freeform 278"/>
              <p:cNvSpPr>
                <a:spLocks/>
              </p:cNvSpPr>
              <p:nvPr/>
            </p:nvSpPr>
            <p:spPr bwMode="auto">
              <a:xfrm flipH="1">
                <a:off x="641"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a:lstStyle/>
              <a:p>
                <a:endParaRPr lang="en-CA"/>
              </a:p>
            </p:txBody>
          </p:sp>
          <p:sp>
            <p:nvSpPr>
              <p:cNvPr id="77114" name="Oval 279"/>
              <p:cNvSpPr>
                <a:spLocks noChangeArrowheads="1"/>
              </p:cNvSpPr>
              <p:nvPr/>
            </p:nvSpPr>
            <p:spPr bwMode="auto">
              <a:xfrm>
                <a:off x="528" y="672"/>
                <a:ext cx="185" cy="176"/>
              </a:xfrm>
              <a:prstGeom prst="ellipse">
                <a:avLst/>
              </a:prstGeom>
              <a:gradFill rotWithShape="1">
                <a:gsLst>
                  <a:gs pos="0">
                    <a:srgbClr val="FFFF00"/>
                  </a:gs>
                  <a:gs pos="100000">
                    <a:srgbClr val="767600"/>
                  </a:gs>
                </a:gsLst>
                <a:path path="shape">
                  <a:fillToRect l="50000" t="50000" r="50000" b="50000"/>
                </a:path>
              </a:gradFill>
              <a:ln w="9525">
                <a:solidFill>
                  <a:schemeClr val="tx1"/>
                </a:solidFill>
                <a:round/>
                <a:headEnd/>
                <a:tailEnd/>
              </a:ln>
            </p:spPr>
            <p:txBody>
              <a:bodyPr vert="eaVert" wrap="none" anchor="ctr"/>
              <a:lstStyle/>
              <a:p>
                <a:endParaRPr lang="en-US" sz="1800"/>
              </a:p>
            </p:txBody>
          </p:sp>
        </p:grpSp>
        <p:grpSp>
          <p:nvGrpSpPr>
            <p:cNvPr id="77108" name="Group 280"/>
            <p:cNvGrpSpPr>
              <a:grpSpLocks/>
            </p:cNvGrpSpPr>
            <p:nvPr/>
          </p:nvGrpSpPr>
          <p:grpSpPr bwMode="auto">
            <a:xfrm rot="-5400000">
              <a:off x="4185" y="2055"/>
              <a:ext cx="184" cy="489"/>
              <a:chOff x="1872" y="672"/>
              <a:chExt cx="184" cy="489"/>
            </a:xfrm>
          </p:grpSpPr>
          <p:sp>
            <p:nvSpPr>
              <p:cNvPr id="77109" name="Freeform 281"/>
              <p:cNvSpPr>
                <a:spLocks/>
              </p:cNvSpPr>
              <p:nvPr/>
            </p:nvSpPr>
            <p:spPr bwMode="auto">
              <a:xfrm>
                <a:off x="1903" y="828"/>
                <a:ext cx="43" cy="333"/>
              </a:xfrm>
              <a:custGeom>
                <a:avLst/>
                <a:gdLst>
                  <a:gd name="T0" fmla="*/ 5520 w 34"/>
                  <a:gd name="T1" fmla="*/ 78494 h 272"/>
                  <a:gd name="T2" fmla="*/ 0 w 34"/>
                  <a:gd name="T3" fmla="*/ 55598 h 272"/>
                  <a:gd name="T4" fmla="*/ 11441 w 34"/>
                  <a:gd name="T5" fmla="*/ 41301 h 272"/>
                  <a:gd name="T6" fmla="*/ 17017 w 34"/>
                  <a:gd name="T7" fmla="*/ 34527 h 272"/>
                  <a:gd name="T8" fmla="*/ 22588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a:lstStyle/>
              <a:p>
                <a:endParaRPr lang="en-CA"/>
              </a:p>
            </p:txBody>
          </p:sp>
          <p:sp>
            <p:nvSpPr>
              <p:cNvPr id="77110" name="Freeform 282"/>
              <p:cNvSpPr>
                <a:spLocks/>
              </p:cNvSpPr>
              <p:nvPr/>
            </p:nvSpPr>
            <p:spPr bwMode="auto">
              <a:xfrm flipH="1">
                <a:off x="1984"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a:lstStyle/>
              <a:p>
                <a:endParaRPr lang="en-CA"/>
              </a:p>
            </p:txBody>
          </p:sp>
          <p:sp>
            <p:nvSpPr>
              <p:cNvPr id="77111" name="Oval 283"/>
              <p:cNvSpPr>
                <a:spLocks noChangeArrowheads="1"/>
              </p:cNvSpPr>
              <p:nvPr/>
            </p:nvSpPr>
            <p:spPr bwMode="auto">
              <a:xfrm>
                <a:off x="1872" y="672"/>
                <a:ext cx="184" cy="176"/>
              </a:xfrm>
              <a:prstGeom prst="ellipse">
                <a:avLst/>
              </a:prstGeom>
              <a:gradFill rotWithShape="1">
                <a:gsLst>
                  <a:gs pos="0">
                    <a:srgbClr val="00FF00"/>
                  </a:gs>
                  <a:gs pos="100000">
                    <a:srgbClr val="007600"/>
                  </a:gs>
                </a:gsLst>
                <a:path path="shape">
                  <a:fillToRect l="50000" t="50000" r="50000" b="50000"/>
                </a:path>
              </a:gradFill>
              <a:ln w="9525">
                <a:solidFill>
                  <a:schemeClr val="tx1"/>
                </a:solidFill>
                <a:round/>
                <a:headEnd/>
                <a:tailEnd/>
              </a:ln>
            </p:spPr>
            <p:txBody>
              <a:bodyPr vert="eaVert" wrap="none" anchor="ctr"/>
              <a:lstStyle/>
              <a:p>
                <a:endParaRPr lang="en-US" sz="1800"/>
              </a:p>
            </p:txBody>
          </p:sp>
        </p:grpSp>
      </p:grpSp>
      <p:sp>
        <p:nvSpPr>
          <p:cNvPr id="76803" name="Text Box 287"/>
          <p:cNvSpPr txBox="1">
            <a:spLocks noChangeArrowheads="1"/>
          </p:cNvSpPr>
          <p:nvPr/>
        </p:nvSpPr>
        <p:spPr bwMode="auto">
          <a:xfrm>
            <a:off x="3946524" y="3276600"/>
            <a:ext cx="4523051"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a:latin typeface="+mn-lt"/>
              </a:rPr>
              <a:t>Phosphatidylcholine</a:t>
            </a:r>
          </a:p>
          <a:p>
            <a:pPr eaLnBrk="1" hangingPunct="1"/>
            <a:r>
              <a:rPr lang="en-US">
                <a:latin typeface="+mn-lt"/>
              </a:rPr>
              <a:t>Phosphatidylserine</a:t>
            </a:r>
          </a:p>
          <a:p>
            <a:pPr eaLnBrk="1" hangingPunct="1"/>
            <a:r>
              <a:rPr lang="en-US">
                <a:latin typeface="+mn-lt"/>
              </a:rPr>
              <a:t>Sphingomyelin</a:t>
            </a:r>
          </a:p>
          <a:p>
            <a:pPr eaLnBrk="1" hangingPunct="1"/>
            <a:r>
              <a:rPr lang="en-US">
                <a:latin typeface="+mn-lt"/>
              </a:rPr>
              <a:t>Phosphatidylethanolamine</a:t>
            </a:r>
          </a:p>
        </p:txBody>
      </p:sp>
      <p:grpSp>
        <p:nvGrpSpPr>
          <p:cNvPr id="76804" name="Group 319"/>
          <p:cNvGrpSpPr>
            <a:grpSpLocks/>
          </p:cNvGrpSpPr>
          <p:nvPr/>
        </p:nvGrpSpPr>
        <p:grpSpPr bwMode="auto">
          <a:xfrm>
            <a:off x="2386013" y="1600200"/>
            <a:ext cx="4548187" cy="1143000"/>
            <a:chOff x="1503" y="1008"/>
            <a:chExt cx="2865" cy="720"/>
          </a:xfrm>
        </p:grpSpPr>
        <p:grpSp>
          <p:nvGrpSpPr>
            <p:cNvPr id="76810" name="Group 286"/>
            <p:cNvGrpSpPr>
              <a:grpSpLocks/>
            </p:cNvGrpSpPr>
            <p:nvPr/>
          </p:nvGrpSpPr>
          <p:grpSpPr bwMode="auto">
            <a:xfrm>
              <a:off x="1503" y="1008"/>
              <a:ext cx="2846" cy="359"/>
              <a:chOff x="1536" y="339"/>
              <a:chExt cx="3037" cy="498"/>
            </a:xfrm>
          </p:grpSpPr>
          <p:grpSp>
            <p:nvGrpSpPr>
              <p:cNvPr id="77041" name="Group 156"/>
              <p:cNvGrpSpPr>
                <a:grpSpLocks/>
              </p:cNvGrpSpPr>
              <p:nvPr/>
            </p:nvGrpSpPr>
            <p:grpSpPr bwMode="auto">
              <a:xfrm>
                <a:off x="3447" y="344"/>
                <a:ext cx="185" cy="489"/>
                <a:chOff x="528" y="672"/>
                <a:chExt cx="185" cy="489"/>
              </a:xfrm>
            </p:grpSpPr>
            <p:sp>
              <p:nvSpPr>
                <p:cNvPr id="77102" name="Freeform 157"/>
                <p:cNvSpPr>
                  <a:spLocks/>
                </p:cNvSpPr>
                <p:nvPr/>
              </p:nvSpPr>
              <p:spPr bwMode="auto">
                <a:xfrm>
                  <a:off x="559"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103" name="Freeform 158"/>
                <p:cNvSpPr>
                  <a:spLocks/>
                </p:cNvSpPr>
                <p:nvPr/>
              </p:nvSpPr>
              <p:spPr bwMode="auto">
                <a:xfrm flipH="1">
                  <a:off x="641"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104" name="Oval 159"/>
                <p:cNvSpPr>
                  <a:spLocks noChangeArrowheads="1"/>
                </p:cNvSpPr>
                <p:nvPr/>
              </p:nvSpPr>
              <p:spPr bwMode="auto">
                <a:xfrm>
                  <a:off x="528" y="672"/>
                  <a:ext cx="185" cy="176"/>
                </a:xfrm>
                <a:prstGeom prst="ellipse">
                  <a:avLst/>
                </a:prstGeom>
                <a:gradFill rotWithShape="1">
                  <a:gsLst>
                    <a:gs pos="0">
                      <a:srgbClr val="FFFF00"/>
                    </a:gs>
                    <a:gs pos="100000">
                      <a:srgbClr val="767600"/>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77042" name="Group 160"/>
              <p:cNvGrpSpPr>
                <a:grpSpLocks/>
              </p:cNvGrpSpPr>
              <p:nvPr/>
            </p:nvGrpSpPr>
            <p:grpSpPr bwMode="auto">
              <a:xfrm>
                <a:off x="3639" y="344"/>
                <a:ext cx="185" cy="489"/>
                <a:chOff x="528" y="672"/>
                <a:chExt cx="185" cy="489"/>
              </a:xfrm>
            </p:grpSpPr>
            <p:sp>
              <p:nvSpPr>
                <p:cNvPr id="77099" name="Freeform 161"/>
                <p:cNvSpPr>
                  <a:spLocks/>
                </p:cNvSpPr>
                <p:nvPr/>
              </p:nvSpPr>
              <p:spPr bwMode="auto">
                <a:xfrm>
                  <a:off x="559"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100" name="Freeform 162"/>
                <p:cNvSpPr>
                  <a:spLocks/>
                </p:cNvSpPr>
                <p:nvPr/>
              </p:nvSpPr>
              <p:spPr bwMode="auto">
                <a:xfrm flipH="1">
                  <a:off x="641"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101" name="Oval 163"/>
                <p:cNvSpPr>
                  <a:spLocks noChangeArrowheads="1"/>
                </p:cNvSpPr>
                <p:nvPr/>
              </p:nvSpPr>
              <p:spPr bwMode="auto">
                <a:xfrm>
                  <a:off x="528" y="672"/>
                  <a:ext cx="185" cy="176"/>
                </a:xfrm>
                <a:prstGeom prst="ellipse">
                  <a:avLst/>
                </a:prstGeom>
                <a:gradFill rotWithShape="1">
                  <a:gsLst>
                    <a:gs pos="0">
                      <a:srgbClr val="FFFF00"/>
                    </a:gs>
                    <a:gs pos="100000">
                      <a:srgbClr val="767600"/>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77043" name="Group 164"/>
              <p:cNvGrpSpPr>
                <a:grpSpLocks/>
              </p:cNvGrpSpPr>
              <p:nvPr/>
            </p:nvGrpSpPr>
            <p:grpSpPr bwMode="auto">
              <a:xfrm>
                <a:off x="2684" y="344"/>
                <a:ext cx="185" cy="489"/>
                <a:chOff x="528" y="672"/>
                <a:chExt cx="185" cy="489"/>
              </a:xfrm>
            </p:grpSpPr>
            <p:sp>
              <p:nvSpPr>
                <p:cNvPr id="77096" name="Freeform 165"/>
                <p:cNvSpPr>
                  <a:spLocks/>
                </p:cNvSpPr>
                <p:nvPr/>
              </p:nvSpPr>
              <p:spPr bwMode="auto">
                <a:xfrm>
                  <a:off x="559"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97" name="Freeform 166"/>
                <p:cNvSpPr>
                  <a:spLocks/>
                </p:cNvSpPr>
                <p:nvPr/>
              </p:nvSpPr>
              <p:spPr bwMode="auto">
                <a:xfrm flipH="1">
                  <a:off x="641"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98" name="Oval 167"/>
                <p:cNvSpPr>
                  <a:spLocks noChangeArrowheads="1"/>
                </p:cNvSpPr>
                <p:nvPr/>
              </p:nvSpPr>
              <p:spPr bwMode="auto">
                <a:xfrm>
                  <a:off x="528" y="672"/>
                  <a:ext cx="185" cy="176"/>
                </a:xfrm>
                <a:prstGeom prst="ellipse">
                  <a:avLst/>
                </a:prstGeom>
                <a:gradFill rotWithShape="1">
                  <a:gsLst>
                    <a:gs pos="0">
                      <a:srgbClr val="FFFF00"/>
                    </a:gs>
                    <a:gs pos="100000">
                      <a:srgbClr val="767600"/>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77044" name="Group 168"/>
              <p:cNvGrpSpPr>
                <a:grpSpLocks/>
              </p:cNvGrpSpPr>
              <p:nvPr/>
            </p:nvGrpSpPr>
            <p:grpSpPr bwMode="auto">
              <a:xfrm>
                <a:off x="2492" y="339"/>
                <a:ext cx="185" cy="489"/>
                <a:chOff x="528" y="672"/>
                <a:chExt cx="185" cy="489"/>
              </a:xfrm>
            </p:grpSpPr>
            <p:sp>
              <p:nvSpPr>
                <p:cNvPr id="77093" name="Freeform 169"/>
                <p:cNvSpPr>
                  <a:spLocks/>
                </p:cNvSpPr>
                <p:nvPr/>
              </p:nvSpPr>
              <p:spPr bwMode="auto">
                <a:xfrm>
                  <a:off x="559"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94" name="Freeform 170"/>
                <p:cNvSpPr>
                  <a:spLocks/>
                </p:cNvSpPr>
                <p:nvPr/>
              </p:nvSpPr>
              <p:spPr bwMode="auto">
                <a:xfrm flipH="1">
                  <a:off x="641"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95" name="Oval 171"/>
                <p:cNvSpPr>
                  <a:spLocks noChangeArrowheads="1"/>
                </p:cNvSpPr>
                <p:nvPr/>
              </p:nvSpPr>
              <p:spPr bwMode="auto">
                <a:xfrm>
                  <a:off x="528" y="672"/>
                  <a:ext cx="185" cy="176"/>
                </a:xfrm>
                <a:prstGeom prst="ellipse">
                  <a:avLst/>
                </a:prstGeom>
                <a:gradFill rotWithShape="1">
                  <a:gsLst>
                    <a:gs pos="0">
                      <a:srgbClr val="FFFF00"/>
                    </a:gs>
                    <a:gs pos="100000">
                      <a:srgbClr val="767600"/>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77045" name="Group 172"/>
              <p:cNvGrpSpPr>
                <a:grpSpLocks/>
              </p:cNvGrpSpPr>
              <p:nvPr/>
            </p:nvGrpSpPr>
            <p:grpSpPr bwMode="auto">
              <a:xfrm>
                <a:off x="2108" y="340"/>
                <a:ext cx="185" cy="489"/>
                <a:chOff x="528" y="672"/>
                <a:chExt cx="185" cy="489"/>
              </a:xfrm>
            </p:grpSpPr>
            <p:sp>
              <p:nvSpPr>
                <p:cNvPr id="77090" name="Freeform 173"/>
                <p:cNvSpPr>
                  <a:spLocks/>
                </p:cNvSpPr>
                <p:nvPr/>
              </p:nvSpPr>
              <p:spPr bwMode="auto">
                <a:xfrm>
                  <a:off x="559"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91" name="Freeform 174"/>
                <p:cNvSpPr>
                  <a:spLocks/>
                </p:cNvSpPr>
                <p:nvPr/>
              </p:nvSpPr>
              <p:spPr bwMode="auto">
                <a:xfrm flipH="1">
                  <a:off x="641"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92" name="Oval 175"/>
                <p:cNvSpPr>
                  <a:spLocks noChangeArrowheads="1"/>
                </p:cNvSpPr>
                <p:nvPr/>
              </p:nvSpPr>
              <p:spPr bwMode="auto">
                <a:xfrm>
                  <a:off x="528" y="672"/>
                  <a:ext cx="185" cy="176"/>
                </a:xfrm>
                <a:prstGeom prst="ellipse">
                  <a:avLst/>
                </a:prstGeom>
                <a:gradFill rotWithShape="1">
                  <a:gsLst>
                    <a:gs pos="0">
                      <a:srgbClr val="FFFF00"/>
                    </a:gs>
                    <a:gs pos="100000">
                      <a:srgbClr val="767600"/>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77046" name="Group 176"/>
              <p:cNvGrpSpPr>
                <a:grpSpLocks/>
              </p:cNvGrpSpPr>
              <p:nvPr/>
            </p:nvGrpSpPr>
            <p:grpSpPr bwMode="auto">
              <a:xfrm>
                <a:off x="1536" y="344"/>
                <a:ext cx="185" cy="489"/>
                <a:chOff x="528" y="672"/>
                <a:chExt cx="185" cy="489"/>
              </a:xfrm>
            </p:grpSpPr>
            <p:sp>
              <p:nvSpPr>
                <p:cNvPr id="77087" name="Freeform 177"/>
                <p:cNvSpPr>
                  <a:spLocks/>
                </p:cNvSpPr>
                <p:nvPr/>
              </p:nvSpPr>
              <p:spPr bwMode="auto">
                <a:xfrm>
                  <a:off x="559"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88" name="Freeform 178"/>
                <p:cNvSpPr>
                  <a:spLocks/>
                </p:cNvSpPr>
                <p:nvPr/>
              </p:nvSpPr>
              <p:spPr bwMode="auto">
                <a:xfrm flipH="1">
                  <a:off x="641"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89" name="Oval 179"/>
                <p:cNvSpPr>
                  <a:spLocks noChangeArrowheads="1"/>
                </p:cNvSpPr>
                <p:nvPr/>
              </p:nvSpPr>
              <p:spPr bwMode="auto">
                <a:xfrm>
                  <a:off x="528" y="672"/>
                  <a:ext cx="185" cy="176"/>
                </a:xfrm>
                <a:prstGeom prst="ellipse">
                  <a:avLst/>
                </a:prstGeom>
                <a:gradFill rotWithShape="1">
                  <a:gsLst>
                    <a:gs pos="0">
                      <a:srgbClr val="FFFF00"/>
                    </a:gs>
                    <a:gs pos="100000">
                      <a:srgbClr val="767600"/>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77047" name="Group 180"/>
              <p:cNvGrpSpPr>
                <a:grpSpLocks/>
              </p:cNvGrpSpPr>
              <p:nvPr/>
            </p:nvGrpSpPr>
            <p:grpSpPr bwMode="auto">
              <a:xfrm>
                <a:off x="4204" y="343"/>
                <a:ext cx="184" cy="489"/>
                <a:chOff x="1872" y="672"/>
                <a:chExt cx="184" cy="489"/>
              </a:xfrm>
            </p:grpSpPr>
            <p:sp>
              <p:nvSpPr>
                <p:cNvPr id="77084" name="Freeform 181"/>
                <p:cNvSpPr>
                  <a:spLocks/>
                </p:cNvSpPr>
                <p:nvPr/>
              </p:nvSpPr>
              <p:spPr bwMode="auto">
                <a:xfrm>
                  <a:off x="1903" y="828"/>
                  <a:ext cx="43" cy="333"/>
                </a:xfrm>
                <a:custGeom>
                  <a:avLst/>
                  <a:gdLst>
                    <a:gd name="T0" fmla="*/ 5520 w 34"/>
                    <a:gd name="T1" fmla="*/ 78494 h 272"/>
                    <a:gd name="T2" fmla="*/ 0 w 34"/>
                    <a:gd name="T3" fmla="*/ 55598 h 272"/>
                    <a:gd name="T4" fmla="*/ 11441 w 34"/>
                    <a:gd name="T5" fmla="*/ 41301 h 272"/>
                    <a:gd name="T6" fmla="*/ 17017 w 34"/>
                    <a:gd name="T7" fmla="*/ 34527 h 272"/>
                    <a:gd name="T8" fmla="*/ 22588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85" name="Freeform 182"/>
                <p:cNvSpPr>
                  <a:spLocks/>
                </p:cNvSpPr>
                <p:nvPr/>
              </p:nvSpPr>
              <p:spPr bwMode="auto">
                <a:xfrm flipH="1">
                  <a:off x="1984"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86" name="Oval 183"/>
                <p:cNvSpPr>
                  <a:spLocks noChangeArrowheads="1"/>
                </p:cNvSpPr>
                <p:nvPr/>
              </p:nvSpPr>
              <p:spPr bwMode="auto">
                <a:xfrm>
                  <a:off x="1872" y="672"/>
                  <a:ext cx="184" cy="176"/>
                </a:xfrm>
                <a:prstGeom prst="ellipse">
                  <a:avLst/>
                </a:prstGeom>
                <a:gradFill rotWithShape="1">
                  <a:gsLst>
                    <a:gs pos="0">
                      <a:srgbClr val="00FF00"/>
                    </a:gs>
                    <a:gs pos="100000">
                      <a:srgbClr val="007600"/>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77048" name="Group 184"/>
              <p:cNvGrpSpPr>
                <a:grpSpLocks/>
              </p:cNvGrpSpPr>
              <p:nvPr/>
            </p:nvGrpSpPr>
            <p:grpSpPr bwMode="auto">
              <a:xfrm>
                <a:off x="3828" y="344"/>
                <a:ext cx="184" cy="489"/>
                <a:chOff x="1872" y="672"/>
                <a:chExt cx="184" cy="489"/>
              </a:xfrm>
            </p:grpSpPr>
            <p:sp>
              <p:nvSpPr>
                <p:cNvPr id="77081" name="Freeform 185"/>
                <p:cNvSpPr>
                  <a:spLocks/>
                </p:cNvSpPr>
                <p:nvPr/>
              </p:nvSpPr>
              <p:spPr bwMode="auto">
                <a:xfrm>
                  <a:off x="1903" y="828"/>
                  <a:ext cx="43" cy="333"/>
                </a:xfrm>
                <a:custGeom>
                  <a:avLst/>
                  <a:gdLst>
                    <a:gd name="T0" fmla="*/ 5520 w 34"/>
                    <a:gd name="T1" fmla="*/ 78494 h 272"/>
                    <a:gd name="T2" fmla="*/ 0 w 34"/>
                    <a:gd name="T3" fmla="*/ 55598 h 272"/>
                    <a:gd name="T4" fmla="*/ 11441 w 34"/>
                    <a:gd name="T5" fmla="*/ 41301 h 272"/>
                    <a:gd name="T6" fmla="*/ 17017 w 34"/>
                    <a:gd name="T7" fmla="*/ 34527 h 272"/>
                    <a:gd name="T8" fmla="*/ 22588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82" name="Freeform 186"/>
                <p:cNvSpPr>
                  <a:spLocks/>
                </p:cNvSpPr>
                <p:nvPr/>
              </p:nvSpPr>
              <p:spPr bwMode="auto">
                <a:xfrm flipH="1">
                  <a:off x="1984"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83" name="Oval 187"/>
                <p:cNvSpPr>
                  <a:spLocks noChangeArrowheads="1"/>
                </p:cNvSpPr>
                <p:nvPr/>
              </p:nvSpPr>
              <p:spPr bwMode="auto">
                <a:xfrm>
                  <a:off x="1872" y="672"/>
                  <a:ext cx="184" cy="176"/>
                </a:xfrm>
                <a:prstGeom prst="ellipse">
                  <a:avLst/>
                </a:prstGeom>
                <a:gradFill rotWithShape="1">
                  <a:gsLst>
                    <a:gs pos="0">
                      <a:srgbClr val="00FF00"/>
                    </a:gs>
                    <a:gs pos="100000">
                      <a:srgbClr val="007600"/>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77049" name="Group 188"/>
              <p:cNvGrpSpPr>
                <a:grpSpLocks/>
              </p:cNvGrpSpPr>
              <p:nvPr/>
            </p:nvGrpSpPr>
            <p:grpSpPr bwMode="auto">
              <a:xfrm>
                <a:off x="2876" y="344"/>
                <a:ext cx="184" cy="489"/>
                <a:chOff x="1872" y="672"/>
                <a:chExt cx="184" cy="489"/>
              </a:xfrm>
            </p:grpSpPr>
            <p:sp>
              <p:nvSpPr>
                <p:cNvPr id="77078" name="Freeform 189"/>
                <p:cNvSpPr>
                  <a:spLocks/>
                </p:cNvSpPr>
                <p:nvPr/>
              </p:nvSpPr>
              <p:spPr bwMode="auto">
                <a:xfrm>
                  <a:off x="1903" y="828"/>
                  <a:ext cx="43" cy="333"/>
                </a:xfrm>
                <a:custGeom>
                  <a:avLst/>
                  <a:gdLst>
                    <a:gd name="T0" fmla="*/ 5520 w 34"/>
                    <a:gd name="T1" fmla="*/ 78494 h 272"/>
                    <a:gd name="T2" fmla="*/ 0 w 34"/>
                    <a:gd name="T3" fmla="*/ 55598 h 272"/>
                    <a:gd name="T4" fmla="*/ 11441 w 34"/>
                    <a:gd name="T5" fmla="*/ 41301 h 272"/>
                    <a:gd name="T6" fmla="*/ 17017 w 34"/>
                    <a:gd name="T7" fmla="*/ 34527 h 272"/>
                    <a:gd name="T8" fmla="*/ 22588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79" name="Freeform 190"/>
                <p:cNvSpPr>
                  <a:spLocks/>
                </p:cNvSpPr>
                <p:nvPr/>
              </p:nvSpPr>
              <p:spPr bwMode="auto">
                <a:xfrm flipH="1">
                  <a:off x="1984"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80" name="Oval 191"/>
                <p:cNvSpPr>
                  <a:spLocks noChangeArrowheads="1"/>
                </p:cNvSpPr>
                <p:nvPr/>
              </p:nvSpPr>
              <p:spPr bwMode="auto">
                <a:xfrm>
                  <a:off x="1872" y="672"/>
                  <a:ext cx="184" cy="176"/>
                </a:xfrm>
                <a:prstGeom prst="ellipse">
                  <a:avLst/>
                </a:prstGeom>
                <a:gradFill rotWithShape="1">
                  <a:gsLst>
                    <a:gs pos="0">
                      <a:srgbClr val="00FF00"/>
                    </a:gs>
                    <a:gs pos="100000">
                      <a:srgbClr val="007600"/>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77050" name="Group 192"/>
              <p:cNvGrpSpPr>
                <a:grpSpLocks/>
              </p:cNvGrpSpPr>
              <p:nvPr/>
            </p:nvGrpSpPr>
            <p:grpSpPr bwMode="auto">
              <a:xfrm>
                <a:off x="3064" y="344"/>
                <a:ext cx="184" cy="489"/>
                <a:chOff x="1872" y="672"/>
                <a:chExt cx="184" cy="489"/>
              </a:xfrm>
            </p:grpSpPr>
            <p:sp>
              <p:nvSpPr>
                <p:cNvPr id="77075" name="Freeform 193"/>
                <p:cNvSpPr>
                  <a:spLocks/>
                </p:cNvSpPr>
                <p:nvPr/>
              </p:nvSpPr>
              <p:spPr bwMode="auto">
                <a:xfrm>
                  <a:off x="1903" y="828"/>
                  <a:ext cx="43" cy="333"/>
                </a:xfrm>
                <a:custGeom>
                  <a:avLst/>
                  <a:gdLst>
                    <a:gd name="T0" fmla="*/ 5520 w 34"/>
                    <a:gd name="T1" fmla="*/ 78494 h 272"/>
                    <a:gd name="T2" fmla="*/ 0 w 34"/>
                    <a:gd name="T3" fmla="*/ 55598 h 272"/>
                    <a:gd name="T4" fmla="*/ 11441 w 34"/>
                    <a:gd name="T5" fmla="*/ 41301 h 272"/>
                    <a:gd name="T6" fmla="*/ 17017 w 34"/>
                    <a:gd name="T7" fmla="*/ 34527 h 272"/>
                    <a:gd name="T8" fmla="*/ 22588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76" name="Freeform 194"/>
                <p:cNvSpPr>
                  <a:spLocks/>
                </p:cNvSpPr>
                <p:nvPr/>
              </p:nvSpPr>
              <p:spPr bwMode="auto">
                <a:xfrm flipH="1">
                  <a:off x="1984"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77" name="Oval 195"/>
                <p:cNvSpPr>
                  <a:spLocks noChangeArrowheads="1"/>
                </p:cNvSpPr>
                <p:nvPr/>
              </p:nvSpPr>
              <p:spPr bwMode="auto">
                <a:xfrm>
                  <a:off x="1872" y="672"/>
                  <a:ext cx="184" cy="176"/>
                </a:xfrm>
                <a:prstGeom prst="ellipse">
                  <a:avLst/>
                </a:prstGeom>
                <a:gradFill rotWithShape="1">
                  <a:gsLst>
                    <a:gs pos="0">
                      <a:srgbClr val="00FF00"/>
                    </a:gs>
                    <a:gs pos="100000">
                      <a:srgbClr val="007600"/>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77051" name="Group 196"/>
              <p:cNvGrpSpPr>
                <a:grpSpLocks/>
              </p:cNvGrpSpPr>
              <p:nvPr/>
            </p:nvGrpSpPr>
            <p:grpSpPr bwMode="auto">
              <a:xfrm>
                <a:off x="3256" y="343"/>
                <a:ext cx="184" cy="489"/>
                <a:chOff x="1872" y="672"/>
                <a:chExt cx="184" cy="489"/>
              </a:xfrm>
            </p:grpSpPr>
            <p:sp>
              <p:nvSpPr>
                <p:cNvPr id="77072" name="Freeform 197"/>
                <p:cNvSpPr>
                  <a:spLocks/>
                </p:cNvSpPr>
                <p:nvPr/>
              </p:nvSpPr>
              <p:spPr bwMode="auto">
                <a:xfrm>
                  <a:off x="1903" y="828"/>
                  <a:ext cx="43" cy="333"/>
                </a:xfrm>
                <a:custGeom>
                  <a:avLst/>
                  <a:gdLst>
                    <a:gd name="T0" fmla="*/ 5520 w 34"/>
                    <a:gd name="T1" fmla="*/ 78494 h 272"/>
                    <a:gd name="T2" fmla="*/ 0 w 34"/>
                    <a:gd name="T3" fmla="*/ 55598 h 272"/>
                    <a:gd name="T4" fmla="*/ 11441 w 34"/>
                    <a:gd name="T5" fmla="*/ 41301 h 272"/>
                    <a:gd name="T6" fmla="*/ 17017 w 34"/>
                    <a:gd name="T7" fmla="*/ 34527 h 272"/>
                    <a:gd name="T8" fmla="*/ 22588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73" name="Freeform 198"/>
                <p:cNvSpPr>
                  <a:spLocks/>
                </p:cNvSpPr>
                <p:nvPr/>
              </p:nvSpPr>
              <p:spPr bwMode="auto">
                <a:xfrm flipH="1">
                  <a:off x="1984"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74" name="Oval 199"/>
                <p:cNvSpPr>
                  <a:spLocks noChangeArrowheads="1"/>
                </p:cNvSpPr>
                <p:nvPr/>
              </p:nvSpPr>
              <p:spPr bwMode="auto">
                <a:xfrm>
                  <a:off x="1872" y="672"/>
                  <a:ext cx="184" cy="176"/>
                </a:xfrm>
                <a:prstGeom prst="ellipse">
                  <a:avLst/>
                </a:prstGeom>
                <a:gradFill rotWithShape="1">
                  <a:gsLst>
                    <a:gs pos="0">
                      <a:srgbClr val="00FF00"/>
                    </a:gs>
                    <a:gs pos="100000">
                      <a:srgbClr val="007600"/>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77052" name="Group 200"/>
              <p:cNvGrpSpPr>
                <a:grpSpLocks/>
              </p:cNvGrpSpPr>
              <p:nvPr/>
            </p:nvGrpSpPr>
            <p:grpSpPr bwMode="auto">
              <a:xfrm>
                <a:off x="1920" y="344"/>
                <a:ext cx="184" cy="489"/>
                <a:chOff x="1872" y="672"/>
                <a:chExt cx="184" cy="489"/>
              </a:xfrm>
            </p:grpSpPr>
            <p:sp>
              <p:nvSpPr>
                <p:cNvPr id="77069" name="Freeform 201"/>
                <p:cNvSpPr>
                  <a:spLocks/>
                </p:cNvSpPr>
                <p:nvPr/>
              </p:nvSpPr>
              <p:spPr bwMode="auto">
                <a:xfrm>
                  <a:off x="1903" y="828"/>
                  <a:ext cx="43" cy="333"/>
                </a:xfrm>
                <a:custGeom>
                  <a:avLst/>
                  <a:gdLst>
                    <a:gd name="T0" fmla="*/ 5520 w 34"/>
                    <a:gd name="T1" fmla="*/ 78494 h 272"/>
                    <a:gd name="T2" fmla="*/ 0 w 34"/>
                    <a:gd name="T3" fmla="*/ 55598 h 272"/>
                    <a:gd name="T4" fmla="*/ 11441 w 34"/>
                    <a:gd name="T5" fmla="*/ 41301 h 272"/>
                    <a:gd name="T6" fmla="*/ 17017 w 34"/>
                    <a:gd name="T7" fmla="*/ 34527 h 272"/>
                    <a:gd name="T8" fmla="*/ 22588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70" name="Freeform 202"/>
                <p:cNvSpPr>
                  <a:spLocks/>
                </p:cNvSpPr>
                <p:nvPr/>
              </p:nvSpPr>
              <p:spPr bwMode="auto">
                <a:xfrm flipH="1">
                  <a:off x="1984"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71" name="Oval 203"/>
                <p:cNvSpPr>
                  <a:spLocks noChangeArrowheads="1"/>
                </p:cNvSpPr>
                <p:nvPr/>
              </p:nvSpPr>
              <p:spPr bwMode="auto">
                <a:xfrm>
                  <a:off x="1872" y="672"/>
                  <a:ext cx="184" cy="176"/>
                </a:xfrm>
                <a:prstGeom prst="ellipse">
                  <a:avLst/>
                </a:prstGeom>
                <a:gradFill rotWithShape="1">
                  <a:gsLst>
                    <a:gs pos="0">
                      <a:srgbClr val="00FF00"/>
                    </a:gs>
                    <a:gs pos="100000">
                      <a:srgbClr val="007600"/>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77053" name="Group 204"/>
              <p:cNvGrpSpPr>
                <a:grpSpLocks/>
              </p:cNvGrpSpPr>
              <p:nvPr/>
            </p:nvGrpSpPr>
            <p:grpSpPr bwMode="auto">
              <a:xfrm>
                <a:off x="1728" y="344"/>
                <a:ext cx="184" cy="489"/>
                <a:chOff x="1872" y="672"/>
                <a:chExt cx="184" cy="489"/>
              </a:xfrm>
            </p:grpSpPr>
            <p:sp>
              <p:nvSpPr>
                <p:cNvPr id="77066" name="Freeform 205"/>
                <p:cNvSpPr>
                  <a:spLocks/>
                </p:cNvSpPr>
                <p:nvPr/>
              </p:nvSpPr>
              <p:spPr bwMode="auto">
                <a:xfrm>
                  <a:off x="1903" y="828"/>
                  <a:ext cx="43" cy="333"/>
                </a:xfrm>
                <a:custGeom>
                  <a:avLst/>
                  <a:gdLst>
                    <a:gd name="T0" fmla="*/ 5520 w 34"/>
                    <a:gd name="T1" fmla="*/ 78494 h 272"/>
                    <a:gd name="T2" fmla="*/ 0 w 34"/>
                    <a:gd name="T3" fmla="*/ 55598 h 272"/>
                    <a:gd name="T4" fmla="*/ 11441 w 34"/>
                    <a:gd name="T5" fmla="*/ 41301 h 272"/>
                    <a:gd name="T6" fmla="*/ 17017 w 34"/>
                    <a:gd name="T7" fmla="*/ 34527 h 272"/>
                    <a:gd name="T8" fmla="*/ 22588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67" name="Freeform 206"/>
                <p:cNvSpPr>
                  <a:spLocks/>
                </p:cNvSpPr>
                <p:nvPr/>
              </p:nvSpPr>
              <p:spPr bwMode="auto">
                <a:xfrm flipH="1">
                  <a:off x="1984"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68" name="Oval 207"/>
                <p:cNvSpPr>
                  <a:spLocks noChangeArrowheads="1"/>
                </p:cNvSpPr>
                <p:nvPr/>
              </p:nvSpPr>
              <p:spPr bwMode="auto">
                <a:xfrm>
                  <a:off x="1872" y="672"/>
                  <a:ext cx="184" cy="176"/>
                </a:xfrm>
                <a:prstGeom prst="ellipse">
                  <a:avLst/>
                </a:prstGeom>
                <a:gradFill rotWithShape="1">
                  <a:gsLst>
                    <a:gs pos="0">
                      <a:srgbClr val="00FF00"/>
                    </a:gs>
                    <a:gs pos="100000">
                      <a:srgbClr val="007600"/>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77054" name="Group 236"/>
              <p:cNvGrpSpPr>
                <a:grpSpLocks/>
              </p:cNvGrpSpPr>
              <p:nvPr/>
            </p:nvGrpSpPr>
            <p:grpSpPr bwMode="auto">
              <a:xfrm>
                <a:off x="4016" y="344"/>
                <a:ext cx="185" cy="489"/>
                <a:chOff x="1392" y="672"/>
                <a:chExt cx="185" cy="489"/>
              </a:xfrm>
            </p:grpSpPr>
            <p:sp>
              <p:nvSpPr>
                <p:cNvPr id="77063" name="Freeform 237"/>
                <p:cNvSpPr>
                  <a:spLocks/>
                </p:cNvSpPr>
                <p:nvPr/>
              </p:nvSpPr>
              <p:spPr bwMode="auto">
                <a:xfrm>
                  <a:off x="1423"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64" name="Freeform 238"/>
                <p:cNvSpPr>
                  <a:spLocks/>
                </p:cNvSpPr>
                <p:nvPr/>
              </p:nvSpPr>
              <p:spPr bwMode="auto">
                <a:xfrm flipH="1">
                  <a:off x="1505"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65" name="Oval 239"/>
                <p:cNvSpPr>
                  <a:spLocks noChangeArrowheads="1"/>
                </p:cNvSpPr>
                <p:nvPr/>
              </p:nvSpPr>
              <p:spPr bwMode="auto">
                <a:xfrm>
                  <a:off x="1392" y="672"/>
                  <a:ext cx="185" cy="176"/>
                </a:xfrm>
                <a:prstGeom prst="ellipse">
                  <a:avLst/>
                </a:prstGeom>
                <a:gradFill rotWithShape="1">
                  <a:gsLst>
                    <a:gs pos="0">
                      <a:srgbClr val="66CCFF"/>
                    </a:gs>
                    <a:gs pos="100000">
                      <a:srgbClr val="2F5E76"/>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77055" name="Group 260"/>
              <p:cNvGrpSpPr>
                <a:grpSpLocks/>
              </p:cNvGrpSpPr>
              <p:nvPr/>
            </p:nvGrpSpPr>
            <p:grpSpPr bwMode="auto">
              <a:xfrm>
                <a:off x="2300" y="340"/>
                <a:ext cx="185" cy="489"/>
                <a:chOff x="1656" y="960"/>
                <a:chExt cx="144" cy="400"/>
              </a:xfrm>
            </p:grpSpPr>
            <p:sp>
              <p:nvSpPr>
                <p:cNvPr id="77060" name="Freeform 26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a:lstStyle/>
                <a:p>
                  <a:endParaRPr lang="en-CA"/>
                </a:p>
              </p:txBody>
            </p:sp>
            <p:sp>
              <p:nvSpPr>
                <p:cNvPr id="77061" name="Freeform 26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a:lstStyle/>
                <a:p>
                  <a:endParaRPr lang="en-CA"/>
                </a:p>
              </p:txBody>
            </p:sp>
            <p:sp>
              <p:nvSpPr>
                <p:cNvPr id="77062" name="Oval 263"/>
                <p:cNvSpPr>
                  <a:spLocks noChangeArrowheads="1"/>
                </p:cNvSpPr>
                <p:nvPr/>
              </p:nvSpPr>
              <p:spPr bwMode="auto">
                <a:xfrm>
                  <a:off x="1656" y="960"/>
                  <a:ext cx="144" cy="144"/>
                </a:xfrm>
                <a:prstGeom prst="ellipse">
                  <a:avLst/>
                </a:prstGeom>
                <a:gradFill rotWithShape="1">
                  <a:gsLst>
                    <a:gs pos="0">
                      <a:srgbClr val="FF714F"/>
                    </a:gs>
                    <a:gs pos="100000">
                      <a:srgbClr val="763425"/>
                    </a:gs>
                  </a:gsLst>
                  <a:path path="shape">
                    <a:fillToRect l="50000" t="50000" r="50000" b="50000"/>
                  </a:path>
                </a:gradFill>
                <a:ln w="9525">
                  <a:solidFill>
                    <a:schemeClr val="tx1"/>
                  </a:solidFill>
                  <a:round/>
                  <a:headEnd/>
                  <a:tailEnd/>
                </a:ln>
              </p:spPr>
              <p:txBody>
                <a:bodyPr wrap="none" anchor="ctr"/>
                <a:lstStyle/>
                <a:p>
                  <a:endParaRPr lang="en-US" sz="1800"/>
                </a:p>
              </p:txBody>
            </p:sp>
          </p:grpSp>
          <p:grpSp>
            <p:nvGrpSpPr>
              <p:cNvPr id="77056" name="Group 264"/>
              <p:cNvGrpSpPr>
                <a:grpSpLocks/>
              </p:cNvGrpSpPr>
              <p:nvPr/>
            </p:nvGrpSpPr>
            <p:grpSpPr bwMode="auto">
              <a:xfrm>
                <a:off x="4388" y="348"/>
                <a:ext cx="185" cy="489"/>
                <a:chOff x="528" y="672"/>
                <a:chExt cx="185" cy="489"/>
              </a:xfrm>
            </p:grpSpPr>
            <p:sp>
              <p:nvSpPr>
                <p:cNvPr id="77057" name="Freeform 265"/>
                <p:cNvSpPr>
                  <a:spLocks/>
                </p:cNvSpPr>
                <p:nvPr/>
              </p:nvSpPr>
              <p:spPr bwMode="auto">
                <a:xfrm>
                  <a:off x="559"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58" name="Freeform 266"/>
                <p:cNvSpPr>
                  <a:spLocks/>
                </p:cNvSpPr>
                <p:nvPr/>
              </p:nvSpPr>
              <p:spPr bwMode="auto">
                <a:xfrm flipH="1">
                  <a:off x="641"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7059" name="Oval 267"/>
                <p:cNvSpPr>
                  <a:spLocks noChangeArrowheads="1"/>
                </p:cNvSpPr>
                <p:nvPr/>
              </p:nvSpPr>
              <p:spPr bwMode="auto">
                <a:xfrm>
                  <a:off x="528" y="672"/>
                  <a:ext cx="185" cy="176"/>
                </a:xfrm>
                <a:prstGeom prst="ellipse">
                  <a:avLst/>
                </a:prstGeom>
                <a:gradFill rotWithShape="1">
                  <a:gsLst>
                    <a:gs pos="0">
                      <a:srgbClr val="FFFF00"/>
                    </a:gs>
                    <a:gs pos="100000">
                      <a:srgbClr val="767600"/>
                    </a:gs>
                  </a:gsLst>
                  <a:path path="shape">
                    <a:fillToRect l="50000" t="50000" r="50000" b="50000"/>
                  </a:path>
                </a:gradFill>
                <a:ln w="9525">
                  <a:solidFill>
                    <a:schemeClr val="tx1"/>
                  </a:solidFill>
                  <a:round/>
                  <a:headEnd/>
                  <a:tailEnd/>
                </a:ln>
              </p:spPr>
              <p:txBody>
                <a:bodyPr wrap="none" anchor="ctr"/>
                <a:lstStyle/>
                <a:p>
                  <a:endParaRPr lang="en-US" sz="1800"/>
                </a:p>
              </p:txBody>
            </p:sp>
          </p:grpSp>
        </p:grpSp>
        <p:grpSp>
          <p:nvGrpSpPr>
            <p:cNvPr id="76811" name="Group 285"/>
            <p:cNvGrpSpPr>
              <a:grpSpLocks/>
            </p:cNvGrpSpPr>
            <p:nvPr/>
          </p:nvGrpSpPr>
          <p:grpSpPr bwMode="auto">
            <a:xfrm flipV="1">
              <a:off x="1503" y="1370"/>
              <a:ext cx="2865" cy="358"/>
              <a:chOff x="1440" y="1092"/>
              <a:chExt cx="3057" cy="497"/>
            </a:xfrm>
          </p:grpSpPr>
          <p:grpSp>
            <p:nvGrpSpPr>
              <p:cNvPr id="76977" name="Group 153"/>
              <p:cNvGrpSpPr>
                <a:grpSpLocks/>
              </p:cNvGrpSpPr>
              <p:nvPr/>
            </p:nvGrpSpPr>
            <p:grpSpPr bwMode="auto">
              <a:xfrm>
                <a:off x="3160" y="1096"/>
                <a:ext cx="185" cy="489"/>
                <a:chOff x="528" y="672"/>
                <a:chExt cx="185" cy="489"/>
              </a:xfrm>
            </p:grpSpPr>
            <p:sp>
              <p:nvSpPr>
                <p:cNvPr id="77038" name="Freeform 138"/>
                <p:cNvSpPr>
                  <a:spLocks/>
                </p:cNvSpPr>
                <p:nvPr/>
              </p:nvSpPr>
              <p:spPr bwMode="auto">
                <a:xfrm>
                  <a:off x="559"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39" name="Freeform 139"/>
                <p:cNvSpPr>
                  <a:spLocks/>
                </p:cNvSpPr>
                <p:nvPr/>
              </p:nvSpPr>
              <p:spPr bwMode="auto">
                <a:xfrm flipH="1">
                  <a:off x="641"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40" name="Oval 140"/>
                <p:cNvSpPr>
                  <a:spLocks noChangeArrowheads="1"/>
                </p:cNvSpPr>
                <p:nvPr/>
              </p:nvSpPr>
              <p:spPr bwMode="auto">
                <a:xfrm>
                  <a:off x="528" y="672"/>
                  <a:ext cx="185" cy="176"/>
                </a:xfrm>
                <a:prstGeom prst="ellipse">
                  <a:avLst/>
                </a:prstGeom>
                <a:gradFill rotWithShape="1">
                  <a:gsLst>
                    <a:gs pos="0">
                      <a:srgbClr val="FFFF00"/>
                    </a:gs>
                    <a:gs pos="100000">
                      <a:srgbClr val="767600"/>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76978" name="Group 155"/>
              <p:cNvGrpSpPr>
                <a:grpSpLocks/>
              </p:cNvGrpSpPr>
              <p:nvPr/>
            </p:nvGrpSpPr>
            <p:grpSpPr bwMode="auto">
              <a:xfrm>
                <a:off x="2396" y="1100"/>
                <a:ext cx="184" cy="489"/>
                <a:chOff x="1872" y="672"/>
                <a:chExt cx="184" cy="489"/>
              </a:xfrm>
            </p:grpSpPr>
            <p:sp>
              <p:nvSpPr>
                <p:cNvPr id="77035" name="Freeform 146"/>
                <p:cNvSpPr>
                  <a:spLocks/>
                </p:cNvSpPr>
                <p:nvPr/>
              </p:nvSpPr>
              <p:spPr bwMode="auto">
                <a:xfrm>
                  <a:off x="1903" y="828"/>
                  <a:ext cx="43" cy="333"/>
                </a:xfrm>
                <a:custGeom>
                  <a:avLst/>
                  <a:gdLst>
                    <a:gd name="T0" fmla="*/ 5520 w 34"/>
                    <a:gd name="T1" fmla="*/ 78494 h 272"/>
                    <a:gd name="T2" fmla="*/ 0 w 34"/>
                    <a:gd name="T3" fmla="*/ 55598 h 272"/>
                    <a:gd name="T4" fmla="*/ 11441 w 34"/>
                    <a:gd name="T5" fmla="*/ 41301 h 272"/>
                    <a:gd name="T6" fmla="*/ 17017 w 34"/>
                    <a:gd name="T7" fmla="*/ 34527 h 272"/>
                    <a:gd name="T8" fmla="*/ 22588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36" name="Freeform 147"/>
                <p:cNvSpPr>
                  <a:spLocks/>
                </p:cNvSpPr>
                <p:nvPr/>
              </p:nvSpPr>
              <p:spPr bwMode="auto">
                <a:xfrm flipH="1">
                  <a:off x="1984"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37" name="Oval 148"/>
                <p:cNvSpPr>
                  <a:spLocks noChangeArrowheads="1"/>
                </p:cNvSpPr>
                <p:nvPr/>
              </p:nvSpPr>
              <p:spPr bwMode="auto">
                <a:xfrm>
                  <a:off x="1872" y="672"/>
                  <a:ext cx="184" cy="176"/>
                </a:xfrm>
                <a:prstGeom prst="ellipse">
                  <a:avLst/>
                </a:prstGeom>
                <a:gradFill rotWithShape="1">
                  <a:gsLst>
                    <a:gs pos="0">
                      <a:srgbClr val="00FF00"/>
                    </a:gs>
                    <a:gs pos="100000">
                      <a:srgbClr val="007600"/>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76979" name="Group 149"/>
              <p:cNvGrpSpPr>
                <a:grpSpLocks/>
              </p:cNvGrpSpPr>
              <p:nvPr/>
            </p:nvGrpSpPr>
            <p:grpSpPr bwMode="auto">
              <a:xfrm>
                <a:off x="3736" y="1096"/>
                <a:ext cx="185" cy="489"/>
                <a:chOff x="1656" y="960"/>
                <a:chExt cx="144" cy="400"/>
              </a:xfrm>
            </p:grpSpPr>
            <p:sp>
              <p:nvSpPr>
                <p:cNvPr id="77032" name="Freeform 150"/>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rot="10800000"/>
                <a:lstStyle/>
                <a:p>
                  <a:endParaRPr lang="en-CA"/>
                </a:p>
              </p:txBody>
            </p:sp>
            <p:sp>
              <p:nvSpPr>
                <p:cNvPr id="77033" name="Freeform 151"/>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rot="10800000"/>
                <a:lstStyle/>
                <a:p>
                  <a:endParaRPr lang="en-CA"/>
                </a:p>
              </p:txBody>
            </p:sp>
            <p:sp>
              <p:nvSpPr>
                <p:cNvPr id="77034" name="Oval 152"/>
                <p:cNvSpPr>
                  <a:spLocks noChangeArrowheads="1"/>
                </p:cNvSpPr>
                <p:nvPr/>
              </p:nvSpPr>
              <p:spPr bwMode="auto">
                <a:xfrm>
                  <a:off x="1656" y="960"/>
                  <a:ext cx="144" cy="144"/>
                </a:xfrm>
                <a:prstGeom prst="ellipse">
                  <a:avLst/>
                </a:prstGeom>
                <a:gradFill rotWithShape="1">
                  <a:gsLst>
                    <a:gs pos="0">
                      <a:srgbClr val="FF714F"/>
                    </a:gs>
                    <a:gs pos="100000">
                      <a:srgbClr val="763425"/>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76980" name="Group 208"/>
              <p:cNvGrpSpPr>
                <a:grpSpLocks/>
              </p:cNvGrpSpPr>
              <p:nvPr/>
            </p:nvGrpSpPr>
            <p:grpSpPr bwMode="auto">
              <a:xfrm>
                <a:off x="3928" y="1096"/>
                <a:ext cx="185" cy="489"/>
                <a:chOff x="1392" y="672"/>
                <a:chExt cx="185" cy="489"/>
              </a:xfrm>
            </p:grpSpPr>
            <p:sp>
              <p:nvSpPr>
                <p:cNvPr id="77029" name="Freeform 209"/>
                <p:cNvSpPr>
                  <a:spLocks/>
                </p:cNvSpPr>
                <p:nvPr/>
              </p:nvSpPr>
              <p:spPr bwMode="auto">
                <a:xfrm>
                  <a:off x="1423"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30" name="Freeform 210"/>
                <p:cNvSpPr>
                  <a:spLocks/>
                </p:cNvSpPr>
                <p:nvPr/>
              </p:nvSpPr>
              <p:spPr bwMode="auto">
                <a:xfrm flipH="1">
                  <a:off x="1505"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31" name="Oval 211"/>
                <p:cNvSpPr>
                  <a:spLocks noChangeArrowheads="1"/>
                </p:cNvSpPr>
                <p:nvPr/>
              </p:nvSpPr>
              <p:spPr bwMode="auto">
                <a:xfrm>
                  <a:off x="1392" y="672"/>
                  <a:ext cx="185" cy="176"/>
                </a:xfrm>
                <a:prstGeom prst="ellipse">
                  <a:avLst/>
                </a:prstGeom>
                <a:gradFill rotWithShape="1">
                  <a:gsLst>
                    <a:gs pos="0">
                      <a:srgbClr val="66CCFF"/>
                    </a:gs>
                    <a:gs pos="100000">
                      <a:srgbClr val="2F5E76"/>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76981" name="Group 212"/>
              <p:cNvGrpSpPr>
                <a:grpSpLocks/>
              </p:cNvGrpSpPr>
              <p:nvPr/>
            </p:nvGrpSpPr>
            <p:grpSpPr bwMode="auto">
              <a:xfrm>
                <a:off x="4120" y="1100"/>
                <a:ext cx="185" cy="489"/>
                <a:chOff x="1392" y="672"/>
                <a:chExt cx="185" cy="489"/>
              </a:xfrm>
            </p:grpSpPr>
            <p:sp>
              <p:nvSpPr>
                <p:cNvPr id="77026" name="Freeform 213"/>
                <p:cNvSpPr>
                  <a:spLocks/>
                </p:cNvSpPr>
                <p:nvPr/>
              </p:nvSpPr>
              <p:spPr bwMode="auto">
                <a:xfrm>
                  <a:off x="1423"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27" name="Freeform 214"/>
                <p:cNvSpPr>
                  <a:spLocks/>
                </p:cNvSpPr>
                <p:nvPr/>
              </p:nvSpPr>
              <p:spPr bwMode="auto">
                <a:xfrm flipH="1">
                  <a:off x="1505"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28" name="Oval 215"/>
                <p:cNvSpPr>
                  <a:spLocks noChangeArrowheads="1"/>
                </p:cNvSpPr>
                <p:nvPr/>
              </p:nvSpPr>
              <p:spPr bwMode="auto">
                <a:xfrm>
                  <a:off x="1392" y="672"/>
                  <a:ext cx="185" cy="176"/>
                </a:xfrm>
                <a:prstGeom prst="ellipse">
                  <a:avLst/>
                </a:prstGeom>
                <a:gradFill rotWithShape="1">
                  <a:gsLst>
                    <a:gs pos="0">
                      <a:srgbClr val="66CCFF"/>
                    </a:gs>
                    <a:gs pos="100000">
                      <a:srgbClr val="2F5E76"/>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76982" name="Group 216"/>
              <p:cNvGrpSpPr>
                <a:grpSpLocks/>
              </p:cNvGrpSpPr>
              <p:nvPr/>
            </p:nvGrpSpPr>
            <p:grpSpPr bwMode="auto">
              <a:xfrm>
                <a:off x="3544" y="1096"/>
                <a:ext cx="185" cy="489"/>
                <a:chOff x="1392" y="672"/>
                <a:chExt cx="185" cy="489"/>
              </a:xfrm>
            </p:grpSpPr>
            <p:sp>
              <p:nvSpPr>
                <p:cNvPr id="77023" name="Freeform 217"/>
                <p:cNvSpPr>
                  <a:spLocks/>
                </p:cNvSpPr>
                <p:nvPr/>
              </p:nvSpPr>
              <p:spPr bwMode="auto">
                <a:xfrm>
                  <a:off x="1423"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24" name="Freeform 218"/>
                <p:cNvSpPr>
                  <a:spLocks/>
                </p:cNvSpPr>
                <p:nvPr/>
              </p:nvSpPr>
              <p:spPr bwMode="auto">
                <a:xfrm flipH="1">
                  <a:off x="1505"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25" name="Oval 219"/>
                <p:cNvSpPr>
                  <a:spLocks noChangeArrowheads="1"/>
                </p:cNvSpPr>
                <p:nvPr/>
              </p:nvSpPr>
              <p:spPr bwMode="auto">
                <a:xfrm>
                  <a:off x="1392" y="672"/>
                  <a:ext cx="185" cy="176"/>
                </a:xfrm>
                <a:prstGeom prst="ellipse">
                  <a:avLst/>
                </a:prstGeom>
                <a:gradFill rotWithShape="1">
                  <a:gsLst>
                    <a:gs pos="0">
                      <a:srgbClr val="66CCFF"/>
                    </a:gs>
                    <a:gs pos="100000">
                      <a:srgbClr val="2F5E76"/>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76983" name="Group 220"/>
              <p:cNvGrpSpPr>
                <a:grpSpLocks/>
              </p:cNvGrpSpPr>
              <p:nvPr/>
            </p:nvGrpSpPr>
            <p:grpSpPr bwMode="auto">
              <a:xfrm>
                <a:off x="3351" y="1096"/>
                <a:ext cx="185" cy="489"/>
                <a:chOff x="1392" y="672"/>
                <a:chExt cx="185" cy="489"/>
              </a:xfrm>
            </p:grpSpPr>
            <p:sp>
              <p:nvSpPr>
                <p:cNvPr id="77020" name="Freeform 221"/>
                <p:cNvSpPr>
                  <a:spLocks/>
                </p:cNvSpPr>
                <p:nvPr/>
              </p:nvSpPr>
              <p:spPr bwMode="auto">
                <a:xfrm>
                  <a:off x="1423"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21" name="Freeform 222"/>
                <p:cNvSpPr>
                  <a:spLocks/>
                </p:cNvSpPr>
                <p:nvPr/>
              </p:nvSpPr>
              <p:spPr bwMode="auto">
                <a:xfrm flipH="1">
                  <a:off x="1505"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22" name="Oval 223"/>
                <p:cNvSpPr>
                  <a:spLocks noChangeArrowheads="1"/>
                </p:cNvSpPr>
                <p:nvPr/>
              </p:nvSpPr>
              <p:spPr bwMode="auto">
                <a:xfrm>
                  <a:off x="1392" y="672"/>
                  <a:ext cx="185" cy="176"/>
                </a:xfrm>
                <a:prstGeom prst="ellipse">
                  <a:avLst/>
                </a:prstGeom>
                <a:gradFill rotWithShape="1">
                  <a:gsLst>
                    <a:gs pos="0">
                      <a:srgbClr val="66CCFF"/>
                    </a:gs>
                    <a:gs pos="100000">
                      <a:srgbClr val="2F5E76"/>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76984" name="Group 224"/>
              <p:cNvGrpSpPr>
                <a:grpSpLocks/>
              </p:cNvGrpSpPr>
              <p:nvPr/>
            </p:nvGrpSpPr>
            <p:grpSpPr bwMode="auto">
              <a:xfrm>
                <a:off x="2584" y="1100"/>
                <a:ext cx="185" cy="489"/>
                <a:chOff x="1392" y="672"/>
                <a:chExt cx="185" cy="489"/>
              </a:xfrm>
            </p:grpSpPr>
            <p:sp>
              <p:nvSpPr>
                <p:cNvPr id="77017" name="Freeform 225"/>
                <p:cNvSpPr>
                  <a:spLocks/>
                </p:cNvSpPr>
                <p:nvPr/>
              </p:nvSpPr>
              <p:spPr bwMode="auto">
                <a:xfrm>
                  <a:off x="1423"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18" name="Freeform 226"/>
                <p:cNvSpPr>
                  <a:spLocks/>
                </p:cNvSpPr>
                <p:nvPr/>
              </p:nvSpPr>
              <p:spPr bwMode="auto">
                <a:xfrm flipH="1">
                  <a:off x="1505"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19" name="Oval 227"/>
                <p:cNvSpPr>
                  <a:spLocks noChangeArrowheads="1"/>
                </p:cNvSpPr>
                <p:nvPr/>
              </p:nvSpPr>
              <p:spPr bwMode="auto">
                <a:xfrm>
                  <a:off x="1392" y="672"/>
                  <a:ext cx="185" cy="176"/>
                </a:xfrm>
                <a:prstGeom prst="ellipse">
                  <a:avLst/>
                </a:prstGeom>
                <a:gradFill rotWithShape="1">
                  <a:gsLst>
                    <a:gs pos="0">
                      <a:srgbClr val="66CCFF"/>
                    </a:gs>
                    <a:gs pos="100000">
                      <a:srgbClr val="2F5E76"/>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76985" name="Group 228"/>
              <p:cNvGrpSpPr>
                <a:grpSpLocks/>
              </p:cNvGrpSpPr>
              <p:nvPr/>
            </p:nvGrpSpPr>
            <p:grpSpPr bwMode="auto">
              <a:xfrm>
                <a:off x="2204" y="1100"/>
                <a:ext cx="185" cy="489"/>
                <a:chOff x="1392" y="672"/>
                <a:chExt cx="185" cy="489"/>
              </a:xfrm>
            </p:grpSpPr>
            <p:sp>
              <p:nvSpPr>
                <p:cNvPr id="77014" name="Freeform 229"/>
                <p:cNvSpPr>
                  <a:spLocks/>
                </p:cNvSpPr>
                <p:nvPr/>
              </p:nvSpPr>
              <p:spPr bwMode="auto">
                <a:xfrm>
                  <a:off x="1423"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15" name="Freeform 230"/>
                <p:cNvSpPr>
                  <a:spLocks/>
                </p:cNvSpPr>
                <p:nvPr/>
              </p:nvSpPr>
              <p:spPr bwMode="auto">
                <a:xfrm flipH="1">
                  <a:off x="1505"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16" name="Oval 231"/>
                <p:cNvSpPr>
                  <a:spLocks noChangeArrowheads="1"/>
                </p:cNvSpPr>
                <p:nvPr/>
              </p:nvSpPr>
              <p:spPr bwMode="auto">
                <a:xfrm>
                  <a:off x="1392" y="672"/>
                  <a:ext cx="185" cy="176"/>
                </a:xfrm>
                <a:prstGeom prst="ellipse">
                  <a:avLst/>
                </a:prstGeom>
                <a:gradFill rotWithShape="1">
                  <a:gsLst>
                    <a:gs pos="0">
                      <a:srgbClr val="66CCFF"/>
                    </a:gs>
                    <a:gs pos="100000">
                      <a:srgbClr val="2F5E76"/>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76986" name="Group 232"/>
              <p:cNvGrpSpPr>
                <a:grpSpLocks/>
              </p:cNvGrpSpPr>
              <p:nvPr/>
            </p:nvGrpSpPr>
            <p:grpSpPr bwMode="auto">
              <a:xfrm>
                <a:off x="1628" y="1100"/>
                <a:ext cx="185" cy="489"/>
                <a:chOff x="1392" y="672"/>
                <a:chExt cx="185" cy="489"/>
              </a:xfrm>
            </p:grpSpPr>
            <p:sp>
              <p:nvSpPr>
                <p:cNvPr id="77011" name="Freeform 233"/>
                <p:cNvSpPr>
                  <a:spLocks/>
                </p:cNvSpPr>
                <p:nvPr/>
              </p:nvSpPr>
              <p:spPr bwMode="auto">
                <a:xfrm>
                  <a:off x="1423"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12" name="Freeform 234"/>
                <p:cNvSpPr>
                  <a:spLocks/>
                </p:cNvSpPr>
                <p:nvPr/>
              </p:nvSpPr>
              <p:spPr bwMode="auto">
                <a:xfrm flipH="1">
                  <a:off x="1505" y="828"/>
                  <a:ext cx="44" cy="333"/>
                </a:xfrm>
                <a:custGeom>
                  <a:avLst/>
                  <a:gdLst>
                    <a:gd name="T0" fmla="*/ 10564 w 34"/>
                    <a:gd name="T1" fmla="*/ 78494 h 272"/>
                    <a:gd name="T2" fmla="*/ 0 w 34"/>
                    <a:gd name="T3" fmla="*/ 55598 h 272"/>
                    <a:gd name="T4" fmla="*/ 21847 w 34"/>
                    <a:gd name="T5" fmla="*/ 41301 h 272"/>
                    <a:gd name="T6" fmla="*/ 32838 w 34"/>
                    <a:gd name="T7" fmla="*/ 34527 h 272"/>
                    <a:gd name="T8" fmla="*/ 43365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en-CA"/>
                </a:p>
              </p:txBody>
            </p:sp>
            <p:sp>
              <p:nvSpPr>
                <p:cNvPr id="77013" name="Oval 235"/>
                <p:cNvSpPr>
                  <a:spLocks noChangeArrowheads="1"/>
                </p:cNvSpPr>
                <p:nvPr/>
              </p:nvSpPr>
              <p:spPr bwMode="auto">
                <a:xfrm>
                  <a:off x="1392" y="672"/>
                  <a:ext cx="185" cy="176"/>
                </a:xfrm>
                <a:prstGeom prst="ellipse">
                  <a:avLst/>
                </a:prstGeom>
                <a:gradFill rotWithShape="1">
                  <a:gsLst>
                    <a:gs pos="0">
                      <a:srgbClr val="66CCFF"/>
                    </a:gs>
                    <a:gs pos="100000">
                      <a:srgbClr val="2F5E76"/>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76987" name="Group 240"/>
              <p:cNvGrpSpPr>
                <a:grpSpLocks/>
              </p:cNvGrpSpPr>
              <p:nvPr/>
            </p:nvGrpSpPr>
            <p:grpSpPr bwMode="auto">
              <a:xfrm>
                <a:off x="2968" y="1096"/>
                <a:ext cx="185" cy="489"/>
                <a:chOff x="1656" y="960"/>
                <a:chExt cx="144" cy="400"/>
              </a:xfrm>
            </p:grpSpPr>
            <p:sp>
              <p:nvSpPr>
                <p:cNvPr id="77008" name="Freeform 241"/>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rot="10800000"/>
                <a:lstStyle/>
                <a:p>
                  <a:endParaRPr lang="en-CA"/>
                </a:p>
              </p:txBody>
            </p:sp>
            <p:sp>
              <p:nvSpPr>
                <p:cNvPr id="77009" name="Freeform 242"/>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rot="10800000"/>
                <a:lstStyle/>
                <a:p>
                  <a:endParaRPr lang="en-CA"/>
                </a:p>
              </p:txBody>
            </p:sp>
            <p:sp>
              <p:nvSpPr>
                <p:cNvPr id="77010" name="Oval 243"/>
                <p:cNvSpPr>
                  <a:spLocks noChangeArrowheads="1"/>
                </p:cNvSpPr>
                <p:nvPr/>
              </p:nvSpPr>
              <p:spPr bwMode="auto">
                <a:xfrm>
                  <a:off x="1656" y="960"/>
                  <a:ext cx="144" cy="144"/>
                </a:xfrm>
                <a:prstGeom prst="ellipse">
                  <a:avLst/>
                </a:prstGeom>
                <a:gradFill rotWithShape="1">
                  <a:gsLst>
                    <a:gs pos="0">
                      <a:srgbClr val="FF714F"/>
                    </a:gs>
                    <a:gs pos="100000">
                      <a:srgbClr val="763425"/>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76988" name="Group 244"/>
              <p:cNvGrpSpPr>
                <a:grpSpLocks/>
              </p:cNvGrpSpPr>
              <p:nvPr/>
            </p:nvGrpSpPr>
            <p:grpSpPr bwMode="auto">
              <a:xfrm>
                <a:off x="2776" y="1092"/>
                <a:ext cx="185" cy="489"/>
                <a:chOff x="1656" y="960"/>
                <a:chExt cx="144" cy="400"/>
              </a:xfrm>
            </p:grpSpPr>
            <p:sp>
              <p:nvSpPr>
                <p:cNvPr id="77005" name="Freeform 245"/>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rot="10800000"/>
                <a:lstStyle/>
                <a:p>
                  <a:endParaRPr lang="en-CA"/>
                </a:p>
              </p:txBody>
            </p:sp>
            <p:sp>
              <p:nvSpPr>
                <p:cNvPr id="77006" name="Freeform 246"/>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rot="10800000"/>
                <a:lstStyle/>
                <a:p>
                  <a:endParaRPr lang="en-CA"/>
                </a:p>
              </p:txBody>
            </p:sp>
            <p:sp>
              <p:nvSpPr>
                <p:cNvPr id="77007" name="Oval 247"/>
                <p:cNvSpPr>
                  <a:spLocks noChangeArrowheads="1"/>
                </p:cNvSpPr>
                <p:nvPr/>
              </p:nvSpPr>
              <p:spPr bwMode="auto">
                <a:xfrm>
                  <a:off x="1656" y="960"/>
                  <a:ext cx="144" cy="144"/>
                </a:xfrm>
                <a:prstGeom prst="ellipse">
                  <a:avLst/>
                </a:prstGeom>
                <a:gradFill rotWithShape="1">
                  <a:gsLst>
                    <a:gs pos="0">
                      <a:srgbClr val="FF714F"/>
                    </a:gs>
                    <a:gs pos="100000">
                      <a:srgbClr val="763425"/>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76989" name="Group 248"/>
              <p:cNvGrpSpPr>
                <a:grpSpLocks/>
              </p:cNvGrpSpPr>
              <p:nvPr/>
            </p:nvGrpSpPr>
            <p:grpSpPr bwMode="auto">
              <a:xfrm>
                <a:off x="2012" y="1100"/>
                <a:ext cx="185" cy="489"/>
                <a:chOff x="1656" y="960"/>
                <a:chExt cx="144" cy="400"/>
              </a:xfrm>
            </p:grpSpPr>
            <p:sp>
              <p:nvSpPr>
                <p:cNvPr id="77002" name="Freeform 24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rot="10800000"/>
                <a:lstStyle/>
                <a:p>
                  <a:endParaRPr lang="en-CA"/>
                </a:p>
              </p:txBody>
            </p:sp>
            <p:sp>
              <p:nvSpPr>
                <p:cNvPr id="77003" name="Freeform 25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rot="10800000"/>
                <a:lstStyle/>
                <a:p>
                  <a:endParaRPr lang="en-CA"/>
                </a:p>
              </p:txBody>
            </p:sp>
            <p:sp>
              <p:nvSpPr>
                <p:cNvPr id="77004" name="Oval 251"/>
                <p:cNvSpPr>
                  <a:spLocks noChangeArrowheads="1"/>
                </p:cNvSpPr>
                <p:nvPr/>
              </p:nvSpPr>
              <p:spPr bwMode="auto">
                <a:xfrm>
                  <a:off x="1656" y="960"/>
                  <a:ext cx="144" cy="144"/>
                </a:xfrm>
                <a:prstGeom prst="ellipse">
                  <a:avLst/>
                </a:prstGeom>
                <a:gradFill rotWithShape="1">
                  <a:gsLst>
                    <a:gs pos="0">
                      <a:srgbClr val="FF714F"/>
                    </a:gs>
                    <a:gs pos="100000">
                      <a:srgbClr val="763425"/>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76990" name="Group 252"/>
              <p:cNvGrpSpPr>
                <a:grpSpLocks/>
              </p:cNvGrpSpPr>
              <p:nvPr/>
            </p:nvGrpSpPr>
            <p:grpSpPr bwMode="auto">
              <a:xfrm>
                <a:off x="1820" y="1100"/>
                <a:ext cx="185" cy="489"/>
                <a:chOff x="1656" y="960"/>
                <a:chExt cx="144" cy="400"/>
              </a:xfrm>
            </p:grpSpPr>
            <p:sp>
              <p:nvSpPr>
                <p:cNvPr id="76999" name="Freeform 253"/>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rot="10800000"/>
                <a:lstStyle/>
                <a:p>
                  <a:endParaRPr lang="en-CA"/>
                </a:p>
              </p:txBody>
            </p:sp>
            <p:sp>
              <p:nvSpPr>
                <p:cNvPr id="77000" name="Freeform 254"/>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rot="10800000"/>
                <a:lstStyle/>
                <a:p>
                  <a:endParaRPr lang="en-CA"/>
                </a:p>
              </p:txBody>
            </p:sp>
            <p:sp>
              <p:nvSpPr>
                <p:cNvPr id="77001" name="Oval 255"/>
                <p:cNvSpPr>
                  <a:spLocks noChangeArrowheads="1"/>
                </p:cNvSpPr>
                <p:nvPr/>
              </p:nvSpPr>
              <p:spPr bwMode="auto">
                <a:xfrm>
                  <a:off x="1656" y="960"/>
                  <a:ext cx="144" cy="144"/>
                </a:xfrm>
                <a:prstGeom prst="ellipse">
                  <a:avLst/>
                </a:prstGeom>
                <a:gradFill rotWithShape="1">
                  <a:gsLst>
                    <a:gs pos="0">
                      <a:srgbClr val="FF714F"/>
                    </a:gs>
                    <a:gs pos="100000">
                      <a:srgbClr val="763425"/>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76991" name="Group 256"/>
              <p:cNvGrpSpPr>
                <a:grpSpLocks/>
              </p:cNvGrpSpPr>
              <p:nvPr/>
            </p:nvGrpSpPr>
            <p:grpSpPr bwMode="auto">
              <a:xfrm>
                <a:off x="1440" y="1100"/>
                <a:ext cx="185" cy="489"/>
                <a:chOff x="1656" y="960"/>
                <a:chExt cx="144" cy="400"/>
              </a:xfrm>
            </p:grpSpPr>
            <p:sp>
              <p:nvSpPr>
                <p:cNvPr id="76996" name="Freeform 257"/>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rot="10800000"/>
                <a:lstStyle/>
                <a:p>
                  <a:endParaRPr lang="en-CA"/>
                </a:p>
              </p:txBody>
            </p:sp>
            <p:sp>
              <p:nvSpPr>
                <p:cNvPr id="76997" name="Freeform 258"/>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rot="10800000"/>
                <a:lstStyle/>
                <a:p>
                  <a:endParaRPr lang="en-CA"/>
                </a:p>
              </p:txBody>
            </p:sp>
            <p:sp>
              <p:nvSpPr>
                <p:cNvPr id="76998" name="Oval 259"/>
                <p:cNvSpPr>
                  <a:spLocks noChangeArrowheads="1"/>
                </p:cNvSpPr>
                <p:nvPr/>
              </p:nvSpPr>
              <p:spPr bwMode="auto">
                <a:xfrm>
                  <a:off x="1656" y="960"/>
                  <a:ext cx="144" cy="144"/>
                </a:xfrm>
                <a:prstGeom prst="ellipse">
                  <a:avLst/>
                </a:prstGeom>
                <a:gradFill rotWithShape="1">
                  <a:gsLst>
                    <a:gs pos="0">
                      <a:srgbClr val="FF714F"/>
                    </a:gs>
                    <a:gs pos="100000">
                      <a:srgbClr val="763425"/>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nvGrpSpPr>
              <p:cNvPr id="76992" name="Group 268"/>
              <p:cNvGrpSpPr>
                <a:grpSpLocks/>
              </p:cNvGrpSpPr>
              <p:nvPr/>
            </p:nvGrpSpPr>
            <p:grpSpPr bwMode="auto">
              <a:xfrm>
                <a:off x="4312" y="1096"/>
                <a:ext cx="185" cy="489"/>
                <a:chOff x="1656" y="960"/>
                <a:chExt cx="144" cy="400"/>
              </a:xfrm>
            </p:grpSpPr>
            <p:sp>
              <p:nvSpPr>
                <p:cNvPr id="76993" name="Freeform 269"/>
                <p:cNvSpPr>
                  <a:spLocks/>
                </p:cNvSpPr>
                <p:nvPr/>
              </p:nvSpPr>
              <p:spPr bwMode="auto">
                <a:xfrm>
                  <a:off x="1680"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rot="10800000"/>
                <a:lstStyle/>
                <a:p>
                  <a:endParaRPr lang="en-CA"/>
                </a:p>
              </p:txBody>
            </p:sp>
            <p:sp>
              <p:nvSpPr>
                <p:cNvPr id="76994" name="Freeform 270"/>
                <p:cNvSpPr>
                  <a:spLocks/>
                </p:cNvSpPr>
                <p:nvPr/>
              </p:nvSpPr>
              <p:spPr bwMode="auto">
                <a:xfrm flipH="1">
                  <a:off x="1744" y="1088"/>
                  <a:ext cx="34" cy="272"/>
                </a:xfrm>
                <a:custGeom>
                  <a:avLst/>
                  <a:gdLst>
                    <a:gd name="T0" fmla="*/ 8 w 34"/>
                    <a:gd name="T1" fmla="*/ 272 h 272"/>
                    <a:gd name="T2" fmla="*/ 0 w 34"/>
                    <a:gd name="T3" fmla="*/ 192 h 272"/>
                    <a:gd name="T4" fmla="*/ 16 w 34"/>
                    <a:gd name="T5" fmla="*/ 144 h 272"/>
                    <a:gd name="T6" fmla="*/ 24 w 34"/>
                    <a:gd name="T7" fmla="*/ 120 h 272"/>
                    <a:gd name="T8" fmla="*/ 32 w 34"/>
                    <a:gd name="T9" fmla="*/ 0 h 272"/>
                    <a:gd name="T10" fmla="*/ 0 60000 65536"/>
                    <a:gd name="T11" fmla="*/ 0 60000 65536"/>
                    <a:gd name="T12" fmla="*/ 0 60000 65536"/>
                    <a:gd name="T13" fmla="*/ 0 60000 65536"/>
                    <a:gd name="T14" fmla="*/ 0 60000 65536"/>
                    <a:gd name="T15" fmla="*/ 0 w 34"/>
                    <a:gd name="T16" fmla="*/ 0 h 272"/>
                    <a:gd name="T17" fmla="*/ 34 w 34"/>
                    <a:gd name="T18" fmla="*/ 272 h 272"/>
                  </a:gdLst>
                  <a:ahLst/>
                  <a:cxnLst>
                    <a:cxn ang="T10">
                      <a:pos x="T0" y="T1"/>
                    </a:cxn>
                    <a:cxn ang="T11">
                      <a:pos x="T2" y="T3"/>
                    </a:cxn>
                    <a:cxn ang="T12">
                      <a:pos x="T4" y="T5"/>
                    </a:cxn>
                    <a:cxn ang="T13">
                      <a:pos x="T6" y="T7"/>
                    </a:cxn>
                    <a:cxn ang="T14">
                      <a:pos x="T8" y="T9"/>
                    </a:cxn>
                  </a:cxnLst>
                  <a:rect l="T15" t="T16" r="T17" b="T18"/>
                  <a:pathLst>
                    <a:path w="34" h="272">
                      <a:moveTo>
                        <a:pt x="8" y="272"/>
                      </a:moveTo>
                      <a:cubicBezTo>
                        <a:pt x="18" y="241"/>
                        <a:pt x="10" y="222"/>
                        <a:pt x="0" y="192"/>
                      </a:cubicBezTo>
                      <a:cubicBezTo>
                        <a:pt x="5" y="176"/>
                        <a:pt x="11" y="160"/>
                        <a:pt x="16" y="144"/>
                      </a:cubicBezTo>
                      <a:cubicBezTo>
                        <a:pt x="19" y="136"/>
                        <a:pt x="24" y="120"/>
                        <a:pt x="24" y="120"/>
                      </a:cubicBezTo>
                      <a:cubicBezTo>
                        <a:pt x="34" y="37"/>
                        <a:pt x="32" y="77"/>
                        <a:pt x="32" y="0"/>
                      </a:cubicBezTo>
                    </a:path>
                  </a:pathLst>
                </a:custGeom>
                <a:gradFill rotWithShape="1">
                  <a:gsLst>
                    <a:gs pos="0">
                      <a:srgbClr val="FF714F"/>
                    </a:gs>
                    <a:gs pos="100000">
                      <a:srgbClr val="763425"/>
                    </a:gs>
                  </a:gsLst>
                  <a:path path="rect">
                    <a:fillToRect l="50000" t="50000" r="50000" b="50000"/>
                  </a:path>
                </a:gradFill>
                <a:ln w="9525">
                  <a:solidFill>
                    <a:schemeClr val="tx1"/>
                  </a:solidFill>
                  <a:round/>
                  <a:headEnd/>
                  <a:tailEnd/>
                </a:ln>
              </p:spPr>
              <p:txBody>
                <a:bodyPr rot="10800000"/>
                <a:lstStyle/>
                <a:p>
                  <a:endParaRPr lang="en-CA"/>
                </a:p>
              </p:txBody>
            </p:sp>
            <p:sp>
              <p:nvSpPr>
                <p:cNvPr id="76995" name="Oval 271"/>
                <p:cNvSpPr>
                  <a:spLocks noChangeArrowheads="1"/>
                </p:cNvSpPr>
                <p:nvPr/>
              </p:nvSpPr>
              <p:spPr bwMode="auto">
                <a:xfrm>
                  <a:off x="1656" y="960"/>
                  <a:ext cx="144" cy="144"/>
                </a:xfrm>
                <a:prstGeom prst="ellipse">
                  <a:avLst/>
                </a:prstGeom>
                <a:gradFill rotWithShape="1">
                  <a:gsLst>
                    <a:gs pos="0">
                      <a:srgbClr val="FF714F"/>
                    </a:gs>
                    <a:gs pos="100000">
                      <a:srgbClr val="763425"/>
                    </a:gs>
                  </a:gsLst>
                  <a:path path="shape">
                    <a:fillToRect l="50000" t="50000" r="50000" b="50000"/>
                  </a:path>
                </a:gradFill>
                <a:ln w="9525">
                  <a:solidFill>
                    <a:schemeClr val="tx1"/>
                  </a:solidFill>
                  <a:round/>
                  <a:headEnd/>
                  <a:tailEnd/>
                </a:ln>
              </p:spPr>
              <p:txBody>
                <a:bodyPr rot="10800000" wrap="none" anchor="ctr"/>
                <a:lstStyle/>
                <a:p>
                  <a:endParaRPr lang="en-US" sz="1800"/>
                </a:p>
              </p:txBody>
            </p:sp>
          </p:grpSp>
        </p:grpSp>
        <p:grpSp>
          <p:nvGrpSpPr>
            <p:cNvPr id="76812" name="Group 288"/>
            <p:cNvGrpSpPr>
              <a:grpSpLocks/>
            </p:cNvGrpSpPr>
            <p:nvPr/>
          </p:nvGrpSpPr>
          <p:grpSpPr bwMode="auto">
            <a:xfrm rot="-4264003">
              <a:off x="1510" y="1366"/>
              <a:ext cx="363" cy="157"/>
              <a:chOff x="240" y="240"/>
              <a:chExt cx="1491" cy="696"/>
            </a:xfrm>
          </p:grpSpPr>
          <p:sp>
            <p:nvSpPr>
              <p:cNvPr id="76963" name="AutoShape 289"/>
              <p:cNvSpPr>
                <a:spLocks noChangeArrowheads="1"/>
              </p:cNvSpPr>
              <p:nvPr/>
            </p:nvSpPr>
            <p:spPr bwMode="auto">
              <a:xfrm rot="1756625">
                <a:off x="651" y="585"/>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964" name="AutoShape 290"/>
              <p:cNvSpPr>
                <a:spLocks noChangeArrowheads="1"/>
              </p:cNvSpPr>
              <p:nvPr/>
            </p:nvSpPr>
            <p:spPr bwMode="auto">
              <a:xfrm rot="1756625">
                <a:off x="795" y="337"/>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965" name="AutoShape 291"/>
              <p:cNvSpPr>
                <a:spLocks noChangeArrowheads="1"/>
              </p:cNvSpPr>
              <p:nvPr/>
            </p:nvSpPr>
            <p:spPr bwMode="auto">
              <a:xfrm rot="1756625">
                <a:off x="363" y="585"/>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966" name="AutoShape 292"/>
              <p:cNvSpPr>
                <a:spLocks noChangeArrowheads="1"/>
              </p:cNvSpPr>
              <p:nvPr/>
            </p:nvSpPr>
            <p:spPr bwMode="auto">
              <a:xfrm rot="941900">
                <a:off x="1099" y="336"/>
                <a:ext cx="246" cy="250"/>
              </a:xfrm>
              <a:prstGeom prst="pentagon">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967" name="Line 293"/>
              <p:cNvSpPr>
                <a:spLocks noChangeShapeType="1"/>
              </p:cNvSpPr>
              <p:nvPr/>
            </p:nvSpPr>
            <p:spPr bwMode="auto">
              <a:xfrm>
                <a:off x="1254" y="294"/>
                <a:ext cx="0"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68" name="Line 294"/>
              <p:cNvSpPr>
                <a:spLocks noChangeShapeType="1"/>
              </p:cNvSpPr>
              <p:nvPr/>
            </p:nvSpPr>
            <p:spPr bwMode="auto">
              <a:xfrm>
                <a:off x="1158"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69" name="Line 295"/>
              <p:cNvSpPr>
                <a:spLocks noChangeShapeType="1"/>
              </p:cNvSpPr>
              <p:nvPr/>
            </p:nvSpPr>
            <p:spPr bwMode="auto">
              <a:xfrm>
                <a:off x="1350"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70" name="Line 296"/>
              <p:cNvSpPr>
                <a:spLocks noChangeShapeType="1"/>
              </p:cNvSpPr>
              <p:nvPr/>
            </p:nvSpPr>
            <p:spPr bwMode="auto">
              <a:xfrm>
                <a:off x="1539"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71" name="Line 297"/>
              <p:cNvSpPr>
                <a:spLocks noChangeShapeType="1"/>
              </p:cNvSpPr>
              <p:nvPr/>
            </p:nvSpPr>
            <p:spPr bwMode="auto">
              <a:xfrm flipH="1">
                <a:off x="1254"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72" name="Line 298"/>
              <p:cNvSpPr>
                <a:spLocks noChangeShapeType="1"/>
              </p:cNvSpPr>
              <p:nvPr/>
            </p:nvSpPr>
            <p:spPr bwMode="auto">
              <a:xfrm flipH="1">
                <a:off x="1443"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73" name="Line 299"/>
              <p:cNvSpPr>
                <a:spLocks noChangeShapeType="1"/>
              </p:cNvSpPr>
              <p:nvPr/>
            </p:nvSpPr>
            <p:spPr bwMode="auto">
              <a:xfrm>
                <a:off x="1635" y="285"/>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74" name="Line 300"/>
              <p:cNvSpPr>
                <a:spLocks noChangeShapeType="1"/>
              </p:cNvSpPr>
              <p:nvPr/>
            </p:nvSpPr>
            <p:spPr bwMode="auto">
              <a:xfrm flipH="1">
                <a:off x="1635"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75" name="Oval 301"/>
              <p:cNvSpPr>
                <a:spLocks noChangeArrowheads="1"/>
              </p:cNvSpPr>
              <p:nvPr/>
            </p:nvSpPr>
            <p:spPr bwMode="auto">
              <a:xfrm>
                <a:off x="240" y="840"/>
                <a:ext cx="111" cy="96"/>
              </a:xfrm>
              <a:prstGeom prst="ellipse">
                <a:avLst/>
              </a:prstGeom>
              <a:solidFill>
                <a:schemeClr val="accent1"/>
              </a:solidFill>
              <a:ln w="9525">
                <a:solidFill>
                  <a:schemeClr val="tx1"/>
                </a:solidFill>
                <a:round/>
                <a:headEnd/>
                <a:tailEnd/>
              </a:ln>
            </p:spPr>
            <p:txBody>
              <a:bodyPr rot="10800000" wrap="none" anchor="ctr"/>
              <a:lstStyle/>
              <a:p>
                <a:endParaRPr lang="en-US" sz="1800"/>
              </a:p>
            </p:txBody>
          </p:sp>
          <p:sp>
            <p:nvSpPr>
              <p:cNvPr id="76976" name="Line 302"/>
              <p:cNvSpPr>
                <a:spLocks noChangeShapeType="1"/>
              </p:cNvSpPr>
              <p:nvPr/>
            </p:nvSpPr>
            <p:spPr bwMode="auto">
              <a:xfrm flipV="1">
                <a:off x="333" y="816"/>
                <a:ext cx="48"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76813" name="Group 303"/>
            <p:cNvGrpSpPr>
              <a:grpSpLocks/>
            </p:cNvGrpSpPr>
            <p:nvPr/>
          </p:nvGrpSpPr>
          <p:grpSpPr bwMode="auto">
            <a:xfrm rot="4264003" flipV="1">
              <a:off x="1715" y="1170"/>
              <a:ext cx="363" cy="157"/>
              <a:chOff x="240" y="240"/>
              <a:chExt cx="1491" cy="696"/>
            </a:xfrm>
          </p:grpSpPr>
          <p:sp>
            <p:nvSpPr>
              <p:cNvPr id="76949" name="AutoShape 304"/>
              <p:cNvSpPr>
                <a:spLocks noChangeArrowheads="1"/>
              </p:cNvSpPr>
              <p:nvPr/>
            </p:nvSpPr>
            <p:spPr bwMode="auto">
              <a:xfrm rot="1756625">
                <a:off x="651" y="585"/>
                <a:ext cx="336" cy="288"/>
              </a:xfrm>
              <a:prstGeom prst="hexagon">
                <a:avLst>
                  <a:gd name="adj" fmla="val 29167"/>
                  <a:gd name="vf" fmla="val 115470"/>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950" name="AutoShape 305"/>
              <p:cNvSpPr>
                <a:spLocks noChangeArrowheads="1"/>
              </p:cNvSpPr>
              <p:nvPr/>
            </p:nvSpPr>
            <p:spPr bwMode="auto">
              <a:xfrm rot="1756625">
                <a:off x="795" y="337"/>
                <a:ext cx="336" cy="288"/>
              </a:xfrm>
              <a:prstGeom prst="hexagon">
                <a:avLst>
                  <a:gd name="adj" fmla="val 29167"/>
                  <a:gd name="vf" fmla="val 115470"/>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951" name="AutoShape 306"/>
              <p:cNvSpPr>
                <a:spLocks noChangeArrowheads="1"/>
              </p:cNvSpPr>
              <p:nvPr/>
            </p:nvSpPr>
            <p:spPr bwMode="auto">
              <a:xfrm rot="1756625">
                <a:off x="363" y="585"/>
                <a:ext cx="336" cy="288"/>
              </a:xfrm>
              <a:prstGeom prst="hexagon">
                <a:avLst>
                  <a:gd name="adj" fmla="val 29167"/>
                  <a:gd name="vf" fmla="val 115470"/>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952" name="AutoShape 307"/>
              <p:cNvSpPr>
                <a:spLocks noChangeArrowheads="1"/>
              </p:cNvSpPr>
              <p:nvPr/>
            </p:nvSpPr>
            <p:spPr bwMode="auto">
              <a:xfrm rot="941900">
                <a:off x="1099" y="336"/>
                <a:ext cx="246" cy="250"/>
              </a:xfrm>
              <a:prstGeom prst="pentagon">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953" name="Line 308"/>
              <p:cNvSpPr>
                <a:spLocks noChangeShapeType="1"/>
              </p:cNvSpPr>
              <p:nvPr/>
            </p:nvSpPr>
            <p:spPr bwMode="auto">
              <a:xfrm>
                <a:off x="1254" y="294"/>
                <a:ext cx="0"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54" name="Line 309"/>
              <p:cNvSpPr>
                <a:spLocks noChangeShapeType="1"/>
              </p:cNvSpPr>
              <p:nvPr/>
            </p:nvSpPr>
            <p:spPr bwMode="auto">
              <a:xfrm>
                <a:off x="1158"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55" name="Line 310"/>
              <p:cNvSpPr>
                <a:spLocks noChangeShapeType="1"/>
              </p:cNvSpPr>
              <p:nvPr/>
            </p:nvSpPr>
            <p:spPr bwMode="auto">
              <a:xfrm>
                <a:off x="1350"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56" name="Line 311"/>
              <p:cNvSpPr>
                <a:spLocks noChangeShapeType="1"/>
              </p:cNvSpPr>
              <p:nvPr/>
            </p:nvSpPr>
            <p:spPr bwMode="auto">
              <a:xfrm>
                <a:off x="1539"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57" name="Line 312"/>
              <p:cNvSpPr>
                <a:spLocks noChangeShapeType="1"/>
              </p:cNvSpPr>
              <p:nvPr/>
            </p:nvSpPr>
            <p:spPr bwMode="auto">
              <a:xfrm flipH="1">
                <a:off x="1254"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58" name="Line 313"/>
              <p:cNvSpPr>
                <a:spLocks noChangeShapeType="1"/>
              </p:cNvSpPr>
              <p:nvPr/>
            </p:nvSpPr>
            <p:spPr bwMode="auto">
              <a:xfrm flipH="1">
                <a:off x="1443"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59" name="Line 314"/>
              <p:cNvSpPr>
                <a:spLocks noChangeShapeType="1"/>
              </p:cNvSpPr>
              <p:nvPr/>
            </p:nvSpPr>
            <p:spPr bwMode="auto">
              <a:xfrm>
                <a:off x="1635" y="285"/>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60" name="Line 315"/>
              <p:cNvSpPr>
                <a:spLocks noChangeShapeType="1"/>
              </p:cNvSpPr>
              <p:nvPr/>
            </p:nvSpPr>
            <p:spPr bwMode="auto">
              <a:xfrm flipH="1">
                <a:off x="1635"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61" name="Oval 316"/>
              <p:cNvSpPr>
                <a:spLocks noChangeArrowheads="1"/>
              </p:cNvSpPr>
              <p:nvPr/>
            </p:nvSpPr>
            <p:spPr bwMode="auto">
              <a:xfrm>
                <a:off x="240" y="840"/>
                <a:ext cx="111" cy="96"/>
              </a:xfrm>
              <a:prstGeom prst="ellipse">
                <a:avLst/>
              </a:prstGeom>
              <a:solidFill>
                <a:schemeClr val="accent1"/>
              </a:solidFill>
              <a:ln w="9525">
                <a:solidFill>
                  <a:schemeClr val="tx1"/>
                </a:solidFill>
                <a:round/>
                <a:headEnd/>
                <a:tailEnd/>
              </a:ln>
            </p:spPr>
            <p:txBody>
              <a:bodyPr rot="10800000" wrap="none" anchor="ctr"/>
              <a:lstStyle/>
              <a:p>
                <a:endParaRPr lang="en-US" sz="1800"/>
              </a:p>
            </p:txBody>
          </p:sp>
          <p:sp>
            <p:nvSpPr>
              <p:cNvPr id="76962" name="Line 317"/>
              <p:cNvSpPr>
                <a:spLocks noChangeShapeType="1"/>
              </p:cNvSpPr>
              <p:nvPr/>
            </p:nvSpPr>
            <p:spPr bwMode="auto">
              <a:xfrm flipV="1">
                <a:off x="333" y="816"/>
                <a:ext cx="48"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76814" name="Group 318"/>
            <p:cNvGrpSpPr>
              <a:grpSpLocks/>
            </p:cNvGrpSpPr>
            <p:nvPr/>
          </p:nvGrpSpPr>
          <p:grpSpPr bwMode="auto">
            <a:xfrm rot="-4264003">
              <a:off x="1872" y="1378"/>
              <a:ext cx="363" cy="158"/>
              <a:chOff x="240" y="240"/>
              <a:chExt cx="1491" cy="696"/>
            </a:xfrm>
          </p:grpSpPr>
          <p:sp>
            <p:nvSpPr>
              <p:cNvPr id="76935" name="AutoShape 319"/>
              <p:cNvSpPr>
                <a:spLocks noChangeArrowheads="1"/>
              </p:cNvSpPr>
              <p:nvPr/>
            </p:nvSpPr>
            <p:spPr bwMode="auto">
              <a:xfrm rot="1756625">
                <a:off x="651" y="585"/>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936" name="AutoShape 320"/>
              <p:cNvSpPr>
                <a:spLocks noChangeArrowheads="1"/>
              </p:cNvSpPr>
              <p:nvPr/>
            </p:nvSpPr>
            <p:spPr bwMode="auto">
              <a:xfrm rot="1756625">
                <a:off x="795" y="337"/>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937" name="AutoShape 321"/>
              <p:cNvSpPr>
                <a:spLocks noChangeArrowheads="1"/>
              </p:cNvSpPr>
              <p:nvPr/>
            </p:nvSpPr>
            <p:spPr bwMode="auto">
              <a:xfrm rot="1756625">
                <a:off x="363" y="585"/>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938" name="AutoShape 322"/>
              <p:cNvSpPr>
                <a:spLocks noChangeArrowheads="1"/>
              </p:cNvSpPr>
              <p:nvPr/>
            </p:nvSpPr>
            <p:spPr bwMode="auto">
              <a:xfrm rot="941900">
                <a:off x="1099" y="336"/>
                <a:ext cx="246" cy="250"/>
              </a:xfrm>
              <a:prstGeom prst="pentagon">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939" name="Line 323"/>
              <p:cNvSpPr>
                <a:spLocks noChangeShapeType="1"/>
              </p:cNvSpPr>
              <p:nvPr/>
            </p:nvSpPr>
            <p:spPr bwMode="auto">
              <a:xfrm>
                <a:off x="1254" y="294"/>
                <a:ext cx="0"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40" name="Line 324"/>
              <p:cNvSpPr>
                <a:spLocks noChangeShapeType="1"/>
              </p:cNvSpPr>
              <p:nvPr/>
            </p:nvSpPr>
            <p:spPr bwMode="auto">
              <a:xfrm>
                <a:off x="1158"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41" name="Line 325"/>
              <p:cNvSpPr>
                <a:spLocks noChangeShapeType="1"/>
              </p:cNvSpPr>
              <p:nvPr/>
            </p:nvSpPr>
            <p:spPr bwMode="auto">
              <a:xfrm>
                <a:off x="1350"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42" name="Line 326"/>
              <p:cNvSpPr>
                <a:spLocks noChangeShapeType="1"/>
              </p:cNvSpPr>
              <p:nvPr/>
            </p:nvSpPr>
            <p:spPr bwMode="auto">
              <a:xfrm>
                <a:off x="1539"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43" name="Line 327"/>
              <p:cNvSpPr>
                <a:spLocks noChangeShapeType="1"/>
              </p:cNvSpPr>
              <p:nvPr/>
            </p:nvSpPr>
            <p:spPr bwMode="auto">
              <a:xfrm flipH="1">
                <a:off x="1254"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44" name="Line 328"/>
              <p:cNvSpPr>
                <a:spLocks noChangeShapeType="1"/>
              </p:cNvSpPr>
              <p:nvPr/>
            </p:nvSpPr>
            <p:spPr bwMode="auto">
              <a:xfrm flipH="1">
                <a:off x="1443"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45" name="Line 329"/>
              <p:cNvSpPr>
                <a:spLocks noChangeShapeType="1"/>
              </p:cNvSpPr>
              <p:nvPr/>
            </p:nvSpPr>
            <p:spPr bwMode="auto">
              <a:xfrm>
                <a:off x="1635" y="285"/>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46" name="Line 330"/>
              <p:cNvSpPr>
                <a:spLocks noChangeShapeType="1"/>
              </p:cNvSpPr>
              <p:nvPr/>
            </p:nvSpPr>
            <p:spPr bwMode="auto">
              <a:xfrm flipH="1">
                <a:off x="1635"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47" name="Oval 331"/>
              <p:cNvSpPr>
                <a:spLocks noChangeArrowheads="1"/>
              </p:cNvSpPr>
              <p:nvPr/>
            </p:nvSpPr>
            <p:spPr bwMode="auto">
              <a:xfrm>
                <a:off x="240" y="840"/>
                <a:ext cx="111" cy="96"/>
              </a:xfrm>
              <a:prstGeom prst="ellipse">
                <a:avLst/>
              </a:prstGeom>
              <a:solidFill>
                <a:schemeClr val="accent1"/>
              </a:solidFill>
              <a:ln w="9525">
                <a:solidFill>
                  <a:schemeClr val="tx1"/>
                </a:solidFill>
                <a:round/>
                <a:headEnd/>
                <a:tailEnd/>
              </a:ln>
            </p:spPr>
            <p:txBody>
              <a:bodyPr rot="10800000" wrap="none" anchor="ctr"/>
              <a:lstStyle/>
              <a:p>
                <a:endParaRPr lang="en-US" sz="1800"/>
              </a:p>
            </p:txBody>
          </p:sp>
          <p:sp>
            <p:nvSpPr>
              <p:cNvPr id="76948" name="Line 332"/>
              <p:cNvSpPr>
                <a:spLocks noChangeShapeType="1"/>
              </p:cNvSpPr>
              <p:nvPr/>
            </p:nvSpPr>
            <p:spPr bwMode="auto">
              <a:xfrm flipV="1">
                <a:off x="333" y="816"/>
                <a:ext cx="48"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76815" name="Group 333"/>
            <p:cNvGrpSpPr>
              <a:grpSpLocks/>
            </p:cNvGrpSpPr>
            <p:nvPr/>
          </p:nvGrpSpPr>
          <p:grpSpPr bwMode="auto">
            <a:xfrm rot="4264003" flipV="1">
              <a:off x="2750" y="1170"/>
              <a:ext cx="363" cy="157"/>
              <a:chOff x="240" y="240"/>
              <a:chExt cx="1491" cy="696"/>
            </a:xfrm>
          </p:grpSpPr>
          <p:sp>
            <p:nvSpPr>
              <p:cNvPr id="76921" name="AutoShape 334"/>
              <p:cNvSpPr>
                <a:spLocks noChangeArrowheads="1"/>
              </p:cNvSpPr>
              <p:nvPr/>
            </p:nvSpPr>
            <p:spPr bwMode="auto">
              <a:xfrm rot="1756625">
                <a:off x="651" y="585"/>
                <a:ext cx="336" cy="288"/>
              </a:xfrm>
              <a:prstGeom prst="hexagon">
                <a:avLst>
                  <a:gd name="adj" fmla="val 29167"/>
                  <a:gd name="vf" fmla="val 115470"/>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922" name="AutoShape 335"/>
              <p:cNvSpPr>
                <a:spLocks noChangeArrowheads="1"/>
              </p:cNvSpPr>
              <p:nvPr/>
            </p:nvSpPr>
            <p:spPr bwMode="auto">
              <a:xfrm rot="1756625">
                <a:off x="795" y="337"/>
                <a:ext cx="336" cy="288"/>
              </a:xfrm>
              <a:prstGeom prst="hexagon">
                <a:avLst>
                  <a:gd name="adj" fmla="val 29167"/>
                  <a:gd name="vf" fmla="val 115470"/>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923" name="AutoShape 336"/>
              <p:cNvSpPr>
                <a:spLocks noChangeArrowheads="1"/>
              </p:cNvSpPr>
              <p:nvPr/>
            </p:nvSpPr>
            <p:spPr bwMode="auto">
              <a:xfrm rot="1756625">
                <a:off x="363" y="585"/>
                <a:ext cx="336" cy="288"/>
              </a:xfrm>
              <a:prstGeom prst="hexagon">
                <a:avLst>
                  <a:gd name="adj" fmla="val 29167"/>
                  <a:gd name="vf" fmla="val 115470"/>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924" name="AutoShape 337"/>
              <p:cNvSpPr>
                <a:spLocks noChangeArrowheads="1"/>
              </p:cNvSpPr>
              <p:nvPr/>
            </p:nvSpPr>
            <p:spPr bwMode="auto">
              <a:xfrm rot="941900">
                <a:off x="1099" y="336"/>
                <a:ext cx="246" cy="250"/>
              </a:xfrm>
              <a:prstGeom prst="pentagon">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925" name="Line 338"/>
              <p:cNvSpPr>
                <a:spLocks noChangeShapeType="1"/>
              </p:cNvSpPr>
              <p:nvPr/>
            </p:nvSpPr>
            <p:spPr bwMode="auto">
              <a:xfrm>
                <a:off x="1254" y="294"/>
                <a:ext cx="0"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26" name="Line 339"/>
              <p:cNvSpPr>
                <a:spLocks noChangeShapeType="1"/>
              </p:cNvSpPr>
              <p:nvPr/>
            </p:nvSpPr>
            <p:spPr bwMode="auto">
              <a:xfrm>
                <a:off x="1158"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27" name="Line 340"/>
              <p:cNvSpPr>
                <a:spLocks noChangeShapeType="1"/>
              </p:cNvSpPr>
              <p:nvPr/>
            </p:nvSpPr>
            <p:spPr bwMode="auto">
              <a:xfrm>
                <a:off x="1350"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28" name="Line 341"/>
              <p:cNvSpPr>
                <a:spLocks noChangeShapeType="1"/>
              </p:cNvSpPr>
              <p:nvPr/>
            </p:nvSpPr>
            <p:spPr bwMode="auto">
              <a:xfrm>
                <a:off x="1539"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29" name="Line 342"/>
              <p:cNvSpPr>
                <a:spLocks noChangeShapeType="1"/>
              </p:cNvSpPr>
              <p:nvPr/>
            </p:nvSpPr>
            <p:spPr bwMode="auto">
              <a:xfrm flipH="1">
                <a:off x="1254"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30" name="Line 343"/>
              <p:cNvSpPr>
                <a:spLocks noChangeShapeType="1"/>
              </p:cNvSpPr>
              <p:nvPr/>
            </p:nvSpPr>
            <p:spPr bwMode="auto">
              <a:xfrm flipH="1">
                <a:off x="1443"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31" name="Line 344"/>
              <p:cNvSpPr>
                <a:spLocks noChangeShapeType="1"/>
              </p:cNvSpPr>
              <p:nvPr/>
            </p:nvSpPr>
            <p:spPr bwMode="auto">
              <a:xfrm>
                <a:off x="1635" y="285"/>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32" name="Line 345"/>
              <p:cNvSpPr>
                <a:spLocks noChangeShapeType="1"/>
              </p:cNvSpPr>
              <p:nvPr/>
            </p:nvSpPr>
            <p:spPr bwMode="auto">
              <a:xfrm flipH="1">
                <a:off x="1635"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33" name="Oval 346"/>
              <p:cNvSpPr>
                <a:spLocks noChangeArrowheads="1"/>
              </p:cNvSpPr>
              <p:nvPr/>
            </p:nvSpPr>
            <p:spPr bwMode="auto">
              <a:xfrm>
                <a:off x="240" y="840"/>
                <a:ext cx="111" cy="96"/>
              </a:xfrm>
              <a:prstGeom prst="ellipse">
                <a:avLst/>
              </a:prstGeom>
              <a:solidFill>
                <a:schemeClr val="accent1"/>
              </a:solidFill>
              <a:ln w="9525">
                <a:solidFill>
                  <a:schemeClr val="tx1"/>
                </a:solidFill>
                <a:round/>
                <a:headEnd/>
                <a:tailEnd/>
              </a:ln>
            </p:spPr>
            <p:txBody>
              <a:bodyPr rot="10800000" wrap="none" anchor="ctr"/>
              <a:lstStyle/>
              <a:p>
                <a:endParaRPr lang="en-US" sz="1800"/>
              </a:p>
            </p:txBody>
          </p:sp>
          <p:sp>
            <p:nvSpPr>
              <p:cNvPr id="76934" name="Line 347"/>
              <p:cNvSpPr>
                <a:spLocks noChangeShapeType="1"/>
              </p:cNvSpPr>
              <p:nvPr/>
            </p:nvSpPr>
            <p:spPr bwMode="auto">
              <a:xfrm flipV="1">
                <a:off x="333" y="816"/>
                <a:ext cx="48"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76816" name="Group 348"/>
            <p:cNvGrpSpPr>
              <a:grpSpLocks/>
            </p:cNvGrpSpPr>
            <p:nvPr/>
          </p:nvGrpSpPr>
          <p:grpSpPr bwMode="auto">
            <a:xfrm rot="4264003" flipV="1">
              <a:off x="2030" y="1170"/>
              <a:ext cx="363" cy="157"/>
              <a:chOff x="240" y="240"/>
              <a:chExt cx="1491" cy="696"/>
            </a:xfrm>
          </p:grpSpPr>
          <p:sp>
            <p:nvSpPr>
              <p:cNvPr id="76907" name="AutoShape 349"/>
              <p:cNvSpPr>
                <a:spLocks noChangeArrowheads="1"/>
              </p:cNvSpPr>
              <p:nvPr/>
            </p:nvSpPr>
            <p:spPr bwMode="auto">
              <a:xfrm rot="1756625">
                <a:off x="651" y="585"/>
                <a:ext cx="336" cy="288"/>
              </a:xfrm>
              <a:prstGeom prst="hexagon">
                <a:avLst>
                  <a:gd name="adj" fmla="val 29167"/>
                  <a:gd name="vf" fmla="val 115470"/>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908" name="AutoShape 350"/>
              <p:cNvSpPr>
                <a:spLocks noChangeArrowheads="1"/>
              </p:cNvSpPr>
              <p:nvPr/>
            </p:nvSpPr>
            <p:spPr bwMode="auto">
              <a:xfrm rot="1756625">
                <a:off x="795" y="337"/>
                <a:ext cx="336" cy="288"/>
              </a:xfrm>
              <a:prstGeom prst="hexagon">
                <a:avLst>
                  <a:gd name="adj" fmla="val 29167"/>
                  <a:gd name="vf" fmla="val 115470"/>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909" name="AutoShape 351"/>
              <p:cNvSpPr>
                <a:spLocks noChangeArrowheads="1"/>
              </p:cNvSpPr>
              <p:nvPr/>
            </p:nvSpPr>
            <p:spPr bwMode="auto">
              <a:xfrm rot="1756625">
                <a:off x="363" y="585"/>
                <a:ext cx="336" cy="288"/>
              </a:xfrm>
              <a:prstGeom prst="hexagon">
                <a:avLst>
                  <a:gd name="adj" fmla="val 29167"/>
                  <a:gd name="vf" fmla="val 115470"/>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910" name="AutoShape 352"/>
              <p:cNvSpPr>
                <a:spLocks noChangeArrowheads="1"/>
              </p:cNvSpPr>
              <p:nvPr/>
            </p:nvSpPr>
            <p:spPr bwMode="auto">
              <a:xfrm rot="941900">
                <a:off x="1099" y="336"/>
                <a:ext cx="246" cy="250"/>
              </a:xfrm>
              <a:prstGeom prst="pentagon">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911" name="Line 353"/>
              <p:cNvSpPr>
                <a:spLocks noChangeShapeType="1"/>
              </p:cNvSpPr>
              <p:nvPr/>
            </p:nvSpPr>
            <p:spPr bwMode="auto">
              <a:xfrm>
                <a:off x="1254" y="294"/>
                <a:ext cx="0"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12" name="Line 354"/>
              <p:cNvSpPr>
                <a:spLocks noChangeShapeType="1"/>
              </p:cNvSpPr>
              <p:nvPr/>
            </p:nvSpPr>
            <p:spPr bwMode="auto">
              <a:xfrm>
                <a:off x="1158"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13" name="Line 355"/>
              <p:cNvSpPr>
                <a:spLocks noChangeShapeType="1"/>
              </p:cNvSpPr>
              <p:nvPr/>
            </p:nvSpPr>
            <p:spPr bwMode="auto">
              <a:xfrm>
                <a:off x="1350"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14" name="Line 356"/>
              <p:cNvSpPr>
                <a:spLocks noChangeShapeType="1"/>
              </p:cNvSpPr>
              <p:nvPr/>
            </p:nvSpPr>
            <p:spPr bwMode="auto">
              <a:xfrm>
                <a:off x="1539"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15" name="Line 357"/>
              <p:cNvSpPr>
                <a:spLocks noChangeShapeType="1"/>
              </p:cNvSpPr>
              <p:nvPr/>
            </p:nvSpPr>
            <p:spPr bwMode="auto">
              <a:xfrm flipH="1">
                <a:off x="1254"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16" name="Line 358"/>
              <p:cNvSpPr>
                <a:spLocks noChangeShapeType="1"/>
              </p:cNvSpPr>
              <p:nvPr/>
            </p:nvSpPr>
            <p:spPr bwMode="auto">
              <a:xfrm flipH="1">
                <a:off x="1443"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17" name="Line 359"/>
              <p:cNvSpPr>
                <a:spLocks noChangeShapeType="1"/>
              </p:cNvSpPr>
              <p:nvPr/>
            </p:nvSpPr>
            <p:spPr bwMode="auto">
              <a:xfrm>
                <a:off x="1635" y="285"/>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18" name="Line 360"/>
              <p:cNvSpPr>
                <a:spLocks noChangeShapeType="1"/>
              </p:cNvSpPr>
              <p:nvPr/>
            </p:nvSpPr>
            <p:spPr bwMode="auto">
              <a:xfrm flipH="1">
                <a:off x="1635"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19" name="Oval 361"/>
              <p:cNvSpPr>
                <a:spLocks noChangeArrowheads="1"/>
              </p:cNvSpPr>
              <p:nvPr/>
            </p:nvSpPr>
            <p:spPr bwMode="auto">
              <a:xfrm>
                <a:off x="240" y="840"/>
                <a:ext cx="111" cy="96"/>
              </a:xfrm>
              <a:prstGeom prst="ellipse">
                <a:avLst/>
              </a:prstGeom>
              <a:solidFill>
                <a:schemeClr val="accent1"/>
              </a:solidFill>
              <a:ln w="9525">
                <a:solidFill>
                  <a:schemeClr val="tx1"/>
                </a:solidFill>
                <a:round/>
                <a:headEnd/>
                <a:tailEnd/>
              </a:ln>
            </p:spPr>
            <p:txBody>
              <a:bodyPr rot="10800000" wrap="none" anchor="ctr"/>
              <a:lstStyle/>
              <a:p>
                <a:endParaRPr lang="en-US" sz="1800"/>
              </a:p>
            </p:txBody>
          </p:sp>
          <p:sp>
            <p:nvSpPr>
              <p:cNvPr id="76920" name="Line 362"/>
              <p:cNvSpPr>
                <a:spLocks noChangeShapeType="1"/>
              </p:cNvSpPr>
              <p:nvPr/>
            </p:nvSpPr>
            <p:spPr bwMode="auto">
              <a:xfrm flipV="1">
                <a:off x="333" y="816"/>
                <a:ext cx="48"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76817" name="Group 363"/>
            <p:cNvGrpSpPr>
              <a:grpSpLocks/>
            </p:cNvGrpSpPr>
            <p:nvPr/>
          </p:nvGrpSpPr>
          <p:grpSpPr bwMode="auto">
            <a:xfrm rot="-4264003">
              <a:off x="3492" y="1378"/>
              <a:ext cx="363" cy="157"/>
              <a:chOff x="240" y="240"/>
              <a:chExt cx="1491" cy="696"/>
            </a:xfrm>
          </p:grpSpPr>
          <p:sp>
            <p:nvSpPr>
              <p:cNvPr id="76893" name="AutoShape 364"/>
              <p:cNvSpPr>
                <a:spLocks noChangeArrowheads="1"/>
              </p:cNvSpPr>
              <p:nvPr/>
            </p:nvSpPr>
            <p:spPr bwMode="auto">
              <a:xfrm rot="1756625">
                <a:off x="651" y="585"/>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894" name="AutoShape 365"/>
              <p:cNvSpPr>
                <a:spLocks noChangeArrowheads="1"/>
              </p:cNvSpPr>
              <p:nvPr/>
            </p:nvSpPr>
            <p:spPr bwMode="auto">
              <a:xfrm rot="1756625">
                <a:off x="795" y="337"/>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895" name="AutoShape 366"/>
              <p:cNvSpPr>
                <a:spLocks noChangeArrowheads="1"/>
              </p:cNvSpPr>
              <p:nvPr/>
            </p:nvSpPr>
            <p:spPr bwMode="auto">
              <a:xfrm rot="1756625">
                <a:off x="363" y="585"/>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896" name="AutoShape 367"/>
              <p:cNvSpPr>
                <a:spLocks noChangeArrowheads="1"/>
              </p:cNvSpPr>
              <p:nvPr/>
            </p:nvSpPr>
            <p:spPr bwMode="auto">
              <a:xfrm rot="941900">
                <a:off x="1099" y="336"/>
                <a:ext cx="246" cy="250"/>
              </a:xfrm>
              <a:prstGeom prst="pentagon">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897" name="Line 368"/>
              <p:cNvSpPr>
                <a:spLocks noChangeShapeType="1"/>
              </p:cNvSpPr>
              <p:nvPr/>
            </p:nvSpPr>
            <p:spPr bwMode="auto">
              <a:xfrm>
                <a:off x="1254" y="294"/>
                <a:ext cx="0"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98" name="Line 369"/>
              <p:cNvSpPr>
                <a:spLocks noChangeShapeType="1"/>
              </p:cNvSpPr>
              <p:nvPr/>
            </p:nvSpPr>
            <p:spPr bwMode="auto">
              <a:xfrm>
                <a:off x="1158"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99" name="Line 370"/>
              <p:cNvSpPr>
                <a:spLocks noChangeShapeType="1"/>
              </p:cNvSpPr>
              <p:nvPr/>
            </p:nvSpPr>
            <p:spPr bwMode="auto">
              <a:xfrm>
                <a:off x="1350"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00" name="Line 371"/>
              <p:cNvSpPr>
                <a:spLocks noChangeShapeType="1"/>
              </p:cNvSpPr>
              <p:nvPr/>
            </p:nvSpPr>
            <p:spPr bwMode="auto">
              <a:xfrm>
                <a:off x="1539"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01" name="Line 372"/>
              <p:cNvSpPr>
                <a:spLocks noChangeShapeType="1"/>
              </p:cNvSpPr>
              <p:nvPr/>
            </p:nvSpPr>
            <p:spPr bwMode="auto">
              <a:xfrm flipH="1">
                <a:off x="1254"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02" name="Line 373"/>
              <p:cNvSpPr>
                <a:spLocks noChangeShapeType="1"/>
              </p:cNvSpPr>
              <p:nvPr/>
            </p:nvSpPr>
            <p:spPr bwMode="auto">
              <a:xfrm flipH="1">
                <a:off x="1443"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03" name="Line 374"/>
              <p:cNvSpPr>
                <a:spLocks noChangeShapeType="1"/>
              </p:cNvSpPr>
              <p:nvPr/>
            </p:nvSpPr>
            <p:spPr bwMode="auto">
              <a:xfrm>
                <a:off x="1635" y="285"/>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04" name="Line 375"/>
              <p:cNvSpPr>
                <a:spLocks noChangeShapeType="1"/>
              </p:cNvSpPr>
              <p:nvPr/>
            </p:nvSpPr>
            <p:spPr bwMode="auto">
              <a:xfrm flipH="1">
                <a:off x="1635"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905" name="Oval 376"/>
              <p:cNvSpPr>
                <a:spLocks noChangeArrowheads="1"/>
              </p:cNvSpPr>
              <p:nvPr/>
            </p:nvSpPr>
            <p:spPr bwMode="auto">
              <a:xfrm>
                <a:off x="240" y="840"/>
                <a:ext cx="111" cy="96"/>
              </a:xfrm>
              <a:prstGeom prst="ellipse">
                <a:avLst/>
              </a:prstGeom>
              <a:solidFill>
                <a:schemeClr val="accent1"/>
              </a:solidFill>
              <a:ln w="9525">
                <a:solidFill>
                  <a:schemeClr val="tx1"/>
                </a:solidFill>
                <a:round/>
                <a:headEnd/>
                <a:tailEnd/>
              </a:ln>
            </p:spPr>
            <p:txBody>
              <a:bodyPr rot="10800000" wrap="none" anchor="ctr"/>
              <a:lstStyle/>
              <a:p>
                <a:endParaRPr lang="en-US" sz="1800"/>
              </a:p>
            </p:txBody>
          </p:sp>
          <p:sp>
            <p:nvSpPr>
              <p:cNvPr id="76906" name="Line 377"/>
              <p:cNvSpPr>
                <a:spLocks noChangeShapeType="1"/>
              </p:cNvSpPr>
              <p:nvPr/>
            </p:nvSpPr>
            <p:spPr bwMode="auto">
              <a:xfrm flipV="1">
                <a:off x="333" y="816"/>
                <a:ext cx="48"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76818" name="Group 378"/>
            <p:cNvGrpSpPr>
              <a:grpSpLocks/>
            </p:cNvGrpSpPr>
            <p:nvPr/>
          </p:nvGrpSpPr>
          <p:grpSpPr bwMode="auto">
            <a:xfrm rot="-4264003">
              <a:off x="3312" y="1412"/>
              <a:ext cx="364" cy="157"/>
              <a:chOff x="240" y="240"/>
              <a:chExt cx="1491" cy="696"/>
            </a:xfrm>
          </p:grpSpPr>
          <p:sp>
            <p:nvSpPr>
              <p:cNvPr id="76879" name="AutoShape 379"/>
              <p:cNvSpPr>
                <a:spLocks noChangeArrowheads="1"/>
              </p:cNvSpPr>
              <p:nvPr/>
            </p:nvSpPr>
            <p:spPr bwMode="auto">
              <a:xfrm rot="1756625">
                <a:off x="651" y="585"/>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880" name="AutoShape 380"/>
              <p:cNvSpPr>
                <a:spLocks noChangeArrowheads="1"/>
              </p:cNvSpPr>
              <p:nvPr/>
            </p:nvSpPr>
            <p:spPr bwMode="auto">
              <a:xfrm rot="1756625">
                <a:off x="795" y="337"/>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881" name="AutoShape 381"/>
              <p:cNvSpPr>
                <a:spLocks noChangeArrowheads="1"/>
              </p:cNvSpPr>
              <p:nvPr/>
            </p:nvSpPr>
            <p:spPr bwMode="auto">
              <a:xfrm rot="1756625">
                <a:off x="363" y="585"/>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882" name="AutoShape 382"/>
              <p:cNvSpPr>
                <a:spLocks noChangeArrowheads="1"/>
              </p:cNvSpPr>
              <p:nvPr/>
            </p:nvSpPr>
            <p:spPr bwMode="auto">
              <a:xfrm rot="941900">
                <a:off x="1099" y="336"/>
                <a:ext cx="246" cy="250"/>
              </a:xfrm>
              <a:prstGeom prst="pentagon">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883" name="Line 383"/>
              <p:cNvSpPr>
                <a:spLocks noChangeShapeType="1"/>
              </p:cNvSpPr>
              <p:nvPr/>
            </p:nvSpPr>
            <p:spPr bwMode="auto">
              <a:xfrm>
                <a:off x="1254" y="294"/>
                <a:ext cx="0"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84" name="Line 384"/>
              <p:cNvSpPr>
                <a:spLocks noChangeShapeType="1"/>
              </p:cNvSpPr>
              <p:nvPr/>
            </p:nvSpPr>
            <p:spPr bwMode="auto">
              <a:xfrm>
                <a:off x="1158"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85" name="Line 385"/>
              <p:cNvSpPr>
                <a:spLocks noChangeShapeType="1"/>
              </p:cNvSpPr>
              <p:nvPr/>
            </p:nvSpPr>
            <p:spPr bwMode="auto">
              <a:xfrm>
                <a:off x="1350"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86" name="Line 386"/>
              <p:cNvSpPr>
                <a:spLocks noChangeShapeType="1"/>
              </p:cNvSpPr>
              <p:nvPr/>
            </p:nvSpPr>
            <p:spPr bwMode="auto">
              <a:xfrm>
                <a:off x="1539"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87" name="Line 387"/>
              <p:cNvSpPr>
                <a:spLocks noChangeShapeType="1"/>
              </p:cNvSpPr>
              <p:nvPr/>
            </p:nvSpPr>
            <p:spPr bwMode="auto">
              <a:xfrm flipH="1">
                <a:off x="1254"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88" name="Line 388"/>
              <p:cNvSpPr>
                <a:spLocks noChangeShapeType="1"/>
              </p:cNvSpPr>
              <p:nvPr/>
            </p:nvSpPr>
            <p:spPr bwMode="auto">
              <a:xfrm flipH="1">
                <a:off x="1443"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89" name="Line 389"/>
              <p:cNvSpPr>
                <a:spLocks noChangeShapeType="1"/>
              </p:cNvSpPr>
              <p:nvPr/>
            </p:nvSpPr>
            <p:spPr bwMode="auto">
              <a:xfrm>
                <a:off x="1635" y="285"/>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90" name="Line 390"/>
              <p:cNvSpPr>
                <a:spLocks noChangeShapeType="1"/>
              </p:cNvSpPr>
              <p:nvPr/>
            </p:nvSpPr>
            <p:spPr bwMode="auto">
              <a:xfrm flipH="1">
                <a:off x="1635"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91" name="Oval 391"/>
              <p:cNvSpPr>
                <a:spLocks noChangeArrowheads="1"/>
              </p:cNvSpPr>
              <p:nvPr/>
            </p:nvSpPr>
            <p:spPr bwMode="auto">
              <a:xfrm>
                <a:off x="240" y="840"/>
                <a:ext cx="111" cy="96"/>
              </a:xfrm>
              <a:prstGeom prst="ellipse">
                <a:avLst/>
              </a:prstGeom>
              <a:solidFill>
                <a:schemeClr val="accent1"/>
              </a:solidFill>
              <a:ln w="9525">
                <a:solidFill>
                  <a:schemeClr val="tx1"/>
                </a:solidFill>
                <a:round/>
                <a:headEnd/>
                <a:tailEnd/>
              </a:ln>
            </p:spPr>
            <p:txBody>
              <a:bodyPr rot="10800000" wrap="none" anchor="ctr"/>
              <a:lstStyle/>
              <a:p>
                <a:endParaRPr lang="en-US" sz="1800"/>
              </a:p>
            </p:txBody>
          </p:sp>
          <p:sp>
            <p:nvSpPr>
              <p:cNvPr id="76892" name="Line 392"/>
              <p:cNvSpPr>
                <a:spLocks noChangeShapeType="1"/>
              </p:cNvSpPr>
              <p:nvPr/>
            </p:nvSpPr>
            <p:spPr bwMode="auto">
              <a:xfrm flipV="1">
                <a:off x="333" y="816"/>
                <a:ext cx="48"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76819" name="Group 393"/>
            <p:cNvGrpSpPr>
              <a:grpSpLocks/>
            </p:cNvGrpSpPr>
            <p:nvPr/>
          </p:nvGrpSpPr>
          <p:grpSpPr bwMode="auto">
            <a:xfrm rot="-4264003">
              <a:off x="2929" y="1412"/>
              <a:ext cx="364" cy="158"/>
              <a:chOff x="240" y="240"/>
              <a:chExt cx="1491" cy="696"/>
            </a:xfrm>
          </p:grpSpPr>
          <p:sp>
            <p:nvSpPr>
              <p:cNvPr id="76865" name="AutoShape 394"/>
              <p:cNvSpPr>
                <a:spLocks noChangeArrowheads="1"/>
              </p:cNvSpPr>
              <p:nvPr/>
            </p:nvSpPr>
            <p:spPr bwMode="auto">
              <a:xfrm rot="1756625">
                <a:off x="651" y="585"/>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866" name="AutoShape 395"/>
              <p:cNvSpPr>
                <a:spLocks noChangeArrowheads="1"/>
              </p:cNvSpPr>
              <p:nvPr/>
            </p:nvSpPr>
            <p:spPr bwMode="auto">
              <a:xfrm rot="1756625">
                <a:off x="795" y="337"/>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867" name="AutoShape 396"/>
              <p:cNvSpPr>
                <a:spLocks noChangeArrowheads="1"/>
              </p:cNvSpPr>
              <p:nvPr/>
            </p:nvSpPr>
            <p:spPr bwMode="auto">
              <a:xfrm rot="1756625">
                <a:off x="363" y="585"/>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868" name="AutoShape 397"/>
              <p:cNvSpPr>
                <a:spLocks noChangeArrowheads="1"/>
              </p:cNvSpPr>
              <p:nvPr/>
            </p:nvSpPr>
            <p:spPr bwMode="auto">
              <a:xfrm rot="941900">
                <a:off x="1099" y="336"/>
                <a:ext cx="246" cy="250"/>
              </a:xfrm>
              <a:prstGeom prst="pentagon">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869" name="Line 398"/>
              <p:cNvSpPr>
                <a:spLocks noChangeShapeType="1"/>
              </p:cNvSpPr>
              <p:nvPr/>
            </p:nvSpPr>
            <p:spPr bwMode="auto">
              <a:xfrm>
                <a:off x="1254" y="294"/>
                <a:ext cx="0"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70" name="Line 399"/>
              <p:cNvSpPr>
                <a:spLocks noChangeShapeType="1"/>
              </p:cNvSpPr>
              <p:nvPr/>
            </p:nvSpPr>
            <p:spPr bwMode="auto">
              <a:xfrm>
                <a:off x="1158"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71" name="Line 400"/>
              <p:cNvSpPr>
                <a:spLocks noChangeShapeType="1"/>
              </p:cNvSpPr>
              <p:nvPr/>
            </p:nvSpPr>
            <p:spPr bwMode="auto">
              <a:xfrm>
                <a:off x="1350"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72" name="Line 401"/>
              <p:cNvSpPr>
                <a:spLocks noChangeShapeType="1"/>
              </p:cNvSpPr>
              <p:nvPr/>
            </p:nvSpPr>
            <p:spPr bwMode="auto">
              <a:xfrm>
                <a:off x="1539"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73" name="Line 402"/>
              <p:cNvSpPr>
                <a:spLocks noChangeShapeType="1"/>
              </p:cNvSpPr>
              <p:nvPr/>
            </p:nvSpPr>
            <p:spPr bwMode="auto">
              <a:xfrm flipH="1">
                <a:off x="1254"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74" name="Line 403"/>
              <p:cNvSpPr>
                <a:spLocks noChangeShapeType="1"/>
              </p:cNvSpPr>
              <p:nvPr/>
            </p:nvSpPr>
            <p:spPr bwMode="auto">
              <a:xfrm flipH="1">
                <a:off x="1443"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75" name="Line 404"/>
              <p:cNvSpPr>
                <a:spLocks noChangeShapeType="1"/>
              </p:cNvSpPr>
              <p:nvPr/>
            </p:nvSpPr>
            <p:spPr bwMode="auto">
              <a:xfrm>
                <a:off x="1635" y="285"/>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76" name="Line 405"/>
              <p:cNvSpPr>
                <a:spLocks noChangeShapeType="1"/>
              </p:cNvSpPr>
              <p:nvPr/>
            </p:nvSpPr>
            <p:spPr bwMode="auto">
              <a:xfrm flipH="1">
                <a:off x="1635"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77" name="Oval 406"/>
              <p:cNvSpPr>
                <a:spLocks noChangeArrowheads="1"/>
              </p:cNvSpPr>
              <p:nvPr/>
            </p:nvSpPr>
            <p:spPr bwMode="auto">
              <a:xfrm>
                <a:off x="240" y="840"/>
                <a:ext cx="111" cy="96"/>
              </a:xfrm>
              <a:prstGeom prst="ellipse">
                <a:avLst/>
              </a:prstGeom>
              <a:solidFill>
                <a:schemeClr val="accent1"/>
              </a:solidFill>
              <a:ln w="9525">
                <a:solidFill>
                  <a:schemeClr val="tx1"/>
                </a:solidFill>
                <a:round/>
                <a:headEnd/>
                <a:tailEnd/>
              </a:ln>
            </p:spPr>
            <p:txBody>
              <a:bodyPr rot="10800000" wrap="none" anchor="ctr"/>
              <a:lstStyle/>
              <a:p>
                <a:endParaRPr lang="en-US" sz="1800"/>
              </a:p>
            </p:txBody>
          </p:sp>
          <p:sp>
            <p:nvSpPr>
              <p:cNvPr id="76878" name="Line 407"/>
              <p:cNvSpPr>
                <a:spLocks noChangeShapeType="1"/>
              </p:cNvSpPr>
              <p:nvPr/>
            </p:nvSpPr>
            <p:spPr bwMode="auto">
              <a:xfrm flipV="1">
                <a:off x="333" y="816"/>
                <a:ext cx="48"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76820" name="Group 408"/>
            <p:cNvGrpSpPr>
              <a:grpSpLocks/>
            </p:cNvGrpSpPr>
            <p:nvPr/>
          </p:nvGrpSpPr>
          <p:grpSpPr bwMode="auto">
            <a:xfrm rot="-4264003">
              <a:off x="2412" y="1395"/>
              <a:ext cx="363" cy="158"/>
              <a:chOff x="240" y="240"/>
              <a:chExt cx="1491" cy="696"/>
            </a:xfrm>
          </p:grpSpPr>
          <p:sp>
            <p:nvSpPr>
              <p:cNvPr id="76851" name="AutoShape 409"/>
              <p:cNvSpPr>
                <a:spLocks noChangeArrowheads="1"/>
              </p:cNvSpPr>
              <p:nvPr/>
            </p:nvSpPr>
            <p:spPr bwMode="auto">
              <a:xfrm rot="1756625">
                <a:off x="651" y="585"/>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852" name="AutoShape 410"/>
              <p:cNvSpPr>
                <a:spLocks noChangeArrowheads="1"/>
              </p:cNvSpPr>
              <p:nvPr/>
            </p:nvSpPr>
            <p:spPr bwMode="auto">
              <a:xfrm rot="1756625">
                <a:off x="795" y="337"/>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853" name="AutoShape 411"/>
              <p:cNvSpPr>
                <a:spLocks noChangeArrowheads="1"/>
              </p:cNvSpPr>
              <p:nvPr/>
            </p:nvSpPr>
            <p:spPr bwMode="auto">
              <a:xfrm rot="1756625">
                <a:off x="363" y="585"/>
                <a:ext cx="336" cy="288"/>
              </a:xfrm>
              <a:prstGeom prst="hexagon">
                <a:avLst>
                  <a:gd name="adj" fmla="val 29167"/>
                  <a:gd name="vf" fmla="val 115470"/>
                </a:avLst>
              </a:prstGeom>
              <a:solidFill>
                <a:srgbClr val="FF714F"/>
              </a:solidFill>
              <a:ln w="9525">
                <a:solidFill>
                  <a:schemeClr val="tx1"/>
                </a:solidFill>
                <a:miter lim="800000"/>
                <a:headEnd/>
                <a:tailEnd/>
              </a:ln>
            </p:spPr>
            <p:txBody>
              <a:bodyPr wrap="none" anchor="ctr"/>
              <a:lstStyle/>
              <a:p>
                <a:endParaRPr lang="en-US" sz="1800"/>
              </a:p>
            </p:txBody>
          </p:sp>
          <p:sp>
            <p:nvSpPr>
              <p:cNvPr id="76854" name="AutoShape 412"/>
              <p:cNvSpPr>
                <a:spLocks noChangeArrowheads="1"/>
              </p:cNvSpPr>
              <p:nvPr/>
            </p:nvSpPr>
            <p:spPr bwMode="auto">
              <a:xfrm rot="941900">
                <a:off x="1099" y="336"/>
                <a:ext cx="246" cy="250"/>
              </a:xfrm>
              <a:prstGeom prst="pentagon">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855" name="Line 413"/>
              <p:cNvSpPr>
                <a:spLocks noChangeShapeType="1"/>
              </p:cNvSpPr>
              <p:nvPr/>
            </p:nvSpPr>
            <p:spPr bwMode="auto">
              <a:xfrm>
                <a:off x="1254" y="294"/>
                <a:ext cx="0"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56" name="Line 414"/>
              <p:cNvSpPr>
                <a:spLocks noChangeShapeType="1"/>
              </p:cNvSpPr>
              <p:nvPr/>
            </p:nvSpPr>
            <p:spPr bwMode="auto">
              <a:xfrm>
                <a:off x="1158"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57" name="Line 415"/>
              <p:cNvSpPr>
                <a:spLocks noChangeShapeType="1"/>
              </p:cNvSpPr>
              <p:nvPr/>
            </p:nvSpPr>
            <p:spPr bwMode="auto">
              <a:xfrm>
                <a:off x="1350"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58" name="Line 416"/>
              <p:cNvSpPr>
                <a:spLocks noChangeShapeType="1"/>
              </p:cNvSpPr>
              <p:nvPr/>
            </p:nvSpPr>
            <p:spPr bwMode="auto">
              <a:xfrm>
                <a:off x="1539"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59" name="Line 417"/>
              <p:cNvSpPr>
                <a:spLocks noChangeShapeType="1"/>
              </p:cNvSpPr>
              <p:nvPr/>
            </p:nvSpPr>
            <p:spPr bwMode="auto">
              <a:xfrm flipH="1">
                <a:off x="1254"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60" name="Line 418"/>
              <p:cNvSpPr>
                <a:spLocks noChangeShapeType="1"/>
              </p:cNvSpPr>
              <p:nvPr/>
            </p:nvSpPr>
            <p:spPr bwMode="auto">
              <a:xfrm flipH="1">
                <a:off x="1443"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61" name="Line 419"/>
              <p:cNvSpPr>
                <a:spLocks noChangeShapeType="1"/>
              </p:cNvSpPr>
              <p:nvPr/>
            </p:nvSpPr>
            <p:spPr bwMode="auto">
              <a:xfrm>
                <a:off x="1635" y="285"/>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62" name="Line 420"/>
              <p:cNvSpPr>
                <a:spLocks noChangeShapeType="1"/>
              </p:cNvSpPr>
              <p:nvPr/>
            </p:nvSpPr>
            <p:spPr bwMode="auto">
              <a:xfrm flipH="1">
                <a:off x="1635"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63" name="Oval 421"/>
              <p:cNvSpPr>
                <a:spLocks noChangeArrowheads="1"/>
              </p:cNvSpPr>
              <p:nvPr/>
            </p:nvSpPr>
            <p:spPr bwMode="auto">
              <a:xfrm>
                <a:off x="240" y="840"/>
                <a:ext cx="111" cy="96"/>
              </a:xfrm>
              <a:prstGeom prst="ellipse">
                <a:avLst/>
              </a:prstGeom>
              <a:solidFill>
                <a:schemeClr val="accent1"/>
              </a:solidFill>
              <a:ln w="9525">
                <a:solidFill>
                  <a:schemeClr val="tx1"/>
                </a:solidFill>
                <a:round/>
                <a:headEnd/>
                <a:tailEnd/>
              </a:ln>
            </p:spPr>
            <p:txBody>
              <a:bodyPr rot="10800000" wrap="none" anchor="ctr"/>
              <a:lstStyle/>
              <a:p>
                <a:endParaRPr lang="en-US" sz="1800"/>
              </a:p>
            </p:txBody>
          </p:sp>
          <p:sp>
            <p:nvSpPr>
              <p:cNvPr id="76864" name="Line 422"/>
              <p:cNvSpPr>
                <a:spLocks noChangeShapeType="1"/>
              </p:cNvSpPr>
              <p:nvPr/>
            </p:nvSpPr>
            <p:spPr bwMode="auto">
              <a:xfrm flipV="1">
                <a:off x="333" y="816"/>
                <a:ext cx="48"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76821" name="Group 423"/>
            <p:cNvGrpSpPr>
              <a:grpSpLocks/>
            </p:cNvGrpSpPr>
            <p:nvPr/>
          </p:nvGrpSpPr>
          <p:grpSpPr bwMode="auto">
            <a:xfrm rot="4264003" flipV="1">
              <a:off x="3852" y="1170"/>
              <a:ext cx="363" cy="157"/>
              <a:chOff x="240" y="240"/>
              <a:chExt cx="1491" cy="696"/>
            </a:xfrm>
          </p:grpSpPr>
          <p:sp>
            <p:nvSpPr>
              <p:cNvPr id="76837" name="AutoShape 424"/>
              <p:cNvSpPr>
                <a:spLocks noChangeArrowheads="1"/>
              </p:cNvSpPr>
              <p:nvPr/>
            </p:nvSpPr>
            <p:spPr bwMode="auto">
              <a:xfrm rot="1756625">
                <a:off x="651" y="585"/>
                <a:ext cx="336" cy="288"/>
              </a:xfrm>
              <a:prstGeom prst="hexagon">
                <a:avLst>
                  <a:gd name="adj" fmla="val 29167"/>
                  <a:gd name="vf" fmla="val 115470"/>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838" name="AutoShape 425"/>
              <p:cNvSpPr>
                <a:spLocks noChangeArrowheads="1"/>
              </p:cNvSpPr>
              <p:nvPr/>
            </p:nvSpPr>
            <p:spPr bwMode="auto">
              <a:xfrm rot="1756625">
                <a:off x="795" y="337"/>
                <a:ext cx="336" cy="288"/>
              </a:xfrm>
              <a:prstGeom prst="hexagon">
                <a:avLst>
                  <a:gd name="adj" fmla="val 29167"/>
                  <a:gd name="vf" fmla="val 115470"/>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839" name="AutoShape 426"/>
              <p:cNvSpPr>
                <a:spLocks noChangeArrowheads="1"/>
              </p:cNvSpPr>
              <p:nvPr/>
            </p:nvSpPr>
            <p:spPr bwMode="auto">
              <a:xfrm rot="1756625">
                <a:off x="363" y="585"/>
                <a:ext cx="336" cy="288"/>
              </a:xfrm>
              <a:prstGeom prst="hexagon">
                <a:avLst>
                  <a:gd name="adj" fmla="val 29167"/>
                  <a:gd name="vf" fmla="val 115470"/>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840" name="AutoShape 427"/>
              <p:cNvSpPr>
                <a:spLocks noChangeArrowheads="1"/>
              </p:cNvSpPr>
              <p:nvPr/>
            </p:nvSpPr>
            <p:spPr bwMode="auto">
              <a:xfrm rot="941900">
                <a:off x="1099" y="336"/>
                <a:ext cx="246" cy="250"/>
              </a:xfrm>
              <a:prstGeom prst="pentagon">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841" name="Line 428"/>
              <p:cNvSpPr>
                <a:spLocks noChangeShapeType="1"/>
              </p:cNvSpPr>
              <p:nvPr/>
            </p:nvSpPr>
            <p:spPr bwMode="auto">
              <a:xfrm>
                <a:off x="1254" y="294"/>
                <a:ext cx="0"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42" name="Line 429"/>
              <p:cNvSpPr>
                <a:spLocks noChangeShapeType="1"/>
              </p:cNvSpPr>
              <p:nvPr/>
            </p:nvSpPr>
            <p:spPr bwMode="auto">
              <a:xfrm>
                <a:off x="1158"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43" name="Line 430"/>
              <p:cNvSpPr>
                <a:spLocks noChangeShapeType="1"/>
              </p:cNvSpPr>
              <p:nvPr/>
            </p:nvSpPr>
            <p:spPr bwMode="auto">
              <a:xfrm>
                <a:off x="1350"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44" name="Line 431"/>
              <p:cNvSpPr>
                <a:spLocks noChangeShapeType="1"/>
              </p:cNvSpPr>
              <p:nvPr/>
            </p:nvSpPr>
            <p:spPr bwMode="auto">
              <a:xfrm>
                <a:off x="1539"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45" name="Line 432"/>
              <p:cNvSpPr>
                <a:spLocks noChangeShapeType="1"/>
              </p:cNvSpPr>
              <p:nvPr/>
            </p:nvSpPr>
            <p:spPr bwMode="auto">
              <a:xfrm flipH="1">
                <a:off x="1254"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46" name="Line 433"/>
              <p:cNvSpPr>
                <a:spLocks noChangeShapeType="1"/>
              </p:cNvSpPr>
              <p:nvPr/>
            </p:nvSpPr>
            <p:spPr bwMode="auto">
              <a:xfrm flipH="1">
                <a:off x="1443"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47" name="Line 434"/>
              <p:cNvSpPr>
                <a:spLocks noChangeShapeType="1"/>
              </p:cNvSpPr>
              <p:nvPr/>
            </p:nvSpPr>
            <p:spPr bwMode="auto">
              <a:xfrm>
                <a:off x="1635" y="285"/>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48" name="Line 435"/>
              <p:cNvSpPr>
                <a:spLocks noChangeShapeType="1"/>
              </p:cNvSpPr>
              <p:nvPr/>
            </p:nvSpPr>
            <p:spPr bwMode="auto">
              <a:xfrm flipH="1">
                <a:off x="1635"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49" name="Oval 436"/>
              <p:cNvSpPr>
                <a:spLocks noChangeArrowheads="1"/>
              </p:cNvSpPr>
              <p:nvPr/>
            </p:nvSpPr>
            <p:spPr bwMode="auto">
              <a:xfrm>
                <a:off x="240" y="840"/>
                <a:ext cx="111" cy="96"/>
              </a:xfrm>
              <a:prstGeom prst="ellipse">
                <a:avLst/>
              </a:prstGeom>
              <a:solidFill>
                <a:schemeClr val="accent1"/>
              </a:solidFill>
              <a:ln w="9525">
                <a:solidFill>
                  <a:schemeClr val="tx1"/>
                </a:solidFill>
                <a:round/>
                <a:headEnd/>
                <a:tailEnd/>
              </a:ln>
            </p:spPr>
            <p:txBody>
              <a:bodyPr rot="10800000" wrap="none" anchor="ctr"/>
              <a:lstStyle/>
              <a:p>
                <a:endParaRPr lang="en-US" sz="1800"/>
              </a:p>
            </p:txBody>
          </p:sp>
          <p:sp>
            <p:nvSpPr>
              <p:cNvPr id="76850" name="Line 437"/>
              <p:cNvSpPr>
                <a:spLocks noChangeShapeType="1"/>
              </p:cNvSpPr>
              <p:nvPr/>
            </p:nvSpPr>
            <p:spPr bwMode="auto">
              <a:xfrm flipV="1">
                <a:off x="333" y="816"/>
                <a:ext cx="48"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grpSp>
          <p:nvGrpSpPr>
            <p:cNvPr id="76822" name="Group 438"/>
            <p:cNvGrpSpPr>
              <a:grpSpLocks/>
            </p:cNvGrpSpPr>
            <p:nvPr/>
          </p:nvGrpSpPr>
          <p:grpSpPr bwMode="auto">
            <a:xfrm rot="4264003" flipV="1">
              <a:off x="3132" y="1170"/>
              <a:ext cx="363" cy="157"/>
              <a:chOff x="240" y="240"/>
              <a:chExt cx="1491" cy="696"/>
            </a:xfrm>
          </p:grpSpPr>
          <p:sp>
            <p:nvSpPr>
              <p:cNvPr id="76823" name="AutoShape 439"/>
              <p:cNvSpPr>
                <a:spLocks noChangeArrowheads="1"/>
              </p:cNvSpPr>
              <p:nvPr/>
            </p:nvSpPr>
            <p:spPr bwMode="auto">
              <a:xfrm rot="1756625">
                <a:off x="651" y="585"/>
                <a:ext cx="336" cy="288"/>
              </a:xfrm>
              <a:prstGeom prst="hexagon">
                <a:avLst>
                  <a:gd name="adj" fmla="val 29167"/>
                  <a:gd name="vf" fmla="val 115470"/>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824" name="AutoShape 440"/>
              <p:cNvSpPr>
                <a:spLocks noChangeArrowheads="1"/>
              </p:cNvSpPr>
              <p:nvPr/>
            </p:nvSpPr>
            <p:spPr bwMode="auto">
              <a:xfrm rot="1756625">
                <a:off x="795" y="337"/>
                <a:ext cx="336" cy="288"/>
              </a:xfrm>
              <a:prstGeom prst="hexagon">
                <a:avLst>
                  <a:gd name="adj" fmla="val 29167"/>
                  <a:gd name="vf" fmla="val 115470"/>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825" name="AutoShape 441"/>
              <p:cNvSpPr>
                <a:spLocks noChangeArrowheads="1"/>
              </p:cNvSpPr>
              <p:nvPr/>
            </p:nvSpPr>
            <p:spPr bwMode="auto">
              <a:xfrm rot="1756625">
                <a:off x="363" y="585"/>
                <a:ext cx="336" cy="288"/>
              </a:xfrm>
              <a:prstGeom prst="hexagon">
                <a:avLst>
                  <a:gd name="adj" fmla="val 29167"/>
                  <a:gd name="vf" fmla="val 115470"/>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826" name="AutoShape 442"/>
              <p:cNvSpPr>
                <a:spLocks noChangeArrowheads="1"/>
              </p:cNvSpPr>
              <p:nvPr/>
            </p:nvSpPr>
            <p:spPr bwMode="auto">
              <a:xfrm rot="941900">
                <a:off x="1099" y="336"/>
                <a:ext cx="246" cy="250"/>
              </a:xfrm>
              <a:prstGeom prst="pentagon">
                <a:avLst/>
              </a:prstGeom>
              <a:solidFill>
                <a:srgbClr val="FF714F"/>
              </a:solidFill>
              <a:ln w="9525">
                <a:solidFill>
                  <a:schemeClr val="tx1"/>
                </a:solidFill>
                <a:miter lim="800000"/>
                <a:headEnd/>
                <a:tailEnd/>
              </a:ln>
            </p:spPr>
            <p:txBody>
              <a:bodyPr rot="10800000" wrap="none" anchor="ctr"/>
              <a:lstStyle/>
              <a:p>
                <a:endParaRPr lang="en-US" sz="1800"/>
              </a:p>
            </p:txBody>
          </p:sp>
          <p:sp>
            <p:nvSpPr>
              <p:cNvPr id="76827" name="Line 443"/>
              <p:cNvSpPr>
                <a:spLocks noChangeShapeType="1"/>
              </p:cNvSpPr>
              <p:nvPr/>
            </p:nvSpPr>
            <p:spPr bwMode="auto">
              <a:xfrm>
                <a:off x="1254" y="294"/>
                <a:ext cx="0"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28" name="Line 444"/>
              <p:cNvSpPr>
                <a:spLocks noChangeShapeType="1"/>
              </p:cNvSpPr>
              <p:nvPr/>
            </p:nvSpPr>
            <p:spPr bwMode="auto">
              <a:xfrm>
                <a:off x="1158"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29" name="Line 445"/>
              <p:cNvSpPr>
                <a:spLocks noChangeShapeType="1"/>
              </p:cNvSpPr>
              <p:nvPr/>
            </p:nvSpPr>
            <p:spPr bwMode="auto">
              <a:xfrm>
                <a:off x="1350"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30" name="Line 446"/>
              <p:cNvSpPr>
                <a:spLocks noChangeShapeType="1"/>
              </p:cNvSpPr>
              <p:nvPr/>
            </p:nvSpPr>
            <p:spPr bwMode="auto">
              <a:xfrm>
                <a:off x="1539"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31" name="Line 447"/>
              <p:cNvSpPr>
                <a:spLocks noChangeShapeType="1"/>
              </p:cNvSpPr>
              <p:nvPr/>
            </p:nvSpPr>
            <p:spPr bwMode="auto">
              <a:xfrm flipH="1">
                <a:off x="1254"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32" name="Line 448"/>
              <p:cNvSpPr>
                <a:spLocks noChangeShapeType="1"/>
              </p:cNvSpPr>
              <p:nvPr/>
            </p:nvSpPr>
            <p:spPr bwMode="auto">
              <a:xfrm flipH="1">
                <a:off x="1443"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33" name="Line 449"/>
              <p:cNvSpPr>
                <a:spLocks noChangeShapeType="1"/>
              </p:cNvSpPr>
              <p:nvPr/>
            </p:nvSpPr>
            <p:spPr bwMode="auto">
              <a:xfrm>
                <a:off x="1635" y="285"/>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34" name="Line 450"/>
              <p:cNvSpPr>
                <a:spLocks noChangeShapeType="1"/>
              </p:cNvSpPr>
              <p:nvPr/>
            </p:nvSpPr>
            <p:spPr bwMode="auto">
              <a:xfrm flipH="1">
                <a:off x="1635" y="240"/>
                <a:ext cx="96"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6835" name="Oval 451"/>
              <p:cNvSpPr>
                <a:spLocks noChangeArrowheads="1"/>
              </p:cNvSpPr>
              <p:nvPr/>
            </p:nvSpPr>
            <p:spPr bwMode="auto">
              <a:xfrm>
                <a:off x="240" y="840"/>
                <a:ext cx="111" cy="96"/>
              </a:xfrm>
              <a:prstGeom prst="ellipse">
                <a:avLst/>
              </a:prstGeom>
              <a:solidFill>
                <a:schemeClr val="accent1"/>
              </a:solidFill>
              <a:ln w="9525">
                <a:solidFill>
                  <a:schemeClr val="tx1"/>
                </a:solidFill>
                <a:round/>
                <a:headEnd/>
                <a:tailEnd/>
              </a:ln>
            </p:spPr>
            <p:txBody>
              <a:bodyPr rot="10800000" wrap="none" anchor="ctr"/>
              <a:lstStyle/>
              <a:p>
                <a:endParaRPr lang="en-US" sz="1800"/>
              </a:p>
            </p:txBody>
          </p:sp>
          <p:sp>
            <p:nvSpPr>
              <p:cNvPr id="76836" name="Line 452"/>
              <p:cNvSpPr>
                <a:spLocks noChangeShapeType="1"/>
              </p:cNvSpPr>
              <p:nvPr/>
            </p:nvSpPr>
            <p:spPr bwMode="auto">
              <a:xfrm flipV="1">
                <a:off x="333" y="816"/>
                <a:ext cx="48" cy="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grpSp>
      <p:sp>
        <p:nvSpPr>
          <p:cNvPr id="76805" name="Text Box 471"/>
          <p:cNvSpPr txBox="1">
            <a:spLocks noChangeArrowheads="1"/>
          </p:cNvSpPr>
          <p:nvPr/>
        </p:nvSpPr>
        <p:spPr bwMode="auto">
          <a:xfrm>
            <a:off x="21610" y="184150"/>
            <a:ext cx="967189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itchFamily="34" charset="0"/>
                <a:ea typeface="ＭＳ Ｐゴシック" pitchFamily="34" charset="-128"/>
              </a:defRPr>
            </a:lvl1pPr>
            <a:lvl2pPr marL="742950" indent="-285750" eaLnBrk="0" hangingPunct="0">
              <a:defRPr sz="2400">
                <a:solidFill>
                  <a:schemeClr val="tx1"/>
                </a:solidFill>
                <a:latin typeface="Calibri" pitchFamily="34" charset="0"/>
                <a:ea typeface="ＭＳ Ｐゴシック" pitchFamily="34" charset="-128"/>
              </a:defRPr>
            </a:lvl2pPr>
            <a:lvl3pPr marL="1143000" indent="-228600" eaLnBrk="0" hangingPunct="0">
              <a:defRPr sz="2400">
                <a:solidFill>
                  <a:schemeClr val="tx1"/>
                </a:solidFill>
                <a:latin typeface="Calibri" pitchFamily="34" charset="0"/>
                <a:ea typeface="ＭＳ Ｐゴシック" pitchFamily="34" charset="-128"/>
              </a:defRPr>
            </a:lvl3pPr>
            <a:lvl4pPr marL="1600200" indent="-228600" eaLnBrk="0" hangingPunct="0">
              <a:defRPr sz="2400">
                <a:solidFill>
                  <a:schemeClr val="tx1"/>
                </a:solidFill>
                <a:latin typeface="Calibri" pitchFamily="34" charset="0"/>
                <a:ea typeface="ＭＳ Ｐゴシック" pitchFamily="34" charset="-128"/>
              </a:defRPr>
            </a:lvl4pPr>
            <a:lvl5pPr marL="2057400" indent="-228600" eaLnBrk="0" hangingPunct="0">
              <a:defRPr sz="2400">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ＭＳ Ｐゴシック" pitchFamily="34" charset="-128"/>
              </a:defRPr>
            </a:lvl9pPr>
          </a:lstStyle>
          <a:p>
            <a:pPr eaLnBrk="1" hangingPunct="1"/>
            <a:r>
              <a:rPr lang="en-US" dirty="0" smtClean="0">
                <a:latin typeface="+mn-lt"/>
              </a:rPr>
              <a:t>Other Eukaryotic </a:t>
            </a:r>
            <a:r>
              <a:rPr lang="en-US" dirty="0">
                <a:latin typeface="+mn-lt"/>
              </a:rPr>
              <a:t>membranes have several types of phospholipids.  They are not the same on the inside and outside!  Also, cholesterol stabilizes the membrane </a:t>
            </a:r>
            <a:r>
              <a:rPr lang="en-US" i="1" dirty="0">
                <a:latin typeface="+mn-lt"/>
              </a:rPr>
              <a:t>making it less permeable to water.</a:t>
            </a:r>
          </a:p>
        </p:txBody>
      </p:sp>
      <p:sp>
        <p:nvSpPr>
          <p:cNvPr id="76806" name="Rectangle 321"/>
          <p:cNvSpPr>
            <a:spLocks noChangeArrowheads="1"/>
          </p:cNvSpPr>
          <p:nvPr/>
        </p:nvSpPr>
        <p:spPr bwMode="auto">
          <a:xfrm>
            <a:off x="0" y="6156325"/>
            <a:ext cx="10188575"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a:t>Top:  http://en.wikipedia.org/wiki/File:Cholesterol.svg</a:t>
            </a:r>
          </a:p>
          <a:p>
            <a:r>
              <a:rPr lang="en-US" sz="2000" b="1"/>
              <a:t>Bottom:  http://en.wikipedia.org/wiki/File:Cholesterol_Spacefill.jpeg  </a:t>
            </a:r>
            <a:r>
              <a:rPr lang="en-US" sz="1600" b="1"/>
              <a:t>(author: RedAndr)</a:t>
            </a:r>
          </a:p>
        </p:txBody>
      </p:sp>
      <p:pic>
        <p:nvPicPr>
          <p:cNvPr id="76807" name="Picture 322" descr="cholester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850" y="2782888"/>
            <a:ext cx="2190750" cy="143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8" name="Rectangle 323"/>
          <p:cNvSpPr>
            <a:spLocks noChangeArrowheads="1"/>
          </p:cNvSpPr>
          <p:nvPr/>
        </p:nvSpPr>
        <p:spPr bwMode="auto">
          <a:xfrm>
            <a:off x="288925" y="2425700"/>
            <a:ext cx="18808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dirty="0">
                <a:latin typeface="+mn-lt"/>
              </a:rPr>
              <a:t>Structure of cholesterol</a:t>
            </a:r>
          </a:p>
        </p:txBody>
      </p:sp>
      <p:pic>
        <p:nvPicPr>
          <p:cNvPr id="76809" name="Picture 3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250" y="4383088"/>
            <a:ext cx="1701800" cy="154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ctrTitle" idx="4294967295"/>
          </p:nvPr>
        </p:nvSpPr>
        <p:spPr>
          <a:xfrm>
            <a:off x="693738" y="585787"/>
            <a:ext cx="7721600" cy="2000250"/>
          </a:xfrm>
        </p:spPr>
        <p:txBody>
          <a:bodyPr/>
          <a:lstStyle/>
          <a:p>
            <a:pPr algn="l"/>
            <a:r>
              <a:rPr lang="en-US" sz="2800" dirty="0">
                <a:latin typeface="+mn-lt"/>
              </a:rPr>
              <a:t>Many eukaryotes do not have cell walls, but live in aqueous environments.</a:t>
            </a:r>
            <a:br>
              <a:rPr lang="en-US" sz="2800" dirty="0">
                <a:latin typeface="+mn-lt"/>
              </a:rPr>
            </a:br>
            <a:r>
              <a:rPr lang="en-US" sz="2800" dirty="0" smtClean="0">
                <a:latin typeface="+mn-lt"/>
              </a:rPr>
              <a:t/>
            </a:r>
            <a:br>
              <a:rPr lang="en-US" sz="2800" dirty="0" smtClean="0">
                <a:latin typeface="+mn-lt"/>
              </a:rPr>
            </a:br>
            <a:r>
              <a:rPr lang="en-CA" sz="2800" b="1" dirty="0" smtClean="0">
                <a:latin typeface="+mn-lt"/>
                <a:ea typeface="ＭＳ Ｐゴシック" pitchFamily="34" charset="-128"/>
              </a:rPr>
              <a:t>How might these cells deal with osmotic pressure?</a:t>
            </a:r>
            <a:endParaRPr lang="en-CA" sz="2400" dirty="0" smtClean="0">
              <a:latin typeface="+mn-lt"/>
              <a:ea typeface="ＭＳ Ｐゴシック" pitchFamily="34" charset="-128"/>
            </a:endParaRPr>
          </a:p>
        </p:txBody>
      </p:sp>
      <p:sp>
        <p:nvSpPr>
          <p:cNvPr id="77827" name="Rectangle 4"/>
          <p:cNvSpPr>
            <a:spLocks noChangeArrowheads="1"/>
          </p:cNvSpPr>
          <p:nvPr/>
        </p:nvSpPr>
        <p:spPr bwMode="auto">
          <a:xfrm>
            <a:off x="693738" y="2762250"/>
            <a:ext cx="7721600" cy="2603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20000"/>
              </a:spcBef>
              <a:buFontTx/>
              <a:buChar char="•"/>
            </a:pPr>
            <a:r>
              <a:rPr lang="en-CA" dirty="0">
                <a:latin typeface="+mn-lt"/>
              </a:rPr>
              <a:t> Exist in an isotonic environment</a:t>
            </a:r>
          </a:p>
          <a:p>
            <a:pPr eaLnBrk="0" hangingPunct="0">
              <a:spcBef>
                <a:spcPct val="20000"/>
              </a:spcBef>
              <a:buFontTx/>
              <a:buChar char="•"/>
            </a:pPr>
            <a:endParaRPr lang="en-CA" dirty="0">
              <a:latin typeface="+mn-lt"/>
            </a:endParaRPr>
          </a:p>
          <a:p>
            <a:pPr eaLnBrk="0" hangingPunct="0">
              <a:spcBef>
                <a:spcPct val="20000"/>
              </a:spcBef>
              <a:buFontTx/>
              <a:buChar char="•"/>
            </a:pPr>
            <a:r>
              <a:rPr lang="en-CA" dirty="0">
                <a:latin typeface="+mn-lt"/>
              </a:rPr>
              <a:t>  Have a membrane containing </a:t>
            </a:r>
            <a:r>
              <a:rPr lang="en-CA" dirty="0" err="1">
                <a:latin typeface="+mn-lt"/>
              </a:rPr>
              <a:t>aquaporins</a:t>
            </a:r>
            <a:r>
              <a:rPr lang="en-CA" dirty="0">
                <a:latin typeface="+mn-lt"/>
              </a:rPr>
              <a:t> or use other methods to transport water. </a:t>
            </a:r>
            <a:endParaRPr lang="en-CA" dirty="0" smtClean="0">
              <a:latin typeface="+mn-lt"/>
            </a:endParaRPr>
          </a:p>
          <a:p>
            <a:pPr eaLnBrk="0" hangingPunct="0">
              <a:spcBef>
                <a:spcPct val="20000"/>
              </a:spcBef>
              <a:buFontTx/>
              <a:buChar char="•"/>
            </a:pPr>
            <a:endParaRPr lang="en-CA" dirty="0">
              <a:latin typeface="+mn-lt"/>
            </a:endParaRPr>
          </a:p>
          <a:p>
            <a:pPr eaLnBrk="0" hangingPunct="0">
              <a:spcBef>
                <a:spcPct val="20000"/>
              </a:spcBef>
              <a:buFontTx/>
              <a:buChar char="•"/>
            </a:pPr>
            <a:endParaRPr lang="en-US" dirty="0">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78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14198</TotalTime>
  <Words>4890</Words>
  <Application>Microsoft Office PowerPoint</Application>
  <PresentationFormat>On-screen Show (4:3)</PresentationFormat>
  <Paragraphs>826</Paragraphs>
  <Slides>82</Slides>
  <Notes>65</Notes>
  <HiddenSlides>0</HiddenSlides>
  <MMClips>0</MMClips>
  <ScaleCrop>false</ScaleCrop>
  <HeadingPairs>
    <vt:vector size="4" baseType="variant">
      <vt:variant>
        <vt:lpstr>Theme</vt:lpstr>
      </vt:variant>
      <vt:variant>
        <vt:i4>1</vt:i4>
      </vt:variant>
      <vt:variant>
        <vt:lpstr>Slide Titles</vt:lpstr>
      </vt:variant>
      <vt:variant>
        <vt:i4>82</vt:i4>
      </vt:variant>
    </vt:vector>
  </HeadingPairs>
  <TitlesOfParts>
    <vt:vector size="83" baseType="lpstr">
      <vt:lpstr>Default Design</vt:lpstr>
      <vt:lpstr>Week 3 - Biology 112</vt:lpstr>
      <vt:lpstr> Multiple Choice (M/C) Database</vt:lpstr>
      <vt:lpstr>PowerPoint Presentation</vt:lpstr>
      <vt:lpstr>First, let’s talk about “stability”</vt:lpstr>
      <vt:lpstr>Stability</vt:lpstr>
      <vt:lpstr> High and Low Stability</vt:lpstr>
      <vt:lpstr>PowerPoint Presentation</vt:lpstr>
      <vt:lpstr>Changes in Stability</vt:lpstr>
      <vt:lpstr>Changes in Stability</vt:lpstr>
      <vt:lpstr>PowerPoint Presentation</vt:lpstr>
      <vt:lpstr>PowerPoint Presentation</vt:lpstr>
      <vt:lpstr>Stability</vt:lpstr>
      <vt:lpstr>Let’s Talk Diffusion</vt:lpstr>
      <vt:lpstr>PowerPoint Presentation</vt:lpstr>
      <vt:lpstr>PowerPoint Presentation</vt:lpstr>
      <vt:lpstr>PowerPoint Presentation</vt:lpstr>
      <vt:lpstr>Electronegativity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Week 3 - Biology 112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Week 3 - Biology 112</vt:lpstr>
      <vt:lpstr>PowerPoint Presentation</vt:lpstr>
      <vt:lpstr>PowerPoint Presentation</vt:lpstr>
      <vt:lpstr>PowerPoint Presentation</vt:lpstr>
      <vt:lpstr>Materials can move across the cell membrane  in different ways.</vt:lpstr>
      <vt:lpstr>1.(a) Simple Passive Diffusion</vt:lpstr>
      <vt:lpstr>PowerPoint Presentation</vt:lpstr>
      <vt:lpstr>PowerPoint Presentation</vt:lpstr>
      <vt:lpstr>1(b). Facilitated Diffusion via Carrier Proteins</vt:lpstr>
      <vt:lpstr>Facilitated diffusion occurs via:</vt:lpstr>
      <vt:lpstr>Facilitated Diffusion via Ion Channels</vt:lpstr>
      <vt:lpstr>PowerPoint Presentation</vt:lpstr>
      <vt:lpstr>PowerPoint Presentation</vt:lpstr>
      <vt:lpstr>2. Active Transport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 of Membrane Transport</vt:lpstr>
      <vt:lpstr>PowerPoint Presentation</vt:lpstr>
      <vt:lpstr>PowerPoint Presentation</vt:lpstr>
      <vt:lpstr>PowerPoint Presentation</vt:lpstr>
      <vt:lpstr>PowerPoint Presentation</vt:lpstr>
      <vt:lpstr>PowerPoint Presentation</vt:lpstr>
      <vt:lpstr>Two Basic Types of Bacterial Cells</vt:lpstr>
      <vt:lpstr>PowerPoint Presentation</vt:lpstr>
      <vt:lpstr>PowerPoint Presentation</vt:lpstr>
      <vt:lpstr>PowerPoint Presentation</vt:lpstr>
      <vt:lpstr>Many eukaryotes do not have cell walls, but live in aqueous environments.  How might these cells deal with osmotic pressure?</vt:lpstr>
    </vt:vector>
  </TitlesOfParts>
  <Company>UBC Microbiology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Spiegelman Lab</dc:creator>
  <cp:lastModifiedBy>Karen Smith</cp:lastModifiedBy>
  <cp:revision>333</cp:revision>
  <cp:lastPrinted>2012-01-20T21:50:34Z</cp:lastPrinted>
  <dcterms:created xsi:type="dcterms:W3CDTF">2009-08-21T17:56:02Z</dcterms:created>
  <dcterms:modified xsi:type="dcterms:W3CDTF">2013-01-18T21:53:28Z</dcterms:modified>
</cp:coreProperties>
</file>