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16"/>
  </p:notesMasterIdLst>
  <p:sldIdLst>
    <p:sldId id="290" r:id="rId2"/>
    <p:sldId id="311" r:id="rId3"/>
    <p:sldId id="309" r:id="rId4"/>
    <p:sldId id="314" r:id="rId5"/>
    <p:sldId id="294" r:id="rId6"/>
    <p:sldId id="312" r:id="rId7"/>
    <p:sldId id="295" r:id="rId8"/>
    <p:sldId id="297" r:id="rId9"/>
    <p:sldId id="296" r:id="rId10"/>
    <p:sldId id="298" r:id="rId11"/>
    <p:sldId id="306" r:id="rId12"/>
    <p:sldId id="299" r:id="rId13"/>
    <p:sldId id="313" r:id="rId14"/>
    <p:sldId id="315"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00"/>
    <a:srgbClr val="FFCC00"/>
    <a:srgbClr val="66006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59" autoAdjust="0"/>
    <p:restoredTop sz="82737" autoAdjust="0"/>
  </p:normalViewPr>
  <p:slideViewPr>
    <p:cSldViewPr>
      <p:cViewPr varScale="1">
        <p:scale>
          <a:sx n="71" d="100"/>
          <a:sy n="71" d="100"/>
        </p:scale>
        <p:origin x="127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99C43A-6D2A-46AB-A1E7-4E74AB8B13DF}" type="datetimeFigureOut">
              <a:rPr lang="en-CA" smtClean="0"/>
              <a:t>2014-01-10</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C670C-A367-468A-BD83-041D28C62FA5}" type="slidenum">
              <a:rPr lang="en-CA" smtClean="0"/>
              <a:t>‹#›</a:t>
            </a:fld>
            <a:endParaRPr lang="en-CA"/>
          </a:p>
        </p:txBody>
      </p:sp>
    </p:spTree>
    <p:extLst>
      <p:ext uri="{BB962C8B-B14F-4D97-AF65-F5344CB8AC3E}">
        <p14:creationId xmlns:p14="http://schemas.microsoft.com/office/powerpoint/2010/main" val="318292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1</a:t>
            </a:fld>
            <a:endParaRPr lang="en-CA"/>
          </a:p>
        </p:txBody>
      </p:sp>
    </p:spTree>
    <p:extLst>
      <p:ext uri="{BB962C8B-B14F-4D97-AF65-F5344CB8AC3E}">
        <p14:creationId xmlns:p14="http://schemas.microsoft.com/office/powerpoint/2010/main" val="808898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Psychology is based on research,</a:t>
            </a:r>
            <a:r>
              <a:rPr lang="en-CA" baseline="0" dirty="0" smtClean="0"/>
              <a:t> therefore methods of research.  </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2</a:t>
            </a:fld>
            <a:endParaRPr lang="en-CA"/>
          </a:p>
        </p:txBody>
      </p:sp>
    </p:spTree>
    <p:extLst>
      <p:ext uri="{BB962C8B-B14F-4D97-AF65-F5344CB8AC3E}">
        <p14:creationId xmlns:p14="http://schemas.microsoft.com/office/powerpoint/2010/main" val="1946955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Determining the thresholds.</a:t>
            </a:r>
            <a:r>
              <a:rPr lang="en-CA" baseline="0" dirty="0" smtClean="0"/>
              <a:t> He wanted to know how long does it take to recognise something.  </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4</a:t>
            </a:fld>
            <a:endParaRPr lang="en-CA"/>
          </a:p>
        </p:txBody>
      </p:sp>
    </p:spTree>
    <p:extLst>
      <p:ext uri="{BB962C8B-B14F-4D97-AF65-F5344CB8AC3E}">
        <p14:creationId xmlns:p14="http://schemas.microsoft.com/office/powerpoint/2010/main" val="1353404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Structuralism died</a:t>
            </a:r>
            <a:r>
              <a:rPr lang="en-CA" baseline="0" dirty="0" smtClean="0"/>
              <a:t> quickly.</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5</a:t>
            </a:fld>
            <a:endParaRPr lang="en-CA"/>
          </a:p>
        </p:txBody>
      </p:sp>
    </p:spTree>
    <p:extLst>
      <p:ext uri="{BB962C8B-B14F-4D97-AF65-F5344CB8AC3E}">
        <p14:creationId xmlns:p14="http://schemas.microsoft.com/office/powerpoint/2010/main" val="18265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If</a:t>
            </a:r>
            <a:r>
              <a:rPr lang="en-CA" baseline="0" dirty="0" smtClean="0"/>
              <a:t> anything is in yellow, don’t have to learn it***</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6</a:t>
            </a:fld>
            <a:endParaRPr lang="en-CA"/>
          </a:p>
        </p:txBody>
      </p:sp>
    </p:spTree>
    <p:extLst>
      <p:ext uri="{BB962C8B-B14F-4D97-AF65-F5344CB8AC3E}">
        <p14:creationId xmlns:p14="http://schemas.microsoft.com/office/powerpoint/2010/main" val="1696153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He objected structuralism. Perception is a stream of consciousness. It’s not static. He thought it was</a:t>
            </a:r>
            <a:r>
              <a:rPr lang="en-CA" baseline="0" dirty="0" smtClean="0"/>
              <a:t> more important to know what the mind does then what it is made of. </a:t>
            </a:r>
            <a:r>
              <a:rPr lang="en-CA" baseline="0" dirty="0" smtClean="0"/>
              <a:t>For example </a:t>
            </a:r>
            <a:r>
              <a:rPr lang="en-CA" baseline="0" dirty="0" err="1" smtClean="0"/>
              <a:t>intead</a:t>
            </a:r>
            <a:r>
              <a:rPr lang="en-CA" baseline="0" dirty="0" smtClean="0"/>
              <a:t> of knowing the components of anger, they what to know why we get angry and what is the point of getting angry?</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7</a:t>
            </a:fld>
            <a:endParaRPr lang="en-CA"/>
          </a:p>
        </p:txBody>
      </p:sp>
    </p:spTree>
    <p:extLst>
      <p:ext uri="{BB962C8B-B14F-4D97-AF65-F5344CB8AC3E}">
        <p14:creationId xmlns:p14="http://schemas.microsoft.com/office/powerpoint/2010/main" val="3246458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It was instigated by Freud. He was interested in behavior and what motivates it. And</a:t>
            </a:r>
            <a:r>
              <a:rPr lang="en-CA" baseline="0" dirty="0" smtClean="0"/>
              <a:t> he was interested in psychological disorders. He was the first to put emphasis on the subconscious mind. There are things that are going on in the background, mental processes that have control of our behaviour. He put emphasis on the fact that we don’t know why we behave, why we think the way we do. We don’t know where all these things come from. Our brain doesn’t tell us why. The Ice-berg has a tip that is only part we can see but the subconscious is below the water. He put a lot of emphasis on unconscious sexual desire. Repressed memories (you had to resolve these problems but if you don’t they stay in the unconscious and they cause psychological disorders, repressed desires and traumatic experiences that are trying to work their way out but the conscious doesn’t want them). The therapy was to bring you in and just talk. If you could speak freely without thinking and therefore </a:t>
            </a:r>
            <a:r>
              <a:rPr lang="en-CA" baseline="0" dirty="0" err="1" smtClean="0"/>
              <a:t>uncouscious</a:t>
            </a:r>
            <a:r>
              <a:rPr lang="en-CA" baseline="0" dirty="0" smtClean="0"/>
              <a:t> problems would come out and they could solve them after. We are obsessed with sex and violence. We are selfish.</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8</a:t>
            </a:fld>
            <a:endParaRPr lang="en-CA"/>
          </a:p>
        </p:txBody>
      </p:sp>
    </p:spTree>
    <p:extLst>
      <p:ext uri="{BB962C8B-B14F-4D97-AF65-F5344CB8AC3E}">
        <p14:creationId xmlns:p14="http://schemas.microsoft.com/office/powerpoint/2010/main" val="1752917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Watson</a:t>
            </a:r>
            <a:r>
              <a:rPr lang="en-CA" baseline="0" dirty="0" smtClean="0"/>
              <a:t> was the </a:t>
            </a:r>
            <a:r>
              <a:rPr lang="en-CA" baseline="0" dirty="0" err="1" smtClean="0"/>
              <a:t>integater</a:t>
            </a:r>
            <a:r>
              <a:rPr lang="en-CA" baseline="0" dirty="0" smtClean="0"/>
              <a:t>. His main idea was that functionalism and the rest were not </a:t>
            </a:r>
            <a:r>
              <a:rPr lang="en-CA" baseline="0" dirty="0" err="1" smtClean="0"/>
              <a:t>scienctific</a:t>
            </a:r>
            <a:r>
              <a:rPr lang="en-CA" baseline="0" dirty="0" smtClean="0"/>
              <a:t>, they were just speculation, philosophy. He </a:t>
            </a:r>
            <a:r>
              <a:rPr lang="en-CA" baseline="0" dirty="0" err="1" smtClean="0"/>
              <a:t>tought</a:t>
            </a:r>
            <a:r>
              <a:rPr lang="en-CA" baseline="0" dirty="0" smtClean="0"/>
              <a:t> it was just guessing and </a:t>
            </a:r>
            <a:r>
              <a:rPr lang="en-CA" baseline="0" dirty="0" err="1" smtClean="0"/>
              <a:t>unappropriate</a:t>
            </a:r>
            <a:r>
              <a:rPr lang="en-CA" baseline="0" dirty="0" smtClean="0"/>
              <a:t> because you can’t see it and make observations. So </a:t>
            </a:r>
            <a:r>
              <a:rPr lang="en-CA" baseline="0" dirty="0" err="1" smtClean="0"/>
              <a:t>psycoanalsis</a:t>
            </a:r>
            <a:r>
              <a:rPr lang="en-CA" baseline="0" dirty="0" smtClean="0"/>
              <a:t> was even worse for him (</a:t>
            </a:r>
            <a:r>
              <a:rPr lang="en-CA" baseline="0" dirty="0" err="1" smtClean="0"/>
              <a:t>uncouscious</a:t>
            </a:r>
            <a:r>
              <a:rPr lang="en-CA" baseline="0" dirty="0" smtClean="0"/>
              <a:t>, </a:t>
            </a:r>
            <a:r>
              <a:rPr lang="en-CA" baseline="0" dirty="0" err="1" smtClean="0"/>
              <a:t>etc</a:t>
            </a:r>
            <a:r>
              <a:rPr lang="en-CA" baseline="0" dirty="0" smtClean="0"/>
              <a:t>). Anyone should be able to make the same observations. Therefore, it should be the science of the behaviour because you can see them and measure them and see what causes the behaviour in the </a:t>
            </a:r>
            <a:r>
              <a:rPr lang="en-CA" baseline="0" dirty="0" err="1" smtClean="0"/>
              <a:t>envrionement</a:t>
            </a:r>
            <a:r>
              <a:rPr lang="en-CA" baseline="0" dirty="0" smtClean="0"/>
              <a:t> and predict  the behaviour so that you can end up controlling it.  What are the conditions in the environment that cause anger for example? Skinner was more interested in the consequences of the behaviour. We can </a:t>
            </a:r>
            <a:r>
              <a:rPr lang="en-CA" baseline="0" dirty="0" err="1" smtClean="0"/>
              <a:t>exmplain</a:t>
            </a:r>
            <a:r>
              <a:rPr lang="en-CA" baseline="0" dirty="0" smtClean="0"/>
              <a:t> the behaviour by the consequences. So for example, a bully goes into skill beats up a kid and takes his money, he gets a reward (the money) and that’s why they behave that way. It’s a positive behaviour in this case. </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9</a:t>
            </a:fld>
            <a:endParaRPr lang="en-CA"/>
          </a:p>
        </p:txBody>
      </p:sp>
    </p:spTree>
    <p:extLst>
      <p:ext uri="{BB962C8B-B14F-4D97-AF65-F5344CB8AC3E}">
        <p14:creationId xmlns:p14="http://schemas.microsoft.com/office/powerpoint/2010/main" val="2552612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Another form of psychological therapy.</a:t>
            </a:r>
            <a:r>
              <a:rPr lang="en-CA" baseline="0" dirty="0" smtClean="0"/>
              <a:t> They didn’t like behaviorism, objected psychoanalysis, objected the no free will and the subconscious. They think that it’s the conditions you live in today that determine if you have issues. They didn’t think we were selfish and that we are people that try to reach our full potential. It sees people as good instead of psychoanalysis that thinks we are selfish and “bad” </a:t>
            </a:r>
            <a:r>
              <a:rPr lang="en-CA" baseline="0" dirty="0" err="1" smtClean="0"/>
              <a:t>ppl</a:t>
            </a:r>
            <a:r>
              <a:rPr lang="en-CA" baseline="0" dirty="0" smtClean="0"/>
              <a:t>. You need to eat, drink, </a:t>
            </a:r>
            <a:r>
              <a:rPr lang="en-CA" baseline="0" dirty="0" err="1" smtClean="0"/>
              <a:t>etc</a:t>
            </a:r>
            <a:r>
              <a:rPr lang="en-CA" baseline="0" dirty="0" smtClean="0"/>
              <a:t> (first part of the figure). If you don’t have this, your behaviour is affected. The second part is to need to feel safe in the streets for example. The </a:t>
            </a:r>
            <a:r>
              <a:rPr lang="en-CA" baseline="0" dirty="0" err="1" smtClean="0"/>
              <a:t>thirdis</a:t>
            </a:r>
            <a:r>
              <a:rPr lang="en-CA" baseline="0" dirty="0" smtClean="0"/>
              <a:t> the fact that we need love and </a:t>
            </a:r>
            <a:r>
              <a:rPr lang="en-CA" baseline="0" dirty="0" err="1" smtClean="0"/>
              <a:t>exceptance</a:t>
            </a:r>
            <a:r>
              <a:rPr lang="en-CA" baseline="0" dirty="0" smtClean="0"/>
              <a:t> and so if u don’t have these things u are </a:t>
            </a:r>
            <a:r>
              <a:rPr lang="en-CA" baseline="0" dirty="0" err="1" smtClean="0"/>
              <a:t>gonna</a:t>
            </a:r>
            <a:r>
              <a:rPr lang="en-CA" baseline="0" dirty="0" smtClean="0"/>
              <a:t> turn to mal adaptive behaviours (because ur not happy). Therefore, this was the theory of motivation. </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10</a:t>
            </a:fld>
            <a:endParaRPr lang="en-CA"/>
          </a:p>
        </p:txBody>
      </p:sp>
    </p:spTree>
    <p:extLst>
      <p:ext uri="{BB962C8B-B14F-4D97-AF65-F5344CB8AC3E}">
        <p14:creationId xmlns:p14="http://schemas.microsoft.com/office/powerpoint/2010/main" val="4047302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Human experience is not just about</a:t>
            </a:r>
            <a:r>
              <a:rPr lang="en-CA" baseline="0" dirty="0" smtClean="0"/>
              <a:t> behaviour but also memories, feelings, reading, thoughts and more that behaviourism doesn’t touch upon. It’s the </a:t>
            </a:r>
            <a:r>
              <a:rPr lang="en-CA" baseline="0" dirty="0" err="1" smtClean="0"/>
              <a:t>toughts</a:t>
            </a:r>
            <a:r>
              <a:rPr lang="en-CA" baseline="0" dirty="0" smtClean="0"/>
              <a:t> that are going to determine behaviour. What are the </a:t>
            </a:r>
            <a:r>
              <a:rPr lang="en-CA" baseline="0" dirty="0" err="1" smtClean="0"/>
              <a:t>ratinonal</a:t>
            </a:r>
            <a:r>
              <a:rPr lang="en-CA" baseline="0" dirty="0" smtClean="0"/>
              <a:t> things people think of? You think, then you act. Psychology shouldn’t reject the “thinking” part. Memory is measurable, etc. Imaging techniques developed and so electrical activity in the brain could be measured (flashing lights, math activity and u could see the mental experiences). </a:t>
            </a:r>
            <a:endParaRPr lang="en-CA" dirty="0"/>
          </a:p>
        </p:txBody>
      </p:sp>
      <p:sp>
        <p:nvSpPr>
          <p:cNvPr id="4" name="Slide Number Placeholder 3"/>
          <p:cNvSpPr>
            <a:spLocks noGrp="1"/>
          </p:cNvSpPr>
          <p:nvPr>
            <p:ph type="sldNum" sz="quarter" idx="10"/>
          </p:nvPr>
        </p:nvSpPr>
        <p:spPr/>
        <p:txBody>
          <a:bodyPr/>
          <a:lstStyle/>
          <a:p>
            <a:fld id="{AA4C670C-A367-468A-BD83-041D28C62FA5}" type="slidenum">
              <a:rPr lang="en-CA" smtClean="0"/>
              <a:t>11</a:t>
            </a:fld>
            <a:endParaRPr lang="en-CA"/>
          </a:p>
        </p:txBody>
      </p:sp>
    </p:spTree>
    <p:extLst>
      <p:ext uri="{BB962C8B-B14F-4D97-AF65-F5344CB8AC3E}">
        <p14:creationId xmlns:p14="http://schemas.microsoft.com/office/powerpoint/2010/main" val="2725984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Evolutionary psychology (functionalism), if I give u </a:t>
            </a:r>
            <a:r>
              <a:rPr lang="en-CA" dirty="0" err="1" smtClean="0"/>
              <a:t>smt</a:t>
            </a:r>
            <a:r>
              <a:rPr lang="en-CA" dirty="0" smtClean="0"/>
              <a:t> u owe me,</a:t>
            </a:r>
            <a:r>
              <a:rPr lang="en-CA" baseline="0" dirty="0" smtClean="0"/>
              <a:t> etc. We can predict that might happen </a:t>
            </a:r>
            <a:r>
              <a:rPr lang="en-CA" baseline="0" smtClean="0"/>
              <a:t>but animals can’t. </a:t>
            </a:r>
            <a:endParaRPr lang="en-CA"/>
          </a:p>
        </p:txBody>
      </p:sp>
      <p:sp>
        <p:nvSpPr>
          <p:cNvPr id="4" name="Slide Number Placeholder 3"/>
          <p:cNvSpPr>
            <a:spLocks noGrp="1"/>
          </p:cNvSpPr>
          <p:nvPr>
            <p:ph type="sldNum" sz="quarter" idx="10"/>
          </p:nvPr>
        </p:nvSpPr>
        <p:spPr/>
        <p:txBody>
          <a:bodyPr/>
          <a:lstStyle/>
          <a:p>
            <a:fld id="{AA4C670C-A367-468A-BD83-041D28C62FA5}" type="slidenum">
              <a:rPr lang="en-CA" smtClean="0"/>
              <a:t>12</a:t>
            </a:fld>
            <a:endParaRPr lang="en-CA"/>
          </a:p>
        </p:txBody>
      </p:sp>
    </p:spTree>
    <p:extLst>
      <p:ext uri="{BB962C8B-B14F-4D97-AF65-F5344CB8AC3E}">
        <p14:creationId xmlns:p14="http://schemas.microsoft.com/office/powerpoint/2010/main" val="224425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80D37CF-85BE-438E-A4DE-8675C06BCD2F}" type="datetimeFigureOut">
              <a:rPr lang="en-US"/>
              <a:pPr/>
              <a:t>1/10/2014</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40844C1-19CF-4C87-9DF6-6CB8C3ABE61C}"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E4F0B9B0-0BDC-4A14-A0D1-185D95B58C94}" type="datetimeFigureOut">
              <a:rPr lang="en-US"/>
              <a:pPr/>
              <a:t>1/10/2014</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7104B2D-6113-45CD-B817-5EAB217390F2}"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648D933A-D29A-4472-81D0-F0CEAFACBE05}" type="datetimeFigureOut">
              <a:rPr lang="en-US"/>
              <a:pPr/>
              <a:t>1/10/2014</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AB7E4C-C2FF-404A-988B-56B03793471F}"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83C7E53A-CA10-46A4-A757-2CD1AE346D4B}" type="datetimeFigureOut">
              <a:rPr lang="en-US"/>
              <a:pPr/>
              <a:t>1/10/2014</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CFBA179-DDED-4AB3-88AA-AAB3238B42C6}"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A353107B-AC66-473C-A7BB-8EB990EE5D41}" type="datetimeFigureOut">
              <a:rPr lang="en-US"/>
              <a:pPr/>
              <a:t>1/10/2014</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2CCF14F-6610-4E85-8596-3C546951BCD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4A1D687-2234-46BD-9DB3-17FAFA39ABE5}" type="datetimeFigureOut">
              <a:rPr lang="en-US"/>
              <a:pPr/>
              <a:t>1/10/2014</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FD8458B-46E8-4E16-A9B2-7848EB3ED38E}"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3889D5F-F484-4ED2-AB29-97B0DD617D32}" type="datetimeFigureOut">
              <a:rPr lang="en-US"/>
              <a:pPr/>
              <a:t>1/10/2014</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C9E2854-D970-4209-9F9C-4F625D0C62FF}"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6F3899D7-5026-4926-A988-FF16D02107AC}" type="datetimeFigureOut">
              <a:rPr lang="en-US"/>
              <a:pPr/>
              <a:t>1/10/2014</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BFFB76C-8687-4478-BC05-91307BD07A0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231F7A99-8454-4D78-B7D2-E432CFD539A6}" type="datetimeFigureOut">
              <a:rPr lang="en-US"/>
              <a:pPr/>
              <a:t>1/10/2014</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E523198-122E-468B-8324-3A1EA99EDFB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DAEEFD4C-3285-4804-A6A5-E90437357F15}" type="datetimeFigureOut">
              <a:rPr lang="en-US"/>
              <a:pPr/>
              <a:t>1/10/2014</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BDB516E-F120-40D5-8B7F-75533291235A}"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DEDB795-4F47-4240-A285-C6A8026FC6E4}" type="datetimeFigureOut">
              <a:rPr lang="en-US"/>
              <a:pPr/>
              <a:t>1/10/2014</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EC7F94A-5D3E-4220-A39F-109108ABF8AA}"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174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17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62F898F7-A3FF-4D35-A20D-22FBAE5EC33F}" type="datetimeFigureOut">
              <a:rPr lang="en-US"/>
              <a:pPr/>
              <a:t>1/10/2014</a:t>
            </a:fld>
            <a:endParaRPr lang="en-US"/>
          </a:p>
        </p:txBody>
      </p:sp>
      <p:sp>
        <p:nvSpPr>
          <p:cNvPr id="317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317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D548629-CEF3-481E-A458-DFAB430DDCEC}"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hyperlink" Target="http://www.youtube.com/watch?v=65dyBoqGSgU"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cognitivefun.net/" TargetMode="External"/><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idx="4294967295"/>
          </p:nvPr>
        </p:nvSpPr>
        <p:spPr/>
        <p:txBody>
          <a:bodyPr/>
          <a:lstStyle/>
          <a:p>
            <a:pPr>
              <a:defRPr/>
            </a:pPr>
            <a:r>
              <a:rPr lang="en-US" sz="4000">
                <a:effectLst>
                  <a:outerShdw blurRad="38100" dist="38100" dir="2700000" algn="tl">
                    <a:srgbClr val="C0C0C0"/>
                  </a:outerShdw>
                </a:effectLst>
                <a:latin typeface="+mj-lt"/>
                <a:ea typeface="+mj-ea"/>
                <a:cs typeface="+mj-cs"/>
              </a:rPr>
              <a:t>PSY 5609</a:t>
            </a:r>
            <a:br>
              <a:rPr lang="en-US" sz="4000">
                <a:effectLst>
                  <a:outerShdw blurRad="38100" dist="38100" dir="2700000" algn="tl">
                    <a:srgbClr val="C0C0C0"/>
                  </a:outerShdw>
                </a:effectLst>
                <a:latin typeface="+mj-lt"/>
                <a:ea typeface="+mj-ea"/>
                <a:cs typeface="+mj-cs"/>
              </a:rPr>
            </a:br>
            <a:r>
              <a:rPr lang="en-US" sz="4000">
                <a:effectLst>
                  <a:outerShdw blurRad="38100" dist="38100" dir="2700000" algn="tl">
                    <a:srgbClr val="C0C0C0"/>
                  </a:outerShdw>
                </a:effectLst>
                <a:latin typeface="+mj-lt"/>
                <a:ea typeface="+mj-ea"/>
                <a:cs typeface="+mj-cs"/>
              </a:rPr>
              <a:t>INTRODUCTION TO PSYCHOLOGY</a:t>
            </a:r>
          </a:p>
        </p:txBody>
      </p:sp>
      <p:sp>
        <p:nvSpPr>
          <p:cNvPr id="13314" name="Rectangle 5"/>
          <p:cNvSpPr>
            <a:spLocks noGrp="1" noChangeArrowheads="1"/>
          </p:cNvSpPr>
          <p:nvPr>
            <p:ph type="body" sz="half" idx="4294967295"/>
          </p:nvPr>
        </p:nvSpPr>
        <p:spPr>
          <a:xfrm>
            <a:off x="457200" y="2286000"/>
            <a:ext cx="4038600" cy="4114800"/>
          </a:xfrm>
        </p:spPr>
        <p:txBody>
          <a:bodyPr/>
          <a:lstStyle/>
          <a:p>
            <a:r>
              <a:rPr lang="en-US" sz="2800"/>
              <a:t>Introduction</a:t>
            </a:r>
          </a:p>
          <a:p>
            <a:endParaRPr lang="en-US" sz="2800"/>
          </a:p>
          <a:p>
            <a:r>
              <a:rPr lang="en-US" sz="2800"/>
              <a:t>Blackboard</a:t>
            </a:r>
          </a:p>
          <a:p>
            <a:endParaRPr lang="en-US" sz="2800"/>
          </a:p>
          <a:p>
            <a:r>
              <a:rPr lang="en-US" sz="2800"/>
              <a:t>Course Outline</a:t>
            </a:r>
          </a:p>
          <a:p>
            <a:endParaRPr lang="en-US" sz="2800"/>
          </a:p>
          <a:p>
            <a:r>
              <a:rPr lang="en-US" sz="2800"/>
              <a:t>Questions</a:t>
            </a:r>
          </a:p>
        </p:txBody>
      </p:sp>
      <p:pic>
        <p:nvPicPr>
          <p:cNvPr id="13315" name="Picture 6" descr="brain"/>
          <p:cNvPicPr>
            <a:picLocks noChangeAspect="1" noChangeArrowheads="1"/>
          </p:cNvPicPr>
          <p:nvPr/>
        </p:nvPicPr>
        <p:blipFill>
          <a:blip r:embed="rId3"/>
          <a:srcRect/>
          <a:stretch>
            <a:fillRect/>
          </a:stretch>
        </p:blipFill>
        <p:spPr bwMode="auto">
          <a:xfrm>
            <a:off x="4648200" y="2209800"/>
            <a:ext cx="4114800" cy="410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4"/>
          <p:cNvSpPr>
            <a:spLocks noGrp="1" noChangeArrowheads="1"/>
          </p:cNvSpPr>
          <p:nvPr>
            <p:ph type="title" idx="4294967295"/>
          </p:nvPr>
        </p:nvSpPr>
        <p:spPr/>
        <p:txBody>
          <a:bodyPr/>
          <a:lstStyle/>
          <a:p>
            <a:r>
              <a:rPr lang="en-US"/>
              <a:t>What is Psychology?</a:t>
            </a:r>
          </a:p>
        </p:txBody>
      </p:sp>
      <p:sp>
        <p:nvSpPr>
          <p:cNvPr id="14338" name="Rectangle 5"/>
          <p:cNvSpPr>
            <a:spLocks noGrp="1" noChangeArrowheads="1"/>
          </p:cNvSpPr>
          <p:nvPr>
            <p:ph type="body" sz="half" idx="4294967295"/>
          </p:nvPr>
        </p:nvSpPr>
        <p:spPr>
          <a:xfrm>
            <a:off x="457200" y="1600200"/>
            <a:ext cx="4038600" cy="4525963"/>
          </a:xfrm>
        </p:spPr>
        <p:txBody>
          <a:bodyPr/>
          <a:lstStyle/>
          <a:p>
            <a:pPr>
              <a:lnSpc>
                <a:spcPct val="80000"/>
              </a:lnSpc>
            </a:pPr>
            <a:r>
              <a:rPr lang="en-US" sz="2000" b="1"/>
              <a:t>Psychology?</a:t>
            </a:r>
          </a:p>
          <a:p>
            <a:pPr lvl="1">
              <a:lnSpc>
                <a:spcPct val="80000"/>
              </a:lnSpc>
            </a:pPr>
            <a:r>
              <a:rPr lang="en-US" sz="1800"/>
              <a:t>“The scientific study of behaviour and mental processes”</a:t>
            </a:r>
          </a:p>
          <a:p>
            <a:pPr lvl="2">
              <a:lnSpc>
                <a:spcPct val="80000"/>
              </a:lnSpc>
            </a:pPr>
            <a:r>
              <a:rPr lang="en-US" sz="1600"/>
              <a:t>Talking, sleeping, running, eating, reading, aggression, reproductive behaviour</a:t>
            </a:r>
          </a:p>
          <a:p>
            <a:pPr lvl="2">
              <a:lnSpc>
                <a:spcPct val="80000"/>
              </a:lnSpc>
            </a:pPr>
            <a:r>
              <a:rPr lang="en-US" sz="1600"/>
              <a:t>Sensory perceptions, judgments, feelings, memories</a:t>
            </a:r>
          </a:p>
          <a:p>
            <a:pPr lvl="1">
              <a:lnSpc>
                <a:spcPct val="80000"/>
              </a:lnSpc>
            </a:pPr>
            <a:r>
              <a:rPr lang="en-US" sz="1800"/>
              <a:t>Utilizes the scientific method</a:t>
            </a:r>
          </a:p>
          <a:p>
            <a:pPr lvl="2">
              <a:lnSpc>
                <a:spcPct val="80000"/>
              </a:lnSpc>
            </a:pPr>
            <a:r>
              <a:rPr lang="en-US" sz="1400"/>
              <a:t>Method: Systematic observations</a:t>
            </a:r>
          </a:p>
          <a:p>
            <a:pPr lvl="2">
              <a:lnSpc>
                <a:spcPct val="80000"/>
              </a:lnSpc>
            </a:pPr>
            <a:r>
              <a:rPr lang="en-US" sz="1400"/>
              <a:t>Values: rigor, objectivity, open-mindedness</a:t>
            </a:r>
            <a:endParaRPr lang="en-US" sz="1600"/>
          </a:p>
          <a:p>
            <a:pPr>
              <a:lnSpc>
                <a:spcPct val="80000"/>
              </a:lnSpc>
            </a:pPr>
            <a:r>
              <a:rPr lang="en-US" sz="2000"/>
              <a:t>Why do we act and think the way that we do?</a:t>
            </a:r>
          </a:p>
          <a:p>
            <a:pPr lvl="1">
              <a:lnSpc>
                <a:spcPct val="80000"/>
              </a:lnSpc>
            </a:pPr>
            <a:r>
              <a:rPr lang="en-US" sz="1800"/>
              <a:t>What are the causes of our behaviours, thoughts and feelings?</a:t>
            </a:r>
            <a:endParaRPr lang="en-US" sz="1800">
              <a:solidFill>
                <a:srgbClr val="660066"/>
              </a:solidFill>
            </a:endParaRPr>
          </a:p>
          <a:p>
            <a:pPr>
              <a:lnSpc>
                <a:spcPct val="80000"/>
              </a:lnSpc>
            </a:pPr>
            <a:endParaRPr lang="en-US" sz="2000">
              <a:solidFill>
                <a:srgbClr val="0000FF"/>
              </a:solidFill>
            </a:endParaRPr>
          </a:p>
        </p:txBody>
      </p:sp>
      <p:pic>
        <p:nvPicPr>
          <p:cNvPr id="14339" name="Picture 6" descr="illus_2heads-media"/>
          <p:cNvPicPr>
            <a:picLocks noChangeAspect="1" noChangeArrowheads="1"/>
          </p:cNvPicPr>
          <p:nvPr/>
        </p:nvPicPr>
        <p:blipFill>
          <a:blip r:embed="rId3"/>
          <a:srcRect/>
          <a:stretch>
            <a:fillRect/>
          </a:stretch>
        </p:blipFill>
        <p:spPr bwMode="auto">
          <a:xfrm>
            <a:off x="5638800" y="1752600"/>
            <a:ext cx="2743200" cy="2347913"/>
          </a:xfrm>
          <a:prstGeom prst="rect">
            <a:avLst/>
          </a:prstGeom>
          <a:noFill/>
          <a:ln w="9525">
            <a:noFill/>
            <a:miter lim="800000"/>
            <a:headEnd/>
            <a:tailEnd/>
          </a:ln>
        </p:spPr>
      </p:pic>
      <p:pic>
        <p:nvPicPr>
          <p:cNvPr id="14340" name="Picture 8" descr="Psychology"/>
          <p:cNvPicPr>
            <a:picLocks noChangeAspect="1" noChangeArrowheads="1"/>
          </p:cNvPicPr>
          <p:nvPr/>
        </p:nvPicPr>
        <p:blipFill>
          <a:blip r:embed="rId4"/>
          <a:srcRect/>
          <a:stretch>
            <a:fillRect/>
          </a:stretch>
        </p:blipFill>
        <p:spPr bwMode="auto">
          <a:xfrm>
            <a:off x="5638800" y="4191000"/>
            <a:ext cx="2762250" cy="23907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3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3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33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433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33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idx="4294967295"/>
          </p:nvPr>
        </p:nvSpPr>
        <p:spPr/>
        <p:txBody>
          <a:bodyPr/>
          <a:lstStyle/>
          <a:p>
            <a:r>
              <a:rPr lang="en-US"/>
              <a:t>Psychology’s Origins</a:t>
            </a:r>
          </a:p>
        </p:txBody>
      </p:sp>
      <p:sp>
        <p:nvSpPr>
          <p:cNvPr id="29699" name="Rectangle 3"/>
          <p:cNvSpPr>
            <a:spLocks noGrp="1" noChangeArrowheads="1"/>
          </p:cNvSpPr>
          <p:nvPr>
            <p:ph type="body" idx="4294967295"/>
          </p:nvPr>
        </p:nvSpPr>
        <p:spPr/>
        <p:txBody>
          <a:bodyPr/>
          <a:lstStyle/>
          <a:p>
            <a:r>
              <a:rPr lang="en-US">
                <a:effectLst>
                  <a:outerShdw blurRad="38100" dist="38100" dir="2700000" algn="tl">
                    <a:srgbClr val="C0C0C0"/>
                  </a:outerShdw>
                </a:effectLst>
                <a:hlinkClick r:id="rId2"/>
              </a:rPr>
              <a:t>http://www.youtube.com/watch?v=65dyBoqGSgU</a:t>
            </a:r>
            <a:endParaRPr lang="en-US">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idx="4294967295"/>
          </p:nvPr>
        </p:nvSpPr>
        <p:spPr/>
        <p:txBody>
          <a:bodyPr/>
          <a:lstStyle/>
          <a:p>
            <a:r>
              <a:rPr lang="en-US">
                <a:effectLst>
                  <a:outerShdw blurRad="38100" dist="38100" dir="2700000" algn="tl">
                    <a:srgbClr val="C0C0C0"/>
                  </a:outerShdw>
                </a:effectLst>
              </a:rPr>
              <a:t>The Founding of Psychology</a:t>
            </a:r>
          </a:p>
        </p:txBody>
      </p:sp>
      <p:sp>
        <p:nvSpPr>
          <p:cNvPr id="31749" name="Rectangle 5"/>
          <p:cNvSpPr>
            <a:spLocks noGrp="1" noChangeArrowheads="1"/>
          </p:cNvSpPr>
          <p:nvPr>
            <p:ph type="body" sz="half" idx="4294967295"/>
          </p:nvPr>
        </p:nvSpPr>
        <p:spPr>
          <a:xfrm>
            <a:off x="457200" y="1600200"/>
            <a:ext cx="4038600" cy="4525963"/>
          </a:xfrm>
        </p:spPr>
        <p:txBody>
          <a:bodyPr/>
          <a:lstStyle/>
          <a:p>
            <a:pPr>
              <a:lnSpc>
                <a:spcPct val="80000"/>
              </a:lnSpc>
            </a:pPr>
            <a:r>
              <a:rPr lang="en-US" sz="1800"/>
              <a:t>Wilhelm Wundt</a:t>
            </a:r>
          </a:p>
          <a:p>
            <a:pPr lvl="1">
              <a:lnSpc>
                <a:spcPct val="80000"/>
              </a:lnSpc>
            </a:pPr>
            <a:r>
              <a:rPr lang="en-US" sz="1400"/>
              <a:t>First psychology laboratory</a:t>
            </a:r>
          </a:p>
          <a:p>
            <a:pPr lvl="1">
              <a:lnSpc>
                <a:spcPct val="80000"/>
              </a:lnSpc>
            </a:pPr>
            <a:r>
              <a:rPr lang="en-US" sz="1400"/>
              <a:t>University of Leipzig, Germany, December 1879</a:t>
            </a:r>
            <a:endParaRPr lang="en-US" sz="1700"/>
          </a:p>
          <a:p>
            <a:pPr>
              <a:lnSpc>
                <a:spcPct val="80000"/>
              </a:lnSpc>
            </a:pPr>
            <a:r>
              <a:rPr lang="en-US" sz="1800"/>
              <a:t>Sensory perception</a:t>
            </a:r>
          </a:p>
          <a:p>
            <a:pPr lvl="1">
              <a:lnSpc>
                <a:spcPct val="80000"/>
              </a:lnSpc>
            </a:pPr>
            <a:r>
              <a:rPr lang="en-US" sz="1400"/>
              <a:t>Visual, auditory, tactile</a:t>
            </a:r>
          </a:p>
          <a:p>
            <a:pPr lvl="1">
              <a:lnSpc>
                <a:spcPct val="80000"/>
              </a:lnSpc>
            </a:pPr>
            <a:r>
              <a:rPr lang="en-US" sz="1400"/>
              <a:t>“How long does it take to react to a sound? A light? A touch?</a:t>
            </a:r>
          </a:p>
          <a:p>
            <a:pPr lvl="1">
              <a:lnSpc>
                <a:spcPct val="80000"/>
              </a:lnSpc>
            </a:pPr>
            <a:r>
              <a:rPr lang="en-US" sz="1400"/>
              <a:t>“How different do two lights have to be before one can tell which is brighter?”</a:t>
            </a:r>
          </a:p>
          <a:p>
            <a:pPr>
              <a:lnSpc>
                <a:spcPct val="80000"/>
              </a:lnSpc>
            </a:pPr>
            <a:r>
              <a:rPr lang="en-US" sz="1800"/>
              <a:t>Interested in the composition of conscious, mental experiences and processes</a:t>
            </a:r>
          </a:p>
          <a:p>
            <a:pPr lvl="1">
              <a:lnSpc>
                <a:spcPct val="80000"/>
              </a:lnSpc>
            </a:pPr>
            <a:r>
              <a:rPr lang="en-US" sz="1400"/>
              <a:t>“atoms of the mind”</a:t>
            </a:r>
          </a:p>
          <a:p>
            <a:pPr>
              <a:lnSpc>
                <a:spcPct val="80000"/>
              </a:lnSpc>
            </a:pPr>
            <a:r>
              <a:rPr lang="en-US" sz="1800"/>
              <a:t>E.g., Reaction Time Experiments</a:t>
            </a:r>
          </a:p>
          <a:p>
            <a:pPr lvl="1">
              <a:lnSpc>
                <a:spcPct val="80000"/>
              </a:lnSpc>
            </a:pPr>
            <a:r>
              <a:rPr lang="en-US" sz="1400"/>
              <a:t>Speed of the simplest mental processes, e.g., recognition</a:t>
            </a:r>
          </a:p>
          <a:p>
            <a:pPr lvl="1">
              <a:lnSpc>
                <a:spcPct val="80000"/>
              </a:lnSpc>
            </a:pPr>
            <a:r>
              <a:rPr lang="en-US" sz="1400">
                <a:hlinkClick r:id="rId3"/>
              </a:rPr>
              <a:t>www.cognitivefun.net</a:t>
            </a:r>
            <a:endParaRPr lang="en-US" sz="1400"/>
          </a:p>
          <a:p>
            <a:pPr>
              <a:lnSpc>
                <a:spcPct val="80000"/>
              </a:lnSpc>
            </a:pPr>
            <a:endParaRPr lang="en-US" sz="1600"/>
          </a:p>
        </p:txBody>
      </p:sp>
      <p:pic>
        <p:nvPicPr>
          <p:cNvPr id="17411" name="Picture 16" descr="250px-Wundt-research-group"/>
          <p:cNvPicPr>
            <a:picLocks noChangeAspect="1" noChangeArrowheads="1"/>
          </p:cNvPicPr>
          <p:nvPr/>
        </p:nvPicPr>
        <p:blipFill>
          <a:blip r:embed="rId4"/>
          <a:srcRect/>
          <a:stretch>
            <a:fillRect/>
          </a:stretch>
        </p:blipFill>
        <p:spPr bwMode="auto">
          <a:xfrm>
            <a:off x="6629400" y="1600200"/>
            <a:ext cx="2076450" cy="1520825"/>
          </a:xfrm>
          <a:prstGeom prst="rect">
            <a:avLst/>
          </a:prstGeom>
          <a:noFill/>
          <a:ln w="9525">
            <a:noFill/>
            <a:miter lim="800000"/>
            <a:headEnd/>
            <a:tailEnd/>
          </a:ln>
        </p:spPr>
      </p:pic>
      <p:pic>
        <p:nvPicPr>
          <p:cNvPr id="17412" name="Picture 11" descr="Wundt"/>
          <p:cNvPicPr>
            <a:picLocks noChangeAspect="1" noChangeArrowheads="1"/>
          </p:cNvPicPr>
          <p:nvPr/>
        </p:nvPicPr>
        <p:blipFill>
          <a:blip r:embed="rId5"/>
          <a:srcRect/>
          <a:stretch>
            <a:fillRect/>
          </a:stretch>
        </p:blipFill>
        <p:spPr bwMode="auto">
          <a:xfrm>
            <a:off x="5181600" y="2133600"/>
            <a:ext cx="1381125" cy="2209800"/>
          </a:xfrm>
          <a:prstGeom prst="rect">
            <a:avLst/>
          </a:prstGeom>
          <a:noFill/>
          <a:ln w="9525">
            <a:noFill/>
            <a:miter lim="800000"/>
            <a:headEnd/>
            <a:tailEnd/>
          </a:ln>
        </p:spPr>
      </p:pic>
      <p:pic>
        <p:nvPicPr>
          <p:cNvPr id="17413" name="Picture 14" descr="wundtlab2"/>
          <p:cNvPicPr>
            <a:picLocks noChangeAspect="1" noChangeArrowheads="1"/>
          </p:cNvPicPr>
          <p:nvPr/>
        </p:nvPicPr>
        <p:blipFill>
          <a:blip r:embed="rId6"/>
          <a:srcRect/>
          <a:stretch>
            <a:fillRect/>
          </a:stretch>
        </p:blipFill>
        <p:spPr bwMode="auto">
          <a:xfrm>
            <a:off x="6629400" y="3200400"/>
            <a:ext cx="2057400" cy="1543050"/>
          </a:xfrm>
          <a:prstGeom prst="rect">
            <a:avLst/>
          </a:prstGeom>
          <a:noFill/>
          <a:ln w="9525">
            <a:noFill/>
            <a:miter lim="800000"/>
            <a:headEnd/>
            <a:tailEnd/>
          </a:ln>
        </p:spPr>
      </p:pic>
      <p:pic>
        <p:nvPicPr>
          <p:cNvPr id="17414" name="Picture 6" descr="water_molecule"/>
          <p:cNvPicPr>
            <a:picLocks noChangeAspect="1" noChangeArrowheads="1"/>
          </p:cNvPicPr>
          <p:nvPr/>
        </p:nvPicPr>
        <p:blipFill>
          <a:blip r:embed="rId7"/>
          <a:srcRect/>
          <a:stretch>
            <a:fillRect/>
          </a:stretch>
        </p:blipFill>
        <p:spPr bwMode="auto">
          <a:xfrm>
            <a:off x="5486400" y="4800600"/>
            <a:ext cx="2743200" cy="18780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74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74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74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74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74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174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174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1749">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749">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1749">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1749">
                                            <p:txEl>
                                              <p:pRg st="10" end="10"/>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174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Structuralism</a:t>
            </a:r>
          </a:p>
        </p:txBody>
      </p:sp>
      <p:sp>
        <p:nvSpPr>
          <p:cNvPr id="15364" name="Rectangle 4"/>
          <p:cNvSpPr>
            <a:spLocks noGrp="1" noChangeArrowheads="1"/>
          </p:cNvSpPr>
          <p:nvPr>
            <p:ph type="body" sz="half" idx="4294967295"/>
          </p:nvPr>
        </p:nvSpPr>
        <p:spPr>
          <a:xfrm>
            <a:off x="457200" y="1600200"/>
            <a:ext cx="4038600" cy="4525963"/>
          </a:xfrm>
        </p:spPr>
        <p:txBody>
          <a:bodyPr/>
          <a:lstStyle/>
          <a:p>
            <a:pPr>
              <a:lnSpc>
                <a:spcPct val="80000"/>
              </a:lnSpc>
            </a:pPr>
            <a:r>
              <a:rPr lang="en-US" sz="1800"/>
              <a:t>Edward Bradford Titchener</a:t>
            </a:r>
          </a:p>
          <a:p>
            <a:pPr lvl="1">
              <a:lnSpc>
                <a:spcPct val="80000"/>
              </a:lnSpc>
            </a:pPr>
            <a:r>
              <a:rPr lang="en-US" sz="1500"/>
              <a:t>Student of Wundt</a:t>
            </a:r>
          </a:p>
          <a:p>
            <a:pPr lvl="1">
              <a:lnSpc>
                <a:spcPct val="80000"/>
              </a:lnSpc>
            </a:pPr>
            <a:r>
              <a:rPr lang="en-US" sz="1500"/>
              <a:t>Brought psychological science to North America</a:t>
            </a:r>
          </a:p>
          <a:p>
            <a:pPr lvl="1">
              <a:lnSpc>
                <a:spcPct val="80000"/>
              </a:lnSpc>
            </a:pPr>
            <a:r>
              <a:rPr lang="en-US" sz="1500"/>
              <a:t>Termed the school of thought “structuralism”</a:t>
            </a:r>
          </a:p>
          <a:p>
            <a:pPr>
              <a:lnSpc>
                <a:spcPct val="80000"/>
              </a:lnSpc>
            </a:pPr>
            <a:r>
              <a:rPr lang="en-US" sz="1800" b="1"/>
              <a:t>Structuralism</a:t>
            </a:r>
          </a:p>
          <a:p>
            <a:pPr lvl="1">
              <a:lnSpc>
                <a:spcPct val="80000"/>
              </a:lnSpc>
            </a:pPr>
            <a:r>
              <a:rPr lang="en-US" sz="1500"/>
              <a:t>Focuses on the basic </a:t>
            </a:r>
            <a:r>
              <a:rPr lang="en-US" sz="1500" i="1"/>
              <a:t>structural </a:t>
            </a:r>
            <a:r>
              <a:rPr lang="en-US" sz="1500"/>
              <a:t>elements of conscious, mental experiences</a:t>
            </a:r>
          </a:p>
          <a:p>
            <a:pPr>
              <a:lnSpc>
                <a:spcPct val="80000"/>
              </a:lnSpc>
            </a:pPr>
            <a:r>
              <a:rPr lang="en-US" sz="1800"/>
              <a:t>Introspection</a:t>
            </a:r>
          </a:p>
          <a:p>
            <a:pPr lvl="1">
              <a:lnSpc>
                <a:spcPct val="80000"/>
              </a:lnSpc>
            </a:pPr>
            <a:r>
              <a:rPr lang="en-US" sz="1500"/>
              <a:t>Observation and reporting of one’s mental experiences</a:t>
            </a:r>
          </a:p>
          <a:p>
            <a:pPr lvl="2">
              <a:lnSpc>
                <a:spcPct val="80000"/>
              </a:lnSpc>
            </a:pPr>
            <a:r>
              <a:rPr lang="en-US" sz="1300"/>
              <a:t>E.g., apple, rose, pencil, bell</a:t>
            </a:r>
          </a:p>
          <a:p>
            <a:pPr lvl="2">
              <a:lnSpc>
                <a:spcPct val="80000"/>
              </a:lnSpc>
            </a:pPr>
            <a:r>
              <a:rPr lang="en-US" sz="1300"/>
              <a:t>Report sensations, thoughts, feelings</a:t>
            </a:r>
          </a:p>
          <a:p>
            <a:pPr lvl="2">
              <a:lnSpc>
                <a:spcPct val="80000"/>
              </a:lnSpc>
            </a:pPr>
            <a:r>
              <a:rPr lang="en-US" sz="1300"/>
              <a:t>How do these different elements interact</a:t>
            </a:r>
          </a:p>
          <a:p>
            <a:pPr lvl="1">
              <a:lnSpc>
                <a:spcPct val="80000"/>
              </a:lnSpc>
            </a:pPr>
            <a:r>
              <a:rPr lang="en-US" sz="1500"/>
              <a:t>Not reliable</a:t>
            </a:r>
          </a:p>
          <a:p>
            <a:pPr lvl="2">
              <a:lnSpc>
                <a:spcPct val="80000"/>
              </a:lnSpc>
            </a:pPr>
            <a:r>
              <a:rPr lang="en-US" sz="1300"/>
              <a:t>Different people reported different experiences</a:t>
            </a:r>
          </a:p>
        </p:txBody>
      </p:sp>
      <p:pic>
        <p:nvPicPr>
          <p:cNvPr id="18435" name="Picture 9" descr="Titchener"/>
          <p:cNvPicPr>
            <a:picLocks noGrp="1" noChangeAspect="1" noChangeArrowheads="1"/>
          </p:cNvPicPr>
          <p:nvPr>
            <p:ph sz="quarter" idx="4294967295"/>
          </p:nvPr>
        </p:nvPicPr>
        <p:blipFill>
          <a:blip r:embed="rId3"/>
          <a:srcRect/>
          <a:stretch>
            <a:fillRect/>
          </a:stretch>
        </p:blipFill>
        <p:spPr>
          <a:xfrm>
            <a:off x="4572000" y="1676400"/>
            <a:ext cx="1835150" cy="2133600"/>
          </a:xfrm>
        </p:spPr>
      </p:pic>
      <p:pic>
        <p:nvPicPr>
          <p:cNvPr id="18436" name="Picture 6" descr="cartesian_theater"/>
          <p:cNvPicPr>
            <a:picLocks noChangeAspect="1" noChangeArrowheads="1"/>
          </p:cNvPicPr>
          <p:nvPr/>
        </p:nvPicPr>
        <p:blipFill>
          <a:blip r:embed="rId4"/>
          <a:srcRect/>
          <a:stretch>
            <a:fillRect/>
          </a:stretch>
        </p:blipFill>
        <p:spPr bwMode="auto">
          <a:xfrm>
            <a:off x="5029200" y="3886200"/>
            <a:ext cx="3352800" cy="2647950"/>
          </a:xfrm>
          <a:prstGeom prst="rect">
            <a:avLst/>
          </a:prstGeom>
          <a:noFill/>
          <a:ln w="9525">
            <a:noFill/>
            <a:miter lim="800000"/>
            <a:headEnd/>
            <a:tailEnd/>
          </a:ln>
        </p:spPr>
      </p:pic>
      <p:pic>
        <p:nvPicPr>
          <p:cNvPr id="18437" name="Picture 6" descr="water_molecule"/>
          <p:cNvPicPr>
            <a:picLocks noChangeAspect="1" noChangeArrowheads="1"/>
          </p:cNvPicPr>
          <p:nvPr/>
        </p:nvPicPr>
        <p:blipFill>
          <a:blip r:embed="rId5"/>
          <a:srcRect/>
          <a:stretch>
            <a:fillRect/>
          </a:stretch>
        </p:blipFill>
        <p:spPr bwMode="auto">
          <a:xfrm>
            <a:off x="6477000" y="1909763"/>
            <a:ext cx="2514600" cy="1720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4">
                                            <p:txEl>
                                              <p:pRg st="0" end="0"/>
                                            </p:txEl>
                                          </p:spTgt>
                                        </p:tgtEl>
                                        <p:attrNameLst>
                                          <p:attrName>style.visibility</p:attrName>
                                        </p:attrNameLst>
                                      </p:cBhvr>
                                      <p:to>
                                        <p:strVal val="visible"/>
                                      </p:to>
                                    </p:set>
                                    <p:animEffect transition="in" filter="blinds(horizontal)">
                                      <p:cBhvr>
                                        <p:cTn id="7" dur="500"/>
                                        <p:tgtEl>
                                          <p:spTgt spid="153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4">
                                            <p:txEl>
                                              <p:pRg st="1" end="1"/>
                                            </p:txEl>
                                          </p:spTgt>
                                        </p:tgtEl>
                                        <p:attrNameLst>
                                          <p:attrName>style.visibility</p:attrName>
                                        </p:attrNameLst>
                                      </p:cBhvr>
                                      <p:to>
                                        <p:strVal val="visible"/>
                                      </p:to>
                                    </p:set>
                                    <p:animEffect transition="in" filter="blinds(horizontal)">
                                      <p:cBhvr>
                                        <p:cTn id="12" dur="500"/>
                                        <p:tgtEl>
                                          <p:spTgt spid="15364">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5364">
                                            <p:txEl>
                                              <p:pRg st="2" end="2"/>
                                            </p:txEl>
                                          </p:spTgt>
                                        </p:tgtEl>
                                        <p:attrNameLst>
                                          <p:attrName>style.visibility</p:attrName>
                                        </p:attrNameLst>
                                      </p:cBhvr>
                                      <p:to>
                                        <p:strVal val="visible"/>
                                      </p:to>
                                    </p:set>
                                    <p:animEffect transition="in" filter="blinds(horizontal)">
                                      <p:cBhvr>
                                        <p:cTn id="15" dur="500"/>
                                        <p:tgtEl>
                                          <p:spTgt spid="15364">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5364">
                                            <p:txEl>
                                              <p:pRg st="3" end="3"/>
                                            </p:txEl>
                                          </p:spTgt>
                                        </p:tgtEl>
                                        <p:attrNameLst>
                                          <p:attrName>style.visibility</p:attrName>
                                        </p:attrNameLst>
                                      </p:cBhvr>
                                      <p:to>
                                        <p:strVal val="visible"/>
                                      </p:to>
                                    </p:set>
                                    <p:animEffect transition="in" filter="blinds(horizontal)">
                                      <p:cBhvr>
                                        <p:cTn id="18" dur="500"/>
                                        <p:tgtEl>
                                          <p:spTgt spid="1536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5364">
                                            <p:txEl>
                                              <p:pRg st="4" end="4"/>
                                            </p:txEl>
                                          </p:spTgt>
                                        </p:tgtEl>
                                        <p:attrNameLst>
                                          <p:attrName>style.visibility</p:attrName>
                                        </p:attrNameLst>
                                      </p:cBhvr>
                                      <p:to>
                                        <p:strVal val="visible"/>
                                      </p:to>
                                    </p:set>
                                    <p:animEffect transition="in" filter="blinds(horizontal)">
                                      <p:cBhvr>
                                        <p:cTn id="23" dur="500"/>
                                        <p:tgtEl>
                                          <p:spTgt spid="15364">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15364">
                                            <p:txEl>
                                              <p:pRg st="5" end="5"/>
                                            </p:txEl>
                                          </p:spTgt>
                                        </p:tgtEl>
                                        <p:attrNameLst>
                                          <p:attrName>style.visibility</p:attrName>
                                        </p:attrNameLst>
                                      </p:cBhvr>
                                      <p:to>
                                        <p:strVal val="visible"/>
                                      </p:to>
                                    </p:set>
                                    <p:animEffect transition="in" filter="blinds(horizontal)">
                                      <p:cBhvr>
                                        <p:cTn id="26" dur="500"/>
                                        <p:tgtEl>
                                          <p:spTgt spid="1536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5364">
                                            <p:txEl>
                                              <p:pRg st="6" end="6"/>
                                            </p:txEl>
                                          </p:spTgt>
                                        </p:tgtEl>
                                        <p:attrNameLst>
                                          <p:attrName>style.visibility</p:attrName>
                                        </p:attrNameLst>
                                      </p:cBhvr>
                                      <p:to>
                                        <p:strVal val="visible"/>
                                      </p:to>
                                    </p:set>
                                    <p:animEffect transition="in" filter="blinds(horizontal)">
                                      <p:cBhvr>
                                        <p:cTn id="31" dur="500"/>
                                        <p:tgtEl>
                                          <p:spTgt spid="15364">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5364">
                                            <p:txEl>
                                              <p:pRg st="7" end="7"/>
                                            </p:txEl>
                                          </p:spTgt>
                                        </p:tgtEl>
                                        <p:attrNameLst>
                                          <p:attrName>style.visibility</p:attrName>
                                        </p:attrNameLst>
                                      </p:cBhvr>
                                      <p:to>
                                        <p:strVal val="visible"/>
                                      </p:to>
                                    </p:set>
                                    <p:animEffect transition="in" filter="blinds(horizontal)">
                                      <p:cBhvr>
                                        <p:cTn id="36" dur="500"/>
                                        <p:tgtEl>
                                          <p:spTgt spid="15364">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15364">
                                            <p:txEl>
                                              <p:pRg st="8" end="8"/>
                                            </p:txEl>
                                          </p:spTgt>
                                        </p:tgtEl>
                                        <p:attrNameLst>
                                          <p:attrName>style.visibility</p:attrName>
                                        </p:attrNameLst>
                                      </p:cBhvr>
                                      <p:to>
                                        <p:strVal val="visible"/>
                                      </p:to>
                                    </p:set>
                                    <p:animEffect transition="in" filter="blinds(horizontal)">
                                      <p:cBhvr>
                                        <p:cTn id="41" dur="500"/>
                                        <p:tgtEl>
                                          <p:spTgt spid="15364">
                                            <p:txEl>
                                              <p:pRg st="8" end="8"/>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15364">
                                            <p:txEl>
                                              <p:pRg st="9" end="9"/>
                                            </p:txEl>
                                          </p:spTgt>
                                        </p:tgtEl>
                                        <p:attrNameLst>
                                          <p:attrName>style.visibility</p:attrName>
                                        </p:attrNameLst>
                                      </p:cBhvr>
                                      <p:to>
                                        <p:strVal val="visible"/>
                                      </p:to>
                                    </p:set>
                                    <p:animEffect transition="in" filter="blinds(horizontal)">
                                      <p:cBhvr>
                                        <p:cTn id="46" dur="500"/>
                                        <p:tgtEl>
                                          <p:spTgt spid="15364">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nodeType="clickEffect">
                                  <p:stCondLst>
                                    <p:cond delay="0"/>
                                  </p:stCondLst>
                                  <p:childTnLst>
                                    <p:set>
                                      <p:cBhvr>
                                        <p:cTn id="50" dur="1" fill="hold">
                                          <p:stCondLst>
                                            <p:cond delay="0"/>
                                          </p:stCondLst>
                                        </p:cTn>
                                        <p:tgtEl>
                                          <p:spTgt spid="15364">
                                            <p:txEl>
                                              <p:pRg st="10" end="10"/>
                                            </p:txEl>
                                          </p:spTgt>
                                        </p:tgtEl>
                                        <p:attrNameLst>
                                          <p:attrName>style.visibility</p:attrName>
                                        </p:attrNameLst>
                                      </p:cBhvr>
                                      <p:to>
                                        <p:strVal val="visible"/>
                                      </p:to>
                                    </p:set>
                                    <p:animEffect transition="in" filter="blinds(horizontal)">
                                      <p:cBhvr>
                                        <p:cTn id="51" dur="500"/>
                                        <p:tgtEl>
                                          <p:spTgt spid="15364">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15364">
                                            <p:txEl>
                                              <p:pRg st="11" end="11"/>
                                            </p:txEl>
                                          </p:spTgt>
                                        </p:tgtEl>
                                        <p:attrNameLst>
                                          <p:attrName>style.visibility</p:attrName>
                                        </p:attrNameLst>
                                      </p:cBhvr>
                                      <p:to>
                                        <p:strVal val="visible"/>
                                      </p:to>
                                    </p:set>
                                    <p:animEffect transition="in" filter="blinds(horizontal)">
                                      <p:cBhvr>
                                        <p:cTn id="56" dur="500"/>
                                        <p:tgtEl>
                                          <p:spTgt spid="15364">
                                            <p:txEl>
                                              <p:pRg st="11" end="11"/>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15364">
                                            <p:txEl>
                                              <p:pRg st="12" end="12"/>
                                            </p:txEl>
                                          </p:spTgt>
                                        </p:tgtEl>
                                        <p:attrNameLst>
                                          <p:attrName>style.visibility</p:attrName>
                                        </p:attrNameLst>
                                      </p:cBhvr>
                                      <p:to>
                                        <p:strVal val="visible"/>
                                      </p:to>
                                    </p:set>
                                    <p:animEffect transition="in" filter="blinds(horizontal)">
                                      <p:cBhvr>
                                        <p:cTn id="61" dur="500"/>
                                        <p:tgtEl>
                                          <p:spTgt spid="1536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4"/>
          <p:cNvSpPr>
            <a:spLocks noGrp="1" noChangeArrowheads="1"/>
          </p:cNvSpPr>
          <p:nvPr>
            <p:ph type="title" idx="4294967295"/>
          </p:nvPr>
        </p:nvSpPr>
        <p:spPr/>
        <p:txBody>
          <a:bodyPr/>
          <a:lstStyle/>
          <a:p>
            <a:r>
              <a:rPr lang="en-US">
                <a:effectLst>
                  <a:outerShdw blurRad="38100" dist="38100" dir="2700000" algn="tl">
                    <a:srgbClr val="C0C0C0"/>
                  </a:outerShdw>
                </a:effectLst>
              </a:rPr>
              <a:t>Gestalt Psychology</a:t>
            </a:r>
          </a:p>
        </p:txBody>
      </p:sp>
      <p:sp>
        <p:nvSpPr>
          <p:cNvPr id="33797" name="Rectangle 5"/>
          <p:cNvSpPr>
            <a:spLocks noGrp="1" noChangeArrowheads="1"/>
          </p:cNvSpPr>
          <p:nvPr>
            <p:ph type="body" sz="half" idx="4294967295"/>
          </p:nvPr>
        </p:nvSpPr>
        <p:spPr>
          <a:xfrm>
            <a:off x="457200" y="1600200"/>
            <a:ext cx="4038600" cy="4525963"/>
          </a:xfrm>
        </p:spPr>
        <p:txBody>
          <a:bodyPr/>
          <a:lstStyle/>
          <a:p>
            <a:pPr>
              <a:lnSpc>
                <a:spcPct val="70000"/>
              </a:lnSpc>
            </a:pPr>
            <a:r>
              <a:rPr lang="en-US" sz="2400">
                <a:solidFill>
                  <a:srgbClr val="FFCC00"/>
                </a:solidFill>
              </a:rPr>
              <a:t>Max Wertheimer</a:t>
            </a:r>
          </a:p>
          <a:p>
            <a:pPr lvl="1">
              <a:lnSpc>
                <a:spcPct val="70000"/>
              </a:lnSpc>
            </a:pPr>
            <a:r>
              <a:rPr lang="en-US" sz="2000">
                <a:solidFill>
                  <a:srgbClr val="FFCC00"/>
                </a:solidFill>
              </a:rPr>
              <a:t>Phi phenomenon</a:t>
            </a:r>
          </a:p>
          <a:p>
            <a:pPr>
              <a:lnSpc>
                <a:spcPct val="70000"/>
              </a:lnSpc>
            </a:pPr>
            <a:r>
              <a:rPr lang="en-US" sz="2400" b="1"/>
              <a:t>Gestalt Psychology</a:t>
            </a:r>
          </a:p>
          <a:p>
            <a:pPr lvl="1">
              <a:lnSpc>
                <a:spcPct val="70000"/>
              </a:lnSpc>
            </a:pPr>
            <a:r>
              <a:rPr lang="en-US" sz="2000"/>
              <a:t>Emphasizes that people’s experiences are holistic or unified</a:t>
            </a:r>
          </a:p>
          <a:p>
            <a:pPr lvl="2">
              <a:lnSpc>
                <a:spcPct val="70000"/>
              </a:lnSpc>
            </a:pPr>
            <a:r>
              <a:rPr lang="en-US" sz="1800"/>
              <a:t>Gestalt = whole, form, or pattern</a:t>
            </a:r>
          </a:p>
          <a:p>
            <a:pPr lvl="1">
              <a:lnSpc>
                <a:spcPct val="70000"/>
              </a:lnSpc>
            </a:pPr>
            <a:r>
              <a:rPr lang="en-US" sz="2000"/>
              <a:t>The whole is more than just the sum of the parts</a:t>
            </a:r>
          </a:p>
          <a:p>
            <a:pPr lvl="2">
              <a:lnSpc>
                <a:spcPct val="70000"/>
              </a:lnSpc>
            </a:pPr>
            <a:r>
              <a:rPr lang="en-US" sz="1800"/>
              <a:t>Perceptions don’t arise just by adding independent sensations</a:t>
            </a:r>
          </a:p>
          <a:p>
            <a:pPr lvl="1">
              <a:lnSpc>
                <a:spcPct val="70000"/>
              </a:lnSpc>
            </a:pPr>
            <a:r>
              <a:rPr lang="en-US" sz="2000"/>
              <a:t>Thus, structuralism can not provide the whole answer</a:t>
            </a:r>
            <a:endParaRPr lang="en-US" sz="2000">
              <a:solidFill>
                <a:srgbClr val="0000FF"/>
              </a:solidFill>
            </a:endParaRPr>
          </a:p>
        </p:txBody>
      </p:sp>
      <p:pic>
        <p:nvPicPr>
          <p:cNvPr id="20483" name="Picture 4" descr="http://1.bp.blogspot.com/-49HLUfsTgek/TduJ9BBA6WI/AAAAAAAAAHA/HSCKUy9uFio/s1600/closure1.gif"/>
          <p:cNvPicPr>
            <a:picLocks noChangeAspect="1" noChangeArrowheads="1"/>
          </p:cNvPicPr>
          <p:nvPr/>
        </p:nvPicPr>
        <p:blipFill>
          <a:blip r:embed="rId3"/>
          <a:srcRect/>
          <a:stretch>
            <a:fillRect/>
          </a:stretch>
        </p:blipFill>
        <p:spPr bwMode="auto">
          <a:xfrm>
            <a:off x="6781800" y="4191000"/>
            <a:ext cx="2162175" cy="2181225"/>
          </a:xfrm>
          <a:prstGeom prst="rect">
            <a:avLst/>
          </a:prstGeom>
          <a:noFill/>
          <a:ln w="9525">
            <a:noFill/>
            <a:miter lim="800000"/>
            <a:headEnd/>
            <a:tailEnd/>
          </a:ln>
        </p:spPr>
      </p:pic>
      <p:pic>
        <p:nvPicPr>
          <p:cNvPr id="20484" name="Picture 10" descr="http://t0.gstatic.com/images?q=tbn:ANd9GcTVCXLpVq8J3NOwgfgiRAJu79sewz5BBeQgVFBe6w0W0GjJ4Rn1rQ"/>
          <p:cNvPicPr>
            <a:picLocks noChangeAspect="1" noChangeArrowheads="1"/>
          </p:cNvPicPr>
          <p:nvPr/>
        </p:nvPicPr>
        <p:blipFill>
          <a:blip r:embed="rId4"/>
          <a:srcRect/>
          <a:stretch>
            <a:fillRect/>
          </a:stretch>
        </p:blipFill>
        <p:spPr bwMode="auto">
          <a:xfrm>
            <a:off x="6858000" y="1905000"/>
            <a:ext cx="2057400" cy="1743075"/>
          </a:xfrm>
          <a:prstGeom prst="rect">
            <a:avLst/>
          </a:prstGeom>
          <a:noFill/>
          <a:ln w="9525">
            <a:noFill/>
            <a:miter lim="800000"/>
            <a:headEnd/>
            <a:tailEnd/>
          </a:ln>
        </p:spPr>
      </p:pic>
      <p:pic>
        <p:nvPicPr>
          <p:cNvPr id="20485" name="Picture 14" descr="http://philofmind.org/innertheater/eadmuystrip.gif"/>
          <p:cNvPicPr>
            <a:picLocks noChangeAspect="1" noChangeArrowheads="1"/>
          </p:cNvPicPr>
          <p:nvPr/>
        </p:nvPicPr>
        <p:blipFill>
          <a:blip r:embed="rId5"/>
          <a:srcRect/>
          <a:stretch>
            <a:fillRect/>
          </a:stretch>
        </p:blipFill>
        <p:spPr bwMode="auto">
          <a:xfrm>
            <a:off x="4876800" y="5105400"/>
            <a:ext cx="1828800" cy="677863"/>
          </a:xfrm>
          <a:prstGeom prst="rect">
            <a:avLst/>
          </a:prstGeom>
          <a:noFill/>
          <a:ln w="9525">
            <a:noFill/>
            <a:miter lim="800000"/>
            <a:headEnd/>
            <a:tailEnd/>
          </a:ln>
        </p:spPr>
      </p:pic>
      <p:pic>
        <p:nvPicPr>
          <p:cNvPr id="20486" name="Picture 2" descr="http://gestalttheory.com/images/photos/maxwertheimer.jpg"/>
          <p:cNvPicPr>
            <a:picLocks noChangeAspect="1" noChangeArrowheads="1"/>
          </p:cNvPicPr>
          <p:nvPr/>
        </p:nvPicPr>
        <p:blipFill>
          <a:blip r:embed="rId6"/>
          <a:srcRect/>
          <a:stretch>
            <a:fillRect/>
          </a:stretch>
        </p:blipFill>
        <p:spPr bwMode="auto">
          <a:xfrm>
            <a:off x="4876800" y="2286000"/>
            <a:ext cx="1833563" cy="2667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79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79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79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797">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79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3797">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3797">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379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Functionalism </a:t>
            </a:r>
          </a:p>
        </p:txBody>
      </p:sp>
      <p:sp>
        <p:nvSpPr>
          <p:cNvPr id="17412" name="Rectangle 4"/>
          <p:cNvSpPr>
            <a:spLocks noGrp="1" noChangeArrowheads="1"/>
          </p:cNvSpPr>
          <p:nvPr>
            <p:ph type="body" sz="half" idx="4294967295"/>
          </p:nvPr>
        </p:nvSpPr>
        <p:spPr>
          <a:xfrm>
            <a:off x="457200" y="1600200"/>
            <a:ext cx="4038600" cy="4525963"/>
          </a:xfrm>
        </p:spPr>
        <p:txBody>
          <a:bodyPr/>
          <a:lstStyle/>
          <a:p>
            <a:pPr>
              <a:lnSpc>
                <a:spcPct val="80000"/>
              </a:lnSpc>
            </a:pPr>
            <a:r>
              <a:rPr lang="en-US" sz="1600"/>
              <a:t>William James</a:t>
            </a:r>
          </a:p>
          <a:p>
            <a:pPr lvl="1">
              <a:lnSpc>
                <a:spcPct val="80000"/>
              </a:lnSpc>
            </a:pPr>
            <a:r>
              <a:rPr lang="en-US" sz="1400"/>
              <a:t>“stream of consciousness”</a:t>
            </a:r>
          </a:p>
          <a:p>
            <a:pPr>
              <a:lnSpc>
                <a:spcPct val="80000"/>
              </a:lnSpc>
            </a:pPr>
            <a:r>
              <a:rPr lang="en-US" sz="1600" b="1"/>
              <a:t>Functionalism</a:t>
            </a:r>
          </a:p>
          <a:p>
            <a:pPr lvl="1">
              <a:lnSpc>
                <a:spcPct val="80000"/>
              </a:lnSpc>
            </a:pPr>
            <a:r>
              <a:rPr lang="en-US" sz="1400"/>
              <a:t>Focuses on the </a:t>
            </a:r>
            <a:r>
              <a:rPr lang="en-US" sz="1400" i="1"/>
              <a:t>functions</a:t>
            </a:r>
            <a:r>
              <a:rPr lang="en-US" sz="1400"/>
              <a:t> of our thoughts, feelings, ideas and behaviours</a:t>
            </a:r>
            <a:endParaRPr lang="en-US" sz="1400">
              <a:solidFill>
                <a:srgbClr val="660066"/>
              </a:solidFill>
            </a:endParaRPr>
          </a:p>
          <a:p>
            <a:pPr>
              <a:lnSpc>
                <a:spcPct val="80000"/>
              </a:lnSpc>
            </a:pPr>
            <a:r>
              <a:rPr lang="en-US" sz="1600"/>
              <a:t>James was influenced by Charles Darwin’s Theory of Natural Selection</a:t>
            </a:r>
          </a:p>
          <a:p>
            <a:pPr lvl="1">
              <a:lnSpc>
                <a:spcPct val="80000"/>
              </a:lnSpc>
            </a:pPr>
            <a:r>
              <a:rPr lang="en-US" sz="1400"/>
              <a:t>What is the survival advantage of organisms physical attributes and behaviours?</a:t>
            </a:r>
          </a:p>
          <a:p>
            <a:pPr lvl="1">
              <a:lnSpc>
                <a:spcPct val="80000"/>
              </a:lnSpc>
            </a:pPr>
            <a:r>
              <a:rPr lang="en-US" sz="1400"/>
              <a:t>What is the survival advantage of our mental behaviour?</a:t>
            </a:r>
          </a:p>
          <a:p>
            <a:pPr lvl="1">
              <a:lnSpc>
                <a:spcPct val="80000"/>
              </a:lnSpc>
            </a:pPr>
            <a:r>
              <a:rPr lang="en-US" sz="1400"/>
              <a:t>Sir Francis Galton</a:t>
            </a:r>
          </a:p>
          <a:p>
            <a:pPr lvl="2">
              <a:lnSpc>
                <a:spcPct val="80000"/>
              </a:lnSpc>
            </a:pPr>
            <a:r>
              <a:rPr lang="en-US" sz="1200"/>
              <a:t>Genetic inheritance</a:t>
            </a:r>
          </a:p>
          <a:p>
            <a:pPr lvl="2">
              <a:lnSpc>
                <a:spcPct val="80000"/>
              </a:lnSpc>
            </a:pPr>
            <a:r>
              <a:rPr lang="en-US" sz="1200"/>
              <a:t>Mental abilities are also inherited</a:t>
            </a:r>
            <a:endParaRPr lang="en-US" sz="1200">
              <a:solidFill>
                <a:srgbClr val="660066"/>
              </a:solidFill>
            </a:endParaRPr>
          </a:p>
          <a:p>
            <a:pPr>
              <a:lnSpc>
                <a:spcPct val="80000"/>
              </a:lnSpc>
            </a:pPr>
            <a:r>
              <a:rPr lang="en-US" sz="1600"/>
              <a:t>Expanded psychology from the study of thinking to the study of behaviour</a:t>
            </a:r>
          </a:p>
        </p:txBody>
      </p:sp>
      <p:pic>
        <p:nvPicPr>
          <p:cNvPr id="19459" name="Picture 12" descr="william james"/>
          <p:cNvPicPr>
            <a:picLocks noGrp="1" noChangeAspect="1" noChangeArrowheads="1"/>
          </p:cNvPicPr>
          <p:nvPr>
            <p:ph sz="quarter" idx="4294967295"/>
          </p:nvPr>
        </p:nvPicPr>
        <p:blipFill>
          <a:blip r:embed="rId3"/>
          <a:srcRect/>
          <a:stretch>
            <a:fillRect/>
          </a:stretch>
        </p:blipFill>
        <p:spPr>
          <a:xfrm>
            <a:off x="7086600" y="3814763"/>
            <a:ext cx="1852613" cy="2667000"/>
          </a:xfrm>
        </p:spPr>
      </p:pic>
      <p:pic>
        <p:nvPicPr>
          <p:cNvPr id="19460" name="Picture 13" descr="evolution2"/>
          <p:cNvPicPr>
            <a:picLocks noChangeAspect="1" noChangeArrowheads="1"/>
          </p:cNvPicPr>
          <p:nvPr/>
        </p:nvPicPr>
        <p:blipFill>
          <a:blip r:embed="rId4"/>
          <a:srcRect/>
          <a:stretch>
            <a:fillRect/>
          </a:stretch>
        </p:blipFill>
        <p:spPr bwMode="auto">
          <a:xfrm>
            <a:off x="4670425" y="3962400"/>
            <a:ext cx="2254250" cy="1371600"/>
          </a:xfrm>
          <a:prstGeom prst="rect">
            <a:avLst/>
          </a:prstGeom>
          <a:noFill/>
          <a:ln w="9525">
            <a:noFill/>
            <a:miter lim="800000"/>
            <a:headEnd/>
            <a:tailEnd/>
          </a:ln>
        </p:spPr>
      </p:pic>
      <p:pic>
        <p:nvPicPr>
          <p:cNvPr id="19461" name="Picture 8" descr="purpose_of_life1"/>
          <p:cNvPicPr>
            <a:picLocks noChangeAspect="1" noChangeArrowheads="1"/>
          </p:cNvPicPr>
          <p:nvPr/>
        </p:nvPicPr>
        <p:blipFill>
          <a:blip r:embed="rId5"/>
          <a:srcRect/>
          <a:stretch>
            <a:fillRect/>
          </a:stretch>
        </p:blipFill>
        <p:spPr bwMode="auto">
          <a:xfrm>
            <a:off x="5486400" y="1600200"/>
            <a:ext cx="2738438" cy="21193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blinds(horizontal)">
                                      <p:cBhvr>
                                        <p:cTn id="7" dur="500"/>
                                        <p:tgtEl>
                                          <p:spTgt spid="174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412">
                                            <p:txEl>
                                              <p:pRg st="1" end="1"/>
                                            </p:txEl>
                                          </p:spTgt>
                                        </p:tgtEl>
                                        <p:attrNameLst>
                                          <p:attrName>style.visibility</p:attrName>
                                        </p:attrNameLst>
                                      </p:cBhvr>
                                      <p:to>
                                        <p:strVal val="visible"/>
                                      </p:to>
                                    </p:set>
                                    <p:animEffect transition="in" filter="blinds(horizontal)">
                                      <p:cBhvr>
                                        <p:cTn id="12" dur="500"/>
                                        <p:tgtEl>
                                          <p:spTgt spid="174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412">
                                            <p:txEl>
                                              <p:pRg st="2" end="2"/>
                                            </p:txEl>
                                          </p:spTgt>
                                        </p:tgtEl>
                                        <p:attrNameLst>
                                          <p:attrName>style.visibility</p:attrName>
                                        </p:attrNameLst>
                                      </p:cBhvr>
                                      <p:to>
                                        <p:strVal val="visible"/>
                                      </p:to>
                                    </p:set>
                                    <p:animEffect transition="in" filter="blinds(horizontal)">
                                      <p:cBhvr>
                                        <p:cTn id="17" dur="500"/>
                                        <p:tgtEl>
                                          <p:spTgt spid="174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412">
                                            <p:txEl>
                                              <p:pRg st="3" end="3"/>
                                            </p:txEl>
                                          </p:spTgt>
                                        </p:tgtEl>
                                        <p:attrNameLst>
                                          <p:attrName>style.visibility</p:attrName>
                                        </p:attrNameLst>
                                      </p:cBhvr>
                                      <p:to>
                                        <p:strVal val="visible"/>
                                      </p:to>
                                    </p:set>
                                    <p:animEffect transition="in" filter="blinds(horizontal)">
                                      <p:cBhvr>
                                        <p:cTn id="22" dur="500"/>
                                        <p:tgtEl>
                                          <p:spTgt spid="174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7412">
                                            <p:txEl>
                                              <p:pRg st="4" end="4"/>
                                            </p:txEl>
                                          </p:spTgt>
                                        </p:tgtEl>
                                        <p:attrNameLst>
                                          <p:attrName>style.visibility</p:attrName>
                                        </p:attrNameLst>
                                      </p:cBhvr>
                                      <p:to>
                                        <p:strVal val="visible"/>
                                      </p:to>
                                    </p:set>
                                    <p:animEffect transition="in" filter="blinds(horizontal)">
                                      <p:cBhvr>
                                        <p:cTn id="27" dur="500"/>
                                        <p:tgtEl>
                                          <p:spTgt spid="174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7412">
                                            <p:txEl>
                                              <p:pRg st="5" end="5"/>
                                            </p:txEl>
                                          </p:spTgt>
                                        </p:tgtEl>
                                        <p:attrNameLst>
                                          <p:attrName>style.visibility</p:attrName>
                                        </p:attrNameLst>
                                      </p:cBhvr>
                                      <p:to>
                                        <p:strVal val="visible"/>
                                      </p:to>
                                    </p:set>
                                    <p:animEffect transition="in" filter="blinds(horizontal)">
                                      <p:cBhvr>
                                        <p:cTn id="32" dur="500"/>
                                        <p:tgtEl>
                                          <p:spTgt spid="174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7412">
                                            <p:txEl>
                                              <p:pRg st="6" end="6"/>
                                            </p:txEl>
                                          </p:spTgt>
                                        </p:tgtEl>
                                        <p:attrNameLst>
                                          <p:attrName>style.visibility</p:attrName>
                                        </p:attrNameLst>
                                      </p:cBhvr>
                                      <p:to>
                                        <p:strVal val="visible"/>
                                      </p:to>
                                    </p:set>
                                    <p:animEffect transition="in" filter="blinds(horizontal)">
                                      <p:cBhvr>
                                        <p:cTn id="37" dur="500"/>
                                        <p:tgtEl>
                                          <p:spTgt spid="174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7412">
                                            <p:txEl>
                                              <p:pRg st="7" end="7"/>
                                            </p:txEl>
                                          </p:spTgt>
                                        </p:tgtEl>
                                        <p:attrNameLst>
                                          <p:attrName>style.visibility</p:attrName>
                                        </p:attrNameLst>
                                      </p:cBhvr>
                                      <p:to>
                                        <p:strVal val="visible"/>
                                      </p:to>
                                    </p:set>
                                    <p:animEffect transition="in" filter="blinds(horizontal)">
                                      <p:cBhvr>
                                        <p:cTn id="42" dur="500"/>
                                        <p:tgtEl>
                                          <p:spTgt spid="174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7412">
                                            <p:txEl>
                                              <p:pRg st="8" end="8"/>
                                            </p:txEl>
                                          </p:spTgt>
                                        </p:tgtEl>
                                        <p:attrNameLst>
                                          <p:attrName>style.visibility</p:attrName>
                                        </p:attrNameLst>
                                      </p:cBhvr>
                                      <p:to>
                                        <p:strVal val="visible"/>
                                      </p:to>
                                    </p:set>
                                    <p:animEffect transition="in" filter="blinds(horizontal)">
                                      <p:cBhvr>
                                        <p:cTn id="47" dur="500"/>
                                        <p:tgtEl>
                                          <p:spTgt spid="174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7412">
                                            <p:txEl>
                                              <p:pRg st="9" end="9"/>
                                            </p:txEl>
                                          </p:spTgt>
                                        </p:tgtEl>
                                        <p:attrNameLst>
                                          <p:attrName>style.visibility</p:attrName>
                                        </p:attrNameLst>
                                      </p:cBhvr>
                                      <p:to>
                                        <p:strVal val="visible"/>
                                      </p:to>
                                    </p:set>
                                    <p:animEffect transition="in" filter="blinds(horizontal)">
                                      <p:cBhvr>
                                        <p:cTn id="52" dur="500"/>
                                        <p:tgtEl>
                                          <p:spTgt spid="1741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17412">
                                            <p:txEl>
                                              <p:pRg st="10" end="10"/>
                                            </p:txEl>
                                          </p:spTgt>
                                        </p:tgtEl>
                                        <p:attrNameLst>
                                          <p:attrName>style.visibility</p:attrName>
                                        </p:attrNameLst>
                                      </p:cBhvr>
                                      <p:to>
                                        <p:strVal val="visible"/>
                                      </p:to>
                                    </p:set>
                                    <p:animEffect transition="in" filter="blinds(horizontal)">
                                      <p:cBhvr>
                                        <p:cTn id="57" dur="500"/>
                                        <p:tgtEl>
                                          <p:spTgt spid="1741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Psychoanalysis</a:t>
            </a:r>
          </a:p>
        </p:txBody>
      </p:sp>
      <p:sp>
        <p:nvSpPr>
          <p:cNvPr id="24580" name="Rectangle 4"/>
          <p:cNvSpPr>
            <a:spLocks noGrp="1" noChangeArrowheads="1"/>
          </p:cNvSpPr>
          <p:nvPr>
            <p:ph type="body" sz="half" idx="4294967295"/>
          </p:nvPr>
        </p:nvSpPr>
        <p:spPr>
          <a:xfrm>
            <a:off x="457200" y="1600200"/>
            <a:ext cx="4038600" cy="4525963"/>
          </a:xfrm>
        </p:spPr>
        <p:txBody>
          <a:bodyPr/>
          <a:lstStyle/>
          <a:p>
            <a:pPr>
              <a:lnSpc>
                <a:spcPct val="80000"/>
              </a:lnSpc>
            </a:pPr>
            <a:r>
              <a:rPr lang="en-US" sz="1600"/>
              <a:t>Sigmund Freud</a:t>
            </a:r>
          </a:p>
          <a:p>
            <a:pPr lvl="1">
              <a:lnSpc>
                <a:spcPct val="80000"/>
              </a:lnSpc>
            </a:pPr>
            <a:r>
              <a:rPr lang="en-US" sz="1400"/>
              <a:t>Physician, neurological researcher</a:t>
            </a:r>
          </a:p>
          <a:p>
            <a:pPr>
              <a:lnSpc>
                <a:spcPct val="80000"/>
              </a:lnSpc>
            </a:pPr>
            <a:r>
              <a:rPr lang="en-US" sz="1600"/>
              <a:t>The Unconscious Mind</a:t>
            </a:r>
          </a:p>
          <a:p>
            <a:pPr lvl="1">
              <a:lnSpc>
                <a:spcPct val="80000"/>
              </a:lnSpc>
            </a:pPr>
            <a:r>
              <a:rPr lang="en-US" sz="1400"/>
              <a:t>Unconscious mental forces were responsible for human nature and behaviour</a:t>
            </a:r>
            <a:endParaRPr lang="en-US" sz="1600"/>
          </a:p>
          <a:p>
            <a:pPr>
              <a:lnSpc>
                <a:spcPct val="80000"/>
              </a:lnSpc>
            </a:pPr>
            <a:r>
              <a:rPr lang="en-US" sz="1600"/>
              <a:t>Developed </a:t>
            </a:r>
            <a:r>
              <a:rPr lang="en-US" sz="1600" b="1"/>
              <a:t>Psychoanalysis</a:t>
            </a:r>
          </a:p>
          <a:p>
            <a:pPr lvl="1">
              <a:lnSpc>
                <a:spcPct val="80000"/>
              </a:lnSpc>
            </a:pPr>
            <a:r>
              <a:rPr lang="en-US" sz="1400"/>
              <a:t>Theory of personality (human behaviour) &amp; treatment of psychological disorders (therapy)</a:t>
            </a:r>
          </a:p>
          <a:p>
            <a:pPr>
              <a:lnSpc>
                <a:spcPct val="80000"/>
              </a:lnSpc>
            </a:pPr>
            <a:r>
              <a:rPr lang="en-US" sz="1600"/>
              <a:t>Personality Theory</a:t>
            </a:r>
          </a:p>
          <a:p>
            <a:pPr lvl="1">
              <a:lnSpc>
                <a:spcPct val="80000"/>
              </a:lnSpc>
            </a:pPr>
            <a:r>
              <a:rPr lang="en-US" sz="1400"/>
              <a:t>Mind (psyche): Ice-berg analogy</a:t>
            </a:r>
          </a:p>
          <a:p>
            <a:pPr lvl="1">
              <a:lnSpc>
                <a:spcPct val="80000"/>
              </a:lnSpc>
            </a:pPr>
            <a:r>
              <a:rPr lang="en-US" sz="1400"/>
              <a:t>Conscious mind is just the tip of the ice-berg</a:t>
            </a:r>
          </a:p>
          <a:p>
            <a:pPr lvl="1">
              <a:lnSpc>
                <a:spcPct val="80000"/>
              </a:lnSpc>
            </a:pPr>
            <a:r>
              <a:rPr lang="en-US" sz="1400"/>
              <a:t>But unconscious impulses, thoughts, wishes, memories have larger impact</a:t>
            </a:r>
          </a:p>
          <a:p>
            <a:pPr lvl="2">
              <a:lnSpc>
                <a:spcPct val="80000"/>
              </a:lnSpc>
            </a:pPr>
            <a:r>
              <a:rPr lang="en-US" sz="1200"/>
              <a:t>Sexual and aggressive drives and repressed traumatic memories</a:t>
            </a:r>
            <a:endParaRPr lang="en-US" sz="1200">
              <a:solidFill>
                <a:srgbClr val="660066"/>
              </a:solidFill>
            </a:endParaRPr>
          </a:p>
          <a:p>
            <a:pPr lvl="1">
              <a:lnSpc>
                <a:spcPct val="80000"/>
              </a:lnSpc>
            </a:pPr>
            <a:r>
              <a:rPr lang="en-US" sz="1400"/>
              <a:t>No free will </a:t>
            </a:r>
          </a:p>
          <a:p>
            <a:pPr>
              <a:lnSpc>
                <a:spcPct val="80000"/>
              </a:lnSpc>
            </a:pPr>
            <a:r>
              <a:rPr lang="en-US" sz="1600"/>
              <a:t>Therapy</a:t>
            </a:r>
          </a:p>
        </p:txBody>
      </p:sp>
      <p:pic>
        <p:nvPicPr>
          <p:cNvPr id="22531" name="Picture 12" descr="Freud-Couch"/>
          <p:cNvPicPr>
            <a:picLocks noGrp="1" noChangeAspect="1" noChangeArrowheads="1"/>
          </p:cNvPicPr>
          <p:nvPr>
            <p:ph sz="quarter" idx="4294967295"/>
          </p:nvPr>
        </p:nvPicPr>
        <p:blipFill>
          <a:blip r:embed="rId3"/>
          <a:srcRect/>
          <a:stretch>
            <a:fillRect/>
          </a:stretch>
        </p:blipFill>
        <p:spPr>
          <a:xfrm>
            <a:off x="6705600" y="4191000"/>
            <a:ext cx="2044700" cy="1981200"/>
          </a:xfrm>
        </p:spPr>
      </p:pic>
      <p:pic>
        <p:nvPicPr>
          <p:cNvPr id="22532" name="Picture 14" descr="Freudcouch"/>
          <p:cNvPicPr>
            <a:picLocks noGrp="1" noChangeAspect="1" noChangeArrowheads="1"/>
          </p:cNvPicPr>
          <p:nvPr>
            <p:ph sz="quarter" idx="4294967295"/>
          </p:nvPr>
        </p:nvPicPr>
        <p:blipFill>
          <a:blip r:embed="rId4"/>
          <a:srcRect/>
          <a:stretch>
            <a:fillRect/>
          </a:stretch>
        </p:blipFill>
        <p:spPr>
          <a:xfrm>
            <a:off x="4572000" y="4953000"/>
            <a:ext cx="1905000" cy="1181100"/>
          </a:xfrm>
        </p:spPr>
      </p:pic>
      <p:pic>
        <p:nvPicPr>
          <p:cNvPr id="22533" name="Picture 15" descr="freud"/>
          <p:cNvPicPr>
            <a:picLocks noChangeAspect="1" noChangeArrowheads="1"/>
          </p:cNvPicPr>
          <p:nvPr/>
        </p:nvPicPr>
        <p:blipFill>
          <a:blip r:embed="rId5"/>
          <a:srcRect/>
          <a:stretch>
            <a:fillRect/>
          </a:stretch>
        </p:blipFill>
        <p:spPr bwMode="auto">
          <a:xfrm>
            <a:off x="4419600" y="3657600"/>
            <a:ext cx="1320800" cy="1219200"/>
          </a:xfrm>
          <a:prstGeom prst="rect">
            <a:avLst/>
          </a:prstGeom>
          <a:noFill/>
          <a:ln w="9525">
            <a:noFill/>
            <a:miter lim="800000"/>
            <a:headEnd/>
            <a:tailEnd/>
          </a:ln>
        </p:spPr>
      </p:pic>
      <p:pic>
        <p:nvPicPr>
          <p:cNvPr id="22534" name="Picture 16" descr="Myers9e_fig_13_01"/>
          <p:cNvPicPr>
            <a:picLocks noChangeAspect="1" noChangeArrowheads="1"/>
          </p:cNvPicPr>
          <p:nvPr/>
        </p:nvPicPr>
        <p:blipFill>
          <a:blip r:embed="rId6"/>
          <a:srcRect/>
          <a:stretch>
            <a:fillRect/>
          </a:stretch>
        </p:blipFill>
        <p:spPr bwMode="auto">
          <a:xfrm>
            <a:off x="5838825" y="1752600"/>
            <a:ext cx="3135313" cy="2362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animEffect transition="in" filter="blinds(horizontal)">
                                      <p:cBhvr>
                                        <p:cTn id="7" dur="500"/>
                                        <p:tgtEl>
                                          <p:spTgt spid="245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4580">
                                            <p:txEl>
                                              <p:pRg st="1" end="1"/>
                                            </p:txEl>
                                          </p:spTgt>
                                        </p:tgtEl>
                                        <p:attrNameLst>
                                          <p:attrName>style.visibility</p:attrName>
                                        </p:attrNameLst>
                                      </p:cBhvr>
                                      <p:to>
                                        <p:strVal val="visible"/>
                                      </p:to>
                                    </p:set>
                                    <p:animEffect transition="in" filter="blinds(horizontal)">
                                      <p:cBhvr>
                                        <p:cTn id="12" dur="500"/>
                                        <p:tgtEl>
                                          <p:spTgt spid="2458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4580">
                                            <p:txEl>
                                              <p:pRg st="2" end="2"/>
                                            </p:txEl>
                                          </p:spTgt>
                                        </p:tgtEl>
                                        <p:attrNameLst>
                                          <p:attrName>style.visibility</p:attrName>
                                        </p:attrNameLst>
                                      </p:cBhvr>
                                      <p:to>
                                        <p:strVal val="visible"/>
                                      </p:to>
                                    </p:set>
                                    <p:animEffect transition="in" filter="blinds(horizontal)">
                                      <p:cBhvr>
                                        <p:cTn id="17" dur="500"/>
                                        <p:tgtEl>
                                          <p:spTgt spid="24580">
                                            <p:txEl>
                                              <p:pRg st="2" end="2"/>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24580">
                                            <p:txEl>
                                              <p:pRg st="3" end="3"/>
                                            </p:txEl>
                                          </p:spTgt>
                                        </p:tgtEl>
                                        <p:attrNameLst>
                                          <p:attrName>style.visibility</p:attrName>
                                        </p:attrNameLst>
                                      </p:cBhvr>
                                      <p:to>
                                        <p:strVal val="visible"/>
                                      </p:to>
                                    </p:set>
                                    <p:animEffect transition="in" filter="blinds(horizontal)">
                                      <p:cBhvr>
                                        <p:cTn id="20" dur="500"/>
                                        <p:tgtEl>
                                          <p:spTgt spid="24580">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4580">
                                            <p:txEl>
                                              <p:pRg st="4" end="4"/>
                                            </p:txEl>
                                          </p:spTgt>
                                        </p:tgtEl>
                                        <p:attrNameLst>
                                          <p:attrName>style.visibility</p:attrName>
                                        </p:attrNameLst>
                                      </p:cBhvr>
                                      <p:to>
                                        <p:strVal val="visible"/>
                                      </p:to>
                                    </p:set>
                                    <p:animEffect transition="in" filter="blinds(horizontal)">
                                      <p:cBhvr>
                                        <p:cTn id="25" dur="500"/>
                                        <p:tgtEl>
                                          <p:spTgt spid="24580">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24580">
                                            <p:txEl>
                                              <p:pRg st="5" end="5"/>
                                            </p:txEl>
                                          </p:spTgt>
                                        </p:tgtEl>
                                        <p:attrNameLst>
                                          <p:attrName>style.visibility</p:attrName>
                                        </p:attrNameLst>
                                      </p:cBhvr>
                                      <p:to>
                                        <p:strVal val="visible"/>
                                      </p:to>
                                    </p:set>
                                    <p:animEffect transition="in" filter="blinds(horizontal)">
                                      <p:cBhvr>
                                        <p:cTn id="30" dur="500"/>
                                        <p:tgtEl>
                                          <p:spTgt spid="24580">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24580">
                                            <p:txEl>
                                              <p:pRg st="6" end="6"/>
                                            </p:txEl>
                                          </p:spTgt>
                                        </p:tgtEl>
                                        <p:attrNameLst>
                                          <p:attrName>style.visibility</p:attrName>
                                        </p:attrNameLst>
                                      </p:cBhvr>
                                      <p:to>
                                        <p:strVal val="visible"/>
                                      </p:to>
                                    </p:set>
                                    <p:animEffect transition="in" filter="blinds(horizontal)">
                                      <p:cBhvr>
                                        <p:cTn id="35" dur="500"/>
                                        <p:tgtEl>
                                          <p:spTgt spid="24580">
                                            <p:txEl>
                                              <p:pRg st="6" end="6"/>
                                            </p:txEl>
                                          </p:spTgt>
                                        </p:tgtEl>
                                      </p:cBhvr>
                                    </p:animEffect>
                                  </p:childTnLst>
                                </p:cTn>
                              </p:par>
                              <p:par>
                                <p:cTn id="36" presetID="3" presetClass="entr" presetSubtype="10" fill="hold" nodeType="withEffect">
                                  <p:stCondLst>
                                    <p:cond delay="0"/>
                                  </p:stCondLst>
                                  <p:childTnLst>
                                    <p:set>
                                      <p:cBhvr>
                                        <p:cTn id="37" dur="1" fill="hold">
                                          <p:stCondLst>
                                            <p:cond delay="0"/>
                                          </p:stCondLst>
                                        </p:cTn>
                                        <p:tgtEl>
                                          <p:spTgt spid="24580">
                                            <p:txEl>
                                              <p:pRg st="7" end="7"/>
                                            </p:txEl>
                                          </p:spTgt>
                                        </p:tgtEl>
                                        <p:attrNameLst>
                                          <p:attrName>style.visibility</p:attrName>
                                        </p:attrNameLst>
                                      </p:cBhvr>
                                      <p:to>
                                        <p:strVal val="visible"/>
                                      </p:to>
                                    </p:set>
                                    <p:animEffect transition="in" filter="blinds(horizontal)">
                                      <p:cBhvr>
                                        <p:cTn id="38" dur="500"/>
                                        <p:tgtEl>
                                          <p:spTgt spid="24580">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24580">
                                            <p:txEl>
                                              <p:pRg st="8" end="8"/>
                                            </p:txEl>
                                          </p:spTgt>
                                        </p:tgtEl>
                                        <p:attrNameLst>
                                          <p:attrName>style.visibility</p:attrName>
                                        </p:attrNameLst>
                                      </p:cBhvr>
                                      <p:to>
                                        <p:strVal val="visible"/>
                                      </p:to>
                                    </p:set>
                                    <p:animEffect transition="in" filter="blinds(horizontal)">
                                      <p:cBhvr>
                                        <p:cTn id="43" dur="500"/>
                                        <p:tgtEl>
                                          <p:spTgt spid="24580">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24580">
                                            <p:txEl>
                                              <p:pRg st="9" end="9"/>
                                            </p:txEl>
                                          </p:spTgt>
                                        </p:tgtEl>
                                        <p:attrNameLst>
                                          <p:attrName>style.visibility</p:attrName>
                                        </p:attrNameLst>
                                      </p:cBhvr>
                                      <p:to>
                                        <p:strVal val="visible"/>
                                      </p:to>
                                    </p:set>
                                    <p:animEffect transition="in" filter="blinds(horizontal)">
                                      <p:cBhvr>
                                        <p:cTn id="48" dur="500"/>
                                        <p:tgtEl>
                                          <p:spTgt spid="24580">
                                            <p:txEl>
                                              <p:pRg st="9" end="9"/>
                                            </p:txEl>
                                          </p:spTgt>
                                        </p:tgtEl>
                                      </p:cBhvr>
                                    </p:animEffect>
                                  </p:childTnLst>
                                </p:cTn>
                              </p:par>
                              <p:par>
                                <p:cTn id="49" presetID="3" presetClass="entr" presetSubtype="10" fill="hold" nodeType="withEffect">
                                  <p:stCondLst>
                                    <p:cond delay="0"/>
                                  </p:stCondLst>
                                  <p:childTnLst>
                                    <p:set>
                                      <p:cBhvr>
                                        <p:cTn id="50" dur="1" fill="hold">
                                          <p:stCondLst>
                                            <p:cond delay="0"/>
                                          </p:stCondLst>
                                        </p:cTn>
                                        <p:tgtEl>
                                          <p:spTgt spid="24580">
                                            <p:txEl>
                                              <p:pRg st="10" end="10"/>
                                            </p:txEl>
                                          </p:spTgt>
                                        </p:tgtEl>
                                        <p:attrNameLst>
                                          <p:attrName>style.visibility</p:attrName>
                                        </p:attrNameLst>
                                      </p:cBhvr>
                                      <p:to>
                                        <p:strVal val="visible"/>
                                      </p:to>
                                    </p:set>
                                    <p:animEffect transition="in" filter="blinds(horizontal)">
                                      <p:cBhvr>
                                        <p:cTn id="51" dur="500"/>
                                        <p:tgtEl>
                                          <p:spTgt spid="24580">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24580">
                                            <p:txEl>
                                              <p:pRg st="11" end="11"/>
                                            </p:txEl>
                                          </p:spTgt>
                                        </p:tgtEl>
                                        <p:attrNameLst>
                                          <p:attrName>style.visibility</p:attrName>
                                        </p:attrNameLst>
                                      </p:cBhvr>
                                      <p:to>
                                        <p:strVal val="visible"/>
                                      </p:to>
                                    </p:set>
                                    <p:animEffect transition="in" filter="blinds(horizontal)">
                                      <p:cBhvr>
                                        <p:cTn id="56" dur="500"/>
                                        <p:tgtEl>
                                          <p:spTgt spid="24580">
                                            <p:txEl>
                                              <p:pRg st="11" end="11"/>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24580">
                                            <p:txEl>
                                              <p:pRg st="12" end="12"/>
                                            </p:txEl>
                                          </p:spTgt>
                                        </p:tgtEl>
                                        <p:attrNameLst>
                                          <p:attrName>style.visibility</p:attrName>
                                        </p:attrNameLst>
                                      </p:cBhvr>
                                      <p:to>
                                        <p:strVal val="visible"/>
                                      </p:to>
                                    </p:set>
                                    <p:animEffect transition="in" filter="blinds(horizontal)">
                                      <p:cBhvr>
                                        <p:cTn id="61" dur="500"/>
                                        <p:tgtEl>
                                          <p:spTgt spid="24580">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Behaviorism</a:t>
            </a:r>
          </a:p>
        </p:txBody>
      </p:sp>
      <p:sp>
        <p:nvSpPr>
          <p:cNvPr id="20484" name="Rectangle 4"/>
          <p:cNvSpPr>
            <a:spLocks noGrp="1" noChangeArrowheads="1"/>
          </p:cNvSpPr>
          <p:nvPr>
            <p:ph type="body" sz="half" idx="4294967295"/>
          </p:nvPr>
        </p:nvSpPr>
        <p:spPr>
          <a:xfrm>
            <a:off x="457200" y="1371600"/>
            <a:ext cx="4038600" cy="5181600"/>
          </a:xfrm>
        </p:spPr>
        <p:txBody>
          <a:bodyPr/>
          <a:lstStyle/>
          <a:p>
            <a:pPr>
              <a:lnSpc>
                <a:spcPct val="60000"/>
              </a:lnSpc>
            </a:pPr>
            <a:r>
              <a:rPr lang="en-US" sz="2000"/>
              <a:t>John B. Watson</a:t>
            </a:r>
          </a:p>
          <a:p>
            <a:pPr lvl="1">
              <a:lnSpc>
                <a:spcPct val="60000"/>
              </a:lnSpc>
            </a:pPr>
            <a:r>
              <a:rPr lang="en-US" sz="1700"/>
              <a:t>Objected to structuralism &amp; functionalism</a:t>
            </a:r>
          </a:p>
          <a:p>
            <a:pPr lvl="1">
              <a:lnSpc>
                <a:spcPct val="60000"/>
              </a:lnSpc>
            </a:pPr>
            <a:r>
              <a:rPr lang="en-US" sz="1700"/>
              <a:t>Introspection is NOT science</a:t>
            </a:r>
          </a:p>
          <a:p>
            <a:pPr lvl="1">
              <a:lnSpc>
                <a:spcPct val="60000"/>
              </a:lnSpc>
            </a:pPr>
            <a:r>
              <a:rPr lang="en-US" sz="1700"/>
              <a:t>Consciousness, perceptions, thoughts, mental processes</a:t>
            </a:r>
          </a:p>
          <a:p>
            <a:pPr lvl="2">
              <a:lnSpc>
                <a:spcPct val="60000"/>
              </a:lnSpc>
            </a:pPr>
            <a:r>
              <a:rPr lang="en-US" sz="1500"/>
              <a:t>Subjective, private experiences</a:t>
            </a:r>
          </a:p>
          <a:p>
            <a:pPr lvl="2">
              <a:lnSpc>
                <a:spcPct val="60000"/>
              </a:lnSpc>
            </a:pPr>
            <a:r>
              <a:rPr lang="en-US" sz="1500"/>
              <a:t>Not appropriate for science</a:t>
            </a:r>
          </a:p>
          <a:p>
            <a:pPr>
              <a:lnSpc>
                <a:spcPct val="60000"/>
              </a:lnSpc>
            </a:pPr>
            <a:r>
              <a:rPr lang="en-US" sz="2000"/>
              <a:t>Psychology must focus on </a:t>
            </a:r>
            <a:r>
              <a:rPr lang="en-US" sz="2000" i="1"/>
              <a:t>independently</a:t>
            </a:r>
            <a:r>
              <a:rPr lang="en-US" sz="2000"/>
              <a:t> </a:t>
            </a:r>
            <a:r>
              <a:rPr lang="en-US" sz="2000" i="1"/>
              <a:t>observable</a:t>
            </a:r>
            <a:r>
              <a:rPr lang="en-US" sz="2000"/>
              <a:t> </a:t>
            </a:r>
            <a:r>
              <a:rPr lang="en-US" sz="2000" u="sng"/>
              <a:t>behaviour</a:t>
            </a:r>
          </a:p>
          <a:p>
            <a:pPr lvl="1">
              <a:lnSpc>
                <a:spcPct val="60000"/>
              </a:lnSpc>
            </a:pPr>
            <a:r>
              <a:rPr lang="en-US" sz="1700"/>
              <a:t>Should study the factors that influenced learning and behaviour</a:t>
            </a:r>
          </a:p>
          <a:p>
            <a:pPr lvl="1">
              <a:lnSpc>
                <a:spcPct val="60000"/>
              </a:lnSpc>
            </a:pPr>
            <a:r>
              <a:rPr lang="en-US" sz="1700"/>
              <a:t>Goal is to predict and influence </a:t>
            </a:r>
            <a:r>
              <a:rPr lang="en-US" sz="1700" i="1"/>
              <a:t>behaviour</a:t>
            </a:r>
            <a:endParaRPr lang="en-US" sz="1700"/>
          </a:p>
          <a:p>
            <a:pPr>
              <a:lnSpc>
                <a:spcPct val="60000"/>
              </a:lnSpc>
            </a:pPr>
            <a:r>
              <a:rPr lang="en-US" sz="2000"/>
              <a:t>Promoted the idea that behaviour is primarily determined by environmental factors</a:t>
            </a:r>
          </a:p>
          <a:p>
            <a:pPr lvl="1">
              <a:lnSpc>
                <a:spcPct val="60000"/>
              </a:lnSpc>
            </a:pPr>
            <a:r>
              <a:rPr lang="en-US" sz="1700"/>
              <a:t>Ignore motivation, drives, thoughts (mentalistic concepts)</a:t>
            </a:r>
          </a:p>
          <a:p>
            <a:pPr>
              <a:lnSpc>
                <a:spcPct val="60000"/>
              </a:lnSpc>
            </a:pPr>
            <a:r>
              <a:rPr lang="en-US" sz="2000"/>
              <a:t>B.F. Skinner</a:t>
            </a:r>
          </a:p>
          <a:p>
            <a:pPr lvl="1">
              <a:lnSpc>
                <a:spcPct val="60000"/>
              </a:lnSpc>
            </a:pPr>
            <a:r>
              <a:rPr lang="en-US" sz="1700"/>
              <a:t>Consequences of behaviour</a:t>
            </a:r>
          </a:p>
          <a:p>
            <a:pPr lvl="2">
              <a:lnSpc>
                <a:spcPct val="60000"/>
              </a:lnSpc>
            </a:pPr>
            <a:r>
              <a:rPr lang="en-US" sz="1500"/>
              <a:t>Operant conditioning</a:t>
            </a:r>
          </a:p>
          <a:p>
            <a:pPr lvl="2">
              <a:lnSpc>
                <a:spcPct val="60000"/>
              </a:lnSpc>
            </a:pPr>
            <a:r>
              <a:rPr lang="en-US" sz="1500"/>
              <a:t>Reinforcement and punishment</a:t>
            </a:r>
          </a:p>
        </p:txBody>
      </p:sp>
      <p:pic>
        <p:nvPicPr>
          <p:cNvPr id="23555" name="Picture 8" descr="watson"/>
          <p:cNvPicPr>
            <a:picLocks noGrp="1" noChangeAspect="1" noChangeArrowheads="1"/>
          </p:cNvPicPr>
          <p:nvPr>
            <p:ph sz="quarter" idx="4294967295"/>
          </p:nvPr>
        </p:nvPicPr>
        <p:blipFill>
          <a:blip r:embed="rId3"/>
          <a:srcRect/>
          <a:stretch>
            <a:fillRect/>
          </a:stretch>
        </p:blipFill>
        <p:spPr>
          <a:xfrm>
            <a:off x="4572000" y="1676400"/>
            <a:ext cx="1722438" cy="2328863"/>
          </a:xfrm>
        </p:spPr>
      </p:pic>
      <p:pic>
        <p:nvPicPr>
          <p:cNvPr id="23556" name="Picture 2" descr="http://www.famouspsychologists.org/psychologists/b-f-skinner.jpg"/>
          <p:cNvPicPr>
            <a:picLocks noChangeAspect="1" noChangeArrowheads="1"/>
          </p:cNvPicPr>
          <p:nvPr/>
        </p:nvPicPr>
        <p:blipFill>
          <a:blip r:embed="rId4"/>
          <a:srcRect/>
          <a:stretch>
            <a:fillRect/>
          </a:stretch>
        </p:blipFill>
        <p:spPr bwMode="auto">
          <a:xfrm>
            <a:off x="6400800" y="2438400"/>
            <a:ext cx="2600325" cy="1590675"/>
          </a:xfrm>
          <a:prstGeom prst="rect">
            <a:avLst/>
          </a:prstGeom>
          <a:noFill/>
          <a:ln w="9525">
            <a:noFill/>
            <a:miter lim="800000"/>
            <a:headEnd/>
            <a:tailEnd/>
          </a:ln>
        </p:spPr>
      </p:pic>
      <p:pic>
        <p:nvPicPr>
          <p:cNvPr id="23557" name="Picture 8" descr="abc"/>
          <p:cNvPicPr>
            <a:picLocks noChangeAspect="1" noChangeArrowheads="1"/>
          </p:cNvPicPr>
          <p:nvPr/>
        </p:nvPicPr>
        <p:blipFill>
          <a:blip r:embed="rId5"/>
          <a:srcRect/>
          <a:stretch>
            <a:fillRect/>
          </a:stretch>
        </p:blipFill>
        <p:spPr bwMode="auto">
          <a:xfrm>
            <a:off x="5257800" y="4114800"/>
            <a:ext cx="3048000" cy="2460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linds(horizontal)">
                                      <p:cBhvr>
                                        <p:cTn id="7" dur="500"/>
                                        <p:tgtEl>
                                          <p:spTgt spid="2048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484">
                                            <p:txEl>
                                              <p:pRg st="1" end="1"/>
                                            </p:txEl>
                                          </p:spTgt>
                                        </p:tgtEl>
                                        <p:attrNameLst>
                                          <p:attrName>style.visibility</p:attrName>
                                        </p:attrNameLst>
                                      </p:cBhvr>
                                      <p:to>
                                        <p:strVal val="visible"/>
                                      </p:to>
                                    </p:set>
                                    <p:animEffect transition="in" filter="blinds(horizontal)">
                                      <p:cBhvr>
                                        <p:cTn id="12" dur="500"/>
                                        <p:tgtEl>
                                          <p:spTgt spid="20484">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0484">
                                            <p:txEl>
                                              <p:pRg st="2" end="2"/>
                                            </p:txEl>
                                          </p:spTgt>
                                        </p:tgtEl>
                                        <p:attrNameLst>
                                          <p:attrName>style.visibility</p:attrName>
                                        </p:attrNameLst>
                                      </p:cBhvr>
                                      <p:to>
                                        <p:strVal val="visible"/>
                                      </p:to>
                                    </p:set>
                                    <p:animEffect transition="in" filter="blinds(horizontal)">
                                      <p:cBhvr>
                                        <p:cTn id="15" dur="500"/>
                                        <p:tgtEl>
                                          <p:spTgt spid="20484">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20484">
                                            <p:txEl>
                                              <p:pRg st="3" end="3"/>
                                            </p:txEl>
                                          </p:spTgt>
                                        </p:tgtEl>
                                        <p:attrNameLst>
                                          <p:attrName>style.visibility</p:attrName>
                                        </p:attrNameLst>
                                      </p:cBhvr>
                                      <p:to>
                                        <p:strVal val="visible"/>
                                      </p:to>
                                    </p:set>
                                    <p:animEffect transition="in" filter="blinds(horizontal)">
                                      <p:cBhvr>
                                        <p:cTn id="18" dur="500"/>
                                        <p:tgtEl>
                                          <p:spTgt spid="20484">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20484">
                                            <p:txEl>
                                              <p:pRg st="4" end="4"/>
                                            </p:txEl>
                                          </p:spTgt>
                                        </p:tgtEl>
                                        <p:attrNameLst>
                                          <p:attrName>style.visibility</p:attrName>
                                        </p:attrNameLst>
                                      </p:cBhvr>
                                      <p:to>
                                        <p:strVal val="visible"/>
                                      </p:to>
                                    </p:set>
                                    <p:animEffect transition="in" filter="blinds(horizontal)">
                                      <p:cBhvr>
                                        <p:cTn id="21" dur="500"/>
                                        <p:tgtEl>
                                          <p:spTgt spid="20484">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20484">
                                            <p:txEl>
                                              <p:pRg st="5" end="5"/>
                                            </p:txEl>
                                          </p:spTgt>
                                        </p:tgtEl>
                                        <p:attrNameLst>
                                          <p:attrName>style.visibility</p:attrName>
                                        </p:attrNameLst>
                                      </p:cBhvr>
                                      <p:to>
                                        <p:strVal val="visible"/>
                                      </p:to>
                                    </p:set>
                                    <p:animEffect transition="in" filter="blinds(horizontal)">
                                      <p:cBhvr>
                                        <p:cTn id="24" dur="500"/>
                                        <p:tgtEl>
                                          <p:spTgt spid="20484">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0484">
                                            <p:txEl>
                                              <p:pRg st="6" end="6"/>
                                            </p:txEl>
                                          </p:spTgt>
                                        </p:tgtEl>
                                        <p:attrNameLst>
                                          <p:attrName>style.visibility</p:attrName>
                                        </p:attrNameLst>
                                      </p:cBhvr>
                                      <p:to>
                                        <p:strVal val="visible"/>
                                      </p:to>
                                    </p:set>
                                    <p:animEffect transition="in" filter="blinds(horizontal)">
                                      <p:cBhvr>
                                        <p:cTn id="29" dur="500"/>
                                        <p:tgtEl>
                                          <p:spTgt spid="20484">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20484">
                                            <p:txEl>
                                              <p:pRg st="7" end="7"/>
                                            </p:txEl>
                                          </p:spTgt>
                                        </p:tgtEl>
                                        <p:attrNameLst>
                                          <p:attrName>style.visibility</p:attrName>
                                        </p:attrNameLst>
                                      </p:cBhvr>
                                      <p:to>
                                        <p:strVal val="visible"/>
                                      </p:to>
                                    </p:set>
                                    <p:animEffect transition="in" filter="blinds(horizontal)">
                                      <p:cBhvr>
                                        <p:cTn id="34" dur="500"/>
                                        <p:tgtEl>
                                          <p:spTgt spid="20484">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20484">
                                            <p:txEl>
                                              <p:pRg st="8" end="8"/>
                                            </p:txEl>
                                          </p:spTgt>
                                        </p:tgtEl>
                                        <p:attrNameLst>
                                          <p:attrName>style.visibility</p:attrName>
                                        </p:attrNameLst>
                                      </p:cBhvr>
                                      <p:to>
                                        <p:strVal val="visible"/>
                                      </p:to>
                                    </p:set>
                                    <p:animEffect transition="in" filter="blinds(horizontal)">
                                      <p:cBhvr>
                                        <p:cTn id="39" dur="500"/>
                                        <p:tgtEl>
                                          <p:spTgt spid="20484">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20484">
                                            <p:txEl>
                                              <p:pRg st="9" end="9"/>
                                            </p:txEl>
                                          </p:spTgt>
                                        </p:tgtEl>
                                        <p:attrNameLst>
                                          <p:attrName>style.visibility</p:attrName>
                                        </p:attrNameLst>
                                      </p:cBhvr>
                                      <p:to>
                                        <p:strVal val="visible"/>
                                      </p:to>
                                    </p:set>
                                    <p:animEffect transition="in" filter="blinds(horizontal)">
                                      <p:cBhvr>
                                        <p:cTn id="44" dur="500"/>
                                        <p:tgtEl>
                                          <p:spTgt spid="20484">
                                            <p:txEl>
                                              <p:pRg st="9" end="9"/>
                                            </p:txEl>
                                          </p:spTgt>
                                        </p:tgtEl>
                                      </p:cBhvr>
                                    </p:animEffect>
                                  </p:childTnLst>
                                </p:cTn>
                              </p:par>
                              <p:par>
                                <p:cTn id="45" presetID="3" presetClass="entr" presetSubtype="10" fill="hold" nodeType="withEffect">
                                  <p:stCondLst>
                                    <p:cond delay="0"/>
                                  </p:stCondLst>
                                  <p:childTnLst>
                                    <p:set>
                                      <p:cBhvr>
                                        <p:cTn id="46" dur="1" fill="hold">
                                          <p:stCondLst>
                                            <p:cond delay="0"/>
                                          </p:stCondLst>
                                        </p:cTn>
                                        <p:tgtEl>
                                          <p:spTgt spid="20484">
                                            <p:txEl>
                                              <p:pRg st="10" end="10"/>
                                            </p:txEl>
                                          </p:spTgt>
                                        </p:tgtEl>
                                        <p:attrNameLst>
                                          <p:attrName>style.visibility</p:attrName>
                                        </p:attrNameLst>
                                      </p:cBhvr>
                                      <p:to>
                                        <p:strVal val="visible"/>
                                      </p:to>
                                    </p:set>
                                    <p:animEffect transition="in" filter="blinds(horizontal)">
                                      <p:cBhvr>
                                        <p:cTn id="47" dur="500"/>
                                        <p:tgtEl>
                                          <p:spTgt spid="20484">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20484">
                                            <p:txEl>
                                              <p:pRg st="11" end="11"/>
                                            </p:txEl>
                                          </p:spTgt>
                                        </p:tgtEl>
                                        <p:attrNameLst>
                                          <p:attrName>style.visibility</p:attrName>
                                        </p:attrNameLst>
                                      </p:cBhvr>
                                      <p:to>
                                        <p:strVal val="visible"/>
                                      </p:to>
                                    </p:set>
                                    <p:animEffect transition="in" filter="blinds(horizontal)">
                                      <p:cBhvr>
                                        <p:cTn id="52" dur="500"/>
                                        <p:tgtEl>
                                          <p:spTgt spid="20484">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20484">
                                            <p:txEl>
                                              <p:pRg st="12" end="12"/>
                                            </p:txEl>
                                          </p:spTgt>
                                        </p:tgtEl>
                                        <p:attrNameLst>
                                          <p:attrName>style.visibility</p:attrName>
                                        </p:attrNameLst>
                                      </p:cBhvr>
                                      <p:to>
                                        <p:strVal val="visible"/>
                                      </p:to>
                                    </p:set>
                                    <p:animEffect transition="in" filter="blinds(horizontal)">
                                      <p:cBhvr>
                                        <p:cTn id="57" dur="500"/>
                                        <p:tgtEl>
                                          <p:spTgt spid="20484">
                                            <p:txEl>
                                              <p:pRg st="12" end="12"/>
                                            </p:txEl>
                                          </p:spTgt>
                                        </p:tgtEl>
                                      </p:cBhvr>
                                    </p:animEffect>
                                  </p:childTnLst>
                                </p:cTn>
                              </p:par>
                              <p:par>
                                <p:cTn id="58" presetID="3" presetClass="entr" presetSubtype="10" fill="hold" nodeType="withEffect">
                                  <p:stCondLst>
                                    <p:cond delay="0"/>
                                  </p:stCondLst>
                                  <p:childTnLst>
                                    <p:set>
                                      <p:cBhvr>
                                        <p:cTn id="59" dur="1" fill="hold">
                                          <p:stCondLst>
                                            <p:cond delay="0"/>
                                          </p:stCondLst>
                                        </p:cTn>
                                        <p:tgtEl>
                                          <p:spTgt spid="20484">
                                            <p:txEl>
                                              <p:pRg st="13" end="13"/>
                                            </p:txEl>
                                          </p:spTgt>
                                        </p:tgtEl>
                                        <p:attrNameLst>
                                          <p:attrName>style.visibility</p:attrName>
                                        </p:attrNameLst>
                                      </p:cBhvr>
                                      <p:to>
                                        <p:strVal val="visible"/>
                                      </p:to>
                                    </p:set>
                                    <p:animEffect transition="in" filter="blinds(horizontal)">
                                      <p:cBhvr>
                                        <p:cTn id="60" dur="500"/>
                                        <p:tgtEl>
                                          <p:spTgt spid="20484">
                                            <p:txEl>
                                              <p:pRg st="13" end="13"/>
                                            </p:txEl>
                                          </p:spTgt>
                                        </p:tgtEl>
                                      </p:cBhvr>
                                    </p:animEffect>
                                  </p:childTnLst>
                                </p:cTn>
                              </p:par>
                              <p:par>
                                <p:cTn id="61" presetID="3" presetClass="entr" presetSubtype="10" fill="hold" nodeType="withEffect">
                                  <p:stCondLst>
                                    <p:cond delay="0"/>
                                  </p:stCondLst>
                                  <p:childTnLst>
                                    <p:set>
                                      <p:cBhvr>
                                        <p:cTn id="62" dur="1" fill="hold">
                                          <p:stCondLst>
                                            <p:cond delay="0"/>
                                          </p:stCondLst>
                                        </p:cTn>
                                        <p:tgtEl>
                                          <p:spTgt spid="20484">
                                            <p:txEl>
                                              <p:pRg st="14" end="14"/>
                                            </p:txEl>
                                          </p:spTgt>
                                        </p:tgtEl>
                                        <p:attrNameLst>
                                          <p:attrName>style.visibility</p:attrName>
                                        </p:attrNameLst>
                                      </p:cBhvr>
                                      <p:to>
                                        <p:strVal val="visible"/>
                                      </p:to>
                                    </p:set>
                                    <p:animEffect transition="in" filter="blinds(horizontal)">
                                      <p:cBhvr>
                                        <p:cTn id="63" dur="500"/>
                                        <p:tgtEl>
                                          <p:spTgt spid="20484">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Humanistic Psychology</a:t>
            </a:r>
          </a:p>
        </p:txBody>
      </p:sp>
      <p:sp>
        <p:nvSpPr>
          <p:cNvPr id="26628" name="Rectangle 4"/>
          <p:cNvSpPr>
            <a:spLocks noGrp="1" noChangeArrowheads="1"/>
          </p:cNvSpPr>
          <p:nvPr>
            <p:ph type="body" sz="half" idx="4294967295"/>
          </p:nvPr>
        </p:nvSpPr>
        <p:spPr>
          <a:xfrm>
            <a:off x="457200" y="1600200"/>
            <a:ext cx="4038600" cy="4525963"/>
          </a:xfrm>
        </p:spPr>
        <p:txBody>
          <a:bodyPr/>
          <a:lstStyle/>
          <a:p>
            <a:pPr>
              <a:lnSpc>
                <a:spcPct val="80000"/>
              </a:lnSpc>
            </a:pPr>
            <a:r>
              <a:rPr lang="en-US" sz="1800"/>
              <a:t>Abraham Maslow &amp; Carl Rogers</a:t>
            </a:r>
          </a:p>
          <a:p>
            <a:pPr>
              <a:lnSpc>
                <a:spcPct val="80000"/>
              </a:lnSpc>
            </a:pPr>
            <a:r>
              <a:rPr lang="en-US" sz="1800"/>
              <a:t>Reaction to behaviourism and psychoanalysis</a:t>
            </a:r>
          </a:p>
          <a:p>
            <a:pPr lvl="1">
              <a:lnSpc>
                <a:spcPct val="80000"/>
              </a:lnSpc>
            </a:pPr>
            <a:r>
              <a:rPr lang="en-US" sz="1500"/>
              <a:t>Reject the idea of no free will</a:t>
            </a:r>
          </a:p>
          <a:p>
            <a:pPr lvl="1">
              <a:lnSpc>
                <a:spcPct val="80000"/>
              </a:lnSpc>
            </a:pPr>
            <a:r>
              <a:rPr lang="en-US" sz="1500"/>
              <a:t>Reject the idea of unconscious forces controlling behaviour</a:t>
            </a:r>
            <a:endParaRPr lang="en-US" sz="1200"/>
          </a:p>
          <a:p>
            <a:pPr>
              <a:lnSpc>
                <a:spcPct val="80000"/>
              </a:lnSpc>
            </a:pPr>
            <a:r>
              <a:rPr lang="en-US" sz="1800" b="1"/>
              <a:t>Humanistic Psychology</a:t>
            </a:r>
          </a:p>
          <a:p>
            <a:pPr lvl="1">
              <a:lnSpc>
                <a:spcPct val="80000"/>
              </a:lnSpc>
            </a:pPr>
            <a:r>
              <a:rPr lang="en-US" sz="1600"/>
              <a:t>Emphasizes current environmental influences on our </a:t>
            </a:r>
            <a:r>
              <a:rPr lang="en-US" sz="1600" i="1"/>
              <a:t>growth potential</a:t>
            </a:r>
          </a:p>
          <a:p>
            <a:pPr lvl="2">
              <a:lnSpc>
                <a:spcPct val="80000"/>
              </a:lnSpc>
            </a:pPr>
            <a:r>
              <a:rPr lang="en-US" sz="1300"/>
              <a:t>People are innately good, driven towards personal growth</a:t>
            </a:r>
          </a:p>
          <a:p>
            <a:pPr lvl="1">
              <a:lnSpc>
                <a:spcPct val="80000"/>
              </a:lnSpc>
            </a:pPr>
            <a:r>
              <a:rPr lang="en-US" sz="1500"/>
              <a:t>People make </a:t>
            </a:r>
            <a:r>
              <a:rPr lang="en-US" sz="1500" i="1"/>
              <a:t>conscious</a:t>
            </a:r>
            <a:r>
              <a:rPr lang="en-US" sz="1500"/>
              <a:t> choices</a:t>
            </a:r>
          </a:p>
          <a:p>
            <a:pPr lvl="1">
              <a:lnSpc>
                <a:spcPct val="80000"/>
              </a:lnSpc>
            </a:pPr>
            <a:r>
              <a:rPr lang="en-US" sz="1500"/>
              <a:t>People are innately good</a:t>
            </a:r>
          </a:p>
          <a:p>
            <a:pPr lvl="2">
              <a:lnSpc>
                <a:spcPct val="80000"/>
              </a:lnSpc>
            </a:pPr>
            <a:r>
              <a:rPr lang="en-US" sz="1300"/>
              <a:t>When needs are not met, maladaptive behaviour or thinking result</a:t>
            </a:r>
          </a:p>
          <a:p>
            <a:pPr lvl="2">
              <a:lnSpc>
                <a:spcPct val="80000"/>
              </a:lnSpc>
            </a:pPr>
            <a:r>
              <a:rPr lang="en-US" sz="1400"/>
              <a:t>Highlighted need for love and acceptance</a:t>
            </a:r>
          </a:p>
          <a:p>
            <a:pPr>
              <a:lnSpc>
                <a:spcPct val="80000"/>
              </a:lnSpc>
            </a:pPr>
            <a:r>
              <a:rPr lang="en-US" sz="1800"/>
              <a:t>Theory of motivation &amp; therapy</a:t>
            </a:r>
          </a:p>
        </p:txBody>
      </p:sp>
      <p:pic>
        <p:nvPicPr>
          <p:cNvPr id="24579" name="Picture 12" descr="MyersPsy8e_fig"/>
          <p:cNvPicPr>
            <a:picLocks noGrp="1" noChangeAspect="1" noChangeArrowheads="1"/>
          </p:cNvPicPr>
          <p:nvPr>
            <p:ph sz="quarter" idx="4294967295"/>
          </p:nvPr>
        </p:nvPicPr>
        <p:blipFill>
          <a:blip r:embed="rId3"/>
          <a:srcRect/>
          <a:stretch>
            <a:fillRect/>
          </a:stretch>
        </p:blipFill>
        <p:spPr>
          <a:xfrm>
            <a:off x="5181600" y="3429000"/>
            <a:ext cx="3581400" cy="3143250"/>
          </a:xfrm>
        </p:spPr>
      </p:pic>
      <p:pic>
        <p:nvPicPr>
          <p:cNvPr id="24580" name="Picture 10" descr="Carl-Rogers_300"/>
          <p:cNvPicPr>
            <a:picLocks noChangeAspect="1" noChangeArrowheads="1"/>
          </p:cNvPicPr>
          <p:nvPr/>
        </p:nvPicPr>
        <p:blipFill>
          <a:blip r:embed="rId4"/>
          <a:srcRect/>
          <a:stretch>
            <a:fillRect/>
          </a:stretch>
        </p:blipFill>
        <p:spPr bwMode="auto">
          <a:xfrm>
            <a:off x="6858000" y="1447800"/>
            <a:ext cx="1905000" cy="1905000"/>
          </a:xfrm>
          <a:prstGeom prst="rect">
            <a:avLst/>
          </a:prstGeom>
          <a:noFill/>
          <a:ln w="9525">
            <a:noFill/>
            <a:miter lim="800000"/>
            <a:headEnd/>
            <a:tailEnd/>
          </a:ln>
        </p:spPr>
      </p:pic>
      <p:pic>
        <p:nvPicPr>
          <p:cNvPr id="24581" name="Picture 12" descr="220px-Abraham_Maslow"/>
          <p:cNvPicPr>
            <a:picLocks noChangeAspect="1" noChangeArrowheads="1"/>
          </p:cNvPicPr>
          <p:nvPr/>
        </p:nvPicPr>
        <p:blipFill>
          <a:blip r:embed="rId5"/>
          <a:srcRect/>
          <a:stretch>
            <a:fillRect/>
          </a:stretch>
        </p:blipFill>
        <p:spPr bwMode="auto">
          <a:xfrm>
            <a:off x="5235575" y="1447800"/>
            <a:ext cx="1508125" cy="1905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628">
                                            <p:txEl>
                                              <p:pRg st="0" end="0"/>
                                            </p:txEl>
                                          </p:spTgt>
                                        </p:tgtEl>
                                        <p:attrNameLst>
                                          <p:attrName>style.visibility</p:attrName>
                                        </p:attrNameLst>
                                      </p:cBhvr>
                                      <p:to>
                                        <p:strVal val="visible"/>
                                      </p:to>
                                    </p:set>
                                    <p:animEffect transition="in" filter="blinds(horizontal)">
                                      <p:cBhvr>
                                        <p:cTn id="7" dur="500"/>
                                        <p:tgtEl>
                                          <p:spTgt spid="2662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628">
                                            <p:txEl>
                                              <p:pRg st="1" end="1"/>
                                            </p:txEl>
                                          </p:spTgt>
                                        </p:tgtEl>
                                        <p:attrNameLst>
                                          <p:attrName>style.visibility</p:attrName>
                                        </p:attrNameLst>
                                      </p:cBhvr>
                                      <p:to>
                                        <p:strVal val="visible"/>
                                      </p:to>
                                    </p:set>
                                    <p:animEffect transition="in" filter="blinds(horizontal)">
                                      <p:cBhvr>
                                        <p:cTn id="12" dur="500"/>
                                        <p:tgtEl>
                                          <p:spTgt spid="2662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6628">
                                            <p:txEl>
                                              <p:pRg st="2" end="2"/>
                                            </p:txEl>
                                          </p:spTgt>
                                        </p:tgtEl>
                                        <p:attrNameLst>
                                          <p:attrName>style.visibility</p:attrName>
                                        </p:attrNameLst>
                                      </p:cBhvr>
                                      <p:to>
                                        <p:strVal val="visible"/>
                                      </p:to>
                                    </p:set>
                                    <p:animEffect transition="in" filter="blinds(horizontal)">
                                      <p:cBhvr>
                                        <p:cTn id="17" dur="500"/>
                                        <p:tgtEl>
                                          <p:spTgt spid="2662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6628">
                                            <p:txEl>
                                              <p:pRg st="3" end="3"/>
                                            </p:txEl>
                                          </p:spTgt>
                                        </p:tgtEl>
                                        <p:attrNameLst>
                                          <p:attrName>style.visibility</p:attrName>
                                        </p:attrNameLst>
                                      </p:cBhvr>
                                      <p:to>
                                        <p:strVal val="visible"/>
                                      </p:to>
                                    </p:set>
                                    <p:animEffect transition="in" filter="blinds(horizontal)">
                                      <p:cBhvr>
                                        <p:cTn id="22" dur="500"/>
                                        <p:tgtEl>
                                          <p:spTgt spid="2662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6628">
                                            <p:txEl>
                                              <p:pRg st="4" end="4"/>
                                            </p:txEl>
                                          </p:spTgt>
                                        </p:tgtEl>
                                        <p:attrNameLst>
                                          <p:attrName>style.visibility</p:attrName>
                                        </p:attrNameLst>
                                      </p:cBhvr>
                                      <p:to>
                                        <p:strVal val="visible"/>
                                      </p:to>
                                    </p:set>
                                    <p:animEffect transition="in" filter="blinds(horizontal)">
                                      <p:cBhvr>
                                        <p:cTn id="27" dur="500"/>
                                        <p:tgtEl>
                                          <p:spTgt spid="2662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6628">
                                            <p:txEl>
                                              <p:pRg st="5" end="5"/>
                                            </p:txEl>
                                          </p:spTgt>
                                        </p:tgtEl>
                                        <p:attrNameLst>
                                          <p:attrName>style.visibility</p:attrName>
                                        </p:attrNameLst>
                                      </p:cBhvr>
                                      <p:to>
                                        <p:strVal val="visible"/>
                                      </p:to>
                                    </p:set>
                                    <p:animEffect transition="in" filter="blinds(horizontal)">
                                      <p:cBhvr>
                                        <p:cTn id="32" dur="500"/>
                                        <p:tgtEl>
                                          <p:spTgt spid="2662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6628">
                                            <p:txEl>
                                              <p:pRg st="6" end="6"/>
                                            </p:txEl>
                                          </p:spTgt>
                                        </p:tgtEl>
                                        <p:attrNameLst>
                                          <p:attrName>style.visibility</p:attrName>
                                        </p:attrNameLst>
                                      </p:cBhvr>
                                      <p:to>
                                        <p:strVal val="visible"/>
                                      </p:to>
                                    </p:set>
                                    <p:animEffect transition="in" filter="blinds(horizontal)">
                                      <p:cBhvr>
                                        <p:cTn id="37" dur="500"/>
                                        <p:tgtEl>
                                          <p:spTgt spid="2662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6628">
                                            <p:txEl>
                                              <p:pRg st="7" end="7"/>
                                            </p:txEl>
                                          </p:spTgt>
                                        </p:tgtEl>
                                        <p:attrNameLst>
                                          <p:attrName>style.visibility</p:attrName>
                                        </p:attrNameLst>
                                      </p:cBhvr>
                                      <p:to>
                                        <p:strVal val="visible"/>
                                      </p:to>
                                    </p:set>
                                    <p:animEffect transition="in" filter="blinds(horizontal)">
                                      <p:cBhvr>
                                        <p:cTn id="42" dur="500"/>
                                        <p:tgtEl>
                                          <p:spTgt spid="2662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6628">
                                            <p:txEl>
                                              <p:pRg st="8" end="8"/>
                                            </p:txEl>
                                          </p:spTgt>
                                        </p:tgtEl>
                                        <p:attrNameLst>
                                          <p:attrName>style.visibility</p:attrName>
                                        </p:attrNameLst>
                                      </p:cBhvr>
                                      <p:to>
                                        <p:strVal val="visible"/>
                                      </p:to>
                                    </p:set>
                                    <p:animEffect transition="in" filter="blinds(horizontal)">
                                      <p:cBhvr>
                                        <p:cTn id="47" dur="500"/>
                                        <p:tgtEl>
                                          <p:spTgt spid="2662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26628">
                                            <p:txEl>
                                              <p:pRg st="9" end="9"/>
                                            </p:txEl>
                                          </p:spTgt>
                                        </p:tgtEl>
                                        <p:attrNameLst>
                                          <p:attrName>style.visibility</p:attrName>
                                        </p:attrNameLst>
                                      </p:cBhvr>
                                      <p:to>
                                        <p:strVal val="visible"/>
                                      </p:to>
                                    </p:set>
                                    <p:animEffect transition="in" filter="blinds(horizontal)">
                                      <p:cBhvr>
                                        <p:cTn id="52" dur="500"/>
                                        <p:tgtEl>
                                          <p:spTgt spid="26628">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26628">
                                            <p:txEl>
                                              <p:pRg st="10" end="10"/>
                                            </p:txEl>
                                          </p:spTgt>
                                        </p:tgtEl>
                                        <p:attrNameLst>
                                          <p:attrName>style.visibility</p:attrName>
                                        </p:attrNameLst>
                                      </p:cBhvr>
                                      <p:to>
                                        <p:strVal val="visible"/>
                                      </p:to>
                                    </p:set>
                                    <p:animEffect transition="in" filter="blinds(horizontal)">
                                      <p:cBhvr>
                                        <p:cTn id="57" dur="500"/>
                                        <p:tgtEl>
                                          <p:spTgt spid="26628">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26628">
                                            <p:txEl>
                                              <p:pRg st="11" end="11"/>
                                            </p:txEl>
                                          </p:spTgt>
                                        </p:tgtEl>
                                        <p:attrNameLst>
                                          <p:attrName>style.visibility</p:attrName>
                                        </p:attrNameLst>
                                      </p:cBhvr>
                                      <p:to>
                                        <p:strVal val="visible"/>
                                      </p:to>
                                    </p:set>
                                    <p:animEffect transition="in" filter="blinds(horizontal)">
                                      <p:cBhvr>
                                        <p:cTn id="62" dur="500"/>
                                        <p:tgtEl>
                                          <p:spTgt spid="2662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p:txBody>
          <a:bodyPr/>
          <a:lstStyle/>
          <a:p>
            <a:pPr>
              <a:defRPr/>
            </a:pPr>
            <a:r>
              <a:rPr lang="en-US" sz="4000">
                <a:effectLst>
                  <a:outerShdw blurRad="38100" dist="38100" dir="2700000" algn="tl">
                    <a:srgbClr val="C0C0C0"/>
                  </a:outerShdw>
                </a:effectLst>
                <a:latin typeface="+mj-lt"/>
                <a:ea typeface="+mj-ea"/>
                <a:cs typeface="+mj-cs"/>
              </a:rPr>
              <a:t>Cognitive Psychology</a:t>
            </a:r>
          </a:p>
        </p:txBody>
      </p:sp>
      <p:sp>
        <p:nvSpPr>
          <p:cNvPr id="31748" name="Rectangle 4"/>
          <p:cNvSpPr>
            <a:spLocks noGrp="1" noChangeArrowheads="1"/>
          </p:cNvSpPr>
          <p:nvPr>
            <p:ph type="body" sz="half" idx="4294967295"/>
          </p:nvPr>
        </p:nvSpPr>
        <p:spPr>
          <a:xfrm>
            <a:off x="457200" y="1676400"/>
            <a:ext cx="4038600" cy="4572000"/>
          </a:xfrm>
        </p:spPr>
        <p:txBody>
          <a:bodyPr/>
          <a:lstStyle/>
          <a:p>
            <a:pPr>
              <a:lnSpc>
                <a:spcPct val="80000"/>
              </a:lnSpc>
            </a:pPr>
            <a:r>
              <a:rPr lang="en-US" sz="1800" b="1"/>
              <a:t>Cognitive Psychology</a:t>
            </a:r>
          </a:p>
          <a:p>
            <a:pPr lvl="1">
              <a:lnSpc>
                <a:spcPct val="80000"/>
              </a:lnSpc>
            </a:pPr>
            <a:r>
              <a:rPr lang="en-US" sz="1600"/>
              <a:t>Focus on how the mind processes and retains information</a:t>
            </a:r>
          </a:p>
          <a:p>
            <a:pPr lvl="1">
              <a:lnSpc>
                <a:spcPct val="80000"/>
              </a:lnSpc>
            </a:pPr>
            <a:r>
              <a:rPr lang="en-US" sz="1600"/>
              <a:t>Sensation, perception, memory, language, reasoning, problem solving</a:t>
            </a:r>
          </a:p>
          <a:p>
            <a:pPr lvl="1">
              <a:lnSpc>
                <a:spcPct val="80000"/>
              </a:lnSpc>
            </a:pPr>
            <a:r>
              <a:rPr lang="en-US" sz="1600"/>
              <a:t>Reject notions of no free will</a:t>
            </a:r>
          </a:p>
          <a:p>
            <a:pPr lvl="2">
              <a:lnSpc>
                <a:spcPct val="80000"/>
              </a:lnSpc>
            </a:pPr>
            <a:r>
              <a:rPr lang="en-US" sz="1400"/>
              <a:t>Humans are active thinking machines</a:t>
            </a:r>
          </a:p>
          <a:p>
            <a:pPr lvl="2">
              <a:lnSpc>
                <a:spcPct val="80000"/>
              </a:lnSpc>
            </a:pPr>
            <a:r>
              <a:rPr lang="en-US" sz="1400"/>
              <a:t>Not passive reacting machines</a:t>
            </a:r>
          </a:p>
          <a:p>
            <a:pPr>
              <a:lnSpc>
                <a:spcPct val="80000"/>
              </a:lnSpc>
            </a:pPr>
            <a:r>
              <a:rPr lang="en-US" sz="1800"/>
              <a:t>Modern brain-imaging techniques allow researchers to see mental processes</a:t>
            </a:r>
          </a:p>
          <a:p>
            <a:pPr lvl="1">
              <a:lnSpc>
                <a:spcPct val="80000"/>
              </a:lnSpc>
            </a:pPr>
            <a:r>
              <a:rPr lang="en-US" sz="1600"/>
              <a:t>Thinking, remembering, solving problems, speaking, viewing images, hearing sounds</a:t>
            </a:r>
          </a:p>
          <a:p>
            <a:pPr lvl="1">
              <a:lnSpc>
                <a:spcPct val="80000"/>
              </a:lnSpc>
            </a:pPr>
            <a:r>
              <a:rPr lang="en-US" sz="1600" b="1"/>
              <a:t>Cognitive neuroscience</a:t>
            </a:r>
          </a:p>
        </p:txBody>
      </p:sp>
      <p:pic>
        <p:nvPicPr>
          <p:cNvPr id="25603" name="Picture 14" descr="thinker-statue"/>
          <p:cNvPicPr>
            <a:picLocks noChangeAspect="1" noChangeArrowheads="1"/>
          </p:cNvPicPr>
          <p:nvPr/>
        </p:nvPicPr>
        <p:blipFill>
          <a:blip r:embed="rId3"/>
          <a:srcRect/>
          <a:stretch>
            <a:fillRect/>
          </a:stretch>
        </p:blipFill>
        <p:spPr bwMode="auto">
          <a:xfrm>
            <a:off x="6910388" y="1524000"/>
            <a:ext cx="1874837" cy="2209800"/>
          </a:xfrm>
          <a:prstGeom prst="rect">
            <a:avLst/>
          </a:prstGeom>
          <a:noFill/>
          <a:ln w="9525">
            <a:noFill/>
            <a:miter lim="800000"/>
            <a:headEnd/>
            <a:tailEnd/>
          </a:ln>
        </p:spPr>
      </p:pic>
      <p:sp>
        <p:nvSpPr>
          <p:cNvPr id="25604" name="AutoShape 2" descr="data:image/jpeg;base64,/9j/4AAQSkZJRgABAQAAAQABAAD/2wCEAAkGBhQQEA8TERIREBUWGRMVFRARFRcRGRwWFhIWFBcYFhUjHSceFxskGRMXJDshLycpLiw4ISEyOzAqNScrLSkBCQoKBQUFDQUFDSkYEhgpKSkpKSkpKSkpKSkpKSkpKSkpKSkpKSkpKSkpKSkpKSkpKSkpKSkpKSkpKSkpKSkpKf/AABEIAL0BCwMBIgACEQEDEQH/xAAbAAEBAAMBAQEAAAAAAAAAAAAABQMEBgECB//EAEkQAAIBAwEEBAgKCAUDBQAAAAECAwAEERIFEyExBhQiQRYjM1FUk5TTFTJSU2Fxc5Ky0jRCcoGRtNHUBySDsbNEYmNDVYKhov/EABQBAQAAAAAAAAAAAAAAAAAAAAD/xAAUEQEAAAAAAAAAAAAAAAAAAAAA/9oADAMBAAIRAxEAPwD9xpSlApSlApSlApSlApSlApSlApSlApSlApSlApSlApSlApSlApSlApSlApSlApSlApSlApSlApSlApSlApSlApSlApShoIGxNkLJbWzu9yWaKJmPWrgZZowSfKY5mt34Aj+Vc+1XPvK96N/odn9jD/xLVGghXljDE9ujG7JmcxLi6uMBhDLNlvG8tMLDv4kfWMdvFbvLLFvLlXSQxaWurgamEEc50De5ICTL5u/6629v7AS8NoJVikjilMrxSoJFYdWniA0kEZDSq3HzVIToa1vIZLTq8WJ3lSHdlIwklpFbuuFxpbVGXyBg5x35AZpLuwUqrXpUtgqGvp1yCzKDxl5akYZ84Irx73Z4jSQ3pCMWVXN9OASuNQzve7Iz5sitS16DSLDJG8sTs62ilghAJgvJrljpyeBEuAOOONe7a6HXEslw0c4RJnkYx654h2ra2hDMY3QyFTbv2CdJD9xFBvlrITCA3T73IXc9dn16igcDTvc5KsD9NUfgCP5Vz7Vc+8qPY9D3jgaMyIWM+z5tWDytY7JGH1t1R8ftD6a6oUE34Aj+Vc+1XPvK1ZrEQ3FnoeftPIrB55pQRuJG4qzkc1B5VcqXtTy9j9pJ/LS0FSlKUClKUClKUClKUClKUClKUClKUClM0zQKUzTNApTNM0ClM0zQKGma8oJ/Rv8AQ7P7GH/iWo0vSCdZpo41SVmvOrRiVt2qJ8Frdk5VSW7Stw5nVzHDG5si7mit7eNrO41JHGhw1sRlUCnHjuWRXuRr1/B8+reb7Vm2zvNzuNfl+e67P1UEbZvSy4ae6eVYlgggZpYkZnYPDPeQyGI6Bq1Pa95HDTwzmvm26Y3Ez2waFrcPLB29EwUo4fVETLCmWGFOpcg8eWONZLZFkWRdnTB13pDg2wPjXZ5M+P45aRzg95JrDabKhiYNHsuVCCrDSbYYK5xpG/woGTwGBQS9j9LbhltV4TSzwbOK71hGm8mguppXbSmoZW2PAZBOkALxNen/ABDnOVSzMkke9MkcQnnB0XdxbKkbpCwDHqrHL6BxA85G5tTZyG3ZE2e8WFhRWZbaQBYCd0NPWAezqYDBBGeBrFZ9GoUghik2dNNu9eHPVUPjJGlcYWYAIXcnRyHCgzT9NJY2kkkgj6uk00BZZGMpMcbPqEejT+ppxqz3/RXze9LrmEQB7eIvOGeMQm4uQsaqpbXu4CxOZEAIGDknIwA1LA/9vm8pvudt5T5fl+fGtIbDt9BQbKkClg2AbYYIBA0Hf5TAZhgYwCR3mgv7IvmngikeJ4GZQWicEMp5EHIB/iAeXAcq19qeXsftJP5aWsdpdNEixx2NwiKMKqtbAAevr5eSSae1Jt5oljZ2Z5GhIwYXQcFkY5yw7qC1SlKBSlKBSlKBSlKBSlKBSlKBWttE+Jm/Yf8ACa2a1tpeRm/Yf8JoJuzejlsYYSba3JKISTEh/VH0Vs+DVr6Lb+qT+lbGy/IQfsR/gFc30s6SzW9wscLIviXlVDbTXTSOHCqg3bAoD58HnQXPBq19Ft/VJ/Sng1a+i2/qk/pUaH/EOE3KW7LpcusLYkiYrMwGV3WreMoY6denGfo7VZLLpo0yW7R2c7NNGJ0jLwqdzpjOtmL6RkyYC5ycEnFBV8GrX0W39Un9KeDVr6Lb+qT+lSW/xAgF51bGTvBAW1xZ3pxw3OreFcnTq04z9ALVoXP+IUht4ZIrSRGmW3lhWZo8PFJPBE54P2WHWE54+Op7mADpfBq19Ft/VJ/Sng1a+i2/qk/pUsdK3EkkZgaSXeJGkCFFI/ykdxJrlL6SF1kauHMAA86xS9P1AkZLW4dYot/OcxKY1WWeKRSC/adWtpOAyDjgeWQs+DVr6Lb+qT+laq7MihvbfdRRxaorjO7UJnDQYzgcatg5qbdfplr9nc/igoKdKUoFKUoNfaHkn+qtitfaHkpf2W/2NbFApSlApSlBI2nBvLm3RmkClJ2IjlkiyVaEAkowzgM3Pz1l8H4/lXPtVz7ylz+mW32Vz+O3qlQTfB+P5Vz7Vc+8p4Px/Kufarn3lex7SY3kkGBpWGKUNxzl5ZUI82MRipd50+ghkuY5FkVoUmlwGhcssKF30oshdTpBI1qmaCn4Px/Kufarn3lPB+P5Vz7Vc+8rRbpigLI0FyswaNVtise8feiRkZDvNAUiGUnUy6dDZxS06aRSJO+7mTdRyyurqoYCKaaB1xqPa1W7/Ry4+YN7wfj+Vc+1XPvKeD8fyrn2q595U246e28Uxjl1R9hpA5aJshIWnbxayGUeLRjkoAccCcjPxP0/hiEu/int3TceLn3MZYzmXQFfe7scIHJJYAY4nIIAVfB+P5Vz7Vc+8rzwfj+Vc+1XPvK+tg7djvYd7CeGpkIJViGU4IJVmU/WGIORg1RNBM6PZ3JBZm0y3KguzOdK3UqqCxJJwoA4nuqnU3YHkn+2u/5yaqVArW2l5Gb9h/wmtmsN5EXjkUYyysoz5ypFBj2X5CD9iP8AAK9+D032+wdejd5zw06tfLz5HOp9pJdJHGnV4TpVVz1g9ygfNfRWbrd16PF7QfdUHz4ORiYzK88ZLB2jjmdI2fh2mjBxxwMjgD3g8axP0Th3dsimaLcRiGN4pXjfdBVXQzA5YHdrz7xkYNZ+t3Xo8XtB91Trd16PF7QfdUHz4ORiYzK88ZLB2jjmdI2cYGpowcZOBnkD3541K2N0AiitYopWlldYYYS+9kIQpu3JgycxjexK3D5K9ygCv1u69Hi9oPuqdbuvR4vaD7qgwS9EoWBJaYPqSTfrKyyB1gW31Bx541AI5HnjNep0St1jmjVWCyw9XftsSY8zMSWJyXLXEhLZySc1m63dejxe0H3VOt3Xo8XtB91QUlGABU26/TLX7O5/FBTrd16PF7QfdVrapzcxSSwhERJV1RyGY6naLA0hAcYjPH6qC5SviKZWGVIYecHNeySBVLMQoAJLE4AAGSSe4UHpOOfCop6Tb3hZwvd92+BEUGc48sfjj9gPWtBbHaWJJgVtOcVqeG9HdLcDvQ81iPDGCwJIVOjVQAABgDgAKDm9p7MvrqGWJpLS1WRWXxQmmdcjGVlDxYI/ZrZEd/HjBsZwOGnTNan7+qX/AGq5SgiL0mEZC3cT2ZOAJHIeEk8ABOvZXPcH0E9wq3XzJGGBDAMCCCCMgg8CCO8VzksZ2YdaZay/9SLierj5yLv3I/WT9QdpcAFaDpaV4DniK8dwoJJAA5k8B/Ggn3P6ZbfZXP47eqVR7udjcQyRxSTKqTKSmheLtEVwXZQw8W3Ims/wpJ6Jcfet/fUGG/6PmSffpcXFu+hY23W5IZVdnGQ8T44u3LFTZf8ADyBt4DLcaWF0BGGjCr1pXWUjsamPjGILFiPq4VY+FJPRLj71v76nwpJ6Jcfet/fUGjt7o3vTJNEWFxiDdtvBCFMLTYKtu5ACVuZQQVYEHGBxNT7PoDm30TTzJI63KTmCQHWlxPLOUZ2TJ0mZsOAhOTyBxV74Uk9EuPvW/vqfCknolx96399QSZP8P4GY6nmZC0z7gsgTVNDJDKSQgc5WZ+bHT+rgcK1Nl9CpGM73krmRur7p1mEzpuN7pYOYY1yd+407sgjOdRY10PwpJ6Jcfet/fU+FJPRLj71v76gz7NsTCmgySTHJOuTQDx+hVVQPqAraNTvhST0S4+9b++p8JyeiXH3rf31B5sDyT/bXf85NVKp+w4WWI61KMZLh9BKkgSXEki5IJGdLDkTVCgUpSgUpSgUpSgUpSgUpSgUpSgwy2isckYb5Skq33hx/dXO3di7NBZSTPcLI0k8zSBVJgjZfFHSACGkdF5cVDg5rqK5W42/Bb7Sud/II8wWypkM3BXndzwBwBvEyeXKg1bTaDrZHaUlzM7COSV7VWjSIFVYm3wUJUoRpLZ1ZUk94rNL0muUlFqy2pncwaJVMm6Cypcv21+MWAs3AwRq1L8XjVuLYlo7i4WC2Z3GoTrGjFgy4zrxxyp554g1guuiVubeSCKGCBXKsQsETLqUggmMqVbljlkd2OFBzqdNrt0uXWO0/y8U80nakYNubu7g0Rn/uW0zqPIn4pzwzbP2tdSbQREkURar/AFpIpclYp7VRpII0kLLgZzjLZzkYtbD2FbRRSW6KkukNDOWRMnXm4ZHAUKFPWWbQAFAfgK2b6wtUCySxQKEkEiuyL2ZXZVDg44MWKjP1UHN2/TGWOFAyh3lR+rl2+POL02+hzw7I3sB4DONfmra2P0qnubjT1Zurs88W80MNO6Mi62cnSwZoyNAAKlhxbBrohsqHxQ3UXi2Lx9gdhjnLJw7JOpuI85rGmwrcTb8W8Im4+PEah8kaSdeM5IOM0EfZ9tMm8s4ZhB1eSJ0Zo98TaOSyRjLALgpJFniQEB5nNX0slBBOXYfrOdR/d3L+4Cpsq6dpQkfr204b6d1PBo/hv3/iatUClKUClKUClKUClKUClKUClKUClKUClQ9mS3U8MUu9tl1qG09Xc4yM4zv+P11tdXuvn7b2Z/f0FKlTer3Xz9t7M/v6dXuvn7b2Z/f0FKlTer3Xz9t7M/v6dXuvn7b2Z/f0FKlTer3Xz9t7M/v6dXuvn7b2Z/f0FKlTer3Xz9t7M/v6wTTXMcluGe3kEjshAieIjEMkgIbet3x8sfwoLNcXtXZDybahdJ5LdZLOZC8O6LFo7iE6e2jgArIDwAPZ5866vqrH48jH/tTxY/8Ao6v/ANVJvejSRQL1KOOKSKQzxKOyrSHIdXPmkRmUnjjIP6ooOf2n0U0TxrHC7QLFFA0k7R6I7dYt05im3oliYRknGhgxGTjOoY9nWFxdWqXEym71SxrJDHIFE1tbxywqVJKowedjPgkBlIXJ7+32ZtFLqESJnS2VZHGGVgSrpIv6rKQQR9FbargYHAeYUHC2nRMqZZo7ZoJOt2bwguupLZUs45lGmQqAUScFcnOO/s1pL0YuSsYFtIsq6etXBmRhcuLqFw6jWSfiO4LBSg7AHHFfpFKD842j0fucSlYnilBunnvmnVFngbeFYg2vUuVMeCyqItJwfPoW93oW5uLJEhZbqKK2t2ljdXM1rFA8alHdCA8iyFVJA3fdxx+rVO2rfR2sQcoCQdMUSAamkbIVIx8pifqHEnABNBEsBFbXUcbSqqW9vFbK8rhS8s7h2GSe1IVgjbHM666ypOydiBYcXCxyyO+/lJGpd9kEac9yBUVTzwi99bvUQPiM0f0KeH3TlR+4UGzSot4kr3EMRmaNTHO5MIVSSrwKM6g3ISNyxz+is3wM3pV1/GL3dBUpXEvtpleZXG1o9zHvpGY2RCxkSFW4MSc7lxgAnhxxmt6O8idNcV/NMA8MbCKW3cq00ixqH7PZOXHDnwOATwoOopXLy38AWcrtKWVokkkeKKW3kcLGDq7ATPMY+ushlTVEgvbks7KpUPBlNUMk6mRdGVykTef+GSA6Slc5bXEEiyNHtRpFjAaRknt2CKRkM5CdkYBOTWewgS4UtBtCWZQcFopIJBnSGxkIRnDKf3jz0Fylc3spjcmTRPfqqM6CV9yEcpI0b6OyW4MhHEDzjI41R+Bm9Kuv4xe7oKdKnbAmZ4FLsXIaVdTYyQkzoM4AGcKO6qNAoaUNBM6Mfodr9mn4RVOpnRj9Dtfs0/CK37gsEcoAz4OlWOkFscATg4Ge+glv0stgl65kwtrnfnB4YBJ0/L4qy8M8QRzFZrXpHbyzGGOaJ5NKSBVdWyrGQDSQe0fFNkDlwzzFcmvQG5WKSM3Ec2+tbi3l1pu8SSa5UlyMmQiaSQ8cHtk8627zoxNMbgiG3tzcWvVyyPqMLobnBXEY1q4nUHGkjB50HVLtOIqXEsRUErrDqRkDJGc4yADwrXfpDbiWGEzR65kaSMahhlVkXgc4OTIMDvwccjXJ2HQZ9SGWKPAmt3dXmWdSkMc4GEFvGoIaVcZBJwOWkA71h0VkguYZVit3VZL4adWkpHcXMU6Og0EErum7PDi3A86DpLbasUiwMHC75Q8aP2HKlQ3BD2sgHiMcKyx3sbMUWRGYAkoGBYAMVJIzkdoEfXXCW/QWdYY4Sls5aGxjNyzNrga2jRG3I0doBkLrxXtMc1Yseihje2kCQq63d9PJIvBjFcdc0DVpyx8dBkHh2e/SKDqam7U8rY/bN/KXFUqm7U8rY/bN/KXFBSpSlBGv9juspuLRlSVsb2J8iKYAYGvAJSQAACQA8MAhgAAtulMWoJPmzlPARXGEyf8AxyZ0S/8AxYnzgcqs1jnt1kUq6q6ngVYBgR9IPA0GTNeE1zW1+hdvuJ+rr1R9D6Xt2khCtpOG3aOitg8cVsW/Qq10rvYhcNgZM7SXAzjiQsjvjjQZZulEZJS2BvJBw0QEMqn/AMs3k4/qJ1eZTyr3Z2xnMouLpllmwQipndwq3xliB4lj3yHi3mUdmqsUKooVVCqOAVQAAPoHdX3QKUpQTZ/023+xuf8AltapVzHSDacsV7AIIUmYW13IQ8u57Ky2uQDobLHu5DzkViTps8m8aK3Vo9dvDEzylGeS4gt501LuyI0C3Byck9ngpzwDe2nsB5W2iVZB1i2jt0zngyi6yW4cv8wvLzGtW86KO0ishjVQmzU08R+iXwuGwAMY0ZA+nzCtZulN091FDHBFvF62k0DTYj1RraSo6zbosRouRw0Di3H4uawzdPirB0jeRZobB4INLEh7gXkj6jGjuQEtxyVvi8BxJoM1x0KkNtFErRBl+EMtxwetJOF7s85VJ+rv4V97O6HyQi3jDxtHFM84kOretvLW4icSHHjGDzLhycleB4rlviTpzMIwws8MIrqeRJnkt8JbPGp3YaEO2sS5BKpy44qzsTbbzSSxywrCypDKoWTegxzbwJqOldLgwvkcRywTmgg3nQ11t7QAx5trVIyAjyB5IZrW4UaFGp0JtXBA49vgCTVHoUkrLfSyx7kz3BkVQjx9kW1vFnS6q/xom4sqk88AEVrQ9OHIkDW6xy64o47Z5JEkzJLuwZQ0ICoMg6kMg7gTwz8S9LZxMV3I1wx3u9tkfWHkhjtJo93LoDcY7n5I4nBHDNBr7E6G3VtLb4liWJGUzRpJKOsMEZesOCPFyEkMygsJCMkjHHua5dule8mh3PGIzrFvQwIk1bPmuiMFThR4riDnOR3EHWt+nUu6heS1VTPDFNbok+vJllghCSsY13fbuouI1DGo92CF3o55D/UuP5mSqlc10F2m80NyskaxtDcTRHS+8DZ0zagdKkDx2MEZ4Z4ZwOloFDSlBzvR7b9slpbK1zbqwjQFWlQEEDBBGeBqh4SWvpVt66P81UcUxQTvCS19KtvXR/mp4SWvpVt66P8ANVHFMUE7wktfSrb10f5qeElr6Vbeuj/NVHFMUE7wktfSrb10f5qeElr6Vbeuj/NVHFMUE7wktfSrb10f5q1LrbEEs9ksU8Mjb1zpjkRzgWlxxwDnHEVcxTFB7SoljNdTKXEtug1yqFMDsQEldBlt+MnCjuFbHV7r5+29mk/uKCnSpnV7r5+29mk/uKdXuvn7b2aT+4oNu/8AJS/sP+E1nFS5rO6ZWUz2+CCDi2fvGPSK+ur3Xz9t7NJ/cUFOlTOr3Xz9t7NJ/cU6vdfP23s0n9xQU6VM6vdfP23s0n9xWGea5iaDXJA6vIqMqwuhwwPEMZmA5eY0E/pNseKW7t5LiOWWIQ3EZWNJX4tJbnDbvjpZVcYPA8Qc8q2JmtHSZGt5ysrK7r1W5GWRI0Rh2OyVEMeCMY0gjjxroaYoOSk2XYMsam2uexvCrCC8DZlI3hMgXUxbSASSSRw5E1sTxWbhla2mwVhTAtblcLCWMQTCDQULtgjBGa6XFMUHMxw2aqV3F0QUliJeC8clJipkBYqSc6F45zwrch2hAjs6xXIYrHGW6tc/EjLlB8TuMj/xq1imKDlVsLHEgNtcsHAB1wXj4AcOAhKkxgOqthcYIB5gVnseqQFDHBcKU3mG6tdM3jSpkLMUJdmMa5JyeHOujxTFBzdpHZwxxRx286JE7yRqLW6wruJFYjsd4lcfv+gVjuobV4RGIJhpha3j12l06rGdGBp0jIBijPMHsjiOddRimKDmugOwuqWr51apZZpn1K0fFmCL2WLOOxGh7TM3E5JNdLSlApSlApSlApSlApSlApSlApSlBM6OeQ/1Lj+ZlqnUzo55D/UuP5mWqdBLn6SQpdi1csshiM4YjCaQxUjVn43ZY48wJ7qw7P6YW01vDcGVYElZ1j6wywMWSRoyACeJyp4fVWj0g6GddmlZ3MatHborJ8caHuRKOWNLw3TJzzxJ7hUu76BS6iylZA3XEaHrE1ou7nvZrhcOiNq7MoVkK4OBg8OIdZL0itkZ1a5t1ZAS6tLGCoU4JYZyoBIHGsg2zBrjj38OuRQ8abxNTqRkMi5ywwOYqBs/ocYzbEiE7u7kuTzY6WtJYEAYjLOC8fE9y88gVobO6ETxKYf8sY3mgnaXL7xNzIjLHGujDDTEuDqXRqbg3eHXW22YJXKRzwyOM5RJEZhjnlQc1sQTrIoZGV1PJlIYH6iOBri9q7BlhsraKE6boTuYpIkd1BnkkWVnIXsgQzu2TgZUczgHsbGzWGKOKMaUjVUVfMqqFUfwAoM9TNt/9L9vH/s1U6mbb/6X7eP/AGagp0pSgUpSgUpSgUpSgUpSgUpSgUpSgUpSgUpSgUpSgUpSgUpSg57Ym3beOIo9xAjCS4BV5UUj/MycwTkVv+Etr6Vbeuj/ADVSpQTfCW19KtvXR/mp4S2vpVt66P8ANVKlBN8JbX0q29dH+anhLa+lW3ro/wA1UqUE3wltfSrb10f5qeEtr6Vbeuj/ADVSpQTfCW19KtvXR/mrS2jtmCV7VY54ZG30Z0pIjnADZ4A5q/SgUpSgUpSgUpSgUpSgUpSgUpSgUpSgUpSgUpSgUpSgUpSgUpSgUpSgUpSgUpSgUpSgUpSgUpSgUpSgUpSgUpSgUpSgUpSg/9k="/>
          <p:cNvSpPr>
            <a:spLocks noChangeAspect="1" noChangeArrowheads="1"/>
          </p:cNvSpPr>
          <p:nvPr/>
        </p:nvSpPr>
        <p:spPr bwMode="auto">
          <a:xfrm>
            <a:off x="63500" y="-871538"/>
            <a:ext cx="2543175" cy="1800226"/>
          </a:xfrm>
          <a:prstGeom prst="rect">
            <a:avLst/>
          </a:prstGeom>
          <a:noFill/>
          <a:ln w="9525">
            <a:noFill/>
            <a:miter lim="800000"/>
            <a:headEnd/>
            <a:tailEnd/>
          </a:ln>
        </p:spPr>
        <p:txBody>
          <a:bodyPr/>
          <a:lstStyle/>
          <a:p>
            <a:endParaRPr lang="en-US">
              <a:latin typeface="Tahoma" pitchFamily="34" charset="0"/>
            </a:endParaRPr>
          </a:p>
        </p:txBody>
      </p:sp>
      <p:sp>
        <p:nvSpPr>
          <p:cNvPr id="25605" name="AutoShape 4" descr="data:image/jpeg;base64,/9j/4AAQSkZJRgABAQAAAQABAAD/2wCEAAkGBhQQEA8TERIREBUWGRMVFRARFRcRGRwWFhIWFBcYFhUjHSceFxskGRMXJDshLycpLiw4ISEyOzAqNScrLSkBCQoKBQUFDQUFDSkYEhgpKSkpKSkpKSkpKSkpKSkpKSkpKSkpKSkpKSkpKSkpKSkpKSkpKSkpKSkpKSkpKSkpKf/AABEIAL0BCwMBIgACEQEDEQH/xAAbAAEBAAMBAQEAAAAAAAAAAAAABQMEBgECB//EAEkQAAIBAwEEBAgKCAUDBQAAAAECAwAEERIFEyExBhQiQRYjM1FUk5TTFTJSU2Fxc5Ky0jRCcoGRtNHUBySDsbNEYmNDVYKhov/EABQBAQAAAAAAAAAAAAAAAAAAAAD/xAAUEQEAAAAAAAAAAAAAAAAAAAAA/9oADAMBAAIRAxEAPwD9xpSlApSlApSlApSlApSlApSlApSlApSlApSlApSlApSlApSlApSlApSlApSlApSlApSlApSlApSlApSlApSlApSlApShoIGxNkLJbWzu9yWaKJmPWrgZZowSfKY5mt34Aj+Vc+1XPvK96N/odn9jD/xLVGghXljDE9ujG7JmcxLi6uMBhDLNlvG8tMLDv4kfWMdvFbvLLFvLlXSQxaWurgamEEc50De5ICTL5u/6629v7AS8NoJVikjilMrxSoJFYdWniA0kEZDSq3HzVIToa1vIZLTq8WJ3lSHdlIwklpFbuuFxpbVGXyBg5x35AZpLuwUqrXpUtgqGvp1yCzKDxl5akYZ84Irx73Z4jSQ3pCMWVXN9OASuNQzve7Iz5sitS16DSLDJG8sTs62ilghAJgvJrljpyeBEuAOOONe7a6HXEslw0c4RJnkYx654h2ra2hDMY3QyFTbv2CdJD9xFBvlrITCA3T73IXc9dn16igcDTvc5KsD9NUfgCP5Vz7Vc+8qPY9D3jgaMyIWM+z5tWDytY7JGH1t1R8ftD6a6oUE34Aj+Vc+1XPvK1ZrEQ3FnoeftPIrB55pQRuJG4qzkc1B5VcqXtTy9j9pJ/LS0FSlKUClKUClKUClKUClKUClKUClKUClM0zQKUzTNApTNM0ClM0zQKGma8oJ/Rv8AQ7P7GH/iWo0vSCdZpo41SVmvOrRiVt2qJ8Frdk5VSW7Stw5nVzHDG5si7mit7eNrO41JHGhw1sRlUCnHjuWRXuRr1/B8+reb7Vm2zvNzuNfl+e67P1UEbZvSy4ae6eVYlgggZpYkZnYPDPeQyGI6Bq1Pa95HDTwzmvm26Y3Ez2waFrcPLB29EwUo4fVETLCmWGFOpcg8eWONZLZFkWRdnTB13pDg2wPjXZ5M+P45aRzg95JrDabKhiYNHsuVCCrDSbYYK5xpG/woGTwGBQS9j9LbhltV4TSzwbOK71hGm8mguppXbSmoZW2PAZBOkALxNen/ABDnOVSzMkke9MkcQnnB0XdxbKkbpCwDHqrHL6BxA85G5tTZyG3ZE2e8WFhRWZbaQBYCd0NPWAezqYDBBGeBrFZ9GoUghik2dNNu9eHPVUPjJGlcYWYAIXcnRyHCgzT9NJY2kkkgj6uk00BZZGMpMcbPqEejT+ppxqz3/RXze9LrmEQB7eIvOGeMQm4uQsaqpbXu4CxOZEAIGDknIwA1LA/9vm8pvudt5T5fl+fGtIbDt9BQbKkClg2AbYYIBA0Hf5TAZhgYwCR3mgv7IvmngikeJ4GZQWicEMp5EHIB/iAeXAcq19qeXsftJP5aWsdpdNEixx2NwiKMKqtbAAevr5eSSae1Jt5oljZ2Z5GhIwYXQcFkY5yw7qC1SlKBSlKBSlKBSlKBSlKBSlKBWttE+Jm/Yf8ACa2a1tpeRm/Yf8JoJuzejlsYYSba3JKISTEh/VH0Vs+DVr6Lb+qT+lbGy/IQfsR/gFc30s6SzW9wscLIviXlVDbTXTSOHCqg3bAoD58HnQXPBq19Ft/VJ/Sng1a+i2/qk/pUaH/EOE3KW7LpcusLYkiYrMwGV3WreMoY6denGfo7VZLLpo0yW7R2c7NNGJ0jLwqdzpjOtmL6RkyYC5ycEnFBV8GrX0W39Un9KeDVr6Lb+qT+lSW/xAgF51bGTvBAW1xZ3pxw3OreFcnTq04z9ALVoXP+IUht4ZIrSRGmW3lhWZo8PFJPBE54P2WHWE54+Op7mADpfBq19Ft/VJ/Sng1a+i2/qk/pUsdK3EkkZgaSXeJGkCFFI/ykdxJrlL6SF1kauHMAA86xS9P1AkZLW4dYot/OcxKY1WWeKRSC/adWtpOAyDjgeWQs+DVr6Lb+qT+laq7MihvbfdRRxaorjO7UJnDQYzgcatg5qbdfplr9nc/igoKdKUoFKUoNfaHkn+qtitfaHkpf2W/2NbFApSlApSlBI2nBvLm3RmkClJ2IjlkiyVaEAkowzgM3Pz1l8H4/lXPtVz7ylz+mW32Vz+O3qlQTfB+P5Vz7Vc+8p4Px/Kufarn3lex7SY3kkGBpWGKUNxzl5ZUI82MRipd50+ghkuY5FkVoUmlwGhcssKF30oshdTpBI1qmaCn4Px/Kufarn3lPB+P5Vz7Vc+8rRbpigLI0FyswaNVtise8feiRkZDvNAUiGUnUy6dDZxS06aRSJO+7mTdRyyurqoYCKaaB1xqPa1W7/Ry4+YN7wfj+Vc+1XPvKeD8fyrn2q595U246e28Uxjl1R9hpA5aJshIWnbxayGUeLRjkoAccCcjPxP0/hiEu/int3TceLn3MZYzmXQFfe7scIHJJYAY4nIIAVfB+P5Vz7Vc+8rzwfj+Vc+1XPvK+tg7djvYd7CeGpkIJViGU4IJVmU/WGIORg1RNBM6PZ3JBZm0y3KguzOdK3UqqCxJJwoA4nuqnU3YHkn+2u/5yaqVArW2l5Gb9h/wmtmsN5EXjkUYyysoz5ypFBj2X5CD9iP8AAK9+D032+wdejd5zw06tfLz5HOp9pJdJHGnV4TpVVz1g9ygfNfRWbrd16PF7QfdUHz4ORiYzK88ZLB2jjmdI2fh2mjBxxwMjgD3g8axP0Th3dsimaLcRiGN4pXjfdBVXQzA5YHdrz7xkYNZ+t3Xo8XtB91Trd16PF7QfdUHz4ORiYzK88ZLB2jjmdI2cYGpowcZOBnkD3541K2N0AiitYopWlldYYYS+9kIQpu3JgycxjexK3D5K9ygCv1u69Hi9oPuqdbuvR4vaD7qgwS9EoWBJaYPqSTfrKyyB1gW31Bx541AI5HnjNep0St1jmjVWCyw9XftsSY8zMSWJyXLXEhLZySc1m63dejxe0H3VOt3Xo8XtB91QUlGABU26/TLX7O5/FBTrd16PF7QfdVrapzcxSSwhERJV1RyGY6naLA0hAcYjPH6qC5SviKZWGVIYecHNeySBVLMQoAJLE4AAGSSe4UHpOOfCop6Tb3hZwvd92+BEUGc48sfjj9gPWtBbHaWJJgVtOcVqeG9HdLcDvQ81iPDGCwJIVOjVQAABgDgAKDm9p7MvrqGWJpLS1WRWXxQmmdcjGVlDxYI/ZrZEd/HjBsZwOGnTNan7+qX/AGq5SgiL0mEZC3cT2ZOAJHIeEk8ABOvZXPcH0E9wq3XzJGGBDAMCCCCMgg8CCO8VzksZ2YdaZay/9SLierj5yLv3I/WT9QdpcAFaDpaV4DniK8dwoJJAA5k8B/Ggn3P6ZbfZXP47eqVR7udjcQyRxSTKqTKSmheLtEVwXZQw8W3Ims/wpJ6Jcfet/fUGG/6PmSffpcXFu+hY23W5IZVdnGQ8T44u3LFTZf8ADyBt4DLcaWF0BGGjCr1pXWUjsamPjGILFiPq4VY+FJPRLj71v76nwpJ6Jcfet/fUGjt7o3vTJNEWFxiDdtvBCFMLTYKtu5ACVuZQQVYEHGBxNT7PoDm30TTzJI63KTmCQHWlxPLOUZ2TJ0mZsOAhOTyBxV74Uk9EuPvW/vqfCknolx96399QSZP8P4GY6nmZC0z7gsgTVNDJDKSQgc5WZ+bHT+rgcK1Nl9CpGM73krmRur7p1mEzpuN7pYOYY1yd+407sgjOdRY10PwpJ6Jcfet/fU+FJPRLj71v76gz7NsTCmgySTHJOuTQDx+hVVQPqAraNTvhST0S4+9b++p8JyeiXH3rf31B5sDyT/bXf85NVKp+w4WWI61KMZLh9BKkgSXEki5IJGdLDkTVCgUpSgUpSgUpSgUpSgUpSgUpSgwy2isckYb5Skq33hx/dXO3di7NBZSTPcLI0k8zSBVJgjZfFHSACGkdF5cVDg5rqK5W42/Bb7Sud/II8wWypkM3BXndzwBwBvEyeXKg1bTaDrZHaUlzM7COSV7VWjSIFVYm3wUJUoRpLZ1ZUk94rNL0muUlFqy2pncwaJVMm6Cypcv21+MWAs3AwRq1L8XjVuLYlo7i4WC2Z3GoTrGjFgy4zrxxyp554g1guuiVubeSCKGCBXKsQsETLqUggmMqVbljlkd2OFBzqdNrt0uXWO0/y8U80nakYNubu7g0Rn/uW0zqPIn4pzwzbP2tdSbQREkURar/AFpIpclYp7VRpII0kLLgZzjLZzkYtbD2FbRRSW6KkukNDOWRMnXm4ZHAUKFPWWbQAFAfgK2b6wtUCySxQKEkEiuyL2ZXZVDg44MWKjP1UHN2/TGWOFAyh3lR+rl2+POL02+hzw7I3sB4DONfmra2P0qnubjT1Zurs88W80MNO6Mi62cnSwZoyNAAKlhxbBrohsqHxQ3UXi2Lx9gdhjnLJw7JOpuI85rGmwrcTb8W8Im4+PEah8kaSdeM5IOM0EfZ9tMm8s4ZhB1eSJ0Zo98TaOSyRjLALgpJFniQEB5nNX0slBBOXYfrOdR/d3L+4Cpsq6dpQkfr204b6d1PBo/hv3/iatUClKUClKUClKUClKUClKUClKUClKUClQ9mS3U8MUu9tl1qG09Xc4yM4zv+P11tdXuvn7b2Z/f0FKlTer3Xz9t7M/v6dXuvn7b2Z/f0FKlTer3Xz9t7M/v6dXuvn7b2Z/f0FKlTer3Xz9t7M/v6dXuvn7b2Z/f0FKlTer3Xz9t7M/v6wTTXMcluGe3kEjshAieIjEMkgIbet3x8sfwoLNcXtXZDybahdJ5LdZLOZC8O6LFo7iE6e2jgArIDwAPZ5866vqrH48jH/tTxY/8Ao6v/ANVJvejSRQL1KOOKSKQzxKOyrSHIdXPmkRmUnjjIP6ooOf2n0U0TxrHC7QLFFA0k7R6I7dYt05im3oliYRknGhgxGTjOoY9nWFxdWqXEym71SxrJDHIFE1tbxywqVJKowedjPgkBlIXJ7+32ZtFLqESJnS2VZHGGVgSrpIv6rKQQR9FbargYHAeYUHC2nRMqZZo7ZoJOt2bwguupLZUs45lGmQqAUScFcnOO/s1pL0YuSsYFtIsq6etXBmRhcuLqFw6jWSfiO4LBSg7AHHFfpFKD842j0fucSlYnilBunnvmnVFngbeFYg2vUuVMeCyqItJwfPoW93oW5uLJEhZbqKK2t2ljdXM1rFA8alHdCA8iyFVJA3fdxx+rVO2rfR2sQcoCQdMUSAamkbIVIx8pifqHEnABNBEsBFbXUcbSqqW9vFbK8rhS8s7h2GSe1IVgjbHM666ypOydiBYcXCxyyO+/lJGpd9kEac9yBUVTzwi99bvUQPiM0f0KeH3TlR+4UGzSot4kr3EMRmaNTHO5MIVSSrwKM6g3ISNyxz+is3wM3pV1/GL3dBUpXEvtpleZXG1o9zHvpGY2RCxkSFW4MSc7lxgAnhxxmt6O8idNcV/NMA8MbCKW3cq00ixqH7PZOXHDnwOATwoOopXLy38AWcrtKWVokkkeKKW3kcLGDq7ATPMY+ushlTVEgvbks7KpUPBlNUMk6mRdGVykTef+GSA6Slc5bXEEiyNHtRpFjAaRknt2CKRkM5CdkYBOTWewgS4UtBtCWZQcFopIJBnSGxkIRnDKf3jz0Fylc3spjcmTRPfqqM6CV9yEcpI0b6OyW4MhHEDzjI41R+Bm9Kuv4xe7oKdKnbAmZ4FLsXIaVdTYyQkzoM4AGcKO6qNAoaUNBM6Mfodr9mn4RVOpnRj9Dtfs0/CK37gsEcoAz4OlWOkFscATg4Ge+glv0stgl65kwtrnfnB4YBJ0/L4qy8M8QRzFZrXpHbyzGGOaJ5NKSBVdWyrGQDSQe0fFNkDlwzzFcmvQG5WKSM3Ec2+tbi3l1pu8SSa5UlyMmQiaSQ8cHtk8627zoxNMbgiG3tzcWvVyyPqMLobnBXEY1q4nUHGkjB50HVLtOIqXEsRUErrDqRkDJGc4yADwrXfpDbiWGEzR65kaSMahhlVkXgc4OTIMDvwccjXJ2HQZ9SGWKPAmt3dXmWdSkMc4GEFvGoIaVcZBJwOWkA71h0VkguYZVit3VZL4adWkpHcXMU6Og0EErum7PDi3A86DpLbasUiwMHC75Q8aP2HKlQ3BD2sgHiMcKyx3sbMUWRGYAkoGBYAMVJIzkdoEfXXCW/QWdYY4Sls5aGxjNyzNrga2jRG3I0doBkLrxXtMc1Yseihje2kCQq63d9PJIvBjFcdc0DVpyx8dBkHh2e/SKDqam7U8rY/bN/KXFUqm7U8rY/bN/KXFBSpSlBGv9juspuLRlSVsb2J8iKYAYGvAJSQAACQA8MAhgAAtulMWoJPmzlPARXGEyf8AxyZ0S/8AxYnzgcqs1jnt1kUq6q6ngVYBgR9IPA0GTNeE1zW1+hdvuJ+rr1R9D6Xt2khCtpOG3aOitg8cVsW/Qq10rvYhcNgZM7SXAzjiQsjvjjQZZulEZJS2BvJBw0QEMqn/AMs3k4/qJ1eZTyr3Z2xnMouLpllmwQipndwq3xliB4lj3yHi3mUdmqsUKooVVCqOAVQAAPoHdX3QKUpQTZ/023+xuf8AltapVzHSDacsV7AIIUmYW13IQ8u57Ky2uQDobLHu5DzkViTps8m8aK3Vo9dvDEzylGeS4gt501LuyI0C3Byck9ngpzwDe2nsB5W2iVZB1i2jt0zngyi6yW4cv8wvLzGtW86KO0ishjVQmzU08R+iXwuGwAMY0ZA+nzCtZulN091FDHBFvF62k0DTYj1RraSo6zbosRouRw0Di3H4uawzdPirB0jeRZobB4INLEh7gXkj6jGjuQEtxyVvi8BxJoM1x0KkNtFErRBl+EMtxwetJOF7s85VJ+rv4V97O6HyQi3jDxtHFM84kOretvLW4icSHHjGDzLhycleB4rlviTpzMIwws8MIrqeRJnkt8JbPGp3YaEO2sS5BKpy44qzsTbbzSSxywrCypDKoWTegxzbwJqOldLgwvkcRywTmgg3nQ11t7QAx5trVIyAjyB5IZrW4UaFGp0JtXBA49vgCTVHoUkrLfSyx7kz3BkVQjx9kW1vFnS6q/xom4sqk88AEVrQ9OHIkDW6xy64o47Z5JEkzJLuwZQ0ICoMg6kMg7gTwz8S9LZxMV3I1wx3u9tkfWHkhjtJo93LoDcY7n5I4nBHDNBr7E6G3VtLb4liWJGUzRpJKOsMEZesOCPFyEkMygsJCMkjHHua5dule8mh3PGIzrFvQwIk1bPmuiMFThR4riDnOR3EHWt+nUu6heS1VTPDFNbok+vJllghCSsY13fbuouI1DGo92CF3o55D/UuP5mSqlc10F2m80NyskaxtDcTRHS+8DZ0zagdKkDx2MEZ4Z4ZwOloFDSlBzvR7b9slpbK1zbqwjQFWlQEEDBBGeBqh4SWvpVt66P81UcUxQTvCS19KtvXR/mp4SWvpVt66P8ANVHFMUE7wktfSrb10f5qeElr6Vbeuj/NVHFMUE7wktfSrb10f5qeElr6Vbeuj/NVHFMUE7wktfSrb10f5q1LrbEEs9ksU8Mjb1zpjkRzgWlxxwDnHEVcxTFB7SoljNdTKXEtug1yqFMDsQEldBlt+MnCjuFbHV7r5+29mk/uKCnSpnV7r5+29mk/uKdXuvn7b2aT+4oNu/8AJS/sP+E1nFS5rO6ZWUz2+CCDi2fvGPSK+ur3Xz9t7NJ/cUFOlTOr3Xz9t7NJ/cU6vdfP23s0n9xQU6VM6vdfP23s0n9xWGea5iaDXJA6vIqMqwuhwwPEMZmA5eY0E/pNseKW7t5LiOWWIQ3EZWNJX4tJbnDbvjpZVcYPA8Qc8q2JmtHSZGt5ysrK7r1W5GWRI0Rh2OyVEMeCMY0gjjxroaYoOSk2XYMsam2uexvCrCC8DZlI3hMgXUxbSASSSRw5E1sTxWbhla2mwVhTAtblcLCWMQTCDQULtgjBGa6XFMUHMxw2aqV3F0QUliJeC8clJipkBYqSc6F45zwrch2hAjs6xXIYrHGW6tc/EjLlB8TuMj/xq1imKDlVsLHEgNtcsHAB1wXj4AcOAhKkxgOqthcYIB5gVnseqQFDHBcKU3mG6tdM3jSpkLMUJdmMa5JyeHOujxTFBzdpHZwxxRx286JE7yRqLW6wruJFYjsd4lcfv+gVjuobV4RGIJhpha3j12l06rGdGBp0jIBijPMHsjiOddRimKDmugOwuqWr51apZZpn1K0fFmCL2WLOOxGh7TM3E5JNdLSlApSlApSlApSlApSlApSlApSlBM6OeQ/1Lj+ZlqnUzo55D/UuP5mWqdBLn6SQpdi1csshiM4YjCaQxUjVn43ZY48wJ7qw7P6YW01vDcGVYElZ1j6wywMWSRoyACeJyp4fVWj0g6GddmlZ3MatHborJ8caHuRKOWNLw3TJzzxJ7hUu76BS6iylZA3XEaHrE1ou7nvZrhcOiNq7MoVkK4OBg8OIdZL0itkZ1a5t1ZAS6tLGCoU4JYZyoBIHGsg2zBrjj38OuRQ8abxNTqRkMi5ywwOYqBs/ocYzbEiE7u7kuTzY6WtJYEAYjLOC8fE9y88gVobO6ETxKYf8sY3mgnaXL7xNzIjLHGujDDTEuDqXRqbg3eHXW22YJXKRzwyOM5RJEZhjnlQc1sQTrIoZGV1PJlIYH6iOBri9q7BlhsraKE6boTuYpIkd1BnkkWVnIXsgQzu2TgZUczgHsbGzWGKOKMaUjVUVfMqqFUfwAoM9TNt/9L9vH/s1U6mbb/6X7eP/AGagp0pSgUpSgUpSgUpSgUpSgUpSgUpSgUpSgUpSgUpSgUpSgUpSg57Ym3beOIo9xAjCS4BV5UUj/MycwTkVv+Etr6Vbeuj/ADVSpQTfCW19KtvXR/mp4S2vpVt66P8ANVKlBN8JbX0q29dH+anhLa+lW3ro/wA1UqUE3wltfSrb10f5qeEtr6Vbeuj/ADVSpQTfCW19KtvXR/mrS2jtmCV7VY54ZG30Z0pIjnADZ4A5q/SgUpSgUpSgUpSgUpSgUpSgUpSgUpSgUpSgUpSgUpSgUpSgUpSgUpSgUpSgUpSgUpSgUpSgUpSgUpSgUpSgUpSgUpSgUpSg/9k="/>
          <p:cNvSpPr>
            <a:spLocks noChangeAspect="1" noChangeArrowheads="1"/>
          </p:cNvSpPr>
          <p:nvPr/>
        </p:nvSpPr>
        <p:spPr bwMode="auto">
          <a:xfrm>
            <a:off x="215900" y="-719138"/>
            <a:ext cx="2543175" cy="1800226"/>
          </a:xfrm>
          <a:prstGeom prst="rect">
            <a:avLst/>
          </a:prstGeom>
          <a:noFill/>
          <a:ln w="9525">
            <a:noFill/>
            <a:miter lim="800000"/>
            <a:headEnd/>
            <a:tailEnd/>
          </a:ln>
        </p:spPr>
        <p:txBody>
          <a:bodyPr/>
          <a:lstStyle/>
          <a:p>
            <a:endParaRPr lang="en-US">
              <a:latin typeface="Tahoma" pitchFamily="34" charset="0"/>
            </a:endParaRPr>
          </a:p>
        </p:txBody>
      </p:sp>
      <p:pic>
        <p:nvPicPr>
          <p:cNvPr id="25606" name="Picture 5"/>
          <p:cNvPicPr>
            <a:picLocks noChangeAspect="1" noChangeArrowheads="1"/>
          </p:cNvPicPr>
          <p:nvPr/>
        </p:nvPicPr>
        <p:blipFill>
          <a:blip r:embed="rId4"/>
          <a:srcRect/>
          <a:stretch>
            <a:fillRect/>
          </a:stretch>
        </p:blipFill>
        <p:spPr bwMode="auto">
          <a:xfrm>
            <a:off x="4419600" y="1828800"/>
            <a:ext cx="2438400" cy="1725613"/>
          </a:xfrm>
          <a:prstGeom prst="rect">
            <a:avLst/>
          </a:prstGeom>
          <a:noFill/>
          <a:ln w="9525">
            <a:noFill/>
            <a:miter lim="800000"/>
            <a:headEnd/>
            <a:tailEnd/>
          </a:ln>
        </p:spPr>
      </p:pic>
      <p:pic>
        <p:nvPicPr>
          <p:cNvPr id="25611" name="Picture 11" descr="fmri_scan"/>
          <p:cNvPicPr>
            <a:picLocks noChangeAspect="1" noChangeArrowheads="1"/>
          </p:cNvPicPr>
          <p:nvPr/>
        </p:nvPicPr>
        <p:blipFill>
          <a:blip r:embed="rId5"/>
          <a:srcRect/>
          <a:stretch>
            <a:fillRect/>
          </a:stretch>
        </p:blipFill>
        <p:spPr bwMode="auto">
          <a:xfrm>
            <a:off x="5562600" y="3810000"/>
            <a:ext cx="2249488" cy="2743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748">
                                            <p:txEl>
                                              <p:pRg st="0" end="0"/>
                                            </p:txEl>
                                          </p:spTgt>
                                        </p:tgtEl>
                                        <p:attrNameLst>
                                          <p:attrName>style.visibility</p:attrName>
                                        </p:attrNameLst>
                                      </p:cBhvr>
                                      <p:to>
                                        <p:strVal val="visible"/>
                                      </p:to>
                                    </p:set>
                                    <p:animEffect transition="in" filter="blinds(horizontal)">
                                      <p:cBhvr>
                                        <p:cTn id="7" dur="500"/>
                                        <p:tgtEl>
                                          <p:spTgt spid="3174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1748">
                                            <p:txEl>
                                              <p:pRg st="1" end="1"/>
                                            </p:txEl>
                                          </p:spTgt>
                                        </p:tgtEl>
                                        <p:attrNameLst>
                                          <p:attrName>style.visibility</p:attrName>
                                        </p:attrNameLst>
                                      </p:cBhvr>
                                      <p:to>
                                        <p:strVal val="visible"/>
                                      </p:to>
                                    </p:set>
                                    <p:animEffect transition="in" filter="blinds(horizontal)">
                                      <p:cBhvr>
                                        <p:cTn id="12" dur="500"/>
                                        <p:tgtEl>
                                          <p:spTgt spid="31748">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1748">
                                            <p:txEl>
                                              <p:pRg st="2" end="2"/>
                                            </p:txEl>
                                          </p:spTgt>
                                        </p:tgtEl>
                                        <p:attrNameLst>
                                          <p:attrName>style.visibility</p:attrName>
                                        </p:attrNameLst>
                                      </p:cBhvr>
                                      <p:to>
                                        <p:strVal val="visible"/>
                                      </p:to>
                                    </p:set>
                                    <p:animEffect transition="in" filter="blinds(horizontal)">
                                      <p:cBhvr>
                                        <p:cTn id="15" dur="500"/>
                                        <p:tgtEl>
                                          <p:spTgt spid="3174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1748">
                                            <p:txEl>
                                              <p:pRg st="3" end="3"/>
                                            </p:txEl>
                                          </p:spTgt>
                                        </p:tgtEl>
                                        <p:attrNameLst>
                                          <p:attrName>style.visibility</p:attrName>
                                        </p:attrNameLst>
                                      </p:cBhvr>
                                      <p:to>
                                        <p:strVal val="visible"/>
                                      </p:to>
                                    </p:set>
                                    <p:animEffect transition="in" filter="blinds(horizontal)">
                                      <p:cBhvr>
                                        <p:cTn id="20" dur="500"/>
                                        <p:tgtEl>
                                          <p:spTgt spid="31748">
                                            <p:txEl>
                                              <p:pRg st="3" end="3"/>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31748">
                                            <p:txEl>
                                              <p:pRg st="4" end="4"/>
                                            </p:txEl>
                                          </p:spTgt>
                                        </p:tgtEl>
                                        <p:attrNameLst>
                                          <p:attrName>style.visibility</p:attrName>
                                        </p:attrNameLst>
                                      </p:cBhvr>
                                      <p:to>
                                        <p:strVal val="visible"/>
                                      </p:to>
                                    </p:set>
                                    <p:animEffect transition="in" filter="blinds(horizontal)">
                                      <p:cBhvr>
                                        <p:cTn id="23" dur="500"/>
                                        <p:tgtEl>
                                          <p:spTgt spid="31748">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1748">
                                            <p:txEl>
                                              <p:pRg st="5" end="5"/>
                                            </p:txEl>
                                          </p:spTgt>
                                        </p:tgtEl>
                                        <p:attrNameLst>
                                          <p:attrName>style.visibility</p:attrName>
                                        </p:attrNameLst>
                                      </p:cBhvr>
                                      <p:to>
                                        <p:strVal val="visible"/>
                                      </p:to>
                                    </p:set>
                                    <p:animEffect transition="in" filter="blinds(horizontal)">
                                      <p:cBhvr>
                                        <p:cTn id="26" dur="500"/>
                                        <p:tgtEl>
                                          <p:spTgt spid="31748">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1748">
                                            <p:txEl>
                                              <p:pRg st="6" end="6"/>
                                            </p:txEl>
                                          </p:spTgt>
                                        </p:tgtEl>
                                        <p:attrNameLst>
                                          <p:attrName>style.visibility</p:attrName>
                                        </p:attrNameLst>
                                      </p:cBhvr>
                                      <p:to>
                                        <p:strVal val="visible"/>
                                      </p:to>
                                    </p:set>
                                    <p:animEffect transition="in" filter="blinds(horizontal)">
                                      <p:cBhvr>
                                        <p:cTn id="31" dur="500"/>
                                        <p:tgtEl>
                                          <p:spTgt spid="31748">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1748">
                                            <p:txEl>
                                              <p:pRg st="7" end="7"/>
                                            </p:txEl>
                                          </p:spTgt>
                                        </p:tgtEl>
                                        <p:attrNameLst>
                                          <p:attrName>style.visibility</p:attrName>
                                        </p:attrNameLst>
                                      </p:cBhvr>
                                      <p:to>
                                        <p:strVal val="visible"/>
                                      </p:to>
                                    </p:set>
                                    <p:animEffect transition="in" filter="blinds(horizontal)">
                                      <p:cBhvr>
                                        <p:cTn id="36" dur="500"/>
                                        <p:tgtEl>
                                          <p:spTgt spid="31748">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31748">
                                            <p:txEl>
                                              <p:pRg st="8" end="8"/>
                                            </p:txEl>
                                          </p:spTgt>
                                        </p:tgtEl>
                                        <p:attrNameLst>
                                          <p:attrName>style.visibility</p:attrName>
                                        </p:attrNameLst>
                                      </p:cBhvr>
                                      <p:to>
                                        <p:strVal val="visible"/>
                                      </p:to>
                                    </p:set>
                                    <p:animEffect transition="in" filter="blinds(horizontal)">
                                      <p:cBhvr>
                                        <p:cTn id="41" dur="500"/>
                                        <p:tgtEl>
                                          <p:spTgt spid="3174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p:txBody>
          <a:bodyPr/>
          <a:lstStyle/>
          <a:p>
            <a:r>
              <a:rPr lang="en-US" sz="4000">
                <a:effectLst>
                  <a:outerShdw blurRad="38100" dist="38100" dir="2700000" algn="tl">
                    <a:srgbClr val="C0C0C0"/>
                  </a:outerShdw>
                </a:effectLst>
              </a:rPr>
              <a:t>Other Perspectives</a:t>
            </a:r>
          </a:p>
        </p:txBody>
      </p:sp>
      <p:sp>
        <p:nvSpPr>
          <p:cNvPr id="31748" name="Rectangle 4"/>
          <p:cNvSpPr>
            <a:spLocks noGrp="1" noChangeArrowheads="1"/>
          </p:cNvSpPr>
          <p:nvPr>
            <p:ph type="body" sz="half" idx="4294967295"/>
          </p:nvPr>
        </p:nvSpPr>
        <p:spPr>
          <a:xfrm>
            <a:off x="457200" y="1600200"/>
            <a:ext cx="4038600" cy="4525963"/>
          </a:xfrm>
        </p:spPr>
        <p:txBody>
          <a:bodyPr/>
          <a:lstStyle/>
          <a:p>
            <a:pPr>
              <a:lnSpc>
                <a:spcPct val="80000"/>
              </a:lnSpc>
            </a:pPr>
            <a:r>
              <a:rPr lang="en-US" sz="1800" b="1"/>
              <a:t>Neuroscience</a:t>
            </a:r>
            <a:endParaRPr lang="en-US" sz="1800" b="1">
              <a:solidFill>
                <a:srgbClr val="FF0066"/>
              </a:solidFill>
            </a:endParaRPr>
          </a:p>
          <a:p>
            <a:pPr>
              <a:lnSpc>
                <a:spcPct val="80000"/>
              </a:lnSpc>
            </a:pPr>
            <a:r>
              <a:rPr lang="en-US" sz="1800"/>
              <a:t>Focuses on the functioning of the central nervous system</a:t>
            </a:r>
          </a:p>
          <a:p>
            <a:pPr lvl="1">
              <a:lnSpc>
                <a:spcPct val="80000"/>
              </a:lnSpc>
            </a:pPr>
            <a:r>
              <a:rPr lang="en-US" sz="1400"/>
              <a:t>Brain and spinal cord</a:t>
            </a:r>
          </a:p>
          <a:p>
            <a:pPr lvl="1">
              <a:lnSpc>
                <a:spcPct val="80000"/>
              </a:lnSpc>
            </a:pPr>
            <a:r>
              <a:rPr lang="en-US" sz="1400"/>
              <a:t>Neurons</a:t>
            </a:r>
          </a:p>
          <a:p>
            <a:pPr lvl="1">
              <a:lnSpc>
                <a:spcPct val="80000"/>
              </a:lnSpc>
            </a:pPr>
            <a:r>
              <a:rPr lang="en-US" sz="1400"/>
              <a:t>Neurotransmitters </a:t>
            </a:r>
          </a:p>
          <a:p>
            <a:pPr lvl="1">
              <a:lnSpc>
                <a:spcPct val="80000"/>
              </a:lnSpc>
            </a:pPr>
            <a:r>
              <a:rPr lang="en-US" sz="1400"/>
              <a:t>Hormones</a:t>
            </a:r>
          </a:p>
          <a:p>
            <a:pPr>
              <a:lnSpc>
                <a:spcPct val="80000"/>
              </a:lnSpc>
            </a:pPr>
            <a:r>
              <a:rPr lang="en-US" sz="1800" b="1"/>
              <a:t>Evolutionary Psychology</a:t>
            </a:r>
          </a:p>
          <a:p>
            <a:pPr>
              <a:lnSpc>
                <a:spcPct val="60000"/>
              </a:lnSpc>
            </a:pPr>
            <a:r>
              <a:rPr lang="en-US" sz="1800"/>
              <a:t>Focuses on the evolution of behaviour and thought</a:t>
            </a:r>
          </a:p>
          <a:p>
            <a:pPr lvl="1">
              <a:lnSpc>
                <a:spcPct val="60000"/>
              </a:lnSpc>
            </a:pPr>
            <a:r>
              <a:rPr lang="en-US" sz="1400"/>
              <a:t>How do our behaviours and thoughts benefit survival?</a:t>
            </a:r>
          </a:p>
          <a:p>
            <a:pPr lvl="2">
              <a:lnSpc>
                <a:spcPct val="60000"/>
              </a:lnSpc>
            </a:pPr>
            <a:r>
              <a:rPr lang="en-US" sz="1400"/>
              <a:t>Aggression</a:t>
            </a:r>
          </a:p>
          <a:p>
            <a:pPr lvl="2">
              <a:lnSpc>
                <a:spcPct val="60000"/>
              </a:lnSpc>
            </a:pPr>
            <a:r>
              <a:rPr lang="en-US" sz="1400"/>
              <a:t>Helping</a:t>
            </a:r>
          </a:p>
          <a:p>
            <a:pPr lvl="2">
              <a:lnSpc>
                <a:spcPct val="60000"/>
              </a:lnSpc>
            </a:pPr>
            <a:r>
              <a:rPr lang="en-US" sz="1400"/>
              <a:t>Consciousness </a:t>
            </a:r>
          </a:p>
          <a:p>
            <a:pPr>
              <a:lnSpc>
                <a:spcPct val="80000"/>
              </a:lnSpc>
            </a:pPr>
            <a:r>
              <a:rPr lang="en-US" sz="1800" b="1"/>
              <a:t>Behaviour Genetics</a:t>
            </a:r>
          </a:p>
          <a:p>
            <a:pPr lvl="1">
              <a:lnSpc>
                <a:spcPct val="80000"/>
              </a:lnSpc>
            </a:pPr>
            <a:r>
              <a:rPr lang="en-US" sz="1400"/>
              <a:t>The relative influence of genes and environment on individual differences</a:t>
            </a:r>
          </a:p>
          <a:p>
            <a:pPr>
              <a:lnSpc>
                <a:spcPct val="80000"/>
              </a:lnSpc>
            </a:pPr>
            <a:r>
              <a:rPr lang="en-US" sz="1800" b="1"/>
              <a:t>Social-Cultural</a:t>
            </a:r>
          </a:p>
          <a:p>
            <a:pPr>
              <a:lnSpc>
                <a:spcPct val="80000"/>
              </a:lnSpc>
            </a:pPr>
            <a:r>
              <a:rPr lang="en-US" sz="1400"/>
              <a:t>Highlights social and cultural influences on behaviour</a:t>
            </a:r>
          </a:p>
        </p:txBody>
      </p:sp>
      <p:pic>
        <p:nvPicPr>
          <p:cNvPr id="26627" name="Picture 17" descr="visualperception3"/>
          <p:cNvPicPr>
            <a:picLocks noChangeAspect="1" noChangeArrowheads="1"/>
          </p:cNvPicPr>
          <p:nvPr/>
        </p:nvPicPr>
        <p:blipFill>
          <a:blip r:embed="rId3"/>
          <a:srcRect/>
          <a:stretch>
            <a:fillRect/>
          </a:stretch>
        </p:blipFill>
        <p:spPr bwMode="auto">
          <a:xfrm>
            <a:off x="4572000" y="1676400"/>
            <a:ext cx="2286000" cy="2222500"/>
          </a:xfrm>
          <a:prstGeom prst="rect">
            <a:avLst/>
          </a:prstGeom>
          <a:noFill/>
          <a:ln w="9525">
            <a:noFill/>
            <a:miter lim="800000"/>
            <a:headEnd/>
            <a:tailEnd/>
          </a:ln>
        </p:spPr>
      </p:pic>
      <p:pic>
        <p:nvPicPr>
          <p:cNvPr id="26632" name="Picture 6" descr="evolution"/>
          <p:cNvPicPr>
            <a:picLocks noChangeAspect="1" noChangeArrowheads="1"/>
          </p:cNvPicPr>
          <p:nvPr/>
        </p:nvPicPr>
        <p:blipFill>
          <a:blip r:embed="rId4"/>
          <a:srcRect/>
          <a:stretch>
            <a:fillRect/>
          </a:stretch>
        </p:blipFill>
        <p:spPr bwMode="auto">
          <a:xfrm>
            <a:off x="6934200" y="1981200"/>
            <a:ext cx="2057400" cy="1543050"/>
          </a:xfrm>
          <a:prstGeom prst="rect">
            <a:avLst/>
          </a:prstGeom>
          <a:noFill/>
          <a:ln w="9525">
            <a:noFill/>
            <a:miter lim="800000"/>
            <a:headEnd/>
            <a:tailEnd/>
          </a:ln>
        </p:spPr>
      </p:pic>
      <p:pic>
        <p:nvPicPr>
          <p:cNvPr id="26633" name="Picture 7" descr="120419014951-hindu-sacred-cow-story-top"/>
          <p:cNvPicPr>
            <a:picLocks noChangeAspect="1" noChangeArrowheads="1"/>
          </p:cNvPicPr>
          <p:nvPr/>
        </p:nvPicPr>
        <p:blipFill>
          <a:blip r:embed="rId5"/>
          <a:srcRect/>
          <a:stretch>
            <a:fillRect/>
          </a:stretch>
        </p:blipFill>
        <p:spPr bwMode="auto">
          <a:xfrm>
            <a:off x="7391400" y="4419600"/>
            <a:ext cx="1447800" cy="814388"/>
          </a:xfrm>
          <a:prstGeom prst="rect">
            <a:avLst/>
          </a:prstGeom>
          <a:noFill/>
          <a:ln w="9525">
            <a:noFill/>
            <a:miter lim="800000"/>
            <a:headEnd/>
            <a:tailEnd/>
          </a:ln>
        </p:spPr>
      </p:pic>
      <p:pic>
        <p:nvPicPr>
          <p:cNvPr id="26634" name="Picture 9" descr="hamburger"/>
          <p:cNvPicPr>
            <a:picLocks noChangeAspect="1" noChangeArrowheads="1"/>
          </p:cNvPicPr>
          <p:nvPr/>
        </p:nvPicPr>
        <p:blipFill>
          <a:blip r:embed="rId6"/>
          <a:srcRect/>
          <a:stretch>
            <a:fillRect/>
          </a:stretch>
        </p:blipFill>
        <p:spPr bwMode="auto">
          <a:xfrm>
            <a:off x="7391400" y="5257800"/>
            <a:ext cx="1447800" cy="1085850"/>
          </a:xfrm>
          <a:prstGeom prst="rect">
            <a:avLst/>
          </a:prstGeom>
          <a:noFill/>
          <a:ln w="9525">
            <a:noFill/>
            <a:miter lim="800000"/>
            <a:headEnd/>
            <a:tailEnd/>
          </a:ln>
        </p:spPr>
      </p:pic>
      <p:pic>
        <p:nvPicPr>
          <p:cNvPr id="26635" name="Picture 10" descr="nature_vs_nurture2"/>
          <p:cNvPicPr>
            <a:picLocks noChangeAspect="1" noChangeArrowheads="1"/>
          </p:cNvPicPr>
          <p:nvPr/>
        </p:nvPicPr>
        <p:blipFill>
          <a:blip r:embed="rId7"/>
          <a:srcRect/>
          <a:stretch>
            <a:fillRect/>
          </a:stretch>
        </p:blipFill>
        <p:spPr bwMode="auto">
          <a:xfrm>
            <a:off x="4572000" y="4337050"/>
            <a:ext cx="2667000" cy="17795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748">
                                            <p:txEl>
                                              <p:pRg st="0" end="0"/>
                                            </p:txEl>
                                          </p:spTgt>
                                        </p:tgtEl>
                                        <p:attrNameLst>
                                          <p:attrName>style.visibility</p:attrName>
                                        </p:attrNameLst>
                                      </p:cBhvr>
                                      <p:to>
                                        <p:strVal val="visible"/>
                                      </p:to>
                                    </p:set>
                                    <p:animEffect transition="in" filter="blinds(horizontal)">
                                      <p:cBhvr>
                                        <p:cTn id="7" dur="500"/>
                                        <p:tgtEl>
                                          <p:spTgt spid="3174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1748">
                                            <p:txEl>
                                              <p:pRg st="1" end="1"/>
                                            </p:txEl>
                                          </p:spTgt>
                                        </p:tgtEl>
                                        <p:attrNameLst>
                                          <p:attrName>style.visibility</p:attrName>
                                        </p:attrNameLst>
                                      </p:cBhvr>
                                      <p:to>
                                        <p:strVal val="visible"/>
                                      </p:to>
                                    </p:set>
                                    <p:animEffect transition="in" filter="blinds(horizontal)">
                                      <p:cBhvr>
                                        <p:cTn id="12" dur="500"/>
                                        <p:tgtEl>
                                          <p:spTgt spid="31748">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1748">
                                            <p:txEl>
                                              <p:pRg st="2" end="2"/>
                                            </p:txEl>
                                          </p:spTgt>
                                        </p:tgtEl>
                                        <p:attrNameLst>
                                          <p:attrName>style.visibility</p:attrName>
                                        </p:attrNameLst>
                                      </p:cBhvr>
                                      <p:to>
                                        <p:strVal val="visible"/>
                                      </p:to>
                                    </p:set>
                                    <p:animEffect transition="in" filter="blinds(horizontal)">
                                      <p:cBhvr>
                                        <p:cTn id="15" dur="500"/>
                                        <p:tgtEl>
                                          <p:spTgt spid="31748">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1748">
                                            <p:txEl>
                                              <p:pRg st="3" end="3"/>
                                            </p:txEl>
                                          </p:spTgt>
                                        </p:tgtEl>
                                        <p:attrNameLst>
                                          <p:attrName>style.visibility</p:attrName>
                                        </p:attrNameLst>
                                      </p:cBhvr>
                                      <p:to>
                                        <p:strVal val="visible"/>
                                      </p:to>
                                    </p:set>
                                    <p:animEffect transition="in" filter="blinds(horizontal)">
                                      <p:cBhvr>
                                        <p:cTn id="18" dur="500"/>
                                        <p:tgtEl>
                                          <p:spTgt spid="31748">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1748">
                                            <p:txEl>
                                              <p:pRg st="4" end="4"/>
                                            </p:txEl>
                                          </p:spTgt>
                                        </p:tgtEl>
                                        <p:attrNameLst>
                                          <p:attrName>style.visibility</p:attrName>
                                        </p:attrNameLst>
                                      </p:cBhvr>
                                      <p:to>
                                        <p:strVal val="visible"/>
                                      </p:to>
                                    </p:set>
                                    <p:animEffect transition="in" filter="blinds(horizontal)">
                                      <p:cBhvr>
                                        <p:cTn id="21" dur="500"/>
                                        <p:tgtEl>
                                          <p:spTgt spid="31748">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1748">
                                            <p:txEl>
                                              <p:pRg st="5" end="5"/>
                                            </p:txEl>
                                          </p:spTgt>
                                        </p:tgtEl>
                                        <p:attrNameLst>
                                          <p:attrName>style.visibility</p:attrName>
                                        </p:attrNameLst>
                                      </p:cBhvr>
                                      <p:to>
                                        <p:strVal val="visible"/>
                                      </p:to>
                                    </p:set>
                                    <p:animEffect transition="in" filter="blinds(horizontal)">
                                      <p:cBhvr>
                                        <p:cTn id="24" dur="500"/>
                                        <p:tgtEl>
                                          <p:spTgt spid="31748">
                                            <p:txEl>
                                              <p:pRg st="5" end="5"/>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1748">
                                            <p:txEl>
                                              <p:pRg st="6" end="6"/>
                                            </p:txEl>
                                          </p:spTgt>
                                        </p:tgtEl>
                                        <p:attrNameLst>
                                          <p:attrName>style.visibility</p:attrName>
                                        </p:attrNameLst>
                                      </p:cBhvr>
                                      <p:to>
                                        <p:strVal val="visible"/>
                                      </p:to>
                                    </p:set>
                                    <p:animEffect transition="in" filter="blinds(horizontal)">
                                      <p:cBhvr>
                                        <p:cTn id="27" dur="500"/>
                                        <p:tgtEl>
                                          <p:spTgt spid="31748">
                                            <p:txEl>
                                              <p:pRg st="6" end="6"/>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1748">
                                            <p:txEl>
                                              <p:pRg st="7" end="7"/>
                                            </p:txEl>
                                          </p:spTgt>
                                        </p:tgtEl>
                                        <p:attrNameLst>
                                          <p:attrName>style.visibility</p:attrName>
                                        </p:attrNameLst>
                                      </p:cBhvr>
                                      <p:to>
                                        <p:strVal val="visible"/>
                                      </p:to>
                                    </p:set>
                                    <p:animEffect transition="in" filter="blinds(horizontal)">
                                      <p:cBhvr>
                                        <p:cTn id="30" dur="500"/>
                                        <p:tgtEl>
                                          <p:spTgt spid="31748">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31748">
                                            <p:txEl>
                                              <p:pRg st="8" end="8"/>
                                            </p:txEl>
                                          </p:spTgt>
                                        </p:tgtEl>
                                        <p:attrNameLst>
                                          <p:attrName>style.visibility</p:attrName>
                                        </p:attrNameLst>
                                      </p:cBhvr>
                                      <p:to>
                                        <p:strVal val="visible"/>
                                      </p:to>
                                    </p:set>
                                    <p:animEffect transition="in" filter="blinds(horizontal)">
                                      <p:cBhvr>
                                        <p:cTn id="33" dur="500"/>
                                        <p:tgtEl>
                                          <p:spTgt spid="31748">
                                            <p:txEl>
                                              <p:pRg st="8" end="8"/>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31748">
                                            <p:txEl>
                                              <p:pRg st="9" end="9"/>
                                            </p:txEl>
                                          </p:spTgt>
                                        </p:tgtEl>
                                        <p:attrNameLst>
                                          <p:attrName>style.visibility</p:attrName>
                                        </p:attrNameLst>
                                      </p:cBhvr>
                                      <p:to>
                                        <p:strVal val="visible"/>
                                      </p:to>
                                    </p:set>
                                    <p:animEffect transition="in" filter="blinds(horizontal)">
                                      <p:cBhvr>
                                        <p:cTn id="36" dur="500"/>
                                        <p:tgtEl>
                                          <p:spTgt spid="31748">
                                            <p:txEl>
                                              <p:pRg st="9" end="9"/>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31748">
                                            <p:txEl>
                                              <p:pRg st="10" end="10"/>
                                            </p:txEl>
                                          </p:spTgt>
                                        </p:tgtEl>
                                        <p:attrNameLst>
                                          <p:attrName>style.visibility</p:attrName>
                                        </p:attrNameLst>
                                      </p:cBhvr>
                                      <p:to>
                                        <p:strVal val="visible"/>
                                      </p:to>
                                    </p:set>
                                    <p:animEffect transition="in" filter="blinds(horizontal)">
                                      <p:cBhvr>
                                        <p:cTn id="39" dur="500"/>
                                        <p:tgtEl>
                                          <p:spTgt spid="31748">
                                            <p:txEl>
                                              <p:pRg st="10" end="10"/>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31748">
                                            <p:txEl>
                                              <p:pRg st="11" end="11"/>
                                            </p:txEl>
                                          </p:spTgt>
                                        </p:tgtEl>
                                        <p:attrNameLst>
                                          <p:attrName>style.visibility</p:attrName>
                                        </p:attrNameLst>
                                      </p:cBhvr>
                                      <p:to>
                                        <p:strVal val="visible"/>
                                      </p:to>
                                    </p:set>
                                    <p:animEffect transition="in" filter="blinds(horizontal)">
                                      <p:cBhvr>
                                        <p:cTn id="42" dur="500"/>
                                        <p:tgtEl>
                                          <p:spTgt spid="31748">
                                            <p:txEl>
                                              <p:pRg st="11" end="11"/>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31748">
                                            <p:txEl>
                                              <p:pRg st="12" end="12"/>
                                            </p:txEl>
                                          </p:spTgt>
                                        </p:tgtEl>
                                        <p:attrNameLst>
                                          <p:attrName>style.visibility</p:attrName>
                                        </p:attrNameLst>
                                      </p:cBhvr>
                                      <p:to>
                                        <p:strVal val="visible"/>
                                      </p:to>
                                    </p:set>
                                    <p:animEffect transition="in" filter="blinds(horizontal)">
                                      <p:cBhvr>
                                        <p:cTn id="45" dur="500"/>
                                        <p:tgtEl>
                                          <p:spTgt spid="31748">
                                            <p:txEl>
                                              <p:pRg st="12" end="12"/>
                                            </p:txEl>
                                          </p:spTgt>
                                        </p:tgtEl>
                                      </p:cBhvr>
                                    </p:animEffect>
                                  </p:childTnLst>
                                </p:cTn>
                              </p:par>
                              <p:par>
                                <p:cTn id="46" presetID="3" presetClass="entr" presetSubtype="10" fill="hold" nodeType="withEffect">
                                  <p:stCondLst>
                                    <p:cond delay="0"/>
                                  </p:stCondLst>
                                  <p:childTnLst>
                                    <p:set>
                                      <p:cBhvr>
                                        <p:cTn id="47" dur="1" fill="hold">
                                          <p:stCondLst>
                                            <p:cond delay="0"/>
                                          </p:stCondLst>
                                        </p:cTn>
                                        <p:tgtEl>
                                          <p:spTgt spid="31748">
                                            <p:txEl>
                                              <p:pRg st="13" end="13"/>
                                            </p:txEl>
                                          </p:spTgt>
                                        </p:tgtEl>
                                        <p:attrNameLst>
                                          <p:attrName>style.visibility</p:attrName>
                                        </p:attrNameLst>
                                      </p:cBhvr>
                                      <p:to>
                                        <p:strVal val="visible"/>
                                      </p:to>
                                    </p:set>
                                    <p:animEffect transition="in" filter="blinds(horizontal)">
                                      <p:cBhvr>
                                        <p:cTn id="48" dur="500"/>
                                        <p:tgtEl>
                                          <p:spTgt spid="31748">
                                            <p:txEl>
                                              <p:pRg st="13" end="13"/>
                                            </p:txEl>
                                          </p:spTgt>
                                        </p:tgtEl>
                                      </p:cBhvr>
                                    </p:animEffect>
                                  </p:childTnLst>
                                </p:cTn>
                              </p:par>
                              <p:par>
                                <p:cTn id="49" presetID="3" presetClass="entr" presetSubtype="10" fill="hold" nodeType="withEffect">
                                  <p:stCondLst>
                                    <p:cond delay="0"/>
                                  </p:stCondLst>
                                  <p:childTnLst>
                                    <p:set>
                                      <p:cBhvr>
                                        <p:cTn id="50" dur="1" fill="hold">
                                          <p:stCondLst>
                                            <p:cond delay="0"/>
                                          </p:stCondLst>
                                        </p:cTn>
                                        <p:tgtEl>
                                          <p:spTgt spid="31748">
                                            <p:txEl>
                                              <p:pRg st="14" end="14"/>
                                            </p:txEl>
                                          </p:spTgt>
                                        </p:tgtEl>
                                        <p:attrNameLst>
                                          <p:attrName>style.visibility</p:attrName>
                                        </p:attrNameLst>
                                      </p:cBhvr>
                                      <p:to>
                                        <p:strVal val="visible"/>
                                      </p:to>
                                    </p:set>
                                    <p:animEffect transition="in" filter="blinds(horizontal)">
                                      <p:cBhvr>
                                        <p:cTn id="51" dur="500"/>
                                        <p:tgtEl>
                                          <p:spTgt spid="31748">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title" idx="4294967295"/>
          </p:nvPr>
        </p:nvSpPr>
        <p:spPr/>
        <p:txBody>
          <a:bodyPr/>
          <a:lstStyle/>
          <a:p>
            <a:pPr>
              <a:defRPr/>
            </a:pPr>
            <a:r>
              <a:rPr lang="en-US">
                <a:effectLst>
                  <a:outerShdw blurRad="38100" dist="38100" dir="2700000" algn="tl">
                    <a:srgbClr val="C0C0C0"/>
                  </a:outerShdw>
                </a:effectLst>
                <a:latin typeface="+mj-lt"/>
                <a:ea typeface="+mj-ea"/>
                <a:cs typeface="+mj-cs"/>
              </a:rPr>
              <a:t>Biopsychosocial Approach</a:t>
            </a:r>
          </a:p>
        </p:txBody>
      </p:sp>
      <p:pic>
        <p:nvPicPr>
          <p:cNvPr id="29698" name="Picture 6" descr="Myers9e_Pro_fig_01"/>
          <p:cNvPicPr>
            <a:picLocks noGrp="1" noChangeAspect="1" noChangeArrowheads="1"/>
          </p:cNvPicPr>
          <p:nvPr>
            <p:ph idx="4294967295"/>
          </p:nvPr>
        </p:nvPicPr>
        <p:blipFill>
          <a:blip r:embed="rId2"/>
          <a:srcRect/>
          <a:stretch>
            <a:fillRect/>
          </a:stretch>
        </p:blipFill>
        <p:spPr>
          <a:xfrm>
            <a:off x="987425" y="1600200"/>
            <a:ext cx="7167563" cy="4525963"/>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Grp="1" noChangeArrowheads="1"/>
          </p:cNvSpPr>
          <p:nvPr>
            <p:ph type="title" idx="4294967295"/>
          </p:nvPr>
        </p:nvSpPr>
        <p:spPr/>
        <p:txBody>
          <a:bodyPr/>
          <a:lstStyle/>
          <a:p>
            <a:pPr>
              <a:defRPr/>
            </a:pPr>
            <a:r>
              <a:rPr lang="en-US" sz="4000">
                <a:effectLst>
                  <a:outerShdw blurRad="38100" dist="38100" dir="2700000" algn="tl">
                    <a:srgbClr val="C0C0C0"/>
                  </a:outerShdw>
                </a:effectLst>
                <a:latin typeface="+mj-lt"/>
                <a:ea typeface="+mj-ea"/>
                <a:cs typeface="+mj-cs"/>
              </a:rPr>
              <a:t>Current Perspectives in Psychology</a:t>
            </a:r>
          </a:p>
        </p:txBody>
      </p:sp>
      <p:pic>
        <p:nvPicPr>
          <p:cNvPr id="33795" name="Picture 6" descr="Myers9e_Pro_table_01"/>
          <p:cNvPicPr>
            <a:picLocks noGrp="1" noChangeAspect="1" noChangeArrowheads="1"/>
          </p:cNvPicPr>
          <p:nvPr>
            <p:ph idx="4294967295"/>
          </p:nvPr>
        </p:nvPicPr>
        <p:blipFill>
          <a:blip r:embed="rId2"/>
          <a:srcRect/>
          <a:stretch>
            <a:fillRect/>
          </a:stretch>
        </p:blipFill>
        <p:spPr>
          <a:xfrm>
            <a:off x="533400" y="1600200"/>
            <a:ext cx="8145463" cy="4114800"/>
          </a:xfrm>
        </p:spPr>
      </p:pic>
      <p:sp>
        <p:nvSpPr>
          <p:cNvPr id="33796" name="Text Box 4"/>
          <p:cNvSpPr txBox="1">
            <a:spLocks noChangeArrowheads="1"/>
          </p:cNvSpPr>
          <p:nvPr/>
        </p:nvSpPr>
        <p:spPr bwMode="auto">
          <a:xfrm>
            <a:off x="2971800" y="5943600"/>
            <a:ext cx="3217863" cy="457200"/>
          </a:xfrm>
          <a:prstGeom prst="rect">
            <a:avLst/>
          </a:prstGeom>
          <a:noFill/>
          <a:ln w="9525">
            <a:noFill/>
            <a:miter lim="800000"/>
            <a:headEnd/>
            <a:tailEnd/>
          </a:ln>
        </p:spPr>
        <p:txBody>
          <a:bodyPr wrap="none">
            <a:spAutoFit/>
          </a:bodyPr>
          <a:lstStyle/>
          <a:p>
            <a:r>
              <a:rPr lang="en-US" sz="2400">
                <a:latin typeface="Tahoma" pitchFamily="34" charset="0"/>
              </a:rPr>
              <a:t>Why do we get angry?</a:t>
            </a:r>
          </a:p>
        </p:txBody>
      </p:sp>
    </p:spTree>
  </p:cSld>
  <p:clrMapOvr>
    <a:masterClrMapping/>
  </p:clrMapOvr>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488131</TotalTime>
  <Words>1542</Words>
  <Application>Microsoft Office PowerPoint</Application>
  <PresentationFormat>On-screen Show (4:3)</PresentationFormat>
  <Paragraphs>162</Paragraphs>
  <Slides>14</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Tahoma</vt:lpstr>
      <vt:lpstr>1_Default Design</vt:lpstr>
      <vt:lpstr>PSY 5609 INTRODUCTION TO PSYCHOLOGY</vt:lpstr>
      <vt:lpstr>What is Psychology?</vt:lpstr>
      <vt:lpstr>Psychology’s Origins</vt:lpstr>
      <vt:lpstr>The Founding of Psychology</vt:lpstr>
      <vt:lpstr>Structuralism</vt:lpstr>
      <vt:lpstr>Gestalt Psychology</vt:lpstr>
      <vt:lpstr>Functionalism </vt:lpstr>
      <vt:lpstr>Psychoanalysis</vt:lpstr>
      <vt:lpstr>Behaviorism</vt:lpstr>
      <vt:lpstr>Humanistic Psychology</vt:lpstr>
      <vt:lpstr>Cognitive Psychology</vt:lpstr>
      <vt:lpstr>Other Perspectives</vt:lpstr>
      <vt:lpstr>Biopsychosocial Approach</vt:lpstr>
      <vt:lpstr>Current Perspectives in Psychology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gary</dc:creator>
  <cp:lastModifiedBy>Mohand Belkadi</cp:lastModifiedBy>
  <cp:revision>98</cp:revision>
  <dcterms:created xsi:type="dcterms:W3CDTF">2012-01-03T13:45:18Z</dcterms:created>
  <dcterms:modified xsi:type="dcterms:W3CDTF">2014-01-10T15:44:33Z</dcterms:modified>
</cp:coreProperties>
</file>