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5" r:id="rId1"/>
  </p:sldMasterIdLst>
  <p:notesMasterIdLst>
    <p:notesMasterId r:id="rId8"/>
  </p:notesMasterIdLst>
  <p:handoutMasterIdLst>
    <p:handoutMasterId r:id="rId9"/>
  </p:handoutMasterIdLst>
  <p:sldIdLst>
    <p:sldId id="484" r:id="rId2"/>
    <p:sldId id="284" r:id="rId3"/>
    <p:sldId id="631" r:id="rId4"/>
    <p:sldId id="632" r:id="rId5"/>
    <p:sldId id="634" r:id="rId6"/>
    <p:sldId id="633" r:id="rId7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5pPr>
    <a:lvl6pPr marL="2286000" algn="l" defTabSz="4572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6pPr>
    <a:lvl7pPr marL="2743200" algn="l" defTabSz="4572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7pPr>
    <a:lvl8pPr marL="3200400" algn="l" defTabSz="4572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8pPr>
    <a:lvl9pPr marL="3657600" algn="l" defTabSz="4572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5696"/>
    <a:srgbClr val="990000"/>
    <a:srgbClr val="CDD8E5"/>
    <a:srgbClr val="00C005"/>
    <a:srgbClr val="FFFF00"/>
    <a:srgbClr val="FFB7B7"/>
    <a:srgbClr val="9FB5CD"/>
    <a:srgbClr val="FFFFFF"/>
    <a:srgbClr val="FEA501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48" autoAdjust="0"/>
    <p:restoredTop sz="56452" autoAdjust="0"/>
  </p:normalViewPr>
  <p:slideViewPr>
    <p:cSldViewPr snapToGrid="0">
      <p:cViewPr varScale="1">
        <p:scale>
          <a:sx n="47" d="100"/>
          <a:sy n="47" d="100"/>
        </p:scale>
        <p:origin x="-1816" y="-1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4652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0" d="100"/>
          <a:sy n="70" d="100"/>
        </p:scale>
        <p:origin x="-1950" y="-90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handoutMaster" Target="handoutMasters/handoutMaster1.xml"/><Relationship Id="rId10" Type="http://schemas.openxmlformats.org/officeDocument/2006/relationships/printerSettings" Target="printerSettings/printerSettings1.bin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614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3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911" y="0"/>
            <a:ext cx="294614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4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30223"/>
            <a:ext cx="294614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5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911" y="9430223"/>
            <a:ext cx="294614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D592492-A561-CA4B-9BC8-43DCBD6D63A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5050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614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911" y="0"/>
            <a:ext cx="294614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91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4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254" y="4715907"/>
            <a:ext cx="5437168" cy="446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30223"/>
            <a:ext cx="294614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911" y="9430223"/>
            <a:ext cx="294614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87A0291-C69D-8B46-8086-5509DFD799B1}" type="slidenum">
              <a:rPr lang="de-DE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992019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9934" indent="-288436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53744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15242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76740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38237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99735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61233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922730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C8A0044B-9621-D442-9C88-6ED8B240719D}" type="slidenum">
              <a:rPr lang="de-DE" sz="1200"/>
              <a:pPr eaLnBrk="1" hangingPunct="1"/>
              <a:t>1</a:t>
            </a:fld>
            <a:endParaRPr lang="de-DE" sz="1200" dirty="0"/>
          </a:p>
        </p:txBody>
      </p:sp>
      <p:sp>
        <p:nvSpPr>
          <p:cNvPr id="50179" name="Rectangle 7"/>
          <p:cNvSpPr txBox="1">
            <a:spLocks noGrp="1" noChangeArrowheads="1"/>
          </p:cNvSpPr>
          <p:nvPr/>
        </p:nvSpPr>
        <p:spPr bwMode="auto">
          <a:xfrm>
            <a:off x="3853150" y="9434996"/>
            <a:ext cx="2944525" cy="493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15" tIns="47862" rIns="95715" bIns="47862" anchor="b"/>
          <a:lstStyle>
            <a:lvl1pPr defTabSz="947738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defTabSz="947738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947738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947738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947738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9477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9477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9477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9477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r" eaLnBrk="1" hangingPunct="1"/>
            <a:fld id="{2A8D0DA8-2A05-DC43-8D66-A7511AEB48C0}" type="slidenum">
              <a:rPr lang="en-GB" sz="1300"/>
              <a:pPr algn="r" eaLnBrk="1" hangingPunct="1"/>
              <a:t>1</a:t>
            </a:fld>
            <a:endParaRPr lang="en-GB" sz="1300" dirty="0"/>
          </a:p>
        </p:txBody>
      </p:sp>
      <p:sp>
        <p:nvSpPr>
          <p:cNvPr id="5018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5988" y="744538"/>
            <a:ext cx="4967287" cy="3724275"/>
          </a:xfrm>
          <a:ln/>
        </p:spPr>
      </p:sp>
      <p:sp>
        <p:nvSpPr>
          <p:cNvPr id="5018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7005" y="4715907"/>
            <a:ext cx="4983666" cy="4467701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lIns="95715" tIns="47862" rIns="95715" bIns="47862"/>
          <a:lstStyle/>
          <a:p>
            <a:pPr eaLnBrk="1" hangingPunct="1"/>
            <a:endParaRPr lang="de-DE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9934" indent="-288436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53744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15242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76740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38237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99735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61233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922730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FCF8E7E5-1230-9148-8DB2-61F287C6ACD1}" type="slidenum">
              <a:rPr lang="de-DE" sz="1200"/>
              <a:pPr eaLnBrk="1" hangingPunct="1"/>
              <a:t>2</a:t>
            </a:fld>
            <a:endParaRPr lang="de-DE" sz="1200" dirty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5988" y="744538"/>
            <a:ext cx="4967287" cy="3724275"/>
          </a:xfrm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7005" y="4715907"/>
            <a:ext cx="4983666" cy="4467701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noProof="1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1.Quels sont les éléments du processus décisionnel? Commentez les brièvement.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1)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Determination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d’objectif : (exemple acheter une machine???)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2) Les options : la prise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decision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suppose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lanalyse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???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3) L’examen des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conseuqences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: une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decision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entraine des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consequences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positives ou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negatives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que l’on doit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evaluer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4) Le choix :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apres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lanalyse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des options possible la prise en compte des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consequence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un choix doit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etre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fait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endParaRPr lang="en-US" dirty="0" smtClean="0"/>
          </a:p>
          <a:p>
            <a:endParaRPr lang="en-US" dirty="0" smtClean="0"/>
          </a:p>
          <a:p>
            <a:r>
              <a:rPr lang="fr-FR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2.Quels facteurs permettent aux renseignements utiles à la décision éclairée d’être jugés importants?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FR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FR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Une information doit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etre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de qualité (2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elements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sont essentielles qui qualifie ?? la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precision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et la qualité), ponctuelle (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linformation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ponctuelle est disponible au moment de la prise de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decision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et pas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apres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),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complete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(l’information doit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etre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complete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) et pertinente (une information est pertinente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lorsquelle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est utiliser dans le processus de prise de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decision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). </a:t>
            </a:r>
          </a:p>
          <a:p>
            <a:endParaRPr lang="fr-FR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endParaRPr lang="fr-FR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FR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3.Distinguez  les décisions stratégiques, les décisions tactiques, et les décisions opérationnelles.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decision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strategique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touche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lentreprise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dans son ensemble et comporte des risques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serieux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pour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lorganisation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(prise par els cadres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superieur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), 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decision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tactique son des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decision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ordinaire ayant pour but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dharmoniser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les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operation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lentreprise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avec son environnement externe  (???cadres? voir pp)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decision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operationnelles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sont des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decision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techniques qui correspondent a une activité précise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lorganisation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et touche la transformation (entre bien et service??)</a:t>
            </a:r>
          </a:p>
          <a:p>
            <a:endParaRPr lang="fr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endParaRPr lang="fr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FR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4 Décrivez les trois univers dans lesquels on peut prendre une décision (CITEZ, mais il faudrait pouvoir les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decrire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). 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La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decision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pris en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etat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de certitude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decision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en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etat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de risque 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decision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en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etat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d’ignorance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****développer avec les diapositive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A0291-C69D-8B46-8086-5509DFD799B1}" type="slidenum">
              <a:rPr lang="de-DE" smtClean="0"/>
              <a:pPr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663405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5. Quelle différence y a-t-il entre une décision novatrice et une décision adaptative ?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FR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6. En quoi la méthode rationnelle de prise de décision diffère t-elle de la méthode comportementale?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FR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7. Expliquez ce qu’est le modèle décisionnel politique?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FR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8.Faites la différence entre la phase d’analyse et la phase de décision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FR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9. Décrivez les méthodes de prise de décision suivantes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FR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FR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a) La méthode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Ringi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FR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b) La méthode remue-méninges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FR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c) La méthode Delphi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FR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10. Comment peut-on améliorer la qualité des décisions.</a:t>
            </a:r>
            <a:endParaRPr lang="en-CA" sz="1200" kern="1200" dirty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A0291-C69D-8B46-8086-5509DFD799B1}" type="slidenum">
              <a:rPr lang="de-DE" smtClean="0"/>
              <a:pPr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81193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Sujet de discussion 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FR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1.Quelle différence faites-vous entre une décision dans le domaine de gestion et une décision dans le domaine dans la vie personnelle?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-Parle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lunivers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de la prise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decision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-Parle des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methides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decision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en groupe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-les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decideurs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(les experts)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-les outils de prise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decision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(donner nos commentaires par rapport a ces sujets) 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** on doit absolument se situer dans le bon chapitre, Connaître les chapitre par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coeur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Pour avoir la totalité des points il faut avoir une structure donnée, 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Il faut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dabord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introduire le sujet, donc parler de la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problematique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pour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sassurer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quon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ne se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trmompe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pas de chapitre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Ensuite pour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ledeveloppement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, pour avoir la totalité des points, il faut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developper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4 a 5 idées et enfin conclure. 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Point pour la question a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developpement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-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Problematique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(10%)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-analyse des observations (60%)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-jugement professionnel (5%)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-Lien avec la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matiere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(10%)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-L’intro et conclusion (10%) (sujet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amene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, posé, divisé)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-qualité du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francais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(5%)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2. 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La nature de la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decision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(3 aspects de la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decision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)???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Cest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notre analyse qui compte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A0291-C69D-8B46-8086-5509DFD799B1}" type="slidenum">
              <a:rPr lang="de-DE" smtClean="0"/>
              <a:pPr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634710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9" name="Rectangle 7"/>
          <p:cNvSpPr>
            <a:spLocks noGrp="1" noChangeArrowheads="1"/>
          </p:cNvSpPr>
          <p:nvPr>
            <p:ph type="ctrTitle"/>
          </p:nvPr>
        </p:nvSpPr>
        <p:spPr>
          <a:xfrm>
            <a:off x="1809530" y="3882000"/>
            <a:ext cx="7200000" cy="1912218"/>
          </a:xfrm>
        </p:spPr>
        <p:txBody>
          <a:bodyPr anchor="t"/>
          <a:lstStyle>
            <a:lvl1pPr algn="r">
              <a:lnSpc>
                <a:spcPct val="110000"/>
              </a:lnSpc>
              <a:defRPr sz="3200">
                <a:solidFill>
                  <a:schemeClr val="tx1"/>
                </a:solidFill>
              </a:defRPr>
            </a:lvl1pPr>
          </a:lstStyle>
          <a:p>
            <a:r>
              <a:rPr lang="fr-FR" dirty="0" smtClean="0"/>
              <a:t>Cliquez pour modifier le style du titre</a:t>
            </a:r>
            <a:endParaRPr lang="de-DE" dirty="0"/>
          </a:p>
        </p:txBody>
      </p:sp>
      <p:sp>
        <p:nvSpPr>
          <p:cNvPr id="111630" name="Rectangle 12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1809530" y="5829300"/>
            <a:ext cx="7200000" cy="497541"/>
          </a:xfrm>
        </p:spPr>
        <p:txBody>
          <a:bodyPr tIns="45720" bIns="45720"/>
          <a:lstStyle>
            <a:lvl1pPr marL="0" indent="0" algn="r">
              <a:buFontTx/>
              <a:buNone/>
              <a:defRPr sz="2400" cap="small" baseline="0"/>
            </a:lvl1pPr>
          </a:lstStyle>
          <a:p>
            <a:r>
              <a:rPr lang="fr-FR" dirty="0" smtClean="0"/>
              <a:t>Cliquez pour modifier le style des sous-titres du masque</a:t>
            </a:r>
            <a:endParaRPr lang="de-DE" dirty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1"/>
          </p:nvPr>
        </p:nvSpPr>
        <p:spPr>
          <a:xfrm>
            <a:off x="1815353" y="6373440"/>
            <a:ext cx="7194177" cy="484560"/>
          </a:xfrm>
        </p:spPr>
        <p:txBody>
          <a:bodyPr/>
          <a:lstStyle>
            <a:lvl1pPr algn="r">
              <a:buFontTx/>
              <a:buNone/>
              <a:defRPr sz="2400" i="1" baseline="0"/>
            </a:lvl1pPr>
            <a:lvl2pPr algn="r">
              <a:buFontTx/>
              <a:buNone/>
              <a:defRPr sz="2400"/>
            </a:lvl2pPr>
            <a:lvl3pPr algn="r">
              <a:buFontTx/>
              <a:buNone/>
              <a:defRPr sz="2400"/>
            </a:lvl3pPr>
            <a:lvl4pPr algn="r">
              <a:buFontTx/>
              <a:buNone/>
              <a:defRPr sz="2400"/>
            </a:lvl4pPr>
            <a:lvl5pPr algn="r">
              <a:buFontTx/>
              <a:buNone/>
              <a:defRPr sz="24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pic>
        <p:nvPicPr>
          <p:cNvPr id="7" name="Image 6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272536" y="6023262"/>
            <a:ext cx="1317273" cy="64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344083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" y="0"/>
            <a:ext cx="9020174" cy="968375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1763486" y="1219201"/>
            <a:ext cx="3650343" cy="5329238"/>
          </a:xfrm>
        </p:spPr>
        <p:txBody>
          <a:bodyPr/>
          <a:lstStyle>
            <a:lvl1pPr>
              <a:defRPr sz="2400" b="1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>
              <a:lnSpc>
                <a:spcPct val="120000"/>
              </a:lnSpc>
            </a:pPr>
            <a:r>
              <a:rPr lang="fr-FR" dirty="0" smtClean="0"/>
              <a:t>De quoi il s’agit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 lvl="1"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Objectif(s)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>
              <a:lnSpc>
                <a:spcPct val="120000"/>
              </a:lnSpc>
            </a:pPr>
            <a:endParaRPr lang="fr-FR" dirty="0"/>
          </a:p>
        </p:txBody>
      </p:sp>
      <p:sp>
        <p:nvSpPr>
          <p:cNvPr id="10" name="Espace réservé du pied de page 3"/>
          <p:cNvSpPr>
            <a:spLocks noGrp="1"/>
          </p:cNvSpPr>
          <p:nvPr>
            <p:ph type="ftr" sz="quarter" idx="12"/>
          </p:nvPr>
        </p:nvSpPr>
        <p:spPr>
          <a:xfrm>
            <a:off x="3151188" y="6548438"/>
            <a:ext cx="3168650" cy="309562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Rectangle à coins arrondis 10"/>
          <p:cNvSpPr/>
          <p:nvPr userDrawn="1"/>
        </p:nvSpPr>
        <p:spPr bwMode="auto">
          <a:xfrm>
            <a:off x="67237" y="1364343"/>
            <a:ext cx="1674478" cy="5406832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12" name="Rectangle à coins arrondis 11"/>
          <p:cNvSpPr/>
          <p:nvPr userDrawn="1"/>
        </p:nvSpPr>
        <p:spPr bwMode="auto">
          <a:xfrm>
            <a:off x="134357" y="6125029"/>
            <a:ext cx="1549300" cy="582729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15" name="Espace réservé du contenu 2"/>
          <p:cNvSpPr>
            <a:spLocks noGrp="1"/>
          </p:cNvSpPr>
          <p:nvPr>
            <p:ph idx="11"/>
          </p:nvPr>
        </p:nvSpPr>
        <p:spPr>
          <a:xfrm>
            <a:off x="116113" y="1422400"/>
            <a:ext cx="1603829" cy="4695371"/>
          </a:xfrm>
        </p:spPr>
        <p:txBody>
          <a:bodyPr/>
          <a:lstStyle>
            <a:lvl1pPr marL="93663" indent="-93663">
              <a:spcAft>
                <a:spcPts val="0"/>
              </a:spcAft>
              <a:defRPr sz="1100" b="1" i="0" cap="small" baseline="0">
                <a:solidFill>
                  <a:srgbClr val="0061B2"/>
                </a:solidFill>
                <a:effectLst/>
                <a:latin typeface="Arial Narrow" pitchFamily="34" charset="0"/>
                <a:cs typeface="Times New Roman" pitchFamily="18" charset="0"/>
              </a:defRPr>
            </a:lvl1pPr>
            <a:lvl2pPr marL="268288" indent="-85725">
              <a:spcAft>
                <a:spcPts val="0"/>
              </a:spcAft>
              <a:buFont typeface="Arial" pitchFamily="34" charset="0"/>
              <a:buChar char="•"/>
              <a:defRPr sz="1000" b="0"/>
            </a:lvl2pPr>
            <a:lvl3pPr marL="363538" indent="-95250">
              <a:spcAft>
                <a:spcPts val="0"/>
              </a:spcAft>
              <a:defRPr sz="900" i="1"/>
            </a:lvl3pPr>
            <a:lvl4pPr marL="538163" indent="-174625">
              <a:defRPr sz="1200"/>
            </a:lvl4pPr>
            <a:lvl5pPr marL="538163" indent="-174625">
              <a:defRPr sz="1200"/>
            </a:lvl5pPr>
          </a:lstStyle>
          <a:p>
            <a:pPr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Caractérisation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Contexte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Périmètre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Collecte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Prétraitement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Analyse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statistique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cognitive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Solution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Plan d’action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Système IP</a:t>
            </a:r>
          </a:p>
          <a:p>
            <a:pPr lvl="2"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Représentation </a:t>
            </a:r>
            <a:r>
              <a:rPr lang="fr-FR" dirty="0" err="1" smtClean="0"/>
              <a:t>Stat&amp;Co</a:t>
            </a:r>
            <a:endParaRPr lang="fr-FR" dirty="0" smtClean="0"/>
          </a:p>
          <a:p>
            <a:pPr lvl="1">
              <a:lnSpc>
                <a:spcPct val="120000"/>
              </a:lnSpc>
            </a:pPr>
            <a:r>
              <a:rPr lang="fr-FR" b="1" dirty="0" smtClean="0"/>
              <a:t>Décomposition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Décision</a:t>
            </a:r>
          </a:p>
          <a:p>
            <a:pPr lvl="1"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Entrepôt d’expériences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Modèles à stocker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Alternatives </a:t>
            </a:r>
          </a:p>
          <a:p>
            <a:pPr lvl="1"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Exploitation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Inférence bayésienne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Arbres de décision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Autres</a:t>
            </a:r>
            <a:endParaRPr lang="fr-FR" b="1" dirty="0"/>
          </a:p>
        </p:txBody>
      </p:sp>
      <p:sp>
        <p:nvSpPr>
          <p:cNvPr id="20" name="Espace réservé du contenu 2"/>
          <p:cNvSpPr>
            <a:spLocks noGrp="1"/>
          </p:cNvSpPr>
          <p:nvPr>
            <p:ph idx="13" hasCustomPrompt="1"/>
          </p:nvPr>
        </p:nvSpPr>
        <p:spPr>
          <a:xfrm>
            <a:off x="5493657" y="1219201"/>
            <a:ext cx="3650343" cy="5329238"/>
          </a:xfrm>
        </p:spPr>
        <p:txBody>
          <a:bodyPr/>
          <a:lstStyle>
            <a:lvl1pPr>
              <a:defRPr sz="2400" b="1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Cas industriel</a:t>
            </a:r>
            <a:endParaRPr lang="fr-FR" dirty="0"/>
          </a:p>
        </p:txBody>
      </p:sp>
      <p:pic>
        <p:nvPicPr>
          <p:cNvPr id="16" name="Image 15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272537" y="6244936"/>
            <a:ext cx="1338054" cy="426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179829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" y="0"/>
            <a:ext cx="9020174" cy="968375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63486" y="1489075"/>
            <a:ext cx="7380514" cy="50593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0" name="Espace réservé du pied de page 3"/>
          <p:cNvSpPr>
            <a:spLocks noGrp="1"/>
          </p:cNvSpPr>
          <p:nvPr>
            <p:ph type="ftr" sz="quarter" idx="12"/>
          </p:nvPr>
        </p:nvSpPr>
        <p:spPr>
          <a:xfrm>
            <a:off x="3151188" y="6548438"/>
            <a:ext cx="3168650" cy="309562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Rectangle à coins arrondis 10"/>
          <p:cNvSpPr/>
          <p:nvPr userDrawn="1"/>
        </p:nvSpPr>
        <p:spPr bwMode="auto">
          <a:xfrm>
            <a:off x="67237" y="1364343"/>
            <a:ext cx="1674478" cy="5406832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12" name="Rectangle à coins arrondis 11"/>
          <p:cNvSpPr/>
          <p:nvPr userDrawn="1"/>
        </p:nvSpPr>
        <p:spPr bwMode="auto">
          <a:xfrm>
            <a:off x="134357" y="6125029"/>
            <a:ext cx="1549300" cy="582729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15" name="Espace réservé du contenu 2"/>
          <p:cNvSpPr>
            <a:spLocks noGrp="1"/>
          </p:cNvSpPr>
          <p:nvPr>
            <p:ph idx="11" hasCustomPrompt="1"/>
          </p:nvPr>
        </p:nvSpPr>
        <p:spPr>
          <a:xfrm>
            <a:off x="116113" y="1422400"/>
            <a:ext cx="1603829" cy="4695371"/>
          </a:xfrm>
        </p:spPr>
        <p:txBody>
          <a:bodyPr/>
          <a:lstStyle>
            <a:lvl1pPr marL="93663" indent="-93663">
              <a:spcAft>
                <a:spcPts val="0"/>
              </a:spcAft>
              <a:defRPr sz="1100" b="1" i="0" cap="small" baseline="0">
                <a:solidFill>
                  <a:srgbClr val="0061B2"/>
                </a:solidFill>
                <a:effectLst/>
                <a:latin typeface="Arial Narrow" pitchFamily="34" charset="0"/>
                <a:cs typeface="Times New Roman" pitchFamily="18" charset="0"/>
              </a:defRPr>
            </a:lvl1pPr>
            <a:lvl2pPr marL="268288" indent="-85725">
              <a:spcAft>
                <a:spcPts val="0"/>
              </a:spcAft>
              <a:buFont typeface="Arial" pitchFamily="34" charset="0"/>
              <a:buChar char="•"/>
              <a:defRPr sz="1000" b="0"/>
            </a:lvl2pPr>
            <a:lvl3pPr marL="363538" indent="-95250">
              <a:spcAft>
                <a:spcPts val="0"/>
              </a:spcAft>
              <a:defRPr sz="900" i="1"/>
            </a:lvl3pPr>
            <a:lvl4pPr marL="538163" indent="-174625">
              <a:defRPr sz="1200"/>
            </a:lvl4pPr>
            <a:lvl5pPr marL="538163" indent="-174625">
              <a:defRPr sz="1200"/>
            </a:lvl5pPr>
          </a:lstStyle>
          <a:p>
            <a:pPr eaLnBrk="1" hangingPunct="1">
              <a:defRPr/>
            </a:pPr>
            <a:r>
              <a:rPr lang="fr-FR" dirty="0" smtClean="0"/>
              <a:t>Introduction &amp; problématique</a:t>
            </a:r>
          </a:p>
          <a:p>
            <a:pPr eaLnBrk="1" hangingPunct="1">
              <a:defRPr/>
            </a:pPr>
            <a:r>
              <a:rPr lang="fr-FR" dirty="0" smtClean="0"/>
              <a:t>Etat de l’art</a:t>
            </a:r>
          </a:p>
          <a:p>
            <a:pPr lvl="1" eaLnBrk="1" hangingPunct="1">
              <a:defRPr/>
            </a:pPr>
            <a:r>
              <a:rPr lang="fr-FR" dirty="0" smtClean="0"/>
              <a:t>Partie1</a:t>
            </a:r>
          </a:p>
          <a:p>
            <a:pPr lvl="1" eaLnBrk="1" hangingPunct="1">
              <a:defRPr/>
            </a:pPr>
            <a:r>
              <a:rPr lang="fr-FR" dirty="0" smtClean="0"/>
              <a:t>Partie 2</a:t>
            </a:r>
          </a:p>
          <a:p>
            <a:pPr lvl="2" eaLnBrk="1" hangingPunct="1">
              <a:defRPr/>
            </a:pPr>
            <a:r>
              <a:rPr lang="fr-FR" dirty="0" smtClean="0"/>
              <a:t>Sous-partie</a:t>
            </a:r>
          </a:p>
          <a:p>
            <a:pPr eaLnBrk="1" hangingPunct="1">
              <a:defRPr/>
            </a:pPr>
            <a:r>
              <a:rPr lang="fr-FR" dirty="0" smtClean="0"/>
              <a:t>Solution proposée</a:t>
            </a:r>
          </a:p>
          <a:p>
            <a:pPr lvl="1" eaLnBrk="1" hangingPunct="1">
              <a:defRPr/>
            </a:pPr>
            <a:r>
              <a:rPr lang="fr-FR" dirty="0" smtClean="0"/>
              <a:t>Notions de base</a:t>
            </a:r>
          </a:p>
          <a:p>
            <a:pPr lvl="1" eaLnBrk="1" hangingPunct="1">
              <a:defRPr/>
            </a:pPr>
            <a:r>
              <a:rPr lang="fr-FR" dirty="0" smtClean="0"/>
              <a:t>Hypothèses</a:t>
            </a:r>
          </a:p>
          <a:p>
            <a:pPr lvl="1" eaLnBrk="1" hangingPunct="1">
              <a:defRPr/>
            </a:pPr>
            <a:r>
              <a:rPr lang="fr-FR" dirty="0" smtClean="0"/>
              <a:t>Modélisation</a:t>
            </a:r>
          </a:p>
          <a:p>
            <a:pPr lvl="1" eaLnBrk="1" hangingPunct="1">
              <a:defRPr/>
            </a:pPr>
            <a:r>
              <a:rPr lang="fr-FR" dirty="0" smtClean="0"/>
              <a:t>Données</a:t>
            </a:r>
          </a:p>
          <a:p>
            <a:pPr eaLnBrk="1" hangingPunct="1">
              <a:defRPr/>
            </a:pPr>
            <a:r>
              <a:rPr lang="fr-FR" dirty="0" smtClean="0"/>
              <a:t>Simulation</a:t>
            </a:r>
          </a:p>
          <a:p>
            <a:pPr lvl="1" eaLnBrk="1" hangingPunct="1">
              <a:defRPr/>
            </a:pPr>
            <a:r>
              <a:rPr lang="fr-FR" dirty="0" smtClean="0"/>
              <a:t>Résultats obtenus</a:t>
            </a:r>
          </a:p>
          <a:p>
            <a:pPr lvl="1" eaLnBrk="1" hangingPunct="1">
              <a:defRPr/>
            </a:pPr>
            <a:r>
              <a:rPr lang="fr-FR" dirty="0" smtClean="0"/>
              <a:t>Interprétation</a:t>
            </a:r>
          </a:p>
          <a:p>
            <a:pPr eaLnBrk="1" hangingPunct="1">
              <a:defRPr/>
            </a:pPr>
            <a:r>
              <a:rPr lang="fr-FR" dirty="0" smtClean="0"/>
              <a:t>Conclusion</a:t>
            </a:r>
          </a:p>
          <a:p>
            <a:pPr eaLnBrk="1" hangingPunct="1">
              <a:defRPr/>
            </a:pPr>
            <a:r>
              <a:rPr lang="fr-FR" dirty="0" smtClean="0"/>
              <a:t>Perspective</a:t>
            </a:r>
          </a:p>
        </p:txBody>
      </p:sp>
      <p:pic>
        <p:nvPicPr>
          <p:cNvPr id="16" name="Image 15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272536" y="6192982"/>
            <a:ext cx="1275709" cy="477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45851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 userDrawn="1"/>
        </p:nvSpPr>
        <p:spPr bwMode="auto">
          <a:xfrm>
            <a:off x="243059" y="1457609"/>
            <a:ext cx="8645525" cy="3935130"/>
          </a:xfrm>
          <a:prstGeom prst="roundRect">
            <a:avLst>
              <a:gd name="adj" fmla="val 3143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3999" cy="968375"/>
          </a:xfrm>
        </p:spPr>
        <p:txBody>
          <a:bodyPr/>
          <a:lstStyle>
            <a:lvl1pPr>
              <a:defRPr sz="5400"/>
            </a:lvl1pPr>
          </a:lstStyle>
          <a:p>
            <a:r>
              <a:rPr lang="fr-FR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16860" y="1489074"/>
            <a:ext cx="8337176" cy="3879631"/>
          </a:xfrm>
        </p:spPr>
        <p:txBody>
          <a:bodyPr anchor="ctr"/>
          <a:lstStyle>
            <a:lvl1pPr marL="457200" indent="-457200">
              <a:buFont typeface="+mj-lt"/>
              <a:buAutoNum type="arabicPeriod"/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</a:p>
        </p:txBody>
      </p:sp>
      <p:sp>
        <p:nvSpPr>
          <p:cNvPr id="8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2935288" y="6521450"/>
            <a:ext cx="2895600" cy="336550"/>
          </a:xfrm>
          <a:prstGeom prst="rect">
            <a:avLst/>
          </a:prstGeom>
        </p:spPr>
        <p:txBody>
          <a:bodyPr/>
          <a:lstStyle>
            <a:lvl1pPr algn="ctr">
              <a:defRPr sz="1600"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pic>
        <p:nvPicPr>
          <p:cNvPr id="9" name="Image 8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7099363" y="5690753"/>
            <a:ext cx="1649782" cy="64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44393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 userDrawn="1"/>
        </p:nvSpPr>
        <p:spPr bwMode="auto">
          <a:xfrm>
            <a:off x="67236" y="1479175"/>
            <a:ext cx="1963270" cy="5292000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5" name="Rectangle à coins arrondis 4"/>
          <p:cNvSpPr/>
          <p:nvPr userDrawn="1"/>
        </p:nvSpPr>
        <p:spPr bwMode="auto">
          <a:xfrm>
            <a:off x="148871" y="5943600"/>
            <a:ext cx="1800000" cy="742387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54" r="22118"/>
          <a:stretch>
            <a:fillRect/>
          </a:stretch>
        </p:blipFill>
        <p:spPr bwMode="auto">
          <a:xfrm>
            <a:off x="266700" y="6045200"/>
            <a:ext cx="75088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350" y="6184900"/>
            <a:ext cx="69850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9196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097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14550" y="1489075"/>
            <a:ext cx="3276600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543550" y="1489075"/>
            <a:ext cx="3276600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331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227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0531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8847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80603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15972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450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91313" y="252413"/>
            <a:ext cx="2128837" cy="55499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0038" y="252413"/>
            <a:ext cx="6238875" cy="55499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36418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4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 userDrawn="1"/>
        </p:nvSpPr>
        <p:spPr bwMode="auto">
          <a:xfrm>
            <a:off x="67237" y="1364343"/>
            <a:ext cx="1674478" cy="5406832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" y="0"/>
            <a:ext cx="9020174" cy="968375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92514" y="1489075"/>
            <a:ext cx="7351486" cy="50593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0" name="Espace réservé du pied de page 3"/>
          <p:cNvSpPr>
            <a:spLocks noGrp="1"/>
          </p:cNvSpPr>
          <p:nvPr>
            <p:ph type="ftr" sz="quarter" idx="12"/>
          </p:nvPr>
        </p:nvSpPr>
        <p:spPr>
          <a:xfrm>
            <a:off x="3151188" y="6548438"/>
            <a:ext cx="3168650" cy="309562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Rectangle à coins arrondis 10"/>
          <p:cNvSpPr/>
          <p:nvPr userDrawn="1"/>
        </p:nvSpPr>
        <p:spPr bwMode="auto">
          <a:xfrm>
            <a:off x="134357" y="6125029"/>
            <a:ext cx="1549300" cy="582729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6" name="Espace réservé du contenu 2"/>
          <p:cNvSpPr>
            <a:spLocks noGrp="1"/>
          </p:cNvSpPr>
          <p:nvPr>
            <p:ph idx="11" hasCustomPrompt="1"/>
          </p:nvPr>
        </p:nvSpPr>
        <p:spPr>
          <a:xfrm>
            <a:off x="116113" y="1422400"/>
            <a:ext cx="1603829" cy="4688114"/>
          </a:xfrm>
        </p:spPr>
        <p:txBody>
          <a:bodyPr/>
          <a:lstStyle>
            <a:lvl1pPr marL="93663" indent="-93663">
              <a:spcAft>
                <a:spcPts val="0"/>
              </a:spcAft>
              <a:defRPr sz="1100" b="1" i="0" cap="small" baseline="0">
                <a:solidFill>
                  <a:srgbClr val="C00000"/>
                </a:solidFill>
                <a:effectLst/>
                <a:latin typeface="Arial Narrow" pitchFamily="34" charset="0"/>
                <a:cs typeface="Times New Roman" pitchFamily="18" charset="0"/>
              </a:defRPr>
            </a:lvl1pPr>
            <a:lvl2pPr marL="268288" indent="-85725">
              <a:spcAft>
                <a:spcPts val="0"/>
              </a:spcAft>
              <a:buFont typeface="Arial" pitchFamily="34" charset="0"/>
              <a:buChar char="•"/>
              <a:defRPr sz="1000" b="0"/>
            </a:lvl2pPr>
            <a:lvl3pPr marL="363538" indent="-95250">
              <a:spcAft>
                <a:spcPts val="0"/>
              </a:spcAft>
              <a:defRPr sz="900" i="1"/>
            </a:lvl3pPr>
            <a:lvl4pPr marL="538163" indent="-174625">
              <a:defRPr sz="1200"/>
            </a:lvl4pPr>
            <a:lvl5pPr marL="538163" indent="-174625">
              <a:defRPr sz="1200"/>
            </a:lvl5pPr>
          </a:lstStyle>
          <a:p>
            <a:pPr eaLnBrk="1" hangingPunct="1">
              <a:defRPr/>
            </a:pPr>
            <a:r>
              <a:rPr lang="fr-FR" dirty="0" smtClean="0"/>
              <a:t>Introduction &amp; problématique</a:t>
            </a:r>
          </a:p>
          <a:p>
            <a:pPr eaLnBrk="1" hangingPunct="1">
              <a:defRPr/>
            </a:pPr>
            <a:r>
              <a:rPr lang="fr-FR" dirty="0" smtClean="0"/>
              <a:t>Etat de l’art</a:t>
            </a:r>
          </a:p>
          <a:p>
            <a:pPr lvl="1" eaLnBrk="1" hangingPunct="1">
              <a:defRPr/>
            </a:pPr>
            <a:r>
              <a:rPr lang="fr-FR" dirty="0" smtClean="0"/>
              <a:t>Partie1</a:t>
            </a:r>
          </a:p>
          <a:p>
            <a:pPr lvl="1" eaLnBrk="1" hangingPunct="1">
              <a:defRPr/>
            </a:pPr>
            <a:r>
              <a:rPr lang="fr-FR" dirty="0" smtClean="0"/>
              <a:t>Partie 2</a:t>
            </a:r>
          </a:p>
          <a:p>
            <a:pPr lvl="2" eaLnBrk="1" hangingPunct="1">
              <a:defRPr/>
            </a:pPr>
            <a:r>
              <a:rPr lang="fr-FR" dirty="0" smtClean="0"/>
              <a:t>Sous-partie</a:t>
            </a:r>
          </a:p>
          <a:p>
            <a:pPr eaLnBrk="1" hangingPunct="1">
              <a:defRPr/>
            </a:pPr>
            <a:r>
              <a:rPr lang="fr-FR" dirty="0" smtClean="0"/>
              <a:t>Solution proposée</a:t>
            </a:r>
          </a:p>
          <a:p>
            <a:pPr lvl="1" eaLnBrk="1" hangingPunct="1">
              <a:defRPr/>
            </a:pPr>
            <a:r>
              <a:rPr lang="fr-FR" dirty="0" smtClean="0"/>
              <a:t>Notions de base</a:t>
            </a:r>
          </a:p>
          <a:p>
            <a:pPr lvl="1" eaLnBrk="1" hangingPunct="1">
              <a:defRPr/>
            </a:pPr>
            <a:r>
              <a:rPr lang="fr-FR" dirty="0" smtClean="0"/>
              <a:t>Hypothèses</a:t>
            </a:r>
          </a:p>
          <a:p>
            <a:pPr lvl="1" eaLnBrk="1" hangingPunct="1">
              <a:defRPr/>
            </a:pPr>
            <a:r>
              <a:rPr lang="fr-FR" dirty="0" smtClean="0"/>
              <a:t>Modélisation</a:t>
            </a:r>
          </a:p>
          <a:p>
            <a:pPr lvl="1" eaLnBrk="1" hangingPunct="1">
              <a:defRPr/>
            </a:pPr>
            <a:r>
              <a:rPr lang="fr-FR" dirty="0" smtClean="0"/>
              <a:t>Données</a:t>
            </a:r>
          </a:p>
          <a:p>
            <a:pPr eaLnBrk="1" hangingPunct="1">
              <a:defRPr/>
            </a:pPr>
            <a:r>
              <a:rPr lang="fr-FR" dirty="0" smtClean="0"/>
              <a:t>Simulation</a:t>
            </a:r>
          </a:p>
          <a:p>
            <a:pPr lvl="1" eaLnBrk="1" hangingPunct="1">
              <a:defRPr/>
            </a:pPr>
            <a:r>
              <a:rPr lang="fr-FR" dirty="0" smtClean="0"/>
              <a:t>Résultats obtenus</a:t>
            </a:r>
          </a:p>
          <a:p>
            <a:pPr lvl="1" eaLnBrk="1" hangingPunct="1">
              <a:defRPr/>
            </a:pPr>
            <a:r>
              <a:rPr lang="fr-FR" dirty="0" smtClean="0"/>
              <a:t>Interprétation</a:t>
            </a:r>
          </a:p>
          <a:p>
            <a:pPr eaLnBrk="1" hangingPunct="1">
              <a:defRPr/>
            </a:pPr>
            <a:r>
              <a:rPr lang="fr-FR" dirty="0" smtClean="0"/>
              <a:t>Conclusion</a:t>
            </a:r>
          </a:p>
          <a:p>
            <a:pPr eaLnBrk="1" hangingPunct="1">
              <a:defRPr/>
            </a:pPr>
            <a:r>
              <a:rPr lang="fr-FR" dirty="0" smtClean="0"/>
              <a:t>Perspective</a:t>
            </a:r>
          </a:p>
        </p:txBody>
      </p:sp>
      <p:pic>
        <p:nvPicPr>
          <p:cNvPr id="14" name="Image 13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234436" y="6182591"/>
            <a:ext cx="1386546" cy="47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628969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Diapositive de titr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9" name="Rectangle 7"/>
          <p:cNvSpPr>
            <a:spLocks noGrp="1" noChangeArrowheads="1"/>
          </p:cNvSpPr>
          <p:nvPr>
            <p:ph type="ctrTitle"/>
          </p:nvPr>
        </p:nvSpPr>
        <p:spPr>
          <a:xfrm>
            <a:off x="1809530" y="3882000"/>
            <a:ext cx="7200000" cy="1912218"/>
          </a:xfrm>
        </p:spPr>
        <p:txBody>
          <a:bodyPr anchor="t"/>
          <a:lstStyle>
            <a:lvl1pPr algn="r">
              <a:lnSpc>
                <a:spcPct val="110000"/>
              </a:lnSpc>
              <a:defRPr sz="3200">
                <a:solidFill>
                  <a:schemeClr val="tx1"/>
                </a:solidFill>
              </a:defRPr>
            </a:lvl1pPr>
          </a:lstStyle>
          <a:p>
            <a:r>
              <a:rPr lang="fr-FR" dirty="0" smtClean="0"/>
              <a:t>Cliquez pour modifier le style du titre</a:t>
            </a:r>
            <a:endParaRPr lang="de-DE" dirty="0"/>
          </a:p>
        </p:txBody>
      </p:sp>
      <p:sp>
        <p:nvSpPr>
          <p:cNvPr id="111630" name="Rectangle 12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1809530" y="5829300"/>
            <a:ext cx="7200000" cy="497541"/>
          </a:xfrm>
        </p:spPr>
        <p:txBody>
          <a:bodyPr tIns="45720" bIns="45720"/>
          <a:lstStyle>
            <a:lvl1pPr marL="0" indent="0" algn="r">
              <a:buFontTx/>
              <a:buNone/>
              <a:defRPr sz="2400" cap="small" baseline="0"/>
            </a:lvl1pPr>
          </a:lstStyle>
          <a:p>
            <a:r>
              <a:rPr lang="fr-FR" dirty="0" smtClean="0"/>
              <a:t>Cliquez pour modifier le style des sous-titres du masque</a:t>
            </a:r>
            <a:endParaRPr lang="de-DE" dirty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1"/>
          </p:nvPr>
        </p:nvSpPr>
        <p:spPr>
          <a:xfrm>
            <a:off x="1815353" y="6373440"/>
            <a:ext cx="7194177" cy="484560"/>
          </a:xfrm>
        </p:spPr>
        <p:txBody>
          <a:bodyPr/>
          <a:lstStyle>
            <a:lvl1pPr algn="r">
              <a:buFontTx/>
              <a:buNone/>
              <a:defRPr sz="2400" i="1" baseline="0"/>
            </a:lvl1pPr>
            <a:lvl2pPr algn="r">
              <a:buFontTx/>
              <a:buNone/>
              <a:defRPr sz="2400"/>
            </a:lvl2pPr>
            <a:lvl3pPr algn="r">
              <a:buFontTx/>
              <a:buNone/>
              <a:defRPr sz="2400"/>
            </a:lvl3pPr>
            <a:lvl4pPr algn="r">
              <a:buFontTx/>
              <a:buNone/>
              <a:defRPr sz="2400"/>
            </a:lvl4pPr>
            <a:lvl5pPr algn="r">
              <a:buFontTx/>
              <a:buNone/>
              <a:defRPr sz="24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7350777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theme" Target="../theme/theme1.xml"/><Relationship Id="rId18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8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14550" y="1489075"/>
            <a:ext cx="7029450" cy="505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gray">
          <a:xfrm>
            <a:off x="0" y="0"/>
            <a:ext cx="9020175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de-DE"/>
          </a:p>
        </p:txBody>
      </p:sp>
      <p:sp>
        <p:nvSpPr>
          <p:cNvPr id="110597" name="Rectangle 5"/>
          <p:cNvSpPr>
            <a:spLocks noChangeArrowheads="1"/>
          </p:cNvSpPr>
          <p:nvPr/>
        </p:nvSpPr>
        <p:spPr bwMode="gray">
          <a:xfrm>
            <a:off x="8172450" y="6575425"/>
            <a:ext cx="971550" cy="282575"/>
          </a:xfrm>
          <a:prstGeom prst="round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de-DE" sz="1000" b="1"/>
              <a:t>Page </a:t>
            </a:r>
            <a:r>
              <a:rPr lang="de-DE" sz="1000" b="1">
                <a:sym typeface="Wingdings" charset="0"/>
              </a:rPr>
              <a:t></a:t>
            </a:r>
            <a:r>
              <a:rPr lang="de-DE" sz="1000" b="1"/>
              <a:t> </a:t>
            </a:r>
            <a:fld id="{C82124D2-446A-A944-BF31-428EFCEA3674}" type="slidenum">
              <a:rPr lang="de-DE" sz="1000" b="1"/>
              <a:pPr algn="ctr"/>
              <a:t>‹#›</a:t>
            </a:fld>
            <a:endParaRPr lang="de-DE" sz="1000" b="1"/>
          </a:p>
        </p:txBody>
      </p:sp>
    </p:spTree>
    <p:extLst>
      <p:ext uri="{BB962C8B-B14F-4D97-AF65-F5344CB8AC3E}">
        <p14:creationId xmlns:p14="http://schemas.microsoft.com/office/powerpoint/2010/main" val="1437243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59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  <p:sldLayoutId id="2147483760" r:id="rId15"/>
    <p:sldLayoutId id="2147483731" r:id="rId16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180975" indent="-180975" algn="l" rtl="0" eaLnBrk="0" fontAlgn="base" hangingPunct="0">
        <a:spcBef>
          <a:spcPct val="0"/>
        </a:spcBef>
        <a:spcAft>
          <a:spcPct val="40000"/>
        </a:spcAft>
        <a:buFont typeface="Wingdings" charset="0"/>
        <a:buChar char="§"/>
        <a:defRPr sz="20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444500" indent="-261938" algn="l" rtl="0" eaLnBrk="0" fontAlgn="base" hangingPunct="0">
        <a:spcBef>
          <a:spcPct val="0"/>
        </a:spcBef>
        <a:spcAft>
          <a:spcPct val="4000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720725" indent="-274638" algn="l" rtl="0" eaLnBrk="0" fontAlgn="base" hangingPunct="0">
        <a:spcBef>
          <a:spcPct val="0"/>
        </a:spcBef>
        <a:spcAft>
          <a:spcPct val="4000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987425" indent="-265113" algn="l" rtl="0" eaLnBrk="0" fontAlgn="base" hangingPunct="0">
        <a:spcBef>
          <a:spcPct val="0"/>
        </a:spcBef>
        <a:spcAft>
          <a:spcPct val="4000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1254125" indent="-265113" algn="l" rtl="0" eaLnBrk="0" fontAlgn="base" hangingPunct="0">
        <a:spcBef>
          <a:spcPct val="0"/>
        </a:spcBef>
        <a:spcAft>
          <a:spcPct val="4000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17113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6pPr>
      <a:lvl7pPr marL="21685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7pPr>
      <a:lvl8pPr marL="26257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8pPr>
      <a:lvl9pPr marL="30829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ctrTitle"/>
          </p:nvPr>
        </p:nvSpPr>
        <p:spPr>
          <a:xfrm>
            <a:off x="0" y="4546947"/>
            <a:ext cx="9009530" cy="1202499"/>
          </a:xfrm>
        </p:spPr>
        <p:txBody>
          <a:bodyPr/>
          <a:lstStyle/>
          <a:p>
            <a:pPr algn="ctr">
              <a:lnSpc>
                <a:spcPts val="3200"/>
              </a:lnSpc>
            </a:pPr>
            <a:r>
              <a:rPr lang="en-CA" dirty="0" smtClean="0"/>
              <a:t>CHAPITRE 4: Le </a:t>
            </a:r>
            <a:r>
              <a:rPr lang="en-CA" dirty="0" err="1" smtClean="0"/>
              <a:t>gestionnaire</a:t>
            </a:r>
            <a:r>
              <a:rPr lang="en-CA" dirty="0" smtClean="0"/>
              <a:t> en </a:t>
            </a:r>
            <a:r>
              <a:rPr lang="en-CA" dirty="0" err="1" smtClean="0"/>
              <a:t>tant</a:t>
            </a:r>
            <a:r>
              <a:rPr lang="en-CA" dirty="0" smtClean="0"/>
              <a:t> </a:t>
            </a:r>
            <a:r>
              <a:rPr lang="en-CA" dirty="0" err="1" smtClean="0"/>
              <a:t>que</a:t>
            </a:r>
            <a:r>
              <a:rPr lang="en-CA" dirty="0" smtClean="0"/>
              <a:t> </a:t>
            </a:r>
            <a:r>
              <a:rPr lang="en-CA" dirty="0" err="1" smtClean="0"/>
              <a:t>décideur</a:t>
            </a:r>
            <a:r>
              <a:rPr lang="en-CA" dirty="0" smtClean="0"/>
              <a:t>  </a:t>
            </a:r>
            <a:r>
              <a:rPr lang="en-CA" dirty="0" smtClean="0">
                <a:solidFill>
                  <a:schemeClr val="bg1"/>
                </a:solidFill>
              </a:rPr>
              <a:t/>
            </a:r>
            <a:br>
              <a:rPr lang="en-CA" dirty="0" smtClean="0">
                <a:solidFill>
                  <a:schemeClr val="bg1"/>
                </a:solidFill>
              </a:rPr>
            </a:br>
            <a:endParaRPr lang="fr-FR" i="1" dirty="0">
              <a:solidFill>
                <a:schemeClr val="bg1"/>
              </a:solidFill>
            </a:endParaRPr>
          </a:p>
        </p:txBody>
      </p:sp>
      <p:sp>
        <p:nvSpPr>
          <p:cNvPr id="6" name="Sous-titre 5"/>
          <p:cNvSpPr>
            <a:spLocks noGrp="1"/>
          </p:cNvSpPr>
          <p:nvPr>
            <p:ph type="subTitle" idx="1"/>
          </p:nvPr>
        </p:nvSpPr>
        <p:spPr>
          <a:xfrm>
            <a:off x="2843409" y="3695179"/>
            <a:ext cx="3569918" cy="588723"/>
          </a:xfrm>
        </p:spPr>
        <p:txBody>
          <a:bodyPr/>
          <a:lstStyle/>
          <a:p>
            <a:pPr algn="ctr"/>
            <a:r>
              <a:rPr lang="fr-FR" sz="1800" cap="none" dirty="0" smtClean="0">
                <a:solidFill>
                  <a:schemeClr val="bg2"/>
                </a:solidFill>
              </a:rPr>
              <a:t> </a:t>
            </a:r>
          </a:p>
          <a:p>
            <a:pPr algn="ctr"/>
            <a:r>
              <a:rPr lang="fr-FR" b="1" dirty="0" smtClean="0">
                <a:solidFill>
                  <a:schemeClr val="bg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fr-FR" sz="1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Professeur :Dr </a:t>
            </a:r>
            <a:r>
              <a:rPr lang="fr-FR" sz="1800" b="1" dirty="0" err="1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Séli</a:t>
            </a:r>
            <a:r>
              <a:rPr lang="fr-FR" sz="1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APEDOME</a:t>
            </a:r>
          </a:p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10448" y="2658022"/>
            <a:ext cx="2901005" cy="755795"/>
          </a:xfrm>
          <a:prstGeom prst="rect">
            <a:avLst/>
          </a:prstGeom>
        </p:spPr>
        <p:txBody>
          <a:bodyPr>
            <a:prstTxWarp prst="textCanUp">
              <a:avLst>
                <a:gd name="adj" fmla="val 91037"/>
              </a:avLst>
            </a:prstTxWarp>
            <a:spAutoFit/>
          </a:bodyPr>
          <a:lstStyle/>
          <a:p>
            <a:pPr algn="ctr"/>
            <a:r>
              <a:rPr lang="fr-FR" sz="3200" i="1" kern="0" dirty="0" smtClean="0"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+mn-lt"/>
                <a:cs typeface="Calibri"/>
              </a:rPr>
              <a:t>Automne 2015</a:t>
            </a:r>
            <a:endParaRPr lang="fr-FR" dirty="0">
              <a:solidFill>
                <a:schemeClr val="bg1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+mn-lt"/>
            </a:endParaRPr>
          </a:p>
        </p:txBody>
      </p:sp>
      <p:sp>
        <p:nvSpPr>
          <p:cNvPr id="7" name="Titre 4"/>
          <p:cNvSpPr txBox="1">
            <a:spLocks/>
          </p:cNvSpPr>
          <p:nvPr/>
        </p:nvSpPr>
        <p:spPr bwMode="gray">
          <a:xfrm>
            <a:off x="0" y="200415"/>
            <a:ext cx="9009530" cy="1202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CA" sz="3200" b="1" kern="0" dirty="0" smtClean="0">
                <a:solidFill>
                  <a:schemeClr val="bg1"/>
                </a:solidFill>
                <a:latin typeface="Arial Narrow" pitchFamily="34" charset="0"/>
                <a:cs typeface="Tahoma" pitchFamily="34" charset="0"/>
              </a:rPr>
              <a:t>Introduction à la </a:t>
            </a:r>
            <a:r>
              <a:rPr lang="en-CA" sz="3200" b="1" kern="0" dirty="0" err="1" smtClean="0">
                <a:solidFill>
                  <a:schemeClr val="bg1"/>
                </a:solidFill>
                <a:latin typeface="Arial Narrow" pitchFamily="34" charset="0"/>
                <a:cs typeface="Tahoma" pitchFamily="34" charset="0"/>
              </a:rPr>
              <a:t>gestion</a:t>
            </a:r>
            <a:r>
              <a:rPr lang="en-CA" sz="3200" b="1" kern="0" dirty="0" smtClean="0">
                <a:solidFill>
                  <a:schemeClr val="bg1"/>
                </a:solidFill>
                <a:latin typeface="Arial Narrow" pitchFamily="34" charset="0"/>
                <a:cs typeface="Tahoma" pitchFamily="34" charset="0"/>
              </a:rPr>
              <a:t> des affaires</a:t>
            </a:r>
            <a:r>
              <a:rPr kumimoji="0" lang="en-CA" sz="32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  <a:t/>
            </a:r>
            <a:br>
              <a:rPr kumimoji="0" lang="en-CA" sz="32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</a:br>
            <a:r>
              <a:rPr kumimoji="0" lang="en-CA" sz="32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  <a:t>ADM1500</a:t>
            </a:r>
            <a:r>
              <a:rPr kumimoji="0" lang="en-CA" sz="3200" b="1" i="0" u="none" strike="noStrike" kern="0" cap="none" spc="0" normalizeH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  <a:t> A</a:t>
            </a:r>
            <a:r>
              <a:rPr kumimoji="0" lang="fr-FR" sz="3200" b="1" i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  <a:t/>
            </a:r>
            <a:br>
              <a:rPr kumimoji="0" lang="fr-FR" sz="3200" b="1" i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</a:br>
            <a:endParaRPr kumimoji="0" lang="fr-FR" sz="3200" b="1" i="1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ＭＳ Ｐゴシック" charset="0"/>
              <a:cs typeface="Tahoma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2317315" y="5686816"/>
            <a:ext cx="41586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i="1" dirty="0" smtClean="0"/>
              <a:t>Révision</a:t>
            </a:r>
            <a:endParaRPr lang="fr-FR" sz="3200" i="1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r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dirty="0" smtClean="0">
                <a:latin typeface="Arial Narrow" charset="0"/>
                <a:cs typeface="Tahoma" charset="0"/>
              </a:rPr>
              <a:t>Révision</a:t>
            </a:r>
            <a:endParaRPr lang="fr-FR" dirty="0">
              <a:latin typeface="Arial Narrow" charset="0"/>
              <a:cs typeface="Tahoma" charset="0"/>
            </a:endParaRPr>
          </a:p>
        </p:txBody>
      </p:sp>
      <p:sp>
        <p:nvSpPr>
          <p:cNvPr id="16387" name="Rectangle 9"/>
          <p:cNvSpPr>
            <a:spLocks noGrp="1" noChangeArrowheads="1"/>
          </p:cNvSpPr>
          <p:nvPr>
            <p:ph idx="1"/>
          </p:nvPr>
        </p:nvSpPr>
        <p:spPr>
          <a:xfrm>
            <a:off x="300625" y="3419605"/>
            <a:ext cx="4221272" cy="1979112"/>
          </a:xfrm>
        </p:spPr>
        <p:txBody>
          <a:bodyPr/>
          <a:lstStyle/>
          <a:p>
            <a:pPr marL="514350" indent="-514350" eaLnBrk="1" hangingPunct="1">
              <a:lnSpc>
                <a:spcPct val="120000"/>
              </a:lnSpc>
              <a:buFont typeface="+mj-lt"/>
              <a:buAutoNum type="arabicPeriod"/>
            </a:pPr>
            <a:endParaRPr lang="fr-FR" b="1" dirty="0" smtClean="0"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b="1" dirty="0" smtClean="0"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sz="2800" b="1" dirty="0">
              <a:latin typeface="Arial" charset="0"/>
              <a:cs typeface="Arial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63255" y="1465545"/>
            <a:ext cx="8417490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fr-FR" b="1" dirty="0" smtClean="0"/>
              <a:t>Questions de cours</a:t>
            </a:r>
          </a:p>
          <a:p>
            <a:pPr marL="457200" indent="-457200">
              <a:buFont typeface="+mj-lt"/>
              <a:buAutoNum type="arabicPeriod"/>
            </a:pPr>
            <a:endParaRPr lang="fr-FR" b="1" dirty="0" smtClean="0"/>
          </a:p>
          <a:p>
            <a:pPr marL="457200" indent="-457200">
              <a:buFont typeface="+mj-lt"/>
              <a:buAutoNum type="arabicPeriod"/>
            </a:pPr>
            <a:endParaRPr lang="fr-FR" b="1" dirty="0" smtClean="0"/>
          </a:p>
          <a:p>
            <a:pPr marL="457200" indent="-457200">
              <a:buFont typeface="+mj-lt"/>
              <a:buAutoNum type="arabicPeriod"/>
            </a:pPr>
            <a:endParaRPr lang="fr-FR" b="1" dirty="0" smtClean="0"/>
          </a:p>
          <a:p>
            <a:pPr marL="457200" indent="-457200">
              <a:buFont typeface="+mj-lt"/>
              <a:buAutoNum type="arabicPeriod"/>
            </a:pPr>
            <a:endParaRPr lang="fr-FR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b="1" dirty="0" smtClean="0"/>
              <a:t>Sujets de discussion</a:t>
            </a:r>
          </a:p>
          <a:p>
            <a:pPr marL="457200" indent="-457200">
              <a:buFont typeface="+mj-lt"/>
              <a:buAutoNum type="arabicPeriod"/>
            </a:pPr>
            <a:endParaRPr lang="fr-FR" b="1" dirty="0" smtClean="0"/>
          </a:p>
          <a:p>
            <a:pPr marL="457200" indent="-457200"/>
            <a:endParaRPr lang="fr-FR" b="1" dirty="0" smtClean="0"/>
          </a:p>
          <a:p>
            <a:pPr marL="457200" indent="-457200"/>
            <a:endParaRPr lang="fr-FR" b="1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Révision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3031299" y="1277655"/>
            <a:ext cx="3657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/>
              <a:t>Questions de cours</a:t>
            </a:r>
            <a:endParaRPr lang="fr-FR" b="1" dirty="0"/>
          </a:p>
        </p:txBody>
      </p:sp>
      <p:sp>
        <p:nvSpPr>
          <p:cNvPr id="12" name="Flèche vers la droite 6"/>
          <p:cNvSpPr/>
          <p:nvPr/>
        </p:nvSpPr>
        <p:spPr bwMode="auto">
          <a:xfrm>
            <a:off x="250521" y="2016246"/>
            <a:ext cx="1773564" cy="396000"/>
          </a:xfrm>
          <a:prstGeom prst="rightArrow">
            <a:avLst>
              <a:gd name="adj1" fmla="val 50000"/>
              <a:gd name="adj2" fmla="val 29999"/>
            </a:avLst>
          </a:prstGeom>
          <a:solidFill>
            <a:schemeClr val="bg2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0" y="1579689"/>
            <a:ext cx="1778697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endParaRPr lang="fr-FR" sz="1100" b="1" dirty="0" smtClean="0"/>
          </a:p>
          <a:p>
            <a:pPr marL="457200" indent="-457200"/>
            <a:endParaRPr lang="fr-FR" sz="1100" b="1" dirty="0" smtClean="0"/>
          </a:p>
          <a:p>
            <a:pPr marL="457200" indent="-457200"/>
            <a:endParaRPr lang="fr-FR" sz="1100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sz="1200" b="1" dirty="0" smtClean="0"/>
              <a:t>Questions de cours</a:t>
            </a:r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sz="1200" b="1" dirty="0" smtClean="0"/>
              <a:t>Sujets de discussion</a:t>
            </a:r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</p:txBody>
      </p:sp>
      <p:sp>
        <p:nvSpPr>
          <p:cNvPr id="6" name="ZoneTexte 5"/>
          <p:cNvSpPr txBox="1"/>
          <p:nvPr/>
        </p:nvSpPr>
        <p:spPr>
          <a:xfrm>
            <a:off x="2041742" y="1766170"/>
            <a:ext cx="68392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1.Quels sont les éléments du processus décisionnel? Commentez les brièvement.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1991639" y="2918564"/>
            <a:ext cx="71523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2.Quels facteurs permettent aux renseignements utiles à la décision éclairée d’être jugés importants?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1816274" y="4246323"/>
            <a:ext cx="65761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3.Distinguez  les décisions stratégiques, les décisions tactiques, et les décisions opérationnelles.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1878904" y="5248405"/>
            <a:ext cx="66638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4 Décrivez les trois univers dans lesquels on peut prendre une décision. </a:t>
            </a:r>
            <a:endParaRPr lang="fr-FR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Révision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129425" y="3419604"/>
            <a:ext cx="67264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7. Expliquez ce qu’est le modèle décisionnel politique?</a:t>
            </a:r>
            <a:endParaRPr lang="fr-FR" dirty="0"/>
          </a:p>
        </p:txBody>
      </p:sp>
      <p:sp>
        <p:nvSpPr>
          <p:cNvPr id="9" name="Flèche vers la droite 6"/>
          <p:cNvSpPr/>
          <p:nvPr/>
        </p:nvSpPr>
        <p:spPr bwMode="auto">
          <a:xfrm>
            <a:off x="250521" y="2016246"/>
            <a:ext cx="1773564" cy="396000"/>
          </a:xfrm>
          <a:prstGeom prst="rightArrow">
            <a:avLst>
              <a:gd name="adj1" fmla="val 50000"/>
              <a:gd name="adj2" fmla="val 29999"/>
            </a:avLst>
          </a:prstGeom>
          <a:solidFill>
            <a:schemeClr val="bg2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0" y="1579689"/>
            <a:ext cx="1778697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endParaRPr lang="fr-FR" sz="1100" b="1" dirty="0" smtClean="0"/>
          </a:p>
          <a:p>
            <a:pPr marL="457200" indent="-457200"/>
            <a:endParaRPr lang="fr-FR" sz="1100" b="1" dirty="0" smtClean="0"/>
          </a:p>
          <a:p>
            <a:pPr marL="457200" indent="-457200"/>
            <a:endParaRPr lang="fr-FR" sz="1100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sz="1200" b="1" dirty="0" smtClean="0"/>
              <a:t>Questions de cours</a:t>
            </a:r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sz="1200" b="1" dirty="0" smtClean="0"/>
              <a:t>Sujets de discussion</a:t>
            </a:r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</p:txBody>
      </p:sp>
      <p:sp>
        <p:nvSpPr>
          <p:cNvPr id="8" name="ZoneTexte 7"/>
          <p:cNvSpPr txBox="1"/>
          <p:nvPr/>
        </p:nvSpPr>
        <p:spPr>
          <a:xfrm>
            <a:off x="2304789" y="1503123"/>
            <a:ext cx="63882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5. Quelle différence y a-t-il entre une décision novatrice et une décision adaptative ?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2192054" y="2457189"/>
            <a:ext cx="67264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6. En quoi la méthode rationnelle de prise de décision diffère </a:t>
            </a:r>
            <a:r>
              <a:rPr lang="fr-FR" dirty="0" err="1" smtClean="0"/>
              <a:t>t-elle</a:t>
            </a:r>
            <a:r>
              <a:rPr lang="fr-FR" dirty="0" smtClean="0"/>
              <a:t> de la méthode comportementale?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2104373" y="4020855"/>
            <a:ext cx="68767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8.Faites la différence entre la phase d’analyse et la phase de décision</a:t>
            </a:r>
            <a:endParaRPr lang="fr-FR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Révision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903955" y="1691014"/>
            <a:ext cx="66513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9. Décrivez les méthodes de prise de décision suivantes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1841327" y="4196219"/>
            <a:ext cx="67891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10. Comment peut-on améliorer la qualité des décisions.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1891430" y="2342367"/>
            <a:ext cx="6889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a) La méthode </a:t>
            </a:r>
            <a:r>
              <a:rPr lang="fr-FR" dirty="0" err="1" smtClean="0"/>
              <a:t>Ringi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1929008" y="2981195"/>
            <a:ext cx="64759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b) La méthode remue-méninges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1966587" y="3582444"/>
            <a:ext cx="57243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c) La méthode Delphi</a:t>
            </a:r>
            <a:endParaRPr lang="fr-FR" dirty="0"/>
          </a:p>
        </p:txBody>
      </p:sp>
      <p:sp>
        <p:nvSpPr>
          <p:cNvPr id="11" name="Flèche vers la droite 6"/>
          <p:cNvSpPr/>
          <p:nvPr/>
        </p:nvSpPr>
        <p:spPr bwMode="auto">
          <a:xfrm>
            <a:off x="250521" y="2016246"/>
            <a:ext cx="1773564" cy="396000"/>
          </a:xfrm>
          <a:prstGeom prst="rightArrow">
            <a:avLst>
              <a:gd name="adj1" fmla="val 50000"/>
              <a:gd name="adj2" fmla="val 29999"/>
            </a:avLst>
          </a:prstGeom>
          <a:solidFill>
            <a:schemeClr val="bg2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0" y="1579689"/>
            <a:ext cx="1778697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endParaRPr lang="fr-FR" sz="1100" b="1" dirty="0" smtClean="0"/>
          </a:p>
          <a:p>
            <a:pPr marL="457200" indent="-457200"/>
            <a:endParaRPr lang="fr-FR" sz="1100" b="1" dirty="0" smtClean="0"/>
          </a:p>
          <a:p>
            <a:pPr marL="457200" indent="-457200"/>
            <a:endParaRPr lang="fr-FR" sz="1100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sz="1200" b="1" dirty="0" smtClean="0"/>
              <a:t>Questions de cours</a:t>
            </a:r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sz="1200" b="1" dirty="0" smtClean="0"/>
              <a:t>Sujets de discussion</a:t>
            </a:r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Révision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517732" y="1490597"/>
            <a:ext cx="45970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2. Sujets de discussion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1916483" y="2141951"/>
            <a:ext cx="693941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1.Quelle différence faites-vous entre une décision dans le domaine de gestion et une décision dans le domaine dans la </a:t>
            </a:r>
            <a:r>
              <a:rPr lang="fr-FR" smtClean="0"/>
              <a:t>vie personnelle?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2016690" y="3895595"/>
            <a:ext cx="69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2. Êtes vous d’avis que la prise de décision représente la tâche la plus importante d’un gestionnaire?</a:t>
            </a:r>
            <a:endParaRPr lang="fr-FR" dirty="0"/>
          </a:p>
        </p:txBody>
      </p:sp>
      <p:sp>
        <p:nvSpPr>
          <p:cNvPr id="8" name="Flèche vers la droite 6"/>
          <p:cNvSpPr/>
          <p:nvPr/>
        </p:nvSpPr>
        <p:spPr bwMode="auto">
          <a:xfrm>
            <a:off x="388307" y="3193692"/>
            <a:ext cx="1773564" cy="396000"/>
          </a:xfrm>
          <a:prstGeom prst="rightArrow">
            <a:avLst>
              <a:gd name="adj1" fmla="val 50000"/>
              <a:gd name="adj2" fmla="val 29999"/>
            </a:avLst>
          </a:prstGeom>
          <a:solidFill>
            <a:schemeClr val="bg2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0" y="1579689"/>
            <a:ext cx="1778697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endParaRPr lang="fr-FR" sz="1100" b="1" dirty="0" smtClean="0"/>
          </a:p>
          <a:p>
            <a:pPr marL="457200" indent="-457200"/>
            <a:endParaRPr lang="fr-FR" sz="1100" b="1" dirty="0" smtClean="0"/>
          </a:p>
          <a:p>
            <a:pPr marL="457200" indent="-457200"/>
            <a:endParaRPr lang="fr-FR" sz="1100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sz="1200" b="1" dirty="0" smtClean="0"/>
              <a:t>Questions de cours</a:t>
            </a:r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sz="1200" b="1" dirty="0" smtClean="0"/>
              <a:t>Sujets de discussion</a:t>
            </a:r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1_Standarddesign">
  <a:themeElements>
    <a:clrScheme name="">
      <a:dk1>
        <a:srgbClr val="000000"/>
      </a:dk1>
      <a:lt1>
        <a:srgbClr val="FFFFFF"/>
      </a:lt1>
      <a:dk2>
        <a:srgbClr val="4C7013"/>
      </a:dk2>
      <a:lt2>
        <a:srgbClr val="0061B2"/>
      </a:lt2>
      <a:accent1>
        <a:srgbClr val="FEA501"/>
      </a:accent1>
      <a:accent2>
        <a:srgbClr val="C8A058"/>
      </a:accent2>
      <a:accent3>
        <a:srgbClr val="FFFFFF"/>
      </a:accent3>
      <a:accent4>
        <a:srgbClr val="000000"/>
      </a:accent4>
      <a:accent5>
        <a:srgbClr val="FECFAA"/>
      </a:accent5>
      <a:accent6>
        <a:srgbClr val="B5914F"/>
      </a:accent6>
      <a:hlink>
        <a:srgbClr val="990000"/>
      </a:hlink>
      <a:folHlink>
        <a:srgbClr val="990000"/>
      </a:folHlink>
    </a:clrScheme>
    <a:fontScheme name="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8A058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5914F"/>
        </a:accent6>
        <a:hlink>
          <a:srgbClr val="C40505"/>
        </a:hlink>
        <a:folHlink>
          <a:srgbClr val="91919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16434</TotalTime>
  <Words>316</Words>
  <Application>Microsoft Macintosh PowerPoint</Application>
  <PresentationFormat>On-screen Show (4:3)</PresentationFormat>
  <Paragraphs>169</Paragraphs>
  <Slides>6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1_Standarddesign</vt:lpstr>
      <vt:lpstr>CHAPITRE 4: Le gestionnaire en tant que décideur   </vt:lpstr>
      <vt:lpstr>Révision</vt:lpstr>
      <vt:lpstr>Révision</vt:lpstr>
      <vt:lpstr>Révision</vt:lpstr>
      <vt:lpstr>Révision</vt:lpstr>
      <vt:lpstr>Révision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seli</dc:creator>
  <dc:description>PresentationLoad.com</dc:description>
  <cp:lastModifiedBy>mob mob</cp:lastModifiedBy>
  <cp:revision>1551</cp:revision>
  <dcterms:created xsi:type="dcterms:W3CDTF">2007-11-27T23:54:21Z</dcterms:created>
  <dcterms:modified xsi:type="dcterms:W3CDTF">2015-10-31T21:44:07Z</dcterms:modified>
</cp:coreProperties>
</file>