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8"/>
  </p:notesMasterIdLst>
  <p:sldIdLst>
    <p:sldId id="289" r:id="rId2"/>
    <p:sldId id="270" r:id="rId3"/>
    <p:sldId id="408" r:id="rId4"/>
    <p:sldId id="420" r:id="rId5"/>
    <p:sldId id="425" r:id="rId6"/>
    <p:sldId id="426" r:id="rId7"/>
    <p:sldId id="427" r:id="rId8"/>
    <p:sldId id="428" r:id="rId9"/>
    <p:sldId id="429" r:id="rId10"/>
    <p:sldId id="432" r:id="rId11"/>
    <p:sldId id="433" r:id="rId12"/>
    <p:sldId id="434" r:id="rId13"/>
    <p:sldId id="435" r:id="rId14"/>
    <p:sldId id="436" r:id="rId15"/>
    <p:sldId id="437" r:id="rId16"/>
    <p:sldId id="438" r:id="rId17"/>
    <p:sldId id="413" r:id="rId18"/>
    <p:sldId id="422" r:id="rId19"/>
    <p:sldId id="442" r:id="rId20"/>
    <p:sldId id="441" r:id="rId21"/>
    <p:sldId id="443" r:id="rId22"/>
    <p:sldId id="423" r:id="rId23"/>
    <p:sldId id="439" r:id="rId24"/>
    <p:sldId id="444" r:id="rId25"/>
    <p:sldId id="450" r:id="rId26"/>
    <p:sldId id="451" r:id="rId27"/>
    <p:sldId id="445" r:id="rId28"/>
    <p:sldId id="446" r:id="rId29"/>
    <p:sldId id="447" r:id="rId30"/>
    <p:sldId id="448" r:id="rId31"/>
    <p:sldId id="449" r:id="rId32"/>
    <p:sldId id="452" r:id="rId33"/>
    <p:sldId id="453" r:id="rId34"/>
    <p:sldId id="454" r:id="rId35"/>
    <p:sldId id="455" r:id="rId36"/>
    <p:sldId id="310" r:id="rId37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623" autoAdjust="0"/>
    <p:restoredTop sz="94660"/>
  </p:normalViewPr>
  <p:slideViewPr>
    <p:cSldViewPr snapToGrid="0">
      <p:cViewPr>
        <p:scale>
          <a:sx n="66" d="100"/>
          <a:sy n="66" d="100"/>
        </p:scale>
        <p:origin x="670" y="40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5FE40DC1-828E-EA44-ACBC-C710EC5960CA}" type="datetimeFigureOut">
              <a:rPr lang="en-US" smtClean="0"/>
              <a:t>11/22/2019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F176D8B7-89A3-C547-8730-71C2DC0AA4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7254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6D384-8563-40BF-A90B-CA94A7DFDDE1}" type="datetimeFigureOut">
              <a:rPr lang="en-CA" smtClean="0"/>
              <a:t>2019-11-22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A7A09-5AD7-4514-BC6B-F5E274BABCC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353080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6D384-8563-40BF-A90B-CA94A7DFDDE1}" type="datetimeFigureOut">
              <a:rPr lang="en-CA" smtClean="0"/>
              <a:t>2019-11-22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A7A09-5AD7-4514-BC6B-F5E274BABCC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176175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6D384-8563-40BF-A90B-CA94A7DFDDE1}" type="datetimeFigureOut">
              <a:rPr lang="en-CA" smtClean="0"/>
              <a:t>2019-11-22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A7A09-5AD7-4514-BC6B-F5E274BABCC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796993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6D384-8563-40BF-A90B-CA94A7DFDDE1}" type="datetimeFigureOut">
              <a:rPr lang="en-CA" smtClean="0"/>
              <a:t>2019-11-22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A7A09-5AD7-4514-BC6B-F5E274BABCC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307389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6D384-8563-40BF-A90B-CA94A7DFDDE1}" type="datetimeFigureOut">
              <a:rPr lang="en-CA" smtClean="0"/>
              <a:t>2019-11-22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A7A09-5AD7-4514-BC6B-F5E274BABCC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724357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6D384-8563-40BF-A90B-CA94A7DFDDE1}" type="datetimeFigureOut">
              <a:rPr lang="en-CA" smtClean="0"/>
              <a:t>2019-11-22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A7A09-5AD7-4514-BC6B-F5E274BABCC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469096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6D384-8563-40BF-A90B-CA94A7DFDDE1}" type="datetimeFigureOut">
              <a:rPr lang="en-CA" smtClean="0"/>
              <a:t>2019-11-22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A7A09-5AD7-4514-BC6B-F5E274BABCC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697474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6D384-8563-40BF-A90B-CA94A7DFDDE1}" type="datetimeFigureOut">
              <a:rPr lang="en-CA" smtClean="0"/>
              <a:t>2019-11-22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A7A09-5AD7-4514-BC6B-F5E274BABCC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188132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6D384-8563-40BF-A90B-CA94A7DFDDE1}" type="datetimeFigureOut">
              <a:rPr lang="en-CA" smtClean="0"/>
              <a:t>2019-11-22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A7A09-5AD7-4514-BC6B-F5E274BABCC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329736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6D384-8563-40BF-A90B-CA94A7DFDDE1}" type="datetimeFigureOut">
              <a:rPr lang="en-CA" smtClean="0"/>
              <a:t>2019-11-22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A7A09-5AD7-4514-BC6B-F5E274BABCC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640259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6D384-8563-40BF-A90B-CA94A7DFDDE1}" type="datetimeFigureOut">
              <a:rPr lang="en-CA" smtClean="0"/>
              <a:t>2019-11-22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A7A09-5AD7-4514-BC6B-F5E274BABCC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770315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36D384-8563-40BF-A90B-CA94A7DFDDE1}" type="datetimeFigureOut">
              <a:rPr lang="en-CA" smtClean="0"/>
              <a:t>2019-11-22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EA7A09-5AD7-4514-BC6B-F5E274BABCC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17748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389811" y="2267448"/>
            <a:ext cx="9413966" cy="32624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6000" dirty="0" smtClean="0">
                <a:latin typeface="Arial" panose="020B0604020202020204" pitchFamily="34" charset="0"/>
                <a:cs typeface="Arial" panose="020B0604020202020204" pitchFamily="34" charset="0"/>
              </a:rPr>
              <a:t>ADM3745</a:t>
            </a:r>
          </a:p>
          <a:p>
            <a:pPr algn="ctr"/>
            <a:r>
              <a:rPr lang="en-US" sz="6000" dirty="0" smtClean="0">
                <a:latin typeface="Arial" panose="020B0604020202020204" pitchFamily="34" charset="0"/>
                <a:cs typeface="Arial" panose="020B0604020202020204" pitchFamily="34" charset="0"/>
              </a:rPr>
              <a:t>Fiscalité I</a:t>
            </a:r>
          </a:p>
          <a:p>
            <a:pPr algn="ctr"/>
            <a:endParaRPr lang="en-US" sz="4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fr-CA" sz="4600" dirty="0" smtClean="0">
                <a:latin typeface="Arial" panose="020B0604020202020204" pitchFamily="34" charset="0"/>
                <a:cs typeface="Arial" panose="020B0604020202020204" pitchFamily="34" charset="0"/>
              </a:rPr>
              <a:t>Cours</a:t>
            </a:r>
            <a:r>
              <a:rPr lang="en-US" sz="4600" dirty="0" smtClean="0">
                <a:latin typeface="Arial" panose="020B0604020202020204" pitchFamily="34" charset="0"/>
                <a:cs typeface="Arial" panose="020B0604020202020204" pitchFamily="34" charset="0"/>
              </a:rPr>
              <a:t> 10</a:t>
            </a:r>
            <a:endParaRPr lang="en-US" sz="4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3788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853180" y="2458019"/>
            <a:ext cx="9579427" cy="255454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Ordre du jour :</a:t>
            </a:r>
            <a:endParaRPr lang="fr-CA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fr-CA" sz="4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fr-CA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Chapitre J : </a:t>
            </a:r>
          </a:p>
          <a:p>
            <a:pPr algn="ctr"/>
            <a:r>
              <a:rPr lang="fr-CA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La </a:t>
            </a:r>
            <a:r>
              <a:rPr lang="fr-CA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déduction pour </a:t>
            </a:r>
            <a:r>
              <a:rPr lang="fr-CA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amortissement</a:t>
            </a:r>
            <a:endParaRPr lang="fr-CA" sz="4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5486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68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66576" y="2122074"/>
            <a:ext cx="11057260" cy="381642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1. Introduction</a:t>
            </a:r>
            <a:endParaRPr lang="fr-CA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fr-CA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charset="0"/>
              <a:buChar char="•"/>
            </a:pPr>
            <a:r>
              <a:rPr lang="fr-CA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Introduction du mécanisme de déduction pour amortissement (fiscal) en 1949</a:t>
            </a:r>
          </a:p>
          <a:p>
            <a:pPr marL="457200" indent="-457200">
              <a:buFont typeface="Arial" charset="0"/>
              <a:buChar char="•"/>
            </a:pPr>
            <a:r>
              <a:rPr lang="fr-CA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Plusieurs modifications depuis</a:t>
            </a:r>
          </a:p>
          <a:p>
            <a:pPr marL="457200" indent="-457200">
              <a:buFont typeface="Arial" charset="0"/>
              <a:buChar char="•"/>
            </a:pPr>
            <a:r>
              <a:rPr lang="fr-CA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Principe de base conservé</a:t>
            </a:r>
          </a:p>
          <a:p>
            <a:pPr marL="457200" indent="-457200">
              <a:buFont typeface="Arial" charset="0"/>
              <a:buChar char="•"/>
            </a:pPr>
            <a:r>
              <a:rPr lang="fr-CA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Outil pour influencer l’activité économique du pays</a:t>
            </a:r>
            <a:endParaRPr lang="fr-CA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charset="0"/>
              <a:buChar char="•"/>
            </a:pPr>
            <a:endParaRPr lang="fr-CA" sz="3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9915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68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66576" y="1774295"/>
            <a:ext cx="11057260" cy="427809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1. Introduction</a:t>
            </a:r>
            <a:endParaRPr lang="fr-CA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fr-CA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charset="0"/>
              <a:buChar char="•"/>
            </a:pPr>
            <a:r>
              <a:rPr lang="fr-CA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Rentre dans le calcul du revenu d’entreprise et de bien</a:t>
            </a:r>
          </a:p>
          <a:p>
            <a:pPr marL="457200" indent="-457200">
              <a:buFont typeface="Arial" charset="0"/>
              <a:buChar char="•"/>
            </a:pPr>
            <a:r>
              <a:rPr lang="fr-CA" sz="3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Règle de base : </a:t>
            </a:r>
            <a:r>
              <a:rPr lang="fr-CA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Les dépenses en capital </a:t>
            </a:r>
            <a:r>
              <a:rPr lang="fr-CA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ne </a:t>
            </a:r>
            <a:r>
              <a:rPr lang="fr-CA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peuvent être déduites du calcul du revenu </a:t>
            </a:r>
            <a:r>
              <a:rPr lang="fr-CA" sz="3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sauf</a:t>
            </a:r>
            <a:r>
              <a:rPr lang="fr-CA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 pour ce qui est </a:t>
            </a:r>
            <a:r>
              <a:rPr lang="fr-CA" sz="3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expressément</a:t>
            </a:r>
            <a:r>
              <a:rPr lang="fr-CA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CA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permis par la Loi. </a:t>
            </a:r>
            <a:endParaRPr lang="fr-CA" sz="3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charset="0"/>
              <a:buChar char="•"/>
            </a:pPr>
            <a:r>
              <a:rPr lang="fr-CA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La Loi permet les déductions détaillées dans le </a:t>
            </a:r>
            <a:r>
              <a:rPr lang="fr-CA" sz="30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Règlement de l’impôt sur le revenu</a:t>
            </a:r>
            <a:r>
              <a:rPr lang="fr-CA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>
              <a:buFont typeface="Arial" charset="0"/>
              <a:buChar char="•"/>
            </a:pPr>
            <a:r>
              <a:rPr lang="fr-CA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Folio S3-F4-C1</a:t>
            </a:r>
          </a:p>
        </p:txBody>
      </p:sp>
    </p:spTree>
    <p:extLst>
      <p:ext uri="{BB962C8B-B14F-4D97-AF65-F5344CB8AC3E}">
        <p14:creationId xmlns:p14="http://schemas.microsoft.com/office/powerpoint/2010/main" val="1950801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68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66576" y="1767432"/>
            <a:ext cx="11057260" cy="464742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3600" b="1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fr-CA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 Règles de base</a:t>
            </a:r>
            <a:endParaRPr lang="fr-CA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fr-CA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charset="0"/>
              <a:buChar char="•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Les actifs sont classés par catégorie.</a:t>
            </a:r>
          </a:p>
          <a:p>
            <a:pPr marL="457200" indent="-457200">
              <a:buFont typeface="Arial" charset="0"/>
              <a:buChar char="•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Les taux de déduction pour amortissement (DPA) sont déterminés pour chaque catégorie (et représentent le maximum déductible).</a:t>
            </a:r>
          </a:p>
          <a:p>
            <a:pPr marL="457200" indent="-457200">
              <a:buFont typeface="Arial" charset="0"/>
              <a:buChar char="•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Seuls les biens détenus à la fin de l’année peuvent être amortis.</a:t>
            </a:r>
          </a:p>
          <a:p>
            <a:pPr marL="457200" indent="-457200">
              <a:buFont typeface="Arial" charset="0"/>
              <a:buChar char="•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Un contribuable n’est pas obligé de demander une DPA à chaque année.</a:t>
            </a:r>
          </a:p>
          <a:p>
            <a:pPr marL="457200" indent="-457200">
              <a:buFont typeface="Arial" charset="0"/>
              <a:buChar char="•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Pour certaines catégories, la DPA se calcule sur le solde non amorti à la fin de l’année, qui s’appelle la </a:t>
            </a:r>
            <a:r>
              <a:rPr lang="fr-CA" sz="2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fraction non amortie du coût en capital 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(FNACC).  </a:t>
            </a:r>
            <a:endParaRPr lang="fr-CA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5734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68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66576" y="2367599"/>
            <a:ext cx="11057260" cy="34470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3600" b="1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fr-CA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 Règles de base (suite)</a:t>
            </a:r>
            <a:endParaRPr lang="fr-CA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fr-CA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charset="0"/>
              <a:buChar char="•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La DPA maximale qui peut être demandée l’année de la mise en service d’un bien est de 50% du maximum normalement permis.</a:t>
            </a:r>
            <a:endParaRPr lang="fr-CA" sz="26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charset="0"/>
              <a:buChar char="•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La DPA doit être proportionnelle aux nombres de jours dans l’année d’imposition du contribuable lorsque la durée de l’année d’imposition du contribuable est inférieure à 365 jours. (On ne tient pas en compte de la date d’achat ou de mise en service au cours de l’année.)</a:t>
            </a:r>
          </a:p>
        </p:txBody>
      </p:sp>
    </p:spTree>
    <p:extLst>
      <p:ext uri="{BB962C8B-B14F-4D97-AF65-F5344CB8AC3E}">
        <p14:creationId xmlns:p14="http://schemas.microsoft.com/office/powerpoint/2010/main" val="3186491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68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66576" y="1714860"/>
            <a:ext cx="11057260" cy="553997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3600" b="1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fr-CA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 Règles de base (suite)</a:t>
            </a:r>
            <a:endParaRPr lang="fr-CA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fr-CA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charset="0"/>
              <a:buChar char="•"/>
            </a:pP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Lorsque le bien est vendu, on déduit de la catégorie le moindre du </a:t>
            </a:r>
            <a:r>
              <a:rPr lang="fr-CA" sz="24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coût</a:t>
            </a: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ou du </a:t>
            </a:r>
            <a:r>
              <a:rPr lang="fr-CA" sz="24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produit de disposition</a:t>
            </a: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 L’excédent du produit de disposition est traité comme un gain en capital (GC).</a:t>
            </a:r>
          </a:p>
          <a:p>
            <a:pPr marL="457200" indent="-457200">
              <a:buFont typeface="Arial" charset="0"/>
              <a:buChar char="•"/>
            </a:pP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Il n’y a jamais de perte en capital (PC) sur un bien amortissable.</a:t>
            </a:r>
          </a:p>
          <a:p>
            <a:pPr marL="457200" indent="-457200">
              <a:buFont typeface="Arial" charset="0"/>
              <a:buChar char="•"/>
            </a:pP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Si le solde d’une catégorie à la </a:t>
            </a:r>
            <a:r>
              <a:rPr lang="fr-CA" sz="24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fin</a:t>
            </a: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de l’année est </a:t>
            </a:r>
            <a:r>
              <a:rPr lang="fr-CA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négatif</a:t>
            </a: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, le contribuable a une </a:t>
            </a:r>
            <a:r>
              <a:rPr lang="fr-CA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récupération </a:t>
            </a: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de l’amortissement demandé antérieurement. Le contribuable va donc devoir </a:t>
            </a:r>
            <a:r>
              <a:rPr lang="fr-CA" sz="24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inclure ce montant</a:t>
            </a: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dans son revenu.</a:t>
            </a:r>
          </a:p>
          <a:p>
            <a:pPr marL="457200" indent="-457200">
              <a:buFont typeface="Arial" charset="0"/>
              <a:buChar char="•"/>
            </a:pP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Si le solde à la fin de l’année est </a:t>
            </a:r>
            <a:r>
              <a:rPr lang="fr-CA" sz="24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positif</a:t>
            </a: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et qu’il ne reste </a:t>
            </a:r>
            <a:r>
              <a:rPr lang="fr-CA" sz="24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aucun actif</a:t>
            </a: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dans la catégorie, le contribuable demande le solde à titre de perte déductible à 100% dans l’année.</a:t>
            </a:r>
          </a:p>
          <a:p>
            <a:pPr marL="457200" indent="-457200">
              <a:buFont typeface="Arial" charset="0"/>
              <a:buChar char="•"/>
            </a:pPr>
            <a:endParaRPr lang="fr-CA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charset="0"/>
              <a:buChar char="•"/>
            </a:pPr>
            <a:endParaRPr lang="fr-CA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9040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68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66576" y="1973356"/>
            <a:ext cx="11057260" cy="464742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MISE EN SITUATION</a:t>
            </a:r>
            <a:endParaRPr lang="fr-CA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fr-CA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Une catégorie comprend un seul bien :</a:t>
            </a:r>
          </a:p>
          <a:p>
            <a:endParaRPr lang="fr-CA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fr-CA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fr-CA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fr-CA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Situation 1 : Vente du bien pour 90 $</a:t>
            </a:r>
          </a:p>
          <a:p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Situation 2 : Vente du bien pour 10 $</a:t>
            </a:r>
          </a:p>
          <a:p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Situation 3 : Vente du bien pour 120 $</a:t>
            </a:r>
            <a:endParaRPr lang="fr-CA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charset="0"/>
              <a:buChar char="•"/>
            </a:pPr>
            <a:endParaRPr lang="fr-CA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1859611"/>
              </p:ext>
            </p:extLst>
          </p:nvPr>
        </p:nvGraphicFramePr>
        <p:xfrm>
          <a:off x="1409303" y="3451168"/>
          <a:ext cx="9371806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85903">
                  <a:extLst>
                    <a:ext uri="{9D8B030D-6E8A-4147-A177-3AD203B41FA5}">
                      <a16:colId xmlns:a16="http://schemas.microsoft.com/office/drawing/2014/main" val="4006248422"/>
                    </a:ext>
                  </a:extLst>
                </a:gridCol>
                <a:gridCol w="4685903">
                  <a:extLst>
                    <a:ext uri="{9D8B030D-6E8A-4147-A177-3AD203B41FA5}">
                      <a16:colId xmlns:a16="http://schemas.microsoft.com/office/drawing/2014/main" val="51888891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fr-CA" sz="240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Coût en capital</a:t>
                      </a:r>
                      <a:r>
                        <a:rPr lang="fr-CA" sz="2400" baseline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du bien</a:t>
                      </a:r>
                      <a:endParaRPr lang="fr-CA" sz="2400" noProof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240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100 $</a:t>
                      </a:r>
                      <a:endParaRPr lang="fr-CA" sz="2400" noProof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841045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CA" sz="2400" b="1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FNACC</a:t>
                      </a:r>
                      <a:endParaRPr lang="fr-CA" sz="2400" b="1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2400" b="1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60 $</a:t>
                      </a:r>
                      <a:endParaRPr lang="fr-CA" sz="2400" b="1" noProof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28646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CA" sz="2400" b="1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DPA demandée antérieurement</a:t>
                      </a:r>
                      <a:endParaRPr lang="fr-CA" sz="2400" b="1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2400" b="1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40 $</a:t>
                      </a:r>
                      <a:endParaRPr lang="fr-CA" sz="2400" b="1" noProof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1918885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86168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07922" y="2105632"/>
            <a:ext cx="11774568" cy="338554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Situation 1 : Vente </a:t>
            </a:r>
            <a:r>
              <a:rPr lang="fr-CA" sz="3200" b="1" dirty="0">
                <a:latin typeface="Arial" panose="020B0604020202020204" pitchFamily="34" charset="0"/>
                <a:cs typeface="Arial" panose="020B0604020202020204" pitchFamily="34" charset="0"/>
              </a:rPr>
              <a:t>du bien pour 90 $</a:t>
            </a:r>
          </a:p>
          <a:p>
            <a:pPr algn="ctr"/>
            <a:endParaRPr lang="fr-CA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fr-CA" sz="26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Calcul du gain en capital</a:t>
            </a:r>
          </a:p>
          <a:p>
            <a:pPr marL="514350" indent="-514350">
              <a:buAutoNum type="arabicPeriod"/>
            </a:pPr>
            <a:endParaRPr lang="fr-CA" sz="2600" u="sng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fr-CA" sz="2600" dirty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oût en capital (CC) du bien = 100 $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Produit de disposition (PD) du bien = 90 $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Comme on le vend à PD inférieur au CC, il n’y a pas de gain en capital (GC).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Il n’y a </a:t>
            </a:r>
            <a:r>
              <a:rPr lang="fr-CA" sz="2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jamais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de perte en capital sur un bien amortissable.</a:t>
            </a:r>
            <a:endParaRPr lang="fr-CA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0914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76267" y="1752892"/>
            <a:ext cx="10637878" cy="437042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Situation 1 : Vente </a:t>
            </a:r>
            <a:r>
              <a:rPr lang="fr-CA" sz="3200" b="1" dirty="0">
                <a:latin typeface="Arial" panose="020B0604020202020204" pitchFamily="34" charset="0"/>
                <a:cs typeface="Arial" panose="020B0604020202020204" pitchFamily="34" charset="0"/>
              </a:rPr>
              <a:t>du bien pour 90 $</a:t>
            </a:r>
          </a:p>
          <a:p>
            <a:pPr algn="ctr"/>
            <a:endParaRPr lang="fr-CA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fr-CA" sz="26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Calcul de la récupération ou de la perte finale</a:t>
            </a:r>
          </a:p>
          <a:p>
            <a:endParaRPr lang="fr-CA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FNACC = 60 $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Moins « disposition », le moindre de :</a:t>
            </a:r>
          </a:p>
          <a:p>
            <a:pPr marL="1371600" lvl="2" indent="-457200">
              <a:buFont typeface="Courier New" panose="02070309020205020404" pitchFamily="49" charset="0"/>
              <a:buChar char="o"/>
            </a:pP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CC = 100 $</a:t>
            </a:r>
          </a:p>
          <a:p>
            <a:pPr marL="1371600" lvl="2" indent="-457200">
              <a:buFont typeface="Courier New" panose="02070309020205020404" pitchFamily="49" charset="0"/>
              <a:buChar char="o"/>
            </a:pP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PD = </a:t>
            </a:r>
            <a:r>
              <a:rPr lang="fr-CA" sz="24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90 $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Calcul = 60 $ - 90 $ = (30 $)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fr-CA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Comme le résultat est </a:t>
            </a:r>
            <a:r>
              <a:rPr lang="fr-CA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négatif</a:t>
            </a: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, il y a une </a:t>
            </a:r>
            <a:r>
              <a:rPr lang="fr-CA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récupération</a:t>
            </a: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imposable à 100%.</a:t>
            </a:r>
          </a:p>
        </p:txBody>
      </p:sp>
    </p:spTree>
    <p:extLst>
      <p:ext uri="{BB962C8B-B14F-4D97-AF65-F5344CB8AC3E}">
        <p14:creationId xmlns:p14="http://schemas.microsoft.com/office/powerpoint/2010/main" val="2367602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07922" y="1975658"/>
            <a:ext cx="11774568" cy="400109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Situation 1 : Vente </a:t>
            </a:r>
            <a:r>
              <a:rPr lang="fr-CA" sz="3200" b="1" dirty="0">
                <a:latin typeface="Arial" panose="020B0604020202020204" pitchFamily="34" charset="0"/>
                <a:cs typeface="Arial" panose="020B0604020202020204" pitchFamily="34" charset="0"/>
              </a:rPr>
              <a:t>du bien pour 90 $</a:t>
            </a:r>
          </a:p>
          <a:p>
            <a:pPr algn="ctr"/>
            <a:endParaRPr lang="fr-CA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fr-CA" sz="26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Calcul de la récupération ou de la perte finale</a:t>
            </a:r>
          </a:p>
          <a:p>
            <a:endParaRPr lang="fr-CA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Ce résultat veut dire que le contribuable a demandé une DPA trop élevée par rapport à la dépréciation réelle du bien. Il a pu déduire de ses revenus des années antérieures une dépense excédentaire de 30 $.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Si le contribuable ne veut pas être imposé dans l’année sur le 30 $, il peut acquérir un bien d’une valeur de 31 $ dans la même catégorie </a:t>
            </a:r>
            <a:r>
              <a:rPr lang="fr-CA" sz="24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avant la fin de l’année</a:t>
            </a: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pour rendre son solde positif.</a:t>
            </a:r>
            <a:endParaRPr lang="fr-CA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3524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07922" y="2105632"/>
            <a:ext cx="11774568" cy="338554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Situation 2 : Vente </a:t>
            </a:r>
            <a:r>
              <a:rPr lang="fr-CA" sz="3200" b="1" dirty="0">
                <a:latin typeface="Arial" panose="020B0604020202020204" pitchFamily="34" charset="0"/>
                <a:cs typeface="Arial" panose="020B0604020202020204" pitchFamily="34" charset="0"/>
              </a:rPr>
              <a:t>du bien pour </a:t>
            </a:r>
            <a:r>
              <a:rPr lang="fr-CA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10 </a:t>
            </a:r>
            <a:r>
              <a:rPr lang="fr-CA" sz="3200" b="1" dirty="0">
                <a:latin typeface="Arial" panose="020B0604020202020204" pitchFamily="34" charset="0"/>
                <a:cs typeface="Arial" panose="020B0604020202020204" pitchFamily="34" charset="0"/>
              </a:rPr>
              <a:t>$</a:t>
            </a:r>
          </a:p>
          <a:p>
            <a:pPr algn="ctr"/>
            <a:endParaRPr lang="fr-CA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fr-CA" sz="26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Calcul du gain en capital</a:t>
            </a:r>
          </a:p>
          <a:p>
            <a:pPr marL="514350" indent="-514350">
              <a:buAutoNum type="arabicPeriod"/>
            </a:pPr>
            <a:endParaRPr lang="fr-CA" sz="2600" u="sng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fr-CA" sz="2600" dirty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oût en capital (CC) du bien = 100 $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Produit de disposition (PD) du bien = 10 $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Comme on le vend à PD inférieur au CC, il n’y a pas de gain en capital (GC).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Il n’y a </a:t>
            </a:r>
            <a:r>
              <a:rPr lang="fr-CA" sz="2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jamais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de perte en capital sur un bien amortissable.</a:t>
            </a:r>
            <a:endParaRPr lang="fr-CA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1827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0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77855" y="1517424"/>
            <a:ext cx="10637878" cy="510909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Situation 2 : Vente </a:t>
            </a:r>
            <a:r>
              <a:rPr lang="fr-CA" sz="3200" b="1" dirty="0">
                <a:latin typeface="Arial" panose="020B0604020202020204" pitchFamily="34" charset="0"/>
                <a:cs typeface="Arial" panose="020B0604020202020204" pitchFamily="34" charset="0"/>
              </a:rPr>
              <a:t>du bien pour </a:t>
            </a:r>
            <a:r>
              <a:rPr lang="fr-CA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10 </a:t>
            </a:r>
            <a:r>
              <a:rPr lang="fr-CA" sz="3200" b="1" dirty="0">
                <a:latin typeface="Arial" panose="020B0604020202020204" pitchFamily="34" charset="0"/>
                <a:cs typeface="Arial" panose="020B0604020202020204" pitchFamily="34" charset="0"/>
              </a:rPr>
              <a:t>$</a:t>
            </a:r>
          </a:p>
          <a:p>
            <a:pPr algn="ctr"/>
            <a:endParaRPr lang="fr-CA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fr-CA" sz="26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Calcul de la récupération ou de la perte finale</a:t>
            </a:r>
          </a:p>
          <a:p>
            <a:endParaRPr lang="fr-CA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FNACC = 60 $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Moindre :</a:t>
            </a:r>
          </a:p>
          <a:p>
            <a:pPr marL="1371600" lvl="2" indent="-457200">
              <a:buFont typeface="Courier New" panose="02070309020205020404" pitchFamily="49" charset="0"/>
              <a:buChar char="o"/>
            </a:pP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CC = 100 $</a:t>
            </a:r>
          </a:p>
          <a:p>
            <a:pPr marL="1371600" lvl="2" indent="-457200">
              <a:buFont typeface="Courier New" panose="02070309020205020404" pitchFamily="49" charset="0"/>
              <a:buChar char="o"/>
            </a:pP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PD = </a:t>
            </a:r>
            <a:r>
              <a:rPr lang="fr-CA" sz="2400" u="sng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fr-CA" sz="24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0 $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Calcul = 60 $ - 10 $ = 50 $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fr-CA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Comme il ne reste aucun actif dans la catégorie à la </a:t>
            </a:r>
            <a:r>
              <a:rPr lang="fr-CA" sz="24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fin de l’année</a:t>
            </a: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et le résultat est </a:t>
            </a:r>
            <a:r>
              <a:rPr lang="fr-CA" sz="24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positif</a:t>
            </a: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, il y a un solde non amorti qui se transforme en </a:t>
            </a:r>
            <a:r>
              <a:rPr lang="fr-CA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perte finale</a:t>
            </a: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déductible à 100% dans l’année (sauf exceptions).</a:t>
            </a:r>
          </a:p>
        </p:txBody>
      </p:sp>
    </p:spTree>
    <p:extLst>
      <p:ext uri="{BB962C8B-B14F-4D97-AF65-F5344CB8AC3E}">
        <p14:creationId xmlns:p14="http://schemas.microsoft.com/office/powerpoint/2010/main" val="2165582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07922" y="1606326"/>
            <a:ext cx="11774568" cy="473975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Situation 2 : Vente </a:t>
            </a:r>
            <a:r>
              <a:rPr lang="fr-CA" sz="3200" b="1" dirty="0">
                <a:latin typeface="Arial" panose="020B0604020202020204" pitchFamily="34" charset="0"/>
                <a:cs typeface="Arial" panose="020B0604020202020204" pitchFamily="34" charset="0"/>
              </a:rPr>
              <a:t>du bien pour </a:t>
            </a:r>
            <a:r>
              <a:rPr lang="fr-CA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10 </a:t>
            </a:r>
            <a:r>
              <a:rPr lang="fr-CA" sz="3200" b="1" dirty="0">
                <a:latin typeface="Arial" panose="020B0604020202020204" pitchFamily="34" charset="0"/>
                <a:cs typeface="Arial" panose="020B0604020202020204" pitchFamily="34" charset="0"/>
              </a:rPr>
              <a:t>$</a:t>
            </a:r>
          </a:p>
          <a:p>
            <a:pPr algn="ctr"/>
            <a:endParaRPr lang="fr-CA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fr-CA" sz="26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Calcul de la récupération ou de la perte finale</a:t>
            </a:r>
          </a:p>
          <a:p>
            <a:endParaRPr lang="fr-CA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Ce résultat veut dire que le contribuable n’a pas déduit assez d’amortissement au cours des années antérieures.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La perte finale remplace la DPA que le contribuable pourrait normalement demander, n’eût été des taux maximum imposés par la Loi.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Il n’y a jamais de perte en capital de la disposition de biens amortissables.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Si le contribuable ne veut pas demander une perte cette année-là, il peut acquérir un bien de la même catégorie </a:t>
            </a:r>
            <a:r>
              <a:rPr lang="fr-CA" sz="24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avant la fin de l’année</a:t>
            </a:r>
            <a:r>
              <a:rPr lang="fr-CA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puisqu’il n’y a pas de perte finale tant et aussi longtemps qu’il reste un bien dans la catégorie.</a:t>
            </a:r>
            <a:endParaRPr lang="fr-CA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7365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07922" y="1921423"/>
            <a:ext cx="11774568" cy="418576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Situation 3 : Vente </a:t>
            </a:r>
            <a:r>
              <a:rPr lang="fr-CA" sz="3200" b="1" dirty="0">
                <a:latin typeface="Arial" panose="020B0604020202020204" pitchFamily="34" charset="0"/>
                <a:cs typeface="Arial" panose="020B0604020202020204" pitchFamily="34" charset="0"/>
              </a:rPr>
              <a:t>du bien pour </a:t>
            </a:r>
            <a:r>
              <a:rPr lang="fr-CA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120 </a:t>
            </a:r>
            <a:r>
              <a:rPr lang="fr-CA" sz="3200" b="1" dirty="0">
                <a:latin typeface="Arial" panose="020B0604020202020204" pitchFamily="34" charset="0"/>
                <a:cs typeface="Arial" panose="020B0604020202020204" pitchFamily="34" charset="0"/>
              </a:rPr>
              <a:t>$</a:t>
            </a:r>
          </a:p>
          <a:p>
            <a:pPr algn="ctr"/>
            <a:endParaRPr lang="fr-CA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fr-CA" sz="26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Calcul du gain en capital</a:t>
            </a:r>
          </a:p>
          <a:p>
            <a:pPr marL="514350" indent="-514350">
              <a:buAutoNum type="arabicPeriod"/>
            </a:pPr>
            <a:endParaRPr lang="fr-CA" sz="2600" u="sng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fr-CA" sz="2600" dirty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oût en capital (CC) du bien = 100 $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Produit de disposition (PD) du bien = 120 $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Comme on le vend à PD supérieur au CC, il y a un gain en capital (GC) de 20 $.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Le contribuable sera imposé sur la moitié du gain en capital (20 $ / 2 = 10 $), soit le </a:t>
            </a:r>
            <a:r>
              <a:rPr lang="fr-CA" sz="2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gain en capital imposable</a:t>
            </a:r>
            <a:r>
              <a:rPr lang="fr-CA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(GCI). </a:t>
            </a:r>
          </a:p>
        </p:txBody>
      </p:sp>
    </p:spTree>
    <p:extLst>
      <p:ext uri="{BB962C8B-B14F-4D97-AF65-F5344CB8AC3E}">
        <p14:creationId xmlns:p14="http://schemas.microsoft.com/office/powerpoint/2010/main" val="1436577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0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89721" y="1612448"/>
            <a:ext cx="11414145" cy="510909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Situation 3 : Vente </a:t>
            </a:r>
            <a:r>
              <a:rPr lang="fr-CA" sz="3200" b="1" dirty="0">
                <a:latin typeface="Arial" panose="020B0604020202020204" pitchFamily="34" charset="0"/>
                <a:cs typeface="Arial" panose="020B0604020202020204" pitchFamily="34" charset="0"/>
              </a:rPr>
              <a:t>du bien pour </a:t>
            </a:r>
            <a:r>
              <a:rPr lang="fr-CA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120 </a:t>
            </a:r>
            <a:r>
              <a:rPr lang="fr-CA" sz="3200" b="1" dirty="0">
                <a:latin typeface="Arial" panose="020B0604020202020204" pitchFamily="34" charset="0"/>
                <a:cs typeface="Arial" panose="020B0604020202020204" pitchFamily="34" charset="0"/>
              </a:rPr>
              <a:t>$</a:t>
            </a:r>
          </a:p>
          <a:p>
            <a:pPr algn="ctr"/>
            <a:endParaRPr lang="fr-CA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fr-CA" sz="26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Calcul de la récupération ou de la perte finale</a:t>
            </a:r>
          </a:p>
          <a:p>
            <a:endParaRPr lang="fr-CA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FNACC = 60 $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Moindre :</a:t>
            </a:r>
          </a:p>
          <a:p>
            <a:pPr marL="1371600" lvl="2" indent="-457200">
              <a:buFont typeface="Courier New" panose="02070309020205020404" pitchFamily="49" charset="0"/>
              <a:buChar char="o"/>
            </a:pP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CC = </a:t>
            </a:r>
            <a:r>
              <a:rPr lang="fr-CA" sz="24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100 $</a:t>
            </a:r>
          </a:p>
          <a:p>
            <a:pPr marL="1371600" lvl="2" indent="-457200">
              <a:buFont typeface="Courier New" panose="02070309020205020404" pitchFamily="49" charset="0"/>
              <a:buChar char="o"/>
            </a:pP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PD = 120 $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Calcul = 60 $ - 100 $ = (40 $)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fr-CA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CA" sz="2400" dirty="0">
                <a:latin typeface="Arial" panose="020B0604020202020204" pitchFamily="34" charset="0"/>
                <a:cs typeface="Arial" panose="020B0604020202020204" pitchFamily="34" charset="0"/>
              </a:rPr>
              <a:t>Comme le résultat est </a:t>
            </a:r>
            <a:r>
              <a:rPr lang="fr-CA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négatif</a:t>
            </a:r>
            <a:r>
              <a:rPr lang="fr-CA" sz="2400" dirty="0">
                <a:latin typeface="Arial" panose="020B0604020202020204" pitchFamily="34" charset="0"/>
                <a:cs typeface="Arial" panose="020B0604020202020204" pitchFamily="34" charset="0"/>
              </a:rPr>
              <a:t>, il y a une </a:t>
            </a:r>
            <a:r>
              <a:rPr lang="fr-CA" sz="2400" b="1" dirty="0">
                <a:latin typeface="Arial" panose="020B0604020202020204" pitchFamily="34" charset="0"/>
                <a:cs typeface="Arial" panose="020B0604020202020204" pitchFamily="34" charset="0"/>
              </a:rPr>
              <a:t>récupération</a:t>
            </a:r>
            <a:r>
              <a:rPr lang="fr-CA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de 40 $ imposable </a:t>
            </a:r>
            <a:r>
              <a:rPr lang="fr-CA" sz="2400" dirty="0">
                <a:latin typeface="Arial" panose="020B0604020202020204" pitchFamily="34" charset="0"/>
                <a:cs typeface="Arial" panose="020B0604020202020204" pitchFamily="34" charset="0"/>
              </a:rPr>
              <a:t>à 100</a:t>
            </a: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%. Le contribuable devra inclure un total de 10 $ (GCI) + 40 $ (récupération) dans son revenu.</a:t>
            </a:r>
            <a:endParaRPr lang="fr-CA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7504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94246" y="1581380"/>
            <a:ext cx="12005096" cy="513986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3600" b="1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fr-CA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fr-CA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« Bien amortissable »</a:t>
            </a:r>
            <a:endParaRPr lang="fr-CA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fr-CA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charset="0"/>
              <a:buChar char="•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Bien amortissable </a:t>
            </a:r>
            <a:r>
              <a:rPr lang="fr-CA" sz="2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(depreciable property)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= Bien qu’un contribuable acquiert pour lequel il obtient une déduction (art. 13(21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))</a:t>
            </a:r>
          </a:p>
          <a:p>
            <a:pPr marL="457200" indent="-457200">
              <a:buFont typeface="Arial" charset="0"/>
              <a:buChar char="•"/>
            </a:pPr>
            <a:endParaRPr lang="fr-CA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charset="0"/>
              <a:buChar char="•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Bien amortissable = Compris dans le terme « immobilisation » </a:t>
            </a:r>
            <a:r>
              <a:rPr lang="fr-CA" sz="2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(capital property)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(art. 54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endParaRPr lang="fr-CA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charset="0"/>
              <a:buChar char="•"/>
            </a:pPr>
            <a:r>
              <a:rPr lang="fr-CA" sz="2800" dirty="0">
                <a:latin typeface="Arial" panose="020B0604020202020204" pitchFamily="34" charset="0"/>
                <a:cs typeface="Arial" panose="020B0604020202020204" pitchFamily="34" charset="0"/>
              </a:rPr>
              <a:t>Il est souvent nécessaire de déterminer si une dépense est </a:t>
            </a:r>
            <a:r>
              <a:rPr lang="fr-CA" sz="2800" u="sng" dirty="0">
                <a:latin typeface="Arial" panose="020B0604020202020204" pitchFamily="34" charset="0"/>
                <a:cs typeface="Arial" panose="020B0604020202020204" pitchFamily="34" charset="0"/>
              </a:rPr>
              <a:t>imputable au capital</a:t>
            </a:r>
            <a:r>
              <a:rPr lang="fr-CA" sz="2800" dirty="0">
                <a:latin typeface="Arial" panose="020B0604020202020204" pitchFamily="34" charset="0"/>
                <a:cs typeface="Arial" panose="020B0604020202020204" pitchFamily="34" charset="0"/>
              </a:rPr>
              <a:t> (acquisition d’un bien amortissable) ou </a:t>
            </a:r>
            <a:r>
              <a:rPr lang="fr-CA" sz="2800" u="sng" dirty="0">
                <a:latin typeface="Arial" panose="020B0604020202020204" pitchFamily="34" charset="0"/>
                <a:cs typeface="Arial" panose="020B0604020202020204" pitchFamily="34" charset="0"/>
              </a:rPr>
              <a:t>déductible</a:t>
            </a:r>
            <a:r>
              <a:rPr lang="fr-CA" sz="2800" dirty="0">
                <a:latin typeface="Arial" panose="020B0604020202020204" pitchFamily="34" charset="0"/>
                <a:cs typeface="Arial" panose="020B0604020202020204" pitchFamily="34" charset="0"/>
              </a:rPr>
              <a:t> (réparation/entretien d’un bien).</a:t>
            </a:r>
          </a:p>
          <a:p>
            <a:pPr marL="457200" indent="-457200">
              <a:buFont typeface="Arial" charset="0"/>
              <a:buChar char="•"/>
            </a:pPr>
            <a:endParaRPr lang="fr-CA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3583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20727" y="1876147"/>
            <a:ext cx="11752134" cy="458587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Dépense courante vs. Dépense en capital</a:t>
            </a:r>
          </a:p>
          <a:p>
            <a:endParaRPr lang="fr-CA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charset="0"/>
              <a:buChar char="•"/>
            </a:pP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Principaux critères :</a:t>
            </a:r>
          </a:p>
          <a:p>
            <a:pPr marL="1371600" lvl="2" indent="-457200">
              <a:buFont typeface="Courier New" charset="0"/>
              <a:buChar char="o"/>
            </a:pPr>
            <a:r>
              <a:rPr lang="fr-CA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Avantage durable </a:t>
            </a: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: Une dépense en immobilisation a été engagée une fois pour toute en vue de créer un bien ou un avantage durable au bénéfice de l’entreprise.</a:t>
            </a:r>
            <a:endParaRPr lang="fr-CA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371600" lvl="2" indent="-457200">
              <a:buFont typeface="Courier New" charset="0"/>
              <a:buChar char="o"/>
            </a:pPr>
            <a:r>
              <a:rPr lang="fr-CA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Entretien ou amélioration </a:t>
            </a: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: Une dépense d’entretien vise à restaurer un bien à son état initial. Une dépense qui a pour but d’améliorer un bien est une dépense en capital. </a:t>
            </a:r>
            <a:endParaRPr lang="fr-CA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371600" lvl="2" indent="-457200">
              <a:buFont typeface="Courier New" charset="0"/>
              <a:buChar char="o"/>
            </a:pPr>
            <a:r>
              <a:rPr lang="fr-CA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Partie intégrante ou bien séparé </a:t>
            </a: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: Une réparation est une dépense courante. L’acquisition d’un bien distinct (qui n’a pas été intégré à un autre bien) est une dépense de nature capitale.</a:t>
            </a:r>
            <a:endParaRPr lang="fr-CA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7253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20727" y="1990685"/>
            <a:ext cx="11752134" cy="138499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EXEMPLE : Partie intégrante ou bien séparé</a:t>
            </a:r>
          </a:p>
          <a:p>
            <a:pPr algn="ctr"/>
            <a:endParaRPr lang="fr-CA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fr-CA" sz="28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580" y="2978912"/>
            <a:ext cx="4443988" cy="296468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1798" y="2978912"/>
            <a:ext cx="4442074" cy="2964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5535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20727" y="1673979"/>
            <a:ext cx="11752134" cy="384720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Dépense courante vs. Dépense en capital</a:t>
            </a:r>
          </a:p>
          <a:p>
            <a:endParaRPr lang="fr-CA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charset="0"/>
              <a:buChar char="•"/>
            </a:pP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Principaux </a:t>
            </a: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critères (suite) </a:t>
            </a: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1371600" lvl="2" indent="-457200">
              <a:buFont typeface="Courier New" charset="0"/>
              <a:buChar char="o"/>
            </a:pPr>
            <a:r>
              <a:rPr lang="fr-CA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Valeur relative </a:t>
            </a: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: Quelle </a:t>
            </a: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est la valeur relative de la dépense par rapport à la valeur totale du </a:t>
            </a: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bien ou à la valeur moyenne des frais d’entretien et de réparation?</a:t>
            </a:r>
            <a:endParaRPr lang="fr-CA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371600" lvl="2" indent="-457200">
              <a:buFont typeface="Courier New" charset="0"/>
              <a:buChar char="o"/>
            </a:pP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À noter : Il est possible de se fixer une démarcation </a:t>
            </a:r>
            <a:r>
              <a:rPr lang="fr-CA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raisonnable </a:t>
            </a: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déterminé en relation avec les opérations d’investissement de l’entreprise. Par exemple, une entreprise peut décider que tous les achats d’immobilisations inférieurs à 2 000 $ sont des « dépenses ».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9850" y="5194300"/>
            <a:ext cx="1316214" cy="1562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5404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20727" y="2303145"/>
            <a:ext cx="11752134" cy="34778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Dépense courante vs. Dépense en capital</a:t>
            </a:r>
          </a:p>
          <a:p>
            <a:endParaRPr lang="fr-CA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charset="0"/>
              <a:buChar char="•"/>
            </a:pP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Principaux </a:t>
            </a: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critères (suite) </a:t>
            </a: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1371600" lvl="2" indent="-457200">
              <a:buFont typeface="Courier New" charset="0"/>
              <a:buChar char="o"/>
            </a:pPr>
            <a:r>
              <a:rPr lang="fr-CA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Acquisition </a:t>
            </a:r>
            <a:r>
              <a:rPr lang="fr-CA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d’un bien usagé </a:t>
            </a: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Si certaines dépenses sont </a:t>
            </a:r>
            <a:r>
              <a:rPr lang="fr-CA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nécessaires </a:t>
            </a: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pour remettre un bien en bon état de fonctionnement, on va considérer que ce sont des dépenses en capital à ajouter au coût d’acquisition.</a:t>
            </a:r>
            <a:endParaRPr lang="fr-CA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371600" lvl="2" indent="-457200">
              <a:buFont typeface="Courier New" charset="0"/>
              <a:buChar char="o"/>
            </a:pPr>
            <a:r>
              <a:rPr lang="fr-CA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Bien en stock </a:t>
            </a: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: Les biens achetés en vue de revente avec profit ne sont pas des biens amortissables. S’ils sont par contre achetés dans le but d’être </a:t>
            </a:r>
            <a:r>
              <a:rPr lang="fr-CA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utilisés </a:t>
            </a: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pas l’entreprise, ce sont des biens amortissables.</a:t>
            </a:r>
            <a:endParaRPr lang="fr-CA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3375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52219" y="1453897"/>
            <a:ext cx="11689150" cy="540147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3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Exceptions : Exemples</a:t>
            </a:r>
          </a:p>
          <a:p>
            <a:pPr marL="457200" indent="-457200">
              <a:buFont typeface="Arial" charset="0"/>
              <a:buChar char="•"/>
            </a:pPr>
            <a:endParaRPr lang="fr-CA" sz="25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charset="0"/>
              <a:buChar char="•"/>
            </a:pPr>
            <a:r>
              <a:rPr lang="fr-C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Déduction entière possible pour dépenses engagées dans le but de transformer un bâtiment afin de l’adapter aux besoins de personnes handicapés :</a:t>
            </a:r>
          </a:p>
          <a:p>
            <a:pPr marL="1371600" lvl="2" indent="-457200">
              <a:buFont typeface="Courier New" charset="0"/>
              <a:buChar char="o"/>
            </a:pPr>
            <a:r>
              <a:rPr lang="fr-CA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Installations de dispositifs d’ouverture de porte à commande manuelle</a:t>
            </a:r>
          </a:p>
          <a:p>
            <a:pPr marL="1371600" lvl="2" indent="-457200">
              <a:buFont typeface="Courier New" charset="0"/>
              <a:buChar char="o"/>
            </a:pPr>
            <a:r>
              <a:rPr lang="fr-CA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Installations de rampes intérieures et extérieures</a:t>
            </a:r>
          </a:p>
          <a:p>
            <a:pPr marL="1371600" lvl="2" indent="-457200">
              <a:buFont typeface="Courier New" charset="0"/>
              <a:buChar char="o"/>
            </a:pPr>
            <a:r>
              <a:rPr lang="fr-CA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Modifications de salles de bain pour accès en fauteuil roulant</a:t>
            </a:r>
          </a:p>
          <a:p>
            <a:pPr marL="1371600" lvl="2" indent="-457200">
              <a:buFont typeface="Courier New" charset="0"/>
              <a:buChar char="o"/>
            </a:pPr>
            <a:endParaRPr lang="fr-CA" sz="25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charset="0"/>
              <a:buChar char="•"/>
            </a:pPr>
            <a:r>
              <a:rPr lang="fr-C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Déduction entière possible pour dépenses en équipement engagées dans le but de venir en aide aux personnes handicapés :</a:t>
            </a:r>
          </a:p>
          <a:p>
            <a:pPr marL="1371600" lvl="2" indent="-457200">
              <a:buFont typeface="Courier New" charset="0"/>
              <a:buChar char="o"/>
            </a:pPr>
            <a:r>
              <a:rPr lang="fr-CA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Appareils d’écoute pour réunions de groupe</a:t>
            </a:r>
          </a:p>
          <a:p>
            <a:pPr marL="1371600" lvl="2" indent="-457200">
              <a:buFont typeface="Courier New" charset="0"/>
              <a:buChar char="o"/>
            </a:pPr>
            <a:r>
              <a:rPr lang="fr-CA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Logiciels et matériel</a:t>
            </a:r>
          </a:p>
        </p:txBody>
      </p:sp>
    </p:spTree>
    <p:extLst>
      <p:ext uri="{BB962C8B-B14F-4D97-AF65-F5344CB8AC3E}">
        <p14:creationId xmlns:p14="http://schemas.microsoft.com/office/powerpoint/2010/main" val="563830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94246" y="2111499"/>
            <a:ext cx="12005096" cy="403187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fr-CA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 Fonctionnement de la DPA</a:t>
            </a:r>
            <a:endParaRPr lang="fr-CA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fr-CA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charset="0"/>
              <a:buChar char="•"/>
            </a:pPr>
            <a:r>
              <a:rPr lang="fr-C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La DPA reste un </a:t>
            </a:r>
            <a:r>
              <a:rPr lang="fr-CA" sz="28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choix</a:t>
            </a:r>
            <a:r>
              <a:rPr lang="fr-C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pour le contribuable. </a:t>
            </a:r>
          </a:p>
          <a:p>
            <a:pPr marL="457200" indent="-457200">
              <a:buFont typeface="Arial" charset="0"/>
              <a:buChar char="•"/>
            </a:pPr>
            <a:r>
              <a:rPr lang="fr-C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Il peut déduire entre zéro et le maximum du taux permis par le Règlement pour la catégorie.</a:t>
            </a:r>
          </a:p>
          <a:p>
            <a:pPr marL="457200" indent="-457200">
              <a:buFont typeface="Arial" charset="0"/>
              <a:buChar char="•"/>
            </a:pPr>
            <a:r>
              <a:rPr lang="fr-C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Il pourrait décider de déduire un montant inférieur au maximum permis quand, par exemple, il ne veut augmenter le montant de la perte pour une année d’exercice.</a:t>
            </a:r>
          </a:p>
          <a:p>
            <a:pPr marL="457200" indent="-457200">
              <a:buFont typeface="Arial" charset="0"/>
              <a:buChar char="•"/>
            </a:pPr>
            <a:endParaRPr lang="fr-CA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4246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94246" y="1896058"/>
            <a:ext cx="12005096" cy="446276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3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Conditions d’admissibilité à la DPA </a:t>
            </a:r>
          </a:p>
          <a:p>
            <a:pPr algn="ctr"/>
            <a:endParaRPr lang="fr-CA" sz="24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fr-C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Le bien fait partie d’une des catégories prévues par le Règlement 1100.</a:t>
            </a:r>
          </a:p>
          <a:p>
            <a:pPr marL="514350" indent="-514350">
              <a:buFont typeface="+mj-lt"/>
              <a:buAutoNum type="arabicPeriod"/>
            </a:pPr>
            <a:r>
              <a:rPr lang="fr-C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Le bien a été acquis par le contribuable.</a:t>
            </a:r>
          </a:p>
          <a:p>
            <a:pPr marL="514350" indent="-514350">
              <a:buFont typeface="+mj-lt"/>
              <a:buAutoNum type="arabicPeriod"/>
            </a:pPr>
            <a:r>
              <a:rPr lang="fr-C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Le bien a été « mis en service » par la personne qui l’a acquis.</a:t>
            </a:r>
          </a:p>
          <a:p>
            <a:pPr marL="514350" indent="-514350">
              <a:buFont typeface="+mj-lt"/>
              <a:buAutoNum type="arabicPeriod"/>
            </a:pPr>
            <a:r>
              <a:rPr lang="fr-C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Le bien est possédé par le contribuable à la fin de l’année (sauf voitures de tourisme).</a:t>
            </a:r>
          </a:p>
          <a:p>
            <a:pPr marL="514350" indent="-514350">
              <a:buFont typeface="+mj-lt"/>
              <a:buAutoNum type="arabicPeriod"/>
            </a:pPr>
            <a:r>
              <a:rPr lang="fr-C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Le contribuable ne peut avoir décédé au cours de l’année.</a:t>
            </a:r>
          </a:p>
          <a:p>
            <a:pPr marL="514350" indent="-514350">
              <a:buFont typeface="+mj-lt"/>
              <a:buAutoNum type="arabicPeriod"/>
            </a:pPr>
            <a:r>
              <a:rPr lang="fr-C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Le coût du bien n’est pas autrement déductible dans le calcul du revenu du particulier.</a:t>
            </a:r>
          </a:p>
        </p:txBody>
      </p:sp>
    </p:spTree>
    <p:extLst>
      <p:ext uri="{BB962C8B-B14F-4D97-AF65-F5344CB8AC3E}">
        <p14:creationId xmlns:p14="http://schemas.microsoft.com/office/powerpoint/2010/main" val="3930949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94246" y="1680618"/>
            <a:ext cx="12005096" cy="489364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3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Transfert à une personne avec lien de dépendance</a:t>
            </a:r>
          </a:p>
          <a:p>
            <a:pPr algn="ctr"/>
            <a:endParaRPr lang="fr-CA" sz="24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Font typeface="Arial" panose="020B0604020202020204" pitchFamily="34" charset="0"/>
              <a:buChar char="•"/>
            </a:pPr>
            <a:r>
              <a:rPr lang="fr-C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Condition : « Le bien a été « mis en service » par la personne qui l’a acquis. »</a:t>
            </a:r>
          </a:p>
          <a:p>
            <a:pPr marL="514350" indent="-514350">
              <a:buFont typeface="Arial" panose="020B0604020202020204" pitchFamily="34" charset="0"/>
              <a:buChar char="•"/>
            </a:pPr>
            <a:r>
              <a:rPr lang="fr-C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Exception : Si le bien est acquis par une personne qui a un lien de dépendance avec le premier propriétaire, le bien est </a:t>
            </a:r>
            <a:r>
              <a:rPr lang="fr-CA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réputé </a:t>
            </a:r>
            <a:r>
              <a:rPr lang="fr-C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avoir été mis en service la date à laquelle le premier propriétaire l’a mis en service. </a:t>
            </a:r>
          </a:p>
          <a:p>
            <a:pPr marL="514350" indent="-514350">
              <a:buFont typeface="Arial" panose="020B0604020202020204" pitchFamily="34" charset="0"/>
              <a:buChar char="•"/>
            </a:pPr>
            <a:r>
              <a:rPr lang="fr-C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Dans cette situation, le bien est aussi considéré comme ayant été acquis à la date à laquelle le premier propriétaire avait acquis le bien.</a:t>
            </a:r>
          </a:p>
          <a:p>
            <a:pPr marL="514350" indent="-514350">
              <a:buFont typeface="Arial" panose="020B0604020202020204" pitchFamily="34" charset="0"/>
              <a:buChar char="•"/>
            </a:pPr>
            <a:r>
              <a:rPr lang="fr-C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La règle de demi-taux ne s’appliquerait donc pas!</a:t>
            </a:r>
          </a:p>
        </p:txBody>
      </p:sp>
    </p:spTree>
    <p:extLst>
      <p:ext uri="{BB962C8B-B14F-4D97-AF65-F5344CB8AC3E}">
        <p14:creationId xmlns:p14="http://schemas.microsoft.com/office/powerpoint/2010/main" val="3478636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94246" y="1411316"/>
            <a:ext cx="12005096" cy="543225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3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Bâtiment</a:t>
            </a:r>
          </a:p>
          <a:p>
            <a:pPr algn="ctr"/>
            <a:endParaRPr lang="fr-CA" sz="24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Font typeface="Arial" panose="020B0604020202020204" pitchFamily="34" charset="0"/>
              <a:buChar char="•"/>
            </a:pPr>
            <a:r>
              <a:rPr lang="fr-C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Condition : « Le bien a été « mis en service » par la personne qui l’a acquis. »</a:t>
            </a:r>
          </a:p>
          <a:p>
            <a:pPr marL="514350" indent="-514350">
              <a:buFont typeface="Arial" panose="020B0604020202020204" pitchFamily="34" charset="0"/>
              <a:buChar char="•"/>
            </a:pPr>
            <a:r>
              <a:rPr lang="fr-C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Exception : Si le bien est un bâtiment, la date de mise en service correspond à la première des dates suivantes :</a:t>
            </a:r>
          </a:p>
          <a:p>
            <a:pPr marL="1428750" lvl="2" indent="-514350">
              <a:buFont typeface="Courier New" panose="02070309020205020404" pitchFamily="49" charset="0"/>
              <a:buChar char="o"/>
            </a:pPr>
            <a:r>
              <a:rPr lang="fr-CA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La totalité ou presque de l’édifice est utilisée aux fins pour lesquelles il a été acquis</a:t>
            </a:r>
          </a:p>
          <a:p>
            <a:pPr marL="1428750" lvl="2" indent="-514350">
              <a:buFont typeface="Courier New" panose="02070309020205020404" pitchFamily="49" charset="0"/>
              <a:buChar char="o"/>
            </a:pPr>
            <a:r>
              <a:rPr lang="fr-CA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La construction, rénovation ou modification est terminée</a:t>
            </a:r>
          </a:p>
          <a:p>
            <a:pPr marL="1428750" lvl="2" indent="-514350">
              <a:buFont typeface="Courier New" panose="02070309020205020404" pitchFamily="49" charset="0"/>
              <a:buChar char="o"/>
            </a:pPr>
            <a:r>
              <a:rPr lang="fr-CA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Le début de la première année d’imposition qui commence au moins 358 jours après la date de la fin d’année d’acquisition du bien (donc pas de demi-taux)</a:t>
            </a:r>
          </a:p>
          <a:p>
            <a:pPr marL="1428750" lvl="2" indent="-514350">
              <a:buFont typeface="Courier New" panose="02070309020205020404" pitchFamily="49" charset="0"/>
              <a:buChar char="o"/>
            </a:pPr>
            <a:r>
              <a:rPr lang="fr-CA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La date qui précède la disposition du bien</a:t>
            </a:r>
          </a:p>
        </p:txBody>
      </p:sp>
    </p:spTree>
    <p:extLst>
      <p:ext uri="{BB962C8B-B14F-4D97-AF65-F5344CB8AC3E}">
        <p14:creationId xmlns:p14="http://schemas.microsoft.com/office/powerpoint/2010/main" val="2081236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86904" y="1554025"/>
            <a:ext cx="12005096" cy="129266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2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Catégories de biens prévues par le Règlement : </a:t>
            </a:r>
          </a:p>
          <a:p>
            <a:pPr algn="ctr"/>
            <a:r>
              <a:rPr lang="fr-CA" sz="2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Soldes dégressifs à taux constant</a:t>
            </a:r>
          </a:p>
          <a:p>
            <a:pPr marL="514350" indent="-514350">
              <a:buFont typeface="Arial" panose="020B0604020202020204" pitchFamily="34" charset="0"/>
              <a:buChar char="•"/>
            </a:pPr>
            <a:endParaRPr lang="fr-CA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008525"/>
              </p:ext>
            </p:extLst>
          </p:nvPr>
        </p:nvGraphicFramePr>
        <p:xfrm>
          <a:off x="483395" y="2549915"/>
          <a:ext cx="11226798" cy="4043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33699">
                  <a:extLst>
                    <a:ext uri="{9D8B030D-6E8A-4147-A177-3AD203B41FA5}">
                      <a16:colId xmlns:a16="http://schemas.microsoft.com/office/drawing/2014/main" val="3023643102"/>
                    </a:ext>
                  </a:extLst>
                </a:gridCol>
                <a:gridCol w="1447800">
                  <a:extLst>
                    <a:ext uri="{9D8B030D-6E8A-4147-A177-3AD203B41FA5}">
                      <a16:colId xmlns:a16="http://schemas.microsoft.com/office/drawing/2014/main" val="2335782666"/>
                    </a:ext>
                  </a:extLst>
                </a:gridCol>
                <a:gridCol w="6845299">
                  <a:extLst>
                    <a:ext uri="{9D8B030D-6E8A-4147-A177-3AD203B41FA5}">
                      <a16:colId xmlns:a16="http://schemas.microsoft.com/office/drawing/2014/main" val="6604123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CA" sz="1600" b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Catégorie</a:t>
                      </a:r>
                      <a:r>
                        <a:rPr lang="fr-CA" sz="1600" b="0" baseline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1</a:t>
                      </a:r>
                      <a:endParaRPr lang="fr-CA" sz="1600" b="0" noProof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600" b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4 %</a:t>
                      </a:r>
                      <a:endParaRPr lang="fr-CA" sz="1600" b="0" noProof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fr-CA" sz="1600" b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Pont, canal, barrage, ponceau, bâtiment acquis après 1987</a:t>
                      </a:r>
                      <a:endParaRPr lang="fr-CA" sz="1600" b="0" noProof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993802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CA" sz="1600" b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Catégorie</a:t>
                      </a:r>
                      <a:r>
                        <a:rPr lang="fr-CA" sz="1600" b="0" baseline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1</a:t>
                      </a:r>
                      <a:endParaRPr lang="fr-CA" sz="1600" b="0" noProof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600" b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10 %</a:t>
                      </a:r>
                      <a:endParaRPr lang="fr-CA" sz="1600" b="0" noProof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fr-CA" sz="1600" b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Bâtiment acquis après</a:t>
                      </a:r>
                      <a:r>
                        <a:rPr lang="fr-CA" sz="1600" b="0" baseline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le 18 mars 2007 dont 90 % de la superficie sert à la fabrication ou à </a:t>
                      </a:r>
                      <a:r>
                        <a:rPr lang="fr-CA" sz="1600" b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 transformation </a:t>
                      </a:r>
                      <a:endParaRPr lang="fr-CA" sz="1600" b="0" noProof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073095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CA" sz="1600" b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Catégorie</a:t>
                      </a:r>
                      <a:r>
                        <a:rPr lang="fr-CA" sz="1600" b="0" baseline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1</a:t>
                      </a:r>
                      <a:endParaRPr lang="fr-CA" sz="1600" b="0" noProof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600" b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6 %</a:t>
                      </a:r>
                      <a:endParaRPr lang="fr-CA" sz="1600" b="0" noProof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fr-CA" sz="1600" b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Bâtiment non résidentiel acquis</a:t>
                      </a:r>
                      <a:r>
                        <a:rPr lang="fr-CA" sz="1600" b="0" baseline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après le 18 mars 1987 dont moins de 90 % sert à la fabrication ou à la transformation</a:t>
                      </a:r>
                      <a:endParaRPr lang="fr-CA" sz="1600" b="0" noProof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793495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CA" sz="1600" b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Catégorie</a:t>
                      </a:r>
                      <a:r>
                        <a:rPr lang="fr-CA" sz="1600" b="0" baseline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3</a:t>
                      </a:r>
                      <a:endParaRPr lang="fr-CA" sz="1600" b="0" noProof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600" b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5 %</a:t>
                      </a:r>
                      <a:endParaRPr lang="fr-CA" sz="1600" b="0" noProof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fr-CA" sz="1600" b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Immeuble bâti</a:t>
                      </a:r>
                      <a:r>
                        <a:rPr lang="fr-CA" sz="1600" b="0" baseline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après le 31 décembre 1978 et acquis avant 1988</a:t>
                      </a:r>
                      <a:endParaRPr lang="fr-CA" sz="1600" b="0" noProof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844954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CA" sz="1600" b="1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Catégorie</a:t>
                      </a:r>
                      <a:r>
                        <a:rPr lang="fr-CA" sz="1600" b="1" baseline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8</a:t>
                      </a:r>
                      <a:endParaRPr lang="fr-CA" sz="1600" b="1" noProof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600" b="1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20 %</a:t>
                      </a:r>
                      <a:endParaRPr lang="fr-CA" sz="1600" b="1" noProof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fr-CA" sz="1600" b="1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Équipement, mobilier</a:t>
                      </a:r>
                      <a:r>
                        <a:rPr lang="fr-CA" sz="1600" b="1" baseline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et équipement de bureau, machinerie et outillage non compris dans une autre catégorie (non utilisé dans la fabrication ou la transformation)</a:t>
                      </a:r>
                      <a:endParaRPr lang="fr-CA" sz="1600" b="1" noProof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649075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CA" sz="1600" b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Catégorie</a:t>
                      </a:r>
                      <a:r>
                        <a:rPr lang="fr-CA" sz="1600" b="0" baseline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9</a:t>
                      </a:r>
                      <a:endParaRPr lang="fr-CA" sz="1600" b="0" noProof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600" b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25 %</a:t>
                      </a:r>
                      <a:endParaRPr lang="fr-CA" sz="1600" b="0" noProof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fr-CA" sz="1600" b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Avion, accessoires d’avion et pièces de rechange</a:t>
                      </a:r>
                      <a:endParaRPr lang="fr-CA" sz="1600" b="0" noProof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78562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CA" sz="1600" b="1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Catégorie</a:t>
                      </a:r>
                      <a:r>
                        <a:rPr lang="fr-CA" sz="1600" b="1" baseline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10</a:t>
                      </a:r>
                      <a:endParaRPr lang="fr-CA" sz="1600" b="1" noProof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600" b="1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30 %</a:t>
                      </a:r>
                      <a:endParaRPr lang="fr-CA" sz="1600" b="1" noProof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fr-CA" sz="1600" b="1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Matériel</a:t>
                      </a:r>
                      <a:r>
                        <a:rPr lang="fr-CA" sz="1600" b="1" baseline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non compris dans un autre catégorie, matériel électronique, film cinématographique</a:t>
                      </a:r>
                      <a:endParaRPr lang="fr-CA" sz="1600" b="1" noProof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51781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CA" sz="1600" b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Catégorie</a:t>
                      </a:r>
                      <a:r>
                        <a:rPr lang="fr-CA" sz="1600" b="0" baseline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10.1</a:t>
                      </a:r>
                      <a:endParaRPr lang="fr-CA" sz="1600" b="0" noProof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600" b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30 %</a:t>
                      </a:r>
                      <a:endParaRPr lang="fr-CA" sz="1600" b="0" noProof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fr-CA" sz="1600" b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Voiture de tourisme dont le coût est supérieur à</a:t>
                      </a:r>
                      <a:r>
                        <a:rPr lang="fr-CA" sz="1600" b="0" baseline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30 000 $</a:t>
                      </a:r>
                      <a:endParaRPr lang="fr-CA" sz="1600" b="0" noProof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31762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2995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86904" y="1554025"/>
            <a:ext cx="12005096" cy="129266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2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Catégories de biens prévues par le Règlement : </a:t>
            </a:r>
          </a:p>
          <a:p>
            <a:pPr algn="ctr"/>
            <a:r>
              <a:rPr lang="fr-CA" sz="2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Soldes dégressifs à taux constant</a:t>
            </a:r>
          </a:p>
          <a:p>
            <a:pPr marL="514350" indent="-514350">
              <a:buFont typeface="Arial" panose="020B0604020202020204" pitchFamily="34" charset="0"/>
              <a:buChar char="•"/>
            </a:pPr>
            <a:endParaRPr lang="fr-CA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5991299"/>
              </p:ext>
            </p:extLst>
          </p:nvPr>
        </p:nvGraphicFramePr>
        <p:xfrm>
          <a:off x="483395" y="2846687"/>
          <a:ext cx="11226798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33699">
                  <a:extLst>
                    <a:ext uri="{9D8B030D-6E8A-4147-A177-3AD203B41FA5}">
                      <a16:colId xmlns:a16="http://schemas.microsoft.com/office/drawing/2014/main" val="3023643102"/>
                    </a:ext>
                  </a:extLst>
                </a:gridCol>
                <a:gridCol w="1447800">
                  <a:extLst>
                    <a:ext uri="{9D8B030D-6E8A-4147-A177-3AD203B41FA5}">
                      <a16:colId xmlns:a16="http://schemas.microsoft.com/office/drawing/2014/main" val="2335782666"/>
                    </a:ext>
                  </a:extLst>
                </a:gridCol>
                <a:gridCol w="6845299">
                  <a:extLst>
                    <a:ext uri="{9D8B030D-6E8A-4147-A177-3AD203B41FA5}">
                      <a16:colId xmlns:a16="http://schemas.microsoft.com/office/drawing/2014/main" val="6604123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CA" sz="1600" b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Catégorie</a:t>
                      </a:r>
                      <a:r>
                        <a:rPr lang="fr-CA" sz="1600" b="0" baseline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12</a:t>
                      </a:r>
                      <a:endParaRPr lang="fr-CA" sz="1600" b="0" noProof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600" b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100 %</a:t>
                      </a:r>
                      <a:endParaRPr lang="fr-CA" sz="1600" b="0" noProof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fr-CA" sz="1600" b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Petit</a:t>
                      </a:r>
                      <a:r>
                        <a:rPr lang="fr-CA" sz="1600" b="0" baseline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outillage non compris dans une autre catégorie, vidéocassette</a:t>
                      </a:r>
                      <a:endParaRPr lang="fr-CA" sz="1600" b="0" noProof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993802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CA" sz="1600" b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Catégorie</a:t>
                      </a:r>
                      <a:r>
                        <a:rPr lang="fr-CA" sz="1600" b="0" baseline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16</a:t>
                      </a:r>
                      <a:endParaRPr lang="fr-CA" sz="1600" b="0" noProof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600" b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40 %</a:t>
                      </a:r>
                      <a:endParaRPr lang="fr-CA" sz="1600" b="0" noProof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fr-CA" sz="1600" b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Taxi, grands</a:t>
                      </a:r>
                      <a:r>
                        <a:rPr lang="fr-CA" sz="1600" b="0" baseline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camions et remorques (conditions)</a:t>
                      </a:r>
                      <a:endParaRPr lang="fr-CA" sz="1600" b="0" noProof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073095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CA" sz="1600" b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Catégorie</a:t>
                      </a:r>
                      <a:r>
                        <a:rPr lang="fr-CA" sz="1600" b="0" baseline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17</a:t>
                      </a:r>
                      <a:endParaRPr lang="fr-CA" sz="1600" b="0" noProof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600" b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8 %</a:t>
                      </a:r>
                      <a:endParaRPr lang="fr-CA" sz="1600" b="0" noProof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fr-CA" sz="1600" b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Chemin, trottoir, aire de stationnement, route</a:t>
                      </a:r>
                      <a:endParaRPr lang="fr-CA" sz="1600" b="0" noProof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793495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CA" sz="1600" b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Catégorie</a:t>
                      </a:r>
                      <a:r>
                        <a:rPr lang="fr-CA" sz="1600" b="0" baseline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38</a:t>
                      </a:r>
                      <a:endParaRPr lang="fr-CA" sz="1600" b="0" noProof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600" b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30 %</a:t>
                      </a:r>
                      <a:endParaRPr lang="fr-CA" sz="1600" b="0" noProof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fr-CA" sz="1600" b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Matériel mobile pour la construction</a:t>
                      </a:r>
                      <a:endParaRPr lang="fr-CA" sz="1600" b="0" noProof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844954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CA" sz="1600" b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Catégorie</a:t>
                      </a:r>
                      <a:r>
                        <a:rPr lang="fr-CA" sz="1600" b="0" baseline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44</a:t>
                      </a:r>
                      <a:endParaRPr lang="fr-CA" sz="1600" b="0" noProof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600" b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25 %</a:t>
                      </a:r>
                      <a:endParaRPr lang="fr-CA" sz="1600" b="0" noProof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fr-CA" sz="1600" b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Brevet ou droit</a:t>
                      </a:r>
                      <a:r>
                        <a:rPr lang="fr-CA" sz="1600" b="0" baseline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d’utilisation de renseignements brevetés</a:t>
                      </a:r>
                      <a:endParaRPr lang="fr-CA" sz="1600" b="0" noProof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649075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CA" sz="1600" b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Catégorie</a:t>
                      </a:r>
                      <a:r>
                        <a:rPr lang="fr-CA" sz="1600" b="0" baseline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46</a:t>
                      </a:r>
                      <a:endParaRPr lang="fr-CA" sz="1600" b="0" noProof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600" b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30 %</a:t>
                      </a:r>
                      <a:endParaRPr lang="fr-CA" sz="1600" b="0" noProof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fr-CA" sz="1600" b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Matériel d’infrastructure pour réseau</a:t>
                      </a:r>
                      <a:r>
                        <a:rPr lang="fr-CA" sz="1600" b="0" baseline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de données</a:t>
                      </a:r>
                      <a:endParaRPr lang="fr-CA" sz="1600" b="0" noProof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78562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CA" sz="1600" b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Catégorie</a:t>
                      </a:r>
                      <a:r>
                        <a:rPr lang="fr-CA" sz="1600" b="0" baseline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45</a:t>
                      </a:r>
                      <a:endParaRPr lang="fr-CA" sz="1600" b="0" noProof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600" b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45 %</a:t>
                      </a:r>
                      <a:endParaRPr lang="fr-CA" sz="1600" b="0" noProof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fr-CA" sz="1600" b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Ordinateurs et matériel informatique (conditions de</a:t>
                      </a:r>
                      <a:r>
                        <a:rPr lang="fr-CA" sz="1600" b="0" baseline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date d’achat)</a:t>
                      </a:r>
                      <a:endParaRPr lang="fr-CA" sz="1600" b="0" noProof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51781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CA" sz="1600" b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Catégorie</a:t>
                      </a:r>
                      <a:r>
                        <a:rPr lang="fr-CA" sz="1600" b="0" baseline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50</a:t>
                      </a:r>
                      <a:endParaRPr lang="fr-CA" sz="1600" b="0" noProof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600" b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55 %</a:t>
                      </a:r>
                      <a:endParaRPr lang="fr-CA" sz="1600" b="0" noProof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CA" sz="1600" b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Ordinateurs et matériel informatique (conditions de</a:t>
                      </a:r>
                      <a:r>
                        <a:rPr lang="fr-CA" sz="1600" b="0" baseline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date d’achat)</a:t>
                      </a:r>
                      <a:endParaRPr lang="fr-CA" sz="1600" b="0" noProof="0" dirty="0" smtClean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31762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17951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86904" y="1554025"/>
            <a:ext cx="12005096" cy="129266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2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Catégories de biens prévues par le Règlement : </a:t>
            </a:r>
          </a:p>
          <a:p>
            <a:pPr algn="ctr"/>
            <a:r>
              <a:rPr lang="fr-CA" sz="2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Biens utilisés dans la fabrication et la transformation</a:t>
            </a:r>
          </a:p>
          <a:p>
            <a:pPr marL="514350" indent="-514350">
              <a:buFont typeface="Arial" panose="020B0604020202020204" pitchFamily="34" charset="0"/>
              <a:buChar char="•"/>
            </a:pPr>
            <a:endParaRPr lang="fr-CA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3222355"/>
              </p:ext>
            </p:extLst>
          </p:nvPr>
        </p:nvGraphicFramePr>
        <p:xfrm>
          <a:off x="483395" y="2894700"/>
          <a:ext cx="11226798" cy="2687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33699">
                  <a:extLst>
                    <a:ext uri="{9D8B030D-6E8A-4147-A177-3AD203B41FA5}">
                      <a16:colId xmlns:a16="http://schemas.microsoft.com/office/drawing/2014/main" val="3023643102"/>
                    </a:ext>
                  </a:extLst>
                </a:gridCol>
                <a:gridCol w="1447800">
                  <a:extLst>
                    <a:ext uri="{9D8B030D-6E8A-4147-A177-3AD203B41FA5}">
                      <a16:colId xmlns:a16="http://schemas.microsoft.com/office/drawing/2014/main" val="2335782666"/>
                    </a:ext>
                  </a:extLst>
                </a:gridCol>
                <a:gridCol w="6845299">
                  <a:extLst>
                    <a:ext uri="{9D8B030D-6E8A-4147-A177-3AD203B41FA5}">
                      <a16:colId xmlns:a16="http://schemas.microsoft.com/office/drawing/2014/main" val="6604123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CA" sz="1600" b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Catégorie</a:t>
                      </a:r>
                      <a:r>
                        <a:rPr lang="fr-CA" sz="1600" b="0" baseline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39</a:t>
                      </a:r>
                      <a:endParaRPr lang="fr-CA" sz="1600" b="0" noProof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600" b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25 %</a:t>
                      </a:r>
                      <a:endParaRPr lang="fr-CA" sz="1600" b="0" noProof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fr-CA" sz="1600" b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Biens utilisés dans la fabrication et la transformation (conditions pour date d’achat)</a:t>
                      </a:r>
                      <a:endParaRPr lang="fr-CA" sz="1600" b="0" noProof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993802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CA" sz="1600" b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Catégorie</a:t>
                      </a:r>
                      <a:r>
                        <a:rPr lang="fr-CA" sz="1600" b="0" baseline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43</a:t>
                      </a:r>
                      <a:endParaRPr lang="fr-CA" sz="1600" b="0" noProof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600" b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30 %</a:t>
                      </a:r>
                      <a:endParaRPr lang="fr-CA" sz="1600" b="0" noProof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CA" sz="1600" b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Biens utilisés dans la fabrication et la transformation (conditions pour date d’achat)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073095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CA" sz="1600" b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Catégorie</a:t>
                      </a:r>
                      <a:r>
                        <a:rPr lang="fr-CA" sz="1600" b="0" baseline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43.2</a:t>
                      </a:r>
                      <a:endParaRPr lang="fr-CA" sz="1600" b="0" noProof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600" b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50 %</a:t>
                      </a:r>
                      <a:endParaRPr lang="fr-CA" sz="1600" b="0" noProof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fr-CA" sz="1600" b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Matériel désigné pour la fabrication d’énergie propre</a:t>
                      </a:r>
                      <a:endParaRPr lang="fr-CA" sz="1600" b="0" noProof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793495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CA" sz="1600" b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Catégorie</a:t>
                      </a:r>
                      <a:r>
                        <a:rPr lang="fr-CA" sz="1600" b="0" baseline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29</a:t>
                      </a:r>
                      <a:endParaRPr lang="fr-CA" sz="1600" b="0" noProof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600" b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50 %</a:t>
                      </a:r>
                      <a:endParaRPr lang="fr-CA" sz="1600" b="0" noProof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CA" sz="1600" b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Biens utilisés dans la fabrication et la transformation (conditions pour date d’achat)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844954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CA" sz="1600" b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Catégorie</a:t>
                      </a:r>
                      <a:r>
                        <a:rPr lang="fr-CA" sz="1600" b="0" baseline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53</a:t>
                      </a:r>
                      <a:endParaRPr lang="fr-CA" sz="1600" b="0" noProof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sz="1600" b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50 %</a:t>
                      </a:r>
                      <a:endParaRPr lang="fr-CA" sz="1600" b="0" noProof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CA" sz="1600" b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Biens utilisés dans la fabrication et la transformation (conditions pour date d’achat)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649075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05157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94246" y="1817938"/>
            <a:ext cx="12005096" cy="129266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2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Catégories de biens prévues par le Règlement : </a:t>
            </a:r>
          </a:p>
          <a:p>
            <a:pPr algn="ctr"/>
            <a:r>
              <a:rPr lang="fr-CA" sz="2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Catégories amortissables selon d’autres méthodes</a:t>
            </a:r>
          </a:p>
          <a:p>
            <a:pPr marL="514350" indent="-514350">
              <a:buFont typeface="Arial" panose="020B0604020202020204" pitchFamily="34" charset="0"/>
              <a:buChar char="•"/>
            </a:pPr>
            <a:endParaRPr lang="fr-CA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4348840"/>
              </p:ext>
            </p:extLst>
          </p:nvPr>
        </p:nvGraphicFramePr>
        <p:xfrm>
          <a:off x="1207295" y="3470539"/>
          <a:ext cx="9778998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33699">
                  <a:extLst>
                    <a:ext uri="{9D8B030D-6E8A-4147-A177-3AD203B41FA5}">
                      <a16:colId xmlns:a16="http://schemas.microsoft.com/office/drawing/2014/main" val="3023643102"/>
                    </a:ext>
                  </a:extLst>
                </a:gridCol>
                <a:gridCol w="6845299">
                  <a:extLst>
                    <a:ext uri="{9D8B030D-6E8A-4147-A177-3AD203B41FA5}">
                      <a16:colId xmlns:a16="http://schemas.microsoft.com/office/drawing/2014/main" val="6604123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CA" sz="1600" b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Catégorie</a:t>
                      </a:r>
                      <a:r>
                        <a:rPr lang="fr-CA" sz="1600" b="0" baseline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13</a:t>
                      </a:r>
                      <a:endParaRPr lang="fr-CA" sz="1600" b="0" noProof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fr-CA" sz="1600" b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Améliorations</a:t>
                      </a:r>
                      <a:r>
                        <a:rPr lang="fr-CA" sz="1600" b="0" baseline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locomotives</a:t>
                      </a:r>
                      <a:endParaRPr lang="fr-CA" sz="1600" b="0" noProof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993802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CA" sz="1600" b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Catégorie</a:t>
                      </a:r>
                      <a:r>
                        <a:rPr lang="fr-CA" sz="1600" b="0" baseline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14</a:t>
                      </a:r>
                      <a:endParaRPr lang="fr-CA" sz="1600" b="0" noProof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CA" sz="1600" b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Certains brevets, concessions,</a:t>
                      </a:r>
                      <a:r>
                        <a:rPr lang="fr-CA" sz="1600" b="0" baseline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permis de durée limitée</a:t>
                      </a:r>
                      <a:endParaRPr lang="fr-CA" sz="1600" b="0" noProof="0" dirty="0" smtClean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0730956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05032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94246" y="1465174"/>
            <a:ext cx="12005096" cy="532453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3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FNACC</a:t>
            </a:r>
          </a:p>
          <a:p>
            <a:pPr algn="ctr"/>
            <a:endParaRPr lang="fr-CA" sz="24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Font typeface="Arial" panose="020B0604020202020204" pitchFamily="34" charset="0"/>
              <a:buChar char="•"/>
            </a:pPr>
            <a:r>
              <a:rPr lang="fr-C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FNACC = 	+ Coût des biens dans la catégorie</a:t>
            </a:r>
          </a:p>
          <a:p>
            <a:pPr lvl="5"/>
            <a:r>
              <a:rPr lang="fr-CA" sz="28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C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+ Récupération</a:t>
            </a:r>
          </a:p>
          <a:p>
            <a:pPr lvl="5"/>
            <a:r>
              <a:rPr lang="fr-CA" sz="28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C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+ Subvention remboursée			= Total 1</a:t>
            </a:r>
          </a:p>
          <a:p>
            <a:pPr lvl="5"/>
            <a:endParaRPr lang="fr-CA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5"/>
            <a:r>
              <a:rPr lang="fr-C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	- DPA accordée pour la catégorie</a:t>
            </a:r>
          </a:p>
          <a:p>
            <a:pPr lvl="5"/>
            <a:r>
              <a:rPr lang="fr-CA" sz="28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C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- Dispositions du passé (moindre de CC ou PD)</a:t>
            </a:r>
          </a:p>
          <a:p>
            <a:pPr lvl="5"/>
            <a:r>
              <a:rPr lang="fr-CA" sz="28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C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- Crédit d’impôt à l’investissement</a:t>
            </a:r>
          </a:p>
          <a:p>
            <a:pPr lvl="5"/>
            <a:r>
              <a:rPr lang="fr-C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	- Subvention reçue ou à recevoir 		= Total 2</a:t>
            </a:r>
          </a:p>
          <a:p>
            <a:pPr lvl="5"/>
            <a:endParaRPr lang="fr-CA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5"/>
            <a:r>
              <a:rPr lang="fr-C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	= Résultat final = Total 1 – Total 2</a:t>
            </a:r>
          </a:p>
        </p:txBody>
      </p:sp>
    </p:spTree>
    <p:extLst>
      <p:ext uri="{BB962C8B-B14F-4D97-AF65-F5344CB8AC3E}">
        <p14:creationId xmlns:p14="http://schemas.microsoft.com/office/powerpoint/2010/main" val="40929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94246" y="2973283"/>
            <a:ext cx="12005096" cy="230832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3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Récupération</a:t>
            </a:r>
          </a:p>
          <a:p>
            <a:pPr algn="ctr"/>
            <a:endParaRPr lang="fr-CA" sz="24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Font typeface="Arial" panose="020B0604020202020204" pitchFamily="34" charset="0"/>
              <a:buChar char="•"/>
            </a:pPr>
            <a:r>
              <a:rPr lang="fr-C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Lorsque les montants à déduire de la FNACC dépassent les montants à y ajouter, la différence est évidemment </a:t>
            </a:r>
            <a:r>
              <a:rPr lang="fr-CA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négative</a:t>
            </a:r>
            <a:r>
              <a:rPr lang="fr-C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514350" indent="-514350">
              <a:buFont typeface="Arial" panose="020B0604020202020204" pitchFamily="34" charset="0"/>
              <a:buChar char="•"/>
            </a:pPr>
            <a:r>
              <a:rPr lang="fr-C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Ce montant doit être ajouté au revenu et est imposable à 100%.</a:t>
            </a:r>
            <a:endParaRPr lang="fr-CA" sz="25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8222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60667" y="1819412"/>
            <a:ext cx="11272254" cy="403187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EXEMPLE</a:t>
            </a:r>
          </a:p>
          <a:p>
            <a:pPr algn="ctr"/>
            <a:endParaRPr lang="fr-CA" sz="24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C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Sophie exploite une entreprise de livraison de pizza. Elle possède deux automobiles (10 000 $ et 18 000 $). La FNACC de la catégorie est de 4 000 $.</a:t>
            </a:r>
          </a:p>
          <a:p>
            <a:endParaRPr lang="fr-CA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C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Elle décide de vendre l’automobile qui a coûté 10 000 $ pour 5 000 $.</a:t>
            </a:r>
          </a:p>
          <a:p>
            <a:endParaRPr lang="fr-CA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C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Quelles sont les conséquences fiscales?</a:t>
            </a:r>
            <a:endParaRPr lang="fr-CA" sz="25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1954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75627" y="1694444"/>
            <a:ext cx="10842334" cy="46628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EXEMPLE (suite)</a:t>
            </a:r>
          </a:p>
          <a:p>
            <a:pPr algn="ctr"/>
            <a:endParaRPr lang="fr-CA" sz="24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C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1) Elle décide d’acquérir un bien dans la même catégorie d’au moins 1 000 $ avant la fin de l’année pour rendre le solde positif. L’automobile qu’elle achète est de 21 100 $</a:t>
            </a:r>
          </a:p>
          <a:p>
            <a:endParaRPr lang="fr-CA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CA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FNACC = 4 000 $ + 21 100 $ = 25 100 $</a:t>
            </a:r>
          </a:p>
          <a:p>
            <a:r>
              <a:rPr lang="fr-CA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Moindre de CC et PD = 5 000 $ </a:t>
            </a:r>
          </a:p>
          <a:p>
            <a:r>
              <a:rPr lang="fr-CA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FNACC fin d’année : 20 100 $</a:t>
            </a:r>
          </a:p>
          <a:p>
            <a:endParaRPr lang="fr-CA" sz="2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CA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Pas de récupération</a:t>
            </a:r>
          </a:p>
        </p:txBody>
      </p:sp>
    </p:spTree>
    <p:extLst>
      <p:ext uri="{BB962C8B-B14F-4D97-AF65-F5344CB8AC3E}">
        <p14:creationId xmlns:p14="http://schemas.microsoft.com/office/powerpoint/2010/main" val="844837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75627" y="2125332"/>
            <a:ext cx="10842334" cy="380104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EXEMPLE (suite)</a:t>
            </a:r>
          </a:p>
          <a:p>
            <a:pPr algn="ctr"/>
            <a:endParaRPr lang="fr-CA" sz="24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CA" sz="2800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fr-C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) Elle décide de ne pas acquérir un bien dans la même catégorie.</a:t>
            </a:r>
          </a:p>
          <a:p>
            <a:endParaRPr lang="fr-CA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CA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FNACC fin d’année : (1 000 $)</a:t>
            </a:r>
          </a:p>
          <a:p>
            <a:r>
              <a:rPr lang="fr-CA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FNACC début d’année suivante : 0 $</a:t>
            </a:r>
          </a:p>
          <a:p>
            <a:endParaRPr lang="fr-CA" sz="2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CA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Si elle décide l’année suivante de vendre la deuxième (et dernière) automobile pour 1 500 $, quelles sont les conséquences fiscales?</a:t>
            </a:r>
          </a:p>
        </p:txBody>
      </p:sp>
    </p:spTree>
    <p:extLst>
      <p:ext uri="{BB962C8B-B14F-4D97-AF65-F5344CB8AC3E}">
        <p14:creationId xmlns:p14="http://schemas.microsoft.com/office/powerpoint/2010/main" val="2671378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307080" y="3869601"/>
            <a:ext cx="9579427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4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Au prochain cours!</a:t>
            </a:r>
          </a:p>
        </p:txBody>
      </p:sp>
    </p:spTree>
    <p:extLst>
      <p:ext uri="{BB962C8B-B14F-4D97-AF65-F5344CB8AC3E}">
        <p14:creationId xmlns:p14="http://schemas.microsoft.com/office/powerpoint/2010/main" val="778670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2515</TotalTime>
  <Words>2210</Words>
  <Application>Microsoft Office PowerPoint</Application>
  <PresentationFormat>Widescreen</PresentationFormat>
  <Paragraphs>301</Paragraphs>
  <Slides>36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1" baseType="lpstr">
      <vt:lpstr>Arial</vt:lpstr>
      <vt:lpstr>Calibri</vt:lpstr>
      <vt:lpstr>Calibri Light</vt:lpstr>
      <vt:lpstr>Courier New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Department Of Justice Canada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Aslan, Arabelle</dc:creator>
  <cp:lastModifiedBy>Aslan, Arabelle</cp:lastModifiedBy>
  <cp:revision>139</cp:revision>
  <dcterms:created xsi:type="dcterms:W3CDTF">2019-09-06T15:03:13Z</dcterms:created>
  <dcterms:modified xsi:type="dcterms:W3CDTF">2019-11-22T19:09:43Z</dcterms:modified>
</cp:coreProperties>
</file>