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ink/ink1.xml" ContentType="application/inkml+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1.xml" ContentType="application/vnd.openxmlformats-officedocument.drawingml.chart+xml"/>
  <Override PartName="/ppt/ink/ink2.xml" ContentType="application/inkml+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2.xml" ContentType="application/vnd.openxmlformats-officedocument.drawingml.chart+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rts/chart3.xml" ContentType="application/vnd.openxmlformats-officedocument.drawingml.chart+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40"/>
  </p:notesMasterIdLst>
  <p:sldIdLst>
    <p:sldId id="315" r:id="rId2"/>
    <p:sldId id="741" r:id="rId3"/>
    <p:sldId id="698" r:id="rId4"/>
    <p:sldId id="699" r:id="rId5"/>
    <p:sldId id="700" r:id="rId6"/>
    <p:sldId id="720" r:id="rId7"/>
    <p:sldId id="742" r:id="rId8"/>
    <p:sldId id="701" r:id="rId9"/>
    <p:sldId id="702" r:id="rId10"/>
    <p:sldId id="703" r:id="rId11"/>
    <p:sldId id="710" r:id="rId12"/>
    <p:sldId id="709" r:id="rId13"/>
    <p:sldId id="711" r:id="rId14"/>
    <p:sldId id="712" r:id="rId15"/>
    <p:sldId id="713" r:id="rId16"/>
    <p:sldId id="714" r:id="rId17"/>
    <p:sldId id="716" r:id="rId18"/>
    <p:sldId id="718" r:id="rId19"/>
    <p:sldId id="717" r:id="rId20"/>
    <p:sldId id="719" r:id="rId21"/>
    <p:sldId id="734" r:id="rId22"/>
    <p:sldId id="735" r:id="rId23"/>
    <p:sldId id="736" r:id="rId24"/>
    <p:sldId id="738" r:id="rId25"/>
    <p:sldId id="737" r:id="rId26"/>
    <p:sldId id="739" r:id="rId27"/>
    <p:sldId id="740" r:id="rId28"/>
    <p:sldId id="744" r:id="rId29"/>
    <p:sldId id="745" r:id="rId30"/>
    <p:sldId id="746" r:id="rId31"/>
    <p:sldId id="743" r:id="rId32"/>
    <p:sldId id="727" r:id="rId33"/>
    <p:sldId id="728" r:id="rId34"/>
    <p:sldId id="729" r:id="rId35"/>
    <p:sldId id="731" r:id="rId36"/>
    <p:sldId id="730" r:id="rId37"/>
    <p:sldId id="732" r:id="rId38"/>
    <p:sldId id="733" r:id="rId39"/>
  </p:sldIdLst>
  <p:sldSz cx="9144000" cy="6858000" type="screen4x3"/>
  <p:notesSz cx="6858000" cy="9144000"/>
  <p:defaultTextStyle>
    <a:defPPr>
      <a:defRPr lang="en-US"/>
    </a:defPPr>
    <a:lvl1pPr algn="l" rtl="0" eaLnBrk="0" fontAlgn="base" hangingPunct="0">
      <a:spcBef>
        <a:spcPct val="0"/>
      </a:spcBef>
      <a:spcAft>
        <a:spcPct val="0"/>
      </a:spcAft>
      <a:defRPr sz="2400" kern="1200">
        <a:solidFill>
          <a:schemeClr val="tx1"/>
        </a:solidFill>
        <a:latin typeface="Times"/>
        <a:ea typeface="+mn-ea"/>
        <a:cs typeface="+mn-cs"/>
      </a:defRPr>
    </a:lvl1pPr>
    <a:lvl2pPr marL="457200" algn="l" rtl="0" eaLnBrk="0" fontAlgn="base" hangingPunct="0">
      <a:spcBef>
        <a:spcPct val="0"/>
      </a:spcBef>
      <a:spcAft>
        <a:spcPct val="0"/>
      </a:spcAft>
      <a:defRPr sz="2400" kern="1200">
        <a:solidFill>
          <a:schemeClr val="tx1"/>
        </a:solidFill>
        <a:latin typeface="Times"/>
        <a:ea typeface="+mn-ea"/>
        <a:cs typeface="+mn-cs"/>
      </a:defRPr>
    </a:lvl2pPr>
    <a:lvl3pPr marL="914400" algn="l" rtl="0" eaLnBrk="0" fontAlgn="base" hangingPunct="0">
      <a:spcBef>
        <a:spcPct val="0"/>
      </a:spcBef>
      <a:spcAft>
        <a:spcPct val="0"/>
      </a:spcAft>
      <a:defRPr sz="2400" kern="1200">
        <a:solidFill>
          <a:schemeClr val="tx1"/>
        </a:solidFill>
        <a:latin typeface="Times"/>
        <a:ea typeface="+mn-ea"/>
        <a:cs typeface="+mn-cs"/>
      </a:defRPr>
    </a:lvl3pPr>
    <a:lvl4pPr marL="1371600" algn="l" rtl="0" eaLnBrk="0" fontAlgn="base" hangingPunct="0">
      <a:spcBef>
        <a:spcPct val="0"/>
      </a:spcBef>
      <a:spcAft>
        <a:spcPct val="0"/>
      </a:spcAft>
      <a:defRPr sz="2400" kern="1200">
        <a:solidFill>
          <a:schemeClr val="tx1"/>
        </a:solidFill>
        <a:latin typeface="Times"/>
        <a:ea typeface="+mn-ea"/>
        <a:cs typeface="+mn-cs"/>
      </a:defRPr>
    </a:lvl4pPr>
    <a:lvl5pPr marL="1828800" algn="l" rtl="0" eaLnBrk="0" fontAlgn="base" hangingPunct="0">
      <a:spcBef>
        <a:spcPct val="0"/>
      </a:spcBef>
      <a:spcAft>
        <a:spcPct val="0"/>
      </a:spcAft>
      <a:defRPr sz="2400" kern="1200">
        <a:solidFill>
          <a:schemeClr val="tx1"/>
        </a:solidFill>
        <a:latin typeface="Times"/>
        <a:ea typeface="+mn-ea"/>
        <a:cs typeface="+mn-cs"/>
      </a:defRPr>
    </a:lvl5pPr>
    <a:lvl6pPr marL="2286000" algn="l" defTabSz="914400" rtl="0" eaLnBrk="1" latinLnBrk="0" hangingPunct="1">
      <a:defRPr sz="2400" kern="1200">
        <a:solidFill>
          <a:schemeClr val="tx1"/>
        </a:solidFill>
        <a:latin typeface="Times"/>
        <a:ea typeface="+mn-ea"/>
        <a:cs typeface="+mn-cs"/>
      </a:defRPr>
    </a:lvl6pPr>
    <a:lvl7pPr marL="2743200" algn="l" defTabSz="914400" rtl="0" eaLnBrk="1" latinLnBrk="0" hangingPunct="1">
      <a:defRPr sz="2400" kern="1200">
        <a:solidFill>
          <a:schemeClr val="tx1"/>
        </a:solidFill>
        <a:latin typeface="Times"/>
        <a:ea typeface="+mn-ea"/>
        <a:cs typeface="+mn-cs"/>
      </a:defRPr>
    </a:lvl7pPr>
    <a:lvl8pPr marL="3200400" algn="l" defTabSz="914400" rtl="0" eaLnBrk="1" latinLnBrk="0" hangingPunct="1">
      <a:defRPr sz="2400" kern="1200">
        <a:solidFill>
          <a:schemeClr val="tx1"/>
        </a:solidFill>
        <a:latin typeface="Times"/>
        <a:ea typeface="+mn-ea"/>
        <a:cs typeface="+mn-cs"/>
      </a:defRPr>
    </a:lvl8pPr>
    <a:lvl9pPr marL="3657600" algn="l" defTabSz="914400" rtl="0" eaLnBrk="1" latinLnBrk="0" hangingPunct="1">
      <a:defRPr sz="2400" kern="1200">
        <a:solidFill>
          <a:schemeClr val="tx1"/>
        </a:solidFill>
        <a:latin typeface="Times"/>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3300"/>
    <a:srgbClr val="D2EEFA"/>
    <a:srgbClr val="990000"/>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20"/>
    <p:restoredTop sz="94660"/>
  </p:normalViewPr>
  <p:slideViewPr>
    <p:cSldViewPr>
      <p:cViewPr>
        <p:scale>
          <a:sx n="105" d="100"/>
          <a:sy n="105" d="100"/>
        </p:scale>
        <p:origin x="128" y="5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oleObject" Target="file:///C:\Users\Rob\Desktop\Fall%202010%20(Delatolla)\Lecture%206%20example%20graphs.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Rob\Desktop\Fall%202010%20(Delatolla)\Lecture%206%20example%20graphs.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Users\Rob\Desktop\Fall%202010%20(Delatolla)\Lecture%206%20example%20graphs.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8273291568480948"/>
          <c:y val="6.270815106445031E-2"/>
          <c:w val="0.76460888556813722"/>
          <c:h val="0.72817949839603435"/>
        </c:manualLayout>
      </c:layout>
      <c:scatterChart>
        <c:scatterStyle val="lineMarker"/>
        <c:varyColors val="0"/>
        <c:ser>
          <c:idx val="0"/>
          <c:order val="0"/>
          <c:spPr>
            <a:ln w="28575">
              <a:noFill/>
            </a:ln>
          </c:spPr>
          <c:marker>
            <c:symbol val="diamond"/>
            <c:size val="10"/>
            <c:spPr>
              <a:solidFill>
                <a:schemeClr val="bg2">
                  <a:lumMod val="25000"/>
                </a:schemeClr>
              </a:solidFill>
            </c:spPr>
          </c:marker>
          <c:xVal>
            <c:numRef>
              <c:f>Sheet1!$A$2:$A$6</c:f>
              <c:numCache>
                <c:formatCode>General</c:formatCode>
                <c:ptCount val="5"/>
                <c:pt idx="0">
                  <c:v>0</c:v>
                </c:pt>
                <c:pt idx="1">
                  <c:v>11</c:v>
                </c:pt>
                <c:pt idx="2">
                  <c:v>20</c:v>
                </c:pt>
                <c:pt idx="3">
                  <c:v>48</c:v>
                </c:pt>
                <c:pt idx="4">
                  <c:v>105</c:v>
                </c:pt>
              </c:numCache>
            </c:numRef>
          </c:xVal>
          <c:yVal>
            <c:numRef>
              <c:f>Sheet1!$B$2:$B$6</c:f>
              <c:numCache>
                <c:formatCode>0.00</c:formatCode>
                <c:ptCount val="5"/>
                <c:pt idx="0">
                  <c:v>1</c:v>
                </c:pt>
                <c:pt idx="1">
                  <c:v>0.5</c:v>
                </c:pt>
                <c:pt idx="2">
                  <c:v>0.25</c:v>
                </c:pt>
                <c:pt idx="3">
                  <c:v>0.1</c:v>
                </c:pt>
                <c:pt idx="4">
                  <c:v>5.0000000000000031E-2</c:v>
                </c:pt>
              </c:numCache>
            </c:numRef>
          </c:yVal>
          <c:smooth val="0"/>
          <c:extLst>
            <c:ext xmlns:c16="http://schemas.microsoft.com/office/drawing/2014/chart" uri="{C3380CC4-5D6E-409C-BE32-E72D297353CC}">
              <c16:uniqueId val="{00000000-1310-4BCF-BAB9-5F215E334241}"/>
            </c:ext>
          </c:extLst>
        </c:ser>
        <c:dLbls>
          <c:showLegendKey val="0"/>
          <c:showVal val="0"/>
          <c:showCatName val="0"/>
          <c:showSerName val="0"/>
          <c:showPercent val="0"/>
          <c:showBubbleSize val="0"/>
        </c:dLbls>
        <c:axId val="71079040"/>
        <c:axId val="71081344"/>
      </c:scatterChart>
      <c:valAx>
        <c:axId val="71079040"/>
        <c:scaling>
          <c:orientation val="minMax"/>
        </c:scaling>
        <c:delete val="0"/>
        <c:axPos val="b"/>
        <c:title>
          <c:tx>
            <c:rich>
              <a:bodyPr/>
              <a:lstStyle/>
              <a:p>
                <a:pPr>
                  <a:defRPr/>
                </a:pPr>
                <a:r>
                  <a:rPr lang="en-CA"/>
                  <a:t>Time (min)</a:t>
                </a:r>
              </a:p>
            </c:rich>
          </c:tx>
          <c:layout>
            <c:manualLayout>
              <c:xMode val="edge"/>
              <c:yMode val="edge"/>
              <c:x val="0.48104699503802928"/>
              <c:y val="0.8931018518518522"/>
            </c:manualLayout>
          </c:layout>
          <c:overlay val="0"/>
        </c:title>
        <c:numFmt formatCode="General" sourceLinked="1"/>
        <c:majorTickMark val="out"/>
        <c:minorTickMark val="none"/>
        <c:tickLblPos val="nextTo"/>
        <c:spPr>
          <a:ln w="25400"/>
        </c:spPr>
        <c:crossAx val="71081344"/>
        <c:crosses val="autoZero"/>
        <c:crossBetween val="midCat"/>
      </c:valAx>
      <c:valAx>
        <c:axId val="71081344"/>
        <c:scaling>
          <c:orientation val="minMax"/>
        </c:scaling>
        <c:delete val="0"/>
        <c:axPos val="l"/>
        <c:majorGridlines>
          <c:spPr>
            <a:ln w="25400">
              <a:solidFill>
                <a:schemeClr val="tx1"/>
              </a:solidFill>
            </a:ln>
          </c:spPr>
        </c:majorGridlines>
        <c:title>
          <c:tx>
            <c:rich>
              <a:bodyPr rot="-5400000" vert="horz"/>
              <a:lstStyle/>
              <a:p>
                <a:pPr>
                  <a:defRPr/>
                </a:pPr>
                <a:r>
                  <a:rPr lang="en-CA" dirty="0"/>
                  <a:t>A</a:t>
                </a:r>
                <a:r>
                  <a:rPr lang="en-CA" baseline="0" dirty="0"/>
                  <a:t> </a:t>
                </a:r>
                <a:r>
                  <a:rPr lang="en-CA" dirty="0"/>
                  <a:t> (g/L)</a:t>
                </a:r>
              </a:p>
            </c:rich>
          </c:tx>
          <c:overlay val="0"/>
        </c:title>
        <c:numFmt formatCode="0.00" sourceLinked="1"/>
        <c:majorTickMark val="out"/>
        <c:minorTickMark val="none"/>
        <c:tickLblPos val="nextTo"/>
        <c:spPr>
          <a:ln w="25400"/>
        </c:spPr>
        <c:crossAx val="71079040"/>
        <c:crosses val="autoZero"/>
        <c:crossBetween val="midCat"/>
      </c:valAx>
      <c:spPr>
        <a:ln w="25400">
          <a:noFill/>
        </a:ln>
      </c:spPr>
    </c:plotArea>
    <c:plotVisOnly val="1"/>
    <c:dispBlanksAs val="gap"/>
    <c:showDLblsOverMax val="0"/>
  </c:chart>
  <c:txPr>
    <a:bodyPr/>
    <a:lstStyle/>
    <a:p>
      <a:pPr>
        <a:defRPr sz="1400" b="1"/>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8273291568480948"/>
          <c:y val="6.2708151064450296E-2"/>
          <c:w val="0.76460888556813766"/>
          <c:h val="0.72817949839603469"/>
        </c:manualLayout>
      </c:layout>
      <c:scatterChart>
        <c:scatterStyle val="lineMarker"/>
        <c:varyColors val="0"/>
        <c:ser>
          <c:idx val="0"/>
          <c:order val="0"/>
          <c:spPr>
            <a:ln w="28575">
              <a:noFill/>
            </a:ln>
          </c:spPr>
          <c:marker>
            <c:symbol val="diamond"/>
            <c:size val="10"/>
            <c:spPr>
              <a:solidFill>
                <a:schemeClr val="bg2">
                  <a:lumMod val="25000"/>
                </a:schemeClr>
              </a:solidFill>
            </c:spPr>
          </c:marker>
          <c:xVal>
            <c:numRef>
              <c:f>Sheet1!$A$2:$A$6</c:f>
              <c:numCache>
                <c:formatCode>General</c:formatCode>
                <c:ptCount val="5"/>
                <c:pt idx="0">
                  <c:v>0</c:v>
                </c:pt>
                <c:pt idx="1">
                  <c:v>11</c:v>
                </c:pt>
                <c:pt idx="2">
                  <c:v>20</c:v>
                </c:pt>
                <c:pt idx="3">
                  <c:v>48</c:v>
                </c:pt>
                <c:pt idx="4">
                  <c:v>105</c:v>
                </c:pt>
              </c:numCache>
            </c:numRef>
          </c:xVal>
          <c:yVal>
            <c:numRef>
              <c:f>Sheet1!$C$2:$C$6</c:f>
              <c:numCache>
                <c:formatCode>0.00</c:formatCode>
                <c:ptCount val="5"/>
                <c:pt idx="0">
                  <c:v>0</c:v>
                </c:pt>
                <c:pt idx="1">
                  <c:v>-0.69314718055994529</c:v>
                </c:pt>
                <c:pt idx="2">
                  <c:v>-1.3862943611198906</c:v>
                </c:pt>
                <c:pt idx="3">
                  <c:v>-2.3025850929940441</c:v>
                </c:pt>
                <c:pt idx="4">
                  <c:v>-2.9957322735539909</c:v>
                </c:pt>
              </c:numCache>
            </c:numRef>
          </c:yVal>
          <c:smooth val="0"/>
          <c:extLst>
            <c:ext xmlns:c16="http://schemas.microsoft.com/office/drawing/2014/chart" uri="{C3380CC4-5D6E-409C-BE32-E72D297353CC}">
              <c16:uniqueId val="{00000000-551D-4A7D-A936-B5A827021FF3}"/>
            </c:ext>
          </c:extLst>
        </c:ser>
        <c:dLbls>
          <c:showLegendKey val="0"/>
          <c:showVal val="0"/>
          <c:showCatName val="0"/>
          <c:showSerName val="0"/>
          <c:showPercent val="0"/>
          <c:showBubbleSize val="0"/>
        </c:dLbls>
        <c:axId val="71789184"/>
        <c:axId val="71795840"/>
      </c:scatterChart>
      <c:valAx>
        <c:axId val="71789184"/>
        <c:scaling>
          <c:orientation val="minMax"/>
        </c:scaling>
        <c:delete val="0"/>
        <c:axPos val="b"/>
        <c:title>
          <c:tx>
            <c:rich>
              <a:bodyPr/>
              <a:lstStyle/>
              <a:p>
                <a:pPr>
                  <a:defRPr/>
                </a:pPr>
                <a:r>
                  <a:rPr lang="en-CA"/>
                  <a:t>Time (min)</a:t>
                </a:r>
              </a:p>
            </c:rich>
          </c:tx>
          <c:layout>
            <c:manualLayout>
              <c:xMode val="edge"/>
              <c:yMode val="edge"/>
              <c:x val="0.48104699503802939"/>
              <c:y val="0.89310185185185198"/>
            </c:manualLayout>
          </c:layout>
          <c:overlay val="0"/>
        </c:title>
        <c:numFmt formatCode="General" sourceLinked="1"/>
        <c:majorTickMark val="out"/>
        <c:minorTickMark val="none"/>
        <c:tickLblPos val="nextTo"/>
        <c:spPr>
          <a:ln w="25400"/>
        </c:spPr>
        <c:crossAx val="71795840"/>
        <c:crossesAt val="-3.5"/>
        <c:crossBetween val="midCat"/>
      </c:valAx>
      <c:valAx>
        <c:axId val="71795840"/>
        <c:scaling>
          <c:orientation val="minMax"/>
        </c:scaling>
        <c:delete val="0"/>
        <c:axPos val="l"/>
        <c:majorGridlines>
          <c:spPr>
            <a:ln w="25400">
              <a:solidFill>
                <a:schemeClr val="tx1"/>
              </a:solidFill>
            </a:ln>
          </c:spPr>
        </c:majorGridlines>
        <c:title>
          <c:tx>
            <c:rich>
              <a:bodyPr rot="-5400000" vert="horz"/>
              <a:lstStyle/>
              <a:p>
                <a:pPr>
                  <a:defRPr/>
                </a:pPr>
                <a:r>
                  <a:rPr lang="en-CA" dirty="0" err="1"/>
                  <a:t>Ln</a:t>
                </a:r>
                <a:r>
                  <a:rPr lang="en-CA" dirty="0"/>
                  <a:t> A </a:t>
                </a:r>
              </a:p>
            </c:rich>
          </c:tx>
          <c:overlay val="0"/>
        </c:title>
        <c:numFmt formatCode="0.00" sourceLinked="1"/>
        <c:majorTickMark val="out"/>
        <c:minorTickMark val="none"/>
        <c:tickLblPos val="nextTo"/>
        <c:spPr>
          <a:ln w="25400"/>
        </c:spPr>
        <c:crossAx val="71789184"/>
        <c:crossesAt val="-3.5"/>
        <c:crossBetween val="midCat"/>
      </c:valAx>
      <c:spPr>
        <a:ln w="25400">
          <a:noFill/>
        </a:ln>
      </c:spPr>
    </c:plotArea>
    <c:plotVisOnly val="1"/>
    <c:dispBlanksAs val="gap"/>
    <c:showDLblsOverMax val="0"/>
  </c:chart>
  <c:txPr>
    <a:bodyPr/>
    <a:lstStyle/>
    <a:p>
      <a:pPr>
        <a:defRPr sz="1400" b="1"/>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8273291568480948"/>
          <c:y val="6.2708151064450296E-2"/>
          <c:w val="0.76460888556813811"/>
          <c:h val="0.72817949839603491"/>
        </c:manualLayout>
      </c:layout>
      <c:scatterChart>
        <c:scatterStyle val="lineMarker"/>
        <c:varyColors val="0"/>
        <c:ser>
          <c:idx val="0"/>
          <c:order val="0"/>
          <c:spPr>
            <a:ln w="28575">
              <a:noFill/>
            </a:ln>
          </c:spPr>
          <c:marker>
            <c:symbol val="diamond"/>
            <c:size val="10"/>
            <c:spPr>
              <a:solidFill>
                <a:schemeClr val="bg2">
                  <a:lumMod val="25000"/>
                </a:schemeClr>
              </a:solidFill>
            </c:spPr>
          </c:marker>
          <c:xVal>
            <c:numRef>
              <c:f>Sheet1!$A$2:$A$6</c:f>
              <c:numCache>
                <c:formatCode>General</c:formatCode>
                <c:ptCount val="5"/>
                <c:pt idx="0">
                  <c:v>0</c:v>
                </c:pt>
                <c:pt idx="1">
                  <c:v>11</c:v>
                </c:pt>
                <c:pt idx="2">
                  <c:v>20</c:v>
                </c:pt>
                <c:pt idx="3">
                  <c:v>48</c:v>
                </c:pt>
                <c:pt idx="4">
                  <c:v>105</c:v>
                </c:pt>
              </c:numCache>
            </c:numRef>
          </c:xVal>
          <c:yVal>
            <c:numRef>
              <c:f>Sheet1!$D$2:$D$6</c:f>
              <c:numCache>
                <c:formatCode>0.00</c:formatCode>
                <c:ptCount val="5"/>
                <c:pt idx="0">
                  <c:v>1</c:v>
                </c:pt>
                <c:pt idx="1">
                  <c:v>2</c:v>
                </c:pt>
                <c:pt idx="2">
                  <c:v>4</c:v>
                </c:pt>
                <c:pt idx="3">
                  <c:v>10</c:v>
                </c:pt>
                <c:pt idx="4">
                  <c:v>20</c:v>
                </c:pt>
              </c:numCache>
            </c:numRef>
          </c:yVal>
          <c:smooth val="0"/>
          <c:extLst>
            <c:ext xmlns:c16="http://schemas.microsoft.com/office/drawing/2014/chart" uri="{C3380CC4-5D6E-409C-BE32-E72D297353CC}">
              <c16:uniqueId val="{00000000-5625-43A9-86A4-C5C105464BB2}"/>
            </c:ext>
          </c:extLst>
        </c:ser>
        <c:dLbls>
          <c:showLegendKey val="0"/>
          <c:showVal val="0"/>
          <c:showCatName val="0"/>
          <c:showSerName val="0"/>
          <c:showPercent val="0"/>
          <c:showBubbleSize val="0"/>
        </c:dLbls>
        <c:axId val="72565120"/>
        <c:axId val="72567424"/>
      </c:scatterChart>
      <c:valAx>
        <c:axId val="72565120"/>
        <c:scaling>
          <c:orientation val="minMax"/>
        </c:scaling>
        <c:delete val="0"/>
        <c:axPos val="b"/>
        <c:title>
          <c:tx>
            <c:rich>
              <a:bodyPr/>
              <a:lstStyle/>
              <a:p>
                <a:pPr>
                  <a:defRPr/>
                </a:pPr>
                <a:r>
                  <a:rPr lang="en-CA"/>
                  <a:t>Time (min)</a:t>
                </a:r>
              </a:p>
            </c:rich>
          </c:tx>
          <c:layout>
            <c:manualLayout>
              <c:xMode val="edge"/>
              <c:yMode val="edge"/>
              <c:x val="0.4810469950380295"/>
              <c:y val="0.89310185185185198"/>
            </c:manualLayout>
          </c:layout>
          <c:overlay val="0"/>
        </c:title>
        <c:numFmt formatCode="General" sourceLinked="1"/>
        <c:majorTickMark val="out"/>
        <c:minorTickMark val="none"/>
        <c:tickLblPos val="nextTo"/>
        <c:spPr>
          <a:ln w="25400"/>
        </c:spPr>
        <c:crossAx val="72567424"/>
        <c:crossesAt val="-3.5"/>
        <c:crossBetween val="midCat"/>
      </c:valAx>
      <c:valAx>
        <c:axId val="72567424"/>
        <c:scaling>
          <c:orientation val="minMax"/>
        </c:scaling>
        <c:delete val="0"/>
        <c:axPos val="l"/>
        <c:majorGridlines>
          <c:spPr>
            <a:ln w="25400">
              <a:solidFill>
                <a:schemeClr val="tx1"/>
              </a:solidFill>
            </a:ln>
          </c:spPr>
        </c:majorGridlines>
        <c:title>
          <c:tx>
            <c:rich>
              <a:bodyPr rot="-5400000" vert="horz"/>
              <a:lstStyle/>
              <a:p>
                <a:pPr>
                  <a:defRPr/>
                </a:pPr>
                <a:r>
                  <a:rPr lang="en-CA" dirty="0"/>
                  <a:t>A</a:t>
                </a:r>
                <a:r>
                  <a:rPr lang="en-CA" baseline="30000" dirty="0"/>
                  <a:t>-1</a:t>
                </a:r>
                <a:r>
                  <a:rPr lang="en-CA" dirty="0"/>
                  <a:t> (L/g)</a:t>
                </a:r>
              </a:p>
            </c:rich>
          </c:tx>
          <c:overlay val="0"/>
        </c:title>
        <c:numFmt formatCode="0.00" sourceLinked="1"/>
        <c:majorTickMark val="out"/>
        <c:minorTickMark val="none"/>
        <c:tickLblPos val="nextTo"/>
        <c:spPr>
          <a:ln w="25400"/>
        </c:spPr>
        <c:crossAx val="72565120"/>
        <c:crossesAt val="-3.5"/>
        <c:crossBetween val="midCat"/>
      </c:valAx>
      <c:spPr>
        <a:ln w="25400">
          <a:noFill/>
        </a:ln>
      </c:spPr>
    </c:plotArea>
    <c:plotVisOnly val="1"/>
    <c:dispBlanksAs val="gap"/>
    <c:showDLblsOverMax val="0"/>
  </c:chart>
  <c:txPr>
    <a:bodyPr/>
    <a:lstStyle/>
    <a:p>
      <a:pPr>
        <a:defRPr sz="1400" b="1"/>
      </a:pPr>
      <a:endParaRPr lang="en-US"/>
    </a:p>
  </c:txPr>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image" Target="../media/image5.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9.wmf"/><Relationship Id="rId1" Type="http://schemas.openxmlformats.org/officeDocument/2006/relationships/image" Target="../media/image8.wmf"/><Relationship Id="rId4" Type="http://schemas.openxmlformats.org/officeDocument/2006/relationships/image" Target="../media/image3.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image" Target="../media/image4.wmf"/><Relationship Id="rId4" Type="http://schemas.openxmlformats.org/officeDocument/2006/relationships/image" Target="../media/image14.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image" Target="../media/image16.wmf"/><Relationship Id="rId1" Type="http://schemas.openxmlformats.org/officeDocument/2006/relationships/image" Target="../media/image15.wmf"/><Relationship Id="rId4" Type="http://schemas.openxmlformats.org/officeDocument/2006/relationships/image" Target="../media/image18.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image" Target="../media/image21.wmf"/><Relationship Id="rId1" Type="http://schemas.openxmlformats.org/officeDocument/2006/relationships/image" Target="../media/image20.wmf"/><Relationship Id="rId4" Type="http://schemas.openxmlformats.org/officeDocument/2006/relationships/image" Target="../media/image18.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26.wmf"/></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9-09-25T15:53:03.417"/>
    </inkml:context>
    <inkml:brush xml:id="br0">
      <inkml:brushProperty name="width" value="0.35" units="cm"/>
      <inkml:brushProperty name="height" value="0.35" units="cm"/>
      <inkml:brushProperty name="color" value="#FFFFFF"/>
      <inkml:brushProperty name="ignorePressure" value="1"/>
    </inkml:brush>
  </inkml:definitions>
  <inkml:trace contextRef="#ctx0" brushRef="#br0">155 301,'7'4,"-5"-2,0 0,0-1,0 1,0-1,1 1,-1-1,1 0,-1 0,1 0,-1 0,1 0,0-1,-1 1,1-1,0 0,-1 1,1-1,0-1,0 1,-1 0,1-1,0 1,-1-1,2 0,8-5,-1 0,1 0,-1-1,1-1,-2 0,0 2,1 0,-1 0,1 1,10-4,-18 8,1 1,-1-1,0 0,0 1,1 0,-1 0,1 0,-1 0,0 0,1 1,-1-1,0 1,0 0,1 0,-1 0,0 1,0-1,0 1,0 0,0-1,-1 1,3 2,-9-6,0 0,-1 0,0 0,1 0,-1 1,0-1,-2 1,-11-4,15 4,0 0,0 0,0 0,0-1,0 1,0-1,1 1,-1-1,0 0,1 0,-2-2,4 3,-1 0,0 0,1-1,0 1,-1 0,1 0,0-1,-1 1,1 0,0 0,0-1,0 1,0 0,0-1,1 1,-1 0,0-1,0 1,1 0,-1 0,1 0,-1-1,1 1,0 0,-1 0,1 0,0 0,1-1,-1-1,1 1,0-1,0 1,0-1,0 1,0 0,1 0,-1 0,1 0,-1 0,1 0,0 1,-1-1,1 1,0 0,0 0,0 0,0 0,0 1,1-1,1 1,1 0,0 0,0 1,0-1,0 2,0-1,-1 0,1 1,-1 0,3 1,-4-1,1 0,-1 0,1 0,-1 1,0-1,0 1,3 3,-6-6,-1 1,1 0,0 0,-1-1,1 1,-1 0,1 0,-1 0,0-1,1 1,-1 0,0 0,0 0,1 0,-1 0,0 0,0 0,0 0,0 0,0 0,0-1,0 1,-1 0,1 0,0 0,0 0,-1 0,1 0,-1 0,1-1,0 1,-1 0,0 0,1-1,-1 1,1 0,-1-1,0 1,0 0,1-1,-2 1,-3 4,5-4,-1-1,1 1,-1 0,1-1,-1 1,0-1,1 1,-1-1,0 1,1-1,-1 1,0-1,0 0,1 1,-1-1,0 0,0 0,0 1,1-1,-1 0,0 0,0 0,0 0,0 0,1 0,-1 0,0-1,0 1,0 0,0 0,1-1,-1 1,0 0,0-1,1 1,-1-1,0 1,1-1,-32-16,1-1,1-2,1-1,-6-7,-34-24,-3 1,66 44,11 6,15 5,31 13,0 2,-1 2,-2 3,0 1,27 20,-74-44,0-1,0 1,0 0,0-1,0 1,0 0,0 0,0 0,0 0,0 0,0 0,-1 0,1 0,0 0,-1 0,0-1,0 1,-1-1,1 0,-1 0,1 1,-1-1,1 0,-1 0,1 0,-1 0,1 0,-1 0,1 0,-1 0,0 0,1 0,-1 0,1 0,-1 0,1 0,-1-1,1 1,-1 0,-41-13,-424-157,639 230,-43-17,-2 6,0 7,-127-55,12 4,-1 2,1 0,8 7,-21-14,0 0,0 0,0 0,0 0,0 0,0 0,1 0,-1 0,0 0,0 0,0 0,0 0,0 0,0 0,1 1,-1-1,0 0,0 0,0 0,0 0,0 0,0 0,0 0,0 0,0 1,1-1,-1 0,0 0,0 0,0 0,0 0,0 0,0 1,0-1,0 0,0 0,0 0,0 0,0 0,0 1,0-1,0 0,0 0,0 0,0 0,0 0,0 0,0 1,-1-1,1 0,0 0,0 0,0 0,-10-1,-15-6,-95-43,69 27,-45-13,91 34,-1 0,1 1,-1 0,1 0,-1 1,0-1,5 1,1 0,-1 0,0 0,1 0,-1 1,0-1,1 0,-1 0,0 0,1 1,-1-1,0 0,1 0,-1 1,1-1,-1 1,1-1,-1 1,1-1,-1 0,1 1,-1 0,1 0,0 0,0 0,-1 0,1 0,0-1,0 1,0 0,0 0,0 0,1 0,-1 0,0 0,0 0,1 0,-1-1,0 1,1 0,-1 0,1 0,6 11,0-1,1 0,1-1,0 0,0 0,1-1,0 0,0-1,9 5,-3-1,-1 0,-1 1,0 1,1 2,-13-15,-1 0,0 1,0-1,0 0,0 1,0-1,-1 1,1-1,0 1,-1 0,1-1,-1 1,1-1,-1 1,0 0,0 0,0-1,0 1,0 0,0-1,0 1,-1 1,0-1,0 0,0 0,0 0,-1 0,1 0,0 0,-1 0,0 0,1-1,-1 1,0-1,0 1,0-1,0 0,0 0,-7 4,-1-1,0 0,0 0,0-1,-1 0,-8 1,8-3,0 0,0 0,0-1,0-1,0 0,0 0,-5-2,10 2,1 0,0-1,0 1,0-1,0 0,0-1,0 1,1-1,-1 0,1 0,0 0,-1-1,2 1,-1-1,0 0,0-1,4 4,-1 1,1 0,0-1,-1 1,1-1,0 1,0-1,-1 1,1-1,0 1,0-1,0 1,0-1,-1 1,1-1,0 1,0-1,0 1,0-1,0 0,0 1,1-1,-1 1,0-1,0 1,0-1,0 1,1-1,-1 1,0-1,1 1,0-1,0 0,0 1,-1-1,1 1,0-1,0 1,0-1,0 1,0 0,0-1,1 1,-1 0,0 0,38-1,-38 1,39 3,-1 2,30 7,-43-5</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9-09-25T15:59:07.317"/>
    </inkml:context>
    <inkml:brush xml:id="br0">
      <inkml:brushProperty name="width" value="0.35" units="cm"/>
      <inkml:brushProperty name="height" value="0.35" units="cm"/>
      <inkml:brushProperty name="color" value="#FFFFFF"/>
      <inkml:brushProperty name="ignorePressure" value="1"/>
    </inkml:brush>
  </inkml:definitions>
  <inkml:trace contextRef="#ctx0" brushRef="#br0">1 1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en-US"/>
          </a:p>
        </p:txBody>
      </p:sp>
      <p:sp>
        <p:nvSpPr>
          <p:cNvPr id="1024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n-US"/>
          </a:p>
        </p:txBody>
      </p:sp>
      <p:sp>
        <p:nvSpPr>
          <p:cNvPr id="2150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024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024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en-US"/>
          </a:p>
        </p:txBody>
      </p:sp>
      <p:sp>
        <p:nvSpPr>
          <p:cNvPr id="1024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a:defRPr/>
            </a:pPr>
            <a:fld id="{D451C9A1-3055-4A77-B6D5-0687FFCDD23A}"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a:ea typeface="+mn-ea"/>
        <a:cs typeface="+mn-cs"/>
      </a:defRPr>
    </a:lvl1pPr>
    <a:lvl2pPr marL="457200" algn="l" rtl="0" eaLnBrk="0" fontAlgn="base" hangingPunct="0">
      <a:spcBef>
        <a:spcPct val="30000"/>
      </a:spcBef>
      <a:spcAft>
        <a:spcPct val="0"/>
      </a:spcAft>
      <a:defRPr sz="1200" kern="1200">
        <a:solidFill>
          <a:schemeClr val="tx1"/>
        </a:solidFill>
        <a:latin typeface="Times"/>
        <a:ea typeface="+mn-ea"/>
        <a:cs typeface="+mn-cs"/>
      </a:defRPr>
    </a:lvl2pPr>
    <a:lvl3pPr marL="914400" algn="l" rtl="0" eaLnBrk="0" fontAlgn="base" hangingPunct="0">
      <a:spcBef>
        <a:spcPct val="30000"/>
      </a:spcBef>
      <a:spcAft>
        <a:spcPct val="0"/>
      </a:spcAft>
      <a:defRPr sz="1200" kern="1200">
        <a:solidFill>
          <a:schemeClr val="tx1"/>
        </a:solidFill>
        <a:latin typeface="Times"/>
        <a:ea typeface="+mn-ea"/>
        <a:cs typeface="+mn-cs"/>
      </a:defRPr>
    </a:lvl3pPr>
    <a:lvl4pPr marL="1371600" algn="l" rtl="0" eaLnBrk="0" fontAlgn="base" hangingPunct="0">
      <a:spcBef>
        <a:spcPct val="30000"/>
      </a:spcBef>
      <a:spcAft>
        <a:spcPct val="0"/>
      </a:spcAft>
      <a:defRPr sz="1200" kern="1200">
        <a:solidFill>
          <a:schemeClr val="tx1"/>
        </a:solidFill>
        <a:latin typeface="Times"/>
        <a:ea typeface="+mn-ea"/>
        <a:cs typeface="+mn-cs"/>
      </a:defRPr>
    </a:lvl4pPr>
    <a:lvl5pPr marL="1828800" algn="l" rtl="0" eaLnBrk="0" fontAlgn="base" hangingPunct="0">
      <a:spcBef>
        <a:spcPct val="30000"/>
      </a:spcBef>
      <a:spcAft>
        <a:spcPct val="0"/>
      </a:spcAft>
      <a:defRPr sz="1200" kern="1200">
        <a:solidFill>
          <a:schemeClr val="tx1"/>
        </a:solidFill>
        <a:latin typeface="Times"/>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pPr>
              <a:defRPr/>
            </a:pPr>
            <a:fld id="{D451C9A1-3055-4A77-B6D5-0687FFCDD23A}" type="slidenum">
              <a:rPr lang="en-US" smtClean="0"/>
              <a:pPr>
                <a:defRPr/>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CA"/>
              <a:t>What dies “material balance mean” and “where did material balance”.</a:t>
            </a:r>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2</a:t>
            </a:fld>
            <a:endParaRPr lang="en-C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CA"/>
              <a:t>What dies “material balance mean” and “where did material balance”.</a:t>
            </a:r>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3</a:t>
            </a:fld>
            <a:endParaRPr lang="en-CA"/>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CA"/>
              <a:t>What dies “material balance mean” and “where did material balance”.</a:t>
            </a:r>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4</a:t>
            </a:fld>
            <a:endParaRPr lang="en-CA"/>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CA"/>
              <a:t>What dies “material balance mean” and “where did material balance”.</a:t>
            </a:r>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5</a:t>
            </a:fld>
            <a:endParaRPr lang="en-CA"/>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CA"/>
              <a:t>What dies “material balance mean” and “where did material balance”.</a:t>
            </a:r>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6</a:t>
            </a:fld>
            <a:endParaRPr lang="en-CA"/>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CA"/>
              <a:t>What dies “material balance mean” and “where did material balance”.</a:t>
            </a:r>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7</a:t>
            </a:fld>
            <a:endParaRPr lang="en-CA"/>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CA"/>
              <a:t>What dies “material balance mean” and “where did material balance”.</a:t>
            </a:r>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8</a:t>
            </a:fld>
            <a:endParaRPr lang="en-CA"/>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CA"/>
              <a:t>What dies “material balance mean” and “where did material balance”.</a:t>
            </a:r>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9</a:t>
            </a:fld>
            <a:endParaRPr lang="en-CA"/>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CA"/>
              <a:t>What dies “material balance mean” and “where did material balance”.</a:t>
            </a:r>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10</a:t>
            </a:fld>
            <a:endParaRPr lang="en-CA"/>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CA"/>
              <a:t>What dies “material balance mean” and “where did material balance”.</a:t>
            </a:r>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11</a:t>
            </a:fld>
            <a:endParaRPr lang="en-CA"/>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CA"/>
              <a:t>What dies “material balance mean” and “where did material balance”.</a:t>
            </a:r>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12</a:t>
            </a:fld>
            <a:endParaRPr lang="en-CA"/>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CA"/>
              <a:t>What dies “material balance mean” and “where did material balance”.</a:t>
            </a:r>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13</a:t>
            </a:fld>
            <a:endParaRPr lang="en-CA"/>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CA"/>
              <a:t>What dies “material balance mean” and “where did material balance”.</a:t>
            </a:r>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14</a:t>
            </a:fld>
            <a:endParaRPr lang="en-CA"/>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CA"/>
              <a:t>What dies “material balance mean” and “where did material balance”.</a:t>
            </a:r>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15</a:t>
            </a:fld>
            <a:endParaRPr lang="en-CA"/>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CA"/>
              <a:t>What dies “material balance mean” and “where did material balance”.</a:t>
            </a:r>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16</a:t>
            </a:fld>
            <a:endParaRPr lang="en-CA"/>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CA"/>
              <a:t>What dies “material balance mean” and “where did material balance”.</a:t>
            </a:r>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17</a:t>
            </a:fld>
            <a:endParaRPr lang="en-CA"/>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CA"/>
              <a:t>What dies “material balance mean” and “where did material balance”.</a:t>
            </a:r>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18</a:t>
            </a:fld>
            <a:endParaRPr lang="en-CA"/>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CA"/>
              <a:t>What dies “material balance mean” and “where did material balance”.</a:t>
            </a:r>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19</a:t>
            </a:fld>
            <a:endParaRPr lang="en-CA"/>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CA"/>
              <a:t>What dies “material balance mean” and “where did material balance”.</a:t>
            </a:r>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20</a:t>
            </a:fld>
            <a:endParaRPr lang="en-CA"/>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CA"/>
              <a:t>What dies “material balance mean” and “where did material balance”.</a:t>
            </a:r>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21</a:t>
            </a:fld>
            <a:endParaRPr lang="en-CA"/>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CA"/>
              <a:t>What dies “material balance mean” and “where did material balance”.</a:t>
            </a:r>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22</a:t>
            </a:fld>
            <a:endParaRPr lang="en-CA"/>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CA"/>
              <a:t>What dies “material balance mean” and “where did material balance”.</a:t>
            </a:r>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23</a:t>
            </a:fld>
            <a:endParaRPr lang="en-CA"/>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CA"/>
              <a:t>What dies “material balance mean” and “where did material balance”.</a:t>
            </a:r>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24</a:t>
            </a:fld>
            <a:endParaRPr lang="en-CA"/>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CA"/>
              <a:t>What dies “material balance mean” and “where did material balance”.</a:t>
            </a:r>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25</a:t>
            </a:fld>
            <a:endParaRPr lang="en-CA"/>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CA"/>
              <a:t>What dies “material balance mean” and “where did material balance”.</a:t>
            </a:r>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26</a:t>
            </a:fld>
            <a:endParaRPr lang="en-CA"/>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CA"/>
              <a:t>What dies “material balance mean” and “where did material balance”.</a:t>
            </a:r>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27</a:t>
            </a:fld>
            <a:endParaRPr lang="en-CA"/>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CA"/>
              <a:t>What dies “material balance mean” and “where did material balance”.</a:t>
            </a:r>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28</a:t>
            </a:fld>
            <a:endParaRPr lang="en-CA"/>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CA"/>
              <a:t>What dies “material balance mean” and “where did material balance”.</a:t>
            </a:r>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29</a:t>
            </a:fld>
            <a:endParaRPr lang="en-CA"/>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CA"/>
              <a:t>What dies “material balance mean” and “where did material balance”.</a:t>
            </a:r>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30</a:t>
            </a:fld>
            <a:endParaRPr lang="en-CA"/>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CA"/>
              <a:t>What dies “material balance mean” and “where did material balance”.</a:t>
            </a:r>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31</a:t>
            </a:fld>
            <a:endParaRPr lang="en-CA"/>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CA"/>
              <a:t>What dies “material balance mean” and “where did material balance”.</a:t>
            </a:r>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32</a:t>
            </a:fld>
            <a:endParaRPr lang="en-CA"/>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CA"/>
              <a:t>What dies “material balance mean” and “where did material balance”.</a:t>
            </a:r>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33</a:t>
            </a:fld>
            <a:endParaRPr lang="en-CA"/>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CA"/>
              <a:t>What dies “material balance mean” and “where did material balance”.</a:t>
            </a:r>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34</a:t>
            </a:fld>
            <a:endParaRPr lang="en-CA"/>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CA"/>
              <a:t>What dies “material balance mean” and “where did material balance”.</a:t>
            </a:r>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35</a:t>
            </a:fld>
            <a:endParaRPr lang="en-CA"/>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CA"/>
              <a:t>What dies “material balance mean” and “where did material balance”.</a:t>
            </a:r>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36</a:t>
            </a:fld>
            <a:endParaRPr lang="en-CA"/>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CA"/>
              <a:t>What dies “material balance mean” and “where did material balance”.</a:t>
            </a:r>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37</a:t>
            </a:fld>
            <a:endParaRPr lang="en-CA"/>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CA"/>
              <a:t>What dies “material balance mean” and “where did material balance”.</a:t>
            </a:r>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38</a:t>
            </a:fld>
            <a:endParaRPr lang="en-CA"/>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8"/>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6147" name="Rectangle 3"/>
          <p:cNvSpPr>
            <a:spLocks noGrp="1" noChangeArrowheads="1"/>
          </p:cNvSpPr>
          <p:nvPr>
            <p:ph type="ctrTitle"/>
          </p:nvPr>
        </p:nvSpPr>
        <p:spPr>
          <a:xfrm>
            <a:off x="685800" y="1447800"/>
            <a:ext cx="5181600" cy="2057400"/>
          </a:xfrm>
        </p:spPr>
        <p:txBody>
          <a:bodyPr/>
          <a:lstStyle>
            <a:lvl1pPr algn="ctr">
              <a:defRPr sz="3600">
                <a:solidFill>
                  <a:schemeClr val="bg1"/>
                </a:solidFill>
              </a:defRPr>
            </a:lvl1pPr>
          </a:lstStyle>
          <a:p>
            <a:r>
              <a:rPr lang="en-US"/>
              <a:t>Click to edit Master title style</a:t>
            </a:r>
          </a:p>
        </p:txBody>
      </p:sp>
      <p:sp>
        <p:nvSpPr>
          <p:cNvPr id="6148" name="Rectangle 4"/>
          <p:cNvSpPr>
            <a:spLocks noGrp="1" noChangeArrowheads="1"/>
          </p:cNvSpPr>
          <p:nvPr>
            <p:ph type="subTitle" idx="1"/>
          </p:nvPr>
        </p:nvSpPr>
        <p:spPr>
          <a:xfrm>
            <a:off x="685800" y="3810000"/>
            <a:ext cx="5181600" cy="1524000"/>
          </a:xfrm>
        </p:spPr>
        <p:txBody>
          <a:bodyPr/>
          <a:lstStyle>
            <a:lvl1pPr marL="0" indent="0" algn="ctr">
              <a:buFontTx/>
              <a:buNone/>
              <a:defRPr sz="2800">
                <a:solidFill>
                  <a:schemeClr val="bg1"/>
                </a:solidFill>
              </a:defRPr>
            </a:lvl1pPr>
          </a:lstStyle>
          <a:p>
            <a:r>
              <a:rPr lang="en-US"/>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p:cNvSpPr>
            <a:spLocks noGrp="1" noChangeArrowheads="1"/>
          </p:cNvSpPr>
          <p:nvPr>
            <p:ph type="ftr" sz="quarter" idx="10"/>
          </p:nvPr>
        </p:nvSpPr>
        <p:spPr>
          <a:ln/>
        </p:spPr>
        <p:txBody>
          <a:bodyPr/>
          <a:lstStyle>
            <a:lvl1pPr>
              <a:defRPr/>
            </a:lvl1pPr>
          </a:lstStyle>
          <a:p>
            <a:pPr>
              <a:defRPr/>
            </a:pPr>
            <a:r>
              <a:rPr lang="en-US"/>
              <a:t>Click View then Header and Footer to change this text</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5"/>
          <p:cNvSpPr>
            <a:spLocks noGrp="1" noChangeArrowheads="1"/>
          </p:cNvSpPr>
          <p:nvPr>
            <p:ph type="ftr" sz="quarter" idx="10"/>
          </p:nvPr>
        </p:nvSpPr>
        <p:spPr>
          <a:ln/>
        </p:spPr>
        <p:txBody>
          <a:bodyPr/>
          <a:lstStyle>
            <a:lvl1pPr>
              <a:defRPr/>
            </a:lvl1pPr>
          </a:lstStyle>
          <a:p>
            <a:pPr>
              <a:defRPr/>
            </a:pPr>
            <a:r>
              <a:rPr lang="en-US"/>
              <a:t>Click View then Header and Footer to change this text</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5800" y="1371600"/>
            <a:ext cx="38100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371600"/>
            <a:ext cx="38100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5"/>
          <p:cNvSpPr>
            <a:spLocks noGrp="1" noChangeArrowheads="1"/>
          </p:cNvSpPr>
          <p:nvPr>
            <p:ph type="ftr" sz="quarter" idx="10"/>
          </p:nvPr>
        </p:nvSpPr>
        <p:spPr>
          <a:ln/>
        </p:spPr>
        <p:txBody>
          <a:bodyPr/>
          <a:lstStyle>
            <a:lvl1pPr>
              <a:defRPr/>
            </a:lvl1pPr>
          </a:lstStyle>
          <a:p>
            <a:pPr>
              <a:defRPr/>
            </a:pPr>
            <a:r>
              <a:rPr lang="en-US"/>
              <a:t>Click View then Header and Footer to change this text</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5"/>
          <p:cNvSpPr>
            <a:spLocks noGrp="1" noChangeArrowheads="1"/>
          </p:cNvSpPr>
          <p:nvPr>
            <p:ph type="ftr" sz="quarter" idx="10"/>
          </p:nvPr>
        </p:nvSpPr>
        <p:spPr>
          <a:ln/>
        </p:spPr>
        <p:txBody>
          <a:bodyPr/>
          <a:lstStyle>
            <a:lvl1pPr>
              <a:defRPr/>
            </a:lvl1pPr>
          </a:lstStyle>
          <a:p>
            <a:pPr>
              <a:defRPr/>
            </a:pPr>
            <a:r>
              <a:rPr lang="en-US"/>
              <a:t>Click View then Header and Footer to change this text</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5"/>
          <p:cNvSpPr>
            <a:spLocks noGrp="1" noChangeArrowheads="1"/>
          </p:cNvSpPr>
          <p:nvPr>
            <p:ph type="ftr" sz="quarter" idx="10"/>
          </p:nvPr>
        </p:nvSpPr>
        <p:spPr>
          <a:ln/>
        </p:spPr>
        <p:txBody>
          <a:bodyPr/>
          <a:lstStyle>
            <a:lvl1pPr>
              <a:defRPr/>
            </a:lvl1pPr>
          </a:lstStyle>
          <a:p>
            <a:pPr>
              <a:defRPr/>
            </a:pPr>
            <a:r>
              <a:rPr lang="en-US"/>
              <a:t>Click View then Header and Footer to change this text</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r>
              <a:rPr lang="en-US"/>
              <a:t>Click View then Header and Footer to change this text</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5"/>
          <p:cNvSpPr>
            <a:spLocks noGrp="1" noChangeArrowheads="1"/>
          </p:cNvSpPr>
          <p:nvPr>
            <p:ph type="ftr" sz="quarter" idx="10"/>
          </p:nvPr>
        </p:nvSpPr>
        <p:spPr>
          <a:ln/>
        </p:spPr>
        <p:txBody>
          <a:bodyPr/>
          <a:lstStyle>
            <a:lvl1pPr>
              <a:defRPr/>
            </a:lvl1pPr>
          </a:lstStyle>
          <a:p>
            <a:pPr>
              <a:defRPr/>
            </a:pPr>
            <a:r>
              <a:rPr lang="en-US"/>
              <a:t>Click View then Header and Footer to change this text</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5"/>
          <p:cNvSpPr>
            <a:spLocks noGrp="1" noChangeArrowheads="1"/>
          </p:cNvSpPr>
          <p:nvPr>
            <p:ph type="ftr" sz="quarter" idx="10"/>
          </p:nvPr>
        </p:nvSpPr>
        <p:spPr>
          <a:ln/>
        </p:spPr>
        <p:txBody>
          <a:bodyPr/>
          <a:lstStyle>
            <a:lvl1pPr>
              <a:defRPr/>
            </a:lvl1pPr>
          </a:lstStyle>
          <a:p>
            <a:pPr>
              <a:defRPr/>
            </a:pPr>
            <a:r>
              <a:rPr lang="en-US"/>
              <a:t>Click View then Header and Footer to change this text</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p:cNvSpPr>
            <a:spLocks noGrp="1" noChangeArrowheads="1"/>
          </p:cNvSpPr>
          <p:nvPr>
            <p:ph type="ftr" sz="quarter" idx="10"/>
          </p:nvPr>
        </p:nvSpPr>
        <p:spPr>
          <a:ln/>
        </p:spPr>
        <p:txBody>
          <a:bodyPr/>
          <a:lstStyle>
            <a:lvl1pPr>
              <a:defRPr/>
            </a:lvl1pPr>
          </a:lstStyle>
          <a:p>
            <a:pPr>
              <a:defRPr/>
            </a:pPr>
            <a:r>
              <a:rPr lang="en-US"/>
              <a:t>Click View then Header and Footer to change this text</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381000"/>
            <a:ext cx="1943100" cy="5257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5800" y="381000"/>
            <a:ext cx="56769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p:cNvSpPr>
            <a:spLocks noGrp="1" noChangeArrowheads="1"/>
          </p:cNvSpPr>
          <p:nvPr>
            <p:ph type="ftr" sz="quarter" idx="10"/>
          </p:nvPr>
        </p:nvSpPr>
        <p:spPr>
          <a:ln/>
        </p:spPr>
        <p:txBody>
          <a:bodyPr/>
          <a:lstStyle>
            <a:lvl1pPr>
              <a:defRPr/>
            </a:lvl1pPr>
          </a:lstStyle>
          <a:p>
            <a:pPr>
              <a:defRPr/>
            </a:pPr>
            <a:r>
              <a:rPr lang="en-US"/>
              <a:t>Click View then Header and Footer to change this text</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16"/>
          <p:cNvPicPr>
            <a:picLocks noChangeAspect="1" noChangeArrowheads="1"/>
          </p:cNvPicPr>
          <p:nvPr/>
        </p:nvPicPr>
        <p:blipFill>
          <a:blip r:embed="rId13" cstate="print"/>
          <a:srcRect/>
          <a:stretch>
            <a:fillRect/>
          </a:stretch>
        </p:blipFill>
        <p:spPr bwMode="auto">
          <a:xfrm>
            <a:off x="0" y="0"/>
            <a:ext cx="9144000" cy="6858000"/>
          </a:xfrm>
          <a:prstGeom prst="rect">
            <a:avLst/>
          </a:prstGeom>
          <a:noFill/>
          <a:ln w="9525">
            <a:noFill/>
            <a:miter lim="800000"/>
            <a:headEnd/>
            <a:tailEnd/>
          </a:ln>
        </p:spPr>
      </p:pic>
      <p:sp>
        <p:nvSpPr>
          <p:cNvPr id="1027" name="Rectangle 2"/>
          <p:cNvSpPr>
            <a:spLocks noGrp="1" noChangeArrowheads="1"/>
          </p:cNvSpPr>
          <p:nvPr>
            <p:ph type="title"/>
          </p:nvPr>
        </p:nvSpPr>
        <p:spPr bwMode="auto">
          <a:xfrm>
            <a:off x="685800" y="381000"/>
            <a:ext cx="7772400" cy="762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8" name="Rectangle 3"/>
          <p:cNvSpPr>
            <a:spLocks noGrp="1" noChangeArrowheads="1"/>
          </p:cNvSpPr>
          <p:nvPr>
            <p:ph type="body" idx="1"/>
          </p:nvPr>
        </p:nvSpPr>
        <p:spPr bwMode="auto">
          <a:xfrm>
            <a:off x="685800" y="1371600"/>
            <a:ext cx="7772400" cy="426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9" name="Rectangle 5"/>
          <p:cNvSpPr>
            <a:spLocks noGrp="1" noChangeArrowheads="1"/>
          </p:cNvSpPr>
          <p:nvPr>
            <p:ph type="ftr" sz="quarter" idx="3"/>
          </p:nvPr>
        </p:nvSpPr>
        <p:spPr bwMode="auto">
          <a:xfrm>
            <a:off x="304800" y="6248400"/>
            <a:ext cx="5791200" cy="30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solidFill>
                  <a:schemeClr val="bg1"/>
                </a:solidFill>
                <a:latin typeface="+mn-lt"/>
              </a:defRPr>
            </a:lvl1pPr>
          </a:lstStyle>
          <a:p>
            <a:pPr>
              <a:defRPr/>
            </a:pPr>
            <a:r>
              <a:rPr lang="en-US"/>
              <a:t>Click View then Header and Footer to change this text</a:t>
            </a:r>
          </a:p>
        </p:txBody>
      </p:sp>
    </p:spTree>
  </p:cSld>
  <p:clrMap bg1="lt1" tx1="dk1" bg2="lt2" tx2="dk2" accent1="accent1" accent2="accent2" accent3="accent3" accent4="accent4" accent5="accent5" accent6="accent6" hlink="hlink" folHlink="folHlink"/>
  <p:sldLayoutIdLst>
    <p:sldLayoutId id="2147483671"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hf sldNum="0" hdr="0" dt="0"/>
  <p:txStyles>
    <p:titleStyle>
      <a:lvl1pPr algn="l" rtl="0" eaLnBrk="1" fontAlgn="base" hangingPunct="1">
        <a:spcBef>
          <a:spcPct val="0"/>
        </a:spcBef>
        <a:spcAft>
          <a:spcPct val="0"/>
        </a:spcAft>
        <a:defRPr sz="2800">
          <a:solidFill>
            <a:srgbClr val="663300"/>
          </a:solidFill>
          <a:latin typeface="+mj-lt"/>
          <a:ea typeface="+mj-ea"/>
          <a:cs typeface="+mj-cs"/>
        </a:defRPr>
      </a:lvl1pPr>
      <a:lvl2pPr algn="l" rtl="0" eaLnBrk="1" fontAlgn="base" hangingPunct="1">
        <a:spcBef>
          <a:spcPct val="0"/>
        </a:spcBef>
        <a:spcAft>
          <a:spcPct val="0"/>
        </a:spcAft>
        <a:defRPr sz="2800">
          <a:solidFill>
            <a:srgbClr val="663300"/>
          </a:solidFill>
          <a:latin typeface="Arial Black" pitchFamily="34" charset="0"/>
        </a:defRPr>
      </a:lvl2pPr>
      <a:lvl3pPr algn="l" rtl="0" eaLnBrk="1" fontAlgn="base" hangingPunct="1">
        <a:spcBef>
          <a:spcPct val="0"/>
        </a:spcBef>
        <a:spcAft>
          <a:spcPct val="0"/>
        </a:spcAft>
        <a:defRPr sz="2800">
          <a:solidFill>
            <a:srgbClr val="663300"/>
          </a:solidFill>
          <a:latin typeface="Arial Black" pitchFamily="34" charset="0"/>
        </a:defRPr>
      </a:lvl3pPr>
      <a:lvl4pPr algn="l" rtl="0" eaLnBrk="1" fontAlgn="base" hangingPunct="1">
        <a:spcBef>
          <a:spcPct val="0"/>
        </a:spcBef>
        <a:spcAft>
          <a:spcPct val="0"/>
        </a:spcAft>
        <a:defRPr sz="2800">
          <a:solidFill>
            <a:srgbClr val="663300"/>
          </a:solidFill>
          <a:latin typeface="Arial Black" pitchFamily="34" charset="0"/>
        </a:defRPr>
      </a:lvl4pPr>
      <a:lvl5pPr algn="l" rtl="0" eaLnBrk="1" fontAlgn="base" hangingPunct="1">
        <a:spcBef>
          <a:spcPct val="0"/>
        </a:spcBef>
        <a:spcAft>
          <a:spcPct val="0"/>
        </a:spcAft>
        <a:defRPr sz="2800">
          <a:solidFill>
            <a:srgbClr val="663300"/>
          </a:solidFill>
          <a:latin typeface="Arial Black" pitchFamily="34" charset="0"/>
        </a:defRPr>
      </a:lvl5pPr>
      <a:lvl6pPr marL="457200" algn="l" rtl="0" eaLnBrk="1" fontAlgn="base" hangingPunct="1">
        <a:spcBef>
          <a:spcPct val="0"/>
        </a:spcBef>
        <a:spcAft>
          <a:spcPct val="0"/>
        </a:spcAft>
        <a:defRPr sz="2800">
          <a:solidFill>
            <a:srgbClr val="663300"/>
          </a:solidFill>
          <a:latin typeface="Arial Black" pitchFamily="34" charset="0"/>
        </a:defRPr>
      </a:lvl6pPr>
      <a:lvl7pPr marL="914400" algn="l" rtl="0" eaLnBrk="1" fontAlgn="base" hangingPunct="1">
        <a:spcBef>
          <a:spcPct val="0"/>
        </a:spcBef>
        <a:spcAft>
          <a:spcPct val="0"/>
        </a:spcAft>
        <a:defRPr sz="2800">
          <a:solidFill>
            <a:srgbClr val="663300"/>
          </a:solidFill>
          <a:latin typeface="Arial Black" pitchFamily="34" charset="0"/>
        </a:defRPr>
      </a:lvl7pPr>
      <a:lvl8pPr marL="1371600" algn="l" rtl="0" eaLnBrk="1" fontAlgn="base" hangingPunct="1">
        <a:spcBef>
          <a:spcPct val="0"/>
        </a:spcBef>
        <a:spcAft>
          <a:spcPct val="0"/>
        </a:spcAft>
        <a:defRPr sz="2800">
          <a:solidFill>
            <a:srgbClr val="663300"/>
          </a:solidFill>
          <a:latin typeface="Arial Black" pitchFamily="34" charset="0"/>
        </a:defRPr>
      </a:lvl8pPr>
      <a:lvl9pPr marL="1828800" algn="l" rtl="0" eaLnBrk="1" fontAlgn="base" hangingPunct="1">
        <a:spcBef>
          <a:spcPct val="0"/>
        </a:spcBef>
        <a:spcAft>
          <a:spcPct val="0"/>
        </a:spcAft>
        <a:defRPr sz="2800">
          <a:solidFill>
            <a:srgbClr val="663300"/>
          </a:solidFill>
          <a:latin typeface="Arial Black" pitchFamily="34" charset="0"/>
        </a:defRPr>
      </a:lvl9pPr>
    </p:titleStyle>
    <p:bodyStyle>
      <a:lvl1pPr marL="342900" indent="-342900" algn="l" rtl="0" eaLnBrk="1" fontAlgn="base" hangingPunct="1">
        <a:spcBef>
          <a:spcPct val="20000"/>
        </a:spcBef>
        <a:spcAft>
          <a:spcPct val="0"/>
        </a:spcAft>
        <a:buChar char="•"/>
        <a:defRPr sz="20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000">
          <a:solidFill>
            <a:schemeClr val="tx1"/>
          </a:solidFill>
          <a:latin typeface="+mn-lt"/>
        </a:defRPr>
      </a:lvl2pPr>
      <a:lvl3pPr marL="1143000" indent="-228600" algn="l" rtl="0" eaLnBrk="1" fontAlgn="base" hangingPunct="1">
        <a:spcBef>
          <a:spcPct val="20000"/>
        </a:spcBef>
        <a:spcAft>
          <a:spcPct val="0"/>
        </a:spcAft>
        <a:buChar char="•"/>
        <a:defRPr sz="20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6.xml"/><Relationship Id="rId1" Type="http://schemas.openxmlformats.org/officeDocument/2006/relationships/vmlDrawing" Target="../drawings/vmlDrawing1.vml"/><Relationship Id="rId5" Type="http://schemas.openxmlformats.org/officeDocument/2006/relationships/image" Target="../media/image3.wmf"/><Relationship Id="rId4" Type="http://schemas.openxmlformats.org/officeDocument/2006/relationships/oleObject" Target="../embeddings/oleObject1.bin"/></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6.xml"/><Relationship Id="rId1" Type="http://schemas.openxmlformats.org/officeDocument/2006/relationships/vmlDrawing" Target="../drawings/vmlDrawing2.vml"/><Relationship Id="rId5" Type="http://schemas.openxmlformats.org/officeDocument/2006/relationships/image" Target="../media/image4.wmf"/><Relationship Id="rId4" Type="http://schemas.openxmlformats.org/officeDocument/2006/relationships/oleObject" Target="../embeddings/oleObject2.bin"/></Relationships>
</file>

<file path=ppt/slides/_rels/slide10.xml.rels><?xml version="1.0" encoding="UTF-8" standalone="yes"?>
<Relationships xmlns="http://schemas.openxmlformats.org/package/2006/relationships"><Relationship Id="rId8" Type="http://schemas.openxmlformats.org/officeDocument/2006/relationships/customXml" Target="../ink/ink1.xml"/><Relationship Id="rId3" Type="http://schemas.openxmlformats.org/officeDocument/2006/relationships/notesSlide" Target="../notesSlides/notesSlide10.xml"/><Relationship Id="rId7" Type="http://schemas.openxmlformats.org/officeDocument/2006/relationships/image" Target="../media/image4.wmf"/><Relationship Id="rId2" Type="http://schemas.openxmlformats.org/officeDocument/2006/relationships/slideLayout" Target="../slideLayouts/slideLayout6.xml"/><Relationship Id="rId1" Type="http://schemas.openxmlformats.org/officeDocument/2006/relationships/vmlDrawing" Target="../drawings/vmlDrawing3.vml"/><Relationship Id="rId6" Type="http://schemas.openxmlformats.org/officeDocument/2006/relationships/oleObject" Target="../embeddings/oleObject4.bin"/><Relationship Id="rId5" Type="http://schemas.openxmlformats.org/officeDocument/2006/relationships/image" Target="../media/image5.wmf"/><Relationship Id="rId4" Type="http://schemas.openxmlformats.org/officeDocument/2006/relationships/oleObject" Target="../embeddings/oleObject3.bin"/><Relationship Id="rId9"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6.xml"/><Relationship Id="rId1" Type="http://schemas.openxmlformats.org/officeDocument/2006/relationships/vmlDrawing" Target="../drawings/vmlDrawing4.vml"/><Relationship Id="rId5" Type="http://schemas.openxmlformats.org/officeDocument/2006/relationships/image" Target="../media/image4.wmf"/><Relationship Id="rId4" Type="http://schemas.openxmlformats.org/officeDocument/2006/relationships/oleObject" Target="../embeddings/oleObject5.bin"/></Relationships>
</file>

<file path=ppt/slides/_rels/slide13.xml.rels><?xml version="1.0" encoding="UTF-8" standalone="yes"?>
<Relationships xmlns="http://schemas.openxmlformats.org/package/2006/relationships"><Relationship Id="rId8" Type="http://schemas.openxmlformats.org/officeDocument/2006/relationships/oleObject" Target="../embeddings/oleObject8.bin"/><Relationship Id="rId3" Type="http://schemas.openxmlformats.org/officeDocument/2006/relationships/notesSlide" Target="../notesSlides/notesSlide13.xml"/><Relationship Id="rId7" Type="http://schemas.openxmlformats.org/officeDocument/2006/relationships/image" Target="../media/image9.wmf"/><Relationship Id="rId2" Type="http://schemas.openxmlformats.org/officeDocument/2006/relationships/slideLayout" Target="../slideLayouts/slideLayout6.xml"/><Relationship Id="rId1" Type="http://schemas.openxmlformats.org/officeDocument/2006/relationships/vmlDrawing" Target="../drawings/vmlDrawing5.vml"/><Relationship Id="rId6" Type="http://schemas.openxmlformats.org/officeDocument/2006/relationships/oleObject" Target="../embeddings/oleObject7.bin"/><Relationship Id="rId11" Type="http://schemas.openxmlformats.org/officeDocument/2006/relationships/image" Target="../media/image3.wmf"/><Relationship Id="rId5" Type="http://schemas.openxmlformats.org/officeDocument/2006/relationships/image" Target="../media/image8.wmf"/><Relationship Id="rId10" Type="http://schemas.openxmlformats.org/officeDocument/2006/relationships/oleObject" Target="../embeddings/oleObject9.bin"/><Relationship Id="rId4" Type="http://schemas.openxmlformats.org/officeDocument/2006/relationships/oleObject" Target="../embeddings/oleObject6.bin"/><Relationship Id="rId9" Type="http://schemas.openxmlformats.org/officeDocument/2006/relationships/image" Target="../media/image10.wmf"/></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6.xml"/><Relationship Id="rId1" Type="http://schemas.openxmlformats.org/officeDocument/2006/relationships/vmlDrawing" Target="../drawings/vmlDrawing6.vml"/><Relationship Id="rId5" Type="http://schemas.openxmlformats.org/officeDocument/2006/relationships/image" Target="../media/image4.wmf"/><Relationship Id="rId4" Type="http://schemas.openxmlformats.org/officeDocument/2006/relationships/oleObject" Target="../embeddings/oleObject10.bin"/></Relationships>
</file>

<file path=ppt/slides/_rels/slide16.xml.rels><?xml version="1.0" encoding="UTF-8" standalone="yes"?>
<Relationships xmlns="http://schemas.openxmlformats.org/package/2006/relationships"><Relationship Id="rId8" Type="http://schemas.openxmlformats.org/officeDocument/2006/relationships/oleObject" Target="../embeddings/oleObject13.bin"/><Relationship Id="rId3" Type="http://schemas.openxmlformats.org/officeDocument/2006/relationships/notesSlide" Target="../notesSlides/notesSlide16.xml"/><Relationship Id="rId7" Type="http://schemas.openxmlformats.org/officeDocument/2006/relationships/image" Target="../media/image12.wmf"/><Relationship Id="rId2" Type="http://schemas.openxmlformats.org/officeDocument/2006/relationships/slideLayout" Target="../slideLayouts/slideLayout6.xml"/><Relationship Id="rId1" Type="http://schemas.openxmlformats.org/officeDocument/2006/relationships/vmlDrawing" Target="../drawings/vmlDrawing7.vml"/><Relationship Id="rId6" Type="http://schemas.openxmlformats.org/officeDocument/2006/relationships/oleObject" Target="../embeddings/oleObject12.bin"/><Relationship Id="rId11" Type="http://schemas.openxmlformats.org/officeDocument/2006/relationships/image" Target="../media/image14.wmf"/><Relationship Id="rId5" Type="http://schemas.openxmlformats.org/officeDocument/2006/relationships/image" Target="../media/image4.wmf"/><Relationship Id="rId10" Type="http://schemas.openxmlformats.org/officeDocument/2006/relationships/oleObject" Target="../embeddings/oleObject14.bin"/><Relationship Id="rId4" Type="http://schemas.openxmlformats.org/officeDocument/2006/relationships/oleObject" Target="../embeddings/oleObject11.bin"/><Relationship Id="rId9" Type="http://schemas.openxmlformats.org/officeDocument/2006/relationships/image" Target="../media/image13.wmf"/></Relationships>
</file>

<file path=ppt/slides/_rels/slide17.xml.rels><?xml version="1.0" encoding="UTF-8" standalone="yes"?>
<Relationships xmlns="http://schemas.openxmlformats.org/package/2006/relationships"><Relationship Id="rId8" Type="http://schemas.openxmlformats.org/officeDocument/2006/relationships/oleObject" Target="../embeddings/oleObject17.bin"/><Relationship Id="rId3" Type="http://schemas.openxmlformats.org/officeDocument/2006/relationships/notesSlide" Target="../notesSlides/notesSlide17.xml"/><Relationship Id="rId7" Type="http://schemas.openxmlformats.org/officeDocument/2006/relationships/image" Target="../media/image16.wmf"/><Relationship Id="rId2" Type="http://schemas.openxmlformats.org/officeDocument/2006/relationships/slideLayout" Target="../slideLayouts/slideLayout6.xml"/><Relationship Id="rId1" Type="http://schemas.openxmlformats.org/officeDocument/2006/relationships/vmlDrawing" Target="../drawings/vmlDrawing8.vml"/><Relationship Id="rId6" Type="http://schemas.openxmlformats.org/officeDocument/2006/relationships/oleObject" Target="../embeddings/oleObject16.bin"/><Relationship Id="rId11" Type="http://schemas.openxmlformats.org/officeDocument/2006/relationships/image" Target="../media/image18.wmf"/><Relationship Id="rId5" Type="http://schemas.openxmlformats.org/officeDocument/2006/relationships/image" Target="../media/image15.wmf"/><Relationship Id="rId10" Type="http://schemas.openxmlformats.org/officeDocument/2006/relationships/oleObject" Target="../embeddings/oleObject18.bin"/><Relationship Id="rId4" Type="http://schemas.openxmlformats.org/officeDocument/2006/relationships/oleObject" Target="../embeddings/oleObject15.bin"/><Relationship Id="rId9" Type="http://schemas.openxmlformats.org/officeDocument/2006/relationships/image" Target="../media/image17.wmf"/></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8" Type="http://schemas.openxmlformats.org/officeDocument/2006/relationships/oleObject" Target="../embeddings/oleObject21.bin"/><Relationship Id="rId3" Type="http://schemas.openxmlformats.org/officeDocument/2006/relationships/notesSlide" Target="../notesSlides/notesSlide19.xml"/><Relationship Id="rId7" Type="http://schemas.openxmlformats.org/officeDocument/2006/relationships/image" Target="../media/image21.wmf"/><Relationship Id="rId2" Type="http://schemas.openxmlformats.org/officeDocument/2006/relationships/slideLayout" Target="../slideLayouts/slideLayout6.xml"/><Relationship Id="rId1" Type="http://schemas.openxmlformats.org/officeDocument/2006/relationships/vmlDrawing" Target="../drawings/vmlDrawing9.vml"/><Relationship Id="rId6" Type="http://schemas.openxmlformats.org/officeDocument/2006/relationships/oleObject" Target="../embeddings/oleObject20.bin"/><Relationship Id="rId11" Type="http://schemas.openxmlformats.org/officeDocument/2006/relationships/image" Target="../media/image18.wmf"/><Relationship Id="rId5" Type="http://schemas.openxmlformats.org/officeDocument/2006/relationships/image" Target="../media/image20.wmf"/><Relationship Id="rId10" Type="http://schemas.openxmlformats.org/officeDocument/2006/relationships/oleObject" Target="../embeddings/oleObject18.bin"/><Relationship Id="rId4" Type="http://schemas.openxmlformats.org/officeDocument/2006/relationships/oleObject" Target="../embeddings/oleObject19.bin"/><Relationship Id="rId9" Type="http://schemas.openxmlformats.org/officeDocument/2006/relationships/image" Target="../media/image22.wmf"/></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3.xml"/><Relationship Id="rId1" Type="http://schemas.openxmlformats.org/officeDocument/2006/relationships/slideLayout" Target="../slideLayouts/slideLayout6.xml"/><Relationship Id="rId5" Type="http://schemas.openxmlformats.org/officeDocument/2006/relationships/image" Target="../media/image25.png"/><Relationship Id="rId4" Type="http://schemas.openxmlformats.org/officeDocument/2006/relationships/customXml" Target="../ink/ink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6.xml"/><Relationship Id="rId1" Type="http://schemas.openxmlformats.org/officeDocument/2006/relationships/vmlDrawing" Target="../drawings/vmlDrawing10.vml"/><Relationship Id="rId5" Type="http://schemas.openxmlformats.org/officeDocument/2006/relationships/image" Target="../media/image26.wmf"/><Relationship Id="rId4" Type="http://schemas.openxmlformats.org/officeDocument/2006/relationships/oleObject" Target="../embeddings/oleObject22.bin"/></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ctrTitle"/>
          </p:nvPr>
        </p:nvSpPr>
        <p:spPr/>
        <p:txBody>
          <a:bodyPr/>
          <a:lstStyle/>
          <a:p>
            <a:r>
              <a:rPr lang="en-CA" sz="2000" dirty="0">
                <a:solidFill>
                  <a:srgbClr val="FFFFFF"/>
                </a:solidFill>
              </a:rPr>
              <a:t>CVG 2132</a:t>
            </a:r>
            <a:br>
              <a:rPr lang="en-CA" sz="2000" dirty="0">
                <a:solidFill>
                  <a:srgbClr val="FFFFFF"/>
                </a:solidFill>
              </a:rPr>
            </a:br>
            <a:r>
              <a:rPr lang="en-CA" sz="2000" dirty="0">
                <a:solidFill>
                  <a:srgbClr val="FFFFFF"/>
                </a:solidFill>
              </a:rPr>
              <a:t>Fundamentals of Environmental Engineering</a:t>
            </a:r>
            <a:br>
              <a:rPr lang="en-CA" sz="2000" dirty="0">
                <a:solidFill>
                  <a:srgbClr val="FFFFFF"/>
                </a:solidFill>
              </a:rPr>
            </a:br>
            <a:br>
              <a:rPr lang="en-CA" sz="2000" dirty="0">
                <a:solidFill>
                  <a:srgbClr val="FFFFFF"/>
                </a:solidFill>
              </a:rPr>
            </a:br>
            <a:r>
              <a:rPr lang="en-CA" sz="2000" dirty="0">
                <a:solidFill>
                  <a:srgbClr val="FFFFFF"/>
                </a:solidFill>
              </a:rPr>
              <a:t>REACTION KINETICS</a:t>
            </a:r>
            <a:endParaRPr lang="en-US" dirty="0"/>
          </a:p>
        </p:txBody>
      </p:sp>
      <p:sp>
        <p:nvSpPr>
          <p:cNvPr id="3075" name="Subtitle 2"/>
          <p:cNvSpPr>
            <a:spLocks noGrp="1"/>
          </p:cNvSpPr>
          <p:nvPr>
            <p:ph type="subTitle" idx="1"/>
          </p:nvPr>
        </p:nvSpPr>
        <p:spPr/>
        <p:txBody>
          <a:bodyPr/>
          <a:lstStyle/>
          <a:p>
            <a:pPr eaLnBrk="1" hangingPunct="1"/>
            <a:r>
              <a:rPr lang="en-CA" sz="1800" dirty="0">
                <a:solidFill>
                  <a:srgbClr val="FFFFFF"/>
                </a:solidFill>
              </a:rPr>
              <a:t>Professor Chris Kinsley</a:t>
            </a:r>
          </a:p>
          <a:p>
            <a:pPr eaLnBrk="1" hangingPunct="1"/>
            <a:endParaRPr lang="en-CA" sz="1800" dirty="0">
              <a:solidFill>
                <a:srgbClr val="FFFFFF"/>
              </a:solidFill>
            </a:endParaRPr>
          </a:p>
          <a:p>
            <a:pPr eaLnBrk="1" hangingPunct="1"/>
            <a:r>
              <a:rPr lang="en-CA" sz="1800" dirty="0">
                <a:solidFill>
                  <a:srgbClr val="FFFFFF"/>
                </a:solidFill>
              </a:rPr>
              <a:t>Office: A-1514</a:t>
            </a:r>
          </a:p>
          <a:p>
            <a:pPr eaLnBrk="1" hangingPunct="1"/>
            <a:r>
              <a:rPr lang="en-CA" sz="1800" dirty="0">
                <a:solidFill>
                  <a:srgbClr val="FFFFFF"/>
                </a:solidFill>
              </a:rPr>
              <a:t>Email: ckinsley@uottawa.ca</a:t>
            </a:r>
          </a:p>
          <a:p>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481042" y="1214446"/>
            <a:ext cx="8305800" cy="3143248"/>
          </a:xfrm>
        </p:spPr>
        <p:txBody>
          <a:bodyPr/>
          <a:lstStyle/>
          <a:p>
            <a:pPr algn="ctr"/>
            <a:r>
              <a:rPr lang="en-CA" sz="3400" dirty="0">
                <a:latin typeface="Calibri" pitchFamily="34" charset="0"/>
              </a:rPr>
              <a:t>REACTION KINETICS</a:t>
            </a:r>
            <a:br>
              <a:rPr lang="en-CA" sz="3400" dirty="0">
                <a:latin typeface="Calibri" pitchFamily="34" charset="0"/>
              </a:rPr>
            </a:br>
            <a:r>
              <a:rPr lang="en-CA" sz="3400" dirty="0">
                <a:latin typeface="Calibri" pitchFamily="34" charset="0"/>
              </a:rPr>
              <a:t>INTRODUCTION</a:t>
            </a:r>
            <a:br>
              <a:rPr lang="en-CA" sz="3400" dirty="0">
                <a:latin typeface="Calibri" pitchFamily="34" charset="0"/>
              </a:rPr>
            </a:br>
            <a:r>
              <a:rPr lang="en-US" sz="2000" b="1" dirty="0">
                <a:latin typeface="Calibri" pitchFamily="34" charset="0"/>
                <a:cs typeface="Calibri" pitchFamily="34" charset="0"/>
              </a:rPr>
              <a:t> (Mines: Chapter 6)</a:t>
            </a:r>
            <a:endParaRPr lang="en-CA" sz="3400" dirty="0">
              <a:latin typeface="Calibri" pitchFamily="34" charset="0"/>
            </a:endParaRPr>
          </a:p>
        </p:txBody>
      </p:sp>
      <p:sp>
        <p:nvSpPr>
          <p:cNvPr id="3" name="Footer Placeholder 2"/>
          <p:cNvSpPr>
            <a:spLocks noGrp="1"/>
          </p:cNvSpPr>
          <p:nvPr>
            <p:ph type="ftr" sz="quarter" idx="10"/>
          </p:nvPr>
        </p:nvSpPr>
        <p:spPr>
          <a:xfrm>
            <a:off x="304800" y="6248400"/>
            <a:ext cx="5791200" cy="533400"/>
          </a:xfrm>
        </p:spPr>
        <p:txBody>
          <a:bodyPr/>
          <a:lstStyle/>
          <a:p>
            <a:pPr algn="l">
              <a:defRPr/>
            </a:pPr>
            <a:r>
              <a:rPr lang="en-CA" dirty="0"/>
              <a:t>CVG 2132</a:t>
            </a:r>
          </a:p>
          <a:p>
            <a:pPr algn="l">
              <a:defRPr/>
            </a:pPr>
            <a:r>
              <a:rPr lang="en-CA" dirty="0"/>
              <a:t>C. Kinsley</a:t>
            </a:r>
          </a:p>
        </p:txBody>
      </p:sp>
      <p:sp>
        <p:nvSpPr>
          <p:cNvPr id="4" name="TextBox 3">
            <a:extLst>
              <a:ext uri="{FF2B5EF4-FFF2-40B4-BE49-F238E27FC236}">
                <a16:creationId xmlns:a16="http://schemas.microsoft.com/office/drawing/2014/main" id="{4F24B9CB-0AB7-4A8E-90F5-8BBF5E29AEF7}"/>
              </a:ext>
            </a:extLst>
          </p:cNvPr>
          <p:cNvSpPr txBox="1"/>
          <p:nvPr/>
        </p:nvSpPr>
        <p:spPr>
          <a:xfrm>
            <a:off x="7944518" y="73967"/>
            <a:ext cx="761747" cy="338554"/>
          </a:xfrm>
          <a:prstGeom prst="rect">
            <a:avLst/>
          </a:prstGeom>
          <a:noFill/>
        </p:spPr>
        <p:txBody>
          <a:bodyPr wrap="none" rtlCol="0">
            <a:spAutoFit/>
          </a:bodyPr>
          <a:lstStyle/>
          <a:p>
            <a:r>
              <a:rPr lang="en-CA" sz="1600" dirty="0">
                <a:solidFill>
                  <a:schemeClr val="bg2"/>
                </a:solidFill>
              </a:rPr>
              <a:t>Slide 2</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dirty="0">
                <a:latin typeface="Calibri" pitchFamily="34" charset="0"/>
              </a:rPr>
              <a:t>KINETICS</a:t>
            </a:r>
          </a:p>
        </p:txBody>
      </p:sp>
      <p:sp>
        <p:nvSpPr>
          <p:cNvPr id="3" name="Footer Placeholder 2"/>
          <p:cNvSpPr>
            <a:spLocks noGrp="1"/>
          </p:cNvSpPr>
          <p:nvPr>
            <p:ph type="ftr" sz="quarter" idx="10"/>
          </p:nvPr>
        </p:nvSpPr>
        <p:spPr>
          <a:xfrm>
            <a:off x="304800" y="6248400"/>
            <a:ext cx="5791200" cy="533400"/>
          </a:xfrm>
        </p:spPr>
        <p:txBody>
          <a:bodyPr/>
          <a:lstStyle/>
          <a:p>
            <a:pPr algn="l">
              <a:defRPr/>
            </a:pPr>
            <a:r>
              <a:rPr lang="en-CA" dirty="0"/>
              <a:t>CVG 2132</a:t>
            </a:r>
          </a:p>
          <a:p>
            <a:pPr algn="l">
              <a:defRPr/>
            </a:pPr>
            <a:r>
              <a:rPr lang="en-CA" dirty="0"/>
              <a:t>C. Kinsley</a:t>
            </a:r>
          </a:p>
        </p:txBody>
      </p:sp>
      <p:sp>
        <p:nvSpPr>
          <p:cNvPr id="4" name="Content Placeholder 4"/>
          <p:cNvSpPr txBox="1">
            <a:spLocks/>
          </p:cNvSpPr>
          <p:nvPr/>
        </p:nvSpPr>
        <p:spPr>
          <a:xfrm>
            <a:off x="152400" y="685800"/>
            <a:ext cx="8839200" cy="5181600"/>
          </a:xfrm>
          <a:prstGeom prst="rect">
            <a:avLst/>
          </a:prstGeom>
        </p:spPr>
        <p:txBody>
          <a:bodyPr/>
          <a:lstStyle/>
          <a:p>
            <a:pPr algn="l">
              <a:defRPr/>
            </a:pPr>
            <a:endParaRPr lang="en-CA" sz="800" dirty="0">
              <a:latin typeface="Calibri" pitchFamily="34" charset="0"/>
            </a:endParaRPr>
          </a:p>
          <a:p>
            <a:pPr marL="457200" lvl="0" indent="-457200">
              <a:spcBef>
                <a:spcPct val="20000"/>
              </a:spcBef>
              <a:defRPr/>
            </a:pPr>
            <a:r>
              <a:rPr lang="en-CA" sz="2000" b="1" dirty="0">
                <a:latin typeface="Calibri" pitchFamily="34" charset="0"/>
              </a:rPr>
              <a:t>Time Dependant Reaction Rates:</a:t>
            </a:r>
          </a:p>
          <a:p>
            <a:pPr lvl="0" algn="ctr">
              <a:spcBef>
                <a:spcPct val="20000"/>
              </a:spcBef>
              <a:defRPr/>
            </a:pPr>
            <a:r>
              <a:rPr lang="en-CA" sz="2000" b="1" dirty="0">
                <a:latin typeface="Calibri" pitchFamily="34" charset="0"/>
              </a:rPr>
              <a:t>A </a:t>
            </a:r>
            <a:r>
              <a:rPr lang="en-CA" sz="2000" b="1" dirty="0">
                <a:latin typeface="Calibri" pitchFamily="34" charset="0"/>
                <a:sym typeface="Wingdings" pitchFamily="2" charset="2"/>
              </a:rPr>
              <a:t> B</a:t>
            </a:r>
          </a:p>
          <a:p>
            <a:pPr marL="457200" lvl="0" indent="-457200">
              <a:spcBef>
                <a:spcPct val="20000"/>
              </a:spcBef>
              <a:buFont typeface="Arial" pitchFamily="34" charset="0"/>
              <a:buChar char="•"/>
              <a:defRPr/>
            </a:pPr>
            <a:r>
              <a:rPr lang="en-CA" sz="2000" dirty="0">
                <a:latin typeface="Calibri" pitchFamily="34" charset="0"/>
              </a:rPr>
              <a:t>Examples of a single reactant to single product irreversible reaction.</a:t>
            </a:r>
          </a:p>
          <a:p>
            <a:pPr marL="457200" lvl="0" indent="-457200">
              <a:spcBef>
                <a:spcPct val="20000"/>
              </a:spcBef>
              <a:defRPr/>
            </a:pPr>
            <a:endParaRPr lang="en-CA" sz="800" b="1" dirty="0">
              <a:solidFill>
                <a:srgbClr val="663300"/>
              </a:solidFill>
              <a:latin typeface="Calibri" pitchFamily="34" charset="0"/>
            </a:endParaRPr>
          </a:p>
          <a:p>
            <a:pPr marL="457200" lvl="0" indent="-457200">
              <a:spcBef>
                <a:spcPct val="20000"/>
              </a:spcBef>
              <a:buFont typeface="Arial" pitchFamily="34" charset="0"/>
              <a:buChar char="•"/>
              <a:defRPr/>
            </a:pPr>
            <a:r>
              <a:rPr lang="en-CA" sz="2000" dirty="0">
                <a:latin typeface="Calibri" pitchFamily="34" charset="0"/>
              </a:rPr>
              <a:t>r = rate of reaction with respect to species A =  - </a:t>
            </a:r>
            <a:r>
              <a:rPr lang="en-CA" sz="2000" dirty="0" err="1">
                <a:latin typeface="Calibri" pitchFamily="34" charset="0"/>
              </a:rPr>
              <a:t>dA</a:t>
            </a:r>
            <a:r>
              <a:rPr lang="en-CA" sz="2000" dirty="0">
                <a:latin typeface="Calibri" pitchFamily="34" charset="0"/>
              </a:rPr>
              <a:t>/</a:t>
            </a:r>
            <a:r>
              <a:rPr lang="en-CA" sz="2000" dirty="0" err="1">
                <a:latin typeface="Calibri" pitchFamily="34" charset="0"/>
              </a:rPr>
              <a:t>dt</a:t>
            </a:r>
            <a:r>
              <a:rPr lang="en-CA" sz="2000" dirty="0">
                <a:latin typeface="Calibri" pitchFamily="34" charset="0"/>
              </a:rPr>
              <a:t> = change in species A concentration with respect to time =</a:t>
            </a:r>
            <a:endParaRPr lang="en-CA" sz="2000" b="1" dirty="0">
              <a:solidFill>
                <a:srgbClr val="663300"/>
              </a:solidFill>
              <a:latin typeface="Calibri" pitchFamily="34" charset="0"/>
            </a:endParaRPr>
          </a:p>
          <a:p>
            <a:pPr marL="457200" lvl="0" indent="-457200">
              <a:spcBef>
                <a:spcPct val="20000"/>
              </a:spcBef>
              <a:buFont typeface="Arial" pitchFamily="34" charset="0"/>
              <a:buChar char="•"/>
              <a:defRPr/>
            </a:pPr>
            <a:endParaRPr lang="en-CA" sz="800" dirty="0">
              <a:latin typeface="Calibri" pitchFamily="34" charset="0"/>
            </a:endParaRPr>
          </a:p>
          <a:p>
            <a:pPr marL="457200" lvl="0" indent="-457200">
              <a:spcBef>
                <a:spcPct val="20000"/>
              </a:spcBef>
              <a:buFont typeface="Arial" pitchFamily="34" charset="0"/>
              <a:buChar char="•"/>
              <a:defRPr/>
            </a:pPr>
            <a:endParaRPr lang="en-CA" sz="800" dirty="0">
              <a:latin typeface="Calibri" pitchFamily="34" charset="0"/>
            </a:endParaRPr>
          </a:p>
          <a:p>
            <a:pPr marL="914400" lvl="1" indent="-457200">
              <a:spcBef>
                <a:spcPct val="20000"/>
              </a:spcBef>
              <a:buFont typeface="Arial" pitchFamily="34" charset="0"/>
              <a:buChar char="•"/>
              <a:defRPr/>
            </a:pPr>
            <a:r>
              <a:rPr lang="en-CA" sz="2000" dirty="0" err="1">
                <a:latin typeface="Calibri" pitchFamily="34" charset="0"/>
              </a:rPr>
              <a:t>dA</a:t>
            </a:r>
            <a:r>
              <a:rPr lang="en-CA" sz="2000" dirty="0">
                <a:latin typeface="Calibri" pitchFamily="34" charset="0"/>
              </a:rPr>
              <a:t>/</a:t>
            </a:r>
            <a:r>
              <a:rPr lang="en-CA" sz="2000" dirty="0" err="1">
                <a:latin typeface="Calibri" pitchFamily="34" charset="0"/>
              </a:rPr>
              <a:t>dt</a:t>
            </a:r>
            <a:r>
              <a:rPr lang="en-CA" sz="2000" dirty="0">
                <a:latin typeface="Calibri" pitchFamily="34" charset="0"/>
              </a:rPr>
              <a:t>  = rate in terms of instantaneous time step</a:t>
            </a:r>
          </a:p>
          <a:p>
            <a:pPr marL="914400" lvl="1" indent="-457200">
              <a:spcBef>
                <a:spcPct val="20000"/>
              </a:spcBef>
              <a:buFont typeface="Arial" pitchFamily="34" charset="0"/>
              <a:buChar char="•"/>
              <a:defRPr/>
            </a:pPr>
            <a:endParaRPr lang="en-CA" sz="800" dirty="0">
              <a:latin typeface="Calibri" pitchFamily="34" charset="0"/>
            </a:endParaRPr>
          </a:p>
          <a:p>
            <a:pPr marL="914400" lvl="1" indent="-457200">
              <a:spcBef>
                <a:spcPct val="20000"/>
              </a:spcBef>
              <a:buFont typeface="Arial" pitchFamily="34" charset="0"/>
              <a:buChar char="•"/>
              <a:defRPr/>
            </a:pPr>
            <a:endParaRPr lang="en-CA" sz="800" dirty="0">
              <a:latin typeface="Calibri" pitchFamily="34" charset="0"/>
            </a:endParaRPr>
          </a:p>
          <a:p>
            <a:pPr marL="914400" lvl="1" indent="-457200">
              <a:spcBef>
                <a:spcPct val="20000"/>
              </a:spcBef>
              <a:buFont typeface="Arial" pitchFamily="34" charset="0"/>
              <a:buChar char="•"/>
              <a:defRPr/>
            </a:pPr>
            <a:r>
              <a:rPr lang="el-GR" sz="2000" dirty="0">
                <a:latin typeface="Calibri" pitchFamily="34" charset="0"/>
              </a:rPr>
              <a:t>Δ</a:t>
            </a:r>
            <a:r>
              <a:rPr lang="en-CA" sz="2000" dirty="0">
                <a:latin typeface="Calibri" pitchFamily="34" charset="0"/>
              </a:rPr>
              <a:t>A/</a:t>
            </a:r>
            <a:r>
              <a:rPr lang="el-GR" sz="2000" dirty="0">
                <a:latin typeface="Calibri" pitchFamily="34" charset="0"/>
              </a:rPr>
              <a:t> Δ</a:t>
            </a:r>
            <a:r>
              <a:rPr lang="en-CA" sz="2000" dirty="0">
                <a:latin typeface="Calibri" pitchFamily="34" charset="0"/>
              </a:rPr>
              <a:t>t  = [A]</a:t>
            </a:r>
            <a:r>
              <a:rPr lang="en-CA" sz="2000" baseline="-25000" dirty="0">
                <a:latin typeface="Calibri" pitchFamily="34" charset="0"/>
              </a:rPr>
              <a:t>t</a:t>
            </a:r>
            <a:r>
              <a:rPr lang="en-CA" sz="2000" dirty="0">
                <a:latin typeface="Calibri" pitchFamily="34" charset="0"/>
              </a:rPr>
              <a:t> – [A]</a:t>
            </a:r>
            <a:r>
              <a:rPr lang="en-CA" sz="2000" baseline="-25000" dirty="0">
                <a:latin typeface="Calibri" pitchFamily="34" charset="0"/>
              </a:rPr>
              <a:t>0</a:t>
            </a:r>
            <a:r>
              <a:rPr lang="en-CA" sz="2000" dirty="0">
                <a:latin typeface="Calibri" pitchFamily="34" charset="0"/>
              </a:rPr>
              <a:t> / </a:t>
            </a:r>
            <a:r>
              <a:rPr lang="el-GR" sz="2000" dirty="0">
                <a:latin typeface="Calibri" pitchFamily="34" charset="0"/>
              </a:rPr>
              <a:t>Δ</a:t>
            </a:r>
            <a:r>
              <a:rPr lang="en-CA" sz="2000" dirty="0">
                <a:latin typeface="Calibri" pitchFamily="34" charset="0"/>
              </a:rPr>
              <a:t>t = rate in terms of time step </a:t>
            </a:r>
            <a:r>
              <a:rPr lang="el-GR" sz="2000" dirty="0">
                <a:latin typeface="Calibri" pitchFamily="34" charset="0"/>
              </a:rPr>
              <a:t>Δ</a:t>
            </a:r>
            <a:r>
              <a:rPr lang="en-CA" sz="2000" dirty="0">
                <a:latin typeface="Calibri" pitchFamily="34" charset="0"/>
              </a:rPr>
              <a:t>t</a:t>
            </a:r>
          </a:p>
          <a:p>
            <a:pPr marL="914400" lvl="1" indent="-457200">
              <a:spcBef>
                <a:spcPct val="20000"/>
              </a:spcBef>
              <a:buFont typeface="Arial" pitchFamily="34" charset="0"/>
              <a:buChar char="•"/>
              <a:defRPr/>
            </a:pPr>
            <a:endParaRPr lang="en-CA" sz="800" b="1" dirty="0">
              <a:solidFill>
                <a:srgbClr val="663300"/>
              </a:solidFill>
              <a:latin typeface="Calibri" pitchFamily="34" charset="0"/>
            </a:endParaRPr>
          </a:p>
          <a:p>
            <a:pPr marL="914400" lvl="1" indent="-457200">
              <a:spcBef>
                <a:spcPct val="20000"/>
              </a:spcBef>
              <a:buFont typeface="Arial" pitchFamily="34" charset="0"/>
              <a:buChar char="•"/>
              <a:defRPr/>
            </a:pPr>
            <a:endParaRPr lang="en-CA" sz="800" b="1" dirty="0">
              <a:solidFill>
                <a:srgbClr val="663300"/>
              </a:solidFill>
              <a:latin typeface="Calibri" pitchFamily="34" charset="0"/>
            </a:endParaRPr>
          </a:p>
          <a:p>
            <a:pPr marL="800100" lvl="1" indent="-342900">
              <a:spcBef>
                <a:spcPct val="20000"/>
              </a:spcBef>
              <a:buFont typeface="Arial" panose="020B0604020202020204" pitchFamily="34" charset="0"/>
              <a:buChar char="•"/>
              <a:defRPr/>
            </a:pPr>
            <a:r>
              <a:rPr lang="en-CA" sz="2000" dirty="0" err="1">
                <a:latin typeface="Calibri" pitchFamily="34" charset="0"/>
              </a:rPr>
              <a:t>dA</a:t>
            </a:r>
            <a:r>
              <a:rPr lang="en-CA" sz="2000" dirty="0">
                <a:latin typeface="Calibri" pitchFamily="34" charset="0"/>
              </a:rPr>
              <a:t>/dt is a </a:t>
            </a:r>
            <a:r>
              <a:rPr lang="en-CA" sz="2000" b="1" dirty="0">
                <a:latin typeface="Calibri" pitchFamily="34" charset="0"/>
              </a:rPr>
              <a:t>negative value </a:t>
            </a:r>
            <a:r>
              <a:rPr lang="en-CA" sz="2000" dirty="0">
                <a:latin typeface="Calibri" pitchFamily="34" charset="0"/>
              </a:rPr>
              <a:t>because A is a reactant and is used up in the production of species B.  Therefore the concentration of A is decreasing with time.</a:t>
            </a:r>
            <a:endParaRPr lang="en-CA" sz="800" dirty="0">
              <a:latin typeface="Calibri" pitchFamily="34" charset="0"/>
            </a:endParaRPr>
          </a:p>
          <a:p>
            <a:pPr marL="914400" lvl="1" indent="-457200">
              <a:spcBef>
                <a:spcPct val="20000"/>
              </a:spcBef>
              <a:buFont typeface="Arial" pitchFamily="34" charset="0"/>
              <a:buChar char="•"/>
              <a:defRPr/>
            </a:pPr>
            <a:endParaRPr lang="en-CA" sz="800" dirty="0">
              <a:latin typeface="Calibri" pitchFamily="34" charset="0"/>
            </a:endParaRPr>
          </a:p>
          <a:p>
            <a:pPr marL="914400" lvl="1" indent="-457200">
              <a:spcBef>
                <a:spcPct val="20000"/>
              </a:spcBef>
              <a:buFont typeface="Arial" pitchFamily="34" charset="0"/>
              <a:buChar char="•"/>
              <a:defRPr/>
            </a:pPr>
            <a:endParaRPr lang="en-CA" sz="800" dirty="0">
              <a:latin typeface="Calibri" pitchFamily="34" charset="0"/>
            </a:endParaRPr>
          </a:p>
        </p:txBody>
      </p:sp>
      <p:sp>
        <p:nvSpPr>
          <p:cNvPr id="5" name="TextBox 4">
            <a:extLst>
              <a:ext uri="{FF2B5EF4-FFF2-40B4-BE49-F238E27FC236}">
                <a16:creationId xmlns:a16="http://schemas.microsoft.com/office/drawing/2014/main" id="{4F24B9CB-0AB7-4A8E-90F5-8BBF5E29AEF7}"/>
              </a:ext>
            </a:extLst>
          </p:cNvPr>
          <p:cNvSpPr txBox="1"/>
          <p:nvPr/>
        </p:nvSpPr>
        <p:spPr>
          <a:xfrm>
            <a:off x="7944518" y="73967"/>
            <a:ext cx="761747" cy="338554"/>
          </a:xfrm>
          <a:prstGeom prst="rect">
            <a:avLst/>
          </a:prstGeom>
          <a:noFill/>
        </p:spPr>
        <p:txBody>
          <a:bodyPr wrap="none" rtlCol="0">
            <a:spAutoFit/>
          </a:bodyPr>
          <a:lstStyle/>
          <a:p>
            <a:r>
              <a:rPr lang="en-CA" sz="1600" dirty="0">
                <a:solidFill>
                  <a:schemeClr val="bg2"/>
                </a:solidFill>
              </a:rPr>
              <a:t>Slide 3</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11" end="1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dirty="0">
                <a:latin typeface="Calibri" pitchFamily="34" charset="0"/>
              </a:rPr>
              <a:t>KINETICS</a:t>
            </a:r>
          </a:p>
        </p:txBody>
      </p:sp>
      <p:sp>
        <p:nvSpPr>
          <p:cNvPr id="3" name="Footer Placeholder 2"/>
          <p:cNvSpPr>
            <a:spLocks noGrp="1"/>
          </p:cNvSpPr>
          <p:nvPr>
            <p:ph type="ftr" sz="quarter" idx="10"/>
          </p:nvPr>
        </p:nvSpPr>
        <p:spPr>
          <a:xfrm>
            <a:off x="304800" y="6248400"/>
            <a:ext cx="5791200" cy="533400"/>
          </a:xfrm>
        </p:spPr>
        <p:txBody>
          <a:bodyPr/>
          <a:lstStyle/>
          <a:p>
            <a:pPr algn="l">
              <a:defRPr/>
            </a:pPr>
            <a:r>
              <a:rPr lang="en-CA" dirty="0"/>
              <a:t>CVG 2132</a:t>
            </a:r>
          </a:p>
          <a:p>
            <a:pPr algn="l">
              <a:defRPr/>
            </a:pPr>
            <a:r>
              <a:rPr lang="en-CA" dirty="0"/>
              <a:t>C. Kinsley</a:t>
            </a:r>
          </a:p>
        </p:txBody>
      </p:sp>
      <p:sp>
        <p:nvSpPr>
          <p:cNvPr id="4" name="Content Placeholder 4"/>
          <p:cNvSpPr txBox="1">
            <a:spLocks/>
          </p:cNvSpPr>
          <p:nvPr/>
        </p:nvSpPr>
        <p:spPr>
          <a:xfrm>
            <a:off x="152400" y="685800"/>
            <a:ext cx="8839200" cy="5181600"/>
          </a:xfrm>
          <a:prstGeom prst="rect">
            <a:avLst/>
          </a:prstGeom>
        </p:spPr>
        <p:txBody>
          <a:bodyPr/>
          <a:lstStyle/>
          <a:p>
            <a:pPr algn="l">
              <a:defRPr/>
            </a:pPr>
            <a:endParaRPr lang="en-CA" sz="800" dirty="0">
              <a:latin typeface="Calibri" pitchFamily="34" charset="0"/>
            </a:endParaRPr>
          </a:p>
          <a:p>
            <a:pPr marL="914400" lvl="1" indent="-457200">
              <a:spcBef>
                <a:spcPct val="20000"/>
              </a:spcBef>
              <a:buFont typeface="Arial" pitchFamily="34" charset="0"/>
              <a:buChar char="•"/>
              <a:defRPr/>
            </a:pPr>
            <a:endParaRPr lang="en-CA" sz="800" b="1" dirty="0">
              <a:solidFill>
                <a:srgbClr val="663300"/>
              </a:solidFill>
              <a:latin typeface="Calibri" pitchFamily="34" charset="0"/>
            </a:endParaRPr>
          </a:p>
          <a:p>
            <a:pPr marL="914400" lvl="1" indent="-457200">
              <a:spcBef>
                <a:spcPct val="20000"/>
              </a:spcBef>
              <a:buFont typeface="Arial" pitchFamily="34" charset="0"/>
              <a:buChar char="•"/>
              <a:defRPr/>
            </a:pPr>
            <a:r>
              <a:rPr lang="en-CA" sz="2000" dirty="0">
                <a:latin typeface="Calibri" pitchFamily="34" charset="0"/>
              </a:rPr>
              <a:t>dB/</a:t>
            </a:r>
            <a:r>
              <a:rPr lang="en-CA" sz="2000" dirty="0" err="1">
                <a:latin typeface="Calibri" pitchFamily="34" charset="0"/>
              </a:rPr>
              <a:t>dt</a:t>
            </a:r>
            <a:r>
              <a:rPr lang="en-CA" sz="2000" dirty="0">
                <a:latin typeface="Calibri" pitchFamily="34" charset="0"/>
              </a:rPr>
              <a:t>  ≈ [B]</a:t>
            </a:r>
            <a:r>
              <a:rPr lang="en-CA" sz="2000" baseline="-25000" dirty="0">
                <a:latin typeface="Calibri" pitchFamily="34" charset="0"/>
              </a:rPr>
              <a:t>t</a:t>
            </a:r>
            <a:r>
              <a:rPr lang="en-CA" sz="2000" dirty="0">
                <a:latin typeface="Calibri" pitchFamily="34" charset="0"/>
              </a:rPr>
              <a:t> – [B]</a:t>
            </a:r>
            <a:r>
              <a:rPr lang="en-CA" sz="2000" baseline="-25000" dirty="0">
                <a:latin typeface="Calibri" pitchFamily="34" charset="0"/>
              </a:rPr>
              <a:t>0</a:t>
            </a:r>
            <a:r>
              <a:rPr lang="en-CA" sz="2000" dirty="0">
                <a:latin typeface="Calibri" pitchFamily="34" charset="0"/>
              </a:rPr>
              <a:t> / </a:t>
            </a:r>
            <a:r>
              <a:rPr lang="el-GR" sz="2000" dirty="0">
                <a:latin typeface="Calibri" pitchFamily="34" charset="0"/>
              </a:rPr>
              <a:t>Δ</a:t>
            </a:r>
            <a:r>
              <a:rPr lang="en-CA" sz="2000" dirty="0">
                <a:latin typeface="Calibri" pitchFamily="34" charset="0"/>
              </a:rPr>
              <a:t>t = +</a:t>
            </a:r>
            <a:r>
              <a:rPr lang="en-CA" sz="2000" dirty="0" err="1">
                <a:latin typeface="Calibri" pitchFamily="34" charset="0"/>
              </a:rPr>
              <a:t>ve</a:t>
            </a:r>
            <a:endParaRPr lang="en-CA" sz="2000" dirty="0">
              <a:latin typeface="Calibri" pitchFamily="34" charset="0"/>
            </a:endParaRPr>
          </a:p>
          <a:p>
            <a:pPr marL="914400" lvl="1" indent="-457200">
              <a:spcBef>
                <a:spcPct val="20000"/>
              </a:spcBef>
              <a:buFont typeface="Arial" pitchFamily="34" charset="0"/>
              <a:buChar char="•"/>
              <a:defRPr/>
            </a:pPr>
            <a:endParaRPr lang="en-CA" sz="800" b="1" dirty="0">
              <a:solidFill>
                <a:srgbClr val="663300"/>
              </a:solidFill>
              <a:latin typeface="Calibri" pitchFamily="34" charset="0"/>
            </a:endParaRPr>
          </a:p>
          <a:p>
            <a:pPr marL="914400" lvl="1" indent="-457200">
              <a:spcBef>
                <a:spcPct val="20000"/>
              </a:spcBef>
              <a:buFont typeface="Arial" pitchFamily="34" charset="0"/>
              <a:buChar char="•"/>
              <a:defRPr/>
            </a:pPr>
            <a:endParaRPr lang="en-CA" sz="800" b="1" dirty="0">
              <a:solidFill>
                <a:srgbClr val="663300"/>
              </a:solidFill>
              <a:latin typeface="Calibri" pitchFamily="34" charset="0"/>
            </a:endParaRPr>
          </a:p>
          <a:p>
            <a:pPr marL="914400" lvl="1" indent="-457200">
              <a:spcBef>
                <a:spcPct val="20000"/>
              </a:spcBef>
              <a:buFont typeface="Arial" pitchFamily="34" charset="0"/>
              <a:buChar char="•"/>
              <a:defRPr/>
            </a:pPr>
            <a:r>
              <a:rPr lang="en-CA" sz="2000" b="1" dirty="0">
                <a:solidFill>
                  <a:srgbClr val="663300"/>
                </a:solidFill>
                <a:latin typeface="Calibri" pitchFamily="34" charset="0"/>
              </a:rPr>
              <a:t> </a:t>
            </a:r>
          </a:p>
          <a:p>
            <a:pPr marL="914400" lvl="1" indent="-457200">
              <a:spcBef>
                <a:spcPct val="20000"/>
              </a:spcBef>
              <a:buFont typeface="Arial" pitchFamily="34" charset="0"/>
              <a:buChar char="•"/>
              <a:defRPr/>
            </a:pPr>
            <a:endParaRPr lang="en-CA" sz="800" b="1" dirty="0">
              <a:solidFill>
                <a:srgbClr val="663300"/>
              </a:solidFill>
              <a:latin typeface="Calibri" pitchFamily="34" charset="0"/>
            </a:endParaRPr>
          </a:p>
          <a:p>
            <a:pPr marL="914400" lvl="1" indent="-457200">
              <a:spcBef>
                <a:spcPct val="20000"/>
              </a:spcBef>
              <a:buFont typeface="Arial" pitchFamily="34" charset="0"/>
              <a:buChar char="•"/>
              <a:defRPr/>
            </a:pPr>
            <a:endParaRPr lang="en-CA" sz="800" b="1" dirty="0">
              <a:solidFill>
                <a:srgbClr val="663300"/>
              </a:solidFill>
              <a:latin typeface="Calibri" pitchFamily="34" charset="0"/>
            </a:endParaRPr>
          </a:p>
          <a:p>
            <a:pPr marL="914400" lvl="1" indent="-457200">
              <a:spcBef>
                <a:spcPct val="20000"/>
              </a:spcBef>
              <a:buFont typeface="Arial" pitchFamily="34" charset="0"/>
              <a:buChar char="•"/>
              <a:defRPr/>
            </a:pPr>
            <a:endParaRPr lang="en-CA" sz="800" b="1" dirty="0">
              <a:solidFill>
                <a:srgbClr val="663300"/>
              </a:solidFill>
              <a:latin typeface="Calibri" pitchFamily="34" charset="0"/>
            </a:endParaRPr>
          </a:p>
          <a:p>
            <a:pPr>
              <a:spcBef>
                <a:spcPct val="20000"/>
              </a:spcBef>
              <a:defRPr/>
            </a:pPr>
            <a:r>
              <a:rPr lang="en-CA" sz="2000" b="1" dirty="0">
                <a:latin typeface="Calibri" pitchFamily="34" charset="0"/>
              </a:rPr>
              <a:t>Stoichiometric Effects on Reaction Rates:</a:t>
            </a:r>
          </a:p>
          <a:p>
            <a:pPr>
              <a:spcBef>
                <a:spcPct val="20000"/>
              </a:spcBef>
              <a:defRPr/>
            </a:pPr>
            <a:endParaRPr lang="en-CA" sz="800" b="1" dirty="0">
              <a:latin typeface="Calibri" pitchFamily="34" charset="0"/>
            </a:endParaRPr>
          </a:p>
          <a:p>
            <a:pPr lvl="0" algn="ctr">
              <a:spcBef>
                <a:spcPct val="20000"/>
              </a:spcBef>
              <a:defRPr/>
            </a:pPr>
            <a:r>
              <a:rPr lang="en-CA" sz="2000" b="1" dirty="0">
                <a:latin typeface="Calibri" pitchFamily="34" charset="0"/>
              </a:rPr>
              <a:t>2A</a:t>
            </a:r>
            <a:r>
              <a:rPr lang="en-CA" sz="2000" b="1" dirty="0">
                <a:latin typeface="Calibri" pitchFamily="34" charset="0"/>
                <a:sym typeface="Wingdings" pitchFamily="2" charset="2"/>
              </a:rPr>
              <a:t> 3B</a:t>
            </a:r>
          </a:p>
          <a:p>
            <a:pPr lvl="0" algn="ctr">
              <a:spcBef>
                <a:spcPct val="20000"/>
              </a:spcBef>
              <a:defRPr/>
            </a:pPr>
            <a:endParaRPr lang="en-CA" sz="800" dirty="0">
              <a:latin typeface="Calibri" pitchFamily="34" charset="0"/>
            </a:endParaRPr>
          </a:p>
          <a:p>
            <a:pPr marL="914400" lvl="1" indent="-457200">
              <a:spcBef>
                <a:spcPct val="20000"/>
              </a:spcBef>
              <a:buFont typeface="Arial" pitchFamily="34" charset="0"/>
              <a:buChar char="•"/>
              <a:defRPr/>
            </a:pPr>
            <a:r>
              <a:rPr lang="en-CA" sz="2000" dirty="0">
                <a:latin typeface="Calibri" pitchFamily="34" charset="0"/>
              </a:rPr>
              <a:t>When the stoichiometric coefficient is not unity, multiply each rate by the reciprocal of the stoichiometric coefficient to equate the rates of reactant consumption and product production.</a:t>
            </a:r>
          </a:p>
          <a:p>
            <a:pPr marL="914400" lvl="1" indent="-457200">
              <a:spcBef>
                <a:spcPct val="20000"/>
              </a:spcBef>
              <a:buFont typeface="Arial" pitchFamily="34" charset="0"/>
              <a:buChar char="•"/>
              <a:defRPr/>
            </a:pPr>
            <a:endParaRPr lang="en-CA" sz="2000" dirty="0">
              <a:latin typeface="Calibri" pitchFamily="34" charset="0"/>
            </a:endParaRPr>
          </a:p>
          <a:p>
            <a:pPr marL="914400" lvl="1" indent="-457200">
              <a:spcBef>
                <a:spcPct val="20000"/>
              </a:spcBef>
              <a:buFont typeface="Arial" pitchFamily="34" charset="0"/>
              <a:buChar char="•"/>
              <a:defRPr/>
            </a:pPr>
            <a:r>
              <a:rPr lang="en-CA" sz="2000" dirty="0">
                <a:latin typeface="Calibri" pitchFamily="34" charset="0"/>
              </a:rPr>
              <a:t>- (1/2) </a:t>
            </a:r>
            <a:r>
              <a:rPr lang="en-CA" sz="2000" dirty="0" err="1">
                <a:latin typeface="Calibri" pitchFamily="34" charset="0"/>
              </a:rPr>
              <a:t>dA</a:t>
            </a:r>
            <a:r>
              <a:rPr lang="en-CA" sz="2000" dirty="0">
                <a:latin typeface="Calibri" pitchFamily="34" charset="0"/>
              </a:rPr>
              <a:t>/</a:t>
            </a:r>
            <a:r>
              <a:rPr lang="en-CA" sz="2000" dirty="0" err="1">
                <a:latin typeface="Calibri" pitchFamily="34" charset="0"/>
              </a:rPr>
              <a:t>dt</a:t>
            </a:r>
            <a:r>
              <a:rPr lang="en-CA" sz="2000" dirty="0">
                <a:latin typeface="Calibri" pitchFamily="34" charset="0"/>
              </a:rPr>
              <a:t>  = (1/3) dB/</a:t>
            </a:r>
            <a:r>
              <a:rPr lang="en-CA" sz="2000" dirty="0" err="1">
                <a:latin typeface="Calibri" pitchFamily="34" charset="0"/>
              </a:rPr>
              <a:t>dt</a:t>
            </a:r>
            <a:endParaRPr lang="en-CA" sz="2000" dirty="0">
              <a:latin typeface="Calibri" pitchFamily="34" charset="0"/>
            </a:endParaRPr>
          </a:p>
        </p:txBody>
      </p:sp>
      <p:sp>
        <p:nvSpPr>
          <p:cNvPr id="5" name="TextBox 4">
            <a:extLst>
              <a:ext uri="{FF2B5EF4-FFF2-40B4-BE49-F238E27FC236}">
                <a16:creationId xmlns:a16="http://schemas.microsoft.com/office/drawing/2014/main" id="{4F24B9CB-0AB7-4A8E-90F5-8BBF5E29AEF7}"/>
              </a:ext>
            </a:extLst>
          </p:cNvPr>
          <p:cNvSpPr txBox="1"/>
          <p:nvPr/>
        </p:nvSpPr>
        <p:spPr>
          <a:xfrm>
            <a:off x="7944518" y="73967"/>
            <a:ext cx="761747" cy="338554"/>
          </a:xfrm>
          <a:prstGeom prst="rect">
            <a:avLst/>
          </a:prstGeom>
          <a:noFill/>
        </p:spPr>
        <p:txBody>
          <a:bodyPr wrap="none" rtlCol="0">
            <a:spAutoFit/>
          </a:bodyPr>
          <a:lstStyle/>
          <a:p>
            <a:r>
              <a:rPr lang="en-CA" sz="1600" dirty="0">
                <a:solidFill>
                  <a:schemeClr val="bg2"/>
                </a:solidFill>
              </a:rPr>
              <a:t>Slide 4</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9" end="9"/>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11" end="1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13" end="1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dirty="0">
                <a:latin typeface="Calibri" pitchFamily="34" charset="0"/>
              </a:rPr>
              <a:t>KINETICS</a:t>
            </a:r>
          </a:p>
        </p:txBody>
      </p:sp>
      <p:sp>
        <p:nvSpPr>
          <p:cNvPr id="3" name="Footer Placeholder 2"/>
          <p:cNvSpPr>
            <a:spLocks noGrp="1"/>
          </p:cNvSpPr>
          <p:nvPr>
            <p:ph type="ftr" sz="quarter" idx="10"/>
          </p:nvPr>
        </p:nvSpPr>
        <p:spPr>
          <a:xfrm>
            <a:off x="304800" y="6248400"/>
            <a:ext cx="5791200" cy="533400"/>
          </a:xfrm>
        </p:spPr>
        <p:txBody>
          <a:bodyPr/>
          <a:lstStyle/>
          <a:p>
            <a:pPr algn="l">
              <a:defRPr/>
            </a:pPr>
            <a:r>
              <a:rPr lang="en-CA" dirty="0"/>
              <a:t>CVG 2132</a:t>
            </a:r>
          </a:p>
          <a:p>
            <a:pPr algn="l">
              <a:defRPr/>
            </a:pPr>
            <a:r>
              <a:rPr lang="en-CA" dirty="0"/>
              <a:t>C. Kinsley</a:t>
            </a:r>
          </a:p>
        </p:txBody>
      </p:sp>
      <p:sp>
        <p:nvSpPr>
          <p:cNvPr id="4" name="Content Placeholder 4"/>
          <p:cNvSpPr txBox="1">
            <a:spLocks/>
          </p:cNvSpPr>
          <p:nvPr/>
        </p:nvSpPr>
        <p:spPr>
          <a:xfrm>
            <a:off x="152400" y="457200"/>
            <a:ext cx="8839200" cy="5181600"/>
          </a:xfrm>
          <a:prstGeom prst="rect">
            <a:avLst/>
          </a:prstGeom>
        </p:spPr>
        <p:txBody>
          <a:bodyPr/>
          <a:lstStyle/>
          <a:p>
            <a:pPr algn="l">
              <a:defRPr/>
            </a:pPr>
            <a:endParaRPr lang="en-CA" sz="800" dirty="0">
              <a:latin typeface="Calibri" pitchFamily="34" charset="0"/>
            </a:endParaRPr>
          </a:p>
          <a:p>
            <a:pPr marL="457200" lvl="0" indent="-457200">
              <a:spcBef>
                <a:spcPct val="20000"/>
              </a:spcBef>
              <a:defRPr/>
            </a:pPr>
            <a:r>
              <a:rPr lang="en-CA" sz="2000" b="1" dirty="0">
                <a:latin typeface="Calibri" pitchFamily="34" charset="0"/>
              </a:rPr>
              <a:t>Non Conservative Substances in Mass Balance Equations:</a:t>
            </a:r>
          </a:p>
          <a:p>
            <a:pPr lvl="0" algn="ctr">
              <a:spcBef>
                <a:spcPct val="20000"/>
              </a:spcBef>
              <a:defRPr/>
            </a:pPr>
            <a:endParaRPr lang="en-CA" sz="800" dirty="0">
              <a:latin typeface="Calibri" pitchFamily="34" charset="0"/>
            </a:endParaRPr>
          </a:p>
          <a:p>
            <a:pPr lvl="0" algn="ctr">
              <a:spcBef>
                <a:spcPct val="20000"/>
              </a:spcBef>
              <a:defRPr/>
            </a:pPr>
            <a:endParaRPr lang="en-CA" sz="800" dirty="0">
              <a:latin typeface="Calibri" pitchFamily="34" charset="0"/>
            </a:endParaRPr>
          </a:p>
          <a:p>
            <a:pPr marL="457200" indent="-457200">
              <a:spcBef>
                <a:spcPct val="20000"/>
              </a:spcBef>
              <a:buFont typeface="Arial" pitchFamily="34" charset="0"/>
              <a:buChar char="•"/>
              <a:defRPr/>
            </a:pPr>
            <a:r>
              <a:rPr lang="en-CA" sz="2000" dirty="0">
                <a:latin typeface="Calibri" pitchFamily="34" charset="0"/>
              </a:rPr>
              <a:t>Non conservative substances are involved in physiochemical, chemical or biological reactions that </a:t>
            </a:r>
            <a:r>
              <a:rPr lang="en-CA" sz="2000" b="1" dirty="0">
                <a:solidFill>
                  <a:srgbClr val="663300"/>
                </a:solidFill>
                <a:latin typeface="Calibri" pitchFamily="34" charset="0"/>
              </a:rPr>
              <a:t>               </a:t>
            </a:r>
            <a:r>
              <a:rPr lang="en-CA" sz="2000" dirty="0">
                <a:latin typeface="Calibri" pitchFamily="34" charset="0"/>
              </a:rPr>
              <a:t> or </a:t>
            </a:r>
            <a:r>
              <a:rPr lang="en-CA" sz="2000" b="1" dirty="0">
                <a:solidFill>
                  <a:srgbClr val="663300"/>
                </a:solidFill>
                <a:latin typeface="Calibri" pitchFamily="34" charset="0"/>
              </a:rPr>
              <a:t>               </a:t>
            </a:r>
            <a:r>
              <a:rPr lang="en-CA" sz="2000" dirty="0">
                <a:latin typeface="Calibri" pitchFamily="34" charset="0"/>
              </a:rPr>
              <a:t> the substance of interest.</a:t>
            </a:r>
          </a:p>
          <a:p>
            <a:pPr marL="457200" indent="-457200">
              <a:spcBef>
                <a:spcPct val="20000"/>
              </a:spcBef>
              <a:buFont typeface="Arial" pitchFamily="34" charset="0"/>
              <a:buChar char="•"/>
              <a:defRPr/>
            </a:pPr>
            <a:endParaRPr lang="en-CA" sz="800" dirty="0">
              <a:latin typeface="Calibri" pitchFamily="34" charset="0"/>
            </a:endParaRPr>
          </a:p>
          <a:p>
            <a:pPr marL="457200" indent="-457200">
              <a:spcBef>
                <a:spcPct val="20000"/>
              </a:spcBef>
              <a:buFont typeface="Arial" pitchFamily="34" charset="0"/>
              <a:buChar char="•"/>
              <a:defRPr/>
            </a:pPr>
            <a:r>
              <a:rPr lang="en-CA" sz="2000" dirty="0">
                <a:latin typeface="Calibri" pitchFamily="34" charset="0"/>
              </a:rPr>
              <a:t>Non conservative substances have kinetics rates of consumption or generation. </a:t>
            </a:r>
          </a:p>
          <a:p>
            <a:pPr marL="457200" indent="-457200">
              <a:spcBef>
                <a:spcPct val="20000"/>
              </a:spcBef>
              <a:buFont typeface="Arial" pitchFamily="34" charset="0"/>
              <a:buChar char="•"/>
              <a:defRPr/>
            </a:pPr>
            <a:endParaRPr lang="en-CA" sz="1000" dirty="0">
              <a:latin typeface="Calibri" pitchFamily="34" charset="0"/>
            </a:endParaRPr>
          </a:p>
          <a:p>
            <a:pPr marL="457200" indent="-457200">
              <a:spcBef>
                <a:spcPct val="20000"/>
              </a:spcBef>
              <a:buFont typeface="Arial" pitchFamily="34" charset="0"/>
              <a:buChar char="•"/>
              <a:defRPr/>
            </a:pPr>
            <a:endParaRPr lang="en-CA" sz="2000" dirty="0">
              <a:latin typeface="Calibri" pitchFamily="34" charset="0"/>
            </a:endParaRPr>
          </a:p>
          <a:p>
            <a:pPr marL="914400" lvl="1" indent="-457200">
              <a:spcBef>
                <a:spcPct val="20000"/>
              </a:spcBef>
              <a:buFont typeface="Arial" pitchFamily="34" charset="0"/>
              <a:buChar char="•"/>
              <a:defRPr/>
            </a:pPr>
            <a:endParaRPr lang="en-CA" sz="2000" dirty="0">
              <a:latin typeface="Calibri" pitchFamily="34" charset="0"/>
            </a:endParaRPr>
          </a:p>
          <a:p>
            <a:pPr algn="ctr">
              <a:lnSpc>
                <a:spcPct val="80000"/>
              </a:lnSpc>
              <a:buFont typeface="Wingdings" pitchFamily="2" charset="2"/>
              <a:buNone/>
            </a:pPr>
            <a:r>
              <a:rPr lang="en-US" sz="2000" b="1" i="1" u="sng" dirty="0" err="1"/>
              <a:t>dC</a:t>
            </a:r>
            <a:r>
              <a:rPr lang="en-US" sz="2000" b="1" dirty="0" err="1"/>
              <a:t>V</a:t>
            </a:r>
            <a:r>
              <a:rPr lang="en-US" sz="2000" b="1" dirty="0"/>
              <a:t>  = (QC)</a:t>
            </a:r>
            <a:r>
              <a:rPr lang="en-US" sz="2000" b="1" baseline="-25000" dirty="0"/>
              <a:t>in</a:t>
            </a:r>
            <a:r>
              <a:rPr lang="en-US" sz="2000" b="1" dirty="0"/>
              <a:t> – (QC)</a:t>
            </a:r>
            <a:r>
              <a:rPr lang="en-US" sz="2000" b="1" baseline="-25000" dirty="0"/>
              <a:t>out</a:t>
            </a:r>
            <a:r>
              <a:rPr lang="en-US" sz="2000" b="1" dirty="0"/>
              <a:t> + Gen </a:t>
            </a:r>
          </a:p>
          <a:p>
            <a:pPr>
              <a:lnSpc>
                <a:spcPct val="80000"/>
              </a:lnSpc>
              <a:buFont typeface="Wingdings" pitchFamily="2" charset="2"/>
              <a:buNone/>
            </a:pPr>
            <a:r>
              <a:rPr lang="en-CA" sz="2000" b="1" dirty="0"/>
              <a:t>			d</a:t>
            </a:r>
            <a:r>
              <a:rPr lang="en-US" sz="2000" b="1" dirty="0"/>
              <a:t>t</a:t>
            </a:r>
          </a:p>
          <a:p>
            <a:pPr algn="ctr">
              <a:lnSpc>
                <a:spcPct val="80000"/>
              </a:lnSpc>
              <a:buFont typeface="Wingdings" pitchFamily="2" charset="2"/>
              <a:buNone/>
            </a:pPr>
            <a:endParaRPr lang="en-US" sz="2000" b="1" dirty="0">
              <a:latin typeface="Calibri" pitchFamily="34" charset="0"/>
            </a:endParaRPr>
          </a:p>
          <a:p>
            <a:pPr algn="ctr">
              <a:lnSpc>
                <a:spcPct val="80000"/>
              </a:lnSpc>
              <a:buFont typeface="Wingdings" pitchFamily="2" charset="2"/>
              <a:buNone/>
            </a:pPr>
            <a:endParaRPr lang="en-US" sz="2000" b="1" dirty="0">
              <a:latin typeface="Calibri" pitchFamily="34" charset="0"/>
            </a:endParaRPr>
          </a:p>
          <a:p>
            <a:pPr algn="ctr">
              <a:lnSpc>
                <a:spcPct val="80000"/>
              </a:lnSpc>
              <a:buFont typeface="Wingdings" pitchFamily="2" charset="2"/>
              <a:buNone/>
            </a:pPr>
            <a:r>
              <a:rPr lang="en-US" sz="2000" b="1" i="1" u="sng" dirty="0" err="1"/>
              <a:t>dC</a:t>
            </a:r>
            <a:r>
              <a:rPr lang="en-US" sz="2000" b="1" dirty="0" err="1"/>
              <a:t>V</a:t>
            </a:r>
            <a:r>
              <a:rPr lang="en-US" sz="2000" b="1" dirty="0"/>
              <a:t>  = (QC)</a:t>
            </a:r>
            <a:r>
              <a:rPr lang="en-US" sz="2000" b="1" baseline="-25000" dirty="0"/>
              <a:t>in</a:t>
            </a:r>
            <a:r>
              <a:rPr lang="en-US" sz="2000" b="1" dirty="0"/>
              <a:t> – (QC)</a:t>
            </a:r>
            <a:r>
              <a:rPr lang="en-US" sz="2000" b="1" baseline="-25000" dirty="0"/>
              <a:t>out</a:t>
            </a:r>
            <a:r>
              <a:rPr lang="en-US" sz="2000" b="1" dirty="0"/>
              <a:t> + </a:t>
            </a:r>
            <a:r>
              <a:rPr lang="en-US" sz="2000" b="1" dirty="0" err="1"/>
              <a:t>rV</a:t>
            </a:r>
            <a:r>
              <a:rPr lang="en-US" sz="2000" b="1" dirty="0"/>
              <a:t> </a:t>
            </a:r>
          </a:p>
          <a:p>
            <a:pPr>
              <a:lnSpc>
                <a:spcPct val="80000"/>
              </a:lnSpc>
              <a:buFont typeface="Wingdings" pitchFamily="2" charset="2"/>
              <a:buNone/>
            </a:pPr>
            <a:r>
              <a:rPr lang="en-CA" sz="2000" b="1" dirty="0"/>
              <a:t>			 d</a:t>
            </a:r>
            <a:r>
              <a:rPr lang="en-US" sz="2000" b="1" dirty="0"/>
              <a:t>t</a:t>
            </a:r>
          </a:p>
          <a:p>
            <a:pPr>
              <a:lnSpc>
                <a:spcPct val="80000"/>
              </a:lnSpc>
              <a:buFont typeface="Wingdings" pitchFamily="2" charset="2"/>
              <a:buNone/>
            </a:pPr>
            <a:endParaRPr lang="en-US" sz="2000" b="1" dirty="0">
              <a:latin typeface="Calibri" pitchFamily="34" charset="0"/>
            </a:endParaRPr>
          </a:p>
          <a:p>
            <a:pPr>
              <a:lnSpc>
                <a:spcPct val="80000"/>
              </a:lnSpc>
              <a:buFont typeface="Wingdings" pitchFamily="2" charset="2"/>
              <a:buNone/>
            </a:pPr>
            <a:endParaRPr lang="en-US" sz="2000" b="1" dirty="0">
              <a:latin typeface="Calibri" pitchFamily="34" charset="0"/>
            </a:endParaRPr>
          </a:p>
          <a:p>
            <a:pPr algn="ctr">
              <a:lnSpc>
                <a:spcPct val="80000"/>
              </a:lnSpc>
              <a:buFont typeface="Wingdings" pitchFamily="2" charset="2"/>
              <a:buNone/>
            </a:pPr>
            <a:r>
              <a:rPr lang="el-GR" sz="2000" b="1" u="sng" dirty="0"/>
              <a:t>Δ</a:t>
            </a:r>
            <a:r>
              <a:rPr lang="en-US" sz="2000" b="1" i="1" u="sng" dirty="0"/>
              <a:t>C</a:t>
            </a:r>
            <a:r>
              <a:rPr lang="en-US" sz="2000" b="1" dirty="0"/>
              <a:t>V  = (QC)</a:t>
            </a:r>
            <a:r>
              <a:rPr lang="en-US" sz="2000" b="1" baseline="-25000" dirty="0"/>
              <a:t>in</a:t>
            </a:r>
            <a:r>
              <a:rPr lang="en-US" sz="2000" b="1" dirty="0"/>
              <a:t> – (QC)</a:t>
            </a:r>
            <a:r>
              <a:rPr lang="en-US" sz="2000" b="1" baseline="-25000" dirty="0"/>
              <a:t>out</a:t>
            </a:r>
            <a:r>
              <a:rPr lang="en-US" sz="2000" b="1" dirty="0"/>
              <a:t> + </a:t>
            </a:r>
            <a:r>
              <a:rPr lang="en-US" sz="2000" b="1" dirty="0" err="1"/>
              <a:t>rV</a:t>
            </a:r>
            <a:r>
              <a:rPr lang="en-US" sz="2000" b="1" dirty="0"/>
              <a:t> </a:t>
            </a:r>
          </a:p>
          <a:p>
            <a:pPr>
              <a:lnSpc>
                <a:spcPct val="80000"/>
              </a:lnSpc>
              <a:buFont typeface="Wingdings" pitchFamily="2" charset="2"/>
              <a:buNone/>
            </a:pPr>
            <a:r>
              <a:rPr lang="en-CA" sz="2000" b="1" dirty="0"/>
              <a:t>			 </a:t>
            </a:r>
            <a:r>
              <a:rPr lang="el-GR" sz="2000" b="1" dirty="0"/>
              <a:t>Δ</a:t>
            </a:r>
            <a:r>
              <a:rPr lang="en-US" sz="2000" b="1" dirty="0"/>
              <a:t>t</a:t>
            </a:r>
            <a:endParaRPr lang="en-CA" sz="2000" b="1" dirty="0">
              <a:latin typeface="Calibri" pitchFamily="34" charset="0"/>
            </a:endParaRPr>
          </a:p>
          <a:p>
            <a:pPr>
              <a:lnSpc>
                <a:spcPct val="80000"/>
              </a:lnSpc>
              <a:buFont typeface="Wingdings" pitchFamily="2" charset="2"/>
              <a:buNone/>
            </a:pPr>
            <a:endParaRPr lang="en-CA" sz="2000" b="1" dirty="0">
              <a:solidFill>
                <a:srgbClr val="663300"/>
              </a:solidFill>
              <a:latin typeface="Calibri" pitchFamily="34" charset="0"/>
            </a:endParaRPr>
          </a:p>
        </p:txBody>
      </p:sp>
      <p:sp>
        <p:nvSpPr>
          <p:cNvPr id="6" name="TextBox 5"/>
          <p:cNvSpPr txBox="1">
            <a:spLocks noChangeArrowheads="1"/>
          </p:cNvSpPr>
          <p:nvPr/>
        </p:nvSpPr>
        <p:spPr bwMode="auto">
          <a:xfrm>
            <a:off x="762000" y="2743200"/>
            <a:ext cx="1371600" cy="307975"/>
          </a:xfrm>
          <a:prstGeom prst="rect">
            <a:avLst/>
          </a:prstGeom>
          <a:noFill/>
          <a:ln w="9525">
            <a:noFill/>
            <a:miter lim="800000"/>
            <a:headEnd/>
            <a:tailEnd/>
          </a:ln>
        </p:spPr>
        <p:txBody>
          <a:bodyPr>
            <a:spAutoFit/>
          </a:bodyPr>
          <a:lstStyle/>
          <a:p>
            <a:pPr algn="ctr"/>
            <a:r>
              <a:rPr lang="en-CA" sz="1400" b="1" dirty="0">
                <a:latin typeface="Calibri" pitchFamily="34" charset="0"/>
              </a:rPr>
              <a:t>Accumulation</a:t>
            </a:r>
          </a:p>
        </p:txBody>
      </p:sp>
      <p:sp>
        <p:nvSpPr>
          <p:cNvPr id="7" name="TextBox 6"/>
          <p:cNvSpPr txBox="1">
            <a:spLocks noChangeArrowheads="1"/>
          </p:cNvSpPr>
          <p:nvPr/>
        </p:nvSpPr>
        <p:spPr bwMode="auto">
          <a:xfrm>
            <a:off x="2895600" y="2743200"/>
            <a:ext cx="1371600" cy="307975"/>
          </a:xfrm>
          <a:prstGeom prst="rect">
            <a:avLst/>
          </a:prstGeom>
          <a:noFill/>
          <a:ln w="9525">
            <a:noFill/>
            <a:miter lim="800000"/>
            <a:headEnd/>
            <a:tailEnd/>
          </a:ln>
        </p:spPr>
        <p:txBody>
          <a:bodyPr>
            <a:spAutoFit/>
          </a:bodyPr>
          <a:lstStyle/>
          <a:p>
            <a:pPr algn="ctr"/>
            <a:r>
              <a:rPr lang="en-CA" sz="1400" b="1">
                <a:latin typeface="Calibri" pitchFamily="34" charset="0"/>
              </a:rPr>
              <a:t>Inflow</a:t>
            </a:r>
          </a:p>
        </p:txBody>
      </p:sp>
      <p:sp>
        <p:nvSpPr>
          <p:cNvPr id="8" name="TextBox 7"/>
          <p:cNvSpPr txBox="1">
            <a:spLocks noChangeArrowheads="1"/>
          </p:cNvSpPr>
          <p:nvPr/>
        </p:nvSpPr>
        <p:spPr bwMode="auto">
          <a:xfrm>
            <a:off x="4800600" y="2743200"/>
            <a:ext cx="1371600" cy="307975"/>
          </a:xfrm>
          <a:prstGeom prst="rect">
            <a:avLst/>
          </a:prstGeom>
          <a:noFill/>
          <a:ln w="9525">
            <a:noFill/>
            <a:miter lim="800000"/>
            <a:headEnd/>
            <a:tailEnd/>
          </a:ln>
        </p:spPr>
        <p:txBody>
          <a:bodyPr>
            <a:spAutoFit/>
          </a:bodyPr>
          <a:lstStyle/>
          <a:p>
            <a:pPr algn="ctr"/>
            <a:r>
              <a:rPr lang="en-CA" sz="1400" b="1">
                <a:latin typeface="Calibri" pitchFamily="34" charset="0"/>
              </a:rPr>
              <a:t>Outflow</a:t>
            </a:r>
          </a:p>
        </p:txBody>
      </p:sp>
      <p:sp>
        <p:nvSpPr>
          <p:cNvPr id="10" name="TextBox 9"/>
          <p:cNvSpPr txBox="1">
            <a:spLocks noChangeArrowheads="1"/>
          </p:cNvSpPr>
          <p:nvPr/>
        </p:nvSpPr>
        <p:spPr bwMode="auto">
          <a:xfrm>
            <a:off x="1905000" y="2667000"/>
            <a:ext cx="1371600" cy="400050"/>
          </a:xfrm>
          <a:prstGeom prst="rect">
            <a:avLst/>
          </a:prstGeom>
          <a:noFill/>
          <a:ln w="9525">
            <a:noFill/>
            <a:miter lim="800000"/>
            <a:headEnd/>
            <a:tailEnd/>
          </a:ln>
        </p:spPr>
        <p:txBody>
          <a:bodyPr>
            <a:spAutoFit/>
          </a:bodyPr>
          <a:lstStyle/>
          <a:p>
            <a:pPr algn="ctr"/>
            <a:r>
              <a:rPr lang="en-CA" sz="2000" b="1" dirty="0">
                <a:latin typeface="Calibri" pitchFamily="34" charset="0"/>
              </a:rPr>
              <a:t>=</a:t>
            </a:r>
          </a:p>
        </p:txBody>
      </p:sp>
      <p:sp>
        <p:nvSpPr>
          <p:cNvPr id="11" name="TextBox 10"/>
          <p:cNvSpPr txBox="1">
            <a:spLocks noChangeArrowheads="1"/>
          </p:cNvSpPr>
          <p:nvPr/>
        </p:nvSpPr>
        <p:spPr bwMode="auto">
          <a:xfrm>
            <a:off x="3810000" y="2590800"/>
            <a:ext cx="1371600" cy="523875"/>
          </a:xfrm>
          <a:prstGeom prst="rect">
            <a:avLst/>
          </a:prstGeom>
          <a:noFill/>
          <a:ln w="9525">
            <a:noFill/>
            <a:miter lim="800000"/>
            <a:headEnd/>
            <a:tailEnd/>
          </a:ln>
        </p:spPr>
        <p:txBody>
          <a:bodyPr>
            <a:spAutoFit/>
          </a:bodyPr>
          <a:lstStyle/>
          <a:p>
            <a:pPr algn="ctr"/>
            <a:r>
              <a:rPr lang="en-CA" sz="2800" b="1">
                <a:latin typeface="Calibri" pitchFamily="34" charset="0"/>
              </a:rPr>
              <a:t>-</a:t>
            </a:r>
          </a:p>
        </p:txBody>
      </p:sp>
      <p:sp>
        <p:nvSpPr>
          <p:cNvPr id="12" name="TextBox 11"/>
          <p:cNvSpPr txBox="1">
            <a:spLocks noChangeArrowheads="1"/>
          </p:cNvSpPr>
          <p:nvPr/>
        </p:nvSpPr>
        <p:spPr bwMode="auto">
          <a:xfrm>
            <a:off x="5943600" y="2667000"/>
            <a:ext cx="1371600" cy="400050"/>
          </a:xfrm>
          <a:prstGeom prst="rect">
            <a:avLst/>
          </a:prstGeom>
          <a:noFill/>
          <a:ln w="9525">
            <a:noFill/>
            <a:miter lim="800000"/>
            <a:headEnd/>
            <a:tailEnd/>
          </a:ln>
        </p:spPr>
        <p:txBody>
          <a:bodyPr>
            <a:spAutoFit/>
          </a:bodyPr>
          <a:lstStyle/>
          <a:p>
            <a:pPr algn="ctr"/>
            <a:r>
              <a:rPr lang="en-CA" sz="2000" b="1">
                <a:latin typeface="Calibri" pitchFamily="34" charset="0"/>
              </a:rPr>
              <a:t>+</a:t>
            </a:r>
          </a:p>
        </p:txBody>
      </p:sp>
      <p:sp>
        <p:nvSpPr>
          <p:cNvPr id="13" name="TextBox 12">
            <a:extLst>
              <a:ext uri="{FF2B5EF4-FFF2-40B4-BE49-F238E27FC236}">
                <a16:creationId xmlns:a16="http://schemas.microsoft.com/office/drawing/2014/main" id="{4F24B9CB-0AB7-4A8E-90F5-8BBF5E29AEF7}"/>
              </a:ext>
            </a:extLst>
          </p:cNvPr>
          <p:cNvSpPr txBox="1"/>
          <p:nvPr/>
        </p:nvSpPr>
        <p:spPr>
          <a:xfrm>
            <a:off x="7944518" y="73967"/>
            <a:ext cx="761747" cy="338554"/>
          </a:xfrm>
          <a:prstGeom prst="rect">
            <a:avLst/>
          </a:prstGeom>
          <a:noFill/>
        </p:spPr>
        <p:txBody>
          <a:bodyPr wrap="none" rtlCol="0">
            <a:spAutoFit/>
          </a:bodyPr>
          <a:lstStyle/>
          <a:p>
            <a:r>
              <a:rPr lang="en-CA" sz="1600" dirty="0">
                <a:solidFill>
                  <a:schemeClr val="bg2"/>
                </a:solidFill>
              </a:rPr>
              <a:t>Slide 5</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2000"/>
                                        <p:tgtEl>
                                          <p:spTgt spid="6"/>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2000"/>
                                        <p:tgtEl>
                                          <p:spTgt spid="10"/>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000"/>
                                        <p:tgtEl>
                                          <p:spTgt spid="7"/>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2000"/>
                                        <p:tgtEl>
                                          <p:spTgt spid="11"/>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2000"/>
                                        <p:tgtEl>
                                          <p:spTgt spid="8"/>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2000"/>
                                        <p:tgtEl>
                                          <p:spTgt spid="12"/>
                                        </p:tgtEl>
                                      </p:cBhvr>
                                    </p:animEffec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4">
                                            <p:txEl>
                                              <p:pRg st="10" end="10"/>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4">
                                            <p:txEl>
                                              <p:pRg st="11" end="11"/>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4">
                                            <p:txEl>
                                              <p:pRg st="14" end="14"/>
                                            </p:txEl>
                                          </p:spTgt>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4">
                                            <p:txEl>
                                              <p:pRg st="15" end="15"/>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4">
                                            <p:txEl>
                                              <p:pRg st="18" end="18"/>
                                            </p:txEl>
                                          </p:spTgt>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4">
                                            <p:txEl>
                                              <p:pRg st="19" end="1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10" grpId="0"/>
      <p:bldP spid="11"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dirty="0">
                <a:latin typeface="Calibri" pitchFamily="34" charset="0"/>
              </a:rPr>
              <a:t>KINETICS</a:t>
            </a:r>
          </a:p>
        </p:txBody>
      </p:sp>
      <p:sp>
        <p:nvSpPr>
          <p:cNvPr id="3" name="Footer Placeholder 2"/>
          <p:cNvSpPr>
            <a:spLocks noGrp="1"/>
          </p:cNvSpPr>
          <p:nvPr>
            <p:ph type="ftr" sz="quarter" idx="10"/>
          </p:nvPr>
        </p:nvSpPr>
        <p:spPr>
          <a:xfrm>
            <a:off x="304800" y="6248400"/>
            <a:ext cx="5791200" cy="533400"/>
          </a:xfrm>
        </p:spPr>
        <p:txBody>
          <a:bodyPr/>
          <a:lstStyle/>
          <a:p>
            <a:pPr algn="l">
              <a:defRPr/>
            </a:pPr>
            <a:r>
              <a:rPr lang="en-CA" dirty="0"/>
              <a:t>CVG 2132</a:t>
            </a:r>
          </a:p>
          <a:p>
            <a:pPr algn="l">
              <a:defRPr/>
            </a:pPr>
            <a:r>
              <a:rPr lang="en-CA" dirty="0"/>
              <a:t>C. Kinsley</a:t>
            </a:r>
          </a:p>
        </p:txBody>
      </p:sp>
      <p:sp>
        <p:nvSpPr>
          <p:cNvPr id="4" name="Content Placeholder 4"/>
          <p:cNvSpPr txBox="1">
            <a:spLocks/>
          </p:cNvSpPr>
          <p:nvPr/>
        </p:nvSpPr>
        <p:spPr>
          <a:xfrm>
            <a:off x="152400" y="457200"/>
            <a:ext cx="8839200" cy="5181600"/>
          </a:xfrm>
          <a:prstGeom prst="rect">
            <a:avLst/>
          </a:prstGeom>
        </p:spPr>
        <p:txBody>
          <a:bodyPr/>
          <a:lstStyle/>
          <a:p>
            <a:pPr algn="l">
              <a:defRPr/>
            </a:pPr>
            <a:endParaRPr lang="en-CA" sz="800" dirty="0">
              <a:latin typeface="Calibri" pitchFamily="34" charset="0"/>
            </a:endParaRPr>
          </a:p>
          <a:p>
            <a:pPr marL="457200" lvl="0" indent="-457200">
              <a:spcBef>
                <a:spcPct val="20000"/>
              </a:spcBef>
              <a:defRPr/>
            </a:pPr>
            <a:r>
              <a:rPr lang="en-CA" sz="2000" b="1" dirty="0">
                <a:latin typeface="Calibri" pitchFamily="34" charset="0"/>
              </a:rPr>
              <a:t>Non Conservative Substances that are Involved in Multiple Reactions:</a:t>
            </a:r>
          </a:p>
          <a:p>
            <a:pPr lvl="0" algn="ctr">
              <a:spcBef>
                <a:spcPct val="20000"/>
              </a:spcBef>
              <a:defRPr/>
            </a:pPr>
            <a:endParaRPr lang="en-CA" sz="800" b="1" dirty="0">
              <a:solidFill>
                <a:srgbClr val="000000"/>
              </a:solidFill>
              <a:latin typeface="Calibri" pitchFamily="34" charset="0"/>
            </a:endParaRPr>
          </a:p>
          <a:p>
            <a:pPr lvl="0" algn="ctr">
              <a:spcBef>
                <a:spcPct val="20000"/>
              </a:spcBef>
              <a:defRPr/>
            </a:pPr>
            <a:r>
              <a:rPr lang="en-CA" sz="2000" b="1" dirty="0">
                <a:solidFill>
                  <a:srgbClr val="000000"/>
                </a:solidFill>
                <a:latin typeface="Calibri" pitchFamily="34" charset="0"/>
              </a:rPr>
              <a:t>A </a:t>
            </a:r>
            <a:r>
              <a:rPr lang="en-CA" sz="2000" b="1" dirty="0">
                <a:solidFill>
                  <a:srgbClr val="000000"/>
                </a:solidFill>
                <a:latin typeface="Calibri" pitchFamily="34" charset="0"/>
                <a:sym typeface="Wingdings" pitchFamily="2" charset="2"/>
              </a:rPr>
              <a:t> B  C</a:t>
            </a:r>
          </a:p>
          <a:p>
            <a:pPr lvl="0" algn="ctr">
              <a:spcBef>
                <a:spcPct val="20000"/>
              </a:spcBef>
              <a:defRPr/>
            </a:pPr>
            <a:endParaRPr lang="en-CA" sz="800" dirty="0">
              <a:latin typeface="Calibri" pitchFamily="34" charset="0"/>
            </a:endParaRPr>
          </a:p>
          <a:p>
            <a:pPr marL="1371600" lvl="2" indent="-457200">
              <a:spcBef>
                <a:spcPct val="20000"/>
              </a:spcBef>
              <a:buFont typeface="Arial" pitchFamily="34" charset="0"/>
              <a:buChar char="•"/>
              <a:defRPr/>
            </a:pPr>
            <a:r>
              <a:rPr lang="en-CA" sz="2000" dirty="0">
                <a:latin typeface="Calibri" pitchFamily="34" charset="0"/>
              </a:rPr>
              <a:t>B is being formed from A</a:t>
            </a:r>
          </a:p>
          <a:p>
            <a:pPr marL="457200" indent="-457200">
              <a:spcBef>
                <a:spcPct val="20000"/>
              </a:spcBef>
              <a:buFont typeface="Arial" pitchFamily="34" charset="0"/>
              <a:buChar char="•"/>
              <a:defRPr/>
            </a:pPr>
            <a:endParaRPr lang="en-CA" sz="800" dirty="0">
              <a:latin typeface="Calibri" pitchFamily="34" charset="0"/>
            </a:endParaRPr>
          </a:p>
          <a:p>
            <a:pPr marL="1371600" lvl="2" indent="-457200">
              <a:spcBef>
                <a:spcPct val="20000"/>
              </a:spcBef>
              <a:buFont typeface="Arial" pitchFamily="34" charset="0"/>
              <a:buChar char="•"/>
              <a:defRPr/>
            </a:pPr>
            <a:r>
              <a:rPr lang="en-CA" sz="2000" dirty="0">
                <a:latin typeface="Calibri" pitchFamily="34" charset="0"/>
              </a:rPr>
              <a:t>B is being consumed to form C</a:t>
            </a:r>
          </a:p>
          <a:p>
            <a:pPr marL="457200" indent="-457200">
              <a:spcBef>
                <a:spcPct val="20000"/>
              </a:spcBef>
              <a:buFont typeface="Arial" pitchFamily="34" charset="0"/>
              <a:buChar char="•"/>
              <a:defRPr/>
            </a:pPr>
            <a:endParaRPr lang="en-CA" sz="800" dirty="0">
              <a:latin typeface="Calibri" pitchFamily="34" charset="0"/>
            </a:endParaRPr>
          </a:p>
          <a:p>
            <a:pPr marL="457200" indent="-457200">
              <a:spcBef>
                <a:spcPct val="20000"/>
              </a:spcBef>
              <a:buFont typeface="Arial" pitchFamily="34" charset="0"/>
              <a:buChar char="•"/>
              <a:defRPr/>
            </a:pPr>
            <a:r>
              <a:rPr lang="en-CA" sz="2000" dirty="0">
                <a:latin typeface="Calibri" pitchFamily="34" charset="0"/>
              </a:rPr>
              <a:t> Thus the rate of generation/consumption of B:</a:t>
            </a:r>
          </a:p>
          <a:p>
            <a:pPr marL="457200" indent="-457200">
              <a:spcBef>
                <a:spcPct val="20000"/>
              </a:spcBef>
              <a:buFont typeface="Arial" pitchFamily="34" charset="0"/>
              <a:buChar char="•"/>
              <a:defRPr/>
            </a:pPr>
            <a:endParaRPr lang="en-CA" sz="800" dirty="0">
              <a:latin typeface="Calibri" pitchFamily="34" charset="0"/>
            </a:endParaRPr>
          </a:p>
          <a:p>
            <a:pPr marL="457200" indent="-457200" algn="ctr">
              <a:spcBef>
                <a:spcPct val="20000"/>
              </a:spcBef>
              <a:defRPr/>
            </a:pPr>
            <a:r>
              <a:rPr lang="en-CA" sz="2000" b="1" dirty="0" err="1">
                <a:solidFill>
                  <a:srgbClr val="663300"/>
                </a:solidFill>
                <a:latin typeface="Calibri" pitchFamily="34" charset="0"/>
              </a:rPr>
              <a:t>r</a:t>
            </a:r>
            <a:r>
              <a:rPr lang="en-CA" sz="800" b="1" dirty="0" err="1">
                <a:solidFill>
                  <a:srgbClr val="663300"/>
                </a:solidFill>
                <a:latin typeface="Calibri" pitchFamily="34" charset="0"/>
              </a:rPr>
              <a:t>B</a:t>
            </a:r>
            <a:r>
              <a:rPr lang="en-CA" sz="2000" b="1" dirty="0">
                <a:solidFill>
                  <a:srgbClr val="663300"/>
                </a:solidFill>
                <a:latin typeface="Calibri" pitchFamily="34" charset="0"/>
              </a:rPr>
              <a:t>=</a:t>
            </a:r>
            <a:r>
              <a:rPr lang="en-CA" sz="2000" b="1" dirty="0" err="1">
                <a:solidFill>
                  <a:srgbClr val="663300"/>
                </a:solidFill>
                <a:latin typeface="Calibri" pitchFamily="34" charset="0"/>
              </a:rPr>
              <a:t>r</a:t>
            </a:r>
            <a:r>
              <a:rPr lang="en-CA" sz="800" b="1" dirty="0" err="1">
                <a:solidFill>
                  <a:srgbClr val="663300"/>
                </a:solidFill>
                <a:latin typeface="Calibri" pitchFamily="34" charset="0"/>
              </a:rPr>
              <a:t>Bgen</a:t>
            </a:r>
            <a:r>
              <a:rPr lang="en-CA" sz="2000" b="1" dirty="0" err="1">
                <a:solidFill>
                  <a:srgbClr val="663300"/>
                </a:solidFill>
                <a:latin typeface="Calibri" pitchFamily="34" charset="0"/>
              </a:rPr>
              <a:t>+r</a:t>
            </a:r>
            <a:r>
              <a:rPr lang="en-CA" sz="800" b="1" dirty="0" err="1">
                <a:solidFill>
                  <a:srgbClr val="663300"/>
                </a:solidFill>
                <a:latin typeface="Calibri" pitchFamily="34" charset="0"/>
              </a:rPr>
              <a:t>Bcons</a:t>
            </a:r>
            <a:r>
              <a:rPr lang="en-CA" sz="2000" b="1" dirty="0">
                <a:solidFill>
                  <a:srgbClr val="663300"/>
                </a:solidFill>
                <a:latin typeface="Calibri" pitchFamily="34" charset="0"/>
              </a:rPr>
              <a:t> </a:t>
            </a:r>
            <a:endParaRPr lang="en-CA" sz="2000" b="1" baseline="-25000" dirty="0">
              <a:solidFill>
                <a:srgbClr val="663300"/>
              </a:solidFill>
              <a:latin typeface="Calibri" pitchFamily="34" charset="0"/>
            </a:endParaRPr>
          </a:p>
          <a:p>
            <a:pPr marL="457200" indent="-457200" algn="ctr">
              <a:spcBef>
                <a:spcPct val="20000"/>
              </a:spcBef>
              <a:defRPr/>
            </a:pPr>
            <a:endParaRPr lang="en-CA" sz="2000" b="1" baseline="-25000" dirty="0">
              <a:solidFill>
                <a:srgbClr val="663300"/>
              </a:solidFill>
              <a:latin typeface="Calibri" pitchFamily="34" charset="0"/>
            </a:endParaRPr>
          </a:p>
          <a:p>
            <a:pPr marL="457200" lvl="0" indent="-457200">
              <a:spcBef>
                <a:spcPct val="20000"/>
              </a:spcBef>
              <a:buFont typeface="Arial" pitchFamily="34" charset="0"/>
              <a:buChar char="•"/>
              <a:defRPr/>
            </a:pPr>
            <a:r>
              <a:rPr lang="en-CA" sz="2000" dirty="0">
                <a:solidFill>
                  <a:srgbClr val="000000"/>
                </a:solidFill>
                <a:latin typeface="Calibri" pitchFamily="34" charset="0"/>
              </a:rPr>
              <a:t> The </a:t>
            </a:r>
            <a:r>
              <a:rPr lang="en-CA" sz="2000" b="1" i="1" dirty="0">
                <a:solidFill>
                  <a:srgbClr val="663300"/>
                </a:solidFill>
                <a:latin typeface="Calibri" pitchFamily="34" charset="0"/>
              </a:rPr>
              <a:t>                                 </a:t>
            </a:r>
            <a:r>
              <a:rPr lang="en-CA" sz="2000" dirty="0">
                <a:solidFill>
                  <a:srgbClr val="000000"/>
                </a:solidFill>
                <a:latin typeface="Calibri" pitchFamily="34" charset="0"/>
              </a:rPr>
              <a:t>in mass balance of the above reaction would be:</a:t>
            </a:r>
          </a:p>
          <a:p>
            <a:pPr marL="457200" indent="-457200" algn="ctr">
              <a:spcBef>
                <a:spcPct val="20000"/>
              </a:spcBef>
              <a:defRPr/>
            </a:pPr>
            <a:endParaRPr lang="en-CA" sz="2000" b="1" baseline="-25000" dirty="0">
              <a:solidFill>
                <a:srgbClr val="663300"/>
              </a:solidFill>
              <a:latin typeface="Calibri" pitchFamily="34" charset="0"/>
            </a:endParaRPr>
          </a:p>
          <a:p>
            <a:pPr lvl="0" algn="ctr">
              <a:lnSpc>
                <a:spcPct val="80000"/>
              </a:lnSpc>
            </a:pPr>
            <a:r>
              <a:rPr lang="en-US" sz="2000" i="1" u="sng" dirty="0" err="1"/>
              <a:t>dC</a:t>
            </a:r>
            <a:r>
              <a:rPr lang="en-US" sz="2000" dirty="0" err="1"/>
              <a:t>V</a:t>
            </a:r>
            <a:r>
              <a:rPr lang="en-US" sz="2000" dirty="0"/>
              <a:t>  = (QC)</a:t>
            </a:r>
            <a:r>
              <a:rPr lang="en-US" sz="2000" baseline="-25000" dirty="0"/>
              <a:t>in</a:t>
            </a:r>
            <a:r>
              <a:rPr lang="en-US" sz="2000" dirty="0"/>
              <a:t> – (QC)</a:t>
            </a:r>
            <a:r>
              <a:rPr lang="en-US" sz="2000" baseline="-25000" dirty="0"/>
              <a:t>out</a:t>
            </a:r>
            <a:r>
              <a:rPr lang="en-US" sz="2000" dirty="0"/>
              <a:t> + Gen </a:t>
            </a:r>
          </a:p>
          <a:p>
            <a:pPr lvl="0">
              <a:lnSpc>
                <a:spcPct val="80000"/>
              </a:lnSpc>
            </a:pPr>
            <a:r>
              <a:rPr lang="en-CA" sz="2000" dirty="0"/>
              <a:t>			d</a:t>
            </a:r>
            <a:r>
              <a:rPr lang="en-US" sz="2000" dirty="0"/>
              <a:t>t</a:t>
            </a:r>
          </a:p>
          <a:p>
            <a:pPr lvl="0">
              <a:lnSpc>
                <a:spcPct val="80000"/>
              </a:lnSpc>
            </a:pPr>
            <a:endParaRPr lang="en-US" sz="2000" dirty="0"/>
          </a:p>
          <a:p>
            <a:pPr algn="ctr">
              <a:lnSpc>
                <a:spcPct val="80000"/>
              </a:lnSpc>
              <a:buFont typeface="Wingdings" pitchFamily="2" charset="2"/>
              <a:buNone/>
            </a:pPr>
            <a:r>
              <a:rPr lang="en-US" sz="2000" i="1" u="sng" dirty="0" err="1"/>
              <a:t>dC</a:t>
            </a:r>
            <a:r>
              <a:rPr lang="en-US" sz="2000" dirty="0" err="1"/>
              <a:t>V</a:t>
            </a:r>
            <a:r>
              <a:rPr lang="en-US" sz="2000" dirty="0"/>
              <a:t>  = (QC)</a:t>
            </a:r>
            <a:r>
              <a:rPr lang="en-US" sz="2000" baseline="-25000" dirty="0"/>
              <a:t>in</a:t>
            </a:r>
            <a:r>
              <a:rPr lang="en-US" sz="2000" dirty="0"/>
              <a:t> – (QC)</a:t>
            </a:r>
            <a:r>
              <a:rPr lang="en-US" sz="2000" baseline="-25000" dirty="0"/>
              <a:t>out</a:t>
            </a:r>
            <a:r>
              <a:rPr lang="en-US" sz="2000" dirty="0"/>
              <a:t> + </a:t>
            </a:r>
            <a:r>
              <a:rPr lang="en-CA" sz="2000" dirty="0" err="1">
                <a:latin typeface="Calibri" pitchFamily="34" charset="0"/>
              </a:rPr>
              <a:t>r</a:t>
            </a:r>
            <a:r>
              <a:rPr lang="en-CA" sz="2000" baseline="-25000" dirty="0" err="1">
                <a:latin typeface="Calibri" pitchFamily="34" charset="0"/>
              </a:rPr>
              <a:t>Bgen</a:t>
            </a:r>
            <a:r>
              <a:rPr lang="en-CA" sz="2000" dirty="0" err="1">
                <a:latin typeface="Calibri" pitchFamily="34" charset="0"/>
              </a:rPr>
              <a:t>V</a:t>
            </a:r>
            <a:r>
              <a:rPr lang="en-CA" sz="2000" dirty="0">
                <a:latin typeface="Calibri" pitchFamily="34" charset="0"/>
              </a:rPr>
              <a:t>+ </a:t>
            </a:r>
            <a:r>
              <a:rPr lang="en-CA" sz="2000" dirty="0" err="1">
                <a:latin typeface="Calibri" pitchFamily="34" charset="0"/>
              </a:rPr>
              <a:t>r</a:t>
            </a:r>
            <a:r>
              <a:rPr lang="en-CA" sz="2000" baseline="-25000" dirty="0" err="1">
                <a:latin typeface="Calibri" pitchFamily="34" charset="0"/>
              </a:rPr>
              <a:t>Bcons</a:t>
            </a:r>
            <a:r>
              <a:rPr lang="en-CA" sz="2000" dirty="0" err="1">
                <a:latin typeface="Calibri" pitchFamily="34" charset="0"/>
              </a:rPr>
              <a:t>V</a:t>
            </a:r>
            <a:endParaRPr lang="en-US" sz="2000" dirty="0"/>
          </a:p>
          <a:p>
            <a:pPr>
              <a:lnSpc>
                <a:spcPct val="80000"/>
              </a:lnSpc>
              <a:buFont typeface="Wingdings" pitchFamily="2" charset="2"/>
              <a:buNone/>
            </a:pPr>
            <a:r>
              <a:rPr lang="en-CA" sz="2000" dirty="0"/>
              <a:t>		        d</a:t>
            </a:r>
            <a:r>
              <a:rPr lang="en-US" sz="2000" dirty="0"/>
              <a:t>t</a:t>
            </a:r>
          </a:p>
          <a:p>
            <a:pPr lvl="0">
              <a:lnSpc>
                <a:spcPct val="80000"/>
              </a:lnSpc>
            </a:pPr>
            <a:endParaRPr lang="en-US" sz="2000" b="1" dirty="0">
              <a:solidFill>
                <a:srgbClr val="663300"/>
              </a:solidFill>
            </a:endParaRPr>
          </a:p>
          <a:p>
            <a:pPr marL="457200" indent="-457200">
              <a:spcBef>
                <a:spcPct val="20000"/>
              </a:spcBef>
              <a:buFont typeface="Arial" pitchFamily="34" charset="0"/>
              <a:buChar char="•"/>
              <a:defRPr/>
            </a:pPr>
            <a:endParaRPr lang="en-CA" sz="800" dirty="0">
              <a:latin typeface="Calibri" pitchFamily="34" charset="0"/>
            </a:endParaRPr>
          </a:p>
        </p:txBody>
      </p:sp>
      <p:sp>
        <p:nvSpPr>
          <p:cNvPr id="5" name="TextBox 4">
            <a:extLst>
              <a:ext uri="{FF2B5EF4-FFF2-40B4-BE49-F238E27FC236}">
                <a16:creationId xmlns:a16="http://schemas.microsoft.com/office/drawing/2014/main" id="{4F24B9CB-0AB7-4A8E-90F5-8BBF5E29AEF7}"/>
              </a:ext>
            </a:extLst>
          </p:cNvPr>
          <p:cNvSpPr txBox="1"/>
          <p:nvPr/>
        </p:nvSpPr>
        <p:spPr>
          <a:xfrm>
            <a:off x="7944518" y="73967"/>
            <a:ext cx="761747" cy="338554"/>
          </a:xfrm>
          <a:prstGeom prst="rect">
            <a:avLst/>
          </a:prstGeom>
          <a:noFill/>
        </p:spPr>
        <p:txBody>
          <a:bodyPr wrap="none" rtlCol="0">
            <a:spAutoFit/>
          </a:bodyPr>
          <a:lstStyle/>
          <a:p>
            <a:r>
              <a:rPr lang="en-CA" sz="1600" dirty="0">
                <a:solidFill>
                  <a:schemeClr val="bg2"/>
                </a:solidFill>
              </a:rPr>
              <a:t>Slide 6</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9" end="9"/>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11" end="1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13" end="1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
                                            <p:txEl>
                                              <p:pRg st="15" end="15"/>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4">
                                            <p:txEl>
                                              <p:pRg st="16" end="16"/>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4">
                                            <p:txEl>
                                              <p:pRg st="18" end="18"/>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4">
                                            <p:txEl>
                                              <p:pRg st="19" end="1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481042" y="1214446"/>
            <a:ext cx="8305800" cy="3143248"/>
          </a:xfrm>
        </p:spPr>
        <p:txBody>
          <a:bodyPr/>
          <a:lstStyle/>
          <a:p>
            <a:pPr algn="ctr"/>
            <a:r>
              <a:rPr lang="en-CA" sz="3400" dirty="0">
                <a:latin typeface="Calibri" pitchFamily="34" charset="0"/>
              </a:rPr>
              <a:t>ORDER OF A REACTION</a:t>
            </a:r>
          </a:p>
        </p:txBody>
      </p:sp>
      <p:sp>
        <p:nvSpPr>
          <p:cNvPr id="3" name="Footer Placeholder 2"/>
          <p:cNvSpPr>
            <a:spLocks noGrp="1"/>
          </p:cNvSpPr>
          <p:nvPr>
            <p:ph type="ftr" sz="quarter" idx="10"/>
          </p:nvPr>
        </p:nvSpPr>
        <p:spPr>
          <a:xfrm>
            <a:off x="304800" y="6248400"/>
            <a:ext cx="5791200" cy="533400"/>
          </a:xfrm>
        </p:spPr>
        <p:txBody>
          <a:bodyPr/>
          <a:lstStyle/>
          <a:p>
            <a:pPr algn="l">
              <a:defRPr/>
            </a:pPr>
            <a:r>
              <a:rPr lang="en-CA" dirty="0"/>
              <a:t>CVG 2132</a:t>
            </a:r>
          </a:p>
          <a:p>
            <a:pPr algn="l">
              <a:defRPr/>
            </a:pPr>
            <a:r>
              <a:rPr lang="en-CA" dirty="0"/>
              <a:t>C. Kinsley</a:t>
            </a:r>
          </a:p>
        </p:txBody>
      </p:sp>
      <p:sp>
        <p:nvSpPr>
          <p:cNvPr id="4" name="TextBox 3">
            <a:extLst>
              <a:ext uri="{FF2B5EF4-FFF2-40B4-BE49-F238E27FC236}">
                <a16:creationId xmlns:a16="http://schemas.microsoft.com/office/drawing/2014/main" id="{4F24B9CB-0AB7-4A8E-90F5-8BBF5E29AEF7}"/>
              </a:ext>
            </a:extLst>
          </p:cNvPr>
          <p:cNvSpPr txBox="1"/>
          <p:nvPr/>
        </p:nvSpPr>
        <p:spPr>
          <a:xfrm>
            <a:off x="7944518" y="73967"/>
            <a:ext cx="761747" cy="338554"/>
          </a:xfrm>
          <a:prstGeom prst="rect">
            <a:avLst/>
          </a:prstGeom>
          <a:noFill/>
        </p:spPr>
        <p:txBody>
          <a:bodyPr wrap="none" rtlCol="0">
            <a:spAutoFit/>
          </a:bodyPr>
          <a:lstStyle/>
          <a:p>
            <a:r>
              <a:rPr lang="en-CA" sz="1600" dirty="0">
                <a:solidFill>
                  <a:schemeClr val="bg2"/>
                </a:solidFill>
              </a:rPr>
              <a:t>Slide 7</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dirty="0">
                <a:latin typeface="Calibri" pitchFamily="34" charset="0"/>
              </a:rPr>
              <a:t>ORDER OF REACTIONS</a:t>
            </a:r>
          </a:p>
        </p:txBody>
      </p:sp>
      <p:sp>
        <p:nvSpPr>
          <p:cNvPr id="3" name="Footer Placeholder 2"/>
          <p:cNvSpPr>
            <a:spLocks noGrp="1"/>
          </p:cNvSpPr>
          <p:nvPr>
            <p:ph type="ftr" sz="quarter" idx="10"/>
          </p:nvPr>
        </p:nvSpPr>
        <p:spPr>
          <a:xfrm>
            <a:off x="304800" y="6248400"/>
            <a:ext cx="5791200" cy="533400"/>
          </a:xfrm>
        </p:spPr>
        <p:txBody>
          <a:bodyPr/>
          <a:lstStyle/>
          <a:p>
            <a:pPr algn="l">
              <a:defRPr/>
            </a:pPr>
            <a:r>
              <a:rPr lang="en-CA" dirty="0"/>
              <a:t>CVG 2132</a:t>
            </a:r>
          </a:p>
          <a:p>
            <a:pPr algn="l">
              <a:defRPr/>
            </a:pPr>
            <a:r>
              <a:rPr lang="en-CA" dirty="0"/>
              <a:t>C. Kinsley</a:t>
            </a:r>
          </a:p>
        </p:txBody>
      </p:sp>
      <p:sp>
        <p:nvSpPr>
          <p:cNvPr id="4" name="Content Placeholder 4"/>
          <p:cNvSpPr txBox="1">
            <a:spLocks/>
          </p:cNvSpPr>
          <p:nvPr/>
        </p:nvSpPr>
        <p:spPr>
          <a:xfrm>
            <a:off x="152400" y="685800"/>
            <a:ext cx="8839200" cy="5181600"/>
          </a:xfrm>
          <a:prstGeom prst="rect">
            <a:avLst/>
          </a:prstGeom>
        </p:spPr>
        <p:txBody>
          <a:bodyPr/>
          <a:lstStyle/>
          <a:p>
            <a:pPr algn="l">
              <a:defRPr/>
            </a:pPr>
            <a:endParaRPr lang="en-CA" sz="800" dirty="0">
              <a:latin typeface="Calibri" pitchFamily="34" charset="0"/>
            </a:endParaRPr>
          </a:p>
          <a:p>
            <a:pPr marL="457200" indent="-457200">
              <a:spcBef>
                <a:spcPct val="20000"/>
              </a:spcBef>
              <a:defRPr/>
            </a:pPr>
            <a:r>
              <a:rPr lang="en-CA" sz="2000" b="1" dirty="0">
                <a:latin typeface="Calibri" pitchFamily="34" charset="0"/>
              </a:rPr>
              <a:t>Orders of Reactions:</a:t>
            </a:r>
          </a:p>
          <a:p>
            <a:pPr marL="457200" lvl="0" indent="-457200">
              <a:spcBef>
                <a:spcPct val="20000"/>
              </a:spcBef>
              <a:buFont typeface="Arial" pitchFamily="34" charset="0"/>
              <a:buChar char="•"/>
              <a:defRPr/>
            </a:pPr>
            <a:endParaRPr lang="en-CA" sz="800" dirty="0">
              <a:latin typeface="Calibri" pitchFamily="34" charset="0"/>
            </a:endParaRPr>
          </a:p>
          <a:p>
            <a:pPr marL="457200" indent="-457200" algn="ctr">
              <a:spcBef>
                <a:spcPct val="20000"/>
              </a:spcBef>
              <a:defRPr/>
            </a:pPr>
            <a:r>
              <a:rPr lang="en-CA" sz="2000" b="1" dirty="0">
                <a:latin typeface="Calibri" pitchFamily="34" charset="0"/>
              </a:rPr>
              <a:t>A</a:t>
            </a:r>
            <a:r>
              <a:rPr lang="en-CA" sz="2000" b="1" dirty="0">
                <a:latin typeface="Calibri" pitchFamily="34" charset="0"/>
                <a:sym typeface="Wingdings" pitchFamily="2" charset="2"/>
              </a:rPr>
              <a:t> B</a:t>
            </a:r>
          </a:p>
          <a:p>
            <a:pPr marL="457200" lvl="0" indent="-457200">
              <a:spcBef>
                <a:spcPct val="20000"/>
              </a:spcBef>
              <a:buFont typeface="Arial" pitchFamily="34" charset="0"/>
              <a:buChar char="•"/>
              <a:defRPr/>
            </a:pPr>
            <a:r>
              <a:rPr lang="en-CA" sz="2000" dirty="0">
                <a:latin typeface="Calibri" pitchFamily="34" charset="0"/>
              </a:rPr>
              <a:t>Single reactant to single product irreversible reaction rate equation:</a:t>
            </a:r>
          </a:p>
          <a:p>
            <a:pPr marL="457200" lvl="0" indent="-457200">
              <a:spcBef>
                <a:spcPct val="20000"/>
              </a:spcBef>
              <a:buFont typeface="Arial" pitchFamily="34" charset="0"/>
              <a:buChar char="•"/>
              <a:defRPr/>
            </a:pPr>
            <a:endParaRPr lang="en-CA" sz="800" dirty="0">
              <a:latin typeface="Calibri" pitchFamily="34" charset="0"/>
            </a:endParaRPr>
          </a:p>
          <a:p>
            <a:pPr marL="457200" indent="-457200" algn="ctr">
              <a:spcBef>
                <a:spcPct val="20000"/>
              </a:spcBef>
              <a:defRPr/>
            </a:pPr>
            <a:r>
              <a:rPr lang="en-US" sz="2000" dirty="0" err="1"/>
              <a:t>r</a:t>
            </a:r>
            <a:r>
              <a:rPr lang="en-US" sz="2000" baseline="-25000" dirty="0" err="1"/>
              <a:t>A</a:t>
            </a:r>
            <a:r>
              <a:rPr lang="en-US" sz="2000" dirty="0"/>
              <a:t>  = -          =   </a:t>
            </a:r>
            <a:r>
              <a:rPr lang="en-US" sz="2000" dirty="0" err="1"/>
              <a:t>kC</a:t>
            </a:r>
            <a:r>
              <a:rPr lang="en-US" sz="2000" baseline="30000" dirty="0" err="1"/>
              <a:t>n</a:t>
            </a:r>
            <a:endParaRPr lang="en-US" sz="2000" baseline="30000" dirty="0"/>
          </a:p>
          <a:p>
            <a:pPr marL="457200" lvl="0" indent="-457200">
              <a:spcBef>
                <a:spcPct val="20000"/>
              </a:spcBef>
              <a:defRPr/>
            </a:pPr>
            <a:endParaRPr lang="en-CA" sz="2000" dirty="0">
              <a:latin typeface="Calibri" pitchFamily="34" charset="0"/>
            </a:endParaRPr>
          </a:p>
          <a:p>
            <a:pPr marL="914400" lvl="1" indent="-457200">
              <a:spcBef>
                <a:spcPct val="20000"/>
              </a:spcBef>
              <a:buFont typeface="Arial" pitchFamily="34" charset="0"/>
              <a:buChar char="•"/>
              <a:defRPr/>
            </a:pPr>
            <a:r>
              <a:rPr lang="en-CA" sz="2000" dirty="0" err="1">
                <a:latin typeface="Calibri" pitchFamily="34" charset="0"/>
              </a:rPr>
              <a:t>r</a:t>
            </a:r>
            <a:r>
              <a:rPr lang="en-CA" sz="2000" baseline="-25000" dirty="0" err="1">
                <a:latin typeface="Calibri" pitchFamily="34" charset="0"/>
              </a:rPr>
              <a:t>A</a:t>
            </a:r>
            <a:r>
              <a:rPr lang="en-CA" sz="2000" dirty="0">
                <a:latin typeface="Calibri" pitchFamily="34" charset="0"/>
              </a:rPr>
              <a:t> = rate of reaction of consumption of species A [mass/volume x time]</a:t>
            </a:r>
          </a:p>
          <a:p>
            <a:pPr marL="914400" lvl="1" indent="-457200">
              <a:spcBef>
                <a:spcPct val="20000"/>
              </a:spcBef>
              <a:buFont typeface="Arial" pitchFamily="34" charset="0"/>
              <a:buChar char="•"/>
              <a:defRPr/>
            </a:pPr>
            <a:r>
              <a:rPr lang="en-CA" sz="2000" dirty="0">
                <a:latin typeface="Calibri" pitchFamily="34" charset="0"/>
              </a:rPr>
              <a:t>C = concentration of species A [mass / volume]</a:t>
            </a:r>
          </a:p>
          <a:p>
            <a:pPr marL="914400" lvl="1" indent="-457200">
              <a:spcBef>
                <a:spcPct val="20000"/>
              </a:spcBef>
              <a:buFont typeface="Arial" pitchFamily="34" charset="0"/>
              <a:buChar char="•"/>
              <a:defRPr/>
            </a:pPr>
            <a:r>
              <a:rPr lang="en-CA" sz="2000" dirty="0">
                <a:latin typeface="Calibri" pitchFamily="34" charset="0"/>
              </a:rPr>
              <a:t>t = time [time]</a:t>
            </a:r>
          </a:p>
          <a:p>
            <a:pPr marL="914400" lvl="1" indent="-457200">
              <a:spcBef>
                <a:spcPct val="20000"/>
              </a:spcBef>
              <a:buFont typeface="Arial" pitchFamily="34" charset="0"/>
              <a:buChar char="•"/>
              <a:defRPr/>
            </a:pPr>
            <a:r>
              <a:rPr lang="en-CA" sz="2000" dirty="0">
                <a:latin typeface="Calibri" pitchFamily="34" charset="0"/>
              </a:rPr>
              <a:t>k = reaction rate constant (varies with order of reaction)</a:t>
            </a:r>
          </a:p>
          <a:p>
            <a:pPr marL="914400" lvl="1" indent="-457200">
              <a:spcBef>
                <a:spcPct val="20000"/>
              </a:spcBef>
              <a:buFont typeface="Arial" pitchFamily="34" charset="0"/>
              <a:buChar char="•"/>
              <a:defRPr/>
            </a:pPr>
            <a:r>
              <a:rPr lang="en-CA" sz="2000" b="1" dirty="0">
                <a:solidFill>
                  <a:srgbClr val="663300"/>
                </a:solidFill>
                <a:latin typeface="Calibri" pitchFamily="34" charset="0"/>
              </a:rPr>
              <a:t> n = order of the </a:t>
            </a:r>
            <a:r>
              <a:rPr lang="en-CA" sz="2000" b="1" dirty="0" err="1">
                <a:solidFill>
                  <a:srgbClr val="663300"/>
                </a:solidFill>
                <a:latin typeface="Calibri" pitchFamily="34" charset="0"/>
              </a:rPr>
              <a:t>rxn</a:t>
            </a:r>
            <a:r>
              <a:rPr lang="en-CA" sz="2000" b="1" dirty="0">
                <a:solidFill>
                  <a:srgbClr val="663300"/>
                </a:solidFill>
                <a:latin typeface="Calibri" pitchFamily="34" charset="0"/>
              </a:rPr>
              <a:t> (dimensionless) </a:t>
            </a:r>
          </a:p>
          <a:p>
            <a:pPr marL="457200" indent="-457200">
              <a:spcBef>
                <a:spcPct val="20000"/>
              </a:spcBef>
              <a:buFont typeface="Arial" pitchFamily="34" charset="0"/>
              <a:buChar char="•"/>
              <a:defRPr/>
            </a:pPr>
            <a:endParaRPr lang="en-CA" sz="800" dirty="0">
              <a:latin typeface="Calibri" pitchFamily="34" charset="0"/>
            </a:endParaRPr>
          </a:p>
          <a:p>
            <a:pPr marL="457200" indent="-457200">
              <a:spcBef>
                <a:spcPct val="20000"/>
              </a:spcBef>
              <a:buFont typeface="Arial" pitchFamily="34" charset="0"/>
              <a:buChar char="•"/>
              <a:defRPr/>
            </a:pPr>
            <a:r>
              <a:rPr lang="en-CA" sz="2000" dirty="0">
                <a:latin typeface="Calibri" pitchFamily="34" charset="0"/>
              </a:rPr>
              <a:t>Kinetic equations (and their respective orders) are derived from curve fitting to experimental data.</a:t>
            </a:r>
          </a:p>
          <a:p>
            <a:pPr marL="914400" lvl="1" indent="-457200">
              <a:spcBef>
                <a:spcPct val="20000"/>
              </a:spcBef>
              <a:buFont typeface="Arial" pitchFamily="34" charset="0"/>
              <a:buChar char="•"/>
              <a:defRPr/>
            </a:pPr>
            <a:endParaRPr lang="en-CA" sz="800" b="1" dirty="0">
              <a:solidFill>
                <a:srgbClr val="663300"/>
              </a:solidFill>
              <a:latin typeface="Calibri" pitchFamily="34" charset="0"/>
            </a:endParaRPr>
          </a:p>
        </p:txBody>
      </p:sp>
      <p:graphicFrame>
        <p:nvGraphicFramePr>
          <p:cNvPr id="379907" name="Object 3"/>
          <p:cNvGraphicFramePr>
            <a:graphicFrameLocks noChangeAspect="1"/>
          </p:cNvGraphicFramePr>
          <p:nvPr/>
        </p:nvGraphicFramePr>
        <p:xfrm>
          <a:off x="4267200" y="2133600"/>
          <a:ext cx="468000" cy="696092"/>
        </p:xfrm>
        <a:graphic>
          <a:graphicData uri="http://schemas.openxmlformats.org/presentationml/2006/ole">
            <mc:AlternateContent xmlns:mc="http://schemas.openxmlformats.org/markup-compatibility/2006">
              <mc:Choice xmlns:v="urn:schemas-microsoft-com:vml" Requires="v">
                <p:oleObj spid="_x0000_s379914" name="Equation" r:id="rId4" imgW="266469" imgH="393359" progId="Equation.3">
                  <p:embed/>
                </p:oleObj>
              </mc:Choice>
              <mc:Fallback>
                <p:oleObj name="Equation" r:id="rId4" imgW="266469" imgH="393359" progId="Equation.3">
                  <p:embed/>
                  <p:pic>
                    <p:nvPicPr>
                      <p:cNvPr id="0"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67200" y="2133600"/>
                        <a:ext cx="468000" cy="69609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TextBox 5">
            <a:extLst>
              <a:ext uri="{FF2B5EF4-FFF2-40B4-BE49-F238E27FC236}">
                <a16:creationId xmlns:a16="http://schemas.microsoft.com/office/drawing/2014/main" id="{4F24B9CB-0AB7-4A8E-90F5-8BBF5E29AEF7}"/>
              </a:ext>
            </a:extLst>
          </p:cNvPr>
          <p:cNvSpPr txBox="1"/>
          <p:nvPr/>
        </p:nvSpPr>
        <p:spPr>
          <a:xfrm>
            <a:off x="7944518" y="73967"/>
            <a:ext cx="761747" cy="338554"/>
          </a:xfrm>
          <a:prstGeom prst="rect">
            <a:avLst/>
          </a:prstGeom>
          <a:noFill/>
        </p:spPr>
        <p:txBody>
          <a:bodyPr wrap="none" rtlCol="0">
            <a:spAutoFit/>
          </a:bodyPr>
          <a:lstStyle/>
          <a:p>
            <a:r>
              <a:rPr lang="en-CA" sz="1600" dirty="0">
                <a:solidFill>
                  <a:schemeClr val="bg2"/>
                </a:solidFill>
              </a:rPr>
              <a:t>Slide 8</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7990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4">
                                            <p:txEl>
                                              <p:pRg st="9" end="9"/>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4">
                                            <p:txEl>
                                              <p:pRg st="10" end="10"/>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4">
                                            <p:txEl>
                                              <p:pRg st="11" end="11"/>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4">
                                            <p:txEl>
                                              <p:pRg st="12" end="12"/>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4">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dirty="0">
                <a:latin typeface="Calibri" pitchFamily="34" charset="0"/>
              </a:rPr>
              <a:t>ZERO ORDER REACTIONS</a:t>
            </a:r>
          </a:p>
        </p:txBody>
      </p:sp>
      <p:sp>
        <p:nvSpPr>
          <p:cNvPr id="3" name="Footer Placeholder 2"/>
          <p:cNvSpPr>
            <a:spLocks noGrp="1"/>
          </p:cNvSpPr>
          <p:nvPr>
            <p:ph type="ftr" sz="quarter" idx="10"/>
          </p:nvPr>
        </p:nvSpPr>
        <p:spPr>
          <a:xfrm>
            <a:off x="304800" y="6248400"/>
            <a:ext cx="5791200" cy="533400"/>
          </a:xfrm>
        </p:spPr>
        <p:txBody>
          <a:bodyPr/>
          <a:lstStyle/>
          <a:p>
            <a:pPr algn="l">
              <a:defRPr/>
            </a:pPr>
            <a:r>
              <a:rPr lang="en-CA" dirty="0"/>
              <a:t>CVG 2132</a:t>
            </a:r>
          </a:p>
          <a:p>
            <a:pPr algn="l">
              <a:defRPr/>
            </a:pPr>
            <a:r>
              <a:rPr lang="en-CA" dirty="0"/>
              <a:t>C. Kinsley</a:t>
            </a:r>
          </a:p>
        </p:txBody>
      </p:sp>
      <p:sp>
        <p:nvSpPr>
          <p:cNvPr id="4" name="Content Placeholder 4"/>
          <p:cNvSpPr txBox="1">
            <a:spLocks/>
          </p:cNvSpPr>
          <p:nvPr/>
        </p:nvSpPr>
        <p:spPr>
          <a:xfrm>
            <a:off x="0" y="685800"/>
            <a:ext cx="9144000" cy="5181600"/>
          </a:xfrm>
          <a:prstGeom prst="rect">
            <a:avLst/>
          </a:prstGeom>
        </p:spPr>
        <p:txBody>
          <a:bodyPr/>
          <a:lstStyle/>
          <a:p>
            <a:pPr algn="l">
              <a:defRPr/>
            </a:pPr>
            <a:endParaRPr lang="en-CA" sz="800" dirty="0">
              <a:latin typeface="Calibri" pitchFamily="34" charset="0"/>
            </a:endParaRPr>
          </a:p>
          <a:p>
            <a:pPr>
              <a:spcBef>
                <a:spcPct val="20000"/>
              </a:spcBef>
              <a:defRPr/>
            </a:pPr>
            <a:r>
              <a:rPr lang="en-CA" sz="2000" b="1" dirty="0">
                <a:latin typeface="Calibri" pitchFamily="34" charset="0"/>
              </a:rPr>
              <a:t>Zero Order Reactions:</a:t>
            </a:r>
          </a:p>
          <a:p>
            <a:pPr>
              <a:spcBef>
                <a:spcPct val="20000"/>
              </a:spcBef>
              <a:defRPr/>
            </a:pPr>
            <a:endParaRPr lang="en-CA" sz="800" b="1" dirty="0">
              <a:latin typeface="Calibri" pitchFamily="34" charset="0"/>
            </a:endParaRPr>
          </a:p>
          <a:p>
            <a:pPr lvl="0" algn="ctr">
              <a:spcBef>
                <a:spcPct val="20000"/>
              </a:spcBef>
              <a:defRPr/>
            </a:pPr>
            <a:r>
              <a:rPr lang="en-CA" sz="2000" b="1" dirty="0">
                <a:latin typeface="Calibri" pitchFamily="34" charset="0"/>
              </a:rPr>
              <a:t>A</a:t>
            </a:r>
            <a:r>
              <a:rPr lang="en-CA" sz="2000" b="1" dirty="0">
                <a:latin typeface="Calibri" pitchFamily="34" charset="0"/>
                <a:sym typeface="Wingdings" pitchFamily="2" charset="2"/>
              </a:rPr>
              <a:t> B</a:t>
            </a:r>
          </a:p>
          <a:p>
            <a:pPr lvl="0" algn="ctr">
              <a:spcBef>
                <a:spcPct val="20000"/>
              </a:spcBef>
              <a:defRPr/>
            </a:pPr>
            <a:endParaRPr lang="en-CA" sz="800" dirty="0">
              <a:latin typeface="Calibri" pitchFamily="34" charset="0"/>
            </a:endParaRPr>
          </a:p>
          <a:p>
            <a:pPr marL="457200" indent="-457200">
              <a:spcBef>
                <a:spcPct val="20000"/>
              </a:spcBef>
              <a:buFont typeface="Arial" pitchFamily="34" charset="0"/>
              <a:buChar char="•"/>
              <a:defRPr/>
            </a:pPr>
            <a:r>
              <a:rPr lang="en-CA" sz="2000" dirty="0">
                <a:latin typeface="Calibri" pitchFamily="34" charset="0"/>
              </a:rPr>
              <a:t>A reaction that proceeds at a rate that is independent of the concentration of the reactant.</a:t>
            </a:r>
          </a:p>
          <a:p>
            <a:pPr marL="457200" lvl="0" indent="-457200">
              <a:spcBef>
                <a:spcPct val="20000"/>
              </a:spcBef>
              <a:buFont typeface="Arial" pitchFamily="34" charset="0"/>
              <a:buChar char="•"/>
              <a:defRPr/>
            </a:pPr>
            <a:endParaRPr lang="en-CA" sz="800" dirty="0">
              <a:latin typeface="Calibri" pitchFamily="34" charset="0"/>
            </a:endParaRPr>
          </a:p>
          <a:p>
            <a:pPr marL="457200" lvl="0" indent="-457200">
              <a:spcBef>
                <a:spcPct val="20000"/>
              </a:spcBef>
              <a:buFont typeface="Arial" pitchFamily="34" charset="0"/>
              <a:buChar char="•"/>
              <a:defRPr/>
            </a:pPr>
            <a:r>
              <a:rPr lang="en-CA" sz="2000" dirty="0">
                <a:solidFill>
                  <a:srgbClr val="000000"/>
                </a:solidFill>
                <a:latin typeface="Calibri" pitchFamily="34" charset="0"/>
              </a:rPr>
              <a:t>Single reactant to single product irreversible reaction rate equation:</a:t>
            </a:r>
          </a:p>
          <a:p>
            <a:pPr marL="457200" indent="-457200" algn="ctr">
              <a:spcBef>
                <a:spcPct val="20000"/>
              </a:spcBef>
              <a:defRPr/>
            </a:pPr>
            <a:endParaRPr lang="en-US" sz="2000" dirty="0"/>
          </a:p>
          <a:p>
            <a:pPr marL="457200" indent="-457200" algn="ctr">
              <a:spcBef>
                <a:spcPct val="20000"/>
              </a:spcBef>
              <a:defRPr/>
            </a:pPr>
            <a:endParaRPr lang="en-US" sz="2000" dirty="0"/>
          </a:p>
          <a:p>
            <a:pPr marL="457200" indent="-457200" algn="ctr">
              <a:spcBef>
                <a:spcPct val="20000"/>
              </a:spcBef>
              <a:defRPr/>
            </a:pPr>
            <a:r>
              <a:rPr lang="en-US" sz="2000" dirty="0" err="1"/>
              <a:t>r</a:t>
            </a:r>
            <a:r>
              <a:rPr lang="en-US" sz="2000" baseline="-25000" dirty="0" err="1"/>
              <a:t>A</a:t>
            </a:r>
            <a:r>
              <a:rPr lang="en-US" sz="2000" dirty="0"/>
              <a:t>  = -          =  kC</a:t>
            </a:r>
            <a:r>
              <a:rPr lang="en-US" sz="2000" baseline="30000" dirty="0"/>
              <a:t>0</a:t>
            </a:r>
            <a:r>
              <a:rPr lang="en-US" sz="2000" dirty="0"/>
              <a:t> = k</a:t>
            </a:r>
            <a:endParaRPr lang="en-US" sz="2000" baseline="30000" dirty="0"/>
          </a:p>
          <a:p>
            <a:pPr marL="457200" lvl="0" indent="-457200">
              <a:spcBef>
                <a:spcPct val="20000"/>
              </a:spcBef>
              <a:defRPr/>
            </a:pPr>
            <a:endParaRPr lang="en-CA" sz="2000" dirty="0">
              <a:latin typeface="Calibri" pitchFamily="34" charset="0"/>
            </a:endParaRPr>
          </a:p>
          <a:p>
            <a:pPr marL="457200" indent="-457200">
              <a:spcBef>
                <a:spcPct val="20000"/>
              </a:spcBef>
              <a:buFont typeface="Arial" pitchFamily="34" charset="0"/>
              <a:buChar char="•"/>
              <a:defRPr/>
            </a:pPr>
            <a:endParaRPr lang="en-CA" sz="800" b="1" dirty="0">
              <a:solidFill>
                <a:srgbClr val="663300"/>
              </a:solidFill>
              <a:latin typeface="Calibri" pitchFamily="34" charset="0"/>
            </a:endParaRPr>
          </a:p>
        </p:txBody>
      </p:sp>
      <p:graphicFrame>
        <p:nvGraphicFramePr>
          <p:cNvPr id="379907" name="Object 3"/>
          <p:cNvGraphicFramePr>
            <a:graphicFrameLocks noChangeAspect="1"/>
          </p:cNvGraphicFramePr>
          <p:nvPr/>
        </p:nvGraphicFramePr>
        <p:xfrm>
          <a:off x="4104000" y="3647308"/>
          <a:ext cx="468000" cy="696092"/>
        </p:xfrm>
        <a:graphic>
          <a:graphicData uri="http://schemas.openxmlformats.org/presentationml/2006/ole">
            <mc:AlternateContent xmlns:mc="http://schemas.openxmlformats.org/markup-compatibility/2006">
              <mc:Choice xmlns:v="urn:schemas-microsoft-com:vml" Requires="v">
                <p:oleObj spid="_x0000_s380937" name="Equation" r:id="rId4" imgW="266469" imgH="393359" progId="Equation.3">
                  <p:embed/>
                </p:oleObj>
              </mc:Choice>
              <mc:Fallback>
                <p:oleObj name="Equation" r:id="rId4" imgW="266469" imgH="393359" progId="Equation.3">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04000" y="3647308"/>
                        <a:ext cx="468000" cy="69609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TextBox 5">
            <a:extLst>
              <a:ext uri="{FF2B5EF4-FFF2-40B4-BE49-F238E27FC236}">
                <a16:creationId xmlns:a16="http://schemas.microsoft.com/office/drawing/2014/main" id="{4F24B9CB-0AB7-4A8E-90F5-8BBF5E29AEF7}"/>
              </a:ext>
            </a:extLst>
          </p:cNvPr>
          <p:cNvSpPr txBox="1"/>
          <p:nvPr/>
        </p:nvSpPr>
        <p:spPr>
          <a:xfrm>
            <a:off x="7944518" y="73967"/>
            <a:ext cx="761747" cy="338554"/>
          </a:xfrm>
          <a:prstGeom prst="rect">
            <a:avLst/>
          </a:prstGeom>
          <a:noFill/>
        </p:spPr>
        <p:txBody>
          <a:bodyPr wrap="none" rtlCol="0">
            <a:spAutoFit/>
          </a:bodyPr>
          <a:lstStyle/>
          <a:p>
            <a:r>
              <a:rPr lang="en-CA" sz="1600" dirty="0">
                <a:solidFill>
                  <a:schemeClr val="bg2"/>
                </a:solidFill>
              </a:rPr>
              <a:t>Slide 9</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10" end="10"/>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7990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dirty="0">
                <a:latin typeface="Calibri" pitchFamily="34" charset="0"/>
              </a:rPr>
              <a:t>ZERO ORDER REACTIONS</a:t>
            </a:r>
          </a:p>
        </p:txBody>
      </p:sp>
      <p:sp>
        <p:nvSpPr>
          <p:cNvPr id="3" name="Footer Placeholder 2"/>
          <p:cNvSpPr>
            <a:spLocks noGrp="1"/>
          </p:cNvSpPr>
          <p:nvPr>
            <p:ph type="ftr" sz="quarter" idx="10"/>
          </p:nvPr>
        </p:nvSpPr>
        <p:spPr>
          <a:xfrm>
            <a:off x="304800" y="6248400"/>
            <a:ext cx="5791200" cy="533400"/>
          </a:xfrm>
        </p:spPr>
        <p:txBody>
          <a:bodyPr/>
          <a:lstStyle/>
          <a:p>
            <a:pPr algn="l">
              <a:defRPr/>
            </a:pPr>
            <a:r>
              <a:rPr lang="en-CA" dirty="0"/>
              <a:t>CVG 2132</a:t>
            </a:r>
          </a:p>
          <a:p>
            <a:pPr algn="l">
              <a:defRPr/>
            </a:pPr>
            <a:r>
              <a:rPr lang="en-CA" dirty="0"/>
              <a:t>C. Kinsley</a:t>
            </a:r>
          </a:p>
        </p:txBody>
      </p:sp>
      <p:sp>
        <p:nvSpPr>
          <p:cNvPr id="4" name="Content Placeholder 4"/>
          <p:cNvSpPr txBox="1">
            <a:spLocks/>
          </p:cNvSpPr>
          <p:nvPr/>
        </p:nvSpPr>
        <p:spPr>
          <a:xfrm>
            <a:off x="0" y="685800"/>
            <a:ext cx="9144000" cy="5181600"/>
          </a:xfrm>
          <a:prstGeom prst="rect">
            <a:avLst/>
          </a:prstGeom>
        </p:spPr>
        <p:txBody>
          <a:bodyPr/>
          <a:lstStyle/>
          <a:p>
            <a:pPr algn="l">
              <a:defRPr/>
            </a:pPr>
            <a:endParaRPr lang="en-CA" sz="800" dirty="0">
              <a:latin typeface="Calibri" pitchFamily="34" charset="0"/>
            </a:endParaRPr>
          </a:p>
          <a:p>
            <a:pPr>
              <a:spcBef>
                <a:spcPct val="20000"/>
              </a:spcBef>
              <a:defRPr/>
            </a:pPr>
            <a:r>
              <a:rPr lang="en-CA" sz="2000" b="1" dirty="0">
                <a:latin typeface="Calibri" pitchFamily="34" charset="0"/>
              </a:rPr>
              <a:t>Zero Order Reactions:</a:t>
            </a:r>
          </a:p>
          <a:p>
            <a:pPr>
              <a:spcBef>
                <a:spcPct val="20000"/>
              </a:spcBef>
              <a:defRPr/>
            </a:pPr>
            <a:endParaRPr lang="en-CA" sz="800" b="1" dirty="0">
              <a:latin typeface="Calibri" pitchFamily="34" charset="0"/>
            </a:endParaRPr>
          </a:p>
          <a:p>
            <a:pPr marL="457200" lvl="0" indent="-457200">
              <a:spcBef>
                <a:spcPct val="20000"/>
              </a:spcBef>
              <a:buFont typeface="Arial" pitchFamily="34" charset="0"/>
              <a:buChar char="•"/>
              <a:defRPr/>
            </a:pPr>
            <a:r>
              <a:rPr lang="en-CA" sz="2000" dirty="0">
                <a:solidFill>
                  <a:srgbClr val="000000"/>
                </a:solidFill>
                <a:latin typeface="Calibri" pitchFamily="34" charset="0"/>
              </a:rPr>
              <a:t>k (zero order reactions) has units of </a:t>
            </a:r>
            <a:r>
              <a:rPr lang="en-CA" sz="2000" b="1" dirty="0">
                <a:solidFill>
                  <a:srgbClr val="663300"/>
                </a:solidFill>
                <a:latin typeface="Calibri" pitchFamily="34" charset="0"/>
              </a:rPr>
              <a:t> [mass/volume x time]</a:t>
            </a:r>
          </a:p>
          <a:p>
            <a:pPr marL="457200" lvl="0" indent="-457200">
              <a:spcBef>
                <a:spcPct val="20000"/>
              </a:spcBef>
              <a:defRPr/>
            </a:pPr>
            <a:endParaRPr lang="en-CA" sz="800" b="1" dirty="0">
              <a:solidFill>
                <a:srgbClr val="663300"/>
              </a:solidFill>
              <a:latin typeface="Calibri" pitchFamily="34" charset="0"/>
            </a:endParaRPr>
          </a:p>
          <a:p>
            <a:pPr marL="457200" lvl="0" indent="-457200" algn="ctr">
              <a:spcBef>
                <a:spcPct val="20000"/>
              </a:spcBef>
              <a:defRPr/>
            </a:pPr>
            <a:r>
              <a:rPr lang="en-CA" sz="2000" dirty="0">
                <a:latin typeface="Calibri" pitchFamily="34" charset="0"/>
              </a:rPr>
              <a:t>= -k</a:t>
            </a:r>
            <a:endParaRPr lang="en-CA" sz="2000" b="1" dirty="0">
              <a:solidFill>
                <a:srgbClr val="663300"/>
              </a:solidFill>
              <a:latin typeface="Calibri" pitchFamily="34" charset="0"/>
            </a:endParaRPr>
          </a:p>
          <a:p>
            <a:pPr marL="457200" lvl="0" indent="-457200">
              <a:spcBef>
                <a:spcPct val="20000"/>
              </a:spcBef>
              <a:buFont typeface="Arial" pitchFamily="34" charset="0"/>
              <a:buChar char="•"/>
              <a:defRPr/>
            </a:pPr>
            <a:endParaRPr lang="en-CA" sz="2000" b="1" dirty="0">
              <a:solidFill>
                <a:srgbClr val="663300"/>
              </a:solidFill>
              <a:latin typeface="Calibri" pitchFamily="34" charset="0"/>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endParaRPr>
          </a:p>
          <a:p>
            <a:pPr marL="457200" indent="-457200">
              <a:spcBef>
                <a:spcPct val="20000"/>
              </a:spcBef>
              <a:buFont typeface="Arial" pitchFamily="34" charset="0"/>
              <a:buChar char="•"/>
              <a:defRPr/>
            </a:pPr>
            <a:endParaRPr lang="en-CA" sz="2000" dirty="0">
              <a:solidFill>
                <a:srgbClr val="000000"/>
              </a:solidFill>
              <a:latin typeface="Calibri" pitchFamily="34" charset="0"/>
            </a:endParaRPr>
          </a:p>
          <a:p>
            <a:pPr marL="457200" lvl="0" indent="-457200" algn="ctr">
              <a:spcBef>
                <a:spcPct val="20000"/>
              </a:spcBef>
              <a:defRPr/>
            </a:pPr>
            <a:r>
              <a:rPr lang="en-CA" sz="2000" dirty="0">
                <a:solidFill>
                  <a:srgbClr val="000000"/>
                </a:solidFill>
                <a:latin typeface="Calibri" pitchFamily="34" charset="0"/>
              </a:rPr>
              <a:t>C – C</a:t>
            </a:r>
            <a:r>
              <a:rPr lang="en-CA" sz="2000" baseline="-25000" dirty="0">
                <a:solidFill>
                  <a:srgbClr val="000000"/>
                </a:solidFill>
                <a:latin typeface="Calibri" pitchFamily="34" charset="0"/>
              </a:rPr>
              <a:t>0</a:t>
            </a:r>
            <a:r>
              <a:rPr lang="en-CA" sz="2000" dirty="0">
                <a:solidFill>
                  <a:srgbClr val="000000"/>
                </a:solidFill>
                <a:latin typeface="Calibri" pitchFamily="34" charset="0"/>
              </a:rPr>
              <a:t> = - </a:t>
            </a:r>
            <a:r>
              <a:rPr lang="en-CA" sz="2000" dirty="0" err="1">
                <a:solidFill>
                  <a:srgbClr val="000000"/>
                </a:solidFill>
                <a:latin typeface="Calibri" pitchFamily="34" charset="0"/>
              </a:rPr>
              <a:t>kt</a:t>
            </a:r>
            <a:endParaRPr lang="en-CA" sz="2000" dirty="0">
              <a:solidFill>
                <a:srgbClr val="000000"/>
              </a:solidFill>
              <a:latin typeface="Calibri" pitchFamily="34" charset="0"/>
            </a:endParaRPr>
          </a:p>
          <a:p>
            <a:pPr marL="914400" lvl="1" indent="-457200">
              <a:spcBef>
                <a:spcPct val="20000"/>
              </a:spcBef>
              <a:defRPr/>
            </a:pPr>
            <a:endParaRPr lang="en-CA" sz="2000" dirty="0">
              <a:solidFill>
                <a:srgbClr val="000000"/>
              </a:solidFill>
              <a:latin typeface="Calibri" pitchFamily="34" charset="0"/>
            </a:endParaRPr>
          </a:p>
          <a:p>
            <a:pPr marL="0" lvl="1" algn="ctr">
              <a:spcBef>
                <a:spcPct val="20000"/>
              </a:spcBef>
              <a:defRPr/>
            </a:pPr>
            <a:r>
              <a:rPr lang="en-CA" sz="2000" b="1" dirty="0">
                <a:solidFill>
                  <a:srgbClr val="663300"/>
                </a:solidFill>
                <a:latin typeface="Calibri" pitchFamily="34" charset="0"/>
              </a:rPr>
              <a:t>C=C</a:t>
            </a:r>
            <a:r>
              <a:rPr lang="en-CA" sz="800" b="1" dirty="0">
                <a:solidFill>
                  <a:srgbClr val="663300"/>
                </a:solidFill>
                <a:latin typeface="Calibri" pitchFamily="34" charset="0"/>
              </a:rPr>
              <a:t>0</a:t>
            </a:r>
            <a:r>
              <a:rPr lang="en-CA" sz="2000" b="1" dirty="0">
                <a:solidFill>
                  <a:srgbClr val="663300"/>
                </a:solidFill>
                <a:latin typeface="Calibri" pitchFamily="34" charset="0"/>
              </a:rPr>
              <a:t>-kt </a:t>
            </a:r>
          </a:p>
          <a:p>
            <a:pPr marL="0" lvl="1" algn="ctr">
              <a:spcBef>
                <a:spcPct val="20000"/>
              </a:spcBef>
              <a:defRPr/>
            </a:pPr>
            <a:endParaRPr lang="en-CA" sz="2000" dirty="0">
              <a:solidFill>
                <a:srgbClr val="000000"/>
              </a:solidFill>
              <a:latin typeface="Calibri" pitchFamily="34" charset="0"/>
            </a:endParaRPr>
          </a:p>
          <a:p>
            <a:pPr marL="1371600" lvl="2" indent="-457200">
              <a:spcBef>
                <a:spcPct val="20000"/>
              </a:spcBef>
              <a:buFont typeface="Arial" pitchFamily="34" charset="0"/>
              <a:buChar char="•"/>
              <a:defRPr/>
            </a:pPr>
            <a:r>
              <a:rPr lang="en-CA" sz="2000" dirty="0">
                <a:latin typeface="Calibri" pitchFamily="34" charset="0"/>
              </a:rPr>
              <a:t>C</a:t>
            </a:r>
            <a:r>
              <a:rPr lang="en-CA" sz="2000" baseline="-25000" dirty="0">
                <a:latin typeface="Calibri" pitchFamily="34" charset="0"/>
              </a:rPr>
              <a:t>0</a:t>
            </a:r>
            <a:r>
              <a:rPr lang="en-CA" sz="2000" dirty="0">
                <a:latin typeface="Calibri" pitchFamily="34" charset="0"/>
              </a:rPr>
              <a:t>  = initial concentration of species A (corresponding to t = 0)</a:t>
            </a:r>
          </a:p>
          <a:p>
            <a:pPr marL="1371600" lvl="2" indent="-457200">
              <a:spcBef>
                <a:spcPct val="20000"/>
              </a:spcBef>
              <a:buFont typeface="Arial" pitchFamily="34" charset="0"/>
              <a:buChar char="•"/>
              <a:defRPr/>
            </a:pPr>
            <a:r>
              <a:rPr lang="en-CA" sz="2000" dirty="0">
                <a:latin typeface="Calibri" pitchFamily="34" charset="0"/>
              </a:rPr>
              <a:t>C = concentration of species A at time = t</a:t>
            </a:r>
          </a:p>
        </p:txBody>
      </p:sp>
      <p:graphicFrame>
        <p:nvGraphicFramePr>
          <p:cNvPr id="381955" name="Object 3"/>
          <p:cNvGraphicFramePr>
            <a:graphicFrameLocks noChangeAspect="1"/>
          </p:cNvGraphicFramePr>
          <p:nvPr>
            <p:extLst>
              <p:ext uri="{D42A27DB-BD31-4B8C-83A1-F6EECF244321}">
                <p14:modId xmlns:p14="http://schemas.microsoft.com/office/powerpoint/2010/main" val="2614019395"/>
              </p:ext>
            </p:extLst>
          </p:nvPr>
        </p:nvGraphicFramePr>
        <p:xfrm>
          <a:off x="3469587" y="2514600"/>
          <a:ext cx="1559613" cy="612000"/>
        </p:xfrm>
        <a:graphic>
          <a:graphicData uri="http://schemas.openxmlformats.org/presentationml/2006/ole">
            <mc:AlternateContent xmlns:mc="http://schemas.openxmlformats.org/markup-compatibility/2006">
              <mc:Choice xmlns:v="urn:schemas-microsoft-com:vml" Requires="v">
                <p:oleObj spid="_x0000_s381970" name="Equation" r:id="rId4" imgW="1002960" imgH="393480" progId="Equation.3">
                  <p:embed/>
                </p:oleObj>
              </mc:Choice>
              <mc:Fallback>
                <p:oleObj name="Equation" r:id="rId4" imgW="1002960" imgH="393480" progId="Equation.3">
                  <p:embed/>
                  <p:pic>
                    <p:nvPicPr>
                      <p:cNvPr id="0"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69587" y="2514600"/>
                        <a:ext cx="1559613" cy="612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81957" name="Object 5"/>
          <p:cNvGraphicFramePr>
            <a:graphicFrameLocks noChangeAspect="1"/>
          </p:cNvGraphicFramePr>
          <p:nvPr/>
        </p:nvGraphicFramePr>
        <p:xfrm>
          <a:off x="3886200" y="1743075"/>
          <a:ext cx="468312" cy="695325"/>
        </p:xfrm>
        <a:graphic>
          <a:graphicData uri="http://schemas.openxmlformats.org/presentationml/2006/ole">
            <mc:AlternateContent xmlns:mc="http://schemas.openxmlformats.org/markup-compatibility/2006">
              <mc:Choice xmlns:v="urn:schemas-microsoft-com:vml" Requires="v">
                <p:oleObj spid="_x0000_s381971" name="Equation" r:id="rId6" imgW="266469" imgH="393359" progId="Equation.3">
                  <p:embed/>
                </p:oleObj>
              </mc:Choice>
              <mc:Fallback>
                <p:oleObj name="Equation" r:id="rId6" imgW="266469" imgH="393359" progId="Equation.3">
                  <p:embed/>
                  <p:pic>
                    <p:nvPicPr>
                      <p:cNvPr id="0"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86200" y="1743075"/>
                        <a:ext cx="468312" cy="6953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TextBox 6">
            <a:extLst>
              <a:ext uri="{FF2B5EF4-FFF2-40B4-BE49-F238E27FC236}">
                <a16:creationId xmlns:a16="http://schemas.microsoft.com/office/drawing/2014/main" id="{4F24B9CB-0AB7-4A8E-90F5-8BBF5E29AEF7}"/>
              </a:ext>
            </a:extLst>
          </p:cNvPr>
          <p:cNvSpPr txBox="1"/>
          <p:nvPr/>
        </p:nvSpPr>
        <p:spPr>
          <a:xfrm>
            <a:off x="7944518" y="73967"/>
            <a:ext cx="864339" cy="338554"/>
          </a:xfrm>
          <a:prstGeom prst="rect">
            <a:avLst/>
          </a:prstGeom>
          <a:noFill/>
        </p:spPr>
        <p:txBody>
          <a:bodyPr wrap="none" rtlCol="0">
            <a:spAutoFit/>
          </a:bodyPr>
          <a:lstStyle/>
          <a:p>
            <a:r>
              <a:rPr lang="en-CA" sz="1600" dirty="0">
                <a:solidFill>
                  <a:schemeClr val="bg2"/>
                </a:solidFill>
              </a:rPr>
              <a:t>Slide 10</a:t>
            </a:r>
          </a:p>
        </p:txBody>
      </p:sp>
      <mc:AlternateContent xmlns:mc="http://schemas.openxmlformats.org/markup-compatibility/2006">
        <mc:Choice xmlns:p14="http://schemas.microsoft.com/office/powerpoint/2010/main" Requires="p14">
          <p:contentPart p14:bwMode="auto" r:id="rId8">
            <p14:nvContentPartPr>
              <p14:cNvPr id="2" name="Ink 1">
                <a:extLst>
                  <a:ext uri="{FF2B5EF4-FFF2-40B4-BE49-F238E27FC236}">
                    <a16:creationId xmlns:a16="http://schemas.microsoft.com/office/drawing/2014/main" id="{43F4B219-A91E-4564-83A7-1A23C364B4EE}"/>
                  </a:ext>
                </a:extLst>
              </p14:cNvPr>
              <p14:cNvContentPartPr/>
              <p14:nvPr/>
            </p14:nvContentPartPr>
            <p14:xfrm>
              <a:off x="3870260" y="2956501"/>
              <a:ext cx="224280" cy="147960"/>
            </p14:xfrm>
          </p:contentPart>
        </mc:Choice>
        <mc:Fallback>
          <p:pic>
            <p:nvPicPr>
              <p:cNvPr id="2" name="Ink 1">
                <a:extLst>
                  <a:ext uri="{FF2B5EF4-FFF2-40B4-BE49-F238E27FC236}">
                    <a16:creationId xmlns:a16="http://schemas.microsoft.com/office/drawing/2014/main" id="{43F4B219-A91E-4564-83A7-1A23C364B4EE}"/>
                  </a:ext>
                </a:extLst>
              </p:cNvPr>
              <p:cNvPicPr/>
              <p:nvPr/>
            </p:nvPicPr>
            <p:blipFill>
              <a:blip r:embed="rId9"/>
              <a:stretch>
                <a:fillRect/>
              </a:stretch>
            </p:blipFill>
            <p:spPr>
              <a:xfrm>
                <a:off x="3807620" y="2893501"/>
                <a:ext cx="349920" cy="273600"/>
              </a:xfrm>
              <a:prstGeom prst="rect">
                <a:avLst/>
              </a:prstGeom>
            </p:spPr>
          </p:pic>
        </mc:Fallback>
      </mc:AlternateContent>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8195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8195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4">
                                            <p:txEl>
                                              <p:pRg st="9" end="9"/>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4">
                                            <p:txEl>
                                              <p:pRg st="11" end="11"/>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4">
                                            <p:txEl>
                                              <p:pRg st="13" end="13"/>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4">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dirty="0">
                <a:latin typeface="Calibri" pitchFamily="34" charset="0"/>
              </a:rPr>
              <a:t>ZERO ORDER REACTIONS</a:t>
            </a:r>
          </a:p>
        </p:txBody>
      </p:sp>
      <p:sp>
        <p:nvSpPr>
          <p:cNvPr id="3" name="Footer Placeholder 2"/>
          <p:cNvSpPr>
            <a:spLocks noGrp="1"/>
          </p:cNvSpPr>
          <p:nvPr>
            <p:ph type="ftr" sz="quarter" idx="10"/>
          </p:nvPr>
        </p:nvSpPr>
        <p:spPr>
          <a:xfrm>
            <a:off x="304800" y="6248400"/>
            <a:ext cx="5791200" cy="533400"/>
          </a:xfrm>
        </p:spPr>
        <p:txBody>
          <a:bodyPr/>
          <a:lstStyle/>
          <a:p>
            <a:pPr algn="l">
              <a:defRPr/>
            </a:pPr>
            <a:r>
              <a:rPr lang="en-CA" dirty="0"/>
              <a:t>CVG 2132</a:t>
            </a:r>
          </a:p>
          <a:p>
            <a:pPr algn="l">
              <a:defRPr/>
            </a:pPr>
            <a:r>
              <a:rPr lang="en-CA" dirty="0"/>
              <a:t>C. Kinsley</a:t>
            </a:r>
          </a:p>
        </p:txBody>
      </p:sp>
      <p:sp>
        <p:nvSpPr>
          <p:cNvPr id="4" name="Content Placeholder 4"/>
          <p:cNvSpPr txBox="1">
            <a:spLocks/>
          </p:cNvSpPr>
          <p:nvPr/>
        </p:nvSpPr>
        <p:spPr>
          <a:xfrm>
            <a:off x="0" y="685800"/>
            <a:ext cx="9144000" cy="5181600"/>
          </a:xfrm>
          <a:prstGeom prst="rect">
            <a:avLst/>
          </a:prstGeom>
        </p:spPr>
        <p:txBody>
          <a:bodyPr/>
          <a:lstStyle/>
          <a:p>
            <a:pPr>
              <a:spcBef>
                <a:spcPct val="20000"/>
              </a:spcBef>
              <a:defRPr/>
            </a:pPr>
            <a:r>
              <a:rPr lang="en-CA" sz="2000" b="1" dirty="0">
                <a:latin typeface="Calibri" pitchFamily="34" charset="0"/>
              </a:rPr>
              <a:t>Zero Order Reactions:</a:t>
            </a:r>
          </a:p>
          <a:p>
            <a:pPr>
              <a:spcBef>
                <a:spcPct val="20000"/>
              </a:spcBef>
              <a:defRPr/>
            </a:pPr>
            <a:endParaRPr lang="en-CA" sz="800" b="1" dirty="0">
              <a:latin typeface="Calibri" pitchFamily="34" charset="0"/>
            </a:endParaRPr>
          </a:p>
          <a:p>
            <a:pPr marL="457200" lvl="0" indent="-457200">
              <a:spcBef>
                <a:spcPct val="20000"/>
              </a:spcBef>
              <a:buFont typeface="Arial" pitchFamily="34" charset="0"/>
              <a:buChar char="•"/>
              <a:defRPr/>
            </a:pPr>
            <a:r>
              <a:rPr lang="en-CA" sz="2000" dirty="0">
                <a:solidFill>
                  <a:srgbClr val="000000"/>
                </a:solidFill>
                <a:latin typeface="Calibri" pitchFamily="34" charset="0"/>
              </a:rPr>
              <a:t>Plots as a straight line with a slope of k on a C vs. t graph.</a:t>
            </a:r>
          </a:p>
          <a:p>
            <a:pPr>
              <a:spcBef>
                <a:spcPct val="20000"/>
              </a:spcBef>
              <a:defRPr/>
            </a:pPr>
            <a:endParaRPr lang="en-CA" sz="2000" b="1" dirty="0">
              <a:latin typeface="Calibri" pitchFamily="34" charset="0"/>
            </a:endParaRPr>
          </a:p>
          <a:p>
            <a:pPr>
              <a:spcBef>
                <a:spcPct val="20000"/>
              </a:spcBef>
              <a:defRPr/>
            </a:pPr>
            <a:endParaRPr lang="en-CA" sz="800" b="1" dirty="0">
              <a:latin typeface="Calibri" pitchFamily="34" charset="0"/>
            </a:endParaRPr>
          </a:p>
        </p:txBody>
      </p:sp>
      <p:pic>
        <p:nvPicPr>
          <p:cNvPr id="7" name="Picture 4"/>
          <p:cNvPicPr>
            <a:picLocks noChangeAspect="1" noChangeArrowheads="1"/>
          </p:cNvPicPr>
          <p:nvPr/>
        </p:nvPicPr>
        <p:blipFill>
          <a:blip r:embed="rId3" cstate="print"/>
          <a:srcRect/>
          <a:stretch>
            <a:fillRect/>
          </a:stretch>
        </p:blipFill>
        <p:spPr bwMode="auto">
          <a:xfrm>
            <a:off x="2209800" y="1828800"/>
            <a:ext cx="4587875" cy="4095750"/>
          </a:xfrm>
          <a:prstGeom prst="rect">
            <a:avLst/>
          </a:prstGeom>
          <a:noFill/>
        </p:spPr>
      </p:pic>
      <p:sp>
        <p:nvSpPr>
          <p:cNvPr id="6" name="TextBox 5">
            <a:extLst>
              <a:ext uri="{FF2B5EF4-FFF2-40B4-BE49-F238E27FC236}">
                <a16:creationId xmlns:a16="http://schemas.microsoft.com/office/drawing/2014/main" id="{4F24B9CB-0AB7-4A8E-90F5-8BBF5E29AEF7}"/>
              </a:ext>
            </a:extLst>
          </p:cNvPr>
          <p:cNvSpPr txBox="1"/>
          <p:nvPr/>
        </p:nvSpPr>
        <p:spPr>
          <a:xfrm>
            <a:off x="7944518" y="73967"/>
            <a:ext cx="856709" cy="338554"/>
          </a:xfrm>
          <a:prstGeom prst="rect">
            <a:avLst/>
          </a:prstGeom>
          <a:noFill/>
        </p:spPr>
        <p:txBody>
          <a:bodyPr wrap="none" rtlCol="0">
            <a:spAutoFit/>
          </a:bodyPr>
          <a:lstStyle/>
          <a:p>
            <a:r>
              <a:rPr lang="en-CA" sz="1600" dirty="0">
                <a:solidFill>
                  <a:schemeClr val="bg2"/>
                </a:solidFill>
              </a:rPr>
              <a:t>Slide 11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dirty="0">
                <a:latin typeface="Calibri" pitchFamily="34" charset="0"/>
              </a:rPr>
              <a:t>FIRST ORDER REACTIONS</a:t>
            </a:r>
          </a:p>
        </p:txBody>
      </p:sp>
      <p:sp>
        <p:nvSpPr>
          <p:cNvPr id="3" name="Footer Placeholder 2"/>
          <p:cNvSpPr>
            <a:spLocks noGrp="1"/>
          </p:cNvSpPr>
          <p:nvPr>
            <p:ph type="ftr" sz="quarter" idx="10"/>
          </p:nvPr>
        </p:nvSpPr>
        <p:spPr>
          <a:xfrm>
            <a:off x="304800" y="6248400"/>
            <a:ext cx="5791200" cy="533400"/>
          </a:xfrm>
        </p:spPr>
        <p:txBody>
          <a:bodyPr/>
          <a:lstStyle/>
          <a:p>
            <a:pPr algn="l">
              <a:defRPr/>
            </a:pPr>
            <a:r>
              <a:rPr lang="en-CA" dirty="0"/>
              <a:t>CVG 2132</a:t>
            </a:r>
          </a:p>
          <a:p>
            <a:pPr algn="l">
              <a:defRPr/>
            </a:pPr>
            <a:r>
              <a:rPr lang="en-CA" dirty="0"/>
              <a:t>C. Kinsley</a:t>
            </a:r>
          </a:p>
        </p:txBody>
      </p:sp>
      <p:sp>
        <p:nvSpPr>
          <p:cNvPr id="4" name="Content Placeholder 4"/>
          <p:cNvSpPr txBox="1">
            <a:spLocks/>
          </p:cNvSpPr>
          <p:nvPr/>
        </p:nvSpPr>
        <p:spPr>
          <a:xfrm>
            <a:off x="0" y="685800"/>
            <a:ext cx="9144000" cy="5181600"/>
          </a:xfrm>
          <a:prstGeom prst="rect">
            <a:avLst/>
          </a:prstGeom>
        </p:spPr>
        <p:txBody>
          <a:bodyPr/>
          <a:lstStyle/>
          <a:p>
            <a:pPr algn="l">
              <a:defRPr/>
            </a:pPr>
            <a:endParaRPr lang="en-CA" sz="800" dirty="0">
              <a:latin typeface="Calibri" pitchFamily="34" charset="0"/>
            </a:endParaRPr>
          </a:p>
          <a:p>
            <a:pPr>
              <a:spcBef>
                <a:spcPct val="20000"/>
              </a:spcBef>
              <a:defRPr/>
            </a:pPr>
            <a:r>
              <a:rPr lang="en-CA" sz="2000" b="1" dirty="0">
                <a:latin typeface="Calibri" pitchFamily="34" charset="0"/>
              </a:rPr>
              <a:t>First Order Reactions:</a:t>
            </a:r>
          </a:p>
          <a:p>
            <a:pPr>
              <a:spcBef>
                <a:spcPct val="20000"/>
              </a:spcBef>
              <a:defRPr/>
            </a:pPr>
            <a:endParaRPr lang="en-CA" sz="800" b="1" dirty="0">
              <a:latin typeface="Calibri" pitchFamily="34" charset="0"/>
            </a:endParaRPr>
          </a:p>
          <a:p>
            <a:pPr lvl="0" algn="ctr">
              <a:spcBef>
                <a:spcPct val="20000"/>
              </a:spcBef>
              <a:defRPr/>
            </a:pPr>
            <a:r>
              <a:rPr lang="en-CA" sz="2000" b="1" dirty="0">
                <a:latin typeface="Calibri" pitchFamily="34" charset="0"/>
              </a:rPr>
              <a:t>A</a:t>
            </a:r>
            <a:r>
              <a:rPr lang="en-CA" sz="2000" b="1" dirty="0">
                <a:latin typeface="Calibri" pitchFamily="34" charset="0"/>
                <a:sym typeface="Wingdings" pitchFamily="2" charset="2"/>
              </a:rPr>
              <a:t> B</a:t>
            </a:r>
          </a:p>
          <a:p>
            <a:pPr lvl="0" algn="ctr">
              <a:spcBef>
                <a:spcPct val="20000"/>
              </a:spcBef>
              <a:defRPr/>
            </a:pPr>
            <a:endParaRPr lang="en-CA" sz="800" dirty="0">
              <a:latin typeface="Calibri" pitchFamily="34" charset="0"/>
            </a:endParaRPr>
          </a:p>
          <a:p>
            <a:pPr marL="457200" indent="-457200">
              <a:spcBef>
                <a:spcPct val="20000"/>
              </a:spcBef>
              <a:buFont typeface="Arial" pitchFamily="34" charset="0"/>
              <a:buChar char="•"/>
              <a:defRPr/>
            </a:pPr>
            <a:r>
              <a:rPr lang="en-CA" sz="2000" dirty="0">
                <a:latin typeface="Calibri" pitchFamily="34" charset="0"/>
              </a:rPr>
              <a:t>A reaction that proceeds at a rate that is directly proportional to the concentration of the reactant.</a:t>
            </a:r>
          </a:p>
          <a:p>
            <a:pPr marL="457200" lvl="0" indent="-457200">
              <a:spcBef>
                <a:spcPct val="20000"/>
              </a:spcBef>
              <a:buFont typeface="Arial" pitchFamily="34" charset="0"/>
              <a:buChar char="•"/>
              <a:defRPr/>
            </a:pPr>
            <a:endParaRPr lang="en-CA" sz="800" dirty="0">
              <a:latin typeface="Calibri" pitchFamily="34" charset="0"/>
            </a:endParaRPr>
          </a:p>
          <a:p>
            <a:pPr marL="457200" lvl="0" indent="-457200">
              <a:spcBef>
                <a:spcPct val="20000"/>
              </a:spcBef>
              <a:buFont typeface="Arial" pitchFamily="34" charset="0"/>
              <a:buChar char="•"/>
              <a:defRPr/>
            </a:pPr>
            <a:r>
              <a:rPr lang="en-CA" sz="2000" dirty="0">
                <a:solidFill>
                  <a:srgbClr val="000000"/>
                </a:solidFill>
                <a:latin typeface="Calibri" pitchFamily="34" charset="0"/>
              </a:rPr>
              <a:t>Single reactant to single product irreversible reaction rate equation:</a:t>
            </a:r>
          </a:p>
          <a:p>
            <a:pPr marL="457200" indent="-457200" algn="ctr">
              <a:spcBef>
                <a:spcPct val="20000"/>
              </a:spcBef>
              <a:defRPr/>
            </a:pPr>
            <a:endParaRPr lang="en-US" sz="2000" dirty="0"/>
          </a:p>
          <a:p>
            <a:pPr marL="457200" indent="-457200" algn="ctr">
              <a:spcBef>
                <a:spcPct val="20000"/>
              </a:spcBef>
              <a:defRPr/>
            </a:pPr>
            <a:endParaRPr lang="en-US" sz="2000" dirty="0"/>
          </a:p>
          <a:p>
            <a:pPr marL="457200" indent="-457200" algn="ctr">
              <a:spcBef>
                <a:spcPct val="20000"/>
              </a:spcBef>
              <a:defRPr/>
            </a:pPr>
            <a:r>
              <a:rPr lang="en-US" sz="2000" dirty="0" err="1"/>
              <a:t>r</a:t>
            </a:r>
            <a:r>
              <a:rPr lang="en-US" sz="2000" baseline="-25000" dirty="0" err="1"/>
              <a:t>A</a:t>
            </a:r>
            <a:r>
              <a:rPr lang="en-US" sz="2000" dirty="0"/>
              <a:t>  = -          =  kC</a:t>
            </a:r>
            <a:r>
              <a:rPr lang="en-US" sz="2000" baseline="30000" dirty="0"/>
              <a:t>1</a:t>
            </a:r>
            <a:r>
              <a:rPr lang="en-US" sz="2000" dirty="0"/>
              <a:t> = </a:t>
            </a:r>
            <a:r>
              <a:rPr lang="en-US" sz="2000" dirty="0" err="1"/>
              <a:t>kC</a:t>
            </a:r>
            <a:endParaRPr lang="en-US" sz="2000" baseline="30000" dirty="0"/>
          </a:p>
          <a:p>
            <a:pPr marL="457200" lvl="0" indent="-457200">
              <a:spcBef>
                <a:spcPct val="20000"/>
              </a:spcBef>
              <a:defRPr/>
            </a:pPr>
            <a:endParaRPr lang="en-CA" sz="2000" dirty="0">
              <a:latin typeface="Calibri" pitchFamily="34" charset="0"/>
            </a:endParaRPr>
          </a:p>
          <a:p>
            <a:pPr marL="457200" indent="-457200">
              <a:spcBef>
                <a:spcPct val="20000"/>
              </a:spcBef>
              <a:buFont typeface="Arial" pitchFamily="34" charset="0"/>
              <a:buChar char="•"/>
              <a:defRPr/>
            </a:pPr>
            <a:endParaRPr lang="en-CA" sz="800" b="1" dirty="0">
              <a:solidFill>
                <a:srgbClr val="663300"/>
              </a:solidFill>
              <a:latin typeface="Calibri" pitchFamily="34" charset="0"/>
            </a:endParaRPr>
          </a:p>
        </p:txBody>
      </p:sp>
      <p:graphicFrame>
        <p:nvGraphicFramePr>
          <p:cNvPr id="379907" name="Object 3"/>
          <p:cNvGraphicFramePr>
            <a:graphicFrameLocks noChangeAspect="1"/>
          </p:cNvGraphicFramePr>
          <p:nvPr/>
        </p:nvGraphicFramePr>
        <p:xfrm>
          <a:off x="4104000" y="3647308"/>
          <a:ext cx="468000" cy="696092"/>
        </p:xfrm>
        <a:graphic>
          <a:graphicData uri="http://schemas.openxmlformats.org/presentationml/2006/ole">
            <mc:AlternateContent xmlns:mc="http://schemas.openxmlformats.org/markup-compatibility/2006">
              <mc:Choice xmlns:v="urn:schemas-microsoft-com:vml" Requires="v">
                <p:oleObj spid="_x0000_s384009" name="Equation" r:id="rId4" imgW="266469" imgH="393359" progId="Equation.3">
                  <p:embed/>
                </p:oleObj>
              </mc:Choice>
              <mc:Fallback>
                <p:oleObj name="Equation" r:id="rId4" imgW="266469" imgH="393359" progId="Equation.3">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04000" y="3647308"/>
                        <a:ext cx="468000" cy="69609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TextBox 5">
            <a:extLst>
              <a:ext uri="{FF2B5EF4-FFF2-40B4-BE49-F238E27FC236}">
                <a16:creationId xmlns:a16="http://schemas.microsoft.com/office/drawing/2014/main" id="{4F24B9CB-0AB7-4A8E-90F5-8BBF5E29AEF7}"/>
              </a:ext>
            </a:extLst>
          </p:cNvPr>
          <p:cNvSpPr txBox="1"/>
          <p:nvPr/>
        </p:nvSpPr>
        <p:spPr>
          <a:xfrm>
            <a:off x="7944518" y="73967"/>
            <a:ext cx="864339" cy="338554"/>
          </a:xfrm>
          <a:prstGeom prst="rect">
            <a:avLst/>
          </a:prstGeom>
          <a:noFill/>
        </p:spPr>
        <p:txBody>
          <a:bodyPr wrap="none" rtlCol="0">
            <a:spAutoFit/>
          </a:bodyPr>
          <a:lstStyle/>
          <a:p>
            <a:r>
              <a:rPr lang="en-CA" sz="1600" dirty="0">
                <a:solidFill>
                  <a:schemeClr val="bg2"/>
                </a:solidFill>
              </a:rPr>
              <a:t>Slide 12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10" end="10"/>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7990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dirty="0">
                <a:latin typeface="Calibri" pitchFamily="34" charset="0"/>
              </a:rPr>
              <a:t>FIRST ORDER REACTIONS</a:t>
            </a:r>
          </a:p>
        </p:txBody>
      </p:sp>
      <p:sp>
        <p:nvSpPr>
          <p:cNvPr id="3" name="Footer Placeholder 2"/>
          <p:cNvSpPr>
            <a:spLocks noGrp="1"/>
          </p:cNvSpPr>
          <p:nvPr>
            <p:ph type="ftr" sz="quarter" idx="10"/>
          </p:nvPr>
        </p:nvSpPr>
        <p:spPr>
          <a:xfrm>
            <a:off x="304800" y="6248400"/>
            <a:ext cx="5791200" cy="533400"/>
          </a:xfrm>
        </p:spPr>
        <p:txBody>
          <a:bodyPr/>
          <a:lstStyle/>
          <a:p>
            <a:pPr algn="l">
              <a:defRPr/>
            </a:pPr>
            <a:r>
              <a:rPr lang="en-CA" dirty="0"/>
              <a:t>CVG 2132</a:t>
            </a:r>
          </a:p>
          <a:p>
            <a:pPr algn="l">
              <a:defRPr/>
            </a:pPr>
            <a:r>
              <a:rPr lang="en-CA" dirty="0"/>
              <a:t>C. Kinsley</a:t>
            </a:r>
          </a:p>
        </p:txBody>
      </p:sp>
      <p:sp>
        <p:nvSpPr>
          <p:cNvPr id="4" name="Content Placeholder 4"/>
          <p:cNvSpPr txBox="1">
            <a:spLocks/>
          </p:cNvSpPr>
          <p:nvPr/>
        </p:nvSpPr>
        <p:spPr>
          <a:xfrm>
            <a:off x="0" y="685800"/>
            <a:ext cx="9144000" cy="5181600"/>
          </a:xfrm>
          <a:prstGeom prst="rect">
            <a:avLst/>
          </a:prstGeom>
        </p:spPr>
        <p:txBody>
          <a:bodyPr/>
          <a:lstStyle/>
          <a:p>
            <a:pPr algn="l">
              <a:defRPr/>
            </a:pPr>
            <a:endParaRPr lang="en-CA" sz="800" dirty="0">
              <a:latin typeface="Calibri" pitchFamily="34" charset="0"/>
            </a:endParaRPr>
          </a:p>
          <a:p>
            <a:pPr>
              <a:spcBef>
                <a:spcPct val="20000"/>
              </a:spcBef>
              <a:defRPr/>
            </a:pPr>
            <a:r>
              <a:rPr lang="en-CA" sz="2000" b="1" dirty="0">
                <a:latin typeface="Calibri" pitchFamily="34" charset="0"/>
              </a:rPr>
              <a:t>First Order Reactions:</a:t>
            </a:r>
          </a:p>
          <a:p>
            <a:pPr>
              <a:spcBef>
                <a:spcPct val="20000"/>
              </a:spcBef>
              <a:defRPr/>
            </a:pPr>
            <a:endParaRPr lang="en-CA" sz="800" b="1" dirty="0">
              <a:latin typeface="Calibri" pitchFamily="34" charset="0"/>
            </a:endParaRPr>
          </a:p>
          <a:p>
            <a:pPr marL="457200" lvl="0" indent="-457200">
              <a:spcBef>
                <a:spcPct val="20000"/>
              </a:spcBef>
              <a:buFont typeface="Arial" pitchFamily="34" charset="0"/>
              <a:buChar char="•"/>
              <a:defRPr/>
            </a:pPr>
            <a:r>
              <a:rPr lang="en-CA" sz="2000" dirty="0">
                <a:solidFill>
                  <a:srgbClr val="000000"/>
                </a:solidFill>
                <a:latin typeface="Calibri" pitchFamily="34" charset="0"/>
              </a:rPr>
              <a:t>k (first order reactions) has units of </a:t>
            </a:r>
            <a:r>
              <a:rPr lang="en-CA" sz="2000" b="1" dirty="0">
                <a:solidFill>
                  <a:srgbClr val="663300"/>
                </a:solidFill>
                <a:latin typeface="Calibri" pitchFamily="34" charset="0"/>
              </a:rPr>
              <a:t> [1/time] </a:t>
            </a:r>
          </a:p>
          <a:p>
            <a:pPr marL="457200" lvl="0" indent="-457200">
              <a:spcBef>
                <a:spcPct val="20000"/>
              </a:spcBef>
              <a:defRPr/>
            </a:pPr>
            <a:endParaRPr lang="en-CA" sz="800" b="1" dirty="0">
              <a:solidFill>
                <a:srgbClr val="663300"/>
              </a:solidFill>
              <a:latin typeface="Calibri" pitchFamily="34" charset="0"/>
            </a:endParaRPr>
          </a:p>
          <a:p>
            <a:pPr marL="457200" lvl="0" indent="-457200">
              <a:spcBef>
                <a:spcPct val="20000"/>
              </a:spcBef>
              <a:defRPr/>
            </a:pPr>
            <a:endParaRPr lang="en-CA" sz="800" b="1" dirty="0">
              <a:solidFill>
                <a:srgbClr val="663300"/>
              </a:solidFill>
              <a:latin typeface="Calibri" pitchFamily="34" charset="0"/>
            </a:endParaRPr>
          </a:p>
          <a:p>
            <a:pPr marL="457200" lvl="0" indent="-457200">
              <a:spcBef>
                <a:spcPct val="20000"/>
              </a:spcBef>
              <a:defRPr/>
            </a:pPr>
            <a:r>
              <a:rPr lang="en-CA" sz="2000" b="1" dirty="0">
                <a:solidFill>
                  <a:srgbClr val="663300"/>
                </a:solidFill>
                <a:latin typeface="Calibri" pitchFamily="34" charset="0"/>
              </a:rPr>
              <a:t>					         </a:t>
            </a:r>
            <a:r>
              <a:rPr lang="en-CA" sz="2000" dirty="0">
                <a:latin typeface="Calibri" pitchFamily="34" charset="0"/>
              </a:rPr>
              <a:t>= -</a:t>
            </a:r>
            <a:r>
              <a:rPr lang="en-CA" sz="2000" dirty="0" err="1">
                <a:latin typeface="Calibri" pitchFamily="34" charset="0"/>
              </a:rPr>
              <a:t>kC</a:t>
            </a:r>
            <a:endParaRPr lang="en-CA" sz="2000" dirty="0">
              <a:latin typeface="Calibri" pitchFamily="34" charset="0"/>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endParaRPr>
          </a:p>
          <a:p>
            <a:pPr marL="457200" indent="-457200">
              <a:spcBef>
                <a:spcPct val="20000"/>
              </a:spcBef>
              <a:buFont typeface="Arial" pitchFamily="34" charset="0"/>
              <a:buChar char="•"/>
              <a:defRPr/>
            </a:pPr>
            <a:endParaRPr lang="en-CA" sz="2000" dirty="0">
              <a:solidFill>
                <a:srgbClr val="000000"/>
              </a:solidFill>
              <a:latin typeface="Calibri" pitchFamily="34" charset="0"/>
            </a:endParaRPr>
          </a:p>
          <a:p>
            <a:pPr marL="457200" lvl="0" indent="-457200" algn="ctr">
              <a:spcBef>
                <a:spcPct val="20000"/>
              </a:spcBef>
              <a:defRPr/>
            </a:pPr>
            <a:endParaRPr lang="en-CA" sz="2000" dirty="0">
              <a:solidFill>
                <a:srgbClr val="000000"/>
              </a:solidFill>
              <a:latin typeface="Calibri" pitchFamily="34" charset="0"/>
            </a:endParaRPr>
          </a:p>
          <a:p>
            <a:pPr marL="457200" lvl="0" indent="-457200" algn="ctr">
              <a:spcBef>
                <a:spcPct val="20000"/>
              </a:spcBef>
              <a:defRPr/>
            </a:pPr>
            <a:endParaRPr lang="en-CA" sz="2000" dirty="0">
              <a:solidFill>
                <a:srgbClr val="000000"/>
              </a:solidFill>
              <a:latin typeface="Calibri" pitchFamily="34" charset="0"/>
            </a:endParaRPr>
          </a:p>
          <a:p>
            <a:pPr marL="457200" lvl="0" indent="-457200" algn="ctr">
              <a:spcBef>
                <a:spcPct val="20000"/>
              </a:spcBef>
              <a:defRPr/>
            </a:pPr>
            <a:endParaRPr lang="en-CA" sz="2000" dirty="0">
              <a:solidFill>
                <a:srgbClr val="000000"/>
              </a:solidFill>
              <a:latin typeface="Calibri" pitchFamily="34" charset="0"/>
            </a:endParaRPr>
          </a:p>
          <a:p>
            <a:pPr marL="457200" lvl="0" indent="-457200" algn="ctr">
              <a:spcBef>
                <a:spcPct val="20000"/>
              </a:spcBef>
              <a:defRPr/>
            </a:pPr>
            <a:endParaRPr lang="en-CA" sz="2000" dirty="0">
              <a:solidFill>
                <a:srgbClr val="000000"/>
              </a:solidFill>
              <a:latin typeface="Calibri" pitchFamily="34" charset="0"/>
            </a:endParaRPr>
          </a:p>
          <a:p>
            <a:pPr marL="457200" lvl="0" indent="-457200" algn="ctr">
              <a:spcBef>
                <a:spcPct val="20000"/>
              </a:spcBef>
              <a:defRPr/>
            </a:pPr>
            <a:endParaRPr lang="en-CA" sz="2000" dirty="0">
              <a:solidFill>
                <a:srgbClr val="000000"/>
              </a:solidFill>
              <a:latin typeface="Calibri" pitchFamily="34" charset="0"/>
            </a:endParaRPr>
          </a:p>
          <a:p>
            <a:pPr marL="457200" lvl="0" indent="-457200" algn="ctr">
              <a:spcBef>
                <a:spcPct val="20000"/>
              </a:spcBef>
              <a:defRPr/>
            </a:pPr>
            <a:endParaRPr lang="en-CA" sz="2000" dirty="0">
              <a:solidFill>
                <a:srgbClr val="000000"/>
              </a:solidFill>
              <a:latin typeface="Calibri" pitchFamily="34" charset="0"/>
            </a:endParaRPr>
          </a:p>
          <a:p>
            <a:pPr marL="0" lvl="1" algn="ctr">
              <a:spcBef>
                <a:spcPct val="20000"/>
              </a:spcBef>
              <a:defRPr/>
            </a:pPr>
            <a:r>
              <a:rPr lang="en-CA" sz="2000" b="1" dirty="0">
                <a:solidFill>
                  <a:srgbClr val="663300"/>
                </a:solidFill>
                <a:latin typeface="Calibri" pitchFamily="34" charset="0"/>
              </a:rPr>
              <a:t> </a:t>
            </a:r>
            <a:endParaRPr lang="en-CA" sz="2000" b="1" baseline="30000" dirty="0">
              <a:solidFill>
                <a:srgbClr val="663300"/>
              </a:solidFill>
              <a:latin typeface="Calibri" pitchFamily="34" charset="0"/>
            </a:endParaRPr>
          </a:p>
          <a:p>
            <a:pPr marL="0" lvl="1" algn="ctr">
              <a:spcBef>
                <a:spcPct val="20000"/>
              </a:spcBef>
              <a:defRPr/>
            </a:pPr>
            <a:endParaRPr lang="en-CA" sz="2000" dirty="0">
              <a:solidFill>
                <a:srgbClr val="000000"/>
              </a:solidFill>
              <a:latin typeface="Calibri" pitchFamily="34" charset="0"/>
            </a:endParaRPr>
          </a:p>
        </p:txBody>
      </p:sp>
      <p:graphicFrame>
        <p:nvGraphicFramePr>
          <p:cNvPr id="386052" name="Object 4"/>
          <p:cNvGraphicFramePr>
            <a:graphicFrameLocks noChangeAspect="1"/>
          </p:cNvGraphicFramePr>
          <p:nvPr/>
        </p:nvGraphicFramePr>
        <p:xfrm>
          <a:off x="3657600" y="2819400"/>
          <a:ext cx="1559614" cy="612000"/>
        </p:xfrm>
        <a:graphic>
          <a:graphicData uri="http://schemas.openxmlformats.org/presentationml/2006/ole">
            <mc:AlternateContent xmlns:mc="http://schemas.openxmlformats.org/markup-compatibility/2006">
              <mc:Choice xmlns:v="urn:schemas-microsoft-com:vml" Requires="v">
                <p:oleObj spid="_x0000_s386080" name="Equation" r:id="rId4" imgW="1002960" imgH="393480" progId="Equation.3">
                  <p:embed/>
                </p:oleObj>
              </mc:Choice>
              <mc:Fallback>
                <p:oleObj name="Equation" r:id="rId4" imgW="1002960" imgH="393480" progId="Equation.3">
                  <p:embed/>
                  <p:pic>
                    <p:nvPicPr>
                      <p:cNvPr id="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57600" y="2819400"/>
                        <a:ext cx="1559614" cy="612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86053" name="Object 5"/>
          <p:cNvGraphicFramePr>
            <a:graphicFrameLocks noChangeAspect="1"/>
          </p:cNvGraphicFramePr>
          <p:nvPr/>
        </p:nvGraphicFramePr>
        <p:xfrm>
          <a:off x="3886200" y="4457400"/>
          <a:ext cx="1124478" cy="648000"/>
        </p:xfrm>
        <a:graphic>
          <a:graphicData uri="http://schemas.openxmlformats.org/presentationml/2006/ole">
            <mc:AlternateContent xmlns:mc="http://schemas.openxmlformats.org/markup-compatibility/2006">
              <mc:Choice xmlns:v="urn:schemas-microsoft-com:vml" Requires="v">
                <p:oleObj spid="_x0000_s386081" name="Equation" r:id="rId6" imgW="736560" imgH="431640" progId="Equation.3">
                  <p:embed/>
                </p:oleObj>
              </mc:Choice>
              <mc:Fallback>
                <p:oleObj name="Equation" r:id="rId6" imgW="736560" imgH="431640" progId="Equation.3">
                  <p:embed/>
                  <p:pic>
                    <p:nvPicPr>
                      <p:cNvPr id="0"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86200" y="4457400"/>
                        <a:ext cx="1124478" cy="648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86054" name="Object 6"/>
          <p:cNvGraphicFramePr>
            <a:graphicFrameLocks noChangeAspect="1"/>
          </p:cNvGraphicFramePr>
          <p:nvPr/>
        </p:nvGraphicFramePr>
        <p:xfrm>
          <a:off x="3733800" y="3651250"/>
          <a:ext cx="1395412" cy="539750"/>
        </p:xfrm>
        <a:graphic>
          <a:graphicData uri="http://schemas.openxmlformats.org/presentationml/2006/ole">
            <mc:AlternateContent xmlns:mc="http://schemas.openxmlformats.org/markup-compatibility/2006">
              <mc:Choice xmlns:v="urn:schemas-microsoft-com:vml" Requires="v">
                <p:oleObj spid="_x0000_s386082" name="Equation" r:id="rId8" imgW="787320" imgH="304560" progId="Equation.3">
                  <p:embed/>
                </p:oleObj>
              </mc:Choice>
              <mc:Fallback>
                <p:oleObj name="Equation" r:id="rId8" imgW="787320" imgH="304560" progId="Equation.3">
                  <p:embed/>
                  <p:pic>
                    <p:nvPicPr>
                      <p:cNvPr id="0" name="Picture 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733800" y="3651250"/>
                        <a:ext cx="1395412" cy="539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86055" name="Object 7"/>
          <p:cNvGraphicFramePr>
            <a:graphicFrameLocks noChangeAspect="1"/>
          </p:cNvGraphicFramePr>
          <p:nvPr/>
        </p:nvGraphicFramePr>
        <p:xfrm>
          <a:off x="3733800" y="1905000"/>
          <a:ext cx="468313" cy="695325"/>
        </p:xfrm>
        <a:graphic>
          <a:graphicData uri="http://schemas.openxmlformats.org/presentationml/2006/ole">
            <mc:AlternateContent xmlns:mc="http://schemas.openxmlformats.org/markup-compatibility/2006">
              <mc:Choice xmlns:v="urn:schemas-microsoft-com:vml" Requires="v">
                <p:oleObj spid="_x0000_s386083" name="Equation" r:id="rId10" imgW="266469" imgH="393359" progId="Equation.3">
                  <p:embed/>
                </p:oleObj>
              </mc:Choice>
              <mc:Fallback>
                <p:oleObj name="Equation" r:id="rId10" imgW="266469" imgH="393359" progId="Equation.3">
                  <p:embed/>
                  <p:pic>
                    <p:nvPicPr>
                      <p:cNvPr id="0" name="Picture 7"/>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733800" y="1905000"/>
                        <a:ext cx="468313" cy="6953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TextBox 8">
            <a:extLst>
              <a:ext uri="{FF2B5EF4-FFF2-40B4-BE49-F238E27FC236}">
                <a16:creationId xmlns:a16="http://schemas.microsoft.com/office/drawing/2014/main" id="{4F24B9CB-0AB7-4A8E-90F5-8BBF5E29AEF7}"/>
              </a:ext>
            </a:extLst>
          </p:cNvPr>
          <p:cNvSpPr txBox="1"/>
          <p:nvPr/>
        </p:nvSpPr>
        <p:spPr>
          <a:xfrm>
            <a:off x="7944518" y="73967"/>
            <a:ext cx="864339" cy="338554"/>
          </a:xfrm>
          <a:prstGeom prst="rect">
            <a:avLst/>
          </a:prstGeom>
          <a:noFill/>
        </p:spPr>
        <p:txBody>
          <a:bodyPr wrap="none" rtlCol="0">
            <a:spAutoFit/>
          </a:bodyPr>
          <a:lstStyle/>
          <a:p>
            <a:r>
              <a:rPr lang="en-CA" sz="1600" dirty="0">
                <a:solidFill>
                  <a:schemeClr val="bg2"/>
                </a:solidFill>
              </a:rPr>
              <a:t>Slide 13</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8605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86052"/>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8605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86053"/>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4">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dirty="0">
                <a:latin typeface="Calibri" pitchFamily="34" charset="0"/>
              </a:rPr>
              <a:t>FIRST ORDER REACTIONS</a:t>
            </a:r>
          </a:p>
        </p:txBody>
      </p:sp>
      <p:sp>
        <p:nvSpPr>
          <p:cNvPr id="3" name="Footer Placeholder 2"/>
          <p:cNvSpPr>
            <a:spLocks noGrp="1"/>
          </p:cNvSpPr>
          <p:nvPr>
            <p:ph type="ftr" sz="quarter" idx="10"/>
          </p:nvPr>
        </p:nvSpPr>
        <p:spPr>
          <a:xfrm>
            <a:off x="304800" y="6248400"/>
            <a:ext cx="5791200" cy="533400"/>
          </a:xfrm>
        </p:spPr>
        <p:txBody>
          <a:bodyPr/>
          <a:lstStyle/>
          <a:p>
            <a:pPr algn="l">
              <a:defRPr/>
            </a:pPr>
            <a:r>
              <a:rPr lang="en-CA" dirty="0"/>
              <a:t>CVG 2132</a:t>
            </a:r>
          </a:p>
          <a:p>
            <a:pPr algn="l">
              <a:defRPr/>
            </a:pPr>
            <a:r>
              <a:rPr lang="en-CA" dirty="0"/>
              <a:t>C. Kinsley</a:t>
            </a:r>
          </a:p>
        </p:txBody>
      </p:sp>
      <p:sp>
        <p:nvSpPr>
          <p:cNvPr id="4" name="Content Placeholder 4"/>
          <p:cNvSpPr txBox="1">
            <a:spLocks/>
          </p:cNvSpPr>
          <p:nvPr/>
        </p:nvSpPr>
        <p:spPr>
          <a:xfrm>
            <a:off x="0" y="685800"/>
            <a:ext cx="9144000" cy="5181600"/>
          </a:xfrm>
          <a:prstGeom prst="rect">
            <a:avLst/>
          </a:prstGeom>
        </p:spPr>
        <p:txBody>
          <a:bodyPr/>
          <a:lstStyle/>
          <a:p>
            <a:pPr>
              <a:spcBef>
                <a:spcPct val="20000"/>
              </a:spcBef>
              <a:defRPr/>
            </a:pPr>
            <a:r>
              <a:rPr lang="en-CA" sz="2000" b="1" dirty="0">
                <a:latin typeface="Calibri" pitchFamily="34" charset="0"/>
              </a:rPr>
              <a:t>First Order Reactions:</a:t>
            </a:r>
          </a:p>
          <a:p>
            <a:pPr>
              <a:spcBef>
                <a:spcPct val="20000"/>
              </a:spcBef>
              <a:defRPr/>
            </a:pPr>
            <a:endParaRPr lang="en-CA" sz="800" b="1" dirty="0">
              <a:latin typeface="Calibri" pitchFamily="34" charset="0"/>
            </a:endParaRPr>
          </a:p>
          <a:p>
            <a:pPr marL="457200" lvl="0" indent="-457200">
              <a:spcBef>
                <a:spcPct val="20000"/>
              </a:spcBef>
              <a:buFont typeface="Arial" pitchFamily="34" charset="0"/>
              <a:buChar char="•"/>
              <a:defRPr/>
            </a:pPr>
            <a:r>
              <a:rPr lang="en-CA" sz="2000" dirty="0">
                <a:solidFill>
                  <a:srgbClr val="000000"/>
                </a:solidFill>
                <a:latin typeface="Calibri" pitchFamily="34" charset="0"/>
              </a:rPr>
              <a:t>Plots as a straight line with a slope of k on a ln C vs. t graph.</a:t>
            </a:r>
          </a:p>
          <a:p>
            <a:pPr>
              <a:spcBef>
                <a:spcPct val="20000"/>
              </a:spcBef>
              <a:defRPr/>
            </a:pPr>
            <a:endParaRPr lang="en-CA" sz="2000" b="1" dirty="0">
              <a:latin typeface="Calibri" pitchFamily="34" charset="0"/>
            </a:endParaRPr>
          </a:p>
          <a:p>
            <a:pPr>
              <a:spcBef>
                <a:spcPct val="20000"/>
              </a:spcBef>
              <a:defRPr/>
            </a:pPr>
            <a:endParaRPr lang="en-CA" sz="800" b="1" dirty="0">
              <a:latin typeface="Calibri" pitchFamily="34" charset="0"/>
            </a:endParaRPr>
          </a:p>
        </p:txBody>
      </p:sp>
      <p:pic>
        <p:nvPicPr>
          <p:cNvPr id="6" name="Picture 14"/>
          <p:cNvPicPr>
            <a:picLocks noChangeAspect="1" noChangeArrowheads="1"/>
          </p:cNvPicPr>
          <p:nvPr/>
        </p:nvPicPr>
        <p:blipFill>
          <a:blip r:embed="rId3" cstate="print"/>
          <a:srcRect/>
          <a:stretch>
            <a:fillRect/>
          </a:stretch>
        </p:blipFill>
        <p:spPr bwMode="auto">
          <a:xfrm>
            <a:off x="2051050" y="1825625"/>
            <a:ext cx="4176713" cy="4117975"/>
          </a:xfrm>
          <a:prstGeom prst="rect">
            <a:avLst/>
          </a:prstGeom>
          <a:noFill/>
          <a:ln w="9525">
            <a:noFill/>
            <a:miter lim="800000"/>
            <a:headEnd/>
            <a:tailEnd/>
          </a:ln>
          <a:effectLst/>
        </p:spPr>
      </p:pic>
      <p:sp>
        <p:nvSpPr>
          <p:cNvPr id="7" name="TextBox 6">
            <a:extLst>
              <a:ext uri="{FF2B5EF4-FFF2-40B4-BE49-F238E27FC236}">
                <a16:creationId xmlns:a16="http://schemas.microsoft.com/office/drawing/2014/main" id="{4F24B9CB-0AB7-4A8E-90F5-8BBF5E29AEF7}"/>
              </a:ext>
            </a:extLst>
          </p:cNvPr>
          <p:cNvSpPr txBox="1"/>
          <p:nvPr/>
        </p:nvSpPr>
        <p:spPr>
          <a:xfrm>
            <a:off x="7944518" y="73967"/>
            <a:ext cx="864339" cy="338554"/>
          </a:xfrm>
          <a:prstGeom prst="rect">
            <a:avLst/>
          </a:prstGeom>
          <a:noFill/>
        </p:spPr>
        <p:txBody>
          <a:bodyPr wrap="none" rtlCol="0">
            <a:spAutoFit/>
          </a:bodyPr>
          <a:lstStyle/>
          <a:p>
            <a:r>
              <a:rPr lang="en-CA" sz="1600" dirty="0">
                <a:solidFill>
                  <a:schemeClr val="bg2"/>
                </a:solidFill>
              </a:rPr>
              <a:t>Slide 14</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dirty="0">
                <a:latin typeface="Calibri" pitchFamily="34" charset="0"/>
              </a:rPr>
              <a:t>n-ORDER REACTIONS</a:t>
            </a:r>
          </a:p>
        </p:txBody>
      </p:sp>
      <p:sp>
        <p:nvSpPr>
          <p:cNvPr id="3" name="Footer Placeholder 2"/>
          <p:cNvSpPr>
            <a:spLocks noGrp="1"/>
          </p:cNvSpPr>
          <p:nvPr>
            <p:ph type="ftr" sz="quarter" idx="10"/>
          </p:nvPr>
        </p:nvSpPr>
        <p:spPr>
          <a:xfrm>
            <a:off x="304800" y="6248400"/>
            <a:ext cx="5791200" cy="533400"/>
          </a:xfrm>
        </p:spPr>
        <p:txBody>
          <a:bodyPr/>
          <a:lstStyle/>
          <a:p>
            <a:pPr algn="l">
              <a:defRPr/>
            </a:pPr>
            <a:r>
              <a:rPr lang="en-CA" dirty="0"/>
              <a:t>CVG 2132</a:t>
            </a:r>
          </a:p>
          <a:p>
            <a:pPr algn="l">
              <a:defRPr/>
            </a:pPr>
            <a:r>
              <a:rPr lang="en-CA" dirty="0"/>
              <a:t>C. Kinsley</a:t>
            </a:r>
          </a:p>
        </p:txBody>
      </p:sp>
      <p:sp>
        <p:nvSpPr>
          <p:cNvPr id="4" name="Content Placeholder 4"/>
          <p:cNvSpPr txBox="1">
            <a:spLocks/>
          </p:cNvSpPr>
          <p:nvPr/>
        </p:nvSpPr>
        <p:spPr>
          <a:xfrm>
            <a:off x="0" y="685800"/>
            <a:ext cx="9144000" cy="5181600"/>
          </a:xfrm>
          <a:prstGeom prst="rect">
            <a:avLst/>
          </a:prstGeom>
        </p:spPr>
        <p:txBody>
          <a:bodyPr/>
          <a:lstStyle/>
          <a:p>
            <a:pPr algn="l">
              <a:defRPr/>
            </a:pPr>
            <a:endParaRPr lang="en-CA" sz="800" dirty="0">
              <a:latin typeface="Calibri" pitchFamily="34" charset="0"/>
            </a:endParaRPr>
          </a:p>
          <a:p>
            <a:pPr>
              <a:spcBef>
                <a:spcPct val="20000"/>
              </a:spcBef>
              <a:defRPr/>
            </a:pPr>
            <a:r>
              <a:rPr lang="en-CA" sz="2000" b="1" dirty="0">
                <a:latin typeface="Calibri" pitchFamily="34" charset="0"/>
              </a:rPr>
              <a:t>n-Order Reactions:</a:t>
            </a:r>
          </a:p>
          <a:p>
            <a:pPr>
              <a:spcBef>
                <a:spcPct val="20000"/>
              </a:spcBef>
              <a:defRPr/>
            </a:pPr>
            <a:endParaRPr lang="en-CA" sz="800" b="1" dirty="0">
              <a:latin typeface="Calibri" pitchFamily="34" charset="0"/>
            </a:endParaRPr>
          </a:p>
          <a:p>
            <a:pPr lvl="0" algn="ctr">
              <a:spcBef>
                <a:spcPct val="20000"/>
              </a:spcBef>
              <a:defRPr/>
            </a:pPr>
            <a:r>
              <a:rPr lang="en-CA" sz="2000" b="1" dirty="0">
                <a:latin typeface="Calibri" pitchFamily="34" charset="0"/>
              </a:rPr>
              <a:t>A</a:t>
            </a:r>
            <a:r>
              <a:rPr lang="en-CA" sz="2000" b="1" dirty="0">
                <a:latin typeface="Calibri" pitchFamily="34" charset="0"/>
                <a:sym typeface="Wingdings" pitchFamily="2" charset="2"/>
              </a:rPr>
              <a:t> B</a:t>
            </a:r>
          </a:p>
          <a:p>
            <a:pPr lvl="0" algn="ctr">
              <a:spcBef>
                <a:spcPct val="20000"/>
              </a:spcBef>
              <a:defRPr/>
            </a:pPr>
            <a:endParaRPr lang="en-CA" sz="800" dirty="0">
              <a:latin typeface="Calibri" pitchFamily="34" charset="0"/>
            </a:endParaRPr>
          </a:p>
          <a:p>
            <a:pPr marL="457200" indent="-457200">
              <a:spcBef>
                <a:spcPct val="20000"/>
              </a:spcBef>
              <a:buFont typeface="Arial" pitchFamily="34" charset="0"/>
              <a:buChar char="•"/>
              <a:defRPr/>
            </a:pPr>
            <a:r>
              <a:rPr lang="en-CA" sz="2000" dirty="0">
                <a:latin typeface="Calibri" pitchFamily="34" charset="0"/>
              </a:rPr>
              <a:t>A reaction that proceeds at a rate that is proportional to the n</a:t>
            </a:r>
            <a:r>
              <a:rPr lang="en-CA" sz="2000" baseline="30000" dirty="0">
                <a:latin typeface="Calibri" pitchFamily="34" charset="0"/>
              </a:rPr>
              <a:t>th</a:t>
            </a:r>
            <a:r>
              <a:rPr lang="en-CA" sz="2000" dirty="0">
                <a:latin typeface="Calibri" pitchFamily="34" charset="0"/>
              </a:rPr>
              <a:t> power of the concentration of the reactant.</a:t>
            </a:r>
          </a:p>
          <a:p>
            <a:pPr marL="457200" lvl="0" indent="-457200">
              <a:spcBef>
                <a:spcPct val="20000"/>
              </a:spcBef>
              <a:buFont typeface="Arial" pitchFamily="34" charset="0"/>
              <a:buChar char="•"/>
              <a:defRPr/>
            </a:pPr>
            <a:endParaRPr lang="en-CA" sz="800" dirty="0">
              <a:latin typeface="Calibri" pitchFamily="34" charset="0"/>
            </a:endParaRPr>
          </a:p>
          <a:p>
            <a:pPr marL="457200" lvl="0" indent="-457200">
              <a:spcBef>
                <a:spcPct val="20000"/>
              </a:spcBef>
              <a:buFont typeface="Arial" pitchFamily="34" charset="0"/>
              <a:buChar char="•"/>
              <a:defRPr/>
            </a:pPr>
            <a:r>
              <a:rPr lang="en-CA" sz="2000" dirty="0">
                <a:solidFill>
                  <a:srgbClr val="000000"/>
                </a:solidFill>
                <a:latin typeface="Calibri" pitchFamily="34" charset="0"/>
              </a:rPr>
              <a:t>Single reactant to single product irreversible reaction rate equation:</a:t>
            </a:r>
          </a:p>
          <a:p>
            <a:pPr marL="457200" indent="-457200" algn="ctr">
              <a:spcBef>
                <a:spcPct val="20000"/>
              </a:spcBef>
              <a:defRPr/>
            </a:pPr>
            <a:endParaRPr lang="en-US" sz="2000" dirty="0"/>
          </a:p>
          <a:p>
            <a:pPr marL="457200" indent="-457200" algn="ctr">
              <a:spcBef>
                <a:spcPct val="20000"/>
              </a:spcBef>
              <a:defRPr/>
            </a:pPr>
            <a:endParaRPr lang="en-US" sz="2000" dirty="0"/>
          </a:p>
          <a:p>
            <a:pPr marL="457200" indent="-457200" algn="ctr">
              <a:spcBef>
                <a:spcPct val="20000"/>
              </a:spcBef>
              <a:defRPr/>
            </a:pPr>
            <a:r>
              <a:rPr lang="en-US" sz="2000" dirty="0" err="1"/>
              <a:t>r</a:t>
            </a:r>
            <a:r>
              <a:rPr lang="en-US" sz="2000" baseline="-25000" dirty="0" err="1"/>
              <a:t>A</a:t>
            </a:r>
            <a:r>
              <a:rPr lang="en-US" sz="2000" dirty="0"/>
              <a:t>  = -          =  </a:t>
            </a:r>
            <a:r>
              <a:rPr lang="en-US" sz="2000" dirty="0" err="1"/>
              <a:t>kC</a:t>
            </a:r>
            <a:r>
              <a:rPr lang="en-US" sz="2000" baseline="30000" dirty="0" err="1"/>
              <a:t>n</a:t>
            </a:r>
            <a:endParaRPr lang="en-US" sz="2000" baseline="30000" dirty="0"/>
          </a:p>
          <a:p>
            <a:pPr marL="457200" lvl="0" indent="-457200">
              <a:spcBef>
                <a:spcPct val="20000"/>
              </a:spcBef>
              <a:defRPr/>
            </a:pPr>
            <a:endParaRPr lang="en-CA" sz="2000" dirty="0">
              <a:latin typeface="Calibri" pitchFamily="34" charset="0"/>
            </a:endParaRPr>
          </a:p>
          <a:p>
            <a:pPr marL="457200" indent="-457200">
              <a:spcBef>
                <a:spcPct val="20000"/>
              </a:spcBef>
              <a:buFont typeface="Arial" pitchFamily="34" charset="0"/>
              <a:buChar char="•"/>
              <a:defRPr/>
            </a:pPr>
            <a:endParaRPr lang="en-CA" sz="800" b="1" dirty="0">
              <a:solidFill>
                <a:srgbClr val="663300"/>
              </a:solidFill>
              <a:latin typeface="Calibri" pitchFamily="34" charset="0"/>
            </a:endParaRPr>
          </a:p>
        </p:txBody>
      </p:sp>
      <p:graphicFrame>
        <p:nvGraphicFramePr>
          <p:cNvPr id="379907" name="Object 3"/>
          <p:cNvGraphicFramePr>
            <a:graphicFrameLocks noChangeAspect="1"/>
          </p:cNvGraphicFramePr>
          <p:nvPr/>
        </p:nvGraphicFramePr>
        <p:xfrm>
          <a:off x="4343400" y="3647308"/>
          <a:ext cx="468000" cy="696092"/>
        </p:xfrm>
        <a:graphic>
          <a:graphicData uri="http://schemas.openxmlformats.org/presentationml/2006/ole">
            <mc:AlternateContent xmlns:mc="http://schemas.openxmlformats.org/markup-compatibility/2006">
              <mc:Choice xmlns:v="urn:schemas-microsoft-com:vml" Requires="v">
                <p:oleObj spid="_x0000_s387081" name="Equation" r:id="rId4" imgW="266469" imgH="393359" progId="Equation.3">
                  <p:embed/>
                </p:oleObj>
              </mc:Choice>
              <mc:Fallback>
                <p:oleObj name="Equation" r:id="rId4" imgW="266469" imgH="393359" progId="Equation.3">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43400" y="3647308"/>
                        <a:ext cx="468000" cy="69609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TextBox 5">
            <a:extLst>
              <a:ext uri="{FF2B5EF4-FFF2-40B4-BE49-F238E27FC236}">
                <a16:creationId xmlns:a16="http://schemas.microsoft.com/office/drawing/2014/main" id="{4F24B9CB-0AB7-4A8E-90F5-8BBF5E29AEF7}"/>
              </a:ext>
            </a:extLst>
          </p:cNvPr>
          <p:cNvSpPr txBox="1"/>
          <p:nvPr/>
        </p:nvSpPr>
        <p:spPr>
          <a:xfrm>
            <a:off x="7944518" y="73967"/>
            <a:ext cx="864339" cy="338554"/>
          </a:xfrm>
          <a:prstGeom prst="rect">
            <a:avLst/>
          </a:prstGeom>
          <a:noFill/>
        </p:spPr>
        <p:txBody>
          <a:bodyPr wrap="none" rtlCol="0">
            <a:spAutoFit/>
          </a:bodyPr>
          <a:lstStyle/>
          <a:p>
            <a:r>
              <a:rPr lang="en-CA" sz="1600" dirty="0">
                <a:solidFill>
                  <a:schemeClr val="bg2"/>
                </a:solidFill>
              </a:rPr>
              <a:t>Slide 15</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10" end="10"/>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7990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dirty="0">
                <a:latin typeface="Calibri" pitchFamily="34" charset="0"/>
              </a:rPr>
              <a:t>n-ORDER REACTIONS</a:t>
            </a:r>
          </a:p>
        </p:txBody>
      </p:sp>
      <p:sp>
        <p:nvSpPr>
          <p:cNvPr id="3" name="Footer Placeholder 2"/>
          <p:cNvSpPr>
            <a:spLocks noGrp="1"/>
          </p:cNvSpPr>
          <p:nvPr>
            <p:ph type="ftr" sz="quarter" idx="10"/>
          </p:nvPr>
        </p:nvSpPr>
        <p:spPr>
          <a:xfrm>
            <a:off x="304800" y="6248400"/>
            <a:ext cx="5791200" cy="533400"/>
          </a:xfrm>
        </p:spPr>
        <p:txBody>
          <a:bodyPr/>
          <a:lstStyle/>
          <a:p>
            <a:pPr algn="l">
              <a:defRPr/>
            </a:pPr>
            <a:r>
              <a:rPr lang="en-CA" dirty="0"/>
              <a:t>CVG 2132</a:t>
            </a:r>
          </a:p>
          <a:p>
            <a:pPr algn="l">
              <a:defRPr/>
            </a:pPr>
            <a:r>
              <a:rPr lang="en-CA" dirty="0"/>
              <a:t>C. Kinsley</a:t>
            </a:r>
          </a:p>
        </p:txBody>
      </p:sp>
      <p:sp>
        <p:nvSpPr>
          <p:cNvPr id="4" name="Content Placeholder 4"/>
          <p:cNvSpPr txBox="1">
            <a:spLocks/>
          </p:cNvSpPr>
          <p:nvPr/>
        </p:nvSpPr>
        <p:spPr>
          <a:xfrm>
            <a:off x="0" y="685800"/>
            <a:ext cx="9144000" cy="5181600"/>
          </a:xfrm>
          <a:prstGeom prst="rect">
            <a:avLst/>
          </a:prstGeom>
        </p:spPr>
        <p:txBody>
          <a:bodyPr/>
          <a:lstStyle/>
          <a:p>
            <a:pPr algn="l">
              <a:defRPr/>
            </a:pPr>
            <a:endParaRPr lang="en-CA" sz="800" dirty="0">
              <a:latin typeface="Calibri" pitchFamily="34" charset="0"/>
            </a:endParaRPr>
          </a:p>
          <a:p>
            <a:pPr>
              <a:spcBef>
                <a:spcPct val="20000"/>
              </a:spcBef>
              <a:defRPr/>
            </a:pPr>
            <a:r>
              <a:rPr lang="en-CA" sz="2000" b="1" dirty="0">
                <a:latin typeface="Calibri" pitchFamily="34" charset="0"/>
              </a:rPr>
              <a:t>n-Order Reactions:</a:t>
            </a:r>
          </a:p>
          <a:p>
            <a:pPr>
              <a:spcBef>
                <a:spcPct val="20000"/>
              </a:spcBef>
              <a:defRPr/>
            </a:pPr>
            <a:endParaRPr lang="en-CA" sz="800" b="1" dirty="0">
              <a:latin typeface="Calibri" pitchFamily="34" charset="0"/>
            </a:endParaRPr>
          </a:p>
          <a:p>
            <a:pPr marL="457200" lvl="0" indent="-457200">
              <a:spcBef>
                <a:spcPct val="20000"/>
              </a:spcBef>
              <a:buFont typeface="Arial" pitchFamily="34" charset="0"/>
              <a:buChar char="•"/>
              <a:defRPr/>
            </a:pPr>
            <a:r>
              <a:rPr lang="en-CA" sz="2000" dirty="0">
                <a:solidFill>
                  <a:srgbClr val="000000"/>
                </a:solidFill>
                <a:latin typeface="Calibri" pitchFamily="34" charset="0"/>
              </a:rPr>
              <a:t>k (n-order reactions) has variable units depending on “n”.</a:t>
            </a:r>
            <a:endParaRPr lang="en-CA" sz="2000" b="1" dirty="0">
              <a:solidFill>
                <a:srgbClr val="663300"/>
              </a:solidFill>
              <a:latin typeface="Calibri" pitchFamily="34" charset="0"/>
            </a:endParaRPr>
          </a:p>
          <a:p>
            <a:pPr marL="457200" lvl="0" indent="-457200">
              <a:spcBef>
                <a:spcPct val="20000"/>
              </a:spcBef>
              <a:defRPr/>
            </a:pPr>
            <a:endParaRPr lang="en-CA" sz="800" b="1" dirty="0">
              <a:solidFill>
                <a:srgbClr val="663300"/>
              </a:solidFill>
              <a:latin typeface="Calibri" pitchFamily="34" charset="0"/>
            </a:endParaRPr>
          </a:p>
          <a:p>
            <a:pPr marL="457200" lvl="0" indent="-457200">
              <a:spcBef>
                <a:spcPct val="20000"/>
              </a:spcBef>
              <a:defRPr/>
            </a:pPr>
            <a:endParaRPr lang="en-CA" sz="800" b="1" dirty="0">
              <a:solidFill>
                <a:srgbClr val="663300"/>
              </a:solidFill>
              <a:latin typeface="Calibri" pitchFamily="34" charset="0"/>
            </a:endParaRPr>
          </a:p>
          <a:p>
            <a:pPr marL="457200" lvl="0" indent="-457200">
              <a:spcBef>
                <a:spcPct val="20000"/>
              </a:spcBef>
              <a:defRPr/>
            </a:pPr>
            <a:r>
              <a:rPr lang="en-CA" sz="2000" b="1" dirty="0">
                <a:solidFill>
                  <a:srgbClr val="663300"/>
                </a:solidFill>
                <a:latin typeface="Calibri" pitchFamily="34" charset="0"/>
              </a:rPr>
              <a:t>					         </a:t>
            </a:r>
            <a:r>
              <a:rPr lang="en-CA" sz="2000" dirty="0">
                <a:latin typeface="Calibri" pitchFamily="34" charset="0"/>
              </a:rPr>
              <a:t>= -</a:t>
            </a:r>
            <a:r>
              <a:rPr lang="en-CA" sz="2000" dirty="0" err="1">
                <a:latin typeface="Calibri" pitchFamily="34" charset="0"/>
              </a:rPr>
              <a:t>kC</a:t>
            </a:r>
            <a:r>
              <a:rPr lang="en-CA" sz="2000" baseline="30000" dirty="0" err="1">
                <a:latin typeface="Calibri" pitchFamily="34" charset="0"/>
              </a:rPr>
              <a:t>n</a:t>
            </a:r>
            <a:endParaRPr lang="en-CA" sz="2000" baseline="30000" dirty="0">
              <a:latin typeface="Calibri" pitchFamily="34" charset="0"/>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endParaRPr>
          </a:p>
          <a:p>
            <a:pPr marL="457200" indent="-457200">
              <a:spcBef>
                <a:spcPct val="20000"/>
              </a:spcBef>
              <a:buFont typeface="Arial" pitchFamily="34" charset="0"/>
              <a:buChar char="•"/>
              <a:defRPr/>
            </a:pPr>
            <a:endParaRPr lang="en-CA" sz="2000" dirty="0">
              <a:solidFill>
                <a:srgbClr val="000000"/>
              </a:solidFill>
              <a:latin typeface="Calibri" pitchFamily="34" charset="0"/>
            </a:endParaRPr>
          </a:p>
          <a:p>
            <a:pPr marL="457200" lvl="0" indent="-457200" algn="ctr">
              <a:spcBef>
                <a:spcPct val="20000"/>
              </a:spcBef>
              <a:defRPr/>
            </a:pPr>
            <a:endParaRPr lang="en-CA" sz="2000" dirty="0">
              <a:solidFill>
                <a:srgbClr val="000000"/>
              </a:solidFill>
              <a:latin typeface="Calibri" pitchFamily="34" charset="0"/>
            </a:endParaRPr>
          </a:p>
          <a:p>
            <a:pPr marL="457200" lvl="0" indent="-457200" algn="ctr">
              <a:spcBef>
                <a:spcPct val="20000"/>
              </a:spcBef>
              <a:defRPr/>
            </a:pPr>
            <a:endParaRPr lang="en-CA" sz="2000" dirty="0">
              <a:solidFill>
                <a:srgbClr val="000000"/>
              </a:solidFill>
              <a:latin typeface="Calibri" pitchFamily="34" charset="0"/>
            </a:endParaRPr>
          </a:p>
          <a:p>
            <a:pPr marL="457200" lvl="0" indent="-457200" algn="ctr">
              <a:spcBef>
                <a:spcPct val="20000"/>
              </a:spcBef>
              <a:defRPr/>
            </a:pPr>
            <a:endParaRPr lang="en-CA" sz="2000" dirty="0">
              <a:solidFill>
                <a:srgbClr val="000000"/>
              </a:solidFill>
              <a:latin typeface="Calibri" pitchFamily="34" charset="0"/>
            </a:endParaRPr>
          </a:p>
          <a:p>
            <a:pPr marL="457200" lvl="0" indent="-457200" algn="ctr">
              <a:spcBef>
                <a:spcPct val="20000"/>
              </a:spcBef>
              <a:defRPr/>
            </a:pPr>
            <a:endParaRPr lang="en-CA" sz="2000" dirty="0">
              <a:solidFill>
                <a:srgbClr val="000000"/>
              </a:solidFill>
              <a:latin typeface="Calibri" pitchFamily="34" charset="0"/>
            </a:endParaRPr>
          </a:p>
          <a:p>
            <a:pPr marL="457200" lvl="0" indent="-457200" algn="ctr">
              <a:spcBef>
                <a:spcPct val="20000"/>
              </a:spcBef>
              <a:defRPr/>
            </a:pPr>
            <a:endParaRPr lang="en-CA" sz="2000" dirty="0">
              <a:solidFill>
                <a:srgbClr val="000000"/>
              </a:solidFill>
              <a:latin typeface="Calibri" pitchFamily="34" charset="0"/>
            </a:endParaRPr>
          </a:p>
          <a:p>
            <a:pPr marL="457200" lvl="0" indent="-457200" algn="ctr">
              <a:spcBef>
                <a:spcPct val="20000"/>
              </a:spcBef>
              <a:defRPr/>
            </a:pPr>
            <a:endParaRPr lang="en-CA" sz="2000" dirty="0">
              <a:solidFill>
                <a:srgbClr val="000000"/>
              </a:solidFill>
              <a:latin typeface="Calibri" pitchFamily="34" charset="0"/>
            </a:endParaRPr>
          </a:p>
          <a:p>
            <a:pPr marL="0" lvl="1" algn="ctr">
              <a:spcBef>
                <a:spcPct val="20000"/>
              </a:spcBef>
              <a:defRPr/>
            </a:pPr>
            <a:endParaRPr lang="en-CA" sz="2000" dirty="0">
              <a:solidFill>
                <a:srgbClr val="000000"/>
              </a:solidFill>
              <a:latin typeface="Calibri" pitchFamily="34" charset="0"/>
            </a:endParaRPr>
          </a:p>
        </p:txBody>
      </p:sp>
      <p:graphicFrame>
        <p:nvGraphicFramePr>
          <p:cNvPr id="386055" name="Object 7"/>
          <p:cNvGraphicFramePr>
            <a:graphicFrameLocks noChangeAspect="1"/>
          </p:cNvGraphicFramePr>
          <p:nvPr/>
        </p:nvGraphicFramePr>
        <p:xfrm>
          <a:off x="3733800" y="1905000"/>
          <a:ext cx="468313" cy="695325"/>
        </p:xfrm>
        <a:graphic>
          <a:graphicData uri="http://schemas.openxmlformats.org/presentationml/2006/ole">
            <mc:AlternateContent xmlns:mc="http://schemas.openxmlformats.org/markup-compatibility/2006">
              <mc:Choice xmlns:v="urn:schemas-microsoft-com:vml" Requires="v">
                <p:oleObj spid="_x0000_s388129" name="Equation" r:id="rId4" imgW="266469" imgH="393359" progId="Equation.3">
                  <p:embed/>
                </p:oleObj>
              </mc:Choice>
              <mc:Fallback>
                <p:oleObj name="Equation" r:id="rId4" imgW="266469" imgH="393359" progId="Equation.3">
                  <p:embed/>
                  <p:pic>
                    <p:nvPicPr>
                      <p:cNvPr id="0"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33800" y="1905000"/>
                        <a:ext cx="468313" cy="6953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88102" name="Object 6"/>
          <p:cNvGraphicFramePr>
            <a:graphicFrameLocks noChangeAspect="1"/>
          </p:cNvGraphicFramePr>
          <p:nvPr/>
        </p:nvGraphicFramePr>
        <p:xfrm>
          <a:off x="3373647" y="2893200"/>
          <a:ext cx="1579353" cy="612000"/>
        </p:xfrm>
        <a:graphic>
          <a:graphicData uri="http://schemas.openxmlformats.org/presentationml/2006/ole">
            <mc:AlternateContent xmlns:mc="http://schemas.openxmlformats.org/markup-compatibility/2006">
              <mc:Choice xmlns:v="urn:schemas-microsoft-com:vml" Requires="v">
                <p:oleObj spid="_x0000_s388130" name="Equation" r:id="rId6" imgW="1002960" imgH="393480" progId="Equation.3">
                  <p:embed/>
                </p:oleObj>
              </mc:Choice>
              <mc:Fallback>
                <p:oleObj name="Equation" r:id="rId6" imgW="1002960" imgH="393480" progId="Equation.3">
                  <p:embed/>
                  <p:pic>
                    <p:nvPicPr>
                      <p:cNvPr id="0"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73647" y="2893200"/>
                        <a:ext cx="1579353" cy="612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88103" name="Object 7"/>
          <p:cNvGraphicFramePr>
            <a:graphicFrameLocks noChangeAspect="1"/>
          </p:cNvGraphicFramePr>
          <p:nvPr/>
        </p:nvGraphicFramePr>
        <p:xfrm>
          <a:off x="3316288" y="3730625"/>
          <a:ext cx="1795462" cy="612775"/>
        </p:xfrm>
        <a:graphic>
          <a:graphicData uri="http://schemas.openxmlformats.org/presentationml/2006/ole">
            <mc:AlternateContent xmlns:mc="http://schemas.openxmlformats.org/markup-compatibility/2006">
              <mc:Choice xmlns:v="urn:schemas-microsoft-com:vml" Requires="v">
                <p:oleObj spid="_x0000_s388131" name="Equation" r:id="rId8" imgW="1155600" imgH="393480" progId="Equation.3">
                  <p:embed/>
                </p:oleObj>
              </mc:Choice>
              <mc:Fallback>
                <p:oleObj name="Equation" r:id="rId8" imgW="1155600" imgH="393480" progId="Equation.3">
                  <p:embed/>
                  <p:pic>
                    <p:nvPicPr>
                      <p:cNvPr id="0" name="Picture 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316288" y="3730625"/>
                        <a:ext cx="1795462" cy="6127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 name="Object 8">
            <a:extLst>
              <a:ext uri="{FF2B5EF4-FFF2-40B4-BE49-F238E27FC236}">
                <a16:creationId xmlns:a16="http://schemas.microsoft.com/office/drawing/2014/main" id="{32CE42AB-A873-49D9-BDD5-F1FF340F3D06}"/>
              </a:ext>
            </a:extLst>
          </p:cNvPr>
          <p:cNvGraphicFramePr>
            <a:graphicFrameLocks noChangeAspect="1"/>
          </p:cNvGraphicFramePr>
          <p:nvPr>
            <p:extLst>
              <p:ext uri="{D42A27DB-BD31-4B8C-83A1-F6EECF244321}">
                <p14:modId xmlns:p14="http://schemas.microsoft.com/office/powerpoint/2010/main" val="1231060285"/>
              </p:ext>
            </p:extLst>
          </p:nvPr>
        </p:nvGraphicFramePr>
        <p:xfrm>
          <a:off x="3109913" y="4645025"/>
          <a:ext cx="2290762" cy="612775"/>
        </p:xfrm>
        <a:graphic>
          <a:graphicData uri="http://schemas.openxmlformats.org/presentationml/2006/ole">
            <mc:AlternateContent xmlns:mc="http://schemas.openxmlformats.org/markup-compatibility/2006">
              <mc:Choice xmlns:v="urn:schemas-microsoft-com:vml" Requires="v">
                <p:oleObj spid="_x0000_s388132" name="Equation" r:id="rId10" imgW="1473120" imgH="393480" progId="Equation.3">
                  <p:embed/>
                </p:oleObj>
              </mc:Choice>
              <mc:Fallback>
                <p:oleObj name="Equation" r:id="rId10" imgW="1473120" imgH="393480" progId="Equation.3">
                  <p:embed/>
                  <p:pic>
                    <p:nvPicPr>
                      <p:cNvPr id="10" name="Object 8">
                        <a:extLst>
                          <a:ext uri="{FF2B5EF4-FFF2-40B4-BE49-F238E27FC236}">
                            <a16:creationId xmlns:a16="http://schemas.microsoft.com/office/drawing/2014/main" id="{0E43B5EB-0EA7-46C5-8BA1-12618D681EAF}"/>
                          </a:ext>
                        </a:extLst>
                      </p:cNvPr>
                      <p:cNvPicPr>
                        <a:picLocks noChangeAspect="1" noChangeArrowheads="1"/>
                      </p:cNvPicPr>
                      <p:nvPr/>
                    </p:nvPicPr>
                    <p:blipFill>
                      <a:blip r:embed="rId11"/>
                      <a:srcRect/>
                      <a:stretch>
                        <a:fillRect/>
                      </a:stretch>
                    </p:blipFill>
                    <p:spPr bwMode="auto">
                      <a:xfrm>
                        <a:off x="3109913" y="4645025"/>
                        <a:ext cx="2290762" cy="6127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TextBox 8">
            <a:extLst>
              <a:ext uri="{FF2B5EF4-FFF2-40B4-BE49-F238E27FC236}">
                <a16:creationId xmlns:a16="http://schemas.microsoft.com/office/drawing/2014/main" id="{4F24B9CB-0AB7-4A8E-90F5-8BBF5E29AEF7}"/>
              </a:ext>
            </a:extLst>
          </p:cNvPr>
          <p:cNvSpPr txBox="1"/>
          <p:nvPr/>
        </p:nvSpPr>
        <p:spPr>
          <a:xfrm>
            <a:off x="7944518" y="73967"/>
            <a:ext cx="864339" cy="338554"/>
          </a:xfrm>
          <a:prstGeom prst="rect">
            <a:avLst/>
          </a:prstGeom>
          <a:noFill/>
        </p:spPr>
        <p:txBody>
          <a:bodyPr wrap="none" rtlCol="0">
            <a:spAutoFit/>
          </a:bodyPr>
          <a:lstStyle/>
          <a:p>
            <a:r>
              <a:rPr lang="en-CA" sz="1600" dirty="0">
                <a:solidFill>
                  <a:schemeClr val="bg2"/>
                </a:solidFill>
              </a:rPr>
              <a:t>Slide 16</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8605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88102"/>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88103"/>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dirty="0">
                <a:latin typeface="Calibri" pitchFamily="34" charset="0"/>
              </a:rPr>
              <a:t>n-ORDER REACTIONS</a:t>
            </a:r>
          </a:p>
        </p:txBody>
      </p:sp>
      <p:sp>
        <p:nvSpPr>
          <p:cNvPr id="3" name="Footer Placeholder 2"/>
          <p:cNvSpPr>
            <a:spLocks noGrp="1"/>
          </p:cNvSpPr>
          <p:nvPr>
            <p:ph type="ftr" sz="quarter" idx="10"/>
          </p:nvPr>
        </p:nvSpPr>
        <p:spPr>
          <a:xfrm>
            <a:off x="304800" y="6248400"/>
            <a:ext cx="5791200" cy="533400"/>
          </a:xfrm>
        </p:spPr>
        <p:txBody>
          <a:bodyPr/>
          <a:lstStyle/>
          <a:p>
            <a:pPr algn="l">
              <a:defRPr/>
            </a:pPr>
            <a:r>
              <a:rPr lang="en-CA" dirty="0"/>
              <a:t>CVG 2132</a:t>
            </a:r>
          </a:p>
          <a:p>
            <a:pPr algn="l">
              <a:defRPr/>
            </a:pPr>
            <a:r>
              <a:rPr lang="en-CA" dirty="0"/>
              <a:t>C. Kinsley</a:t>
            </a:r>
          </a:p>
        </p:txBody>
      </p:sp>
      <p:sp>
        <p:nvSpPr>
          <p:cNvPr id="4" name="Content Placeholder 4"/>
          <p:cNvSpPr txBox="1">
            <a:spLocks/>
          </p:cNvSpPr>
          <p:nvPr/>
        </p:nvSpPr>
        <p:spPr>
          <a:xfrm>
            <a:off x="0" y="685800"/>
            <a:ext cx="9144000" cy="5181600"/>
          </a:xfrm>
          <a:prstGeom prst="rect">
            <a:avLst/>
          </a:prstGeom>
        </p:spPr>
        <p:txBody>
          <a:bodyPr/>
          <a:lstStyle/>
          <a:p>
            <a:pPr algn="l">
              <a:defRPr/>
            </a:pPr>
            <a:endParaRPr lang="en-CA" sz="800" dirty="0">
              <a:latin typeface="Calibri" pitchFamily="34" charset="0"/>
            </a:endParaRPr>
          </a:p>
          <a:p>
            <a:pPr>
              <a:spcBef>
                <a:spcPct val="20000"/>
              </a:spcBef>
              <a:defRPr/>
            </a:pPr>
            <a:r>
              <a:rPr lang="en-CA" sz="2000" b="1" dirty="0">
                <a:latin typeface="Calibri" pitchFamily="34" charset="0"/>
              </a:rPr>
              <a:t>2</a:t>
            </a:r>
            <a:r>
              <a:rPr lang="en-CA" sz="2000" b="1" baseline="30000" dirty="0">
                <a:latin typeface="Calibri" pitchFamily="34" charset="0"/>
              </a:rPr>
              <a:t>nd</a:t>
            </a:r>
            <a:r>
              <a:rPr lang="en-CA" sz="2000" b="1" dirty="0">
                <a:latin typeface="Calibri" pitchFamily="34" charset="0"/>
              </a:rPr>
              <a:t> Order Reaction Example:</a:t>
            </a:r>
          </a:p>
          <a:p>
            <a:pPr>
              <a:spcBef>
                <a:spcPct val="20000"/>
              </a:spcBef>
              <a:defRPr/>
            </a:pPr>
            <a:endParaRPr lang="en-CA" sz="800" b="1" dirty="0">
              <a:latin typeface="Calibri" pitchFamily="34" charset="0"/>
            </a:endParaRPr>
          </a:p>
          <a:p>
            <a:pPr marL="457200" lvl="0" indent="-457200">
              <a:spcBef>
                <a:spcPct val="20000"/>
              </a:spcBef>
              <a:defRPr/>
            </a:pPr>
            <a:endParaRPr lang="en-CA" sz="800" b="1" dirty="0">
              <a:solidFill>
                <a:srgbClr val="663300"/>
              </a:solidFill>
              <a:latin typeface="Calibri" pitchFamily="34" charset="0"/>
            </a:endParaRPr>
          </a:p>
          <a:p>
            <a:pPr marL="457200" lvl="0" indent="-457200">
              <a:spcBef>
                <a:spcPct val="20000"/>
              </a:spcBef>
              <a:defRPr/>
            </a:pPr>
            <a:endParaRPr lang="en-CA" sz="800" b="1" dirty="0">
              <a:solidFill>
                <a:srgbClr val="663300"/>
              </a:solidFill>
              <a:latin typeface="Calibri" pitchFamily="34" charset="0"/>
            </a:endParaRPr>
          </a:p>
          <a:p>
            <a:pPr marL="457200" lvl="0" indent="-457200">
              <a:spcBef>
                <a:spcPct val="20000"/>
              </a:spcBef>
              <a:defRPr/>
            </a:pPr>
            <a:r>
              <a:rPr lang="en-CA" sz="2000" b="1" dirty="0">
                <a:solidFill>
                  <a:srgbClr val="663300"/>
                </a:solidFill>
                <a:latin typeface="Calibri" pitchFamily="34" charset="0"/>
              </a:rPr>
              <a:t>					</a:t>
            </a:r>
            <a:endParaRPr lang="en-CA" sz="2000" dirty="0">
              <a:latin typeface="Calibri" pitchFamily="34" charset="0"/>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endParaRPr>
          </a:p>
          <a:p>
            <a:pPr marL="457200" indent="-457200">
              <a:spcBef>
                <a:spcPct val="20000"/>
              </a:spcBef>
              <a:buFont typeface="Arial" pitchFamily="34" charset="0"/>
              <a:buChar char="•"/>
              <a:defRPr/>
            </a:pPr>
            <a:endParaRPr lang="en-CA" sz="2000" dirty="0">
              <a:solidFill>
                <a:srgbClr val="000000"/>
              </a:solidFill>
              <a:latin typeface="Calibri" pitchFamily="34" charset="0"/>
            </a:endParaRPr>
          </a:p>
          <a:p>
            <a:pPr marL="457200" lvl="0" indent="-457200" algn="ctr">
              <a:spcBef>
                <a:spcPct val="20000"/>
              </a:spcBef>
              <a:defRPr/>
            </a:pPr>
            <a:endParaRPr lang="en-CA" sz="2000" dirty="0">
              <a:solidFill>
                <a:srgbClr val="000000"/>
              </a:solidFill>
              <a:latin typeface="Calibri" pitchFamily="34" charset="0"/>
            </a:endParaRPr>
          </a:p>
          <a:p>
            <a:pPr marL="457200" lvl="0" indent="-457200" algn="ctr">
              <a:spcBef>
                <a:spcPct val="20000"/>
              </a:spcBef>
              <a:defRPr/>
            </a:pPr>
            <a:endParaRPr lang="en-CA" sz="2000" dirty="0">
              <a:solidFill>
                <a:srgbClr val="000000"/>
              </a:solidFill>
              <a:latin typeface="Calibri" pitchFamily="34" charset="0"/>
            </a:endParaRPr>
          </a:p>
          <a:p>
            <a:pPr marL="457200" lvl="0" indent="-457200" algn="ctr">
              <a:spcBef>
                <a:spcPct val="20000"/>
              </a:spcBef>
              <a:defRPr/>
            </a:pPr>
            <a:endParaRPr lang="en-CA" sz="2000" dirty="0">
              <a:solidFill>
                <a:srgbClr val="000000"/>
              </a:solidFill>
              <a:latin typeface="Calibri" pitchFamily="34" charset="0"/>
            </a:endParaRPr>
          </a:p>
          <a:p>
            <a:pPr marL="457200" lvl="0" indent="-457200" algn="ctr">
              <a:spcBef>
                <a:spcPct val="20000"/>
              </a:spcBef>
              <a:defRPr/>
            </a:pPr>
            <a:endParaRPr lang="en-CA" sz="2000" dirty="0">
              <a:solidFill>
                <a:srgbClr val="000000"/>
              </a:solidFill>
              <a:latin typeface="Calibri" pitchFamily="34" charset="0"/>
            </a:endParaRPr>
          </a:p>
          <a:p>
            <a:pPr marL="457200" lvl="0" indent="-457200" algn="ctr">
              <a:spcBef>
                <a:spcPct val="20000"/>
              </a:spcBef>
              <a:defRPr/>
            </a:pPr>
            <a:endParaRPr lang="en-CA" sz="2000" dirty="0">
              <a:solidFill>
                <a:srgbClr val="000000"/>
              </a:solidFill>
              <a:latin typeface="Calibri" pitchFamily="34" charset="0"/>
            </a:endParaRPr>
          </a:p>
          <a:p>
            <a:pPr marL="457200" lvl="0" indent="-457200" algn="ctr">
              <a:spcBef>
                <a:spcPct val="20000"/>
              </a:spcBef>
              <a:defRPr/>
            </a:pPr>
            <a:endParaRPr lang="en-CA" sz="2000" dirty="0">
              <a:solidFill>
                <a:srgbClr val="000000"/>
              </a:solidFill>
              <a:latin typeface="Calibri" pitchFamily="34" charset="0"/>
            </a:endParaRPr>
          </a:p>
          <a:p>
            <a:pPr marL="0" lvl="1" algn="ctr">
              <a:spcBef>
                <a:spcPct val="20000"/>
              </a:spcBef>
              <a:defRPr/>
            </a:pPr>
            <a:endParaRPr lang="en-CA" sz="2000" dirty="0">
              <a:solidFill>
                <a:srgbClr val="000000"/>
              </a:solidFill>
              <a:latin typeface="Calibri" pitchFamily="34" charset="0"/>
            </a:endParaRPr>
          </a:p>
        </p:txBody>
      </p:sp>
      <p:graphicFrame>
        <p:nvGraphicFramePr>
          <p:cNvPr id="389129" name="Object 9"/>
          <p:cNvGraphicFramePr>
            <a:graphicFrameLocks noChangeAspect="1"/>
          </p:cNvGraphicFramePr>
          <p:nvPr/>
        </p:nvGraphicFramePr>
        <p:xfrm>
          <a:off x="3376613" y="4356100"/>
          <a:ext cx="1203325" cy="673100"/>
        </p:xfrm>
        <a:graphic>
          <a:graphicData uri="http://schemas.openxmlformats.org/presentationml/2006/ole">
            <mc:AlternateContent xmlns:mc="http://schemas.openxmlformats.org/markup-compatibility/2006">
              <mc:Choice xmlns:v="urn:schemas-microsoft-com:vml" Requires="v">
                <p:oleObj spid="_x0000_s389154" name="Equation" r:id="rId4" imgW="774360" imgH="431640" progId="Equation.3">
                  <p:embed/>
                </p:oleObj>
              </mc:Choice>
              <mc:Fallback>
                <p:oleObj name="Equation" r:id="rId4" imgW="774360" imgH="431640" progId="Equation.3">
                  <p:embed/>
                  <p:pic>
                    <p:nvPicPr>
                      <p:cNvPr id="0"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76613" y="4356100"/>
                        <a:ext cx="1203325" cy="6731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 name="Object 6">
            <a:extLst>
              <a:ext uri="{FF2B5EF4-FFF2-40B4-BE49-F238E27FC236}">
                <a16:creationId xmlns:a16="http://schemas.microsoft.com/office/drawing/2014/main" id="{43CDDF94-11BF-4F26-9AEC-60FAD02425F0}"/>
              </a:ext>
            </a:extLst>
          </p:cNvPr>
          <p:cNvGraphicFramePr>
            <a:graphicFrameLocks noChangeAspect="1"/>
          </p:cNvGraphicFramePr>
          <p:nvPr>
            <p:extLst>
              <p:ext uri="{D42A27DB-BD31-4B8C-83A1-F6EECF244321}">
                <p14:modId xmlns:p14="http://schemas.microsoft.com/office/powerpoint/2010/main" val="2235203136"/>
              </p:ext>
            </p:extLst>
          </p:nvPr>
        </p:nvGraphicFramePr>
        <p:xfrm>
          <a:off x="2994025" y="2743200"/>
          <a:ext cx="2271713" cy="612775"/>
        </p:xfrm>
        <a:graphic>
          <a:graphicData uri="http://schemas.openxmlformats.org/presentationml/2006/ole">
            <mc:AlternateContent xmlns:mc="http://schemas.openxmlformats.org/markup-compatibility/2006">
              <mc:Choice xmlns:v="urn:schemas-microsoft-com:vml" Requires="v">
                <p:oleObj spid="_x0000_s389155" name="Equation" r:id="rId6" imgW="1460160" imgH="393480" progId="Equation.3">
                  <p:embed/>
                </p:oleObj>
              </mc:Choice>
              <mc:Fallback>
                <p:oleObj name="Equation" r:id="rId6" imgW="1460160" imgH="393480" progId="Equation.3">
                  <p:embed/>
                  <p:pic>
                    <p:nvPicPr>
                      <p:cNvPr id="10" name="Object 6">
                        <a:extLst>
                          <a:ext uri="{FF2B5EF4-FFF2-40B4-BE49-F238E27FC236}">
                            <a16:creationId xmlns:a16="http://schemas.microsoft.com/office/drawing/2014/main" id="{834A8347-C9D1-4F48-876B-93AFE3F725E9}"/>
                          </a:ext>
                        </a:extLst>
                      </p:cNvPr>
                      <p:cNvPicPr>
                        <a:picLocks noChangeAspect="1" noChangeArrowheads="1"/>
                      </p:cNvPicPr>
                      <p:nvPr/>
                    </p:nvPicPr>
                    <p:blipFill>
                      <a:blip r:embed="rId7"/>
                      <a:srcRect/>
                      <a:stretch>
                        <a:fillRect/>
                      </a:stretch>
                    </p:blipFill>
                    <p:spPr bwMode="auto">
                      <a:xfrm>
                        <a:off x="2994025" y="2743200"/>
                        <a:ext cx="2271713" cy="6127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1" name="Object 8">
            <a:extLst>
              <a:ext uri="{FF2B5EF4-FFF2-40B4-BE49-F238E27FC236}">
                <a16:creationId xmlns:a16="http://schemas.microsoft.com/office/drawing/2014/main" id="{6321FF3E-42BA-4E84-92E5-D0600B693786}"/>
              </a:ext>
            </a:extLst>
          </p:cNvPr>
          <p:cNvGraphicFramePr>
            <a:graphicFrameLocks noChangeAspect="1"/>
          </p:cNvGraphicFramePr>
          <p:nvPr>
            <p:extLst>
              <p:ext uri="{D42A27DB-BD31-4B8C-83A1-F6EECF244321}">
                <p14:modId xmlns:p14="http://schemas.microsoft.com/office/powerpoint/2010/main" val="2521701264"/>
              </p:ext>
            </p:extLst>
          </p:nvPr>
        </p:nvGraphicFramePr>
        <p:xfrm>
          <a:off x="3060700" y="3773488"/>
          <a:ext cx="1836738" cy="395287"/>
        </p:xfrm>
        <a:graphic>
          <a:graphicData uri="http://schemas.openxmlformats.org/presentationml/2006/ole">
            <mc:AlternateContent xmlns:mc="http://schemas.openxmlformats.org/markup-compatibility/2006">
              <mc:Choice xmlns:v="urn:schemas-microsoft-com:vml" Requires="v">
                <p:oleObj spid="_x0000_s389156" name="Equation" r:id="rId8" imgW="1180800" imgH="253800" progId="Equation.3">
                  <p:embed/>
                </p:oleObj>
              </mc:Choice>
              <mc:Fallback>
                <p:oleObj name="Equation" r:id="rId8" imgW="1180800" imgH="253800" progId="Equation.3">
                  <p:embed/>
                  <p:pic>
                    <p:nvPicPr>
                      <p:cNvPr id="11" name="Object 8">
                        <a:extLst>
                          <a:ext uri="{FF2B5EF4-FFF2-40B4-BE49-F238E27FC236}">
                            <a16:creationId xmlns:a16="http://schemas.microsoft.com/office/drawing/2014/main" id="{46BA2EE4-F1AE-485D-A1F0-6F477D85DC0C}"/>
                          </a:ext>
                        </a:extLst>
                      </p:cNvPr>
                      <p:cNvPicPr>
                        <a:picLocks noChangeAspect="1" noChangeArrowheads="1"/>
                      </p:cNvPicPr>
                      <p:nvPr/>
                    </p:nvPicPr>
                    <p:blipFill>
                      <a:blip r:embed="rId9"/>
                      <a:srcRect/>
                      <a:stretch>
                        <a:fillRect/>
                      </a:stretch>
                    </p:blipFill>
                    <p:spPr bwMode="auto">
                      <a:xfrm>
                        <a:off x="3060700" y="3773488"/>
                        <a:ext cx="1836738" cy="3952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2" name="Object 8">
            <a:extLst>
              <a:ext uri="{FF2B5EF4-FFF2-40B4-BE49-F238E27FC236}">
                <a16:creationId xmlns:a16="http://schemas.microsoft.com/office/drawing/2014/main" id="{32355369-5FC2-4FF8-9589-865911461C28}"/>
              </a:ext>
            </a:extLst>
          </p:cNvPr>
          <p:cNvGraphicFramePr>
            <a:graphicFrameLocks noChangeAspect="1"/>
          </p:cNvGraphicFramePr>
          <p:nvPr>
            <p:extLst>
              <p:ext uri="{D42A27DB-BD31-4B8C-83A1-F6EECF244321}">
                <p14:modId xmlns:p14="http://schemas.microsoft.com/office/powerpoint/2010/main" val="314549611"/>
              </p:ext>
            </p:extLst>
          </p:nvPr>
        </p:nvGraphicFramePr>
        <p:xfrm>
          <a:off x="2984500" y="1828800"/>
          <a:ext cx="2290763" cy="612775"/>
        </p:xfrm>
        <a:graphic>
          <a:graphicData uri="http://schemas.openxmlformats.org/presentationml/2006/ole">
            <mc:AlternateContent xmlns:mc="http://schemas.openxmlformats.org/markup-compatibility/2006">
              <mc:Choice xmlns:v="urn:schemas-microsoft-com:vml" Requires="v">
                <p:oleObj spid="_x0000_s389157" name="Equation" r:id="rId10" imgW="1473120" imgH="393480" progId="Equation.3">
                  <p:embed/>
                </p:oleObj>
              </mc:Choice>
              <mc:Fallback>
                <p:oleObj name="Equation" r:id="rId10" imgW="1473120" imgH="393480" progId="Equation.3">
                  <p:embed/>
                  <p:pic>
                    <p:nvPicPr>
                      <p:cNvPr id="13" name="Object 8">
                        <a:extLst>
                          <a:ext uri="{FF2B5EF4-FFF2-40B4-BE49-F238E27FC236}">
                            <a16:creationId xmlns:a16="http://schemas.microsoft.com/office/drawing/2014/main" id="{7BD563B6-36F3-4A8A-8D7C-0C2AEA2BA075}"/>
                          </a:ext>
                        </a:extLst>
                      </p:cNvPr>
                      <p:cNvPicPr>
                        <a:picLocks noChangeAspect="1" noChangeArrowheads="1"/>
                      </p:cNvPicPr>
                      <p:nvPr/>
                    </p:nvPicPr>
                    <p:blipFill>
                      <a:blip r:embed="rId11"/>
                      <a:srcRect/>
                      <a:stretch>
                        <a:fillRect/>
                      </a:stretch>
                    </p:blipFill>
                    <p:spPr bwMode="auto">
                      <a:xfrm>
                        <a:off x="2984500" y="1828800"/>
                        <a:ext cx="2290763" cy="6127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TextBox 8">
            <a:extLst>
              <a:ext uri="{FF2B5EF4-FFF2-40B4-BE49-F238E27FC236}">
                <a16:creationId xmlns:a16="http://schemas.microsoft.com/office/drawing/2014/main" id="{4F24B9CB-0AB7-4A8E-90F5-8BBF5E29AEF7}"/>
              </a:ext>
            </a:extLst>
          </p:cNvPr>
          <p:cNvSpPr txBox="1"/>
          <p:nvPr/>
        </p:nvSpPr>
        <p:spPr>
          <a:xfrm>
            <a:off x="7944518" y="73967"/>
            <a:ext cx="864339" cy="338554"/>
          </a:xfrm>
          <a:prstGeom prst="rect">
            <a:avLst/>
          </a:prstGeom>
          <a:noFill/>
        </p:spPr>
        <p:txBody>
          <a:bodyPr wrap="none" rtlCol="0">
            <a:spAutoFit/>
          </a:bodyPr>
          <a:lstStyle/>
          <a:p>
            <a:r>
              <a:rPr lang="en-CA" sz="1600" dirty="0">
                <a:solidFill>
                  <a:schemeClr val="bg2"/>
                </a:solidFill>
              </a:rPr>
              <a:t>Slide 17</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8912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dirty="0">
                <a:latin typeface="Calibri" pitchFamily="34" charset="0"/>
              </a:rPr>
              <a:t>n-ORDER REACTIONS</a:t>
            </a:r>
          </a:p>
        </p:txBody>
      </p:sp>
      <p:sp>
        <p:nvSpPr>
          <p:cNvPr id="3" name="Footer Placeholder 2"/>
          <p:cNvSpPr>
            <a:spLocks noGrp="1"/>
          </p:cNvSpPr>
          <p:nvPr>
            <p:ph type="ftr" sz="quarter" idx="10"/>
          </p:nvPr>
        </p:nvSpPr>
        <p:spPr>
          <a:xfrm>
            <a:off x="304800" y="6248400"/>
            <a:ext cx="5791200" cy="533400"/>
          </a:xfrm>
        </p:spPr>
        <p:txBody>
          <a:bodyPr/>
          <a:lstStyle/>
          <a:p>
            <a:pPr algn="l">
              <a:defRPr/>
            </a:pPr>
            <a:r>
              <a:rPr lang="en-CA" dirty="0"/>
              <a:t>CVG 2132</a:t>
            </a:r>
          </a:p>
          <a:p>
            <a:pPr algn="l">
              <a:defRPr/>
            </a:pPr>
            <a:r>
              <a:rPr lang="en-CA" dirty="0"/>
              <a:t>C. Kinsley</a:t>
            </a:r>
          </a:p>
        </p:txBody>
      </p:sp>
      <p:sp>
        <p:nvSpPr>
          <p:cNvPr id="4" name="Content Placeholder 4"/>
          <p:cNvSpPr txBox="1">
            <a:spLocks/>
          </p:cNvSpPr>
          <p:nvPr/>
        </p:nvSpPr>
        <p:spPr>
          <a:xfrm>
            <a:off x="0" y="685800"/>
            <a:ext cx="9144000" cy="5181600"/>
          </a:xfrm>
          <a:prstGeom prst="rect">
            <a:avLst/>
          </a:prstGeom>
        </p:spPr>
        <p:txBody>
          <a:bodyPr/>
          <a:lstStyle/>
          <a:p>
            <a:pPr>
              <a:spcBef>
                <a:spcPct val="20000"/>
              </a:spcBef>
              <a:defRPr/>
            </a:pPr>
            <a:r>
              <a:rPr lang="en-CA" sz="2000" b="1" dirty="0">
                <a:latin typeface="Calibri" pitchFamily="34" charset="0"/>
              </a:rPr>
              <a:t>2</a:t>
            </a:r>
            <a:r>
              <a:rPr lang="en-CA" sz="2000" b="1" baseline="30000" dirty="0">
                <a:latin typeface="Calibri" pitchFamily="34" charset="0"/>
              </a:rPr>
              <a:t>nd</a:t>
            </a:r>
            <a:r>
              <a:rPr lang="en-CA" sz="2000" b="1" dirty="0">
                <a:latin typeface="Calibri" pitchFamily="34" charset="0"/>
              </a:rPr>
              <a:t> Order Reactions:</a:t>
            </a:r>
          </a:p>
          <a:p>
            <a:pPr>
              <a:spcBef>
                <a:spcPct val="20000"/>
              </a:spcBef>
              <a:defRPr/>
            </a:pPr>
            <a:endParaRPr lang="en-CA" sz="800" b="1" dirty="0">
              <a:latin typeface="Calibri" pitchFamily="34" charset="0"/>
            </a:endParaRPr>
          </a:p>
          <a:p>
            <a:pPr marL="457200" lvl="0" indent="-457200">
              <a:spcBef>
                <a:spcPct val="20000"/>
              </a:spcBef>
              <a:buFont typeface="Arial" pitchFamily="34" charset="0"/>
              <a:buChar char="•"/>
              <a:defRPr/>
            </a:pPr>
            <a:r>
              <a:rPr lang="en-CA" sz="2000" dirty="0">
                <a:solidFill>
                  <a:srgbClr val="000000"/>
                </a:solidFill>
                <a:latin typeface="Calibri" pitchFamily="34" charset="0"/>
              </a:rPr>
              <a:t>Plots as a straight line with a slope of k on a 1/C vs. t graph.</a:t>
            </a:r>
          </a:p>
          <a:p>
            <a:pPr>
              <a:spcBef>
                <a:spcPct val="20000"/>
              </a:spcBef>
              <a:defRPr/>
            </a:pPr>
            <a:endParaRPr lang="en-CA" sz="2000" b="1" dirty="0">
              <a:latin typeface="Calibri" pitchFamily="34" charset="0"/>
            </a:endParaRPr>
          </a:p>
          <a:p>
            <a:pPr>
              <a:spcBef>
                <a:spcPct val="20000"/>
              </a:spcBef>
              <a:defRPr/>
            </a:pPr>
            <a:endParaRPr lang="en-CA" sz="800" b="1" dirty="0">
              <a:latin typeface="Calibri" pitchFamily="34" charset="0"/>
            </a:endParaRPr>
          </a:p>
        </p:txBody>
      </p:sp>
      <p:pic>
        <p:nvPicPr>
          <p:cNvPr id="11" name="Picture 7" descr="AAIOBEB0"/>
          <p:cNvPicPr>
            <a:picLocks noChangeAspect="1" noChangeArrowheads="1"/>
          </p:cNvPicPr>
          <p:nvPr/>
        </p:nvPicPr>
        <p:blipFill>
          <a:blip r:embed="rId3" cstate="print"/>
          <a:srcRect l="1556" t="1854" b="-123"/>
          <a:stretch>
            <a:fillRect/>
          </a:stretch>
        </p:blipFill>
        <p:spPr bwMode="auto">
          <a:xfrm>
            <a:off x="1676400" y="1752600"/>
            <a:ext cx="4819800" cy="4038600"/>
          </a:xfrm>
          <a:prstGeom prst="rect">
            <a:avLst/>
          </a:prstGeom>
          <a:noFill/>
        </p:spPr>
      </p:pic>
      <p:sp>
        <p:nvSpPr>
          <p:cNvPr id="8" name="TextBox 7"/>
          <p:cNvSpPr txBox="1"/>
          <p:nvPr/>
        </p:nvSpPr>
        <p:spPr>
          <a:xfrm>
            <a:off x="1524000" y="3200400"/>
            <a:ext cx="533400" cy="830997"/>
          </a:xfrm>
          <a:prstGeom prst="rect">
            <a:avLst/>
          </a:prstGeom>
          <a:solidFill>
            <a:schemeClr val="bg1"/>
          </a:solidFill>
        </p:spPr>
        <p:txBody>
          <a:bodyPr wrap="square" rtlCol="0">
            <a:spAutoFit/>
          </a:bodyPr>
          <a:lstStyle/>
          <a:p>
            <a:r>
              <a:rPr lang="en-CA" u="sng" dirty="0"/>
              <a:t> 1 </a:t>
            </a:r>
          </a:p>
          <a:p>
            <a:r>
              <a:rPr lang="en-CA" dirty="0"/>
              <a:t>C</a:t>
            </a:r>
          </a:p>
        </p:txBody>
      </p:sp>
      <p:sp>
        <p:nvSpPr>
          <p:cNvPr id="9" name="TextBox 8"/>
          <p:cNvSpPr txBox="1"/>
          <p:nvPr/>
        </p:nvSpPr>
        <p:spPr>
          <a:xfrm>
            <a:off x="4800600" y="4016514"/>
            <a:ext cx="533400" cy="707886"/>
          </a:xfrm>
          <a:prstGeom prst="rect">
            <a:avLst/>
          </a:prstGeom>
          <a:solidFill>
            <a:schemeClr val="bg1"/>
          </a:solidFill>
        </p:spPr>
        <p:txBody>
          <a:bodyPr wrap="square" rtlCol="0">
            <a:spAutoFit/>
          </a:bodyPr>
          <a:lstStyle/>
          <a:p>
            <a:r>
              <a:rPr lang="en-CA" sz="2000" u="sng" dirty="0"/>
              <a:t> 1 </a:t>
            </a:r>
          </a:p>
          <a:p>
            <a:r>
              <a:rPr lang="en-CA" sz="2000" dirty="0"/>
              <a:t>C</a:t>
            </a:r>
            <a:r>
              <a:rPr lang="en-CA" sz="2000" baseline="-25000" dirty="0"/>
              <a:t>0</a:t>
            </a:r>
          </a:p>
        </p:txBody>
      </p:sp>
      <p:sp>
        <p:nvSpPr>
          <p:cNvPr id="10" name="TextBox 9"/>
          <p:cNvSpPr txBox="1"/>
          <p:nvPr/>
        </p:nvSpPr>
        <p:spPr>
          <a:xfrm>
            <a:off x="2362200" y="2133600"/>
            <a:ext cx="1371600" cy="584775"/>
          </a:xfrm>
          <a:prstGeom prst="rect">
            <a:avLst/>
          </a:prstGeom>
          <a:solidFill>
            <a:schemeClr val="bg1"/>
          </a:solidFill>
        </p:spPr>
        <p:txBody>
          <a:bodyPr wrap="square" rtlCol="0">
            <a:spAutoFit/>
          </a:bodyPr>
          <a:lstStyle/>
          <a:p>
            <a:r>
              <a:rPr lang="en-CA" sz="3200" dirty="0"/>
              <a:t> n = 2</a:t>
            </a:r>
          </a:p>
        </p:txBody>
      </p:sp>
      <p:sp>
        <p:nvSpPr>
          <p:cNvPr id="12" name="TextBox 11">
            <a:extLst>
              <a:ext uri="{FF2B5EF4-FFF2-40B4-BE49-F238E27FC236}">
                <a16:creationId xmlns:a16="http://schemas.microsoft.com/office/drawing/2014/main" id="{4F24B9CB-0AB7-4A8E-90F5-8BBF5E29AEF7}"/>
              </a:ext>
            </a:extLst>
          </p:cNvPr>
          <p:cNvSpPr txBox="1"/>
          <p:nvPr/>
        </p:nvSpPr>
        <p:spPr>
          <a:xfrm>
            <a:off x="7944518" y="73967"/>
            <a:ext cx="864339" cy="338554"/>
          </a:xfrm>
          <a:prstGeom prst="rect">
            <a:avLst/>
          </a:prstGeom>
          <a:noFill/>
        </p:spPr>
        <p:txBody>
          <a:bodyPr wrap="none" rtlCol="0">
            <a:spAutoFit/>
          </a:bodyPr>
          <a:lstStyle/>
          <a:p>
            <a:r>
              <a:rPr lang="en-CA" sz="1600" dirty="0">
                <a:solidFill>
                  <a:schemeClr val="bg2"/>
                </a:solidFill>
              </a:rPr>
              <a:t>Slide 18</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dirty="0">
                <a:latin typeface="Calibri" pitchFamily="34" charset="0"/>
              </a:rPr>
              <a:t>n-ORDER REACTIONS</a:t>
            </a:r>
          </a:p>
        </p:txBody>
      </p:sp>
      <p:sp>
        <p:nvSpPr>
          <p:cNvPr id="3" name="Footer Placeholder 2"/>
          <p:cNvSpPr>
            <a:spLocks noGrp="1"/>
          </p:cNvSpPr>
          <p:nvPr>
            <p:ph type="ftr" sz="quarter" idx="10"/>
          </p:nvPr>
        </p:nvSpPr>
        <p:spPr>
          <a:xfrm>
            <a:off x="304800" y="6248400"/>
            <a:ext cx="5791200" cy="533400"/>
          </a:xfrm>
        </p:spPr>
        <p:txBody>
          <a:bodyPr/>
          <a:lstStyle/>
          <a:p>
            <a:pPr algn="l">
              <a:defRPr/>
            </a:pPr>
            <a:r>
              <a:rPr lang="en-CA" dirty="0"/>
              <a:t>CVG 2132</a:t>
            </a:r>
          </a:p>
          <a:p>
            <a:pPr algn="l">
              <a:defRPr/>
            </a:pPr>
            <a:r>
              <a:rPr lang="en-CA" dirty="0"/>
              <a:t>C. Kinsley</a:t>
            </a:r>
          </a:p>
        </p:txBody>
      </p:sp>
      <p:sp>
        <p:nvSpPr>
          <p:cNvPr id="4" name="Content Placeholder 4"/>
          <p:cNvSpPr txBox="1">
            <a:spLocks/>
          </p:cNvSpPr>
          <p:nvPr/>
        </p:nvSpPr>
        <p:spPr>
          <a:xfrm>
            <a:off x="0" y="685800"/>
            <a:ext cx="9144000" cy="5181600"/>
          </a:xfrm>
          <a:prstGeom prst="rect">
            <a:avLst/>
          </a:prstGeom>
        </p:spPr>
        <p:txBody>
          <a:bodyPr/>
          <a:lstStyle/>
          <a:p>
            <a:pPr algn="l">
              <a:defRPr/>
            </a:pPr>
            <a:endParaRPr lang="en-CA" sz="800" dirty="0">
              <a:latin typeface="Calibri" pitchFamily="34" charset="0"/>
            </a:endParaRPr>
          </a:p>
          <a:p>
            <a:pPr>
              <a:spcBef>
                <a:spcPct val="20000"/>
              </a:spcBef>
              <a:defRPr/>
            </a:pPr>
            <a:r>
              <a:rPr lang="en-CA" sz="2000" b="1" dirty="0">
                <a:latin typeface="Calibri" pitchFamily="34" charset="0"/>
              </a:rPr>
              <a:t>0.5</a:t>
            </a:r>
            <a:r>
              <a:rPr lang="en-CA" sz="2000" b="1" baseline="30000" dirty="0">
                <a:latin typeface="Calibri" pitchFamily="34" charset="0"/>
              </a:rPr>
              <a:t>th</a:t>
            </a:r>
            <a:r>
              <a:rPr lang="en-CA" sz="2000" b="1" dirty="0">
                <a:latin typeface="Calibri" pitchFamily="34" charset="0"/>
              </a:rPr>
              <a:t> Order Reaction Example:</a:t>
            </a:r>
          </a:p>
          <a:p>
            <a:pPr>
              <a:spcBef>
                <a:spcPct val="20000"/>
              </a:spcBef>
              <a:defRPr/>
            </a:pPr>
            <a:endParaRPr lang="en-CA" sz="800" b="1" dirty="0">
              <a:latin typeface="Calibri" pitchFamily="34" charset="0"/>
            </a:endParaRPr>
          </a:p>
          <a:p>
            <a:pPr marL="457200" lvl="0" indent="-457200">
              <a:spcBef>
                <a:spcPct val="20000"/>
              </a:spcBef>
              <a:defRPr/>
            </a:pPr>
            <a:endParaRPr lang="en-CA" sz="800" b="1" dirty="0">
              <a:solidFill>
                <a:srgbClr val="663300"/>
              </a:solidFill>
              <a:latin typeface="Calibri" pitchFamily="34" charset="0"/>
            </a:endParaRPr>
          </a:p>
          <a:p>
            <a:pPr marL="457200" lvl="0" indent="-457200">
              <a:spcBef>
                <a:spcPct val="20000"/>
              </a:spcBef>
              <a:defRPr/>
            </a:pPr>
            <a:endParaRPr lang="en-CA" sz="800" b="1" dirty="0">
              <a:solidFill>
                <a:srgbClr val="663300"/>
              </a:solidFill>
              <a:latin typeface="Calibri" pitchFamily="34" charset="0"/>
            </a:endParaRPr>
          </a:p>
          <a:p>
            <a:pPr marL="457200" lvl="0" indent="-457200">
              <a:spcBef>
                <a:spcPct val="20000"/>
              </a:spcBef>
              <a:defRPr/>
            </a:pPr>
            <a:r>
              <a:rPr lang="en-CA" sz="2000" b="1" dirty="0">
                <a:solidFill>
                  <a:srgbClr val="663300"/>
                </a:solidFill>
                <a:latin typeface="Calibri" pitchFamily="34" charset="0"/>
              </a:rPr>
              <a:t>					</a:t>
            </a:r>
            <a:endParaRPr lang="en-CA" sz="2000" dirty="0">
              <a:latin typeface="Calibri" pitchFamily="34" charset="0"/>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endParaRPr>
          </a:p>
          <a:p>
            <a:pPr marL="457200" indent="-457200">
              <a:spcBef>
                <a:spcPct val="20000"/>
              </a:spcBef>
              <a:buFont typeface="Arial" pitchFamily="34" charset="0"/>
              <a:buChar char="•"/>
              <a:defRPr/>
            </a:pPr>
            <a:endParaRPr lang="en-CA" sz="2000" dirty="0">
              <a:solidFill>
                <a:srgbClr val="000000"/>
              </a:solidFill>
              <a:latin typeface="Calibri" pitchFamily="34" charset="0"/>
            </a:endParaRPr>
          </a:p>
          <a:p>
            <a:pPr marL="457200" lvl="0" indent="-457200" algn="ctr">
              <a:spcBef>
                <a:spcPct val="20000"/>
              </a:spcBef>
              <a:defRPr/>
            </a:pPr>
            <a:endParaRPr lang="en-CA" sz="2000" dirty="0">
              <a:solidFill>
                <a:srgbClr val="000000"/>
              </a:solidFill>
              <a:latin typeface="Calibri" pitchFamily="34" charset="0"/>
            </a:endParaRPr>
          </a:p>
          <a:p>
            <a:pPr marL="457200" lvl="0" indent="-457200" algn="ctr">
              <a:spcBef>
                <a:spcPct val="20000"/>
              </a:spcBef>
              <a:defRPr/>
            </a:pPr>
            <a:endParaRPr lang="en-CA" sz="2000" dirty="0">
              <a:solidFill>
                <a:srgbClr val="000000"/>
              </a:solidFill>
              <a:latin typeface="Calibri" pitchFamily="34" charset="0"/>
            </a:endParaRPr>
          </a:p>
          <a:p>
            <a:pPr marL="457200" lvl="0" indent="-457200" algn="ctr">
              <a:spcBef>
                <a:spcPct val="20000"/>
              </a:spcBef>
              <a:defRPr/>
            </a:pPr>
            <a:endParaRPr lang="en-CA" sz="2000" dirty="0">
              <a:solidFill>
                <a:srgbClr val="000000"/>
              </a:solidFill>
              <a:latin typeface="Calibri" pitchFamily="34" charset="0"/>
            </a:endParaRPr>
          </a:p>
          <a:p>
            <a:pPr marL="457200" lvl="0" indent="-457200" algn="ctr">
              <a:spcBef>
                <a:spcPct val="20000"/>
              </a:spcBef>
              <a:defRPr/>
            </a:pPr>
            <a:endParaRPr lang="en-CA" sz="2000" dirty="0">
              <a:solidFill>
                <a:srgbClr val="000000"/>
              </a:solidFill>
              <a:latin typeface="Calibri" pitchFamily="34" charset="0"/>
            </a:endParaRPr>
          </a:p>
          <a:p>
            <a:pPr marL="457200" lvl="0" indent="-457200" algn="ctr">
              <a:spcBef>
                <a:spcPct val="20000"/>
              </a:spcBef>
              <a:defRPr/>
            </a:pPr>
            <a:endParaRPr lang="en-CA" sz="2000" dirty="0">
              <a:solidFill>
                <a:srgbClr val="000000"/>
              </a:solidFill>
              <a:latin typeface="Calibri" pitchFamily="34" charset="0"/>
            </a:endParaRPr>
          </a:p>
          <a:p>
            <a:pPr marL="457200" lvl="0" indent="-457200" algn="ctr">
              <a:spcBef>
                <a:spcPct val="20000"/>
              </a:spcBef>
              <a:defRPr/>
            </a:pPr>
            <a:endParaRPr lang="en-CA" sz="2000" dirty="0">
              <a:solidFill>
                <a:srgbClr val="000000"/>
              </a:solidFill>
              <a:latin typeface="Calibri" pitchFamily="34" charset="0"/>
            </a:endParaRPr>
          </a:p>
          <a:p>
            <a:pPr marL="0" lvl="1" algn="ctr">
              <a:spcBef>
                <a:spcPct val="20000"/>
              </a:spcBef>
              <a:defRPr/>
            </a:pPr>
            <a:endParaRPr lang="en-CA" sz="2000" dirty="0">
              <a:solidFill>
                <a:srgbClr val="000000"/>
              </a:solidFill>
              <a:latin typeface="Calibri" pitchFamily="34" charset="0"/>
            </a:endParaRPr>
          </a:p>
        </p:txBody>
      </p:sp>
      <p:graphicFrame>
        <p:nvGraphicFramePr>
          <p:cNvPr id="390152" name="Object 8"/>
          <p:cNvGraphicFramePr>
            <a:graphicFrameLocks noChangeAspect="1"/>
          </p:cNvGraphicFramePr>
          <p:nvPr/>
        </p:nvGraphicFramePr>
        <p:xfrm>
          <a:off x="2819400" y="2508000"/>
          <a:ext cx="2436585" cy="540000"/>
        </p:xfrm>
        <a:graphic>
          <a:graphicData uri="http://schemas.openxmlformats.org/presentationml/2006/ole">
            <mc:AlternateContent xmlns:mc="http://schemas.openxmlformats.org/markup-compatibility/2006">
              <mc:Choice xmlns:v="urn:schemas-microsoft-com:vml" Requires="v">
                <p:oleObj spid="_x0000_s390177" name="Equation" r:id="rId4" imgW="1765300" imgH="393700" progId="Equation.3">
                  <p:embed/>
                </p:oleObj>
              </mc:Choice>
              <mc:Fallback>
                <p:oleObj name="Equation" r:id="rId4" imgW="1765300" imgH="393700" progId="Equation.3">
                  <p:embed/>
                  <p:pic>
                    <p:nvPicPr>
                      <p:cNvPr id="0"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19400" y="2508000"/>
                        <a:ext cx="2436585" cy="540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90151" name="Object 7"/>
          <p:cNvGraphicFramePr>
            <a:graphicFrameLocks noChangeAspect="1"/>
          </p:cNvGraphicFramePr>
          <p:nvPr/>
        </p:nvGraphicFramePr>
        <p:xfrm>
          <a:off x="2971800" y="3530400"/>
          <a:ext cx="2096004" cy="432000"/>
        </p:xfrm>
        <a:graphic>
          <a:graphicData uri="http://schemas.openxmlformats.org/presentationml/2006/ole">
            <mc:AlternateContent xmlns:mc="http://schemas.openxmlformats.org/markup-compatibility/2006">
              <mc:Choice xmlns:v="urn:schemas-microsoft-com:vml" Requires="v">
                <p:oleObj spid="_x0000_s390178" name="Equation" r:id="rId6" imgW="1244600" imgH="254000" progId="Equation.3">
                  <p:embed/>
                </p:oleObj>
              </mc:Choice>
              <mc:Fallback>
                <p:oleObj name="Equation" r:id="rId6" imgW="1244600" imgH="254000" progId="Equation.3">
                  <p:embed/>
                  <p:pic>
                    <p:nvPicPr>
                      <p:cNvPr id="0"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71800" y="3530400"/>
                        <a:ext cx="2096004" cy="432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90150" name="Object 6"/>
          <p:cNvGraphicFramePr>
            <a:graphicFrameLocks noChangeAspect="1"/>
          </p:cNvGraphicFramePr>
          <p:nvPr/>
        </p:nvGraphicFramePr>
        <p:xfrm>
          <a:off x="3124200" y="4489200"/>
          <a:ext cx="1895704" cy="612000"/>
        </p:xfrm>
        <a:graphic>
          <a:graphicData uri="http://schemas.openxmlformats.org/presentationml/2006/ole">
            <mc:AlternateContent xmlns:mc="http://schemas.openxmlformats.org/markup-compatibility/2006">
              <mc:Choice xmlns:v="urn:schemas-microsoft-com:vml" Requires="v">
                <p:oleObj spid="_x0000_s390179" name="Equation" r:id="rId8" imgW="1205977" imgH="393529" progId="Equation.3">
                  <p:embed/>
                </p:oleObj>
              </mc:Choice>
              <mc:Fallback>
                <p:oleObj name="Equation" r:id="rId8" imgW="1205977" imgH="393529" progId="Equation.3">
                  <p:embed/>
                  <p:pic>
                    <p:nvPicPr>
                      <p:cNvPr id="0" name="Picture 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124200" y="4489200"/>
                        <a:ext cx="1895704" cy="612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90153" name="Rectangle 9"/>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CA"/>
          </a:p>
        </p:txBody>
      </p:sp>
      <p:sp>
        <p:nvSpPr>
          <p:cNvPr id="390154" name="Rectangle 10"/>
          <p:cNvSpPr>
            <a:spLocks noChangeArrowheads="1"/>
          </p:cNvSpPr>
          <p:nvPr/>
        </p:nvSpPr>
        <p:spPr bwMode="auto">
          <a:xfrm>
            <a:off x="0" y="847725"/>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CA"/>
          </a:p>
        </p:txBody>
      </p:sp>
      <p:sp>
        <p:nvSpPr>
          <p:cNvPr id="390155" name="Rectangle 11"/>
          <p:cNvSpPr>
            <a:spLocks noChangeArrowheads="1"/>
          </p:cNvSpPr>
          <p:nvPr/>
        </p:nvSpPr>
        <p:spPr bwMode="auto">
          <a:xfrm>
            <a:off x="0" y="15621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CA"/>
          </a:p>
        </p:txBody>
      </p:sp>
      <p:graphicFrame>
        <p:nvGraphicFramePr>
          <p:cNvPr id="13" name="Object 8">
            <a:extLst>
              <a:ext uri="{FF2B5EF4-FFF2-40B4-BE49-F238E27FC236}">
                <a16:creationId xmlns:a16="http://schemas.microsoft.com/office/drawing/2014/main" id="{27116EE0-1B6D-4505-AD9C-C2D2F5A62C1E}"/>
              </a:ext>
            </a:extLst>
          </p:cNvPr>
          <p:cNvGraphicFramePr>
            <a:graphicFrameLocks noChangeAspect="1"/>
          </p:cNvGraphicFramePr>
          <p:nvPr>
            <p:extLst>
              <p:ext uri="{D42A27DB-BD31-4B8C-83A1-F6EECF244321}">
                <p14:modId xmlns:p14="http://schemas.microsoft.com/office/powerpoint/2010/main" val="2474785821"/>
              </p:ext>
            </p:extLst>
          </p:nvPr>
        </p:nvGraphicFramePr>
        <p:xfrm>
          <a:off x="2965222" y="1560512"/>
          <a:ext cx="2290763" cy="612775"/>
        </p:xfrm>
        <a:graphic>
          <a:graphicData uri="http://schemas.openxmlformats.org/presentationml/2006/ole">
            <mc:AlternateContent xmlns:mc="http://schemas.openxmlformats.org/markup-compatibility/2006">
              <mc:Choice xmlns:v="urn:schemas-microsoft-com:vml" Requires="v">
                <p:oleObj spid="_x0000_s390180" name="Equation" r:id="rId10" imgW="1473120" imgH="393480" progId="Equation.3">
                  <p:embed/>
                </p:oleObj>
              </mc:Choice>
              <mc:Fallback>
                <p:oleObj name="Equation" r:id="rId10" imgW="1473120" imgH="393480" progId="Equation.3">
                  <p:embed/>
                  <p:pic>
                    <p:nvPicPr>
                      <p:cNvPr id="13" name="Object 8">
                        <a:extLst>
                          <a:ext uri="{FF2B5EF4-FFF2-40B4-BE49-F238E27FC236}">
                            <a16:creationId xmlns:a16="http://schemas.microsoft.com/office/drawing/2014/main" id="{798F960C-7B0E-44A4-BCFD-0B7B956B3BEC}"/>
                          </a:ext>
                        </a:extLst>
                      </p:cNvPr>
                      <p:cNvPicPr>
                        <a:picLocks noChangeAspect="1" noChangeArrowheads="1"/>
                      </p:cNvPicPr>
                      <p:nvPr/>
                    </p:nvPicPr>
                    <p:blipFill>
                      <a:blip r:embed="rId11"/>
                      <a:srcRect/>
                      <a:stretch>
                        <a:fillRect/>
                      </a:stretch>
                    </p:blipFill>
                    <p:spPr bwMode="auto">
                      <a:xfrm>
                        <a:off x="2965222" y="1560512"/>
                        <a:ext cx="2290763" cy="6127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2" name="TextBox 11">
            <a:extLst>
              <a:ext uri="{FF2B5EF4-FFF2-40B4-BE49-F238E27FC236}">
                <a16:creationId xmlns:a16="http://schemas.microsoft.com/office/drawing/2014/main" id="{4F24B9CB-0AB7-4A8E-90F5-8BBF5E29AEF7}"/>
              </a:ext>
            </a:extLst>
          </p:cNvPr>
          <p:cNvSpPr txBox="1"/>
          <p:nvPr/>
        </p:nvSpPr>
        <p:spPr>
          <a:xfrm>
            <a:off x="7944518" y="73967"/>
            <a:ext cx="864339" cy="338554"/>
          </a:xfrm>
          <a:prstGeom prst="rect">
            <a:avLst/>
          </a:prstGeom>
          <a:noFill/>
        </p:spPr>
        <p:txBody>
          <a:bodyPr wrap="none" rtlCol="0">
            <a:spAutoFit/>
          </a:bodyPr>
          <a:lstStyle/>
          <a:p>
            <a:r>
              <a:rPr lang="en-CA" sz="1600" dirty="0">
                <a:solidFill>
                  <a:schemeClr val="bg2"/>
                </a:solidFill>
              </a:rPr>
              <a:t>Slide 19</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9015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9015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9015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dirty="0">
                <a:latin typeface="Calibri" pitchFamily="34" charset="0"/>
              </a:rPr>
              <a:t>n-ORDER REACTIONS</a:t>
            </a:r>
          </a:p>
        </p:txBody>
      </p:sp>
      <p:sp>
        <p:nvSpPr>
          <p:cNvPr id="3" name="Footer Placeholder 2"/>
          <p:cNvSpPr>
            <a:spLocks noGrp="1"/>
          </p:cNvSpPr>
          <p:nvPr>
            <p:ph type="ftr" sz="quarter" idx="10"/>
          </p:nvPr>
        </p:nvSpPr>
        <p:spPr>
          <a:xfrm>
            <a:off x="304800" y="6248400"/>
            <a:ext cx="5791200" cy="533400"/>
          </a:xfrm>
        </p:spPr>
        <p:txBody>
          <a:bodyPr/>
          <a:lstStyle/>
          <a:p>
            <a:pPr algn="l">
              <a:defRPr/>
            </a:pPr>
            <a:r>
              <a:rPr lang="en-CA" dirty="0"/>
              <a:t>CVG 2132</a:t>
            </a:r>
          </a:p>
          <a:p>
            <a:pPr algn="l">
              <a:defRPr/>
            </a:pPr>
            <a:r>
              <a:rPr lang="en-CA" dirty="0"/>
              <a:t>C. Kinsley</a:t>
            </a:r>
          </a:p>
        </p:txBody>
      </p:sp>
      <p:sp>
        <p:nvSpPr>
          <p:cNvPr id="4" name="Content Placeholder 4"/>
          <p:cNvSpPr txBox="1">
            <a:spLocks/>
          </p:cNvSpPr>
          <p:nvPr/>
        </p:nvSpPr>
        <p:spPr>
          <a:xfrm>
            <a:off x="0" y="685800"/>
            <a:ext cx="9144000" cy="5181600"/>
          </a:xfrm>
          <a:prstGeom prst="rect">
            <a:avLst/>
          </a:prstGeom>
        </p:spPr>
        <p:txBody>
          <a:bodyPr/>
          <a:lstStyle/>
          <a:p>
            <a:pPr>
              <a:spcBef>
                <a:spcPct val="20000"/>
              </a:spcBef>
              <a:defRPr/>
            </a:pPr>
            <a:r>
              <a:rPr lang="en-CA" sz="2000" b="1" dirty="0">
                <a:latin typeface="Calibri" pitchFamily="34" charset="0"/>
              </a:rPr>
              <a:t>0.5</a:t>
            </a:r>
            <a:r>
              <a:rPr lang="en-CA" sz="2000" b="1" baseline="30000" dirty="0">
                <a:latin typeface="Calibri" pitchFamily="34" charset="0"/>
              </a:rPr>
              <a:t>th</a:t>
            </a:r>
            <a:r>
              <a:rPr lang="en-CA" sz="2000" b="1" dirty="0">
                <a:latin typeface="Calibri" pitchFamily="34" charset="0"/>
              </a:rPr>
              <a:t> Order Reactions:</a:t>
            </a:r>
          </a:p>
          <a:p>
            <a:pPr>
              <a:spcBef>
                <a:spcPct val="20000"/>
              </a:spcBef>
              <a:defRPr/>
            </a:pPr>
            <a:endParaRPr lang="en-CA" sz="800" b="1" dirty="0">
              <a:latin typeface="Calibri" pitchFamily="34" charset="0"/>
            </a:endParaRPr>
          </a:p>
          <a:p>
            <a:pPr marL="457200" lvl="0" indent="-457200">
              <a:spcBef>
                <a:spcPct val="20000"/>
              </a:spcBef>
              <a:buFont typeface="Arial" pitchFamily="34" charset="0"/>
              <a:buChar char="•"/>
              <a:defRPr/>
            </a:pPr>
            <a:r>
              <a:rPr lang="en-CA" sz="2000" dirty="0">
                <a:solidFill>
                  <a:srgbClr val="000000"/>
                </a:solidFill>
                <a:latin typeface="Calibri" pitchFamily="34" charset="0"/>
              </a:rPr>
              <a:t>Plots as a straight line with a slope of k on a √C vs. t graph.</a:t>
            </a:r>
          </a:p>
          <a:p>
            <a:pPr>
              <a:spcBef>
                <a:spcPct val="20000"/>
              </a:spcBef>
              <a:defRPr/>
            </a:pPr>
            <a:endParaRPr lang="en-CA" sz="2000" b="1" dirty="0">
              <a:latin typeface="Calibri" pitchFamily="34" charset="0"/>
            </a:endParaRPr>
          </a:p>
          <a:p>
            <a:pPr>
              <a:spcBef>
                <a:spcPct val="20000"/>
              </a:spcBef>
              <a:defRPr/>
            </a:pPr>
            <a:endParaRPr lang="en-CA" sz="800" b="1" dirty="0">
              <a:latin typeface="Calibri" pitchFamily="34" charset="0"/>
            </a:endParaRPr>
          </a:p>
        </p:txBody>
      </p:sp>
      <p:pic>
        <p:nvPicPr>
          <p:cNvPr id="7" name="Picture 6"/>
          <p:cNvPicPr>
            <a:picLocks noChangeAspect="1" noChangeArrowheads="1"/>
          </p:cNvPicPr>
          <p:nvPr/>
        </p:nvPicPr>
        <p:blipFill>
          <a:blip r:embed="rId3" cstate="print"/>
          <a:srcRect/>
          <a:stretch>
            <a:fillRect/>
          </a:stretch>
        </p:blipFill>
        <p:spPr bwMode="auto">
          <a:xfrm>
            <a:off x="2160587" y="1676400"/>
            <a:ext cx="4392613" cy="4170362"/>
          </a:xfrm>
          <a:prstGeom prst="rect">
            <a:avLst/>
          </a:prstGeom>
          <a:noFill/>
        </p:spPr>
      </p:pic>
      <p:sp>
        <p:nvSpPr>
          <p:cNvPr id="6" name="TextBox 5">
            <a:extLst>
              <a:ext uri="{FF2B5EF4-FFF2-40B4-BE49-F238E27FC236}">
                <a16:creationId xmlns:a16="http://schemas.microsoft.com/office/drawing/2014/main" id="{4F24B9CB-0AB7-4A8E-90F5-8BBF5E29AEF7}"/>
              </a:ext>
            </a:extLst>
          </p:cNvPr>
          <p:cNvSpPr txBox="1"/>
          <p:nvPr/>
        </p:nvSpPr>
        <p:spPr>
          <a:xfrm>
            <a:off x="7944518" y="73967"/>
            <a:ext cx="864339" cy="338554"/>
          </a:xfrm>
          <a:prstGeom prst="rect">
            <a:avLst/>
          </a:prstGeom>
          <a:noFill/>
        </p:spPr>
        <p:txBody>
          <a:bodyPr wrap="none" rtlCol="0">
            <a:spAutoFit/>
          </a:bodyPr>
          <a:lstStyle/>
          <a:p>
            <a:r>
              <a:rPr lang="en-CA" sz="1600" dirty="0">
                <a:solidFill>
                  <a:schemeClr val="bg2"/>
                </a:solidFill>
              </a:rPr>
              <a:t>Slide 20</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dirty="0">
                <a:latin typeface="Calibri" pitchFamily="34" charset="0"/>
              </a:rPr>
              <a:t>n-ORDER REACTIONS</a:t>
            </a:r>
          </a:p>
        </p:txBody>
      </p:sp>
      <p:sp>
        <p:nvSpPr>
          <p:cNvPr id="3" name="Footer Placeholder 2"/>
          <p:cNvSpPr>
            <a:spLocks noGrp="1"/>
          </p:cNvSpPr>
          <p:nvPr>
            <p:ph type="ftr" sz="quarter" idx="10"/>
          </p:nvPr>
        </p:nvSpPr>
        <p:spPr>
          <a:xfrm>
            <a:off x="304800" y="6248400"/>
            <a:ext cx="5791200" cy="533400"/>
          </a:xfrm>
        </p:spPr>
        <p:txBody>
          <a:bodyPr/>
          <a:lstStyle/>
          <a:p>
            <a:pPr algn="l">
              <a:defRPr/>
            </a:pPr>
            <a:r>
              <a:rPr lang="en-CA" dirty="0"/>
              <a:t>CVG 2132</a:t>
            </a:r>
          </a:p>
          <a:p>
            <a:pPr algn="l">
              <a:defRPr/>
            </a:pPr>
            <a:r>
              <a:rPr lang="en-CA" dirty="0"/>
              <a:t>C. Kinsley</a:t>
            </a:r>
          </a:p>
        </p:txBody>
      </p:sp>
      <p:sp>
        <p:nvSpPr>
          <p:cNvPr id="4" name="Content Placeholder 4"/>
          <p:cNvSpPr txBox="1">
            <a:spLocks/>
          </p:cNvSpPr>
          <p:nvPr/>
        </p:nvSpPr>
        <p:spPr>
          <a:xfrm>
            <a:off x="0" y="685800"/>
            <a:ext cx="9144000" cy="5181600"/>
          </a:xfrm>
          <a:prstGeom prst="rect">
            <a:avLst/>
          </a:prstGeom>
        </p:spPr>
        <p:txBody>
          <a:bodyPr/>
          <a:lstStyle/>
          <a:p>
            <a:pPr>
              <a:spcBef>
                <a:spcPct val="20000"/>
              </a:spcBef>
              <a:defRPr/>
            </a:pPr>
            <a:endParaRPr lang="en-CA" sz="800" b="1" dirty="0">
              <a:latin typeface="Calibri" pitchFamily="34" charset="0"/>
            </a:endParaRPr>
          </a:p>
          <a:p>
            <a:pPr>
              <a:spcBef>
                <a:spcPct val="20000"/>
              </a:spcBef>
              <a:defRPr/>
            </a:pPr>
            <a:r>
              <a:rPr lang="en-CA" sz="2000" b="1" dirty="0">
                <a:latin typeface="Calibri" pitchFamily="34" charset="0"/>
              </a:rPr>
              <a:t>Summary of Common n-Order Reaction Equations:</a:t>
            </a:r>
          </a:p>
          <a:p>
            <a:pPr>
              <a:spcBef>
                <a:spcPct val="20000"/>
              </a:spcBef>
              <a:defRPr/>
            </a:pPr>
            <a:endParaRPr lang="en-CA" sz="800" b="1" dirty="0">
              <a:latin typeface="Calibri" pitchFamily="34" charset="0"/>
            </a:endParaRPr>
          </a:p>
          <a:p>
            <a:pPr marL="457200" lvl="0" indent="-457200">
              <a:spcBef>
                <a:spcPct val="20000"/>
              </a:spcBef>
              <a:defRPr/>
            </a:pPr>
            <a:endParaRPr lang="en-CA" sz="2000" dirty="0">
              <a:solidFill>
                <a:srgbClr val="000000"/>
              </a:solidFill>
              <a:latin typeface="Calibri" pitchFamily="34" charset="0"/>
            </a:endParaRPr>
          </a:p>
          <a:p>
            <a:pPr>
              <a:spcBef>
                <a:spcPct val="20000"/>
              </a:spcBef>
              <a:defRPr/>
            </a:pPr>
            <a:endParaRPr lang="en-CA" sz="2000" b="1" dirty="0">
              <a:latin typeface="Calibri" pitchFamily="34" charset="0"/>
            </a:endParaRPr>
          </a:p>
          <a:p>
            <a:pPr>
              <a:spcBef>
                <a:spcPct val="20000"/>
              </a:spcBef>
              <a:defRPr/>
            </a:pPr>
            <a:endParaRPr lang="en-CA" sz="800" b="1" dirty="0">
              <a:latin typeface="Calibri" pitchFamily="34" charset="0"/>
            </a:endParaRPr>
          </a:p>
        </p:txBody>
      </p:sp>
      <p:pic>
        <p:nvPicPr>
          <p:cNvPr id="6" name="Picture 7" descr="tab06_01"/>
          <p:cNvPicPr>
            <a:picLocks noChangeAspect="1" noChangeArrowheads="1"/>
          </p:cNvPicPr>
          <p:nvPr/>
        </p:nvPicPr>
        <p:blipFill>
          <a:blip r:embed="rId3" cstate="print"/>
          <a:srcRect t="11365"/>
          <a:stretch>
            <a:fillRect/>
          </a:stretch>
        </p:blipFill>
        <p:spPr bwMode="auto">
          <a:xfrm>
            <a:off x="390525" y="2209800"/>
            <a:ext cx="8372475" cy="2154238"/>
          </a:xfrm>
          <a:prstGeom prst="rect">
            <a:avLst/>
          </a:prstGeom>
          <a:noFill/>
        </p:spPr>
      </p:pic>
      <p:sp>
        <p:nvSpPr>
          <p:cNvPr id="7" name="TextBox 6">
            <a:extLst>
              <a:ext uri="{FF2B5EF4-FFF2-40B4-BE49-F238E27FC236}">
                <a16:creationId xmlns:a16="http://schemas.microsoft.com/office/drawing/2014/main" id="{4F24B9CB-0AB7-4A8E-90F5-8BBF5E29AEF7}"/>
              </a:ext>
            </a:extLst>
          </p:cNvPr>
          <p:cNvSpPr txBox="1"/>
          <p:nvPr/>
        </p:nvSpPr>
        <p:spPr>
          <a:xfrm>
            <a:off x="7944518" y="73967"/>
            <a:ext cx="864339" cy="338554"/>
          </a:xfrm>
          <a:prstGeom prst="rect">
            <a:avLst/>
          </a:prstGeom>
          <a:noFill/>
        </p:spPr>
        <p:txBody>
          <a:bodyPr wrap="none" rtlCol="0">
            <a:spAutoFit/>
          </a:bodyPr>
          <a:lstStyle/>
          <a:p>
            <a:r>
              <a:rPr lang="en-CA" sz="1600" dirty="0">
                <a:solidFill>
                  <a:schemeClr val="bg2"/>
                </a:solidFill>
              </a:rPr>
              <a:t>Slide 21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dirty="0">
                <a:latin typeface="Calibri" pitchFamily="34" charset="0"/>
              </a:rPr>
              <a:t>n-ORDER REACTIONS</a:t>
            </a:r>
          </a:p>
        </p:txBody>
      </p:sp>
      <p:sp>
        <p:nvSpPr>
          <p:cNvPr id="3" name="Footer Placeholder 2"/>
          <p:cNvSpPr>
            <a:spLocks noGrp="1"/>
          </p:cNvSpPr>
          <p:nvPr>
            <p:ph type="ftr" sz="quarter" idx="10"/>
          </p:nvPr>
        </p:nvSpPr>
        <p:spPr>
          <a:xfrm>
            <a:off x="304800" y="6248400"/>
            <a:ext cx="5791200" cy="533400"/>
          </a:xfrm>
        </p:spPr>
        <p:txBody>
          <a:bodyPr/>
          <a:lstStyle/>
          <a:p>
            <a:pPr algn="l">
              <a:defRPr/>
            </a:pPr>
            <a:r>
              <a:rPr lang="en-CA" dirty="0"/>
              <a:t>CVG 2132</a:t>
            </a:r>
          </a:p>
          <a:p>
            <a:pPr algn="l">
              <a:defRPr/>
            </a:pPr>
            <a:r>
              <a:rPr lang="en-CA" dirty="0"/>
              <a:t>C. Kinsley</a:t>
            </a:r>
          </a:p>
        </p:txBody>
      </p:sp>
      <p:sp>
        <p:nvSpPr>
          <p:cNvPr id="4" name="Content Placeholder 4"/>
          <p:cNvSpPr txBox="1">
            <a:spLocks/>
          </p:cNvSpPr>
          <p:nvPr/>
        </p:nvSpPr>
        <p:spPr>
          <a:xfrm>
            <a:off x="0" y="685800"/>
            <a:ext cx="9144000" cy="5181600"/>
          </a:xfrm>
          <a:prstGeom prst="rect">
            <a:avLst/>
          </a:prstGeom>
        </p:spPr>
        <p:txBody>
          <a:bodyPr/>
          <a:lstStyle/>
          <a:p>
            <a:pPr>
              <a:spcBef>
                <a:spcPct val="20000"/>
              </a:spcBef>
              <a:defRPr/>
            </a:pPr>
            <a:r>
              <a:rPr lang="en-CA" sz="2000" b="1" dirty="0">
                <a:latin typeface="Calibri" pitchFamily="34" charset="0"/>
              </a:rPr>
              <a:t>Example:</a:t>
            </a:r>
          </a:p>
          <a:p>
            <a:pPr>
              <a:spcBef>
                <a:spcPct val="20000"/>
              </a:spcBef>
              <a:defRPr/>
            </a:pPr>
            <a:endParaRPr lang="en-CA" sz="800" b="1" dirty="0">
              <a:latin typeface="Calibri" pitchFamily="34" charset="0"/>
            </a:endParaRPr>
          </a:p>
          <a:p>
            <a:pPr marL="457200" lvl="0" indent="-457200">
              <a:spcBef>
                <a:spcPct val="20000"/>
              </a:spcBef>
              <a:buFont typeface="Arial" pitchFamily="34" charset="0"/>
              <a:buChar char="•"/>
              <a:defRPr/>
            </a:pPr>
            <a:r>
              <a:rPr lang="en-CA" sz="2000" dirty="0">
                <a:solidFill>
                  <a:srgbClr val="000000"/>
                </a:solidFill>
                <a:latin typeface="Calibri" pitchFamily="34" charset="0"/>
              </a:rPr>
              <a:t>The data below was collected from the irreversible conversion of pollutant A to substance P:    A </a:t>
            </a:r>
            <a:r>
              <a:rPr lang="en-CA" sz="2000" dirty="0">
                <a:solidFill>
                  <a:srgbClr val="000000"/>
                </a:solidFill>
                <a:latin typeface="Calibri" pitchFamily="34" charset="0"/>
                <a:sym typeface="Wingdings" pitchFamily="2" charset="2"/>
              </a:rPr>
              <a:t> P</a:t>
            </a:r>
          </a:p>
          <a:p>
            <a:pPr marL="914400" lvl="1" indent="-457200">
              <a:spcBef>
                <a:spcPct val="20000"/>
              </a:spcBef>
              <a:buFont typeface="Arial" pitchFamily="34" charset="0"/>
              <a:buChar char="•"/>
              <a:defRPr/>
            </a:pPr>
            <a:endParaRPr lang="en-CA" sz="800" dirty="0">
              <a:solidFill>
                <a:srgbClr val="000000"/>
              </a:solidFill>
              <a:latin typeface="Calibri" pitchFamily="34" charset="0"/>
              <a:sym typeface="Wingdings" pitchFamily="2" charset="2"/>
            </a:endParaRPr>
          </a:p>
          <a:p>
            <a:pPr marL="914400" lvl="1" indent="-457200">
              <a:spcBef>
                <a:spcPct val="20000"/>
              </a:spcBef>
              <a:buFont typeface="Arial" pitchFamily="34" charset="0"/>
              <a:buChar char="•"/>
              <a:defRPr/>
            </a:pPr>
            <a:r>
              <a:rPr lang="en-CA" sz="2000" dirty="0">
                <a:solidFill>
                  <a:srgbClr val="000000"/>
                </a:solidFill>
                <a:latin typeface="Calibri" pitchFamily="34" charset="0"/>
                <a:sym typeface="Wingdings" pitchFamily="2" charset="2"/>
              </a:rPr>
              <a:t>Evaluate the following data to determine whether the reactions is best described by a zero order, first order or second order</a:t>
            </a:r>
            <a:r>
              <a:rPr lang="en-CA" sz="2000" dirty="0">
                <a:solidFill>
                  <a:srgbClr val="000000"/>
                </a:solidFill>
                <a:latin typeface="Calibri" pitchFamily="34" charset="0"/>
              </a:rPr>
              <a:t> reaction, or whether none of these reaction orders describes the data well.  </a:t>
            </a:r>
          </a:p>
          <a:p>
            <a:pPr marL="914400" lvl="1" indent="-457200">
              <a:spcBef>
                <a:spcPct val="20000"/>
              </a:spcBef>
              <a:buFont typeface="Arial" pitchFamily="34" charset="0"/>
              <a:buChar char="•"/>
              <a:defRPr/>
            </a:pPr>
            <a:endParaRPr lang="en-CA" sz="800" dirty="0">
              <a:solidFill>
                <a:srgbClr val="000000"/>
              </a:solidFill>
              <a:latin typeface="Calibri" pitchFamily="34" charset="0"/>
            </a:endParaRPr>
          </a:p>
          <a:p>
            <a:pPr marL="914400" lvl="1" indent="-457200">
              <a:spcBef>
                <a:spcPct val="20000"/>
              </a:spcBef>
              <a:buFont typeface="Arial" pitchFamily="34" charset="0"/>
              <a:buChar char="•"/>
              <a:defRPr/>
            </a:pPr>
            <a:r>
              <a:rPr lang="en-CA" sz="2000" dirty="0">
                <a:solidFill>
                  <a:srgbClr val="000000"/>
                </a:solidFill>
                <a:latin typeface="Calibri" pitchFamily="34" charset="0"/>
              </a:rPr>
              <a:t>Determine the rate constant k for the reaction. </a:t>
            </a:r>
          </a:p>
          <a:p>
            <a:pPr>
              <a:spcBef>
                <a:spcPct val="20000"/>
              </a:spcBef>
              <a:defRPr/>
            </a:pPr>
            <a:endParaRPr lang="en-CA" sz="2000" b="1" dirty="0">
              <a:latin typeface="Calibri" pitchFamily="34" charset="0"/>
            </a:endParaRPr>
          </a:p>
          <a:p>
            <a:pPr>
              <a:spcBef>
                <a:spcPct val="20000"/>
              </a:spcBef>
              <a:defRPr/>
            </a:pPr>
            <a:endParaRPr lang="en-CA" sz="800" b="1" dirty="0">
              <a:latin typeface="Calibri" pitchFamily="34" charset="0"/>
            </a:endParaRPr>
          </a:p>
          <a:p>
            <a:pPr marL="457200" lvl="0" indent="-457200">
              <a:spcBef>
                <a:spcPct val="20000"/>
              </a:spcBef>
              <a:defRPr/>
            </a:pPr>
            <a:endParaRPr lang="en-CA" sz="2000" dirty="0">
              <a:solidFill>
                <a:srgbClr val="000000"/>
              </a:solidFill>
              <a:latin typeface="Calibri" pitchFamily="34" charset="0"/>
            </a:endParaRPr>
          </a:p>
          <a:p>
            <a:pPr>
              <a:spcBef>
                <a:spcPct val="20000"/>
              </a:spcBef>
              <a:defRPr/>
            </a:pPr>
            <a:endParaRPr lang="en-CA" sz="2000" b="1" dirty="0">
              <a:latin typeface="Calibri" pitchFamily="34" charset="0"/>
            </a:endParaRPr>
          </a:p>
          <a:p>
            <a:pPr>
              <a:spcBef>
                <a:spcPct val="20000"/>
              </a:spcBef>
              <a:defRPr/>
            </a:pPr>
            <a:endParaRPr lang="en-CA" sz="800" b="1" dirty="0">
              <a:latin typeface="Calibri" pitchFamily="34" charset="0"/>
            </a:endParaRPr>
          </a:p>
        </p:txBody>
      </p:sp>
      <p:graphicFrame>
        <p:nvGraphicFramePr>
          <p:cNvPr id="7" name="Table 6"/>
          <p:cNvGraphicFramePr>
            <a:graphicFrameLocks noGrp="1"/>
          </p:cNvGraphicFramePr>
          <p:nvPr/>
        </p:nvGraphicFramePr>
        <p:xfrm>
          <a:off x="2895600" y="3733800"/>
          <a:ext cx="3352800" cy="2133600"/>
        </p:xfrm>
        <a:graphic>
          <a:graphicData uri="http://schemas.openxmlformats.org/drawingml/2006/table">
            <a:tbl>
              <a:tblPr/>
              <a:tblGrid>
                <a:gridCol w="1447800">
                  <a:extLst>
                    <a:ext uri="{9D8B030D-6E8A-4147-A177-3AD203B41FA5}">
                      <a16:colId xmlns:a16="http://schemas.microsoft.com/office/drawing/2014/main" val="20000"/>
                    </a:ext>
                  </a:extLst>
                </a:gridCol>
                <a:gridCol w="1905000">
                  <a:extLst>
                    <a:ext uri="{9D8B030D-6E8A-4147-A177-3AD203B41FA5}">
                      <a16:colId xmlns:a16="http://schemas.microsoft.com/office/drawing/2014/main" val="20001"/>
                    </a:ext>
                  </a:extLst>
                </a:gridCol>
              </a:tblGrid>
              <a:tr h="400050">
                <a:tc>
                  <a:txBody>
                    <a:bodyPr/>
                    <a:lstStyle/>
                    <a:p>
                      <a:pPr algn="ctr" fontAlgn="ctr"/>
                      <a:r>
                        <a:rPr lang="en-CA" sz="2000" b="1" i="0" u="none" strike="noStrike" dirty="0">
                          <a:solidFill>
                            <a:srgbClr val="000000"/>
                          </a:solidFill>
                          <a:latin typeface="Calibri"/>
                        </a:rPr>
                        <a:t>Time (minutes)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CA" sz="2000" b="1" i="0" u="none" strike="noStrike" dirty="0">
                          <a:solidFill>
                            <a:srgbClr val="000000"/>
                          </a:solidFill>
                          <a:latin typeface="Calibri"/>
                        </a:rPr>
                        <a:t>Concentration A (g/L)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90500">
                <a:tc>
                  <a:txBody>
                    <a:bodyPr/>
                    <a:lstStyle/>
                    <a:p>
                      <a:pPr algn="ctr" fontAlgn="ctr"/>
                      <a:r>
                        <a:rPr lang="en-CA" sz="2000" b="0" i="0" u="none" strike="noStrike">
                          <a:solidFill>
                            <a:srgbClr val="000000"/>
                          </a:solidFill>
                          <a:latin typeface="Calibri"/>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CA" sz="2000" b="0" i="0" u="none" strike="noStrike" dirty="0">
                          <a:solidFill>
                            <a:srgbClr val="000000"/>
                          </a:solidFill>
                          <a:latin typeface="Calibri"/>
                        </a:rPr>
                        <a:t>1.00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90500">
                <a:tc>
                  <a:txBody>
                    <a:bodyPr/>
                    <a:lstStyle/>
                    <a:p>
                      <a:pPr algn="ctr" fontAlgn="ctr"/>
                      <a:r>
                        <a:rPr lang="en-CA" sz="2000" b="0" i="0" u="none" strike="noStrike">
                          <a:solidFill>
                            <a:srgbClr val="000000"/>
                          </a:solidFill>
                          <a:latin typeface="Calibri"/>
                        </a:rPr>
                        <a:t>11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CA" sz="2000" b="0" i="0" u="none" strike="noStrike">
                          <a:solidFill>
                            <a:srgbClr val="000000"/>
                          </a:solidFill>
                          <a:latin typeface="Calibri"/>
                        </a:rPr>
                        <a:t>0.50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90500">
                <a:tc>
                  <a:txBody>
                    <a:bodyPr/>
                    <a:lstStyle/>
                    <a:p>
                      <a:pPr algn="ctr" fontAlgn="ctr"/>
                      <a:r>
                        <a:rPr lang="en-CA" sz="2000" b="0" i="0" u="none" strike="noStrike">
                          <a:solidFill>
                            <a:srgbClr val="000000"/>
                          </a:solidFill>
                          <a:latin typeface="Calibri"/>
                        </a:rPr>
                        <a:t>20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CA" sz="2000" b="0" i="0" u="none" strike="noStrike">
                          <a:solidFill>
                            <a:srgbClr val="000000"/>
                          </a:solidFill>
                          <a:latin typeface="Calibri"/>
                        </a:rPr>
                        <a:t>0.25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190500">
                <a:tc>
                  <a:txBody>
                    <a:bodyPr/>
                    <a:lstStyle/>
                    <a:p>
                      <a:pPr algn="ctr" fontAlgn="ctr"/>
                      <a:r>
                        <a:rPr lang="en-CA" sz="2000" b="0" i="0" u="none" strike="noStrike">
                          <a:solidFill>
                            <a:srgbClr val="000000"/>
                          </a:solidFill>
                          <a:latin typeface="Calibri"/>
                        </a:rPr>
                        <a:t>48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CA" sz="2000" b="0" i="0" u="none" strike="noStrike">
                          <a:solidFill>
                            <a:srgbClr val="000000"/>
                          </a:solidFill>
                          <a:latin typeface="Calibri"/>
                        </a:rPr>
                        <a:t>0.10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190500">
                <a:tc>
                  <a:txBody>
                    <a:bodyPr/>
                    <a:lstStyle/>
                    <a:p>
                      <a:pPr algn="ctr" fontAlgn="ctr"/>
                      <a:r>
                        <a:rPr lang="en-CA" sz="2000" b="0" i="0" u="none" strike="noStrike">
                          <a:solidFill>
                            <a:srgbClr val="000000"/>
                          </a:solidFill>
                          <a:latin typeface="Calibri"/>
                        </a:rPr>
                        <a:t>105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CA" sz="2000" b="0" i="0" u="none" strike="noStrike" dirty="0">
                          <a:solidFill>
                            <a:srgbClr val="000000"/>
                          </a:solidFill>
                          <a:latin typeface="Calibri"/>
                        </a:rPr>
                        <a:t>0.05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
        <p:nvSpPr>
          <p:cNvPr id="6" name="TextBox 5">
            <a:extLst>
              <a:ext uri="{FF2B5EF4-FFF2-40B4-BE49-F238E27FC236}">
                <a16:creationId xmlns:a16="http://schemas.microsoft.com/office/drawing/2014/main" id="{4F24B9CB-0AB7-4A8E-90F5-8BBF5E29AEF7}"/>
              </a:ext>
            </a:extLst>
          </p:cNvPr>
          <p:cNvSpPr txBox="1"/>
          <p:nvPr/>
        </p:nvSpPr>
        <p:spPr>
          <a:xfrm>
            <a:off x="7944518" y="73967"/>
            <a:ext cx="864339" cy="338554"/>
          </a:xfrm>
          <a:prstGeom prst="rect">
            <a:avLst/>
          </a:prstGeom>
          <a:noFill/>
        </p:spPr>
        <p:txBody>
          <a:bodyPr wrap="none" rtlCol="0">
            <a:spAutoFit/>
          </a:bodyPr>
          <a:lstStyle/>
          <a:p>
            <a:r>
              <a:rPr lang="en-CA" sz="1600" dirty="0">
                <a:solidFill>
                  <a:schemeClr val="bg2"/>
                </a:solidFill>
              </a:rPr>
              <a:t>Slide 22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dirty="0">
                <a:latin typeface="Calibri" pitchFamily="34" charset="0"/>
              </a:rPr>
              <a:t>n-ORDER REACTIONS</a:t>
            </a:r>
          </a:p>
        </p:txBody>
      </p:sp>
      <p:sp>
        <p:nvSpPr>
          <p:cNvPr id="3" name="Footer Placeholder 2"/>
          <p:cNvSpPr>
            <a:spLocks noGrp="1"/>
          </p:cNvSpPr>
          <p:nvPr>
            <p:ph type="ftr" sz="quarter" idx="10"/>
          </p:nvPr>
        </p:nvSpPr>
        <p:spPr>
          <a:xfrm>
            <a:off x="304800" y="6248400"/>
            <a:ext cx="5791200" cy="533400"/>
          </a:xfrm>
        </p:spPr>
        <p:txBody>
          <a:bodyPr/>
          <a:lstStyle/>
          <a:p>
            <a:pPr algn="l">
              <a:defRPr/>
            </a:pPr>
            <a:r>
              <a:rPr lang="en-CA" dirty="0"/>
              <a:t>CVG 2132</a:t>
            </a:r>
          </a:p>
          <a:p>
            <a:pPr algn="l">
              <a:defRPr/>
            </a:pPr>
            <a:r>
              <a:rPr lang="en-CA" dirty="0"/>
              <a:t>C. Kinsley</a:t>
            </a:r>
          </a:p>
        </p:txBody>
      </p:sp>
      <p:sp>
        <p:nvSpPr>
          <p:cNvPr id="4" name="Content Placeholder 4"/>
          <p:cNvSpPr txBox="1">
            <a:spLocks/>
          </p:cNvSpPr>
          <p:nvPr/>
        </p:nvSpPr>
        <p:spPr>
          <a:xfrm>
            <a:off x="0" y="685800"/>
            <a:ext cx="9144000" cy="5181600"/>
          </a:xfrm>
          <a:prstGeom prst="rect">
            <a:avLst/>
          </a:prstGeom>
        </p:spPr>
        <p:txBody>
          <a:bodyPr/>
          <a:lstStyle/>
          <a:p>
            <a:pPr>
              <a:spcBef>
                <a:spcPct val="20000"/>
              </a:spcBef>
              <a:defRPr/>
            </a:pPr>
            <a:r>
              <a:rPr lang="en-CA" sz="2000" b="1" dirty="0">
                <a:latin typeface="Calibri" pitchFamily="34" charset="0"/>
              </a:rPr>
              <a:t>Example:</a:t>
            </a:r>
          </a:p>
          <a:p>
            <a:pPr>
              <a:spcBef>
                <a:spcPct val="20000"/>
              </a:spcBef>
              <a:defRPr/>
            </a:pPr>
            <a:endParaRPr lang="en-CA" sz="800" b="1" dirty="0">
              <a:latin typeface="Calibri" pitchFamily="34" charset="0"/>
            </a:endParaRPr>
          </a:p>
          <a:p>
            <a:pPr marL="457200" lvl="0" indent="-457200">
              <a:spcBef>
                <a:spcPct val="20000"/>
              </a:spcBef>
              <a:buFont typeface="Arial" pitchFamily="34" charset="0"/>
              <a:buChar char="•"/>
              <a:defRPr/>
            </a:pPr>
            <a:r>
              <a:rPr lang="en-CA" sz="2000" b="1" dirty="0">
                <a:solidFill>
                  <a:srgbClr val="000000"/>
                </a:solidFill>
                <a:latin typeface="Calibri" pitchFamily="34" charset="0"/>
              </a:rPr>
              <a:t>Plot</a:t>
            </a:r>
            <a:r>
              <a:rPr lang="en-CA" sz="2000" dirty="0">
                <a:solidFill>
                  <a:srgbClr val="000000"/>
                </a:solidFill>
                <a:latin typeface="Calibri" pitchFamily="34" charset="0"/>
              </a:rPr>
              <a:t> </a:t>
            </a:r>
            <a:r>
              <a:rPr lang="en-CA" sz="2000" b="1" dirty="0">
                <a:solidFill>
                  <a:srgbClr val="000000"/>
                </a:solidFill>
                <a:latin typeface="Calibri" pitchFamily="34" charset="0"/>
              </a:rPr>
              <a:t>Concentration of A vs. Time</a:t>
            </a:r>
            <a:r>
              <a:rPr lang="en-CA" sz="2000" dirty="0">
                <a:solidFill>
                  <a:srgbClr val="000000"/>
                </a:solidFill>
                <a:latin typeface="Calibri" pitchFamily="34" charset="0"/>
              </a:rPr>
              <a:t>:</a:t>
            </a: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914400" lvl="1" indent="-457200">
              <a:spcBef>
                <a:spcPct val="20000"/>
              </a:spcBef>
              <a:buFont typeface="Arial" pitchFamily="34" charset="0"/>
              <a:buChar char="•"/>
              <a:defRPr/>
            </a:pPr>
            <a:endParaRPr lang="en-CA" sz="800" dirty="0">
              <a:solidFill>
                <a:srgbClr val="000000"/>
              </a:solidFill>
              <a:latin typeface="Calibri" pitchFamily="34" charset="0"/>
              <a:sym typeface="Wingdings" pitchFamily="2" charset="2"/>
            </a:endParaRPr>
          </a:p>
          <a:p>
            <a:pPr>
              <a:spcBef>
                <a:spcPct val="20000"/>
              </a:spcBef>
              <a:defRPr/>
            </a:pPr>
            <a:r>
              <a:rPr lang="en-CA" sz="2000" b="1" dirty="0">
                <a:latin typeface="Calibri" pitchFamily="34" charset="0"/>
              </a:rPr>
              <a:t>Non linear- therefore zero order </a:t>
            </a:r>
            <a:r>
              <a:rPr lang="en-CA" sz="2000" b="1" dirty="0" err="1">
                <a:latin typeface="Calibri" pitchFamily="34" charset="0"/>
              </a:rPr>
              <a:t>rxn</a:t>
            </a:r>
            <a:r>
              <a:rPr lang="en-CA" sz="2000" b="1" dirty="0">
                <a:latin typeface="Calibri" pitchFamily="34" charset="0"/>
              </a:rPr>
              <a:t> is a poor description</a:t>
            </a:r>
          </a:p>
          <a:p>
            <a:pPr>
              <a:spcBef>
                <a:spcPct val="20000"/>
              </a:spcBef>
              <a:defRPr/>
            </a:pPr>
            <a:endParaRPr lang="en-CA" sz="800" b="1" dirty="0">
              <a:latin typeface="Calibri" pitchFamily="34" charset="0"/>
            </a:endParaRPr>
          </a:p>
          <a:p>
            <a:pPr>
              <a:spcBef>
                <a:spcPct val="20000"/>
              </a:spcBef>
              <a:defRPr/>
            </a:pPr>
            <a:endParaRPr lang="en-CA" sz="800" b="1" dirty="0">
              <a:latin typeface="Calibri" pitchFamily="34" charset="0"/>
            </a:endParaRPr>
          </a:p>
        </p:txBody>
      </p:sp>
      <p:graphicFrame>
        <p:nvGraphicFramePr>
          <p:cNvPr id="8" name="Chart 7"/>
          <p:cNvGraphicFramePr>
            <a:graphicFrameLocks noChangeAspect="1"/>
          </p:cNvGraphicFramePr>
          <p:nvPr/>
        </p:nvGraphicFramePr>
        <p:xfrm>
          <a:off x="1295400" y="1752600"/>
          <a:ext cx="6370500" cy="3348000"/>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Box 5">
            <a:extLst>
              <a:ext uri="{FF2B5EF4-FFF2-40B4-BE49-F238E27FC236}">
                <a16:creationId xmlns:a16="http://schemas.microsoft.com/office/drawing/2014/main" id="{4F24B9CB-0AB7-4A8E-90F5-8BBF5E29AEF7}"/>
              </a:ext>
            </a:extLst>
          </p:cNvPr>
          <p:cNvSpPr txBox="1"/>
          <p:nvPr/>
        </p:nvSpPr>
        <p:spPr>
          <a:xfrm>
            <a:off x="7944518" y="73967"/>
            <a:ext cx="864339" cy="338554"/>
          </a:xfrm>
          <a:prstGeom prst="rect">
            <a:avLst/>
          </a:prstGeom>
          <a:noFill/>
        </p:spPr>
        <p:txBody>
          <a:bodyPr wrap="none" rtlCol="0">
            <a:spAutoFit/>
          </a:bodyPr>
          <a:lstStyle/>
          <a:p>
            <a:r>
              <a:rPr lang="en-CA" sz="1600" dirty="0">
                <a:solidFill>
                  <a:schemeClr val="bg2"/>
                </a:solidFill>
              </a:rPr>
              <a:t>Slide 23</a:t>
            </a:r>
          </a:p>
        </p:txBody>
      </p:sp>
      <mc:AlternateContent xmlns:mc="http://schemas.openxmlformats.org/markup-compatibility/2006">
        <mc:Choice xmlns:p14="http://schemas.microsoft.com/office/powerpoint/2010/main" Requires="p14">
          <p:contentPart p14:bwMode="auto" r:id="rId4">
            <p14:nvContentPartPr>
              <p14:cNvPr id="2" name="Ink 1">
                <a:extLst>
                  <a:ext uri="{FF2B5EF4-FFF2-40B4-BE49-F238E27FC236}">
                    <a16:creationId xmlns:a16="http://schemas.microsoft.com/office/drawing/2014/main" id="{1E459AFF-A9F2-4B6D-9A0A-5687650731DC}"/>
                  </a:ext>
                </a:extLst>
              </p14:cNvPr>
              <p14:cNvContentPartPr/>
              <p14:nvPr/>
            </p14:nvContentPartPr>
            <p14:xfrm>
              <a:off x="998540" y="5552821"/>
              <a:ext cx="360" cy="360"/>
            </p14:xfrm>
          </p:contentPart>
        </mc:Choice>
        <mc:Fallback>
          <p:pic>
            <p:nvPicPr>
              <p:cNvPr id="2" name="Ink 1">
                <a:extLst>
                  <a:ext uri="{FF2B5EF4-FFF2-40B4-BE49-F238E27FC236}">
                    <a16:creationId xmlns:a16="http://schemas.microsoft.com/office/drawing/2014/main" id="{1E459AFF-A9F2-4B6D-9A0A-5687650731DC}"/>
                  </a:ext>
                </a:extLst>
              </p:cNvPr>
              <p:cNvPicPr/>
              <p:nvPr/>
            </p:nvPicPr>
            <p:blipFill>
              <a:blip r:embed="rId5"/>
              <a:stretch>
                <a:fillRect/>
              </a:stretch>
            </p:blipFill>
            <p:spPr>
              <a:xfrm>
                <a:off x="935900" y="5490181"/>
                <a:ext cx="126000" cy="126000"/>
              </a:xfrm>
              <a:prstGeom prst="rect">
                <a:avLst/>
              </a:prstGeom>
            </p:spPr>
          </p:pic>
        </mc:Fallback>
      </mc:AlternateContent>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14" end="1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dirty="0">
                <a:latin typeface="Calibri" pitchFamily="34" charset="0"/>
              </a:rPr>
              <a:t>n-ORDER REACTIONS</a:t>
            </a:r>
          </a:p>
        </p:txBody>
      </p:sp>
      <p:sp>
        <p:nvSpPr>
          <p:cNvPr id="3" name="Footer Placeholder 2"/>
          <p:cNvSpPr>
            <a:spLocks noGrp="1"/>
          </p:cNvSpPr>
          <p:nvPr>
            <p:ph type="ftr" sz="quarter" idx="10"/>
          </p:nvPr>
        </p:nvSpPr>
        <p:spPr>
          <a:xfrm>
            <a:off x="304800" y="6248400"/>
            <a:ext cx="5791200" cy="533400"/>
          </a:xfrm>
        </p:spPr>
        <p:txBody>
          <a:bodyPr/>
          <a:lstStyle/>
          <a:p>
            <a:pPr algn="l">
              <a:defRPr/>
            </a:pPr>
            <a:r>
              <a:rPr lang="en-CA" dirty="0"/>
              <a:t>CVG 2132</a:t>
            </a:r>
          </a:p>
          <a:p>
            <a:pPr algn="l">
              <a:defRPr/>
            </a:pPr>
            <a:r>
              <a:rPr lang="en-CA" dirty="0"/>
              <a:t>C. Kinsley</a:t>
            </a:r>
          </a:p>
        </p:txBody>
      </p:sp>
      <p:sp>
        <p:nvSpPr>
          <p:cNvPr id="4" name="Content Placeholder 4"/>
          <p:cNvSpPr txBox="1">
            <a:spLocks/>
          </p:cNvSpPr>
          <p:nvPr/>
        </p:nvSpPr>
        <p:spPr>
          <a:xfrm>
            <a:off x="0" y="685800"/>
            <a:ext cx="9144000" cy="5181600"/>
          </a:xfrm>
          <a:prstGeom prst="rect">
            <a:avLst/>
          </a:prstGeom>
        </p:spPr>
        <p:txBody>
          <a:bodyPr/>
          <a:lstStyle/>
          <a:p>
            <a:pPr>
              <a:spcBef>
                <a:spcPct val="20000"/>
              </a:spcBef>
              <a:defRPr/>
            </a:pPr>
            <a:r>
              <a:rPr lang="en-CA" sz="2000" b="1" dirty="0">
                <a:latin typeface="Calibri" pitchFamily="34" charset="0"/>
              </a:rPr>
              <a:t>Example:</a:t>
            </a:r>
          </a:p>
          <a:p>
            <a:pPr>
              <a:spcBef>
                <a:spcPct val="20000"/>
              </a:spcBef>
              <a:defRPr/>
            </a:pPr>
            <a:endParaRPr lang="en-CA" sz="800" b="1" dirty="0">
              <a:latin typeface="Calibri" pitchFamily="34" charset="0"/>
            </a:endParaRPr>
          </a:p>
          <a:p>
            <a:pPr marL="457200" lvl="0" indent="-457200">
              <a:spcBef>
                <a:spcPct val="20000"/>
              </a:spcBef>
              <a:buFont typeface="Arial" pitchFamily="34" charset="0"/>
              <a:buChar char="•"/>
              <a:defRPr/>
            </a:pPr>
            <a:r>
              <a:rPr lang="en-CA" sz="2000" b="1" dirty="0">
                <a:solidFill>
                  <a:srgbClr val="000000"/>
                </a:solidFill>
                <a:latin typeface="Calibri" pitchFamily="34" charset="0"/>
              </a:rPr>
              <a:t>Calculate </a:t>
            </a:r>
            <a:r>
              <a:rPr lang="en-CA" sz="2000" b="1" dirty="0" err="1">
                <a:solidFill>
                  <a:srgbClr val="000000"/>
                </a:solidFill>
                <a:latin typeface="Calibri" pitchFamily="34" charset="0"/>
              </a:rPr>
              <a:t>ln</a:t>
            </a:r>
            <a:r>
              <a:rPr lang="en-CA" sz="2000" b="1" dirty="0">
                <a:solidFill>
                  <a:srgbClr val="000000"/>
                </a:solidFill>
                <a:latin typeface="Calibri" pitchFamily="34" charset="0"/>
              </a:rPr>
              <a:t> (A)</a:t>
            </a:r>
            <a:r>
              <a:rPr lang="en-CA" sz="2000" dirty="0">
                <a:solidFill>
                  <a:srgbClr val="000000"/>
                </a:solidFill>
                <a:latin typeface="Calibri" pitchFamily="34" charset="0"/>
              </a:rPr>
              <a:t>:</a:t>
            </a: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914400" lvl="1" indent="-457200">
              <a:spcBef>
                <a:spcPct val="20000"/>
              </a:spcBef>
              <a:buFont typeface="Arial" pitchFamily="34" charset="0"/>
              <a:buChar char="•"/>
              <a:defRPr/>
            </a:pPr>
            <a:endParaRPr lang="en-CA" sz="800" dirty="0">
              <a:solidFill>
                <a:srgbClr val="000000"/>
              </a:solidFill>
              <a:latin typeface="Calibri" pitchFamily="34" charset="0"/>
              <a:sym typeface="Wingdings" pitchFamily="2" charset="2"/>
            </a:endParaRPr>
          </a:p>
          <a:p>
            <a:pPr>
              <a:spcBef>
                <a:spcPct val="20000"/>
              </a:spcBef>
              <a:defRPr/>
            </a:pPr>
            <a:endParaRPr lang="en-CA" sz="2000" b="1" dirty="0">
              <a:latin typeface="Calibri" pitchFamily="34" charset="0"/>
            </a:endParaRPr>
          </a:p>
          <a:p>
            <a:pPr>
              <a:spcBef>
                <a:spcPct val="20000"/>
              </a:spcBef>
              <a:defRPr/>
            </a:pPr>
            <a:endParaRPr lang="en-CA" sz="800" b="1" dirty="0">
              <a:latin typeface="Calibri" pitchFamily="34" charset="0"/>
            </a:endParaRPr>
          </a:p>
          <a:p>
            <a:pPr>
              <a:spcBef>
                <a:spcPct val="20000"/>
              </a:spcBef>
              <a:defRPr/>
            </a:pPr>
            <a:endParaRPr lang="en-CA" sz="800" b="1" dirty="0">
              <a:latin typeface="Calibri" pitchFamily="34" charset="0"/>
            </a:endParaRPr>
          </a:p>
        </p:txBody>
      </p:sp>
      <p:graphicFrame>
        <p:nvGraphicFramePr>
          <p:cNvPr id="7" name="Table 6"/>
          <p:cNvGraphicFramePr>
            <a:graphicFrameLocks noGrp="1"/>
          </p:cNvGraphicFramePr>
          <p:nvPr/>
        </p:nvGraphicFramePr>
        <p:xfrm>
          <a:off x="2057400" y="2209800"/>
          <a:ext cx="4210050" cy="2133600"/>
        </p:xfrm>
        <a:graphic>
          <a:graphicData uri="http://schemas.openxmlformats.org/drawingml/2006/table">
            <a:tbl>
              <a:tblPr/>
              <a:tblGrid>
                <a:gridCol w="1534354">
                  <a:extLst>
                    <a:ext uri="{9D8B030D-6E8A-4147-A177-3AD203B41FA5}">
                      <a16:colId xmlns:a16="http://schemas.microsoft.com/office/drawing/2014/main" val="20000"/>
                    </a:ext>
                  </a:extLst>
                </a:gridCol>
                <a:gridCol w="1658178">
                  <a:extLst>
                    <a:ext uri="{9D8B030D-6E8A-4147-A177-3AD203B41FA5}">
                      <a16:colId xmlns:a16="http://schemas.microsoft.com/office/drawing/2014/main" val="20001"/>
                    </a:ext>
                  </a:extLst>
                </a:gridCol>
                <a:gridCol w="1017518">
                  <a:extLst>
                    <a:ext uri="{9D8B030D-6E8A-4147-A177-3AD203B41FA5}">
                      <a16:colId xmlns:a16="http://schemas.microsoft.com/office/drawing/2014/main" val="20002"/>
                    </a:ext>
                  </a:extLst>
                </a:gridCol>
              </a:tblGrid>
              <a:tr h="400050">
                <a:tc>
                  <a:txBody>
                    <a:bodyPr/>
                    <a:lstStyle/>
                    <a:p>
                      <a:pPr algn="ctr" fontAlgn="ctr"/>
                      <a:r>
                        <a:rPr lang="en-CA" sz="2000" b="1" i="0" u="none" strike="noStrike" dirty="0">
                          <a:solidFill>
                            <a:srgbClr val="000000"/>
                          </a:solidFill>
                          <a:latin typeface="Calibri"/>
                        </a:rPr>
                        <a:t>Time (minutes)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CA" sz="2000" b="1" i="0" u="none" strike="noStrike" dirty="0">
                          <a:solidFill>
                            <a:srgbClr val="000000"/>
                          </a:solidFill>
                          <a:latin typeface="Calibri"/>
                        </a:rPr>
                        <a:t>Concentration A (g/L)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CA" sz="2000" b="1" i="0" u="none" strike="noStrike">
                          <a:solidFill>
                            <a:srgbClr val="000000"/>
                          </a:solidFill>
                          <a:latin typeface="Calibri"/>
                        </a:rPr>
                        <a:t>ln 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90500">
                <a:tc>
                  <a:txBody>
                    <a:bodyPr/>
                    <a:lstStyle/>
                    <a:p>
                      <a:pPr algn="ctr" fontAlgn="ctr"/>
                      <a:r>
                        <a:rPr lang="en-CA" sz="2000" b="1" i="0" u="none" strike="noStrike">
                          <a:solidFill>
                            <a:srgbClr val="000000"/>
                          </a:solidFill>
                          <a:latin typeface="Calibri"/>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CA" sz="2000" b="1" i="0" u="none" strike="noStrike">
                          <a:solidFill>
                            <a:srgbClr val="000000"/>
                          </a:solidFill>
                          <a:latin typeface="Calibri"/>
                        </a:rPr>
                        <a:t>1.00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CA" sz="2000" b="1" i="0" u="none" strike="noStrike">
                          <a:solidFill>
                            <a:srgbClr val="000000"/>
                          </a:solidFill>
                          <a:latin typeface="Calibri"/>
                        </a:rPr>
                        <a:t>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90500">
                <a:tc>
                  <a:txBody>
                    <a:bodyPr/>
                    <a:lstStyle/>
                    <a:p>
                      <a:pPr algn="ctr" fontAlgn="ctr"/>
                      <a:r>
                        <a:rPr lang="en-CA" sz="2000" b="1" i="0" u="none" strike="noStrike">
                          <a:solidFill>
                            <a:srgbClr val="000000"/>
                          </a:solidFill>
                          <a:latin typeface="Calibri"/>
                        </a:rPr>
                        <a:t>11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CA" sz="2000" b="1" i="0" u="none" strike="noStrike">
                          <a:solidFill>
                            <a:srgbClr val="000000"/>
                          </a:solidFill>
                          <a:latin typeface="Calibri"/>
                        </a:rPr>
                        <a:t>0.50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CA" sz="2000" b="1" i="0" u="none" strike="noStrike">
                          <a:solidFill>
                            <a:srgbClr val="000000"/>
                          </a:solidFill>
                          <a:latin typeface="Calibri"/>
                        </a:rPr>
                        <a:t>-0.69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90500">
                <a:tc>
                  <a:txBody>
                    <a:bodyPr/>
                    <a:lstStyle/>
                    <a:p>
                      <a:pPr algn="ctr" fontAlgn="ctr"/>
                      <a:r>
                        <a:rPr lang="en-CA" sz="2000" b="1" i="0" u="none" strike="noStrike">
                          <a:solidFill>
                            <a:srgbClr val="000000"/>
                          </a:solidFill>
                          <a:latin typeface="Calibri"/>
                        </a:rPr>
                        <a:t>20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CA" sz="2000" b="1" i="0" u="none" strike="noStrike">
                          <a:solidFill>
                            <a:srgbClr val="000000"/>
                          </a:solidFill>
                          <a:latin typeface="Calibri"/>
                        </a:rPr>
                        <a:t>0.25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CA" sz="2000" b="1" i="0" u="none" strike="noStrike">
                          <a:solidFill>
                            <a:srgbClr val="000000"/>
                          </a:solidFill>
                          <a:latin typeface="Calibri"/>
                        </a:rPr>
                        <a:t>-1.39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190500">
                <a:tc>
                  <a:txBody>
                    <a:bodyPr/>
                    <a:lstStyle/>
                    <a:p>
                      <a:pPr algn="ctr" fontAlgn="ctr"/>
                      <a:r>
                        <a:rPr lang="en-CA" sz="2000" b="1" i="0" u="none" strike="noStrike">
                          <a:solidFill>
                            <a:srgbClr val="000000"/>
                          </a:solidFill>
                          <a:latin typeface="Calibri"/>
                        </a:rPr>
                        <a:t>48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CA" sz="2000" b="1" i="0" u="none" strike="noStrike">
                          <a:solidFill>
                            <a:srgbClr val="000000"/>
                          </a:solidFill>
                          <a:latin typeface="Calibri"/>
                        </a:rPr>
                        <a:t>0.10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CA" sz="2000" b="1" i="0" u="none" strike="noStrike">
                          <a:solidFill>
                            <a:srgbClr val="000000"/>
                          </a:solidFill>
                          <a:latin typeface="Calibri"/>
                        </a:rPr>
                        <a:t>-2.30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190500">
                <a:tc>
                  <a:txBody>
                    <a:bodyPr/>
                    <a:lstStyle/>
                    <a:p>
                      <a:pPr algn="ctr" fontAlgn="ctr"/>
                      <a:r>
                        <a:rPr lang="en-CA" sz="2000" b="1" i="0" u="none" strike="noStrike">
                          <a:solidFill>
                            <a:srgbClr val="000000"/>
                          </a:solidFill>
                          <a:latin typeface="Calibri"/>
                        </a:rPr>
                        <a:t>105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CA" sz="2000" b="1" i="0" u="none" strike="noStrike">
                          <a:solidFill>
                            <a:srgbClr val="000000"/>
                          </a:solidFill>
                          <a:latin typeface="Calibri"/>
                        </a:rPr>
                        <a:t>0.05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CA" sz="2000" b="1" i="0" u="none" strike="noStrike" dirty="0">
                          <a:solidFill>
                            <a:srgbClr val="000000"/>
                          </a:solidFill>
                          <a:latin typeface="Calibri"/>
                        </a:rPr>
                        <a:t>-3.00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
        <p:nvSpPr>
          <p:cNvPr id="6" name="TextBox 5">
            <a:extLst>
              <a:ext uri="{FF2B5EF4-FFF2-40B4-BE49-F238E27FC236}">
                <a16:creationId xmlns:a16="http://schemas.microsoft.com/office/drawing/2014/main" id="{4F24B9CB-0AB7-4A8E-90F5-8BBF5E29AEF7}"/>
              </a:ext>
            </a:extLst>
          </p:cNvPr>
          <p:cNvSpPr txBox="1"/>
          <p:nvPr/>
        </p:nvSpPr>
        <p:spPr>
          <a:xfrm>
            <a:off x="7944518" y="73967"/>
            <a:ext cx="864339" cy="338554"/>
          </a:xfrm>
          <a:prstGeom prst="rect">
            <a:avLst/>
          </a:prstGeom>
          <a:noFill/>
        </p:spPr>
        <p:txBody>
          <a:bodyPr wrap="none" rtlCol="0">
            <a:spAutoFit/>
          </a:bodyPr>
          <a:lstStyle/>
          <a:p>
            <a:r>
              <a:rPr lang="en-CA" sz="1600" dirty="0">
                <a:solidFill>
                  <a:schemeClr val="bg2"/>
                </a:solidFill>
              </a:rPr>
              <a:t>Slide 24</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dirty="0">
                <a:latin typeface="Calibri" pitchFamily="34" charset="0"/>
              </a:rPr>
              <a:t>n-ORDER REACTIONS</a:t>
            </a:r>
          </a:p>
        </p:txBody>
      </p:sp>
      <p:sp>
        <p:nvSpPr>
          <p:cNvPr id="3" name="Footer Placeholder 2"/>
          <p:cNvSpPr>
            <a:spLocks noGrp="1"/>
          </p:cNvSpPr>
          <p:nvPr>
            <p:ph type="ftr" sz="quarter" idx="10"/>
          </p:nvPr>
        </p:nvSpPr>
        <p:spPr>
          <a:xfrm>
            <a:off x="304800" y="6248400"/>
            <a:ext cx="5791200" cy="533400"/>
          </a:xfrm>
        </p:spPr>
        <p:txBody>
          <a:bodyPr/>
          <a:lstStyle/>
          <a:p>
            <a:pPr algn="l">
              <a:defRPr/>
            </a:pPr>
            <a:r>
              <a:rPr lang="en-CA" dirty="0"/>
              <a:t>CVG 2132</a:t>
            </a:r>
          </a:p>
          <a:p>
            <a:pPr algn="l">
              <a:defRPr/>
            </a:pPr>
            <a:r>
              <a:rPr lang="en-CA" dirty="0"/>
              <a:t>C. Kinsley</a:t>
            </a:r>
          </a:p>
        </p:txBody>
      </p:sp>
      <p:sp>
        <p:nvSpPr>
          <p:cNvPr id="4" name="Content Placeholder 4"/>
          <p:cNvSpPr txBox="1">
            <a:spLocks/>
          </p:cNvSpPr>
          <p:nvPr/>
        </p:nvSpPr>
        <p:spPr>
          <a:xfrm>
            <a:off x="0" y="685800"/>
            <a:ext cx="9144000" cy="5181600"/>
          </a:xfrm>
          <a:prstGeom prst="rect">
            <a:avLst/>
          </a:prstGeom>
        </p:spPr>
        <p:txBody>
          <a:bodyPr/>
          <a:lstStyle/>
          <a:p>
            <a:pPr>
              <a:spcBef>
                <a:spcPct val="20000"/>
              </a:spcBef>
              <a:defRPr/>
            </a:pPr>
            <a:r>
              <a:rPr lang="en-CA" sz="2000" b="1" dirty="0">
                <a:latin typeface="Calibri" pitchFamily="34" charset="0"/>
              </a:rPr>
              <a:t>Example:</a:t>
            </a:r>
          </a:p>
          <a:p>
            <a:pPr>
              <a:spcBef>
                <a:spcPct val="20000"/>
              </a:spcBef>
              <a:defRPr/>
            </a:pPr>
            <a:endParaRPr lang="en-CA" sz="800" b="1" dirty="0">
              <a:latin typeface="Calibri" pitchFamily="34" charset="0"/>
            </a:endParaRPr>
          </a:p>
          <a:p>
            <a:pPr marL="457200" lvl="0" indent="-457200">
              <a:spcBef>
                <a:spcPct val="20000"/>
              </a:spcBef>
              <a:buFont typeface="Arial" pitchFamily="34" charset="0"/>
              <a:buChar char="•"/>
              <a:defRPr/>
            </a:pPr>
            <a:r>
              <a:rPr lang="en-CA" sz="2000" b="1" dirty="0">
                <a:solidFill>
                  <a:srgbClr val="000000"/>
                </a:solidFill>
                <a:latin typeface="Calibri" pitchFamily="34" charset="0"/>
              </a:rPr>
              <a:t>Plot </a:t>
            </a:r>
            <a:r>
              <a:rPr lang="en-CA" sz="2000" b="1" dirty="0" err="1">
                <a:solidFill>
                  <a:srgbClr val="000000"/>
                </a:solidFill>
                <a:latin typeface="Calibri" pitchFamily="34" charset="0"/>
              </a:rPr>
              <a:t>ln</a:t>
            </a:r>
            <a:r>
              <a:rPr lang="en-CA" sz="2000" b="1" dirty="0">
                <a:solidFill>
                  <a:srgbClr val="000000"/>
                </a:solidFill>
                <a:latin typeface="Calibri" pitchFamily="34" charset="0"/>
              </a:rPr>
              <a:t> (A) vs. Time</a:t>
            </a:r>
            <a:r>
              <a:rPr lang="en-CA" sz="2000" dirty="0">
                <a:solidFill>
                  <a:srgbClr val="000000"/>
                </a:solidFill>
                <a:latin typeface="Calibri" pitchFamily="34" charset="0"/>
              </a:rPr>
              <a:t>:</a:t>
            </a: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914400" lvl="1" indent="-457200">
              <a:spcBef>
                <a:spcPct val="20000"/>
              </a:spcBef>
              <a:buFont typeface="Arial" pitchFamily="34" charset="0"/>
              <a:buChar char="•"/>
              <a:defRPr/>
            </a:pPr>
            <a:endParaRPr lang="en-CA" sz="800" dirty="0">
              <a:solidFill>
                <a:srgbClr val="000000"/>
              </a:solidFill>
              <a:latin typeface="Calibri" pitchFamily="34" charset="0"/>
              <a:sym typeface="Wingdings" pitchFamily="2" charset="2"/>
            </a:endParaRPr>
          </a:p>
          <a:p>
            <a:pPr>
              <a:spcBef>
                <a:spcPct val="20000"/>
              </a:spcBef>
              <a:defRPr/>
            </a:pPr>
            <a:r>
              <a:rPr lang="en-CA" sz="2000" b="1" dirty="0">
                <a:latin typeface="Calibri" pitchFamily="34" charset="0"/>
              </a:rPr>
              <a:t>Non linear – therefore first-order is a poor description</a:t>
            </a:r>
            <a:endParaRPr lang="en-CA" sz="800" b="1" dirty="0">
              <a:latin typeface="Calibri" pitchFamily="34" charset="0"/>
            </a:endParaRPr>
          </a:p>
          <a:p>
            <a:pPr>
              <a:spcBef>
                <a:spcPct val="20000"/>
              </a:spcBef>
              <a:defRPr/>
            </a:pPr>
            <a:endParaRPr lang="en-CA" sz="800" b="1" dirty="0">
              <a:latin typeface="Calibri" pitchFamily="34" charset="0"/>
            </a:endParaRPr>
          </a:p>
        </p:txBody>
      </p:sp>
      <p:graphicFrame>
        <p:nvGraphicFramePr>
          <p:cNvPr id="6" name="Chart 5"/>
          <p:cNvGraphicFramePr>
            <a:graphicFrameLocks noChangeAspect="1"/>
          </p:cNvGraphicFramePr>
          <p:nvPr/>
        </p:nvGraphicFramePr>
        <p:xfrm>
          <a:off x="1295400" y="1676400"/>
          <a:ext cx="6781500" cy="3564000"/>
        </p:xfrm>
        <a:graphic>
          <a:graphicData uri="http://schemas.openxmlformats.org/drawingml/2006/chart">
            <c:chart xmlns:c="http://schemas.openxmlformats.org/drawingml/2006/chart" xmlns:r="http://schemas.openxmlformats.org/officeDocument/2006/relationships" r:id="rId3"/>
          </a:graphicData>
        </a:graphic>
      </p:graphicFrame>
      <p:sp>
        <p:nvSpPr>
          <p:cNvPr id="7" name="TextBox 6">
            <a:extLst>
              <a:ext uri="{FF2B5EF4-FFF2-40B4-BE49-F238E27FC236}">
                <a16:creationId xmlns:a16="http://schemas.microsoft.com/office/drawing/2014/main" id="{4F24B9CB-0AB7-4A8E-90F5-8BBF5E29AEF7}"/>
              </a:ext>
            </a:extLst>
          </p:cNvPr>
          <p:cNvSpPr txBox="1"/>
          <p:nvPr/>
        </p:nvSpPr>
        <p:spPr>
          <a:xfrm>
            <a:off x="7944518" y="73967"/>
            <a:ext cx="864339" cy="338554"/>
          </a:xfrm>
          <a:prstGeom prst="rect">
            <a:avLst/>
          </a:prstGeom>
          <a:noFill/>
        </p:spPr>
        <p:txBody>
          <a:bodyPr wrap="none" rtlCol="0">
            <a:spAutoFit/>
          </a:bodyPr>
          <a:lstStyle/>
          <a:p>
            <a:r>
              <a:rPr lang="en-CA" sz="1600" dirty="0">
                <a:solidFill>
                  <a:schemeClr val="bg2"/>
                </a:solidFill>
              </a:rPr>
              <a:t>Slide 25</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14" end="1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dirty="0">
                <a:latin typeface="Calibri" pitchFamily="34" charset="0"/>
              </a:rPr>
              <a:t>n-ORDER REACTIONS</a:t>
            </a:r>
          </a:p>
        </p:txBody>
      </p:sp>
      <p:sp>
        <p:nvSpPr>
          <p:cNvPr id="3" name="Footer Placeholder 2"/>
          <p:cNvSpPr>
            <a:spLocks noGrp="1"/>
          </p:cNvSpPr>
          <p:nvPr>
            <p:ph type="ftr" sz="quarter" idx="10"/>
          </p:nvPr>
        </p:nvSpPr>
        <p:spPr>
          <a:xfrm>
            <a:off x="304800" y="6248400"/>
            <a:ext cx="5791200" cy="533400"/>
          </a:xfrm>
        </p:spPr>
        <p:txBody>
          <a:bodyPr/>
          <a:lstStyle/>
          <a:p>
            <a:pPr algn="l">
              <a:defRPr/>
            </a:pPr>
            <a:r>
              <a:rPr lang="en-CA" dirty="0"/>
              <a:t>CVG 2132</a:t>
            </a:r>
          </a:p>
          <a:p>
            <a:pPr algn="l">
              <a:defRPr/>
            </a:pPr>
            <a:r>
              <a:rPr lang="en-CA" dirty="0"/>
              <a:t>C. Kinsley</a:t>
            </a:r>
          </a:p>
        </p:txBody>
      </p:sp>
      <p:sp>
        <p:nvSpPr>
          <p:cNvPr id="4" name="Content Placeholder 4"/>
          <p:cNvSpPr txBox="1">
            <a:spLocks/>
          </p:cNvSpPr>
          <p:nvPr/>
        </p:nvSpPr>
        <p:spPr>
          <a:xfrm>
            <a:off x="0" y="685800"/>
            <a:ext cx="9144000" cy="5181600"/>
          </a:xfrm>
          <a:prstGeom prst="rect">
            <a:avLst/>
          </a:prstGeom>
        </p:spPr>
        <p:txBody>
          <a:bodyPr/>
          <a:lstStyle/>
          <a:p>
            <a:pPr>
              <a:spcBef>
                <a:spcPct val="20000"/>
              </a:spcBef>
              <a:defRPr/>
            </a:pPr>
            <a:r>
              <a:rPr lang="en-CA" sz="2000" b="1" dirty="0">
                <a:latin typeface="Calibri" pitchFamily="34" charset="0"/>
              </a:rPr>
              <a:t>Example:</a:t>
            </a:r>
          </a:p>
          <a:p>
            <a:pPr>
              <a:spcBef>
                <a:spcPct val="20000"/>
              </a:spcBef>
              <a:defRPr/>
            </a:pPr>
            <a:endParaRPr lang="en-CA" sz="800" b="1" dirty="0">
              <a:latin typeface="Calibri" pitchFamily="34" charset="0"/>
            </a:endParaRPr>
          </a:p>
          <a:p>
            <a:pPr marL="457200" lvl="0" indent="-457200">
              <a:spcBef>
                <a:spcPct val="20000"/>
              </a:spcBef>
              <a:buFont typeface="Arial" pitchFamily="34" charset="0"/>
              <a:buChar char="•"/>
              <a:defRPr/>
            </a:pPr>
            <a:r>
              <a:rPr lang="en-CA" sz="2000" b="1" dirty="0">
                <a:solidFill>
                  <a:srgbClr val="000000"/>
                </a:solidFill>
                <a:latin typeface="Calibri" pitchFamily="34" charset="0"/>
              </a:rPr>
              <a:t>Calculate 1/A</a:t>
            </a:r>
            <a:r>
              <a:rPr lang="en-CA" sz="2000" dirty="0">
                <a:solidFill>
                  <a:srgbClr val="000000"/>
                </a:solidFill>
                <a:latin typeface="Calibri" pitchFamily="34" charset="0"/>
              </a:rPr>
              <a:t>:</a:t>
            </a: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914400" lvl="1" indent="-457200">
              <a:spcBef>
                <a:spcPct val="20000"/>
              </a:spcBef>
              <a:buFont typeface="Arial" pitchFamily="34" charset="0"/>
              <a:buChar char="•"/>
              <a:defRPr/>
            </a:pPr>
            <a:endParaRPr lang="en-CA" sz="800" dirty="0">
              <a:solidFill>
                <a:srgbClr val="000000"/>
              </a:solidFill>
              <a:latin typeface="Calibri" pitchFamily="34" charset="0"/>
              <a:sym typeface="Wingdings" pitchFamily="2" charset="2"/>
            </a:endParaRPr>
          </a:p>
          <a:p>
            <a:pPr>
              <a:spcBef>
                <a:spcPct val="20000"/>
              </a:spcBef>
              <a:defRPr/>
            </a:pPr>
            <a:endParaRPr lang="en-CA" sz="2000" b="1" dirty="0">
              <a:latin typeface="Calibri" pitchFamily="34" charset="0"/>
            </a:endParaRPr>
          </a:p>
          <a:p>
            <a:pPr>
              <a:spcBef>
                <a:spcPct val="20000"/>
              </a:spcBef>
              <a:defRPr/>
            </a:pPr>
            <a:endParaRPr lang="en-CA" sz="800" b="1" dirty="0">
              <a:latin typeface="Calibri" pitchFamily="34" charset="0"/>
            </a:endParaRPr>
          </a:p>
          <a:p>
            <a:pPr>
              <a:spcBef>
                <a:spcPct val="20000"/>
              </a:spcBef>
              <a:defRPr/>
            </a:pPr>
            <a:endParaRPr lang="en-CA" sz="800" b="1" dirty="0">
              <a:latin typeface="Calibri" pitchFamily="34" charset="0"/>
            </a:endParaRPr>
          </a:p>
        </p:txBody>
      </p:sp>
      <p:graphicFrame>
        <p:nvGraphicFramePr>
          <p:cNvPr id="6" name="Table 5"/>
          <p:cNvGraphicFramePr>
            <a:graphicFrameLocks noGrp="1"/>
          </p:cNvGraphicFramePr>
          <p:nvPr/>
        </p:nvGraphicFramePr>
        <p:xfrm>
          <a:off x="2057400" y="2286000"/>
          <a:ext cx="4845050" cy="2133600"/>
        </p:xfrm>
        <a:graphic>
          <a:graphicData uri="http://schemas.openxmlformats.org/drawingml/2006/table">
            <a:tbl>
              <a:tblPr/>
              <a:tblGrid>
                <a:gridCol w="1394787">
                  <a:extLst>
                    <a:ext uri="{9D8B030D-6E8A-4147-A177-3AD203B41FA5}">
                      <a16:colId xmlns:a16="http://schemas.microsoft.com/office/drawing/2014/main" val="20000"/>
                    </a:ext>
                  </a:extLst>
                </a:gridCol>
                <a:gridCol w="1507348">
                  <a:extLst>
                    <a:ext uri="{9D8B030D-6E8A-4147-A177-3AD203B41FA5}">
                      <a16:colId xmlns:a16="http://schemas.microsoft.com/office/drawing/2014/main" val="20001"/>
                    </a:ext>
                  </a:extLst>
                </a:gridCol>
                <a:gridCol w="924965">
                  <a:extLst>
                    <a:ext uri="{9D8B030D-6E8A-4147-A177-3AD203B41FA5}">
                      <a16:colId xmlns:a16="http://schemas.microsoft.com/office/drawing/2014/main" val="20002"/>
                    </a:ext>
                  </a:extLst>
                </a:gridCol>
                <a:gridCol w="1017950">
                  <a:extLst>
                    <a:ext uri="{9D8B030D-6E8A-4147-A177-3AD203B41FA5}">
                      <a16:colId xmlns:a16="http://schemas.microsoft.com/office/drawing/2014/main" val="20003"/>
                    </a:ext>
                  </a:extLst>
                </a:gridCol>
              </a:tblGrid>
              <a:tr h="400050">
                <a:tc>
                  <a:txBody>
                    <a:bodyPr/>
                    <a:lstStyle/>
                    <a:p>
                      <a:pPr algn="ctr" fontAlgn="ctr"/>
                      <a:r>
                        <a:rPr lang="en-CA" sz="2000" b="1" i="0" u="none" strike="noStrike">
                          <a:solidFill>
                            <a:srgbClr val="000000"/>
                          </a:solidFill>
                          <a:latin typeface="Calibri"/>
                        </a:rPr>
                        <a:t>Time (minutes)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CA" sz="2000" b="1" i="0" u="none" strike="noStrike">
                          <a:solidFill>
                            <a:srgbClr val="000000"/>
                          </a:solidFill>
                          <a:latin typeface="Calibri"/>
                        </a:rPr>
                        <a:t>Concentration A (g/L)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CA" sz="2000" b="1" i="0" u="none" strike="noStrike">
                          <a:solidFill>
                            <a:srgbClr val="000000"/>
                          </a:solidFill>
                          <a:latin typeface="Calibri"/>
                        </a:rPr>
                        <a:t>ln 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CA" sz="2000" b="1" i="0" u="none" strike="noStrike">
                          <a:solidFill>
                            <a:srgbClr val="000000"/>
                          </a:solidFill>
                          <a:latin typeface="Calibri"/>
                        </a:rPr>
                        <a:t>1/A       (L/g)</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90500">
                <a:tc>
                  <a:txBody>
                    <a:bodyPr/>
                    <a:lstStyle/>
                    <a:p>
                      <a:pPr algn="ctr" fontAlgn="ctr"/>
                      <a:r>
                        <a:rPr lang="en-CA" sz="2000" b="1" i="0" u="none" strike="noStrike">
                          <a:solidFill>
                            <a:srgbClr val="000000"/>
                          </a:solidFill>
                          <a:latin typeface="Calibri"/>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CA" sz="2000" b="1" i="0" u="none" strike="noStrike">
                          <a:solidFill>
                            <a:srgbClr val="000000"/>
                          </a:solidFill>
                          <a:latin typeface="Calibri"/>
                        </a:rPr>
                        <a:t>1.00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CA" sz="2000" b="1" i="0" u="none" strike="noStrike">
                          <a:solidFill>
                            <a:srgbClr val="000000"/>
                          </a:solidFill>
                          <a:latin typeface="Calibri"/>
                        </a:rPr>
                        <a:t>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CA" sz="2000" b="1" i="0" u="none" strike="noStrike">
                          <a:solidFill>
                            <a:srgbClr val="000000"/>
                          </a:solidFill>
                          <a:latin typeface="Calibri"/>
                        </a:rPr>
                        <a:t>1.00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90500">
                <a:tc>
                  <a:txBody>
                    <a:bodyPr/>
                    <a:lstStyle/>
                    <a:p>
                      <a:pPr algn="ctr" fontAlgn="ctr"/>
                      <a:r>
                        <a:rPr lang="en-CA" sz="2000" b="1" i="0" u="none" strike="noStrike">
                          <a:solidFill>
                            <a:srgbClr val="000000"/>
                          </a:solidFill>
                          <a:latin typeface="Calibri"/>
                        </a:rPr>
                        <a:t>11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CA" sz="2000" b="1" i="0" u="none" strike="noStrike">
                          <a:solidFill>
                            <a:srgbClr val="000000"/>
                          </a:solidFill>
                          <a:latin typeface="Calibri"/>
                        </a:rPr>
                        <a:t>0.50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CA" sz="2000" b="1" i="0" u="none" strike="noStrike">
                          <a:solidFill>
                            <a:srgbClr val="000000"/>
                          </a:solidFill>
                          <a:latin typeface="Calibri"/>
                        </a:rPr>
                        <a:t>-0.69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CA" sz="2000" b="1" i="0" u="none" strike="noStrike">
                          <a:solidFill>
                            <a:srgbClr val="000000"/>
                          </a:solidFill>
                          <a:latin typeface="Calibri"/>
                        </a:rPr>
                        <a:t>2.00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90500">
                <a:tc>
                  <a:txBody>
                    <a:bodyPr/>
                    <a:lstStyle/>
                    <a:p>
                      <a:pPr algn="ctr" fontAlgn="ctr"/>
                      <a:r>
                        <a:rPr lang="en-CA" sz="2000" b="1" i="0" u="none" strike="noStrike">
                          <a:solidFill>
                            <a:srgbClr val="000000"/>
                          </a:solidFill>
                          <a:latin typeface="Calibri"/>
                        </a:rPr>
                        <a:t>20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CA" sz="2000" b="1" i="0" u="none" strike="noStrike">
                          <a:solidFill>
                            <a:srgbClr val="000000"/>
                          </a:solidFill>
                          <a:latin typeface="Calibri"/>
                        </a:rPr>
                        <a:t>0.25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CA" sz="2000" b="1" i="0" u="none" strike="noStrike">
                          <a:solidFill>
                            <a:srgbClr val="000000"/>
                          </a:solidFill>
                          <a:latin typeface="Calibri"/>
                        </a:rPr>
                        <a:t>-1.39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CA" sz="2000" b="1" i="0" u="none" strike="noStrike">
                          <a:solidFill>
                            <a:srgbClr val="000000"/>
                          </a:solidFill>
                          <a:latin typeface="Calibri"/>
                        </a:rPr>
                        <a:t>4.00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190500">
                <a:tc>
                  <a:txBody>
                    <a:bodyPr/>
                    <a:lstStyle/>
                    <a:p>
                      <a:pPr algn="ctr" fontAlgn="ctr"/>
                      <a:r>
                        <a:rPr lang="en-CA" sz="2000" b="1" i="0" u="none" strike="noStrike">
                          <a:solidFill>
                            <a:srgbClr val="000000"/>
                          </a:solidFill>
                          <a:latin typeface="Calibri"/>
                        </a:rPr>
                        <a:t>48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CA" sz="2000" b="1" i="0" u="none" strike="noStrike">
                          <a:solidFill>
                            <a:srgbClr val="000000"/>
                          </a:solidFill>
                          <a:latin typeface="Calibri"/>
                        </a:rPr>
                        <a:t>0.10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CA" sz="2000" b="1" i="0" u="none" strike="noStrike">
                          <a:solidFill>
                            <a:srgbClr val="000000"/>
                          </a:solidFill>
                          <a:latin typeface="Calibri"/>
                        </a:rPr>
                        <a:t>-2.30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CA" sz="2000" b="1" i="0" u="none" strike="noStrike">
                          <a:solidFill>
                            <a:srgbClr val="000000"/>
                          </a:solidFill>
                          <a:latin typeface="Calibri"/>
                        </a:rPr>
                        <a:t>10.00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190500">
                <a:tc>
                  <a:txBody>
                    <a:bodyPr/>
                    <a:lstStyle/>
                    <a:p>
                      <a:pPr algn="ctr" fontAlgn="ctr"/>
                      <a:r>
                        <a:rPr lang="en-CA" sz="2000" b="1" i="0" u="none" strike="noStrike">
                          <a:solidFill>
                            <a:srgbClr val="000000"/>
                          </a:solidFill>
                          <a:latin typeface="Calibri"/>
                        </a:rPr>
                        <a:t>105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CA" sz="2000" b="1" i="0" u="none" strike="noStrike">
                          <a:solidFill>
                            <a:srgbClr val="000000"/>
                          </a:solidFill>
                          <a:latin typeface="Calibri"/>
                        </a:rPr>
                        <a:t>0.05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CA" sz="2000" b="1" i="0" u="none" strike="noStrike">
                          <a:solidFill>
                            <a:srgbClr val="000000"/>
                          </a:solidFill>
                          <a:latin typeface="Calibri"/>
                        </a:rPr>
                        <a:t>-3.00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CA" sz="2000" b="1" i="0" u="none" strike="noStrike" dirty="0">
                          <a:solidFill>
                            <a:srgbClr val="000000"/>
                          </a:solidFill>
                          <a:latin typeface="Calibri"/>
                        </a:rPr>
                        <a:t>20.00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
        <p:nvSpPr>
          <p:cNvPr id="7" name="TextBox 6">
            <a:extLst>
              <a:ext uri="{FF2B5EF4-FFF2-40B4-BE49-F238E27FC236}">
                <a16:creationId xmlns:a16="http://schemas.microsoft.com/office/drawing/2014/main" id="{4F24B9CB-0AB7-4A8E-90F5-8BBF5E29AEF7}"/>
              </a:ext>
            </a:extLst>
          </p:cNvPr>
          <p:cNvSpPr txBox="1"/>
          <p:nvPr/>
        </p:nvSpPr>
        <p:spPr>
          <a:xfrm>
            <a:off x="7944518" y="73967"/>
            <a:ext cx="864339" cy="338554"/>
          </a:xfrm>
          <a:prstGeom prst="rect">
            <a:avLst/>
          </a:prstGeom>
          <a:noFill/>
        </p:spPr>
        <p:txBody>
          <a:bodyPr wrap="none" rtlCol="0">
            <a:spAutoFit/>
          </a:bodyPr>
          <a:lstStyle/>
          <a:p>
            <a:r>
              <a:rPr lang="en-CA" sz="1600" dirty="0">
                <a:solidFill>
                  <a:schemeClr val="bg2"/>
                </a:solidFill>
              </a:rPr>
              <a:t>Slide 26</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dirty="0">
                <a:latin typeface="Calibri" pitchFamily="34" charset="0"/>
              </a:rPr>
              <a:t>n-ORDER REACTIONS</a:t>
            </a:r>
          </a:p>
        </p:txBody>
      </p:sp>
      <p:sp>
        <p:nvSpPr>
          <p:cNvPr id="3" name="Footer Placeholder 2"/>
          <p:cNvSpPr>
            <a:spLocks noGrp="1"/>
          </p:cNvSpPr>
          <p:nvPr>
            <p:ph type="ftr" sz="quarter" idx="10"/>
          </p:nvPr>
        </p:nvSpPr>
        <p:spPr>
          <a:xfrm>
            <a:off x="304800" y="6248400"/>
            <a:ext cx="5791200" cy="533400"/>
          </a:xfrm>
        </p:spPr>
        <p:txBody>
          <a:bodyPr/>
          <a:lstStyle/>
          <a:p>
            <a:pPr algn="l">
              <a:defRPr/>
            </a:pPr>
            <a:r>
              <a:rPr lang="en-CA" dirty="0"/>
              <a:t>CVG 2132</a:t>
            </a:r>
          </a:p>
          <a:p>
            <a:pPr algn="l">
              <a:defRPr/>
            </a:pPr>
            <a:r>
              <a:rPr lang="en-CA" dirty="0"/>
              <a:t>C. Kinsley</a:t>
            </a:r>
          </a:p>
        </p:txBody>
      </p:sp>
      <p:sp>
        <p:nvSpPr>
          <p:cNvPr id="4" name="Content Placeholder 4"/>
          <p:cNvSpPr txBox="1">
            <a:spLocks/>
          </p:cNvSpPr>
          <p:nvPr/>
        </p:nvSpPr>
        <p:spPr>
          <a:xfrm>
            <a:off x="0" y="685800"/>
            <a:ext cx="9144000" cy="5181600"/>
          </a:xfrm>
          <a:prstGeom prst="rect">
            <a:avLst/>
          </a:prstGeom>
        </p:spPr>
        <p:txBody>
          <a:bodyPr/>
          <a:lstStyle/>
          <a:p>
            <a:pPr>
              <a:spcBef>
                <a:spcPct val="20000"/>
              </a:spcBef>
              <a:defRPr/>
            </a:pPr>
            <a:r>
              <a:rPr lang="en-CA" sz="2000" b="1" dirty="0">
                <a:latin typeface="Calibri" pitchFamily="34" charset="0"/>
              </a:rPr>
              <a:t>Example:</a:t>
            </a:r>
          </a:p>
          <a:p>
            <a:pPr>
              <a:spcBef>
                <a:spcPct val="20000"/>
              </a:spcBef>
              <a:defRPr/>
            </a:pPr>
            <a:endParaRPr lang="en-CA" sz="800" b="1" dirty="0">
              <a:latin typeface="Calibri" pitchFamily="34" charset="0"/>
            </a:endParaRPr>
          </a:p>
          <a:p>
            <a:pPr marL="457200" lvl="0" indent="-457200">
              <a:spcBef>
                <a:spcPct val="20000"/>
              </a:spcBef>
              <a:buFont typeface="Arial" pitchFamily="34" charset="0"/>
              <a:buChar char="•"/>
              <a:defRPr/>
            </a:pPr>
            <a:r>
              <a:rPr lang="en-CA" sz="2000" b="1" dirty="0">
                <a:solidFill>
                  <a:srgbClr val="000000"/>
                </a:solidFill>
                <a:latin typeface="Calibri" pitchFamily="34" charset="0"/>
              </a:rPr>
              <a:t>Plot 1/A vs. Time</a:t>
            </a:r>
            <a:r>
              <a:rPr lang="en-CA" sz="2000" dirty="0">
                <a:solidFill>
                  <a:srgbClr val="000000"/>
                </a:solidFill>
                <a:latin typeface="Calibri" pitchFamily="34" charset="0"/>
              </a:rPr>
              <a:t>:</a:t>
            </a: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2000" dirty="0">
              <a:solidFill>
                <a:srgbClr val="000000"/>
              </a:solidFill>
              <a:latin typeface="Calibri" pitchFamily="34" charset="0"/>
              <a:sym typeface="Wingdings" pitchFamily="2" charset="2"/>
            </a:endParaRPr>
          </a:p>
          <a:p>
            <a:pPr marL="457200" lvl="0" indent="-457200">
              <a:spcBef>
                <a:spcPct val="20000"/>
              </a:spcBef>
              <a:buFont typeface="Arial" pitchFamily="34" charset="0"/>
              <a:buChar char="•"/>
              <a:defRPr/>
            </a:pPr>
            <a:endParaRPr lang="en-CA" sz="800" dirty="0">
              <a:solidFill>
                <a:srgbClr val="000000"/>
              </a:solidFill>
              <a:latin typeface="Calibri" pitchFamily="34" charset="0"/>
              <a:sym typeface="Wingdings" pitchFamily="2" charset="2"/>
            </a:endParaRPr>
          </a:p>
          <a:p>
            <a:pPr marL="914400" lvl="1" indent="-457200">
              <a:spcBef>
                <a:spcPct val="20000"/>
              </a:spcBef>
              <a:buFont typeface="Arial" pitchFamily="34" charset="0"/>
              <a:buChar char="•"/>
              <a:defRPr/>
            </a:pPr>
            <a:endParaRPr lang="en-CA" sz="800" dirty="0">
              <a:solidFill>
                <a:srgbClr val="000000"/>
              </a:solidFill>
              <a:latin typeface="Calibri" pitchFamily="34" charset="0"/>
              <a:sym typeface="Wingdings" pitchFamily="2" charset="2"/>
            </a:endParaRPr>
          </a:p>
          <a:p>
            <a:pPr>
              <a:spcBef>
                <a:spcPct val="20000"/>
              </a:spcBef>
              <a:defRPr/>
            </a:pPr>
            <a:r>
              <a:rPr lang="en-CA" sz="2000" b="1" dirty="0">
                <a:latin typeface="Calibri" pitchFamily="34" charset="0"/>
              </a:rPr>
              <a:t>Linear- therefore second order </a:t>
            </a:r>
            <a:r>
              <a:rPr lang="en-CA" sz="2000" b="1" dirty="0" err="1">
                <a:latin typeface="Calibri" pitchFamily="34" charset="0"/>
              </a:rPr>
              <a:t>rxn</a:t>
            </a:r>
            <a:r>
              <a:rPr lang="en-CA" sz="2000" b="1" dirty="0">
                <a:latin typeface="Calibri" pitchFamily="34" charset="0"/>
              </a:rPr>
              <a:t> is a </a:t>
            </a:r>
            <a:r>
              <a:rPr lang="en-CA" sz="2000" b="1" dirty="0" err="1">
                <a:latin typeface="Calibri" pitchFamily="34" charset="0"/>
              </a:rPr>
              <a:t>goog</a:t>
            </a:r>
            <a:r>
              <a:rPr lang="en-CA" sz="2000" b="1" dirty="0">
                <a:latin typeface="Calibri" pitchFamily="34" charset="0"/>
              </a:rPr>
              <a:t> description</a:t>
            </a:r>
          </a:p>
          <a:p>
            <a:pPr>
              <a:spcBef>
                <a:spcPct val="20000"/>
              </a:spcBef>
              <a:defRPr/>
            </a:pPr>
            <a:r>
              <a:rPr lang="en-CA" sz="2000" b="1" dirty="0">
                <a:latin typeface="Calibri" pitchFamily="34" charset="0"/>
              </a:rPr>
              <a:t>			k=0.1865 L/g/min</a:t>
            </a:r>
          </a:p>
          <a:p>
            <a:pPr>
              <a:spcBef>
                <a:spcPct val="20000"/>
              </a:spcBef>
              <a:defRPr/>
            </a:pPr>
            <a:endParaRPr lang="en-CA" sz="800" b="1" dirty="0">
              <a:latin typeface="Calibri" pitchFamily="34" charset="0"/>
            </a:endParaRPr>
          </a:p>
          <a:p>
            <a:pPr marL="457200" lvl="0" indent="-457200">
              <a:spcBef>
                <a:spcPct val="20000"/>
              </a:spcBef>
              <a:defRPr/>
            </a:pPr>
            <a:endParaRPr lang="en-CA" sz="2000" dirty="0">
              <a:solidFill>
                <a:srgbClr val="000000"/>
              </a:solidFill>
              <a:latin typeface="Calibri" pitchFamily="34" charset="0"/>
            </a:endParaRPr>
          </a:p>
          <a:p>
            <a:pPr>
              <a:spcBef>
                <a:spcPct val="20000"/>
              </a:spcBef>
              <a:defRPr/>
            </a:pPr>
            <a:endParaRPr lang="en-CA" sz="800" b="1" dirty="0">
              <a:latin typeface="Calibri" pitchFamily="34" charset="0"/>
            </a:endParaRPr>
          </a:p>
        </p:txBody>
      </p:sp>
      <p:graphicFrame>
        <p:nvGraphicFramePr>
          <p:cNvPr id="7" name="Chart 6"/>
          <p:cNvGraphicFramePr>
            <a:graphicFrameLocks noChangeAspect="1"/>
          </p:cNvGraphicFramePr>
          <p:nvPr/>
        </p:nvGraphicFramePr>
        <p:xfrm>
          <a:off x="1447800" y="1600200"/>
          <a:ext cx="6781500" cy="3564000"/>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Box 5">
            <a:extLst>
              <a:ext uri="{FF2B5EF4-FFF2-40B4-BE49-F238E27FC236}">
                <a16:creationId xmlns:a16="http://schemas.microsoft.com/office/drawing/2014/main" id="{4F24B9CB-0AB7-4A8E-90F5-8BBF5E29AEF7}"/>
              </a:ext>
            </a:extLst>
          </p:cNvPr>
          <p:cNvSpPr txBox="1"/>
          <p:nvPr/>
        </p:nvSpPr>
        <p:spPr>
          <a:xfrm>
            <a:off x="7944518" y="73967"/>
            <a:ext cx="864339" cy="338554"/>
          </a:xfrm>
          <a:prstGeom prst="rect">
            <a:avLst/>
          </a:prstGeom>
          <a:noFill/>
        </p:spPr>
        <p:txBody>
          <a:bodyPr wrap="none" rtlCol="0">
            <a:spAutoFit/>
          </a:bodyPr>
          <a:lstStyle/>
          <a:p>
            <a:r>
              <a:rPr lang="en-CA" sz="1600" dirty="0">
                <a:solidFill>
                  <a:schemeClr val="bg2"/>
                </a:solidFill>
              </a:rPr>
              <a:t>Slide 27</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14" end="1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15" end="1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dirty="0">
                <a:latin typeface="Calibri" pitchFamily="34" charset="0"/>
              </a:rPr>
              <a:t>n-ORDER REACTIONS</a:t>
            </a:r>
          </a:p>
        </p:txBody>
      </p:sp>
      <p:sp>
        <p:nvSpPr>
          <p:cNvPr id="3" name="Footer Placeholder 2"/>
          <p:cNvSpPr>
            <a:spLocks noGrp="1"/>
          </p:cNvSpPr>
          <p:nvPr>
            <p:ph type="ftr" sz="quarter" idx="10"/>
          </p:nvPr>
        </p:nvSpPr>
        <p:spPr>
          <a:xfrm>
            <a:off x="304800" y="6248400"/>
            <a:ext cx="5791200" cy="533400"/>
          </a:xfrm>
        </p:spPr>
        <p:txBody>
          <a:bodyPr/>
          <a:lstStyle/>
          <a:p>
            <a:pPr algn="l">
              <a:defRPr/>
            </a:pPr>
            <a:r>
              <a:rPr lang="en-CA" dirty="0"/>
              <a:t>CVG 2132</a:t>
            </a:r>
          </a:p>
          <a:p>
            <a:pPr algn="l">
              <a:defRPr/>
            </a:pPr>
            <a:r>
              <a:rPr lang="en-CA" dirty="0"/>
              <a:t>C. Kinsley</a:t>
            </a:r>
          </a:p>
        </p:txBody>
      </p:sp>
      <p:sp>
        <p:nvSpPr>
          <p:cNvPr id="4" name="Content Placeholder 4"/>
          <p:cNvSpPr txBox="1">
            <a:spLocks/>
          </p:cNvSpPr>
          <p:nvPr/>
        </p:nvSpPr>
        <p:spPr>
          <a:xfrm>
            <a:off x="0" y="685800"/>
            <a:ext cx="9144000" cy="5181600"/>
          </a:xfrm>
          <a:prstGeom prst="rect">
            <a:avLst/>
          </a:prstGeom>
        </p:spPr>
        <p:txBody>
          <a:bodyPr/>
          <a:lstStyle/>
          <a:p>
            <a:pPr>
              <a:spcBef>
                <a:spcPct val="20000"/>
              </a:spcBef>
              <a:defRPr/>
            </a:pPr>
            <a:r>
              <a:rPr lang="en-CA" sz="2000" b="1" dirty="0">
                <a:latin typeface="Calibri" pitchFamily="34" charset="0"/>
              </a:rPr>
              <a:t>Example:</a:t>
            </a:r>
          </a:p>
          <a:p>
            <a:pPr>
              <a:spcBef>
                <a:spcPct val="20000"/>
              </a:spcBef>
              <a:defRPr/>
            </a:pPr>
            <a:endParaRPr lang="en-CA" sz="800" b="1" dirty="0">
              <a:latin typeface="Calibri" pitchFamily="34" charset="0"/>
            </a:endParaRPr>
          </a:p>
          <a:p>
            <a:pPr marL="457200" lvl="0" indent="-457200">
              <a:spcBef>
                <a:spcPct val="20000"/>
              </a:spcBef>
              <a:buFont typeface="Arial" pitchFamily="34" charset="0"/>
              <a:buChar char="•"/>
              <a:defRPr/>
            </a:pPr>
            <a:r>
              <a:rPr lang="en-CA" sz="2000" dirty="0">
                <a:solidFill>
                  <a:srgbClr val="000000"/>
                </a:solidFill>
                <a:latin typeface="Calibri" pitchFamily="34" charset="0"/>
              </a:rPr>
              <a:t>The quality of Lake Silbersee in Germany has been diminishing for many years. A rotten egg smell is often emitted from the lake.  The smell is from the release of leachate from a nearby landfill into the lake and the subsequent anaerobic production of hydrogen sulphide (H</a:t>
            </a:r>
            <a:r>
              <a:rPr lang="en-CA" sz="2000" baseline="-25000" dirty="0">
                <a:solidFill>
                  <a:srgbClr val="000000"/>
                </a:solidFill>
                <a:latin typeface="Calibri" pitchFamily="34" charset="0"/>
              </a:rPr>
              <a:t>2</a:t>
            </a:r>
            <a:r>
              <a:rPr lang="en-CA" sz="2000" dirty="0">
                <a:solidFill>
                  <a:srgbClr val="000000"/>
                </a:solidFill>
                <a:latin typeface="Calibri" pitchFamily="34" charset="0"/>
              </a:rPr>
              <a:t>S). </a:t>
            </a:r>
          </a:p>
          <a:p>
            <a:pPr marL="457200" lvl="0" indent="-457200">
              <a:spcBef>
                <a:spcPct val="20000"/>
              </a:spcBef>
              <a:buFont typeface="Arial" pitchFamily="34" charset="0"/>
              <a:buChar char="•"/>
              <a:defRPr/>
            </a:pPr>
            <a:endParaRPr lang="en-CA" sz="800" dirty="0">
              <a:solidFill>
                <a:srgbClr val="000000"/>
              </a:solidFill>
              <a:latin typeface="Calibri" pitchFamily="34" charset="0"/>
            </a:endParaRPr>
          </a:p>
          <a:p>
            <a:pPr marL="914400" lvl="1" indent="-457200">
              <a:spcBef>
                <a:spcPct val="20000"/>
              </a:spcBef>
              <a:buFont typeface="Arial" pitchFamily="34" charset="0"/>
              <a:buChar char="•"/>
              <a:defRPr/>
            </a:pPr>
            <a:r>
              <a:rPr lang="en-CA" sz="2000" dirty="0">
                <a:solidFill>
                  <a:srgbClr val="000000"/>
                </a:solidFill>
                <a:latin typeface="Calibri" pitchFamily="34" charset="0"/>
              </a:rPr>
              <a:t>To remediate the problem, the government has decided to aerate the lake in an attempt to oxidize the odorous H2S gas to non-odorous sulphate ion    (SO</a:t>
            </a:r>
            <a:r>
              <a:rPr lang="en-CA" sz="2000" baseline="-25000" dirty="0">
                <a:solidFill>
                  <a:srgbClr val="000000"/>
                </a:solidFill>
                <a:latin typeface="Calibri" pitchFamily="34" charset="0"/>
              </a:rPr>
              <a:t>4</a:t>
            </a:r>
            <a:r>
              <a:rPr lang="en-CA" sz="2000" baseline="30000" dirty="0">
                <a:solidFill>
                  <a:srgbClr val="000000"/>
                </a:solidFill>
                <a:latin typeface="Calibri" pitchFamily="34" charset="0"/>
              </a:rPr>
              <a:t>2-</a:t>
            </a:r>
            <a:r>
              <a:rPr lang="en-CA" sz="2000" dirty="0">
                <a:solidFill>
                  <a:srgbClr val="000000"/>
                </a:solidFill>
                <a:latin typeface="Calibri" pitchFamily="34" charset="0"/>
              </a:rPr>
              <a:t>).</a:t>
            </a:r>
          </a:p>
          <a:p>
            <a:pPr marL="2286000" lvl="4" indent="-457200">
              <a:spcBef>
                <a:spcPct val="20000"/>
              </a:spcBef>
              <a:defRPr/>
            </a:pPr>
            <a:r>
              <a:rPr lang="en-CA" sz="2000" dirty="0">
                <a:solidFill>
                  <a:srgbClr val="000000"/>
                </a:solidFill>
                <a:latin typeface="Calibri" pitchFamily="34" charset="0"/>
              </a:rPr>
              <a:t>		H</a:t>
            </a:r>
            <a:r>
              <a:rPr lang="en-CA" sz="2000" baseline="-25000" dirty="0">
                <a:solidFill>
                  <a:srgbClr val="000000"/>
                </a:solidFill>
                <a:latin typeface="Calibri" pitchFamily="34" charset="0"/>
              </a:rPr>
              <a:t>2</a:t>
            </a:r>
            <a:r>
              <a:rPr lang="en-CA" sz="2000" dirty="0">
                <a:solidFill>
                  <a:srgbClr val="000000"/>
                </a:solidFill>
                <a:latin typeface="Calibri" pitchFamily="34" charset="0"/>
              </a:rPr>
              <a:t>S + 2O</a:t>
            </a:r>
            <a:r>
              <a:rPr lang="en-CA" sz="2000" baseline="-25000" dirty="0">
                <a:solidFill>
                  <a:srgbClr val="000000"/>
                </a:solidFill>
                <a:latin typeface="Calibri" pitchFamily="34" charset="0"/>
              </a:rPr>
              <a:t>2</a:t>
            </a:r>
            <a:r>
              <a:rPr lang="en-CA" sz="2000" dirty="0">
                <a:solidFill>
                  <a:srgbClr val="000000"/>
                </a:solidFill>
                <a:latin typeface="Calibri" pitchFamily="34" charset="0"/>
              </a:rPr>
              <a:t> </a:t>
            </a:r>
            <a:r>
              <a:rPr lang="en-CA" sz="2000" dirty="0">
                <a:solidFill>
                  <a:srgbClr val="000000"/>
                </a:solidFill>
                <a:latin typeface="Calibri" pitchFamily="34" charset="0"/>
                <a:sym typeface="Wingdings" pitchFamily="2" charset="2"/>
              </a:rPr>
              <a:t> SO</a:t>
            </a:r>
            <a:r>
              <a:rPr lang="en-CA" sz="2000" baseline="-25000" dirty="0">
                <a:solidFill>
                  <a:srgbClr val="000000"/>
                </a:solidFill>
                <a:latin typeface="Calibri" pitchFamily="34" charset="0"/>
                <a:sym typeface="Wingdings" pitchFamily="2" charset="2"/>
              </a:rPr>
              <a:t>4</a:t>
            </a:r>
            <a:r>
              <a:rPr lang="en-CA" sz="2000" baseline="30000" dirty="0">
                <a:solidFill>
                  <a:srgbClr val="000000"/>
                </a:solidFill>
                <a:latin typeface="Calibri" pitchFamily="34" charset="0"/>
                <a:sym typeface="Wingdings" pitchFamily="2" charset="2"/>
              </a:rPr>
              <a:t>2-</a:t>
            </a:r>
            <a:r>
              <a:rPr lang="en-CA" sz="2000" dirty="0">
                <a:solidFill>
                  <a:srgbClr val="000000"/>
                </a:solidFill>
                <a:latin typeface="Calibri" pitchFamily="34" charset="0"/>
                <a:sym typeface="Wingdings" pitchFamily="2" charset="2"/>
              </a:rPr>
              <a:t> + 2H</a:t>
            </a:r>
            <a:r>
              <a:rPr lang="en-CA" sz="2000" baseline="30000" dirty="0">
                <a:solidFill>
                  <a:srgbClr val="000000"/>
                </a:solidFill>
                <a:latin typeface="Calibri" pitchFamily="34" charset="0"/>
                <a:sym typeface="Wingdings" pitchFamily="2" charset="2"/>
              </a:rPr>
              <a:t>+</a:t>
            </a:r>
            <a:endParaRPr lang="en-CA" sz="2000" baseline="30000" dirty="0">
              <a:solidFill>
                <a:srgbClr val="000000"/>
              </a:solidFill>
              <a:latin typeface="Calibri" pitchFamily="34" charset="0"/>
            </a:endParaRPr>
          </a:p>
          <a:p>
            <a:pPr marL="914400" lvl="1" indent="-457200">
              <a:spcBef>
                <a:spcPct val="20000"/>
              </a:spcBef>
              <a:buFont typeface="Arial" pitchFamily="34" charset="0"/>
              <a:buChar char="•"/>
              <a:defRPr/>
            </a:pPr>
            <a:endParaRPr lang="en-CA" sz="800" dirty="0">
              <a:solidFill>
                <a:srgbClr val="000000"/>
              </a:solidFill>
              <a:latin typeface="Calibri" pitchFamily="34" charset="0"/>
            </a:endParaRPr>
          </a:p>
          <a:p>
            <a:pPr marL="914400" lvl="1" indent="-457200">
              <a:spcBef>
                <a:spcPct val="20000"/>
              </a:spcBef>
              <a:buFont typeface="Arial" pitchFamily="34" charset="0"/>
              <a:buChar char="•"/>
              <a:defRPr/>
            </a:pPr>
            <a:r>
              <a:rPr lang="en-CA" sz="2000" dirty="0">
                <a:solidFill>
                  <a:srgbClr val="000000"/>
                </a:solidFill>
                <a:latin typeface="Calibri" pitchFamily="34" charset="0"/>
              </a:rPr>
              <a:t>The kinetics of the reaction follows first order rates with respect to BOTH oxygen and hydrogen sulphide.</a:t>
            </a:r>
          </a:p>
          <a:p>
            <a:pPr marL="914400" lvl="1" indent="-457200">
              <a:spcBef>
                <a:spcPct val="20000"/>
              </a:spcBef>
              <a:buFont typeface="Arial" pitchFamily="34" charset="0"/>
              <a:buChar char="•"/>
              <a:defRPr/>
            </a:pPr>
            <a:endParaRPr lang="en-CA" sz="800" dirty="0">
              <a:solidFill>
                <a:srgbClr val="000000"/>
              </a:solidFill>
              <a:latin typeface="Calibri" pitchFamily="34" charset="0"/>
            </a:endParaRPr>
          </a:p>
          <a:p>
            <a:pPr marL="914400" lvl="1" indent="-457200">
              <a:spcBef>
                <a:spcPct val="20000"/>
              </a:spcBef>
              <a:defRPr/>
            </a:pPr>
            <a:r>
              <a:rPr lang="en-CA" sz="2000" dirty="0">
                <a:solidFill>
                  <a:srgbClr val="000000"/>
                </a:solidFill>
                <a:latin typeface="Calibri" pitchFamily="34" charset="0"/>
              </a:rPr>
              <a:t>			d[H</a:t>
            </a:r>
            <a:r>
              <a:rPr lang="en-CA" sz="2000" baseline="-25000" dirty="0">
                <a:solidFill>
                  <a:srgbClr val="000000"/>
                </a:solidFill>
                <a:latin typeface="Calibri" pitchFamily="34" charset="0"/>
              </a:rPr>
              <a:t>2</a:t>
            </a:r>
            <a:r>
              <a:rPr lang="en-CA" sz="2000" dirty="0">
                <a:solidFill>
                  <a:srgbClr val="000000"/>
                </a:solidFill>
                <a:latin typeface="Calibri" pitchFamily="34" charset="0"/>
              </a:rPr>
              <a:t>S]/</a:t>
            </a:r>
            <a:r>
              <a:rPr lang="en-CA" sz="2000" dirty="0" err="1">
                <a:solidFill>
                  <a:srgbClr val="000000"/>
                </a:solidFill>
                <a:latin typeface="Calibri" pitchFamily="34" charset="0"/>
              </a:rPr>
              <a:t>dt</a:t>
            </a:r>
            <a:r>
              <a:rPr lang="en-CA" sz="2000" dirty="0">
                <a:solidFill>
                  <a:srgbClr val="000000"/>
                </a:solidFill>
                <a:latin typeface="Calibri" pitchFamily="34" charset="0"/>
              </a:rPr>
              <a:t> = -k[H</a:t>
            </a:r>
            <a:r>
              <a:rPr lang="en-CA" sz="2000" baseline="-25000" dirty="0">
                <a:solidFill>
                  <a:srgbClr val="000000"/>
                </a:solidFill>
                <a:latin typeface="Calibri" pitchFamily="34" charset="0"/>
              </a:rPr>
              <a:t>2</a:t>
            </a:r>
            <a:r>
              <a:rPr lang="en-CA" sz="2000" dirty="0">
                <a:solidFill>
                  <a:srgbClr val="000000"/>
                </a:solidFill>
                <a:latin typeface="Calibri" pitchFamily="34" charset="0"/>
              </a:rPr>
              <a:t>S][O</a:t>
            </a:r>
            <a:r>
              <a:rPr lang="en-CA" sz="2000" baseline="-25000" dirty="0">
                <a:solidFill>
                  <a:srgbClr val="000000"/>
                </a:solidFill>
                <a:latin typeface="Calibri" pitchFamily="34" charset="0"/>
              </a:rPr>
              <a:t>2</a:t>
            </a:r>
            <a:r>
              <a:rPr lang="en-CA" sz="2000" dirty="0">
                <a:solidFill>
                  <a:srgbClr val="000000"/>
                </a:solidFill>
                <a:latin typeface="Calibri" pitchFamily="34" charset="0"/>
              </a:rPr>
              <a:t>]</a:t>
            </a:r>
          </a:p>
          <a:p>
            <a:pPr marL="914400" lvl="1" indent="-457200">
              <a:spcBef>
                <a:spcPct val="20000"/>
              </a:spcBef>
              <a:buFont typeface="Arial" pitchFamily="34" charset="0"/>
              <a:buChar char="•"/>
              <a:defRPr/>
            </a:pPr>
            <a:endParaRPr lang="en-CA" sz="2000" dirty="0">
              <a:solidFill>
                <a:srgbClr val="000000"/>
              </a:solidFill>
              <a:latin typeface="Calibri" pitchFamily="34" charset="0"/>
            </a:endParaRPr>
          </a:p>
          <a:p>
            <a:pPr>
              <a:spcBef>
                <a:spcPct val="20000"/>
              </a:spcBef>
              <a:defRPr/>
            </a:pPr>
            <a:endParaRPr lang="en-CA" sz="2000" b="1" dirty="0">
              <a:latin typeface="Calibri" pitchFamily="34" charset="0"/>
            </a:endParaRPr>
          </a:p>
          <a:p>
            <a:pPr>
              <a:spcBef>
                <a:spcPct val="20000"/>
              </a:spcBef>
              <a:defRPr/>
            </a:pPr>
            <a:endParaRPr lang="en-CA" sz="800" b="1" dirty="0">
              <a:latin typeface="Calibri" pitchFamily="34" charset="0"/>
            </a:endParaRPr>
          </a:p>
        </p:txBody>
      </p:sp>
      <p:sp>
        <p:nvSpPr>
          <p:cNvPr id="5" name="TextBox 4">
            <a:extLst>
              <a:ext uri="{FF2B5EF4-FFF2-40B4-BE49-F238E27FC236}">
                <a16:creationId xmlns:a16="http://schemas.microsoft.com/office/drawing/2014/main" id="{4F24B9CB-0AB7-4A8E-90F5-8BBF5E29AEF7}"/>
              </a:ext>
            </a:extLst>
          </p:cNvPr>
          <p:cNvSpPr txBox="1"/>
          <p:nvPr/>
        </p:nvSpPr>
        <p:spPr>
          <a:xfrm>
            <a:off x="7944518" y="73967"/>
            <a:ext cx="864339" cy="338554"/>
          </a:xfrm>
          <a:prstGeom prst="rect">
            <a:avLst/>
          </a:prstGeom>
          <a:noFill/>
        </p:spPr>
        <p:txBody>
          <a:bodyPr wrap="none" rtlCol="0">
            <a:spAutoFit/>
          </a:bodyPr>
          <a:lstStyle/>
          <a:p>
            <a:r>
              <a:rPr lang="en-CA" sz="1600" dirty="0">
                <a:solidFill>
                  <a:schemeClr val="bg2"/>
                </a:solidFill>
              </a:rPr>
              <a:t>Slide 28</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dirty="0">
                <a:latin typeface="Calibri" pitchFamily="34" charset="0"/>
              </a:rPr>
              <a:t>n-ORDER REACTIONS</a:t>
            </a:r>
          </a:p>
        </p:txBody>
      </p:sp>
      <p:sp>
        <p:nvSpPr>
          <p:cNvPr id="3" name="Footer Placeholder 2"/>
          <p:cNvSpPr>
            <a:spLocks noGrp="1"/>
          </p:cNvSpPr>
          <p:nvPr>
            <p:ph type="ftr" sz="quarter" idx="10"/>
          </p:nvPr>
        </p:nvSpPr>
        <p:spPr>
          <a:xfrm>
            <a:off x="304800" y="6248400"/>
            <a:ext cx="5791200" cy="533400"/>
          </a:xfrm>
        </p:spPr>
        <p:txBody>
          <a:bodyPr/>
          <a:lstStyle/>
          <a:p>
            <a:pPr algn="l">
              <a:defRPr/>
            </a:pPr>
            <a:r>
              <a:rPr lang="en-CA" dirty="0"/>
              <a:t>CVG 2132</a:t>
            </a:r>
          </a:p>
          <a:p>
            <a:pPr algn="l">
              <a:defRPr/>
            </a:pPr>
            <a:r>
              <a:rPr lang="en-CA" dirty="0"/>
              <a:t>C. Kinsley</a:t>
            </a:r>
          </a:p>
        </p:txBody>
      </p:sp>
      <p:sp>
        <p:nvSpPr>
          <p:cNvPr id="4" name="Content Placeholder 4"/>
          <p:cNvSpPr txBox="1">
            <a:spLocks/>
          </p:cNvSpPr>
          <p:nvPr/>
        </p:nvSpPr>
        <p:spPr>
          <a:xfrm>
            <a:off x="0" y="685800"/>
            <a:ext cx="9144000" cy="5181600"/>
          </a:xfrm>
          <a:prstGeom prst="rect">
            <a:avLst/>
          </a:prstGeom>
        </p:spPr>
        <p:txBody>
          <a:bodyPr/>
          <a:lstStyle/>
          <a:p>
            <a:pPr>
              <a:spcBef>
                <a:spcPct val="20000"/>
              </a:spcBef>
              <a:defRPr/>
            </a:pPr>
            <a:r>
              <a:rPr lang="en-CA" sz="2000" b="1" dirty="0">
                <a:latin typeface="Calibri" pitchFamily="34" charset="0"/>
              </a:rPr>
              <a:t>Example:</a:t>
            </a:r>
          </a:p>
          <a:p>
            <a:pPr>
              <a:spcBef>
                <a:spcPct val="20000"/>
              </a:spcBef>
              <a:defRPr/>
            </a:pPr>
            <a:endParaRPr lang="en-CA" sz="800" b="1" dirty="0">
              <a:latin typeface="Calibri" pitchFamily="34" charset="0"/>
            </a:endParaRPr>
          </a:p>
          <a:p>
            <a:pPr marL="457200" indent="-457200">
              <a:spcBef>
                <a:spcPct val="20000"/>
              </a:spcBef>
              <a:buFont typeface="Arial" pitchFamily="34" charset="0"/>
              <a:buChar char="•"/>
              <a:defRPr/>
            </a:pPr>
            <a:r>
              <a:rPr lang="en-CA" sz="2000" dirty="0">
                <a:solidFill>
                  <a:srgbClr val="000000"/>
                </a:solidFill>
                <a:latin typeface="Calibri" pitchFamily="34" charset="0"/>
              </a:rPr>
              <a:t>With aeration the O</a:t>
            </a:r>
            <a:r>
              <a:rPr lang="en-CA" sz="2000" baseline="-25000" dirty="0">
                <a:solidFill>
                  <a:srgbClr val="000000"/>
                </a:solidFill>
                <a:latin typeface="Calibri" pitchFamily="34" charset="0"/>
              </a:rPr>
              <a:t>2</a:t>
            </a:r>
            <a:r>
              <a:rPr lang="en-CA" sz="2000" dirty="0">
                <a:solidFill>
                  <a:srgbClr val="000000"/>
                </a:solidFill>
                <a:latin typeface="Calibri" pitchFamily="34" charset="0"/>
              </a:rPr>
              <a:t> level in the lake can be maintained at 2 mg/L and k was determined experimentally to be 1000 L/mol/d.  How long will it take to reduce the H</a:t>
            </a:r>
            <a:r>
              <a:rPr lang="en-CA" sz="2000" baseline="-25000" dirty="0">
                <a:solidFill>
                  <a:srgbClr val="000000"/>
                </a:solidFill>
                <a:latin typeface="Calibri" pitchFamily="34" charset="0"/>
              </a:rPr>
              <a:t>2</a:t>
            </a:r>
            <a:r>
              <a:rPr lang="en-CA" sz="2000" dirty="0">
                <a:solidFill>
                  <a:srgbClr val="000000"/>
                </a:solidFill>
                <a:latin typeface="Calibri" pitchFamily="34" charset="0"/>
              </a:rPr>
              <a:t>S concentration from 500 </a:t>
            </a:r>
            <a:r>
              <a:rPr lang="el-GR" sz="2000" dirty="0">
                <a:solidFill>
                  <a:srgbClr val="000000"/>
                </a:solidFill>
                <a:latin typeface="Calibri" pitchFamily="34" charset="0"/>
              </a:rPr>
              <a:t>μ</a:t>
            </a:r>
            <a:r>
              <a:rPr lang="en-CA" sz="2000" dirty="0">
                <a:solidFill>
                  <a:srgbClr val="000000"/>
                </a:solidFill>
                <a:latin typeface="Calibri" pitchFamily="34" charset="0"/>
              </a:rPr>
              <a:t>M to 1 </a:t>
            </a:r>
            <a:r>
              <a:rPr lang="el-GR" sz="2000" dirty="0">
                <a:solidFill>
                  <a:srgbClr val="000000"/>
                </a:solidFill>
                <a:latin typeface="Calibri" pitchFamily="34" charset="0"/>
              </a:rPr>
              <a:t>μ</a:t>
            </a:r>
            <a:r>
              <a:rPr lang="en-CA" sz="2000" dirty="0">
                <a:solidFill>
                  <a:srgbClr val="000000"/>
                </a:solidFill>
                <a:latin typeface="Calibri" pitchFamily="34" charset="0"/>
              </a:rPr>
              <a:t>M if the aeration is assumed to completely inhibit anaerobic digestion?</a:t>
            </a:r>
          </a:p>
          <a:p>
            <a:pPr marL="457200" indent="-457200">
              <a:spcBef>
                <a:spcPct val="20000"/>
              </a:spcBef>
              <a:buFont typeface="Arial" pitchFamily="34" charset="0"/>
              <a:buChar char="•"/>
              <a:defRPr/>
            </a:pPr>
            <a:endParaRPr lang="en-CA" sz="2000" dirty="0">
              <a:solidFill>
                <a:srgbClr val="000000"/>
              </a:solidFill>
              <a:latin typeface="Calibri" pitchFamily="34" charset="0"/>
            </a:endParaRPr>
          </a:p>
          <a:p>
            <a:pPr marL="457200" indent="-457200">
              <a:spcBef>
                <a:spcPct val="20000"/>
              </a:spcBef>
              <a:buFont typeface="Arial" pitchFamily="34" charset="0"/>
              <a:buChar char="•"/>
              <a:defRPr/>
            </a:pPr>
            <a:r>
              <a:rPr lang="en-CA" sz="2000" b="1" dirty="0">
                <a:latin typeface="Calibri" pitchFamily="34" charset="0"/>
              </a:rPr>
              <a:t>Convert reaction into a pseudo first order reaction:</a:t>
            </a:r>
          </a:p>
          <a:p>
            <a:pPr marL="457200" indent="-457200">
              <a:spcBef>
                <a:spcPct val="20000"/>
              </a:spcBef>
              <a:defRPr/>
            </a:pPr>
            <a:r>
              <a:rPr lang="en-CA" sz="800" dirty="0">
                <a:solidFill>
                  <a:srgbClr val="000000"/>
                </a:solidFill>
                <a:latin typeface="Calibri" pitchFamily="34" charset="0"/>
              </a:rPr>
              <a:t>				</a:t>
            </a:r>
          </a:p>
          <a:p>
            <a:pPr marL="457200" indent="-457200" algn="ctr">
              <a:spcBef>
                <a:spcPct val="20000"/>
              </a:spcBef>
              <a:defRPr/>
            </a:pPr>
            <a:r>
              <a:rPr lang="en-CA" sz="2000" dirty="0">
                <a:solidFill>
                  <a:srgbClr val="000000"/>
                </a:solidFill>
                <a:latin typeface="Calibri" pitchFamily="34" charset="0"/>
              </a:rPr>
              <a:t>d[H2S]/dt=-k[H2S][O2]</a:t>
            </a:r>
          </a:p>
          <a:p>
            <a:pPr marL="457200" indent="-457200" algn="ctr">
              <a:spcBef>
                <a:spcPct val="20000"/>
              </a:spcBef>
              <a:defRPr/>
            </a:pPr>
            <a:r>
              <a:rPr lang="en-CA" sz="2000" dirty="0">
                <a:solidFill>
                  <a:srgbClr val="000000"/>
                </a:solidFill>
                <a:latin typeface="Calibri" pitchFamily="34" charset="0"/>
              </a:rPr>
              <a:t>Let k[O2]=k’</a:t>
            </a:r>
          </a:p>
          <a:p>
            <a:pPr marL="457200" indent="-457200" algn="ctr">
              <a:spcBef>
                <a:spcPct val="20000"/>
              </a:spcBef>
              <a:defRPr/>
            </a:pPr>
            <a:r>
              <a:rPr lang="en-CA" sz="2000" dirty="0">
                <a:solidFill>
                  <a:srgbClr val="000000"/>
                </a:solidFill>
                <a:latin typeface="Calibri" pitchFamily="34" charset="0"/>
              </a:rPr>
              <a:t>Therefore: d[H2S]/dt=-k’[H2S]</a:t>
            </a:r>
          </a:p>
          <a:p>
            <a:pPr marL="457200" indent="-457200" algn="ctr">
              <a:spcBef>
                <a:spcPct val="20000"/>
              </a:spcBef>
              <a:defRPr/>
            </a:pPr>
            <a:r>
              <a:rPr lang="en-CA" sz="2000" dirty="0">
                <a:solidFill>
                  <a:srgbClr val="000000"/>
                </a:solidFill>
                <a:latin typeface="Calibri" pitchFamily="34" charset="0"/>
              </a:rPr>
              <a:t>Now we have a first order </a:t>
            </a:r>
            <a:r>
              <a:rPr lang="en-CA" sz="2000" dirty="0" err="1">
                <a:solidFill>
                  <a:srgbClr val="000000"/>
                </a:solidFill>
                <a:latin typeface="Calibri" pitchFamily="34" charset="0"/>
              </a:rPr>
              <a:t>rxn</a:t>
            </a:r>
            <a:endParaRPr lang="en-CA" sz="2000" dirty="0">
              <a:solidFill>
                <a:srgbClr val="000000"/>
              </a:solidFill>
              <a:latin typeface="Calibri" pitchFamily="34" charset="0"/>
            </a:endParaRPr>
          </a:p>
          <a:p>
            <a:pPr>
              <a:spcBef>
                <a:spcPct val="20000"/>
              </a:spcBef>
              <a:defRPr/>
            </a:pPr>
            <a:endParaRPr lang="en-CA" sz="2000" b="1" dirty="0">
              <a:latin typeface="Calibri" pitchFamily="34" charset="0"/>
            </a:endParaRPr>
          </a:p>
          <a:p>
            <a:pPr>
              <a:spcBef>
                <a:spcPct val="20000"/>
              </a:spcBef>
              <a:defRPr/>
            </a:pPr>
            <a:endParaRPr lang="en-CA" sz="800" b="1" dirty="0">
              <a:latin typeface="Calibri" pitchFamily="34" charset="0"/>
            </a:endParaRPr>
          </a:p>
          <a:p>
            <a:pPr marL="457200" lvl="0" indent="-457200">
              <a:spcBef>
                <a:spcPct val="20000"/>
              </a:spcBef>
              <a:defRPr/>
            </a:pPr>
            <a:endParaRPr lang="en-CA" sz="2000" dirty="0">
              <a:solidFill>
                <a:srgbClr val="000000"/>
              </a:solidFill>
              <a:latin typeface="Calibri" pitchFamily="34" charset="0"/>
            </a:endParaRPr>
          </a:p>
          <a:p>
            <a:pPr>
              <a:spcBef>
                <a:spcPct val="20000"/>
              </a:spcBef>
              <a:defRPr/>
            </a:pPr>
            <a:endParaRPr lang="en-CA" sz="2000" b="1" dirty="0">
              <a:latin typeface="Calibri" pitchFamily="34" charset="0"/>
            </a:endParaRPr>
          </a:p>
          <a:p>
            <a:pPr>
              <a:spcBef>
                <a:spcPct val="20000"/>
              </a:spcBef>
              <a:defRPr/>
            </a:pPr>
            <a:endParaRPr lang="en-CA" sz="800" b="1" dirty="0">
              <a:latin typeface="Calibri" pitchFamily="34" charset="0"/>
            </a:endParaRPr>
          </a:p>
        </p:txBody>
      </p:sp>
      <p:sp>
        <p:nvSpPr>
          <p:cNvPr id="5" name="TextBox 4">
            <a:extLst>
              <a:ext uri="{FF2B5EF4-FFF2-40B4-BE49-F238E27FC236}">
                <a16:creationId xmlns:a16="http://schemas.microsoft.com/office/drawing/2014/main" id="{4F24B9CB-0AB7-4A8E-90F5-8BBF5E29AEF7}"/>
              </a:ext>
            </a:extLst>
          </p:cNvPr>
          <p:cNvSpPr txBox="1"/>
          <p:nvPr/>
        </p:nvSpPr>
        <p:spPr>
          <a:xfrm>
            <a:off x="7944518" y="73967"/>
            <a:ext cx="864339" cy="338554"/>
          </a:xfrm>
          <a:prstGeom prst="rect">
            <a:avLst/>
          </a:prstGeom>
          <a:noFill/>
        </p:spPr>
        <p:txBody>
          <a:bodyPr wrap="none" rtlCol="0">
            <a:spAutoFit/>
          </a:bodyPr>
          <a:lstStyle/>
          <a:p>
            <a:r>
              <a:rPr lang="en-CA" sz="1600" dirty="0">
                <a:solidFill>
                  <a:schemeClr val="bg2"/>
                </a:solidFill>
              </a:rPr>
              <a:t>Slide 29</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dirty="0">
                <a:latin typeface="Calibri" pitchFamily="34" charset="0"/>
              </a:rPr>
              <a:t>n-ORDER REACTIONS</a:t>
            </a:r>
          </a:p>
        </p:txBody>
      </p:sp>
      <p:sp>
        <p:nvSpPr>
          <p:cNvPr id="3" name="Footer Placeholder 2"/>
          <p:cNvSpPr>
            <a:spLocks noGrp="1"/>
          </p:cNvSpPr>
          <p:nvPr>
            <p:ph type="ftr" sz="quarter" idx="10"/>
          </p:nvPr>
        </p:nvSpPr>
        <p:spPr>
          <a:xfrm>
            <a:off x="304800" y="6248400"/>
            <a:ext cx="5791200" cy="533400"/>
          </a:xfrm>
        </p:spPr>
        <p:txBody>
          <a:bodyPr/>
          <a:lstStyle/>
          <a:p>
            <a:pPr algn="l">
              <a:defRPr/>
            </a:pPr>
            <a:r>
              <a:rPr lang="en-CA" dirty="0"/>
              <a:t>CVG 2132</a:t>
            </a:r>
          </a:p>
          <a:p>
            <a:pPr algn="l">
              <a:defRPr/>
            </a:pPr>
            <a:r>
              <a:rPr lang="en-CA" dirty="0"/>
              <a:t>C. Kinsley</a:t>
            </a:r>
          </a:p>
        </p:txBody>
      </p:sp>
      <p:sp>
        <p:nvSpPr>
          <p:cNvPr id="4" name="Content Placeholder 4"/>
          <p:cNvSpPr txBox="1">
            <a:spLocks/>
          </p:cNvSpPr>
          <p:nvPr/>
        </p:nvSpPr>
        <p:spPr>
          <a:xfrm>
            <a:off x="0" y="685800"/>
            <a:ext cx="9144000" cy="5181600"/>
          </a:xfrm>
          <a:prstGeom prst="rect">
            <a:avLst/>
          </a:prstGeom>
        </p:spPr>
        <p:txBody>
          <a:bodyPr/>
          <a:lstStyle/>
          <a:p>
            <a:pPr marL="457200" indent="-457200">
              <a:spcBef>
                <a:spcPct val="20000"/>
              </a:spcBef>
              <a:buFont typeface="Arial" pitchFamily="34" charset="0"/>
              <a:buChar char="•"/>
              <a:defRPr/>
            </a:pPr>
            <a:r>
              <a:rPr lang="en-CA" sz="2000" b="1" dirty="0">
                <a:latin typeface="Calibri" pitchFamily="34" charset="0"/>
              </a:rPr>
              <a:t>Solve for k’:</a:t>
            </a:r>
          </a:p>
          <a:p>
            <a:pPr marL="457200" indent="-457200">
              <a:spcBef>
                <a:spcPct val="20000"/>
              </a:spcBef>
              <a:defRPr/>
            </a:pPr>
            <a:r>
              <a:rPr lang="en-CA" sz="800" dirty="0">
                <a:solidFill>
                  <a:srgbClr val="000000"/>
                </a:solidFill>
                <a:latin typeface="Calibri" pitchFamily="34" charset="0"/>
              </a:rPr>
              <a:t>				</a:t>
            </a:r>
          </a:p>
          <a:p>
            <a:pPr marL="457200" indent="-457200" algn="ctr">
              <a:spcBef>
                <a:spcPct val="20000"/>
              </a:spcBef>
              <a:defRPr/>
            </a:pPr>
            <a:r>
              <a:rPr lang="en-CA" sz="2000" dirty="0">
                <a:solidFill>
                  <a:srgbClr val="000000"/>
                </a:solidFill>
                <a:latin typeface="Calibri" pitchFamily="34" charset="0"/>
              </a:rPr>
              <a:t>K’=k[O2]</a:t>
            </a:r>
          </a:p>
          <a:p>
            <a:pPr marL="457200" indent="-457200" algn="ctr">
              <a:spcBef>
                <a:spcPct val="20000"/>
              </a:spcBef>
              <a:defRPr/>
            </a:pPr>
            <a:r>
              <a:rPr lang="en-CA" sz="2000" dirty="0">
                <a:solidFill>
                  <a:srgbClr val="000000"/>
                </a:solidFill>
                <a:latin typeface="Calibri" pitchFamily="34" charset="0"/>
              </a:rPr>
              <a:t>K’=1000(L/mol/d)x2(mg/L)x1mol O2/ 32g O2 x 1g / 1000mg</a:t>
            </a:r>
          </a:p>
          <a:p>
            <a:pPr marL="457200" indent="-457200" algn="ctr">
              <a:spcBef>
                <a:spcPct val="20000"/>
              </a:spcBef>
              <a:defRPr/>
            </a:pPr>
            <a:r>
              <a:rPr lang="en-CA" sz="2000" dirty="0">
                <a:solidFill>
                  <a:srgbClr val="000000"/>
                </a:solidFill>
                <a:latin typeface="Calibri" pitchFamily="34" charset="0"/>
              </a:rPr>
              <a:t>K’=0.0625 (1/d)</a:t>
            </a:r>
          </a:p>
          <a:p>
            <a:pPr marL="457200" indent="-457200" algn="ctr">
              <a:spcBef>
                <a:spcPct val="20000"/>
              </a:spcBef>
              <a:defRPr/>
            </a:pPr>
            <a:endParaRPr lang="en-CA" sz="2000" dirty="0">
              <a:solidFill>
                <a:srgbClr val="000000"/>
              </a:solidFill>
              <a:latin typeface="Calibri" pitchFamily="34" charset="0"/>
            </a:endParaRPr>
          </a:p>
          <a:p>
            <a:pPr marL="457200" lvl="0" indent="-457200">
              <a:spcBef>
                <a:spcPct val="20000"/>
              </a:spcBef>
              <a:buFont typeface="Arial" pitchFamily="34" charset="0"/>
              <a:buChar char="•"/>
              <a:defRPr/>
            </a:pPr>
            <a:r>
              <a:rPr lang="en-CA" sz="2000" b="1" dirty="0">
                <a:solidFill>
                  <a:srgbClr val="000000"/>
                </a:solidFill>
                <a:latin typeface="Calibri" pitchFamily="34" charset="0"/>
              </a:rPr>
              <a:t>Solve for time:</a:t>
            </a:r>
          </a:p>
          <a:p>
            <a:pPr marL="457200" lvl="0" indent="-457200">
              <a:spcBef>
                <a:spcPct val="20000"/>
              </a:spcBef>
              <a:buFont typeface="Arial" pitchFamily="34" charset="0"/>
              <a:buChar char="•"/>
              <a:defRPr/>
            </a:pPr>
            <a:endParaRPr lang="en-CA" sz="800" dirty="0">
              <a:solidFill>
                <a:srgbClr val="000000"/>
              </a:solidFill>
              <a:latin typeface="Calibri" pitchFamily="34" charset="0"/>
            </a:endParaRPr>
          </a:p>
          <a:p>
            <a:pPr marL="457200" lvl="0" indent="-457200" algn="ctr">
              <a:spcBef>
                <a:spcPct val="20000"/>
              </a:spcBef>
              <a:defRPr/>
            </a:pPr>
            <a:r>
              <a:rPr lang="en-CA" sz="2000" b="1" dirty="0">
                <a:solidFill>
                  <a:srgbClr val="663300"/>
                </a:solidFill>
                <a:latin typeface="Calibri" pitchFamily="34" charset="0"/>
              </a:rPr>
              <a:t>d[H2S]/dt=-k’[H2S]</a:t>
            </a:r>
          </a:p>
          <a:p>
            <a:pPr marL="457200" lvl="0" indent="-457200" algn="ctr">
              <a:spcBef>
                <a:spcPct val="20000"/>
              </a:spcBef>
              <a:defRPr/>
            </a:pPr>
            <a:r>
              <a:rPr lang="en-CA" sz="2000" b="1" dirty="0">
                <a:solidFill>
                  <a:srgbClr val="663300"/>
                </a:solidFill>
                <a:latin typeface="Calibri" pitchFamily="34" charset="0"/>
              </a:rPr>
              <a:t>[H2S]=[H2S]</a:t>
            </a:r>
            <a:r>
              <a:rPr lang="en-CA" sz="1000" b="1" dirty="0">
                <a:solidFill>
                  <a:srgbClr val="663300"/>
                </a:solidFill>
                <a:latin typeface="Calibri" pitchFamily="34" charset="0"/>
              </a:rPr>
              <a:t>0</a:t>
            </a:r>
            <a:r>
              <a:rPr lang="en-CA" sz="2000" b="1" dirty="0">
                <a:solidFill>
                  <a:srgbClr val="663300"/>
                </a:solidFill>
                <a:latin typeface="Calibri" pitchFamily="34" charset="0"/>
              </a:rPr>
              <a:t>e^(-</a:t>
            </a:r>
            <a:r>
              <a:rPr lang="en-CA" sz="2000" b="1" dirty="0" err="1">
                <a:solidFill>
                  <a:srgbClr val="663300"/>
                </a:solidFill>
                <a:latin typeface="Calibri" pitchFamily="34" charset="0"/>
              </a:rPr>
              <a:t>k’t</a:t>
            </a:r>
            <a:r>
              <a:rPr lang="en-CA" sz="2000" b="1" dirty="0">
                <a:solidFill>
                  <a:srgbClr val="663300"/>
                </a:solidFill>
                <a:latin typeface="Calibri" pitchFamily="34" charset="0"/>
              </a:rPr>
              <a:t>)</a:t>
            </a:r>
          </a:p>
          <a:p>
            <a:pPr marL="457200" lvl="0" indent="-457200" algn="ctr">
              <a:spcBef>
                <a:spcPct val="20000"/>
              </a:spcBef>
              <a:defRPr/>
            </a:pPr>
            <a:r>
              <a:rPr lang="en-CA" sz="2000" b="1" dirty="0" err="1">
                <a:solidFill>
                  <a:srgbClr val="663300"/>
                </a:solidFill>
                <a:latin typeface="Calibri" pitchFamily="34" charset="0"/>
              </a:rPr>
              <a:t>Soln</a:t>
            </a:r>
            <a:r>
              <a:rPr lang="en-CA" sz="2000" b="1" dirty="0">
                <a:solidFill>
                  <a:srgbClr val="663300"/>
                </a:solidFill>
                <a:latin typeface="Calibri" pitchFamily="34" charset="0"/>
              </a:rPr>
              <a:t> to first order</a:t>
            </a:r>
          </a:p>
          <a:p>
            <a:pPr marL="457200" lvl="0" indent="-457200" algn="ctr">
              <a:spcBef>
                <a:spcPct val="20000"/>
              </a:spcBef>
              <a:defRPr/>
            </a:pPr>
            <a:r>
              <a:rPr lang="en-CA" sz="2000" b="1" dirty="0">
                <a:solidFill>
                  <a:srgbClr val="663300"/>
                </a:solidFill>
                <a:latin typeface="Calibri" pitchFamily="34" charset="0"/>
              </a:rPr>
              <a:t>1uM = 500uM e^-0.0625t</a:t>
            </a:r>
          </a:p>
          <a:p>
            <a:pPr marL="457200" lvl="0" indent="-457200" algn="ctr">
              <a:spcBef>
                <a:spcPct val="20000"/>
              </a:spcBef>
              <a:defRPr/>
            </a:pPr>
            <a:r>
              <a:rPr lang="en-CA" sz="2000" b="1" dirty="0">
                <a:solidFill>
                  <a:srgbClr val="663300"/>
                </a:solidFill>
                <a:latin typeface="Calibri" pitchFamily="34" charset="0"/>
              </a:rPr>
              <a:t>t=100 days</a:t>
            </a:r>
          </a:p>
          <a:p>
            <a:pPr>
              <a:spcBef>
                <a:spcPct val="20000"/>
              </a:spcBef>
              <a:defRPr/>
            </a:pPr>
            <a:endParaRPr lang="en-CA" sz="800" b="1" dirty="0">
              <a:latin typeface="Calibri" pitchFamily="34" charset="0"/>
            </a:endParaRPr>
          </a:p>
          <a:p>
            <a:pPr marL="457200" lvl="0" indent="-457200">
              <a:spcBef>
                <a:spcPct val="20000"/>
              </a:spcBef>
              <a:defRPr/>
            </a:pPr>
            <a:endParaRPr lang="en-CA" sz="2000" dirty="0">
              <a:solidFill>
                <a:srgbClr val="000000"/>
              </a:solidFill>
              <a:latin typeface="Calibri" pitchFamily="34" charset="0"/>
            </a:endParaRPr>
          </a:p>
          <a:p>
            <a:pPr>
              <a:spcBef>
                <a:spcPct val="20000"/>
              </a:spcBef>
              <a:defRPr/>
            </a:pPr>
            <a:endParaRPr lang="en-CA" sz="2000" b="1" dirty="0">
              <a:latin typeface="Calibri" pitchFamily="34" charset="0"/>
            </a:endParaRPr>
          </a:p>
          <a:p>
            <a:pPr>
              <a:spcBef>
                <a:spcPct val="20000"/>
              </a:spcBef>
              <a:defRPr/>
            </a:pPr>
            <a:endParaRPr lang="en-CA" sz="800" b="1" dirty="0">
              <a:latin typeface="Calibri" pitchFamily="34" charset="0"/>
            </a:endParaRPr>
          </a:p>
        </p:txBody>
      </p:sp>
      <p:sp>
        <p:nvSpPr>
          <p:cNvPr id="5" name="TextBox 4">
            <a:extLst>
              <a:ext uri="{FF2B5EF4-FFF2-40B4-BE49-F238E27FC236}">
                <a16:creationId xmlns:a16="http://schemas.microsoft.com/office/drawing/2014/main" id="{4F24B9CB-0AB7-4A8E-90F5-8BBF5E29AEF7}"/>
              </a:ext>
            </a:extLst>
          </p:cNvPr>
          <p:cNvSpPr txBox="1"/>
          <p:nvPr/>
        </p:nvSpPr>
        <p:spPr>
          <a:xfrm>
            <a:off x="7944518" y="73967"/>
            <a:ext cx="864339" cy="338554"/>
          </a:xfrm>
          <a:prstGeom prst="rect">
            <a:avLst/>
          </a:prstGeom>
          <a:noFill/>
        </p:spPr>
        <p:txBody>
          <a:bodyPr wrap="none" rtlCol="0">
            <a:spAutoFit/>
          </a:bodyPr>
          <a:lstStyle/>
          <a:p>
            <a:r>
              <a:rPr lang="en-CA" sz="1600" dirty="0">
                <a:solidFill>
                  <a:schemeClr val="bg2"/>
                </a:solidFill>
              </a:rPr>
              <a:t>Slide 30</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9" end="9"/>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10" end="1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11" end="1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481042" y="1214446"/>
            <a:ext cx="8305800" cy="3143248"/>
          </a:xfrm>
        </p:spPr>
        <p:txBody>
          <a:bodyPr/>
          <a:lstStyle/>
          <a:p>
            <a:pPr algn="ctr"/>
            <a:r>
              <a:rPr lang="en-CA" sz="3400" dirty="0">
                <a:latin typeface="Calibri" pitchFamily="34" charset="0"/>
              </a:rPr>
              <a:t>EXPONENTIAL GROWTH AND DECAY</a:t>
            </a:r>
          </a:p>
        </p:txBody>
      </p:sp>
      <p:sp>
        <p:nvSpPr>
          <p:cNvPr id="3" name="Footer Placeholder 2"/>
          <p:cNvSpPr>
            <a:spLocks noGrp="1"/>
          </p:cNvSpPr>
          <p:nvPr>
            <p:ph type="ftr" sz="quarter" idx="10"/>
          </p:nvPr>
        </p:nvSpPr>
        <p:spPr>
          <a:xfrm>
            <a:off x="304800" y="6248400"/>
            <a:ext cx="5791200" cy="533400"/>
          </a:xfrm>
        </p:spPr>
        <p:txBody>
          <a:bodyPr/>
          <a:lstStyle/>
          <a:p>
            <a:pPr algn="l">
              <a:defRPr/>
            </a:pPr>
            <a:r>
              <a:rPr lang="en-CA" dirty="0"/>
              <a:t>CVG 2132</a:t>
            </a:r>
          </a:p>
          <a:p>
            <a:pPr algn="l">
              <a:defRPr/>
            </a:pPr>
            <a:r>
              <a:rPr lang="en-CA" dirty="0"/>
              <a:t>C. Kinsley</a:t>
            </a:r>
          </a:p>
        </p:txBody>
      </p:sp>
      <p:sp>
        <p:nvSpPr>
          <p:cNvPr id="4" name="TextBox 3">
            <a:extLst>
              <a:ext uri="{FF2B5EF4-FFF2-40B4-BE49-F238E27FC236}">
                <a16:creationId xmlns:a16="http://schemas.microsoft.com/office/drawing/2014/main" id="{4F24B9CB-0AB7-4A8E-90F5-8BBF5E29AEF7}"/>
              </a:ext>
            </a:extLst>
          </p:cNvPr>
          <p:cNvSpPr txBox="1"/>
          <p:nvPr/>
        </p:nvSpPr>
        <p:spPr>
          <a:xfrm>
            <a:off x="7944518" y="73967"/>
            <a:ext cx="864339" cy="338554"/>
          </a:xfrm>
          <a:prstGeom prst="rect">
            <a:avLst/>
          </a:prstGeom>
          <a:noFill/>
        </p:spPr>
        <p:txBody>
          <a:bodyPr wrap="none" rtlCol="0">
            <a:spAutoFit/>
          </a:bodyPr>
          <a:lstStyle/>
          <a:p>
            <a:r>
              <a:rPr lang="en-CA" sz="1600" dirty="0">
                <a:solidFill>
                  <a:schemeClr val="bg2"/>
                </a:solidFill>
              </a:rPr>
              <a:t>Slide 31</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dirty="0">
                <a:latin typeface="Calibri" pitchFamily="34" charset="0"/>
              </a:rPr>
              <a:t>EXPONENTIAL GROWTH</a:t>
            </a:r>
          </a:p>
        </p:txBody>
      </p:sp>
      <p:sp>
        <p:nvSpPr>
          <p:cNvPr id="3" name="Footer Placeholder 2"/>
          <p:cNvSpPr>
            <a:spLocks noGrp="1"/>
          </p:cNvSpPr>
          <p:nvPr>
            <p:ph type="ftr" sz="quarter" idx="10"/>
          </p:nvPr>
        </p:nvSpPr>
        <p:spPr>
          <a:xfrm>
            <a:off x="304800" y="6248400"/>
            <a:ext cx="5791200" cy="533400"/>
          </a:xfrm>
        </p:spPr>
        <p:txBody>
          <a:bodyPr/>
          <a:lstStyle/>
          <a:p>
            <a:pPr algn="l">
              <a:defRPr/>
            </a:pPr>
            <a:r>
              <a:rPr lang="en-CA" dirty="0"/>
              <a:t>CVG 2132</a:t>
            </a:r>
          </a:p>
          <a:p>
            <a:pPr algn="l">
              <a:defRPr/>
            </a:pPr>
            <a:r>
              <a:rPr lang="en-CA" dirty="0"/>
              <a:t>C. Kinsley</a:t>
            </a:r>
          </a:p>
        </p:txBody>
      </p:sp>
      <p:sp>
        <p:nvSpPr>
          <p:cNvPr id="4" name="Content Placeholder 4"/>
          <p:cNvSpPr txBox="1">
            <a:spLocks/>
          </p:cNvSpPr>
          <p:nvPr/>
        </p:nvSpPr>
        <p:spPr>
          <a:xfrm>
            <a:off x="0" y="685800"/>
            <a:ext cx="9144000" cy="5181600"/>
          </a:xfrm>
          <a:prstGeom prst="rect">
            <a:avLst/>
          </a:prstGeom>
        </p:spPr>
        <p:txBody>
          <a:bodyPr/>
          <a:lstStyle/>
          <a:p>
            <a:pPr>
              <a:spcBef>
                <a:spcPct val="20000"/>
              </a:spcBef>
              <a:defRPr/>
            </a:pPr>
            <a:r>
              <a:rPr lang="en-CA" sz="2000" b="1" dirty="0">
                <a:latin typeface="Calibri" pitchFamily="34" charset="0"/>
              </a:rPr>
              <a:t>Special case of a first-order reaction:</a:t>
            </a:r>
          </a:p>
          <a:p>
            <a:pPr>
              <a:spcBef>
                <a:spcPct val="20000"/>
              </a:spcBef>
              <a:defRPr/>
            </a:pPr>
            <a:endParaRPr lang="en-CA" sz="800" b="1" dirty="0">
              <a:latin typeface="Calibri" pitchFamily="34" charset="0"/>
            </a:endParaRPr>
          </a:p>
          <a:p>
            <a:pPr marL="457200" lvl="0" indent="-457200">
              <a:spcBef>
                <a:spcPct val="20000"/>
              </a:spcBef>
              <a:buFont typeface="Arial" pitchFamily="34" charset="0"/>
              <a:buChar char="•"/>
              <a:defRPr/>
            </a:pPr>
            <a:r>
              <a:rPr lang="en-CA" sz="2000" dirty="0">
                <a:solidFill>
                  <a:srgbClr val="000000"/>
                </a:solidFill>
                <a:latin typeface="Calibri" pitchFamily="34" charset="0"/>
              </a:rPr>
              <a:t>Occurs when the increase is proportional to the amount currently present.</a:t>
            </a:r>
          </a:p>
          <a:p>
            <a:pPr marL="457200" lvl="0" indent="-457200">
              <a:spcBef>
                <a:spcPct val="20000"/>
              </a:spcBef>
              <a:buFont typeface="Arial" pitchFamily="34" charset="0"/>
              <a:buChar char="•"/>
              <a:defRPr/>
            </a:pPr>
            <a:endParaRPr lang="en-CA" sz="800" dirty="0">
              <a:solidFill>
                <a:srgbClr val="000000"/>
              </a:solidFill>
              <a:latin typeface="Calibri" pitchFamily="34" charset="0"/>
            </a:endParaRPr>
          </a:p>
          <a:p>
            <a:pPr marL="457200" lvl="0" indent="-457200">
              <a:spcBef>
                <a:spcPct val="20000"/>
              </a:spcBef>
              <a:buFont typeface="Arial" pitchFamily="34" charset="0"/>
              <a:buChar char="•"/>
              <a:defRPr/>
            </a:pPr>
            <a:r>
              <a:rPr lang="en-CA" sz="2000" dirty="0">
                <a:solidFill>
                  <a:srgbClr val="000000"/>
                </a:solidFill>
                <a:latin typeface="Calibri" pitchFamily="34" charset="0"/>
              </a:rPr>
              <a:t>Will occur in unlimited conditions.</a:t>
            </a:r>
          </a:p>
          <a:p>
            <a:pPr marL="457200" lvl="0" indent="-457200">
              <a:spcBef>
                <a:spcPct val="20000"/>
              </a:spcBef>
              <a:buFont typeface="Arial" pitchFamily="34" charset="0"/>
              <a:buChar char="•"/>
              <a:defRPr/>
            </a:pPr>
            <a:endParaRPr lang="en-CA" sz="800" dirty="0">
              <a:solidFill>
                <a:srgbClr val="000000"/>
              </a:solidFill>
              <a:latin typeface="Calibri" pitchFamily="34" charset="0"/>
            </a:endParaRPr>
          </a:p>
          <a:p>
            <a:pPr marL="457200" lvl="0" indent="-457200">
              <a:spcBef>
                <a:spcPct val="20000"/>
              </a:spcBef>
              <a:buFont typeface="Arial" pitchFamily="34" charset="0"/>
              <a:buChar char="•"/>
              <a:defRPr/>
            </a:pPr>
            <a:r>
              <a:rPr lang="en-CA" sz="2000" dirty="0">
                <a:solidFill>
                  <a:srgbClr val="000000"/>
                </a:solidFill>
                <a:latin typeface="Calibri" pitchFamily="34" charset="0"/>
              </a:rPr>
              <a:t>Exponential growth is a particular case of first-order rate reactions.</a:t>
            </a:r>
          </a:p>
          <a:p>
            <a:pPr marL="457200" lvl="0" indent="-457200">
              <a:spcBef>
                <a:spcPct val="20000"/>
              </a:spcBef>
              <a:buFont typeface="Arial" pitchFamily="34" charset="0"/>
              <a:buChar char="•"/>
              <a:defRPr/>
            </a:pPr>
            <a:endParaRPr lang="en-CA" sz="800" dirty="0">
              <a:solidFill>
                <a:srgbClr val="000000"/>
              </a:solidFill>
              <a:latin typeface="Calibri" pitchFamily="34" charset="0"/>
            </a:endParaRPr>
          </a:p>
          <a:p>
            <a:pPr marL="457200" lvl="0" indent="-457200">
              <a:spcBef>
                <a:spcPct val="20000"/>
              </a:spcBef>
              <a:buFont typeface="Arial" pitchFamily="34" charset="0"/>
              <a:buChar char="•"/>
              <a:defRPr/>
            </a:pPr>
            <a:r>
              <a:rPr lang="en-CA" sz="2000" b="1" dirty="0">
                <a:latin typeface="Calibri" pitchFamily="34" charset="0"/>
              </a:rPr>
              <a:t>Discrete compounding exponential growth </a:t>
            </a:r>
            <a:r>
              <a:rPr lang="en-CA" sz="2000" dirty="0">
                <a:solidFill>
                  <a:srgbClr val="000000"/>
                </a:solidFill>
                <a:latin typeface="Calibri" pitchFamily="34" charset="0"/>
              </a:rPr>
              <a:t>(compounded at discrete time intervals):</a:t>
            </a:r>
          </a:p>
          <a:p>
            <a:pPr marL="457200" lvl="0" indent="-457200">
              <a:spcBef>
                <a:spcPct val="20000"/>
              </a:spcBef>
              <a:defRPr/>
            </a:pPr>
            <a:r>
              <a:rPr lang="en-CA" sz="2000" dirty="0">
                <a:solidFill>
                  <a:srgbClr val="000000"/>
                </a:solidFill>
                <a:latin typeface="Calibri" pitchFamily="34" charset="0"/>
              </a:rPr>
              <a:t>				</a:t>
            </a:r>
          </a:p>
          <a:p>
            <a:pPr marL="457200" lvl="0" indent="-457200" algn="ctr">
              <a:spcBef>
                <a:spcPct val="20000"/>
              </a:spcBef>
              <a:defRPr/>
            </a:pPr>
            <a:r>
              <a:rPr lang="en-CA" sz="2000" b="1" dirty="0">
                <a:latin typeface="Calibri" pitchFamily="34" charset="0"/>
              </a:rPr>
              <a:t>N</a:t>
            </a:r>
            <a:r>
              <a:rPr lang="en-CA" sz="2000" b="1" baseline="-25000" dirty="0">
                <a:latin typeface="Calibri" pitchFamily="34" charset="0"/>
              </a:rPr>
              <a:t>t+1</a:t>
            </a:r>
            <a:r>
              <a:rPr lang="en-CA" sz="2000" b="1" dirty="0">
                <a:latin typeface="Calibri" pitchFamily="34" charset="0"/>
              </a:rPr>
              <a:t> = </a:t>
            </a:r>
            <a:r>
              <a:rPr lang="en-CA" sz="2000" b="1" dirty="0" err="1">
                <a:latin typeface="Calibri" pitchFamily="34" charset="0"/>
              </a:rPr>
              <a:t>N</a:t>
            </a:r>
            <a:r>
              <a:rPr lang="en-CA" sz="2000" b="1" baseline="-25000" dirty="0" err="1">
                <a:latin typeface="Calibri" pitchFamily="34" charset="0"/>
              </a:rPr>
              <a:t>t</a:t>
            </a:r>
            <a:r>
              <a:rPr lang="en-CA" sz="2000" b="1" dirty="0">
                <a:latin typeface="Calibri" pitchFamily="34" charset="0"/>
              </a:rPr>
              <a:t> + </a:t>
            </a:r>
            <a:r>
              <a:rPr lang="en-CA" sz="2000" b="1" dirty="0" err="1">
                <a:latin typeface="Calibri" pitchFamily="34" charset="0"/>
              </a:rPr>
              <a:t>kN</a:t>
            </a:r>
            <a:r>
              <a:rPr lang="en-CA" sz="2000" b="1" baseline="-25000" dirty="0" err="1">
                <a:latin typeface="Calibri" pitchFamily="34" charset="0"/>
              </a:rPr>
              <a:t>t</a:t>
            </a:r>
            <a:r>
              <a:rPr lang="en-CA" sz="2000" b="1" dirty="0">
                <a:latin typeface="Calibri" pitchFamily="34" charset="0"/>
              </a:rPr>
              <a:t> = </a:t>
            </a:r>
            <a:r>
              <a:rPr lang="en-CA" sz="2000" b="1" dirty="0" err="1">
                <a:latin typeface="Calibri" pitchFamily="34" charset="0"/>
              </a:rPr>
              <a:t>N</a:t>
            </a:r>
            <a:r>
              <a:rPr lang="en-CA" sz="2000" b="1" baseline="-25000" dirty="0" err="1">
                <a:latin typeface="Calibri" pitchFamily="34" charset="0"/>
              </a:rPr>
              <a:t>t</a:t>
            </a:r>
            <a:r>
              <a:rPr lang="en-CA" sz="2000" b="1" dirty="0">
                <a:latin typeface="Calibri" pitchFamily="34" charset="0"/>
              </a:rPr>
              <a:t>·(1 + k)</a:t>
            </a:r>
          </a:p>
          <a:p>
            <a:pPr marL="457200" lvl="0" indent="-457200">
              <a:spcBef>
                <a:spcPct val="20000"/>
              </a:spcBef>
              <a:defRPr/>
            </a:pPr>
            <a:endParaRPr lang="en-CA" sz="2000" b="1" dirty="0">
              <a:latin typeface="Calibri" pitchFamily="34" charset="0"/>
            </a:endParaRPr>
          </a:p>
          <a:p>
            <a:pPr marL="457200" lvl="0" indent="-457200" algn="ctr">
              <a:spcBef>
                <a:spcPct val="20000"/>
              </a:spcBef>
              <a:defRPr/>
            </a:pPr>
            <a:r>
              <a:rPr lang="en-CA" sz="2000" b="1" dirty="0">
                <a:latin typeface="Calibri" pitchFamily="34" charset="0"/>
              </a:rPr>
              <a:t>N</a:t>
            </a:r>
            <a:r>
              <a:rPr lang="en-CA" sz="2000" b="1" baseline="-25000" dirty="0">
                <a:latin typeface="Calibri" pitchFamily="34" charset="0"/>
              </a:rPr>
              <a:t>1</a:t>
            </a:r>
            <a:r>
              <a:rPr lang="en-CA" sz="2000" b="1" dirty="0">
                <a:latin typeface="Calibri" pitchFamily="34" charset="0"/>
              </a:rPr>
              <a:t> = N</a:t>
            </a:r>
            <a:r>
              <a:rPr lang="en-CA" sz="2000" b="1" baseline="-25000" dirty="0">
                <a:latin typeface="Calibri" pitchFamily="34" charset="0"/>
              </a:rPr>
              <a:t>0</a:t>
            </a:r>
            <a:r>
              <a:rPr lang="en-CA" sz="2000" b="1" dirty="0">
                <a:latin typeface="Calibri" pitchFamily="34" charset="0"/>
              </a:rPr>
              <a:t> + kN</a:t>
            </a:r>
            <a:r>
              <a:rPr lang="en-CA" sz="2000" b="1" baseline="-25000" dirty="0">
                <a:latin typeface="Calibri" pitchFamily="34" charset="0"/>
              </a:rPr>
              <a:t>0</a:t>
            </a:r>
            <a:r>
              <a:rPr lang="en-CA" sz="2000" b="1" dirty="0">
                <a:latin typeface="Calibri" pitchFamily="34" charset="0"/>
              </a:rPr>
              <a:t> = N</a:t>
            </a:r>
            <a:r>
              <a:rPr lang="en-CA" sz="2000" b="1" baseline="-25000" dirty="0">
                <a:latin typeface="Calibri" pitchFamily="34" charset="0"/>
              </a:rPr>
              <a:t>0</a:t>
            </a:r>
            <a:r>
              <a:rPr lang="en-CA" sz="2000" b="1" dirty="0">
                <a:latin typeface="Calibri" pitchFamily="34" charset="0"/>
              </a:rPr>
              <a:t>·(1 + k); N</a:t>
            </a:r>
            <a:r>
              <a:rPr lang="en-CA" sz="2000" b="1" baseline="-25000" dirty="0">
                <a:latin typeface="Calibri" pitchFamily="34" charset="0"/>
              </a:rPr>
              <a:t>2</a:t>
            </a:r>
            <a:r>
              <a:rPr lang="en-CA" sz="2000" b="1" dirty="0">
                <a:latin typeface="Calibri" pitchFamily="34" charset="0"/>
              </a:rPr>
              <a:t> = N</a:t>
            </a:r>
            <a:r>
              <a:rPr lang="en-CA" sz="2000" b="1" baseline="-25000" dirty="0">
                <a:latin typeface="Calibri" pitchFamily="34" charset="0"/>
              </a:rPr>
              <a:t>1</a:t>
            </a:r>
            <a:r>
              <a:rPr lang="en-CA" sz="2000" b="1" dirty="0">
                <a:latin typeface="Calibri" pitchFamily="34" charset="0"/>
              </a:rPr>
              <a:t>·(1 + k) = N</a:t>
            </a:r>
            <a:r>
              <a:rPr lang="en-CA" sz="2000" b="1" baseline="-25000" dirty="0">
                <a:latin typeface="Calibri" pitchFamily="34" charset="0"/>
              </a:rPr>
              <a:t>0</a:t>
            </a:r>
            <a:r>
              <a:rPr lang="en-CA" sz="2000" b="1" dirty="0">
                <a:latin typeface="Calibri" pitchFamily="34" charset="0"/>
              </a:rPr>
              <a:t>·(1 + k)</a:t>
            </a:r>
            <a:r>
              <a:rPr lang="en-CA" sz="2000" b="1" baseline="30000" dirty="0">
                <a:latin typeface="Calibri" pitchFamily="34" charset="0"/>
              </a:rPr>
              <a:t>2</a:t>
            </a:r>
            <a:endParaRPr lang="en-CA" sz="2000" b="1" dirty="0">
              <a:latin typeface="Calibri" pitchFamily="34" charset="0"/>
            </a:endParaRPr>
          </a:p>
          <a:p>
            <a:pPr marL="457200" lvl="0" indent="-457200">
              <a:spcBef>
                <a:spcPct val="20000"/>
              </a:spcBef>
              <a:buFont typeface="Arial" pitchFamily="34" charset="0"/>
              <a:buChar char="•"/>
              <a:defRPr/>
            </a:pPr>
            <a:endParaRPr lang="en-CA" sz="800" dirty="0">
              <a:solidFill>
                <a:srgbClr val="000000"/>
              </a:solidFill>
              <a:latin typeface="Calibri" pitchFamily="34" charset="0"/>
            </a:endParaRPr>
          </a:p>
          <a:p>
            <a:pPr marL="457200" lvl="0" indent="-457200">
              <a:spcBef>
                <a:spcPct val="20000"/>
              </a:spcBef>
              <a:buFont typeface="Arial" pitchFamily="34" charset="0"/>
              <a:buChar char="•"/>
              <a:defRPr/>
            </a:pPr>
            <a:r>
              <a:rPr lang="en-CA" sz="2000" dirty="0">
                <a:solidFill>
                  <a:srgbClr val="000000"/>
                </a:solidFill>
                <a:latin typeface="Calibri" pitchFamily="34" charset="0"/>
              </a:rPr>
              <a:t>Where: N</a:t>
            </a:r>
            <a:r>
              <a:rPr lang="en-CA" sz="2000" baseline="-25000" dirty="0">
                <a:solidFill>
                  <a:srgbClr val="000000"/>
                </a:solidFill>
                <a:latin typeface="Calibri" pitchFamily="34" charset="0"/>
              </a:rPr>
              <a:t>0</a:t>
            </a:r>
            <a:r>
              <a:rPr lang="en-CA" sz="2000" dirty="0">
                <a:solidFill>
                  <a:srgbClr val="000000"/>
                </a:solidFill>
                <a:latin typeface="Calibri" pitchFamily="34" charset="0"/>
              </a:rPr>
              <a:t> = initial quantity, </a:t>
            </a:r>
            <a:r>
              <a:rPr lang="en-CA" sz="2000" dirty="0" err="1">
                <a:solidFill>
                  <a:srgbClr val="000000"/>
                </a:solidFill>
                <a:latin typeface="Calibri" pitchFamily="34" charset="0"/>
              </a:rPr>
              <a:t>N</a:t>
            </a:r>
            <a:r>
              <a:rPr lang="en-CA" sz="2000" baseline="-25000" dirty="0" err="1">
                <a:solidFill>
                  <a:srgbClr val="000000"/>
                </a:solidFill>
                <a:latin typeface="Calibri" pitchFamily="34" charset="0"/>
              </a:rPr>
              <a:t>t</a:t>
            </a:r>
            <a:r>
              <a:rPr lang="en-CA" sz="2000" dirty="0">
                <a:solidFill>
                  <a:srgbClr val="000000"/>
                </a:solidFill>
                <a:latin typeface="Calibri" pitchFamily="34" charset="0"/>
              </a:rPr>
              <a:t> = quantity at time = t, k = growth rate constant</a:t>
            </a:r>
          </a:p>
          <a:p>
            <a:pPr marL="457200" lvl="0" indent="-457200">
              <a:spcBef>
                <a:spcPct val="20000"/>
              </a:spcBef>
              <a:buFont typeface="Arial" pitchFamily="34" charset="0"/>
              <a:buChar char="•"/>
              <a:defRPr/>
            </a:pPr>
            <a:endParaRPr lang="en-CA" sz="800" b="1" dirty="0">
              <a:solidFill>
                <a:srgbClr val="000000"/>
              </a:solidFill>
              <a:latin typeface="Calibri" pitchFamily="34" charset="0"/>
            </a:endParaRPr>
          </a:p>
          <a:p>
            <a:pPr marL="457200" indent="-457200">
              <a:spcBef>
                <a:spcPct val="20000"/>
              </a:spcBef>
              <a:buFont typeface="Arial" pitchFamily="34" charset="0"/>
              <a:buChar char="•"/>
              <a:defRPr/>
            </a:pPr>
            <a:r>
              <a:rPr lang="en-US" sz="2000" dirty="0">
                <a:latin typeface="Calibri" pitchFamily="34" charset="0"/>
                <a:cs typeface="Calibri" pitchFamily="34" charset="0"/>
              </a:rPr>
              <a:t>Therefore:  </a:t>
            </a:r>
            <a:r>
              <a:rPr lang="en-US" sz="2000" b="1" dirty="0" err="1">
                <a:latin typeface="Calibri" pitchFamily="34" charset="0"/>
                <a:cs typeface="Calibri" pitchFamily="34" charset="0"/>
              </a:rPr>
              <a:t>N</a:t>
            </a:r>
            <a:r>
              <a:rPr lang="en-US" sz="2000" b="1" baseline="-25000" dirty="0" err="1">
                <a:latin typeface="Calibri" pitchFamily="34" charset="0"/>
                <a:cs typeface="Calibri" pitchFamily="34" charset="0"/>
              </a:rPr>
              <a:t>t</a:t>
            </a:r>
            <a:r>
              <a:rPr lang="en-US" sz="2000" b="1" dirty="0">
                <a:latin typeface="Calibri" pitchFamily="34" charset="0"/>
                <a:cs typeface="Calibri" pitchFamily="34" charset="0"/>
              </a:rPr>
              <a:t> = N</a:t>
            </a:r>
            <a:r>
              <a:rPr lang="en-US" sz="2000" b="1" baseline="-25000" dirty="0">
                <a:latin typeface="Calibri" pitchFamily="34" charset="0"/>
                <a:cs typeface="Calibri" pitchFamily="34" charset="0"/>
              </a:rPr>
              <a:t>0</a:t>
            </a:r>
            <a:r>
              <a:rPr lang="en-US" sz="2000" b="1" dirty="0">
                <a:latin typeface="Calibri" pitchFamily="34" charset="0"/>
                <a:cs typeface="Calibri" pitchFamily="34" charset="0"/>
              </a:rPr>
              <a:t>(1 + k)</a:t>
            </a:r>
            <a:r>
              <a:rPr lang="en-US" sz="2000" b="1" baseline="30000" dirty="0">
                <a:latin typeface="Calibri" pitchFamily="34" charset="0"/>
                <a:cs typeface="Calibri" pitchFamily="34" charset="0"/>
              </a:rPr>
              <a:t>t</a:t>
            </a:r>
            <a:endParaRPr lang="en-CA" sz="2000" b="1" dirty="0">
              <a:latin typeface="Calibri" pitchFamily="34" charset="0"/>
              <a:cs typeface="Calibri" pitchFamily="34" charset="0"/>
            </a:endParaRPr>
          </a:p>
          <a:p>
            <a:pPr marL="457200" lvl="0" indent="-457200">
              <a:spcBef>
                <a:spcPct val="20000"/>
              </a:spcBef>
              <a:buFont typeface="Arial" pitchFamily="34" charset="0"/>
              <a:buChar char="•"/>
              <a:defRPr/>
            </a:pPr>
            <a:endParaRPr lang="en-CA" sz="800" b="1" dirty="0">
              <a:latin typeface="Calibri" pitchFamily="34" charset="0"/>
            </a:endParaRPr>
          </a:p>
        </p:txBody>
      </p:sp>
      <p:sp>
        <p:nvSpPr>
          <p:cNvPr id="5" name="TextBox 4">
            <a:extLst>
              <a:ext uri="{FF2B5EF4-FFF2-40B4-BE49-F238E27FC236}">
                <a16:creationId xmlns:a16="http://schemas.microsoft.com/office/drawing/2014/main" id="{4F24B9CB-0AB7-4A8E-90F5-8BBF5E29AEF7}"/>
              </a:ext>
            </a:extLst>
          </p:cNvPr>
          <p:cNvSpPr txBox="1"/>
          <p:nvPr/>
        </p:nvSpPr>
        <p:spPr>
          <a:xfrm>
            <a:off x="7944518" y="73967"/>
            <a:ext cx="864339" cy="338554"/>
          </a:xfrm>
          <a:prstGeom prst="rect">
            <a:avLst/>
          </a:prstGeom>
          <a:noFill/>
        </p:spPr>
        <p:txBody>
          <a:bodyPr wrap="none" rtlCol="0">
            <a:spAutoFit/>
          </a:bodyPr>
          <a:lstStyle/>
          <a:p>
            <a:r>
              <a:rPr lang="en-CA" sz="1600" dirty="0">
                <a:solidFill>
                  <a:schemeClr val="bg2"/>
                </a:solidFill>
              </a:rPr>
              <a:t>Slide 32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9" end="9"/>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10" end="1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
                                            <p:txEl>
                                              <p:pRg st="12" end="12"/>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4">
                                            <p:txEl>
                                              <p:pRg st="14" end="14"/>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4">
                                            <p:txEl>
                                              <p:pRg st="16" end="1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dirty="0">
                <a:latin typeface="Calibri" pitchFamily="34" charset="0"/>
              </a:rPr>
              <a:t>EXPONENTIAL GROWTH</a:t>
            </a:r>
          </a:p>
        </p:txBody>
      </p:sp>
      <p:sp>
        <p:nvSpPr>
          <p:cNvPr id="3" name="Footer Placeholder 2"/>
          <p:cNvSpPr>
            <a:spLocks noGrp="1"/>
          </p:cNvSpPr>
          <p:nvPr>
            <p:ph type="ftr" sz="quarter" idx="10"/>
          </p:nvPr>
        </p:nvSpPr>
        <p:spPr>
          <a:xfrm>
            <a:off x="304800" y="6248400"/>
            <a:ext cx="5791200" cy="533400"/>
          </a:xfrm>
        </p:spPr>
        <p:txBody>
          <a:bodyPr/>
          <a:lstStyle/>
          <a:p>
            <a:pPr algn="l">
              <a:defRPr/>
            </a:pPr>
            <a:r>
              <a:rPr lang="en-CA" dirty="0"/>
              <a:t>CVG 2132</a:t>
            </a:r>
          </a:p>
          <a:p>
            <a:pPr algn="l">
              <a:defRPr/>
            </a:pPr>
            <a:r>
              <a:rPr lang="en-CA" dirty="0"/>
              <a:t>C. Kinsley</a:t>
            </a:r>
          </a:p>
        </p:txBody>
      </p:sp>
      <p:sp>
        <p:nvSpPr>
          <p:cNvPr id="4" name="Content Placeholder 4"/>
          <p:cNvSpPr txBox="1">
            <a:spLocks/>
          </p:cNvSpPr>
          <p:nvPr/>
        </p:nvSpPr>
        <p:spPr>
          <a:xfrm>
            <a:off x="0" y="685800"/>
            <a:ext cx="9144000" cy="5181600"/>
          </a:xfrm>
          <a:prstGeom prst="rect">
            <a:avLst/>
          </a:prstGeom>
        </p:spPr>
        <p:txBody>
          <a:bodyPr/>
          <a:lstStyle/>
          <a:p>
            <a:pPr>
              <a:spcBef>
                <a:spcPct val="20000"/>
              </a:spcBef>
              <a:defRPr/>
            </a:pPr>
            <a:r>
              <a:rPr lang="en-CA" sz="2000" b="1" dirty="0">
                <a:latin typeface="Calibri" pitchFamily="34" charset="0"/>
              </a:rPr>
              <a:t>Special case of a first-order reaction:</a:t>
            </a:r>
          </a:p>
          <a:p>
            <a:pPr>
              <a:spcBef>
                <a:spcPct val="20000"/>
              </a:spcBef>
              <a:defRPr/>
            </a:pPr>
            <a:endParaRPr lang="en-CA" sz="800" b="1" dirty="0">
              <a:latin typeface="Calibri" pitchFamily="34" charset="0"/>
            </a:endParaRPr>
          </a:p>
          <a:p>
            <a:pPr marL="457200" lvl="0" indent="-457200">
              <a:spcBef>
                <a:spcPct val="20000"/>
              </a:spcBef>
              <a:buFont typeface="Arial" pitchFamily="34" charset="0"/>
              <a:buChar char="•"/>
              <a:defRPr/>
            </a:pPr>
            <a:r>
              <a:rPr lang="en-CA" sz="2000" dirty="0">
                <a:solidFill>
                  <a:srgbClr val="000000"/>
                </a:solidFill>
                <a:latin typeface="Calibri" pitchFamily="34" charset="0"/>
              </a:rPr>
              <a:t>Many environmental processes of interest follow smooth, continuous growth curves.</a:t>
            </a:r>
          </a:p>
          <a:p>
            <a:pPr marL="457200" lvl="0" indent="-457200">
              <a:spcBef>
                <a:spcPct val="20000"/>
              </a:spcBef>
              <a:buFont typeface="Arial" pitchFamily="34" charset="0"/>
              <a:buChar char="•"/>
              <a:defRPr/>
            </a:pPr>
            <a:endParaRPr lang="en-CA" sz="800" b="1" dirty="0">
              <a:solidFill>
                <a:srgbClr val="000000"/>
              </a:solidFill>
              <a:latin typeface="Calibri" pitchFamily="34" charset="0"/>
            </a:endParaRPr>
          </a:p>
          <a:p>
            <a:pPr marL="457200" lvl="0" indent="-457200">
              <a:spcBef>
                <a:spcPct val="20000"/>
              </a:spcBef>
              <a:buFont typeface="Arial" pitchFamily="34" charset="0"/>
              <a:buChar char="•"/>
              <a:defRPr/>
            </a:pPr>
            <a:r>
              <a:rPr lang="en-CA" sz="2000" b="1" dirty="0">
                <a:latin typeface="Calibri" pitchFamily="34" charset="0"/>
              </a:rPr>
              <a:t>Continuous compounding exponential growth</a:t>
            </a:r>
            <a:r>
              <a:rPr lang="en-CA" sz="2000" dirty="0">
                <a:latin typeface="Calibri" pitchFamily="34" charset="0"/>
              </a:rPr>
              <a:t>:</a:t>
            </a:r>
          </a:p>
          <a:p>
            <a:pPr marL="457200" lvl="0" indent="-457200">
              <a:spcBef>
                <a:spcPct val="20000"/>
              </a:spcBef>
              <a:buFont typeface="Arial" pitchFamily="34" charset="0"/>
              <a:buChar char="•"/>
              <a:defRPr/>
            </a:pPr>
            <a:endParaRPr lang="en-CA" sz="2000" dirty="0">
              <a:solidFill>
                <a:srgbClr val="000000"/>
              </a:solidFill>
              <a:latin typeface="Calibri" pitchFamily="34" charset="0"/>
            </a:endParaRPr>
          </a:p>
          <a:p>
            <a:pPr marL="457200" lvl="0" indent="-457200">
              <a:spcBef>
                <a:spcPct val="20000"/>
              </a:spcBef>
              <a:defRPr/>
            </a:pPr>
            <a:r>
              <a:rPr lang="en-CA" sz="2000" dirty="0">
                <a:solidFill>
                  <a:srgbClr val="000000"/>
                </a:solidFill>
                <a:latin typeface="Calibri" pitchFamily="34" charset="0"/>
              </a:rPr>
              <a:t>						</a:t>
            </a:r>
            <a:r>
              <a:rPr lang="en-CA" sz="2000" dirty="0">
                <a:latin typeface="Calibri" pitchFamily="34" charset="0"/>
              </a:rPr>
              <a:t>= </a:t>
            </a:r>
            <a:r>
              <a:rPr lang="en-CA" sz="2000" dirty="0" err="1">
                <a:latin typeface="Calibri" pitchFamily="34" charset="0"/>
              </a:rPr>
              <a:t>kN</a:t>
            </a:r>
            <a:endParaRPr lang="en-CA" sz="2000" dirty="0">
              <a:latin typeface="Calibri" pitchFamily="34" charset="0"/>
            </a:endParaRPr>
          </a:p>
          <a:p>
            <a:pPr marL="457200" lvl="0" indent="-457200">
              <a:spcBef>
                <a:spcPct val="20000"/>
              </a:spcBef>
              <a:defRPr/>
            </a:pPr>
            <a:endParaRPr lang="en-CA" sz="2000" dirty="0">
              <a:solidFill>
                <a:srgbClr val="000000"/>
              </a:solidFill>
              <a:latin typeface="Calibri" pitchFamily="34" charset="0"/>
            </a:endParaRPr>
          </a:p>
          <a:p>
            <a:pPr marL="457200" indent="-457200">
              <a:spcBef>
                <a:spcPct val="20000"/>
              </a:spcBef>
              <a:buFont typeface="Arial" pitchFamily="34" charset="0"/>
              <a:buChar char="•"/>
              <a:defRPr/>
            </a:pPr>
            <a:r>
              <a:rPr lang="en-CA" sz="2000" dirty="0">
                <a:solidFill>
                  <a:srgbClr val="000000"/>
                </a:solidFill>
                <a:latin typeface="Calibri" pitchFamily="34" charset="0"/>
              </a:rPr>
              <a:t>Same equation as a single reactant to single product irreversible reaction rate equation.</a:t>
            </a:r>
          </a:p>
          <a:p>
            <a:pPr marL="457200" indent="-457200">
              <a:spcBef>
                <a:spcPct val="20000"/>
              </a:spcBef>
              <a:buFont typeface="Arial" pitchFamily="34" charset="0"/>
              <a:buChar char="•"/>
              <a:defRPr/>
            </a:pPr>
            <a:endParaRPr lang="en-CA" sz="2000" dirty="0">
              <a:solidFill>
                <a:srgbClr val="000000"/>
              </a:solidFill>
              <a:latin typeface="Calibri" pitchFamily="34" charset="0"/>
            </a:endParaRPr>
          </a:p>
          <a:p>
            <a:pPr marL="457200" indent="-457200">
              <a:spcBef>
                <a:spcPct val="20000"/>
              </a:spcBef>
              <a:buFont typeface="Arial" pitchFamily="34" charset="0"/>
              <a:buChar char="•"/>
              <a:defRPr/>
            </a:pPr>
            <a:r>
              <a:rPr lang="en-CA" sz="2000" dirty="0">
                <a:solidFill>
                  <a:srgbClr val="000000"/>
                </a:solidFill>
                <a:latin typeface="Calibri" pitchFamily="34" charset="0"/>
              </a:rPr>
              <a:t>The solution is:</a:t>
            </a:r>
          </a:p>
          <a:p>
            <a:pPr marL="457200" indent="-457200">
              <a:spcBef>
                <a:spcPct val="20000"/>
              </a:spcBef>
              <a:buFont typeface="Arial" pitchFamily="34" charset="0"/>
              <a:buChar char="•"/>
              <a:defRPr/>
            </a:pPr>
            <a:endParaRPr lang="en-CA" sz="2000" dirty="0">
              <a:solidFill>
                <a:srgbClr val="000000"/>
              </a:solidFill>
              <a:latin typeface="Calibri" pitchFamily="34" charset="0"/>
            </a:endParaRPr>
          </a:p>
          <a:p>
            <a:pPr marL="457200" indent="-457200">
              <a:spcBef>
                <a:spcPct val="20000"/>
              </a:spcBef>
              <a:defRPr/>
            </a:pPr>
            <a:r>
              <a:rPr lang="en-CA" sz="2000" dirty="0">
                <a:solidFill>
                  <a:srgbClr val="000000"/>
                </a:solidFill>
                <a:latin typeface="Calibri" pitchFamily="34" charset="0"/>
              </a:rPr>
              <a:t>					 N=N</a:t>
            </a:r>
            <a:r>
              <a:rPr lang="en-CA" sz="1000" dirty="0">
                <a:solidFill>
                  <a:srgbClr val="000000"/>
                </a:solidFill>
                <a:latin typeface="Calibri" pitchFamily="34" charset="0"/>
              </a:rPr>
              <a:t>0</a:t>
            </a:r>
            <a:r>
              <a:rPr lang="en-CA" sz="2000" dirty="0">
                <a:solidFill>
                  <a:srgbClr val="000000"/>
                </a:solidFill>
                <a:latin typeface="Calibri" pitchFamily="34" charset="0"/>
              </a:rPr>
              <a:t>e^(</a:t>
            </a:r>
            <a:r>
              <a:rPr lang="en-CA" sz="2000" dirty="0" err="1">
                <a:solidFill>
                  <a:srgbClr val="000000"/>
                </a:solidFill>
                <a:latin typeface="Calibri" pitchFamily="34" charset="0"/>
              </a:rPr>
              <a:t>kt</a:t>
            </a:r>
            <a:r>
              <a:rPr lang="en-CA" sz="2000" dirty="0">
                <a:solidFill>
                  <a:srgbClr val="000000"/>
                </a:solidFill>
                <a:latin typeface="Calibri" pitchFamily="34" charset="0"/>
              </a:rPr>
              <a:t>)</a:t>
            </a:r>
            <a:endParaRPr lang="en-CA" sz="2000" b="1" dirty="0">
              <a:latin typeface="Calibri" pitchFamily="34" charset="0"/>
            </a:endParaRPr>
          </a:p>
          <a:p>
            <a:pPr>
              <a:spcBef>
                <a:spcPct val="20000"/>
              </a:spcBef>
              <a:defRPr/>
            </a:pPr>
            <a:endParaRPr lang="en-CA" sz="800" b="1" dirty="0">
              <a:latin typeface="Calibri" pitchFamily="34" charset="0"/>
            </a:endParaRPr>
          </a:p>
        </p:txBody>
      </p:sp>
      <p:graphicFrame>
        <p:nvGraphicFramePr>
          <p:cNvPr id="451586" name="Object 2"/>
          <p:cNvGraphicFramePr>
            <a:graphicFrameLocks noChangeAspect="1"/>
          </p:cNvGraphicFramePr>
          <p:nvPr/>
        </p:nvGraphicFramePr>
        <p:xfrm>
          <a:off x="4114800" y="2667000"/>
          <a:ext cx="468313" cy="695325"/>
        </p:xfrm>
        <a:graphic>
          <a:graphicData uri="http://schemas.openxmlformats.org/presentationml/2006/ole">
            <mc:AlternateContent xmlns:mc="http://schemas.openxmlformats.org/markup-compatibility/2006">
              <mc:Choice xmlns:v="urn:schemas-microsoft-com:vml" Requires="v">
                <p:oleObj spid="_x0000_s451594" name="Equation" r:id="rId4" imgW="266400" imgH="393480" progId="Equation.3">
                  <p:embed/>
                </p:oleObj>
              </mc:Choice>
              <mc:Fallback>
                <p:oleObj name="Equation" r:id="rId4" imgW="266400" imgH="393480" progId="Equation.3">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14800" y="2667000"/>
                        <a:ext cx="468313" cy="6953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TextBox 5">
            <a:extLst>
              <a:ext uri="{FF2B5EF4-FFF2-40B4-BE49-F238E27FC236}">
                <a16:creationId xmlns:a16="http://schemas.microsoft.com/office/drawing/2014/main" id="{4F24B9CB-0AB7-4A8E-90F5-8BBF5E29AEF7}"/>
              </a:ext>
            </a:extLst>
          </p:cNvPr>
          <p:cNvSpPr txBox="1"/>
          <p:nvPr/>
        </p:nvSpPr>
        <p:spPr>
          <a:xfrm>
            <a:off x="7944518" y="73967"/>
            <a:ext cx="864339" cy="338554"/>
          </a:xfrm>
          <a:prstGeom prst="rect">
            <a:avLst/>
          </a:prstGeom>
          <a:noFill/>
        </p:spPr>
        <p:txBody>
          <a:bodyPr wrap="none" rtlCol="0">
            <a:spAutoFit/>
          </a:bodyPr>
          <a:lstStyle/>
          <a:p>
            <a:r>
              <a:rPr lang="en-CA" sz="1600" dirty="0">
                <a:solidFill>
                  <a:schemeClr val="bg2"/>
                </a:solidFill>
              </a:rPr>
              <a:t>Slide 33</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5158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4">
                                            <p:txEl>
                                              <p:pRg st="10" end="10"/>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4">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dirty="0">
                <a:latin typeface="Calibri" pitchFamily="34" charset="0"/>
              </a:rPr>
              <a:t>DOUBLING TIME</a:t>
            </a:r>
          </a:p>
        </p:txBody>
      </p:sp>
      <p:sp>
        <p:nvSpPr>
          <p:cNvPr id="3" name="Footer Placeholder 2"/>
          <p:cNvSpPr>
            <a:spLocks noGrp="1"/>
          </p:cNvSpPr>
          <p:nvPr>
            <p:ph type="ftr" sz="quarter" idx="10"/>
          </p:nvPr>
        </p:nvSpPr>
        <p:spPr>
          <a:xfrm>
            <a:off x="304800" y="6248400"/>
            <a:ext cx="5791200" cy="533400"/>
          </a:xfrm>
        </p:spPr>
        <p:txBody>
          <a:bodyPr/>
          <a:lstStyle/>
          <a:p>
            <a:pPr algn="l">
              <a:defRPr/>
            </a:pPr>
            <a:r>
              <a:rPr lang="en-CA" dirty="0"/>
              <a:t>CVG 2132</a:t>
            </a:r>
          </a:p>
          <a:p>
            <a:pPr algn="l">
              <a:defRPr/>
            </a:pPr>
            <a:r>
              <a:rPr lang="en-CA" dirty="0"/>
              <a:t>C. Kinsley</a:t>
            </a:r>
          </a:p>
        </p:txBody>
      </p:sp>
      <p:sp>
        <p:nvSpPr>
          <p:cNvPr id="4" name="Content Placeholder 4"/>
          <p:cNvSpPr txBox="1">
            <a:spLocks/>
          </p:cNvSpPr>
          <p:nvPr/>
        </p:nvSpPr>
        <p:spPr>
          <a:xfrm>
            <a:off x="0" y="685800"/>
            <a:ext cx="9144000" cy="5181600"/>
          </a:xfrm>
          <a:prstGeom prst="rect">
            <a:avLst/>
          </a:prstGeom>
        </p:spPr>
        <p:txBody>
          <a:bodyPr/>
          <a:lstStyle/>
          <a:p>
            <a:pPr>
              <a:spcBef>
                <a:spcPct val="20000"/>
              </a:spcBef>
              <a:defRPr/>
            </a:pPr>
            <a:endParaRPr lang="en-CA" sz="800" b="1" dirty="0">
              <a:latin typeface="Calibri" pitchFamily="34" charset="0"/>
            </a:endParaRPr>
          </a:p>
          <a:p>
            <a:pPr marL="457200" lvl="0" indent="-457200">
              <a:spcBef>
                <a:spcPct val="20000"/>
              </a:spcBef>
              <a:buFont typeface="Arial" pitchFamily="34" charset="0"/>
              <a:buChar char="•"/>
              <a:defRPr/>
            </a:pPr>
            <a:r>
              <a:rPr lang="en-CA" sz="2000" dirty="0">
                <a:solidFill>
                  <a:srgbClr val="000000"/>
                </a:solidFill>
                <a:latin typeface="Calibri" pitchFamily="34" charset="0"/>
              </a:rPr>
              <a:t>A quantity that </a:t>
            </a:r>
            <a:r>
              <a:rPr lang="en-CA" sz="2000" b="1" dirty="0">
                <a:latin typeface="Calibri" pitchFamily="34" charset="0"/>
              </a:rPr>
              <a:t>increases</a:t>
            </a:r>
            <a:r>
              <a:rPr lang="en-CA" sz="2000" dirty="0">
                <a:latin typeface="Calibri" pitchFamily="34" charset="0"/>
              </a:rPr>
              <a:t> (</a:t>
            </a:r>
            <a:r>
              <a:rPr lang="en-CA" sz="2000" b="1" dirty="0">
                <a:latin typeface="Calibri" pitchFamily="34" charset="0"/>
              </a:rPr>
              <a:t>grows</a:t>
            </a:r>
            <a:r>
              <a:rPr lang="en-CA" sz="2000" dirty="0">
                <a:latin typeface="Calibri" pitchFamily="34" charset="0"/>
              </a:rPr>
              <a:t>) </a:t>
            </a:r>
            <a:r>
              <a:rPr lang="en-CA" sz="2000" b="1" dirty="0">
                <a:latin typeface="Calibri" pitchFamily="34" charset="0"/>
              </a:rPr>
              <a:t>exponentially</a:t>
            </a:r>
            <a:r>
              <a:rPr lang="en-CA" sz="2000" dirty="0">
                <a:latin typeface="Calibri" pitchFamily="34" charset="0"/>
              </a:rPr>
              <a:t> </a:t>
            </a:r>
            <a:r>
              <a:rPr lang="en-CA" sz="2000" dirty="0">
                <a:solidFill>
                  <a:srgbClr val="000000"/>
                </a:solidFill>
                <a:latin typeface="Calibri" pitchFamily="34" charset="0"/>
              </a:rPr>
              <a:t>requires a fixed amount of time to double in quantity.</a:t>
            </a:r>
          </a:p>
          <a:p>
            <a:pPr marL="457200" lvl="0" indent="-457200">
              <a:spcBef>
                <a:spcPct val="20000"/>
              </a:spcBef>
              <a:buFont typeface="Arial" pitchFamily="34" charset="0"/>
              <a:buChar char="•"/>
              <a:defRPr/>
            </a:pPr>
            <a:endParaRPr lang="en-CA" sz="800" dirty="0">
              <a:solidFill>
                <a:srgbClr val="000000"/>
              </a:solidFill>
              <a:latin typeface="Calibri" pitchFamily="34" charset="0"/>
            </a:endParaRPr>
          </a:p>
          <a:p>
            <a:pPr marL="914400" lvl="1" indent="-457200">
              <a:spcBef>
                <a:spcPct val="20000"/>
              </a:spcBef>
              <a:buFont typeface="Arial" pitchFamily="34" charset="0"/>
              <a:buChar char="•"/>
              <a:defRPr/>
            </a:pPr>
            <a:r>
              <a:rPr lang="en-CA" sz="2000" dirty="0">
                <a:solidFill>
                  <a:srgbClr val="000000"/>
                </a:solidFill>
                <a:latin typeface="Calibri" pitchFamily="34" charset="0"/>
              </a:rPr>
              <a:t>It takes the same amount of time to increase from N</a:t>
            </a:r>
            <a:r>
              <a:rPr lang="en-CA" sz="2000" baseline="-25000" dirty="0">
                <a:solidFill>
                  <a:srgbClr val="000000"/>
                </a:solidFill>
                <a:latin typeface="Calibri" pitchFamily="34" charset="0"/>
              </a:rPr>
              <a:t>0</a:t>
            </a:r>
            <a:r>
              <a:rPr lang="en-CA" sz="2000" dirty="0">
                <a:solidFill>
                  <a:srgbClr val="000000"/>
                </a:solidFill>
                <a:latin typeface="Calibri" pitchFamily="34" charset="0"/>
              </a:rPr>
              <a:t> to 2N</a:t>
            </a:r>
            <a:r>
              <a:rPr lang="en-CA" sz="2000" baseline="-25000" dirty="0">
                <a:solidFill>
                  <a:srgbClr val="000000"/>
                </a:solidFill>
                <a:latin typeface="Calibri" pitchFamily="34" charset="0"/>
              </a:rPr>
              <a:t>0</a:t>
            </a:r>
            <a:r>
              <a:rPr lang="en-CA" sz="2000" dirty="0">
                <a:solidFill>
                  <a:srgbClr val="000000"/>
                </a:solidFill>
                <a:latin typeface="Calibri" pitchFamily="34" charset="0"/>
              </a:rPr>
              <a:t> as it does from 2N</a:t>
            </a:r>
            <a:r>
              <a:rPr lang="en-CA" sz="2000" baseline="-25000" dirty="0">
                <a:solidFill>
                  <a:srgbClr val="000000"/>
                </a:solidFill>
                <a:latin typeface="Calibri" pitchFamily="34" charset="0"/>
              </a:rPr>
              <a:t>0</a:t>
            </a:r>
            <a:r>
              <a:rPr lang="en-CA" sz="2000" dirty="0">
                <a:solidFill>
                  <a:srgbClr val="000000"/>
                </a:solidFill>
                <a:latin typeface="Calibri" pitchFamily="34" charset="0"/>
              </a:rPr>
              <a:t> to 4N</a:t>
            </a:r>
            <a:r>
              <a:rPr lang="en-CA" sz="2000" baseline="-25000" dirty="0">
                <a:solidFill>
                  <a:srgbClr val="000000"/>
                </a:solidFill>
                <a:latin typeface="Calibri" pitchFamily="34" charset="0"/>
              </a:rPr>
              <a:t>0</a:t>
            </a:r>
            <a:r>
              <a:rPr lang="en-CA" sz="2000" dirty="0">
                <a:solidFill>
                  <a:srgbClr val="000000"/>
                </a:solidFill>
                <a:latin typeface="Calibri" pitchFamily="34" charset="0"/>
              </a:rPr>
              <a:t>.</a:t>
            </a:r>
          </a:p>
          <a:p>
            <a:pPr marL="457200" lvl="0" indent="-457200">
              <a:spcBef>
                <a:spcPct val="20000"/>
              </a:spcBef>
              <a:buFont typeface="Arial" pitchFamily="34" charset="0"/>
              <a:buChar char="•"/>
              <a:defRPr/>
            </a:pPr>
            <a:endParaRPr lang="en-CA" sz="800" dirty="0">
              <a:solidFill>
                <a:srgbClr val="000000"/>
              </a:solidFill>
              <a:latin typeface="Calibri" pitchFamily="34" charset="0"/>
            </a:endParaRPr>
          </a:p>
          <a:p>
            <a:pPr marL="457200" lvl="0" indent="-457200">
              <a:spcBef>
                <a:spcPct val="20000"/>
              </a:spcBef>
              <a:buFont typeface="Arial" pitchFamily="34" charset="0"/>
              <a:buChar char="•"/>
              <a:defRPr/>
            </a:pPr>
            <a:r>
              <a:rPr lang="en-CA" sz="2000" dirty="0">
                <a:solidFill>
                  <a:srgbClr val="000000"/>
                </a:solidFill>
                <a:latin typeface="Calibri" pitchFamily="34" charset="0"/>
              </a:rPr>
              <a:t>The doubling time (</a:t>
            </a:r>
            <a:r>
              <a:rPr lang="en-CA" sz="2000" b="1" dirty="0">
                <a:solidFill>
                  <a:srgbClr val="663300"/>
                </a:solidFill>
                <a:latin typeface="Calibri" pitchFamily="34" charset="0"/>
              </a:rPr>
              <a:t>t</a:t>
            </a:r>
            <a:r>
              <a:rPr lang="en-CA" sz="2000" b="1" baseline="-25000" dirty="0">
                <a:solidFill>
                  <a:srgbClr val="663300"/>
                </a:solidFill>
                <a:latin typeface="Calibri" pitchFamily="34" charset="0"/>
              </a:rPr>
              <a:t>d</a:t>
            </a:r>
            <a:r>
              <a:rPr lang="en-CA" sz="2000" dirty="0">
                <a:solidFill>
                  <a:srgbClr val="000000"/>
                </a:solidFill>
                <a:latin typeface="Calibri" pitchFamily="34" charset="0"/>
              </a:rPr>
              <a:t>) of a quantity can be calculated by letting N = 2N</a:t>
            </a:r>
            <a:r>
              <a:rPr lang="en-CA" sz="2000" baseline="-25000" dirty="0">
                <a:solidFill>
                  <a:srgbClr val="000000"/>
                </a:solidFill>
                <a:latin typeface="Calibri" pitchFamily="34" charset="0"/>
              </a:rPr>
              <a:t>0</a:t>
            </a:r>
            <a:r>
              <a:rPr lang="en-CA" sz="2000" dirty="0">
                <a:solidFill>
                  <a:srgbClr val="000000"/>
                </a:solidFill>
                <a:latin typeface="Calibri" pitchFamily="34" charset="0"/>
              </a:rPr>
              <a:t> at t = t</a:t>
            </a:r>
            <a:r>
              <a:rPr lang="en-CA" sz="2000" baseline="-25000" dirty="0">
                <a:solidFill>
                  <a:srgbClr val="000000"/>
                </a:solidFill>
                <a:latin typeface="Calibri" pitchFamily="34" charset="0"/>
              </a:rPr>
              <a:t>d</a:t>
            </a:r>
            <a:r>
              <a:rPr lang="en-CA" sz="2000" dirty="0">
                <a:solidFill>
                  <a:srgbClr val="000000"/>
                </a:solidFill>
                <a:latin typeface="Calibri" pitchFamily="34" charset="0"/>
              </a:rPr>
              <a:t>.</a:t>
            </a:r>
          </a:p>
          <a:p>
            <a:pPr marL="457200" lvl="0" indent="-457200">
              <a:spcBef>
                <a:spcPct val="20000"/>
              </a:spcBef>
              <a:buFont typeface="Arial" pitchFamily="34" charset="0"/>
              <a:buChar char="•"/>
              <a:defRPr/>
            </a:pPr>
            <a:endParaRPr lang="en-CA" sz="800" dirty="0">
              <a:solidFill>
                <a:srgbClr val="000000"/>
              </a:solidFill>
              <a:latin typeface="Calibri" pitchFamily="34" charset="0"/>
            </a:endParaRPr>
          </a:p>
          <a:p>
            <a:pPr marL="457200" lvl="0" indent="-457200">
              <a:spcBef>
                <a:spcPct val="20000"/>
              </a:spcBef>
              <a:defRPr/>
            </a:pPr>
            <a:r>
              <a:rPr lang="en-CA" sz="2000" dirty="0">
                <a:solidFill>
                  <a:srgbClr val="000000"/>
                </a:solidFill>
                <a:latin typeface="Calibri" pitchFamily="34" charset="0"/>
              </a:rPr>
              <a:t>				</a:t>
            </a:r>
            <a:r>
              <a:rPr lang="en-CA" sz="2000" b="1" dirty="0">
                <a:solidFill>
                  <a:srgbClr val="663300"/>
                </a:solidFill>
                <a:latin typeface="Calibri" pitchFamily="34" charset="0"/>
              </a:rPr>
              <a:t> 	</a:t>
            </a:r>
          </a:p>
          <a:p>
            <a:pPr marL="457200" lvl="0" indent="-457200">
              <a:spcBef>
                <a:spcPct val="20000"/>
              </a:spcBef>
              <a:defRPr/>
            </a:pPr>
            <a:r>
              <a:rPr lang="en-CA" sz="2000" b="1" dirty="0">
                <a:solidFill>
                  <a:srgbClr val="663300"/>
                </a:solidFill>
                <a:latin typeface="Calibri" pitchFamily="34" charset="0"/>
              </a:rPr>
              <a:t>					</a:t>
            </a:r>
            <a:r>
              <a:rPr lang="en-CA" sz="2000" dirty="0">
                <a:latin typeface="Calibri" pitchFamily="34" charset="0"/>
              </a:rPr>
              <a:t>2N</a:t>
            </a:r>
            <a:r>
              <a:rPr lang="en-CA" sz="2000" baseline="-25000" dirty="0">
                <a:latin typeface="Calibri" pitchFamily="34" charset="0"/>
              </a:rPr>
              <a:t>0</a:t>
            </a:r>
            <a:r>
              <a:rPr lang="en-CA" sz="2000" dirty="0">
                <a:latin typeface="Calibri" pitchFamily="34" charset="0"/>
              </a:rPr>
              <a:t> = N</a:t>
            </a:r>
            <a:r>
              <a:rPr lang="en-CA" sz="2000" baseline="-25000" dirty="0">
                <a:latin typeface="Calibri" pitchFamily="34" charset="0"/>
              </a:rPr>
              <a:t>0</a:t>
            </a:r>
            <a:r>
              <a:rPr lang="en-CA" sz="2000" dirty="0">
                <a:latin typeface="Calibri" pitchFamily="34" charset="0"/>
              </a:rPr>
              <a:t>e</a:t>
            </a:r>
            <a:r>
              <a:rPr lang="en-CA" sz="2000" baseline="30000" dirty="0">
                <a:latin typeface="Calibri" pitchFamily="34" charset="0"/>
              </a:rPr>
              <a:t>ktd</a:t>
            </a:r>
          </a:p>
          <a:p>
            <a:pPr marL="457200" lvl="0" indent="-457200">
              <a:spcBef>
                <a:spcPct val="20000"/>
              </a:spcBef>
              <a:defRPr/>
            </a:pPr>
            <a:r>
              <a:rPr lang="en-CA" sz="2000" dirty="0">
                <a:solidFill>
                  <a:srgbClr val="000000"/>
                </a:solidFill>
                <a:latin typeface="Calibri" pitchFamily="34" charset="0"/>
              </a:rPr>
              <a:t>					</a:t>
            </a:r>
          </a:p>
          <a:p>
            <a:pPr marL="457200" lvl="0" indent="-457200">
              <a:spcBef>
                <a:spcPct val="20000"/>
              </a:spcBef>
              <a:defRPr/>
            </a:pPr>
            <a:r>
              <a:rPr lang="en-CA" sz="2000" dirty="0">
                <a:solidFill>
                  <a:srgbClr val="000000"/>
                </a:solidFill>
                <a:latin typeface="Calibri" pitchFamily="34" charset="0"/>
              </a:rPr>
              <a:t>					ln2 = </a:t>
            </a:r>
            <a:r>
              <a:rPr lang="en-CA" sz="2000" dirty="0" err="1">
                <a:solidFill>
                  <a:srgbClr val="000000"/>
                </a:solidFill>
                <a:latin typeface="Calibri" pitchFamily="34" charset="0"/>
              </a:rPr>
              <a:t>kt</a:t>
            </a:r>
            <a:r>
              <a:rPr lang="en-CA" sz="2000" baseline="-25000" dirty="0" err="1">
                <a:solidFill>
                  <a:srgbClr val="000000"/>
                </a:solidFill>
                <a:latin typeface="Calibri" pitchFamily="34" charset="0"/>
              </a:rPr>
              <a:t>d</a:t>
            </a:r>
            <a:endParaRPr lang="en-CA" sz="2000" baseline="-25000" dirty="0">
              <a:solidFill>
                <a:srgbClr val="000000"/>
              </a:solidFill>
              <a:latin typeface="Calibri" pitchFamily="34" charset="0"/>
            </a:endParaRPr>
          </a:p>
          <a:p>
            <a:pPr marL="457200" lvl="0" indent="-457200">
              <a:spcBef>
                <a:spcPct val="20000"/>
              </a:spcBef>
              <a:defRPr/>
            </a:pPr>
            <a:endParaRPr lang="en-CA" sz="2000" dirty="0">
              <a:solidFill>
                <a:srgbClr val="000000"/>
              </a:solidFill>
              <a:latin typeface="Calibri" pitchFamily="34" charset="0"/>
            </a:endParaRPr>
          </a:p>
          <a:p>
            <a:pPr marL="457200" lvl="0" indent="-457200">
              <a:spcBef>
                <a:spcPct val="20000"/>
              </a:spcBef>
              <a:defRPr/>
            </a:pPr>
            <a:r>
              <a:rPr lang="en-CA" sz="2000" dirty="0">
                <a:solidFill>
                  <a:srgbClr val="000000"/>
                </a:solidFill>
                <a:latin typeface="Calibri" pitchFamily="34" charset="0"/>
              </a:rPr>
              <a:t>					</a:t>
            </a:r>
            <a:r>
              <a:rPr lang="en-CA" sz="2000" b="1" dirty="0">
                <a:solidFill>
                  <a:srgbClr val="663300"/>
                </a:solidFill>
                <a:latin typeface="Calibri" pitchFamily="34" charset="0"/>
              </a:rPr>
              <a:t> t</a:t>
            </a:r>
            <a:r>
              <a:rPr lang="en-CA" sz="1000" b="1" dirty="0">
                <a:solidFill>
                  <a:srgbClr val="663300"/>
                </a:solidFill>
                <a:latin typeface="Calibri" pitchFamily="34" charset="0"/>
              </a:rPr>
              <a:t>d</a:t>
            </a:r>
            <a:r>
              <a:rPr lang="en-CA" sz="2000" b="1" dirty="0">
                <a:solidFill>
                  <a:srgbClr val="663300"/>
                </a:solidFill>
                <a:latin typeface="Calibri" pitchFamily="34" charset="0"/>
              </a:rPr>
              <a:t>=ln2/k</a:t>
            </a:r>
          </a:p>
          <a:p>
            <a:pPr marL="457200" lvl="0" indent="-457200">
              <a:spcBef>
                <a:spcPct val="20000"/>
              </a:spcBef>
              <a:defRPr/>
            </a:pPr>
            <a:endParaRPr lang="en-CA" sz="2000" dirty="0">
              <a:solidFill>
                <a:srgbClr val="000000"/>
              </a:solidFill>
              <a:latin typeface="Calibri" pitchFamily="34" charset="0"/>
            </a:endParaRPr>
          </a:p>
        </p:txBody>
      </p:sp>
      <p:sp>
        <p:nvSpPr>
          <p:cNvPr id="5" name="TextBox 4">
            <a:extLst>
              <a:ext uri="{FF2B5EF4-FFF2-40B4-BE49-F238E27FC236}">
                <a16:creationId xmlns:a16="http://schemas.microsoft.com/office/drawing/2014/main" id="{4F24B9CB-0AB7-4A8E-90F5-8BBF5E29AEF7}"/>
              </a:ext>
            </a:extLst>
          </p:cNvPr>
          <p:cNvSpPr txBox="1"/>
          <p:nvPr/>
        </p:nvSpPr>
        <p:spPr>
          <a:xfrm>
            <a:off x="7944518" y="73967"/>
            <a:ext cx="864339" cy="338554"/>
          </a:xfrm>
          <a:prstGeom prst="rect">
            <a:avLst/>
          </a:prstGeom>
          <a:noFill/>
        </p:spPr>
        <p:txBody>
          <a:bodyPr wrap="none" rtlCol="0">
            <a:spAutoFit/>
          </a:bodyPr>
          <a:lstStyle/>
          <a:p>
            <a:r>
              <a:rPr lang="en-CA" sz="1600" dirty="0">
                <a:solidFill>
                  <a:schemeClr val="bg2"/>
                </a:solidFill>
              </a:rPr>
              <a:t>Slide 34</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10" end="1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dirty="0">
                <a:latin typeface="Calibri" pitchFamily="34" charset="0"/>
              </a:rPr>
              <a:t>DOUBLING TIME</a:t>
            </a:r>
          </a:p>
        </p:txBody>
      </p:sp>
      <p:sp>
        <p:nvSpPr>
          <p:cNvPr id="3" name="Footer Placeholder 2"/>
          <p:cNvSpPr>
            <a:spLocks noGrp="1"/>
          </p:cNvSpPr>
          <p:nvPr>
            <p:ph type="ftr" sz="quarter" idx="10"/>
          </p:nvPr>
        </p:nvSpPr>
        <p:spPr>
          <a:xfrm>
            <a:off x="304800" y="6248400"/>
            <a:ext cx="5791200" cy="533400"/>
          </a:xfrm>
        </p:spPr>
        <p:txBody>
          <a:bodyPr/>
          <a:lstStyle/>
          <a:p>
            <a:pPr algn="l">
              <a:defRPr/>
            </a:pPr>
            <a:r>
              <a:rPr lang="en-CA" dirty="0"/>
              <a:t>CVG 2132</a:t>
            </a:r>
          </a:p>
          <a:p>
            <a:pPr algn="l">
              <a:defRPr/>
            </a:pPr>
            <a:r>
              <a:rPr lang="en-CA" dirty="0"/>
              <a:t>C. Kinsley</a:t>
            </a:r>
          </a:p>
        </p:txBody>
      </p:sp>
      <p:sp>
        <p:nvSpPr>
          <p:cNvPr id="4" name="Content Placeholder 4"/>
          <p:cNvSpPr txBox="1">
            <a:spLocks/>
          </p:cNvSpPr>
          <p:nvPr/>
        </p:nvSpPr>
        <p:spPr>
          <a:xfrm>
            <a:off x="0" y="457200"/>
            <a:ext cx="9144000" cy="5410200"/>
          </a:xfrm>
          <a:prstGeom prst="rect">
            <a:avLst/>
          </a:prstGeom>
        </p:spPr>
        <p:txBody>
          <a:bodyPr/>
          <a:lstStyle/>
          <a:p>
            <a:pPr>
              <a:spcBef>
                <a:spcPct val="20000"/>
              </a:spcBef>
              <a:defRPr/>
            </a:pPr>
            <a:endParaRPr lang="en-CA" sz="800" b="1" dirty="0">
              <a:latin typeface="Calibri" pitchFamily="34" charset="0"/>
            </a:endParaRPr>
          </a:p>
          <a:p>
            <a:pPr marL="457200" lvl="0" indent="-457200">
              <a:spcBef>
                <a:spcPct val="20000"/>
              </a:spcBef>
              <a:buFont typeface="Arial" pitchFamily="34" charset="0"/>
              <a:buChar char="•"/>
              <a:defRPr/>
            </a:pPr>
            <a:r>
              <a:rPr lang="en-CA" sz="2000" dirty="0">
                <a:solidFill>
                  <a:srgbClr val="000000"/>
                </a:solidFill>
                <a:latin typeface="Calibri" pitchFamily="34" charset="0"/>
              </a:rPr>
              <a:t>A quantity that </a:t>
            </a:r>
            <a:r>
              <a:rPr lang="en-CA" sz="2000" b="1" dirty="0">
                <a:solidFill>
                  <a:srgbClr val="663300"/>
                </a:solidFill>
                <a:latin typeface="Calibri" pitchFamily="34" charset="0"/>
              </a:rPr>
              <a:t>increases</a:t>
            </a:r>
            <a:r>
              <a:rPr lang="en-CA" sz="2000" dirty="0">
                <a:solidFill>
                  <a:srgbClr val="000000"/>
                </a:solidFill>
                <a:latin typeface="Calibri" pitchFamily="34" charset="0"/>
              </a:rPr>
              <a:t> (</a:t>
            </a:r>
            <a:r>
              <a:rPr lang="en-CA" sz="2000" b="1" dirty="0">
                <a:solidFill>
                  <a:srgbClr val="663300"/>
                </a:solidFill>
                <a:latin typeface="Calibri" pitchFamily="34" charset="0"/>
              </a:rPr>
              <a:t>grows</a:t>
            </a:r>
            <a:r>
              <a:rPr lang="en-CA" sz="2000" dirty="0">
                <a:solidFill>
                  <a:srgbClr val="000000"/>
                </a:solidFill>
                <a:latin typeface="Calibri" pitchFamily="34" charset="0"/>
              </a:rPr>
              <a:t>) </a:t>
            </a:r>
            <a:r>
              <a:rPr lang="en-CA" sz="2000" dirty="0">
                <a:latin typeface="Calibri" pitchFamily="34" charset="0"/>
              </a:rPr>
              <a:t>according to a known rate</a:t>
            </a:r>
            <a:r>
              <a:rPr lang="en-CA" sz="2000" dirty="0">
                <a:solidFill>
                  <a:srgbClr val="000000"/>
                </a:solidFill>
                <a:latin typeface="Calibri" pitchFamily="34" charset="0"/>
              </a:rPr>
              <a:t> requires a fixed amount of time to double in quantity.</a:t>
            </a:r>
          </a:p>
          <a:p>
            <a:pPr marL="457200" lvl="0" indent="-457200">
              <a:spcBef>
                <a:spcPct val="20000"/>
              </a:spcBef>
              <a:buFont typeface="Arial" pitchFamily="34" charset="0"/>
              <a:buChar char="•"/>
              <a:defRPr/>
            </a:pPr>
            <a:endParaRPr lang="en-CA" sz="800" dirty="0">
              <a:solidFill>
                <a:srgbClr val="000000"/>
              </a:solidFill>
              <a:latin typeface="Calibri" pitchFamily="34" charset="0"/>
            </a:endParaRPr>
          </a:p>
          <a:p>
            <a:pPr marL="914400" lvl="1" indent="-457200">
              <a:spcBef>
                <a:spcPct val="20000"/>
              </a:spcBef>
              <a:buFont typeface="Arial" pitchFamily="34" charset="0"/>
              <a:buChar char="•"/>
              <a:defRPr/>
            </a:pPr>
            <a:endParaRPr lang="en-CA" sz="2000" b="1" dirty="0">
              <a:solidFill>
                <a:srgbClr val="663300"/>
              </a:solidFill>
              <a:latin typeface="Calibri" pitchFamily="34" charset="0"/>
            </a:endParaRPr>
          </a:p>
          <a:p>
            <a:pPr marL="457200" lvl="0" indent="-457200">
              <a:spcBef>
                <a:spcPct val="20000"/>
              </a:spcBef>
              <a:defRPr/>
            </a:pPr>
            <a:endParaRPr lang="en-CA" sz="2000" dirty="0">
              <a:solidFill>
                <a:srgbClr val="000000"/>
              </a:solidFill>
              <a:latin typeface="Calibri" pitchFamily="34" charset="0"/>
            </a:endParaRPr>
          </a:p>
        </p:txBody>
      </p:sp>
      <p:pic>
        <p:nvPicPr>
          <p:cNvPr id="5" name="Picture 6"/>
          <p:cNvPicPr>
            <a:picLocks noChangeAspect="1" noChangeArrowheads="1"/>
          </p:cNvPicPr>
          <p:nvPr/>
        </p:nvPicPr>
        <p:blipFill>
          <a:blip r:embed="rId3" cstate="print"/>
          <a:srcRect/>
          <a:stretch>
            <a:fillRect/>
          </a:stretch>
        </p:blipFill>
        <p:spPr bwMode="auto">
          <a:xfrm>
            <a:off x="250825" y="1457325"/>
            <a:ext cx="8647113" cy="4486275"/>
          </a:xfrm>
          <a:prstGeom prst="rect">
            <a:avLst/>
          </a:prstGeom>
          <a:noFill/>
        </p:spPr>
      </p:pic>
      <p:sp>
        <p:nvSpPr>
          <p:cNvPr id="6" name="TextBox 5">
            <a:extLst>
              <a:ext uri="{FF2B5EF4-FFF2-40B4-BE49-F238E27FC236}">
                <a16:creationId xmlns:a16="http://schemas.microsoft.com/office/drawing/2014/main" id="{4F24B9CB-0AB7-4A8E-90F5-8BBF5E29AEF7}"/>
              </a:ext>
            </a:extLst>
          </p:cNvPr>
          <p:cNvSpPr txBox="1"/>
          <p:nvPr/>
        </p:nvSpPr>
        <p:spPr>
          <a:xfrm>
            <a:off x="7944518" y="73967"/>
            <a:ext cx="864339" cy="338554"/>
          </a:xfrm>
          <a:prstGeom prst="rect">
            <a:avLst/>
          </a:prstGeom>
          <a:noFill/>
        </p:spPr>
        <p:txBody>
          <a:bodyPr wrap="none" rtlCol="0">
            <a:spAutoFit/>
          </a:bodyPr>
          <a:lstStyle/>
          <a:p>
            <a:r>
              <a:rPr lang="en-CA" sz="1600" dirty="0">
                <a:solidFill>
                  <a:schemeClr val="bg2"/>
                </a:solidFill>
              </a:rPr>
              <a:t>Slide 35</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dirty="0">
                <a:latin typeface="Calibri" pitchFamily="34" charset="0"/>
              </a:rPr>
              <a:t>HALF LIFE</a:t>
            </a:r>
          </a:p>
        </p:txBody>
      </p:sp>
      <p:sp>
        <p:nvSpPr>
          <p:cNvPr id="3" name="Footer Placeholder 2"/>
          <p:cNvSpPr>
            <a:spLocks noGrp="1"/>
          </p:cNvSpPr>
          <p:nvPr>
            <p:ph type="ftr" sz="quarter" idx="10"/>
          </p:nvPr>
        </p:nvSpPr>
        <p:spPr>
          <a:xfrm>
            <a:off x="304800" y="6248400"/>
            <a:ext cx="5791200" cy="533400"/>
          </a:xfrm>
        </p:spPr>
        <p:txBody>
          <a:bodyPr/>
          <a:lstStyle/>
          <a:p>
            <a:pPr algn="l">
              <a:defRPr/>
            </a:pPr>
            <a:r>
              <a:rPr lang="en-CA" dirty="0"/>
              <a:t>CVG 2132</a:t>
            </a:r>
          </a:p>
          <a:p>
            <a:pPr algn="l">
              <a:defRPr/>
            </a:pPr>
            <a:r>
              <a:rPr lang="en-CA" dirty="0"/>
              <a:t>C. Kinsley</a:t>
            </a:r>
          </a:p>
        </p:txBody>
      </p:sp>
      <p:sp>
        <p:nvSpPr>
          <p:cNvPr id="4" name="Content Placeholder 4"/>
          <p:cNvSpPr txBox="1">
            <a:spLocks/>
          </p:cNvSpPr>
          <p:nvPr/>
        </p:nvSpPr>
        <p:spPr>
          <a:xfrm>
            <a:off x="0" y="685800"/>
            <a:ext cx="9144000" cy="5181600"/>
          </a:xfrm>
          <a:prstGeom prst="rect">
            <a:avLst/>
          </a:prstGeom>
        </p:spPr>
        <p:txBody>
          <a:bodyPr/>
          <a:lstStyle/>
          <a:p>
            <a:pPr marL="457200" lvl="0" indent="-457200">
              <a:spcBef>
                <a:spcPct val="20000"/>
              </a:spcBef>
              <a:buFont typeface="Arial" pitchFamily="34" charset="0"/>
              <a:buChar char="•"/>
              <a:defRPr/>
            </a:pPr>
            <a:r>
              <a:rPr lang="en-CA" sz="2000" dirty="0">
                <a:solidFill>
                  <a:srgbClr val="000000"/>
                </a:solidFill>
                <a:latin typeface="Calibri" pitchFamily="34" charset="0"/>
              </a:rPr>
              <a:t>A quantity that </a:t>
            </a:r>
            <a:r>
              <a:rPr lang="en-CA" sz="2000" b="1" dirty="0">
                <a:latin typeface="Calibri" pitchFamily="34" charset="0"/>
              </a:rPr>
              <a:t>decreases</a:t>
            </a:r>
            <a:r>
              <a:rPr lang="en-CA" sz="2000" dirty="0">
                <a:latin typeface="Calibri" pitchFamily="34" charset="0"/>
              </a:rPr>
              <a:t> (</a:t>
            </a:r>
            <a:r>
              <a:rPr lang="en-CA" sz="2000" b="1" dirty="0">
                <a:latin typeface="Calibri" pitchFamily="34" charset="0"/>
              </a:rPr>
              <a:t>decays</a:t>
            </a:r>
            <a:r>
              <a:rPr lang="en-CA" sz="2000" dirty="0">
                <a:latin typeface="Calibri" pitchFamily="34" charset="0"/>
              </a:rPr>
              <a:t>) </a:t>
            </a:r>
            <a:r>
              <a:rPr lang="en-CA" sz="2000" b="1" dirty="0">
                <a:latin typeface="Calibri" pitchFamily="34" charset="0"/>
              </a:rPr>
              <a:t>exponentially</a:t>
            </a:r>
            <a:r>
              <a:rPr lang="en-CA" sz="2000" dirty="0">
                <a:latin typeface="Calibri" pitchFamily="34" charset="0"/>
              </a:rPr>
              <a:t> </a:t>
            </a:r>
            <a:r>
              <a:rPr lang="en-CA" sz="2000" dirty="0">
                <a:solidFill>
                  <a:srgbClr val="000000"/>
                </a:solidFill>
                <a:latin typeface="Calibri" pitchFamily="34" charset="0"/>
              </a:rPr>
              <a:t>requires a fixed amount of time to halve in quantity.</a:t>
            </a:r>
          </a:p>
          <a:p>
            <a:pPr marL="457200" lvl="0" indent="-457200">
              <a:spcBef>
                <a:spcPct val="20000"/>
              </a:spcBef>
              <a:buFont typeface="Arial" pitchFamily="34" charset="0"/>
              <a:buChar char="•"/>
              <a:defRPr/>
            </a:pPr>
            <a:endParaRPr lang="en-CA" sz="800" dirty="0">
              <a:solidFill>
                <a:srgbClr val="000000"/>
              </a:solidFill>
              <a:latin typeface="Calibri" pitchFamily="34" charset="0"/>
            </a:endParaRPr>
          </a:p>
          <a:p>
            <a:pPr marL="914400" lvl="1" indent="-457200">
              <a:spcBef>
                <a:spcPct val="20000"/>
              </a:spcBef>
              <a:buFont typeface="Arial" pitchFamily="34" charset="0"/>
              <a:buChar char="•"/>
              <a:defRPr/>
            </a:pPr>
            <a:r>
              <a:rPr lang="en-CA" sz="2000" dirty="0">
                <a:solidFill>
                  <a:srgbClr val="000000"/>
                </a:solidFill>
                <a:latin typeface="Calibri" pitchFamily="34" charset="0"/>
              </a:rPr>
              <a:t>It takes the same amount of time to decrease from N</a:t>
            </a:r>
            <a:r>
              <a:rPr lang="en-CA" sz="2000" baseline="-25000" dirty="0">
                <a:solidFill>
                  <a:srgbClr val="000000"/>
                </a:solidFill>
                <a:latin typeface="Calibri" pitchFamily="34" charset="0"/>
              </a:rPr>
              <a:t>0</a:t>
            </a:r>
            <a:r>
              <a:rPr lang="en-CA" sz="2000" dirty="0">
                <a:solidFill>
                  <a:srgbClr val="000000"/>
                </a:solidFill>
                <a:latin typeface="Calibri" pitchFamily="34" charset="0"/>
              </a:rPr>
              <a:t> to 1/2N</a:t>
            </a:r>
            <a:r>
              <a:rPr lang="en-CA" sz="2000" baseline="-25000" dirty="0">
                <a:solidFill>
                  <a:srgbClr val="000000"/>
                </a:solidFill>
                <a:latin typeface="Calibri" pitchFamily="34" charset="0"/>
              </a:rPr>
              <a:t>0</a:t>
            </a:r>
            <a:r>
              <a:rPr lang="en-CA" sz="2000" dirty="0">
                <a:solidFill>
                  <a:srgbClr val="000000"/>
                </a:solidFill>
                <a:latin typeface="Calibri" pitchFamily="34" charset="0"/>
              </a:rPr>
              <a:t> as it does from 1/2N</a:t>
            </a:r>
            <a:r>
              <a:rPr lang="en-CA" sz="2000" baseline="-25000" dirty="0">
                <a:solidFill>
                  <a:srgbClr val="000000"/>
                </a:solidFill>
                <a:latin typeface="Calibri" pitchFamily="34" charset="0"/>
              </a:rPr>
              <a:t>0</a:t>
            </a:r>
            <a:r>
              <a:rPr lang="en-CA" sz="2000" dirty="0">
                <a:solidFill>
                  <a:srgbClr val="000000"/>
                </a:solidFill>
                <a:latin typeface="Calibri" pitchFamily="34" charset="0"/>
              </a:rPr>
              <a:t> to 1/4N</a:t>
            </a:r>
            <a:r>
              <a:rPr lang="en-CA" sz="2000" baseline="-25000" dirty="0">
                <a:solidFill>
                  <a:srgbClr val="000000"/>
                </a:solidFill>
                <a:latin typeface="Calibri" pitchFamily="34" charset="0"/>
              </a:rPr>
              <a:t>0</a:t>
            </a:r>
            <a:r>
              <a:rPr lang="en-CA" sz="2000" dirty="0">
                <a:solidFill>
                  <a:srgbClr val="000000"/>
                </a:solidFill>
                <a:latin typeface="Calibri" pitchFamily="34" charset="0"/>
              </a:rPr>
              <a:t>.</a:t>
            </a:r>
          </a:p>
          <a:p>
            <a:pPr marL="457200" lvl="0" indent="-457200">
              <a:spcBef>
                <a:spcPct val="20000"/>
              </a:spcBef>
              <a:buFont typeface="Arial" pitchFamily="34" charset="0"/>
              <a:buChar char="•"/>
              <a:defRPr/>
            </a:pPr>
            <a:endParaRPr lang="en-CA" sz="800" dirty="0">
              <a:solidFill>
                <a:srgbClr val="000000"/>
              </a:solidFill>
              <a:latin typeface="Calibri" pitchFamily="34" charset="0"/>
            </a:endParaRPr>
          </a:p>
          <a:p>
            <a:pPr marL="457200" lvl="0" indent="-457200">
              <a:spcBef>
                <a:spcPct val="20000"/>
              </a:spcBef>
              <a:buFont typeface="Arial" pitchFamily="34" charset="0"/>
              <a:buChar char="•"/>
              <a:defRPr/>
            </a:pPr>
            <a:r>
              <a:rPr lang="en-CA" sz="2000" dirty="0">
                <a:solidFill>
                  <a:srgbClr val="000000"/>
                </a:solidFill>
                <a:latin typeface="Calibri" pitchFamily="34" charset="0"/>
              </a:rPr>
              <a:t>The half-life (</a:t>
            </a:r>
            <a:r>
              <a:rPr lang="en-CA" sz="2000" b="1" dirty="0">
                <a:solidFill>
                  <a:srgbClr val="663300"/>
                </a:solidFill>
                <a:latin typeface="Calibri" pitchFamily="34" charset="0"/>
              </a:rPr>
              <a:t>t</a:t>
            </a:r>
            <a:r>
              <a:rPr lang="en-CA" sz="2000" b="1" baseline="-25000" dirty="0">
                <a:solidFill>
                  <a:srgbClr val="663300"/>
                </a:solidFill>
                <a:latin typeface="Calibri" pitchFamily="34" charset="0"/>
              </a:rPr>
              <a:t>1/2</a:t>
            </a:r>
            <a:r>
              <a:rPr lang="en-CA" sz="2000" dirty="0">
                <a:solidFill>
                  <a:srgbClr val="000000"/>
                </a:solidFill>
                <a:latin typeface="Calibri" pitchFamily="34" charset="0"/>
              </a:rPr>
              <a:t>) of a quantity can be calculated by letting N = N</a:t>
            </a:r>
            <a:r>
              <a:rPr lang="en-CA" sz="2000" baseline="-25000" dirty="0">
                <a:solidFill>
                  <a:srgbClr val="000000"/>
                </a:solidFill>
                <a:latin typeface="Calibri" pitchFamily="34" charset="0"/>
              </a:rPr>
              <a:t>0</a:t>
            </a:r>
            <a:r>
              <a:rPr lang="en-CA" sz="2000" dirty="0">
                <a:solidFill>
                  <a:srgbClr val="000000"/>
                </a:solidFill>
                <a:latin typeface="Calibri" pitchFamily="34" charset="0"/>
              </a:rPr>
              <a:t>/2at t = t</a:t>
            </a:r>
            <a:r>
              <a:rPr lang="en-CA" sz="2000" baseline="-25000" dirty="0">
                <a:solidFill>
                  <a:srgbClr val="000000"/>
                </a:solidFill>
                <a:latin typeface="Calibri" pitchFamily="34" charset="0"/>
              </a:rPr>
              <a:t>1/2</a:t>
            </a:r>
            <a:r>
              <a:rPr lang="en-CA" sz="2000" dirty="0">
                <a:solidFill>
                  <a:srgbClr val="000000"/>
                </a:solidFill>
                <a:latin typeface="Calibri" pitchFamily="34" charset="0"/>
              </a:rPr>
              <a:t>.</a:t>
            </a:r>
          </a:p>
          <a:p>
            <a:pPr marL="457200" lvl="0" indent="-457200">
              <a:spcBef>
                <a:spcPct val="20000"/>
              </a:spcBef>
              <a:buFont typeface="Arial" pitchFamily="34" charset="0"/>
              <a:buChar char="•"/>
              <a:defRPr/>
            </a:pPr>
            <a:endParaRPr lang="en-CA" sz="800" dirty="0">
              <a:solidFill>
                <a:srgbClr val="000000"/>
              </a:solidFill>
              <a:latin typeface="Calibri" pitchFamily="34" charset="0"/>
            </a:endParaRPr>
          </a:p>
          <a:p>
            <a:pPr marL="457200" lvl="0" indent="-457200">
              <a:spcBef>
                <a:spcPct val="20000"/>
              </a:spcBef>
              <a:defRPr/>
            </a:pPr>
            <a:r>
              <a:rPr lang="en-CA" sz="2000" dirty="0">
                <a:solidFill>
                  <a:srgbClr val="000000"/>
                </a:solidFill>
                <a:latin typeface="Calibri" pitchFamily="34" charset="0"/>
              </a:rPr>
              <a:t>				</a:t>
            </a:r>
            <a:r>
              <a:rPr lang="en-CA" sz="2000" b="1" dirty="0">
                <a:solidFill>
                  <a:srgbClr val="663300"/>
                </a:solidFill>
                <a:latin typeface="Calibri" pitchFamily="34" charset="0"/>
              </a:rPr>
              <a:t> 	</a:t>
            </a:r>
          </a:p>
          <a:p>
            <a:pPr marL="457200" lvl="0" indent="-457200">
              <a:spcBef>
                <a:spcPct val="20000"/>
              </a:spcBef>
              <a:defRPr/>
            </a:pPr>
            <a:r>
              <a:rPr lang="en-CA" sz="2000" b="1" dirty="0">
                <a:solidFill>
                  <a:srgbClr val="663300"/>
                </a:solidFill>
                <a:latin typeface="Calibri" pitchFamily="34" charset="0"/>
              </a:rPr>
              <a:t>					</a:t>
            </a:r>
            <a:r>
              <a:rPr lang="en-CA" sz="2000" dirty="0">
                <a:latin typeface="Calibri" pitchFamily="34" charset="0"/>
              </a:rPr>
              <a:t>N</a:t>
            </a:r>
            <a:r>
              <a:rPr lang="en-CA" sz="2000" baseline="-25000" dirty="0">
                <a:latin typeface="Calibri" pitchFamily="34" charset="0"/>
              </a:rPr>
              <a:t>0</a:t>
            </a:r>
            <a:r>
              <a:rPr lang="en-CA" sz="2000" dirty="0">
                <a:latin typeface="Calibri" pitchFamily="34" charset="0"/>
              </a:rPr>
              <a:t>/2= N</a:t>
            </a:r>
            <a:r>
              <a:rPr lang="en-CA" sz="2000" baseline="-25000" dirty="0">
                <a:latin typeface="Calibri" pitchFamily="34" charset="0"/>
              </a:rPr>
              <a:t>0</a:t>
            </a:r>
            <a:r>
              <a:rPr lang="en-CA" sz="2000" dirty="0">
                <a:latin typeface="Calibri" pitchFamily="34" charset="0"/>
              </a:rPr>
              <a:t>e</a:t>
            </a:r>
            <a:r>
              <a:rPr lang="en-CA" sz="2000" baseline="30000" dirty="0">
                <a:latin typeface="Calibri" pitchFamily="34" charset="0"/>
              </a:rPr>
              <a:t>-kt1/2</a:t>
            </a:r>
          </a:p>
          <a:p>
            <a:pPr marL="457200" lvl="0" indent="-457200">
              <a:spcBef>
                <a:spcPct val="20000"/>
              </a:spcBef>
              <a:defRPr/>
            </a:pPr>
            <a:r>
              <a:rPr lang="en-CA" sz="2000" dirty="0">
                <a:solidFill>
                  <a:srgbClr val="000000"/>
                </a:solidFill>
                <a:latin typeface="Calibri" pitchFamily="34" charset="0"/>
              </a:rPr>
              <a:t>					</a:t>
            </a:r>
          </a:p>
          <a:p>
            <a:pPr marL="457200" lvl="0" indent="-457200">
              <a:spcBef>
                <a:spcPct val="20000"/>
              </a:spcBef>
              <a:defRPr/>
            </a:pPr>
            <a:r>
              <a:rPr lang="en-CA" sz="2000" dirty="0">
                <a:solidFill>
                  <a:srgbClr val="000000"/>
                </a:solidFill>
                <a:latin typeface="Calibri" pitchFamily="34" charset="0"/>
              </a:rPr>
              <a:t>					ln(1/2) = -kt</a:t>
            </a:r>
            <a:r>
              <a:rPr lang="en-CA" sz="2000" baseline="-25000" dirty="0">
                <a:solidFill>
                  <a:srgbClr val="000000"/>
                </a:solidFill>
                <a:latin typeface="Calibri" pitchFamily="34" charset="0"/>
              </a:rPr>
              <a:t>1/2</a:t>
            </a:r>
          </a:p>
          <a:p>
            <a:pPr marL="457200" lvl="0" indent="-457200">
              <a:spcBef>
                <a:spcPct val="20000"/>
              </a:spcBef>
              <a:defRPr/>
            </a:pPr>
            <a:endParaRPr lang="en-CA" sz="2000" dirty="0">
              <a:solidFill>
                <a:srgbClr val="000000"/>
              </a:solidFill>
              <a:latin typeface="Calibri" pitchFamily="34" charset="0"/>
            </a:endParaRPr>
          </a:p>
          <a:p>
            <a:pPr marL="457200" lvl="0" indent="-457200">
              <a:spcBef>
                <a:spcPct val="20000"/>
              </a:spcBef>
              <a:defRPr/>
            </a:pPr>
            <a:r>
              <a:rPr lang="en-CA" sz="2000" dirty="0">
                <a:solidFill>
                  <a:srgbClr val="000000"/>
                </a:solidFill>
                <a:latin typeface="Calibri" pitchFamily="34" charset="0"/>
              </a:rPr>
              <a:t>					</a:t>
            </a:r>
            <a:r>
              <a:rPr lang="en-CA" sz="2000" b="1" dirty="0">
                <a:solidFill>
                  <a:srgbClr val="663300"/>
                </a:solidFill>
                <a:latin typeface="Calibri" pitchFamily="34" charset="0"/>
              </a:rPr>
              <a:t> t</a:t>
            </a:r>
            <a:r>
              <a:rPr lang="en-CA" sz="1000" b="1" dirty="0">
                <a:solidFill>
                  <a:srgbClr val="663300"/>
                </a:solidFill>
                <a:latin typeface="Calibri" pitchFamily="34" charset="0"/>
              </a:rPr>
              <a:t>1/2</a:t>
            </a:r>
            <a:r>
              <a:rPr lang="en-CA" sz="2000" b="1" dirty="0">
                <a:solidFill>
                  <a:srgbClr val="663300"/>
                </a:solidFill>
                <a:latin typeface="Calibri" pitchFamily="34" charset="0"/>
              </a:rPr>
              <a:t>=ln2/k</a:t>
            </a:r>
            <a:endParaRPr lang="en-CA" sz="2000" b="1" dirty="0">
              <a:latin typeface="Calibri" pitchFamily="34" charset="0"/>
            </a:endParaRPr>
          </a:p>
          <a:p>
            <a:pPr>
              <a:spcBef>
                <a:spcPct val="20000"/>
              </a:spcBef>
              <a:defRPr/>
            </a:pPr>
            <a:endParaRPr lang="en-CA" sz="800" b="1" dirty="0">
              <a:latin typeface="Calibri" pitchFamily="34" charset="0"/>
            </a:endParaRPr>
          </a:p>
        </p:txBody>
      </p:sp>
      <p:sp>
        <p:nvSpPr>
          <p:cNvPr id="5" name="TextBox 4">
            <a:extLst>
              <a:ext uri="{FF2B5EF4-FFF2-40B4-BE49-F238E27FC236}">
                <a16:creationId xmlns:a16="http://schemas.microsoft.com/office/drawing/2014/main" id="{4F24B9CB-0AB7-4A8E-90F5-8BBF5E29AEF7}"/>
              </a:ext>
            </a:extLst>
          </p:cNvPr>
          <p:cNvSpPr txBox="1"/>
          <p:nvPr/>
        </p:nvSpPr>
        <p:spPr>
          <a:xfrm>
            <a:off x="7944518" y="73967"/>
            <a:ext cx="864339" cy="338554"/>
          </a:xfrm>
          <a:prstGeom prst="rect">
            <a:avLst/>
          </a:prstGeom>
          <a:noFill/>
        </p:spPr>
        <p:txBody>
          <a:bodyPr wrap="none" rtlCol="0">
            <a:spAutoFit/>
          </a:bodyPr>
          <a:lstStyle/>
          <a:p>
            <a:r>
              <a:rPr lang="en-CA" sz="1600" dirty="0">
                <a:solidFill>
                  <a:schemeClr val="bg2"/>
                </a:solidFill>
              </a:rPr>
              <a:t>Slide 36</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9" end="9"/>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dirty="0">
                <a:latin typeface="Calibri" pitchFamily="34" charset="0"/>
              </a:rPr>
              <a:t>HALF LIFE</a:t>
            </a:r>
          </a:p>
        </p:txBody>
      </p:sp>
      <p:sp>
        <p:nvSpPr>
          <p:cNvPr id="3" name="Footer Placeholder 2"/>
          <p:cNvSpPr>
            <a:spLocks noGrp="1"/>
          </p:cNvSpPr>
          <p:nvPr>
            <p:ph type="ftr" sz="quarter" idx="10"/>
          </p:nvPr>
        </p:nvSpPr>
        <p:spPr>
          <a:xfrm>
            <a:off x="304800" y="6248400"/>
            <a:ext cx="5791200" cy="533400"/>
          </a:xfrm>
        </p:spPr>
        <p:txBody>
          <a:bodyPr/>
          <a:lstStyle/>
          <a:p>
            <a:pPr algn="l">
              <a:defRPr/>
            </a:pPr>
            <a:r>
              <a:rPr lang="en-CA" dirty="0"/>
              <a:t>CVG 2132</a:t>
            </a:r>
          </a:p>
          <a:p>
            <a:pPr algn="l">
              <a:defRPr/>
            </a:pPr>
            <a:r>
              <a:rPr lang="en-CA" dirty="0"/>
              <a:t>C. Kinsley</a:t>
            </a:r>
          </a:p>
        </p:txBody>
      </p:sp>
      <p:sp>
        <p:nvSpPr>
          <p:cNvPr id="4" name="Content Placeholder 4"/>
          <p:cNvSpPr txBox="1">
            <a:spLocks/>
          </p:cNvSpPr>
          <p:nvPr/>
        </p:nvSpPr>
        <p:spPr>
          <a:xfrm>
            <a:off x="0" y="685800"/>
            <a:ext cx="9144000" cy="5181600"/>
          </a:xfrm>
          <a:prstGeom prst="rect">
            <a:avLst/>
          </a:prstGeom>
        </p:spPr>
        <p:txBody>
          <a:bodyPr/>
          <a:lstStyle/>
          <a:p>
            <a:pPr marL="457200" lvl="0" indent="-457200">
              <a:spcBef>
                <a:spcPct val="20000"/>
              </a:spcBef>
              <a:buFont typeface="Arial" pitchFamily="34" charset="0"/>
              <a:buChar char="•"/>
              <a:defRPr/>
            </a:pPr>
            <a:r>
              <a:rPr lang="en-CA" sz="2000" dirty="0">
                <a:solidFill>
                  <a:srgbClr val="000000"/>
                </a:solidFill>
                <a:latin typeface="Calibri" pitchFamily="34" charset="0"/>
              </a:rPr>
              <a:t>A quantity that </a:t>
            </a:r>
            <a:r>
              <a:rPr lang="en-CA" sz="2000" b="1" dirty="0">
                <a:latin typeface="Calibri" pitchFamily="34" charset="0"/>
              </a:rPr>
              <a:t>decreases</a:t>
            </a:r>
            <a:r>
              <a:rPr lang="en-CA" sz="2000" dirty="0">
                <a:solidFill>
                  <a:srgbClr val="000000"/>
                </a:solidFill>
                <a:latin typeface="Calibri" pitchFamily="34" charset="0"/>
              </a:rPr>
              <a:t> (</a:t>
            </a:r>
            <a:r>
              <a:rPr lang="en-CA" sz="2000" b="1" dirty="0">
                <a:latin typeface="Calibri" pitchFamily="34" charset="0"/>
              </a:rPr>
              <a:t>decays</a:t>
            </a:r>
            <a:r>
              <a:rPr lang="en-CA" sz="2000" dirty="0">
                <a:solidFill>
                  <a:srgbClr val="000000"/>
                </a:solidFill>
                <a:latin typeface="Calibri" pitchFamily="34" charset="0"/>
              </a:rPr>
              <a:t>) </a:t>
            </a:r>
            <a:r>
              <a:rPr lang="en-CA" sz="2000" dirty="0">
                <a:latin typeface="Calibri" pitchFamily="34" charset="0"/>
              </a:rPr>
              <a:t>according to a known rate</a:t>
            </a:r>
            <a:r>
              <a:rPr lang="en-CA" sz="2000" dirty="0">
                <a:solidFill>
                  <a:srgbClr val="000000"/>
                </a:solidFill>
                <a:latin typeface="Calibri" pitchFamily="34" charset="0"/>
              </a:rPr>
              <a:t> requires a fixed amount of time to halve in quantity.</a:t>
            </a:r>
          </a:p>
          <a:p>
            <a:pPr marL="457200" lvl="0" indent="-457200">
              <a:spcBef>
                <a:spcPct val="20000"/>
              </a:spcBef>
              <a:buFont typeface="Arial" pitchFamily="34" charset="0"/>
              <a:buChar char="•"/>
              <a:defRPr/>
            </a:pPr>
            <a:endParaRPr lang="en-CA" sz="800" dirty="0">
              <a:solidFill>
                <a:srgbClr val="000000"/>
              </a:solidFill>
              <a:latin typeface="Calibri" pitchFamily="34" charset="0"/>
            </a:endParaRPr>
          </a:p>
          <a:p>
            <a:pPr marL="914400" lvl="1" indent="-457200">
              <a:spcBef>
                <a:spcPct val="20000"/>
              </a:spcBef>
              <a:buFont typeface="Arial" pitchFamily="34" charset="0"/>
              <a:buChar char="•"/>
              <a:defRPr/>
            </a:pPr>
            <a:endParaRPr lang="en-CA" sz="2000" b="1" dirty="0">
              <a:solidFill>
                <a:srgbClr val="663300"/>
              </a:solidFill>
              <a:latin typeface="Calibri" pitchFamily="34" charset="0"/>
            </a:endParaRPr>
          </a:p>
          <a:p>
            <a:pPr marL="457200" indent="-457200">
              <a:spcBef>
                <a:spcPct val="20000"/>
              </a:spcBef>
              <a:defRPr/>
            </a:pPr>
            <a:endParaRPr lang="en-CA" sz="2000" b="1" dirty="0">
              <a:latin typeface="Calibri" pitchFamily="34" charset="0"/>
            </a:endParaRPr>
          </a:p>
          <a:p>
            <a:pPr>
              <a:spcBef>
                <a:spcPct val="20000"/>
              </a:spcBef>
              <a:defRPr/>
            </a:pPr>
            <a:endParaRPr lang="en-CA" sz="800" b="1" dirty="0">
              <a:latin typeface="Calibri" pitchFamily="34" charset="0"/>
            </a:endParaRPr>
          </a:p>
        </p:txBody>
      </p:sp>
      <p:pic>
        <p:nvPicPr>
          <p:cNvPr id="5" name="Picture 4"/>
          <p:cNvPicPr>
            <a:picLocks noChangeAspect="1" noChangeArrowheads="1"/>
          </p:cNvPicPr>
          <p:nvPr/>
        </p:nvPicPr>
        <p:blipFill>
          <a:blip r:embed="rId3" cstate="print"/>
          <a:srcRect/>
          <a:stretch>
            <a:fillRect/>
          </a:stretch>
        </p:blipFill>
        <p:spPr bwMode="auto">
          <a:xfrm>
            <a:off x="250825" y="1701800"/>
            <a:ext cx="8675688" cy="4013200"/>
          </a:xfrm>
          <a:prstGeom prst="rect">
            <a:avLst/>
          </a:prstGeom>
          <a:noFill/>
        </p:spPr>
      </p:pic>
      <p:sp>
        <p:nvSpPr>
          <p:cNvPr id="6" name="TextBox 5">
            <a:extLst>
              <a:ext uri="{FF2B5EF4-FFF2-40B4-BE49-F238E27FC236}">
                <a16:creationId xmlns:a16="http://schemas.microsoft.com/office/drawing/2014/main" id="{4F24B9CB-0AB7-4A8E-90F5-8BBF5E29AEF7}"/>
              </a:ext>
            </a:extLst>
          </p:cNvPr>
          <p:cNvSpPr txBox="1"/>
          <p:nvPr/>
        </p:nvSpPr>
        <p:spPr>
          <a:xfrm>
            <a:off x="7944518" y="73967"/>
            <a:ext cx="864339" cy="338554"/>
          </a:xfrm>
          <a:prstGeom prst="rect">
            <a:avLst/>
          </a:prstGeom>
          <a:noFill/>
        </p:spPr>
        <p:txBody>
          <a:bodyPr wrap="none" rtlCol="0">
            <a:spAutoFit/>
          </a:bodyPr>
          <a:lstStyle/>
          <a:p>
            <a:r>
              <a:rPr lang="en-CA" sz="1600" dirty="0">
                <a:solidFill>
                  <a:schemeClr val="bg2"/>
                </a:solidFill>
              </a:rPr>
              <a:t>Slide 37</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dirty="0">
                <a:latin typeface="Calibri" pitchFamily="34" charset="0"/>
              </a:rPr>
              <a:t>HALF LIFE</a:t>
            </a:r>
          </a:p>
        </p:txBody>
      </p:sp>
      <p:sp>
        <p:nvSpPr>
          <p:cNvPr id="3" name="Footer Placeholder 2"/>
          <p:cNvSpPr>
            <a:spLocks noGrp="1"/>
          </p:cNvSpPr>
          <p:nvPr>
            <p:ph type="ftr" sz="quarter" idx="10"/>
          </p:nvPr>
        </p:nvSpPr>
        <p:spPr>
          <a:xfrm>
            <a:off x="304800" y="6248400"/>
            <a:ext cx="5791200" cy="533400"/>
          </a:xfrm>
        </p:spPr>
        <p:txBody>
          <a:bodyPr/>
          <a:lstStyle/>
          <a:p>
            <a:pPr algn="l">
              <a:defRPr/>
            </a:pPr>
            <a:r>
              <a:rPr lang="en-CA" dirty="0"/>
              <a:t>CVG 2132</a:t>
            </a:r>
          </a:p>
          <a:p>
            <a:pPr algn="l">
              <a:defRPr/>
            </a:pPr>
            <a:r>
              <a:rPr lang="en-CA" dirty="0"/>
              <a:t>C. Kinsley</a:t>
            </a:r>
          </a:p>
        </p:txBody>
      </p:sp>
      <p:sp>
        <p:nvSpPr>
          <p:cNvPr id="4" name="Content Placeholder 4"/>
          <p:cNvSpPr txBox="1">
            <a:spLocks/>
          </p:cNvSpPr>
          <p:nvPr/>
        </p:nvSpPr>
        <p:spPr>
          <a:xfrm>
            <a:off x="0" y="685800"/>
            <a:ext cx="8991600" cy="5181600"/>
          </a:xfrm>
          <a:prstGeom prst="rect">
            <a:avLst/>
          </a:prstGeom>
        </p:spPr>
        <p:txBody>
          <a:bodyPr/>
          <a:lstStyle/>
          <a:p>
            <a:pPr marL="457200" lvl="0" indent="-457200" algn="just">
              <a:spcBef>
                <a:spcPct val="20000"/>
              </a:spcBef>
              <a:buFont typeface="Arial" pitchFamily="34" charset="0"/>
              <a:buChar char="•"/>
              <a:defRPr/>
            </a:pPr>
            <a:r>
              <a:rPr lang="en-CA" sz="2000" b="1" dirty="0">
                <a:solidFill>
                  <a:srgbClr val="000000"/>
                </a:solidFill>
                <a:latin typeface="Calibri" pitchFamily="34" charset="0"/>
              </a:rPr>
              <a:t>Example:</a:t>
            </a:r>
          </a:p>
          <a:p>
            <a:pPr marL="457200" lvl="0" indent="-457200" algn="just">
              <a:spcBef>
                <a:spcPct val="20000"/>
              </a:spcBef>
              <a:defRPr/>
            </a:pPr>
            <a:endParaRPr lang="en-CA" sz="2000" b="1" dirty="0">
              <a:solidFill>
                <a:srgbClr val="000000"/>
              </a:solidFill>
              <a:latin typeface="Calibri" pitchFamily="34" charset="0"/>
            </a:endParaRPr>
          </a:p>
          <a:p>
            <a:pPr marL="457200" lvl="0" indent="-457200" algn="just">
              <a:spcBef>
                <a:spcPct val="20000"/>
              </a:spcBef>
              <a:buFont typeface="Arial" pitchFamily="34" charset="0"/>
              <a:buChar char="•"/>
              <a:defRPr/>
            </a:pPr>
            <a:r>
              <a:rPr lang="en-CA" sz="2000" dirty="0">
                <a:solidFill>
                  <a:srgbClr val="000000"/>
                </a:solidFill>
                <a:latin typeface="Calibri" pitchFamily="34" charset="0"/>
              </a:rPr>
              <a:t>Half lives for benzene, TCE and toluene were experimentally determined to be 69, 231 and 12 days, respectively. What are the rate constants for each pollutant? The experiments also revealed that benzene and TCE degrade according to a first order reaction but toluene degrades as a zero order reaction and is a concern at initial concentrations of 50 </a:t>
            </a:r>
            <a:r>
              <a:rPr lang="en-CA" sz="2000" dirty="0" err="1">
                <a:solidFill>
                  <a:srgbClr val="000000"/>
                </a:solidFill>
                <a:latin typeface="Calibri" pitchFamily="34" charset="0"/>
              </a:rPr>
              <a:t>ppm</a:t>
            </a:r>
            <a:r>
              <a:rPr lang="en-CA" sz="2000" dirty="0">
                <a:solidFill>
                  <a:srgbClr val="000000"/>
                </a:solidFill>
                <a:latin typeface="Calibri" pitchFamily="34" charset="0"/>
              </a:rPr>
              <a:t> in groundwater aquifers.</a:t>
            </a:r>
          </a:p>
          <a:p>
            <a:pPr marL="457200" lvl="0" indent="-457200">
              <a:spcBef>
                <a:spcPct val="20000"/>
              </a:spcBef>
              <a:buFont typeface="Arial" pitchFamily="34" charset="0"/>
              <a:buChar char="•"/>
              <a:defRPr/>
            </a:pPr>
            <a:endParaRPr lang="en-CA" sz="800" dirty="0">
              <a:solidFill>
                <a:srgbClr val="000000"/>
              </a:solidFill>
              <a:latin typeface="Calibri" pitchFamily="34" charset="0"/>
            </a:endParaRPr>
          </a:p>
          <a:p>
            <a:pPr marL="914400" lvl="1" indent="-457200">
              <a:spcBef>
                <a:spcPct val="20000"/>
              </a:spcBef>
              <a:buFont typeface="Arial" pitchFamily="34" charset="0"/>
              <a:buChar char="•"/>
              <a:defRPr/>
            </a:pPr>
            <a:endParaRPr lang="en-CA" sz="2000" b="1" dirty="0">
              <a:solidFill>
                <a:srgbClr val="663300"/>
              </a:solidFill>
              <a:latin typeface="Calibri" pitchFamily="34" charset="0"/>
            </a:endParaRPr>
          </a:p>
          <a:p>
            <a:pPr marL="457200" indent="-457200">
              <a:spcBef>
                <a:spcPct val="20000"/>
              </a:spcBef>
              <a:defRPr/>
            </a:pPr>
            <a:endParaRPr lang="en-CA" sz="2000" b="1" dirty="0">
              <a:latin typeface="Calibri" pitchFamily="34" charset="0"/>
            </a:endParaRPr>
          </a:p>
          <a:p>
            <a:pPr>
              <a:spcBef>
                <a:spcPct val="20000"/>
              </a:spcBef>
              <a:defRPr/>
            </a:pPr>
            <a:endParaRPr lang="en-CA" sz="800" b="1" dirty="0">
              <a:latin typeface="Calibri" pitchFamily="34" charset="0"/>
            </a:endParaRPr>
          </a:p>
        </p:txBody>
      </p:sp>
      <p:sp>
        <p:nvSpPr>
          <p:cNvPr id="5" name="TextBox 4">
            <a:extLst>
              <a:ext uri="{FF2B5EF4-FFF2-40B4-BE49-F238E27FC236}">
                <a16:creationId xmlns:a16="http://schemas.microsoft.com/office/drawing/2014/main" id="{4F24B9CB-0AB7-4A8E-90F5-8BBF5E29AEF7}"/>
              </a:ext>
            </a:extLst>
          </p:cNvPr>
          <p:cNvSpPr txBox="1"/>
          <p:nvPr/>
        </p:nvSpPr>
        <p:spPr>
          <a:xfrm>
            <a:off x="7944518" y="73967"/>
            <a:ext cx="864339" cy="338554"/>
          </a:xfrm>
          <a:prstGeom prst="rect">
            <a:avLst/>
          </a:prstGeom>
          <a:noFill/>
        </p:spPr>
        <p:txBody>
          <a:bodyPr wrap="none" rtlCol="0">
            <a:spAutoFit/>
          </a:bodyPr>
          <a:lstStyle/>
          <a:p>
            <a:r>
              <a:rPr lang="en-CA" sz="1600" dirty="0">
                <a:solidFill>
                  <a:schemeClr val="bg2"/>
                </a:solidFill>
              </a:rPr>
              <a:t>Slide 38</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cvg 4130">
  <a:themeElements>
    <a:clrScheme name="uOttawa_Grey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uOttawa_Grey">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a:defRPr>
        </a:defPPr>
      </a:lstStyle>
    </a:lnDef>
  </a:objectDefaults>
  <a:extraClrSchemeLst>
    <a:extraClrScheme>
      <a:clrScheme name="uOttawa_Grey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uOttawa_Grey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uOttawa_Grey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uOttawa_Grey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uOttawa_Grey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uOttawa_Grey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uOttawa_Grey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cvg 4130</Template>
  <TotalTime>12445</TotalTime>
  <Words>2382</Words>
  <Application>Microsoft Office PowerPoint</Application>
  <PresentationFormat>On-screen Show (4:3)</PresentationFormat>
  <Paragraphs>697</Paragraphs>
  <Slides>38</Slides>
  <Notes>38</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38</vt:i4>
      </vt:variant>
    </vt:vector>
  </HeadingPairs>
  <TitlesOfParts>
    <vt:vector size="45" baseType="lpstr">
      <vt:lpstr>Arial</vt:lpstr>
      <vt:lpstr>Arial Black</vt:lpstr>
      <vt:lpstr>Calibri</vt:lpstr>
      <vt:lpstr>Times</vt:lpstr>
      <vt:lpstr>Wingdings</vt:lpstr>
      <vt:lpstr>cvg 4130</vt:lpstr>
      <vt:lpstr>Equation</vt:lpstr>
      <vt:lpstr>CVG 2132 Fundamentals of Environmental Engineering  REACTION KINETICS</vt:lpstr>
      <vt:lpstr>REACTION KINETICS INTRODUCTION  (Mines: Chapter 6)</vt:lpstr>
      <vt:lpstr>KINETICS</vt:lpstr>
      <vt:lpstr>KINETICS</vt:lpstr>
      <vt:lpstr>KINETICS</vt:lpstr>
      <vt:lpstr>KINETICS</vt:lpstr>
      <vt:lpstr>ORDER OF A REACTION</vt:lpstr>
      <vt:lpstr>ORDER OF REACTIONS</vt:lpstr>
      <vt:lpstr>ZERO ORDER REACTIONS</vt:lpstr>
      <vt:lpstr>ZERO ORDER REACTIONS</vt:lpstr>
      <vt:lpstr>ZERO ORDER REACTIONS</vt:lpstr>
      <vt:lpstr>FIRST ORDER REACTIONS</vt:lpstr>
      <vt:lpstr>FIRST ORDER REACTIONS</vt:lpstr>
      <vt:lpstr>FIRST ORDER REACTIONS</vt:lpstr>
      <vt:lpstr>n-ORDER REACTIONS</vt:lpstr>
      <vt:lpstr>n-ORDER REACTIONS</vt:lpstr>
      <vt:lpstr>n-ORDER REACTIONS</vt:lpstr>
      <vt:lpstr>n-ORDER REACTIONS</vt:lpstr>
      <vt:lpstr>n-ORDER REACTIONS</vt:lpstr>
      <vt:lpstr>n-ORDER REACTIONS</vt:lpstr>
      <vt:lpstr>n-ORDER REACTIONS</vt:lpstr>
      <vt:lpstr>n-ORDER REACTIONS</vt:lpstr>
      <vt:lpstr>n-ORDER REACTIONS</vt:lpstr>
      <vt:lpstr>n-ORDER REACTIONS</vt:lpstr>
      <vt:lpstr>n-ORDER REACTIONS</vt:lpstr>
      <vt:lpstr>n-ORDER REACTIONS</vt:lpstr>
      <vt:lpstr>n-ORDER REACTIONS</vt:lpstr>
      <vt:lpstr>n-ORDER REACTIONS</vt:lpstr>
      <vt:lpstr>n-ORDER REACTIONS</vt:lpstr>
      <vt:lpstr>n-ORDER REACTIONS</vt:lpstr>
      <vt:lpstr>EXPONENTIAL GROWTH AND DECAY</vt:lpstr>
      <vt:lpstr>EXPONENTIAL GROWTH</vt:lpstr>
      <vt:lpstr>EXPONENTIAL GROWTH</vt:lpstr>
      <vt:lpstr>DOUBLING TIME</vt:lpstr>
      <vt:lpstr>DOUBLING TIME</vt:lpstr>
      <vt:lpstr>HALF LIFE</vt:lpstr>
      <vt:lpstr>HALF LIFE</vt:lpstr>
      <vt:lpstr>HALF LIFE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CVG 4130 Advanced Environmental Engineering  BASICS OF MICROBIOLOGY</dc:title>
  <dc:creator>techasst</dc:creator>
  <cp:lastModifiedBy>Arib Ahmad</cp:lastModifiedBy>
  <cp:revision>408</cp:revision>
  <dcterms:created xsi:type="dcterms:W3CDTF">2009-12-16T16:56:20Z</dcterms:created>
  <dcterms:modified xsi:type="dcterms:W3CDTF">2019-09-25T21:29:25Z</dcterms:modified>
</cp:coreProperties>
</file>