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96" r:id="rId3"/>
    <p:sldId id="275" r:id="rId4"/>
    <p:sldId id="278" r:id="rId5"/>
    <p:sldId id="283" r:id="rId6"/>
    <p:sldId id="299" r:id="rId7"/>
    <p:sldId id="276" r:id="rId8"/>
    <p:sldId id="300" r:id="rId9"/>
    <p:sldId id="277" r:id="rId10"/>
    <p:sldId id="284" r:id="rId11"/>
    <p:sldId id="279" r:id="rId12"/>
    <p:sldId id="298" r:id="rId13"/>
    <p:sldId id="281" r:id="rId14"/>
    <p:sldId id="282" r:id="rId15"/>
    <p:sldId id="302" r:id="rId16"/>
    <p:sldId id="286" r:id="rId17"/>
    <p:sldId id="287" r:id="rId18"/>
    <p:sldId id="288" r:id="rId19"/>
    <p:sldId id="297" r:id="rId20"/>
    <p:sldId id="289" r:id="rId21"/>
    <p:sldId id="290" r:id="rId22"/>
    <p:sldId id="291" r:id="rId23"/>
    <p:sldId id="292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80284" autoAdjust="0"/>
  </p:normalViewPr>
  <p:slideViewPr>
    <p:cSldViewPr>
      <p:cViewPr>
        <p:scale>
          <a:sx n="66" d="100"/>
          <a:sy n="66" d="100"/>
        </p:scale>
        <p:origin x="-15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264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3550EF5-2924-4130-AC11-DFE4BC8D2B3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3726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29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D931F2A-6D94-40B3-A279-794AA14337A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7742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9B4047-5E38-475C-9FFD-74115830B94F}" type="slidenum">
              <a:rPr lang="en-US"/>
              <a:pPr/>
              <a:t>1</a:t>
            </a:fld>
            <a:endParaRPr lang="en-U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182051-0DCE-4A26-803A-0A162CF07B6D}" type="slidenum">
              <a:rPr lang="en-US"/>
              <a:pPr/>
              <a:t>2</a:t>
            </a:fld>
            <a:endParaRPr lang="en-US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5C9EBE-D6D3-40B0-96C1-A07FC67DB516}" type="slidenum">
              <a:rPr lang="en-US"/>
              <a:pPr/>
              <a:t>3</a:t>
            </a:fld>
            <a:endParaRPr lang="en-US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</a:t>
            </a:r>
            <a:r>
              <a:rPr lang="en-US" baseline="0" dirty="0" smtClean="0"/>
              <a:t> occurs on a ribosome.</a:t>
            </a:r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AC3036-1315-4412-809B-B44FAD5A5133}" type="slidenum">
              <a:rPr lang="en-US"/>
              <a:pPr/>
              <a:t>4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left is prokaryotic</a:t>
            </a:r>
            <a:r>
              <a:rPr lang="en-US" baseline="0" dirty="0" smtClean="0"/>
              <a:t> ribosome (70S = 50S+ 30S) and the right is </a:t>
            </a:r>
            <a:r>
              <a:rPr lang="en-US" baseline="0" dirty="0" err="1" smtClean="0"/>
              <a:t>eucaryotic</a:t>
            </a:r>
            <a:r>
              <a:rPr lang="en-US" baseline="0" dirty="0" smtClean="0"/>
              <a:t> ribosome(80S=60S+40S), they are made of 2 subunits and they are made of </a:t>
            </a:r>
            <a:r>
              <a:rPr lang="en-US" baseline="0" dirty="0" err="1" smtClean="0"/>
              <a:t>rrna</a:t>
            </a:r>
            <a:r>
              <a:rPr lang="en-US" baseline="0" dirty="0" smtClean="0"/>
              <a:t> and proteins. The large and small subunits are due to the sedimentation properties in the centrifuge. </a:t>
            </a:r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11E32B-E0FA-4287-B429-B2D2AA1DE870}" type="slidenum">
              <a:rPr lang="en-US"/>
              <a:pPr/>
              <a:t>5</a:t>
            </a:fld>
            <a:endParaRPr lang="en-US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 are sites in the ribosome. Three</a:t>
            </a:r>
            <a:r>
              <a:rPr lang="en-US" baseline="0" dirty="0" smtClean="0"/>
              <a:t> of them, be familiar with them. </a:t>
            </a:r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DA75CF-8681-4FEE-8C63-7E25D1046F84}" type="slidenum">
              <a:rPr lang="en-US"/>
              <a:pPr/>
              <a:t>6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first initiation in prokaryotes,</a:t>
            </a:r>
            <a:r>
              <a:rPr lang="en-US" baseline="0" dirty="0" smtClean="0"/>
              <a:t> he will emphasize the parts he wants us to remember. On top of the is the small subunit of ribosome and the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and two initiation factors 1 and 3, so we know that before the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is bound to the small subunit the IF3 is already linked to it and one of it’s roles is to prevent the small subunit to assemble with the large one. The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then binds (this occurs differently in prokaryotes and eukaryotes).</a:t>
            </a:r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002E69-D5B3-4671-8DE1-6F54E7DAB53E}" type="slidenum">
              <a:rPr lang="en-US"/>
              <a:pPr/>
              <a:t>7</a:t>
            </a:fld>
            <a:endParaRPr lang="en-US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prokaryotes</a:t>
            </a:r>
            <a:r>
              <a:rPr lang="en-US" baseline="0" dirty="0" smtClean="0"/>
              <a:t> a single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can code for more than one protein and they can be consecutively organized on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and that’s schematized here. And so here we see the </a:t>
            </a:r>
            <a:r>
              <a:rPr lang="en-US" baseline="0" dirty="0" err="1" smtClean="0"/>
              <a:t>the</a:t>
            </a:r>
            <a:r>
              <a:rPr lang="en-US" baseline="0" dirty="0" smtClean="0"/>
              <a:t> start codons for the three different proteins, the blocks shown in red are sequences on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that are responsible for binding to the small subunit in ribosomes, and these sequences are rich in purines called the Shite-</a:t>
            </a:r>
            <a:r>
              <a:rPr lang="en-US" baseline="0" dirty="0" err="1" smtClean="0"/>
              <a:t>Dalgarno</a:t>
            </a:r>
            <a:r>
              <a:rPr lang="en-US" baseline="0" dirty="0" smtClean="0"/>
              <a:t> sequence. So it is this sequence that is responsible for binding of ribosome. And one way to distinguish it from eukaryotes is to say it binds internally to the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The shine </a:t>
            </a:r>
            <a:r>
              <a:rPr lang="en-US" baseline="0" dirty="0" err="1" smtClean="0"/>
              <a:t>dalgarno</a:t>
            </a:r>
            <a:r>
              <a:rPr lang="en-US" baseline="0" dirty="0" smtClean="0"/>
              <a:t> sequence interacts with one of the small </a:t>
            </a:r>
            <a:r>
              <a:rPr lang="en-US" baseline="0" smtClean="0"/>
              <a:t>protein components </a:t>
            </a:r>
            <a:r>
              <a:rPr lang="en-US" baseline="0" dirty="0" smtClean="0"/>
              <a:t>and if we have too much of these proteins they will be able to bind the sequence and compete with the small subunit for the shine </a:t>
            </a:r>
            <a:r>
              <a:rPr lang="en-US" baseline="0" dirty="0" err="1" smtClean="0"/>
              <a:t>dalgarno</a:t>
            </a:r>
            <a:r>
              <a:rPr lang="en-US" baseline="0" dirty="0" smtClean="0"/>
              <a:t> sequence which will cause a decrease in translation.</a:t>
            </a: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D7889F-87EE-4132-9923-6D84546BB942}" type="slidenum">
              <a:rPr lang="en-US"/>
              <a:pPr/>
              <a:t>8</a:t>
            </a:fld>
            <a:endParaRPr lang="en-US"/>
          </a:p>
        </p:txBody>
      </p:sp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Now that the shine </a:t>
            </a:r>
            <a:r>
              <a:rPr lang="en-US" dirty="0" err="1" smtClean="0"/>
              <a:t>delgarno</a:t>
            </a:r>
            <a:r>
              <a:rPr lang="en-US" baseline="0" dirty="0" smtClean="0"/>
              <a:t> sequence is bound, IF2 comes in and will bind the first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which is bound to the first amino acid methionine and there will also be a molecule of GTP shown here. And this methionine in prokaryotes has a </a:t>
            </a:r>
            <a:r>
              <a:rPr lang="en-US" baseline="0" dirty="0" err="1" smtClean="0"/>
              <a:t>formyl</a:t>
            </a:r>
            <a:r>
              <a:rPr lang="en-US" baseline="0" dirty="0" smtClean="0"/>
              <a:t> group  that blocks the amino group of the amino acid and this is peculiar to prokaryotes. And so we call it F-met and it is loaded on the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. Once you have all that u r ready to make </a:t>
            </a:r>
            <a:r>
              <a:rPr lang="en-US" baseline="0" dirty="0" err="1" smtClean="0"/>
              <a:t>intire</a:t>
            </a:r>
            <a:r>
              <a:rPr lang="en-US" baseline="0" dirty="0" smtClean="0"/>
              <a:t> ribosome and there is </a:t>
            </a:r>
            <a:r>
              <a:rPr lang="en-US" baseline="0" dirty="0" err="1" smtClean="0"/>
              <a:t>is</a:t>
            </a:r>
            <a:r>
              <a:rPr lang="en-US" baseline="0" dirty="0" smtClean="0"/>
              <a:t> GTP hydrolysis which causes conformational changes in the ribosome which allows u to bind the large subunit. </a:t>
            </a:r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02BC1A-84AD-4AE5-8AEA-1662377F9236}" type="slidenum">
              <a:rPr lang="en-US"/>
              <a:pPr/>
              <a:t>9</a:t>
            </a:fld>
            <a:endParaRPr lang="en-US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 is not</a:t>
            </a:r>
            <a:r>
              <a:rPr lang="en-US" baseline="0" dirty="0" smtClean="0"/>
              <a:t> shown on this slide is that the first amino acid methionine goes into the p site. And this is initiation of translation in prokaryotes. </a:t>
            </a:r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D1C8C2-51A7-4E43-A550-BD1A75E0F446}" type="slidenum">
              <a:rPr lang="en-US"/>
              <a:pPr/>
              <a:t>10</a:t>
            </a:fld>
            <a:endParaRPr lang="en-US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Okay so now</a:t>
            </a:r>
            <a:r>
              <a:rPr lang="en-US" baseline="0" dirty="0" smtClean="0"/>
              <a:t> it reached the </a:t>
            </a:r>
            <a:r>
              <a:rPr lang="en-US" baseline="0" dirty="0" err="1" smtClean="0"/>
              <a:t>the</a:t>
            </a:r>
            <a:r>
              <a:rPr lang="en-US" baseline="0" dirty="0" smtClean="0"/>
              <a:t> AUG and then there is GTP hydrolysis and then the large subunit can come in and the first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loaded with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is in the p-site</a:t>
            </a:r>
          </a:p>
          <a:p>
            <a:r>
              <a:rPr lang="en-US" dirty="0" smtClean="0"/>
              <a:t>And this is initiation of translation in eukaryotes.</a:t>
            </a:r>
            <a:r>
              <a:rPr lang="en-US" baseline="0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75A241-EA20-4810-9ADE-18B6C082035D}" type="slidenum">
              <a:rPr lang="en-US"/>
              <a:pPr/>
              <a:t>11</a:t>
            </a:fld>
            <a:endParaRPr lang="en-US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</a:t>
            </a:r>
            <a:r>
              <a:rPr lang="en-US" baseline="0" dirty="0" smtClean="0"/>
              <a:t> are many </a:t>
            </a:r>
            <a:r>
              <a:rPr lang="en-US" baseline="0" dirty="0" err="1" smtClean="0"/>
              <a:t>similarieties</a:t>
            </a:r>
            <a:r>
              <a:rPr lang="en-US" baseline="0" dirty="0" smtClean="0"/>
              <a:t> but also important differences, </a:t>
            </a:r>
            <a:r>
              <a:rPr lang="en-US" baseline="0" dirty="0" err="1" smtClean="0"/>
              <a:t>heres</a:t>
            </a:r>
            <a:r>
              <a:rPr lang="en-US" baseline="0" dirty="0" smtClean="0"/>
              <a:t> the small subunit of ribosome and eIF2 </a:t>
            </a:r>
            <a:r>
              <a:rPr lang="en-US" baseline="0" dirty="0" err="1" smtClean="0"/>
              <a:t>bount</a:t>
            </a:r>
            <a:r>
              <a:rPr lang="en-US" baseline="0" dirty="0" smtClean="0"/>
              <a:t> to GTP and notice how the </a:t>
            </a:r>
            <a:r>
              <a:rPr lang="en-US" b="1" baseline="0" dirty="0" smtClean="0"/>
              <a:t>methionine is not formulated in eukaryotes. the main difference though is that the small subunit of the ribosome binds the </a:t>
            </a:r>
            <a:r>
              <a:rPr lang="en-US" b="1" baseline="0" dirty="0" err="1" smtClean="0"/>
              <a:t>mrna</a:t>
            </a:r>
            <a:r>
              <a:rPr lang="en-US" b="1" baseline="0" dirty="0" smtClean="0"/>
              <a:t> at it’s 5’ end instead at the shine </a:t>
            </a:r>
            <a:r>
              <a:rPr lang="en-US" b="1" baseline="0" dirty="0" err="1" smtClean="0"/>
              <a:t>delgarno</a:t>
            </a:r>
            <a:r>
              <a:rPr lang="en-US" b="1" baseline="0" dirty="0" smtClean="0"/>
              <a:t> sequences in prokaryotes. </a:t>
            </a:r>
            <a:r>
              <a:rPr lang="en-US" b="0" baseline="0" dirty="0" smtClean="0"/>
              <a:t>And then what happens is that small subunit scans </a:t>
            </a:r>
            <a:r>
              <a:rPr lang="en-US" b="0" baseline="0" dirty="0" err="1" smtClean="0"/>
              <a:t>mrn</a:t>
            </a:r>
            <a:r>
              <a:rPr lang="en-US" b="0" baseline="0" dirty="0" smtClean="0"/>
              <a:t> which uses up ATP hydrolysis. And what </a:t>
            </a:r>
            <a:r>
              <a:rPr lang="en-US" b="0" baseline="0" dirty="0" err="1" smtClean="0"/>
              <a:t>seperates</a:t>
            </a:r>
            <a:r>
              <a:rPr lang="en-US" b="0" baseline="0" dirty="0" smtClean="0"/>
              <a:t> the 5’ end and the AUG is </a:t>
            </a:r>
            <a:r>
              <a:rPr lang="en-US" b="1" baseline="0" dirty="0" smtClean="0"/>
              <a:t>the 5’UTR and in eukaryotes it is generally short</a:t>
            </a:r>
            <a:r>
              <a:rPr lang="en-US" b="0" baseline="0" dirty="0" smtClean="0"/>
              <a:t> and when the small subunit scans it generally picks up the first AUG it encounters ( if it were long more chances of mutations), not all AUG’s are equal some are more favorable and if it is found within a </a:t>
            </a:r>
            <a:r>
              <a:rPr lang="en-US" b="0" baseline="0" dirty="0" err="1" smtClean="0"/>
              <a:t>Kozak</a:t>
            </a:r>
            <a:r>
              <a:rPr lang="en-US" b="0" baseline="0" dirty="0" smtClean="0"/>
              <a:t> context it likes it more but it generally picks up the first one. The first amino acid in the p-site and the second </a:t>
            </a:r>
            <a:r>
              <a:rPr lang="en-US" b="0" baseline="0" dirty="0" err="1" smtClean="0"/>
              <a:t>trna</a:t>
            </a:r>
            <a:r>
              <a:rPr lang="en-US" b="0" baseline="0" dirty="0" smtClean="0"/>
              <a:t> with the second AA enters at the A-site and then a peptide bond is made between the first amino acid </a:t>
            </a:r>
            <a:r>
              <a:rPr lang="en-US" b="0" baseline="0" dirty="0" err="1" smtClean="0"/>
              <a:t>methionne</a:t>
            </a:r>
            <a:r>
              <a:rPr lang="en-US" b="0" baseline="0" dirty="0" smtClean="0"/>
              <a:t> and the second one. </a:t>
            </a:r>
            <a:endParaRPr lang="en-US" b="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7FEDD1-656C-4A60-A591-1F6FECC4F0CA}" type="slidenum">
              <a:rPr lang="en-US"/>
              <a:pPr/>
              <a:t>12</a:t>
            </a:fld>
            <a:endParaRPr lang="en-US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Now elongation.</a:t>
            </a:r>
            <a:r>
              <a:rPr lang="en-US" baseline="0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582C65-2B58-43DF-ABDB-B1D39B3C4DA3}" type="slidenum">
              <a:rPr lang="en-US"/>
              <a:pPr/>
              <a:t>13</a:t>
            </a:fld>
            <a:endParaRPr lang="en-US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protein</a:t>
            </a:r>
            <a:r>
              <a:rPr lang="en-US" baseline="0" dirty="0" smtClean="0"/>
              <a:t> already has three amino </a:t>
            </a:r>
            <a:r>
              <a:rPr lang="en-US" baseline="0" dirty="0" err="1" smtClean="0"/>
              <a:t>acis</a:t>
            </a:r>
            <a:r>
              <a:rPr lang="en-US" baseline="0" dirty="0" smtClean="0"/>
              <a:t> and the incoming 4</a:t>
            </a:r>
            <a:r>
              <a:rPr lang="en-US" baseline="30000" dirty="0" smtClean="0"/>
              <a:t>th</a:t>
            </a:r>
            <a:r>
              <a:rPr lang="en-US" baseline="0" dirty="0" smtClean="0"/>
              <a:t> one will have a reaction between the incoming amino </a:t>
            </a:r>
            <a:r>
              <a:rPr lang="en-US" baseline="0" dirty="0" err="1" smtClean="0"/>
              <a:t>gorup</a:t>
            </a:r>
            <a:r>
              <a:rPr lang="en-US" baseline="0" dirty="0" smtClean="0"/>
              <a:t> with the carboxyl group of the first one and the peptide bond is formed and the third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leaves . This continues on. </a:t>
            </a:r>
            <a:r>
              <a:rPr lang="en-US" b="1" baseline="0" dirty="0" smtClean="0"/>
              <a:t>This is catalyzed by </a:t>
            </a:r>
            <a:r>
              <a:rPr lang="en-US" b="1" baseline="0" dirty="0" err="1" smtClean="0"/>
              <a:t>rna</a:t>
            </a:r>
            <a:r>
              <a:rPr lang="en-US" b="1" baseline="0" dirty="0" smtClean="0"/>
              <a:t> in the </a:t>
            </a:r>
            <a:r>
              <a:rPr lang="en-US" b="1" baseline="0" dirty="0" err="1" smtClean="0"/>
              <a:t>rbosome</a:t>
            </a:r>
            <a:r>
              <a:rPr lang="en-US" b="1" baseline="0" dirty="0" smtClean="0"/>
              <a:t>, </a:t>
            </a:r>
            <a:r>
              <a:rPr lang="en-US" b="1" baseline="0" dirty="0" err="1" smtClean="0"/>
              <a:t>rrna</a:t>
            </a:r>
            <a:r>
              <a:rPr lang="en-US" b="1" baseline="0" dirty="0" smtClean="0"/>
              <a:t> </a:t>
            </a:r>
            <a:r>
              <a:rPr lang="en-US" baseline="0" dirty="0" smtClean="0"/>
              <a:t>.</a:t>
            </a:r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06D88B-C034-49BC-8394-80845180D008}" type="slidenum">
              <a:rPr lang="en-US"/>
              <a:pPr/>
              <a:t>14</a:t>
            </a:fld>
            <a:endParaRPr lang="en-US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This is an example of </a:t>
            </a:r>
            <a:r>
              <a:rPr lang="en-US" b="1" dirty="0" err="1" smtClean="0"/>
              <a:t>rrna</a:t>
            </a:r>
            <a:r>
              <a:rPr lang="en-US" b="1" dirty="0" smtClean="0"/>
              <a:t> with catalytic activity and </a:t>
            </a:r>
            <a:r>
              <a:rPr lang="en-US" b="1" dirty="0" err="1" smtClean="0"/>
              <a:t>w’ell</a:t>
            </a:r>
            <a:r>
              <a:rPr lang="en-US" b="1" dirty="0" smtClean="0"/>
              <a:t> call this </a:t>
            </a:r>
            <a:r>
              <a:rPr lang="en-US" b="1" dirty="0" err="1" smtClean="0"/>
              <a:t>ribosyme</a:t>
            </a:r>
            <a:r>
              <a:rPr lang="en-US" dirty="0" smtClean="0"/>
              <a:t>.</a:t>
            </a:r>
            <a:r>
              <a:rPr lang="en-US" baseline="0" dirty="0" smtClean="0"/>
              <a:t> Don’t learn precise reaction. </a:t>
            </a:r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7FEDD1-656C-4A60-A591-1F6FECC4F0CA}" type="slidenum">
              <a:rPr lang="en-US"/>
              <a:pPr/>
              <a:t>15</a:t>
            </a:fld>
            <a:endParaRPr lang="en-US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</a:t>
            </a:r>
            <a:r>
              <a:rPr lang="en-US" baseline="0" dirty="0" smtClean="0"/>
              <a:t> new amino acid enter on it’s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on the </a:t>
            </a:r>
            <a:r>
              <a:rPr lang="en-US" baseline="0" dirty="0" err="1" smtClean="0"/>
              <a:t>Asite</a:t>
            </a:r>
            <a:r>
              <a:rPr lang="en-US" baseline="0" dirty="0" smtClean="0"/>
              <a:t> and once that is done peptide bond forms, and the link between AA3 and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is broken and the chain is now linked to trna4 and when this bond has been made there are series of movements of the parts of the structure. In step 3 the large subunit moves to the right with respect to the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and small subunit and that frees up part of the A site that is in the large subunit of the ribosome. And in step 4 the small subunit of ribosome moves to the right and the large subunit and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remain in place, this creates a full empty available A site and then another amino acid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comes in and it starts over again .</a:t>
            </a:r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90DA32-963B-418B-9DEC-EAF3395687DF}" type="slidenum">
              <a:rPr lang="en-US"/>
              <a:pPr/>
              <a:t>16</a:t>
            </a:fld>
            <a:endParaRPr lang="en-US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</a:t>
            </a:r>
            <a:r>
              <a:rPr lang="en-US" baseline="0" dirty="0" smtClean="0"/>
              <a:t> are a number of factors that help make the process efficient and accurate and there are two of them EF-</a:t>
            </a:r>
            <a:r>
              <a:rPr lang="en-US" baseline="0" dirty="0" err="1" smtClean="0"/>
              <a:t>Tu</a:t>
            </a:r>
            <a:r>
              <a:rPr lang="en-US" baseline="0" dirty="0" smtClean="0"/>
              <a:t> and EF-G. the incoming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are bound to </a:t>
            </a:r>
            <a:r>
              <a:rPr lang="en-US" baseline="0" dirty="0" err="1" smtClean="0"/>
              <a:t>ef-tu</a:t>
            </a:r>
            <a:r>
              <a:rPr lang="en-US" baseline="0" dirty="0" smtClean="0"/>
              <a:t> in green which is bound to GTP and this complex goes into the A site but notice that the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is kinked so it’s not exactly in </a:t>
            </a:r>
            <a:r>
              <a:rPr lang="en-US" baseline="0" dirty="0" err="1" smtClean="0"/>
              <a:t>thhe</a:t>
            </a:r>
            <a:r>
              <a:rPr lang="en-US" baseline="0" dirty="0" smtClean="0"/>
              <a:t> A site and what happens then is a delay which is </a:t>
            </a:r>
            <a:r>
              <a:rPr lang="en-US" baseline="0" dirty="0" err="1" smtClean="0"/>
              <a:t>occompainied</a:t>
            </a:r>
            <a:r>
              <a:rPr lang="en-US" baseline="0" dirty="0" smtClean="0"/>
              <a:t> by hydrolysis of GTP which is released and then the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is correctly positioned into the A site, this whole process is proofreading that the right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is in the correct catalytic site in large subunit of the ribosome because once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is positioned correctly into the site it is </a:t>
            </a:r>
            <a:r>
              <a:rPr lang="en-US" baseline="0" dirty="0" err="1" smtClean="0"/>
              <a:t>irriversible</a:t>
            </a:r>
            <a:r>
              <a:rPr lang="en-US" baseline="0" dirty="0" smtClean="0"/>
              <a:t>- this is an accuracy site mechanism. </a:t>
            </a:r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2FCDFD-A1EC-4CC1-8533-9FF975537BE4}" type="slidenum">
              <a:rPr lang="en-US"/>
              <a:pPr/>
              <a:t>17</a:t>
            </a:fld>
            <a:endParaRPr lang="en-US"/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next one is EF-G:</a:t>
            </a:r>
            <a:r>
              <a:rPr lang="en-US" baseline="0" dirty="0" smtClean="0"/>
              <a:t> has two roles; one shown here. During the cycle when the large subunit moves to the right half of the A site is free on the right and what we want is to get another movement by the small subunit to create a full A site and that’s facilitated by EF-G. and then there is hydrolysis of GTP  into GDP and then the translocation movement occurs and the full A site is created. </a:t>
            </a:r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EEF705-7B49-4635-8EA9-FBCC5191A3CB}" type="slidenum">
              <a:rPr lang="en-US"/>
              <a:pPr/>
              <a:t>18</a:t>
            </a:fld>
            <a:endParaRPr lang="en-US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Now termination</a:t>
            </a:r>
            <a:r>
              <a:rPr lang="en-US" baseline="0" dirty="0" smtClean="0"/>
              <a:t> of transcription: we have a free A-site but we have a termination codon in it. And there is no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that recognizes this which causes the whole system to pause. When the pause happens it allows a release factor to enter the free A-site, and the entrance of this factor causes the hydrolysis of the link between the last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and the polypeptide chain and so it is release the last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ends up in the E site and when the whole complex dissociates it is expelled. A ribosome release factor will enter and then elongation factor G (second role) will bind to this complex and cause the whole complex to dissociate. </a:t>
            </a:r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A4AECE-0695-413D-BF0B-4692610F6DC0}" type="slidenum">
              <a:rPr lang="en-US"/>
              <a:pPr/>
              <a:t>19</a:t>
            </a:fld>
            <a:endParaRPr lang="en-US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One thing that’s not shown here is that in the last step when everything dissociates,</a:t>
            </a:r>
            <a:r>
              <a:rPr lang="en-US" baseline="0" dirty="0" smtClean="0"/>
              <a:t> the small subunit will bind to </a:t>
            </a:r>
            <a:r>
              <a:rPr lang="en-US" baseline="0" dirty="0" err="1" smtClean="0"/>
              <a:t>intiation</a:t>
            </a:r>
            <a:r>
              <a:rPr lang="en-US" baseline="0" dirty="0" smtClean="0"/>
              <a:t> factor 3 IF3 which will prevent it from binding the large subunit again. So then the whole process starts again for a new protein. </a:t>
            </a:r>
          </a:p>
          <a:p>
            <a:r>
              <a:rPr lang="en-US" baseline="0" dirty="0" smtClean="0"/>
              <a:t>IF3 and IF2 are the most important </a:t>
            </a:r>
            <a:r>
              <a:rPr lang="en-US" baseline="0" dirty="0" err="1" smtClean="0"/>
              <a:t>toi</a:t>
            </a:r>
            <a:r>
              <a:rPr lang="en-US" baseline="0" dirty="0" smtClean="0"/>
              <a:t> remember. </a:t>
            </a:r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9978BA-3B4E-46AB-BCB8-122071128C41}" type="slidenum">
              <a:rPr lang="en-US"/>
              <a:pPr/>
              <a:t>20</a:t>
            </a:fld>
            <a:endParaRPr lang="en-US"/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 are two</a:t>
            </a:r>
            <a:r>
              <a:rPr lang="en-US" baseline="0" dirty="0" smtClean="0"/>
              <a:t> very minor exceptions to this translation method. The first one is called translational recoding. There are some very rare amino acids such as </a:t>
            </a:r>
            <a:r>
              <a:rPr lang="en-US" baseline="0" dirty="0" err="1" smtClean="0"/>
              <a:t>selenocysteine</a:t>
            </a:r>
            <a:r>
              <a:rPr lang="en-US" baseline="0" dirty="0" smtClean="0"/>
              <a:t> which looks like </a:t>
            </a:r>
            <a:r>
              <a:rPr lang="en-US" baseline="0" dirty="0" err="1" smtClean="0"/>
              <a:t>systeine</a:t>
            </a:r>
            <a:r>
              <a:rPr lang="en-US" baseline="0" dirty="0" smtClean="0"/>
              <a:t> but it has </a:t>
            </a:r>
            <a:r>
              <a:rPr lang="en-US" baseline="0" dirty="0" err="1" smtClean="0"/>
              <a:t>slenium</a:t>
            </a:r>
            <a:r>
              <a:rPr lang="en-US" baseline="0" dirty="0" smtClean="0"/>
              <a:t> atom which can be used in some enzymes. The incorporation of </a:t>
            </a:r>
            <a:r>
              <a:rPr lang="en-US" baseline="0" dirty="0" err="1" smtClean="0"/>
              <a:t>selenocystein</a:t>
            </a:r>
            <a:r>
              <a:rPr lang="en-US" baseline="0" dirty="0" smtClean="0"/>
              <a:t> into protein requires a special </a:t>
            </a:r>
            <a:r>
              <a:rPr lang="en-US" baseline="0" dirty="0" err="1" smtClean="0"/>
              <a:t>slenocystein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with the anti codon 5’UCA3’  (remember convention) which corresponds to the 5’UGA3’  codon on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which is actually a stop codon (and this is the only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that can recognize the stop codon) this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will load serine which will be enzymatically converted to </a:t>
            </a:r>
            <a:r>
              <a:rPr lang="en-US" baseline="0" dirty="0" err="1" smtClean="0"/>
              <a:t>selenocysteine</a:t>
            </a:r>
            <a:r>
              <a:rPr lang="en-US" baseline="0" dirty="0" smtClean="0"/>
              <a:t>, this special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has special affinity for a protein which is a specific translation factor for </a:t>
            </a:r>
            <a:r>
              <a:rPr lang="en-US" baseline="0" dirty="0" err="1" smtClean="0"/>
              <a:t>selenocysteine</a:t>
            </a:r>
            <a:r>
              <a:rPr lang="en-US" baseline="0" dirty="0" smtClean="0"/>
              <a:t>, this complex will enter the A site of the ribosome but you don’t want it to enter in every stop codon, so what happens is that there is a stem loop structure which attracts the initiation factor for SC bound to the </a:t>
            </a:r>
            <a:r>
              <a:rPr lang="en-US" baseline="0" dirty="0" err="1" smtClean="0"/>
              <a:t>trna</a:t>
            </a:r>
            <a:r>
              <a:rPr lang="en-US" baseline="0" dirty="0" smtClean="0"/>
              <a:t> which ensures the SC is entered into the polypeptide. Without the stem loop structure there is no SC entered and the codon will be </a:t>
            </a:r>
            <a:r>
              <a:rPr lang="en-US" baseline="0" dirty="0" err="1" smtClean="0"/>
              <a:t>enterpreted</a:t>
            </a:r>
            <a:r>
              <a:rPr lang="en-US" baseline="0" dirty="0" smtClean="0"/>
              <a:t> as a normal stop codon. </a:t>
            </a:r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FF63BF-DCE5-4A6D-BCA1-81C447618E6A}" type="slidenum">
              <a:rPr lang="en-US"/>
              <a:pPr/>
              <a:t>21</a:t>
            </a:fld>
            <a:endParaRPr lang="en-US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The second</a:t>
            </a:r>
            <a:r>
              <a:rPr lang="en-US" b="1" baseline="0" dirty="0" smtClean="0"/>
              <a:t> exception </a:t>
            </a:r>
            <a:r>
              <a:rPr lang="en-US" baseline="0" dirty="0" smtClean="0"/>
              <a:t>is translational </a:t>
            </a:r>
            <a:r>
              <a:rPr lang="en-US" baseline="0" dirty="0" err="1" smtClean="0"/>
              <a:t>frameshift</a:t>
            </a:r>
            <a:r>
              <a:rPr lang="en-US" baseline="0" dirty="0" smtClean="0"/>
              <a:t> which will apply to viral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mainly. GAG protein in viruses is abundant and the other one is pol but the virus doesn’t need much of this unlike gag. Virus will use the same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to make a lot of gag (90%) and a little of pol (10% because of the presence of </a:t>
            </a:r>
            <a:r>
              <a:rPr lang="en-US" baseline="0" dirty="0" err="1" smtClean="0"/>
              <a:t>pseudokow</a:t>
            </a:r>
            <a:r>
              <a:rPr lang="en-US" baseline="0" dirty="0" smtClean="0"/>
              <a:t> the </a:t>
            </a:r>
            <a:r>
              <a:rPr lang="en-US" baseline="0" dirty="0" err="1" smtClean="0"/>
              <a:t>phe</a:t>
            </a:r>
            <a:r>
              <a:rPr lang="en-US" baseline="0" dirty="0" smtClean="0"/>
              <a:t> than </a:t>
            </a:r>
            <a:r>
              <a:rPr lang="en-US" baseline="0" dirty="0" err="1" smtClean="0"/>
              <a:t>leu</a:t>
            </a:r>
            <a:r>
              <a:rPr lang="en-US" baseline="0" dirty="0" smtClean="0"/>
              <a:t> is put in and the n the ribosome will slip one nucleotide and it will insert </a:t>
            </a:r>
            <a:r>
              <a:rPr lang="en-US" baseline="0" dirty="0" err="1" smtClean="0"/>
              <a:t>Arg</a:t>
            </a:r>
            <a:r>
              <a:rPr lang="en-US" baseline="0" dirty="0" smtClean="0"/>
              <a:t> and a frame shift will occur and the rest of the protein will be different from the Gag protein and so a gag- polymerase protein results ) .</a:t>
            </a:r>
          </a:p>
          <a:p>
            <a:r>
              <a:rPr lang="en-US" baseline="0" dirty="0" smtClean="0"/>
              <a:t>The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has a </a:t>
            </a:r>
            <a:r>
              <a:rPr lang="en-US" baseline="0" dirty="0" err="1" smtClean="0"/>
              <a:t>pseudoknot</a:t>
            </a:r>
            <a:r>
              <a:rPr lang="en-US" baseline="0" dirty="0" smtClean="0"/>
              <a:t> secondary structure that allows it to </a:t>
            </a:r>
            <a:r>
              <a:rPr lang="en-US" baseline="0" dirty="0" err="1" smtClean="0"/>
              <a:t>frameshift</a:t>
            </a:r>
            <a:r>
              <a:rPr lang="en-US" baseline="0" dirty="0" smtClean="0"/>
              <a:t> 10% of the time randomly.  </a:t>
            </a:r>
          </a:p>
          <a:p>
            <a:r>
              <a:rPr lang="en-US" baseline="0" dirty="0" smtClean="0"/>
              <a:t>Gag is a structural protein that is needed a lot and pol is polymerase that is only needed a little bit. </a:t>
            </a:r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990B96-C980-4FFF-942A-164A6B5E34EE}" type="slidenum">
              <a:rPr lang="en-US"/>
              <a:pPr/>
              <a:t>22</a:t>
            </a:fld>
            <a:endParaRPr lang="en-US"/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 are differences between prokaryotic</a:t>
            </a:r>
            <a:r>
              <a:rPr lang="en-US" baseline="0" dirty="0" smtClean="0"/>
              <a:t> and </a:t>
            </a:r>
            <a:r>
              <a:rPr lang="en-US" baseline="0" dirty="0" err="1" smtClean="0"/>
              <a:t>euckaryotic</a:t>
            </a:r>
            <a:r>
              <a:rPr lang="en-US" baseline="0" dirty="0" smtClean="0"/>
              <a:t> ribosomes, and there </a:t>
            </a:r>
            <a:r>
              <a:rPr lang="en-US" baseline="0" dirty="0" err="1" smtClean="0"/>
              <a:t>antiboiotics</a:t>
            </a:r>
            <a:r>
              <a:rPr lang="en-US" baseline="0" dirty="0" smtClean="0"/>
              <a:t> that will interfere with translation in one </a:t>
            </a:r>
            <a:r>
              <a:rPr lang="en-US" baseline="0" dirty="0" err="1" smtClean="0"/>
              <a:t>catogary</a:t>
            </a:r>
            <a:r>
              <a:rPr lang="en-US" baseline="0" dirty="0" smtClean="0"/>
              <a:t> of organisms without the other one. There are three examples here. </a:t>
            </a:r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4D7610-67A2-4C53-8205-3E9C04C77D42}" type="slidenum">
              <a:rPr lang="en-US"/>
              <a:pPr/>
              <a:t>23</a:t>
            </a:fld>
            <a:endParaRPr lang="en-US"/>
          </a:p>
        </p:txBody>
      </p:sp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And the last example</a:t>
            </a:r>
            <a:r>
              <a:rPr lang="en-US" baseline="0" dirty="0" smtClean="0"/>
              <a:t> is here but </a:t>
            </a:r>
            <a:r>
              <a:rPr lang="en-US" baseline="0" dirty="0" err="1" smtClean="0"/>
              <a:t>puromycin</a:t>
            </a:r>
            <a:r>
              <a:rPr lang="en-US" baseline="0" dirty="0" smtClean="0"/>
              <a:t> has the same affect on both eukaryotes and prokaryotes so it cannot be used to fight off bacterial infection. </a:t>
            </a:r>
            <a:r>
              <a:rPr lang="en-US" baseline="0" dirty="0" err="1" smtClean="0"/>
              <a:t>Puromycin</a:t>
            </a:r>
            <a:r>
              <a:rPr lang="en-US" baseline="0" dirty="0" smtClean="0"/>
              <a:t> will cause premature release of polypeptide chain so it will end translation. </a:t>
            </a:r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B44559-C9CF-44FC-A4A4-815FE01C884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751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9EDAC2-043D-42F2-9F5B-342064A1203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69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24977-660B-4298-A73F-130EEF473F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493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ED0A4-AEF1-44EA-BE7E-4BC083A4F66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371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11CF11-2816-4E5E-8610-E35777166A0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908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652DDB-9902-4A24-A868-6BDBD13A789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684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37A27-CA43-438E-A969-3FE2C5E412E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939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362AA5-FCD3-4116-87FB-089294E37F7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414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50D800-39DB-403A-A1FA-6C924051E68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425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E9BA9B-5C2E-4E91-B2DF-07BB222702E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996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754DB8-0FE0-47D2-A670-B48364B7007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257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2E82DD5-5458-40CE-9BF0-B50E61506EA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Macintosh%20HD:Applications:Microsoft%20Office%202004:Office:PPT_IB_SupportFiles:Images:40632_Ch08_Fig12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>
                <a:solidFill>
                  <a:srgbClr val="002060"/>
                </a:solidFill>
              </a:rPr>
              <a:t>Protein Synthesis and the Genetic Code </a:t>
            </a:r>
            <a:r>
              <a:rPr lang="en-US" dirty="0">
                <a:solidFill>
                  <a:srgbClr val="002060"/>
                </a:solidFill>
              </a:rPr>
              <a:t> II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52400" y="54102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2060"/>
                </a:solidFill>
              </a:rPr>
              <a:t>25 </a:t>
            </a:r>
            <a:r>
              <a:rPr lang="en-US" sz="2400" dirty="0">
                <a:solidFill>
                  <a:srgbClr val="002060"/>
                </a:solidFill>
              </a:rPr>
              <a:t>October </a:t>
            </a:r>
            <a:r>
              <a:rPr lang="en-US" sz="2400" dirty="0" smtClean="0">
                <a:solidFill>
                  <a:srgbClr val="002060"/>
                </a:solidFill>
              </a:rPr>
              <a:t>2013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figure 6-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63725"/>
            <a:ext cx="807720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The three steps of translation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Initiation</a:t>
            </a:r>
          </a:p>
          <a:p>
            <a:r>
              <a:rPr lang="en-US" dirty="0">
                <a:solidFill>
                  <a:srgbClr val="002060"/>
                </a:solidFill>
                <a:cs typeface="Arial" charset="0"/>
              </a:rPr>
              <a:t>Elongation</a:t>
            </a:r>
          </a:p>
          <a:p>
            <a:r>
              <a:rPr lang="en-US" dirty="0">
                <a:solidFill>
                  <a:srgbClr val="002060"/>
                </a:solidFill>
                <a:cs typeface="Arial" charset="0"/>
              </a:rPr>
              <a:t>Termination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Reminder: Ribosome structure</a:t>
            </a:r>
          </a:p>
        </p:txBody>
      </p:sp>
      <p:pic>
        <p:nvPicPr>
          <p:cNvPr id="7" name="Picture 6" descr="figure 6-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0"/>
            <a:ext cx="6629400" cy="465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figure 6-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49388"/>
            <a:ext cx="6610350" cy="451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3200"/>
            <a:ext cx="3048000" cy="1143000"/>
          </a:xfrm>
        </p:spPr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Initiation - Prokaryotes</a:t>
            </a:r>
          </a:p>
        </p:txBody>
      </p:sp>
      <p:pic>
        <p:nvPicPr>
          <p:cNvPr id="109571" name="Picture 3" descr="08_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81000"/>
            <a:ext cx="3800475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>
                <a:solidFill>
                  <a:srgbClr val="002060"/>
                </a:solidFill>
              </a:rPr>
              <a:t>Polycistronic</a:t>
            </a:r>
            <a:r>
              <a:rPr lang="en-CA" dirty="0">
                <a:solidFill>
                  <a:srgbClr val="002060"/>
                </a:solidFill>
              </a:rPr>
              <a:t> mRNA in bacteria</a:t>
            </a:r>
            <a:r>
              <a:rPr lang="en-US" dirty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45060" name="Picture 4" descr="06_0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133600"/>
            <a:ext cx="7467600" cy="217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685800" y="4724400"/>
            <a:ext cx="7543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</a:rPr>
              <a:t>Shine-</a:t>
            </a:r>
            <a:r>
              <a:rPr lang="en-US" sz="2400" dirty="0" err="1">
                <a:solidFill>
                  <a:srgbClr val="002060"/>
                </a:solidFill>
              </a:rPr>
              <a:t>Dalgarno</a:t>
            </a:r>
            <a:r>
              <a:rPr lang="en-US" sz="2400" dirty="0">
                <a:solidFill>
                  <a:srgbClr val="002060"/>
                </a:solidFill>
              </a:rPr>
              <a:t> sequence: AGGAGGU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8" name="Picture 4" descr="Macintosh HD:Applications:Microsoft Office 2004:Office:PPT_IB_SupportFiles:Images:40632_Ch08_Fig12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665163"/>
            <a:ext cx="6237287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3200"/>
            <a:ext cx="3048000" cy="1143000"/>
          </a:xfrm>
        </p:spPr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Initiation - Prokaryotes</a:t>
            </a:r>
          </a:p>
        </p:txBody>
      </p:sp>
      <p:pic>
        <p:nvPicPr>
          <p:cNvPr id="47110" name="Picture 6" descr="08_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81000"/>
            <a:ext cx="3800475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Initiation and addition of 2</a:t>
            </a:r>
            <a:r>
              <a:rPr lang="en-US" baseline="30000" dirty="0">
                <a:solidFill>
                  <a:srgbClr val="002060"/>
                </a:solidFill>
              </a:rPr>
              <a:t>nd</a:t>
            </a:r>
            <a:r>
              <a:rPr lang="en-US" dirty="0">
                <a:solidFill>
                  <a:srgbClr val="002060"/>
                </a:solidFill>
              </a:rPr>
              <a:t> AA</a:t>
            </a:r>
            <a:endParaRPr lang="en-US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6" name="Picture 4" descr="06_071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638" y="1371600"/>
            <a:ext cx="4043362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Initiation - eukaryotes</a:t>
            </a:r>
          </a:p>
        </p:txBody>
      </p:sp>
      <p:pic>
        <p:nvPicPr>
          <p:cNvPr id="6" name="Picture 6" descr="figure 6-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914400"/>
            <a:ext cx="47561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3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Elongation Cycle</a:t>
            </a:r>
            <a:endParaRPr lang="en-US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6" name="Picture 4" descr="figure 6-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00200"/>
            <a:ext cx="6248400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Peptide Bond Formation</a:t>
            </a:r>
          </a:p>
        </p:txBody>
      </p:sp>
      <p:pic>
        <p:nvPicPr>
          <p:cNvPr id="7" name="Picture 5" descr="figure 6-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76400"/>
            <a:ext cx="8153400" cy="348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8" name="Picture 6" descr="06_0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752600"/>
            <a:ext cx="5614988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9" name="Picture 7" descr="06_070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778000"/>
            <a:ext cx="5619750" cy="29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8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Catalytic site on the </a:t>
            </a:r>
            <a:r>
              <a:rPr lang="en-US" dirty="0" err="1">
                <a:solidFill>
                  <a:srgbClr val="002060"/>
                </a:solidFill>
              </a:rPr>
              <a:t>rRNA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3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Elongation Cycle</a:t>
            </a:r>
            <a:endParaRPr lang="en-US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6" name="Picture 4" descr="figure 6-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00200"/>
            <a:ext cx="6248400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95034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7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R</a:t>
            </a:r>
            <a:r>
              <a:rPr lang="en-US" dirty="0">
                <a:solidFill>
                  <a:srgbClr val="002060"/>
                </a:solidFill>
                <a:cs typeface="Arial" charset="0"/>
              </a:rPr>
              <a:t>ole of EF-Tu</a:t>
            </a:r>
          </a:p>
        </p:txBody>
      </p:sp>
      <p:pic>
        <p:nvPicPr>
          <p:cNvPr id="6" name="Picture 6" descr="figure 6-67 part 4 of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362200"/>
            <a:ext cx="2971800" cy="254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figure 6-67 part 2 of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347913"/>
            <a:ext cx="2743200" cy="257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igure 6-67 part 3 of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013" y="2362200"/>
            <a:ext cx="2338387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1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R</a:t>
            </a:r>
            <a:r>
              <a:rPr lang="en-US" dirty="0">
                <a:solidFill>
                  <a:srgbClr val="002060"/>
                </a:solidFill>
                <a:cs typeface="Arial" charset="0"/>
              </a:rPr>
              <a:t>o</a:t>
            </a:r>
            <a:r>
              <a:rPr lang="en-US" dirty="0">
                <a:solidFill>
                  <a:srgbClr val="002060"/>
                </a:solidFill>
              </a:rPr>
              <a:t>le of EF-G</a:t>
            </a:r>
          </a:p>
        </p:txBody>
      </p:sp>
      <p:pic>
        <p:nvPicPr>
          <p:cNvPr id="6" name="Picture 6" descr="figure 6-67 part 7 of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775" y="1600200"/>
            <a:ext cx="3070225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figure 6-67 part 6 of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00200"/>
            <a:ext cx="3363913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Termination</a:t>
            </a:r>
          </a:p>
        </p:txBody>
      </p:sp>
      <p:pic>
        <p:nvPicPr>
          <p:cNvPr id="7" name="Picture 5" descr="08_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6400800" cy="497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7086600" y="2133600"/>
            <a:ext cx="20574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accent2"/>
                </a:solidFill>
              </a:rPr>
              <a:t>RRF: ribosome release factor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Termination </a:t>
            </a:r>
            <a:br>
              <a:rPr lang="en-US" sz="4000" dirty="0">
                <a:solidFill>
                  <a:srgbClr val="002060"/>
                </a:solidFill>
              </a:rPr>
            </a:br>
            <a:r>
              <a:rPr lang="en-US" sz="3200" dirty="0">
                <a:solidFill>
                  <a:srgbClr val="002060"/>
                </a:solidFill>
              </a:rPr>
              <a:t>in more </a:t>
            </a:r>
            <a:r>
              <a:rPr lang="en-US" sz="3200" dirty="0" smtClean="0">
                <a:solidFill>
                  <a:srgbClr val="002060"/>
                </a:solidFill>
              </a:rPr>
              <a:t>detail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78853" name="Picture 5" descr="08_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6400800" cy="497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7086600" y="2133600"/>
            <a:ext cx="20574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rgbClr val="FFCC00"/>
                </a:solidFill>
              </a:rPr>
              <a:t>RRF: ribosome release factor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Translational recoding</a:t>
            </a:r>
          </a:p>
        </p:txBody>
      </p:sp>
      <p:pic>
        <p:nvPicPr>
          <p:cNvPr id="7" name="Picture 7" descr="figure 6-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133600"/>
            <a:ext cx="80772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Translational </a:t>
            </a:r>
            <a:r>
              <a:rPr lang="en-US" sz="4000" dirty="0" err="1">
                <a:solidFill>
                  <a:srgbClr val="002060"/>
                </a:solidFill>
              </a:rPr>
              <a:t>frameshift</a:t>
            </a:r>
            <a:endParaRPr lang="en-US" sz="4000" dirty="0">
              <a:solidFill>
                <a:srgbClr val="002060"/>
              </a:solidFill>
            </a:endParaRPr>
          </a:p>
        </p:txBody>
      </p:sp>
      <p:pic>
        <p:nvPicPr>
          <p:cNvPr id="6" name="Picture 6" descr="figure 6-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28800"/>
            <a:ext cx="8077200" cy="362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Antibiotics and Translation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b="1" dirty="0" err="1">
                <a:solidFill>
                  <a:srgbClr val="002060"/>
                </a:solidFill>
              </a:rPr>
              <a:t>Tetracyclin</a:t>
            </a:r>
            <a:r>
              <a:rPr lang="fr-FR" b="1" dirty="0">
                <a:solidFill>
                  <a:srgbClr val="002060"/>
                </a:solidFill>
              </a:rPr>
              <a:t> : </a:t>
            </a:r>
            <a:r>
              <a:rPr lang="fr-FR" dirty="0">
                <a:solidFill>
                  <a:srgbClr val="002060"/>
                </a:solidFill>
              </a:rPr>
              <a:t>blocks </a:t>
            </a:r>
            <a:r>
              <a:rPr lang="fr-FR" dirty="0" err="1">
                <a:solidFill>
                  <a:srgbClr val="002060"/>
                </a:solidFill>
              </a:rPr>
              <a:t>binding</a:t>
            </a:r>
            <a:r>
              <a:rPr lang="fr-FR" dirty="0">
                <a:solidFill>
                  <a:srgbClr val="002060"/>
                </a:solidFill>
              </a:rPr>
              <a:t> of </a:t>
            </a:r>
            <a:r>
              <a:rPr lang="fr-FR" dirty="0" err="1">
                <a:solidFill>
                  <a:srgbClr val="002060"/>
                </a:solidFill>
              </a:rPr>
              <a:t>aminoacyl-tRNA</a:t>
            </a:r>
            <a:r>
              <a:rPr lang="fr-FR" dirty="0">
                <a:solidFill>
                  <a:srgbClr val="002060"/>
                </a:solidFill>
              </a:rPr>
              <a:t> to the ribosome.</a:t>
            </a:r>
            <a:endParaRPr lang="fr-FR" b="1" dirty="0">
              <a:solidFill>
                <a:srgbClr val="002060"/>
              </a:solidFill>
            </a:endParaRPr>
          </a:p>
          <a:p>
            <a:r>
              <a:rPr lang="fr-FR" b="1" dirty="0" err="1">
                <a:solidFill>
                  <a:srgbClr val="002060"/>
                </a:solidFill>
              </a:rPr>
              <a:t>Chloramphenicol</a:t>
            </a:r>
            <a:r>
              <a:rPr lang="fr-FR" dirty="0">
                <a:solidFill>
                  <a:srgbClr val="002060"/>
                </a:solidFill>
              </a:rPr>
              <a:t> : </a:t>
            </a:r>
            <a:r>
              <a:rPr lang="fr-FR" dirty="0" err="1">
                <a:solidFill>
                  <a:srgbClr val="002060"/>
                </a:solidFill>
              </a:rPr>
              <a:t>Inhibits</a:t>
            </a:r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dirty="0" err="1">
                <a:solidFill>
                  <a:srgbClr val="002060"/>
                </a:solidFill>
              </a:rPr>
              <a:t>peptidyl-transferase</a:t>
            </a:r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dirty="0" err="1">
                <a:solidFill>
                  <a:srgbClr val="002060"/>
                </a:solidFill>
              </a:rPr>
              <a:t>activity</a:t>
            </a:r>
            <a:r>
              <a:rPr lang="fr-FR" dirty="0">
                <a:solidFill>
                  <a:srgbClr val="002060"/>
                </a:solidFill>
              </a:rPr>
              <a:t> of the ribosome</a:t>
            </a:r>
          </a:p>
          <a:p>
            <a:r>
              <a:rPr lang="fr-FR" dirty="0">
                <a:solidFill>
                  <a:srgbClr val="002060"/>
                </a:solidFill>
              </a:rPr>
              <a:t> </a:t>
            </a:r>
            <a:r>
              <a:rPr lang="fr-FR" b="1" dirty="0" err="1">
                <a:solidFill>
                  <a:srgbClr val="002060"/>
                </a:solidFill>
              </a:rPr>
              <a:t>Erythromycin</a:t>
            </a:r>
            <a:r>
              <a:rPr lang="fr-FR" b="1" dirty="0">
                <a:solidFill>
                  <a:srgbClr val="002060"/>
                </a:solidFill>
              </a:rPr>
              <a:t> : </a:t>
            </a:r>
            <a:r>
              <a:rPr lang="fr-FR" dirty="0">
                <a:solidFill>
                  <a:srgbClr val="002060"/>
                </a:solidFill>
              </a:rPr>
              <a:t>Blocks ribosome translocation </a:t>
            </a:r>
            <a:r>
              <a:rPr lang="fr-FR" dirty="0" err="1">
                <a:solidFill>
                  <a:srgbClr val="002060"/>
                </a:solidFill>
              </a:rPr>
              <a:t>movements</a:t>
            </a:r>
            <a:r>
              <a:rPr lang="fr-FR" dirty="0">
                <a:solidFill>
                  <a:srgbClr val="002060"/>
                </a:solidFill>
              </a:rPr>
              <a:t>. 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 noChangeArrowheads="1"/>
          </p:cNvSpPr>
          <p:nvPr>
            <p:ph type="title"/>
          </p:nvPr>
        </p:nvSpPr>
        <p:spPr>
          <a:xfrm>
            <a:off x="3810000" y="2590800"/>
            <a:ext cx="5334000" cy="1143000"/>
          </a:xfrm>
        </p:spPr>
        <p:txBody>
          <a:bodyPr/>
          <a:lstStyle/>
          <a:p>
            <a:r>
              <a:rPr lang="en-US" sz="4000" dirty="0" err="1">
                <a:solidFill>
                  <a:srgbClr val="002060"/>
                </a:solidFill>
              </a:rPr>
              <a:t>Puromycin</a:t>
            </a:r>
            <a:r>
              <a:rPr lang="en-US" sz="4000" dirty="0">
                <a:solidFill>
                  <a:srgbClr val="002060"/>
                </a:solidFill>
              </a:rPr>
              <a:t> resembles an</a:t>
            </a:r>
            <a:r>
              <a:rPr lang="en-US" sz="4000" dirty="0">
                <a:solidFill>
                  <a:srgbClr val="002060"/>
                </a:solidFill>
                <a:cs typeface="Arial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cs typeface="Arial" charset="0"/>
              </a:rPr>
              <a:t>aminoacyl-tRNA</a:t>
            </a:r>
            <a:endParaRPr lang="en-US" sz="4000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73732" name="Picture 4" descr="08_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3614738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5013</TotalTime>
  <Words>1839</Words>
  <Application>Microsoft Office PowerPoint</Application>
  <PresentationFormat>On-screen Show (4:3)</PresentationFormat>
  <Paragraphs>80</Paragraphs>
  <Slides>23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Default Design</vt:lpstr>
      <vt:lpstr>Protein Synthesis and the Genetic Code  II</vt:lpstr>
      <vt:lpstr>PowerPoint Presentation</vt:lpstr>
      <vt:lpstr>The three steps of translation</vt:lpstr>
      <vt:lpstr>Reminder: Ribosome structure</vt:lpstr>
      <vt:lpstr>PowerPoint Presentation</vt:lpstr>
      <vt:lpstr>Initiation - Prokaryotes</vt:lpstr>
      <vt:lpstr>Polycistronic mRNA in bacteria </vt:lpstr>
      <vt:lpstr>PowerPoint Presentation</vt:lpstr>
      <vt:lpstr>Initiation - Prokaryotes</vt:lpstr>
      <vt:lpstr>Initiation and addition of 2nd AA</vt:lpstr>
      <vt:lpstr>Initiation - eukaryotes</vt:lpstr>
      <vt:lpstr>Elongation Cycle</vt:lpstr>
      <vt:lpstr>Peptide Bond Formation</vt:lpstr>
      <vt:lpstr>Catalytic site on the rRNA</vt:lpstr>
      <vt:lpstr>Elongation Cycle</vt:lpstr>
      <vt:lpstr>Role of EF-Tu</vt:lpstr>
      <vt:lpstr>Role of EF-G</vt:lpstr>
      <vt:lpstr>Termination</vt:lpstr>
      <vt:lpstr>Termination  in more detail</vt:lpstr>
      <vt:lpstr>Translational recoding</vt:lpstr>
      <vt:lpstr>Translational frameshift</vt:lpstr>
      <vt:lpstr>Antibiotics and Translation</vt:lpstr>
      <vt:lpstr>Puromycin resembles an aminoacyl-tRNA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Synthèse des Protéines et le Code Génétique</dc:title>
  <dc:creator>M. Ekker</dc:creator>
  <cp:lastModifiedBy>Owner</cp:lastModifiedBy>
  <cp:revision>36</cp:revision>
  <dcterms:created xsi:type="dcterms:W3CDTF">2004-10-02T20:28:55Z</dcterms:created>
  <dcterms:modified xsi:type="dcterms:W3CDTF">2013-11-03T00:14:24Z</dcterms:modified>
</cp:coreProperties>
</file>