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2" r:id="rId1"/>
  </p:sldMasterIdLst>
  <p:notesMasterIdLst>
    <p:notesMasterId r:id="rId18"/>
  </p:notesMasterIdLst>
  <p:sldIdLst>
    <p:sldId id="257" r:id="rId2"/>
    <p:sldId id="258" r:id="rId3"/>
    <p:sldId id="260" r:id="rId4"/>
    <p:sldId id="261" r:id="rId5"/>
    <p:sldId id="262" r:id="rId6"/>
    <p:sldId id="274" r:id="rId7"/>
    <p:sldId id="263" r:id="rId8"/>
    <p:sldId id="275" r:id="rId9"/>
    <p:sldId id="264" r:id="rId10"/>
    <p:sldId id="265" r:id="rId11"/>
    <p:sldId id="266" r:id="rId12"/>
    <p:sldId id="267" r:id="rId13"/>
    <p:sldId id="268" r:id="rId14"/>
    <p:sldId id="273" r:id="rId15"/>
    <p:sldId id="269"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956" y="-48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F7A13E-BCD7-4AE8-8E19-E0166C1331F5}" type="datetimeFigureOut">
              <a:rPr lang="en-US" smtClean="0"/>
              <a:pPr/>
              <a:t>11/4/2012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C5B079-DA5D-46F6-A8D2-282B65BF926F}"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DFF2C7B-7560-4344-ADBB-F1ADAD2ECC7C}"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p:txBody>
      </p:sp>
      <p:sp>
        <p:nvSpPr>
          <p:cNvPr id="4" name="Slide Number Placeholder 3"/>
          <p:cNvSpPr>
            <a:spLocks noGrp="1"/>
          </p:cNvSpPr>
          <p:nvPr>
            <p:ph type="sldNum" sz="quarter" idx="10"/>
          </p:nvPr>
        </p:nvSpPr>
        <p:spPr/>
        <p:txBody>
          <a:bodyPr/>
          <a:lstStyle/>
          <a:p>
            <a:fld id="{5DFF2C7B-7560-4344-ADBB-F1ADAD2ECC7C}"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DFF2C7B-7560-4344-ADBB-F1ADAD2ECC7C}" type="slidenum">
              <a:rPr lang="en-US" smtClean="0"/>
              <a:pPr/>
              <a:t>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6159E9C-F73C-403A-923E-23865D3882C6}" type="datetimeFigureOut">
              <a:rPr lang="en-US" smtClean="0"/>
              <a:pPr/>
              <a:t>11/4/2012</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02CC5A5-AAB3-4B32-BF17-335B3E0232A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11/4/2012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11/4/2012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6159E9C-F73C-403A-923E-23865D3882C6}" type="datetimeFigureOut">
              <a:rPr lang="en-US" smtClean="0"/>
              <a:pPr/>
              <a:t>11/4/2012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6159E9C-F73C-403A-923E-23865D3882C6}" type="datetimeFigureOut">
              <a:rPr lang="en-US" smtClean="0"/>
              <a:pPr/>
              <a:t>11/4/2012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B6159E9C-F73C-403A-923E-23865D3882C6}" type="datetimeFigureOut">
              <a:rPr lang="en-US" smtClean="0"/>
              <a:pPr/>
              <a:t>11/4/2012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E02CC5A5-AAB3-4B32-BF17-335B3E0232A3}"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6159E9C-F73C-403A-923E-23865D3882C6}" type="datetimeFigureOut">
              <a:rPr lang="en-US" smtClean="0"/>
              <a:pPr/>
              <a:t>11/4/2012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B6159E9C-F73C-403A-923E-23865D3882C6}" type="datetimeFigureOut">
              <a:rPr lang="en-US" smtClean="0"/>
              <a:pPr/>
              <a:t>11/4/2012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6159E9C-F73C-403A-923E-23865D3882C6}" type="datetimeFigureOut">
              <a:rPr lang="en-US" smtClean="0"/>
              <a:pPr/>
              <a:t>11/4/2012</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02CC5A5-AAB3-4B32-BF17-335B3E0232A3}"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11/4/2012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59E9C-F73C-403A-923E-23865D3882C6}" type="datetimeFigureOut">
              <a:rPr lang="en-US" smtClean="0"/>
              <a:pPr/>
              <a:t>11/4/2012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E02CC5A5-AAB3-4B32-BF17-335B3E0232A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6159E9C-F73C-403A-923E-23865D3882C6}" type="datetimeFigureOut">
              <a:rPr lang="en-US" smtClean="0"/>
              <a:pPr/>
              <a:t>11/4/2012</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02CC5A5-AAB3-4B32-BF17-335B3E0232A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mtClean="0"/>
              <a:t>Isaiah </a:t>
            </a:r>
            <a:r>
              <a:rPr lang="en-US" dirty="0" smtClean="0"/>
              <a:t>Berlin </a:t>
            </a:r>
            <a:br>
              <a:rPr lang="en-US" dirty="0" smtClean="0"/>
            </a:br>
            <a:r>
              <a:rPr lang="en-US" dirty="0" smtClean="0"/>
              <a:t>(1909-1997)</a:t>
            </a:r>
            <a:endParaRPr lang="en-US" dirty="0"/>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B2B22E-491B-4F49-99B9-CEF4410F8DF4}" type="slidenum">
              <a:rPr lang="en-US" smtClean="0"/>
              <a:pPr/>
              <a:t>1</a:t>
            </a:fld>
            <a:endParaRPr lang="en-US"/>
          </a:p>
        </p:txBody>
      </p:sp>
      <p:sp>
        <p:nvSpPr>
          <p:cNvPr id="5" name="Subtitle 4"/>
          <p:cNvSpPr>
            <a:spLocks noGrp="1"/>
          </p:cNvSpPr>
          <p:nvPr>
            <p:ph type="subTitle" idx="1"/>
          </p:nvPr>
        </p:nvSpPr>
        <p:spPr>
          <a:xfrm>
            <a:off x="1371600" y="3331698"/>
            <a:ext cx="6400800" cy="935502"/>
          </a:xfrm>
        </p:spPr>
        <p:txBody>
          <a:bodyPr/>
          <a:lstStyle/>
          <a:p>
            <a:r>
              <a:rPr lang="en-US" dirty="0" smtClean="0"/>
              <a:t>‘Two concepts of liberty’</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371600"/>
            <a:ext cx="8229600" cy="1143000"/>
          </a:xfrm>
        </p:spPr>
        <p:txBody>
          <a:bodyPr/>
          <a:lstStyle/>
          <a:p>
            <a:pPr algn="ctr"/>
            <a:r>
              <a:rPr lang="en-US" dirty="0" smtClean="0"/>
              <a:t>Central motivation: Pluralism</a:t>
            </a:r>
            <a:endParaRPr lang="en-US" dirty="0"/>
          </a:p>
        </p:txBody>
      </p:sp>
      <p:sp>
        <p:nvSpPr>
          <p:cNvPr id="3" name="Content Placeholder 2"/>
          <p:cNvSpPr>
            <a:spLocks noGrp="1"/>
          </p:cNvSpPr>
          <p:nvPr>
            <p:ph idx="1"/>
          </p:nvPr>
        </p:nvSpPr>
        <p:spPr>
          <a:xfrm>
            <a:off x="381000" y="2697162"/>
            <a:ext cx="8229600" cy="3322638"/>
          </a:xfrm>
        </p:spPr>
        <p:txBody>
          <a:bodyPr>
            <a:normAutofit/>
          </a:bodyPr>
          <a:lstStyle/>
          <a:p>
            <a:r>
              <a:rPr lang="en-US" dirty="0" smtClean="0"/>
              <a:t>“The world that we encounter in ordinary experience is one in which we are faced with choices between ends equally ultimate, and claims equally absolute, the realization of some of which must inevitably involve the sacrifice of others.” (p. 168)</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0"/>
            <a:ext cx="8229600" cy="1143000"/>
          </a:xfrm>
        </p:spPr>
        <p:txBody>
          <a:bodyPr/>
          <a:lstStyle/>
          <a:p>
            <a:r>
              <a:rPr lang="en-US" dirty="0" smtClean="0"/>
              <a:t>Two concepts of liberty</a:t>
            </a:r>
            <a:endParaRPr lang="en-US" dirty="0"/>
          </a:p>
        </p:txBody>
      </p:sp>
      <p:sp>
        <p:nvSpPr>
          <p:cNvPr id="3" name="Content Placeholder 2"/>
          <p:cNvSpPr>
            <a:spLocks noGrp="1"/>
          </p:cNvSpPr>
          <p:nvPr>
            <p:ph idx="1"/>
          </p:nvPr>
        </p:nvSpPr>
        <p:spPr>
          <a:xfrm>
            <a:off x="533400" y="2849562"/>
            <a:ext cx="8229600" cy="1371600"/>
          </a:xfrm>
        </p:spPr>
        <p:txBody>
          <a:bodyPr/>
          <a:lstStyle/>
          <a:p>
            <a:r>
              <a:rPr lang="en-US" dirty="0" smtClean="0"/>
              <a:t>Constant: Modern versus Ancient</a:t>
            </a:r>
          </a:p>
          <a:p>
            <a:r>
              <a:rPr lang="en-US" dirty="0" smtClean="0"/>
              <a:t>Berlin: Two forms of </a:t>
            </a:r>
            <a:r>
              <a:rPr lang="en-US" i="1" dirty="0" smtClean="0"/>
              <a:t>modern</a:t>
            </a:r>
            <a:r>
              <a:rPr lang="en-US" dirty="0" smtClean="0"/>
              <a:t> liberty</a:t>
            </a:r>
          </a:p>
          <a:p>
            <a:pPr>
              <a:buNone/>
            </a:pPr>
            <a:endParaRPr lang="en-US" dirty="0" smtClean="0"/>
          </a:p>
          <a:p>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pPr algn="ctr"/>
            <a:r>
              <a:rPr lang="en-US" dirty="0" smtClean="0"/>
              <a:t>Negative liberty</a:t>
            </a:r>
            <a:endParaRPr lang="en-US" dirty="0"/>
          </a:p>
        </p:txBody>
      </p:sp>
      <p:sp>
        <p:nvSpPr>
          <p:cNvPr id="3" name="Content Placeholder 2"/>
          <p:cNvSpPr>
            <a:spLocks noGrp="1"/>
          </p:cNvSpPr>
          <p:nvPr>
            <p:ph idx="1"/>
          </p:nvPr>
        </p:nvSpPr>
        <p:spPr>
          <a:xfrm>
            <a:off x="457200" y="1782762"/>
            <a:ext cx="8229600" cy="4313238"/>
          </a:xfrm>
        </p:spPr>
        <p:txBody>
          <a:bodyPr/>
          <a:lstStyle/>
          <a:p>
            <a:r>
              <a:rPr lang="en-US" dirty="0" smtClean="0"/>
              <a:t>“I am normally said to be free to the degree to which no man or body of men interferes with my activity….If I am prevented by others from doing what I could otherwise do, I am to that degree </a:t>
            </a:r>
            <a:r>
              <a:rPr lang="en-US" dirty="0" err="1" smtClean="0"/>
              <a:t>unfree</a:t>
            </a:r>
            <a:r>
              <a:rPr lang="en-US" dirty="0" smtClean="0"/>
              <a:t>; and if this area is contracted by other men beyond a certain minimum, I can be described as being coerced, or, it may be, enslaved.” (p. 122)</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1143000"/>
          </a:xfrm>
        </p:spPr>
        <p:txBody>
          <a:bodyPr>
            <a:normAutofit/>
          </a:bodyPr>
          <a:lstStyle/>
          <a:p>
            <a:pPr algn="ctr"/>
            <a:r>
              <a:rPr lang="en-US" dirty="0" smtClean="0"/>
              <a:t>Is more liberty always better?</a:t>
            </a:r>
            <a:endParaRPr lang="en-US" dirty="0"/>
          </a:p>
        </p:txBody>
      </p:sp>
      <p:sp>
        <p:nvSpPr>
          <p:cNvPr id="3" name="Content Placeholder 2"/>
          <p:cNvSpPr>
            <a:spLocks noGrp="1"/>
          </p:cNvSpPr>
          <p:nvPr>
            <p:ph idx="1"/>
          </p:nvPr>
        </p:nvSpPr>
        <p:spPr>
          <a:xfrm>
            <a:off x="457200" y="2239962"/>
            <a:ext cx="8229600" cy="3322638"/>
          </a:xfrm>
        </p:spPr>
        <p:txBody>
          <a:bodyPr>
            <a:normAutofit/>
          </a:bodyPr>
          <a:lstStyle/>
          <a:p>
            <a:pPr>
              <a:buNone/>
            </a:pPr>
            <a:endParaRPr lang="en-US" dirty="0" smtClean="0"/>
          </a:p>
          <a:p>
            <a:pPr>
              <a:buNone/>
            </a:pPr>
            <a:endParaRPr lang="en-US" dirty="0" smtClean="0"/>
          </a:p>
          <a:p>
            <a:pPr>
              <a:buNone/>
            </a:pPr>
            <a:r>
              <a:rPr lang="en-US" dirty="0" smtClean="0"/>
              <a:t>Negative liberty cannot be unlimited.</a:t>
            </a:r>
          </a:p>
          <a:p>
            <a:pPr>
              <a:buNone/>
            </a:pPr>
            <a:endParaRPr lang="en-US" dirty="0" smtClean="0"/>
          </a:p>
          <a:p>
            <a:pPr>
              <a:buNone/>
            </a:pPr>
            <a:endParaRPr lang="en-US" dirty="0" smtClean="0"/>
          </a:p>
          <a:p>
            <a:pPr>
              <a:buNone/>
            </a:pPr>
            <a:endParaRPr lang="en-US" dirty="0" smtClean="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CA" dirty="0" smtClean="0"/>
          </a:p>
          <a:p>
            <a:r>
              <a:rPr lang="en-CA" dirty="0" smtClean="0"/>
              <a:t>“To avoid glaring inequality or widespread misery I am ready to sacrifice some, or all, of my freedom.” (p. 125)</a:t>
            </a:r>
            <a:endParaRPr lang="en-CA" dirty="0"/>
          </a:p>
        </p:txBody>
      </p:sp>
      <p:sp>
        <p:nvSpPr>
          <p:cNvPr id="3" name="Title 2"/>
          <p:cNvSpPr>
            <a:spLocks noGrp="1"/>
          </p:cNvSpPr>
          <p:nvPr>
            <p:ph type="title"/>
          </p:nvPr>
        </p:nvSpPr>
        <p:spPr/>
        <p:txBody>
          <a:bodyPr/>
          <a:lstStyle/>
          <a:p>
            <a:pPr algn="ctr"/>
            <a:r>
              <a:rPr lang="en-CA" dirty="0" smtClean="0"/>
              <a:t>Tradeoffs to be made</a:t>
            </a:r>
            <a:endParaRPr lang="en-CA"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066800"/>
            <a:ext cx="8229600" cy="1143000"/>
          </a:xfrm>
        </p:spPr>
        <p:txBody>
          <a:bodyPr>
            <a:normAutofit/>
          </a:bodyPr>
          <a:lstStyle/>
          <a:p>
            <a:pPr algn="ctr"/>
            <a:r>
              <a:rPr lang="en-US" dirty="0" smtClean="0"/>
              <a:t>Purpose</a:t>
            </a:r>
            <a:endParaRPr lang="en-US" dirty="0"/>
          </a:p>
        </p:txBody>
      </p:sp>
      <p:sp>
        <p:nvSpPr>
          <p:cNvPr id="3" name="Content Placeholder 2"/>
          <p:cNvSpPr>
            <a:spLocks noGrp="1"/>
          </p:cNvSpPr>
          <p:nvPr>
            <p:ph idx="1"/>
          </p:nvPr>
        </p:nvSpPr>
        <p:spPr>
          <a:xfrm>
            <a:off x="533400" y="2392362"/>
            <a:ext cx="8229600" cy="2941638"/>
          </a:xfrm>
        </p:spPr>
        <p:txBody>
          <a:bodyPr/>
          <a:lstStyle/>
          <a:p>
            <a:r>
              <a:rPr lang="en-US" dirty="0" smtClean="0"/>
              <a:t>What is the purpose of protecting negative liberty?</a:t>
            </a:r>
          </a:p>
          <a:p>
            <a:endParaRPr lang="en-US" dirty="0" smtClean="0"/>
          </a:p>
          <a:p>
            <a:r>
              <a:rPr lang="en-US" dirty="0" smtClean="0"/>
              <a:t>(hint: it has something to do with coercion)</a:t>
            </a:r>
          </a:p>
          <a:p>
            <a:endParaRPr lang="en-US" dirty="0" smtClean="0"/>
          </a:p>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B2B22E-491B-4F49-99B9-CEF4410F8DF4}" type="slidenum">
              <a:rPr lang="en-US" smtClean="0"/>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CA" dirty="0" smtClean="0"/>
          </a:p>
          <a:p>
            <a:endParaRPr lang="en-CA" dirty="0" smtClean="0"/>
          </a:p>
          <a:p>
            <a:r>
              <a:rPr lang="en-CA" dirty="0" smtClean="0"/>
              <a:t>“Liberty in this sense is not incompatible with some kinds of autocracy.” (p. 129)</a:t>
            </a:r>
          </a:p>
          <a:p>
            <a:endParaRPr lang="en-CA" dirty="0" smtClean="0"/>
          </a:p>
          <a:p>
            <a:pPr>
              <a:buNone/>
            </a:pPr>
            <a:r>
              <a:rPr lang="en-CA" dirty="0" smtClean="0"/>
              <a:t>“The connexion between democracy and individual liberty is a good deal more tenuous.” (p. 130-1)</a:t>
            </a:r>
          </a:p>
        </p:txBody>
      </p:sp>
      <p:sp>
        <p:nvSpPr>
          <p:cNvPr id="3" name="Title 2"/>
          <p:cNvSpPr>
            <a:spLocks noGrp="1"/>
          </p:cNvSpPr>
          <p:nvPr>
            <p:ph type="title"/>
          </p:nvPr>
        </p:nvSpPr>
        <p:spPr/>
        <p:txBody>
          <a:bodyPr/>
          <a:lstStyle/>
          <a:p>
            <a:r>
              <a:rPr lang="en-CA" dirty="0" smtClean="0"/>
              <a:t>Negative liberty and democracy</a:t>
            </a:r>
            <a:endParaRPr lang="en-C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A distinction emerges:</a:t>
            </a:r>
            <a:endParaRPr lang="en-US" dirty="0"/>
          </a:p>
        </p:txBody>
      </p:sp>
      <p:sp>
        <p:nvSpPr>
          <p:cNvPr id="3" name="Content Placeholder 2"/>
          <p:cNvSpPr>
            <a:spLocks noGrp="1"/>
          </p:cNvSpPr>
          <p:nvPr>
            <p:ph idx="1"/>
          </p:nvPr>
        </p:nvSpPr>
        <p:spPr>
          <a:xfrm>
            <a:off x="457200" y="1600200"/>
            <a:ext cx="8229600" cy="3048000"/>
          </a:xfrm>
        </p:spPr>
        <p:txBody>
          <a:bodyPr/>
          <a:lstStyle/>
          <a:p>
            <a:r>
              <a:rPr lang="en-US" dirty="0" smtClean="0"/>
              <a:t>“The desire to be governed by myself, or at any rate to participate in the process by which my life is to be controlled, may be as deep a wish as that of a free area for action, and perhaps historically older.  But it is not a desire for the same thing….” (p. 131)</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p:spPr>
        <p:txBody>
          <a:bodyPr/>
          <a:lstStyle/>
          <a:p>
            <a:pPr algn="ctr"/>
            <a:r>
              <a:rPr lang="en-US" dirty="0" smtClean="0"/>
              <a:t>Positive liberty defined</a:t>
            </a:r>
            <a:endParaRPr lang="en-US" dirty="0"/>
          </a:p>
        </p:txBody>
      </p:sp>
      <p:sp>
        <p:nvSpPr>
          <p:cNvPr id="3" name="Content Placeholder 2"/>
          <p:cNvSpPr>
            <a:spLocks noGrp="1"/>
          </p:cNvSpPr>
          <p:nvPr>
            <p:ph idx="1"/>
          </p:nvPr>
        </p:nvSpPr>
        <p:spPr>
          <a:xfrm>
            <a:off x="457200" y="2087562"/>
            <a:ext cx="8229600" cy="3733800"/>
          </a:xfrm>
        </p:spPr>
        <p:txBody>
          <a:bodyPr/>
          <a:lstStyle/>
          <a:p>
            <a:r>
              <a:rPr lang="en-US" dirty="0" smtClean="0"/>
              <a:t>“I wish to be the instrument of my own, not of other men’s, acts of will.  I wish to be a subject, not an object…a doer- deciding, not being decided for…” (p. 131)</a:t>
            </a:r>
          </a:p>
          <a:p>
            <a:endParaRPr lang="en-US" dirty="0" smtClean="0"/>
          </a:p>
          <a:p>
            <a:pPr>
              <a:buNone/>
            </a:pP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1143000"/>
          </a:xfrm>
        </p:spPr>
        <p:txBody>
          <a:bodyPr>
            <a:normAutofit/>
          </a:bodyPr>
          <a:lstStyle/>
          <a:p>
            <a:pPr algn="ctr"/>
            <a:r>
              <a:rPr lang="en-US" dirty="0" smtClean="0"/>
              <a:t>Positive liberty and the ‘self’</a:t>
            </a:r>
            <a:endParaRPr lang="en-US" dirty="0"/>
          </a:p>
        </p:txBody>
      </p:sp>
      <p:sp>
        <p:nvSpPr>
          <p:cNvPr id="3" name="Content Placeholder 2"/>
          <p:cNvSpPr>
            <a:spLocks noGrp="1"/>
          </p:cNvSpPr>
          <p:nvPr>
            <p:ph idx="1"/>
          </p:nvPr>
        </p:nvSpPr>
        <p:spPr>
          <a:xfrm>
            <a:off x="457200" y="2895600"/>
            <a:ext cx="8229600" cy="2332038"/>
          </a:xfrm>
        </p:spPr>
        <p:txBody>
          <a:bodyPr/>
          <a:lstStyle/>
          <a:p>
            <a:pPr marL="651510" indent="-514350">
              <a:buNone/>
            </a:pPr>
            <a:r>
              <a:rPr lang="en-US" dirty="0" smtClean="0"/>
              <a:t>The ‘self’ is divided: reasonable versus emotional.</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229600" cy="1143000"/>
          </a:xfrm>
        </p:spPr>
        <p:txBody>
          <a:bodyPr/>
          <a:lstStyle/>
          <a:p>
            <a:pPr algn="ctr"/>
            <a:r>
              <a:rPr lang="en-US" dirty="0" smtClean="0"/>
              <a:t>From individual to social?</a:t>
            </a:r>
            <a:endParaRPr lang="en-US" dirty="0"/>
          </a:p>
        </p:txBody>
      </p:sp>
      <p:sp>
        <p:nvSpPr>
          <p:cNvPr id="3" name="Content Placeholder 2"/>
          <p:cNvSpPr>
            <a:spLocks noGrp="1"/>
          </p:cNvSpPr>
          <p:nvPr>
            <p:ph idx="1"/>
          </p:nvPr>
        </p:nvSpPr>
        <p:spPr>
          <a:xfrm>
            <a:off x="381000" y="2468562"/>
            <a:ext cx="8229600" cy="2484438"/>
          </a:xfrm>
        </p:spPr>
        <p:txBody>
          <a:bodyPr/>
          <a:lstStyle/>
          <a:p>
            <a:r>
              <a:rPr lang="en-US" dirty="0" smtClean="0"/>
              <a:t>Scholars came to ask whether “a rational life not only for the individual, but also for society, was possible, and if so, how it was to be achieved.” (p. 145)</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0"/>
            <a:ext cx="8229600" cy="1143000"/>
          </a:xfrm>
        </p:spPr>
        <p:txBody>
          <a:bodyPr/>
          <a:lstStyle/>
          <a:p>
            <a:pPr algn="ctr"/>
            <a:r>
              <a:rPr lang="en-US" dirty="0" smtClean="0"/>
              <a:t>The “true plan”</a:t>
            </a:r>
            <a:endParaRPr lang="en-US" dirty="0"/>
          </a:p>
        </p:txBody>
      </p:sp>
      <p:sp>
        <p:nvSpPr>
          <p:cNvPr id="3" name="Content Placeholder 2"/>
          <p:cNvSpPr>
            <a:spLocks noGrp="1"/>
          </p:cNvSpPr>
          <p:nvPr>
            <p:ph idx="1"/>
          </p:nvPr>
        </p:nvSpPr>
        <p:spPr>
          <a:xfrm>
            <a:off x="533400" y="1981200"/>
            <a:ext cx="8229600" cy="3810000"/>
          </a:xfrm>
        </p:spPr>
        <p:txBody>
          <a:bodyPr>
            <a:normAutofit/>
          </a:bodyPr>
          <a:lstStyle/>
          <a:p>
            <a:endParaRPr lang="en-US" dirty="0" smtClean="0"/>
          </a:p>
          <a:p>
            <a:r>
              <a:rPr lang="en-US" dirty="0" smtClean="0"/>
              <a:t>“A correctly planned life.” (p. 147)</a:t>
            </a:r>
          </a:p>
          <a:p>
            <a:endParaRPr lang="en-US" dirty="0" smtClean="0"/>
          </a:p>
          <a:p>
            <a:r>
              <a:rPr lang="en-US" dirty="0" smtClean="0"/>
              <a:t>The state observes: “You want to be a human being. It is the aim of the state to satisfy your wish.” (p. 150)</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r>
              <a:rPr lang="en-US" dirty="0" smtClean="0"/>
              <a:t>Positive liberty is a dangerous principle for public action.</a:t>
            </a:r>
          </a:p>
          <a:p>
            <a:endParaRPr lang="en-US" dirty="0" smtClean="0"/>
          </a:p>
          <a:p>
            <a:r>
              <a:rPr lang="en-US" dirty="0" smtClean="0"/>
              <a:t>Translated to the political sphere, it </a:t>
            </a:r>
            <a:r>
              <a:rPr lang="en-US" i="1" dirty="0" smtClean="0"/>
              <a:t>necessarily</a:t>
            </a:r>
            <a:r>
              <a:rPr lang="en-US" dirty="0" smtClean="0"/>
              <a:t> demands coercion.</a:t>
            </a:r>
            <a:endParaRPr lang="en-US" dirty="0"/>
          </a:p>
        </p:txBody>
      </p:sp>
      <p:sp>
        <p:nvSpPr>
          <p:cNvPr id="3" name="Title 2"/>
          <p:cNvSpPr>
            <a:spLocks noGrp="1"/>
          </p:cNvSpPr>
          <p:nvPr>
            <p:ph type="title"/>
          </p:nvPr>
        </p:nvSpPr>
        <p:spPr/>
        <p:txBody>
          <a:bodyPr/>
          <a:lstStyle/>
          <a:p>
            <a:pPr algn="ctr"/>
            <a:r>
              <a:rPr lang="en-US" dirty="0" smtClean="0"/>
              <a:t>In other words…</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A detour…</a:t>
            </a:r>
            <a:endParaRPr lang="en-US" dirty="0"/>
          </a:p>
        </p:txBody>
      </p:sp>
      <p:sp>
        <p:nvSpPr>
          <p:cNvPr id="3" name="Content Placeholder 2"/>
          <p:cNvSpPr>
            <a:spLocks noGrp="1"/>
          </p:cNvSpPr>
          <p:nvPr>
            <p:ph idx="1"/>
          </p:nvPr>
        </p:nvSpPr>
        <p:spPr>
          <a:xfrm>
            <a:off x="457200" y="1600200"/>
            <a:ext cx="8229600" cy="4191000"/>
          </a:xfrm>
        </p:spPr>
        <p:txBody>
          <a:bodyPr/>
          <a:lstStyle/>
          <a:p>
            <a:r>
              <a:rPr lang="en-US" dirty="0" smtClean="0"/>
              <a:t>Social recognition is </a:t>
            </a:r>
            <a:r>
              <a:rPr lang="en-US" i="1" dirty="0" smtClean="0"/>
              <a:t>not </a:t>
            </a:r>
            <a:r>
              <a:rPr lang="en-US" dirty="0" smtClean="0"/>
              <a:t>freedom (but it is valuable to individuals).</a:t>
            </a:r>
          </a:p>
          <a:p>
            <a:endParaRPr lang="en-US" dirty="0" smtClean="0"/>
          </a:p>
          <a:p>
            <a:r>
              <a:rPr lang="en-US" dirty="0" smtClean="0"/>
              <a:t>Desire for recognition can fuel support for autocratic nationalist movements.</a:t>
            </a:r>
          </a:p>
          <a:p>
            <a:endParaRPr lang="en-US" dirty="0" smtClean="0"/>
          </a:p>
          <a:p>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p:spPr>
        <p:txBody>
          <a:bodyPr/>
          <a:lstStyle/>
          <a:p>
            <a:pPr algn="ctr"/>
            <a:r>
              <a:rPr lang="en-US" dirty="0" smtClean="0"/>
              <a:t>Our only answer is:</a:t>
            </a:r>
            <a:endParaRPr lang="en-US" dirty="0"/>
          </a:p>
        </p:txBody>
      </p:sp>
      <p:sp>
        <p:nvSpPr>
          <p:cNvPr id="3" name="Content Placeholder 2"/>
          <p:cNvSpPr>
            <a:spLocks noGrp="1"/>
          </p:cNvSpPr>
          <p:nvPr>
            <p:ph idx="1"/>
          </p:nvPr>
        </p:nvSpPr>
        <p:spPr>
          <a:xfrm>
            <a:off x="533400" y="2163762"/>
            <a:ext cx="8229600" cy="3551238"/>
          </a:xfrm>
        </p:spPr>
        <p:txBody>
          <a:bodyPr/>
          <a:lstStyle/>
          <a:p>
            <a:r>
              <a:rPr lang="en-US" dirty="0" smtClean="0"/>
              <a:t>1. Absolute rights against power and</a:t>
            </a:r>
          </a:p>
          <a:p>
            <a:r>
              <a:rPr lang="en-US" dirty="0" smtClean="0"/>
              <a:t>2. Inviolable frontiers.</a:t>
            </a:r>
          </a:p>
          <a:p>
            <a:endParaRPr lang="en-US" dirty="0" smtClean="0"/>
          </a:p>
          <a:p>
            <a:pPr lvl="1"/>
            <a:r>
              <a:rPr lang="en-US" sz="2800" dirty="0" smtClean="0"/>
              <a:t>See p. 166 for violations: “the freedom of a society…is measured by the strength of these barriers.”</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16</a:t>
            </a:fld>
            <a:endParaRPr 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226</TotalTime>
  <Words>591</Words>
  <Application>Microsoft Office PowerPoint</Application>
  <PresentationFormat>On-screen Show (4:3)</PresentationFormat>
  <Paragraphs>70</Paragraphs>
  <Slides>16</Slides>
  <Notes>3</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Concourse</vt:lpstr>
      <vt:lpstr>Isaiah Berlin  (1909-1997)</vt:lpstr>
      <vt:lpstr>Central motivation: Pluralism</vt:lpstr>
      <vt:lpstr>Two concepts of liberty</vt:lpstr>
      <vt:lpstr>Negative liberty</vt:lpstr>
      <vt:lpstr>Is more liberty always better?</vt:lpstr>
      <vt:lpstr>Tradeoffs to be made</vt:lpstr>
      <vt:lpstr>Purpose</vt:lpstr>
      <vt:lpstr>Negative liberty and democracy</vt:lpstr>
      <vt:lpstr>A distinction emerges:</vt:lpstr>
      <vt:lpstr>Positive liberty defined</vt:lpstr>
      <vt:lpstr>Positive liberty and the ‘self’</vt:lpstr>
      <vt:lpstr>From individual to social?</vt:lpstr>
      <vt:lpstr>The “true plan”</vt:lpstr>
      <vt:lpstr>In other words…</vt:lpstr>
      <vt:lpstr>A detour…</vt:lpstr>
      <vt:lpstr>Our only answer is: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Adam Smith:</dc:title>
  <dc:creator>Patti T Lenard</dc:creator>
  <cp:lastModifiedBy>HP</cp:lastModifiedBy>
  <cp:revision>104</cp:revision>
  <dcterms:created xsi:type="dcterms:W3CDTF">2010-09-11T17:46:26Z</dcterms:created>
  <dcterms:modified xsi:type="dcterms:W3CDTF">2012-11-04T17:48:44Z</dcterms:modified>
</cp:coreProperties>
</file>