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360" r:id="rId2"/>
    <p:sldId id="405" r:id="rId3"/>
    <p:sldId id="406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  <p:sldId id="376" r:id="rId13"/>
    <p:sldId id="377" r:id="rId14"/>
    <p:sldId id="379" r:id="rId15"/>
    <p:sldId id="380" r:id="rId16"/>
    <p:sldId id="382" r:id="rId17"/>
    <p:sldId id="383" r:id="rId18"/>
    <p:sldId id="386" r:id="rId19"/>
    <p:sldId id="389" r:id="rId20"/>
    <p:sldId id="390" r:id="rId21"/>
    <p:sldId id="392" r:id="rId22"/>
    <p:sldId id="397" r:id="rId23"/>
    <p:sldId id="399" r:id="rId24"/>
    <p:sldId id="400" r:id="rId25"/>
    <p:sldId id="401" r:id="rId26"/>
    <p:sldId id="402" r:id="rId27"/>
    <p:sldId id="403" r:id="rId28"/>
    <p:sldId id="404" r:id="rId29"/>
  </p:sldIdLst>
  <p:sldSz cx="9144000" cy="6858000" type="screen4x3"/>
  <p:notesSz cx="6858000" cy="9144000"/>
  <p:custDataLst>
    <p:tags r:id="rId3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souser" initials="e" lastIdx="13" clrIdx="0"/>
  <p:cmAuthor id="1" name="Herbert MacKenzie" initials="HM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4600"/>
    <a:srgbClr val="006197"/>
    <a:srgbClr val="FAD023"/>
    <a:srgbClr val="FCDA58"/>
    <a:srgbClr val="F8BE00"/>
    <a:srgbClr val="EA6500"/>
    <a:srgbClr val="FFFEF1"/>
    <a:srgbClr val="80C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19" autoAdjust="0"/>
    <p:restoredTop sz="98378" autoAdjust="0"/>
  </p:normalViewPr>
  <p:slideViewPr>
    <p:cSldViewPr>
      <p:cViewPr varScale="1">
        <p:scale>
          <a:sx n="82" d="100"/>
          <a:sy n="82" d="100"/>
        </p:scale>
        <p:origin x="34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NULL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B6FC0-C55C-48F2-B7DD-334386FA34A9}" type="datetimeFigureOut">
              <a:rPr lang="en-US" smtClean="0"/>
              <a:pPr/>
              <a:t>11/7/2013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EA33A-364B-4590-9EEA-5862C355EE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6710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6A0BF9-16B2-49A5-99FD-7C81B0D7A76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7157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A0BF9-16B2-49A5-99FD-7C81B0D7A76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804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8720" y="4355976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864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927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413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680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787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188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9269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536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090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20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8917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527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663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458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5013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059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755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9BBD33">
              <a:alpha val="86667"/>
            </a:srgb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228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pic>
        <p:nvPicPr>
          <p:cNvPr id="7" name="Picture 6" descr="pic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247650"/>
            <a:ext cx="3810000" cy="1560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0" y="0"/>
            <a:ext cx="152400" cy="6858000"/>
          </a:xfrm>
          <a:prstGeom prst="rect">
            <a:avLst/>
          </a:prstGeom>
          <a:solidFill>
            <a:srgbClr val="9B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0"/>
            <a:ext cx="152400" cy="6858000"/>
          </a:xfrm>
          <a:prstGeom prst="rect">
            <a:avLst/>
          </a:prstGeom>
          <a:solidFill>
            <a:srgbClr val="FFF3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8382000" y="6172200"/>
            <a:ext cx="457200" cy="457200"/>
            <a:chOff x="1600200" y="609600"/>
            <a:chExt cx="914400" cy="914400"/>
          </a:xfrm>
        </p:grpSpPr>
        <p:sp>
          <p:nvSpPr>
            <p:cNvPr id="11" name="Oval 10"/>
            <p:cNvSpPr/>
            <p:nvPr/>
          </p:nvSpPr>
          <p:spPr>
            <a:xfrm>
              <a:off x="1600200" y="609600"/>
              <a:ext cx="914400" cy="914400"/>
            </a:xfrm>
            <a:prstGeom prst="ellipse">
              <a:avLst/>
            </a:prstGeom>
            <a:solidFill>
              <a:srgbClr val="9BBD33"/>
            </a:solidFill>
            <a:ln>
              <a:solidFill>
                <a:srgbClr val="9B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 dirty="0">
                <a:solidFill>
                  <a:srgbClr val="FFFFFF"/>
                </a:solidFill>
                <a:ea typeface="Arial" charset="0"/>
                <a:cs typeface="Arial" charset="0"/>
              </a:endParaRPr>
            </a:p>
          </p:txBody>
        </p:sp>
        <p:pic>
          <p:nvPicPr>
            <p:cNvPr id="12" name="Picture 17" descr="pic4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52600" y="762000"/>
              <a:ext cx="536600" cy="638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62600" y="2130425"/>
            <a:ext cx="2895600" cy="3584575"/>
          </a:xfrm>
          <a:ln>
            <a:noFill/>
          </a:ln>
        </p:spPr>
        <p:txBody>
          <a:bodyPr/>
          <a:lstStyle>
            <a:lvl1pPr>
              <a:defRPr b="1">
                <a:solidFill>
                  <a:schemeClr val="tx1"/>
                </a:solidFill>
                <a:latin typeface="Baskerville Old Face" pitchFamily="18" charset="0"/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9BBD33">
              <a:alpha val="86667"/>
            </a:srgb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CA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228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0"/>
            <a:ext cx="8382000" cy="861774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r"/>
            <a:r>
              <a:rPr lang="en-US" sz="1000" dirty="0">
                <a:solidFill>
                  <a:srgbClr val="9BBD33"/>
                </a:solidFill>
              </a:rPr>
              <a:t/>
            </a:r>
            <a:br>
              <a:rPr lang="en-US" sz="1000" dirty="0">
                <a:solidFill>
                  <a:srgbClr val="9BBD33"/>
                </a:solidFill>
              </a:rPr>
            </a:br>
            <a:endParaRPr lang="en-US" sz="1000" dirty="0">
              <a:solidFill>
                <a:srgbClr val="9BBD33"/>
              </a:solidFill>
            </a:endParaRPr>
          </a:p>
          <a:p>
            <a:pPr algn="r"/>
            <a:endParaRPr lang="en-US" sz="1000" dirty="0">
              <a:solidFill>
                <a:srgbClr val="9BBD33"/>
              </a:solidFill>
            </a:endParaRPr>
          </a:p>
          <a:p>
            <a:pPr algn="r"/>
            <a:r>
              <a:rPr lang="en-US" sz="1000" dirty="0">
                <a:solidFill>
                  <a:srgbClr val="9BBD33"/>
                </a:solidFill>
              </a:rPr>
              <a:t/>
            </a:r>
            <a:br>
              <a:rPr lang="en-US" sz="1000" dirty="0">
                <a:solidFill>
                  <a:srgbClr val="9BBD33"/>
                </a:solidFill>
              </a:rPr>
            </a:br>
            <a:endParaRPr lang="en-US" sz="1000" dirty="0">
              <a:solidFill>
                <a:srgbClr val="9BBD3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200"/>
              </a:spcBef>
              <a:defRPr>
                <a:latin typeface="Baskerville Old Face" pitchFamily="18" charset="0"/>
              </a:defRPr>
            </a:lvl1pPr>
            <a:lvl2pPr>
              <a:spcBef>
                <a:spcPts val="1200"/>
              </a:spcBef>
              <a:defRPr>
                <a:latin typeface="Baskerville Old Face" pitchFamily="18" charset="0"/>
              </a:defRPr>
            </a:lvl2pPr>
            <a:lvl3pPr>
              <a:spcBef>
                <a:spcPts val="1200"/>
              </a:spcBef>
              <a:defRPr>
                <a:latin typeface="Baskerville Old Face" pitchFamily="18" charset="0"/>
              </a:defRPr>
            </a:lvl3pPr>
            <a:lvl4pPr>
              <a:spcBef>
                <a:spcPts val="1200"/>
              </a:spcBef>
              <a:defRPr>
                <a:latin typeface="Baskerville Old Face" pitchFamily="18" charset="0"/>
              </a:defRPr>
            </a:lvl4pPr>
            <a:lvl5pPr>
              <a:spcBef>
                <a:spcPts val="1200"/>
              </a:spcBef>
              <a:defRPr>
                <a:latin typeface="Baskerville Old Face" pitchFamily="18" charset="0"/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Baskerville Old Face" pitchFamily="18" charset="0"/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627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066800"/>
            <a:ext cx="3848100" cy="46085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57700" y="1066800"/>
            <a:ext cx="3848100" cy="46085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107363" y="6569075"/>
            <a:ext cx="1036637" cy="2889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59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9BBD33">
              <a:alpha val="86667"/>
            </a:srgb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CA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228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Baskerville Old Face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800" kern="1200">
          <a:solidFill>
            <a:schemeClr val="tx1"/>
          </a:solidFill>
          <a:latin typeface="Baskerville Old Face" pitchFamily="18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6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4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0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0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4293096"/>
            <a:ext cx="6400800" cy="1447800"/>
          </a:xfrm>
          <a:noFill/>
          <a:ln>
            <a:noFill/>
          </a:ln>
        </p:spPr>
        <p:txBody>
          <a:bodyPr/>
          <a:lstStyle/>
          <a:p>
            <a:r>
              <a:rPr lang="en-US" sz="2600" b="1" dirty="0" smtClean="0"/>
              <a:t>What is Marketing </a:t>
            </a:r>
          </a:p>
          <a:p>
            <a:r>
              <a:rPr lang="en-US" sz="2600" b="1" dirty="0" smtClean="0"/>
              <a:t>Lecture Week 1</a:t>
            </a:r>
          </a:p>
          <a:p>
            <a:r>
              <a:rPr lang="en-US" sz="2600" b="1" dirty="0" smtClean="0"/>
              <a:t>Marketing: The Art and Science</a:t>
            </a:r>
          </a:p>
          <a:p>
            <a:r>
              <a:rPr lang="en-US" sz="2600" b="1" dirty="0" smtClean="0"/>
              <a:t>of Satisfying Customers</a:t>
            </a:r>
            <a:endParaRPr lang="en-US" sz="2600" b="1" dirty="0"/>
          </a:p>
        </p:txBody>
      </p:sp>
      <p:sp>
        <p:nvSpPr>
          <p:cNvPr id="6" name="Footer Placeholder 5"/>
          <p:cNvSpPr txBox="1">
            <a:spLocks/>
          </p:cNvSpPr>
          <p:nvPr/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908720"/>
            <a:ext cx="4079726" cy="318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1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96815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22003.0U   Introduction </a:t>
            </a:r>
            <a:r>
              <a:rPr lang="en-US" dirty="0"/>
              <a:t>to  Marketing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4325" y="1295400"/>
            <a:ext cx="8458200" cy="5029200"/>
          </a:xfrm>
        </p:spPr>
        <p:txBody>
          <a:bodyPr/>
          <a:lstStyle/>
          <a:p>
            <a:pPr algn="ctr"/>
            <a:r>
              <a:rPr lang="en-US" sz="4000" dirty="0" smtClean="0"/>
              <a:t> Classroom</a:t>
            </a:r>
          </a:p>
          <a:p>
            <a:pPr algn="ctr">
              <a:buFont typeface="Wingdings" pitchFamily="2" charset="2"/>
              <a:buNone/>
            </a:pPr>
            <a:r>
              <a:rPr lang="en-US" sz="4000" dirty="0" smtClean="0"/>
              <a:t> </a:t>
            </a:r>
          </a:p>
          <a:p>
            <a:r>
              <a:rPr lang="en-CA" dirty="0" smtClean="0"/>
              <a:t>No Food – beverages OK</a:t>
            </a:r>
          </a:p>
          <a:p>
            <a:endParaRPr lang="en-CA" dirty="0" smtClean="0"/>
          </a:p>
          <a:p>
            <a:r>
              <a:rPr lang="en-CA" dirty="0" smtClean="0"/>
              <a:t>Laptops/Tablets/Cell phones  </a:t>
            </a:r>
          </a:p>
          <a:p>
            <a:endParaRPr lang="en-CA" dirty="0" smtClean="0"/>
          </a:p>
          <a:p>
            <a:r>
              <a:rPr lang="en-CA" dirty="0" smtClean="0"/>
              <a:t>Class start time 8:30AM</a:t>
            </a:r>
          </a:p>
          <a:p>
            <a:r>
              <a:rPr lang="en-CA" dirty="0" smtClean="0"/>
              <a:t>Class end time: 11:30AM </a:t>
            </a:r>
          </a:p>
          <a:p>
            <a:pPr lvl="1">
              <a:buFont typeface="Wingdings" pitchFamily="2" charset="2"/>
              <a:buNone/>
            </a:pPr>
            <a:endParaRPr lang="en-US" dirty="0" smtClean="0"/>
          </a:p>
        </p:txBody>
      </p:sp>
      <p:pic>
        <p:nvPicPr>
          <p:cNvPr id="9220" name="Picture 3" descr="MP9003163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925" y="3798267"/>
            <a:ext cx="1277938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931" y="5157192"/>
            <a:ext cx="855663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C:\Documents and Settings\user\Local Settings\Temporary Internet Files\Content.IE5\6HIBK8PS\MC9003894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2563813"/>
            <a:ext cx="1017587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863" y="3707786"/>
            <a:ext cx="787995" cy="10029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191" y="3472867"/>
            <a:ext cx="658917" cy="124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1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458200" cy="5029200"/>
          </a:xfrm>
        </p:spPr>
        <p:txBody>
          <a:bodyPr/>
          <a:lstStyle/>
          <a:p>
            <a:pPr algn="ctr"/>
            <a:r>
              <a:rPr lang="en-US" smtClean="0"/>
              <a:t>Course Orientation</a:t>
            </a:r>
          </a:p>
          <a:p>
            <a:r>
              <a:rPr lang="en-US" smtClean="0"/>
              <a:t>Introduction: </a:t>
            </a:r>
          </a:p>
          <a:p>
            <a:pPr lvl="1"/>
            <a:r>
              <a:rPr lang="en-US" smtClean="0"/>
              <a:t>Richard Patterson</a:t>
            </a:r>
          </a:p>
          <a:p>
            <a:pPr lvl="1"/>
            <a:r>
              <a:rPr lang="en-US" smtClean="0"/>
              <a:t>richpat@yorku.ca</a:t>
            </a:r>
          </a:p>
          <a:p>
            <a:pPr lvl="1"/>
            <a:r>
              <a:rPr lang="en-US" smtClean="0"/>
              <a:t>Office: 416.484.6577</a:t>
            </a:r>
          </a:p>
          <a:p>
            <a:pPr lvl="1"/>
            <a:r>
              <a:rPr lang="en-US" smtClean="0"/>
              <a:t>On campus office hours</a:t>
            </a:r>
            <a:r>
              <a:rPr lang="en-CA" smtClean="0"/>
              <a:t>: By appointment </a:t>
            </a:r>
          </a:p>
          <a:p>
            <a:pPr lvl="1">
              <a:buFont typeface="Wingdings" pitchFamily="2" charset="2"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6635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Marketing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458200" cy="5029200"/>
          </a:xfrm>
        </p:spPr>
        <p:txBody>
          <a:bodyPr/>
          <a:lstStyle/>
          <a:p>
            <a:pPr algn="ctr">
              <a:defRPr/>
            </a:pPr>
            <a:r>
              <a:rPr lang="en-US" dirty="0" smtClean="0"/>
              <a:t>Course Orientation</a:t>
            </a:r>
          </a:p>
          <a:p>
            <a:pPr>
              <a:defRPr/>
            </a:pPr>
            <a:r>
              <a:rPr lang="en-US" dirty="0" smtClean="0"/>
              <a:t>Registration – you must be registered in this section to attend this class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Text book: </a:t>
            </a:r>
          </a:p>
          <a:p>
            <a:pPr>
              <a:defRPr/>
            </a:pPr>
            <a:endParaRPr lang="en-US" b="1" u="sng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en-GB" sz="2000" b="1" u="sng" dirty="0" smtClean="0">
                <a:solidFill>
                  <a:srgbClr val="FF0000"/>
                </a:solidFill>
              </a:rPr>
              <a:t>Please </a:t>
            </a:r>
            <a:r>
              <a:rPr lang="en-GB" sz="2000" b="1" u="sng" dirty="0">
                <a:solidFill>
                  <a:srgbClr val="FF0000"/>
                </a:solidFill>
              </a:rPr>
              <a:t>note: Used textbooks will NOT provide the access code for </a:t>
            </a:r>
            <a:r>
              <a:rPr lang="en-GB" sz="2000" b="1" u="sng" dirty="0" err="1">
                <a:solidFill>
                  <a:schemeClr val="accent4">
                    <a:lumMod val="50000"/>
                  </a:schemeClr>
                </a:solidFill>
              </a:rPr>
              <a:t>CourseMate</a:t>
            </a:r>
            <a:r>
              <a:rPr lang="en-GB" sz="2000" b="1" u="sng" dirty="0">
                <a:solidFill>
                  <a:srgbClr val="FF0000"/>
                </a:solidFill>
              </a:rPr>
              <a:t> a critical technology support for the Video Case Analysis work. </a:t>
            </a:r>
            <a:endParaRPr lang="en-US" dirty="0" smtClean="0"/>
          </a:p>
          <a:p>
            <a:pPr>
              <a:buFont typeface="Wingdings" pitchFamily="2" charset="2"/>
              <a:buNone/>
              <a:defRPr/>
            </a:pPr>
            <a:r>
              <a:rPr lang="en-US" dirty="0" smtClean="0"/>
              <a:t>Contemporary Marketing –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Third</a:t>
            </a:r>
            <a:r>
              <a:rPr lang="en-US" dirty="0" smtClean="0"/>
              <a:t> Canadian Edition – Boone Kurtz </a:t>
            </a:r>
            <a:r>
              <a:rPr lang="en-US" dirty="0" err="1" smtClean="0"/>
              <a:t>MacKenzie</a:t>
            </a:r>
            <a:r>
              <a:rPr lang="en-US" dirty="0" smtClean="0"/>
              <a:t> Snow</a:t>
            </a:r>
          </a:p>
          <a:p>
            <a:pPr>
              <a:buFont typeface="Wingdings" pitchFamily="2" charset="2"/>
              <a:buNone/>
              <a:defRPr/>
            </a:pPr>
            <a:endParaRPr lang="en-US" dirty="0" smtClean="0"/>
          </a:p>
          <a:p>
            <a:pPr>
              <a:buFont typeface="Wingdings" pitchFamily="2" charset="2"/>
              <a:buNone/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 lvl="4">
              <a:defRPr/>
            </a:pPr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759483"/>
            <a:ext cx="1224136" cy="161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32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980728"/>
            <a:ext cx="8458200" cy="5472608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dirty="0" smtClean="0"/>
              <a:t>Course Orientation</a:t>
            </a:r>
          </a:p>
          <a:p>
            <a:pPr algn="ctr">
              <a:lnSpc>
                <a:spcPct val="90000"/>
              </a:lnSpc>
            </a:pPr>
            <a:r>
              <a:rPr lang="en-US" dirty="0" smtClean="0"/>
              <a:t>Course support materials:</a:t>
            </a:r>
          </a:p>
          <a:p>
            <a:pPr>
              <a:lnSpc>
                <a:spcPct val="90000"/>
              </a:lnSpc>
            </a:pPr>
            <a:r>
              <a:rPr lang="en-CA" dirty="0"/>
              <a:t>Moodle: https://moodle.yorku.ca/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Website 2200 this section </a:t>
            </a:r>
            <a:r>
              <a:rPr lang="en-US" dirty="0"/>
              <a:t>U</a:t>
            </a:r>
            <a:endParaRPr lang="en-US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-  Course schedule and Course Policy Guide 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Calendar - print-out for time-line management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Text book power-point slides are available on the Moodle course web site.  </a:t>
            </a:r>
          </a:p>
          <a:p>
            <a:pPr>
              <a:lnSpc>
                <a:spcPct val="90000"/>
              </a:lnSpc>
            </a:pPr>
            <a:r>
              <a:rPr lang="en-US" b="1" i="1" dirty="0" smtClean="0"/>
              <a:t>Video Case –End of Chapter Video Case Question Assignment s–available – on Moodle course section web  site</a:t>
            </a:r>
            <a:endParaRPr lang="en-US" dirty="0" smtClean="0"/>
          </a:p>
          <a:p>
            <a:pPr>
              <a:lnSpc>
                <a:spcPct val="90000"/>
              </a:lnSpc>
            </a:pPr>
            <a:endParaRPr lang="en-US" dirty="0" smtClean="0"/>
          </a:p>
          <a:p>
            <a:pPr lvl="4">
              <a:lnSpc>
                <a:spcPct val="90000"/>
              </a:lnSpc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1865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458200" cy="5029200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dirty="0" smtClean="0"/>
              <a:t>Course Orientation</a:t>
            </a:r>
          </a:p>
          <a:p>
            <a:pPr>
              <a:lnSpc>
                <a:spcPct val="90000"/>
              </a:lnSpc>
            </a:pPr>
            <a:r>
              <a:rPr lang="en-US" b="1" i="1" dirty="0" smtClean="0"/>
              <a:t>Video Case –End of Chapter Video Case Assignment </a:t>
            </a:r>
          </a:p>
          <a:p>
            <a:pPr>
              <a:lnSpc>
                <a:spcPct val="90000"/>
              </a:lnSpc>
            </a:pPr>
            <a:r>
              <a:rPr lang="en-US" b="1" i="1" dirty="0" err="1" smtClean="0"/>
              <a:t>CourseMate</a:t>
            </a:r>
            <a:r>
              <a:rPr lang="en-US" b="1" i="1" dirty="0" smtClean="0"/>
              <a:t> – instructions on the inside of the text book.</a:t>
            </a:r>
          </a:p>
          <a:p>
            <a:pPr>
              <a:lnSpc>
                <a:spcPct val="90000"/>
              </a:lnSpc>
            </a:pPr>
            <a:r>
              <a:rPr lang="en-US" b="1" i="1" dirty="0" smtClean="0"/>
              <a:t>You need to register with the below course key and the access code provided in the insert in the front of the text book.   www.nelsonbrain.com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 lvl="4">
              <a:lnSpc>
                <a:spcPct val="90000"/>
              </a:lnSpc>
            </a:pPr>
            <a:r>
              <a:rPr lang="en-US" sz="2400" b="1" dirty="0" smtClean="0"/>
              <a:t>Course Key: </a:t>
            </a:r>
            <a:r>
              <a:rPr lang="en-US" dirty="0" smtClean="0"/>
              <a:t>CM-</a:t>
            </a:r>
            <a:r>
              <a:rPr lang="en-US" dirty="0"/>
              <a:t>CM-9780176647827-0000024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8573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458200" cy="5029200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smtClean="0"/>
              <a:t>Course Orientation</a:t>
            </a:r>
          </a:p>
          <a:p>
            <a:pPr>
              <a:lnSpc>
                <a:spcPct val="90000"/>
              </a:lnSpc>
            </a:pPr>
            <a:r>
              <a:rPr lang="en-US" smtClean="0"/>
              <a:t>Class agenda: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Administration Updates as required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Lecture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Break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Video Case class discussion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Group meetings as required/scheduled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Group Marketing Plan presentations – as per course calendar.</a:t>
            </a:r>
          </a:p>
          <a:p>
            <a:pPr lvl="1">
              <a:lnSpc>
                <a:spcPct val="90000"/>
              </a:lnSpc>
            </a:pPr>
            <a:endParaRPr lang="en-US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mtClean="0"/>
          </a:p>
          <a:p>
            <a:pPr>
              <a:lnSpc>
                <a:spcPct val="90000"/>
              </a:lnSpc>
            </a:pPr>
            <a:endParaRPr lang="en-US" smtClean="0"/>
          </a:p>
          <a:p>
            <a:pPr lvl="4">
              <a:lnSpc>
                <a:spcPct val="90000"/>
              </a:lnSpc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8659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868363"/>
            <a:ext cx="8561388" cy="5681662"/>
          </a:xfrm>
        </p:spPr>
        <p:txBody>
          <a:bodyPr/>
          <a:lstStyle/>
          <a:p>
            <a:pPr algn="ctr"/>
            <a:r>
              <a:rPr lang="en-US" sz="2400" dirty="0" smtClean="0"/>
              <a:t>Course Orientation</a:t>
            </a:r>
          </a:p>
          <a:p>
            <a:pPr algn="ctr"/>
            <a:r>
              <a:rPr lang="en-US" sz="2400" dirty="0" smtClean="0"/>
              <a:t>Group Marketing Plan </a:t>
            </a:r>
          </a:p>
          <a:p>
            <a:pPr lvl="1" algn="ctr">
              <a:buFont typeface="Wingdings" pitchFamily="2" charset="2"/>
              <a:buNone/>
            </a:pPr>
            <a:r>
              <a:rPr lang="en-US" sz="2400" dirty="0" smtClean="0"/>
              <a:t>Two parts</a:t>
            </a:r>
            <a:r>
              <a:rPr lang="en-CA" sz="2400" dirty="0" smtClean="0"/>
              <a:t>: </a:t>
            </a:r>
          </a:p>
          <a:p>
            <a:pPr lvl="2" algn="ctr"/>
            <a:r>
              <a:rPr lang="en-US" sz="2400" b="1" dirty="0" smtClean="0"/>
              <a:t>1</a:t>
            </a:r>
            <a:r>
              <a:rPr lang="en-US" sz="2400" dirty="0" smtClean="0"/>
              <a:t>. </a:t>
            </a:r>
            <a:r>
              <a:rPr lang="en-US" i="1" u="sng" dirty="0" smtClean="0">
                <a:solidFill>
                  <a:srgbClr val="FF0000"/>
                </a:solidFill>
              </a:rPr>
              <a:t>Environmental and Competitive Analysis:</a:t>
            </a:r>
          </a:p>
          <a:p>
            <a:pPr lvl="2" algn="ctr"/>
            <a:r>
              <a:rPr lang="en-CA" dirty="0" smtClean="0"/>
              <a:t>All groups meet on a one-on-one with teaching professor immediately following class on: </a:t>
            </a:r>
          </a:p>
          <a:p>
            <a:pPr lvl="2" algn="ctr"/>
            <a:r>
              <a:rPr lang="en-CA" dirty="0" smtClean="0"/>
              <a:t>January 28</a:t>
            </a:r>
            <a:r>
              <a:rPr lang="en-CA" baseline="30000" dirty="0" smtClean="0"/>
              <a:t>th</a:t>
            </a:r>
            <a:r>
              <a:rPr lang="en-CA" dirty="0" smtClean="0"/>
              <a:t> 2014 – random order. </a:t>
            </a:r>
            <a:endParaRPr lang="en-US" dirty="0" smtClean="0"/>
          </a:p>
          <a:p>
            <a:pPr lvl="2" algn="ctr"/>
            <a:r>
              <a:rPr lang="en-CA" dirty="0" smtClean="0"/>
              <a:t>Part A February 4</a:t>
            </a:r>
            <a:r>
              <a:rPr lang="en-CA" baseline="30000" dirty="0" smtClean="0"/>
              <a:t>th</a:t>
            </a:r>
            <a:r>
              <a:rPr lang="en-CA" dirty="0" smtClean="0"/>
              <a:t> 2014  before start of class time.</a:t>
            </a:r>
            <a:endParaRPr lang="en-US" dirty="0" smtClean="0"/>
          </a:p>
          <a:p>
            <a:pPr lvl="2" algn="ctr"/>
            <a:r>
              <a:rPr lang="en-US" dirty="0" smtClean="0"/>
              <a:t>2.  </a:t>
            </a:r>
            <a:r>
              <a:rPr lang="en-US" i="1" u="sng" dirty="0" smtClean="0">
                <a:solidFill>
                  <a:srgbClr val="FF0000"/>
                </a:solidFill>
              </a:rPr>
              <a:t>Final Marketing Plan:</a:t>
            </a:r>
          </a:p>
          <a:p>
            <a:pPr lvl="2" algn="ctr"/>
            <a:r>
              <a:rPr lang="en-US" dirty="0" smtClean="0"/>
              <a:t>Due March 25</a:t>
            </a:r>
            <a:r>
              <a:rPr lang="en-US" baseline="30000" dirty="0" smtClean="0"/>
              <a:t>th</a:t>
            </a:r>
            <a:r>
              <a:rPr lang="en-US" dirty="0" smtClean="0"/>
              <a:t> 2014 before start of class time.   </a:t>
            </a:r>
          </a:p>
          <a:p>
            <a:pPr lvl="2" algn="ctr"/>
            <a:endParaRPr lang="en-US" dirty="0" smtClean="0"/>
          </a:p>
          <a:p>
            <a:pPr>
              <a:buFont typeface="Wingdings" pitchFamily="2" charset="2"/>
              <a:buNone/>
            </a:pPr>
            <a:endParaRPr lang="en-US" dirty="0" smtClean="0"/>
          </a:p>
          <a:p>
            <a:pPr>
              <a:buFont typeface="Wingdings" pitchFamily="2" charset="2"/>
              <a:buNone/>
            </a:pPr>
            <a:endParaRPr lang="en-US" dirty="0" smtClean="0"/>
          </a:p>
          <a:p>
            <a:endParaRPr lang="en-US" dirty="0" smtClean="0"/>
          </a:p>
          <a:p>
            <a:pPr lvl="4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7671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82000" cy="609600"/>
          </a:xfrm>
        </p:spPr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610600" cy="5373960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dirty="0" smtClean="0"/>
              <a:t>Course Orientation</a:t>
            </a:r>
          </a:p>
          <a:p>
            <a:pPr algn="ctr">
              <a:lnSpc>
                <a:spcPct val="90000"/>
              </a:lnSpc>
            </a:pPr>
            <a:r>
              <a:rPr lang="en-US" dirty="0" smtClean="0"/>
              <a:t>Grade Breakdown: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Midterm Exam 				  30%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Marketing Plan 				  40%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Group Marketing Plan Presentation       10%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Final Exam 				             20% </a:t>
            </a:r>
          </a:p>
          <a:p>
            <a:pPr algn="ctr">
              <a:lnSpc>
                <a:spcPct val="90000"/>
              </a:lnSpc>
            </a:pPr>
            <a:endParaRPr lang="en-US" dirty="0" smtClean="0"/>
          </a:p>
          <a:p>
            <a:pPr algn="ctr">
              <a:lnSpc>
                <a:spcPct val="90000"/>
              </a:lnSpc>
            </a:pPr>
            <a:r>
              <a:rPr lang="en-US" dirty="0" smtClean="0"/>
              <a:t>Exams </a:t>
            </a:r>
          </a:p>
          <a:p>
            <a:pPr lvl="1" algn="ctr">
              <a:lnSpc>
                <a:spcPct val="90000"/>
              </a:lnSpc>
            </a:pPr>
            <a:r>
              <a:rPr lang="en-US" dirty="0" smtClean="0"/>
              <a:t>Midterm – closed book</a:t>
            </a:r>
          </a:p>
          <a:p>
            <a:pPr lvl="1" algn="ctr">
              <a:lnSpc>
                <a:spcPct val="90000"/>
              </a:lnSpc>
            </a:pPr>
            <a:r>
              <a:rPr lang="en-US" dirty="0" smtClean="0"/>
              <a:t>Final – closed book </a:t>
            </a:r>
          </a:p>
          <a:p>
            <a:pPr lvl="1" algn="ctr">
              <a:lnSpc>
                <a:spcPct val="90000"/>
              </a:lnSpc>
            </a:pPr>
            <a:endParaRPr lang="en-US" dirty="0" smtClean="0"/>
          </a:p>
          <a:p>
            <a:pPr lvl="1" algn="ctr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 lvl="1" algn="ctr">
              <a:lnSpc>
                <a:spcPct val="90000"/>
              </a:lnSpc>
            </a:pPr>
            <a:endParaRPr lang="en-US" dirty="0" smtClean="0"/>
          </a:p>
          <a:p>
            <a:pPr lvl="1" algn="ctr">
              <a:lnSpc>
                <a:spcPct val="90000"/>
              </a:lnSpc>
            </a:pPr>
            <a:endParaRPr lang="en-US" dirty="0" smtClean="0"/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dirty="0" smtClean="0"/>
          </a:p>
          <a:p>
            <a:pPr lvl="4">
              <a:lnSpc>
                <a:spcPct val="90000"/>
              </a:lnSpc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1178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ctr"/>
            <a:r>
              <a:rPr lang="en-US" sz="2400" smtClean="0"/>
              <a:t>Course Orientation</a:t>
            </a:r>
          </a:p>
          <a:p>
            <a:pPr algn="ctr"/>
            <a:r>
              <a:rPr lang="en-US" sz="2400" smtClean="0"/>
              <a:t>Peer Evaluation </a:t>
            </a:r>
          </a:p>
          <a:p>
            <a:pPr algn="ctr"/>
            <a:r>
              <a:rPr lang="en-US" sz="2400" smtClean="0"/>
              <a:t>Important to final individual marketing plan grade. </a:t>
            </a:r>
          </a:p>
          <a:p>
            <a:pPr algn="ctr"/>
            <a:r>
              <a:rPr lang="en-US" sz="2400" smtClean="0"/>
              <a:t>Ensure you read the detailed outline on the course policy guide section of the course web site. </a:t>
            </a:r>
          </a:p>
          <a:p>
            <a:pPr algn="ctr"/>
            <a:endParaRPr lang="en-US" sz="2400" smtClean="0"/>
          </a:p>
          <a:p>
            <a:pPr algn="ctr"/>
            <a:endParaRPr lang="en-US" sz="2400" smtClean="0"/>
          </a:p>
          <a:p>
            <a:pPr algn="ctr"/>
            <a:endParaRPr lang="en-US" sz="2400" smtClean="0"/>
          </a:p>
          <a:p>
            <a:pPr algn="ctr"/>
            <a:endParaRPr lang="en-US" sz="2400" smtClean="0"/>
          </a:p>
          <a:p>
            <a:pPr algn="ctr">
              <a:buFont typeface="Wingdings" pitchFamily="2" charset="2"/>
              <a:buNone/>
            </a:pPr>
            <a:endParaRPr lang="en-US" sz="2400" smtClean="0"/>
          </a:p>
          <a:p>
            <a:pPr algn="ctr">
              <a:buFont typeface="Wingdings" pitchFamily="2" charset="2"/>
              <a:buNone/>
            </a:pPr>
            <a:endParaRPr lang="en-US" sz="2400" smtClean="0"/>
          </a:p>
          <a:p>
            <a:pPr>
              <a:buFont typeface="Wingdings" pitchFamily="2" charset="2"/>
              <a:buNone/>
            </a:pPr>
            <a:endParaRPr lang="en-US" sz="2400" smtClean="0"/>
          </a:p>
          <a:p>
            <a:pPr>
              <a:buFont typeface="Wingdings" pitchFamily="2" charset="2"/>
              <a:buNone/>
            </a:pPr>
            <a:endParaRPr lang="en-US" sz="2400" smtClean="0"/>
          </a:p>
          <a:p>
            <a:endParaRPr lang="en-US" sz="2400" smtClean="0"/>
          </a:p>
          <a:p>
            <a:pPr lvl="4"/>
            <a:endParaRPr lang="en-US" sz="2400" smtClean="0"/>
          </a:p>
        </p:txBody>
      </p:sp>
      <p:graphicFrame>
        <p:nvGraphicFramePr>
          <p:cNvPr id="1026" name="Rectangle 2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1-2-3 Worksheet" r:id="rId3" imgW="0" imgH="0" progId="">
                  <p:embed/>
                </p:oleObj>
              </mc:Choice>
              <mc:Fallback>
                <p:oleObj name="1-2-3 Worksheet" r:id="rId3" imgW="0" imgH="0" progId="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4457700" y="2160588"/>
          <a:ext cx="3848100" cy="241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Worksheet" r:id="rId4" imgW="11125200" imgH="7000809" progId="Excel.Sheet.8">
                  <p:embed/>
                </p:oleObj>
              </mc:Choice>
              <mc:Fallback>
                <p:oleObj name="Worksheet" r:id="rId4" imgW="11125200" imgH="700080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7700" y="2160588"/>
                        <a:ext cx="3848100" cy="241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Text Box 12"/>
          <p:cNvSpPr txBox="1">
            <a:spLocks noChangeArrowheads="1"/>
          </p:cNvSpPr>
          <p:nvPr/>
        </p:nvSpPr>
        <p:spPr bwMode="auto">
          <a:xfrm>
            <a:off x="4833938" y="973138"/>
            <a:ext cx="3090862" cy="9461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/>
              <a:t>Peer Evaluation Form</a:t>
            </a:r>
          </a:p>
        </p:txBody>
      </p:sp>
    </p:spTree>
    <p:extLst>
      <p:ext uri="{BB962C8B-B14F-4D97-AF65-F5344CB8AC3E}">
        <p14:creationId xmlns:p14="http://schemas.microsoft.com/office/powerpoint/2010/main" val="22329010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2200 Introduction to  Marketing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63800" y="1092200"/>
            <a:ext cx="3848100" cy="4608513"/>
          </a:xfrm>
        </p:spPr>
        <p:txBody>
          <a:bodyPr/>
          <a:lstStyle/>
          <a:p>
            <a:pPr algn="ctr"/>
            <a:r>
              <a:rPr lang="en-US" sz="2400" dirty="0" smtClean="0"/>
              <a:t>Course Mate – Marketer’s Minutes interview</a:t>
            </a:r>
          </a:p>
          <a:p>
            <a:pPr algn="ctr"/>
            <a:r>
              <a:rPr lang="en-US" sz="2400" dirty="0" smtClean="0"/>
              <a:t>KEY reading assignment. </a:t>
            </a:r>
          </a:p>
          <a:p>
            <a:pPr algn="ctr"/>
            <a:endParaRPr lang="en-US" sz="2400" dirty="0" smtClean="0"/>
          </a:p>
          <a:p>
            <a:pPr algn="ctr"/>
            <a:r>
              <a:rPr lang="en-US" sz="2400" dirty="0" smtClean="0"/>
              <a:t>Planning a Career in Marketing </a:t>
            </a:r>
          </a:p>
          <a:p>
            <a:pPr algn="ctr"/>
            <a:r>
              <a:rPr lang="en-US" sz="2400" dirty="0" smtClean="0"/>
              <a:t>Stefan </a:t>
            </a:r>
            <a:r>
              <a:rPr lang="en-US" sz="2400" dirty="0" err="1" smtClean="0"/>
              <a:t>danis</a:t>
            </a:r>
            <a:r>
              <a:rPr lang="en-US" sz="2400" dirty="0" smtClean="0"/>
              <a:t>, CEO and Chief Talent Officer Mandrake Executive Search </a:t>
            </a:r>
          </a:p>
          <a:p>
            <a:pPr algn="ctr"/>
            <a:endParaRPr lang="en-US" sz="2400" dirty="0" smtClean="0"/>
          </a:p>
          <a:p>
            <a:pPr algn="ctr"/>
            <a:r>
              <a:rPr lang="en-US" sz="3600" b="1" i="1" dirty="0" smtClean="0">
                <a:solidFill>
                  <a:srgbClr val="FF0000"/>
                </a:solidFill>
              </a:rPr>
              <a:t>It’s WORTH THE READ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endParaRPr lang="en-US" sz="2400" dirty="0" smtClean="0"/>
          </a:p>
          <a:p>
            <a:pPr algn="ctr"/>
            <a:endParaRPr lang="en-US" sz="2400" dirty="0" smtClean="0"/>
          </a:p>
          <a:p>
            <a:pPr algn="ctr"/>
            <a:endParaRPr lang="en-US" sz="2400" dirty="0" smtClean="0"/>
          </a:p>
          <a:p>
            <a:pPr algn="ctr">
              <a:buFont typeface="Wingdings" pitchFamily="2" charset="2"/>
              <a:buNone/>
            </a:pPr>
            <a:endParaRPr lang="en-US" sz="2400" dirty="0" smtClean="0"/>
          </a:p>
          <a:p>
            <a:pPr algn="ctr">
              <a:buFont typeface="Wingdings" pitchFamily="2" charset="2"/>
              <a:buNone/>
            </a:pPr>
            <a:endParaRPr lang="en-US" sz="2400" dirty="0" smtClean="0"/>
          </a:p>
          <a:p>
            <a:pPr>
              <a:buFont typeface="Wingdings" pitchFamily="2" charset="2"/>
              <a:buNone/>
            </a:pPr>
            <a:endParaRPr lang="en-US" sz="2400" dirty="0" smtClean="0"/>
          </a:p>
          <a:p>
            <a:pPr>
              <a:buFont typeface="Wingdings" pitchFamily="2" charset="2"/>
              <a:buNone/>
            </a:pPr>
            <a:endParaRPr lang="en-US" sz="2400" dirty="0" smtClean="0"/>
          </a:p>
          <a:p>
            <a:endParaRPr lang="en-US" sz="2400" dirty="0" smtClean="0"/>
          </a:p>
          <a:p>
            <a:pPr lvl="4"/>
            <a:endParaRPr lang="en-US" sz="2400" dirty="0" smtClean="0"/>
          </a:p>
        </p:txBody>
      </p:sp>
      <p:graphicFrame>
        <p:nvGraphicFramePr>
          <p:cNvPr id="2050" name="Rectangle 2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1-2-3 Worksheet" r:id="rId3" imgW="0" imgH="0" progId="">
                  <p:embed/>
                </p:oleObj>
              </mc:Choice>
              <mc:Fallback>
                <p:oleObj name="1-2-3 Worksheet" r:id="rId3" imgW="0" imgH="0" progId="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41200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pic>
        <p:nvPicPr>
          <p:cNvPr id="5" name="Content Placeholder 4" descr="Ch01_T01_pg005.JPG"/>
          <p:cNvPicPr>
            <a:picLocks noGrp="1" noChangeAspect="1"/>
          </p:cNvPicPr>
          <p:nvPr>
            <p:ph idx="1"/>
          </p:nvPr>
        </p:nvPicPr>
        <p:blipFill>
          <a:blip r:embed="rId4"/>
          <a:srcRect t="-27595" b="-27595"/>
          <a:stretch>
            <a:fillRect/>
          </a:stretch>
        </p:blipFill>
        <p:spPr bwMode="auto">
          <a:xfrm>
            <a:off x="685800" y="16764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What Is Marketing?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65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45477" y="1676400"/>
            <a:ext cx="83058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Organizations must create utility and customers to </a:t>
            </a:r>
            <a:r>
              <a:rPr lang="en-US" dirty="0" smtClean="0"/>
              <a:t>survive.</a:t>
            </a:r>
          </a:p>
          <a:p>
            <a:r>
              <a:rPr lang="en-US" dirty="0"/>
              <a:t>Activities marketers perform to create customers:</a:t>
            </a:r>
          </a:p>
          <a:p>
            <a:pPr lvl="1"/>
            <a:r>
              <a:rPr lang="en-US" dirty="0"/>
              <a:t>Identifying customer needs</a:t>
            </a:r>
          </a:p>
          <a:p>
            <a:pPr lvl="1"/>
            <a:r>
              <a:rPr lang="en-US" dirty="0"/>
              <a:t>Designing products to meet those needs</a:t>
            </a:r>
          </a:p>
          <a:p>
            <a:pPr lvl="1"/>
            <a:r>
              <a:rPr lang="en-US" dirty="0"/>
              <a:t>Communicating information </a:t>
            </a:r>
          </a:p>
          <a:p>
            <a:pPr marL="0" indent="0">
              <a:buFontTx/>
              <a:buNone/>
            </a:pPr>
            <a:endParaRPr lang="en-US" sz="2800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What Is Marketing?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26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Marketing</a:t>
            </a:r>
            <a:r>
              <a:rPr lang="en-CA" b="1" dirty="0" smtClean="0"/>
              <a:t> – </a:t>
            </a:r>
            <a:r>
              <a:rPr lang="en-CA" dirty="0" smtClean="0"/>
              <a:t>An organizational function and a set of processes for:</a:t>
            </a:r>
          </a:p>
          <a:p>
            <a:pPr lvl="1"/>
            <a:r>
              <a:rPr lang="en-CA" dirty="0" smtClean="0"/>
              <a:t>Creating, communicating, and delivering value to customers</a:t>
            </a:r>
          </a:p>
          <a:p>
            <a:pPr lvl="1"/>
            <a:r>
              <a:rPr lang="en-CA" dirty="0" smtClean="0"/>
              <a:t>Managing customer relationships in ways that benefit the organization and its stakeholders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Definition of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6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Factors that have extended economic views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Increase in international trade agreements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Growth of electronic business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Interdependence of the world’s economies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Companies seek the most efficient manufacturing sites and most lucrative markets </a:t>
            </a:r>
            <a:r>
              <a:rPr lang="en-US" sz="2800" dirty="0" smtClean="0"/>
              <a:t>worldwide.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Companies are tailoring their marketing efforts to the needs and preferences of local </a:t>
            </a:r>
            <a:r>
              <a:rPr lang="en-US" sz="2800" dirty="0" smtClean="0"/>
              <a:t>markets.</a:t>
            </a:r>
          </a:p>
          <a:p>
            <a:pPr marL="0" indent="0">
              <a:buNone/>
            </a:pPr>
            <a:endParaRPr lang="en-CA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Global Marketplace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51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pic>
        <p:nvPicPr>
          <p:cNvPr id="5" name="Content Placeholder 4" descr="Ch01_F01_pg008.JPG"/>
          <p:cNvPicPr>
            <a:picLocks noGrp="1" noChangeAspect="1"/>
          </p:cNvPicPr>
          <p:nvPr>
            <p:ph idx="1"/>
          </p:nvPr>
        </p:nvPicPr>
        <p:blipFill>
          <a:blip r:embed="rId4"/>
          <a:srcRect l="-10409" r="-10409"/>
          <a:stretch>
            <a:fillRect/>
          </a:stretch>
        </p:blipFill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Four Eras in the History of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78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b="1" dirty="0" smtClean="0">
                <a:solidFill>
                  <a:srgbClr val="FF0000"/>
                </a:solidFill>
              </a:rPr>
              <a:t>Production orientation </a:t>
            </a:r>
            <a:r>
              <a:rPr lang="en-CA" b="1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/>
              <a:t>Stressing efficiency in producing a quality product, with the attitude toward marketing that “a good product will sell itself</a:t>
            </a:r>
            <a:r>
              <a:rPr lang="en-CA" sz="2800" dirty="0" smtClean="0"/>
              <a:t>”; production shortages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Sales orientation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Customers will resist purchasing nonessential items; personal selling and advertising important</a:t>
            </a:r>
          </a:p>
          <a:p>
            <a:pPr>
              <a:buNone/>
            </a:pPr>
            <a:endParaRPr lang="en-CA" sz="2800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Production Era and the Sales Era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15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4478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dirty="0" smtClean="0"/>
              <a:t>Shift to a </a:t>
            </a:r>
            <a:r>
              <a:rPr lang="en-CA" sz="2800" b="1" dirty="0" smtClean="0">
                <a:solidFill>
                  <a:srgbClr val="FF0000"/>
                </a:solidFill>
              </a:rPr>
              <a:t>buyer’s market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sz="2800" dirty="0" smtClean="0"/>
              <a:t>creates need for consumer orientation</a:t>
            </a:r>
          </a:p>
          <a:p>
            <a:r>
              <a:rPr lang="en-CA" sz="2800" dirty="0" smtClean="0"/>
              <a:t>Emergence of </a:t>
            </a:r>
            <a:r>
              <a:rPr lang="en-CA" sz="2800" b="1" dirty="0" smtClean="0">
                <a:solidFill>
                  <a:srgbClr val="FF0000"/>
                </a:solidFill>
              </a:rPr>
              <a:t>marketing concept </a:t>
            </a:r>
            <a:r>
              <a:rPr lang="en-CA" b="1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 smtClean="0"/>
              <a:t>A companywide consumer orientation to achieve long-run success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Relationship marketing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Developing long-term, value-added relationships over time with customers and suppliers; strategic alliances and partnerships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Marketing Era and the </a:t>
            </a:r>
            <a:br>
              <a:rPr lang="en-US" dirty="0" smtClean="0"/>
            </a:br>
            <a:r>
              <a:rPr lang="en-US" dirty="0" smtClean="0"/>
              <a:t>Relationship Era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87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pic>
        <p:nvPicPr>
          <p:cNvPr id="5" name="Content Placeholder 4" descr="Ch01_T02_pg012.jpg"/>
          <p:cNvPicPr>
            <a:picLocks noGrp="1" noChangeAspect="1"/>
          </p:cNvPicPr>
          <p:nvPr>
            <p:ph idx="1"/>
          </p:nvPr>
        </p:nvPicPr>
        <p:blipFill>
          <a:blip r:embed="rId4"/>
          <a:srcRect t="-26420" b="-26420"/>
          <a:stretch>
            <a:fillRect/>
          </a:stretch>
        </p:blipFill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Avoiding Marketing Myopia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71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8288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dirty="0" smtClean="0"/>
              <a:t>Adopt </a:t>
            </a:r>
            <a:r>
              <a:rPr lang="en-CA" dirty="0"/>
              <a:t>marketing strategies to meet service </a:t>
            </a:r>
            <a:r>
              <a:rPr lang="en-CA" dirty="0" smtClean="0"/>
              <a:t>objectives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Market to multiple audiences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Form alliances with for-profit firms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CA" dirty="0" smtClean="0"/>
              <a:t>Focus is to generate revenue to support cause and not on </a:t>
            </a:r>
            <a:r>
              <a:rPr lang="en-CA" dirty="0" smtClean="0">
                <a:solidFill>
                  <a:srgbClr val="FF0000"/>
                </a:solidFill>
              </a:rPr>
              <a:t>bottom line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Service users have less control over the firm’s future</a:t>
            </a:r>
          </a:p>
          <a:p>
            <a:pPr marL="0" indent="0">
              <a:buNone/>
            </a:pPr>
            <a:endParaRPr lang="en-CA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Marketing in Not-for-Profit Organizations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132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pic>
        <p:nvPicPr>
          <p:cNvPr id="5" name="Content Placeholder 4" descr="Ch01_T03_pg015.jpg"/>
          <p:cNvPicPr>
            <a:picLocks noGrp="1" noChangeAspect="1"/>
          </p:cNvPicPr>
          <p:nvPr>
            <p:ph idx="1"/>
          </p:nvPr>
        </p:nvPicPr>
        <p:blipFill>
          <a:blip r:embed="rId4"/>
          <a:srcRect t="-8954" b="-8954"/>
          <a:stretch>
            <a:fillRect/>
          </a:stretch>
        </p:blipFill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Nontraditional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79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2057400"/>
            <a:ext cx="8305800" cy="4038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b="1" dirty="0" smtClean="0">
                <a:solidFill>
                  <a:srgbClr val="FF0000"/>
                </a:solidFill>
              </a:rPr>
              <a:t>Transaction-based marketing </a:t>
            </a:r>
            <a:r>
              <a:rPr lang="en-CA" b="1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/>
              <a:t>Buyer and seller exchanges characterized by limited communications and little or no ongoing relationships between the </a:t>
            </a:r>
            <a:r>
              <a:rPr lang="en-CA" sz="2800" dirty="0" smtClean="0"/>
              <a:t>parties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Relationship marketing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Gives a company new opportunities to gain a competitive edge by moving customers up a loyalty ladder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From Transaction-based Marketing to Relationship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42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1920" y="1749871"/>
            <a:ext cx="1516360" cy="465365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From Transaction-based Marketing to Relationship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88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2133600"/>
            <a:ext cx="82296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Interactive / social marketing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Mobile marketing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Interactive marketing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Social marketing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Buzz marketing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Relationship marketing extends to suppliers, distributors, and customers for strategic advantage: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Strategic alliances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Interactive and Social Marketing / Partnerships and Alliances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72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2209800"/>
            <a:ext cx="82296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Social </a:t>
            </a:r>
            <a:r>
              <a:rPr lang="en-CA" b="1" dirty="0">
                <a:solidFill>
                  <a:srgbClr val="FF0000"/>
                </a:solidFill>
              </a:rPr>
              <a:t>marketing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/>
              <a:t>The use of online social media as a communications channel for marketing </a:t>
            </a:r>
            <a:r>
              <a:rPr lang="en-CA" dirty="0" smtClean="0"/>
              <a:t>messages</a:t>
            </a:r>
            <a:endParaRPr lang="en-CA" dirty="0"/>
          </a:p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Buzz </a:t>
            </a:r>
            <a:r>
              <a:rPr lang="en-CA" b="1" dirty="0">
                <a:solidFill>
                  <a:srgbClr val="FF0000"/>
                </a:solidFill>
              </a:rPr>
              <a:t>marketing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/>
              <a:t>Word-of-mouth messages that bridge the gap between a company and its </a:t>
            </a:r>
            <a:r>
              <a:rPr lang="en-CA" dirty="0" smtClean="0"/>
              <a:t>products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Interactive and Social Marketing to Build Relationships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6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2057400"/>
            <a:ext cx="82296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dirty="0"/>
              <a:t>Relationship marketing extends to business-to-business relationships with suppliers, distributors, and other </a:t>
            </a:r>
            <a:r>
              <a:rPr lang="en-CA" dirty="0" smtClean="0"/>
              <a:t>partners.</a:t>
            </a:r>
          </a:p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Strategic alliances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Provide firms competitive advantage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Forms of alliances: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Product development partnerships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Vertical alliances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Developing Partnerships and </a:t>
            </a:r>
            <a:br>
              <a:rPr lang="en-US" dirty="0" smtClean="0"/>
            </a:br>
            <a:r>
              <a:rPr lang="en-US" dirty="0" smtClean="0"/>
              <a:t>Strategic Alliances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39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pic>
        <p:nvPicPr>
          <p:cNvPr id="5" name="Content Placeholder 4" descr="Ch01_F03_pg021.jpg"/>
          <p:cNvPicPr>
            <a:picLocks noGrp="1" noChangeAspect="1"/>
          </p:cNvPicPr>
          <p:nvPr>
            <p:ph idx="1"/>
          </p:nvPr>
        </p:nvPicPr>
        <p:blipFill>
          <a:blip r:embed="rId4"/>
          <a:srcRect l="-1451" r="-1451"/>
          <a:stretch>
            <a:fillRect/>
          </a:stretch>
        </p:blipFill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Costs and Functions of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92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305800" cy="4038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b="1" dirty="0" smtClean="0">
                <a:solidFill>
                  <a:srgbClr val="FF0000"/>
                </a:solidFill>
              </a:rPr>
              <a:t>Ethics </a:t>
            </a:r>
            <a:r>
              <a:rPr lang="en-CA" b="1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/>
              <a:t>Moral standards of </a:t>
            </a:r>
            <a:r>
              <a:rPr lang="en-CA" sz="2800" dirty="0" smtClean="0"/>
              <a:t>behaviour </a:t>
            </a:r>
            <a:r>
              <a:rPr lang="en-CA" sz="2800" dirty="0"/>
              <a:t>expected in a society</a:t>
            </a:r>
            <a:endParaRPr lang="en-CA" sz="2800" dirty="0" smtClean="0"/>
          </a:p>
          <a:p>
            <a:r>
              <a:rPr lang="en-CA" sz="2800" b="1" dirty="0" smtClean="0">
                <a:solidFill>
                  <a:srgbClr val="FF0000"/>
                </a:solidFill>
              </a:rPr>
              <a:t>Social </a:t>
            </a:r>
            <a:r>
              <a:rPr lang="en-CA" sz="2800" b="1" dirty="0">
                <a:solidFill>
                  <a:srgbClr val="FF0000"/>
                </a:solidFill>
              </a:rPr>
              <a:t>responsibility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b="1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/>
              <a:t>Marketing philosophies, policies, procedures, and actions whose primary objective is to enhance </a:t>
            </a:r>
            <a:r>
              <a:rPr lang="en-CA" sz="2800" dirty="0" smtClean="0"/>
              <a:t>society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Sustainable products </a:t>
            </a:r>
            <a:r>
              <a:rPr lang="en-CA" b="1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Products </a:t>
            </a:r>
            <a:r>
              <a:rPr lang="en-US" dirty="0" smtClean="0"/>
              <a:t>that can be produced, used, and disposed of with minimal impact on the environment</a:t>
            </a:r>
          </a:p>
          <a:p>
            <a:endParaRPr lang="en-CA" sz="2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Ethics and Social Responsibility: </a:t>
            </a:r>
            <a:br>
              <a:rPr lang="en-US" dirty="0" smtClean="0"/>
            </a:br>
            <a:r>
              <a:rPr lang="en-US" dirty="0" smtClean="0"/>
              <a:t>Doing Well by Doing Good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46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GAMESHOW" val="False"/>
</p:tagLst>
</file>

<file path=ppt/theme/theme1.xml><?xml version="1.0" encoding="utf-8"?>
<a:theme xmlns:a="http://schemas.openxmlformats.org/drawingml/2006/main" name="15e_ch01_use as formatting referen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15e_ch01_use as formatting reference.thmx</Template>
  <TotalTime>3723</TotalTime>
  <Words>1067</Words>
  <Application>Microsoft Office PowerPoint</Application>
  <PresentationFormat>On-screen Show (4:3)</PresentationFormat>
  <Paragraphs>231</Paragraphs>
  <Slides>28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9" baseType="lpstr">
      <vt:lpstr>ＭＳ Ｐゴシック</vt:lpstr>
      <vt:lpstr>Arial</vt:lpstr>
      <vt:lpstr>Baskerville Old Face</vt:lpstr>
      <vt:lpstr>Calibri</vt:lpstr>
      <vt:lpstr>Courier New</vt:lpstr>
      <vt:lpstr>Tahoma</vt:lpstr>
      <vt:lpstr>Wingdings</vt:lpstr>
      <vt:lpstr>ヒラギノ角ゴ Pro W3</vt:lpstr>
      <vt:lpstr>15e_ch01_use as formatting reference</vt:lpstr>
      <vt:lpstr>1-2-3 Worksheet</vt:lpstr>
      <vt:lpstr>Worksheet</vt:lpstr>
      <vt:lpstr>PowerPoint Presentation</vt:lpstr>
      <vt:lpstr>22003.0U   Introduction to  Marketing</vt:lpstr>
      <vt:lpstr>2200 Introduction to  Marketing</vt:lpstr>
      <vt:lpstr>2200 Introduction to Marketing</vt:lpstr>
      <vt:lpstr>2200 Introduction to  Marketing</vt:lpstr>
      <vt:lpstr>2200 Introduction to  Marketing</vt:lpstr>
      <vt:lpstr>2200 Introduction to  Marketing</vt:lpstr>
      <vt:lpstr>2200 Introduction to  Marketing</vt:lpstr>
      <vt:lpstr>2200 Introduction to  Marketing</vt:lpstr>
      <vt:lpstr>2200 Introduction to  Marketing</vt:lpstr>
      <vt:lpstr>2200 Introduction to  Marketing</vt:lpstr>
      <vt:lpstr>What Is Marketing?</vt:lpstr>
      <vt:lpstr>What Is Marketing?</vt:lpstr>
      <vt:lpstr>A Definition of Marketing</vt:lpstr>
      <vt:lpstr>Today’s Global Marketplace</vt:lpstr>
      <vt:lpstr>Four Eras in the History of Marketing</vt:lpstr>
      <vt:lpstr>The Production Era and the Sales Era</vt:lpstr>
      <vt:lpstr>The Marketing Era and the  Relationship Era</vt:lpstr>
      <vt:lpstr>Avoiding Marketing Myopia</vt:lpstr>
      <vt:lpstr>Marketing in Not-for-Profit Organizations</vt:lpstr>
      <vt:lpstr>Nontraditional Marketing</vt:lpstr>
      <vt:lpstr>From Transaction-based Marketing to Relationship Marketing</vt:lpstr>
      <vt:lpstr>From Transaction-based Marketing to Relationship Marketing</vt:lpstr>
      <vt:lpstr>Interactive and Social Marketing / Partnerships and Alliances</vt:lpstr>
      <vt:lpstr>Using Interactive and Social Marketing to Build Relationships</vt:lpstr>
      <vt:lpstr>Developing Partnerships and  Strategic Alliances</vt:lpstr>
      <vt:lpstr>Costs and Functions of Marketing</vt:lpstr>
      <vt:lpstr>Ethics and Social Responsibility:  Doing Well by Doing Good</vt:lpstr>
    </vt:vector>
  </TitlesOfParts>
  <Company>Matthew Dewald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esouser</dc:creator>
  <cp:lastModifiedBy>Fish Dog Inc</cp:lastModifiedBy>
  <cp:revision>873</cp:revision>
  <dcterms:created xsi:type="dcterms:W3CDTF">2012-04-18T10:55:23Z</dcterms:created>
  <dcterms:modified xsi:type="dcterms:W3CDTF">2013-11-07T17:13:35Z</dcterms:modified>
</cp:coreProperties>
</file>