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2"/>
  </p:handoutMasterIdLst>
  <p:sldIdLst>
    <p:sldId id="259" r:id="rId2"/>
    <p:sldId id="262" r:id="rId3"/>
    <p:sldId id="260" r:id="rId4"/>
    <p:sldId id="258" r:id="rId5"/>
    <p:sldId id="275" r:id="rId6"/>
    <p:sldId id="268" r:id="rId7"/>
    <p:sldId id="269" r:id="rId8"/>
    <p:sldId id="267" r:id="rId9"/>
    <p:sldId id="270" r:id="rId10"/>
    <p:sldId id="271" r:id="rId11"/>
    <p:sldId id="278" r:id="rId12"/>
    <p:sldId id="279" r:id="rId13"/>
    <p:sldId id="280" r:id="rId14"/>
    <p:sldId id="272" r:id="rId15"/>
    <p:sldId id="274" r:id="rId16"/>
    <p:sldId id="281" r:id="rId17"/>
    <p:sldId id="276" r:id="rId18"/>
    <p:sldId id="273" r:id="rId19"/>
    <p:sldId id="277" r:id="rId20"/>
    <p:sldId id="263" r:id="rId21"/>
  </p:sldIdLst>
  <p:sldSz cx="9144000" cy="6858000" type="screen4x3"/>
  <p:notesSz cx="7315200" cy="96012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rambin Frederique" initials="GF" lastIdx="9" clrIdx="0"/>
  <p:cmAuthor id="1" name="Olivier Rolko" initials="OR" lastIdx="24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F3F2"/>
    <a:srgbClr val="FFFFFF"/>
    <a:srgbClr val="832E27"/>
    <a:srgbClr val="F2F2F2"/>
    <a:srgbClr val="FBFBFB"/>
    <a:srgbClr val="E6E6E6"/>
    <a:srgbClr val="EAEAEA"/>
    <a:srgbClr val="008AC0"/>
    <a:srgbClr val="E6E498"/>
    <a:srgbClr val="DED6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34588" autoAdjust="0"/>
    <p:restoredTop sz="94660" autoAdjust="0"/>
  </p:normalViewPr>
  <p:slideViewPr>
    <p:cSldViewPr snapToGrid="0">
      <p:cViewPr varScale="1">
        <p:scale>
          <a:sx n="85" d="100"/>
          <a:sy n="85" d="100"/>
        </p:scale>
        <p:origin x="-643" y="-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1" d="100"/>
          <a:sy n="81" d="100"/>
        </p:scale>
        <p:origin x="2928" y="90"/>
      </p:cViewPr>
      <p:guideLst/>
    </p:cSldViewPr>
  </p:notesViewPr>
  <p:gridSpacing cx="114300" cy="1143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628D8863-6F11-4AA6-9ED8-0EF78FC0ABB3}" type="datetimeFigureOut">
              <a:rPr lang="en-US" smtClean="0"/>
              <a:pPr/>
              <a:t>9/4/2016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CC5E956-2A57-47D3-86E3-2F689AB68E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1803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uver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333287" y="1068223"/>
            <a:ext cx="8477428" cy="50386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" t="2991" b="23773"/>
          <a:stretch/>
        </p:blipFill>
        <p:spPr>
          <a:xfrm>
            <a:off x="2399498" y="1899336"/>
            <a:ext cx="5035344" cy="3946540"/>
          </a:xfrm>
          <a:prstGeom prst="rect">
            <a:avLst/>
          </a:prstGeom>
        </p:spPr>
      </p:pic>
      <p:sp>
        <p:nvSpPr>
          <p:cNvPr id="4" name="Rectangle 3"/>
          <p:cNvSpPr/>
          <p:nvPr userDrawn="1"/>
        </p:nvSpPr>
        <p:spPr>
          <a:xfrm>
            <a:off x="4581028" y="360663"/>
            <a:ext cx="4564129" cy="1415120"/>
          </a:xfrm>
          <a:prstGeom prst="rect">
            <a:avLst/>
          </a:prstGeom>
          <a:solidFill>
            <a:srgbClr val="E6E4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 userDrawn="1"/>
        </p:nvSpPr>
        <p:spPr>
          <a:xfrm>
            <a:off x="1" y="6297655"/>
            <a:ext cx="1384418" cy="4193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 userDrawn="1"/>
        </p:nvSpPr>
        <p:spPr>
          <a:xfrm>
            <a:off x="7913484" y="6297654"/>
            <a:ext cx="1231673" cy="560735"/>
          </a:xfrm>
          <a:prstGeom prst="rect">
            <a:avLst/>
          </a:prstGeom>
          <a:solidFill>
            <a:schemeClr val="bg1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ectangle 27"/>
          <p:cNvSpPr/>
          <p:nvPr userDrawn="1"/>
        </p:nvSpPr>
        <p:spPr>
          <a:xfrm>
            <a:off x="3049448" y="360663"/>
            <a:ext cx="1543713" cy="141512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 userDrawn="1"/>
        </p:nvSpPr>
        <p:spPr>
          <a:xfrm>
            <a:off x="2399497" y="360663"/>
            <a:ext cx="649951" cy="1415120"/>
          </a:xfrm>
          <a:prstGeom prst="rect">
            <a:avLst/>
          </a:prstGeom>
          <a:solidFill>
            <a:srgbClr val="0073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 userDrawn="1"/>
        </p:nvSpPr>
        <p:spPr>
          <a:xfrm rot="16200000">
            <a:off x="2200994" y="879395"/>
            <a:ext cx="1138875" cy="411842"/>
          </a:xfrm>
          <a:prstGeom prst="rect">
            <a:avLst/>
          </a:prstGeom>
          <a:noFill/>
        </p:spPr>
        <p:txBody>
          <a:bodyPr wrap="none" lIns="0" tIns="0" rIns="0" bIns="0" rtlCol="0" anchor="ctr">
            <a:normAutofit/>
          </a:bodyPr>
          <a:lstStyle/>
          <a:p>
            <a:pPr algn="ctr"/>
            <a:r>
              <a:rPr lang="fr-CA" sz="1400" b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CHAPITRE</a:t>
            </a:r>
            <a:endParaRPr lang="fr-CA" sz="1400" b="0" spc="0" baseline="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  <p:sp>
        <p:nvSpPr>
          <p:cNvPr id="31" name="Text Placeholder 2"/>
          <p:cNvSpPr>
            <a:spLocks noGrp="1"/>
          </p:cNvSpPr>
          <p:nvPr>
            <p:ph type="body" idx="14" hasCustomPrompt="1"/>
          </p:nvPr>
        </p:nvSpPr>
        <p:spPr>
          <a:xfrm>
            <a:off x="3378311" y="636661"/>
            <a:ext cx="899413" cy="863125"/>
          </a:xfrm>
          <a:prstGeom prst="rect">
            <a:avLst/>
          </a:prstGeom>
        </p:spPr>
        <p:txBody>
          <a:bodyPr wrap="none" lIns="0" tIns="0" rIns="91440" bIns="0"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9000" b="0" spc="-400" baseline="0">
                <a:solidFill>
                  <a:schemeClr val="bg1"/>
                </a:solidFill>
                <a:latin typeface="Maiandra GD" panose="020E0502030308020204" pitchFamily="34" charset="0"/>
                <a:ea typeface="Ebrima" panose="02000000000000000000" pitchFamily="2" charset="0"/>
                <a:cs typeface="Ebrima" panose="02000000000000000000" pitchFamily="2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dirty="0" smtClean="0"/>
              <a:t>#</a:t>
            </a:r>
            <a:endParaRPr lang="en-US" dirty="0" smtClean="0"/>
          </a:p>
        </p:txBody>
      </p:sp>
      <p:sp>
        <p:nvSpPr>
          <p:cNvPr id="32" name="Text Placeholder 36"/>
          <p:cNvSpPr>
            <a:spLocks noGrp="1"/>
          </p:cNvSpPr>
          <p:nvPr>
            <p:ph type="body" sz="quarter" idx="15"/>
          </p:nvPr>
        </p:nvSpPr>
        <p:spPr>
          <a:xfrm>
            <a:off x="4815987" y="360663"/>
            <a:ext cx="4077882" cy="1395870"/>
          </a:xfrm>
        </p:spPr>
        <p:txBody>
          <a:bodyPr lIns="0" tIns="0" rIns="0" bIns="0" anchor="ctr">
            <a:noAutofit/>
          </a:bodyPr>
          <a:lstStyle>
            <a:lvl1pPr>
              <a:lnSpc>
                <a:spcPts val="2600"/>
              </a:lnSpc>
              <a:spcBef>
                <a:spcPts val="0"/>
              </a:spcBef>
              <a:defRPr sz="2400" b="1" kern="0" spc="0" baseline="0">
                <a:solidFill>
                  <a:schemeClr val="tx1"/>
                </a:solidFill>
                <a:latin typeface="Maiandra GD" panose="020E0502030308020204" pitchFamily="34" charset="0"/>
              </a:defRPr>
            </a:lvl1pPr>
          </a:lstStyle>
          <a:p>
            <a:pPr lvl="0"/>
            <a:endParaRPr lang="en-US" dirty="0" smtClean="0"/>
          </a:p>
        </p:txBody>
      </p:sp>
      <p:sp>
        <p:nvSpPr>
          <p:cNvPr id="15" name="Chevron 14"/>
          <p:cNvSpPr/>
          <p:nvPr userDrawn="1"/>
        </p:nvSpPr>
        <p:spPr>
          <a:xfrm>
            <a:off x="477817" y="1624380"/>
            <a:ext cx="1214045" cy="1214045"/>
          </a:xfrm>
          <a:prstGeom prst="chevron">
            <a:avLst/>
          </a:prstGeom>
          <a:solidFill>
            <a:srgbClr val="F2F2F2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aseline="0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2399498" y="1889772"/>
            <a:ext cx="5035344" cy="3946540"/>
          </a:xfrm>
          <a:prstGeom prst="rect">
            <a:avLst/>
          </a:prstGeom>
          <a:noFill/>
          <a:ln w="3175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 userDrawn="1"/>
        </p:nvCxnSpPr>
        <p:spPr>
          <a:xfrm>
            <a:off x="478562" y="6170461"/>
            <a:ext cx="82210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 userDrawn="1"/>
        </p:nvSpPr>
        <p:spPr>
          <a:xfrm>
            <a:off x="426543" y="3163010"/>
            <a:ext cx="1419043" cy="492443"/>
          </a:xfrm>
          <a:prstGeom prst="rect">
            <a:avLst/>
          </a:prstGeom>
          <a:noFill/>
        </p:spPr>
        <p:txBody>
          <a:bodyPr wrap="none" lIns="0" tIns="0" rIns="91440" bIns="0" rtlCol="0" anchor="b">
            <a:spAutoFit/>
          </a:bodyPr>
          <a:lstStyle/>
          <a:p>
            <a:pPr algn="l"/>
            <a:r>
              <a:rPr lang="fr-CA" sz="3200" b="1" spc="50" baseline="0" dirty="0" smtClean="0">
                <a:solidFill>
                  <a:schemeClr val="tx1"/>
                </a:solidFill>
                <a:latin typeface="Maiandra GD" panose="020E0502030308020204" pitchFamily="34" charset="0"/>
              </a:rPr>
              <a:t>PARTIE</a:t>
            </a:r>
            <a:endParaRPr lang="fr-CA" sz="3200" b="1" spc="50" baseline="0" dirty="0">
              <a:solidFill>
                <a:schemeClr val="tx1"/>
              </a:solidFill>
              <a:latin typeface="Maiandra GD" panose="020E0502030308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6" hasCustomPrompt="1"/>
          </p:nvPr>
        </p:nvSpPr>
        <p:spPr>
          <a:xfrm>
            <a:off x="1845586" y="3163015"/>
            <a:ext cx="327975" cy="492443"/>
          </a:xfrm>
          <a:noFill/>
        </p:spPr>
        <p:txBody>
          <a:bodyPr wrap="none" lIns="0" tIns="0" rIns="91440" bIns="0" rtlCol="0" anchor="b">
            <a:sp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lang="en-US" sz="3200" b="1" spc="50" baseline="0" smtClean="0">
                <a:latin typeface="Maiandra GD" panose="020E0502030308020204" pitchFamily="34" charset="0"/>
                <a:cs typeface="+mn-cs"/>
              </a:defRPr>
            </a:lvl1pPr>
            <a:lvl2pPr>
              <a:defRPr lang="en-US" sz="1800" smtClean="0">
                <a:latin typeface="+mn-lt"/>
                <a:cs typeface="+mn-cs"/>
              </a:defRPr>
            </a:lvl2pPr>
            <a:lvl3pPr>
              <a:defRPr lang="en-US" smtClean="0">
                <a:latin typeface="+mn-lt"/>
                <a:cs typeface="+mn-cs"/>
              </a:defRPr>
            </a:lvl3pPr>
            <a:lvl4pPr>
              <a:defRPr lang="en-US" smtClean="0">
                <a:latin typeface="+mn-lt"/>
                <a:cs typeface="+mn-cs"/>
              </a:defRPr>
            </a:lvl4pPr>
            <a:lvl5pPr>
              <a:defRPr lang="en-US" sz="1800">
                <a:latin typeface="+mn-lt"/>
                <a:cs typeface="+mn-cs"/>
              </a:defRPr>
            </a:lvl5pPr>
          </a:lstStyle>
          <a:p>
            <a:pPr lvl="0" defTabSz="457200"/>
            <a:r>
              <a:rPr lang="fr-CA" dirty="0" smtClean="0"/>
              <a:t>#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145279"/>
            <a:ext cx="1025495" cy="999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599070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ctifs_apprentiss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478565" y="228390"/>
            <a:ext cx="8221054" cy="1104756"/>
          </a:xfrm>
          <a:prstGeom prst="rect">
            <a:avLst/>
          </a:prstGeom>
          <a:solidFill>
            <a:srgbClr val="E2F3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478565" y="228390"/>
            <a:ext cx="2493301" cy="796006"/>
          </a:xfrm>
          <a:prstGeom prst="rect">
            <a:avLst/>
          </a:prstGeom>
          <a:solidFill>
            <a:srgbClr val="008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 userDrawn="1"/>
        </p:nvSpPr>
        <p:spPr>
          <a:xfrm>
            <a:off x="914751" y="420472"/>
            <a:ext cx="1708372" cy="43899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l">
              <a:lnSpc>
                <a:spcPts val="1920"/>
              </a:lnSpc>
            </a:pPr>
            <a:r>
              <a:rPr lang="fr-CA" sz="1600" b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OBJECTIFS</a:t>
            </a:r>
          </a:p>
          <a:p>
            <a:pPr algn="l">
              <a:lnSpc>
                <a:spcPts val="1920"/>
              </a:lnSpc>
            </a:pPr>
            <a:r>
              <a:rPr lang="fr-CA" sz="1600" b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D’APPRENTISSAGE</a:t>
            </a:r>
            <a:endParaRPr lang="fr-CA" sz="1600" b="1" kern="0" spc="0" baseline="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870388" y="1252786"/>
            <a:ext cx="7406880" cy="4572000"/>
          </a:xfrm>
        </p:spPr>
        <p:txBody>
          <a:bodyPr lIns="0"/>
          <a:lstStyle>
            <a:lvl1pPr>
              <a:defRPr sz="1800" spc="-20" baseline="0">
                <a:latin typeface="Maiandra GD" panose="020E0502030308020204" pitchFamily="34" charset="0"/>
              </a:defRPr>
            </a:lvl1pPr>
            <a:lvl2pPr marL="0" indent="0">
              <a:defRPr sz="1600" spc="-20" baseline="0">
                <a:latin typeface="Maiandra GD" panose="020E0502030308020204" pitchFamily="34" charset="0"/>
              </a:defRPr>
            </a:lvl2pPr>
            <a:lvl3pPr marL="0" indent="0">
              <a:defRPr sz="1400" spc="-20" baseline="0">
                <a:latin typeface="Maiandra GD" panose="020E0502030308020204" pitchFamily="34" charset="0"/>
              </a:defRPr>
            </a:lvl3pPr>
            <a:lvl4pPr marL="0" indent="0">
              <a:defRPr sz="1400" spc="-20" baseline="0">
                <a:latin typeface="Maiandra GD" panose="020E0502030308020204" pitchFamily="34" charset="0"/>
              </a:defRPr>
            </a:lvl4pPr>
            <a:lvl5pPr marL="0" indent="0">
              <a:defRPr sz="1200" spc="-20" baseline="0">
                <a:latin typeface="Maiandra GD" panose="020E0502030308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Isosceles Triangle 11"/>
          <p:cNvSpPr/>
          <p:nvPr userDrawn="1"/>
        </p:nvSpPr>
        <p:spPr>
          <a:xfrm rot="10800000">
            <a:off x="2578760" y="1024395"/>
            <a:ext cx="273464" cy="136730"/>
          </a:xfrm>
          <a:prstGeom prst="triangle">
            <a:avLst/>
          </a:prstGeom>
          <a:solidFill>
            <a:srgbClr val="008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hevron 12"/>
          <p:cNvSpPr/>
          <p:nvPr userDrawn="1"/>
        </p:nvSpPr>
        <p:spPr>
          <a:xfrm>
            <a:off x="0" y="181626"/>
            <a:ext cx="938405" cy="902588"/>
          </a:xfrm>
          <a:prstGeom prst="chevron">
            <a:avLst/>
          </a:prstGeom>
          <a:solidFill>
            <a:srgbClr val="F2F2F2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280877" y="6359571"/>
            <a:ext cx="863124" cy="24087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900" b="1">
                <a:solidFill>
                  <a:schemeClr val="bg1"/>
                </a:solidFill>
                <a:latin typeface="Maiandra GD" panose="020E0502030308020204" pitchFamily="34" charset="0"/>
              </a:defRPr>
            </a:lvl1pPr>
          </a:lstStyle>
          <a:p>
            <a:fld id="{E02C9807-B169-421A-B314-063EA15B51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8699619" y="181626"/>
            <a:ext cx="85458" cy="58858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13966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jectifs_apprentissage_su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478565" y="228390"/>
            <a:ext cx="8221054" cy="1104756"/>
          </a:xfrm>
          <a:prstGeom prst="rect">
            <a:avLst/>
          </a:prstGeom>
          <a:solidFill>
            <a:srgbClr val="E2F3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478566" y="228390"/>
            <a:ext cx="3078296" cy="796006"/>
          </a:xfrm>
          <a:prstGeom prst="rect">
            <a:avLst/>
          </a:prstGeom>
          <a:solidFill>
            <a:srgbClr val="008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870388" y="1252786"/>
            <a:ext cx="7406880" cy="4572000"/>
          </a:xfrm>
        </p:spPr>
        <p:txBody>
          <a:bodyPr lIns="0"/>
          <a:lstStyle>
            <a:lvl1pPr>
              <a:defRPr sz="1800" spc="-20" baseline="0">
                <a:latin typeface="Maiandra GD" panose="020E0502030308020204" pitchFamily="34" charset="0"/>
              </a:defRPr>
            </a:lvl1pPr>
            <a:lvl2pPr marL="0" indent="0">
              <a:defRPr sz="1600" spc="-20" baseline="0">
                <a:latin typeface="Maiandra GD" panose="020E0502030308020204" pitchFamily="34" charset="0"/>
              </a:defRPr>
            </a:lvl2pPr>
            <a:lvl3pPr marL="0" indent="0">
              <a:defRPr sz="1400" spc="-20" baseline="0">
                <a:latin typeface="Maiandra GD" panose="020E0502030308020204" pitchFamily="34" charset="0"/>
              </a:defRPr>
            </a:lvl3pPr>
            <a:lvl4pPr marL="0" indent="0">
              <a:defRPr sz="1400" spc="-20" baseline="0">
                <a:latin typeface="Maiandra GD" panose="020E0502030308020204" pitchFamily="34" charset="0"/>
              </a:defRPr>
            </a:lvl4pPr>
            <a:lvl5pPr marL="0" indent="0">
              <a:defRPr sz="1200" spc="-20" baseline="0">
                <a:latin typeface="Maiandra GD" panose="020E0502030308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2" name="Isosceles Triangle 11"/>
          <p:cNvSpPr/>
          <p:nvPr userDrawn="1"/>
        </p:nvSpPr>
        <p:spPr>
          <a:xfrm rot="10800000">
            <a:off x="3163755" y="1024395"/>
            <a:ext cx="273464" cy="136730"/>
          </a:xfrm>
          <a:prstGeom prst="triangle">
            <a:avLst/>
          </a:prstGeom>
          <a:solidFill>
            <a:srgbClr val="008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hevron 12"/>
          <p:cNvSpPr/>
          <p:nvPr userDrawn="1"/>
        </p:nvSpPr>
        <p:spPr>
          <a:xfrm>
            <a:off x="0" y="181626"/>
            <a:ext cx="938405" cy="902588"/>
          </a:xfrm>
          <a:prstGeom prst="chevron">
            <a:avLst/>
          </a:prstGeom>
          <a:solidFill>
            <a:srgbClr val="F2F2F2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TextBox 14"/>
          <p:cNvSpPr txBox="1"/>
          <p:nvPr userDrawn="1"/>
        </p:nvSpPr>
        <p:spPr>
          <a:xfrm>
            <a:off x="914750" y="420472"/>
            <a:ext cx="2642111" cy="438994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l">
              <a:lnSpc>
                <a:spcPts val="1920"/>
              </a:lnSpc>
            </a:pPr>
            <a:r>
              <a:rPr lang="fr-CA" sz="1600" b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OBJECTIFS</a:t>
            </a:r>
          </a:p>
          <a:p>
            <a:pPr algn="l">
              <a:lnSpc>
                <a:spcPts val="1920"/>
              </a:lnSpc>
            </a:pPr>
            <a:r>
              <a:rPr lang="fr-CA" sz="1600" b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D’APPRENTISSAGE (</a:t>
            </a:r>
            <a:r>
              <a:rPr lang="fr-CA" sz="1600" b="1" i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suite</a:t>
            </a:r>
            <a:r>
              <a:rPr lang="fr-CA" sz="1600" b="1" i="1" kern="0" spc="-30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</a:t>
            </a:r>
            <a:r>
              <a:rPr lang="fr-CA" sz="1600" b="1" kern="0" spc="60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)</a:t>
            </a:r>
            <a:endParaRPr lang="fr-CA" sz="1600" b="1" kern="0" spc="600" baseline="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  <p:sp>
        <p:nvSpPr>
          <p:cNvPr id="16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280877" y="6359571"/>
            <a:ext cx="863124" cy="240879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900" b="1">
                <a:solidFill>
                  <a:schemeClr val="bg1"/>
                </a:solidFill>
                <a:latin typeface="Maiandra GD" panose="020E0502030308020204" pitchFamily="34" charset="0"/>
              </a:defRPr>
            </a:lvl1pPr>
          </a:lstStyle>
          <a:p>
            <a:fld id="{E02C9807-B169-421A-B314-063EA15B51E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8699619" y="181626"/>
            <a:ext cx="85458" cy="58858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3435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_coura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99202" y="436971"/>
            <a:ext cx="7176448" cy="710367"/>
          </a:xfrm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38511" y="436563"/>
            <a:ext cx="649288" cy="355600"/>
          </a:xfr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400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fr-CA" dirty="0" smtClean="0"/>
              <a:t>#</a:t>
            </a:r>
            <a:endParaRPr lang="en-US" dirty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85813" y="1573213"/>
            <a:ext cx="7589837" cy="42037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53402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e_courant_niveau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2105" y="436971"/>
            <a:ext cx="7184153" cy="710367"/>
          </a:xfrm>
        </p:spPr>
        <p:txBody>
          <a:bodyPr/>
          <a:lstStyle>
            <a:lvl1pPr>
              <a:defRPr sz="2000"/>
            </a:lvl1pPr>
          </a:lstStyle>
          <a:p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85945" y="1572427"/>
            <a:ext cx="7580313" cy="421242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38506" y="436563"/>
            <a:ext cx="649288" cy="355600"/>
          </a:xfr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000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fr-CA" dirty="0" smtClean="0"/>
              <a:t>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660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aux_she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/>
          <p:nvPr userDrawn="1"/>
        </p:nvSpPr>
        <p:spPr>
          <a:xfrm>
            <a:off x="478565" y="1222049"/>
            <a:ext cx="8323603" cy="49005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538511" y="436563"/>
            <a:ext cx="649288" cy="355600"/>
          </a:xfrm>
        </p:spPr>
        <p:txBody>
          <a:bodyPr lIns="0" tIns="0" rIns="0" bIns="0">
            <a:noAutofit/>
          </a:bodyPr>
          <a:lstStyle>
            <a:lvl1pPr>
              <a:lnSpc>
                <a:spcPct val="100000"/>
              </a:lnSpc>
              <a:spcBef>
                <a:spcPts val="0"/>
              </a:spcBef>
              <a:defRPr sz="2400">
                <a:latin typeface="Cambria Math" panose="02040503050406030204" pitchFamily="18" charset="0"/>
                <a:ea typeface="Cambria Math" panose="02040503050406030204" pitchFamily="18" charset="0"/>
              </a:defRPr>
            </a:lvl1pPr>
            <a:lvl2pPr>
              <a:lnSpc>
                <a:spcPct val="100000"/>
              </a:lnSpc>
              <a:defRPr/>
            </a:lvl2pPr>
            <a:lvl3pPr>
              <a:lnSpc>
                <a:spcPct val="100000"/>
              </a:lnSpc>
              <a:defRPr/>
            </a:lvl3pPr>
            <a:lvl4pPr>
              <a:lnSpc>
                <a:spcPct val="100000"/>
              </a:lnSpc>
              <a:defRPr/>
            </a:lvl4pPr>
            <a:lvl5pPr>
              <a:lnSpc>
                <a:spcPct val="100000"/>
              </a:lnSpc>
              <a:defRPr/>
            </a:lvl5pPr>
          </a:lstStyle>
          <a:p>
            <a:pPr lvl="0"/>
            <a:r>
              <a:rPr lang="fr-CA" dirty="0" smtClean="0"/>
              <a:t>#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8588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_revi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478564" y="231367"/>
            <a:ext cx="8227286" cy="793029"/>
          </a:xfrm>
          <a:prstGeom prst="rect">
            <a:avLst/>
          </a:prstGeom>
          <a:solidFill>
            <a:srgbClr val="008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-1" y="231367"/>
            <a:ext cx="478565" cy="79302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-2" y="1133955"/>
            <a:ext cx="478565" cy="492394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784215" y="1504060"/>
            <a:ext cx="7684667" cy="4320726"/>
          </a:xfrm>
        </p:spPr>
        <p:txBody>
          <a:bodyPr lIns="0"/>
          <a:lstStyle>
            <a:lvl1pPr>
              <a:defRPr sz="1800" spc="-20" baseline="0">
                <a:latin typeface="Maiandra GD" panose="020E0502030308020204" pitchFamily="34" charset="0"/>
              </a:defRPr>
            </a:lvl1pPr>
            <a:lvl2pPr marL="0" indent="0">
              <a:defRPr sz="1600" spc="-20" baseline="0">
                <a:latin typeface="Maiandra GD" panose="020E0502030308020204" pitchFamily="34" charset="0"/>
              </a:defRPr>
            </a:lvl2pPr>
            <a:lvl3pPr marL="0" indent="0">
              <a:defRPr sz="1400" spc="-20" baseline="0">
                <a:latin typeface="Maiandra GD" panose="020E0502030308020204" pitchFamily="34" charset="0"/>
              </a:defRPr>
            </a:lvl3pPr>
            <a:lvl4pPr marL="0" indent="0">
              <a:defRPr sz="1400" spc="-20" baseline="0">
                <a:latin typeface="Maiandra GD" panose="020E0502030308020204" pitchFamily="34" charset="0"/>
              </a:defRPr>
            </a:lvl4pPr>
            <a:lvl5pPr marL="0" indent="0">
              <a:defRPr sz="1200" spc="-20" baseline="0">
                <a:latin typeface="Maiandra GD" panose="020E0502030308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hevron 13"/>
          <p:cNvSpPr/>
          <p:nvPr userDrawn="1"/>
        </p:nvSpPr>
        <p:spPr>
          <a:xfrm>
            <a:off x="0" y="181626"/>
            <a:ext cx="938405" cy="902588"/>
          </a:xfrm>
          <a:prstGeom prst="chevron">
            <a:avLst/>
          </a:prstGeom>
          <a:solidFill>
            <a:srgbClr val="F2F2F2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>
          <a:xfrm flipV="1">
            <a:off x="478563" y="1133954"/>
            <a:ext cx="8221055" cy="207730"/>
          </a:xfrm>
          <a:prstGeom prst="rect">
            <a:avLst/>
          </a:prstGeom>
          <a:solidFill>
            <a:srgbClr val="E2F3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9" name="TextBox 18"/>
          <p:cNvSpPr txBox="1"/>
          <p:nvPr userDrawn="1"/>
        </p:nvSpPr>
        <p:spPr>
          <a:xfrm>
            <a:off x="914750" y="519958"/>
            <a:ext cx="3076136" cy="438994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algn="l">
              <a:lnSpc>
                <a:spcPts val="1920"/>
              </a:lnSpc>
            </a:pPr>
            <a:r>
              <a:rPr lang="fr-CA" sz="2000" b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Résumé et révision</a:t>
            </a:r>
            <a:endParaRPr lang="fr-CA" sz="2000" b="1" kern="0" spc="600" baseline="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  <p:sp>
        <p:nvSpPr>
          <p:cNvPr id="22" name="Rectangle 21"/>
          <p:cNvSpPr/>
          <p:nvPr userDrawn="1"/>
        </p:nvSpPr>
        <p:spPr>
          <a:xfrm>
            <a:off x="8699619" y="181626"/>
            <a:ext cx="85458" cy="58858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88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esume_revision_su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 Placeholder 8"/>
          <p:cNvSpPr>
            <a:spLocks noGrp="1"/>
          </p:cNvSpPr>
          <p:nvPr>
            <p:ph type="body" sz="quarter" idx="12"/>
          </p:nvPr>
        </p:nvSpPr>
        <p:spPr>
          <a:xfrm>
            <a:off x="784215" y="1504060"/>
            <a:ext cx="7684667" cy="4320726"/>
          </a:xfrm>
        </p:spPr>
        <p:txBody>
          <a:bodyPr lIns="0"/>
          <a:lstStyle>
            <a:lvl1pPr>
              <a:defRPr sz="1800" spc="-20" baseline="0">
                <a:latin typeface="Maiandra GD" panose="020E0502030308020204" pitchFamily="34" charset="0"/>
              </a:defRPr>
            </a:lvl1pPr>
            <a:lvl2pPr marL="0" indent="0">
              <a:defRPr sz="1600" spc="-20" baseline="0">
                <a:latin typeface="Maiandra GD" panose="020E0502030308020204" pitchFamily="34" charset="0"/>
              </a:defRPr>
            </a:lvl2pPr>
            <a:lvl3pPr marL="0" indent="0">
              <a:defRPr sz="1400" spc="-20" baseline="0">
                <a:latin typeface="Maiandra GD" panose="020E0502030308020204" pitchFamily="34" charset="0"/>
              </a:defRPr>
            </a:lvl3pPr>
            <a:lvl4pPr marL="0" indent="0">
              <a:defRPr sz="1400" spc="-20" baseline="0">
                <a:latin typeface="Maiandra GD" panose="020E0502030308020204" pitchFamily="34" charset="0"/>
              </a:defRPr>
            </a:lvl4pPr>
            <a:lvl5pPr marL="0" indent="0">
              <a:defRPr sz="1200" spc="-20" baseline="0">
                <a:latin typeface="Maiandra GD" panose="020E0502030308020204" pitchFamily="34" charset="0"/>
              </a:defRPr>
            </a:lvl5pPr>
          </a:lstStyle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478564" y="231367"/>
            <a:ext cx="8227286" cy="793029"/>
          </a:xfrm>
          <a:prstGeom prst="rect">
            <a:avLst/>
          </a:prstGeom>
          <a:solidFill>
            <a:srgbClr val="008A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 userDrawn="1"/>
        </p:nvSpPr>
        <p:spPr>
          <a:xfrm>
            <a:off x="-1" y="231367"/>
            <a:ext cx="478565" cy="793029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Chevron 16"/>
          <p:cNvSpPr/>
          <p:nvPr userDrawn="1"/>
        </p:nvSpPr>
        <p:spPr>
          <a:xfrm>
            <a:off x="0" y="181626"/>
            <a:ext cx="938405" cy="902588"/>
          </a:xfrm>
          <a:prstGeom prst="chevron">
            <a:avLst/>
          </a:prstGeom>
          <a:solidFill>
            <a:srgbClr val="F2F2F2">
              <a:alpha val="2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914750" y="519958"/>
            <a:ext cx="3076136" cy="438994"/>
          </a:xfrm>
          <a:prstGeom prst="rect">
            <a:avLst/>
          </a:prstGeom>
          <a:noFill/>
        </p:spPr>
        <p:txBody>
          <a:bodyPr wrap="square" lIns="0" tIns="0" rIns="0" bIns="0" rtlCol="0" anchor="t">
            <a:noAutofit/>
          </a:bodyPr>
          <a:lstStyle/>
          <a:p>
            <a:pPr algn="l">
              <a:lnSpc>
                <a:spcPts val="1920"/>
              </a:lnSpc>
            </a:pPr>
            <a:r>
              <a:rPr lang="fr-CA" sz="2000" b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Résumé et révision (</a:t>
            </a:r>
            <a:r>
              <a:rPr lang="fr-CA" sz="2000" b="1" i="1" kern="0" spc="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suite</a:t>
            </a:r>
            <a:r>
              <a:rPr lang="fr-CA" sz="2000" b="1" i="1" kern="0" spc="-30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  </a:t>
            </a:r>
            <a:r>
              <a:rPr lang="fr-CA" sz="2000" b="1" kern="0" spc="600" baseline="0" dirty="0" smtClean="0">
                <a:solidFill>
                  <a:schemeClr val="bg1"/>
                </a:solidFill>
                <a:latin typeface="Maiandra GD" panose="020E0502030308020204" pitchFamily="34" charset="0"/>
              </a:rPr>
              <a:t>)</a:t>
            </a:r>
            <a:endParaRPr lang="fr-CA" sz="2000" b="1" kern="0" spc="600" baseline="0" dirty="0">
              <a:solidFill>
                <a:schemeClr val="bg1"/>
              </a:solidFill>
              <a:latin typeface="Maiandra GD" panose="020E0502030308020204" pitchFamily="34" charset="0"/>
            </a:endParaRPr>
          </a:p>
        </p:txBody>
      </p:sp>
      <p:sp>
        <p:nvSpPr>
          <p:cNvPr id="19" name="Rectangle 18"/>
          <p:cNvSpPr/>
          <p:nvPr userDrawn="1"/>
        </p:nvSpPr>
        <p:spPr>
          <a:xfrm flipV="1">
            <a:off x="478563" y="1133954"/>
            <a:ext cx="8221055" cy="207730"/>
          </a:xfrm>
          <a:prstGeom prst="rect">
            <a:avLst/>
          </a:prstGeom>
          <a:solidFill>
            <a:srgbClr val="E2F3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16" name="Rectangle 15"/>
          <p:cNvSpPr/>
          <p:nvPr userDrawn="1"/>
        </p:nvSpPr>
        <p:spPr>
          <a:xfrm>
            <a:off x="-2" y="1133955"/>
            <a:ext cx="478565" cy="492394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 userDrawn="1"/>
        </p:nvSpPr>
        <p:spPr>
          <a:xfrm>
            <a:off x="8699619" y="181626"/>
            <a:ext cx="85458" cy="588588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5503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 userDrawn="1"/>
        </p:nvSpPr>
        <p:spPr>
          <a:xfrm>
            <a:off x="478563" y="1269392"/>
            <a:ext cx="8221055" cy="4788534"/>
          </a:xfrm>
          <a:prstGeom prst="rect">
            <a:avLst/>
          </a:prstGeom>
          <a:solidFill>
            <a:srgbClr val="E2F3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sp>
        <p:nvSpPr>
          <p:cNvPr id="20" name="Rectangle 19"/>
          <p:cNvSpPr/>
          <p:nvPr userDrawn="1"/>
        </p:nvSpPr>
        <p:spPr>
          <a:xfrm>
            <a:off x="8238147" y="6324409"/>
            <a:ext cx="905854" cy="30660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Espace réservé du pied de page 9"/>
          <p:cNvSpPr txBox="1">
            <a:spLocks/>
          </p:cNvSpPr>
          <p:nvPr userDrawn="1"/>
        </p:nvSpPr>
        <p:spPr>
          <a:xfrm>
            <a:off x="1094224" y="6468302"/>
            <a:ext cx="6807081" cy="143695"/>
          </a:xfrm>
          <a:prstGeom prst="rect">
            <a:avLst/>
          </a:prstGeom>
        </p:spPr>
        <p:txBody>
          <a:bodyPr vert="horz" wrap="none" lIns="0" tIns="0" rIns="0" bIns="0" rtlCol="0" anchor="b"/>
          <a:lstStyle>
            <a:defPPr>
              <a:defRPr lang="fr-FR"/>
            </a:defPPr>
            <a:lvl1pPr algn="ctr">
              <a:defRPr sz="1000">
                <a:solidFill>
                  <a:srgbClr val="927E71"/>
                </a:solidFill>
              </a:defRPr>
            </a:lvl1pPr>
          </a:lstStyle>
          <a:p>
            <a:pPr marL="0" marR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fr-CA" sz="800" b="0" i="1" kern="1200" cap="none" spc="0" baseline="0" dirty="0" smtClean="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Fondements du management contemporain</a:t>
            </a:r>
            <a:r>
              <a:rPr lang="fr-CA" sz="800" b="0" i="0" kern="1200" cap="none" spc="0" baseline="0" dirty="0" smtClean="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 </a:t>
            </a:r>
            <a:r>
              <a:rPr lang="fr-CA" sz="800" b="0" kern="1200" cap="none" spc="4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ǀ  </a:t>
            </a:r>
            <a:r>
              <a:rPr lang="fr-CA" sz="800" kern="1200" cap="none" spc="40" baseline="0" dirty="0" smtClean="0">
                <a:solidFill>
                  <a:schemeClr val="tx1"/>
                </a:solidFill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Reproduction interdite © TC Média Livres Inc.</a:t>
            </a:r>
            <a:endParaRPr lang="fr-CA" sz="800" kern="1200" cap="none" spc="40" baseline="0" dirty="0">
              <a:solidFill>
                <a:srgbClr val="002D44"/>
              </a:solidFill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TextBox 27"/>
          <p:cNvSpPr txBox="1"/>
          <p:nvPr userDrawn="1"/>
        </p:nvSpPr>
        <p:spPr>
          <a:xfrm>
            <a:off x="472210" y="6473498"/>
            <a:ext cx="685444" cy="138499"/>
          </a:xfrm>
          <a:prstGeom prst="rect">
            <a:avLst/>
          </a:prstGeom>
          <a:noFill/>
        </p:spPr>
        <p:txBody>
          <a:bodyPr wrap="none" lIns="0" tIns="0" rIns="91440" bIns="0" rtlCol="0" anchor="b">
            <a:spAutoFit/>
          </a:bodyPr>
          <a:lstStyle/>
          <a:p>
            <a:pPr algn="l"/>
            <a:r>
              <a:rPr lang="fr-CA" sz="900" b="1" spc="50" baseline="0" dirty="0" smtClean="0">
                <a:solidFill>
                  <a:schemeClr val="tx1"/>
                </a:solidFill>
                <a:latin typeface="Maiandra GD" panose="020E0502030308020204" pitchFamily="34" charset="0"/>
              </a:rPr>
              <a:t>CHAPITRE</a:t>
            </a:r>
            <a:endParaRPr lang="fr-CA" sz="900" b="1" spc="50" baseline="0" dirty="0">
              <a:solidFill>
                <a:schemeClr val="tx1"/>
              </a:solidFill>
              <a:latin typeface="Maiandra GD" panose="020E0502030308020204" pitchFamily="34" charset="0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35" name="Straight Connector 34"/>
          <p:cNvCxnSpPr/>
          <p:nvPr userDrawn="1"/>
        </p:nvCxnSpPr>
        <p:spPr>
          <a:xfrm>
            <a:off x="478562" y="6170461"/>
            <a:ext cx="82210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itle Placeholder 38"/>
          <p:cNvSpPr>
            <a:spLocks noGrp="1"/>
          </p:cNvSpPr>
          <p:nvPr>
            <p:ph type="title"/>
          </p:nvPr>
        </p:nvSpPr>
        <p:spPr>
          <a:xfrm>
            <a:off x="1182105" y="436971"/>
            <a:ext cx="7167135" cy="710367"/>
          </a:xfrm>
          <a:prstGeom prst="rect">
            <a:avLst/>
          </a:prstGeom>
        </p:spPr>
        <p:txBody>
          <a:bodyPr vert="horz" wrap="square" lIns="0" tIns="0" rIns="0" bIns="0" rtlCol="0" anchor="t">
            <a:noAutofit/>
          </a:bodyPr>
          <a:lstStyle/>
          <a:p>
            <a:endParaRPr lang="en-US" dirty="0"/>
          </a:p>
        </p:txBody>
      </p:sp>
      <p:cxnSp>
        <p:nvCxnSpPr>
          <p:cNvPr id="12" name="Straight Connector 11"/>
          <p:cNvCxnSpPr/>
          <p:nvPr userDrawn="1"/>
        </p:nvCxnSpPr>
        <p:spPr>
          <a:xfrm>
            <a:off x="481624" y="1273323"/>
            <a:ext cx="8211312" cy="0"/>
          </a:xfrm>
          <a:prstGeom prst="line">
            <a:avLst/>
          </a:prstGeom>
          <a:ln w="28575">
            <a:solidFill>
              <a:srgbClr val="832E2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Chevron 24"/>
          <p:cNvSpPr/>
          <p:nvPr userDrawn="1"/>
        </p:nvSpPr>
        <p:spPr>
          <a:xfrm>
            <a:off x="0" y="181626"/>
            <a:ext cx="938405" cy="902588"/>
          </a:xfrm>
          <a:prstGeom prst="chevron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 userDrawn="1"/>
        </p:nvSpPr>
        <p:spPr>
          <a:xfrm>
            <a:off x="472210" y="6346383"/>
            <a:ext cx="465833" cy="123111"/>
          </a:xfrm>
          <a:prstGeom prst="rect">
            <a:avLst/>
          </a:prstGeom>
          <a:noFill/>
        </p:spPr>
        <p:txBody>
          <a:bodyPr wrap="none" lIns="0" tIns="0" rIns="91440" bIns="0" rtlCol="0" anchor="b">
            <a:spAutoFit/>
          </a:bodyPr>
          <a:lstStyle/>
          <a:p>
            <a:pPr algn="l"/>
            <a:r>
              <a:rPr lang="fr-CA" sz="800" b="0" spc="50" baseline="0" dirty="0" smtClean="0">
                <a:solidFill>
                  <a:schemeClr val="tx1"/>
                </a:solidFill>
                <a:latin typeface="Maiandra GD" panose="020E0502030308020204" pitchFamily="34" charset="0"/>
              </a:rPr>
              <a:t>PARTIE</a:t>
            </a:r>
            <a:endParaRPr lang="fr-CA" sz="800" b="0" spc="50" baseline="0" dirty="0">
              <a:solidFill>
                <a:schemeClr val="tx1"/>
              </a:solidFill>
              <a:latin typeface="Maiandra GD" panose="020E0502030308020204" pitchFamily="34" charset="0"/>
            </a:endParaRPr>
          </a:p>
        </p:txBody>
      </p:sp>
      <p:sp>
        <p:nvSpPr>
          <p:cNvPr id="15" name="ZoneTexte 4"/>
          <p:cNvSpPr txBox="1">
            <a:spLocks noChangeArrowheads="1"/>
          </p:cNvSpPr>
          <p:nvPr userDrawn="1"/>
        </p:nvSpPr>
        <p:spPr bwMode="auto">
          <a:xfrm>
            <a:off x="8275683" y="6350387"/>
            <a:ext cx="406843" cy="261610"/>
          </a:xfrm>
          <a:prstGeom prst="rect">
            <a:avLst/>
          </a:prstGeom>
          <a:extLst/>
        </p:spPr>
        <p:txBody>
          <a:bodyPr vert="horz" lIns="0" tIns="0" rIns="0" bIns="0" rtlCol="0" anchor="b"/>
          <a:lstStyle>
            <a:defPPr>
              <a:defRPr lang="fr-FR"/>
            </a:defPPr>
            <a:lvl1pPr>
              <a:defRPr sz="1100" cap="all" spc="40" baseline="0">
                <a:solidFill>
                  <a:schemeClr val="bg1"/>
                </a:solidFill>
                <a:latin typeface="HelveticaNeueLT Std Med Cn" panose="020B0606030502030204" pitchFamily="34" charset="0"/>
                <a:cs typeface="Arial" panose="020B0604020202020204" pitchFamily="34" charset="0"/>
              </a:defRPr>
            </a:lvl1pPr>
          </a:lstStyle>
          <a:p>
            <a:pPr lvl="0" algn="l"/>
            <a:fld id="{5879ED36-B27E-48AB-AA7A-17674EE37C75}" type="slidenum">
              <a:rPr lang="fr-FR" sz="1050" b="1" smtClean="0">
                <a:solidFill>
                  <a:schemeClr val="bg1"/>
                </a:solidFill>
                <a:latin typeface="Maiandra GD" panose="020E0502030308020204" pitchFamily="34" charset="0"/>
                <a:cs typeface="Arial" panose="020B0604020202020204" pitchFamily="34" charset="0"/>
              </a:rPr>
              <a:pPr lvl="0" algn="l"/>
              <a:t>‹#›</a:t>
            </a:fld>
            <a:r>
              <a:rPr lang="fr-FR" sz="1050" b="1" dirty="0" smtClean="0">
                <a:solidFill>
                  <a:schemeClr val="bg1"/>
                </a:solidFill>
                <a:latin typeface="Maiandra GD" panose="020E0502030308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8" name="Text Placeholder 3"/>
          <p:cNvSpPr txBox="1">
            <a:spLocks/>
          </p:cNvSpPr>
          <p:nvPr userDrawn="1"/>
        </p:nvSpPr>
        <p:spPr>
          <a:xfrm>
            <a:off x="1105102" y="6439991"/>
            <a:ext cx="260308" cy="175811"/>
          </a:xfrm>
          <a:prstGeom prst="rect">
            <a:avLst/>
          </a:prstGeom>
          <a:noFill/>
        </p:spPr>
        <p:txBody>
          <a:bodyPr wrap="square" lIns="0" tIns="0" rIns="9144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Tx/>
              <a:buNone/>
              <a:defRPr lang="en-US" sz="900" b="1" kern="1200" spc="50" baseline="0" smtClean="0">
                <a:solidFill>
                  <a:schemeClr val="tx1"/>
                </a:solidFill>
                <a:latin typeface="Maiandra GD" panose="020E0502030308020204" pitchFamily="34" charset="0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/>
            <a:r>
              <a:rPr lang="fr-CA" dirty="0" smtClean="0"/>
              <a:t>2</a:t>
            </a:r>
            <a:endParaRPr lang="fr-CA" dirty="0"/>
          </a:p>
        </p:txBody>
      </p:sp>
      <p:sp>
        <p:nvSpPr>
          <p:cNvPr id="21" name="Text Placeholder 3"/>
          <p:cNvSpPr txBox="1">
            <a:spLocks/>
          </p:cNvSpPr>
          <p:nvPr userDrawn="1"/>
        </p:nvSpPr>
        <p:spPr>
          <a:xfrm>
            <a:off x="884616" y="6293646"/>
            <a:ext cx="215723" cy="175811"/>
          </a:xfrm>
          <a:prstGeom prst="rect">
            <a:avLst/>
          </a:prstGeom>
          <a:noFill/>
        </p:spPr>
        <p:txBody>
          <a:bodyPr wrap="square" lIns="0" tIns="0" rIns="91440" bIns="0" rtlCol="0" anchor="b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Tx/>
              <a:buNone/>
              <a:defRPr lang="en-US" sz="800" b="0" kern="1200" spc="50" baseline="0" smtClean="0">
                <a:solidFill>
                  <a:schemeClr val="tx1"/>
                </a:solidFill>
                <a:latin typeface="Maiandra GD" panose="020E0502030308020204" pitchFamily="34" charset="0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457200"/>
            <a:r>
              <a:rPr lang="fr-CA" dirty="0" smtClean="0"/>
              <a:t>2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94579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71" r:id="rId2"/>
    <p:sldLayoutId id="2147483678" r:id="rId3"/>
    <p:sldLayoutId id="2147483673" r:id="rId4"/>
    <p:sldLayoutId id="2147483674" r:id="rId5"/>
    <p:sldLayoutId id="2147483681" r:id="rId6"/>
    <p:sldLayoutId id="2147483676" r:id="rId7"/>
    <p:sldLayoutId id="2147483677" r:id="rId8"/>
  </p:sldLayoutIdLst>
  <p:timing>
    <p:tnLst>
      <p:par>
        <p:cTn id="1" dur="indefinite" restart="never" nodeType="tmRoot"/>
      </p:par>
    </p:tnLst>
  </p:timing>
  <p:txStyles>
    <p:titleStyle>
      <a:lvl1pPr marL="0" indent="0" algn="l" defTabSz="914400" rtl="0" eaLnBrk="1" latinLnBrk="0" hangingPunct="1">
        <a:lnSpc>
          <a:spcPct val="100000"/>
        </a:lnSpc>
        <a:spcBef>
          <a:spcPct val="0"/>
        </a:spcBef>
        <a:buNone/>
        <a:tabLst/>
        <a:defRPr lang="en-US" sz="2400" b="0" kern="1200" cap="none" spc="60" baseline="0" dirty="0">
          <a:solidFill>
            <a:schemeClr val="tx1"/>
          </a:solidFill>
          <a:latin typeface="Cambria Math" panose="02040503050406030204" pitchFamily="18" charset="0"/>
          <a:ea typeface="Cambria Math" panose="02040503050406030204" pitchFamily="18" charset="0"/>
          <a:cs typeface="Cambria Math" panose="02040503050406030204" pitchFamily="18" charset="0"/>
        </a:defRPr>
      </a:lvl1pPr>
    </p:titleStyle>
    <p:bodyStyle>
      <a:lvl1pPr marL="0" indent="0" algn="l" defTabSz="914400" rtl="0" eaLnBrk="1" latinLnBrk="0" hangingPunct="1">
        <a:lnSpc>
          <a:spcPts val="2600"/>
        </a:lnSpc>
        <a:spcBef>
          <a:spcPts val="1000"/>
        </a:spcBef>
        <a:buFontTx/>
        <a:buNone/>
        <a:defRPr lang="en-US" sz="2200" kern="1200" dirty="0" smtClean="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0" indent="0" algn="l" defTabSz="914400" rtl="0" eaLnBrk="1" latinLnBrk="0" hangingPunct="1">
        <a:lnSpc>
          <a:spcPts val="2600"/>
        </a:lnSpc>
        <a:spcBef>
          <a:spcPts val="500"/>
        </a:spcBef>
        <a:buFontTx/>
        <a:buNone/>
        <a:defRPr lang="en-US" sz="2000" kern="1200" dirty="0" smtClean="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0" indent="0" algn="l" defTabSz="914400" rtl="0" eaLnBrk="1" latinLnBrk="0" hangingPunct="1">
        <a:lnSpc>
          <a:spcPts val="2600"/>
        </a:lnSpc>
        <a:spcBef>
          <a:spcPts val="500"/>
        </a:spcBef>
        <a:buFontTx/>
        <a:buNone/>
        <a:defRPr lang="en-US" sz="1800" kern="1200" dirty="0" smtClean="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0" indent="0" algn="l" defTabSz="914400" rtl="0" eaLnBrk="1" latinLnBrk="0" hangingPunct="1">
        <a:lnSpc>
          <a:spcPts val="2600"/>
        </a:lnSpc>
        <a:spcBef>
          <a:spcPts val="500"/>
        </a:spcBef>
        <a:buFontTx/>
        <a:buNone/>
        <a:defRPr lang="en-US" sz="1800" kern="1200" dirty="0" smtClean="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0" indent="0" algn="l" defTabSz="914400" rtl="0" eaLnBrk="1" latinLnBrk="0" hangingPunct="1">
        <a:lnSpc>
          <a:spcPts val="2600"/>
        </a:lnSpc>
        <a:spcBef>
          <a:spcPts val="500"/>
        </a:spcBef>
        <a:buFontTx/>
        <a:buNone/>
        <a:defRPr lang="en-US" sz="1600" kern="1200" dirty="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4"/>
          </p:nvPr>
        </p:nvSpPr>
        <p:spPr/>
        <p:txBody>
          <a:bodyPr/>
          <a:lstStyle/>
          <a:p>
            <a:r>
              <a:rPr lang="fr-CA" dirty="0" smtClean="0"/>
              <a:t>2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fr-CA" dirty="0" smtClean="0"/>
              <a:t>La gestion du contexte organisationnel</a:t>
            </a:r>
            <a:endParaRPr lang="en-US" dirty="0"/>
          </a:p>
        </p:txBody>
      </p:sp>
      <p:sp>
        <p:nvSpPr>
          <p:cNvPr id="7" name="Text Placeholder 4"/>
          <p:cNvSpPr>
            <a:spLocks noGrp="1"/>
          </p:cNvSpPr>
          <p:nvPr>
            <p:ph type="body" sz="quarter" idx="16"/>
          </p:nvPr>
        </p:nvSpPr>
        <p:spPr>
          <a:xfrm>
            <a:off x="1845586" y="3163016"/>
            <a:ext cx="332783" cy="492443"/>
          </a:xfrm>
        </p:spPr>
        <p:txBody>
          <a:bodyPr/>
          <a:lstStyle>
            <a:lvl1pPr>
              <a:lnSpc>
                <a:spcPct val="100000"/>
              </a:lnSpc>
              <a:spcBef>
                <a:spcPts val="0"/>
              </a:spcBef>
              <a:defRPr lang="en-US" sz="3200" b="1" spc="50" baseline="0" smtClean="0">
                <a:latin typeface="Maiandra GD" panose="020E0502030308020204" pitchFamily="34" charset="0"/>
                <a:cs typeface="+mn-cs"/>
              </a:defRPr>
            </a:lvl1pPr>
            <a:lvl2pPr>
              <a:defRPr lang="en-US" sz="1800" smtClean="0">
                <a:latin typeface="+mn-lt"/>
                <a:cs typeface="+mn-cs"/>
              </a:defRPr>
            </a:lvl2pPr>
            <a:lvl3pPr>
              <a:defRPr lang="en-US" smtClean="0">
                <a:latin typeface="+mn-lt"/>
                <a:cs typeface="+mn-cs"/>
              </a:defRPr>
            </a:lvl3pPr>
            <a:lvl4pPr>
              <a:defRPr lang="en-US" smtClean="0">
                <a:latin typeface="+mn-lt"/>
                <a:cs typeface="+mn-cs"/>
              </a:defRPr>
            </a:lvl4pPr>
            <a:lvl5pPr>
              <a:defRPr lang="en-US" sz="1800">
                <a:latin typeface="+mn-lt"/>
                <a:cs typeface="+mn-cs"/>
              </a:defRPr>
            </a:lvl5pPr>
          </a:lstStyle>
          <a:p>
            <a:pPr lvl="0"/>
            <a:r>
              <a:rPr lang="fr-CA" dirty="0" smtClean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4277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CA" dirty="0" smtClean="0"/>
              <a:t>OA1  Expliquer les raisons pour lesquelles la capacité de percevoir et d’interpréter le contexte organisationnel et d’y réagir de façon appropriée est essentielle pour réussir en gestion.</a:t>
            </a:r>
          </a:p>
          <a:p>
            <a:r>
              <a:rPr lang="fr-CA" dirty="0" smtClean="0"/>
              <a:t>OA2  Déterminer les principales forces présentes dans l’environnement interne d’une organisation et leurs défis.</a:t>
            </a:r>
            <a:endParaRPr lang="en-US" dirty="0" smtClean="0"/>
          </a:p>
          <a:p>
            <a:r>
              <a:rPr lang="fr-CA" dirty="0" smtClean="0"/>
              <a:t>OA3  Déterminer les principales forces présentes dans l’environnement concurrentiel et l’environnement général d’une organisation ainsi que leurs défis.</a:t>
            </a:r>
          </a:p>
          <a:p>
            <a:r>
              <a:rPr lang="fr-CA" dirty="0" smtClean="0"/>
              <a:t>OA4  Connaître les formes juridiques des entreprises au Canada ainsi que leurs avantages et leurs inconvénients.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6444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CA" dirty="0" smtClean="0"/>
              <a:t>OA5  Analyser les différences entre les cultures nationales et comprendre l’importance des systèmes politiques et sociaux mondiaux.</a:t>
            </a:r>
          </a:p>
          <a:p>
            <a:r>
              <a:rPr lang="fr-CA" dirty="0" smtClean="0"/>
              <a:t>OA6  Expliquer les façons de minimiser les menaces et l’incertitude provoquées par des forces présentes dans l’environnement externe.</a:t>
            </a:r>
          </a:p>
          <a:p>
            <a:r>
              <a:rPr lang="fr-CA" dirty="0" smtClean="0"/>
              <a:t>OA7  Évaluer les défis à relever pour maintenir un avantage concurrentiel dans l’économie internationale.</a:t>
            </a: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08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Le contexte organisationnel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2.1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D</a:t>
            </a:r>
            <a:r>
              <a:rPr lang="fr-CA" dirty="0" err="1" smtClean="0"/>
              <a:t>éfinition</a:t>
            </a:r>
            <a:r>
              <a:rPr lang="fr-CA" dirty="0" smtClean="0"/>
              <a:t>: le contexte organisationnel est un cadre dans lequel évolue l’organisation et qui regroupe un ensemble de forces internes et des conditions externes et qui influe sur le fonctionnement de cette organisation.</a:t>
            </a:r>
          </a:p>
          <a:p>
            <a:r>
              <a:rPr lang="fr-CA" dirty="0" smtClean="0"/>
              <a:t>Éléments qui composent: </a:t>
            </a:r>
          </a:p>
          <a:p>
            <a:pPr marL="457200" indent="-457200">
              <a:buAutoNum type="arabicPeriod"/>
            </a:pPr>
            <a:r>
              <a:rPr lang="fr-CA" dirty="0" smtClean="0"/>
              <a:t>Environnement interne:(À l’intérieur)   ressources, structure, culture, les compétences, les parts de marché</a:t>
            </a:r>
          </a:p>
          <a:p>
            <a:pPr marL="457200" indent="-457200">
              <a:buAutoNum type="arabicPeriod"/>
            </a:pPr>
            <a:r>
              <a:rPr lang="fr-CA" dirty="0" smtClean="0"/>
              <a:t>Environnement externe: (En dehors) Concurrence, les </a:t>
            </a:r>
            <a:r>
              <a:rPr lang="fr-CA" dirty="0" err="1" smtClean="0"/>
              <a:t>stakeholders</a:t>
            </a:r>
            <a:r>
              <a:rPr lang="fr-CA" dirty="0" smtClean="0"/>
              <a:t>, domaine économique, politique, législatif, technologique, démographique, socioculturel, écologique et internationale.</a:t>
            </a:r>
            <a:endParaRPr lang="en-US" dirty="0"/>
          </a:p>
        </p:txBody>
      </p:sp>
      <p:sp>
        <p:nvSpPr>
          <p:cNvPr id="22" name="Text Placeholder 30"/>
          <p:cNvSpPr txBox="1">
            <a:spLocks/>
          </p:cNvSpPr>
          <p:nvPr/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Tx/>
              <a:buNone/>
              <a:defRPr lang="en-US" sz="22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20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>
          <a:xfrm>
            <a:off x="1199039" y="436971"/>
            <a:ext cx="7167135" cy="710367"/>
          </a:xfrm>
        </p:spPr>
        <p:txBody>
          <a:bodyPr/>
          <a:lstStyle/>
          <a:p>
            <a:r>
              <a:rPr lang="fr-CA" dirty="0" smtClean="0"/>
              <a:t>Le contexte organisationnel</a:t>
            </a:r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2.1</a:t>
            </a:r>
            <a:endParaRPr lang="fr-CA" dirty="0"/>
          </a:p>
        </p:txBody>
      </p:sp>
      <p:pic>
        <p:nvPicPr>
          <p:cNvPr id="6" name="Image 5" descr="figure_02-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24661" y="1066800"/>
            <a:ext cx="6494678" cy="504998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L’environnement interne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2.2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Tel que </a:t>
            </a:r>
            <a:r>
              <a:rPr lang="en-US" dirty="0" err="1" smtClean="0"/>
              <a:t>dit</a:t>
            </a:r>
            <a:r>
              <a:rPr lang="en-US" dirty="0" smtClean="0"/>
              <a:t> </a:t>
            </a:r>
            <a:r>
              <a:rPr lang="en-US" dirty="0" err="1" smtClean="0"/>
              <a:t>précédemment</a:t>
            </a:r>
            <a:r>
              <a:rPr lang="en-US" dirty="0" smtClean="0"/>
              <a:t>, </a:t>
            </a:r>
            <a:r>
              <a:rPr lang="en-US" dirty="0" err="1" smtClean="0"/>
              <a:t>l’environnement</a:t>
            </a:r>
            <a:r>
              <a:rPr lang="en-US" dirty="0" smtClean="0"/>
              <a:t> interne </a:t>
            </a:r>
            <a:r>
              <a:rPr lang="en-US" dirty="0" err="1" smtClean="0"/>
              <a:t>concerne</a:t>
            </a:r>
            <a:r>
              <a:rPr lang="en-US" dirty="0" smtClean="0"/>
              <a:t> tout </a:t>
            </a:r>
            <a:r>
              <a:rPr lang="en-US" dirty="0" err="1" smtClean="0"/>
              <a:t>ce</a:t>
            </a:r>
            <a:r>
              <a:rPr lang="en-US" dirty="0" smtClean="0"/>
              <a:t> qui se </a:t>
            </a:r>
            <a:r>
              <a:rPr lang="en-US" dirty="0" err="1" smtClean="0"/>
              <a:t>retrouve</a:t>
            </a:r>
            <a:r>
              <a:rPr lang="en-US" dirty="0" smtClean="0"/>
              <a:t> à </a:t>
            </a:r>
            <a:r>
              <a:rPr lang="en-US" dirty="0" err="1" smtClean="0"/>
              <a:t>l’intérieur</a:t>
            </a:r>
            <a:r>
              <a:rPr lang="en-US" dirty="0" smtClean="0"/>
              <a:t> de </a:t>
            </a:r>
            <a:r>
              <a:rPr lang="en-US" dirty="0" err="1" smtClean="0"/>
              <a:t>l’organisation</a:t>
            </a:r>
            <a:r>
              <a:rPr lang="en-US" dirty="0"/>
              <a:t> </a:t>
            </a:r>
            <a:r>
              <a:rPr lang="en-US" dirty="0" smtClean="0"/>
              <a:t>et </a:t>
            </a:r>
            <a:r>
              <a:rPr lang="en-US" dirty="0" err="1" smtClean="0"/>
              <a:t>ce</a:t>
            </a:r>
            <a:r>
              <a:rPr lang="en-US" dirty="0" smtClean="0"/>
              <a:t> qui </a:t>
            </a:r>
            <a:r>
              <a:rPr lang="en-US" dirty="0" err="1" smtClean="0"/>
              <a:t>permet</a:t>
            </a:r>
            <a:r>
              <a:rPr lang="en-US" dirty="0" smtClean="0"/>
              <a:t> à </a:t>
            </a:r>
            <a:r>
              <a:rPr lang="en-US" dirty="0" err="1" smtClean="0"/>
              <a:t>l’entreprise</a:t>
            </a:r>
            <a:r>
              <a:rPr lang="en-US" dirty="0" smtClean="0"/>
              <a:t> </a:t>
            </a:r>
            <a:r>
              <a:rPr lang="en-US" dirty="0" err="1" smtClean="0"/>
              <a:t>d’interagir</a:t>
            </a:r>
            <a:r>
              <a:rPr lang="en-US" dirty="0" smtClean="0"/>
              <a:t> avec son </a:t>
            </a:r>
            <a:r>
              <a:rPr lang="en-US" dirty="0" err="1" smtClean="0"/>
              <a:t>environnement</a:t>
            </a:r>
            <a:r>
              <a:rPr lang="en-US" dirty="0" smtClean="0"/>
              <a:t>.</a:t>
            </a:r>
          </a:p>
          <a:p>
            <a:r>
              <a:rPr lang="en-US" dirty="0" smtClean="0"/>
              <a:t>Nous </a:t>
            </a:r>
            <a:r>
              <a:rPr lang="en-US" dirty="0" err="1" smtClean="0"/>
              <a:t>avons</a:t>
            </a:r>
            <a:r>
              <a:rPr lang="en-US" dirty="0" smtClean="0"/>
              <a:t> </a:t>
            </a:r>
            <a:r>
              <a:rPr lang="en-US" dirty="0" err="1" smtClean="0"/>
              <a:t>donc</a:t>
            </a:r>
            <a:r>
              <a:rPr lang="en-US" dirty="0" smtClean="0"/>
              <a:t>:</a:t>
            </a:r>
          </a:p>
          <a:p>
            <a:r>
              <a:rPr lang="en-US" dirty="0" smtClean="0"/>
              <a:t>Entrants                         </a:t>
            </a:r>
            <a:r>
              <a:rPr lang="en-US" dirty="0" err="1" smtClean="0"/>
              <a:t>Processus</a:t>
            </a:r>
            <a:r>
              <a:rPr lang="en-US" dirty="0" smtClean="0"/>
              <a:t>                          </a:t>
            </a:r>
            <a:r>
              <a:rPr lang="en-US" dirty="0" err="1"/>
              <a:t>E</a:t>
            </a:r>
            <a:r>
              <a:rPr lang="en-US" dirty="0" err="1" smtClean="0"/>
              <a:t>xtrants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err="1" smtClean="0"/>
              <a:t>Ressources</a:t>
            </a:r>
            <a:r>
              <a:rPr lang="en-US" dirty="0" smtClean="0"/>
              <a:t>                          de                              </a:t>
            </a:r>
            <a:r>
              <a:rPr lang="en-US" dirty="0" err="1" smtClean="0"/>
              <a:t>Produits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endParaRPr lang="en-US" dirty="0" smtClean="0"/>
          </a:p>
          <a:p>
            <a:r>
              <a:rPr lang="en-US" dirty="0"/>
              <a:t> </a:t>
            </a:r>
            <a:r>
              <a:rPr lang="en-US" dirty="0" smtClean="0"/>
              <a:t>                                    transformation                     services</a:t>
            </a:r>
            <a:endParaRPr lang="en-US" dirty="0"/>
          </a:p>
        </p:txBody>
      </p:sp>
      <p:sp>
        <p:nvSpPr>
          <p:cNvPr id="22" name="Text Placeholder 30"/>
          <p:cNvSpPr txBox="1">
            <a:spLocks/>
          </p:cNvSpPr>
          <p:nvPr/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Tx/>
              <a:buNone/>
              <a:defRPr lang="en-US" sz="22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20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L’environnement concurrentiel et l’environnement général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2.3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err="1" smtClean="0"/>
              <a:t>L’environnement</a:t>
            </a:r>
            <a:r>
              <a:rPr lang="en-US" dirty="0" smtClean="0"/>
              <a:t> </a:t>
            </a:r>
            <a:r>
              <a:rPr lang="en-US" dirty="0" err="1" smtClean="0"/>
              <a:t>concurrentiel</a:t>
            </a:r>
            <a:r>
              <a:rPr lang="en-US" dirty="0" smtClean="0"/>
              <a:t> : un ensemble des forces </a:t>
            </a:r>
            <a:r>
              <a:rPr lang="en-US" dirty="0" err="1" smtClean="0"/>
              <a:t>externes</a:t>
            </a:r>
            <a:r>
              <a:rPr lang="en-US" dirty="0" smtClean="0"/>
              <a:t> </a:t>
            </a:r>
            <a:r>
              <a:rPr lang="en-US" dirty="0" err="1" smtClean="0"/>
              <a:t>exercées</a:t>
            </a:r>
            <a:r>
              <a:rPr lang="en-US" dirty="0" smtClean="0"/>
              <a:t> </a:t>
            </a:r>
            <a:r>
              <a:rPr lang="en-US" dirty="0" err="1" smtClean="0"/>
              <a:t>directement</a:t>
            </a:r>
            <a:r>
              <a:rPr lang="en-US" dirty="0" smtClean="0"/>
              <a:t> sur </a:t>
            </a:r>
            <a:r>
              <a:rPr lang="en-US" dirty="0" err="1" smtClean="0"/>
              <a:t>l’organization</a:t>
            </a:r>
            <a:r>
              <a:rPr lang="en-US" dirty="0" smtClean="0"/>
              <a:t> et des conditions </a:t>
            </a:r>
            <a:r>
              <a:rPr lang="en-US" dirty="0" err="1" smtClean="0"/>
              <a:t>imposées</a:t>
            </a:r>
            <a:r>
              <a:rPr lang="en-US" dirty="0" smtClean="0"/>
              <a:t> par les </a:t>
            </a:r>
            <a:r>
              <a:rPr lang="en-US" dirty="0" err="1" smtClean="0"/>
              <a:t>fournisseurs</a:t>
            </a:r>
            <a:r>
              <a:rPr lang="en-US" dirty="0" smtClean="0"/>
              <a:t>, les </a:t>
            </a:r>
            <a:r>
              <a:rPr lang="en-US" dirty="0" err="1" smtClean="0"/>
              <a:t>distributeurs</a:t>
            </a:r>
            <a:r>
              <a:rPr lang="en-US" dirty="0" smtClean="0"/>
              <a:t> </a:t>
            </a:r>
            <a:r>
              <a:rPr lang="en-US" dirty="0" err="1" smtClean="0"/>
              <a:t>ou</a:t>
            </a:r>
            <a:r>
              <a:rPr lang="en-US" dirty="0" smtClean="0"/>
              <a:t> les </a:t>
            </a:r>
            <a:r>
              <a:rPr lang="en-US" dirty="0" err="1" smtClean="0"/>
              <a:t>grossistes</a:t>
            </a:r>
            <a:r>
              <a:rPr lang="en-US" dirty="0" smtClean="0"/>
              <a:t>, les clients et les </a:t>
            </a:r>
            <a:r>
              <a:rPr lang="en-US" dirty="0" err="1" smtClean="0"/>
              <a:t>concurrents</a:t>
            </a:r>
            <a:r>
              <a:rPr lang="en-US" dirty="0" smtClean="0"/>
              <a:t> qui influent sur la </a:t>
            </a:r>
            <a:r>
              <a:rPr lang="en-US" dirty="0" err="1" smtClean="0"/>
              <a:t>capacité</a:t>
            </a:r>
            <a:r>
              <a:rPr lang="en-US" dirty="0" smtClean="0"/>
              <a:t> de </a:t>
            </a:r>
            <a:r>
              <a:rPr lang="en-US" dirty="0" err="1" smtClean="0"/>
              <a:t>l’organisation</a:t>
            </a:r>
            <a:r>
              <a:rPr lang="en-US" dirty="0" smtClean="0"/>
              <a:t> </a:t>
            </a:r>
            <a:r>
              <a:rPr lang="en-US" dirty="0" err="1" smtClean="0"/>
              <a:t>d’obtenir</a:t>
            </a:r>
            <a:r>
              <a:rPr lang="en-US" dirty="0" smtClean="0"/>
              <a:t> les </a:t>
            </a:r>
            <a:r>
              <a:rPr lang="en-US" dirty="0" err="1" smtClean="0"/>
              <a:t>facteurs</a:t>
            </a:r>
            <a:r>
              <a:rPr lang="en-US" dirty="0" smtClean="0"/>
              <a:t> de production </a:t>
            </a:r>
            <a:r>
              <a:rPr lang="en-US" dirty="0" err="1" smtClean="0"/>
              <a:t>dont</a:t>
            </a:r>
            <a:r>
              <a:rPr lang="en-US" dirty="0" smtClean="0"/>
              <a:t> </a:t>
            </a:r>
            <a:r>
              <a:rPr lang="en-US" dirty="0" err="1" smtClean="0"/>
              <a:t>elle</a:t>
            </a:r>
            <a:r>
              <a:rPr lang="en-US" dirty="0" smtClean="0"/>
              <a:t> a </a:t>
            </a:r>
            <a:r>
              <a:rPr lang="en-US" dirty="0" err="1" smtClean="0"/>
              <a:t>besoin</a:t>
            </a:r>
            <a:r>
              <a:rPr lang="en-US" dirty="0" smtClean="0"/>
              <a:t> et </a:t>
            </a:r>
            <a:r>
              <a:rPr lang="en-US" dirty="0" err="1" smtClean="0"/>
              <a:t>d’écouler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 production et </a:t>
            </a:r>
            <a:r>
              <a:rPr lang="en-US" dirty="0" err="1" smtClean="0"/>
              <a:t>ceci</a:t>
            </a:r>
            <a:r>
              <a:rPr lang="en-US" dirty="0" smtClean="0"/>
              <a:t> influence </a:t>
            </a:r>
            <a:r>
              <a:rPr lang="en-US" dirty="0" err="1" smtClean="0"/>
              <a:t>quotidiennement</a:t>
            </a:r>
            <a:r>
              <a:rPr lang="en-US" dirty="0" smtClean="0"/>
              <a:t> les </a:t>
            </a:r>
            <a:r>
              <a:rPr lang="en-US" dirty="0" err="1" smtClean="0"/>
              <a:t>gestionnaires</a:t>
            </a:r>
            <a:r>
              <a:rPr lang="en-US" dirty="0" smtClean="0"/>
              <a:t>.</a:t>
            </a:r>
          </a:p>
          <a:p>
            <a:endParaRPr lang="en-US" dirty="0"/>
          </a:p>
          <a:p>
            <a:r>
              <a:rPr lang="en-US" dirty="0" err="1" smtClean="0"/>
              <a:t>L’environnement</a:t>
            </a:r>
            <a:r>
              <a:rPr lang="en-US" dirty="0" smtClean="0"/>
              <a:t> </a:t>
            </a:r>
            <a:r>
              <a:rPr lang="en-US" dirty="0" err="1" smtClean="0"/>
              <a:t>en</a:t>
            </a:r>
            <a:r>
              <a:rPr lang="en-US" dirty="0" smtClean="0"/>
              <a:t> </a:t>
            </a:r>
            <a:r>
              <a:rPr lang="en-US" dirty="0" err="1" smtClean="0"/>
              <a:t>général</a:t>
            </a:r>
            <a:r>
              <a:rPr lang="en-US" dirty="0" smtClean="0"/>
              <a:t>: un ensemble des forces </a:t>
            </a:r>
            <a:r>
              <a:rPr lang="en-US" dirty="0" err="1" smtClean="0"/>
              <a:t>économiques</a:t>
            </a:r>
            <a:r>
              <a:rPr lang="en-US" dirty="0" smtClean="0"/>
              <a:t>, </a:t>
            </a:r>
            <a:r>
              <a:rPr lang="en-US" dirty="0" err="1" smtClean="0"/>
              <a:t>politiques</a:t>
            </a:r>
            <a:r>
              <a:rPr lang="en-US" dirty="0" smtClean="0"/>
              <a:t> et </a:t>
            </a:r>
            <a:r>
              <a:rPr lang="en-US" dirty="0" err="1" smtClean="0"/>
              <a:t>juridiques,technologoques</a:t>
            </a:r>
            <a:r>
              <a:rPr lang="en-US" dirty="0" smtClean="0"/>
              <a:t>, </a:t>
            </a:r>
            <a:r>
              <a:rPr lang="en-US" dirty="0" err="1" smtClean="0"/>
              <a:t>socioculturelles</a:t>
            </a:r>
            <a:r>
              <a:rPr lang="en-US" dirty="0" smtClean="0"/>
              <a:t>, </a:t>
            </a:r>
            <a:r>
              <a:rPr lang="en-US" dirty="0" err="1" smtClean="0"/>
              <a:t>démographiques</a:t>
            </a:r>
            <a:r>
              <a:rPr lang="en-US" dirty="0" smtClean="0"/>
              <a:t>, </a:t>
            </a:r>
            <a:r>
              <a:rPr lang="en-US" dirty="0" err="1" smtClean="0"/>
              <a:t>écologiques</a:t>
            </a:r>
            <a:r>
              <a:rPr lang="en-US" dirty="0" smtClean="0"/>
              <a:t> et </a:t>
            </a:r>
            <a:r>
              <a:rPr lang="en-US" dirty="0" err="1" smtClean="0"/>
              <a:t>internationales</a:t>
            </a:r>
            <a:r>
              <a:rPr lang="en-US" dirty="0" smtClean="0"/>
              <a:t> qui influent sur </a:t>
            </a:r>
            <a:r>
              <a:rPr lang="en-US" dirty="0" err="1" smtClean="0"/>
              <a:t>une</a:t>
            </a:r>
            <a:r>
              <a:rPr lang="en-US" dirty="0" smtClean="0"/>
              <a:t> organization et son </a:t>
            </a:r>
            <a:r>
              <a:rPr lang="en-US" dirty="0" err="1" smtClean="0"/>
              <a:t>environnement</a:t>
            </a:r>
            <a:r>
              <a:rPr lang="en-US" dirty="0" smtClean="0"/>
              <a:t> </a:t>
            </a:r>
            <a:r>
              <a:rPr lang="en-US" dirty="0" err="1" smtClean="0"/>
              <a:t>concurrentiel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2" name="Text Placeholder 30"/>
          <p:cNvSpPr txBox="1">
            <a:spLocks/>
          </p:cNvSpPr>
          <p:nvPr/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Tx/>
              <a:buNone/>
              <a:defRPr lang="en-US" sz="22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20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000" dirty="0" smtClean="0"/>
              <a:t>L’environnement concurrentiel</a:t>
            </a:r>
            <a:endParaRPr lang="fr-CA" sz="200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sz="2000" dirty="0" smtClean="0"/>
              <a:t>2.3.1</a:t>
            </a:r>
            <a:endParaRPr lang="fr-CA" sz="2000" dirty="0"/>
          </a:p>
        </p:txBody>
      </p:sp>
      <p:pic>
        <p:nvPicPr>
          <p:cNvPr id="6" name="Image 5" descr="figure_02-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8143" y="1620944"/>
            <a:ext cx="7747715" cy="361611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Les formes juridiques des entreprises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2.4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Le Canada </a:t>
            </a:r>
            <a:r>
              <a:rPr lang="en-US" dirty="0" err="1" smtClean="0"/>
              <a:t>est</a:t>
            </a:r>
            <a:r>
              <a:rPr lang="en-US" dirty="0" smtClean="0"/>
              <a:t> un pays, un </a:t>
            </a:r>
            <a:r>
              <a:rPr lang="en-US" dirty="0" err="1" smtClean="0"/>
              <a:t>État</a:t>
            </a:r>
            <a:r>
              <a:rPr lang="en-US" dirty="0" smtClean="0"/>
              <a:t> avec </a:t>
            </a:r>
            <a:r>
              <a:rPr lang="en-US" dirty="0" err="1" smtClean="0"/>
              <a:t>sa</a:t>
            </a:r>
            <a:r>
              <a:rPr lang="en-US" dirty="0" smtClean="0"/>
              <a:t> Constitution, </a:t>
            </a:r>
            <a:r>
              <a:rPr lang="en-US" dirty="0" err="1" smtClean="0"/>
              <a:t>ses</a:t>
            </a:r>
            <a:r>
              <a:rPr lang="en-US" dirty="0" smtClean="0"/>
              <a:t> </a:t>
            </a:r>
            <a:r>
              <a:rPr lang="en-US" dirty="0" err="1" smtClean="0"/>
              <a:t>lois</a:t>
            </a:r>
            <a:r>
              <a:rPr lang="en-US" dirty="0" smtClean="0"/>
              <a:t> et </a:t>
            </a:r>
            <a:r>
              <a:rPr lang="en-US" dirty="0" err="1" smtClean="0"/>
              <a:t>ses</a:t>
            </a:r>
            <a:r>
              <a:rPr lang="en-US" dirty="0" smtClean="0"/>
              <a:t> </a:t>
            </a:r>
            <a:r>
              <a:rPr lang="en-US" dirty="0" err="1" smtClean="0"/>
              <a:t>règles</a:t>
            </a:r>
            <a:r>
              <a:rPr lang="en-US" dirty="0" smtClean="0"/>
              <a:t>. </a:t>
            </a:r>
            <a:r>
              <a:rPr lang="en-US" dirty="0" err="1" smtClean="0"/>
              <a:t>Certains</a:t>
            </a:r>
            <a:r>
              <a:rPr lang="en-US" dirty="0" smtClean="0"/>
              <a:t> droits  </a:t>
            </a:r>
            <a:r>
              <a:rPr lang="en-US" dirty="0" err="1" smtClean="0"/>
              <a:t>sont</a:t>
            </a:r>
            <a:r>
              <a:rPr lang="en-US" dirty="0" smtClean="0"/>
              <a:t> </a:t>
            </a:r>
            <a:r>
              <a:rPr lang="en-US" dirty="0" err="1" smtClean="0"/>
              <a:t>reconnus</a:t>
            </a:r>
            <a:r>
              <a:rPr lang="en-US" dirty="0" smtClean="0"/>
              <a:t> par la Constitution de 1867</a:t>
            </a:r>
          </a:p>
          <a:p>
            <a:pPr marL="457200" indent="-457200">
              <a:buAutoNum type="arabicPeriod"/>
            </a:pPr>
            <a:r>
              <a:rPr lang="en-US" dirty="0" smtClean="0"/>
              <a:t>Droit de </a:t>
            </a:r>
            <a:r>
              <a:rPr lang="en-US" dirty="0" err="1" smtClean="0"/>
              <a:t>propriété</a:t>
            </a:r>
            <a:r>
              <a:rPr lang="en-US" dirty="0" smtClean="0"/>
              <a:t>: droit de </a:t>
            </a:r>
            <a:r>
              <a:rPr lang="en-US" dirty="0" err="1" smtClean="0"/>
              <a:t>posséder</a:t>
            </a:r>
            <a:r>
              <a:rPr lang="en-US" dirty="0" smtClean="0"/>
              <a:t> des </a:t>
            </a:r>
            <a:r>
              <a:rPr lang="en-US" dirty="0" err="1" smtClean="0"/>
              <a:t>biens</a:t>
            </a:r>
            <a:r>
              <a:rPr lang="en-US" dirty="0" smtClean="0"/>
              <a:t>, de les </a:t>
            </a:r>
            <a:r>
              <a:rPr lang="en-US" dirty="0" err="1" smtClean="0"/>
              <a:t>utiliser</a:t>
            </a:r>
            <a:r>
              <a:rPr lang="en-US" dirty="0" smtClean="0"/>
              <a:t> </a:t>
            </a:r>
            <a:r>
              <a:rPr lang="en-US" dirty="0" err="1" smtClean="0"/>
              <a:t>librement</a:t>
            </a:r>
            <a:r>
              <a:rPr lang="en-US" dirty="0" smtClean="0"/>
              <a:t> et </a:t>
            </a:r>
            <a:r>
              <a:rPr lang="en-US" dirty="0" err="1" smtClean="0"/>
              <a:t>d’en</a:t>
            </a:r>
            <a:r>
              <a:rPr lang="en-US" dirty="0" smtClean="0"/>
              <a:t> </a:t>
            </a:r>
            <a:r>
              <a:rPr lang="en-US" dirty="0" err="1" smtClean="0"/>
              <a:t>tirer</a:t>
            </a:r>
            <a:r>
              <a:rPr lang="en-US" dirty="0" smtClean="0"/>
              <a:t> profit.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Implicitement</a:t>
            </a:r>
            <a:r>
              <a:rPr lang="en-US" dirty="0" smtClean="0"/>
              <a:t> le droit de </a:t>
            </a:r>
            <a:r>
              <a:rPr lang="en-US" dirty="0" err="1" smtClean="0"/>
              <a:t>propriété</a:t>
            </a:r>
            <a:r>
              <a:rPr lang="en-US" dirty="0" smtClean="0"/>
              <a:t> </a:t>
            </a:r>
            <a:r>
              <a:rPr lang="en-US" dirty="0" err="1" smtClean="0"/>
              <a:t>donne</a:t>
            </a:r>
            <a:r>
              <a:rPr lang="en-US" dirty="0" smtClean="0"/>
              <a:t> le droit au travail. Au Canada, </a:t>
            </a:r>
            <a:r>
              <a:rPr lang="en-US" dirty="0" err="1" smtClean="0"/>
              <a:t>c’est</a:t>
            </a:r>
            <a:r>
              <a:rPr lang="en-US" dirty="0" smtClean="0"/>
              <a:t> par le travail que </a:t>
            </a:r>
            <a:r>
              <a:rPr lang="en-US" dirty="0" err="1" smtClean="0"/>
              <a:t>l’on</a:t>
            </a:r>
            <a:r>
              <a:rPr lang="en-US" dirty="0" smtClean="0"/>
              <a:t> </a:t>
            </a:r>
            <a:r>
              <a:rPr lang="en-US" dirty="0" err="1" smtClean="0"/>
              <a:t>obtient</a:t>
            </a:r>
            <a:r>
              <a:rPr lang="en-US" dirty="0" smtClean="0"/>
              <a:t> </a:t>
            </a:r>
            <a:r>
              <a:rPr lang="en-US" dirty="0" err="1" smtClean="0"/>
              <a:t>nos</a:t>
            </a:r>
            <a:r>
              <a:rPr lang="en-US" dirty="0" smtClean="0"/>
              <a:t> </a:t>
            </a:r>
            <a:r>
              <a:rPr lang="en-US" dirty="0" err="1" smtClean="0"/>
              <a:t>biens</a:t>
            </a:r>
            <a:r>
              <a:rPr lang="en-US" dirty="0" smtClean="0"/>
              <a:t>.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Personne</a:t>
            </a:r>
            <a:r>
              <a:rPr lang="en-US" dirty="0" smtClean="0"/>
              <a:t> morale: </a:t>
            </a:r>
            <a:r>
              <a:rPr lang="en-US" dirty="0" err="1" smtClean="0"/>
              <a:t>Entité</a:t>
            </a:r>
            <a:r>
              <a:rPr lang="en-US" dirty="0" smtClean="0"/>
              <a:t> </a:t>
            </a:r>
            <a:r>
              <a:rPr lang="en-US" dirty="0" err="1" smtClean="0"/>
              <a:t>juridique</a:t>
            </a:r>
            <a:r>
              <a:rPr lang="en-US" dirty="0" smtClean="0"/>
              <a:t> qui </a:t>
            </a:r>
            <a:r>
              <a:rPr lang="en-US" dirty="0" err="1" smtClean="0"/>
              <a:t>donne</a:t>
            </a:r>
            <a:r>
              <a:rPr lang="en-US" dirty="0" smtClean="0"/>
              <a:t> </a:t>
            </a:r>
            <a:r>
              <a:rPr lang="en-US" dirty="0" err="1" smtClean="0"/>
              <a:t>une</a:t>
            </a:r>
            <a:r>
              <a:rPr lang="en-US" dirty="0" smtClean="0"/>
              <a:t> existence </a:t>
            </a:r>
            <a:r>
              <a:rPr lang="en-US" dirty="0" err="1" smtClean="0"/>
              <a:t>légale</a:t>
            </a:r>
            <a:r>
              <a:rPr lang="en-US" dirty="0" smtClean="0"/>
              <a:t> à </a:t>
            </a:r>
            <a:r>
              <a:rPr lang="en-US" dirty="0" err="1" smtClean="0"/>
              <a:t>une</a:t>
            </a:r>
            <a:r>
              <a:rPr lang="en-US" dirty="0" smtClean="0"/>
              <a:t> </a:t>
            </a:r>
            <a:r>
              <a:rPr lang="en-US" dirty="0" err="1" smtClean="0"/>
              <a:t>entreprise</a:t>
            </a:r>
            <a:r>
              <a:rPr lang="en-US" dirty="0" smtClean="0"/>
              <a:t>.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Entreprise</a:t>
            </a:r>
            <a:r>
              <a:rPr lang="en-US" dirty="0" smtClean="0"/>
              <a:t> </a:t>
            </a:r>
            <a:r>
              <a:rPr lang="en-US" dirty="0" err="1" smtClean="0"/>
              <a:t>individuelle</a:t>
            </a:r>
            <a:r>
              <a:rPr lang="en-US" dirty="0" smtClean="0"/>
              <a:t>: </a:t>
            </a:r>
            <a:r>
              <a:rPr lang="en-US" dirty="0" err="1" smtClean="0"/>
              <a:t>Entreprise</a:t>
            </a:r>
            <a:r>
              <a:rPr lang="en-US" dirty="0" smtClean="0"/>
              <a:t> à </a:t>
            </a:r>
            <a:r>
              <a:rPr lang="en-US" dirty="0" err="1" smtClean="0"/>
              <a:t>propriétaire</a:t>
            </a:r>
            <a:r>
              <a:rPr lang="en-US" dirty="0" smtClean="0"/>
              <a:t> unique.</a:t>
            </a:r>
          </a:p>
          <a:p>
            <a:pPr marL="457200" indent="-457200">
              <a:buAutoNum type="arabicPeriod"/>
            </a:pPr>
            <a:r>
              <a:rPr lang="en-US" dirty="0" err="1" smtClean="0"/>
              <a:t>Société</a:t>
            </a:r>
            <a:r>
              <a:rPr lang="en-US" dirty="0" smtClean="0"/>
              <a:t> de </a:t>
            </a:r>
            <a:r>
              <a:rPr lang="en-US" dirty="0" err="1" smtClean="0"/>
              <a:t>personnes</a:t>
            </a:r>
            <a:r>
              <a:rPr lang="en-US" dirty="0" smtClean="0"/>
              <a:t>: </a:t>
            </a:r>
            <a:r>
              <a:rPr lang="en-US" dirty="0" err="1" smtClean="0"/>
              <a:t>Entreprises</a:t>
            </a:r>
            <a:r>
              <a:rPr lang="en-US" dirty="0" smtClean="0"/>
              <a:t> </a:t>
            </a:r>
            <a:r>
              <a:rPr lang="en-US" dirty="0" err="1" smtClean="0"/>
              <a:t>crées</a:t>
            </a:r>
            <a:r>
              <a:rPr lang="en-US" dirty="0" smtClean="0"/>
              <a:t> par </a:t>
            </a:r>
            <a:r>
              <a:rPr lang="en-US" dirty="0" err="1" smtClean="0"/>
              <a:t>l’association</a:t>
            </a:r>
            <a:r>
              <a:rPr lang="en-US" dirty="0" smtClean="0"/>
              <a:t> de </a:t>
            </a:r>
            <a:r>
              <a:rPr lang="en-US" dirty="0" err="1" smtClean="0"/>
              <a:t>partenaires</a:t>
            </a:r>
            <a:r>
              <a:rPr lang="en-US" dirty="0" smtClean="0"/>
              <a:t> </a:t>
            </a:r>
            <a:r>
              <a:rPr lang="en-US" dirty="0" err="1" smtClean="0"/>
              <a:t>dans</a:t>
            </a:r>
            <a:r>
              <a:rPr lang="en-US" dirty="0" smtClean="0"/>
              <a:t> </a:t>
            </a:r>
            <a:r>
              <a:rPr lang="en-US" dirty="0" err="1" smtClean="0"/>
              <a:t>leurs</a:t>
            </a:r>
            <a:r>
              <a:rPr lang="en-US" dirty="0" smtClean="0"/>
              <a:t> </a:t>
            </a:r>
            <a:r>
              <a:rPr lang="en-US" dirty="0" err="1" smtClean="0"/>
              <a:t>activités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2" name="Text Placeholder 30"/>
          <p:cNvSpPr txBox="1">
            <a:spLocks/>
          </p:cNvSpPr>
          <p:nvPr/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Tx/>
              <a:buNone/>
              <a:defRPr lang="en-US" sz="22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20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L’effet de la culture nationale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2.5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85813" y="1573213"/>
            <a:ext cx="7589837" cy="4406246"/>
          </a:xfrm>
        </p:spPr>
        <p:txBody>
          <a:bodyPr/>
          <a:lstStyle/>
          <a:p>
            <a:r>
              <a:rPr lang="fr-CA" dirty="0" smtClean="0"/>
              <a:t>Par culture nationale, on entend l’ensemble des croyances, de valeurs, des lois, des principes moraux, des coutumes et des normes que les citoyens d’</a:t>
            </a:r>
            <a:r>
              <a:rPr lang="fr-CA" sz="2000" dirty="0" smtClean="0"/>
              <a:t>un pays partagent.</a:t>
            </a:r>
          </a:p>
          <a:p>
            <a:r>
              <a:rPr lang="fr-CA" sz="2000" dirty="0" smtClean="0"/>
              <a:t>La culture façonne le comportement (l’agir) des personnes en précisant ce qui est approprié ou non en matière de comportement et de relations avec les autres. </a:t>
            </a:r>
          </a:p>
          <a:p>
            <a:r>
              <a:rPr lang="fr-CA" sz="2000" dirty="0" smtClean="0"/>
              <a:t>Les valeurs sont les idées normatives </a:t>
            </a:r>
            <a:r>
              <a:rPr lang="fr-CA" sz="2000" dirty="0" err="1" smtClean="0"/>
              <a:t>concernat</a:t>
            </a:r>
            <a:r>
              <a:rPr lang="fr-CA" sz="2000" dirty="0" smtClean="0"/>
              <a:t> ce qu’une société croit être bien, juste, désirable ou beau. Les valeurs sont des convictions profondes et indéfectibles relatives à ce qui a de l’importance.</a:t>
            </a:r>
          </a:p>
          <a:p>
            <a:r>
              <a:rPr lang="fr-CA" sz="2000" dirty="0" err="1" smtClean="0"/>
              <a:t>Hofstede</a:t>
            </a:r>
            <a:r>
              <a:rPr lang="fr-CA" sz="2000" dirty="0" smtClean="0"/>
              <a:t> a défini un cadre qui nous aident à comprendre les différentes cultures nationales qui existent dans le monde vis-à-vis le monde des affaires</a:t>
            </a:r>
            <a:endParaRPr lang="en-US" dirty="0"/>
          </a:p>
        </p:txBody>
      </p:sp>
      <p:sp>
        <p:nvSpPr>
          <p:cNvPr id="22" name="Text Placeholder 30"/>
          <p:cNvSpPr txBox="1">
            <a:spLocks/>
          </p:cNvSpPr>
          <p:nvPr/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Tx/>
              <a:buNone/>
              <a:defRPr lang="en-US" sz="22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20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 Les cinq dimensions que l’on retrouve dans le monde   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CA" dirty="0" smtClean="0"/>
              <a:t>1. a) Individualisme: Dimension culturelle correspondant à une vision du monde qui consiste à privilégier la liberté individuelle et l’expression de soi et adopter les principes par lesquels on évalue les gens en fonction de leurs réalisation individuelle plutôt qu’en groupe</a:t>
            </a:r>
          </a:p>
          <a:p>
            <a:r>
              <a:rPr lang="fr-CA" dirty="0" smtClean="0"/>
              <a:t>Ex: USA,  Canada et les pays occidentaux </a:t>
            </a:r>
          </a:p>
          <a:p>
            <a:r>
              <a:rPr lang="fr-CA" dirty="0" smtClean="0"/>
              <a:t>1. b) Collectivisme: Dimension culturelle correspondant à une vision du monde qui avance la soumission de l’individu aux objectifs du groupe et on évalue selon l’apport au groupe.</a:t>
            </a:r>
          </a:p>
          <a:p>
            <a:r>
              <a:rPr lang="fr-CA" dirty="0" smtClean="0"/>
              <a:t>Ex: URSS, Japon.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59017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Cinq dimensions (suite)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CA" dirty="0" smtClean="0"/>
              <a:t>2. Distance hiérarchique: Le degré auquel les sociétés acceptent l’idée que les inégalités de leurs membres en matière de partage de pouvoir et de bien-être sont attribuables à des différences dans les capacités physiques et intellectuelles ainsi que dans l’hérédité.</a:t>
            </a:r>
          </a:p>
          <a:p>
            <a:r>
              <a:rPr lang="fr-CA" dirty="0" smtClean="0"/>
              <a:t>Ex: Les pays latino-américains, et des pays asiatiques: Malaisie</a:t>
            </a:r>
          </a:p>
          <a:p>
            <a:r>
              <a:rPr lang="fr-CA" dirty="0" smtClean="0"/>
              <a:t>3. a) Degré de masculinité: dimension culturelle qui accorde de l’importance à l’affirmation de soi, au rendement, au succès et à la compétitivité.</a:t>
            </a:r>
          </a:p>
          <a:p>
            <a:r>
              <a:rPr lang="fr-CA" dirty="0" smtClean="0"/>
              <a:t> Ex: USA</a:t>
            </a:r>
            <a:r>
              <a:rPr lang="fr-CA" dirty="0"/>
              <a:t> </a:t>
            </a:r>
            <a:r>
              <a:rPr lang="fr-CA" dirty="0" smtClean="0"/>
              <a:t>et le Japon</a:t>
            </a:r>
          </a:p>
          <a:p>
            <a:r>
              <a:rPr lang="fr-CA" dirty="0" smtClean="0"/>
              <a:t>3.  b) Degré de féminité, dimension qui accorde l’importance à la qualité de vie, à la cordialité à la cordialité, aux services et aux soins </a:t>
            </a:r>
          </a:p>
          <a:p>
            <a:r>
              <a:rPr lang="fr-CA" dirty="0" smtClean="0"/>
              <a:t>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2872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Cinq dimensions (suite)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CA" dirty="0" smtClean="0"/>
              <a:t>3. b) féminité:</a:t>
            </a:r>
          </a:p>
          <a:p>
            <a:r>
              <a:rPr lang="fr-CA" dirty="0" smtClean="0"/>
              <a:t>Ex: Suède, Québec</a:t>
            </a:r>
          </a:p>
          <a:p>
            <a:r>
              <a:rPr lang="fr-CA" dirty="0" smtClean="0"/>
              <a:t>4. Contrôle de l’incertitude: Degré de tolérance qu’une société accorde à l’incertitude et à la prise de risque</a:t>
            </a:r>
          </a:p>
          <a:p>
            <a:r>
              <a:rPr lang="fr-CA" dirty="0" smtClean="0"/>
              <a:t>Ex: la France a peu d’acceptation de l’incertitude alors que les USA et le Canada s’accommodent des différences et de la diversité</a:t>
            </a:r>
          </a:p>
          <a:p>
            <a:r>
              <a:rPr lang="fr-CA" dirty="0" smtClean="0"/>
              <a:t>5. a) Orientation à long terme: Privilégie l’épargne et la persévérance en matière de réalisation des objectifs et vise le profit à long terme Ex: Hong Kong</a:t>
            </a:r>
          </a:p>
          <a:p>
            <a:r>
              <a:rPr lang="fr-CA" dirty="0" smtClean="0"/>
              <a:t>5. b) Orientation à court terme: Opposée de la précédente, </a:t>
            </a:r>
            <a:r>
              <a:rPr lang="fr-CA" dirty="0"/>
              <a:t>v</a:t>
            </a:r>
            <a:r>
              <a:rPr lang="fr-CA" dirty="0" smtClean="0"/>
              <a:t>ise le jour le jour, bonheur et profit à court terme. Ex: USA, France 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6858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La gestion de l’environnement externe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2.6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CA" dirty="0" smtClean="0"/>
              <a:t>Les gestionnaires doivent connaître d’où proviennent les menaces  et quelles sont les opportunités pour l’organisation.</a:t>
            </a:r>
          </a:p>
          <a:p>
            <a:r>
              <a:rPr lang="fr-CA" dirty="0" smtClean="0"/>
              <a:t>L’environnement externe est complexe et en perpétuel changement.</a:t>
            </a:r>
          </a:p>
          <a:p>
            <a:r>
              <a:rPr lang="fr-CA" dirty="0" smtClean="0"/>
              <a:t>C’est une évaluation constante. Ex: Desjardins au Québec! Tim Horton et l’environnement( gobelets de carton)</a:t>
            </a:r>
          </a:p>
          <a:p>
            <a:r>
              <a:rPr lang="fr-CA" dirty="0" smtClean="0"/>
              <a:t>Compréhension des forces dans le milieu</a:t>
            </a:r>
          </a:p>
          <a:p>
            <a:r>
              <a:rPr lang="fr-CA" dirty="0" smtClean="0"/>
              <a:t>Réduction de l’impact des forces en présence</a:t>
            </a:r>
            <a:endParaRPr lang="en-US" dirty="0"/>
          </a:p>
          <a:p>
            <a:endParaRPr lang="en-US" dirty="0"/>
          </a:p>
        </p:txBody>
      </p:sp>
      <p:sp>
        <p:nvSpPr>
          <p:cNvPr id="22" name="Text Placeholder 30"/>
          <p:cNvSpPr txBox="1">
            <a:spLocks/>
          </p:cNvSpPr>
          <p:nvPr/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Tx/>
              <a:buNone/>
              <a:defRPr lang="en-US" sz="22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20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000" dirty="0" smtClean="0"/>
              <a:t>La réduction de l’impact des forces en présence</a:t>
            </a:r>
            <a:endParaRPr lang="fr-CA" sz="200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sz="2000" dirty="0" smtClean="0"/>
              <a:t>2.6.1</a:t>
            </a:r>
            <a:endParaRPr lang="fr-CA" sz="2000" dirty="0"/>
          </a:p>
        </p:txBody>
      </p:sp>
      <p:pic>
        <p:nvPicPr>
          <p:cNvPr id="6" name="Image 5" descr="figure_02-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4473" y="1303294"/>
            <a:ext cx="7835054" cy="469169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CA" dirty="0" smtClean="0"/>
              <a:t>Le gestionnaire comme agent de changement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fr-CA" dirty="0" smtClean="0"/>
              <a:t>Le changement est la seule réalité de notre monde. Nous sommes en perpétuel changement alors comment garder le contrôle?</a:t>
            </a:r>
          </a:p>
          <a:p>
            <a:r>
              <a:rPr lang="fr-CA" dirty="0" smtClean="0"/>
              <a:t>Le changement est souvent causé par la prise de décision d’un gestionnaire. EX: la venue d’un syndicat à l’intérieur d’une organisation. </a:t>
            </a:r>
          </a:p>
          <a:p>
            <a:r>
              <a:rPr lang="fr-CA" dirty="0" smtClean="0"/>
              <a:t>Il faut garder la capacité de prévoir et de contrôler mais la rapidité des évènements vient compromettre cette prévision et ce contrôle</a:t>
            </a:r>
          </a:p>
          <a:p>
            <a:r>
              <a:rPr lang="fr-CA" dirty="0" smtClean="0"/>
              <a:t>Tableau 2.4 p. 57</a:t>
            </a:r>
          </a:p>
          <a:p>
            <a:r>
              <a:rPr lang="fr-CA" dirty="0" smtClean="0"/>
              <a:t>Nous verrons plus loin lors de la prise de décision (chapitre4) le rôle de la certitude et de l’incertitude dans la prise de décision du gestionnaire.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2613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000" dirty="0" smtClean="0"/>
              <a:t>Les gestionnaires comme agents de changement</a:t>
            </a:r>
            <a:endParaRPr lang="fr-CA" sz="200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sz="2000" dirty="0" smtClean="0"/>
              <a:t>2.6.2</a:t>
            </a:r>
            <a:endParaRPr lang="fr-CA" sz="2000" dirty="0"/>
          </a:p>
        </p:txBody>
      </p:sp>
      <p:pic>
        <p:nvPicPr>
          <p:cNvPr id="5" name="Image 4" descr="figure_02-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9260" y="1726608"/>
            <a:ext cx="8105481" cy="340478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dirty="0" smtClean="0"/>
              <a:t>Les défis de la gestion à l’échelle planétaire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dirty="0" smtClean="0"/>
              <a:t>2.7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785813" y="1317812"/>
            <a:ext cx="7589837" cy="4459101"/>
          </a:xfrm>
        </p:spPr>
        <p:txBody>
          <a:bodyPr/>
          <a:lstStyle/>
          <a:p>
            <a:r>
              <a:rPr lang="fr-CA" dirty="0" smtClean="0"/>
              <a:t>L’international attire de plus en plus d’organisation canadienne.</a:t>
            </a:r>
          </a:p>
          <a:p>
            <a:r>
              <a:rPr lang="fr-CA" dirty="0" smtClean="0"/>
              <a:t>C’est une autre façon d’augmenter le rendement et de mieux utiliser les ressources.</a:t>
            </a:r>
          </a:p>
          <a:p>
            <a:r>
              <a:rPr lang="fr-CA" dirty="0" smtClean="0"/>
              <a:t>Quelques statistiques:</a:t>
            </a:r>
          </a:p>
          <a:p>
            <a:r>
              <a:rPr lang="fr-CA" dirty="0" smtClean="0"/>
              <a:t>1998 aucune entreprise canadienne parmi les 100 premières multinationales</a:t>
            </a:r>
          </a:p>
          <a:p>
            <a:pPr marL="457200" indent="-457200">
              <a:buAutoNum type="arabicPlain" startAt="2011"/>
            </a:pPr>
            <a:r>
              <a:rPr lang="fr-CA" dirty="0" smtClean="0"/>
              <a:t>On en comptait 11 parmi les 500 pre</a:t>
            </a:r>
            <a:r>
              <a:rPr lang="fr-CA" dirty="0" smtClean="0"/>
              <a:t>mières.</a:t>
            </a:r>
            <a:endParaRPr lang="en-US" dirty="0" smtClean="0"/>
          </a:p>
          <a:p>
            <a:r>
              <a:rPr lang="fr-CA" dirty="0" smtClean="0"/>
              <a:t>2015 3X plus d’entreprises qui se classent parmi les 5 meilleures sociétés du monde. Bombardier</a:t>
            </a:r>
          </a:p>
          <a:p>
            <a:r>
              <a:rPr lang="fr-CA" dirty="0" smtClean="0"/>
              <a:t>Trois grands défis: Établir un avantages </a:t>
            </a:r>
            <a:r>
              <a:rPr lang="fr-CA" dirty="0" err="1" smtClean="0"/>
              <a:t>concurrentiel,maintenir</a:t>
            </a:r>
            <a:r>
              <a:rPr lang="fr-CA" dirty="0" smtClean="0"/>
              <a:t> des normes d’éthiques, Utiliser de nouveaux types de technologies</a:t>
            </a:r>
          </a:p>
        </p:txBody>
      </p:sp>
      <p:sp>
        <p:nvSpPr>
          <p:cNvPr id="22" name="Text Placeholder 30"/>
          <p:cNvSpPr txBox="1">
            <a:spLocks/>
          </p:cNvSpPr>
          <p:nvPr/>
        </p:nvSpPr>
        <p:spPr>
          <a:xfrm>
            <a:off x="820395" y="1449547"/>
            <a:ext cx="7528845" cy="444265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1000"/>
              </a:spcBef>
              <a:buFontTx/>
              <a:buNone/>
              <a:defRPr lang="en-US" sz="22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20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80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0" indent="0" algn="l" defTabSz="914400" rtl="0" eaLnBrk="1" latinLnBrk="0" hangingPunct="1">
              <a:lnSpc>
                <a:spcPts val="2600"/>
              </a:lnSpc>
              <a:spcBef>
                <a:spcPts val="500"/>
              </a:spcBef>
              <a:buFontTx/>
              <a:buNone/>
              <a:defRPr lang="en-US" sz="1600" kern="1200" dirty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z="2000" dirty="0" smtClean="0"/>
              <a:t>L’établissement d’un avantage concurrentiel</a:t>
            </a:r>
            <a:endParaRPr lang="fr-CA" sz="2000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fr-CA" sz="2000" dirty="0" smtClean="0"/>
              <a:t>2.7.1</a:t>
            </a:r>
            <a:endParaRPr lang="fr-CA" sz="2000" dirty="0"/>
          </a:p>
        </p:txBody>
      </p:sp>
      <p:pic>
        <p:nvPicPr>
          <p:cNvPr id="5" name="Image 4" descr="figure_02-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6873" y="1653710"/>
            <a:ext cx="7910255" cy="355058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fr-CA" dirty="0" smtClean="0"/>
              <a:t>OA1  Le contexte organisationnel</a:t>
            </a:r>
          </a:p>
          <a:p>
            <a:r>
              <a:rPr lang="fr-CA" dirty="0" smtClean="0"/>
              <a:t>OA2  L’environnement interne</a:t>
            </a:r>
          </a:p>
          <a:p>
            <a:r>
              <a:rPr lang="fr-CA" dirty="0" smtClean="0"/>
              <a:t>OA3  L’environnement concurrentiel et l’environnement général</a:t>
            </a:r>
          </a:p>
          <a:p>
            <a:r>
              <a:rPr lang="fr-CA" dirty="0" smtClean="0"/>
              <a:t>OA4  Les formes juridiques des entreprises</a:t>
            </a:r>
          </a:p>
          <a:p>
            <a:r>
              <a:rPr lang="fr-CA" dirty="0" smtClean="0"/>
              <a:t>OA5  L’effet de la culture nationale</a:t>
            </a:r>
          </a:p>
          <a:p>
            <a:r>
              <a:rPr lang="fr-CA" dirty="0" smtClean="0"/>
              <a:t>OA6  La gestion de l’environnement externe</a:t>
            </a:r>
          </a:p>
          <a:p>
            <a:r>
              <a:rPr lang="fr-CA" dirty="0" smtClean="0"/>
              <a:t>OA7  Les défis de la gestion à l’échelle planétaire</a:t>
            </a:r>
          </a:p>
          <a:p>
            <a:endParaRPr lang="fr-CA" dirty="0" smtClean="0"/>
          </a:p>
          <a:p>
            <a:endParaRPr lang="fr-CA" dirty="0" smtClean="0"/>
          </a:p>
        </p:txBody>
      </p:sp>
    </p:spTree>
    <p:extLst>
      <p:ext uri="{BB962C8B-B14F-4D97-AF65-F5344CB8AC3E}">
        <p14:creationId xmlns:p14="http://schemas.microsoft.com/office/powerpoint/2010/main" val="754382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2232</TotalTime>
  <Words>1285</Words>
  <Application>Microsoft Office PowerPoint</Application>
  <PresentationFormat>On-screen Show (4:3)</PresentationFormat>
  <Paragraphs>100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PowerPoint Presentation</vt:lpstr>
      <vt:lpstr>PowerPoint Presentation</vt:lpstr>
      <vt:lpstr>PowerPoint Presentation</vt:lpstr>
      <vt:lpstr>Le contexte organisationnel</vt:lpstr>
      <vt:lpstr>Le contexte organisationnel</vt:lpstr>
      <vt:lpstr>L’environnement interne</vt:lpstr>
      <vt:lpstr>L’environnement concurrentiel et l’environnement général</vt:lpstr>
      <vt:lpstr>L’environnement concurrentiel</vt:lpstr>
      <vt:lpstr>Les formes juridiques des entreprises</vt:lpstr>
      <vt:lpstr>L’effet de la culture nationale</vt:lpstr>
      <vt:lpstr> Les cinq dimensions que l’on retrouve dans le monde   </vt:lpstr>
      <vt:lpstr>Cinq dimensions (suite)</vt:lpstr>
      <vt:lpstr>Cinq dimensions (suite)</vt:lpstr>
      <vt:lpstr>La gestion de l’environnement externe</vt:lpstr>
      <vt:lpstr>La réduction de l’impact des forces en présence</vt:lpstr>
      <vt:lpstr>Le gestionnaire comme agent de changement</vt:lpstr>
      <vt:lpstr>Les gestionnaires comme agents de changement</vt:lpstr>
      <vt:lpstr>Les défis de la gestion à l’échelle planétaire</vt:lpstr>
      <vt:lpstr>L’établissement d’un avantage concurrentiel</vt:lpstr>
      <vt:lpstr>PowerPoint Presentation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Genevieve</dc:creator>
  <cp:lastModifiedBy>Donat</cp:lastModifiedBy>
  <cp:revision>150</cp:revision>
  <cp:lastPrinted>2016-04-08T19:45:16Z</cp:lastPrinted>
  <dcterms:created xsi:type="dcterms:W3CDTF">2016-03-14T12:53:37Z</dcterms:created>
  <dcterms:modified xsi:type="dcterms:W3CDTF">2016-09-05T19:28:54Z</dcterms:modified>
</cp:coreProperties>
</file>