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33"/>
  </p:notesMasterIdLst>
  <p:sldIdLst>
    <p:sldId id="306" r:id="rId2"/>
    <p:sldId id="360" r:id="rId3"/>
    <p:sldId id="362" r:id="rId4"/>
    <p:sldId id="341" r:id="rId5"/>
    <p:sldId id="307" r:id="rId6"/>
    <p:sldId id="363" r:id="rId7"/>
    <p:sldId id="364" r:id="rId8"/>
    <p:sldId id="365" r:id="rId9"/>
    <p:sldId id="366" r:id="rId10"/>
    <p:sldId id="367" r:id="rId11"/>
    <p:sldId id="369" r:id="rId12"/>
    <p:sldId id="310" r:id="rId13"/>
    <p:sldId id="370" r:id="rId14"/>
    <p:sldId id="371" r:id="rId15"/>
    <p:sldId id="372" r:id="rId16"/>
    <p:sldId id="373" r:id="rId17"/>
    <p:sldId id="314" r:id="rId18"/>
    <p:sldId id="374" r:id="rId19"/>
    <p:sldId id="375" r:id="rId20"/>
    <p:sldId id="376" r:id="rId21"/>
    <p:sldId id="316" r:id="rId22"/>
    <p:sldId id="317" r:id="rId23"/>
    <p:sldId id="377" r:id="rId24"/>
    <p:sldId id="378" r:id="rId25"/>
    <p:sldId id="379" r:id="rId26"/>
    <p:sldId id="323" r:id="rId27"/>
    <p:sldId id="324" r:id="rId28"/>
    <p:sldId id="325" r:id="rId29"/>
    <p:sldId id="380" r:id="rId30"/>
    <p:sldId id="329" r:id="rId31"/>
    <p:sldId id="381" r:id="rId32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0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388" autoAdjust="0"/>
  </p:normalViewPr>
  <p:slideViewPr>
    <p:cSldViewPr>
      <p:cViewPr>
        <p:scale>
          <a:sx n="70" d="100"/>
          <a:sy n="70" d="100"/>
        </p:scale>
        <p:origin x="-1810" y="-3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42C5F482-1D8A-4681-B210-FEFE638E4759}" type="datetimeFigureOut">
              <a:rPr lang="en-CA" smtClean="0"/>
              <a:t>19/08/2016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75F199E-69F3-4FED-8CC1-D84CF006964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2650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5466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4328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9108D536-50C7-4876-868C-B97B623E0DB4}" type="slidenum">
              <a:rPr lang="en-US" altLang="en-US" sz="1200">
                <a:latin typeface="Arial" pitchFamily="34" charset="0"/>
              </a:rPr>
              <a:pPr eaLnBrk="1" hangingPunct="1"/>
              <a:t>3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4885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2554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0148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89ABE77B-E086-4C90-9270-9D93918C0233}" type="slidenum">
              <a:rPr lang="en-US" altLang="en-US" sz="1200">
                <a:latin typeface="Arial" pitchFamily="34" charset="0"/>
              </a:rPr>
              <a:pPr eaLnBrk="1" hangingPunct="1"/>
              <a:t>7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DBF9B68C-ACB0-4E41-BF5C-FB7EF6F6F245}" type="slidenum">
              <a:rPr lang="en-US" altLang="en-US" sz="1200">
                <a:latin typeface="Arial" pitchFamily="34" charset="0"/>
              </a:rPr>
              <a:pPr eaLnBrk="1" hangingPunct="1"/>
              <a:t>8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CCD77F3B-922B-469D-A813-B2953A7B3014}" type="slidenum">
              <a:rPr lang="en-US" altLang="en-US" sz="1200">
                <a:latin typeface="Arial" pitchFamily="34" charset="0"/>
              </a:rPr>
              <a:pPr eaLnBrk="1" hangingPunct="1"/>
              <a:t>9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960A4314-9F2D-4386-BBA3-80B10CE4C63D}" type="slidenum">
              <a:rPr lang="en-US" altLang="en-US" sz="1200">
                <a:latin typeface="Arial" pitchFamily="34" charset="0"/>
              </a:rPr>
              <a:pPr eaLnBrk="1" hangingPunct="1"/>
              <a:t>10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070E2E91-E132-466C-8135-356758E2F822}" type="slidenum">
              <a:rPr lang="en-US" altLang="en-US" sz="1200">
                <a:latin typeface="Arial" pitchFamily="34" charset="0"/>
              </a:rPr>
              <a:pPr eaLnBrk="1" hangingPunct="1"/>
              <a:t>11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331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8F00154E-D630-4ABE-8306-B3352D753A84}" type="slidenum">
              <a:rPr lang="en-US" altLang="en-US" sz="1200">
                <a:latin typeface="Arial" pitchFamily="34" charset="0"/>
              </a:rPr>
              <a:pPr eaLnBrk="1" hangingPunct="1"/>
              <a:t>13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A9D30ED1-0B60-40F3-8EAB-8E5C4DEA79C6}" type="slidenum">
              <a:rPr lang="en-US" altLang="en-US" sz="1200">
                <a:latin typeface="Arial" pitchFamily="34" charset="0"/>
              </a:rPr>
              <a:pPr eaLnBrk="1" hangingPunct="1"/>
              <a:t>14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5E65A66E-A9A5-4A1F-B734-C5B299FF6DCF}" type="slidenum">
              <a:rPr lang="en-US" altLang="en-US" sz="1200">
                <a:latin typeface="Arial" pitchFamily="34" charset="0"/>
              </a:rPr>
              <a:pPr eaLnBrk="1" hangingPunct="1"/>
              <a:t>15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5DFE99FC-5C0F-46D7-8D0E-06CEB6C06BED}" type="slidenum">
              <a:rPr lang="en-US" altLang="en-US" sz="1200">
                <a:latin typeface="Arial" pitchFamily="34" charset="0"/>
              </a:rPr>
              <a:pPr eaLnBrk="1" hangingPunct="1"/>
              <a:t>16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6091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4EEFB9B2-A96F-4065-9705-40D97265F5F8}" type="slidenum">
              <a:rPr lang="en-US" altLang="en-US" sz="1200">
                <a:latin typeface="Arial" pitchFamily="34" charset="0"/>
              </a:rPr>
              <a:pPr eaLnBrk="1" hangingPunct="1"/>
              <a:t>18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4A6FB9AE-001B-42E5-ACD8-B2301F6F4FEE}" type="slidenum">
              <a:rPr lang="en-US" altLang="en-US" sz="1200">
                <a:latin typeface="Arial" pitchFamily="34" charset="0"/>
              </a:rPr>
              <a:pPr eaLnBrk="1" hangingPunct="1"/>
              <a:t>19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3A9C245E-0804-46E5-B922-F6EAB4667B5B}" type="slidenum">
              <a:rPr lang="en-US" altLang="en-US" sz="1200">
                <a:latin typeface="Arial" pitchFamily="34" charset="0"/>
              </a:rPr>
              <a:pPr eaLnBrk="1" hangingPunct="1"/>
              <a:t>20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52438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78662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1C5CE5B2-9C16-4327-A78B-83AD5C11D9B4}" type="slidenum">
              <a:rPr lang="en-US" altLang="en-US" sz="1200">
                <a:latin typeface="Arial" pitchFamily="34" charset="0"/>
              </a:rPr>
              <a:pPr eaLnBrk="1" hangingPunct="1"/>
              <a:t>23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3648228A-F722-4BF5-853C-C5BE32424F5F}" type="slidenum">
              <a:rPr lang="en-US" altLang="en-US" sz="1200">
                <a:latin typeface="Arial" pitchFamily="34" charset="0"/>
              </a:rPr>
              <a:pPr eaLnBrk="1" hangingPunct="1"/>
              <a:t>24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FA00A3EB-0261-469E-BC0E-92ABECF9A64A}" type="slidenum">
              <a:rPr lang="en-US" altLang="en-US" sz="1200">
                <a:latin typeface="Arial" pitchFamily="34" charset="0"/>
              </a:rPr>
              <a:pPr eaLnBrk="1" hangingPunct="1"/>
              <a:t>25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28146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73416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75243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6F16B948-F26A-4D42-8BBD-F397653E1A45}" type="slidenum">
              <a:rPr lang="en-US" altLang="en-US" sz="1200">
                <a:latin typeface="Arial" pitchFamily="34" charset="0"/>
              </a:rPr>
              <a:pPr eaLnBrk="1" hangingPunct="1"/>
              <a:t>29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95165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1751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24836-C12B-42DB-9A26-7CF5BF71DA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455777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47801-1580-47BC-95BA-56E5725ACF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84199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66328-6123-4AB6-8802-B66D76B3940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098152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D22C8-1DD5-4A11-92C7-1404EE9E5F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64397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9A8BF-5575-4AE0-B5D4-4529FF2459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012576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047FC-1F36-4B4D-8575-4EA8B1EACD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916090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EB5AF-ECE7-4690-8B14-2683D88698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49525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252AD-1A2F-49D4-8E43-079942A89F2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592811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07C5F-9FE7-46EB-91A1-E23D72FEBA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262161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6A8B8-6A9B-4E7B-996C-A94D59526A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380308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96875"/>
            <a:ext cx="2057400" cy="57292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96875"/>
            <a:ext cx="6019800" cy="57292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3724B-D512-4BF1-A5CE-A1AA01D68C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528053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719263"/>
            <a:ext cx="4038600" cy="441166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67381-EE63-4452-ACFC-C49B992129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2330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98475" y="396875"/>
            <a:ext cx="818832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Georgia" charset="0"/>
              </a:rPr>
              <a:t>Click to edit Master title style</a:t>
            </a:r>
          </a:p>
        </p:txBody>
      </p:sp>
      <p:sp>
        <p:nvSpPr>
          <p:cNvPr id="5122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8389938" y="6578600"/>
            <a:ext cx="3079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defRPr>
            </a:lvl1pPr>
          </a:lstStyle>
          <a:p>
            <a:pPr>
              <a:defRPr/>
            </a:pPr>
            <a:fld id="{E8C35B05-9442-4868-B7D5-0346978469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10" r:id="rId12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  <a:sym typeface="Georgia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82588" indent="-342900" algn="l" rtl="0" eaLnBrk="0" fontAlgn="base" hangingPunct="0">
        <a:spcBef>
          <a:spcPts val="8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3200">
          <a:solidFill>
            <a:srgbClr val="424456"/>
          </a:solidFill>
          <a:latin typeface="+mn-lt"/>
          <a:ea typeface="+mn-ea"/>
          <a:cs typeface="+mn-cs"/>
          <a:sym typeface="Georgia" charset="0"/>
        </a:defRPr>
      </a:lvl1pPr>
      <a:lvl2pPr marL="782638" indent="-285750" algn="l" rtl="0" eaLnBrk="0" fontAlgn="base" hangingPunct="0">
        <a:spcBef>
          <a:spcPts val="7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2pPr>
      <a:lvl3pPr marL="1182688" indent="-228600" algn="l" rtl="0" eaLnBrk="0" fontAlgn="base" hangingPunct="0">
        <a:spcBef>
          <a:spcPts val="6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3pPr>
      <a:lvl4pPr marL="1639888" indent="-228600" algn="l" rtl="0" eaLnBrk="0" fontAlgn="base" hangingPunct="0">
        <a:spcBef>
          <a:spcPts val="6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4pPr>
      <a:lvl5pPr marL="2097088" indent="-228600" algn="l" rtl="0" eaLnBrk="0" fontAlgn="base" hangingPunct="0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5pPr>
      <a:lvl6pPr marL="25542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30114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4686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9258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7/Frederick_Winslow_Taylor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594450A0-AA9E-4EF9-A68E-16B03A43B340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1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819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25500" y="1524001"/>
            <a:ext cx="7505700" cy="42672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lnSpc>
                <a:spcPct val="130000"/>
              </a:lnSpc>
              <a:spcBef>
                <a:spcPct val="0"/>
              </a:spcBef>
              <a:buSzPct val="88000"/>
              <a:buFont typeface="Wingdings" charset="2"/>
              <a:buChar char="Ø"/>
            </a:pPr>
            <a:endParaRPr lang="en-US" altLang="en-US" dirty="0" smtClean="0">
              <a:latin typeface="Georgia Bold" charset="0"/>
              <a:ea typeface="Georgia Bold" charset="0"/>
              <a:cs typeface="Georgia Bold" charset="0"/>
              <a:sym typeface="Georgia Bold" charset="0"/>
            </a:endParaRPr>
          </a:p>
          <a:p>
            <a:pPr marL="304800" indent="-304800" eaLnBrk="1" hangingPunct="1">
              <a:lnSpc>
                <a:spcPct val="130000"/>
              </a:lnSpc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Lecture 2</a:t>
            </a:r>
          </a:p>
          <a:p>
            <a:pPr marL="704850" lvl="1" indent="-304800" eaLnBrk="1" hangingPunct="1">
              <a:lnSpc>
                <a:spcPct val="130000"/>
              </a:lnSpc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Management </a:t>
            </a:r>
            <a:r>
              <a:rPr lang="en-US" altLang="en-US" dirty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Learning: Past to </a:t>
            </a:r>
            <a:r>
              <a:rPr lang="en-US" altLang="en-US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Present (aka: Management Theory)</a:t>
            </a:r>
            <a:endParaRPr lang="en-US" altLang="en-US" dirty="0" smtClean="0"/>
          </a:p>
        </p:txBody>
      </p:sp>
      <p:sp>
        <p:nvSpPr>
          <p:cNvPr id="8201" name="Rectangle 7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02632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1573504" presetClass="entr" presetSubtype="7057796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1573504" presetClass="entr" presetSubtype="705779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/>
              <a:t>From whence we came…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Management = getting the right things done through other people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How has the way we do this, as managers, evolved over time?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“Management thought” started over 100 years ago, and has evolved rather quickly</a:t>
            </a:r>
          </a:p>
        </p:txBody>
      </p:sp>
      <p:pic>
        <p:nvPicPr>
          <p:cNvPr id="150530" name="Picture 2" descr="C:\Users\Cindi\AppData\Local\Microsoft\Windows\Temporary Internet Files\Content.IE5\L0DBKUOZ\MP900315598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38700" y="2559050"/>
            <a:ext cx="3657600" cy="2608263"/>
          </a:xfrm>
          <a:noFill/>
        </p:spPr>
      </p:pic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Copyright © 2012 Pearson Education Canada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lang="en-US"/>
              <a:t>2-</a:t>
            </a:r>
            <a:fld id="{FEFA3A50-DCBF-44B6-BFCD-1EEE46131ED4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62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500" b="1" smtClean="0"/>
              <a:t> </a:t>
            </a:r>
            <a:r>
              <a:rPr lang="en-US" altLang="en-US" sz="3200" b="1" smtClean="0"/>
              <a:t>Evolution of Management </a:t>
            </a:r>
            <a:r>
              <a:rPr lang="en-US" altLang="en-US" sz="3200" smtClean="0"/>
              <a:t>Theory</a:t>
            </a:r>
          </a:p>
        </p:txBody>
      </p:sp>
      <p:sp>
        <p:nvSpPr>
          <p:cNvPr id="8194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A6722C7F-EF61-4B11-B57C-1C8F3B8EA361}" type="slidenum">
              <a:rPr lang="en-US" altLang="en-US"/>
              <a:pPr>
                <a:defRPr/>
              </a:pPr>
              <a:t>3</a:t>
            </a:fld>
            <a:endParaRPr lang="en-US" altLang="en-US"/>
          </a:p>
        </p:txBody>
      </p:sp>
      <p:pic>
        <p:nvPicPr>
          <p:cNvPr id="7172" name="Picture 3" descr="Fig0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38400"/>
            <a:ext cx="6608763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38441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594450A0-AA9E-4EF9-A68E-16B03A43B340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4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819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19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11213" y="1992313"/>
            <a:ext cx="7505700" cy="486568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lnSpc>
                <a:spcPct val="130000"/>
              </a:lnSpc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sz="27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Classical approaches to management include:</a:t>
            </a:r>
            <a:endParaRPr lang="en-US" altLang="en-US" sz="27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lnSpc>
                <a:spcPct val="130000"/>
              </a:lnSpc>
              <a:buSzPct val="120000"/>
            </a:pPr>
            <a:r>
              <a:rPr lang="en-US" altLang="en-US" smtClean="0"/>
              <a:t>Scientific management</a:t>
            </a:r>
          </a:p>
          <a:p>
            <a:pPr marL="704850" lvl="1" eaLnBrk="1" hangingPunct="1">
              <a:lnSpc>
                <a:spcPct val="130000"/>
              </a:lnSpc>
              <a:buSzPct val="120000"/>
            </a:pPr>
            <a:r>
              <a:rPr lang="en-US" altLang="en-US" smtClean="0"/>
              <a:t>Administrative principles</a:t>
            </a:r>
          </a:p>
          <a:p>
            <a:pPr marL="704850" lvl="1" eaLnBrk="1" hangingPunct="1">
              <a:lnSpc>
                <a:spcPct val="130000"/>
              </a:lnSpc>
              <a:buSzPct val="120000"/>
            </a:pPr>
            <a:r>
              <a:rPr lang="en-US" altLang="en-US" smtClean="0"/>
              <a:t>Bureaucratic organization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title"/>
          </p:nvPr>
        </p:nvSpPr>
        <p:spPr>
          <a:xfrm>
            <a:off x="290513" y="0"/>
            <a:ext cx="8555037" cy="18161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00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Classical Management Approaches</a:t>
            </a:r>
            <a:endParaRPr lang="en-US" altLang="en-US" sz="3000" smtClean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8201" name="Rectangle 7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812488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1573504" presetClass="entr" presetSubtype="7057796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1573504" presetClass="entr" presetSubtype="705779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1573504" presetClass="entr" presetSubtype="705779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1573504" presetClass="entr" presetSubtype="705779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2B7B37A5-F9AA-446C-B5C2-B7A7FBF23147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5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921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922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9221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922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title"/>
          </p:nvPr>
        </p:nvSpPr>
        <p:spPr>
          <a:xfrm>
            <a:off x="474663" y="1711325"/>
            <a:ext cx="818673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smtClean="0"/>
              <a:t>Figure 2.1</a:t>
            </a:r>
            <a:r>
              <a:rPr lang="en-US" altLang="en-US" smtClean="0"/>
              <a:t> </a:t>
            </a:r>
            <a:r>
              <a:rPr lang="en-US" altLang="en-US" sz="2400" smtClean="0"/>
              <a:t>Major branches in the classical approach to management.</a:t>
            </a:r>
          </a:p>
        </p:txBody>
      </p:sp>
      <p:sp>
        <p:nvSpPr>
          <p:cNvPr id="9224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5</a:t>
            </a:r>
          </a:p>
        </p:txBody>
      </p:sp>
      <p:sp>
        <p:nvSpPr>
          <p:cNvPr id="9223" name="Rectangle 7"/>
          <p:cNvSpPr>
            <a:spLocks/>
          </p:cNvSpPr>
          <p:nvPr/>
        </p:nvSpPr>
        <p:spPr bwMode="auto">
          <a:xfrm>
            <a:off x="287338" y="6858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Classical Management Approaches</a:t>
            </a:r>
          </a:p>
        </p:txBody>
      </p:sp>
      <p:pic>
        <p:nvPicPr>
          <p:cNvPr id="3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3048000"/>
            <a:ext cx="78105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59162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7954304" presetClass="entr" presetSubtype="707016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/>
              <a:t>In the beginning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smtClean="0"/>
              <a:t>Scientific Management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Copyright © 2012 Pearson Education Canada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lang="en-US"/>
              <a:t>2-</a:t>
            </a:r>
            <a:fld id="{B2E3ECB2-2BEB-47A4-8922-153F636A3AE3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7436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Scientific Management – </a:t>
            </a:r>
            <a:br>
              <a:rPr lang="en-US" altLang="en-US" sz="3200" b="1" smtClean="0"/>
            </a:br>
            <a:r>
              <a:rPr lang="en-US" altLang="en-US" sz="3200" b="1" smtClean="0"/>
              <a:t>Frederick Taylor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4033838" cy="44116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smtClean="0"/>
              <a:t>Defined scientific management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b="1" smtClean="0">
                <a:solidFill>
                  <a:schemeClr val="tx2"/>
                </a:solidFill>
              </a:rPr>
              <a:t>The systematic study of the relationships between people and tasks to redesign the work for higher efficiency.</a:t>
            </a:r>
            <a:endParaRPr lang="en-US" altLang="en-US" sz="200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SzPct val="75000"/>
            </a:pPr>
            <a:r>
              <a:rPr lang="en-US" altLang="en-US" sz="2400" smtClean="0"/>
              <a:t>Taylor sought to reduce the time a worker spent on each task by optimizing the way the task was done.</a:t>
            </a:r>
          </a:p>
          <a:p>
            <a:pPr eaLnBrk="1" hangingPunct="1">
              <a:lnSpc>
                <a:spcPct val="90000"/>
              </a:lnSpc>
            </a:pPr>
            <a:endParaRPr lang="en-US" altLang="en-US" sz="2600" smtClean="0"/>
          </a:p>
        </p:txBody>
      </p:sp>
      <p:pic>
        <p:nvPicPr>
          <p:cNvPr id="8197" name="Picture 4" descr="298px-Frederick_Winslow_Taylor">
            <a:hlinkClick r:id="rId3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557338"/>
            <a:ext cx="3810000" cy="4676775"/>
          </a:xfrm>
        </p:spPr>
      </p:pic>
      <p:sp>
        <p:nvSpPr>
          <p:cNvPr id="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C4B7EAAC-4213-4922-8E0D-F1798CC2C9B6}" type="slidenum">
              <a:rPr lang="en-US" altLang="en-US" smtClean="0"/>
              <a:pPr>
                <a:defRPr/>
              </a:pPr>
              <a:t>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340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33350"/>
            <a:ext cx="7924800" cy="100965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Taylor’s Principles</a:t>
            </a:r>
            <a:r>
              <a:rPr lang="en-US" smtClean="0"/>
              <a:t> 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>
          <a:xfrm>
            <a:off x="476250" y="1700213"/>
            <a:ext cx="8153400" cy="4608512"/>
          </a:xfrm>
        </p:spPr>
        <p:txBody>
          <a:bodyPr lIns="90488" tIns="44450" rIns="90488" bIns="44450" rtlCol="0">
            <a:normAutofit lnSpcReduction="10000"/>
          </a:bodyPr>
          <a:lstStyle/>
          <a:p>
            <a:pPr marL="571500" indent="-571500" eaLnBrk="1" fontAlgn="auto" hangingPunct="1">
              <a:spcAft>
                <a:spcPts val="0"/>
              </a:spcAft>
              <a:defRPr/>
            </a:pPr>
            <a:r>
              <a:rPr lang="en-US" sz="3000" b="1" dirty="0" smtClean="0"/>
              <a:t>Principles to increase efficiency:</a:t>
            </a:r>
            <a:endParaRPr lang="en-US" sz="3000" dirty="0" smtClean="0"/>
          </a:p>
          <a:p>
            <a:pPr marL="839788" lvl="1" indent="-495300" eaLnBrk="1" fontAlgn="auto" hangingPunct="1">
              <a:spcAft>
                <a:spcPts val="0"/>
              </a:spcAft>
              <a:defRPr/>
            </a:pPr>
            <a:r>
              <a:rPr lang="en-US" sz="2400" dirty="0" smtClean="0"/>
              <a:t>For every job develop a science that includes:</a:t>
            </a:r>
          </a:p>
          <a:p>
            <a:pPr marL="1239838" lvl="2" indent="-495300" eaLnBrk="1" fontAlgn="auto" hangingPunct="1">
              <a:spcAft>
                <a:spcPts val="0"/>
              </a:spcAft>
              <a:defRPr/>
            </a:pPr>
            <a:r>
              <a:rPr lang="en-US" sz="2000" dirty="0" smtClean="0"/>
              <a:t>Rules of motion</a:t>
            </a:r>
          </a:p>
          <a:p>
            <a:pPr marL="1239838" lvl="2" indent="-495300" eaLnBrk="1" fontAlgn="auto" hangingPunct="1">
              <a:spcAft>
                <a:spcPts val="0"/>
              </a:spcAft>
              <a:defRPr/>
            </a:pPr>
            <a:r>
              <a:rPr lang="en-US" sz="2000" dirty="0" smtClean="0"/>
              <a:t>Standardized work implements</a:t>
            </a:r>
          </a:p>
          <a:p>
            <a:pPr marL="1239838" lvl="2" indent="-495300" eaLnBrk="1" fontAlgn="auto" hangingPunct="1">
              <a:spcAft>
                <a:spcPts val="0"/>
              </a:spcAft>
              <a:defRPr/>
            </a:pPr>
            <a:r>
              <a:rPr lang="en-US" sz="2000" dirty="0" smtClean="0"/>
              <a:t>Proper working conditions</a:t>
            </a:r>
          </a:p>
          <a:p>
            <a:pPr marL="839788" lvl="1" indent="-495300" eaLnBrk="1" fontAlgn="auto" hangingPunct="1">
              <a:spcAft>
                <a:spcPts val="0"/>
              </a:spcAft>
              <a:defRPr/>
            </a:pPr>
            <a:r>
              <a:rPr lang="en-US" sz="2400" dirty="0" smtClean="0"/>
              <a:t>Carefully select workers with the right abilities to perform the job</a:t>
            </a:r>
          </a:p>
          <a:p>
            <a:pPr marL="839788" lvl="1" indent="-495300" eaLnBrk="1" fontAlgn="auto" hangingPunct="1">
              <a:spcAft>
                <a:spcPts val="0"/>
              </a:spcAft>
              <a:defRPr/>
            </a:pPr>
            <a:r>
              <a:rPr lang="en-US" sz="2400" dirty="0" smtClean="0"/>
              <a:t>Train workers to do the job and give them proper incentives to cooperate with the job science</a:t>
            </a:r>
          </a:p>
          <a:p>
            <a:pPr marL="839788" lvl="1" indent="-495300" eaLnBrk="1" fontAlgn="auto" hangingPunct="1">
              <a:spcAft>
                <a:spcPts val="0"/>
              </a:spcAft>
              <a:defRPr/>
            </a:pPr>
            <a:r>
              <a:rPr lang="en-US" sz="2400" dirty="0" smtClean="0"/>
              <a:t>Support workers by carefully planning their work</a:t>
            </a:r>
          </a:p>
          <a:p>
            <a:pPr marL="839788" lvl="1" indent="-4953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endParaRPr lang="en-CA" sz="2400" dirty="0" smtClean="0"/>
          </a:p>
          <a:p>
            <a:pPr marL="839788" lvl="1" indent="-4953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CA" sz="2400" b="1" dirty="0" smtClean="0"/>
              <a:t>Study &amp; Codify –&gt; Select &amp; Train –&gt; Reward </a:t>
            </a:r>
            <a:endParaRPr lang="en-US" b="1" dirty="0" smtClean="0"/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94452E10-0D0B-4673-9EC3-97CC94B85647}" type="slidenum">
              <a:rPr lang="en-US" altLang="en-US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12960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14350"/>
            <a:ext cx="8686800" cy="91440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Problems of Scientific Management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447800"/>
            <a:ext cx="8153400" cy="4667250"/>
          </a:xfrm>
        </p:spPr>
        <p:txBody>
          <a:bodyPr lIns="90488" tIns="44450" rIns="90488" bIns="44450"/>
          <a:lstStyle/>
          <a:p>
            <a:pPr eaLnBrk="1" hangingPunct="1"/>
            <a:r>
              <a:rPr lang="en-US" altLang="en-US" sz="2400" b="1" smtClean="0"/>
              <a:t>Managers often implemented only the increased output side of Taylor’s plan.</a:t>
            </a:r>
            <a:endParaRPr lang="en-US" altLang="en-US" sz="2400" smtClean="0"/>
          </a:p>
          <a:p>
            <a:pPr lvl="1" eaLnBrk="1" hangingPunct="1">
              <a:buSzPct val="75000"/>
            </a:pPr>
            <a:r>
              <a:rPr lang="en-US" altLang="en-US" sz="2400" smtClean="0"/>
              <a:t>They did not allow workers to share in increased output.</a:t>
            </a:r>
          </a:p>
          <a:p>
            <a:pPr lvl="1" eaLnBrk="1" hangingPunct="1">
              <a:buSzPct val="75000"/>
            </a:pPr>
            <a:r>
              <a:rPr lang="en-US" altLang="en-US" sz="2400" smtClean="0"/>
              <a:t>Specialized jobs became very boring, dull.</a:t>
            </a:r>
          </a:p>
          <a:p>
            <a:pPr lvl="1" eaLnBrk="1" hangingPunct="1">
              <a:buSzPct val="75000"/>
            </a:pPr>
            <a:r>
              <a:rPr lang="en-US" altLang="en-US" sz="2400" smtClean="0"/>
              <a:t>Workers ended up distrusting Scientific Management.</a:t>
            </a:r>
          </a:p>
          <a:p>
            <a:pPr eaLnBrk="1" hangingPunct="1"/>
            <a:r>
              <a:rPr lang="en-US" altLang="en-US" sz="2400" b="1" smtClean="0"/>
              <a:t>Workers could purposely “under-perform”</a:t>
            </a:r>
          </a:p>
          <a:p>
            <a:pPr eaLnBrk="1" hangingPunct="1"/>
            <a:r>
              <a:rPr lang="en-US" altLang="en-US" sz="2400" b="1" smtClean="0"/>
              <a:t>Management responded with increased use of machines.</a:t>
            </a:r>
            <a:endParaRPr lang="en-US" altLang="en-US" sz="2400" smtClean="0"/>
          </a:p>
        </p:txBody>
      </p:sp>
      <p:sp>
        <p:nvSpPr>
          <p:cNvPr id="2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715338EB-4E1F-4E55-B145-1A7C7FA5D7CD}" type="slidenum">
              <a:rPr lang="en-US" altLang="en-US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6772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Scientific Management – </a:t>
            </a:r>
            <a:br>
              <a:rPr lang="en-US" altLang="en-US" sz="3200" b="1" smtClean="0"/>
            </a:br>
            <a:r>
              <a:rPr lang="en-US" altLang="en-US" sz="3200" b="1" smtClean="0"/>
              <a:t>Frank and Lillian Gilbreth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3549650" cy="44116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1800" smtClean="0"/>
              <a:t>Frank and Lillian Gilbreth refined Taylor’s methods.</a:t>
            </a:r>
          </a:p>
          <a:p>
            <a:pPr lvl="1" eaLnBrk="1" hangingPunct="1">
              <a:lnSpc>
                <a:spcPct val="90000"/>
              </a:lnSpc>
              <a:buSzPct val="75000"/>
            </a:pPr>
            <a:r>
              <a:rPr lang="en-US" altLang="en-US" sz="1800" smtClean="0"/>
              <a:t>Made many improvements to time and motion studies.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1800" smtClean="0"/>
              <a:t>Time and motion studies:</a:t>
            </a:r>
          </a:p>
          <a:p>
            <a:pPr lvl="1" eaLnBrk="1" hangingPunct="1">
              <a:lnSpc>
                <a:spcPct val="90000"/>
              </a:lnSpc>
              <a:buSzPct val="75000"/>
            </a:pPr>
            <a:r>
              <a:rPr lang="en-US" altLang="en-US" sz="1800" smtClean="0"/>
              <a:t>1. </a:t>
            </a:r>
            <a:r>
              <a:rPr lang="en-US" altLang="en-US" sz="1800" b="1" i="1" smtClean="0">
                <a:solidFill>
                  <a:srgbClr val="790015"/>
                </a:solidFill>
              </a:rPr>
              <a:t>Break down each action</a:t>
            </a:r>
            <a:r>
              <a:rPr lang="en-US" altLang="en-US" sz="1800" smtClean="0"/>
              <a:t> into components.</a:t>
            </a:r>
          </a:p>
          <a:p>
            <a:pPr lvl="1" eaLnBrk="1" hangingPunct="1">
              <a:lnSpc>
                <a:spcPct val="90000"/>
              </a:lnSpc>
              <a:buSzPct val="75000"/>
            </a:pPr>
            <a:r>
              <a:rPr lang="en-US" altLang="en-US" sz="1800" smtClean="0"/>
              <a:t>2. </a:t>
            </a:r>
            <a:r>
              <a:rPr lang="en-US" altLang="en-US" sz="1800" b="1" i="1" smtClean="0">
                <a:solidFill>
                  <a:srgbClr val="790015"/>
                </a:solidFill>
              </a:rPr>
              <a:t>Find better ways</a:t>
            </a:r>
            <a:r>
              <a:rPr lang="en-US" altLang="en-US" sz="1800" smtClean="0"/>
              <a:t> to perform it.</a:t>
            </a:r>
          </a:p>
          <a:p>
            <a:pPr lvl="1" eaLnBrk="1" hangingPunct="1">
              <a:lnSpc>
                <a:spcPct val="90000"/>
              </a:lnSpc>
              <a:buSzPct val="75000"/>
            </a:pPr>
            <a:r>
              <a:rPr lang="en-US" altLang="en-US" sz="1800" smtClean="0"/>
              <a:t>3. </a:t>
            </a:r>
            <a:r>
              <a:rPr lang="en-US" altLang="en-US" sz="1800" b="1" i="1" smtClean="0">
                <a:solidFill>
                  <a:srgbClr val="790015"/>
                </a:solidFill>
              </a:rPr>
              <a:t>Reorganize each action</a:t>
            </a:r>
            <a:r>
              <a:rPr lang="en-US" altLang="en-US" sz="1800" smtClean="0"/>
              <a:t> to be more efficient.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1800" smtClean="0"/>
              <a:t>Gilbreths also studied fatigue problems, lighting, heating and other worker issues.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altLang="en-US" sz="2200" smtClean="0"/>
          </a:p>
        </p:txBody>
      </p:sp>
      <p:sp>
        <p:nvSpPr>
          <p:cNvPr id="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5BEEF4B0-4CB2-4276-B89E-EAB706126A98}" type="slidenum">
              <a:rPr lang="en-US" altLang="en-US" smtClean="0"/>
              <a:pPr>
                <a:defRPr/>
              </a:pPr>
              <a:t>10</a:t>
            </a:fld>
            <a:endParaRPr lang="en-US" altLang="en-US" smtClean="0"/>
          </a:p>
        </p:txBody>
      </p:sp>
      <p:pic>
        <p:nvPicPr>
          <p:cNvPr id="12293" name="Picture 4" descr="frank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24000"/>
            <a:ext cx="2209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 descr="lillia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114800"/>
            <a:ext cx="22860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37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8288"/>
            <a:ext cx="6430963" cy="104775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The Gilbreths vs. Taylor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23863" y="1524000"/>
            <a:ext cx="8451850" cy="4776788"/>
          </a:xfrm>
        </p:spPr>
        <p:txBody>
          <a:bodyPr lIns="90488" tIns="44450" rIns="90488" bIns="44450"/>
          <a:lstStyle/>
          <a:p>
            <a:pPr eaLnBrk="1" hangingPunct="1"/>
            <a:r>
              <a:rPr lang="en-CA" altLang="en-US" sz="2400" smtClean="0"/>
              <a:t>Gilbreths’ studies were more focused on how a task was done, and </a:t>
            </a:r>
            <a:r>
              <a:rPr lang="en-CA" altLang="en-US" sz="2400" smtClean="0">
                <a:solidFill>
                  <a:srgbClr val="FF0000"/>
                </a:solidFill>
              </a:rPr>
              <a:t>how to best eliminate unneeded, fatiguing steps </a:t>
            </a:r>
            <a:r>
              <a:rPr lang="en-CA" altLang="en-US" sz="2400" smtClean="0"/>
              <a:t>in any process</a:t>
            </a:r>
          </a:p>
          <a:p>
            <a:pPr eaLnBrk="1" hangingPunct="1"/>
            <a:r>
              <a:rPr lang="en-CA" altLang="en-US" sz="2400" smtClean="0"/>
              <a:t>Gilbreths’ form of scientific management had </a:t>
            </a:r>
            <a:r>
              <a:rPr lang="en-CA" altLang="en-US" sz="2400" smtClean="0">
                <a:solidFill>
                  <a:srgbClr val="FF0000"/>
                </a:solidFill>
              </a:rPr>
              <a:t>a more developed view of the worker and his/her interests</a:t>
            </a:r>
            <a:r>
              <a:rPr lang="en-CA" altLang="en-US" sz="2400" smtClean="0"/>
              <a:t> vs. Taylor’s predominant view of the worker as driven solely by pay</a:t>
            </a:r>
          </a:p>
          <a:p>
            <a:pPr eaLnBrk="1" hangingPunct="1"/>
            <a:r>
              <a:rPr lang="en-CA" altLang="en-US" sz="2400" smtClean="0"/>
              <a:t>Gilbreths </a:t>
            </a:r>
            <a:r>
              <a:rPr lang="en-CA" altLang="en-US" sz="2400" smtClean="0">
                <a:solidFill>
                  <a:srgbClr val="FF0000"/>
                </a:solidFill>
              </a:rPr>
              <a:t>used photography as a means to study human motion </a:t>
            </a:r>
            <a:r>
              <a:rPr lang="en-CA" altLang="en-US" sz="2400" smtClean="0"/>
              <a:t>in completing tasks (micro motion films) </a:t>
            </a:r>
          </a:p>
          <a:p>
            <a:pPr eaLnBrk="1" hangingPunct="1"/>
            <a:endParaRPr lang="en-US" altLang="en-US" sz="2400" smtClean="0"/>
          </a:p>
        </p:txBody>
      </p:sp>
      <p:sp>
        <p:nvSpPr>
          <p:cNvPr id="1433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00A99282-40AD-4A47-911A-DF6CA031ED8D}" type="slidenum">
              <a:rPr lang="en-US" altLang="en-US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7670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E80DDD28-C217-4DC3-823B-25FEB4F4DA30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12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229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4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71500" y="1600200"/>
            <a:ext cx="8153400" cy="52578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sz="25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Practical lessons from scientific management </a:t>
            </a:r>
            <a:endParaRPr lang="en-US" altLang="en-US" sz="25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spcBef>
                <a:spcPct val="0"/>
              </a:spcBef>
              <a:buSzPct val="120000"/>
            </a:pPr>
            <a:r>
              <a:rPr lang="en-US" altLang="en-US" sz="2400" smtClean="0"/>
              <a:t>Make results-based compensation a performance incentive</a:t>
            </a:r>
          </a:p>
          <a:p>
            <a:pPr marL="704850" lvl="1" eaLnBrk="1" hangingPunct="1">
              <a:spcBef>
                <a:spcPct val="0"/>
              </a:spcBef>
              <a:buSzPct val="120000"/>
            </a:pPr>
            <a:r>
              <a:rPr lang="en-US" altLang="en-US" sz="2400" smtClean="0"/>
              <a:t>Carefully design jobs with efficient work methods</a:t>
            </a:r>
          </a:p>
          <a:p>
            <a:pPr marL="704850" lvl="1" eaLnBrk="1" hangingPunct="1">
              <a:spcBef>
                <a:spcPct val="0"/>
              </a:spcBef>
              <a:buSzPct val="120000"/>
            </a:pPr>
            <a:r>
              <a:rPr lang="en-US" altLang="en-US" sz="2400" smtClean="0"/>
              <a:t>Carefully select workers with the abilities to do these jobs</a:t>
            </a:r>
          </a:p>
          <a:p>
            <a:pPr marL="704850" lvl="1" eaLnBrk="1" hangingPunct="1">
              <a:spcBef>
                <a:spcPct val="0"/>
              </a:spcBef>
              <a:buSzPct val="120000"/>
            </a:pPr>
            <a:r>
              <a:rPr lang="en-US" altLang="en-US" sz="2400" smtClean="0"/>
              <a:t>Train workers to perform jobs to the best of their abilities</a:t>
            </a:r>
          </a:p>
          <a:p>
            <a:pPr marL="704850" lvl="1" eaLnBrk="1" hangingPunct="1">
              <a:spcBef>
                <a:spcPct val="0"/>
              </a:spcBef>
              <a:buSzPct val="120000"/>
            </a:pPr>
            <a:r>
              <a:rPr lang="en-US" altLang="en-US" sz="2400" smtClean="0"/>
              <a:t>Train supervisors to support workers so they can perform jobs to the best of their abilities</a:t>
            </a:r>
          </a:p>
        </p:txBody>
      </p:sp>
      <p:sp>
        <p:nvSpPr>
          <p:cNvPr id="12296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8</a:t>
            </a:r>
          </a:p>
        </p:txBody>
      </p:sp>
      <p:sp>
        <p:nvSpPr>
          <p:cNvPr id="12295" name="Rectangle 7"/>
          <p:cNvSpPr>
            <a:spLocks/>
          </p:cNvSpPr>
          <p:nvPr/>
        </p:nvSpPr>
        <p:spPr bwMode="auto">
          <a:xfrm>
            <a:off x="287338" y="6858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Classical Management Approaches</a:t>
            </a:r>
          </a:p>
        </p:txBody>
      </p:sp>
    </p:spTree>
    <p:extLst>
      <p:ext uri="{BB962C8B-B14F-4D97-AF65-F5344CB8AC3E}">
        <p14:creationId xmlns:p14="http://schemas.microsoft.com/office/powerpoint/2010/main" val="2805413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1573888" presetClass="entr" presetSubtype="7070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1573888" presetClass="entr" presetSubtype="7070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1573888" presetClass="entr" presetSubtype="7070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1573888" presetClass="entr" presetSubtype="7070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1573888" presetClass="entr" presetSubtype="7070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1573888" presetClass="entr" presetSubtype="7070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Administrative Management – </a:t>
            </a:r>
            <a:br>
              <a:rPr lang="en-US" altLang="en-US" sz="3200" b="1" smtClean="0"/>
            </a:br>
            <a:r>
              <a:rPr lang="en-US" altLang="en-US" sz="3200" b="1" smtClean="0"/>
              <a:t>Henri Fayol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4724400" cy="4953000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200" smtClean="0"/>
              <a:t> </a:t>
            </a:r>
            <a:r>
              <a:rPr lang="en-US" altLang="en-US" sz="1800" smtClean="0"/>
              <a:t>Fayol postulated that all administrative activities could be divided into 6 groups: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Technical operations (production/manufacturing)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Commercial operations (purchases, sales)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Financial operations (finding &amp; controlling capital)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Security operations (protecting property &amp; persons)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Accounting operations (stock-taking, costing)]</a:t>
            </a:r>
          </a:p>
          <a:p>
            <a:pPr marL="876300" lvl="1" indent="-4191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altLang="en-US" sz="1800" smtClean="0"/>
              <a:t>Administrative Operations or managerial activities:</a:t>
            </a:r>
          </a:p>
          <a:p>
            <a:pPr marL="1314450" lvl="2" indent="-400050" eaLnBrk="1" hangingPunct="1">
              <a:lnSpc>
                <a:spcPct val="90000"/>
              </a:lnSpc>
              <a:buFont typeface="Wingdings" pitchFamily="2" charset="2"/>
              <a:buChar char="n"/>
            </a:pPr>
            <a:r>
              <a:rPr lang="en-US" altLang="en-US" sz="1800" smtClean="0"/>
              <a:t>“foresight, organizing, commanding, coordinating, controlling”</a:t>
            </a:r>
            <a:endParaRPr lang="en-US" altLang="en-US" sz="1900" smtClean="0"/>
          </a:p>
        </p:txBody>
      </p:sp>
      <p:sp>
        <p:nvSpPr>
          <p:cNvPr id="1843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F4A099CB-B213-41DA-8C1A-12A2286BB4E2}" type="slidenum">
              <a:rPr lang="en-US" altLang="en-US" smtClean="0"/>
              <a:pPr>
                <a:defRPr/>
              </a:pPr>
              <a:t>13</a:t>
            </a:fld>
            <a:endParaRPr lang="en-US" altLang="en-US" smtClean="0"/>
          </a:p>
        </p:txBody>
      </p:sp>
      <p:pic>
        <p:nvPicPr>
          <p:cNvPr id="17413" name="Picture 4" descr="old photo of fay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828800"/>
            <a:ext cx="3429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66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219075"/>
            <a:ext cx="6197600" cy="1042988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Fayol’s Principles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390650"/>
            <a:ext cx="8763000" cy="5162550"/>
          </a:xfrm>
        </p:spPr>
        <p:txBody>
          <a:bodyPr lIns="90488" tIns="44450" rIns="90488" bIns="44450"/>
          <a:lstStyle/>
          <a:p>
            <a:pPr eaLnBrk="1" hangingPunct="1"/>
            <a:r>
              <a:rPr lang="en-US" altLang="en-US" sz="2400" b="1" dirty="0" err="1" smtClean="0"/>
              <a:t>Fayol</a:t>
            </a:r>
            <a:r>
              <a:rPr lang="en-US" altLang="en-US" sz="2400" b="1" dirty="0" smtClean="0"/>
              <a:t> also developed a set of 14 principles:</a:t>
            </a:r>
            <a:endParaRPr lang="en-US" altLang="en-US" sz="2400" dirty="0" smtClean="0"/>
          </a:p>
          <a:p>
            <a:pPr lvl="1" eaLnBrk="1" hangingPunct="1">
              <a:buFont typeface="Wingdings" pitchFamily="2" charset="2"/>
              <a:buNone/>
            </a:pPr>
            <a:r>
              <a:rPr lang="en-US" altLang="en-US" sz="2400" dirty="0" smtClean="0"/>
              <a:t>1. 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Division of </a:t>
            </a:r>
            <a:r>
              <a:rPr lang="en-US" altLang="en-US" sz="2400" b="1" i="1" dirty="0" err="1" smtClean="0">
                <a:solidFill>
                  <a:srgbClr val="790015"/>
                </a:solidFill>
              </a:rPr>
              <a:t>Labour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:</a:t>
            </a:r>
            <a:r>
              <a:rPr lang="en-US" altLang="en-US" sz="2400" dirty="0" smtClean="0">
                <a:solidFill>
                  <a:srgbClr val="790015"/>
                </a:solidFill>
              </a:rPr>
              <a:t> </a:t>
            </a:r>
            <a:r>
              <a:rPr lang="en-US" altLang="en-US" sz="2400" dirty="0" smtClean="0"/>
              <a:t>allows for job specialization. </a:t>
            </a:r>
          </a:p>
          <a:p>
            <a:pPr lvl="2" eaLnBrk="1" hangingPunct="1">
              <a:buSzPct val="65000"/>
            </a:pPr>
            <a:r>
              <a:rPr lang="en-US" altLang="en-US" sz="2400" dirty="0" err="1" smtClean="0"/>
              <a:t>Fayol</a:t>
            </a:r>
            <a:r>
              <a:rPr lang="en-US" altLang="en-US" sz="2400" dirty="0" smtClean="0"/>
              <a:t>  noted firms can have too much specialization leading to poor quality and worker involvement.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altLang="en-US" sz="2400" dirty="0" smtClean="0"/>
              <a:t>2. 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Authority and Responsibility:</a:t>
            </a:r>
            <a:r>
              <a:rPr lang="en-US" altLang="en-US" sz="2400" dirty="0" smtClean="0">
                <a:solidFill>
                  <a:srgbClr val="790015"/>
                </a:solidFill>
              </a:rPr>
              <a:t> </a:t>
            </a:r>
            <a:r>
              <a:rPr lang="en-US" altLang="en-US" sz="2400" dirty="0" err="1" smtClean="0"/>
              <a:t>Fayol</a:t>
            </a:r>
            <a:r>
              <a:rPr lang="en-US" altLang="en-US" sz="2400" dirty="0" smtClean="0"/>
              <a:t> included both formal and informal authority resulting from special expertise.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altLang="en-US" sz="2400" dirty="0" smtClean="0"/>
              <a:t>3. 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Unity of Command:</a:t>
            </a:r>
            <a:r>
              <a:rPr lang="en-US" altLang="en-US" sz="2400" dirty="0" smtClean="0">
                <a:solidFill>
                  <a:srgbClr val="790015"/>
                </a:solidFill>
              </a:rPr>
              <a:t> </a:t>
            </a:r>
            <a:r>
              <a:rPr lang="en-US" altLang="en-US" sz="2400" dirty="0" smtClean="0"/>
              <a:t>Employees should have only one boss.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altLang="en-US" sz="2400" dirty="0" smtClean="0"/>
              <a:t>4. 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Line of Authority:</a:t>
            </a:r>
            <a:r>
              <a:rPr lang="en-US" altLang="en-US" sz="2400" dirty="0" smtClean="0">
                <a:solidFill>
                  <a:srgbClr val="790015"/>
                </a:solidFill>
              </a:rPr>
              <a:t> </a:t>
            </a:r>
            <a:r>
              <a:rPr lang="en-US" altLang="en-US" sz="2400" dirty="0" smtClean="0"/>
              <a:t>a clear chain from top to bottom of the firm.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altLang="en-US" sz="2400" dirty="0" smtClean="0"/>
              <a:t>5. </a:t>
            </a:r>
            <a:r>
              <a:rPr lang="en-US" altLang="en-US" sz="2400" b="1" i="1" dirty="0" smtClean="0">
                <a:solidFill>
                  <a:srgbClr val="790015"/>
                </a:solidFill>
              </a:rPr>
              <a:t>Centralization:</a:t>
            </a:r>
            <a:r>
              <a:rPr lang="en-US" altLang="en-US" sz="2400" dirty="0" smtClean="0">
                <a:solidFill>
                  <a:srgbClr val="790015"/>
                </a:solidFill>
              </a:rPr>
              <a:t> </a:t>
            </a:r>
            <a:r>
              <a:rPr lang="en-US" altLang="en-US" sz="2400" dirty="0" smtClean="0"/>
              <a:t>the degree to which authority rests at the very top.</a:t>
            </a:r>
          </a:p>
        </p:txBody>
      </p:sp>
      <p:sp>
        <p:nvSpPr>
          <p:cNvPr id="1945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A720D0E-5D2D-48F7-A579-843095B2B6C2}" type="slidenum">
              <a:rPr lang="en-US" altLang="en-US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28954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Fayol’s Principles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779588"/>
            <a:ext cx="8267700" cy="4483100"/>
          </a:xfrm>
        </p:spPr>
        <p:txBody>
          <a:bodyPr lIns="90488" tIns="44450" rIns="90488" bIns="44450"/>
          <a:lstStyle/>
          <a:p>
            <a:pPr marL="852488" lvl="1" indent="-454025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altLang="en-US" smtClean="0"/>
              <a:t> </a:t>
            </a:r>
            <a:r>
              <a:rPr lang="en-US" altLang="en-US" sz="2700" smtClean="0"/>
              <a:t>6.  </a:t>
            </a:r>
            <a:r>
              <a:rPr lang="en-US" altLang="en-US" sz="2400" b="1" i="1" smtClean="0">
                <a:solidFill>
                  <a:srgbClr val="790015"/>
                </a:solidFill>
              </a:rPr>
              <a:t>Unity of Direction: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One plan of action to guide the organization.</a:t>
            </a:r>
          </a:p>
          <a:p>
            <a:pPr marL="852488" lvl="1" indent="-454025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altLang="en-US" sz="2400" smtClean="0"/>
              <a:t> 7.  </a:t>
            </a:r>
            <a:r>
              <a:rPr lang="en-US" altLang="en-US" sz="2400" b="1" i="1" smtClean="0">
                <a:solidFill>
                  <a:srgbClr val="790015"/>
                </a:solidFill>
              </a:rPr>
              <a:t>Equity: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Treat all employees fairly in justice and  respect.</a:t>
            </a:r>
          </a:p>
          <a:p>
            <a:pPr marL="852488" lvl="1" indent="-454025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altLang="en-US" sz="2400" smtClean="0"/>
              <a:t> 8.  </a:t>
            </a:r>
            <a:r>
              <a:rPr lang="en-US" altLang="en-US" sz="2400" b="1" i="1" smtClean="0">
                <a:solidFill>
                  <a:srgbClr val="790015"/>
                </a:solidFill>
              </a:rPr>
              <a:t>Order: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Each employee is put where they have  the most value.</a:t>
            </a:r>
          </a:p>
          <a:p>
            <a:pPr marL="852488" lvl="1" indent="-454025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altLang="en-US" sz="2400" smtClean="0"/>
              <a:t> 9.  </a:t>
            </a:r>
            <a:r>
              <a:rPr lang="en-US" altLang="en-US" sz="2400" b="1" i="1" smtClean="0">
                <a:solidFill>
                  <a:srgbClr val="790015"/>
                </a:solidFill>
              </a:rPr>
              <a:t>Initiative: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Encourage innovation.</a:t>
            </a:r>
          </a:p>
          <a:p>
            <a:pPr marL="852488" lvl="1" indent="-454025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altLang="en-US" sz="2400" smtClean="0"/>
              <a:t>10. </a:t>
            </a:r>
            <a:r>
              <a:rPr lang="en-US" altLang="en-US" sz="2400" b="1" i="1" smtClean="0">
                <a:solidFill>
                  <a:srgbClr val="790015"/>
                </a:solidFill>
              </a:rPr>
              <a:t>Discipline: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obedient, applied, respectful employees needed.</a:t>
            </a:r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052D4B5-D101-4E10-AAF0-00CBF14E9FA2}" type="slidenum">
              <a:rPr lang="en-US" altLang="en-US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94388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Fayol’s Principles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385763" y="1817688"/>
            <a:ext cx="8451850" cy="4483100"/>
          </a:xfrm>
        </p:spPr>
        <p:txBody>
          <a:bodyPr lIns="90488" tIns="44450" rIns="90488" bIns="44450"/>
          <a:lstStyle/>
          <a:p>
            <a:pPr marL="969963" lvl="1" indent="-625475" eaLnBrk="1" hangingPunct="1">
              <a:lnSpc>
                <a:spcPct val="90000"/>
              </a:lnSpc>
              <a:spcBef>
                <a:spcPct val="45000"/>
              </a:spcBef>
              <a:buFont typeface="Wingdings" pitchFamily="2" charset="2"/>
              <a:buNone/>
            </a:pPr>
            <a:r>
              <a:rPr lang="en-US" altLang="en-US" sz="2700" smtClean="0"/>
              <a:t>11. </a:t>
            </a:r>
            <a:r>
              <a:rPr lang="en-US" altLang="en-US" sz="2400" b="1" i="1" smtClean="0">
                <a:solidFill>
                  <a:srgbClr val="790015"/>
                </a:solidFill>
              </a:rPr>
              <a:t>Remuneration of Personnel: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The payment system contributes to success.</a:t>
            </a:r>
          </a:p>
          <a:p>
            <a:pPr marL="969963" lvl="1" indent="-625475" eaLnBrk="1" hangingPunct="1">
              <a:lnSpc>
                <a:spcPct val="90000"/>
              </a:lnSpc>
              <a:spcBef>
                <a:spcPct val="45000"/>
              </a:spcBef>
              <a:buFont typeface="Wingdings" pitchFamily="2" charset="2"/>
              <a:buNone/>
            </a:pPr>
            <a:r>
              <a:rPr lang="en-US" altLang="en-US" sz="2400" smtClean="0"/>
              <a:t>12. </a:t>
            </a:r>
            <a:r>
              <a:rPr lang="en-US" altLang="en-US" sz="2400" b="1" i="1" smtClean="0">
                <a:solidFill>
                  <a:srgbClr val="790015"/>
                </a:solidFill>
              </a:rPr>
              <a:t>Stability of Tenure: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Long-term employment is important.</a:t>
            </a:r>
          </a:p>
          <a:p>
            <a:pPr marL="969963" lvl="1" indent="-625475" eaLnBrk="1" hangingPunct="1">
              <a:lnSpc>
                <a:spcPct val="90000"/>
              </a:lnSpc>
              <a:spcBef>
                <a:spcPct val="45000"/>
              </a:spcBef>
              <a:buFont typeface="Wingdings" pitchFamily="2" charset="2"/>
              <a:buNone/>
            </a:pPr>
            <a:r>
              <a:rPr lang="en-US" altLang="en-US" sz="2400" smtClean="0"/>
              <a:t>13. </a:t>
            </a:r>
            <a:r>
              <a:rPr lang="en-US" altLang="en-US" sz="2400" b="1" i="1" smtClean="0">
                <a:solidFill>
                  <a:srgbClr val="790015"/>
                </a:solidFill>
              </a:rPr>
              <a:t>General interest over individual interest: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The organization takes precedence over the individual.</a:t>
            </a:r>
          </a:p>
          <a:p>
            <a:pPr marL="969963" lvl="1" indent="-625475" eaLnBrk="1" hangingPunct="1">
              <a:lnSpc>
                <a:spcPct val="90000"/>
              </a:lnSpc>
              <a:spcBef>
                <a:spcPct val="45000"/>
              </a:spcBef>
              <a:buFont typeface="Wingdings" pitchFamily="2" charset="2"/>
              <a:buNone/>
            </a:pPr>
            <a:r>
              <a:rPr lang="en-US" altLang="en-US" sz="2400" smtClean="0"/>
              <a:t>14. </a:t>
            </a:r>
            <a:r>
              <a:rPr lang="en-US" altLang="en-US" sz="2400" b="1" i="1" smtClean="0">
                <a:solidFill>
                  <a:srgbClr val="790015"/>
                </a:solidFill>
              </a:rPr>
              <a:t>Esprit de corps: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Share enthusiasm or devotion to the organization.</a:t>
            </a:r>
          </a:p>
        </p:txBody>
      </p:sp>
      <p:sp>
        <p:nvSpPr>
          <p:cNvPr id="2150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F7E353C-E457-4DA7-8F88-EE03100FA333}" type="slidenum">
              <a:rPr lang="en-US" altLang="en-US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2732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0CDB9B96-C5DB-4475-9C09-4CDD4010816D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17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638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8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8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9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sz="27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Bureaucratic organization (Max Weber)</a:t>
            </a:r>
            <a:endParaRPr lang="en-US" altLang="en-US" sz="27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buSzPct val="120000"/>
            </a:pPr>
            <a:r>
              <a:rPr lang="en-US" altLang="en-US" smtClean="0">
                <a:solidFill>
                  <a:srgbClr val="6E0500"/>
                </a:solidFill>
              </a:rPr>
              <a:t>Bureaucracy</a:t>
            </a:r>
          </a:p>
          <a:p>
            <a:pPr marL="1104900" lvl="2" eaLnBrk="1" hangingPunct="1">
              <a:buSzPct val="120000"/>
            </a:pPr>
            <a:r>
              <a:rPr lang="en-US" altLang="en-US" smtClean="0"/>
              <a:t>An ideal, intentionally rational, and very efficient form of organization.</a:t>
            </a:r>
          </a:p>
          <a:p>
            <a:pPr marL="1104900" lvl="2" eaLnBrk="1" hangingPunct="1">
              <a:lnSpc>
                <a:spcPct val="150000"/>
              </a:lnSpc>
              <a:buSzPct val="120000"/>
            </a:pPr>
            <a:r>
              <a:rPr lang="en-US" altLang="en-US" smtClean="0"/>
              <a:t>Based on principles of logic, order, and legitimate authority.</a:t>
            </a:r>
          </a:p>
        </p:txBody>
      </p:sp>
      <p:sp>
        <p:nvSpPr>
          <p:cNvPr id="1639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12</a:t>
            </a:r>
          </a:p>
        </p:txBody>
      </p:sp>
      <p:sp>
        <p:nvSpPr>
          <p:cNvPr id="16391" name="Rectangle 7"/>
          <p:cNvSpPr>
            <a:spLocks/>
          </p:cNvSpPr>
          <p:nvPr/>
        </p:nvSpPr>
        <p:spPr bwMode="auto">
          <a:xfrm>
            <a:off x="287338" y="6858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Classical Management Approaches</a:t>
            </a:r>
          </a:p>
        </p:txBody>
      </p:sp>
    </p:spTree>
    <p:extLst>
      <p:ext uri="{BB962C8B-B14F-4D97-AF65-F5344CB8AC3E}">
        <p14:creationId xmlns:p14="http://schemas.microsoft.com/office/powerpoint/2010/main" val="16161122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1575424" presetClass="entr" presetSubtype="705744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1575424" presetClass="entr" presetSubtype="705744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1575424" presetClass="entr" presetSubtype="705744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1575424" presetClass="entr" presetSubtype="705744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Administrative Management – </a:t>
            </a:r>
            <a:br>
              <a:rPr lang="en-US" altLang="en-US" sz="3200" b="1" smtClean="0"/>
            </a:br>
            <a:r>
              <a:rPr lang="en-US" altLang="en-US" sz="3200" b="1" smtClean="0"/>
              <a:t>Max Weber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3549650" cy="4411662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sz="2000" b="1" smtClean="0"/>
              <a:t>Max Weber developed the concept of </a:t>
            </a:r>
            <a:r>
              <a:rPr lang="en-US" altLang="en-US" sz="2000" b="1" smtClean="0">
                <a:solidFill>
                  <a:srgbClr val="00279F"/>
                </a:solidFill>
              </a:rPr>
              <a:t>bureaucracy.</a:t>
            </a:r>
            <a:endParaRPr lang="en-US" altLang="en-US" sz="2000" b="1" smtClean="0"/>
          </a:p>
          <a:p>
            <a:pPr lvl="1" eaLnBrk="1" hangingPunct="1">
              <a:lnSpc>
                <a:spcPct val="110000"/>
              </a:lnSpc>
              <a:buSzPct val="75000"/>
            </a:pPr>
            <a:r>
              <a:rPr lang="en-US" altLang="en-US" sz="2000" smtClean="0"/>
              <a:t>A formal system of organization and administration to ensure effectiveness and efficiency.</a:t>
            </a:r>
          </a:p>
          <a:p>
            <a:pPr lvl="1" eaLnBrk="1" hangingPunct="1">
              <a:lnSpc>
                <a:spcPct val="110000"/>
              </a:lnSpc>
              <a:buSzPct val="75000"/>
            </a:pPr>
            <a:r>
              <a:rPr lang="en-US" altLang="en-US" sz="2000" smtClean="0"/>
              <a:t>Developed five principles of bureaucracy</a:t>
            </a:r>
            <a:endParaRPr lang="en-US" altLang="en-US" sz="2200" smtClean="0"/>
          </a:p>
        </p:txBody>
      </p:sp>
      <p:sp>
        <p:nvSpPr>
          <p:cNvPr id="1536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73E936EF-6DAF-4F02-849C-9E571BBE1E74}" type="slidenum">
              <a:rPr lang="en-US" altLang="en-US" smtClean="0"/>
              <a:pPr>
                <a:defRPr/>
              </a:pPr>
              <a:t>18</a:t>
            </a:fld>
            <a:endParaRPr lang="en-US" altLang="en-US" smtClean="0"/>
          </a:p>
        </p:txBody>
      </p:sp>
      <p:pic>
        <p:nvPicPr>
          <p:cNvPr id="14341" name="Picture 4" descr="Photo of&#10;M. Web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752600"/>
            <a:ext cx="33528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879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050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20762"/>
          </a:xfrm>
        </p:spPr>
        <p:txBody>
          <a:bodyPr/>
          <a:lstStyle/>
          <a:p>
            <a:pPr eaLnBrk="1" hangingPunct="1"/>
            <a:r>
              <a:rPr lang="en-US" altLang="en-US" b="1" smtClean="0"/>
              <a:t> </a:t>
            </a:r>
            <a:r>
              <a:rPr lang="en-US" altLang="en-US" sz="3200" b="1" smtClean="0"/>
              <a:t>Bureaucratic Principles</a:t>
            </a:r>
          </a:p>
        </p:txBody>
      </p:sp>
      <p:sp>
        <p:nvSpPr>
          <p:cNvPr id="16386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A2C4E4F9-7C68-46C4-932A-4C06D3D4A99B}" type="slidenum">
              <a:rPr lang="en-US" altLang="en-US"/>
              <a:pPr>
                <a:defRPr/>
              </a:pPr>
              <a:t>19</a:t>
            </a:fld>
            <a:endParaRPr lang="en-US" altLang="en-US"/>
          </a:p>
        </p:txBody>
      </p:sp>
      <p:sp>
        <p:nvSpPr>
          <p:cNvPr id="18436" name="Rectangle 2052"/>
          <p:cNvSpPr>
            <a:spLocks noChangeArrowheads="1"/>
          </p:cNvSpPr>
          <p:nvPr/>
        </p:nvSpPr>
        <p:spPr bwMode="auto">
          <a:xfrm>
            <a:off x="762000" y="2743200"/>
            <a:ext cx="2133600" cy="13716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/>
              <a:t>5 Principles of </a:t>
            </a:r>
          </a:p>
          <a:p>
            <a:pPr algn="ctr" eaLnBrk="1" hangingPunct="1"/>
            <a:r>
              <a:rPr lang="en-CA" altLang="en-US"/>
              <a:t>Bureaucracy</a:t>
            </a:r>
            <a:endParaRPr lang="en-US" altLang="en-US"/>
          </a:p>
        </p:txBody>
      </p:sp>
      <p:sp>
        <p:nvSpPr>
          <p:cNvPr id="18437" name="Rectangle 2053"/>
          <p:cNvSpPr>
            <a:spLocks noChangeArrowheads="1"/>
          </p:cNvSpPr>
          <p:nvPr/>
        </p:nvSpPr>
        <p:spPr bwMode="auto">
          <a:xfrm>
            <a:off x="4648200" y="1295400"/>
            <a:ext cx="243840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 sz="1400"/>
              <a:t>A manager’s formal</a:t>
            </a:r>
          </a:p>
          <a:p>
            <a:pPr algn="ctr" eaLnBrk="1" hangingPunct="1"/>
            <a:r>
              <a:rPr lang="en-CA" altLang="en-US" sz="1400"/>
              <a:t>authority derives</a:t>
            </a:r>
          </a:p>
          <a:p>
            <a:pPr algn="ctr" eaLnBrk="1" hangingPunct="1"/>
            <a:r>
              <a:rPr lang="en-CA" altLang="en-US" sz="1400"/>
              <a:t>from his/her position</a:t>
            </a:r>
            <a:endParaRPr lang="en-US" altLang="en-US" sz="1400"/>
          </a:p>
        </p:txBody>
      </p:sp>
      <p:sp>
        <p:nvSpPr>
          <p:cNvPr id="18438" name="Rectangle 2056"/>
          <p:cNvSpPr>
            <a:spLocks noChangeArrowheads="1"/>
          </p:cNvSpPr>
          <p:nvPr/>
        </p:nvSpPr>
        <p:spPr bwMode="auto">
          <a:xfrm>
            <a:off x="4648200" y="2362200"/>
            <a:ext cx="243840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 sz="1400"/>
              <a:t>People should occupy</a:t>
            </a:r>
          </a:p>
          <a:p>
            <a:pPr algn="ctr" eaLnBrk="1" hangingPunct="1"/>
            <a:r>
              <a:rPr lang="en-CA" altLang="en-US" sz="1400"/>
              <a:t>Positions because of</a:t>
            </a:r>
          </a:p>
          <a:p>
            <a:pPr algn="ctr" eaLnBrk="1" hangingPunct="1"/>
            <a:r>
              <a:rPr lang="en-CA" altLang="en-US" sz="1400"/>
              <a:t>Performance, not</a:t>
            </a:r>
          </a:p>
          <a:p>
            <a:pPr algn="ctr" eaLnBrk="1" hangingPunct="1"/>
            <a:r>
              <a:rPr lang="en-CA" altLang="en-US" sz="1400"/>
              <a:t>Social connections</a:t>
            </a:r>
            <a:endParaRPr lang="en-US" altLang="en-US" sz="1400"/>
          </a:p>
        </p:txBody>
      </p:sp>
      <p:sp>
        <p:nvSpPr>
          <p:cNvPr id="18439" name="Rectangle 2057"/>
          <p:cNvSpPr>
            <a:spLocks noChangeArrowheads="1"/>
          </p:cNvSpPr>
          <p:nvPr/>
        </p:nvSpPr>
        <p:spPr bwMode="auto">
          <a:xfrm>
            <a:off x="4648200" y="3429000"/>
            <a:ext cx="243840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 sz="1400"/>
              <a:t>The authority, responsibility</a:t>
            </a:r>
          </a:p>
          <a:p>
            <a:pPr algn="ctr" eaLnBrk="1" hangingPunct="1"/>
            <a:r>
              <a:rPr lang="en-CA" altLang="en-US" sz="1400"/>
              <a:t>of each position relative</a:t>
            </a:r>
          </a:p>
          <a:p>
            <a:pPr algn="ctr" eaLnBrk="1" hangingPunct="1"/>
            <a:r>
              <a:rPr lang="en-CA" altLang="en-US" sz="1400"/>
              <a:t>to every other position</a:t>
            </a:r>
          </a:p>
          <a:p>
            <a:pPr algn="ctr" eaLnBrk="1" hangingPunct="1"/>
            <a:r>
              <a:rPr lang="en-CA" altLang="en-US" sz="1400"/>
              <a:t>should be made clear</a:t>
            </a:r>
            <a:endParaRPr lang="en-US" altLang="en-US" sz="1400"/>
          </a:p>
        </p:txBody>
      </p:sp>
      <p:sp>
        <p:nvSpPr>
          <p:cNvPr id="18440" name="Rectangle 2058"/>
          <p:cNvSpPr>
            <a:spLocks noChangeArrowheads="1"/>
          </p:cNvSpPr>
          <p:nvPr/>
        </p:nvSpPr>
        <p:spPr bwMode="auto">
          <a:xfrm>
            <a:off x="4648200" y="4495800"/>
            <a:ext cx="243840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 sz="1400"/>
              <a:t>Positions should be</a:t>
            </a:r>
          </a:p>
          <a:p>
            <a:pPr algn="ctr" eaLnBrk="1" hangingPunct="1"/>
            <a:r>
              <a:rPr lang="en-CA" altLang="en-US" sz="1400"/>
              <a:t>arranged hierarchically</a:t>
            </a:r>
          </a:p>
          <a:p>
            <a:pPr algn="ctr" eaLnBrk="1" hangingPunct="1"/>
            <a:endParaRPr lang="en-US" altLang="en-US" sz="1400"/>
          </a:p>
        </p:txBody>
      </p:sp>
      <p:sp>
        <p:nvSpPr>
          <p:cNvPr id="18441" name="Rectangle 2059"/>
          <p:cNvSpPr>
            <a:spLocks noChangeArrowheads="1"/>
          </p:cNvSpPr>
          <p:nvPr/>
        </p:nvSpPr>
        <p:spPr bwMode="auto">
          <a:xfrm>
            <a:off x="4648200" y="5638800"/>
            <a:ext cx="243840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 eaLnBrk="1" hangingPunct="1"/>
            <a:r>
              <a:rPr lang="en-CA" altLang="en-US" sz="1400"/>
              <a:t>Managers must create a</a:t>
            </a:r>
          </a:p>
          <a:p>
            <a:pPr algn="ctr" eaLnBrk="1" hangingPunct="1"/>
            <a:r>
              <a:rPr lang="en-CA" altLang="en-US" sz="1400"/>
              <a:t>well defined system of rules</a:t>
            </a:r>
          </a:p>
          <a:p>
            <a:pPr algn="ctr" eaLnBrk="1" hangingPunct="1"/>
            <a:r>
              <a:rPr lang="en-CA" altLang="en-US" sz="1400"/>
              <a:t>standard operating</a:t>
            </a:r>
          </a:p>
          <a:p>
            <a:pPr algn="ctr" eaLnBrk="1" hangingPunct="1"/>
            <a:r>
              <a:rPr lang="en-CA" altLang="en-US" sz="1400"/>
              <a:t>procedures, and norms</a:t>
            </a:r>
            <a:endParaRPr lang="en-US" altLang="en-US" sz="1400"/>
          </a:p>
        </p:txBody>
      </p:sp>
      <p:sp>
        <p:nvSpPr>
          <p:cNvPr id="18442" name="Line 2060"/>
          <p:cNvSpPr>
            <a:spLocks noChangeShapeType="1"/>
          </p:cNvSpPr>
          <p:nvPr/>
        </p:nvSpPr>
        <p:spPr bwMode="auto">
          <a:xfrm flipV="1">
            <a:off x="2895600" y="1752600"/>
            <a:ext cx="1752600" cy="1752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3" name="Line 2061"/>
          <p:cNvSpPr>
            <a:spLocks noChangeShapeType="1"/>
          </p:cNvSpPr>
          <p:nvPr/>
        </p:nvSpPr>
        <p:spPr bwMode="auto">
          <a:xfrm flipV="1">
            <a:off x="2895600" y="2743200"/>
            <a:ext cx="1752600" cy="762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4" name="Line 2062"/>
          <p:cNvSpPr>
            <a:spLocks noChangeShapeType="1"/>
          </p:cNvSpPr>
          <p:nvPr/>
        </p:nvSpPr>
        <p:spPr bwMode="auto">
          <a:xfrm>
            <a:off x="2895600" y="3505200"/>
            <a:ext cx="1752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5" name="Line 2063"/>
          <p:cNvSpPr>
            <a:spLocks noChangeShapeType="1"/>
          </p:cNvSpPr>
          <p:nvPr/>
        </p:nvSpPr>
        <p:spPr bwMode="auto">
          <a:xfrm>
            <a:off x="2895600" y="3505200"/>
            <a:ext cx="1752600" cy="144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6" name="Line 2064"/>
          <p:cNvSpPr>
            <a:spLocks noChangeShapeType="1"/>
          </p:cNvSpPr>
          <p:nvPr/>
        </p:nvSpPr>
        <p:spPr bwMode="auto">
          <a:xfrm>
            <a:off x="2895600" y="3505200"/>
            <a:ext cx="17526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97038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Key Points of Bureaucracy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628775"/>
            <a:ext cx="8367712" cy="4619625"/>
          </a:xfrm>
        </p:spPr>
        <p:txBody>
          <a:bodyPr lIns="90488" tIns="44450" rIns="90488" bIns="44450"/>
          <a:lstStyle/>
          <a:p>
            <a:pPr lvl="1" eaLnBrk="1" hangingPunct="1">
              <a:lnSpc>
                <a:spcPct val="8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400" b="1" i="1" smtClean="0">
                <a:solidFill>
                  <a:srgbClr val="790015"/>
                </a:solidFill>
              </a:rPr>
              <a:t>Authority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is the power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>
                <a:solidFill>
                  <a:srgbClr val="280049"/>
                </a:solidFill>
              </a:rPr>
              <a:t>to hold people accountable for their actions.</a:t>
            </a:r>
          </a:p>
          <a:p>
            <a:pPr lvl="1" eaLnBrk="1" hangingPunct="1">
              <a:lnSpc>
                <a:spcPct val="8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400" smtClean="0">
                <a:solidFill>
                  <a:srgbClr val="280049"/>
                </a:solidFill>
              </a:rPr>
              <a:t>Positions in the firm should be held based on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b="1" i="1" smtClean="0">
                <a:solidFill>
                  <a:srgbClr val="790015"/>
                </a:solidFill>
              </a:rPr>
              <a:t>performance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>
                <a:solidFill>
                  <a:srgbClr val="280049"/>
                </a:solidFill>
              </a:rPr>
              <a:t>not social contacts.</a:t>
            </a:r>
            <a:endParaRPr lang="en-US" altLang="en-US" sz="2400" smtClean="0">
              <a:solidFill>
                <a:srgbClr val="790015"/>
              </a:solidFill>
            </a:endParaRPr>
          </a:p>
          <a:p>
            <a:pPr lvl="1" eaLnBrk="1" hangingPunct="1">
              <a:lnSpc>
                <a:spcPct val="8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400" b="1" i="1" smtClean="0">
                <a:solidFill>
                  <a:srgbClr val="790015"/>
                </a:solidFill>
              </a:rPr>
              <a:t>Position duties are clearly identified.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>
                <a:solidFill>
                  <a:srgbClr val="280049"/>
                </a:solidFill>
              </a:rPr>
              <a:t>People should know what is expected of them.</a:t>
            </a:r>
          </a:p>
          <a:p>
            <a:pPr lvl="1" eaLnBrk="1" hangingPunct="1">
              <a:lnSpc>
                <a:spcPct val="8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400" b="1" i="1" smtClean="0">
                <a:solidFill>
                  <a:srgbClr val="790015"/>
                </a:solidFill>
              </a:rPr>
              <a:t>Lines of authority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should be clearly identified. Workers know who reports to who.</a:t>
            </a:r>
          </a:p>
          <a:p>
            <a:pPr lvl="1" eaLnBrk="1" hangingPunct="1">
              <a:lnSpc>
                <a:spcPct val="8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400" b="1" i="1" smtClean="0">
                <a:solidFill>
                  <a:srgbClr val="790015"/>
                </a:solidFill>
              </a:rPr>
              <a:t>Rules, Standard Operating Procedures (SOPs), &amp; Norms</a:t>
            </a:r>
            <a:r>
              <a:rPr lang="en-US" altLang="en-US" sz="2400" smtClean="0">
                <a:solidFill>
                  <a:srgbClr val="790015"/>
                </a:solidFill>
              </a:rPr>
              <a:t> </a:t>
            </a:r>
            <a:r>
              <a:rPr lang="en-US" altLang="en-US" sz="2400" smtClean="0"/>
              <a:t>used to determine how the firm operates.</a:t>
            </a:r>
            <a:endParaRPr lang="en-US" altLang="en-US" sz="2400" smtClean="0">
              <a:solidFill>
                <a:srgbClr val="280049"/>
              </a:solidFill>
            </a:endParaRPr>
          </a:p>
          <a:p>
            <a:pPr lvl="2" eaLnBrk="1" hangingPunct="1">
              <a:lnSpc>
                <a:spcPct val="80000"/>
              </a:lnSpc>
              <a:buSzPct val="65000"/>
            </a:pPr>
            <a:r>
              <a:rPr lang="en-US" altLang="en-US" smtClean="0"/>
              <a:t>Sometimes, these lead to “red-tape” and other problems.</a:t>
            </a:r>
          </a:p>
        </p:txBody>
      </p:sp>
      <p:sp>
        <p:nvSpPr>
          <p:cNvPr id="17410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DFD892F1-0DFC-481C-8D8D-1527F45DED7F}" type="slidenum">
              <a:rPr lang="en-US" altLang="en-US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55210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09189826-FA6D-47D5-B0FE-20BFEEC20305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21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843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843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843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843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spcBef>
                <a:spcPct val="0"/>
              </a:spcBef>
              <a:buSzPct val="88000"/>
              <a:buFont typeface="Wingdings" charset="2"/>
              <a:buChar char="Ø"/>
            </a:pPr>
            <a:r>
              <a:rPr lang="en-US" altLang="en-US" sz="28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- human resource approaches include:</a:t>
            </a:r>
            <a:endParaRPr lang="en-US" altLang="en-US" sz="28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spcBef>
                <a:spcPts val="600"/>
              </a:spcBef>
              <a:buSzPct val="88000"/>
            </a:pPr>
            <a:r>
              <a:rPr lang="en-US" altLang="en-US" sz="2400" smtClean="0"/>
              <a:t>Follett’s notion of organizations as communities</a:t>
            </a:r>
          </a:p>
          <a:p>
            <a:pPr marL="704850" lvl="1" eaLnBrk="1" hangingPunct="1">
              <a:spcBef>
                <a:spcPts val="600"/>
              </a:spcBef>
              <a:buSzPct val="88000"/>
            </a:pPr>
            <a:r>
              <a:rPr lang="en-US" altLang="en-US" sz="2400" smtClean="0"/>
              <a:t>Hawthorne studies</a:t>
            </a:r>
          </a:p>
          <a:p>
            <a:pPr marL="704850" lvl="1" eaLnBrk="1" hangingPunct="1">
              <a:lnSpc>
                <a:spcPct val="150000"/>
              </a:lnSpc>
              <a:spcBef>
                <a:spcPts val="600"/>
              </a:spcBef>
              <a:buSzPct val="88000"/>
            </a:pPr>
            <a:r>
              <a:rPr lang="en-US" altLang="en-US" sz="2400" smtClean="0"/>
              <a:t>Maslow’s theory of human needs</a:t>
            </a:r>
          </a:p>
          <a:p>
            <a:pPr marL="704850" lvl="1" eaLnBrk="1" hangingPunct="1">
              <a:lnSpc>
                <a:spcPct val="150000"/>
              </a:lnSpc>
              <a:spcBef>
                <a:spcPts val="600"/>
              </a:spcBef>
              <a:buSzPct val="88000"/>
            </a:pPr>
            <a:r>
              <a:rPr lang="en-US" altLang="en-US" sz="2400" smtClean="0"/>
              <a:t>McGregor’s Theory X and Theory Y</a:t>
            </a:r>
          </a:p>
          <a:p>
            <a:pPr marL="704850" lvl="1" eaLnBrk="1" hangingPunct="1">
              <a:lnSpc>
                <a:spcPct val="150000"/>
              </a:lnSpc>
              <a:spcBef>
                <a:spcPts val="600"/>
              </a:spcBef>
              <a:buSzPct val="88000"/>
            </a:pPr>
            <a:r>
              <a:rPr lang="en-US" altLang="en-US" sz="2400" smtClean="0"/>
              <a:t>Argyris’s theory of adult personality</a:t>
            </a:r>
          </a:p>
        </p:txBody>
      </p:sp>
      <p:sp>
        <p:nvSpPr>
          <p:cNvPr id="18440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14</a:t>
            </a:r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00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Approaches</a:t>
            </a:r>
            <a:endParaRPr lang="en-US" altLang="en-US" sz="3000" smtClean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1127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944384" presetClass="entr" presetSubtype="733890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4944384" presetClass="entr" presetSubtype="733890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4944384" presetClass="entr" presetSubtype="733890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4944384" presetClass="entr" presetSubtype="733890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4944384" presetClass="entr" presetSubtype="733890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4944384" presetClass="entr" presetSubtype="733890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2F7B17C6-CECE-418E-B691-60EDFCFDA8C1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22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945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946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9461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946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title"/>
          </p:nvPr>
        </p:nvSpPr>
        <p:spPr>
          <a:xfrm>
            <a:off x="1130300" y="1320800"/>
            <a:ext cx="74676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smtClean="0"/>
              <a:t>Figure 2.2</a:t>
            </a:r>
            <a:r>
              <a:rPr lang="en-US" altLang="en-US" sz="2800" smtClean="0"/>
              <a:t> </a:t>
            </a:r>
            <a:r>
              <a:rPr lang="en-US" altLang="en-US" sz="2400" smtClean="0"/>
              <a:t>Foundations in the behavioural or human resource approaches to management</a:t>
            </a:r>
          </a:p>
        </p:txBody>
      </p:sp>
      <p:sp>
        <p:nvSpPr>
          <p:cNvPr id="19464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15</a:t>
            </a:r>
          </a:p>
        </p:txBody>
      </p:sp>
      <p:sp>
        <p:nvSpPr>
          <p:cNvPr id="19463" name="Rectangle 7"/>
          <p:cNvSpPr>
            <a:spLocks/>
          </p:cNvSpPr>
          <p:nvPr/>
        </p:nvSpPr>
        <p:spPr bwMode="auto">
          <a:xfrm>
            <a:off x="300038" y="5334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Approaches</a:t>
            </a:r>
          </a:p>
        </p:txBody>
      </p:sp>
      <p:pic>
        <p:nvPicPr>
          <p:cNvPr id="3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2451100"/>
            <a:ext cx="7494588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3715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7955072" presetClass="entr" presetSubtype="733894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Behavioural Management Theory – </a:t>
            </a:r>
            <a:br>
              <a:rPr lang="en-US" altLang="en-US" sz="3200" b="1" smtClean="0"/>
            </a:br>
            <a:r>
              <a:rPr lang="en-US" altLang="en-US" sz="3200" b="1" smtClean="0"/>
              <a:t>Mary Parker Follett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3549650" cy="39195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z="2000" b="1" smtClean="0"/>
              <a:t>Mary Parker Follett: </a:t>
            </a:r>
          </a:p>
          <a:p>
            <a:pPr eaLnBrk="1" hangingPunct="1"/>
            <a:r>
              <a:rPr lang="en-US" altLang="en-US" sz="2000" smtClean="0"/>
              <a:t>Suggested workers help in analyzing their jobs for improvements.</a:t>
            </a:r>
          </a:p>
          <a:p>
            <a:pPr eaLnBrk="1" hangingPunct="1">
              <a:buSzPct val="75000"/>
            </a:pPr>
            <a:r>
              <a:rPr lang="en-US" altLang="en-US" sz="2000" smtClean="0"/>
              <a:t>The </a:t>
            </a:r>
            <a:r>
              <a:rPr lang="en-US" altLang="en-US" sz="2000" smtClean="0">
                <a:solidFill>
                  <a:srgbClr val="790015"/>
                </a:solidFill>
              </a:rPr>
              <a:t>worker</a:t>
            </a:r>
            <a:r>
              <a:rPr lang="en-US" altLang="en-US" sz="2000" smtClean="0"/>
              <a:t> knows the best way to improve the job.</a:t>
            </a:r>
          </a:p>
          <a:p>
            <a:pPr eaLnBrk="1" hangingPunct="1">
              <a:buSzPct val="75000"/>
            </a:pPr>
            <a:r>
              <a:rPr lang="en-US" altLang="en-US" sz="2000" smtClean="0"/>
              <a:t>If workers have the knowledge of the task, then they should control the task.</a:t>
            </a:r>
          </a:p>
        </p:txBody>
      </p:sp>
      <p:sp>
        <p:nvSpPr>
          <p:cNvPr id="2253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8602F-95F6-4D78-AF7F-95043EC0181F}" type="slidenum">
              <a:rPr lang="en-US" altLang="en-US" smtClean="0"/>
              <a:pPr>
                <a:defRPr/>
              </a:pPr>
              <a:t>23</a:t>
            </a:fld>
            <a:endParaRPr lang="en-US" altLang="en-US" smtClean="0"/>
          </a:p>
        </p:txBody>
      </p:sp>
      <p:pic>
        <p:nvPicPr>
          <p:cNvPr id="21509" name="Picture 4" descr="follett.jpg (8518 byte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676400"/>
            <a:ext cx="35052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611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smtClean="0"/>
              <a:t>Elton Mayo – The Hawthorne Studies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3549650" cy="44116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 smtClean="0"/>
              <a:t>Occurred at the Hawthorne Plant of the Western Electric Company in Cicero, Illinois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smtClean="0"/>
              <a:t>Initially examined the physical and environmental influences of the workplace (brightness of lights, humidity) and later examined the psychological aspects (breaks, group pressure, working hours, managerial leadership) </a:t>
            </a:r>
          </a:p>
        </p:txBody>
      </p:sp>
      <p:sp>
        <p:nvSpPr>
          <p:cNvPr id="2355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C5475-E00D-4B1A-9B5F-D0BF0F274BD5}" type="slidenum">
              <a:rPr lang="en-US" altLang="en-US" smtClean="0"/>
              <a:pPr>
                <a:defRPr/>
              </a:pPr>
              <a:t>24</a:t>
            </a:fld>
            <a:endParaRPr lang="en-US" altLang="en-US" smtClean="0"/>
          </a:p>
        </p:txBody>
      </p:sp>
      <p:pic>
        <p:nvPicPr>
          <p:cNvPr id="22533" name="Picture 4" descr="may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981200"/>
            <a:ext cx="3352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89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49238"/>
            <a:ext cx="7543800" cy="985837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smtClean="0"/>
              <a:t>The Hawthorne Studies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8013700" cy="4586287"/>
          </a:xfrm>
        </p:spPr>
        <p:txBody>
          <a:bodyPr lIns="90488" tIns="44450" rIns="90488" bIns="44450"/>
          <a:lstStyle/>
          <a:p>
            <a:pPr eaLnBrk="1" hangingPunct="1">
              <a:buFont typeface="Wingdings" pitchFamily="2" charset="2"/>
              <a:buNone/>
            </a:pPr>
            <a:r>
              <a:rPr lang="en-CA" altLang="en-US" sz="2400" b="1" smtClean="0"/>
              <a:t>Four General Conclusions:</a:t>
            </a:r>
          </a:p>
          <a:p>
            <a:pPr lvl="1" eaLnBrk="1" hangingPunct="1"/>
            <a:r>
              <a:rPr lang="en-CA" altLang="en-US" sz="2000" smtClean="0"/>
              <a:t>The aptitudes of individuals are imperfect predictors of job performance</a:t>
            </a:r>
          </a:p>
          <a:p>
            <a:pPr lvl="1" eaLnBrk="1" hangingPunct="1"/>
            <a:r>
              <a:rPr lang="en-CA" altLang="en-US" sz="2000" smtClean="0"/>
              <a:t>The informal organization affects productivity</a:t>
            </a:r>
          </a:p>
          <a:p>
            <a:pPr lvl="1" eaLnBrk="1" hangingPunct="1"/>
            <a:r>
              <a:rPr lang="en-CA" altLang="en-US" sz="2000" smtClean="0"/>
              <a:t>Work-group norms affect productivity</a:t>
            </a:r>
          </a:p>
          <a:p>
            <a:pPr lvl="1" eaLnBrk="1" hangingPunct="1"/>
            <a:r>
              <a:rPr lang="en-CA" altLang="en-US" sz="2000" smtClean="0"/>
              <a:t>The workplace is a social system</a:t>
            </a:r>
          </a:p>
          <a:p>
            <a:pPr lvl="1" eaLnBrk="1" hangingPunct="1"/>
            <a:endParaRPr lang="en-US" altLang="en-US" sz="2000" smtClean="0"/>
          </a:p>
        </p:txBody>
      </p:sp>
      <p:sp>
        <p:nvSpPr>
          <p:cNvPr id="2457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8B7FFC8-7C65-4741-9998-4D55EDACB51D}" type="slidenum">
              <a:rPr lang="en-US" altLang="en-US"/>
              <a:pPr>
                <a:defRPr/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41192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1B5DE613-60E4-4DFD-B5B9-AC42C7FA8A31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26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560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560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560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560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1488" y="1341438"/>
            <a:ext cx="8229600" cy="525938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lnSpc>
                <a:spcPct val="90000"/>
              </a:lnSpc>
              <a:buSzPct val="68000"/>
              <a:buFont typeface="Wingdings" charset="2"/>
              <a:buChar char="Ø"/>
            </a:pPr>
            <a:r>
              <a:rPr lang="en-US" altLang="en-US" sz="28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Maslow’s theory of human needs</a:t>
            </a:r>
            <a:endParaRPr lang="en-US" altLang="en-US" sz="28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A </a:t>
            </a:r>
            <a:r>
              <a:rPr lang="en-US" altLang="en-US" smtClean="0">
                <a:solidFill>
                  <a:srgbClr val="6E0500"/>
                </a:solidFill>
              </a:rPr>
              <a:t>need </a:t>
            </a:r>
            <a:r>
              <a:rPr lang="en-US" altLang="en-US" smtClean="0"/>
              <a:t>is a physiological or psychological deficiency a person feels compelled to satisfy.</a:t>
            </a:r>
          </a:p>
          <a:p>
            <a:pPr marL="704850" lvl="1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Need levels:</a:t>
            </a:r>
          </a:p>
          <a:p>
            <a:pPr marL="1104900" lvl="2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Physiological</a:t>
            </a:r>
          </a:p>
          <a:p>
            <a:pPr marL="1104900" lvl="2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Safety</a:t>
            </a:r>
          </a:p>
          <a:p>
            <a:pPr marL="1104900" lvl="2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Social</a:t>
            </a:r>
          </a:p>
          <a:p>
            <a:pPr marL="1104900" lvl="2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Esteem</a:t>
            </a:r>
          </a:p>
          <a:p>
            <a:pPr marL="1104900" lvl="2" eaLnBrk="1" hangingPunct="1">
              <a:lnSpc>
                <a:spcPct val="90000"/>
              </a:lnSpc>
              <a:buSzPct val="120000"/>
            </a:pPr>
            <a:r>
              <a:rPr lang="en-US" altLang="en-US" smtClean="0"/>
              <a:t>Self-actualization</a:t>
            </a:r>
          </a:p>
        </p:txBody>
      </p:sp>
      <p:sp>
        <p:nvSpPr>
          <p:cNvPr id="25608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21</a:t>
            </a:r>
          </a:p>
        </p:txBody>
      </p:sp>
      <p:sp>
        <p:nvSpPr>
          <p:cNvPr id="25607" name="Rectangle 7"/>
          <p:cNvSpPr>
            <a:spLocks/>
          </p:cNvSpPr>
          <p:nvPr/>
        </p:nvSpPr>
        <p:spPr bwMode="auto">
          <a:xfrm>
            <a:off x="300038" y="5334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Approaches</a:t>
            </a:r>
          </a:p>
        </p:txBody>
      </p:sp>
    </p:spTree>
    <p:extLst>
      <p:ext uri="{BB962C8B-B14F-4D97-AF65-F5344CB8AC3E}">
        <p14:creationId xmlns:p14="http://schemas.microsoft.com/office/powerpoint/2010/main" val="18045525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4453376" presetClass="entr" presetSubtype="7449335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4453376" presetClass="entr" presetSubtype="744933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020BB11D-CD9E-4637-8FE2-E7B4B82CAD26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27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662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662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6629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663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title"/>
          </p:nvPr>
        </p:nvSpPr>
        <p:spPr>
          <a:xfrm>
            <a:off x="471488" y="939800"/>
            <a:ext cx="81915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Figure 2.4</a:t>
            </a:r>
            <a:r>
              <a:rPr lang="en-US" altLang="en-US" smtClean="0"/>
              <a:t> </a:t>
            </a:r>
            <a:r>
              <a:rPr lang="en-US" altLang="en-US" sz="2400" smtClean="0"/>
              <a:t>Maslow’s hierarchy of human needs.</a:t>
            </a:r>
          </a:p>
        </p:txBody>
      </p:sp>
      <p:sp>
        <p:nvSpPr>
          <p:cNvPr id="2663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22</a:t>
            </a:r>
          </a:p>
        </p:txBody>
      </p:sp>
      <p:sp>
        <p:nvSpPr>
          <p:cNvPr id="26631" name="Rectangle 7"/>
          <p:cNvSpPr>
            <a:spLocks/>
          </p:cNvSpPr>
          <p:nvPr/>
        </p:nvSpPr>
        <p:spPr bwMode="auto">
          <a:xfrm>
            <a:off x="300038" y="5334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Approaches</a:t>
            </a:r>
          </a:p>
        </p:txBody>
      </p:sp>
      <p:pic>
        <p:nvPicPr>
          <p:cNvPr id="3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1739900"/>
            <a:ext cx="5781675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0750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4453760" presetClass="entr" presetSubtype="745601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E4CB744C-6FD2-43A8-8816-8A01E842AA61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28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765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765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765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7654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3550" y="1350963"/>
            <a:ext cx="8229600" cy="525938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spcBef>
                <a:spcPts val="300"/>
              </a:spcBef>
              <a:spcAft>
                <a:spcPts val="300"/>
              </a:spcAft>
              <a:buSzPct val="68000"/>
              <a:buFont typeface="Wingdings" charset="2"/>
              <a:buChar char="Ø"/>
            </a:pPr>
            <a:r>
              <a:rPr lang="en-US" altLang="en-US" sz="28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Maslow’s theory of human needs</a:t>
            </a:r>
            <a:endParaRPr lang="en-US" altLang="en-US" sz="28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smtClean="0">
                <a:solidFill>
                  <a:srgbClr val="6E0500"/>
                </a:solidFill>
              </a:rPr>
              <a:t>Deficit principle</a:t>
            </a:r>
          </a:p>
          <a:p>
            <a:pPr marL="1104900" lvl="2" eaLnBrk="1" hangingPunct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smtClean="0"/>
              <a:t>A satisfied need is not a motivator of behaviour.</a:t>
            </a:r>
          </a:p>
          <a:p>
            <a:pPr marL="704850" lvl="1" eaLnBrk="1" hangingPunct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smtClean="0">
                <a:solidFill>
                  <a:srgbClr val="6E0500"/>
                </a:solidFill>
              </a:rPr>
              <a:t>Progression principle</a:t>
            </a:r>
          </a:p>
          <a:p>
            <a:pPr marL="1104900" lvl="2" eaLnBrk="1" hangingPunct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smtClean="0"/>
              <a:t>A need becomes a motivator once the preceding lower-level need is satisfied.</a:t>
            </a:r>
          </a:p>
          <a:p>
            <a:pPr marL="704850" lvl="1" eaLnBrk="1" hangingPunct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smtClean="0"/>
              <a:t>Both principles cease to operate at self-actualization level.</a:t>
            </a:r>
          </a:p>
        </p:txBody>
      </p:sp>
      <p:sp>
        <p:nvSpPr>
          <p:cNvPr id="27656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23</a:t>
            </a:r>
          </a:p>
        </p:txBody>
      </p:sp>
      <p:sp>
        <p:nvSpPr>
          <p:cNvPr id="27655" name="Rectangle 7"/>
          <p:cNvSpPr>
            <a:spLocks/>
          </p:cNvSpPr>
          <p:nvPr/>
        </p:nvSpPr>
        <p:spPr bwMode="auto">
          <a:xfrm>
            <a:off x="300038" y="533400"/>
            <a:ext cx="8572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300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Behavioural Management Approaches</a:t>
            </a:r>
          </a:p>
        </p:txBody>
      </p:sp>
    </p:spTree>
    <p:extLst>
      <p:ext uri="{BB962C8B-B14F-4D97-AF65-F5344CB8AC3E}">
        <p14:creationId xmlns:p14="http://schemas.microsoft.com/office/powerpoint/2010/main" val="2357300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4454144" presetClass="entr" presetSubtype="6763046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4454144" presetClass="entr" presetSubtype="6763046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4454144" presetClass="entr" presetSubtype="6763046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4454144" presetClass="entr" presetSubtype="6763046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4454144" presetClass="entr" presetSubtype="6763046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4454144" presetClass="entr" presetSubtype="6763046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3200" b="1" smtClean="0"/>
              <a:t>Douglas McGregor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4267200" cy="49101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1800" b="1" smtClean="0"/>
              <a:t>Douglas McGregor proposed the two different sets of worker assumptions.</a:t>
            </a:r>
            <a:endParaRPr lang="en-US" altLang="en-US" sz="1800" smtClean="0"/>
          </a:p>
          <a:p>
            <a:pPr lvl="1" eaLnBrk="1" hangingPunct="1">
              <a:lnSpc>
                <a:spcPct val="90000"/>
              </a:lnSpc>
              <a:buSzPct val="75000"/>
              <a:buFont typeface="Marlett" pitchFamily="2" charset="2"/>
              <a:buChar char="g"/>
            </a:pPr>
            <a:r>
              <a:rPr lang="en-US" altLang="en-US" sz="1800" b="1" i="1" smtClean="0">
                <a:solidFill>
                  <a:srgbClr val="790015"/>
                </a:solidFill>
              </a:rPr>
              <a:t>Theory X:</a:t>
            </a:r>
            <a:r>
              <a:rPr lang="en-US" altLang="en-US" sz="1800" smtClean="0">
                <a:solidFill>
                  <a:srgbClr val="790015"/>
                </a:solidFill>
              </a:rPr>
              <a:t> </a:t>
            </a:r>
            <a:r>
              <a:rPr lang="en-US" altLang="en-US" sz="1800" smtClean="0"/>
              <a:t>Assumes the average worker is lazy, dislikes work and will do as little as possible.</a:t>
            </a:r>
          </a:p>
          <a:p>
            <a:pPr lvl="2" eaLnBrk="1" hangingPunct="1">
              <a:lnSpc>
                <a:spcPct val="90000"/>
              </a:lnSpc>
              <a:buSzPct val="65000"/>
            </a:pPr>
            <a:r>
              <a:rPr lang="en-US" altLang="en-US" sz="1800" smtClean="0"/>
              <a:t>Managers must closely supervise and control through reward and punishment.</a:t>
            </a:r>
          </a:p>
          <a:p>
            <a:pPr lvl="1" eaLnBrk="1" hangingPunct="1">
              <a:lnSpc>
                <a:spcPct val="90000"/>
              </a:lnSpc>
              <a:buSzPct val="75000"/>
              <a:buFont typeface="Marlett" pitchFamily="2" charset="2"/>
              <a:buChar char="g"/>
            </a:pPr>
            <a:r>
              <a:rPr lang="en-US" altLang="en-US" sz="1800" b="1" i="1" smtClean="0">
                <a:solidFill>
                  <a:srgbClr val="790015"/>
                </a:solidFill>
              </a:rPr>
              <a:t>Theory Y:</a:t>
            </a:r>
            <a:r>
              <a:rPr lang="en-US" altLang="en-US" sz="1800" smtClean="0">
                <a:solidFill>
                  <a:srgbClr val="790015"/>
                </a:solidFill>
              </a:rPr>
              <a:t> </a:t>
            </a:r>
            <a:r>
              <a:rPr lang="en-US" altLang="en-US" sz="1800" smtClean="0"/>
              <a:t>Assumes workers are not lazy, want to do a good job and the job itself will determine if the worker likes the work.</a:t>
            </a:r>
          </a:p>
          <a:p>
            <a:pPr lvl="2" eaLnBrk="1" hangingPunct="1">
              <a:lnSpc>
                <a:spcPct val="90000"/>
              </a:lnSpc>
              <a:buSzPct val="65000"/>
            </a:pPr>
            <a:r>
              <a:rPr lang="en-US" altLang="en-US" sz="1800" smtClean="0"/>
              <a:t>Managers should allow the worker great latitude, and create an organization to stimulate the worker.</a:t>
            </a:r>
            <a:endParaRPr lang="en-US" altLang="en-US" sz="1900" smtClean="0"/>
          </a:p>
        </p:txBody>
      </p:sp>
      <p:sp>
        <p:nvSpPr>
          <p:cNvPr id="2560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BCCAD-BE08-472F-853D-BAEC83B71350}" type="slidenum">
              <a:rPr lang="en-US" altLang="en-US" smtClean="0"/>
              <a:pPr>
                <a:defRPr/>
              </a:pPr>
              <a:t>29</a:t>
            </a:fld>
            <a:endParaRPr lang="en-US" altLang="en-US" smtClean="0"/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304800" y="381000"/>
            <a:ext cx="8077200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endParaRPr lang="en-CA" altLang="en-US"/>
          </a:p>
        </p:txBody>
      </p:sp>
      <p:pic>
        <p:nvPicPr>
          <p:cNvPr id="24582" name="Picture 5" descr="Douglas McGreg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676400"/>
            <a:ext cx="323532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80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2F08AF13-2974-40B3-8C41-423E61E8E7C8}" type="slidenum"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pPr eaLnBrk="1" hangingPunct="1"/>
              <a:t>30</a:t>
            </a:fld>
            <a:endParaRPr lang="en-US" altLang="en-US">
              <a:solidFill>
                <a:schemeClr val="tx1"/>
              </a:solidFill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174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4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4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2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5213" y="1598613"/>
            <a:ext cx="7315200" cy="525938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 eaLnBrk="1" hangingPunct="1">
              <a:buSzPct val="88000"/>
              <a:buFont typeface="Wingdings" charset="2"/>
              <a:buChar char="Ø"/>
            </a:pPr>
            <a:r>
              <a:rPr lang="en-US" altLang="en-US" sz="260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Foundations for continuing developments in management</a:t>
            </a:r>
            <a:endParaRPr lang="en-US" altLang="en-US" sz="2600" smtClean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 eaLnBrk="1" hangingPunct="1">
              <a:spcBef>
                <a:spcPts val="600"/>
              </a:spcBef>
              <a:buSzPct val="120000"/>
            </a:pPr>
            <a:r>
              <a:rPr lang="en-US" altLang="en-US" sz="2400" smtClean="0"/>
              <a:t>Quantitative analysis and tools</a:t>
            </a:r>
          </a:p>
          <a:p>
            <a:pPr marL="704850" lvl="1" eaLnBrk="1" hangingPunct="1">
              <a:spcBef>
                <a:spcPts val="600"/>
              </a:spcBef>
              <a:buSzPct val="120000"/>
            </a:pPr>
            <a:r>
              <a:rPr lang="en-US" altLang="en-US" sz="2400" smtClean="0"/>
              <a:t>Systems view of organizations</a:t>
            </a:r>
          </a:p>
          <a:p>
            <a:pPr marL="704850" lvl="1" eaLnBrk="1" hangingPunct="1">
              <a:lnSpc>
                <a:spcPct val="140000"/>
              </a:lnSpc>
              <a:spcBef>
                <a:spcPts val="600"/>
              </a:spcBef>
              <a:buSzPct val="120000"/>
            </a:pPr>
            <a:r>
              <a:rPr lang="en-US" altLang="en-US" sz="2400" smtClean="0"/>
              <a:t>Contingency thinking</a:t>
            </a:r>
          </a:p>
          <a:p>
            <a:pPr marL="704850" lvl="1" eaLnBrk="1" hangingPunct="1">
              <a:lnSpc>
                <a:spcPct val="140000"/>
              </a:lnSpc>
              <a:spcBef>
                <a:spcPts val="600"/>
              </a:spcBef>
              <a:buSzPct val="120000"/>
            </a:pPr>
            <a:r>
              <a:rPr lang="en-US" altLang="en-US" sz="2400" smtClean="0"/>
              <a:t>Commitment to quality </a:t>
            </a:r>
          </a:p>
          <a:p>
            <a:pPr marL="704850" lvl="1" eaLnBrk="1" hangingPunct="1">
              <a:lnSpc>
                <a:spcPct val="140000"/>
              </a:lnSpc>
              <a:spcBef>
                <a:spcPts val="600"/>
              </a:spcBef>
              <a:buSzPct val="120000"/>
            </a:pPr>
            <a:r>
              <a:rPr lang="en-US" altLang="en-US" sz="2400" smtClean="0"/>
              <a:t>Learning organizations</a:t>
            </a:r>
          </a:p>
          <a:p>
            <a:pPr marL="704850" lvl="1" eaLnBrk="1" hangingPunct="1">
              <a:lnSpc>
                <a:spcPct val="140000"/>
              </a:lnSpc>
              <a:spcBef>
                <a:spcPts val="600"/>
              </a:spcBef>
              <a:buSzPct val="120000"/>
            </a:pPr>
            <a:r>
              <a:rPr lang="en-US" altLang="en-US" sz="2400" smtClean="0"/>
              <a:t>Evidence-based management</a:t>
            </a:r>
          </a:p>
        </p:txBody>
      </p:sp>
      <p:sp>
        <p:nvSpPr>
          <p:cNvPr id="3175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r" eaLnBrk="1" hangingPunct="1"/>
            <a:r>
              <a:rPr lang="en-US" altLang="en-US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rPr>
              <a:t>27</a:t>
            </a:r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20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Modern Management Foundations</a:t>
            </a:r>
            <a:endParaRPr lang="en-US" altLang="en-US" sz="3200" smtClean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7301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4455680" presetClass="entr" presetSubtype="770842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4455680" presetClass="entr" presetSubtype="770842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247801-1580-47BC-95BA-56E5725ACFD2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  <p:pic>
        <p:nvPicPr>
          <p:cNvPr id="1026" name="Picture 2" descr="C:\Users\delcorde\AppData\Local\Microsoft\Windows\Temporary Internet Files\Content.IE5\ZJXD6R7J\graphics4[1]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900" y="2400141"/>
            <a:ext cx="2362200" cy="29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11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- Title Only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2548A"/>
      </a:accent1>
      <a:accent2>
        <a:srgbClr val="333399"/>
      </a:accent2>
      <a:accent3>
        <a:srgbClr val="FFFFFF"/>
      </a:accent3>
      <a:accent4>
        <a:srgbClr val="000000"/>
      </a:accent4>
      <a:accent5>
        <a:srgbClr val="B3B3C4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- Title Only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Default - Title Onl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Pages>0</Pages>
  <Words>1506</Words>
  <Characters>0</Characters>
  <Application>Microsoft Office PowerPoint</Application>
  <PresentationFormat>On-screen Show (4:3)</PresentationFormat>
  <Lines>0</Lines>
  <Paragraphs>264</Paragraphs>
  <Slides>31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Default - Title Only</vt:lpstr>
      <vt:lpstr>PowerPoint Presentation</vt:lpstr>
      <vt:lpstr>From whence we came…</vt:lpstr>
      <vt:lpstr> Evolution of Management Theory</vt:lpstr>
      <vt:lpstr>Classical Management Approaches</vt:lpstr>
      <vt:lpstr>Figure 2.1 Major branches in the classical approach to management.</vt:lpstr>
      <vt:lpstr>In the beginning</vt:lpstr>
      <vt:lpstr>Scientific Management –  Frederick Taylor</vt:lpstr>
      <vt:lpstr>Taylor’s Principles </vt:lpstr>
      <vt:lpstr>Problems of Scientific Management</vt:lpstr>
      <vt:lpstr>Scientific Management –  Frank and Lillian Gilbreth</vt:lpstr>
      <vt:lpstr>The Gilbreths vs. Taylor</vt:lpstr>
      <vt:lpstr>PowerPoint Presentation</vt:lpstr>
      <vt:lpstr>Administrative Management –  Henri Fayol</vt:lpstr>
      <vt:lpstr>Fayol’s Principles</vt:lpstr>
      <vt:lpstr>Fayol’s Principles</vt:lpstr>
      <vt:lpstr>Fayol’s Principles</vt:lpstr>
      <vt:lpstr>PowerPoint Presentation</vt:lpstr>
      <vt:lpstr>Administrative Management –  Max Weber</vt:lpstr>
      <vt:lpstr> Bureaucratic Principles</vt:lpstr>
      <vt:lpstr>Key Points of Bureaucracy</vt:lpstr>
      <vt:lpstr>Behavioural Management Approaches</vt:lpstr>
      <vt:lpstr>Figure 2.2 Foundations in the behavioural or human resource approaches to management</vt:lpstr>
      <vt:lpstr>Behavioural Management Theory –  Mary Parker Follett</vt:lpstr>
      <vt:lpstr>Elton Mayo – The Hawthorne Studies</vt:lpstr>
      <vt:lpstr>The Hawthorne Studies</vt:lpstr>
      <vt:lpstr>PowerPoint Presentation</vt:lpstr>
      <vt:lpstr>Figure 2.4 Maslow’s hierarchy of human needs.</vt:lpstr>
      <vt:lpstr>PowerPoint Presentation</vt:lpstr>
      <vt:lpstr>Douglas McGregor</vt:lpstr>
      <vt:lpstr>Modern Management Foundations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 The Dynamic  New Workplace</dc:title>
  <dc:creator>Michael K. McCuddy</dc:creator>
  <cp:lastModifiedBy>Delcorde, David</cp:lastModifiedBy>
  <cp:revision>19</cp:revision>
  <cp:lastPrinted>2015-04-09T15:29:35Z</cp:lastPrinted>
  <dcterms:modified xsi:type="dcterms:W3CDTF">2016-08-19T18:18:32Z</dcterms:modified>
</cp:coreProperties>
</file>