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84" r:id="rId2"/>
    <p:sldId id="258" r:id="rId3"/>
    <p:sldId id="261" r:id="rId4"/>
    <p:sldId id="282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7" d="100"/>
          <a:sy n="67" d="100"/>
        </p:scale>
        <p:origin x="-170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12A43-5EF7-E548-B1D5-82D325088900}" type="datetimeFigureOut">
              <a:rPr lang="en-US" smtClean="0"/>
              <a:t>12-11-09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3C165-7196-A348-B4FC-61BC7DF59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897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12A43-5EF7-E548-B1D5-82D325088900}" type="datetimeFigureOut">
              <a:rPr lang="en-US" smtClean="0"/>
              <a:t>12-11-09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3C165-7196-A348-B4FC-61BC7DF59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87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12A43-5EF7-E548-B1D5-82D325088900}" type="datetimeFigureOut">
              <a:rPr lang="en-US" smtClean="0"/>
              <a:t>12-11-09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3C165-7196-A348-B4FC-61BC7DF59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314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12A43-5EF7-E548-B1D5-82D325088900}" type="datetimeFigureOut">
              <a:rPr lang="en-US" smtClean="0"/>
              <a:t>12-11-09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3C165-7196-A348-B4FC-61BC7DF59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944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12A43-5EF7-E548-B1D5-82D325088900}" type="datetimeFigureOut">
              <a:rPr lang="en-US" smtClean="0"/>
              <a:t>12-11-09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3C165-7196-A348-B4FC-61BC7DF59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687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12A43-5EF7-E548-B1D5-82D325088900}" type="datetimeFigureOut">
              <a:rPr lang="en-US" smtClean="0"/>
              <a:t>12-11-09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3C165-7196-A348-B4FC-61BC7DF59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624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12A43-5EF7-E548-B1D5-82D325088900}" type="datetimeFigureOut">
              <a:rPr lang="en-US" smtClean="0"/>
              <a:t>12-11-09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3C165-7196-A348-B4FC-61BC7DF59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386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12A43-5EF7-E548-B1D5-82D325088900}" type="datetimeFigureOut">
              <a:rPr lang="en-US" smtClean="0"/>
              <a:t>12-11-09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3C165-7196-A348-B4FC-61BC7DF59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780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12A43-5EF7-E548-B1D5-82D325088900}" type="datetimeFigureOut">
              <a:rPr lang="en-US" smtClean="0"/>
              <a:t>12-11-09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3C165-7196-A348-B4FC-61BC7DF59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6439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12A43-5EF7-E548-B1D5-82D325088900}" type="datetimeFigureOut">
              <a:rPr lang="en-US" smtClean="0"/>
              <a:t>12-11-09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3C165-7196-A348-B4FC-61BC7DF59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142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12A43-5EF7-E548-B1D5-82D325088900}" type="datetimeFigureOut">
              <a:rPr lang="en-US" smtClean="0"/>
              <a:t>12-11-09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3C165-7196-A348-B4FC-61BC7DF59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860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12A43-5EF7-E548-B1D5-82D325088900}" type="datetimeFigureOut">
              <a:rPr lang="en-US" smtClean="0"/>
              <a:t>12-11-09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C3C165-7196-A348-B4FC-61BC7DF59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511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13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Conflict and Stress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0811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j-cs"/>
              </a:rPr>
              <a:t>1. Relationship </a:t>
            </a:r>
            <a:r>
              <a:rPr lang="en-US" dirty="0" smtClean="0">
                <a:solidFill>
                  <a:srgbClr val="000000"/>
                </a:solidFill>
                <a:cs typeface="+mj-cs"/>
              </a:rPr>
              <a:t>Conflict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i="1" dirty="0" smtClean="0">
                <a:solidFill>
                  <a:srgbClr val="000000"/>
                </a:solidFill>
                <a:cs typeface="+mn-cs"/>
              </a:rPr>
              <a:t>Relationship conflict</a:t>
            </a:r>
            <a:r>
              <a:rPr lang="en-US" dirty="0" smtClean="0">
                <a:solidFill>
                  <a:srgbClr val="000000"/>
                </a:solidFill>
                <a:cs typeface="+mn-cs"/>
              </a:rPr>
              <a:t> concerns interpersonal tensions among individuals that have to do with their relationship per se, not the task at hand.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Personality clashes are examples of relationship conflicts.</a:t>
            </a:r>
          </a:p>
          <a:p>
            <a:pPr eaLnBrk="1" hangingPunct="1">
              <a:buFontTx/>
              <a:buNone/>
              <a:defRPr/>
            </a:pPr>
            <a:endParaRPr lang="en-US" i="1" dirty="0" smtClean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2845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j-cs"/>
              </a:rPr>
              <a:t>2. Task </a:t>
            </a:r>
            <a:r>
              <a:rPr lang="en-US" dirty="0" smtClean="0">
                <a:solidFill>
                  <a:srgbClr val="000000"/>
                </a:solidFill>
                <a:cs typeface="+mj-cs"/>
              </a:rPr>
              <a:t>Conflict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i="1" dirty="0" smtClean="0">
                <a:solidFill>
                  <a:srgbClr val="000000"/>
                </a:solidFill>
                <a:cs typeface="+mn-cs"/>
              </a:rPr>
              <a:t>Task conflict</a:t>
            </a:r>
            <a:r>
              <a:rPr lang="en-US" dirty="0" smtClean="0">
                <a:solidFill>
                  <a:srgbClr val="000000"/>
                </a:solidFill>
                <a:cs typeface="+mn-cs"/>
              </a:rPr>
              <a:t> concerns disagreements about the nature of work to be done.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Differences of opinion about goals or technical matters are examples of task conflict.</a:t>
            </a:r>
          </a:p>
          <a:p>
            <a:pPr eaLnBrk="1" hangingPunct="1">
              <a:buFontTx/>
              <a:buNone/>
              <a:defRPr/>
            </a:pPr>
            <a:endParaRPr lang="en-US" i="1" dirty="0" smtClean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5711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j-cs"/>
              </a:rPr>
              <a:t>3. Process </a:t>
            </a:r>
            <a:r>
              <a:rPr lang="en-US" dirty="0" smtClean="0">
                <a:solidFill>
                  <a:srgbClr val="000000"/>
                </a:solidFill>
                <a:cs typeface="+mj-cs"/>
              </a:rPr>
              <a:t>Conflict</a:t>
            </a:r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i="1" dirty="0" smtClean="0">
                <a:solidFill>
                  <a:srgbClr val="000000"/>
                </a:solidFill>
                <a:cs typeface="+mn-cs"/>
              </a:rPr>
              <a:t>Process conflict</a:t>
            </a:r>
            <a:r>
              <a:rPr lang="en-US" dirty="0" smtClean="0">
                <a:solidFill>
                  <a:srgbClr val="000000"/>
                </a:solidFill>
                <a:cs typeface="+mn-cs"/>
              </a:rPr>
              <a:t> involves disagreements about how work should be organized and accomplished.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Disagreements about responsibility, authority, resource allocation, and who does what all constitute process conflict.</a:t>
            </a:r>
            <a:endParaRPr lang="en-US" i="1" dirty="0" smtClean="0">
              <a:solidFill>
                <a:srgbClr val="0000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4213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j-cs"/>
              </a:rPr>
              <a:t>Conflict Dynamics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When conflict begins, the following events often transpire: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“Winning” the conflict becomes more important than a good solution.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The parties conceal information from each other or distort it.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Each side becomes more cohesive.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Contact with the opposite party is discouraged.</a:t>
            </a:r>
          </a:p>
          <a:p>
            <a:pPr lvl="1" eaLnBrk="1" hangingPunct="1"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72790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j-cs"/>
              </a:rPr>
              <a:t>Conflict Dynamics (continued)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Opposite party is negatively stereotyped and image of one’s own position is boosted.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More aggressive people who are skilled at engaging in conflict may emerge as leaders.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The problem can escalate to the point that the conflict process </a:t>
            </a:r>
            <a:r>
              <a:rPr lang="en-US" i="1" dirty="0" smtClean="0">
                <a:solidFill>
                  <a:srgbClr val="000000"/>
                </a:solidFill>
                <a:cs typeface="+mn-cs"/>
              </a:rPr>
              <a:t>itself</a:t>
            </a:r>
            <a:r>
              <a:rPr lang="en-US" dirty="0" smtClean="0">
                <a:solidFill>
                  <a:srgbClr val="000000"/>
                </a:solidFill>
                <a:cs typeface="+mn-cs"/>
              </a:rPr>
              <a:t> becomes an additional problem and works against the achievement of a peaceful solution.</a:t>
            </a:r>
          </a:p>
          <a:p>
            <a:pPr lvl="1" eaLnBrk="1" hangingPunct="1">
              <a:buFontTx/>
              <a:buNone/>
              <a:defRPr/>
            </a:pPr>
            <a:endParaRPr lang="en-US" dirty="0" smtClean="0"/>
          </a:p>
          <a:p>
            <a:pPr lvl="1" eaLnBrk="1" hangingPunct="1">
              <a:buFontTx/>
              <a:buNone/>
              <a:defRPr/>
            </a:pPr>
            <a:endParaRPr lang="en-US" dirty="0" smtClean="0"/>
          </a:p>
          <a:p>
            <a:pPr lvl="1" eaLnBrk="1" hangingPunct="1">
              <a:buFontTx/>
              <a:buNone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55471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380999"/>
            <a:ext cx="7162800" cy="1382079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j-cs"/>
              </a:rPr>
              <a:t>Approaches to Managing Organizational Conflict</a:t>
            </a:r>
          </a:p>
        </p:txBody>
      </p:sp>
      <p:pic>
        <p:nvPicPr>
          <p:cNvPr id="22531" name="Picture 5" descr="13_johns_orgbehav_ex13-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63078"/>
            <a:ext cx="8961330" cy="4593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077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j-cs"/>
              </a:rPr>
              <a:t>Avoiding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A conflict management style characterized by low assertiveness of one’s own interests and low cooperation with the other party.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Short-term stress reduction but it does not really change the situation.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It might be a sensible response when: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>
                <a:solidFill>
                  <a:srgbClr val="000000"/>
                </a:solidFill>
              </a:rPr>
              <a:t>The issue is trivial.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>
                <a:solidFill>
                  <a:srgbClr val="000000"/>
                </a:solidFill>
              </a:rPr>
              <a:t>Information is lacking.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>
                <a:solidFill>
                  <a:srgbClr val="000000"/>
                </a:solidFill>
              </a:rPr>
              <a:t>People need to cool down.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>
                <a:solidFill>
                  <a:srgbClr val="000000"/>
                </a:solidFill>
              </a:rPr>
              <a:t>The opponent is very powerful and hostile.</a:t>
            </a:r>
          </a:p>
        </p:txBody>
      </p:sp>
    </p:spTree>
    <p:extLst>
      <p:ext uri="{BB962C8B-B14F-4D97-AF65-F5344CB8AC3E}">
        <p14:creationId xmlns:p14="http://schemas.microsoft.com/office/powerpoint/2010/main" val="1239572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j-cs"/>
              </a:rPr>
              <a:t>Accommodating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A conflict management style in which one cooperates with the other party, while not asserting one’s own interests.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It can be an effective strategy when: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You are wrong.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The issue is more important to the other party.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You want to build good will. </a:t>
            </a:r>
          </a:p>
          <a:p>
            <a:pPr eaLnBrk="1" hangingPunct="1">
              <a:buFontTx/>
              <a:buNone/>
              <a:defRPr/>
            </a:pPr>
            <a:endParaRPr lang="en-US" dirty="0" smtClean="0">
              <a:cs typeface="+mn-cs"/>
            </a:endParaRPr>
          </a:p>
          <a:p>
            <a:pPr eaLnBrk="1" hangingPunct="1">
              <a:buFontTx/>
              <a:buNone/>
              <a:defRPr/>
            </a:pPr>
            <a:endParaRPr lang="en-US" dirty="0" smtClean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5002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j-cs"/>
              </a:rPr>
              <a:t>Competing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A conflict management style that maximizes assertiveness and minimizes cooperation.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It can be effective when: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You have a lot of power.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You are sure of your facts.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The situation is truly win-lose.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You will not have to interact with the other party in the future.</a:t>
            </a:r>
          </a:p>
        </p:txBody>
      </p:sp>
    </p:spTree>
    <p:extLst>
      <p:ext uri="{BB962C8B-B14F-4D97-AF65-F5344CB8AC3E}">
        <p14:creationId xmlns:p14="http://schemas.microsoft.com/office/powerpoint/2010/main" val="19581679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j-cs"/>
              </a:rPr>
              <a:t>Compromise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A conflict management style that combines intermediate levels of assertiveness and cooperation.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It does not result in the most creative response to conflict.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It </a:t>
            </a:r>
            <a:r>
              <a:rPr lang="en-US" dirty="0" smtClean="0">
                <a:solidFill>
                  <a:srgbClr val="000000"/>
                </a:solidFill>
                <a:cs typeface="+mn-cs"/>
              </a:rPr>
              <a:t>is a sensible reaction to conflict stemming from scarce </a:t>
            </a:r>
            <a:r>
              <a:rPr lang="en-US" dirty="0" smtClean="0">
                <a:solidFill>
                  <a:srgbClr val="000000"/>
                </a:solidFill>
              </a:rPr>
              <a:t>resources</a:t>
            </a:r>
            <a:endParaRPr lang="en-US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068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>
          <a:xfrm>
            <a:off x="1600200" y="381000"/>
            <a:ext cx="7315200" cy="358356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CA" b="1" dirty="0" smtClean="0">
                <a:cs typeface="+mj-cs"/>
              </a:rPr>
              <a:t>Learning Objectives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03299" y="1295400"/>
            <a:ext cx="8154901" cy="4876800"/>
          </a:xfrm>
        </p:spPr>
        <p:txBody>
          <a:bodyPr>
            <a:normAutofit fontScale="92500"/>
          </a:bodyPr>
          <a:lstStyle/>
          <a:p>
            <a:pPr marL="457200" indent="-457200" eaLnBrk="1" hangingPunct="1">
              <a:buFontTx/>
              <a:buAutoNum type="arabicPeriod"/>
              <a:defRPr/>
            </a:pPr>
            <a:r>
              <a:rPr lang="en-CA" dirty="0" smtClean="0">
                <a:solidFill>
                  <a:srgbClr val="000000"/>
                </a:solidFill>
                <a:cs typeface="+mn-cs"/>
              </a:rPr>
              <a:t>Define </a:t>
            </a:r>
            <a:r>
              <a:rPr lang="en-CA" i="1" dirty="0" smtClean="0">
                <a:solidFill>
                  <a:srgbClr val="000000"/>
                </a:solidFill>
                <a:cs typeface="+mn-cs"/>
              </a:rPr>
              <a:t>interpersonal conflict</a:t>
            </a:r>
            <a:r>
              <a:rPr lang="en-CA" dirty="0" smtClean="0">
                <a:solidFill>
                  <a:srgbClr val="000000"/>
                </a:solidFill>
                <a:cs typeface="+mn-cs"/>
              </a:rPr>
              <a:t> and review its causes in organizations.</a:t>
            </a:r>
          </a:p>
          <a:p>
            <a:pPr marL="457200" indent="-457200" eaLnBrk="1" hangingPunct="1">
              <a:buFontTx/>
              <a:buAutoNum type="arabicPeriod"/>
              <a:defRPr/>
            </a:pPr>
            <a:r>
              <a:rPr lang="en-CA" dirty="0" smtClean="0">
                <a:solidFill>
                  <a:srgbClr val="000000"/>
                </a:solidFill>
                <a:cs typeface="+mn-cs"/>
              </a:rPr>
              <a:t>Explain the </a:t>
            </a:r>
            <a:r>
              <a:rPr lang="en-CA" i="1" dirty="0" smtClean="0">
                <a:solidFill>
                  <a:srgbClr val="000000"/>
                </a:solidFill>
                <a:cs typeface="+mn-cs"/>
              </a:rPr>
              <a:t>types of conflict</a:t>
            </a:r>
            <a:r>
              <a:rPr lang="en-CA" dirty="0" smtClean="0">
                <a:solidFill>
                  <a:srgbClr val="000000"/>
                </a:solidFill>
                <a:cs typeface="+mn-cs"/>
              </a:rPr>
              <a:t> and the process by which conflict occurs.</a:t>
            </a:r>
          </a:p>
          <a:p>
            <a:pPr marL="457200" indent="-457200" eaLnBrk="1" hangingPunct="1">
              <a:buFontTx/>
              <a:buAutoNum type="arabicPeriod"/>
              <a:defRPr/>
            </a:pPr>
            <a:r>
              <a:rPr lang="en-CA" dirty="0" smtClean="0">
                <a:solidFill>
                  <a:srgbClr val="000000"/>
                </a:solidFill>
                <a:cs typeface="+mn-cs"/>
              </a:rPr>
              <a:t>Discuss the various </a:t>
            </a:r>
            <a:r>
              <a:rPr lang="en-CA" i="1" dirty="0" smtClean="0">
                <a:solidFill>
                  <a:srgbClr val="000000"/>
                </a:solidFill>
                <a:cs typeface="+mn-cs"/>
              </a:rPr>
              <a:t>modes of managing conflict</a:t>
            </a:r>
            <a:r>
              <a:rPr lang="en-CA" dirty="0" smtClean="0">
                <a:solidFill>
                  <a:srgbClr val="000000"/>
                </a:solidFill>
                <a:cs typeface="+mn-cs"/>
              </a:rPr>
              <a:t>.</a:t>
            </a:r>
          </a:p>
          <a:p>
            <a:pPr marL="0" indent="0">
              <a:buNone/>
              <a:defRPr/>
            </a:pPr>
            <a:r>
              <a:rPr lang="en-CA" dirty="0" smtClean="0">
                <a:solidFill>
                  <a:srgbClr val="000000"/>
                </a:solidFill>
              </a:rPr>
              <a:t>4. Distinguish </a:t>
            </a:r>
            <a:r>
              <a:rPr lang="en-CA" dirty="0">
                <a:solidFill>
                  <a:srgbClr val="000000"/>
                </a:solidFill>
              </a:rPr>
              <a:t>among </a:t>
            </a:r>
            <a:r>
              <a:rPr lang="en-CA" i="1" dirty="0">
                <a:solidFill>
                  <a:srgbClr val="000000"/>
                </a:solidFill>
              </a:rPr>
              <a:t>stressors</a:t>
            </a:r>
            <a:r>
              <a:rPr lang="en-CA" dirty="0">
                <a:solidFill>
                  <a:srgbClr val="000000"/>
                </a:solidFill>
              </a:rPr>
              <a:t>, </a:t>
            </a:r>
            <a:r>
              <a:rPr lang="en-CA" i="1" dirty="0">
                <a:solidFill>
                  <a:srgbClr val="000000"/>
                </a:solidFill>
              </a:rPr>
              <a:t>stress</a:t>
            </a:r>
            <a:r>
              <a:rPr lang="en-CA" dirty="0">
                <a:solidFill>
                  <a:srgbClr val="000000"/>
                </a:solidFill>
              </a:rPr>
              <a:t>, and </a:t>
            </a:r>
            <a:r>
              <a:rPr lang="en-CA" i="1" dirty="0">
                <a:solidFill>
                  <a:srgbClr val="000000"/>
                </a:solidFill>
              </a:rPr>
              <a:t>stress </a:t>
            </a:r>
            <a:r>
              <a:rPr lang="en-CA" i="1" dirty="0" smtClean="0">
                <a:solidFill>
                  <a:srgbClr val="000000"/>
                </a:solidFill>
              </a:rPr>
              <a:t>reactions</a:t>
            </a:r>
            <a:r>
              <a:rPr lang="en-CA" dirty="0" smtClean="0">
                <a:solidFill>
                  <a:srgbClr val="000000"/>
                </a:solidFill>
              </a:rPr>
              <a:t>.</a:t>
            </a:r>
          </a:p>
          <a:p>
            <a:pPr marL="0" indent="0">
              <a:buNone/>
              <a:defRPr/>
            </a:pPr>
            <a:r>
              <a:rPr lang="en-CA" dirty="0" smtClean="0">
                <a:solidFill>
                  <a:srgbClr val="000000"/>
                </a:solidFill>
              </a:rPr>
              <a:t>5. Discuss </a:t>
            </a:r>
            <a:r>
              <a:rPr lang="en-CA" dirty="0">
                <a:solidFill>
                  <a:srgbClr val="000000"/>
                </a:solidFill>
              </a:rPr>
              <a:t>the role that personality plays in </a:t>
            </a:r>
            <a:r>
              <a:rPr lang="en-CA" dirty="0" smtClean="0">
                <a:solidFill>
                  <a:srgbClr val="000000"/>
                </a:solidFill>
              </a:rPr>
              <a:t>stress.</a:t>
            </a:r>
          </a:p>
          <a:p>
            <a:pPr marL="0" indent="0">
              <a:buNone/>
              <a:defRPr/>
            </a:pPr>
            <a:r>
              <a:rPr lang="en-CA" dirty="0" smtClean="0">
                <a:solidFill>
                  <a:srgbClr val="000000"/>
                </a:solidFill>
              </a:rPr>
              <a:t>6. Discuss </a:t>
            </a:r>
            <a:r>
              <a:rPr lang="en-CA" dirty="0">
                <a:solidFill>
                  <a:srgbClr val="000000"/>
                </a:solidFill>
              </a:rPr>
              <a:t>techniques for managing stress.</a:t>
            </a:r>
          </a:p>
          <a:p>
            <a:pPr marL="457200" indent="-457200">
              <a:buFontTx/>
              <a:buAutoNum type="arabicPeriod" startAt="5"/>
              <a:defRPr/>
            </a:pPr>
            <a:endParaRPr lang="en-CA" dirty="0">
              <a:solidFill>
                <a:srgbClr val="FF0000"/>
              </a:solidFill>
            </a:endParaRPr>
          </a:p>
          <a:p>
            <a:pPr marL="457200" indent="-457200" eaLnBrk="1" hangingPunct="1">
              <a:buFontTx/>
              <a:buAutoNum type="arabicPeriod"/>
              <a:defRPr/>
            </a:pPr>
            <a:endParaRPr lang="en-CA" dirty="0" smtClean="0">
              <a:solidFill>
                <a:srgbClr val="FF00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2464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j-cs"/>
              </a:rPr>
              <a:t>Collaborating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A conflict management style that maximizes both assertiveness and cooperation.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It </a:t>
            </a:r>
            <a:r>
              <a:rPr lang="en-US" dirty="0" smtClean="0">
                <a:solidFill>
                  <a:srgbClr val="000000"/>
                </a:solidFill>
                <a:cs typeface="+mn-cs"/>
              </a:rPr>
              <a:t>works best when the conflict is not intense and when each party has information that is useful to the other.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endParaRPr lang="en-US" dirty="0" smtClean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7621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j-cs"/>
              </a:rPr>
              <a:t>Model of a Stress </a:t>
            </a:r>
          </a:p>
        </p:txBody>
      </p:sp>
      <p:pic>
        <p:nvPicPr>
          <p:cNvPr id="47107" name="Picture 5" descr="13_johns_orgbehav_ex13-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7638"/>
            <a:ext cx="9144000" cy="493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4961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j-cs"/>
              </a:rPr>
              <a:t>Personality and Stress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Personality can affect both the extent to which potential stressors are perceived as stressful and the types of stress reactions that occur.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Three key personality traits: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Locus of control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Type A behaviour pattern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Negative affectivity</a:t>
            </a:r>
          </a:p>
        </p:txBody>
      </p:sp>
    </p:spTree>
    <p:extLst>
      <p:ext uri="{BB962C8B-B14F-4D97-AF65-F5344CB8AC3E}">
        <p14:creationId xmlns:p14="http://schemas.microsoft.com/office/powerpoint/2010/main" val="2901732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189579"/>
            <a:ext cx="7162800" cy="113747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j-cs"/>
              </a:rPr>
              <a:t>Sources of Stress at Various Points in the Organization</a:t>
            </a:r>
          </a:p>
        </p:txBody>
      </p:sp>
      <p:pic>
        <p:nvPicPr>
          <p:cNvPr id="80899" name="Picture 8" descr="fig13-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11"/>
          <a:stretch>
            <a:fillRect/>
          </a:stretch>
        </p:blipFill>
        <p:spPr bwMode="auto">
          <a:xfrm>
            <a:off x="0" y="1478711"/>
            <a:ext cx="9144000" cy="4701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0627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457200"/>
            <a:ext cx="7162800" cy="94568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j-cs"/>
              </a:rPr>
              <a:t>Organizational Strategies for Managing Stress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600200"/>
            <a:ext cx="7162800" cy="4572000"/>
          </a:xfrm>
        </p:spPr>
        <p:txBody>
          <a:bodyPr>
            <a:normAutofit fontScale="92500"/>
          </a:bodyPr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What can organizations do to help employees manage stress?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Strategies that either reduce demands on employees or enhance their resources: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Job redesign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“Family-friendly” human resource policies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Stress management programs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Work-life balance, fitness, and wellness programs</a:t>
            </a:r>
          </a:p>
        </p:txBody>
      </p:sp>
    </p:spTree>
    <p:extLst>
      <p:ext uri="{BB962C8B-B14F-4D97-AF65-F5344CB8AC3E}">
        <p14:creationId xmlns:p14="http://schemas.microsoft.com/office/powerpoint/2010/main" val="3045008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What is Conflict?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i="1" dirty="0" smtClean="0">
                <a:solidFill>
                  <a:srgbClr val="000000"/>
                </a:solidFill>
                <a:cs typeface="+mn-cs"/>
              </a:rPr>
              <a:t>Interpersonal conflict </a:t>
            </a:r>
            <a:r>
              <a:rPr lang="en-US" dirty="0" smtClean="0">
                <a:solidFill>
                  <a:srgbClr val="000000"/>
                </a:solidFill>
                <a:cs typeface="+mn-cs"/>
              </a:rPr>
              <a:t>is a process that occurs when one person, group, or organizational subunit frustrates the goal attainment of another</a:t>
            </a:r>
            <a:r>
              <a:rPr lang="en-US" dirty="0" smtClean="0">
                <a:solidFill>
                  <a:srgbClr val="000000"/>
                </a:solidFill>
                <a:cs typeface="+mn-cs"/>
              </a:rPr>
              <a:t>.</a:t>
            </a:r>
            <a:endParaRPr lang="en-US" dirty="0" smtClean="0">
              <a:solidFill>
                <a:srgbClr val="0000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9598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Causes of Organizational Conflict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0000"/>
                </a:solidFill>
                <a:cs typeface="+mn-cs"/>
              </a:rPr>
              <a:t>Group Identification and Intergroup Bias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0000"/>
                </a:solidFill>
                <a:cs typeface="+mn-cs"/>
              </a:rPr>
              <a:t>Independence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0000"/>
                </a:solidFill>
                <a:cs typeface="+mn-cs"/>
              </a:rPr>
              <a:t>Differences in Power, Status, and Culture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0000"/>
                </a:solidFill>
                <a:cs typeface="+mn-cs"/>
              </a:rPr>
              <a:t>Ambiguity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0000"/>
                </a:solidFill>
                <a:cs typeface="+mn-cs"/>
              </a:rPr>
              <a:t>Scarce resources</a:t>
            </a:r>
            <a:r>
              <a:rPr lang="en-US" dirty="0" smtClean="0">
                <a:solidFill>
                  <a:srgbClr val="000000"/>
                </a:solidFill>
                <a:cs typeface="+mn-cs"/>
              </a:rPr>
              <a:t> </a:t>
            </a:r>
          </a:p>
          <a:p>
            <a:endParaRPr lang="en-US" b="1" dirty="0" smtClean="0">
              <a:solidFill>
                <a:srgbClr val="FF0000"/>
              </a:solidFill>
              <a:cs typeface="+mn-cs"/>
            </a:endParaRPr>
          </a:p>
          <a:p>
            <a:endParaRPr lang="en-US" b="1" dirty="0" smtClean="0">
              <a:solidFill>
                <a:srgbClr val="FF0000"/>
              </a:solidFill>
              <a:cs typeface="+mn-cs"/>
            </a:endParaRPr>
          </a:p>
          <a:p>
            <a:endParaRPr lang="en-US" b="1" dirty="0" smtClean="0">
              <a:solidFill>
                <a:srgbClr val="FF0000"/>
              </a:solidFill>
              <a:cs typeface="+mn-cs"/>
            </a:endParaRPr>
          </a:p>
          <a:p>
            <a:endParaRPr lang="en-US" b="1" dirty="0" smtClean="0">
              <a:solidFill>
                <a:srgbClr val="FF0000"/>
              </a:solidFill>
              <a:cs typeface="+mn-cs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68166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j-cs"/>
              </a:rPr>
              <a:t>Causes of Organizational Conflict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None/>
              <a:defRPr/>
            </a:pPr>
            <a:r>
              <a:rPr lang="en-US" b="1" dirty="0" smtClean="0">
                <a:solidFill>
                  <a:srgbClr val="000000"/>
                </a:solidFill>
                <a:cs typeface="+mn-cs"/>
              </a:rPr>
              <a:t>1. Group </a:t>
            </a:r>
            <a:r>
              <a:rPr lang="en-US" b="1" dirty="0" smtClean="0">
                <a:solidFill>
                  <a:srgbClr val="000000"/>
                </a:solidFill>
                <a:cs typeface="+mn-cs"/>
              </a:rPr>
              <a:t>Identification and Intergroup Bias</a:t>
            </a:r>
          </a:p>
          <a:p>
            <a:pPr lvl="1" eaLnBrk="1" hangingPunct="1">
              <a:defRPr/>
            </a:pPr>
            <a:r>
              <a:rPr lang="en-US" dirty="0" smtClean="0"/>
              <a:t>The identification with a particular group or class of people.</a:t>
            </a:r>
          </a:p>
          <a:p>
            <a:pPr lvl="1" eaLnBrk="1" hangingPunct="1">
              <a:defRPr/>
            </a:pPr>
            <a:r>
              <a:rPr lang="en-US" dirty="0" smtClean="0"/>
              <a:t>People develop a more positive view of their own “in-group.” </a:t>
            </a:r>
          </a:p>
          <a:p>
            <a:pPr lvl="1" eaLnBrk="1" hangingPunct="1">
              <a:defRPr/>
            </a:pPr>
            <a:r>
              <a:rPr lang="en-US" dirty="0" smtClean="0"/>
              <a:t>Self-esteem is a critical factor.</a:t>
            </a:r>
          </a:p>
          <a:p>
            <a:pPr eaLnBrk="1" hangingPunct="1">
              <a:buFontTx/>
              <a:buNone/>
              <a:defRPr/>
            </a:pPr>
            <a:endParaRPr lang="en-US" dirty="0" smtClean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3592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381000"/>
            <a:ext cx="7162800" cy="6858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Causes of Organizational Conflict (continued)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676400"/>
            <a:ext cx="7162800" cy="4572000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en-US" b="1" dirty="0" smtClean="0">
                <a:solidFill>
                  <a:srgbClr val="000000"/>
                </a:solidFill>
                <a:cs typeface="+mn-cs"/>
              </a:rPr>
              <a:t>2. Independence</a:t>
            </a:r>
            <a:endParaRPr lang="en-US" b="1" dirty="0" smtClean="0">
              <a:solidFill>
                <a:srgbClr val="000000"/>
              </a:solidFill>
              <a:cs typeface="+mn-cs"/>
            </a:endParaRPr>
          </a:p>
          <a:p>
            <a:pPr lvl="1" eaLnBrk="1" hangingPunct="1">
              <a:defRPr/>
            </a:pPr>
            <a:r>
              <a:rPr lang="en-US" dirty="0" smtClean="0"/>
              <a:t>When individuals or subunits are mutually dependent on each other to accomplish </a:t>
            </a:r>
            <a:r>
              <a:rPr lang="en-US" i="1" dirty="0" smtClean="0"/>
              <a:t>their own</a:t>
            </a:r>
            <a:r>
              <a:rPr lang="en-US" dirty="0" smtClean="0"/>
              <a:t> goals.</a:t>
            </a:r>
          </a:p>
          <a:p>
            <a:pPr lvl="1" eaLnBrk="1" hangingPunct="1">
              <a:defRPr/>
            </a:pPr>
            <a:r>
              <a:rPr lang="en-US" dirty="0" smtClean="0"/>
              <a:t>It necessitates interaction and implies that each party has some </a:t>
            </a:r>
            <a:r>
              <a:rPr lang="en-US" i="1" dirty="0" smtClean="0"/>
              <a:t>power</a:t>
            </a:r>
            <a:r>
              <a:rPr lang="en-US" dirty="0" smtClean="0"/>
              <a:t> over the other.</a:t>
            </a:r>
          </a:p>
          <a:p>
            <a:pPr lvl="1" eaLnBrk="1" hangingPunct="1">
              <a:defRPr/>
            </a:pPr>
            <a:r>
              <a:rPr lang="en-US" dirty="0" smtClean="0"/>
              <a:t>Interdependence does not </a:t>
            </a:r>
            <a:r>
              <a:rPr lang="en-US" i="1" dirty="0" smtClean="0"/>
              <a:t>always</a:t>
            </a:r>
            <a:r>
              <a:rPr lang="en-US" dirty="0" smtClean="0"/>
              <a:t> lead to conflict.</a:t>
            </a:r>
          </a:p>
          <a:p>
            <a:pPr eaLnBrk="1" hangingPunct="1">
              <a:buFontTx/>
              <a:buNone/>
              <a:defRPr/>
            </a:pPr>
            <a:endParaRPr lang="en-US" dirty="0" smtClean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2843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381000"/>
            <a:ext cx="7162800" cy="6858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Causes of Organizational Conflict (continued)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676400"/>
            <a:ext cx="7162800" cy="4572000"/>
          </a:xfrm>
        </p:spPr>
        <p:txBody>
          <a:bodyPr>
            <a:normAutofit fontScale="92500" lnSpcReduction="10000"/>
          </a:bodyPr>
          <a:lstStyle/>
          <a:p>
            <a:pPr marL="0" indent="0" eaLnBrk="1" hangingPunct="1">
              <a:buNone/>
              <a:defRPr/>
            </a:pPr>
            <a:r>
              <a:rPr lang="en-US" b="1" dirty="0" smtClean="0">
                <a:solidFill>
                  <a:srgbClr val="000000"/>
                </a:solidFill>
                <a:cs typeface="+mn-cs"/>
              </a:rPr>
              <a:t>3. Differences </a:t>
            </a:r>
            <a:r>
              <a:rPr lang="en-US" b="1" dirty="0" smtClean="0">
                <a:solidFill>
                  <a:srgbClr val="000000"/>
                </a:solidFill>
                <a:cs typeface="+mn-cs"/>
              </a:rPr>
              <a:t>in Power, Status, and Culture</a:t>
            </a:r>
          </a:p>
          <a:p>
            <a:pPr lvl="1" eaLnBrk="1" hangingPunct="1">
              <a:defRPr/>
            </a:pPr>
            <a:r>
              <a:rPr lang="en-US" u="sng" dirty="0" smtClean="0"/>
              <a:t>Power</a:t>
            </a:r>
            <a:r>
              <a:rPr lang="en-US" dirty="0" smtClean="0"/>
              <a:t>: If dependence is not mutual, but one way.</a:t>
            </a:r>
          </a:p>
          <a:p>
            <a:pPr lvl="1" eaLnBrk="1" hangingPunct="1">
              <a:defRPr/>
            </a:pPr>
            <a:r>
              <a:rPr lang="en-US" u="sng" dirty="0" smtClean="0"/>
              <a:t>Status</a:t>
            </a:r>
            <a:r>
              <a:rPr lang="en-US" dirty="0" smtClean="0"/>
              <a:t>: Status differences provide little impetus for conflict when people of lower status are dependent on those of higher status.</a:t>
            </a:r>
          </a:p>
          <a:p>
            <a:pPr lvl="1" eaLnBrk="1" hangingPunct="1">
              <a:defRPr/>
            </a:pPr>
            <a:r>
              <a:rPr lang="en-US" u="sng" dirty="0" smtClean="0"/>
              <a:t>Culture</a:t>
            </a:r>
            <a:r>
              <a:rPr lang="en-US" dirty="0" smtClean="0"/>
              <a:t>: When two or more very different cultures develop in an organization, the clash in beliefs and values can result in overt conflict.</a:t>
            </a:r>
          </a:p>
        </p:txBody>
      </p:sp>
    </p:spTree>
    <p:extLst>
      <p:ext uri="{BB962C8B-B14F-4D97-AF65-F5344CB8AC3E}">
        <p14:creationId xmlns:p14="http://schemas.microsoft.com/office/powerpoint/2010/main" val="2077497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381000"/>
            <a:ext cx="7162800" cy="6858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Causes of Organizational Conflict (continued)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905000"/>
            <a:ext cx="7162800" cy="4572000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en-US" b="1" dirty="0" smtClean="0">
                <a:solidFill>
                  <a:srgbClr val="000000"/>
                </a:solidFill>
                <a:cs typeface="+mn-cs"/>
              </a:rPr>
              <a:t>4. Ambiguity</a:t>
            </a:r>
            <a:endParaRPr lang="en-US" b="1" dirty="0" smtClean="0">
              <a:solidFill>
                <a:srgbClr val="000000"/>
              </a:solidFill>
              <a:cs typeface="+mn-cs"/>
            </a:endParaRP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Ambiguous goals, jurisdictions, or performance criteria can lead to conflict.</a:t>
            </a:r>
          </a:p>
          <a:p>
            <a:pPr marL="0" indent="0" eaLnBrk="1" hangingPunct="1">
              <a:buNone/>
              <a:defRPr/>
            </a:pPr>
            <a:r>
              <a:rPr lang="en-US" b="1" dirty="0" smtClean="0">
                <a:solidFill>
                  <a:srgbClr val="000000"/>
                </a:solidFill>
                <a:cs typeface="+mn-cs"/>
              </a:rPr>
              <a:t>5. Scarce </a:t>
            </a:r>
            <a:r>
              <a:rPr lang="en-US" b="1" dirty="0" smtClean="0">
                <a:solidFill>
                  <a:srgbClr val="000000"/>
                </a:solidFill>
                <a:cs typeface="+mn-cs"/>
              </a:rPr>
              <a:t>resources</a:t>
            </a:r>
            <a:r>
              <a:rPr lang="en-US" dirty="0" smtClean="0">
                <a:solidFill>
                  <a:srgbClr val="000000"/>
                </a:solidFill>
                <a:cs typeface="+mn-cs"/>
              </a:rPr>
              <a:t> 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Conflict often surfaces in the process of power jockeying.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Limited budget money, secretarial support, or lab space can contribute to conflict.</a:t>
            </a:r>
          </a:p>
        </p:txBody>
      </p:sp>
    </p:spTree>
    <p:extLst>
      <p:ext uri="{BB962C8B-B14F-4D97-AF65-F5344CB8AC3E}">
        <p14:creationId xmlns:p14="http://schemas.microsoft.com/office/powerpoint/2010/main" val="2436693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j-cs"/>
              </a:rPr>
              <a:t>Types of Conflict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Is all conflict the same?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It is useful to distinguish among three types of conflict:</a:t>
            </a:r>
          </a:p>
          <a:p>
            <a:pPr marL="971550" lvl="1" indent="-514350" eaLnBrk="1" hangingPunct="1">
              <a:buFont typeface="+mj-lt"/>
              <a:buAutoNum type="arabicPeriod"/>
              <a:defRPr/>
            </a:pPr>
            <a:r>
              <a:rPr lang="en-US" dirty="0" smtClean="0">
                <a:solidFill>
                  <a:srgbClr val="000000"/>
                </a:solidFill>
              </a:rPr>
              <a:t>Relationship conflict</a:t>
            </a:r>
          </a:p>
          <a:p>
            <a:pPr marL="971550" lvl="1" indent="-514350" eaLnBrk="1" hangingPunct="1">
              <a:buFont typeface="+mj-lt"/>
              <a:buAutoNum type="arabicPeriod"/>
              <a:defRPr/>
            </a:pPr>
            <a:r>
              <a:rPr lang="en-US" dirty="0" smtClean="0">
                <a:solidFill>
                  <a:srgbClr val="000000"/>
                </a:solidFill>
              </a:rPr>
              <a:t>Task conflict</a:t>
            </a:r>
          </a:p>
          <a:p>
            <a:pPr marL="971550" lvl="1" indent="-514350" eaLnBrk="1" hangingPunct="1">
              <a:buFont typeface="+mj-lt"/>
              <a:buAutoNum type="arabicPeriod"/>
              <a:defRPr/>
            </a:pPr>
            <a:r>
              <a:rPr lang="en-US" dirty="0" smtClean="0">
                <a:solidFill>
                  <a:srgbClr val="000000"/>
                </a:solidFill>
              </a:rPr>
              <a:t>Process conflict</a:t>
            </a:r>
          </a:p>
          <a:p>
            <a:pPr eaLnBrk="1" hangingPunct="1">
              <a:buFontTx/>
              <a:buNone/>
              <a:defRPr/>
            </a:pPr>
            <a:endParaRPr lang="en-US" dirty="0" smtClean="0">
              <a:cs typeface="+mn-cs"/>
            </a:endParaRPr>
          </a:p>
          <a:p>
            <a:pPr eaLnBrk="1" hangingPunct="1">
              <a:defRPr/>
            </a:pPr>
            <a:endParaRPr lang="en-US" i="1" dirty="0" smtClean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5888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1080</Words>
  <Application>Microsoft Macintosh PowerPoint</Application>
  <PresentationFormat>On-screen Show (4:3)</PresentationFormat>
  <Paragraphs>133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Chapter 13</vt:lpstr>
      <vt:lpstr>Learning Objectives</vt:lpstr>
      <vt:lpstr>What is Conflict?</vt:lpstr>
      <vt:lpstr>Causes of Organizational Conflict</vt:lpstr>
      <vt:lpstr>Causes of Organizational Conflict</vt:lpstr>
      <vt:lpstr>Causes of Organizational Conflict (continued)</vt:lpstr>
      <vt:lpstr>Causes of Organizational Conflict (continued)</vt:lpstr>
      <vt:lpstr>Causes of Organizational Conflict (continued)</vt:lpstr>
      <vt:lpstr>Types of Conflict</vt:lpstr>
      <vt:lpstr>1. Relationship Conflict</vt:lpstr>
      <vt:lpstr>2. Task Conflict</vt:lpstr>
      <vt:lpstr>3. Process Conflict</vt:lpstr>
      <vt:lpstr>Conflict Dynamics</vt:lpstr>
      <vt:lpstr>Conflict Dynamics (continued)</vt:lpstr>
      <vt:lpstr>Approaches to Managing Organizational Conflict</vt:lpstr>
      <vt:lpstr>Avoiding</vt:lpstr>
      <vt:lpstr>Accommodating</vt:lpstr>
      <vt:lpstr>Competing</vt:lpstr>
      <vt:lpstr>Compromise</vt:lpstr>
      <vt:lpstr>Collaborating</vt:lpstr>
      <vt:lpstr>Model of a Stress </vt:lpstr>
      <vt:lpstr>Personality and Stress</vt:lpstr>
      <vt:lpstr>Sources of Stress at Various Points in the Organization</vt:lpstr>
      <vt:lpstr>Organizational Strategies for Managing Stress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Rhianna Hardy</dc:creator>
  <cp:lastModifiedBy>Rhianna Hardy</cp:lastModifiedBy>
  <cp:revision>6</cp:revision>
  <dcterms:created xsi:type="dcterms:W3CDTF">2012-11-09T15:14:59Z</dcterms:created>
  <dcterms:modified xsi:type="dcterms:W3CDTF">2012-11-09T15:28:54Z</dcterms:modified>
</cp:coreProperties>
</file>