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notesMasterIdLst>
    <p:notesMasterId r:id="rId34"/>
  </p:notesMasterIdLst>
  <p:sldIdLst>
    <p:sldId id="256" r:id="rId2"/>
    <p:sldId id="259" r:id="rId3"/>
    <p:sldId id="260" r:id="rId4"/>
    <p:sldId id="261" r:id="rId5"/>
    <p:sldId id="289" r:id="rId6"/>
    <p:sldId id="262" r:id="rId7"/>
    <p:sldId id="290" r:id="rId8"/>
    <p:sldId id="292" r:id="rId9"/>
    <p:sldId id="263" r:id="rId10"/>
    <p:sldId id="265" r:id="rId11"/>
    <p:sldId id="284" r:id="rId12"/>
    <p:sldId id="266" r:id="rId13"/>
    <p:sldId id="267" r:id="rId14"/>
    <p:sldId id="269" r:id="rId15"/>
    <p:sldId id="291" r:id="rId16"/>
    <p:sldId id="293" r:id="rId17"/>
    <p:sldId id="294" r:id="rId18"/>
    <p:sldId id="271" r:id="rId19"/>
    <p:sldId id="286" r:id="rId20"/>
    <p:sldId id="270" r:id="rId21"/>
    <p:sldId id="272" r:id="rId22"/>
    <p:sldId id="274" r:id="rId23"/>
    <p:sldId id="288" r:id="rId24"/>
    <p:sldId id="275" r:id="rId25"/>
    <p:sldId id="276" r:id="rId26"/>
    <p:sldId id="277" r:id="rId27"/>
    <p:sldId id="278" r:id="rId28"/>
    <p:sldId id="279" r:id="rId29"/>
    <p:sldId id="280" r:id="rId30"/>
    <p:sldId id="281" r:id="rId31"/>
    <p:sldId id="282" r:id="rId32"/>
    <p:sldId id="283" r:id="rId3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00000"/>
    <a:srgbClr val="0A5C94"/>
    <a:srgbClr val="FF6600"/>
    <a:srgbClr val="99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dirty="0"/>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dirty="0"/>
          </a:p>
        </p:txBody>
      </p:sp>
      <p:sp>
        <p:nvSpPr>
          <p:cNvPr id="337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dirty="0"/>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AC9274E2-7DDC-43E0-8CC6-05421CB6EBD7}" type="slidenum">
              <a:rPr lang="en-US"/>
              <a:pPr>
                <a:defRPr/>
              </a:pPr>
              <a:t>‹#›</a:t>
            </a:fld>
            <a:endParaRPr lang="en-US" dirty="0"/>
          </a:p>
        </p:txBody>
      </p:sp>
    </p:spTree>
    <p:extLst>
      <p:ext uri="{BB962C8B-B14F-4D97-AF65-F5344CB8AC3E}">
        <p14:creationId xmlns:p14="http://schemas.microsoft.com/office/powerpoint/2010/main" val="21936028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AC9274E2-7DDC-43E0-8CC6-05421CB6EBD7}" type="slidenum">
              <a:rPr lang="en-US" smtClean="0"/>
              <a:pPr>
                <a:defRPr/>
              </a:pPr>
              <a:t>1</a:t>
            </a:fld>
            <a:endParaRPr lang="en-US" dirty="0"/>
          </a:p>
        </p:txBody>
      </p:sp>
    </p:spTree>
    <p:extLst>
      <p:ext uri="{BB962C8B-B14F-4D97-AF65-F5344CB8AC3E}">
        <p14:creationId xmlns:p14="http://schemas.microsoft.com/office/powerpoint/2010/main" val="17357448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154045A-671B-41B8-ADBD-58E908BD0CCC}" type="slidenum">
              <a:rPr lang="en-US" smtClean="0"/>
              <a:pPr eaLnBrk="1" hangingPunct="1"/>
              <a:t>3</a:t>
            </a:fld>
            <a:endParaRPr lang="en-US" dirty="0"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smtClean="0"/>
              <a:t>See the introduction to chapter 19 in the main text.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6F42824-EFB9-4545-9D33-FF86F3658FD6}" type="slidenum">
              <a:rPr lang="en-US" smtClean="0"/>
              <a:pPr eaLnBrk="1" hangingPunct="1"/>
              <a:t>4</a:t>
            </a:fld>
            <a:endParaRPr lang="en-US" dirty="0"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smtClean="0"/>
              <a:t>See Section 19-1 in the main text.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C6113FA-707E-4CD4-A409-4A1D1ABC30D6}" type="slidenum">
              <a:rPr lang="en-US" smtClean="0"/>
              <a:pPr eaLnBrk="1" hangingPunct="1"/>
              <a:t>6</a:t>
            </a:fld>
            <a:endParaRPr lang="en-US" dirty="0" smtClean="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smtClean="0"/>
              <a:t>See Section 19-1 in the main text.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FFAEDF4-9436-4A94-8E49-322A99E04327}" type="slidenum">
              <a:rPr lang="en-US" smtClean="0"/>
              <a:pPr eaLnBrk="1" hangingPunct="1"/>
              <a:t>9</a:t>
            </a:fld>
            <a:endParaRPr lang="en-US" dirty="0"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smtClean="0"/>
              <a:t>See Section 19-1 in the main text.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AC9274E2-7DDC-43E0-8CC6-05421CB6EBD7}" type="slidenum">
              <a:rPr lang="en-US" smtClean="0"/>
              <a:pPr>
                <a:defRPr/>
              </a:pPr>
              <a:t>13</a:t>
            </a:fld>
            <a:endParaRPr lang="en-US" dirty="0"/>
          </a:p>
        </p:txBody>
      </p:sp>
    </p:spTree>
    <p:extLst>
      <p:ext uri="{BB962C8B-B14F-4D97-AF65-F5344CB8AC3E}">
        <p14:creationId xmlns:p14="http://schemas.microsoft.com/office/powerpoint/2010/main" val="40687059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AC9274E2-7DDC-43E0-8CC6-05421CB6EBD7}" type="slidenum">
              <a:rPr lang="en-US" smtClean="0"/>
              <a:pPr>
                <a:defRPr/>
              </a:pPr>
              <a:t>15</a:t>
            </a:fld>
            <a:endParaRPr lang="en-US" dirty="0"/>
          </a:p>
        </p:txBody>
      </p:sp>
    </p:spTree>
    <p:extLst>
      <p:ext uri="{BB962C8B-B14F-4D97-AF65-F5344CB8AC3E}">
        <p14:creationId xmlns:p14="http://schemas.microsoft.com/office/powerpoint/2010/main" val="35287616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197BB9A-5FC9-4241-B0EE-5B2B6086D418}" type="slidenum">
              <a:rPr lang="en-US" smtClean="0"/>
              <a:pPr eaLnBrk="1" hangingPunct="1"/>
              <a:t>22</a:t>
            </a:fld>
            <a:endParaRPr lang="en-US" dirty="0"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dirty="0" smtClean="0"/>
              <a:t>See Section 19-4 of the main text.</a:t>
            </a:r>
          </a:p>
          <a:p>
            <a:pPr eaLnBrk="1" hangingPunct="1"/>
            <a:endParaRPr lang="en-GB" dirty="0" smtClean="0"/>
          </a:p>
          <a:p>
            <a:pPr eaLnBrk="1" hangingPunct="1"/>
            <a:r>
              <a:rPr lang="en-GB" dirty="0" smtClean="0"/>
              <a:t>Income from abroad tends to be relatively small for the UK, but may be substantial for countries such as Egypt or the Philippines where there are large flows of repatriated income from workers abroad.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r>
              <a:rPr lang="en-US" dirty="0" smtClean="0"/>
              <a:t>© 2013 Curtis - Irvine Macroeconomics</a:t>
            </a:r>
            <a:endParaRPr lang="en-US" dirty="0"/>
          </a:p>
        </p:txBody>
      </p:sp>
      <p:sp>
        <p:nvSpPr>
          <p:cNvPr id="5" name="Footer Placeholder 4"/>
          <p:cNvSpPr>
            <a:spLocks noGrp="1"/>
          </p:cNvSpPr>
          <p:nvPr>
            <p:ph type="ftr" sz="quarter" idx="11"/>
          </p:nvPr>
        </p:nvSpPr>
        <p:spPr/>
        <p:txBody>
          <a:bodyPr/>
          <a:lstStyle/>
          <a:p>
            <a:pPr>
              <a:defRPr/>
            </a:pPr>
            <a:r>
              <a:rPr lang="en-US" dirty="0" smtClean="0"/>
              <a:t>Chapter 4</a:t>
            </a:r>
            <a:endParaRPr lang="en-US" dirty="0"/>
          </a:p>
        </p:txBody>
      </p:sp>
      <p:sp>
        <p:nvSpPr>
          <p:cNvPr id="6" name="Slide Number Placeholder 5"/>
          <p:cNvSpPr>
            <a:spLocks noGrp="1"/>
          </p:cNvSpPr>
          <p:nvPr>
            <p:ph type="sldNum" sz="quarter" idx="12"/>
          </p:nvPr>
        </p:nvSpPr>
        <p:spPr/>
        <p:txBody>
          <a:bodyPr/>
          <a:lstStyle/>
          <a:p>
            <a:pPr>
              <a:defRPr/>
            </a:pPr>
            <a:fld id="{FBD1DA8F-2EED-44A7-87FF-6A42D0760FB8}" type="slidenum">
              <a:rPr lang="en-US" smtClean="0"/>
              <a:pPr>
                <a:defRPr/>
              </a:pPr>
              <a:t>‹#›</a:t>
            </a:fld>
            <a:endParaRPr lang="en-US" dirty="0"/>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r>
              <a:rPr lang="en-US" dirty="0" smtClean="0"/>
              <a:t>© 2013 Curtis - Irvine Macroeconomics</a:t>
            </a:r>
            <a:endParaRPr lang="en-US" dirty="0"/>
          </a:p>
        </p:txBody>
      </p:sp>
      <p:sp>
        <p:nvSpPr>
          <p:cNvPr id="5" name="Footer Placeholder 4"/>
          <p:cNvSpPr>
            <a:spLocks noGrp="1"/>
          </p:cNvSpPr>
          <p:nvPr>
            <p:ph type="ftr" sz="quarter" idx="11"/>
          </p:nvPr>
        </p:nvSpPr>
        <p:spPr/>
        <p:txBody>
          <a:bodyPr/>
          <a:lstStyle/>
          <a:p>
            <a:pPr>
              <a:defRPr/>
            </a:pPr>
            <a:r>
              <a:rPr lang="en-US" dirty="0" smtClean="0"/>
              <a:t>Chapter 4</a:t>
            </a:r>
            <a:endParaRPr lang="en-US" dirty="0"/>
          </a:p>
        </p:txBody>
      </p:sp>
      <p:sp>
        <p:nvSpPr>
          <p:cNvPr id="6" name="Slide Number Placeholder 5"/>
          <p:cNvSpPr>
            <a:spLocks noGrp="1"/>
          </p:cNvSpPr>
          <p:nvPr>
            <p:ph type="sldNum" sz="quarter" idx="12"/>
          </p:nvPr>
        </p:nvSpPr>
        <p:spPr/>
        <p:txBody>
          <a:bodyPr/>
          <a:lstStyle/>
          <a:p>
            <a:pPr>
              <a:defRPr/>
            </a:pPr>
            <a:fld id="{4E81FE6A-3734-4D1C-A9BD-11C8E6C83CE2}" type="slidenum">
              <a:rPr lang="en-US" smtClean="0"/>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r>
              <a:rPr lang="en-US" dirty="0" smtClean="0"/>
              <a:t>© 2013 Curtis - Irvine Macroeconomics</a:t>
            </a:r>
            <a:endParaRPr lang="en-US" dirty="0"/>
          </a:p>
        </p:txBody>
      </p:sp>
      <p:sp>
        <p:nvSpPr>
          <p:cNvPr id="5" name="Footer Placeholder 4"/>
          <p:cNvSpPr>
            <a:spLocks noGrp="1"/>
          </p:cNvSpPr>
          <p:nvPr>
            <p:ph type="ftr" sz="quarter" idx="11"/>
          </p:nvPr>
        </p:nvSpPr>
        <p:spPr/>
        <p:txBody>
          <a:bodyPr/>
          <a:lstStyle/>
          <a:p>
            <a:pPr>
              <a:defRPr/>
            </a:pPr>
            <a:r>
              <a:rPr lang="en-US" dirty="0" smtClean="0"/>
              <a:t>Chapter 4</a:t>
            </a:r>
            <a:endParaRPr lang="en-US" dirty="0"/>
          </a:p>
        </p:txBody>
      </p:sp>
      <p:sp>
        <p:nvSpPr>
          <p:cNvPr id="6" name="Slide Number Placeholder 5"/>
          <p:cNvSpPr>
            <a:spLocks noGrp="1"/>
          </p:cNvSpPr>
          <p:nvPr>
            <p:ph type="sldNum" sz="quarter" idx="12"/>
          </p:nvPr>
        </p:nvSpPr>
        <p:spPr/>
        <p:txBody>
          <a:bodyPr/>
          <a:lstStyle/>
          <a:p>
            <a:pPr>
              <a:defRPr/>
            </a:pPr>
            <a:fld id="{5B0BE2E2-89C6-44D8-88BF-9DF87436D483}" type="slidenum">
              <a:rPr lang="en-US" smtClean="0"/>
              <a:pPr>
                <a:defRPr/>
              </a:pPr>
              <a:t>‹#›</a:t>
            </a:fld>
            <a:endParaRPr lang="en-US" dirty="0"/>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r>
              <a:rPr lang="en-US" dirty="0" smtClean="0"/>
              <a:t>© 2013 Curtis - Irvine Macroeconomics</a:t>
            </a:r>
            <a:endParaRPr lang="en-US" dirty="0"/>
          </a:p>
        </p:txBody>
      </p:sp>
      <p:sp>
        <p:nvSpPr>
          <p:cNvPr id="6" name="Footer Placeholder 5"/>
          <p:cNvSpPr>
            <a:spLocks noGrp="1"/>
          </p:cNvSpPr>
          <p:nvPr>
            <p:ph type="ftr" sz="quarter" idx="11"/>
          </p:nvPr>
        </p:nvSpPr>
        <p:spPr/>
        <p:txBody>
          <a:bodyPr/>
          <a:lstStyle/>
          <a:p>
            <a:pPr>
              <a:defRPr/>
            </a:pPr>
            <a:r>
              <a:rPr lang="en-US" dirty="0" smtClean="0"/>
              <a:t>Chapter 4</a:t>
            </a:r>
            <a:endParaRPr lang="en-US" dirty="0"/>
          </a:p>
        </p:txBody>
      </p:sp>
      <p:sp>
        <p:nvSpPr>
          <p:cNvPr id="7" name="Slide Number Placeholder 6"/>
          <p:cNvSpPr>
            <a:spLocks noGrp="1"/>
          </p:cNvSpPr>
          <p:nvPr>
            <p:ph type="sldNum" sz="quarter" idx="12"/>
          </p:nvPr>
        </p:nvSpPr>
        <p:spPr/>
        <p:txBody>
          <a:bodyPr/>
          <a:lstStyle/>
          <a:p>
            <a:pPr>
              <a:defRPr/>
            </a:pPr>
            <a:fld id="{6A7613E5-7BB5-4235-A50C-BC066E762075}" type="slidenum">
              <a:rPr lang="en-US" smtClean="0"/>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r>
              <a:rPr lang="en-US" dirty="0" smtClean="0"/>
              <a:t>© 2013 Curtis - Irvine Macroeconomics</a:t>
            </a:r>
            <a:endParaRPr lang="en-US" dirty="0"/>
          </a:p>
        </p:txBody>
      </p:sp>
      <p:sp>
        <p:nvSpPr>
          <p:cNvPr id="8" name="Footer Placeholder 7"/>
          <p:cNvSpPr>
            <a:spLocks noGrp="1"/>
          </p:cNvSpPr>
          <p:nvPr>
            <p:ph type="ftr" sz="quarter" idx="11"/>
          </p:nvPr>
        </p:nvSpPr>
        <p:spPr/>
        <p:txBody>
          <a:bodyPr/>
          <a:lstStyle/>
          <a:p>
            <a:pPr>
              <a:defRPr/>
            </a:pPr>
            <a:r>
              <a:rPr lang="en-US" dirty="0" smtClean="0"/>
              <a:t>Chapter 4</a:t>
            </a:r>
            <a:endParaRPr lang="en-US" dirty="0"/>
          </a:p>
        </p:txBody>
      </p:sp>
      <p:sp>
        <p:nvSpPr>
          <p:cNvPr id="9" name="Slide Number Placeholder 8"/>
          <p:cNvSpPr>
            <a:spLocks noGrp="1"/>
          </p:cNvSpPr>
          <p:nvPr>
            <p:ph type="sldNum" sz="quarter" idx="12"/>
          </p:nvPr>
        </p:nvSpPr>
        <p:spPr/>
        <p:txBody>
          <a:bodyPr/>
          <a:lstStyle/>
          <a:p>
            <a:pPr>
              <a:defRPr/>
            </a:pPr>
            <a:fld id="{0448A10E-0CC7-4356-8815-3A6FFB4CDE2D}" type="slidenum">
              <a:rPr lang="en-US" smtClean="0"/>
              <a:pPr>
                <a:defRPr/>
              </a:pPr>
              <a:t>‹#›</a:t>
            </a:fld>
            <a:endParaRPr lang="en-US" dirty="0"/>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r>
              <a:rPr lang="en-US" dirty="0" smtClean="0"/>
              <a:t>© 2013 Curtis - Irvine Macroeconomics</a:t>
            </a:r>
            <a:endParaRPr lang="en-US" dirty="0"/>
          </a:p>
        </p:txBody>
      </p:sp>
      <p:sp>
        <p:nvSpPr>
          <p:cNvPr id="4" name="Footer Placeholder 3"/>
          <p:cNvSpPr>
            <a:spLocks noGrp="1"/>
          </p:cNvSpPr>
          <p:nvPr>
            <p:ph type="ftr" sz="quarter" idx="11"/>
          </p:nvPr>
        </p:nvSpPr>
        <p:spPr/>
        <p:txBody>
          <a:bodyPr/>
          <a:lstStyle/>
          <a:p>
            <a:pPr>
              <a:defRPr/>
            </a:pPr>
            <a:r>
              <a:rPr lang="en-US" dirty="0" smtClean="0"/>
              <a:t>Chapter 4</a:t>
            </a:r>
            <a:endParaRPr lang="en-US" dirty="0"/>
          </a:p>
        </p:txBody>
      </p:sp>
      <p:sp>
        <p:nvSpPr>
          <p:cNvPr id="5" name="Slide Number Placeholder 4"/>
          <p:cNvSpPr>
            <a:spLocks noGrp="1"/>
          </p:cNvSpPr>
          <p:nvPr>
            <p:ph type="sldNum" sz="quarter" idx="12"/>
          </p:nvPr>
        </p:nvSpPr>
        <p:spPr/>
        <p:txBody>
          <a:bodyPr/>
          <a:lstStyle/>
          <a:p>
            <a:pPr>
              <a:defRPr/>
            </a:pPr>
            <a:fld id="{2A08C2F8-37CD-4172-9CF7-52A08C429879}" type="slidenum">
              <a:rPr lang="en-US" smtClean="0"/>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r>
              <a:rPr lang="en-US" dirty="0" smtClean="0"/>
              <a:t>© 2013 Curtis - Irvine Macroeconomics</a:t>
            </a:r>
            <a:endParaRPr lang="en-US" dirty="0"/>
          </a:p>
        </p:txBody>
      </p:sp>
      <p:sp>
        <p:nvSpPr>
          <p:cNvPr id="3" name="Footer Placeholder 2"/>
          <p:cNvSpPr>
            <a:spLocks noGrp="1"/>
          </p:cNvSpPr>
          <p:nvPr>
            <p:ph type="ftr" sz="quarter" idx="11"/>
          </p:nvPr>
        </p:nvSpPr>
        <p:spPr/>
        <p:txBody>
          <a:bodyPr/>
          <a:lstStyle/>
          <a:p>
            <a:pPr>
              <a:defRPr/>
            </a:pPr>
            <a:r>
              <a:rPr lang="en-US" dirty="0" smtClean="0"/>
              <a:t>Chapter 4</a:t>
            </a:r>
            <a:endParaRPr lang="en-US" dirty="0"/>
          </a:p>
        </p:txBody>
      </p:sp>
      <p:sp>
        <p:nvSpPr>
          <p:cNvPr id="4" name="Slide Number Placeholder 3"/>
          <p:cNvSpPr>
            <a:spLocks noGrp="1"/>
          </p:cNvSpPr>
          <p:nvPr>
            <p:ph type="sldNum" sz="quarter" idx="12"/>
          </p:nvPr>
        </p:nvSpPr>
        <p:spPr/>
        <p:txBody>
          <a:bodyPr/>
          <a:lstStyle/>
          <a:p>
            <a:pPr>
              <a:defRPr/>
            </a:pPr>
            <a:fld id="{923F230C-4EEB-4AB5-8A69-456790E592BE}" type="slidenum">
              <a:rPr lang="en-US" smtClean="0"/>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r>
              <a:rPr lang="en-US" dirty="0" smtClean="0"/>
              <a:t>© 2013 Curtis - Irvine Macroeconomics</a:t>
            </a:r>
            <a:endParaRPr lang="en-US" dirty="0"/>
          </a:p>
        </p:txBody>
      </p:sp>
      <p:sp>
        <p:nvSpPr>
          <p:cNvPr id="6" name="Footer Placeholder 5"/>
          <p:cNvSpPr>
            <a:spLocks noGrp="1"/>
          </p:cNvSpPr>
          <p:nvPr>
            <p:ph type="ftr" sz="quarter" idx="11"/>
          </p:nvPr>
        </p:nvSpPr>
        <p:spPr/>
        <p:txBody>
          <a:bodyPr/>
          <a:lstStyle/>
          <a:p>
            <a:pPr>
              <a:defRPr/>
            </a:pPr>
            <a:r>
              <a:rPr lang="en-US" dirty="0" smtClean="0"/>
              <a:t>Chapter 4</a:t>
            </a:r>
            <a:endParaRPr lang="en-US" dirty="0"/>
          </a:p>
        </p:txBody>
      </p:sp>
      <p:sp>
        <p:nvSpPr>
          <p:cNvPr id="7" name="Slide Number Placeholder 6"/>
          <p:cNvSpPr>
            <a:spLocks noGrp="1"/>
          </p:cNvSpPr>
          <p:nvPr>
            <p:ph type="sldNum" sz="quarter" idx="12"/>
          </p:nvPr>
        </p:nvSpPr>
        <p:spPr/>
        <p:txBody>
          <a:bodyPr/>
          <a:lstStyle/>
          <a:p>
            <a:pPr>
              <a:defRPr/>
            </a:pPr>
            <a:fld id="{92496A07-CA0F-4C8A-9F1B-6D7BCD6A820D}" type="slidenum">
              <a:rPr lang="en-US" smtClean="0"/>
              <a:pPr>
                <a:defRPr/>
              </a:pPr>
              <a:t>‹#›</a:t>
            </a:fld>
            <a:endParaRPr lang="en-US" dirty="0"/>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r>
              <a:rPr lang="en-US" dirty="0" smtClean="0"/>
              <a:t>© 2013 Curtis - Irvine Macroeconomics</a:t>
            </a:r>
            <a:endParaRPr lang="en-US" dirty="0"/>
          </a:p>
        </p:txBody>
      </p:sp>
      <p:sp>
        <p:nvSpPr>
          <p:cNvPr id="6" name="Footer Placeholder 5"/>
          <p:cNvSpPr>
            <a:spLocks noGrp="1"/>
          </p:cNvSpPr>
          <p:nvPr>
            <p:ph type="ftr" sz="quarter" idx="11"/>
          </p:nvPr>
        </p:nvSpPr>
        <p:spPr/>
        <p:txBody>
          <a:bodyPr/>
          <a:lstStyle/>
          <a:p>
            <a:pPr>
              <a:defRPr/>
            </a:pPr>
            <a:r>
              <a:rPr lang="en-US" dirty="0" smtClean="0"/>
              <a:t>Chapter 4</a:t>
            </a:r>
            <a:endParaRPr lang="en-US" dirty="0"/>
          </a:p>
        </p:txBody>
      </p:sp>
      <p:sp>
        <p:nvSpPr>
          <p:cNvPr id="7" name="Slide Number Placeholder 6"/>
          <p:cNvSpPr>
            <a:spLocks noGrp="1"/>
          </p:cNvSpPr>
          <p:nvPr>
            <p:ph type="sldNum" sz="quarter" idx="12"/>
          </p:nvPr>
        </p:nvSpPr>
        <p:spPr/>
        <p:txBody>
          <a:bodyPr/>
          <a:lstStyle/>
          <a:p>
            <a:pPr>
              <a:defRPr/>
            </a:pPr>
            <a:fld id="{C495D21F-65FD-42D5-A589-41AD04EB5EC0}" type="slidenum">
              <a:rPr lang="en-US" smtClean="0"/>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r>
              <a:rPr lang="en-US" dirty="0" smtClean="0"/>
              <a:t>© 2013 Curtis - Irvine Macroeconomics</a:t>
            </a:r>
            <a:endParaRPr lang="en-US" dirty="0"/>
          </a:p>
        </p:txBody>
      </p:sp>
      <p:sp>
        <p:nvSpPr>
          <p:cNvPr id="5" name="Footer Placeholder 4"/>
          <p:cNvSpPr>
            <a:spLocks noGrp="1"/>
          </p:cNvSpPr>
          <p:nvPr>
            <p:ph type="ftr" sz="quarter" idx="11"/>
          </p:nvPr>
        </p:nvSpPr>
        <p:spPr/>
        <p:txBody>
          <a:bodyPr/>
          <a:lstStyle/>
          <a:p>
            <a:pPr>
              <a:defRPr/>
            </a:pPr>
            <a:r>
              <a:rPr lang="en-US" dirty="0" smtClean="0"/>
              <a:t>Chapter 4</a:t>
            </a:r>
            <a:endParaRPr lang="en-US" dirty="0"/>
          </a:p>
        </p:txBody>
      </p:sp>
      <p:sp>
        <p:nvSpPr>
          <p:cNvPr id="6" name="Slide Number Placeholder 5"/>
          <p:cNvSpPr>
            <a:spLocks noGrp="1"/>
          </p:cNvSpPr>
          <p:nvPr>
            <p:ph type="sldNum" sz="quarter" idx="12"/>
          </p:nvPr>
        </p:nvSpPr>
        <p:spPr/>
        <p:txBody>
          <a:bodyPr/>
          <a:lstStyle/>
          <a:p>
            <a:pPr>
              <a:defRPr/>
            </a:pPr>
            <a:fld id="{7B51BDE9-C575-461B-8CBC-866162400CB3}" type="slidenum">
              <a:rPr lang="en-US" smtClean="0"/>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r>
              <a:rPr lang="en-US" dirty="0" smtClean="0"/>
              <a:t>© 2013 Curtis - Irvine Macroeconomics</a:t>
            </a:r>
            <a:endParaRPr lang="en-US" dirty="0"/>
          </a:p>
        </p:txBody>
      </p:sp>
      <p:sp>
        <p:nvSpPr>
          <p:cNvPr id="5" name="Footer Placeholder 4"/>
          <p:cNvSpPr>
            <a:spLocks noGrp="1"/>
          </p:cNvSpPr>
          <p:nvPr>
            <p:ph type="ftr" sz="quarter" idx="11"/>
          </p:nvPr>
        </p:nvSpPr>
        <p:spPr/>
        <p:txBody>
          <a:bodyPr/>
          <a:lstStyle/>
          <a:p>
            <a:pPr>
              <a:defRPr/>
            </a:pPr>
            <a:r>
              <a:rPr lang="en-US" dirty="0" smtClean="0"/>
              <a:t>Chapter 4</a:t>
            </a:r>
            <a:endParaRPr lang="en-US" dirty="0"/>
          </a:p>
        </p:txBody>
      </p:sp>
      <p:sp>
        <p:nvSpPr>
          <p:cNvPr id="6" name="Slide Number Placeholder 5"/>
          <p:cNvSpPr>
            <a:spLocks noGrp="1"/>
          </p:cNvSpPr>
          <p:nvPr>
            <p:ph type="sldNum" sz="quarter" idx="12"/>
          </p:nvPr>
        </p:nvSpPr>
        <p:spPr/>
        <p:txBody>
          <a:bodyPr/>
          <a:lstStyle/>
          <a:p>
            <a:pPr>
              <a:defRPr/>
            </a:pPr>
            <a:fld id="{AD36E29D-22A9-401D-8919-EDA523044968}" type="slidenum">
              <a:rPr lang="en-US" smtClean="0"/>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71550" y="274638"/>
            <a:ext cx="771525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71550" y="1600200"/>
            <a:ext cx="3781425"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05375" y="1600200"/>
            <a:ext cx="3781425"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05375" y="3938588"/>
            <a:ext cx="3781425"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5"/>
          <p:cNvSpPr>
            <a:spLocks noGrp="1" noChangeArrowheads="1"/>
          </p:cNvSpPr>
          <p:nvPr>
            <p:ph type="dt" sz="half" idx="10"/>
          </p:nvPr>
        </p:nvSpPr>
        <p:spPr/>
        <p:txBody>
          <a:bodyPr/>
          <a:lstStyle>
            <a:lvl1pPr>
              <a:defRPr/>
            </a:lvl1pPr>
          </a:lstStyle>
          <a:p>
            <a:pPr>
              <a:defRPr/>
            </a:pPr>
            <a:r>
              <a:rPr lang="en-US" dirty="0" smtClean="0"/>
              <a:t>© 2013 Curtis - Irvine Macroeconomics</a:t>
            </a:r>
            <a:endParaRPr lang="en-US" dirty="0"/>
          </a:p>
        </p:txBody>
      </p:sp>
      <p:sp>
        <p:nvSpPr>
          <p:cNvPr id="7" name="Rectangle 6"/>
          <p:cNvSpPr>
            <a:spLocks noGrp="1" noChangeArrowheads="1"/>
          </p:cNvSpPr>
          <p:nvPr>
            <p:ph type="ftr" sz="quarter" idx="11"/>
          </p:nvPr>
        </p:nvSpPr>
        <p:spPr/>
        <p:txBody>
          <a:bodyPr/>
          <a:lstStyle>
            <a:lvl1pPr>
              <a:defRPr/>
            </a:lvl1pPr>
          </a:lstStyle>
          <a:p>
            <a:pPr>
              <a:defRPr/>
            </a:pPr>
            <a:r>
              <a:rPr lang="en-US" dirty="0"/>
              <a:t>Chapter 4</a:t>
            </a:r>
          </a:p>
        </p:txBody>
      </p:sp>
      <p:sp>
        <p:nvSpPr>
          <p:cNvPr id="8" name="Rectangle 7"/>
          <p:cNvSpPr>
            <a:spLocks noGrp="1" noChangeArrowheads="1"/>
          </p:cNvSpPr>
          <p:nvPr>
            <p:ph type="sldNum" sz="quarter" idx="12"/>
          </p:nvPr>
        </p:nvSpPr>
        <p:spPr/>
        <p:txBody>
          <a:bodyPr/>
          <a:lstStyle>
            <a:lvl1pPr>
              <a:defRPr/>
            </a:lvl1pPr>
          </a:lstStyle>
          <a:p>
            <a:pPr>
              <a:defRPr/>
            </a:pPr>
            <a:fld id="{EB73D590-3B55-4C1F-9928-8CE631A6CBD0}" type="slidenum">
              <a:rPr lang="en-US"/>
              <a:pPr>
                <a:defRPr/>
              </a:pPr>
              <a:t>‹#›</a:t>
            </a:fld>
            <a:endParaRPr lang="en-US" dirty="0"/>
          </a:p>
        </p:txBody>
      </p:sp>
    </p:spTree>
    <p:extLst>
      <p:ext uri="{BB962C8B-B14F-4D97-AF65-F5344CB8AC3E}">
        <p14:creationId xmlns:p14="http://schemas.microsoft.com/office/powerpoint/2010/main" val="2991307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71550" y="274638"/>
            <a:ext cx="771525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71550" y="1600200"/>
            <a:ext cx="3781425"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05375" y="1600200"/>
            <a:ext cx="3781425"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dt" sz="half" idx="10"/>
          </p:nvPr>
        </p:nvSpPr>
        <p:spPr/>
        <p:txBody>
          <a:bodyPr/>
          <a:lstStyle>
            <a:lvl1pPr>
              <a:defRPr/>
            </a:lvl1pPr>
          </a:lstStyle>
          <a:p>
            <a:pPr>
              <a:defRPr/>
            </a:pPr>
            <a:r>
              <a:rPr lang="en-US" dirty="0" smtClean="0"/>
              <a:t>© 2013 Curtis - Irvine Macroeconomics</a:t>
            </a:r>
            <a:endParaRPr lang="en-US" dirty="0"/>
          </a:p>
        </p:txBody>
      </p:sp>
      <p:sp>
        <p:nvSpPr>
          <p:cNvPr id="6" name="Rectangle 6"/>
          <p:cNvSpPr>
            <a:spLocks noGrp="1" noChangeArrowheads="1"/>
          </p:cNvSpPr>
          <p:nvPr>
            <p:ph type="ftr" sz="quarter" idx="11"/>
          </p:nvPr>
        </p:nvSpPr>
        <p:spPr/>
        <p:txBody>
          <a:bodyPr/>
          <a:lstStyle>
            <a:lvl1pPr>
              <a:defRPr/>
            </a:lvl1pPr>
          </a:lstStyle>
          <a:p>
            <a:pPr>
              <a:defRPr/>
            </a:pPr>
            <a:r>
              <a:rPr lang="en-US" dirty="0"/>
              <a:t>Chapter 4</a:t>
            </a:r>
          </a:p>
        </p:txBody>
      </p:sp>
      <p:sp>
        <p:nvSpPr>
          <p:cNvPr id="7" name="Rectangle 7"/>
          <p:cNvSpPr>
            <a:spLocks noGrp="1" noChangeArrowheads="1"/>
          </p:cNvSpPr>
          <p:nvPr>
            <p:ph type="sldNum" sz="quarter" idx="12"/>
          </p:nvPr>
        </p:nvSpPr>
        <p:spPr/>
        <p:txBody>
          <a:bodyPr/>
          <a:lstStyle>
            <a:lvl1pPr>
              <a:defRPr/>
            </a:lvl1pPr>
          </a:lstStyle>
          <a:p>
            <a:pPr>
              <a:defRPr/>
            </a:pPr>
            <a:fld id="{D38B8473-E6CF-4888-9576-4CEC8B9B06FB}" type="slidenum">
              <a:rPr lang="en-US"/>
              <a:pPr>
                <a:defRPr/>
              </a:pPr>
              <a:t>‹#›</a:t>
            </a:fld>
            <a:endParaRPr lang="en-US" dirty="0"/>
          </a:p>
        </p:txBody>
      </p:sp>
    </p:spTree>
    <p:extLst>
      <p:ext uri="{BB962C8B-B14F-4D97-AF65-F5344CB8AC3E}">
        <p14:creationId xmlns:p14="http://schemas.microsoft.com/office/powerpoint/2010/main" val="36225685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71550" y="274638"/>
            <a:ext cx="771525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971550" y="1600200"/>
            <a:ext cx="3781425"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05375" y="1600200"/>
            <a:ext cx="3781425"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05375" y="3938588"/>
            <a:ext cx="3781425"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5"/>
          <p:cNvSpPr>
            <a:spLocks noGrp="1" noChangeArrowheads="1"/>
          </p:cNvSpPr>
          <p:nvPr>
            <p:ph type="dt" sz="half" idx="10"/>
          </p:nvPr>
        </p:nvSpPr>
        <p:spPr/>
        <p:txBody>
          <a:bodyPr/>
          <a:lstStyle>
            <a:lvl1pPr>
              <a:defRPr/>
            </a:lvl1pPr>
          </a:lstStyle>
          <a:p>
            <a:pPr>
              <a:defRPr/>
            </a:pPr>
            <a:r>
              <a:rPr lang="en-US" dirty="0" smtClean="0"/>
              <a:t>© 2013 Curtis - Irvine Macroeconomics</a:t>
            </a:r>
            <a:endParaRPr lang="en-US" dirty="0"/>
          </a:p>
        </p:txBody>
      </p:sp>
      <p:sp>
        <p:nvSpPr>
          <p:cNvPr id="7" name="Rectangle 6"/>
          <p:cNvSpPr>
            <a:spLocks noGrp="1" noChangeArrowheads="1"/>
          </p:cNvSpPr>
          <p:nvPr>
            <p:ph type="ftr" sz="quarter" idx="11"/>
          </p:nvPr>
        </p:nvSpPr>
        <p:spPr/>
        <p:txBody>
          <a:bodyPr/>
          <a:lstStyle>
            <a:lvl1pPr>
              <a:defRPr/>
            </a:lvl1pPr>
          </a:lstStyle>
          <a:p>
            <a:pPr>
              <a:defRPr/>
            </a:pPr>
            <a:r>
              <a:rPr lang="en-US" dirty="0"/>
              <a:t>Chapter 4</a:t>
            </a:r>
          </a:p>
        </p:txBody>
      </p:sp>
      <p:sp>
        <p:nvSpPr>
          <p:cNvPr id="8" name="Rectangle 7"/>
          <p:cNvSpPr>
            <a:spLocks noGrp="1" noChangeArrowheads="1"/>
          </p:cNvSpPr>
          <p:nvPr>
            <p:ph type="sldNum" sz="quarter" idx="12"/>
          </p:nvPr>
        </p:nvSpPr>
        <p:spPr/>
        <p:txBody>
          <a:bodyPr/>
          <a:lstStyle>
            <a:lvl1pPr>
              <a:defRPr/>
            </a:lvl1pPr>
          </a:lstStyle>
          <a:p>
            <a:pPr>
              <a:defRPr/>
            </a:pPr>
            <a:fld id="{7F81B8AF-C88C-4E05-A934-4D8D78A06CB4}" type="slidenum">
              <a:rPr lang="en-US"/>
              <a:pPr>
                <a:defRPr/>
              </a:pPr>
              <a:t>‹#›</a:t>
            </a:fld>
            <a:endParaRPr lang="en-US" dirty="0"/>
          </a:p>
        </p:txBody>
      </p:sp>
    </p:spTree>
    <p:extLst>
      <p:ext uri="{BB962C8B-B14F-4D97-AF65-F5344CB8AC3E}">
        <p14:creationId xmlns:p14="http://schemas.microsoft.com/office/powerpoint/2010/main" val="3132338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alpha val="25000"/>
          </a:schemeClr>
        </a:solidFill>
        <a:effectLst/>
      </p:bgPr>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pPr>
              <a:defRPr/>
            </a:pPr>
            <a:r>
              <a:rPr lang="en-US" dirty="0" smtClean="0"/>
              <a:t>© 2013 Curtis - Irvine Macroeconomics</a:t>
            </a:r>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defRPr/>
            </a:pPr>
            <a:r>
              <a:rPr lang="en-US" dirty="0" smtClean="0"/>
              <a:t>Chapter 4</a:t>
            </a:r>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pPr>
              <a:defRPr/>
            </a:pPr>
            <a:fld id="{BB397E6D-3C19-4C36-A095-8C73FB3351EF}" type="slidenum">
              <a:rPr lang="en-US" smtClean="0"/>
              <a:pPr>
                <a:defRPr/>
              </a:pPr>
              <a:t>‹#›</a:t>
            </a:fld>
            <a:endParaRPr lang="en-US" dirty="0"/>
          </a:p>
        </p:txBody>
      </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Lst>
  <p:hf hdr="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2.wmf"/></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vmlDrawing" Target="../drawings/vmlDrawing2.vml"/><Relationship Id="rId5" Type="http://schemas.openxmlformats.org/officeDocument/2006/relationships/image" Target="../media/image5.wmf"/><Relationship Id="rId4" Type="http://schemas.openxmlformats.org/officeDocument/2006/relationships/oleObject" Target="../embeddings/oleObject3.bin"/></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6.xml"/><Relationship Id="rId1" Type="http://schemas.openxmlformats.org/officeDocument/2006/relationships/vmlDrawing" Target="../drawings/vmlDrawing3.vml"/><Relationship Id="rId4" Type="http://schemas.openxmlformats.org/officeDocument/2006/relationships/image" Target="../media/image6.wmf"/></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4.xml"/><Relationship Id="rId1" Type="http://schemas.openxmlformats.org/officeDocument/2006/relationships/vmlDrawing" Target="../drawings/vmlDrawing4.vml"/><Relationship Id="rId5" Type="http://schemas.openxmlformats.org/officeDocument/2006/relationships/image" Target="../media/image17.png"/><Relationship Id="rId4" Type="http://schemas.openxmlformats.org/officeDocument/2006/relationships/image" Target="../media/image14.w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3.xml"/><Relationship Id="rId1" Type="http://schemas.openxmlformats.org/officeDocument/2006/relationships/vmlDrawing" Target="../drawings/vmlDrawing5.vml"/><Relationship Id="rId4" Type="http://schemas.openxmlformats.org/officeDocument/2006/relationships/image" Target="../media/image15.wmf"/></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1" name="Rectangle 2"/>
          <p:cNvSpPr>
            <a:spLocks noGrp="1" noChangeArrowheads="1"/>
          </p:cNvSpPr>
          <p:nvPr>
            <p:ph type="ctrTitle"/>
          </p:nvPr>
        </p:nvSpPr>
        <p:spPr>
          <a:xfrm>
            <a:off x="457200" y="1295400"/>
            <a:ext cx="8153400" cy="1752600"/>
          </a:xfrm>
        </p:spPr>
        <p:txBody>
          <a:bodyPr>
            <a:noAutofit/>
          </a:bodyPr>
          <a:lstStyle/>
          <a:p>
            <a:pPr eaLnBrk="1" hangingPunct="1"/>
            <a:r>
              <a:rPr lang="en-US" sz="4800" b="1" dirty="0" smtClean="0"/>
              <a:t>	</a:t>
            </a:r>
            <a:r>
              <a:rPr lang="en-US" sz="8000" b="1" dirty="0" smtClean="0">
                <a:solidFill>
                  <a:srgbClr val="B00000"/>
                </a:solidFill>
                <a:effectLst>
                  <a:outerShdw blurRad="38100" dist="38100" dir="2700000" algn="tl">
                    <a:srgbClr val="000000">
                      <a:alpha val="43137"/>
                    </a:srgbClr>
                  </a:outerShdw>
                </a:effectLst>
              </a:rPr>
              <a:t>4</a:t>
            </a:r>
            <a:r>
              <a:rPr lang="en-US" sz="3200" b="1" dirty="0" smtClean="0">
                <a:solidFill>
                  <a:srgbClr val="C00000"/>
                </a:solidFill>
                <a:effectLst>
                  <a:outerShdw blurRad="38100" dist="38100" dir="2700000" algn="tl">
                    <a:srgbClr val="000000">
                      <a:alpha val="43137"/>
                    </a:srgbClr>
                  </a:outerShdw>
                </a:effectLst>
              </a:rPr>
              <a:t/>
            </a:r>
            <a:br>
              <a:rPr lang="en-US" sz="3200" b="1" dirty="0" smtClean="0">
                <a:solidFill>
                  <a:srgbClr val="C00000"/>
                </a:solidFill>
                <a:effectLst>
                  <a:outerShdw blurRad="38100" dist="38100" dir="2700000" algn="tl">
                    <a:srgbClr val="000000">
                      <a:alpha val="43137"/>
                    </a:srgbClr>
                  </a:outerShdw>
                </a:effectLst>
              </a:rPr>
            </a:br>
            <a:r>
              <a:rPr lang="en-US" sz="3200" b="1" dirty="0" smtClean="0">
                <a:solidFill>
                  <a:srgbClr val="B00000"/>
                </a:solidFill>
                <a:effectLst>
                  <a:outerShdw blurRad="38100" dist="38100" dir="2700000" algn="tl">
                    <a:srgbClr val="000000">
                      <a:alpha val="43137"/>
                    </a:srgbClr>
                  </a:outerShdw>
                </a:effectLst>
              </a:rPr>
              <a:t>Economic Activity &amp; Performance</a:t>
            </a:r>
          </a:p>
        </p:txBody>
      </p:sp>
      <p:sp>
        <p:nvSpPr>
          <p:cNvPr id="2" name="Rectangle 3"/>
          <p:cNvSpPr>
            <a:spLocks noGrp="1" noChangeArrowheads="1"/>
          </p:cNvSpPr>
          <p:nvPr>
            <p:ph type="subTitle" idx="1"/>
          </p:nvPr>
        </p:nvSpPr>
        <p:spPr>
          <a:xfrm>
            <a:off x="762000" y="3810000"/>
            <a:ext cx="6400800" cy="1447800"/>
          </a:xfrm>
        </p:spPr>
        <p:txBody>
          <a:bodyPr>
            <a:noAutofit/>
          </a:bodyPr>
          <a:lstStyle/>
          <a:p>
            <a:pPr eaLnBrk="1" hangingPunct="1">
              <a:lnSpc>
                <a:spcPct val="80000"/>
              </a:lnSpc>
              <a:defRPr/>
            </a:pPr>
            <a:r>
              <a:rPr lang="en-US" sz="3200" b="1" dirty="0" smtClean="0">
                <a:solidFill>
                  <a:srgbClr val="0A5C94"/>
                </a:solidFill>
                <a:effectLst>
                  <a:outerShdw blurRad="38100" dist="38100" dir="2700000" algn="tl">
                    <a:srgbClr val="C0C0C0"/>
                  </a:outerShdw>
                </a:effectLst>
              </a:rPr>
              <a:t>Macroeconomics </a:t>
            </a:r>
            <a:r>
              <a:rPr lang="en-US" sz="2000" b="1" dirty="0" smtClean="0">
                <a:solidFill>
                  <a:srgbClr val="0A5C94"/>
                </a:solidFill>
                <a:effectLst>
                  <a:outerShdw blurRad="38100" dist="38100" dir="2700000" algn="tl">
                    <a:srgbClr val="C0C0C0"/>
                  </a:outerShdw>
                </a:effectLst>
              </a:rPr>
              <a:t> </a:t>
            </a:r>
          </a:p>
          <a:p>
            <a:pPr eaLnBrk="1" hangingPunct="1">
              <a:lnSpc>
                <a:spcPct val="80000"/>
              </a:lnSpc>
              <a:defRPr/>
            </a:pPr>
            <a:endParaRPr lang="en-US" sz="2000" dirty="0">
              <a:solidFill>
                <a:srgbClr val="3333CC"/>
              </a:solidFill>
              <a:effectLst>
                <a:outerShdw blurRad="38100" dist="38100" dir="2700000" algn="tl">
                  <a:srgbClr val="C0C0C0"/>
                </a:outerShdw>
              </a:effectLst>
            </a:endParaRPr>
          </a:p>
          <a:p>
            <a:pPr eaLnBrk="1" hangingPunct="1">
              <a:lnSpc>
                <a:spcPct val="80000"/>
              </a:lnSpc>
              <a:defRPr/>
            </a:pPr>
            <a:r>
              <a:rPr lang="en-US" b="1" dirty="0" smtClean="0">
                <a:solidFill>
                  <a:srgbClr val="3333CC"/>
                </a:solidFill>
                <a:effectLst>
                  <a:outerShdw blurRad="38100" dist="38100" dir="2700000" algn="tl">
                    <a:srgbClr val="C0C0C0"/>
                  </a:outerShdw>
                </a:effectLst>
              </a:rPr>
              <a:t>	</a:t>
            </a:r>
            <a:r>
              <a:rPr lang="en-US" b="1" dirty="0" smtClean="0">
                <a:solidFill>
                  <a:srgbClr val="B00000"/>
                </a:solidFill>
                <a:effectLst>
                  <a:outerShdw blurRad="38100" dist="38100" dir="2700000" algn="tl">
                    <a:srgbClr val="C0C0C0"/>
                  </a:outerShdw>
                </a:effectLst>
              </a:rPr>
              <a:t>Curtis, Irvine © 2013</a:t>
            </a:r>
          </a:p>
          <a:p>
            <a:pPr eaLnBrk="1" hangingPunct="1">
              <a:lnSpc>
                <a:spcPct val="80000"/>
              </a:lnSpc>
              <a:defRPr/>
            </a:pPr>
            <a:endParaRPr lang="en-US" sz="1800" dirty="0" smtClean="0"/>
          </a:p>
        </p:txBody>
      </p:sp>
      <p:sp>
        <p:nvSpPr>
          <p:cNvPr id="3" name="Date Placeholder 2"/>
          <p:cNvSpPr>
            <a:spLocks noGrp="1"/>
          </p:cNvSpPr>
          <p:nvPr>
            <p:ph type="dt" sz="half" idx="10"/>
          </p:nvPr>
        </p:nvSpPr>
        <p:spPr/>
        <p:txBody>
          <a:bodyPr/>
          <a:lstStyle/>
          <a:p>
            <a:pPr>
              <a:defRPr/>
            </a:pPr>
            <a:r>
              <a:rPr lang="en-US" dirty="0" smtClean="0"/>
              <a:t>© 2013 Curtis - Irvine Macroeconomics</a:t>
            </a:r>
            <a:endParaRPr lang="en-US" dirty="0"/>
          </a:p>
        </p:txBody>
      </p:sp>
      <p:sp>
        <p:nvSpPr>
          <p:cNvPr id="4" name="Footer Placeholder 3"/>
          <p:cNvSpPr>
            <a:spLocks noGrp="1"/>
          </p:cNvSpPr>
          <p:nvPr>
            <p:ph type="ftr" sz="quarter" idx="11"/>
          </p:nvPr>
        </p:nvSpPr>
        <p:spPr/>
        <p:txBody>
          <a:bodyPr/>
          <a:lstStyle/>
          <a:p>
            <a:pPr>
              <a:defRPr/>
            </a:pPr>
            <a:r>
              <a:rPr lang="en-US" dirty="0" smtClean="0"/>
              <a:t>Chapter 4</a:t>
            </a:r>
            <a:endParaRPr lang="en-US" dirty="0"/>
          </a:p>
        </p:txBody>
      </p:sp>
      <p:sp>
        <p:nvSpPr>
          <p:cNvPr id="5" name="Slide Number Placeholder 4"/>
          <p:cNvSpPr>
            <a:spLocks noGrp="1"/>
          </p:cNvSpPr>
          <p:nvPr>
            <p:ph type="sldNum" sz="quarter" idx="12"/>
          </p:nvPr>
        </p:nvSpPr>
        <p:spPr/>
        <p:txBody>
          <a:bodyPr/>
          <a:lstStyle/>
          <a:p>
            <a:pPr>
              <a:defRPr/>
            </a:pPr>
            <a:fld id="{FBD1DA8F-2EED-44A7-87FF-6A42D0760FB8}" type="slidenum">
              <a:rPr lang="en-US" smtClean="0"/>
              <a:pPr>
                <a:defRPr/>
              </a:pPr>
              <a:t>1</a:t>
            </a:fld>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Rectangle 3"/>
          <p:cNvSpPr>
            <a:spLocks noGrp="1" noChangeArrowheads="1"/>
          </p:cNvSpPr>
          <p:nvPr>
            <p:ph idx="1"/>
          </p:nvPr>
        </p:nvSpPr>
        <p:spPr>
          <a:xfrm>
            <a:off x="762000" y="914400"/>
            <a:ext cx="7848600" cy="4637088"/>
          </a:xfrm>
        </p:spPr>
        <p:txBody>
          <a:bodyPr>
            <a:normAutofit lnSpcReduction="10000"/>
          </a:bodyPr>
          <a:lstStyle/>
          <a:p>
            <a:pPr eaLnBrk="1" hangingPunct="1">
              <a:buFontTx/>
              <a:buNone/>
            </a:pPr>
            <a:r>
              <a:rPr lang="en-US" sz="3200" b="1" dirty="0" smtClean="0">
                <a:solidFill>
                  <a:srgbClr val="B00000"/>
                </a:solidFill>
                <a:effectLst>
                  <a:outerShdw blurRad="38100" dist="38100" dir="2700000" algn="tl">
                    <a:srgbClr val="C0C0C0"/>
                  </a:outerShdw>
                </a:effectLst>
                <a:latin typeface="+mj-lt"/>
              </a:rPr>
              <a:t>This chapter explains:</a:t>
            </a:r>
          </a:p>
          <a:p>
            <a:pPr marL="0" indent="0" eaLnBrk="1" hangingPunct="1">
              <a:buNone/>
            </a:pPr>
            <a:r>
              <a:rPr lang="en-US" sz="3200" dirty="0" smtClean="0">
                <a:solidFill>
                  <a:srgbClr val="002060"/>
                </a:solidFill>
                <a:latin typeface="Times New Roman" pitchFamily="18" charset="0"/>
                <a:cs typeface="Times New Roman" pitchFamily="18" charset="0"/>
              </a:rPr>
              <a:t>1. Indicators </a:t>
            </a:r>
            <a:r>
              <a:rPr lang="en-US" sz="3200" dirty="0" smtClean="0">
                <a:solidFill>
                  <a:srgbClr val="002060"/>
                </a:solidFill>
                <a:latin typeface="Times New Roman" pitchFamily="18" charset="0"/>
                <a:cs typeface="Times New Roman" pitchFamily="18" charset="0"/>
              </a:rPr>
              <a:t>of macroeconomic activity &amp; </a:t>
            </a:r>
            <a:r>
              <a:rPr lang="en-US" sz="3200" dirty="0" smtClean="0">
                <a:solidFill>
                  <a:srgbClr val="002060"/>
                </a:solidFill>
                <a:latin typeface="Times New Roman" pitchFamily="18" charset="0"/>
                <a:cs typeface="Times New Roman" pitchFamily="18" charset="0"/>
              </a:rPr>
              <a:t>	performance</a:t>
            </a:r>
            <a:endParaRPr lang="en-US" sz="3200" dirty="0" smtClean="0">
              <a:solidFill>
                <a:srgbClr val="002060"/>
              </a:solidFill>
              <a:latin typeface="Times New Roman" pitchFamily="18" charset="0"/>
              <a:cs typeface="Times New Roman" pitchFamily="18" charset="0"/>
            </a:endParaRPr>
          </a:p>
          <a:p>
            <a:pPr marL="0" indent="0" eaLnBrk="1" hangingPunct="1">
              <a:buNone/>
            </a:pPr>
            <a:r>
              <a:rPr lang="en-US" sz="3200" dirty="0" smtClean="0">
                <a:solidFill>
                  <a:srgbClr val="002060"/>
                </a:solidFill>
                <a:latin typeface="Times New Roman" pitchFamily="18" charset="0"/>
                <a:cs typeface="Times New Roman" pitchFamily="18" charset="0"/>
              </a:rPr>
              <a:t>2. Recent </a:t>
            </a:r>
            <a:r>
              <a:rPr lang="en-US" sz="3200" dirty="0" smtClean="0">
                <a:solidFill>
                  <a:srgbClr val="002060"/>
                </a:solidFill>
                <a:latin typeface="Times New Roman" pitchFamily="18" charset="0"/>
                <a:cs typeface="Times New Roman" pitchFamily="18" charset="0"/>
              </a:rPr>
              <a:t>Canadian economic performance</a:t>
            </a:r>
          </a:p>
          <a:p>
            <a:pPr marL="0" indent="0" eaLnBrk="1" hangingPunct="1">
              <a:buNone/>
            </a:pPr>
            <a:r>
              <a:rPr lang="en-US" sz="3200" dirty="0" smtClean="0">
                <a:solidFill>
                  <a:srgbClr val="002060"/>
                </a:solidFill>
                <a:latin typeface="Times New Roman" pitchFamily="18" charset="0"/>
                <a:cs typeface="Times New Roman" pitchFamily="18" charset="0"/>
              </a:rPr>
              <a:t>3. National </a:t>
            </a:r>
            <a:r>
              <a:rPr lang="en-US" sz="3200" dirty="0" smtClean="0">
                <a:solidFill>
                  <a:srgbClr val="002060"/>
                </a:solidFill>
                <a:latin typeface="Times New Roman" pitchFamily="18" charset="0"/>
                <a:cs typeface="Times New Roman" pitchFamily="18" charset="0"/>
              </a:rPr>
              <a:t>Accounts &amp; Economic Structure</a:t>
            </a:r>
          </a:p>
          <a:p>
            <a:pPr marL="0" indent="0" eaLnBrk="1" hangingPunct="1">
              <a:buNone/>
            </a:pPr>
            <a:r>
              <a:rPr lang="en-US" sz="3200" dirty="0" smtClean="0">
                <a:solidFill>
                  <a:srgbClr val="002060"/>
                </a:solidFill>
                <a:latin typeface="Times New Roman" pitchFamily="18" charset="0"/>
                <a:cs typeface="Times New Roman" pitchFamily="18" charset="0"/>
              </a:rPr>
              <a:t>4. </a:t>
            </a:r>
            <a:r>
              <a:rPr lang="en-US" sz="3200" dirty="0" smtClean="0">
                <a:solidFill>
                  <a:srgbClr val="002060"/>
                </a:solidFill>
                <a:latin typeface="Times New Roman" pitchFamily="18" charset="0"/>
                <a:cs typeface="Times New Roman" pitchFamily="18" charset="0"/>
              </a:rPr>
              <a:t>Nominal </a:t>
            </a:r>
            <a:r>
              <a:rPr lang="en-US" sz="3200" dirty="0" smtClean="0">
                <a:solidFill>
                  <a:srgbClr val="002060"/>
                </a:solidFill>
                <a:latin typeface="Times New Roman" pitchFamily="18" charset="0"/>
                <a:cs typeface="Times New Roman" pitchFamily="18" charset="0"/>
              </a:rPr>
              <a:t>GDP, Real GDP and the GDP </a:t>
            </a:r>
            <a:r>
              <a:rPr lang="en-US" sz="3200" dirty="0" smtClean="0">
                <a:solidFill>
                  <a:srgbClr val="002060"/>
                </a:solidFill>
                <a:latin typeface="Times New Roman" pitchFamily="18" charset="0"/>
                <a:cs typeface="Times New Roman" pitchFamily="18" charset="0"/>
              </a:rPr>
              <a:t>	deflator</a:t>
            </a:r>
            <a:endParaRPr lang="en-US" sz="3200" dirty="0" smtClean="0">
              <a:solidFill>
                <a:srgbClr val="002060"/>
              </a:solidFill>
              <a:latin typeface="Times New Roman" pitchFamily="18" charset="0"/>
              <a:cs typeface="Times New Roman" pitchFamily="18" charset="0"/>
            </a:endParaRPr>
          </a:p>
          <a:p>
            <a:pPr marL="0" indent="0" eaLnBrk="1" hangingPunct="1">
              <a:buNone/>
            </a:pPr>
            <a:r>
              <a:rPr lang="en-US" sz="3200" dirty="0" smtClean="0">
                <a:solidFill>
                  <a:srgbClr val="002060"/>
                </a:solidFill>
                <a:latin typeface="Times New Roman" pitchFamily="18" charset="0"/>
                <a:cs typeface="Times New Roman" pitchFamily="18" charset="0"/>
              </a:rPr>
              <a:t>5. </a:t>
            </a:r>
            <a:r>
              <a:rPr lang="en-US" sz="3200" smtClean="0">
                <a:solidFill>
                  <a:srgbClr val="002060"/>
                </a:solidFill>
                <a:latin typeface="Times New Roman" pitchFamily="18" charset="0"/>
                <a:cs typeface="Times New Roman" pitchFamily="18" charset="0"/>
              </a:rPr>
              <a:t>Per </a:t>
            </a:r>
            <a:r>
              <a:rPr lang="en-US" sz="3200" dirty="0" smtClean="0">
                <a:solidFill>
                  <a:srgbClr val="002060"/>
                </a:solidFill>
                <a:latin typeface="Times New Roman" pitchFamily="18" charset="0"/>
                <a:cs typeface="Times New Roman" pitchFamily="18" charset="0"/>
              </a:rPr>
              <a:t>capita real GDP, Productivity </a:t>
            </a:r>
            <a:r>
              <a:rPr lang="en-US" sz="3200" smtClean="0">
                <a:solidFill>
                  <a:srgbClr val="002060"/>
                </a:solidFill>
                <a:latin typeface="Times New Roman" pitchFamily="18" charset="0"/>
                <a:cs typeface="Times New Roman" pitchFamily="18" charset="0"/>
              </a:rPr>
              <a:t>&amp; </a:t>
            </a:r>
            <a:r>
              <a:rPr lang="en-US" sz="3200" smtClean="0">
                <a:solidFill>
                  <a:srgbClr val="002060"/>
                </a:solidFill>
                <a:latin typeface="Times New Roman" pitchFamily="18" charset="0"/>
                <a:cs typeface="Times New Roman" pitchFamily="18" charset="0"/>
              </a:rPr>
              <a:t>	Standards </a:t>
            </a:r>
            <a:r>
              <a:rPr lang="en-US" sz="3200" dirty="0" smtClean="0">
                <a:solidFill>
                  <a:srgbClr val="002060"/>
                </a:solidFill>
                <a:latin typeface="Times New Roman" pitchFamily="18" charset="0"/>
                <a:cs typeface="Times New Roman" pitchFamily="18" charset="0"/>
              </a:rPr>
              <a:t>of Living </a:t>
            </a:r>
          </a:p>
        </p:txBody>
      </p:sp>
      <p:sp>
        <p:nvSpPr>
          <p:cNvPr id="13314"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13315"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1331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70E0C5D-C00E-4F7E-BA24-35D6E3DB9241}" type="slidenum">
              <a:rPr lang="en-US" smtClean="0"/>
              <a:pPr eaLnBrk="1" hangingPunct="1"/>
              <a:t>2</a:t>
            </a:fld>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fill="hold"/>
                                        <p:tgtEl>
                                          <p:spTgt spid="717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1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171">
                                            <p:txEl>
                                              <p:pRg st="1" end="1"/>
                                            </p:txEl>
                                          </p:spTgt>
                                        </p:tgtEl>
                                        <p:attrNameLst>
                                          <p:attrName>style.visibility</p:attrName>
                                        </p:attrNameLst>
                                      </p:cBhvr>
                                      <p:to>
                                        <p:strVal val="visible"/>
                                      </p:to>
                                    </p:set>
                                    <p:anim calcmode="lin" valueType="num">
                                      <p:cBhvr additive="base">
                                        <p:cTn id="13" dur="500" fill="hold"/>
                                        <p:tgtEl>
                                          <p:spTgt spid="717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17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171">
                                            <p:txEl>
                                              <p:pRg st="2" end="2"/>
                                            </p:txEl>
                                          </p:spTgt>
                                        </p:tgtEl>
                                        <p:attrNameLst>
                                          <p:attrName>style.visibility</p:attrName>
                                        </p:attrNameLst>
                                      </p:cBhvr>
                                      <p:to>
                                        <p:strVal val="visible"/>
                                      </p:to>
                                    </p:set>
                                    <p:anim calcmode="lin" valueType="num">
                                      <p:cBhvr additive="base">
                                        <p:cTn id="19" dur="500" fill="hold"/>
                                        <p:tgtEl>
                                          <p:spTgt spid="717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17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171">
                                            <p:txEl>
                                              <p:pRg st="3" end="3"/>
                                            </p:txEl>
                                          </p:spTgt>
                                        </p:tgtEl>
                                        <p:attrNameLst>
                                          <p:attrName>style.visibility</p:attrName>
                                        </p:attrNameLst>
                                      </p:cBhvr>
                                      <p:to>
                                        <p:strVal val="visible"/>
                                      </p:to>
                                    </p:set>
                                    <p:anim calcmode="lin" valueType="num">
                                      <p:cBhvr additive="base">
                                        <p:cTn id="25" dur="500" fill="hold"/>
                                        <p:tgtEl>
                                          <p:spTgt spid="7171">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717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7171">
                                            <p:txEl>
                                              <p:pRg st="4" end="4"/>
                                            </p:txEl>
                                          </p:spTgt>
                                        </p:tgtEl>
                                        <p:attrNameLst>
                                          <p:attrName>style.visibility</p:attrName>
                                        </p:attrNameLst>
                                      </p:cBhvr>
                                      <p:to>
                                        <p:strVal val="visible"/>
                                      </p:to>
                                    </p:set>
                                    <p:anim calcmode="lin" valueType="num">
                                      <p:cBhvr additive="base">
                                        <p:cTn id="31" dur="500" fill="hold"/>
                                        <p:tgtEl>
                                          <p:spTgt spid="7171">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717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7171">
                                            <p:txEl>
                                              <p:pRg st="5" end="5"/>
                                            </p:txEl>
                                          </p:spTgt>
                                        </p:tgtEl>
                                        <p:attrNameLst>
                                          <p:attrName>style.visibility</p:attrName>
                                        </p:attrNameLst>
                                      </p:cBhvr>
                                      <p:to>
                                        <p:strVal val="visible"/>
                                      </p:to>
                                    </p:set>
                                    <p:anim calcmode="lin" valueType="num">
                                      <p:cBhvr additive="base">
                                        <p:cTn id="37" dur="500" fill="hold"/>
                                        <p:tgtEl>
                                          <p:spTgt spid="7171">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7171">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41" name="Rectangle 2"/>
          <p:cNvSpPr>
            <a:spLocks noGrp="1" noChangeArrowheads="1"/>
          </p:cNvSpPr>
          <p:nvPr>
            <p:ph type="title"/>
          </p:nvPr>
        </p:nvSpPr>
        <p:spPr>
          <a:xfrm>
            <a:off x="457200" y="685800"/>
            <a:ext cx="7715250" cy="730250"/>
          </a:xfrm>
        </p:spPr>
        <p:txBody>
          <a:bodyPr>
            <a:normAutofit/>
          </a:bodyPr>
          <a:lstStyle/>
          <a:p>
            <a:pPr eaLnBrk="1" hangingPunct="1"/>
            <a:r>
              <a:rPr lang="en-GB" sz="3200" b="1" dirty="0" smtClean="0">
                <a:solidFill>
                  <a:srgbClr val="B00000"/>
                </a:solidFill>
                <a:effectLst>
                  <a:outerShdw blurRad="38100" dist="38100" dir="2700000" algn="tl">
                    <a:srgbClr val="000000">
                      <a:alpha val="43137"/>
                    </a:srgbClr>
                  </a:outerShdw>
                </a:effectLst>
              </a:rPr>
              <a:t>Macroeconomics studies</a:t>
            </a:r>
          </a:p>
        </p:txBody>
      </p:sp>
      <p:sp>
        <p:nvSpPr>
          <p:cNvPr id="14342" name="Rectangle 3"/>
          <p:cNvSpPr>
            <a:spLocks noGrp="1" noChangeArrowheads="1"/>
          </p:cNvSpPr>
          <p:nvPr>
            <p:ph idx="1"/>
          </p:nvPr>
        </p:nvSpPr>
        <p:spPr/>
        <p:txBody>
          <a:bodyPr/>
          <a:lstStyle/>
          <a:p>
            <a:pPr eaLnBrk="1" hangingPunct="1">
              <a:lnSpc>
                <a:spcPct val="90000"/>
              </a:lnSpc>
            </a:pPr>
            <a:r>
              <a:rPr lang="en-GB" sz="3200" dirty="0" smtClean="0">
                <a:solidFill>
                  <a:srgbClr val="B00000"/>
                </a:solidFill>
                <a:latin typeface="Times New Roman" pitchFamily="18" charset="0"/>
                <a:cs typeface="Times New Roman" pitchFamily="18" charset="0"/>
              </a:rPr>
              <a:t>The national economy as a system in terms of:</a:t>
            </a:r>
          </a:p>
          <a:p>
            <a:pPr lvl="1">
              <a:lnSpc>
                <a:spcPct val="90000"/>
              </a:lnSpc>
            </a:pPr>
            <a:r>
              <a:rPr lang="en-GB" sz="2800" dirty="0" smtClean="0">
                <a:solidFill>
                  <a:srgbClr val="002060"/>
                </a:solidFill>
                <a:latin typeface="Times New Roman" pitchFamily="18" charset="0"/>
                <a:cs typeface="Times New Roman" pitchFamily="18" charset="0"/>
              </a:rPr>
              <a:t>The economy’s total output of goods &amp; services </a:t>
            </a:r>
          </a:p>
          <a:p>
            <a:pPr lvl="1">
              <a:lnSpc>
                <a:spcPct val="90000"/>
              </a:lnSpc>
            </a:pPr>
            <a:r>
              <a:rPr lang="en-GB" sz="2800" dirty="0">
                <a:solidFill>
                  <a:srgbClr val="002060"/>
                </a:solidFill>
                <a:latin typeface="Times New Roman" pitchFamily="18" charset="0"/>
                <a:cs typeface="Times New Roman" pitchFamily="18" charset="0"/>
              </a:rPr>
              <a:t>Expenditures on current output </a:t>
            </a:r>
          </a:p>
          <a:p>
            <a:pPr lvl="1">
              <a:lnSpc>
                <a:spcPct val="90000"/>
              </a:lnSpc>
            </a:pPr>
            <a:r>
              <a:rPr lang="en-GB" sz="2800" dirty="0" smtClean="0">
                <a:solidFill>
                  <a:srgbClr val="002060"/>
                </a:solidFill>
                <a:latin typeface="Times New Roman" pitchFamily="18" charset="0"/>
                <a:cs typeface="Times New Roman" pitchFamily="18" charset="0"/>
              </a:rPr>
              <a:t>Employment &amp; incomes</a:t>
            </a:r>
          </a:p>
          <a:p>
            <a:pPr lvl="1">
              <a:lnSpc>
                <a:spcPct val="90000"/>
              </a:lnSpc>
            </a:pPr>
            <a:r>
              <a:rPr lang="en-GB" sz="2800" dirty="0">
                <a:solidFill>
                  <a:srgbClr val="002060"/>
                </a:solidFill>
                <a:latin typeface="Times New Roman" pitchFamily="18" charset="0"/>
                <a:cs typeface="Times New Roman" pitchFamily="18" charset="0"/>
              </a:rPr>
              <a:t>Money &amp; financial markets</a:t>
            </a:r>
          </a:p>
          <a:p>
            <a:pPr lvl="1">
              <a:lnSpc>
                <a:spcPct val="90000"/>
              </a:lnSpc>
            </a:pPr>
            <a:r>
              <a:rPr lang="en-GB" sz="2800" dirty="0" smtClean="0">
                <a:solidFill>
                  <a:srgbClr val="002060"/>
                </a:solidFill>
                <a:latin typeface="Times New Roman" pitchFamily="18" charset="0"/>
                <a:cs typeface="Times New Roman" pitchFamily="18" charset="0"/>
              </a:rPr>
              <a:t>Prices and inflation</a:t>
            </a:r>
          </a:p>
          <a:p>
            <a:pPr lvl="1">
              <a:lnSpc>
                <a:spcPct val="90000"/>
              </a:lnSpc>
            </a:pPr>
            <a:r>
              <a:rPr lang="en-GB" sz="2800" dirty="0" smtClean="0">
                <a:solidFill>
                  <a:srgbClr val="002060"/>
                </a:solidFill>
                <a:latin typeface="Times New Roman" pitchFamily="18" charset="0"/>
                <a:cs typeface="Times New Roman" pitchFamily="18" charset="0"/>
              </a:rPr>
              <a:t>Macroeconomic performance</a:t>
            </a:r>
            <a:r>
              <a:rPr lang="en-GB" sz="3200" dirty="0" smtClean="0">
                <a:solidFill>
                  <a:srgbClr val="002060"/>
                </a:solidFill>
                <a:latin typeface="Times New Roman" pitchFamily="18" charset="0"/>
                <a:cs typeface="Times New Roman" pitchFamily="18" charset="0"/>
              </a:rPr>
              <a:t>.</a:t>
            </a:r>
          </a:p>
          <a:p>
            <a:pPr lvl="1">
              <a:lnSpc>
                <a:spcPct val="90000"/>
              </a:lnSpc>
            </a:pPr>
            <a:r>
              <a:rPr lang="en-GB" sz="2800" dirty="0" smtClean="0">
                <a:solidFill>
                  <a:srgbClr val="002060"/>
                </a:solidFill>
                <a:latin typeface="Times New Roman" pitchFamily="18" charset="0"/>
                <a:cs typeface="Times New Roman" pitchFamily="18" charset="0"/>
              </a:rPr>
              <a:t>Monetary and fiscal policies</a:t>
            </a:r>
          </a:p>
        </p:txBody>
      </p:sp>
      <p:sp>
        <p:nvSpPr>
          <p:cNvPr id="14338"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14339"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1434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9346126-9F5D-4669-A090-6225D4B41C74}" type="slidenum">
              <a:rPr lang="en-US" smtClean="0"/>
              <a:pPr eaLnBrk="1" hangingPunct="1"/>
              <a:t>3</a:t>
            </a:fld>
            <a:endParaRPr lang="en-US" dirty="0" smtClean="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4342">
                                            <p:txEl>
                                              <p:pRg st="0" end="0"/>
                                            </p:txEl>
                                          </p:spTgt>
                                        </p:tgtEl>
                                        <p:attrNameLst>
                                          <p:attrName>style.visibility</p:attrName>
                                        </p:attrNameLst>
                                      </p:cBhvr>
                                      <p:to>
                                        <p:strVal val="visible"/>
                                      </p:to>
                                    </p:set>
                                    <p:anim calcmode="lin" valueType="num">
                                      <p:cBhvr additive="base">
                                        <p:cTn id="7" dur="500" fill="hold"/>
                                        <p:tgtEl>
                                          <p:spTgt spid="1434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434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14342">
                                            <p:txEl>
                                              <p:pRg st="1" end="1"/>
                                            </p:txEl>
                                          </p:spTgt>
                                        </p:tgtEl>
                                        <p:attrNameLst>
                                          <p:attrName>style.visibility</p:attrName>
                                        </p:attrNameLst>
                                      </p:cBhvr>
                                      <p:to>
                                        <p:strVal val="visible"/>
                                      </p:to>
                                    </p:set>
                                    <p:animEffect transition="in" filter="wipe(left)">
                                      <p:cBhvr>
                                        <p:cTn id="13" dur="500"/>
                                        <p:tgtEl>
                                          <p:spTgt spid="14342">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14342">
                                            <p:txEl>
                                              <p:pRg st="2" end="2"/>
                                            </p:txEl>
                                          </p:spTgt>
                                        </p:tgtEl>
                                        <p:attrNameLst>
                                          <p:attrName>style.visibility</p:attrName>
                                        </p:attrNameLst>
                                      </p:cBhvr>
                                      <p:to>
                                        <p:strVal val="visible"/>
                                      </p:to>
                                    </p:set>
                                    <p:animEffect transition="in" filter="wipe(left)">
                                      <p:cBhvr>
                                        <p:cTn id="18" dur="500"/>
                                        <p:tgtEl>
                                          <p:spTgt spid="14342">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14342">
                                            <p:txEl>
                                              <p:pRg st="3" end="3"/>
                                            </p:txEl>
                                          </p:spTgt>
                                        </p:tgtEl>
                                        <p:attrNameLst>
                                          <p:attrName>style.visibility</p:attrName>
                                        </p:attrNameLst>
                                      </p:cBhvr>
                                      <p:to>
                                        <p:strVal val="visible"/>
                                      </p:to>
                                    </p:set>
                                    <p:animEffect transition="in" filter="wipe(left)">
                                      <p:cBhvr>
                                        <p:cTn id="23" dur="500"/>
                                        <p:tgtEl>
                                          <p:spTgt spid="14342">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14342">
                                            <p:txEl>
                                              <p:pRg st="4" end="4"/>
                                            </p:txEl>
                                          </p:spTgt>
                                        </p:tgtEl>
                                        <p:attrNameLst>
                                          <p:attrName>style.visibility</p:attrName>
                                        </p:attrNameLst>
                                      </p:cBhvr>
                                      <p:to>
                                        <p:strVal val="visible"/>
                                      </p:to>
                                    </p:set>
                                    <p:animEffect transition="in" filter="wipe(left)">
                                      <p:cBhvr>
                                        <p:cTn id="28" dur="500"/>
                                        <p:tgtEl>
                                          <p:spTgt spid="14342">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14342">
                                            <p:txEl>
                                              <p:pRg st="5" end="5"/>
                                            </p:txEl>
                                          </p:spTgt>
                                        </p:tgtEl>
                                        <p:attrNameLst>
                                          <p:attrName>style.visibility</p:attrName>
                                        </p:attrNameLst>
                                      </p:cBhvr>
                                      <p:to>
                                        <p:strVal val="visible"/>
                                      </p:to>
                                    </p:set>
                                    <p:animEffect transition="in" filter="wipe(left)">
                                      <p:cBhvr>
                                        <p:cTn id="33" dur="500"/>
                                        <p:tgtEl>
                                          <p:spTgt spid="14342">
                                            <p:txEl>
                                              <p:pRg st="5" end="5"/>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14342">
                                            <p:txEl>
                                              <p:pRg st="6" end="6"/>
                                            </p:txEl>
                                          </p:spTgt>
                                        </p:tgtEl>
                                        <p:attrNameLst>
                                          <p:attrName>style.visibility</p:attrName>
                                        </p:attrNameLst>
                                      </p:cBhvr>
                                      <p:to>
                                        <p:strVal val="visible"/>
                                      </p:to>
                                    </p:set>
                                    <p:animEffect transition="in" filter="wipe(left)">
                                      <p:cBhvr>
                                        <p:cTn id="38" dur="500"/>
                                        <p:tgtEl>
                                          <p:spTgt spid="14342">
                                            <p:txEl>
                                              <p:pRg st="6" end="6"/>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14342">
                                            <p:txEl>
                                              <p:pRg st="7" end="7"/>
                                            </p:txEl>
                                          </p:spTgt>
                                        </p:tgtEl>
                                        <p:attrNameLst>
                                          <p:attrName>style.visibility</p:attrName>
                                        </p:attrNameLst>
                                      </p:cBhvr>
                                      <p:to>
                                        <p:strVal val="visible"/>
                                      </p:to>
                                    </p:set>
                                    <p:animEffect transition="in" filter="wipe(left)">
                                      <p:cBhvr>
                                        <p:cTn id="43" dur="500"/>
                                        <p:tgtEl>
                                          <p:spTgt spid="1434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31" name="Rectangle 2"/>
          <p:cNvSpPr>
            <a:spLocks noGrp="1" noChangeArrowheads="1"/>
          </p:cNvSpPr>
          <p:nvPr>
            <p:ph type="title"/>
          </p:nvPr>
        </p:nvSpPr>
        <p:spPr>
          <a:xfrm>
            <a:off x="381000" y="838200"/>
            <a:ext cx="7715250" cy="577850"/>
          </a:xfrm>
        </p:spPr>
        <p:txBody>
          <a:bodyPr>
            <a:noAutofit/>
          </a:bodyPr>
          <a:lstStyle/>
          <a:p>
            <a:pPr eaLnBrk="1" hangingPunct="1"/>
            <a:r>
              <a:rPr lang="en-GB" sz="3200" b="1" dirty="0" smtClean="0">
                <a:solidFill>
                  <a:srgbClr val="B00000"/>
                </a:solidFill>
                <a:effectLst>
                  <a:outerShdw blurRad="38100" dist="38100" dir="2700000" algn="tl">
                    <a:srgbClr val="000000">
                      <a:alpha val="43137"/>
                    </a:srgbClr>
                  </a:outerShdw>
                </a:effectLst>
              </a:rPr>
              <a:t>Macroeconomic  Performance</a:t>
            </a:r>
          </a:p>
        </p:txBody>
      </p:sp>
      <p:sp>
        <p:nvSpPr>
          <p:cNvPr id="1032" name="Rectangle 3"/>
          <p:cNvSpPr>
            <a:spLocks noGrp="1" noChangeArrowheads="1"/>
          </p:cNvSpPr>
          <p:nvPr>
            <p:ph type="body" sz="half" idx="1"/>
          </p:nvPr>
        </p:nvSpPr>
        <p:spPr>
          <a:xfrm>
            <a:off x="304800" y="1600200"/>
            <a:ext cx="8370888" cy="4637088"/>
          </a:xfrm>
        </p:spPr>
        <p:txBody>
          <a:bodyPr>
            <a:normAutofit/>
          </a:bodyPr>
          <a:lstStyle/>
          <a:p>
            <a:pPr marL="0" indent="0" eaLnBrk="1" hangingPunct="1">
              <a:lnSpc>
                <a:spcPct val="120000"/>
              </a:lnSpc>
              <a:buNone/>
            </a:pPr>
            <a:r>
              <a:rPr lang="en-GB" sz="2800" b="1" dirty="0" smtClean="0">
                <a:solidFill>
                  <a:srgbClr val="002060"/>
                </a:solidFill>
                <a:latin typeface="Times New Roman" pitchFamily="18" charset="0"/>
                <a:cs typeface="Times New Roman" pitchFamily="18" charset="0"/>
              </a:rPr>
              <a:t>Three main indicators of performance:</a:t>
            </a:r>
          </a:p>
          <a:p>
            <a:pPr marL="0" indent="0" eaLnBrk="1" hangingPunct="1">
              <a:lnSpc>
                <a:spcPct val="120000"/>
              </a:lnSpc>
              <a:buNone/>
            </a:pPr>
            <a:r>
              <a:rPr lang="en-GB" sz="2800" dirty="0">
                <a:solidFill>
                  <a:srgbClr val="002060"/>
                </a:solidFill>
                <a:latin typeface="Times New Roman" pitchFamily="18" charset="0"/>
                <a:cs typeface="Times New Roman" pitchFamily="18" charset="0"/>
              </a:rPr>
              <a:t> </a:t>
            </a:r>
            <a:r>
              <a:rPr lang="en-GB" sz="2800" dirty="0" smtClean="0">
                <a:solidFill>
                  <a:srgbClr val="002060"/>
                </a:solidFill>
                <a:latin typeface="Times New Roman" pitchFamily="18" charset="0"/>
                <a:cs typeface="Times New Roman" pitchFamily="18" charset="0"/>
              </a:rPr>
              <a:t>   a) Output of goods and services </a:t>
            </a:r>
          </a:p>
          <a:p>
            <a:pPr marL="274320" lvl="1" indent="0">
              <a:lnSpc>
                <a:spcPct val="120000"/>
              </a:lnSpc>
              <a:buNone/>
            </a:pPr>
            <a:r>
              <a:rPr lang="en-GB" dirty="0" smtClean="0">
                <a:solidFill>
                  <a:srgbClr val="002060"/>
                </a:solidFill>
                <a:latin typeface="Times New Roman" pitchFamily="18" charset="0"/>
                <a:cs typeface="Times New Roman" pitchFamily="18" charset="0"/>
              </a:rPr>
              <a:t>                  </a:t>
            </a:r>
            <a:r>
              <a:rPr lang="en-GB" sz="2600" dirty="0" smtClean="0">
                <a:solidFill>
                  <a:srgbClr val="002060"/>
                </a:solidFill>
                <a:latin typeface="Times New Roman" pitchFamily="18" charset="0"/>
                <a:cs typeface="Times New Roman" pitchFamily="18" charset="0"/>
              </a:rPr>
              <a:t>Rate of growth of output</a:t>
            </a:r>
          </a:p>
          <a:p>
            <a:pPr marL="274320" lvl="1" indent="0">
              <a:lnSpc>
                <a:spcPct val="120000"/>
              </a:lnSpc>
              <a:buNone/>
            </a:pPr>
            <a:r>
              <a:rPr lang="en-GB" sz="2800" dirty="0" smtClean="0">
                <a:solidFill>
                  <a:srgbClr val="002060"/>
                </a:solidFill>
                <a:latin typeface="Times New Roman" pitchFamily="18" charset="0"/>
                <a:cs typeface="Times New Roman" pitchFamily="18" charset="0"/>
              </a:rPr>
              <a:t>b) The price level</a:t>
            </a:r>
          </a:p>
          <a:p>
            <a:pPr marL="274320" lvl="1" indent="0">
              <a:lnSpc>
                <a:spcPct val="120000"/>
              </a:lnSpc>
              <a:buNone/>
            </a:pPr>
            <a:r>
              <a:rPr lang="en-GB" sz="2400" dirty="0">
                <a:solidFill>
                  <a:srgbClr val="002060"/>
                </a:solidFill>
                <a:latin typeface="Times New Roman" pitchFamily="18" charset="0"/>
                <a:cs typeface="Times New Roman" pitchFamily="18" charset="0"/>
              </a:rPr>
              <a:t>	</a:t>
            </a:r>
            <a:r>
              <a:rPr lang="en-GB" sz="2600" dirty="0">
                <a:solidFill>
                  <a:srgbClr val="002060"/>
                </a:solidFill>
                <a:latin typeface="Times New Roman" pitchFamily="18" charset="0"/>
                <a:cs typeface="Times New Roman" pitchFamily="18" charset="0"/>
              </a:rPr>
              <a:t> </a:t>
            </a:r>
            <a:r>
              <a:rPr lang="en-GB" sz="2600" dirty="0" smtClean="0">
                <a:solidFill>
                  <a:srgbClr val="002060"/>
                </a:solidFill>
                <a:latin typeface="Times New Roman" pitchFamily="18" charset="0"/>
                <a:cs typeface="Times New Roman" pitchFamily="18" charset="0"/>
              </a:rPr>
              <a:t>      Rate of inflation</a:t>
            </a:r>
          </a:p>
          <a:p>
            <a:pPr marL="274320" lvl="1" indent="0">
              <a:lnSpc>
                <a:spcPct val="120000"/>
              </a:lnSpc>
              <a:buNone/>
            </a:pPr>
            <a:r>
              <a:rPr lang="en-GB" sz="3100" dirty="0" smtClean="0">
                <a:solidFill>
                  <a:srgbClr val="002060"/>
                </a:solidFill>
                <a:latin typeface="Times New Roman" pitchFamily="18" charset="0"/>
                <a:cs typeface="Times New Roman" pitchFamily="18" charset="0"/>
              </a:rPr>
              <a:t>c) Employment</a:t>
            </a:r>
          </a:p>
          <a:p>
            <a:pPr marL="274320" lvl="1" indent="0">
              <a:lnSpc>
                <a:spcPct val="120000"/>
              </a:lnSpc>
              <a:buNone/>
            </a:pPr>
            <a:r>
              <a:rPr lang="en-GB" sz="2400" dirty="0">
                <a:solidFill>
                  <a:srgbClr val="002060"/>
                </a:solidFill>
                <a:latin typeface="Times New Roman" pitchFamily="18" charset="0"/>
                <a:cs typeface="Times New Roman" pitchFamily="18" charset="0"/>
              </a:rPr>
              <a:t>	 </a:t>
            </a:r>
            <a:r>
              <a:rPr lang="en-GB" sz="2400" dirty="0" smtClean="0">
                <a:solidFill>
                  <a:srgbClr val="002060"/>
                </a:solidFill>
                <a:latin typeface="Times New Roman" pitchFamily="18" charset="0"/>
                <a:cs typeface="Times New Roman" pitchFamily="18" charset="0"/>
              </a:rPr>
              <a:t>      </a:t>
            </a:r>
            <a:r>
              <a:rPr lang="en-GB" sz="2600" dirty="0" smtClean="0">
                <a:solidFill>
                  <a:srgbClr val="002060"/>
                </a:solidFill>
                <a:latin typeface="Times New Roman" pitchFamily="18" charset="0"/>
                <a:cs typeface="Times New Roman" pitchFamily="18" charset="0"/>
              </a:rPr>
              <a:t>Unemployment rate</a:t>
            </a:r>
          </a:p>
          <a:p>
            <a:pPr lvl="1" eaLnBrk="1" hangingPunct="1">
              <a:lnSpc>
                <a:spcPct val="120000"/>
              </a:lnSpc>
            </a:pPr>
            <a:endParaRPr lang="en-GB" sz="2000" dirty="0" smtClean="0">
              <a:latin typeface="Times New Roman" pitchFamily="18" charset="0"/>
              <a:cs typeface="Times New Roman" pitchFamily="18" charset="0"/>
            </a:endParaRPr>
          </a:p>
          <a:p>
            <a:pPr lvl="1" eaLnBrk="1" hangingPunct="1">
              <a:lnSpc>
                <a:spcPct val="120000"/>
              </a:lnSpc>
            </a:pPr>
            <a:endParaRPr lang="en-GB" sz="2000" dirty="0" smtClean="0"/>
          </a:p>
          <a:p>
            <a:pPr lvl="1" eaLnBrk="1" hangingPunct="1">
              <a:lnSpc>
                <a:spcPct val="120000"/>
              </a:lnSpc>
            </a:pPr>
            <a:endParaRPr lang="en-GB" sz="2000" dirty="0" smtClean="0"/>
          </a:p>
          <a:p>
            <a:pPr lvl="1" eaLnBrk="1" hangingPunct="1">
              <a:lnSpc>
                <a:spcPct val="120000"/>
              </a:lnSpc>
            </a:pPr>
            <a:endParaRPr lang="en-GB" sz="2000" dirty="0" smtClean="0"/>
          </a:p>
          <a:p>
            <a:pPr marL="0" indent="0" eaLnBrk="1" hangingPunct="1">
              <a:lnSpc>
                <a:spcPct val="120000"/>
              </a:lnSpc>
              <a:buNone/>
            </a:pPr>
            <a:endParaRPr lang="en-GB" sz="2400" dirty="0" smtClean="0"/>
          </a:p>
        </p:txBody>
      </p:sp>
      <p:sp>
        <p:nvSpPr>
          <p:cNvPr id="1028" name="Date Placeholder 5"/>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1029" name="Footer Placeholder 6"/>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1030" name="Slide Number Placeholder 7"/>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15FE5AC-D112-41B8-A5B2-898584CA511A}" type="slidenum">
              <a:rPr lang="en-US" smtClean="0"/>
              <a:pPr eaLnBrk="1" hangingPunct="1"/>
              <a:t>4</a:t>
            </a:fld>
            <a:endParaRPr lang="en-US"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31"/>
                                        </p:tgtEl>
                                        <p:attrNameLst>
                                          <p:attrName>style.visibility</p:attrName>
                                        </p:attrNameLst>
                                      </p:cBhvr>
                                      <p:to>
                                        <p:strVal val="visible"/>
                                      </p:to>
                                    </p:set>
                                    <p:animEffect transition="in" filter="wipe(down)">
                                      <p:cBhvr>
                                        <p:cTn id="7" dur="500"/>
                                        <p:tgtEl>
                                          <p:spTgt spid="103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32">
                                            <p:txEl>
                                              <p:pRg st="0" end="0"/>
                                            </p:txEl>
                                          </p:spTgt>
                                        </p:tgtEl>
                                        <p:attrNameLst>
                                          <p:attrName>style.visibility</p:attrName>
                                        </p:attrNameLst>
                                      </p:cBhvr>
                                      <p:to>
                                        <p:strVal val="visible"/>
                                      </p:to>
                                    </p:set>
                                    <p:animEffect transition="in" filter="wipe(left)">
                                      <p:cBhvr>
                                        <p:cTn id="12" dur="500"/>
                                        <p:tgtEl>
                                          <p:spTgt spid="103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1032">
                                            <p:txEl>
                                              <p:pRg st="1" end="1"/>
                                            </p:txEl>
                                          </p:spTgt>
                                        </p:tgtEl>
                                        <p:attrNameLst>
                                          <p:attrName>style.visibility</p:attrName>
                                        </p:attrNameLst>
                                      </p:cBhvr>
                                      <p:to>
                                        <p:strVal val="visible"/>
                                      </p:to>
                                    </p:set>
                                    <p:anim calcmode="lin" valueType="num">
                                      <p:cBhvr additive="base">
                                        <p:cTn id="17" dur="500" fill="hold"/>
                                        <p:tgtEl>
                                          <p:spTgt spid="1032">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032">
                                            <p:txEl>
                                              <p:pRg st="1" end="1"/>
                                            </p:txEl>
                                          </p:spTgt>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032">
                                            <p:txEl>
                                              <p:pRg st="2" end="2"/>
                                            </p:txEl>
                                          </p:spTgt>
                                        </p:tgtEl>
                                        <p:attrNameLst>
                                          <p:attrName>style.visibility</p:attrName>
                                        </p:attrNameLst>
                                      </p:cBhvr>
                                      <p:to>
                                        <p:strVal val="visible"/>
                                      </p:to>
                                    </p:set>
                                    <p:anim calcmode="lin" valueType="num">
                                      <p:cBhvr additive="base">
                                        <p:cTn id="21" dur="500" fill="hold"/>
                                        <p:tgtEl>
                                          <p:spTgt spid="1032">
                                            <p:txEl>
                                              <p:pRg st="2" end="2"/>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03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1032">
                                            <p:txEl>
                                              <p:pRg st="3" end="3"/>
                                            </p:txEl>
                                          </p:spTgt>
                                        </p:tgtEl>
                                        <p:attrNameLst>
                                          <p:attrName>style.visibility</p:attrName>
                                        </p:attrNameLst>
                                      </p:cBhvr>
                                      <p:to>
                                        <p:strVal val="visible"/>
                                      </p:to>
                                    </p:set>
                                    <p:anim calcmode="lin" valueType="num">
                                      <p:cBhvr additive="base">
                                        <p:cTn id="27" dur="500" fill="hold"/>
                                        <p:tgtEl>
                                          <p:spTgt spid="1032">
                                            <p:txEl>
                                              <p:pRg st="3" end="3"/>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032">
                                            <p:txEl>
                                              <p:pRg st="3" end="3"/>
                                            </p:txEl>
                                          </p:spTgt>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032">
                                            <p:txEl>
                                              <p:pRg st="4" end="4"/>
                                            </p:txEl>
                                          </p:spTgt>
                                        </p:tgtEl>
                                        <p:attrNameLst>
                                          <p:attrName>style.visibility</p:attrName>
                                        </p:attrNameLst>
                                      </p:cBhvr>
                                      <p:to>
                                        <p:strVal val="visible"/>
                                      </p:to>
                                    </p:set>
                                    <p:anim calcmode="lin" valueType="num">
                                      <p:cBhvr additive="base">
                                        <p:cTn id="31" dur="500" fill="hold"/>
                                        <p:tgtEl>
                                          <p:spTgt spid="1032">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032">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1032">
                                            <p:txEl>
                                              <p:pRg st="5" end="5"/>
                                            </p:txEl>
                                          </p:spTgt>
                                        </p:tgtEl>
                                        <p:attrNameLst>
                                          <p:attrName>style.visibility</p:attrName>
                                        </p:attrNameLst>
                                      </p:cBhvr>
                                      <p:to>
                                        <p:strVal val="visible"/>
                                      </p:to>
                                    </p:set>
                                    <p:anim calcmode="lin" valueType="num">
                                      <p:cBhvr additive="base">
                                        <p:cTn id="37" dur="500" fill="hold"/>
                                        <p:tgtEl>
                                          <p:spTgt spid="1032">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032">
                                            <p:txEl>
                                              <p:pRg st="5" end="5"/>
                                            </p:txEl>
                                          </p:spTgt>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032">
                                            <p:txEl>
                                              <p:pRg st="6" end="6"/>
                                            </p:txEl>
                                          </p:spTgt>
                                        </p:tgtEl>
                                        <p:attrNameLst>
                                          <p:attrName>style.visibility</p:attrName>
                                        </p:attrNameLst>
                                      </p:cBhvr>
                                      <p:to>
                                        <p:strVal val="visible"/>
                                      </p:to>
                                    </p:set>
                                    <p:anim calcmode="lin" valueType="num">
                                      <p:cBhvr additive="base">
                                        <p:cTn id="41" dur="500" fill="hold"/>
                                        <p:tgtEl>
                                          <p:spTgt spid="1032">
                                            <p:txEl>
                                              <p:pRg st="6" end="6"/>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1032">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p:cNvGraphicFramePr>
            <a:graphicFrameLocks noChangeAspect="1"/>
          </p:cNvGraphicFramePr>
          <p:nvPr>
            <p:extLst>
              <p:ext uri="{D42A27DB-BD31-4B8C-83A1-F6EECF244321}">
                <p14:modId xmlns:p14="http://schemas.microsoft.com/office/powerpoint/2010/main" val="108950312"/>
              </p:ext>
            </p:extLst>
          </p:nvPr>
        </p:nvGraphicFramePr>
        <p:xfrm>
          <a:off x="1897062" y="2438400"/>
          <a:ext cx="5121275" cy="1023937"/>
        </p:xfrm>
        <a:graphic>
          <a:graphicData uri="http://schemas.openxmlformats.org/presentationml/2006/ole">
            <mc:AlternateContent xmlns:mc="http://schemas.openxmlformats.org/markup-compatibility/2006">
              <mc:Choice xmlns:v="urn:schemas-microsoft-com:vml" Requires="v">
                <p:oleObj spid="_x0000_s58491" name="Equation" r:id="rId3" imgW="2920680" imgH="583920" progId="Equation.3">
                  <p:embed/>
                </p:oleObj>
              </mc:Choice>
              <mc:Fallback>
                <p:oleObj name="Equation" r:id="rId3" imgW="2920680" imgH="583920" progId="Equation.3">
                  <p:embed/>
                  <p:pic>
                    <p:nvPicPr>
                      <p:cNvPr id="0" name="Object 4"/>
                      <p:cNvPicPr>
                        <a:picLocks noChangeAspect="1" noChangeArrowheads="1"/>
                      </p:cNvPicPr>
                      <p:nvPr/>
                    </p:nvPicPr>
                    <p:blipFill>
                      <a:blip r:embed="rId4"/>
                      <a:srcRect/>
                      <a:stretch>
                        <a:fillRect/>
                      </a:stretch>
                    </p:blipFill>
                    <p:spPr bwMode="auto">
                      <a:xfrm>
                        <a:off x="1897062" y="2438400"/>
                        <a:ext cx="5121275" cy="1023937"/>
                      </a:xfrm>
                      <a:prstGeom prst="rect">
                        <a:avLst/>
                      </a:prstGeom>
                      <a:noFill/>
                      <a:ln w="28575">
                        <a:noFill/>
                        <a:miter lim="800000"/>
                        <a:headEnd/>
                        <a:tailEnd/>
                      </a:ln>
                    </p:spPr>
                  </p:pic>
                </p:oleObj>
              </mc:Fallback>
            </mc:AlternateContent>
          </a:graphicData>
        </a:graphic>
      </p:graphicFrame>
      <p:sp>
        <p:nvSpPr>
          <p:cNvPr id="7" name="Rectangle 6"/>
          <p:cNvSpPr/>
          <p:nvPr/>
        </p:nvSpPr>
        <p:spPr>
          <a:xfrm>
            <a:off x="228600" y="1600200"/>
            <a:ext cx="4352538" cy="564257"/>
          </a:xfrm>
          <a:prstGeom prst="rect">
            <a:avLst/>
          </a:prstGeom>
        </p:spPr>
        <p:txBody>
          <a:bodyPr wrap="none">
            <a:spAutoFit/>
          </a:bodyPr>
          <a:lstStyle/>
          <a:p>
            <a:pPr lvl="1" eaLnBrk="1" hangingPunct="1">
              <a:lnSpc>
                <a:spcPct val="120000"/>
              </a:lnSpc>
            </a:pPr>
            <a:r>
              <a:rPr lang="en-GB" sz="2800" b="1" dirty="0" smtClean="0">
                <a:solidFill>
                  <a:srgbClr val="002060"/>
                </a:solidFill>
                <a:latin typeface="Times New Roman" pitchFamily="18" charset="0"/>
                <a:cs typeface="Times New Roman" pitchFamily="18" charset="0"/>
              </a:rPr>
              <a:t>Rate</a:t>
            </a:r>
            <a:r>
              <a:rPr lang="en-GB" sz="2400" b="1" dirty="0" smtClean="0">
                <a:solidFill>
                  <a:srgbClr val="002060"/>
                </a:solidFill>
                <a:latin typeface="Times New Roman" pitchFamily="18" charset="0"/>
                <a:cs typeface="Times New Roman" pitchFamily="18" charset="0"/>
              </a:rPr>
              <a:t> of growth of real GDP</a:t>
            </a:r>
          </a:p>
        </p:txBody>
      </p:sp>
      <p:graphicFrame>
        <p:nvGraphicFramePr>
          <p:cNvPr id="8" name="Object 7"/>
          <p:cNvGraphicFramePr>
            <a:graphicFrameLocks noChangeAspect="1"/>
          </p:cNvGraphicFramePr>
          <p:nvPr>
            <p:extLst>
              <p:ext uri="{D42A27DB-BD31-4B8C-83A1-F6EECF244321}">
                <p14:modId xmlns:p14="http://schemas.microsoft.com/office/powerpoint/2010/main" val="4292027584"/>
              </p:ext>
            </p:extLst>
          </p:nvPr>
        </p:nvGraphicFramePr>
        <p:xfrm>
          <a:off x="744538" y="5103813"/>
          <a:ext cx="7729537" cy="858837"/>
        </p:xfrm>
        <a:graphic>
          <a:graphicData uri="http://schemas.openxmlformats.org/presentationml/2006/ole">
            <mc:AlternateContent xmlns:mc="http://schemas.openxmlformats.org/markup-compatibility/2006">
              <mc:Choice xmlns:v="urn:schemas-microsoft-com:vml" Requires="v">
                <p:oleObj spid="_x0000_s58492" name="Equation" r:id="rId5" imgW="4686120" imgH="520560" progId="Equation.DSMT4">
                  <p:embed/>
                </p:oleObj>
              </mc:Choice>
              <mc:Fallback>
                <p:oleObj name="Equation" r:id="rId5" imgW="4686120" imgH="520560" progId="Equation.DSMT4">
                  <p:embed/>
                  <p:pic>
                    <p:nvPicPr>
                      <p:cNvPr id="0" name="Object 22"/>
                      <p:cNvPicPr>
                        <a:picLocks noChangeAspect="1" noChangeArrowheads="1"/>
                      </p:cNvPicPr>
                      <p:nvPr/>
                    </p:nvPicPr>
                    <p:blipFill>
                      <a:blip r:embed="rId6"/>
                      <a:srcRect/>
                      <a:stretch>
                        <a:fillRect/>
                      </a:stretch>
                    </p:blipFill>
                    <p:spPr bwMode="auto">
                      <a:xfrm>
                        <a:off x="744538" y="5103813"/>
                        <a:ext cx="7729537" cy="858837"/>
                      </a:xfrm>
                      <a:prstGeom prst="rect">
                        <a:avLst/>
                      </a:prstGeom>
                      <a:noFill/>
                      <a:ln w="28575">
                        <a:noFill/>
                        <a:miter lim="800000"/>
                        <a:headEnd/>
                        <a:tailEnd/>
                      </a:ln>
                    </p:spPr>
                  </p:pic>
                </p:oleObj>
              </mc:Fallback>
            </mc:AlternateContent>
          </a:graphicData>
        </a:graphic>
      </p:graphicFrame>
      <p:sp>
        <p:nvSpPr>
          <p:cNvPr id="9" name="Rectangle 8"/>
          <p:cNvSpPr/>
          <p:nvPr/>
        </p:nvSpPr>
        <p:spPr>
          <a:xfrm>
            <a:off x="1524000" y="3733800"/>
            <a:ext cx="5867400" cy="937949"/>
          </a:xfrm>
          <a:prstGeom prst="rect">
            <a:avLst/>
          </a:prstGeom>
        </p:spPr>
        <p:txBody>
          <a:bodyPr wrap="square">
            <a:spAutoFit/>
          </a:bodyPr>
          <a:lstStyle/>
          <a:p>
            <a:pPr lvl="1" eaLnBrk="1" hangingPunct="1">
              <a:lnSpc>
                <a:spcPct val="120000"/>
              </a:lnSpc>
            </a:pPr>
            <a:r>
              <a:rPr lang="en-GB" sz="2400" dirty="0" smtClean="0">
                <a:solidFill>
                  <a:srgbClr val="002060"/>
                </a:solidFill>
                <a:latin typeface="Times New Roman" pitchFamily="18" charset="0"/>
                <a:cs typeface="Times New Roman" pitchFamily="18" charset="0"/>
              </a:rPr>
              <a:t>In 2010, real GDP was $1,325billion</a:t>
            </a:r>
          </a:p>
          <a:p>
            <a:pPr lvl="1" eaLnBrk="1" hangingPunct="1">
              <a:lnSpc>
                <a:spcPct val="120000"/>
              </a:lnSpc>
            </a:pPr>
            <a:r>
              <a:rPr lang="en-GB" sz="2400" dirty="0" smtClean="0">
                <a:solidFill>
                  <a:srgbClr val="002060"/>
                </a:solidFill>
                <a:latin typeface="Times New Roman" pitchFamily="18" charset="0"/>
                <a:cs typeface="Times New Roman" pitchFamily="18" charset="0"/>
              </a:rPr>
              <a:t>In 2011, real GDP was $1,360 billion</a:t>
            </a:r>
          </a:p>
        </p:txBody>
      </p:sp>
      <p:sp>
        <p:nvSpPr>
          <p:cNvPr id="4" name="Date Placeholder 3"/>
          <p:cNvSpPr>
            <a:spLocks noGrp="1"/>
          </p:cNvSpPr>
          <p:nvPr>
            <p:ph type="dt" sz="half" idx="10"/>
          </p:nvPr>
        </p:nvSpPr>
        <p:spPr/>
        <p:txBody>
          <a:bodyPr/>
          <a:lstStyle/>
          <a:p>
            <a:pPr>
              <a:defRPr/>
            </a:pPr>
            <a:r>
              <a:rPr lang="en-US" dirty="0" smtClean="0"/>
              <a:t>© 2013 Curtis - Irvine Macroeconomics</a:t>
            </a:r>
            <a:endParaRPr lang="en-US" dirty="0"/>
          </a:p>
        </p:txBody>
      </p:sp>
      <p:sp>
        <p:nvSpPr>
          <p:cNvPr id="5" name="Footer Placeholder 4"/>
          <p:cNvSpPr>
            <a:spLocks noGrp="1"/>
          </p:cNvSpPr>
          <p:nvPr>
            <p:ph type="ftr" sz="quarter" idx="11"/>
          </p:nvPr>
        </p:nvSpPr>
        <p:spPr/>
        <p:txBody>
          <a:bodyPr/>
          <a:lstStyle/>
          <a:p>
            <a:pPr>
              <a:defRPr/>
            </a:pPr>
            <a:r>
              <a:rPr lang="en-US" dirty="0" smtClean="0"/>
              <a:t>Chapter 4</a:t>
            </a:r>
            <a:endParaRPr lang="en-US" dirty="0"/>
          </a:p>
        </p:txBody>
      </p:sp>
      <p:sp>
        <p:nvSpPr>
          <p:cNvPr id="10" name="Slide Number Placeholder 9"/>
          <p:cNvSpPr>
            <a:spLocks noGrp="1"/>
          </p:cNvSpPr>
          <p:nvPr>
            <p:ph type="sldNum" sz="quarter" idx="12"/>
          </p:nvPr>
        </p:nvSpPr>
        <p:spPr/>
        <p:txBody>
          <a:bodyPr/>
          <a:lstStyle/>
          <a:p>
            <a:pPr>
              <a:defRPr/>
            </a:pPr>
            <a:fld id="{923F230C-4EEB-4AB5-8A69-456790E592BE}" type="slidenum">
              <a:rPr lang="en-US" smtClean="0"/>
              <a:pPr>
                <a:defRPr/>
              </a:pPr>
              <a:t>5</a:t>
            </a:fld>
            <a:endParaRPr lang="en-US" dirty="0"/>
          </a:p>
        </p:txBody>
      </p:sp>
      <p:sp>
        <p:nvSpPr>
          <p:cNvPr id="12" name="TextBox 11"/>
          <p:cNvSpPr txBox="1"/>
          <p:nvPr/>
        </p:nvSpPr>
        <p:spPr>
          <a:xfrm>
            <a:off x="1066800" y="1143000"/>
            <a:ext cx="609600" cy="521732"/>
          </a:xfrm>
          <a:prstGeom prst="rect">
            <a:avLst/>
          </a:prstGeom>
          <a:noFill/>
        </p:spPr>
        <p:txBody>
          <a:bodyPr wrap="square" rtlCol="0">
            <a:spAutoFit/>
          </a:bodyPr>
          <a:lstStyle/>
          <a:p>
            <a:endParaRPr lang="en-CA" dirty="0"/>
          </a:p>
        </p:txBody>
      </p:sp>
      <p:pic>
        <p:nvPicPr>
          <p:cNvPr id="58430" name="Picture 6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600" y="756682"/>
            <a:ext cx="6029325" cy="90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200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up)">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 calcmode="lin" valueType="num">
                                      <p:cBhvr additive="base">
                                        <p:cTn id="17" dur="500" fill="hold"/>
                                        <p:tgtEl>
                                          <p:spTgt spid="9">
                                            <p:txEl>
                                              <p:pRg st="0" end="0"/>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9">
                                            <p:txEl>
                                              <p:pRg st="1" end="1"/>
                                            </p:txEl>
                                          </p:spTgt>
                                        </p:tgtEl>
                                        <p:attrNameLst>
                                          <p:attrName>style.visibility</p:attrName>
                                        </p:attrNameLst>
                                      </p:cBhvr>
                                      <p:to>
                                        <p:strVal val="visible"/>
                                      </p:to>
                                    </p:set>
                                    <p:anim calcmode="lin" valueType="num">
                                      <p:cBhvr additive="base">
                                        <p:cTn id="23" dur="500" fill="hold"/>
                                        <p:tgtEl>
                                          <p:spTgt spid="9">
                                            <p:txEl>
                                              <p:pRg st="1" end="1"/>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up)">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5" name="Rectangle 2"/>
          <p:cNvSpPr>
            <a:spLocks noGrp="1" noChangeArrowheads="1"/>
          </p:cNvSpPr>
          <p:nvPr>
            <p:ph type="title"/>
          </p:nvPr>
        </p:nvSpPr>
        <p:spPr>
          <a:xfrm>
            <a:off x="457200" y="685800"/>
            <a:ext cx="7715250" cy="730250"/>
          </a:xfrm>
        </p:spPr>
        <p:txBody>
          <a:bodyPr/>
          <a:lstStyle/>
          <a:p>
            <a:pPr eaLnBrk="1" hangingPunct="1"/>
            <a:r>
              <a:rPr lang="en-GB" sz="3200" b="1" dirty="0" smtClean="0">
                <a:solidFill>
                  <a:srgbClr val="B00000"/>
                </a:solidFill>
                <a:effectLst>
                  <a:outerShdw blurRad="38100" dist="38100" dir="2700000" algn="tl">
                    <a:srgbClr val="000000">
                      <a:alpha val="43137"/>
                    </a:srgbClr>
                  </a:outerShdw>
                </a:effectLst>
              </a:rPr>
              <a:t>Economic Performance</a:t>
            </a:r>
          </a:p>
        </p:txBody>
      </p:sp>
      <p:sp>
        <p:nvSpPr>
          <p:cNvPr id="2056" name="Rectangle 3"/>
          <p:cNvSpPr>
            <a:spLocks noGrp="1" noChangeArrowheads="1"/>
          </p:cNvSpPr>
          <p:nvPr>
            <p:ph type="body" sz="half" idx="1"/>
          </p:nvPr>
        </p:nvSpPr>
        <p:spPr>
          <a:xfrm>
            <a:off x="762000" y="1524000"/>
            <a:ext cx="7704138" cy="4637088"/>
          </a:xfrm>
        </p:spPr>
        <p:txBody>
          <a:bodyPr/>
          <a:lstStyle/>
          <a:p>
            <a:pPr eaLnBrk="1" hangingPunct="1">
              <a:lnSpc>
                <a:spcPct val="120000"/>
              </a:lnSpc>
            </a:pPr>
            <a:r>
              <a:rPr lang="en-GB" sz="2800" b="1" dirty="0" smtClean="0">
                <a:solidFill>
                  <a:srgbClr val="002060"/>
                </a:solidFill>
                <a:latin typeface="Times New Roman" pitchFamily="18" charset="0"/>
                <a:cs typeface="Times New Roman" pitchFamily="18" charset="0"/>
              </a:rPr>
              <a:t>The Price Level</a:t>
            </a:r>
          </a:p>
          <a:p>
            <a:pPr lvl="1" eaLnBrk="1" hangingPunct="1">
              <a:lnSpc>
                <a:spcPct val="120000"/>
              </a:lnSpc>
            </a:pPr>
            <a:r>
              <a:rPr lang="en-GB" sz="2400" dirty="0" smtClean="0">
                <a:solidFill>
                  <a:srgbClr val="B00000"/>
                </a:solidFill>
                <a:latin typeface="Times New Roman" pitchFamily="18" charset="0"/>
                <a:cs typeface="Times New Roman" pitchFamily="18" charset="0"/>
              </a:rPr>
              <a:t>Weighted average price of a basket of goods &amp; services</a:t>
            </a:r>
          </a:p>
          <a:p>
            <a:pPr lvl="1" eaLnBrk="1" hangingPunct="1">
              <a:lnSpc>
                <a:spcPct val="120000"/>
              </a:lnSpc>
            </a:pPr>
            <a:r>
              <a:rPr lang="en-GB" sz="2400" dirty="0" smtClean="0">
                <a:solidFill>
                  <a:srgbClr val="B00000"/>
                </a:solidFill>
                <a:latin typeface="Times New Roman" pitchFamily="18" charset="0"/>
                <a:cs typeface="Times New Roman" pitchFamily="18" charset="0"/>
              </a:rPr>
              <a:t>Consumer Price Index (CPI)</a:t>
            </a:r>
          </a:p>
          <a:p>
            <a:pPr eaLnBrk="1" hangingPunct="1">
              <a:lnSpc>
                <a:spcPct val="120000"/>
              </a:lnSpc>
              <a:buFont typeface="Arial" pitchFamily="34" charset="0"/>
              <a:buChar char="•"/>
            </a:pPr>
            <a:r>
              <a:rPr lang="en-GB" sz="2800" b="1" dirty="0" smtClean="0">
                <a:solidFill>
                  <a:srgbClr val="002060"/>
                </a:solidFill>
                <a:latin typeface="Times New Roman" pitchFamily="18" charset="0"/>
                <a:cs typeface="Times New Roman" pitchFamily="18" charset="0"/>
              </a:rPr>
              <a:t>The Inflation Rate</a:t>
            </a:r>
            <a:r>
              <a:rPr lang="en-GB" sz="2800" dirty="0" smtClean="0">
                <a:solidFill>
                  <a:srgbClr val="002060"/>
                </a:solidFill>
                <a:latin typeface="Times New Roman" pitchFamily="18" charset="0"/>
                <a:cs typeface="Times New Roman" pitchFamily="18" charset="0"/>
              </a:rPr>
              <a:t>: </a:t>
            </a:r>
          </a:p>
          <a:p>
            <a:pPr lvl="2" eaLnBrk="1" hangingPunct="1">
              <a:lnSpc>
                <a:spcPct val="120000"/>
              </a:lnSpc>
              <a:buFont typeface="Arial" pitchFamily="34" charset="0"/>
              <a:buChar char="•"/>
            </a:pPr>
            <a:r>
              <a:rPr lang="en-GB" sz="2400" dirty="0" smtClean="0">
                <a:solidFill>
                  <a:srgbClr val="B00000"/>
                </a:solidFill>
                <a:latin typeface="Times New Roman" pitchFamily="18" charset="0"/>
                <a:cs typeface="Times New Roman" pitchFamily="18" charset="0"/>
              </a:rPr>
              <a:t>Annual % change in the Price Level</a:t>
            </a:r>
          </a:p>
          <a:p>
            <a:pPr lvl="1" eaLnBrk="1" hangingPunct="1">
              <a:lnSpc>
                <a:spcPct val="120000"/>
              </a:lnSpc>
            </a:pPr>
            <a:endParaRPr lang="en-GB" sz="2000" dirty="0" smtClean="0"/>
          </a:p>
          <a:p>
            <a:pPr lvl="1" eaLnBrk="1" hangingPunct="1">
              <a:lnSpc>
                <a:spcPct val="120000"/>
              </a:lnSpc>
            </a:pPr>
            <a:endParaRPr lang="en-GB" sz="2000" dirty="0" smtClean="0"/>
          </a:p>
          <a:p>
            <a:pPr lvl="1" eaLnBrk="1" hangingPunct="1">
              <a:lnSpc>
                <a:spcPct val="120000"/>
              </a:lnSpc>
            </a:pPr>
            <a:endParaRPr lang="en-GB" sz="2000" dirty="0" smtClean="0"/>
          </a:p>
          <a:p>
            <a:pPr eaLnBrk="1" hangingPunct="1">
              <a:lnSpc>
                <a:spcPct val="120000"/>
              </a:lnSpc>
            </a:pPr>
            <a:endParaRPr lang="en-GB" sz="2400" dirty="0" smtClean="0"/>
          </a:p>
        </p:txBody>
      </p:sp>
      <p:graphicFrame>
        <p:nvGraphicFramePr>
          <p:cNvPr id="17412" name="Object 4"/>
          <p:cNvGraphicFramePr>
            <a:graphicFrameLocks noGrp="1" noChangeAspect="1"/>
          </p:cNvGraphicFramePr>
          <p:nvPr>
            <p:ph sz="quarter" idx="2"/>
            <p:extLst>
              <p:ext uri="{D42A27DB-BD31-4B8C-83A1-F6EECF244321}">
                <p14:modId xmlns:p14="http://schemas.microsoft.com/office/powerpoint/2010/main" val="2300575739"/>
              </p:ext>
            </p:extLst>
          </p:nvPr>
        </p:nvGraphicFramePr>
        <p:xfrm>
          <a:off x="2438400" y="4424363"/>
          <a:ext cx="2819400" cy="809625"/>
        </p:xfrm>
        <a:graphic>
          <a:graphicData uri="http://schemas.openxmlformats.org/presentationml/2006/ole">
            <mc:AlternateContent xmlns:mc="http://schemas.openxmlformats.org/markup-compatibility/2006">
              <mc:Choice xmlns:v="urn:schemas-microsoft-com:vml" Requires="v">
                <p:oleObj spid="_x0000_s2120" name="Equation" r:id="rId4" imgW="2120760" imgH="609480" progId="Equation.DSMT4">
                  <p:embed/>
                </p:oleObj>
              </mc:Choice>
              <mc:Fallback>
                <p:oleObj name="Equation" r:id="rId4" imgW="2120760" imgH="609480" progId="Equation.DSMT4">
                  <p:embed/>
                  <p:pic>
                    <p:nvPicPr>
                      <p:cNvPr id="0" name="Object 4"/>
                      <p:cNvPicPr>
                        <a:picLocks noChangeAspect="1" noChangeArrowheads="1"/>
                      </p:cNvPicPr>
                      <p:nvPr/>
                    </p:nvPicPr>
                    <p:blipFill>
                      <a:blip r:embed="rId5"/>
                      <a:srcRect/>
                      <a:stretch>
                        <a:fillRect/>
                      </a:stretch>
                    </p:blipFill>
                    <p:spPr bwMode="auto">
                      <a:xfrm>
                        <a:off x="2438400" y="4424363"/>
                        <a:ext cx="2819400" cy="809625"/>
                      </a:xfrm>
                      <a:prstGeom prst="rect">
                        <a:avLst/>
                      </a:prstGeom>
                      <a:noFill/>
                      <a:ln w="28575">
                        <a:noFill/>
                        <a:miter lim="800000"/>
                        <a:headEnd/>
                        <a:tailEnd/>
                      </a:ln>
                    </p:spPr>
                  </p:pic>
                </p:oleObj>
              </mc:Fallback>
            </mc:AlternateContent>
          </a:graphicData>
        </a:graphic>
      </p:graphicFrame>
      <p:sp>
        <p:nvSpPr>
          <p:cNvPr id="2052" name="Date Placeholder 5"/>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2053" name="Footer Placeholder 6"/>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2054" name="Slide Number Placeholder 7"/>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ED76AF3-514D-4015-BD0A-6BEE85B2A6CF}" type="slidenum">
              <a:rPr lang="en-US" smtClean="0"/>
              <a:pPr eaLnBrk="1" hangingPunct="1"/>
              <a:t>6</a:t>
            </a:fld>
            <a:endParaRPr lang="en-US"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5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5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5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5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5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17412"/>
                                        </p:tgtEl>
                                        <p:attrNameLst>
                                          <p:attrName>style.visibility</p:attrName>
                                        </p:attrNameLst>
                                      </p:cBhvr>
                                      <p:to>
                                        <p:strVal val="visible"/>
                                      </p:to>
                                    </p:set>
                                    <p:animEffect transition="in" filter="wipe(up)">
                                      <p:cBhvr>
                                        <p:cTn id="27" dur="5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6"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1903569511"/>
              </p:ext>
            </p:extLst>
          </p:nvPr>
        </p:nvGraphicFramePr>
        <p:xfrm>
          <a:off x="635000" y="4038600"/>
          <a:ext cx="7270750" cy="838200"/>
        </p:xfrm>
        <a:graphic>
          <a:graphicData uri="http://schemas.openxmlformats.org/presentationml/2006/ole">
            <mc:AlternateContent xmlns:mc="http://schemas.openxmlformats.org/markup-compatibility/2006">
              <mc:Choice xmlns:v="urn:schemas-microsoft-com:vml" Requires="v">
                <p:oleObj spid="_x0000_s59455" name="Equation" r:id="rId3" imgW="4406760" imgH="507960" progId="Equation.DSMT4">
                  <p:embed/>
                </p:oleObj>
              </mc:Choice>
              <mc:Fallback>
                <p:oleObj name="Equation" r:id="rId3" imgW="4406760" imgH="507960" progId="Equation.DSMT4">
                  <p:embed/>
                  <p:pic>
                    <p:nvPicPr>
                      <p:cNvPr id="0" name="Object 5"/>
                      <p:cNvPicPr>
                        <a:picLocks noChangeAspect="1" noChangeArrowheads="1"/>
                      </p:cNvPicPr>
                      <p:nvPr/>
                    </p:nvPicPr>
                    <p:blipFill>
                      <a:blip r:embed="rId4"/>
                      <a:srcRect/>
                      <a:stretch>
                        <a:fillRect/>
                      </a:stretch>
                    </p:blipFill>
                    <p:spPr bwMode="auto">
                      <a:xfrm>
                        <a:off x="635000" y="4038600"/>
                        <a:ext cx="7270750" cy="838200"/>
                      </a:xfrm>
                      <a:prstGeom prst="rect">
                        <a:avLst/>
                      </a:prstGeom>
                      <a:noFill/>
                      <a:ln w="28575">
                        <a:noFill/>
                        <a:miter lim="800000"/>
                        <a:headEnd/>
                        <a:tailEnd/>
                      </a:ln>
                    </p:spPr>
                  </p:pic>
                </p:oleObj>
              </mc:Fallback>
            </mc:AlternateContent>
          </a:graphicData>
        </a:graphic>
      </p:graphicFrame>
      <p:sp>
        <p:nvSpPr>
          <p:cNvPr id="3" name="Rectangle 2"/>
          <p:cNvSpPr/>
          <p:nvPr/>
        </p:nvSpPr>
        <p:spPr>
          <a:xfrm>
            <a:off x="845127" y="1905000"/>
            <a:ext cx="7148945" cy="1938992"/>
          </a:xfrm>
          <a:prstGeom prst="rect">
            <a:avLst/>
          </a:prstGeom>
        </p:spPr>
        <p:txBody>
          <a:bodyPr wrap="square">
            <a:spAutoFit/>
          </a:bodyPr>
          <a:lstStyle/>
          <a:p>
            <a:pPr>
              <a:lnSpc>
                <a:spcPct val="120000"/>
              </a:lnSpc>
            </a:pPr>
            <a:r>
              <a:rPr lang="en-GB" sz="3200" b="1" dirty="0" smtClean="0">
                <a:solidFill>
                  <a:srgbClr val="002060"/>
                </a:solidFill>
                <a:latin typeface="Times New Roman" pitchFamily="18" charset="0"/>
                <a:cs typeface="Times New Roman" pitchFamily="18" charset="0"/>
              </a:rPr>
              <a:t>Inflation in Canada</a:t>
            </a:r>
          </a:p>
          <a:p>
            <a:pPr lvl="1" eaLnBrk="1" hangingPunct="1">
              <a:lnSpc>
                <a:spcPct val="120000"/>
              </a:lnSpc>
            </a:pPr>
            <a:r>
              <a:rPr lang="en-GB" sz="2000" dirty="0" smtClean="0">
                <a:latin typeface="Times New Roman" pitchFamily="18" charset="0"/>
                <a:cs typeface="Times New Roman" pitchFamily="18" charset="0"/>
              </a:rPr>
              <a:t>		</a:t>
            </a:r>
          </a:p>
          <a:p>
            <a:pPr lvl="1" eaLnBrk="1" hangingPunct="1">
              <a:lnSpc>
                <a:spcPct val="120000"/>
              </a:lnSpc>
            </a:pPr>
            <a:r>
              <a:rPr lang="en-GB" sz="2000" dirty="0">
                <a:latin typeface="Times New Roman" pitchFamily="18" charset="0"/>
                <a:cs typeface="Times New Roman" pitchFamily="18" charset="0"/>
              </a:rPr>
              <a:t>	</a:t>
            </a:r>
            <a:r>
              <a:rPr lang="en-GB" sz="2000" dirty="0" smtClean="0">
                <a:latin typeface="Times New Roman" pitchFamily="18" charset="0"/>
                <a:cs typeface="Times New Roman" pitchFamily="18" charset="0"/>
              </a:rPr>
              <a:t>	</a:t>
            </a:r>
            <a:r>
              <a:rPr lang="en-GB" sz="2400" dirty="0" smtClean="0">
                <a:solidFill>
                  <a:srgbClr val="002060"/>
                </a:solidFill>
                <a:latin typeface="Times New Roman" pitchFamily="18" charset="0"/>
                <a:cs typeface="Times New Roman" pitchFamily="18" charset="0"/>
              </a:rPr>
              <a:t>In 2010, CPI at 117.5</a:t>
            </a:r>
          </a:p>
          <a:p>
            <a:pPr lvl="1" eaLnBrk="1" hangingPunct="1">
              <a:lnSpc>
                <a:spcPct val="120000"/>
              </a:lnSpc>
            </a:pPr>
            <a:r>
              <a:rPr lang="en-GB" sz="2400" dirty="0" smtClean="0">
                <a:solidFill>
                  <a:srgbClr val="002060"/>
                </a:solidFill>
                <a:latin typeface="Times New Roman" pitchFamily="18" charset="0"/>
                <a:cs typeface="Times New Roman" pitchFamily="18" charset="0"/>
              </a:rPr>
              <a:t>		In 2011, CPI at 120.9</a:t>
            </a:r>
          </a:p>
        </p:txBody>
      </p:sp>
      <p:sp>
        <p:nvSpPr>
          <p:cNvPr id="5" name="Title 4"/>
          <p:cNvSpPr>
            <a:spLocks noGrp="1"/>
          </p:cNvSpPr>
          <p:nvPr>
            <p:ph type="title"/>
          </p:nvPr>
        </p:nvSpPr>
        <p:spPr>
          <a:xfrm>
            <a:off x="461253" y="796370"/>
            <a:ext cx="8229600" cy="639762"/>
          </a:xfrm>
        </p:spPr>
        <p:txBody>
          <a:bodyPr>
            <a:normAutofit/>
          </a:bodyPr>
          <a:lstStyle/>
          <a:p>
            <a:r>
              <a:rPr lang="en-GB" sz="3200" b="1" dirty="0" smtClean="0">
                <a:solidFill>
                  <a:srgbClr val="B00000"/>
                </a:solidFill>
                <a:effectLst>
                  <a:outerShdw blurRad="38100" dist="38100" dir="2700000" algn="tl">
                    <a:srgbClr val="000000">
                      <a:alpha val="43137"/>
                    </a:srgbClr>
                  </a:outerShdw>
                </a:effectLst>
              </a:rPr>
              <a:t>Economic Performance</a:t>
            </a:r>
            <a:endParaRPr lang="en-CA" sz="3200" b="1" dirty="0">
              <a:solidFill>
                <a:srgbClr val="B00000"/>
              </a:solidFill>
              <a:effectLst>
                <a:outerShdw blurRad="38100" dist="38100" dir="2700000" algn="tl">
                  <a:srgbClr val="000000">
                    <a:alpha val="43137"/>
                  </a:srgbClr>
                </a:outerShdw>
              </a:effectLst>
            </a:endParaRPr>
          </a:p>
        </p:txBody>
      </p:sp>
      <p:sp>
        <p:nvSpPr>
          <p:cNvPr id="6" name="Date Placeholder 5"/>
          <p:cNvSpPr>
            <a:spLocks noGrp="1"/>
          </p:cNvSpPr>
          <p:nvPr>
            <p:ph type="dt" sz="half" idx="10"/>
          </p:nvPr>
        </p:nvSpPr>
        <p:spPr/>
        <p:txBody>
          <a:bodyPr/>
          <a:lstStyle/>
          <a:p>
            <a:pPr>
              <a:defRPr/>
            </a:pPr>
            <a:r>
              <a:rPr lang="en-US" dirty="0" smtClean="0"/>
              <a:t>© 2013 Curtis - Irvine Macroeconomics</a:t>
            </a:r>
            <a:endParaRPr lang="en-US" dirty="0"/>
          </a:p>
        </p:txBody>
      </p:sp>
      <p:sp>
        <p:nvSpPr>
          <p:cNvPr id="7" name="Footer Placeholder 6"/>
          <p:cNvSpPr>
            <a:spLocks noGrp="1"/>
          </p:cNvSpPr>
          <p:nvPr>
            <p:ph type="ftr" sz="quarter" idx="11"/>
          </p:nvPr>
        </p:nvSpPr>
        <p:spPr/>
        <p:txBody>
          <a:bodyPr/>
          <a:lstStyle/>
          <a:p>
            <a:pPr>
              <a:defRPr/>
            </a:pPr>
            <a:r>
              <a:rPr lang="en-US" dirty="0" smtClean="0"/>
              <a:t>Chapter 4</a:t>
            </a:r>
            <a:endParaRPr lang="en-US" dirty="0"/>
          </a:p>
        </p:txBody>
      </p:sp>
      <p:sp>
        <p:nvSpPr>
          <p:cNvPr id="8" name="Slide Number Placeholder 7"/>
          <p:cNvSpPr>
            <a:spLocks noGrp="1"/>
          </p:cNvSpPr>
          <p:nvPr>
            <p:ph type="sldNum" sz="quarter" idx="12"/>
          </p:nvPr>
        </p:nvSpPr>
        <p:spPr/>
        <p:txBody>
          <a:bodyPr/>
          <a:lstStyle/>
          <a:p>
            <a:pPr>
              <a:defRPr/>
            </a:pPr>
            <a:fld id="{2A08C2F8-37CD-4172-9CF7-52A08C429879}" type="slidenum">
              <a:rPr lang="en-US" smtClean="0"/>
              <a:pPr>
                <a:defRPr/>
              </a:pPr>
              <a:t>7</a:t>
            </a:fld>
            <a:endParaRPr lang="en-US" dirty="0"/>
          </a:p>
        </p:txBody>
      </p:sp>
    </p:spTree>
    <p:extLst>
      <p:ext uri="{BB962C8B-B14F-4D97-AF65-F5344CB8AC3E}">
        <p14:creationId xmlns:p14="http://schemas.microsoft.com/office/powerpoint/2010/main" val="2802969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1000"/>
                                        <p:tgtEl>
                                          <p:spTgt spid="3">
                                            <p:txEl>
                                              <p:pRg st="2" end="2"/>
                                            </p:txEl>
                                          </p:spTgt>
                                        </p:tgtEl>
                                      </p:cBhvr>
                                    </p:animEffect>
                                    <p:anim calcmode="lin" valueType="num">
                                      <p:cBhvr>
                                        <p:cTn id="1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tgtEl>
                                          <p:spTgt spid="3">
                                            <p:txEl>
                                              <p:pRg st="3" end="3"/>
                                            </p:txEl>
                                          </p:spTgt>
                                        </p:tgtEl>
                                      </p:cBhvr>
                                    </p:animEffect>
                                    <p:anim calcmode="lin" valueType="num">
                                      <p:cBhvr>
                                        <p:cTn id="2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r>
              <a:rPr lang="en-US" dirty="0" smtClean="0"/>
              <a:t>© 2013 Curtis - Irvine Macroeconomics</a:t>
            </a:r>
            <a:endParaRPr lang="en-US" dirty="0"/>
          </a:p>
        </p:txBody>
      </p:sp>
      <p:sp>
        <p:nvSpPr>
          <p:cNvPr id="3" name="Footer Placeholder 2"/>
          <p:cNvSpPr>
            <a:spLocks noGrp="1"/>
          </p:cNvSpPr>
          <p:nvPr>
            <p:ph type="ftr" sz="quarter" idx="11"/>
          </p:nvPr>
        </p:nvSpPr>
        <p:spPr/>
        <p:txBody>
          <a:bodyPr/>
          <a:lstStyle/>
          <a:p>
            <a:pPr>
              <a:defRPr/>
            </a:pPr>
            <a:r>
              <a:rPr lang="en-US" dirty="0" smtClean="0"/>
              <a:t>Chapter 4</a:t>
            </a:r>
            <a:endParaRPr lang="en-US" dirty="0"/>
          </a:p>
        </p:txBody>
      </p:sp>
      <p:sp>
        <p:nvSpPr>
          <p:cNvPr id="4" name="Slide Number Placeholder 3"/>
          <p:cNvSpPr>
            <a:spLocks noGrp="1"/>
          </p:cNvSpPr>
          <p:nvPr>
            <p:ph type="sldNum" sz="quarter" idx="12"/>
          </p:nvPr>
        </p:nvSpPr>
        <p:spPr/>
        <p:txBody>
          <a:bodyPr/>
          <a:lstStyle/>
          <a:p>
            <a:pPr>
              <a:defRPr/>
            </a:pPr>
            <a:fld id="{923F230C-4EEB-4AB5-8A69-456790E592BE}" type="slidenum">
              <a:rPr lang="en-US" smtClean="0"/>
              <a:pPr>
                <a:defRPr/>
              </a:pPr>
              <a:t>8</a:t>
            </a:fld>
            <a:endParaRPr lang="en-US" dirty="0"/>
          </a:p>
        </p:txBody>
      </p:sp>
      <p:sp>
        <p:nvSpPr>
          <p:cNvPr id="7" name="Rectangle 6"/>
          <p:cNvSpPr/>
          <p:nvPr/>
        </p:nvSpPr>
        <p:spPr>
          <a:xfrm>
            <a:off x="457200" y="685800"/>
            <a:ext cx="4507965" cy="584775"/>
          </a:xfrm>
          <a:prstGeom prst="rect">
            <a:avLst/>
          </a:prstGeom>
        </p:spPr>
        <p:txBody>
          <a:bodyPr wrap="none">
            <a:spAutoFit/>
          </a:bodyPr>
          <a:lstStyle/>
          <a:p>
            <a:r>
              <a:rPr lang="en-GB" sz="3200" b="1" spc="-100" dirty="0">
                <a:solidFill>
                  <a:srgbClr val="B00000"/>
                </a:solidFill>
                <a:effectLst>
                  <a:outerShdw blurRad="38100" dist="38100" dir="2700000" algn="tl">
                    <a:srgbClr val="000000">
                      <a:alpha val="43137"/>
                    </a:srgbClr>
                  </a:outerShdw>
                </a:effectLst>
                <a:latin typeface="Arial"/>
                <a:ea typeface="+mj-ea"/>
                <a:cs typeface="+mj-cs"/>
              </a:rPr>
              <a:t>Economic Performance</a:t>
            </a:r>
            <a:endParaRPr lang="en-CA" dirty="0"/>
          </a:p>
        </p:txBody>
      </p:sp>
      <mc:AlternateContent xmlns:mc="http://schemas.openxmlformats.org/markup-compatibility/2006" xmlns:a14="http://schemas.microsoft.com/office/drawing/2010/main">
        <mc:Choice Requires="a14">
          <p:sp>
            <p:nvSpPr>
              <p:cNvPr id="8" name="TextBox 7"/>
              <p:cNvSpPr txBox="1"/>
              <p:nvPr/>
            </p:nvSpPr>
            <p:spPr>
              <a:xfrm>
                <a:off x="457200" y="1408593"/>
                <a:ext cx="8086637" cy="4165436"/>
              </a:xfrm>
              <a:prstGeom prst="rect">
                <a:avLst/>
              </a:prstGeom>
              <a:noFill/>
            </p:spPr>
            <p:txBody>
              <a:bodyPr wrap="none" rtlCol="0">
                <a:spAutoFit/>
              </a:bodyPr>
              <a:lstStyle/>
              <a:p>
                <a:r>
                  <a:rPr lang="en-CA" sz="2800" b="1" dirty="0" smtClean="0">
                    <a:solidFill>
                      <a:srgbClr val="002060"/>
                    </a:solidFill>
                    <a:latin typeface="Times New Roman" pitchFamily="18" charset="0"/>
                    <a:cs typeface="Times New Roman" pitchFamily="18" charset="0"/>
                  </a:rPr>
                  <a:t>The Unemployment Rate:</a:t>
                </a:r>
              </a:p>
              <a:p>
                <a:r>
                  <a:rPr lang="en-CA" sz="3200" b="1" dirty="0">
                    <a:solidFill>
                      <a:srgbClr val="002060"/>
                    </a:solidFill>
                    <a:latin typeface="Times New Roman" pitchFamily="18" charset="0"/>
                    <a:cs typeface="Times New Roman" pitchFamily="18" charset="0"/>
                  </a:rPr>
                  <a:t>	</a:t>
                </a:r>
                <a:endParaRPr lang="en-CA" sz="2800" b="1" dirty="0" smtClean="0">
                  <a:solidFill>
                    <a:srgbClr val="002060"/>
                  </a:solidFill>
                  <a:latin typeface="Times New Roman" pitchFamily="18" charset="0"/>
                  <a:cs typeface="Times New Roman" pitchFamily="18" charset="0"/>
                </a:endParaRPr>
              </a:p>
              <a:p>
                <a14:m>
                  <m:oMath xmlns:m="http://schemas.openxmlformats.org/officeDocument/2006/math">
                    <m:r>
                      <m:rPr>
                        <m:sty m:val="p"/>
                      </m:rPr>
                      <a:rPr lang="en-CA" sz="2800" b="0" i="0" smtClean="0">
                        <a:solidFill>
                          <a:srgbClr val="002060"/>
                        </a:solidFill>
                        <a:latin typeface="Cambria Math"/>
                        <a:cs typeface="Times New Roman" pitchFamily="18" charset="0"/>
                      </a:rPr>
                      <m:t>Unemployment</m:t>
                    </m:r>
                    <m:r>
                      <a:rPr lang="en-CA" sz="2800" b="0" i="0" smtClean="0">
                        <a:solidFill>
                          <a:srgbClr val="002060"/>
                        </a:solidFill>
                        <a:latin typeface="Cambria Math"/>
                        <a:cs typeface="Times New Roman" pitchFamily="18" charset="0"/>
                      </a:rPr>
                      <m:t> </m:t>
                    </m:r>
                    <m:r>
                      <m:rPr>
                        <m:sty m:val="p"/>
                      </m:rPr>
                      <a:rPr lang="en-CA" sz="2800" b="0" i="0" smtClean="0">
                        <a:solidFill>
                          <a:srgbClr val="002060"/>
                        </a:solidFill>
                        <a:latin typeface="Cambria Math"/>
                        <a:cs typeface="Times New Roman" pitchFamily="18" charset="0"/>
                      </a:rPr>
                      <m:t>rate</m:t>
                    </m:r>
                    <m:r>
                      <a:rPr lang="en-CA" sz="2800" b="0" i="1" smtClean="0">
                        <a:solidFill>
                          <a:srgbClr val="002060"/>
                        </a:solidFill>
                        <a:latin typeface="Cambria Math"/>
                        <a:cs typeface="Times New Roman" pitchFamily="18" charset="0"/>
                      </a:rPr>
                      <m:t>= </m:t>
                    </m:r>
                    <m:f>
                      <m:fPr>
                        <m:ctrlPr>
                          <a:rPr lang="en-CA" sz="2800" i="1" smtClean="0">
                            <a:solidFill>
                              <a:srgbClr val="002060"/>
                            </a:solidFill>
                            <a:latin typeface="Cambria Math"/>
                            <a:cs typeface="Times New Roman" pitchFamily="18" charset="0"/>
                          </a:rPr>
                        </m:ctrlPr>
                      </m:fPr>
                      <m:num>
                        <m:r>
                          <m:rPr>
                            <m:sty m:val="p"/>
                          </m:rPr>
                          <a:rPr lang="en-CA" sz="2800" b="0" i="0" smtClean="0">
                            <a:solidFill>
                              <a:srgbClr val="002060"/>
                            </a:solidFill>
                            <a:latin typeface="Cambria Math"/>
                            <a:cs typeface="Times New Roman" pitchFamily="18" charset="0"/>
                          </a:rPr>
                          <m:t>Labour</m:t>
                        </m:r>
                        <m:r>
                          <a:rPr lang="en-CA" sz="2800" b="0" i="0" smtClean="0">
                            <a:solidFill>
                              <a:srgbClr val="002060"/>
                            </a:solidFill>
                            <a:latin typeface="Cambria Math"/>
                            <a:cs typeface="Times New Roman" pitchFamily="18" charset="0"/>
                          </a:rPr>
                          <m:t> </m:t>
                        </m:r>
                        <m:r>
                          <m:rPr>
                            <m:sty m:val="p"/>
                          </m:rPr>
                          <a:rPr lang="en-CA" sz="2800" b="0" i="0" smtClean="0">
                            <a:solidFill>
                              <a:srgbClr val="002060"/>
                            </a:solidFill>
                            <a:latin typeface="Cambria Math"/>
                            <a:cs typeface="Times New Roman" pitchFamily="18" charset="0"/>
                          </a:rPr>
                          <m:t>force</m:t>
                        </m:r>
                        <m:r>
                          <a:rPr lang="en-CA" sz="2800" b="0" i="0" smtClean="0">
                            <a:solidFill>
                              <a:srgbClr val="002060"/>
                            </a:solidFill>
                            <a:latin typeface="Cambria Math"/>
                            <a:cs typeface="Times New Roman" pitchFamily="18" charset="0"/>
                          </a:rPr>
                          <m:t> −</m:t>
                        </m:r>
                        <m:r>
                          <m:rPr>
                            <m:sty m:val="p"/>
                          </m:rPr>
                          <a:rPr lang="en-CA" sz="2800" b="0" i="0" smtClean="0">
                            <a:solidFill>
                              <a:srgbClr val="002060"/>
                            </a:solidFill>
                            <a:latin typeface="Cambria Math"/>
                            <a:cs typeface="Times New Roman" pitchFamily="18" charset="0"/>
                          </a:rPr>
                          <m:t>Employed</m:t>
                        </m:r>
                      </m:num>
                      <m:den>
                        <m:r>
                          <m:rPr>
                            <m:sty m:val="p"/>
                          </m:rPr>
                          <a:rPr lang="en-CA" sz="2800" b="0" i="0" smtClean="0">
                            <a:solidFill>
                              <a:srgbClr val="002060"/>
                            </a:solidFill>
                            <a:latin typeface="Cambria Math"/>
                            <a:cs typeface="Times New Roman" pitchFamily="18" charset="0"/>
                          </a:rPr>
                          <m:t>Labour</m:t>
                        </m:r>
                        <m:r>
                          <a:rPr lang="en-CA" sz="2800" b="0" i="0" smtClean="0">
                            <a:solidFill>
                              <a:srgbClr val="002060"/>
                            </a:solidFill>
                            <a:latin typeface="Cambria Math"/>
                            <a:cs typeface="Times New Roman" pitchFamily="18" charset="0"/>
                          </a:rPr>
                          <m:t> </m:t>
                        </m:r>
                        <m:r>
                          <m:rPr>
                            <m:sty m:val="p"/>
                          </m:rPr>
                          <a:rPr lang="en-CA" sz="2800" b="0" i="0" smtClean="0">
                            <a:solidFill>
                              <a:srgbClr val="002060"/>
                            </a:solidFill>
                            <a:latin typeface="Cambria Math"/>
                            <a:cs typeface="Times New Roman" pitchFamily="18" charset="0"/>
                          </a:rPr>
                          <m:t>force</m:t>
                        </m:r>
                      </m:den>
                    </m:f>
                  </m:oMath>
                </a14:m>
                <a:r>
                  <a:rPr lang="en-CA" sz="2800" dirty="0" smtClean="0">
                    <a:solidFill>
                      <a:srgbClr val="002060"/>
                    </a:solidFill>
                    <a:latin typeface="Times New Roman" pitchFamily="18" charset="0"/>
                    <a:cs typeface="Times New Roman" pitchFamily="18" charset="0"/>
                  </a:rPr>
                  <a:t> </a:t>
                </a:r>
                <a:r>
                  <a:rPr lang="en-CA" sz="2400" dirty="0" smtClean="0">
                    <a:solidFill>
                      <a:srgbClr val="002060"/>
                    </a:solidFill>
                    <a:latin typeface="Times New Roman" pitchFamily="18" charset="0"/>
                    <a:cs typeface="Times New Roman" pitchFamily="18" charset="0"/>
                  </a:rPr>
                  <a:t>x</a:t>
                </a:r>
                <a:r>
                  <a:rPr lang="en-CA" sz="2800" dirty="0" smtClean="0">
                    <a:solidFill>
                      <a:srgbClr val="002060"/>
                    </a:solidFill>
                    <a:latin typeface="Times New Roman" pitchFamily="18" charset="0"/>
                    <a:cs typeface="Times New Roman" pitchFamily="18" charset="0"/>
                  </a:rPr>
                  <a:t> </a:t>
                </a:r>
                <a:r>
                  <a:rPr lang="en-CA" sz="2400" dirty="0" smtClean="0">
                    <a:solidFill>
                      <a:srgbClr val="002060"/>
                    </a:solidFill>
                    <a:latin typeface="Times New Roman" pitchFamily="18" charset="0"/>
                    <a:cs typeface="Times New Roman" pitchFamily="18" charset="0"/>
                  </a:rPr>
                  <a:t>100</a:t>
                </a:r>
                <a:r>
                  <a:rPr lang="en-CA" sz="2800" dirty="0" smtClean="0">
                    <a:solidFill>
                      <a:srgbClr val="002060"/>
                    </a:solidFill>
                    <a:latin typeface="Times New Roman" pitchFamily="18" charset="0"/>
                    <a:cs typeface="Times New Roman" pitchFamily="18" charset="0"/>
                  </a:rPr>
                  <a:t> </a:t>
                </a:r>
              </a:p>
              <a:p>
                <a:endParaRPr lang="en-CA" sz="2400" b="1" dirty="0">
                  <a:solidFill>
                    <a:srgbClr val="002060"/>
                  </a:solidFill>
                  <a:latin typeface="Times New Roman" pitchFamily="18" charset="0"/>
                  <a:cs typeface="Times New Roman" pitchFamily="18" charset="0"/>
                </a:endParaRPr>
              </a:p>
              <a:p>
                <a:r>
                  <a:rPr lang="en-CA" sz="2400" dirty="0" smtClean="0">
                    <a:solidFill>
                      <a:srgbClr val="B00000"/>
                    </a:solidFill>
                    <a:latin typeface="Times New Roman" pitchFamily="18" charset="0"/>
                    <a:cs typeface="Times New Roman" pitchFamily="18" charset="0"/>
                  </a:rPr>
                  <a:t>In November 2011:</a:t>
                </a:r>
              </a:p>
              <a:p>
                <a:r>
                  <a:rPr lang="en-CA" sz="2400" b="1" dirty="0" smtClean="0">
                    <a:solidFill>
                      <a:srgbClr val="B00000"/>
                    </a:solidFill>
                    <a:latin typeface="Times New Roman" pitchFamily="18" charset="0"/>
                    <a:cs typeface="Times New Roman" pitchFamily="18" charset="0"/>
                  </a:rPr>
                  <a:t>			</a:t>
                </a:r>
                <a:r>
                  <a:rPr lang="en-CA" sz="2400" dirty="0" smtClean="0">
                    <a:solidFill>
                      <a:srgbClr val="B00000"/>
                    </a:solidFill>
                    <a:latin typeface="Times New Roman" pitchFamily="18" charset="0"/>
                    <a:cs typeface="Times New Roman" pitchFamily="18" charset="0"/>
                  </a:rPr>
                  <a:t>Labour force = 18.722 thousand</a:t>
                </a:r>
              </a:p>
              <a:p>
                <a:r>
                  <a:rPr lang="en-CA" sz="2400" dirty="0">
                    <a:solidFill>
                      <a:srgbClr val="B00000"/>
                    </a:solidFill>
                    <a:latin typeface="Times New Roman" pitchFamily="18" charset="0"/>
                    <a:cs typeface="Times New Roman" pitchFamily="18" charset="0"/>
                  </a:rPr>
                  <a:t>	</a:t>
                </a:r>
                <a:r>
                  <a:rPr lang="en-CA" sz="2400" dirty="0" smtClean="0">
                    <a:solidFill>
                      <a:srgbClr val="B00000"/>
                    </a:solidFill>
                    <a:latin typeface="Times New Roman" pitchFamily="18" charset="0"/>
                    <a:cs typeface="Times New Roman" pitchFamily="18" charset="0"/>
                  </a:rPr>
                  <a:t>		Employed = 17.327 thousand</a:t>
                </a:r>
              </a:p>
              <a:p>
                <a:endParaRPr lang="en-CA" sz="2400" dirty="0">
                  <a:solidFill>
                    <a:srgbClr val="002060"/>
                  </a:solidFill>
                  <a:latin typeface="Times New Roman" pitchFamily="18" charset="0"/>
                  <a:cs typeface="Times New Roman" pitchFamily="18" charset="0"/>
                </a:endParaRPr>
              </a:p>
              <a:p>
                <a:r>
                  <a:rPr lang="en-CA" sz="2400" dirty="0" smtClean="0">
                    <a:solidFill>
                      <a:srgbClr val="002060"/>
                    </a:solidFill>
                    <a:latin typeface="Times New Roman" pitchFamily="18" charset="0"/>
                    <a:cs typeface="Times New Roman" pitchFamily="18" charset="0"/>
                  </a:rPr>
                  <a:t>Unemployment rate = </a:t>
                </a:r>
                <a14:m>
                  <m:oMath xmlns:m="http://schemas.openxmlformats.org/officeDocument/2006/math">
                    <m:f>
                      <m:fPr>
                        <m:ctrlPr>
                          <a:rPr lang="en-CA" sz="2800" i="1" smtClean="0">
                            <a:solidFill>
                              <a:srgbClr val="002060"/>
                            </a:solidFill>
                            <a:latin typeface="Cambria Math"/>
                            <a:cs typeface="Times New Roman" pitchFamily="18" charset="0"/>
                          </a:rPr>
                        </m:ctrlPr>
                      </m:fPr>
                      <m:num>
                        <m:r>
                          <a:rPr lang="en-CA" sz="2800" b="0" i="1" smtClean="0">
                            <a:solidFill>
                              <a:srgbClr val="002060"/>
                            </a:solidFill>
                            <a:latin typeface="Cambria Math"/>
                            <a:cs typeface="Times New Roman" pitchFamily="18" charset="0"/>
                          </a:rPr>
                          <m:t>18.722 −17.327</m:t>
                        </m:r>
                      </m:num>
                      <m:den>
                        <m:r>
                          <a:rPr lang="en-CA" sz="2800" b="0" i="1" smtClean="0">
                            <a:solidFill>
                              <a:srgbClr val="002060"/>
                            </a:solidFill>
                            <a:latin typeface="Cambria Math"/>
                            <a:cs typeface="Times New Roman" pitchFamily="18" charset="0"/>
                          </a:rPr>
                          <m:t>18.722</m:t>
                        </m:r>
                      </m:den>
                    </m:f>
                  </m:oMath>
                </a14:m>
                <a:r>
                  <a:rPr lang="en-CA" sz="2400" dirty="0" smtClean="0">
                    <a:solidFill>
                      <a:srgbClr val="002060"/>
                    </a:solidFill>
                    <a:latin typeface="Times New Roman" pitchFamily="18" charset="0"/>
                    <a:cs typeface="Times New Roman" pitchFamily="18" charset="0"/>
                  </a:rPr>
                  <a:t> = 7.5%</a:t>
                </a:r>
                <a:endParaRPr lang="en-CA" sz="2400" dirty="0">
                  <a:solidFill>
                    <a:srgbClr val="002060"/>
                  </a:solidFill>
                  <a:latin typeface="Times New Roman" pitchFamily="18" charset="0"/>
                  <a:cs typeface="Times New Roman" pitchFamily="18" charset="0"/>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457200" y="1408593"/>
                <a:ext cx="8086637" cy="4165436"/>
              </a:xfrm>
              <a:prstGeom prst="rect">
                <a:avLst/>
              </a:prstGeom>
              <a:blipFill rotWithShape="1">
                <a:blip r:embed="rId2"/>
                <a:stretch>
                  <a:fillRect l="-1507" t="-1464"/>
                </a:stretch>
              </a:blipFill>
            </p:spPr>
            <p:txBody>
              <a:bodyPr/>
              <a:lstStyle/>
              <a:p>
                <a:r>
                  <a:rPr lang="en-CA">
                    <a:noFill/>
                  </a:rPr>
                  <a:t> </a:t>
                </a:r>
              </a:p>
            </p:txBody>
          </p:sp>
        </mc:Fallback>
      </mc:AlternateContent>
    </p:spTree>
    <p:extLst>
      <p:ext uri="{BB962C8B-B14F-4D97-AF65-F5344CB8AC3E}">
        <p14:creationId xmlns:p14="http://schemas.microsoft.com/office/powerpoint/2010/main" val="60926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wipe(left)">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 calcmode="lin" valueType="num">
                                      <p:cBhvr additive="base">
                                        <p:cTn id="17"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anim calcmode="lin" valueType="num">
                                      <p:cBhvr additive="base">
                                        <p:cTn id="23"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anim calcmode="lin" valueType="num">
                                      <p:cBhvr additive="base">
                                        <p:cTn id="29"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8">
                                            <p:txEl>
                                              <p:pRg st="8" end="8"/>
                                            </p:txEl>
                                          </p:spTgt>
                                        </p:tgtEl>
                                        <p:attrNameLst>
                                          <p:attrName>style.visibility</p:attrName>
                                        </p:attrNameLst>
                                      </p:cBhvr>
                                      <p:to>
                                        <p:strVal val="visible"/>
                                      </p:to>
                                    </p:set>
                                    <p:animEffect transition="in" filter="wipe(left)">
                                      <p:cBhvr>
                                        <p:cTn id="35"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9" name="Rectangle 2"/>
          <p:cNvSpPr>
            <a:spLocks noGrp="1" noChangeArrowheads="1"/>
          </p:cNvSpPr>
          <p:nvPr>
            <p:ph type="title"/>
          </p:nvPr>
        </p:nvSpPr>
        <p:spPr>
          <a:xfrm>
            <a:off x="457200" y="685800"/>
            <a:ext cx="7715250" cy="654050"/>
          </a:xfrm>
        </p:spPr>
        <p:txBody>
          <a:bodyPr/>
          <a:lstStyle/>
          <a:p>
            <a:pPr eaLnBrk="1" hangingPunct="1"/>
            <a:r>
              <a:rPr lang="en-GB" sz="3200" b="1" dirty="0" smtClean="0">
                <a:solidFill>
                  <a:srgbClr val="B00000"/>
                </a:solidFill>
                <a:effectLst>
                  <a:outerShdw blurRad="38100" dist="38100" dir="2700000" algn="tl">
                    <a:srgbClr val="000000">
                      <a:alpha val="43137"/>
                    </a:srgbClr>
                  </a:outerShdw>
                </a:effectLst>
              </a:rPr>
              <a:t>Macroeconomic Performance</a:t>
            </a:r>
          </a:p>
        </p:txBody>
      </p:sp>
      <p:sp>
        <p:nvSpPr>
          <p:cNvPr id="3080" name="Rectangle 3"/>
          <p:cNvSpPr>
            <a:spLocks noGrp="1" noChangeArrowheads="1"/>
          </p:cNvSpPr>
          <p:nvPr>
            <p:ph type="body" sz="half" idx="1"/>
          </p:nvPr>
        </p:nvSpPr>
        <p:spPr>
          <a:xfrm>
            <a:off x="457200" y="1600200"/>
            <a:ext cx="8218488" cy="4865688"/>
          </a:xfrm>
        </p:spPr>
        <p:txBody>
          <a:bodyPr/>
          <a:lstStyle/>
          <a:p>
            <a:pPr eaLnBrk="1" hangingPunct="1">
              <a:lnSpc>
                <a:spcPct val="120000"/>
              </a:lnSpc>
              <a:buFont typeface="Arial" pitchFamily="34" charset="0"/>
              <a:buChar char="•"/>
            </a:pPr>
            <a:r>
              <a:rPr lang="en-GB" sz="2400" dirty="0" smtClean="0"/>
              <a:t>   </a:t>
            </a:r>
            <a:r>
              <a:rPr lang="en-GB" sz="2800" b="1" dirty="0" smtClean="0">
                <a:solidFill>
                  <a:srgbClr val="002060"/>
                </a:solidFill>
                <a:latin typeface="Times New Roman" pitchFamily="18" charset="0"/>
                <a:cs typeface="Times New Roman" pitchFamily="18" charset="0"/>
              </a:rPr>
              <a:t>Labour Force, Employment &amp; Unemployment </a:t>
            </a:r>
          </a:p>
          <a:p>
            <a:pPr lvl="1" eaLnBrk="1" hangingPunct="1">
              <a:lnSpc>
                <a:spcPct val="120000"/>
              </a:lnSpc>
              <a:buFont typeface="Arial" pitchFamily="34" charset="0"/>
              <a:buChar char="•"/>
            </a:pPr>
            <a:r>
              <a:rPr lang="en-GB" sz="2400" b="1" dirty="0" smtClean="0">
                <a:solidFill>
                  <a:schemeClr val="tx2">
                    <a:lumMod val="75000"/>
                  </a:schemeClr>
                </a:solidFill>
                <a:latin typeface="Times New Roman" pitchFamily="18" charset="0"/>
                <a:cs typeface="Times New Roman" pitchFamily="18" charset="0"/>
              </a:rPr>
              <a:t>Canada, November 2011 (000 persons):</a:t>
            </a:r>
          </a:p>
          <a:p>
            <a:pPr marL="914400" lvl="2" indent="0" eaLnBrk="1" hangingPunct="1">
              <a:lnSpc>
                <a:spcPct val="120000"/>
              </a:lnSpc>
              <a:buNone/>
            </a:pPr>
            <a:r>
              <a:rPr lang="en-GB" sz="2000" dirty="0" smtClean="0">
                <a:solidFill>
                  <a:srgbClr val="002060"/>
                </a:solidFill>
                <a:latin typeface="Times New Roman" pitchFamily="18" charset="0"/>
                <a:cs typeface="Times New Roman" pitchFamily="18" charset="0"/>
              </a:rPr>
              <a:t>1. Non-Institutional pop 15+ yrs.		28,111</a:t>
            </a:r>
          </a:p>
          <a:p>
            <a:pPr marL="914400" lvl="2" indent="0" eaLnBrk="1" hangingPunct="1">
              <a:lnSpc>
                <a:spcPct val="120000"/>
              </a:lnSpc>
              <a:buNone/>
            </a:pPr>
            <a:r>
              <a:rPr lang="en-GB" sz="2000" dirty="0" smtClean="0">
                <a:solidFill>
                  <a:srgbClr val="002060"/>
                </a:solidFill>
                <a:latin typeface="Times New Roman" pitchFamily="18" charset="0"/>
                <a:cs typeface="Times New Roman" pitchFamily="18" charset="0"/>
              </a:rPr>
              <a:t>2. Labour force				18,772	</a:t>
            </a:r>
          </a:p>
          <a:p>
            <a:pPr marL="914400" lvl="2" indent="0" eaLnBrk="1" hangingPunct="1">
              <a:lnSpc>
                <a:spcPct val="120000"/>
              </a:lnSpc>
              <a:buNone/>
            </a:pPr>
            <a:r>
              <a:rPr lang="en-GB" sz="2000" dirty="0" smtClean="0">
                <a:solidFill>
                  <a:srgbClr val="002060"/>
                </a:solidFill>
                <a:latin typeface="Times New Roman" pitchFamily="18" charset="0"/>
                <a:cs typeface="Times New Roman" pitchFamily="18" charset="0"/>
              </a:rPr>
              <a:t>3. Employment				17,327</a:t>
            </a:r>
          </a:p>
          <a:p>
            <a:pPr marL="914400" lvl="2" indent="0" eaLnBrk="1" hangingPunct="1">
              <a:lnSpc>
                <a:spcPct val="120000"/>
              </a:lnSpc>
              <a:buNone/>
            </a:pPr>
            <a:r>
              <a:rPr lang="en-GB" sz="2000" dirty="0" smtClean="0">
                <a:solidFill>
                  <a:srgbClr val="002060"/>
                </a:solidFill>
                <a:latin typeface="Times New Roman" pitchFamily="18" charset="0"/>
                <a:cs typeface="Times New Roman" pitchFamily="18" charset="0"/>
              </a:rPr>
              <a:t>4. Unemployment [(2 – 3)]			  1,395</a:t>
            </a:r>
          </a:p>
          <a:p>
            <a:pPr marL="914400" lvl="2" indent="0" eaLnBrk="1" hangingPunct="1">
              <a:lnSpc>
                <a:spcPct val="120000"/>
              </a:lnSpc>
              <a:buNone/>
            </a:pPr>
            <a:r>
              <a:rPr lang="en-GB" sz="2000" dirty="0" smtClean="0">
                <a:solidFill>
                  <a:srgbClr val="002060"/>
                </a:solidFill>
                <a:latin typeface="Times New Roman" pitchFamily="18" charset="0"/>
                <a:cs typeface="Times New Roman" pitchFamily="18" charset="0"/>
              </a:rPr>
              <a:t>5. Participation rate [(2)/(1)]x100		   66.7%</a:t>
            </a:r>
          </a:p>
          <a:p>
            <a:pPr marL="914400" lvl="2" indent="0" eaLnBrk="1" hangingPunct="1">
              <a:lnSpc>
                <a:spcPct val="120000"/>
              </a:lnSpc>
              <a:buNone/>
            </a:pPr>
            <a:r>
              <a:rPr lang="en-GB" sz="2000" dirty="0" smtClean="0">
                <a:solidFill>
                  <a:srgbClr val="002060"/>
                </a:solidFill>
                <a:latin typeface="Times New Roman" pitchFamily="18" charset="0"/>
                <a:cs typeface="Times New Roman" pitchFamily="18" charset="0"/>
              </a:rPr>
              <a:t>6. Employment rate [(3)/(1)]x100		   61.6%</a:t>
            </a:r>
          </a:p>
          <a:p>
            <a:pPr marL="914400" lvl="2" indent="0" eaLnBrk="1" hangingPunct="1">
              <a:lnSpc>
                <a:spcPct val="120000"/>
              </a:lnSpc>
              <a:buNone/>
            </a:pPr>
            <a:r>
              <a:rPr lang="en-GB" sz="2000" dirty="0" smtClean="0">
                <a:solidFill>
                  <a:srgbClr val="002060"/>
                </a:solidFill>
                <a:latin typeface="Times New Roman" pitchFamily="18" charset="0"/>
                <a:cs typeface="Times New Roman" pitchFamily="18" charset="0"/>
              </a:rPr>
              <a:t>7. Unemployment rate [(4)/(2)]x100	     7.5%</a:t>
            </a:r>
          </a:p>
        </p:txBody>
      </p:sp>
      <p:sp>
        <p:nvSpPr>
          <p:cNvPr id="3076" name="Date Placeholder 5"/>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3077" name="Footer Placeholder 6"/>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3078" name="Slide Number Placeholder 7"/>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2CB67F1-AE9F-4A11-8962-027A1DB7DC9E}" type="slidenum">
              <a:rPr lang="en-US" smtClean="0"/>
              <a:pPr eaLnBrk="1" hangingPunct="1"/>
              <a:t>9</a:t>
            </a:fld>
            <a:endParaRPr lang="en-US"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80">
                                            <p:txEl>
                                              <p:pRg st="0" end="0"/>
                                            </p:txEl>
                                          </p:spTgt>
                                        </p:tgtEl>
                                        <p:attrNameLst>
                                          <p:attrName>style.visibility</p:attrName>
                                        </p:attrNameLst>
                                      </p:cBhvr>
                                      <p:to>
                                        <p:strVal val="visible"/>
                                      </p:to>
                                    </p:set>
                                    <p:animEffect transition="in" filter="wipe(down)">
                                      <p:cBhvr>
                                        <p:cTn id="7" dur="500"/>
                                        <p:tgtEl>
                                          <p:spTgt spid="308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080">
                                            <p:txEl>
                                              <p:pRg st="1" end="1"/>
                                            </p:txEl>
                                          </p:spTgt>
                                        </p:tgtEl>
                                        <p:attrNameLst>
                                          <p:attrName>style.visibility</p:attrName>
                                        </p:attrNameLst>
                                      </p:cBhvr>
                                      <p:to>
                                        <p:strVal val="visible"/>
                                      </p:to>
                                    </p:set>
                                    <p:animEffect transition="in" filter="wipe(down)">
                                      <p:cBhvr>
                                        <p:cTn id="12" dur="500"/>
                                        <p:tgtEl>
                                          <p:spTgt spid="308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080">
                                            <p:txEl>
                                              <p:pRg st="2" end="2"/>
                                            </p:txEl>
                                          </p:spTgt>
                                        </p:tgtEl>
                                        <p:attrNameLst>
                                          <p:attrName>style.visibility</p:attrName>
                                        </p:attrNameLst>
                                      </p:cBhvr>
                                      <p:to>
                                        <p:strVal val="visible"/>
                                      </p:to>
                                    </p:set>
                                    <p:animEffect transition="in" filter="wipe(down)">
                                      <p:cBhvr>
                                        <p:cTn id="17" dur="500"/>
                                        <p:tgtEl>
                                          <p:spTgt spid="308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080">
                                            <p:txEl>
                                              <p:pRg st="3" end="3"/>
                                            </p:txEl>
                                          </p:spTgt>
                                        </p:tgtEl>
                                        <p:attrNameLst>
                                          <p:attrName>style.visibility</p:attrName>
                                        </p:attrNameLst>
                                      </p:cBhvr>
                                      <p:to>
                                        <p:strVal val="visible"/>
                                      </p:to>
                                    </p:set>
                                    <p:animEffect transition="in" filter="wipe(down)">
                                      <p:cBhvr>
                                        <p:cTn id="22" dur="500"/>
                                        <p:tgtEl>
                                          <p:spTgt spid="308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080">
                                            <p:txEl>
                                              <p:pRg st="4" end="4"/>
                                            </p:txEl>
                                          </p:spTgt>
                                        </p:tgtEl>
                                        <p:attrNameLst>
                                          <p:attrName>style.visibility</p:attrName>
                                        </p:attrNameLst>
                                      </p:cBhvr>
                                      <p:to>
                                        <p:strVal val="visible"/>
                                      </p:to>
                                    </p:set>
                                    <p:animEffect transition="in" filter="wipe(down)">
                                      <p:cBhvr>
                                        <p:cTn id="27" dur="500"/>
                                        <p:tgtEl>
                                          <p:spTgt spid="308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080">
                                            <p:txEl>
                                              <p:pRg st="5" end="5"/>
                                            </p:txEl>
                                          </p:spTgt>
                                        </p:tgtEl>
                                        <p:attrNameLst>
                                          <p:attrName>style.visibility</p:attrName>
                                        </p:attrNameLst>
                                      </p:cBhvr>
                                      <p:to>
                                        <p:strVal val="visible"/>
                                      </p:to>
                                    </p:set>
                                    <p:animEffect transition="in" filter="wipe(down)">
                                      <p:cBhvr>
                                        <p:cTn id="32" dur="500"/>
                                        <p:tgtEl>
                                          <p:spTgt spid="308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080">
                                            <p:txEl>
                                              <p:pRg st="6" end="6"/>
                                            </p:txEl>
                                          </p:spTgt>
                                        </p:tgtEl>
                                        <p:attrNameLst>
                                          <p:attrName>style.visibility</p:attrName>
                                        </p:attrNameLst>
                                      </p:cBhvr>
                                      <p:to>
                                        <p:strVal val="visible"/>
                                      </p:to>
                                    </p:set>
                                    <p:animEffect transition="in" filter="wipe(down)">
                                      <p:cBhvr>
                                        <p:cTn id="37" dur="500"/>
                                        <p:tgtEl>
                                          <p:spTgt spid="308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080">
                                            <p:txEl>
                                              <p:pRg st="7" end="7"/>
                                            </p:txEl>
                                          </p:spTgt>
                                        </p:tgtEl>
                                        <p:attrNameLst>
                                          <p:attrName>style.visibility</p:attrName>
                                        </p:attrNameLst>
                                      </p:cBhvr>
                                      <p:to>
                                        <p:strVal val="visible"/>
                                      </p:to>
                                    </p:set>
                                    <p:animEffect transition="in" filter="wipe(down)">
                                      <p:cBhvr>
                                        <p:cTn id="42" dur="500"/>
                                        <p:tgtEl>
                                          <p:spTgt spid="3080">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080">
                                            <p:txEl>
                                              <p:pRg st="8" end="8"/>
                                            </p:txEl>
                                          </p:spTgt>
                                        </p:tgtEl>
                                        <p:attrNameLst>
                                          <p:attrName>style.visibility</p:attrName>
                                        </p:attrNameLst>
                                      </p:cBhvr>
                                      <p:to>
                                        <p:strVal val="visible"/>
                                      </p:to>
                                    </p:set>
                                    <p:animEffect transition="in" filter="wipe(down)">
                                      <p:cBhvr>
                                        <p:cTn id="47" dur="500"/>
                                        <p:tgtEl>
                                          <p:spTgt spid="308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0"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9" name="Rectangle 4"/>
          <p:cNvSpPr>
            <a:spLocks noGrp="1" noChangeArrowheads="1"/>
          </p:cNvSpPr>
          <p:nvPr>
            <p:ph type="title"/>
          </p:nvPr>
        </p:nvSpPr>
        <p:spPr>
          <a:xfrm>
            <a:off x="600075" y="609600"/>
            <a:ext cx="7715250" cy="685800"/>
          </a:xfrm>
        </p:spPr>
        <p:txBody>
          <a:bodyPr>
            <a:noAutofit/>
          </a:bodyPr>
          <a:lstStyle/>
          <a:p>
            <a:pPr eaLnBrk="1" hangingPunct="1"/>
            <a:r>
              <a:rPr lang="en-US" sz="3200" b="1" dirty="0" smtClean="0">
                <a:solidFill>
                  <a:srgbClr val="B00000"/>
                </a:solidFill>
                <a:effectLst>
                  <a:outerShdw blurRad="38100" dist="38100" dir="2700000" algn="tl">
                    <a:srgbClr val="000000">
                      <a:alpha val="43137"/>
                    </a:srgbClr>
                  </a:outerShdw>
                </a:effectLst>
              </a:rPr>
              <a:t>Canadian Economic Performance</a:t>
            </a:r>
            <a:br>
              <a:rPr lang="en-US" sz="3200" b="1" dirty="0" smtClean="0">
                <a:solidFill>
                  <a:srgbClr val="B00000"/>
                </a:solidFill>
                <a:effectLst>
                  <a:outerShdw blurRad="38100" dist="38100" dir="2700000" algn="tl">
                    <a:srgbClr val="000000">
                      <a:alpha val="43137"/>
                    </a:srgbClr>
                  </a:outerShdw>
                </a:effectLst>
              </a:rPr>
            </a:br>
            <a:endParaRPr lang="en-US" sz="3200" b="1" dirty="0" smtClean="0">
              <a:solidFill>
                <a:srgbClr val="B00000"/>
              </a:solidFill>
              <a:effectLst>
                <a:outerShdw blurRad="38100" dist="38100" dir="2700000" algn="tl">
                  <a:srgbClr val="000000">
                    <a:alpha val="43137"/>
                  </a:srgbClr>
                </a:outerShdw>
              </a:effectLst>
            </a:endParaRPr>
          </a:p>
        </p:txBody>
      </p:sp>
      <p:sp>
        <p:nvSpPr>
          <p:cNvPr id="16386"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16387"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1638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1D3A7ED-C84D-4211-9527-D51257972801}" type="slidenum">
              <a:rPr lang="en-US" smtClean="0"/>
              <a:pPr eaLnBrk="1" hangingPunct="1"/>
              <a:t>10</a:t>
            </a:fld>
            <a:endParaRPr lang="en-US" dirty="0" smtClean="0"/>
          </a:p>
        </p:txBody>
      </p:sp>
      <p:pic>
        <p:nvPicPr>
          <p:cNvPr id="604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147916"/>
            <a:ext cx="7391400"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 name="Straight Connector 6"/>
          <p:cNvCxnSpPr/>
          <p:nvPr/>
        </p:nvCxnSpPr>
        <p:spPr>
          <a:xfrm>
            <a:off x="2209800" y="4495800"/>
            <a:ext cx="0" cy="106680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514600" y="4495800"/>
            <a:ext cx="0" cy="106680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3886200" y="3962400"/>
            <a:ext cx="0" cy="160020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267200" y="3962400"/>
            <a:ext cx="0" cy="160020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7239000" y="2438400"/>
            <a:ext cx="38100" cy="312420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7620000" y="2438400"/>
            <a:ext cx="0" cy="312420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5410200" y="4311134"/>
            <a:ext cx="1236236" cy="369332"/>
          </a:xfrm>
          <a:prstGeom prst="rect">
            <a:avLst/>
          </a:prstGeom>
          <a:noFill/>
        </p:spPr>
        <p:txBody>
          <a:bodyPr wrap="none" rtlCol="0">
            <a:spAutoFit/>
          </a:bodyPr>
          <a:lstStyle/>
          <a:p>
            <a:r>
              <a:rPr lang="en-CA" b="1" dirty="0" smtClean="0">
                <a:latin typeface="Times New Roman" pitchFamily="18" charset="0"/>
                <a:cs typeface="Times New Roman" pitchFamily="18" charset="0"/>
              </a:rPr>
              <a:t>Recessions</a:t>
            </a:r>
            <a:endParaRPr lang="en-CA" b="1" dirty="0">
              <a:latin typeface="Times New Roman" pitchFamily="18" charset="0"/>
              <a:cs typeface="Times New Roman" pitchFamily="18" charset="0"/>
            </a:endParaRPr>
          </a:p>
        </p:txBody>
      </p:sp>
      <p:cxnSp>
        <p:nvCxnSpPr>
          <p:cNvPr id="22" name="Straight Arrow Connector 21"/>
          <p:cNvCxnSpPr/>
          <p:nvPr/>
        </p:nvCxnSpPr>
        <p:spPr>
          <a:xfrm flipH="1">
            <a:off x="2487561" y="4495800"/>
            <a:ext cx="3048000" cy="7620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H="1">
            <a:off x="4114800" y="4588133"/>
            <a:ext cx="1295400" cy="7620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6477000" y="4680466"/>
            <a:ext cx="990600" cy="577334"/>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2307254" y="2286000"/>
            <a:ext cx="4448654" cy="1015663"/>
          </a:xfrm>
          <a:prstGeom prst="rect">
            <a:avLst/>
          </a:prstGeom>
          <a:solidFill>
            <a:srgbClr val="FFFF00"/>
          </a:solidFill>
          <a:ln w="15875">
            <a:solidFill>
              <a:srgbClr val="002060"/>
            </a:solidFill>
          </a:ln>
        </p:spPr>
        <p:txBody>
          <a:bodyPr wrap="none" rtlCol="0">
            <a:spAutoFit/>
          </a:bodyPr>
          <a:lstStyle/>
          <a:p>
            <a:r>
              <a:rPr lang="en-CA" sz="2000" dirty="0" smtClean="0">
                <a:solidFill>
                  <a:srgbClr val="002060"/>
                </a:solidFill>
                <a:latin typeface="Times New Roman" pitchFamily="18" charset="0"/>
                <a:cs typeface="Times New Roman" pitchFamily="18" charset="0"/>
              </a:rPr>
              <a:t>Strong trend in real GDP growth</a:t>
            </a:r>
          </a:p>
          <a:p>
            <a:r>
              <a:rPr lang="en-CA" sz="2000" dirty="0" smtClean="0">
                <a:solidFill>
                  <a:srgbClr val="002060"/>
                </a:solidFill>
                <a:latin typeface="Times New Roman" pitchFamily="18" charset="0"/>
                <a:cs typeface="Times New Roman" pitchFamily="18" charset="0"/>
              </a:rPr>
              <a:t>based on growth in labour force and </a:t>
            </a:r>
          </a:p>
          <a:p>
            <a:r>
              <a:rPr lang="en-CA" sz="2000" dirty="0" smtClean="0">
                <a:solidFill>
                  <a:srgbClr val="002060"/>
                </a:solidFill>
                <a:latin typeface="Times New Roman" pitchFamily="18" charset="0"/>
                <a:cs typeface="Times New Roman" pitchFamily="18" charset="0"/>
              </a:rPr>
              <a:t>productivity but interrupted by recessions</a:t>
            </a:r>
            <a:endParaRPr lang="en-CA" sz="20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0419"/>
                                        </p:tgtEl>
                                        <p:attrNameLst>
                                          <p:attrName>style.visibility</p:attrName>
                                        </p:attrNameLst>
                                      </p:cBhvr>
                                      <p:to>
                                        <p:strVal val="visible"/>
                                      </p:to>
                                    </p:set>
                                    <p:animEffect transition="in" filter="fade">
                                      <p:cBhvr>
                                        <p:cTn id="7" dur="1000"/>
                                        <p:tgtEl>
                                          <p:spTgt spid="60419"/>
                                        </p:tgtEl>
                                      </p:cBhvr>
                                    </p:animEffect>
                                    <p:anim calcmode="lin" valueType="num">
                                      <p:cBhvr>
                                        <p:cTn id="8" dur="1000" fill="hold"/>
                                        <p:tgtEl>
                                          <p:spTgt spid="60419"/>
                                        </p:tgtEl>
                                        <p:attrNameLst>
                                          <p:attrName>ppt_x</p:attrName>
                                        </p:attrNameLst>
                                      </p:cBhvr>
                                      <p:tavLst>
                                        <p:tav tm="0">
                                          <p:val>
                                            <p:strVal val="#ppt_x"/>
                                          </p:val>
                                        </p:tav>
                                        <p:tav tm="100000">
                                          <p:val>
                                            <p:strVal val="#ppt_x"/>
                                          </p:val>
                                        </p:tav>
                                      </p:tavLst>
                                    </p:anim>
                                    <p:anim calcmode="lin" valueType="num">
                                      <p:cBhvr>
                                        <p:cTn id="9" dur="1000" fill="hold"/>
                                        <p:tgtEl>
                                          <p:spTgt spid="604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1000"/>
                                        <p:tgtEl>
                                          <p:spTgt spid="29"/>
                                        </p:tgtEl>
                                      </p:cBhvr>
                                    </p:animEffect>
                                    <p:anim calcmode="lin" valueType="num">
                                      <p:cBhvr>
                                        <p:cTn id="15" dur="1000" fill="hold"/>
                                        <p:tgtEl>
                                          <p:spTgt spid="29"/>
                                        </p:tgtEl>
                                        <p:attrNameLst>
                                          <p:attrName>ppt_x</p:attrName>
                                        </p:attrNameLst>
                                      </p:cBhvr>
                                      <p:tavLst>
                                        <p:tav tm="0">
                                          <p:val>
                                            <p:strVal val="#ppt_x"/>
                                          </p:val>
                                        </p:tav>
                                        <p:tav tm="100000">
                                          <p:val>
                                            <p:strVal val="#ppt_x"/>
                                          </p:val>
                                        </p:tav>
                                      </p:tavLst>
                                    </p:anim>
                                    <p:anim calcmode="lin" valueType="num">
                                      <p:cBhvr>
                                        <p:cTn id="1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20">
                                            <p:txEl>
                                              <p:pRg st="0" end="0"/>
                                            </p:txEl>
                                          </p:spTgt>
                                        </p:tgtEl>
                                        <p:attrNameLst>
                                          <p:attrName>style.visibility</p:attrName>
                                        </p:attrNameLst>
                                      </p:cBhvr>
                                      <p:to>
                                        <p:strVal val="visible"/>
                                      </p:to>
                                    </p:set>
                                    <p:anim calcmode="lin" valueType="num">
                                      <p:cBhvr additive="base">
                                        <p:cTn id="39" dur="500" fill="hold"/>
                                        <p:tgtEl>
                                          <p:spTgt spid="20">
                                            <p:txEl>
                                              <p:pRg st="0" end="0"/>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2" fill="hold" nodeType="click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right)">
                                      <p:cBhvr>
                                        <p:cTn id="45" dur="500"/>
                                        <p:tgtEl>
                                          <p:spTgt spid="22"/>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2" fill="hold" nodeType="click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wipe(right)">
                                      <p:cBhvr>
                                        <p:cTn id="50" dur="500"/>
                                        <p:tgtEl>
                                          <p:spTgt spid="24"/>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8" fill="hold" nodeType="click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left)">
                                      <p:cBhvr>
                                        <p:cTn id="5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Title 1"/>
          <p:cNvSpPr>
            <a:spLocks noGrp="1"/>
          </p:cNvSpPr>
          <p:nvPr>
            <p:ph type="title"/>
          </p:nvPr>
        </p:nvSpPr>
        <p:spPr>
          <a:xfrm>
            <a:off x="488640" y="685800"/>
            <a:ext cx="8229600" cy="533400"/>
          </a:xfrm>
        </p:spPr>
        <p:txBody>
          <a:bodyPr>
            <a:normAutofit fontScale="90000"/>
          </a:bodyPr>
          <a:lstStyle/>
          <a:p>
            <a:r>
              <a:rPr lang="en-US" sz="3600" b="1" dirty="0" smtClean="0">
                <a:solidFill>
                  <a:srgbClr val="B00000"/>
                </a:solidFill>
                <a:effectLst>
                  <a:outerShdw blurRad="38100" dist="38100" dir="2700000" algn="tl">
                    <a:srgbClr val="000000">
                      <a:alpha val="43137"/>
                    </a:srgbClr>
                  </a:outerShdw>
                </a:effectLst>
              </a:rPr>
              <a:t>Canadian Economic Performance</a:t>
            </a:r>
            <a:r>
              <a:rPr lang="en-US" dirty="0" smtClean="0"/>
              <a:t/>
            </a:r>
            <a:br>
              <a:rPr lang="en-US" dirty="0" smtClean="0"/>
            </a:br>
            <a:endParaRPr lang="en-US" sz="2800" dirty="0" smtClean="0"/>
          </a:p>
        </p:txBody>
      </p:sp>
      <p:sp>
        <p:nvSpPr>
          <p:cNvPr id="17413"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17414"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1741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FA94F64-ABBA-456B-A6FD-FEEC18CFD76C}" type="slidenum">
              <a:rPr lang="en-US" smtClean="0"/>
              <a:pPr eaLnBrk="1" hangingPunct="1"/>
              <a:t>11</a:t>
            </a:fld>
            <a:endParaRPr lang="en-US" dirty="0" smtClean="0"/>
          </a:p>
        </p:txBody>
      </p:sp>
      <p:pic>
        <p:nvPicPr>
          <p:cNvPr id="614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143000"/>
            <a:ext cx="7391399" cy="495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4396247" y="4387334"/>
            <a:ext cx="1236236" cy="369332"/>
          </a:xfrm>
          <a:prstGeom prst="rect">
            <a:avLst/>
          </a:prstGeom>
          <a:noFill/>
        </p:spPr>
        <p:txBody>
          <a:bodyPr wrap="none" rtlCol="0">
            <a:spAutoFit/>
          </a:bodyPr>
          <a:lstStyle/>
          <a:p>
            <a:r>
              <a:rPr lang="en-CA" b="1" dirty="0" smtClean="0">
                <a:solidFill>
                  <a:srgbClr val="002060"/>
                </a:solidFill>
                <a:latin typeface="Times New Roman" pitchFamily="18" charset="0"/>
                <a:cs typeface="Times New Roman" pitchFamily="18" charset="0"/>
              </a:rPr>
              <a:t>Recessions</a:t>
            </a:r>
            <a:endParaRPr lang="en-CA" b="1" dirty="0">
              <a:solidFill>
                <a:srgbClr val="002060"/>
              </a:solidFill>
              <a:latin typeface="Times New Roman" pitchFamily="18" charset="0"/>
              <a:cs typeface="Times New Roman" pitchFamily="18" charset="0"/>
            </a:endParaRPr>
          </a:p>
        </p:txBody>
      </p:sp>
      <p:cxnSp>
        <p:nvCxnSpPr>
          <p:cNvPr id="9" name="Straight Arrow Connector 8"/>
          <p:cNvCxnSpPr/>
          <p:nvPr/>
        </p:nvCxnSpPr>
        <p:spPr>
          <a:xfrm flipH="1">
            <a:off x="3733800" y="4572000"/>
            <a:ext cx="647699"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5632483" y="4572000"/>
            <a:ext cx="1301717" cy="184666"/>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a:off x="1905000" y="4708267"/>
            <a:ext cx="2476499" cy="92333"/>
          </a:xfrm>
          <a:prstGeom prst="straightConnector1">
            <a:avLst/>
          </a:prstGeom>
          <a:ln w="2222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5410200" y="1600200"/>
            <a:ext cx="3281668" cy="1200329"/>
          </a:xfrm>
          <a:prstGeom prst="rect">
            <a:avLst/>
          </a:prstGeom>
          <a:solidFill>
            <a:srgbClr val="FFFF00"/>
          </a:solidFill>
          <a:ln w="19050">
            <a:solidFill>
              <a:schemeClr val="tx1"/>
            </a:solidFill>
          </a:ln>
        </p:spPr>
        <p:txBody>
          <a:bodyPr wrap="none" rtlCol="0">
            <a:spAutoFit/>
          </a:bodyPr>
          <a:lstStyle/>
          <a:p>
            <a:r>
              <a:rPr lang="en-CA" dirty="0" smtClean="0">
                <a:latin typeface="Times New Roman" pitchFamily="18" charset="0"/>
                <a:cs typeface="Times New Roman" pitchFamily="18" charset="0"/>
              </a:rPr>
              <a:t>Growth trend disguises important</a:t>
            </a:r>
          </a:p>
          <a:p>
            <a:r>
              <a:rPr lang="en-CA" dirty="0" smtClean="0">
                <a:latin typeface="Times New Roman" pitchFamily="18" charset="0"/>
                <a:cs typeface="Times New Roman" pitchFamily="18" charset="0"/>
              </a:rPr>
              <a:t>business cycle fluctuations in </a:t>
            </a:r>
          </a:p>
          <a:p>
            <a:r>
              <a:rPr lang="en-CA" dirty="0" smtClean="0">
                <a:latin typeface="Times New Roman" pitchFamily="18" charset="0"/>
                <a:cs typeface="Times New Roman" pitchFamily="18" charset="0"/>
              </a:rPr>
              <a:t>annual growth rates including the</a:t>
            </a:r>
          </a:p>
          <a:p>
            <a:r>
              <a:rPr lang="en-CA" dirty="0">
                <a:latin typeface="Times New Roman" pitchFamily="18" charset="0"/>
                <a:cs typeface="Times New Roman" pitchFamily="18" charset="0"/>
              </a:rPr>
              <a:t>negative growth </a:t>
            </a:r>
            <a:r>
              <a:rPr lang="en-CA" dirty="0" smtClean="0">
                <a:latin typeface="Times New Roman" pitchFamily="18" charset="0"/>
                <a:cs typeface="Times New Roman" pitchFamily="18" charset="0"/>
              </a:rPr>
              <a:t>in recessions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42"/>
                                        </p:tgtEl>
                                        <p:attrNameLst>
                                          <p:attrName>style.visibility</p:attrName>
                                        </p:attrNameLst>
                                      </p:cBhvr>
                                      <p:to>
                                        <p:strVal val="visible"/>
                                      </p:to>
                                    </p:set>
                                    <p:animEffect transition="in" filter="fade">
                                      <p:cBhvr>
                                        <p:cTn id="7" dur="1000"/>
                                        <p:tgtEl>
                                          <p:spTgt spid="61442"/>
                                        </p:tgtEl>
                                      </p:cBhvr>
                                    </p:animEffect>
                                    <p:anim calcmode="lin" valueType="num">
                                      <p:cBhvr>
                                        <p:cTn id="8" dur="1000" fill="hold"/>
                                        <p:tgtEl>
                                          <p:spTgt spid="61442"/>
                                        </p:tgtEl>
                                        <p:attrNameLst>
                                          <p:attrName>ppt_x</p:attrName>
                                        </p:attrNameLst>
                                      </p:cBhvr>
                                      <p:tavLst>
                                        <p:tav tm="0">
                                          <p:val>
                                            <p:strVal val="#ppt_x"/>
                                          </p:val>
                                        </p:tav>
                                        <p:tav tm="100000">
                                          <p:val>
                                            <p:strVal val="#ppt_x"/>
                                          </p:val>
                                        </p:tav>
                                      </p:tavLst>
                                    </p:anim>
                                    <p:anim calcmode="lin" valueType="num">
                                      <p:cBhvr>
                                        <p:cTn id="9" dur="1000" fill="hold"/>
                                        <p:tgtEl>
                                          <p:spTgt spid="6144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up)">
                                      <p:cBhvr>
                                        <p:cTn id="14" dur="500"/>
                                        <p:tgtEl>
                                          <p:spTgt spid="1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2" fill="hold"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right)">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2"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right)">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left)">
                                      <p:cBhvr>
                                        <p:cTn id="3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7" name="Rectangle 4"/>
          <p:cNvSpPr>
            <a:spLocks noGrp="1" noChangeArrowheads="1"/>
          </p:cNvSpPr>
          <p:nvPr>
            <p:ph type="title"/>
          </p:nvPr>
        </p:nvSpPr>
        <p:spPr>
          <a:xfrm>
            <a:off x="600075" y="609600"/>
            <a:ext cx="7715250" cy="457200"/>
          </a:xfrm>
        </p:spPr>
        <p:txBody>
          <a:bodyPr>
            <a:normAutofit fontScale="90000"/>
          </a:bodyPr>
          <a:lstStyle/>
          <a:p>
            <a:pPr eaLnBrk="1" hangingPunct="1"/>
            <a:r>
              <a:rPr lang="en-US" sz="3600" b="1" dirty="0" smtClean="0">
                <a:solidFill>
                  <a:srgbClr val="B00000"/>
                </a:solidFill>
                <a:effectLst>
                  <a:outerShdw blurRad="38100" dist="38100" dir="2700000" algn="tl">
                    <a:srgbClr val="000000">
                      <a:alpha val="43137"/>
                    </a:srgbClr>
                  </a:outerShdw>
                </a:effectLst>
              </a:rPr>
              <a:t>Canadian Economic Performance</a:t>
            </a:r>
            <a:r>
              <a:rPr lang="en-US" sz="2800" dirty="0" smtClean="0"/>
              <a:t/>
            </a:r>
            <a:br>
              <a:rPr lang="en-US" sz="2800" dirty="0" smtClean="0"/>
            </a:br>
            <a:endParaRPr lang="en-US" sz="2800" dirty="0" smtClean="0"/>
          </a:p>
        </p:txBody>
      </p:sp>
      <p:sp>
        <p:nvSpPr>
          <p:cNvPr id="18434"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18435"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1843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A5DD239-6E18-485F-9D1A-8C1E65B11521}" type="slidenum">
              <a:rPr lang="en-US" smtClean="0"/>
              <a:pPr eaLnBrk="1" hangingPunct="1"/>
              <a:t>12</a:t>
            </a:fld>
            <a:endParaRPr lang="en-US" dirty="0" smtClean="0"/>
          </a:p>
        </p:txBody>
      </p:sp>
      <p:pic>
        <p:nvPicPr>
          <p:cNvPr id="624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066800"/>
            <a:ext cx="7924800" cy="52577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6" name="Straight Connector 5"/>
          <p:cNvCxnSpPr/>
          <p:nvPr/>
        </p:nvCxnSpPr>
        <p:spPr>
          <a:xfrm>
            <a:off x="5211096" y="2895600"/>
            <a:ext cx="0" cy="25908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334000" y="2295435"/>
            <a:ext cx="3429000" cy="1200329"/>
          </a:xfrm>
          <a:prstGeom prst="rect">
            <a:avLst/>
          </a:prstGeom>
          <a:solidFill>
            <a:srgbClr val="FFFF00"/>
          </a:solidFill>
          <a:ln w="19050">
            <a:solidFill>
              <a:schemeClr val="tx1"/>
            </a:solidFill>
          </a:ln>
        </p:spPr>
        <p:txBody>
          <a:bodyPr wrap="square" rtlCol="0">
            <a:spAutoFit/>
          </a:bodyPr>
          <a:lstStyle/>
          <a:p>
            <a:r>
              <a:rPr lang="en-CA" dirty="0" smtClean="0">
                <a:latin typeface="Times New Roman" pitchFamily="18" charset="0"/>
                <a:cs typeface="Times New Roman" pitchFamily="18" charset="0"/>
              </a:rPr>
              <a:t>Since 1991 the Bank of Canada</a:t>
            </a:r>
          </a:p>
          <a:p>
            <a:r>
              <a:rPr lang="en-CA" dirty="0" smtClean="0">
                <a:latin typeface="Times New Roman" pitchFamily="18" charset="0"/>
                <a:cs typeface="Times New Roman" pitchFamily="18" charset="0"/>
              </a:rPr>
              <a:t>has conducted monetary policy</a:t>
            </a:r>
          </a:p>
          <a:p>
            <a:r>
              <a:rPr lang="en-CA" dirty="0" smtClean="0">
                <a:latin typeface="Times New Roman" pitchFamily="18" charset="0"/>
                <a:cs typeface="Times New Roman" pitchFamily="18" charset="0"/>
              </a:rPr>
              <a:t>based on an inflation rate</a:t>
            </a:r>
          </a:p>
          <a:p>
            <a:r>
              <a:rPr lang="en-CA" dirty="0" smtClean="0">
                <a:latin typeface="Times New Roman" pitchFamily="18" charset="0"/>
                <a:cs typeface="Times New Roman" pitchFamily="18" charset="0"/>
              </a:rPr>
              <a:t>target</a:t>
            </a:r>
            <a:endParaRPr lang="en-CA" dirty="0">
              <a:latin typeface="Times New Roman" pitchFamily="18" charset="0"/>
              <a:cs typeface="Times New Roman" pitchFamily="18" charset="0"/>
            </a:endParaRPr>
          </a:p>
        </p:txBody>
      </p:sp>
      <p:sp>
        <p:nvSpPr>
          <p:cNvPr id="9" name="TextBox 8"/>
          <p:cNvSpPr txBox="1"/>
          <p:nvPr/>
        </p:nvSpPr>
        <p:spPr>
          <a:xfrm>
            <a:off x="2667000" y="4701966"/>
            <a:ext cx="2369238" cy="369332"/>
          </a:xfrm>
          <a:prstGeom prst="rect">
            <a:avLst/>
          </a:prstGeom>
          <a:noFill/>
        </p:spPr>
        <p:txBody>
          <a:bodyPr wrap="none" rtlCol="0">
            <a:spAutoFit/>
          </a:bodyPr>
          <a:lstStyle/>
          <a:p>
            <a:r>
              <a:rPr lang="en-CA" b="1" dirty="0" smtClean="0">
                <a:latin typeface="Times New Roman" pitchFamily="18" charset="0"/>
                <a:cs typeface="Times New Roman" pitchFamily="18" charset="0"/>
              </a:rPr>
              <a:t>Volatile inflation rates</a:t>
            </a:r>
            <a:endParaRPr lang="en-CA" b="1" dirty="0">
              <a:latin typeface="Times New Roman" pitchFamily="18" charset="0"/>
              <a:cs typeface="Times New Roman" pitchFamily="18" charset="0"/>
            </a:endParaRPr>
          </a:p>
        </p:txBody>
      </p:sp>
      <p:sp>
        <p:nvSpPr>
          <p:cNvPr id="10" name="TextBox 9"/>
          <p:cNvSpPr txBox="1"/>
          <p:nvPr/>
        </p:nvSpPr>
        <p:spPr>
          <a:xfrm>
            <a:off x="5334000" y="4151360"/>
            <a:ext cx="2736711" cy="369332"/>
          </a:xfrm>
          <a:prstGeom prst="rect">
            <a:avLst/>
          </a:prstGeom>
          <a:noFill/>
        </p:spPr>
        <p:txBody>
          <a:bodyPr wrap="none" rtlCol="0">
            <a:spAutoFit/>
          </a:bodyPr>
          <a:lstStyle/>
          <a:p>
            <a:r>
              <a:rPr lang="en-CA" b="1" dirty="0" smtClean="0">
                <a:latin typeface="Times New Roman" pitchFamily="18" charset="0"/>
                <a:cs typeface="Times New Roman" pitchFamily="18" charset="0"/>
              </a:rPr>
              <a:t>Low, stable inflation rates</a:t>
            </a:r>
            <a:endParaRPr lang="en-CA" b="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1000"/>
                                        <p:tgtEl>
                                          <p:spTgt spid="62466"/>
                                        </p:tgtEl>
                                      </p:cBhvr>
                                    </p:animEffect>
                                    <p:anim calcmode="lin" valueType="num">
                                      <p:cBhvr>
                                        <p:cTn id="8" dur="1000" fill="hold"/>
                                        <p:tgtEl>
                                          <p:spTgt spid="62466"/>
                                        </p:tgtEl>
                                        <p:attrNameLst>
                                          <p:attrName>ppt_x</p:attrName>
                                        </p:attrNameLst>
                                      </p:cBhvr>
                                      <p:tavLst>
                                        <p:tav tm="0">
                                          <p:val>
                                            <p:strVal val="#ppt_x"/>
                                          </p:val>
                                        </p:tav>
                                        <p:tav tm="100000">
                                          <p:val>
                                            <p:strVal val="#ppt_x"/>
                                          </p:val>
                                        </p:tav>
                                      </p:tavLst>
                                    </p:anim>
                                    <p:anim calcmode="lin" valueType="num">
                                      <p:cBhvr>
                                        <p:cTn id="9" dur="1000" fill="hold"/>
                                        <p:tgtEl>
                                          <p:spTgt spid="624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down)">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1+#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up)">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61" name="Rectangle 4"/>
          <p:cNvSpPr>
            <a:spLocks noGrp="1" noChangeArrowheads="1"/>
          </p:cNvSpPr>
          <p:nvPr>
            <p:ph type="title"/>
          </p:nvPr>
        </p:nvSpPr>
        <p:spPr>
          <a:xfrm>
            <a:off x="762000" y="457200"/>
            <a:ext cx="7715250" cy="730250"/>
          </a:xfrm>
        </p:spPr>
        <p:txBody>
          <a:bodyPr>
            <a:normAutofit fontScale="90000"/>
          </a:bodyPr>
          <a:lstStyle/>
          <a:p>
            <a:pPr eaLnBrk="1" hangingPunct="1"/>
            <a:r>
              <a:rPr lang="en-US" sz="3600" b="1" dirty="0" smtClean="0">
                <a:solidFill>
                  <a:srgbClr val="B00000"/>
                </a:solidFill>
                <a:effectLst>
                  <a:outerShdw blurRad="38100" dist="38100" dir="2700000" algn="tl">
                    <a:srgbClr val="000000">
                      <a:alpha val="43137"/>
                    </a:srgbClr>
                  </a:outerShdw>
                </a:effectLst>
              </a:rPr>
              <a:t>Canadian Economic Performance</a:t>
            </a:r>
            <a:r>
              <a:rPr lang="en-US" sz="2800" dirty="0" smtClean="0">
                <a:solidFill>
                  <a:srgbClr val="B00000"/>
                </a:solidFill>
              </a:rPr>
              <a:t/>
            </a:r>
            <a:br>
              <a:rPr lang="en-US" sz="2800" dirty="0" smtClean="0">
                <a:solidFill>
                  <a:srgbClr val="B00000"/>
                </a:solidFill>
              </a:rPr>
            </a:br>
            <a:endParaRPr lang="en-US" sz="2800" dirty="0" smtClean="0">
              <a:solidFill>
                <a:srgbClr val="B00000"/>
              </a:solidFill>
            </a:endParaRPr>
          </a:p>
        </p:txBody>
      </p:sp>
      <p:sp>
        <p:nvSpPr>
          <p:cNvPr id="19458"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19459"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1946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F52303B9-1F9B-4A4E-94ED-4C4CD304ECB1}" type="slidenum">
              <a:rPr lang="en-US" smtClean="0"/>
              <a:pPr eaLnBrk="1" hangingPunct="1"/>
              <a:t>13</a:t>
            </a:fld>
            <a:endParaRPr lang="en-US" dirty="0" smtClean="0"/>
          </a:p>
        </p:txBody>
      </p:sp>
      <p:pic>
        <p:nvPicPr>
          <p:cNvPr id="634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066800"/>
            <a:ext cx="7619999"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048000" y="2088733"/>
            <a:ext cx="1236236" cy="369332"/>
          </a:xfrm>
          <a:prstGeom prst="rect">
            <a:avLst/>
          </a:prstGeom>
          <a:noFill/>
        </p:spPr>
        <p:txBody>
          <a:bodyPr wrap="none" rtlCol="0">
            <a:spAutoFit/>
          </a:bodyPr>
          <a:lstStyle/>
          <a:p>
            <a:r>
              <a:rPr lang="en-CA" b="1" dirty="0" smtClean="0">
                <a:latin typeface="Times New Roman" pitchFamily="18" charset="0"/>
                <a:cs typeface="Times New Roman" pitchFamily="18" charset="0"/>
              </a:rPr>
              <a:t>Recessions</a:t>
            </a:r>
            <a:endParaRPr lang="en-CA" b="1" dirty="0">
              <a:latin typeface="Times New Roman" pitchFamily="18" charset="0"/>
              <a:cs typeface="Times New Roman" pitchFamily="18" charset="0"/>
            </a:endParaRPr>
          </a:p>
        </p:txBody>
      </p:sp>
      <p:cxnSp>
        <p:nvCxnSpPr>
          <p:cNvPr id="5" name="Straight Arrow Connector 4"/>
          <p:cNvCxnSpPr>
            <a:stCxn id="3" idx="1"/>
          </p:cNvCxnSpPr>
          <p:nvPr/>
        </p:nvCxnSpPr>
        <p:spPr>
          <a:xfrm flipH="1">
            <a:off x="2286000" y="2273399"/>
            <a:ext cx="762000" cy="184666"/>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3670949" y="2365732"/>
            <a:ext cx="367651" cy="393601"/>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4495799" y="2470199"/>
            <a:ext cx="2743201" cy="1492201"/>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905000" y="4648200"/>
            <a:ext cx="5893665" cy="646331"/>
          </a:xfrm>
          <a:prstGeom prst="rect">
            <a:avLst/>
          </a:prstGeom>
          <a:solidFill>
            <a:srgbClr val="FFFF00"/>
          </a:solidFill>
          <a:ln w="19050">
            <a:solidFill>
              <a:schemeClr val="tx1"/>
            </a:solidFill>
          </a:ln>
        </p:spPr>
        <p:txBody>
          <a:bodyPr wrap="none" rtlCol="0">
            <a:spAutoFit/>
          </a:bodyPr>
          <a:lstStyle/>
          <a:p>
            <a:r>
              <a:rPr lang="en-CA" b="1" dirty="0" smtClean="0">
                <a:latin typeface="Times New Roman" pitchFamily="18" charset="0"/>
                <a:cs typeface="Times New Roman" pitchFamily="18" charset="0"/>
              </a:rPr>
              <a:t>Unemployment rates vary inversely to GDP growth rates. </a:t>
            </a:r>
          </a:p>
          <a:p>
            <a:r>
              <a:rPr lang="en-CA" b="1" dirty="0" smtClean="0">
                <a:latin typeface="Times New Roman" pitchFamily="18" charset="0"/>
                <a:cs typeface="Times New Roman" pitchFamily="18" charset="0"/>
              </a:rPr>
              <a:t>Recessions cause high unemployment.</a:t>
            </a:r>
            <a:endParaRPr lang="en-CA" b="1"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3491"/>
                                        </p:tgtEl>
                                        <p:attrNameLst>
                                          <p:attrName>style.visibility</p:attrName>
                                        </p:attrNameLst>
                                      </p:cBhvr>
                                      <p:to>
                                        <p:strVal val="visible"/>
                                      </p:to>
                                    </p:set>
                                    <p:animEffect transition="in" filter="fade">
                                      <p:cBhvr>
                                        <p:cTn id="7" dur="1000"/>
                                        <p:tgtEl>
                                          <p:spTgt spid="63491"/>
                                        </p:tgtEl>
                                      </p:cBhvr>
                                    </p:animEffect>
                                    <p:anim calcmode="lin" valueType="num">
                                      <p:cBhvr>
                                        <p:cTn id="8" dur="1000" fill="hold"/>
                                        <p:tgtEl>
                                          <p:spTgt spid="63491"/>
                                        </p:tgtEl>
                                        <p:attrNameLst>
                                          <p:attrName>ppt_x</p:attrName>
                                        </p:attrNameLst>
                                      </p:cBhvr>
                                      <p:tavLst>
                                        <p:tav tm="0">
                                          <p:val>
                                            <p:strVal val="#ppt_x"/>
                                          </p:val>
                                        </p:tav>
                                        <p:tav tm="100000">
                                          <p:val>
                                            <p:strVal val="#ppt_x"/>
                                          </p:val>
                                        </p:tav>
                                      </p:tavLst>
                                    </p:anim>
                                    <p:anim calcmode="lin" valueType="num">
                                      <p:cBhvr>
                                        <p:cTn id="9" dur="1000" fill="hold"/>
                                        <p:tgtEl>
                                          <p:spTgt spid="6349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2" presetClass="entr" presetSubtype="2"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right)">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5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left)">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9" name="Rectangle 2"/>
          <p:cNvSpPr>
            <a:spLocks noGrp="1" noChangeArrowheads="1"/>
          </p:cNvSpPr>
          <p:nvPr>
            <p:ph type="title"/>
          </p:nvPr>
        </p:nvSpPr>
        <p:spPr>
          <a:xfrm>
            <a:off x="381000" y="685800"/>
            <a:ext cx="8020050" cy="914400"/>
          </a:xfrm>
        </p:spPr>
        <p:txBody>
          <a:bodyPr>
            <a:normAutofit/>
          </a:bodyPr>
          <a:lstStyle/>
          <a:p>
            <a:pPr eaLnBrk="1" hangingPunct="1"/>
            <a:r>
              <a:rPr lang="en-US" sz="3200" b="1" dirty="0" smtClean="0">
                <a:solidFill>
                  <a:srgbClr val="B00000"/>
                </a:solidFill>
                <a:effectLst>
                  <a:outerShdw blurRad="38100" dist="38100" dir="2700000" algn="tl">
                    <a:srgbClr val="000000">
                      <a:alpha val="43137"/>
                    </a:srgbClr>
                  </a:outerShdw>
                </a:effectLst>
              </a:rPr>
              <a:t>National Accounts</a:t>
            </a:r>
            <a:endParaRPr lang="en-US" sz="4000" dirty="0" smtClean="0"/>
          </a:p>
        </p:txBody>
      </p:sp>
      <p:sp>
        <p:nvSpPr>
          <p:cNvPr id="21510" name="Rectangle 3"/>
          <p:cNvSpPr>
            <a:spLocks noGrp="1" noChangeArrowheads="1"/>
          </p:cNvSpPr>
          <p:nvPr>
            <p:ph idx="1"/>
          </p:nvPr>
        </p:nvSpPr>
        <p:spPr>
          <a:xfrm>
            <a:off x="457200" y="1676400"/>
            <a:ext cx="8229600" cy="3276600"/>
          </a:xfrm>
        </p:spPr>
        <p:txBody>
          <a:bodyPr/>
          <a:lstStyle/>
          <a:p>
            <a:pPr eaLnBrk="1" hangingPunct="1">
              <a:lnSpc>
                <a:spcPct val="90000"/>
              </a:lnSpc>
              <a:buFontTx/>
              <a:buNone/>
            </a:pPr>
            <a:r>
              <a:rPr lang="en-US" sz="2800" dirty="0" smtClean="0"/>
              <a:t>   </a:t>
            </a:r>
            <a:r>
              <a:rPr lang="en-US" sz="3200" b="1" dirty="0" smtClean="0">
                <a:solidFill>
                  <a:srgbClr val="002060"/>
                </a:solidFill>
                <a:latin typeface="Times New Roman" pitchFamily="18" charset="0"/>
                <a:cs typeface="Times New Roman" pitchFamily="18" charset="0"/>
              </a:rPr>
              <a:t>National Accounts provide:</a:t>
            </a:r>
          </a:p>
          <a:p>
            <a:pPr eaLnBrk="1" hangingPunct="1">
              <a:lnSpc>
                <a:spcPct val="90000"/>
              </a:lnSpc>
              <a:buFontTx/>
              <a:buNone/>
            </a:pPr>
            <a:endParaRPr lang="en-US" sz="2800" dirty="0" smtClean="0"/>
          </a:p>
          <a:p>
            <a:pPr eaLnBrk="1" hangingPunct="1">
              <a:lnSpc>
                <a:spcPct val="90000"/>
              </a:lnSpc>
            </a:pPr>
            <a:r>
              <a:rPr lang="en-US" sz="2800" b="1" dirty="0" smtClean="0">
                <a:solidFill>
                  <a:srgbClr val="002060"/>
                </a:solidFill>
                <a:latin typeface="Times New Roman" pitchFamily="18" charset="0"/>
                <a:cs typeface="Times New Roman" pitchFamily="18" charset="0"/>
              </a:rPr>
              <a:t>Definitions and concepts for measuring GDP</a:t>
            </a:r>
          </a:p>
          <a:p>
            <a:pPr eaLnBrk="1" hangingPunct="1">
              <a:lnSpc>
                <a:spcPct val="90000"/>
              </a:lnSpc>
            </a:pPr>
            <a:endParaRPr lang="en-US" sz="2800" dirty="0" smtClean="0"/>
          </a:p>
          <a:p>
            <a:pPr eaLnBrk="1" hangingPunct="1">
              <a:lnSpc>
                <a:spcPct val="90000"/>
              </a:lnSpc>
            </a:pPr>
            <a:r>
              <a:rPr lang="en-US" sz="2800" b="1" dirty="0" smtClean="0">
                <a:solidFill>
                  <a:srgbClr val="002060"/>
                </a:solidFill>
                <a:latin typeface="Times New Roman" pitchFamily="18" charset="0"/>
                <a:cs typeface="Times New Roman" pitchFamily="18" charset="0"/>
              </a:rPr>
              <a:t>A framework for aggregate demand (AD) and 	supply (AS) models of the economy</a:t>
            </a:r>
          </a:p>
        </p:txBody>
      </p:sp>
      <p:sp>
        <p:nvSpPr>
          <p:cNvPr id="21506"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21507"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2150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0F234B8-ACF5-42E0-8A9F-56796815EC66}" type="slidenum">
              <a:rPr lang="en-US" smtClean="0"/>
              <a:pPr eaLnBrk="1" hangingPunct="1"/>
              <a:t>14</a:t>
            </a:fld>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15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1510">
                                            <p:txEl>
                                              <p:pRg st="2" end="2"/>
                                            </p:txEl>
                                          </p:spTgt>
                                        </p:tgtEl>
                                        <p:attrNameLst>
                                          <p:attrName>style.visibility</p:attrName>
                                        </p:attrNameLst>
                                      </p:cBhvr>
                                      <p:to>
                                        <p:strVal val="visible"/>
                                      </p:to>
                                    </p:set>
                                    <p:anim calcmode="lin" valueType="num">
                                      <p:cBhvr additive="base">
                                        <p:cTn id="11" dur="500" fill="hold"/>
                                        <p:tgtEl>
                                          <p:spTgt spid="21510">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15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1510">
                                            <p:txEl>
                                              <p:pRg st="4" end="4"/>
                                            </p:txEl>
                                          </p:spTgt>
                                        </p:tgtEl>
                                        <p:attrNameLst>
                                          <p:attrName>style.visibility</p:attrName>
                                        </p:attrNameLst>
                                      </p:cBhvr>
                                      <p:to>
                                        <p:strVal val="visible"/>
                                      </p:to>
                                    </p:set>
                                    <p:anim calcmode="lin" valueType="num">
                                      <p:cBhvr additive="base">
                                        <p:cTn id="17" dur="500" fill="hold"/>
                                        <p:tgtEl>
                                          <p:spTgt spid="21510">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1510">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383" y="227984"/>
            <a:ext cx="8229600" cy="990600"/>
          </a:xfrm>
        </p:spPr>
        <p:txBody>
          <a:bodyPr>
            <a:normAutofit/>
          </a:bodyPr>
          <a:lstStyle/>
          <a:p>
            <a:r>
              <a:rPr lang="en-US" sz="3200" b="1" dirty="0" smtClean="0">
                <a:solidFill>
                  <a:srgbClr val="B00000"/>
                </a:solidFill>
                <a:effectLst>
                  <a:outerShdw blurRad="38100" dist="38100" dir="2700000" algn="tl">
                    <a:srgbClr val="000000">
                      <a:alpha val="43137"/>
                    </a:srgbClr>
                  </a:outerShdw>
                </a:effectLst>
              </a:rPr>
              <a:t>National Accounts</a:t>
            </a:r>
            <a:endParaRPr lang="en-CA" sz="3200" b="1" dirty="0">
              <a:solidFill>
                <a:srgbClr val="B00000"/>
              </a:solidFill>
              <a:effectLst>
                <a:outerShdw blurRad="38100" dist="38100" dir="2700000" algn="tl">
                  <a:srgbClr val="000000">
                    <a:alpha val="43137"/>
                  </a:srgbClr>
                </a:outerShdw>
              </a:effectLst>
            </a:endParaRPr>
          </a:p>
        </p:txBody>
      </p:sp>
      <p:sp>
        <p:nvSpPr>
          <p:cNvPr id="3" name="TextBox 2"/>
          <p:cNvSpPr txBox="1"/>
          <p:nvPr/>
        </p:nvSpPr>
        <p:spPr>
          <a:xfrm>
            <a:off x="2743200" y="1037138"/>
            <a:ext cx="3886200" cy="461665"/>
          </a:xfrm>
          <a:prstGeom prst="rect">
            <a:avLst/>
          </a:prstGeom>
          <a:noFill/>
        </p:spPr>
        <p:txBody>
          <a:bodyPr wrap="square" rtlCol="0">
            <a:spAutoFit/>
          </a:bodyPr>
          <a:lstStyle/>
          <a:p>
            <a:r>
              <a:rPr lang="en-CA" sz="2400" b="1" dirty="0" smtClean="0">
                <a:solidFill>
                  <a:srgbClr val="002060"/>
                </a:solidFill>
                <a:latin typeface="Times New Roman" pitchFamily="18" charset="0"/>
                <a:cs typeface="Times New Roman" pitchFamily="18" charset="0"/>
              </a:rPr>
              <a:t>The Circular Flow Diagram</a:t>
            </a:r>
            <a:endParaRPr lang="en-CA" sz="2400" b="1" dirty="0">
              <a:solidFill>
                <a:srgbClr val="002060"/>
              </a:solidFill>
              <a:latin typeface="Times New Roman" pitchFamily="18" charset="0"/>
              <a:cs typeface="Times New Roman" pitchFamily="18" charset="0"/>
            </a:endParaRPr>
          </a:p>
        </p:txBody>
      </p:sp>
      <p:sp>
        <p:nvSpPr>
          <p:cNvPr id="29" name="Oval 29"/>
          <p:cNvSpPr>
            <a:spLocks noChangeArrowheads="1"/>
          </p:cNvSpPr>
          <p:nvPr/>
        </p:nvSpPr>
        <p:spPr bwMode="auto">
          <a:xfrm>
            <a:off x="3581400" y="1692056"/>
            <a:ext cx="2057400" cy="942991"/>
          </a:xfrm>
          <a:prstGeom prst="ellipse">
            <a:avLst/>
          </a:prstGeom>
          <a:noFill/>
          <a:ln w="28575">
            <a:solidFill>
              <a:srgbClr val="FF6600"/>
            </a:solidFill>
            <a:round/>
            <a:headEnd/>
            <a:tailEnd/>
          </a:ln>
        </p:spPr>
        <p:txBody>
          <a:bodyPr vert="horz" wrap="square" lIns="91440" tIns="45720" rIns="91440" bIns="45720" numCol="1" anchor="t" anchorCtr="0" compatLnSpc="1">
            <a:prstTxWarp prst="textNoShape">
              <a:avLst/>
            </a:prstTxWarp>
            <a:noAutofit/>
          </a:bodyPr>
          <a:lstStyle/>
          <a:p>
            <a:pPr marL="0" marR="0" lvl="0" indent="0" algn="l" defTabSz="914400" rtl="0" eaLnBrk="1" fontAlgn="base" latinLnBrk="0" hangingPunct="1">
              <a:lnSpc>
                <a:spcPct val="100000"/>
              </a:lnSpc>
              <a:spcBef>
                <a:spcPct val="0"/>
              </a:spcBef>
              <a:spcAft>
                <a:spcPts val="1000"/>
              </a:spcAft>
              <a:buClrTx/>
              <a:buSzTx/>
              <a:buFontTx/>
              <a:buNone/>
              <a:tabLst/>
            </a:pPr>
            <a:endParaRPr kumimoji="0" lang="en-US"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31" name="Oval 30"/>
          <p:cNvSpPr/>
          <p:nvPr/>
        </p:nvSpPr>
        <p:spPr>
          <a:xfrm>
            <a:off x="3581400" y="2743200"/>
            <a:ext cx="2057400" cy="838200"/>
          </a:xfrm>
          <a:prstGeom prst="ellipse">
            <a:avLst/>
          </a:prstGeom>
          <a:noFill/>
          <a:ln w="31750">
            <a:solidFill>
              <a:srgbClr val="FF66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32" name="Rectangle 31"/>
          <p:cNvSpPr/>
          <p:nvPr/>
        </p:nvSpPr>
        <p:spPr>
          <a:xfrm>
            <a:off x="914400" y="3380509"/>
            <a:ext cx="1752600" cy="914400"/>
          </a:xfrm>
          <a:prstGeom prst="rect">
            <a:avLst/>
          </a:prstGeom>
          <a:noFill/>
          <a:ln w="222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b="1" dirty="0" smtClean="0">
                <a:ln w="0" cmpd="sng">
                  <a:noFill/>
                </a:ln>
                <a:solidFill>
                  <a:schemeClr val="tx1"/>
                </a:solidFill>
                <a:effectLst/>
                <a:latin typeface="Times New Roman" pitchFamily="18" charset="0"/>
                <a:cs typeface="Times New Roman" pitchFamily="18" charset="0"/>
              </a:rPr>
              <a:t>Households</a:t>
            </a:r>
          </a:p>
        </p:txBody>
      </p:sp>
      <p:sp>
        <p:nvSpPr>
          <p:cNvPr id="33" name="Rectangle 32"/>
          <p:cNvSpPr/>
          <p:nvPr/>
        </p:nvSpPr>
        <p:spPr>
          <a:xfrm>
            <a:off x="6477000" y="3380510"/>
            <a:ext cx="1905000" cy="914400"/>
          </a:xfrm>
          <a:prstGeom prst="rect">
            <a:avLst/>
          </a:prstGeom>
          <a:noFill/>
          <a:ln w="222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000" b="1" dirty="0" smtClean="0">
                <a:solidFill>
                  <a:schemeClr val="tx1"/>
                </a:solidFill>
                <a:latin typeface="Times New Roman" pitchFamily="18" charset="0"/>
                <a:cs typeface="Times New Roman" pitchFamily="18" charset="0"/>
              </a:rPr>
              <a:t>Businesses</a:t>
            </a:r>
            <a:endParaRPr lang="en-CA" sz="2000" b="1" dirty="0">
              <a:solidFill>
                <a:schemeClr val="tx1"/>
              </a:solidFill>
              <a:latin typeface="Times New Roman" pitchFamily="18" charset="0"/>
              <a:cs typeface="Times New Roman" pitchFamily="18" charset="0"/>
            </a:endParaRPr>
          </a:p>
        </p:txBody>
      </p:sp>
      <p:sp>
        <p:nvSpPr>
          <p:cNvPr id="34" name="Oval 33"/>
          <p:cNvSpPr/>
          <p:nvPr/>
        </p:nvSpPr>
        <p:spPr>
          <a:xfrm>
            <a:off x="3581400" y="3886200"/>
            <a:ext cx="2057400" cy="762000"/>
          </a:xfrm>
          <a:prstGeom prst="ellipse">
            <a:avLst/>
          </a:prstGeom>
          <a:noFill/>
          <a:ln w="34925">
            <a:solidFill>
              <a:srgbClr val="993366"/>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36" name="Oval 35"/>
          <p:cNvSpPr/>
          <p:nvPr/>
        </p:nvSpPr>
        <p:spPr>
          <a:xfrm>
            <a:off x="3581400" y="5105400"/>
            <a:ext cx="2057400" cy="914400"/>
          </a:xfrm>
          <a:prstGeom prst="ellipse">
            <a:avLst/>
          </a:prstGeom>
          <a:noFill/>
          <a:ln w="34925">
            <a:solidFill>
              <a:srgbClr val="993366"/>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37" name="TextBox 36"/>
          <p:cNvSpPr txBox="1"/>
          <p:nvPr/>
        </p:nvSpPr>
        <p:spPr>
          <a:xfrm>
            <a:off x="3701845" y="2839134"/>
            <a:ext cx="1828800" cy="646331"/>
          </a:xfrm>
          <a:prstGeom prst="rect">
            <a:avLst/>
          </a:prstGeom>
          <a:noFill/>
          <a:ln>
            <a:noFill/>
            <a:prstDash val="solid"/>
          </a:ln>
        </p:spPr>
        <p:txBody>
          <a:bodyPr wrap="square" rtlCol="0">
            <a:spAutoFit/>
          </a:bodyPr>
          <a:lstStyle/>
          <a:p>
            <a:r>
              <a:rPr lang="en-CA" b="1" dirty="0" smtClean="0">
                <a:latin typeface="Times New Roman" pitchFamily="18" charset="0"/>
                <a:cs typeface="Times New Roman" pitchFamily="18" charset="0"/>
              </a:rPr>
              <a:t>Output of goods &amp; services</a:t>
            </a:r>
            <a:endParaRPr lang="en-CA" b="1" dirty="0">
              <a:latin typeface="Times New Roman" pitchFamily="18" charset="0"/>
              <a:cs typeface="Times New Roman" pitchFamily="18" charset="0"/>
            </a:endParaRPr>
          </a:p>
        </p:txBody>
      </p:sp>
      <p:cxnSp>
        <p:nvCxnSpPr>
          <p:cNvPr id="39" name="Straight Connector 38"/>
          <p:cNvCxnSpPr/>
          <p:nvPr/>
        </p:nvCxnSpPr>
        <p:spPr>
          <a:xfrm>
            <a:off x="2667000" y="3754579"/>
            <a:ext cx="3810000" cy="1"/>
          </a:xfrm>
          <a:prstGeom prst="line">
            <a:avLst/>
          </a:prstGeom>
          <a:ln w="2222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3886200" y="3941803"/>
            <a:ext cx="1676400" cy="646331"/>
          </a:xfrm>
          <a:prstGeom prst="rect">
            <a:avLst/>
          </a:prstGeom>
          <a:noFill/>
        </p:spPr>
        <p:txBody>
          <a:bodyPr wrap="square" rtlCol="0">
            <a:spAutoFit/>
          </a:bodyPr>
          <a:lstStyle/>
          <a:p>
            <a:r>
              <a:rPr lang="en-CA" b="1" dirty="0" smtClean="0">
                <a:latin typeface="Times New Roman" pitchFamily="18" charset="0"/>
                <a:cs typeface="Times New Roman" pitchFamily="18" charset="0"/>
              </a:rPr>
              <a:t>Factor inputs</a:t>
            </a:r>
          </a:p>
          <a:p>
            <a:r>
              <a:rPr lang="en-CA" b="1" dirty="0" smtClean="0">
                <a:latin typeface="Times New Roman" pitchFamily="18" charset="0"/>
                <a:cs typeface="Times New Roman" pitchFamily="18" charset="0"/>
              </a:rPr>
              <a:t>to business</a:t>
            </a:r>
            <a:endParaRPr lang="en-CA" b="1" dirty="0">
              <a:latin typeface="Times New Roman" pitchFamily="18" charset="0"/>
              <a:cs typeface="Times New Roman" pitchFamily="18" charset="0"/>
            </a:endParaRPr>
          </a:p>
        </p:txBody>
      </p:sp>
      <p:sp>
        <p:nvSpPr>
          <p:cNvPr id="41" name="TextBox 40"/>
          <p:cNvSpPr txBox="1"/>
          <p:nvPr/>
        </p:nvSpPr>
        <p:spPr>
          <a:xfrm>
            <a:off x="3657600" y="5193268"/>
            <a:ext cx="2057400" cy="923330"/>
          </a:xfrm>
          <a:prstGeom prst="rect">
            <a:avLst/>
          </a:prstGeom>
          <a:noFill/>
        </p:spPr>
        <p:txBody>
          <a:bodyPr wrap="square" rtlCol="0">
            <a:normAutofit/>
          </a:bodyPr>
          <a:lstStyle/>
          <a:p>
            <a:r>
              <a:rPr lang="en-CA" dirty="0" smtClean="0"/>
              <a:t> </a:t>
            </a:r>
            <a:r>
              <a:rPr lang="en-CA" b="1" dirty="0" smtClean="0">
                <a:latin typeface="Times New Roman" pitchFamily="18" charset="0"/>
                <a:cs typeface="Times New Roman" pitchFamily="18" charset="0"/>
              </a:rPr>
              <a:t>Factor incomes paid households</a:t>
            </a:r>
            <a:endParaRPr lang="en-CA" b="1" dirty="0">
              <a:latin typeface="Times New Roman" pitchFamily="18" charset="0"/>
              <a:cs typeface="Times New Roman" pitchFamily="18" charset="0"/>
            </a:endParaRPr>
          </a:p>
        </p:txBody>
      </p:sp>
      <p:cxnSp>
        <p:nvCxnSpPr>
          <p:cNvPr id="46" name="Straight Arrow Connector 45"/>
          <p:cNvCxnSpPr/>
          <p:nvPr/>
        </p:nvCxnSpPr>
        <p:spPr>
          <a:xfrm>
            <a:off x="5715000" y="2074498"/>
            <a:ext cx="2057400" cy="1185004"/>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flipV="1">
            <a:off x="1295400" y="2195504"/>
            <a:ext cx="2286000" cy="1185005"/>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flipH="1">
            <a:off x="5715000" y="4294910"/>
            <a:ext cx="2133600" cy="119149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flipH="1" flipV="1">
            <a:off x="1676400" y="4495800"/>
            <a:ext cx="1905000" cy="990600"/>
          </a:xfrm>
          <a:prstGeom prst="straightConnector1">
            <a:avLst/>
          </a:prstGeom>
          <a:ln w="381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p:nvPr/>
        </p:nvCxnSpPr>
        <p:spPr>
          <a:xfrm flipH="1" flipV="1">
            <a:off x="5715000" y="3259502"/>
            <a:ext cx="762000" cy="121007"/>
          </a:xfrm>
          <a:prstGeom prst="straightConnector1">
            <a:avLst/>
          </a:prstGeom>
          <a:ln w="50800">
            <a:solidFill>
              <a:schemeClr val="accent6"/>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a:stCxn id="31" idx="2"/>
          </p:cNvCxnSpPr>
          <p:nvPr/>
        </p:nvCxnSpPr>
        <p:spPr>
          <a:xfrm flipH="1">
            <a:off x="2667000" y="3162300"/>
            <a:ext cx="914400" cy="157705"/>
          </a:xfrm>
          <a:prstGeom prst="straightConnector1">
            <a:avLst/>
          </a:prstGeom>
          <a:ln w="50800">
            <a:solidFill>
              <a:schemeClr val="accent6"/>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p:nvCxnSpPr>
        <p:spPr>
          <a:xfrm>
            <a:off x="2819400" y="4308763"/>
            <a:ext cx="762000" cy="1"/>
          </a:xfrm>
          <a:prstGeom prst="straightConnector1">
            <a:avLst/>
          </a:prstGeom>
          <a:ln w="50800">
            <a:solidFill>
              <a:schemeClr val="accent6"/>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a:off x="5715000" y="4264968"/>
            <a:ext cx="762000" cy="0"/>
          </a:xfrm>
          <a:prstGeom prst="straightConnector1">
            <a:avLst/>
          </a:prstGeom>
          <a:ln w="50800">
            <a:solidFill>
              <a:schemeClr val="accent6"/>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6858000" y="5105400"/>
            <a:ext cx="1524000" cy="646331"/>
          </a:xfrm>
          <a:prstGeom prst="rect">
            <a:avLst/>
          </a:prstGeom>
          <a:noFill/>
        </p:spPr>
        <p:txBody>
          <a:bodyPr wrap="square" rtlCol="0">
            <a:spAutoFit/>
          </a:bodyPr>
          <a:lstStyle/>
          <a:p>
            <a:r>
              <a:rPr lang="en-CA" b="1" dirty="0" smtClean="0">
                <a:solidFill>
                  <a:srgbClr val="002060"/>
                </a:solidFill>
                <a:latin typeface="Times New Roman" pitchFamily="18" charset="0"/>
                <a:cs typeface="Times New Roman" pitchFamily="18" charset="0"/>
              </a:rPr>
              <a:t>Production costs $$</a:t>
            </a:r>
            <a:endParaRPr lang="en-CA" b="1" dirty="0">
              <a:solidFill>
                <a:srgbClr val="002060"/>
              </a:solidFill>
              <a:latin typeface="Times New Roman" pitchFamily="18" charset="0"/>
              <a:cs typeface="Times New Roman" pitchFamily="18" charset="0"/>
            </a:endParaRPr>
          </a:p>
        </p:txBody>
      </p:sp>
      <p:sp>
        <p:nvSpPr>
          <p:cNvPr id="63" name="TextBox 62"/>
          <p:cNvSpPr txBox="1"/>
          <p:nvPr/>
        </p:nvSpPr>
        <p:spPr>
          <a:xfrm>
            <a:off x="1108364" y="5218560"/>
            <a:ext cx="1828800" cy="646331"/>
          </a:xfrm>
          <a:prstGeom prst="rect">
            <a:avLst/>
          </a:prstGeom>
          <a:noFill/>
        </p:spPr>
        <p:txBody>
          <a:bodyPr wrap="square" rtlCol="0">
            <a:spAutoFit/>
          </a:bodyPr>
          <a:lstStyle/>
          <a:p>
            <a:r>
              <a:rPr lang="en-CA" b="1" dirty="0" smtClean="0">
                <a:solidFill>
                  <a:srgbClr val="002060"/>
                </a:solidFill>
                <a:latin typeface="Times New Roman" pitchFamily="18" charset="0"/>
                <a:cs typeface="Times New Roman" pitchFamily="18" charset="0"/>
              </a:rPr>
              <a:t>Money incomes $$</a:t>
            </a:r>
            <a:endParaRPr lang="en-CA" b="1" dirty="0">
              <a:solidFill>
                <a:srgbClr val="002060"/>
              </a:solidFill>
              <a:latin typeface="Times New Roman" pitchFamily="18" charset="0"/>
              <a:cs typeface="Times New Roman" pitchFamily="18" charset="0"/>
            </a:endParaRPr>
          </a:p>
        </p:txBody>
      </p:sp>
      <p:sp>
        <p:nvSpPr>
          <p:cNvPr id="64" name="TextBox 63"/>
          <p:cNvSpPr txBox="1"/>
          <p:nvPr/>
        </p:nvSpPr>
        <p:spPr>
          <a:xfrm>
            <a:off x="1295400" y="2074498"/>
            <a:ext cx="1371600" cy="923330"/>
          </a:xfrm>
          <a:prstGeom prst="rect">
            <a:avLst/>
          </a:prstGeom>
          <a:noFill/>
        </p:spPr>
        <p:txBody>
          <a:bodyPr wrap="square" rtlCol="0">
            <a:spAutoFit/>
          </a:bodyPr>
          <a:lstStyle/>
          <a:p>
            <a:r>
              <a:rPr lang="en-CA" b="1" dirty="0" smtClean="0">
                <a:solidFill>
                  <a:srgbClr val="002060"/>
                </a:solidFill>
                <a:latin typeface="Times New Roman" pitchFamily="18" charset="0"/>
                <a:cs typeface="Times New Roman" pitchFamily="18" charset="0"/>
              </a:rPr>
              <a:t>Money payments $$</a:t>
            </a:r>
            <a:endParaRPr lang="en-CA" b="1" dirty="0">
              <a:solidFill>
                <a:srgbClr val="002060"/>
              </a:solidFill>
              <a:latin typeface="Times New Roman" pitchFamily="18" charset="0"/>
              <a:cs typeface="Times New Roman" pitchFamily="18" charset="0"/>
            </a:endParaRPr>
          </a:p>
        </p:txBody>
      </p:sp>
      <p:sp>
        <p:nvSpPr>
          <p:cNvPr id="65" name="TextBox 64"/>
          <p:cNvSpPr txBox="1"/>
          <p:nvPr/>
        </p:nvSpPr>
        <p:spPr>
          <a:xfrm>
            <a:off x="6477000" y="1872338"/>
            <a:ext cx="1690256" cy="646331"/>
          </a:xfrm>
          <a:prstGeom prst="rect">
            <a:avLst/>
          </a:prstGeom>
          <a:noFill/>
        </p:spPr>
        <p:txBody>
          <a:bodyPr wrap="square" rtlCol="0">
            <a:spAutoFit/>
          </a:bodyPr>
          <a:lstStyle/>
          <a:p>
            <a:r>
              <a:rPr lang="en-CA" b="1" dirty="0" smtClean="0">
                <a:solidFill>
                  <a:srgbClr val="002060"/>
                </a:solidFill>
                <a:latin typeface="Times New Roman" pitchFamily="18" charset="0"/>
                <a:cs typeface="Times New Roman" pitchFamily="18" charset="0"/>
              </a:rPr>
              <a:t>Money receipts               $$</a:t>
            </a:r>
            <a:endParaRPr lang="en-CA" b="1" dirty="0">
              <a:solidFill>
                <a:srgbClr val="002060"/>
              </a:solidFill>
              <a:latin typeface="Times New Roman" pitchFamily="18" charset="0"/>
              <a:cs typeface="Times New Roman" pitchFamily="18" charset="0"/>
            </a:endParaRPr>
          </a:p>
        </p:txBody>
      </p:sp>
      <p:sp>
        <p:nvSpPr>
          <p:cNvPr id="5" name="Date Placeholder 4"/>
          <p:cNvSpPr>
            <a:spLocks noGrp="1"/>
          </p:cNvSpPr>
          <p:nvPr>
            <p:ph type="dt" sz="half" idx="10"/>
          </p:nvPr>
        </p:nvSpPr>
        <p:spPr/>
        <p:txBody>
          <a:bodyPr/>
          <a:lstStyle/>
          <a:p>
            <a:pPr>
              <a:defRPr/>
            </a:pPr>
            <a:r>
              <a:rPr lang="en-US" dirty="0" smtClean="0"/>
              <a:t>© 2013 Curtis - Irvine Macroeconomics</a:t>
            </a:r>
            <a:endParaRPr lang="en-US" dirty="0"/>
          </a:p>
        </p:txBody>
      </p:sp>
      <p:sp>
        <p:nvSpPr>
          <p:cNvPr id="6" name="Footer Placeholder 5"/>
          <p:cNvSpPr>
            <a:spLocks noGrp="1"/>
          </p:cNvSpPr>
          <p:nvPr>
            <p:ph type="ftr" sz="quarter" idx="11"/>
          </p:nvPr>
        </p:nvSpPr>
        <p:spPr/>
        <p:txBody>
          <a:bodyPr/>
          <a:lstStyle/>
          <a:p>
            <a:pPr>
              <a:defRPr/>
            </a:pPr>
            <a:r>
              <a:rPr lang="en-US" dirty="0" smtClean="0"/>
              <a:t>Chapter 4</a:t>
            </a:r>
            <a:endParaRPr lang="en-US" dirty="0"/>
          </a:p>
        </p:txBody>
      </p:sp>
      <p:sp>
        <p:nvSpPr>
          <p:cNvPr id="7" name="Slide Number Placeholder 6"/>
          <p:cNvSpPr>
            <a:spLocks noGrp="1"/>
          </p:cNvSpPr>
          <p:nvPr>
            <p:ph type="sldNum" sz="quarter" idx="12"/>
          </p:nvPr>
        </p:nvSpPr>
        <p:spPr/>
        <p:txBody>
          <a:bodyPr/>
          <a:lstStyle/>
          <a:p>
            <a:pPr>
              <a:defRPr/>
            </a:pPr>
            <a:fld id="{2A08C2F8-37CD-4172-9CF7-52A08C429879}" type="slidenum">
              <a:rPr lang="en-US" smtClean="0"/>
              <a:pPr>
                <a:defRPr/>
              </a:pPr>
              <a:t>15</a:t>
            </a:fld>
            <a:endParaRPr lang="en-US" dirty="0"/>
          </a:p>
        </p:txBody>
      </p:sp>
      <p:sp>
        <p:nvSpPr>
          <p:cNvPr id="8" name="Rectangle 7"/>
          <p:cNvSpPr/>
          <p:nvPr/>
        </p:nvSpPr>
        <p:spPr>
          <a:xfrm>
            <a:off x="3701845" y="1840385"/>
            <a:ext cx="2286000" cy="646331"/>
          </a:xfrm>
          <a:prstGeom prst="rect">
            <a:avLst/>
          </a:prstGeom>
        </p:spPr>
        <p:txBody>
          <a:bodyPr>
            <a:spAutoFit/>
          </a:bodyPr>
          <a:lstStyle/>
          <a:p>
            <a:pPr lvl="0">
              <a:spcAft>
                <a:spcPts val="1000"/>
              </a:spcAft>
            </a:pPr>
            <a:r>
              <a:rPr lang="en-CA" b="1" dirty="0">
                <a:solidFill>
                  <a:srgbClr val="292934"/>
                </a:solidFill>
                <a:latin typeface="Times New Roman" pitchFamily="18" charset="0"/>
                <a:cs typeface="Times New Roman" pitchFamily="18" charset="0"/>
              </a:rPr>
              <a:t>Expenditure on  goods &amp; services</a:t>
            </a:r>
            <a:endParaRPr lang="en-US" b="1" dirty="0">
              <a:solidFill>
                <a:srgbClr val="292934"/>
              </a:solidFill>
              <a:latin typeface="Times New Roman" pitchFamily="18" charset="0"/>
              <a:cs typeface="Times New Roman" pitchFamily="18" charset="0"/>
            </a:endParaRPr>
          </a:p>
        </p:txBody>
      </p:sp>
    </p:spTree>
    <p:extLst>
      <p:ext uri="{BB962C8B-B14F-4D97-AF65-F5344CB8AC3E}">
        <p14:creationId xmlns:p14="http://schemas.microsoft.com/office/powerpoint/2010/main" val="1968473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59"/>
                                        </p:tgtEl>
                                        <p:attrNameLst>
                                          <p:attrName>style.visibility</p:attrName>
                                        </p:attrNameLst>
                                      </p:cBhvr>
                                      <p:to>
                                        <p:strVal val="visible"/>
                                      </p:to>
                                    </p:set>
                                    <p:animEffect transition="in" filter="wipe(left)">
                                      <p:cBhvr>
                                        <p:cTn id="20" dur="500"/>
                                        <p:tgtEl>
                                          <p:spTgt spid="59"/>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61"/>
                                        </p:tgtEl>
                                        <p:attrNameLst>
                                          <p:attrName>style.visibility</p:attrName>
                                        </p:attrNameLst>
                                      </p:cBhvr>
                                      <p:to>
                                        <p:strVal val="visible"/>
                                      </p:to>
                                    </p:set>
                                    <p:animEffect transition="in" filter="wipe(left)">
                                      <p:cBhvr>
                                        <p:cTn id="33" dur="500"/>
                                        <p:tgtEl>
                                          <p:spTgt spid="61"/>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2" fill="hold" nodeType="clickEffect">
                                  <p:stCondLst>
                                    <p:cond delay="0"/>
                                  </p:stCondLst>
                                  <p:childTnLst>
                                    <p:set>
                                      <p:cBhvr>
                                        <p:cTn id="37" dur="1" fill="hold">
                                          <p:stCondLst>
                                            <p:cond delay="0"/>
                                          </p:stCondLst>
                                        </p:cTn>
                                        <p:tgtEl>
                                          <p:spTgt spid="51"/>
                                        </p:tgtEl>
                                        <p:attrNameLst>
                                          <p:attrName>style.visibility</p:attrName>
                                        </p:attrNameLst>
                                      </p:cBhvr>
                                      <p:to>
                                        <p:strVal val="visible"/>
                                      </p:to>
                                    </p:set>
                                    <p:animEffect transition="in" filter="wipe(right)">
                                      <p:cBhvr>
                                        <p:cTn id="38" dur="500"/>
                                        <p:tgtEl>
                                          <p:spTgt spid="51"/>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6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6"/>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22" presetClass="entr" presetSubtype="2" fill="hold" nodeType="clickEffect">
                                  <p:stCondLst>
                                    <p:cond delay="0"/>
                                  </p:stCondLst>
                                  <p:childTnLst>
                                    <p:set>
                                      <p:cBhvr>
                                        <p:cTn id="54" dur="1" fill="hold">
                                          <p:stCondLst>
                                            <p:cond delay="0"/>
                                          </p:stCondLst>
                                        </p:cTn>
                                        <p:tgtEl>
                                          <p:spTgt spid="53"/>
                                        </p:tgtEl>
                                        <p:attrNameLst>
                                          <p:attrName>style.visibility</p:attrName>
                                        </p:attrNameLst>
                                      </p:cBhvr>
                                      <p:to>
                                        <p:strVal val="visible"/>
                                      </p:to>
                                    </p:set>
                                    <p:animEffect transition="in" filter="wipe(right)">
                                      <p:cBhvr>
                                        <p:cTn id="55" dur="500"/>
                                        <p:tgtEl>
                                          <p:spTgt spid="53"/>
                                        </p:tgtEl>
                                      </p:cBhvr>
                                    </p:animEffec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grpId="0" nodeType="clickEffect">
                                  <p:stCondLst>
                                    <p:cond delay="0"/>
                                  </p:stCondLst>
                                  <p:childTnLst>
                                    <p:set>
                                      <p:cBhvr>
                                        <p:cTn id="59" dur="1" fill="hold">
                                          <p:stCondLst>
                                            <p:cond delay="0"/>
                                          </p:stCondLst>
                                        </p:cTn>
                                        <p:tgtEl>
                                          <p:spTgt spid="63"/>
                                        </p:tgtEl>
                                        <p:attrNameLst>
                                          <p:attrName>style.visibility</p:attrName>
                                        </p:attrNameLst>
                                      </p:cBhvr>
                                      <p:to>
                                        <p:strVal val="visible"/>
                                      </p:to>
                                    </p:set>
                                  </p:childTnLst>
                                </p:cTn>
                              </p:par>
                            </p:childTnLst>
                          </p:cTn>
                        </p:par>
                      </p:childTnLst>
                    </p:cTn>
                  </p:par>
                  <p:par>
                    <p:cTn id="60" fill="hold">
                      <p:stCondLst>
                        <p:cond delay="indefinite"/>
                      </p:stCondLst>
                      <p:childTnLst>
                        <p:par>
                          <p:cTn id="61" fill="hold">
                            <p:stCondLst>
                              <p:cond delay="0"/>
                            </p:stCondLst>
                            <p:childTnLst>
                              <p:par>
                                <p:cTn id="62" presetID="22" presetClass="entr" presetSubtype="2" fill="hold" nodeType="click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wipe(right)">
                                      <p:cBhvr>
                                        <p:cTn id="64" dur="500"/>
                                        <p:tgtEl>
                                          <p:spTgt spid="55"/>
                                        </p:tgtEl>
                                      </p:cBhvr>
                                    </p:animEffec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37"/>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22" presetClass="entr" presetSubtype="2" fill="hold" nodeType="clickEffect">
                                  <p:stCondLst>
                                    <p:cond delay="0"/>
                                  </p:stCondLst>
                                  <p:childTnLst>
                                    <p:set>
                                      <p:cBhvr>
                                        <p:cTn id="76" dur="1" fill="hold">
                                          <p:stCondLst>
                                            <p:cond delay="0"/>
                                          </p:stCondLst>
                                        </p:cTn>
                                        <p:tgtEl>
                                          <p:spTgt spid="57"/>
                                        </p:tgtEl>
                                        <p:attrNameLst>
                                          <p:attrName>style.visibility</p:attrName>
                                        </p:attrNameLst>
                                      </p:cBhvr>
                                      <p:to>
                                        <p:strVal val="visible"/>
                                      </p:to>
                                    </p:set>
                                    <p:animEffect transition="in" filter="wipe(right)">
                                      <p:cBhvr>
                                        <p:cTn id="77" dur="500"/>
                                        <p:tgtEl>
                                          <p:spTgt spid="57"/>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4" fill="hold" nodeType="click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down)">
                                      <p:cBhvr>
                                        <p:cTn id="82" dur="500"/>
                                        <p:tgtEl>
                                          <p:spTgt spid="49"/>
                                        </p:tgtEl>
                                      </p:cBhvr>
                                    </p:animEffec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64"/>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0"/>
                                          </p:stCondLst>
                                        </p:cTn>
                                        <p:tgtEl>
                                          <p:spTgt spid="29"/>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1" presetClass="entr" presetSubtype="0" fill="hold" grpId="0" nodeType="clickEffect">
                                  <p:stCondLst>
                                    <p:cond delay="0"/>
                                  </p:stCondLst>
                                  <p:childTnLst>
                                    <p:set>
                                      <p:cBhvr>
                                        <p:cTn id="94" dur="1" fill="hold">
                                          <p:stCondLst>
                                            <p:cond delay="0"/>
                                          </p:stCondLst>
                                        </p:cTn>
                                        <p:tgtEl>
                                          <p:spTgt spid="8"/>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22" presetClass="entr" presetSubtype="8" fill="hold" nodeType="clickEffect">
                                  <p:stCondLst>
                                    <p:cond delay="0"/>
                                  </p:stCondLst>
                                  <p:childTnLst>
                                    <p:set>
                                      <p:cBhvr>
                                        <p:cTn id="98" dur="1" fill="hold">
                                          <p:stCondLst>
                                            <p:cond delay="0"/>
                                          </p:stCondLst>
                                        </p:cTn>
                                        <p:tgtEl>
                                          <p:spTgt spid="46"/>
                                        </p:tgtEl>
                                        <p:attrNameLst>
                                          <p:attrName>style.visibility</p:attrName>
                                        </p:attrNameLst>
                                      </p:cBhvr>
                                      <p:to>
                                        <p:strVal val="visible"/>
                                      </p:to>
                                    </p:set>
                                    <p:animEffect transition="in" filter="wipe(left)">
                                      <p:cBhvr>
                                        <p:cTn id="99" dur="500"/>
                                        <p:tgtEl>
                                          <p:spTgt spid="46"/>
                                        </p:tgtEl>
                                      </p:cBhvr>
                                    </p:animEffect>
                                  </p:childTnLst>
                                </p:cTn>
                              </p:par>
                            </p:childTnLst>
                          </p:cTn>
                        </p:par>
                      </p:childTnLst>
                    </p:cTn>
                  </p:par>
                  <p:par>
                    <p:cTn id="100" fill="hold">
                      <p:stCondLst>
                        <p:cond delay="indefinite"/>
                      </p:stCondLst>
                      <p:childTnLst>
                        <p:par>
                          <p:cTn id="101" fill="hold">
                            <p:stCondLst>
                              <p:cond delay="0"/>
                            </p:stCondLst>
                            <p:childTnLst>
                              <p:par>
                                <p:cTn id="102" presetID="1" presetClass="entr" presetSubtype="0" fill="hold" grpId="0" nodeType="clickEffect">
                                  <p:stCondLst>
                                    <p:cond delay="0"/>
                                  </p:stCondLst>
                                  <p:childTnLst>
                                    <p:set>
                                      <p:cBhvr>
                                        <p:cTn id="103" dur="1" fill="hold">
                                          <p:stCondLst>
                                            <p:cond delay="0"/>
                                          </p:stCondLst>
                                        </p:cTn>
                                        <p:tgtEl>
                                          <p:spTgt spid="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1" grpId="0" animBg="1"/>
      <p:bldP spid="32" grpId="0" animBg="1"/>
      <p:bldP spid="33" grpId="0" animBg="1"/>
      <p:bldP spid="34" grpId="0" animBg="1"/>
      <p:bldP spid="36" grpId="0" animBg="1"/>
      <p:bldP spid="37" grpId="0"/>
      <p:bldP spid="40" grpId="0"/>
      <p:bldP spid="41" grpId="0"/>
      <p:bldP spid="62" grpId="0"/>
      <p:bldP spid="63" grpId="0"/>
      <p:bldP spid="64" grpId="0"/>
      <p:bldP spid="65"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r>
              <a:rPr lang="en-US" dirty="0" smtClean="0"/>
              <a:t>© 2013 Curtis - Irvine Macroeconomics</a:t>
            </a:r>
            <a:endParaRPr lang="en-US" dirty="0"/>
          </a:p>
        </p:txBody>
      </p:sp>
      <p:sp>
        <p:nvSpPr>
          <p:cNvPr id="3" name="Footer Placeholder 2"/>
          <p:cNvSpPr>
            <a:spLocks noGrp="1"/>
          </p:cNvSpPr>
          <p:nvPr>
            <p:ph type="ftr" sz="quarter" idx="11"/>
          </p:nvPr>
        </p:nvSpPr>
        <p:spPr/>
        <p:txBody>
          <a:bodyPr/>
          <a:lstStyle/>
          <a:p>
            <a:pPr>
              <a:defRPr/>
            </a:pPr>
            <a:r>
              <a:rPr lang="en-US" dirty="0" smtClean="0"/>
              <a:t>Chapter 4</a:t>
            </a:r>
            <a:endParaRPr lang="en-US" dirty="0"/>
          </a:p>
        </p:txBody>
      </p:sp>
      <p:sp>
        <p:nvSpPr>
          <p:cNvPr id="4" name="Slide Number Placeholder 3"/>
          <p:cNvSpPr>
            <a:spLocks noGrp="1"/>
          </p:cNvSpPr>
          <p:nvPr>
            <p:ph type="sldNum" sz="quarter" idx="12"/>
          </p:nvPr>
        </p:nvSpPr>
        <p:spPr/>
        <p:txBody>
          <a:bodyPr/>
          <a:lstStyle/>
          <a:p>
            <a:pPr>
              <a:defRPr/>
            </a:pPr>
            <a:fld id="{923F230C-4EEB-4AB5-8A69-456790E592BE}" type="slidenum">
              <a:rPr lang="en-US" smtClean="0"/>
              <a:pPr>
                <a:defRPr/>
              </a:pPr>
              <a:t>16</a:t>
            </a:fld>
            <a:endParaRPr lang="en-US" dirty="0"/>
          </a:p>
        </p:txBody>
      </p:sp>
      <p:sp>
        <p:nvSpPr>
          <p:cNvPr id="8" name="Rectangle 7"/>
          <p:cNvSpPr/>
          <p:nvPr/>
        </p:nvSpPr>
        <p:spPr>
          <a:xfrm>
            <a:off x="152400" y="533400"/>
            <a:ext cx="3070071" cy="584775"/>
          </a:xfrm>
          <a:prstGeom prst="rect">
            <a:avLst/>
          </a:prstGeom>
        </p:spPr>
        <p:txBody>
          <a:bodyPr wrap="none">
            <a:spAutoFit/>
          </a:bodyPr>
          <a:lstStyle/>
          <a:p>
            <a:r>
              <a:rPr lang="en-US" sz="3200" b="1" spc="-100" dirty="0" smtClean="0">
                <a:solidFill>
                  <a:srgbClr val="B00000"/>
                </a:solidFill>
                <a:effectLst>
                  <a:outerShdw blurRad="38100" dist="38100" dir="2700000" algn="tl">
                    <a:srgbClr val="000000">
                      <a:alpha val="43137"/>
                    </a:srgbClr>
                  </a:outerShdw>
                </a:effectLst>
                <a:latin typeface="Arial"/>
                <a:ea typeface="+mj-ea"/>
                <a:cs typeface="+mj-cs"/>
              </a:rPr>
              <a:t>Measuring GDP</a:t>
            </a:r>
            <a:endParaRPr lang="en-CA" dirty="0"/>
          </a:p>
        </p:txBody>
      </p:sp>
      <p:sp>
        <p:nvSpPr>
          <p:cNvPr id="10" name="TextBox 9"/>
          <p:cNvSpPr txBox="1"/>
          <p:nvPr/>
        </p:nvSpPr>
        <p:spPr>
          <a:xfrm>
            <a:off x="152400" y="1614947"/>
            <a:ext cx="8962582" cy="3170099"/>
          </a:xfrm>
          <a:prstGeom prst="rect">
            <a:avLst/>
          </a:prstGeom>
          <a:noFill/>
        </p:spPr>
        <p:txBody>
          <a:bodyPr wrap="none" rtlCol="0">
            <a:spAutoFit/>
          </a:bodyPr>
          <a:lstStyle/>
          <a:p>
            <a:r>
              <a:rPr lang="en-CA" sz="2800" b="1" dirty="0" smtClean="0">
                <a:solidFill>
                  <a:srgbClr val="002060"/>
                </a:solidFill>
                <a:latin typeface="Times New Roman" pitchFamily="18" charset="0"/>
                <a:cs typeface="Times New Roman" pitchFamily="18" charset="0"/>
              </a:rPr>
              <a:t>Three measures of </a:t>
            </a:r>
            <a:r>
              <a:rPr lang="en-CA" sz="2800" b="1" i="1" dirty="0" smtClean="0">
                <a:solidFill>
                  <a:srgbClr val="002060"/>
                </a:solidFill>
                <a:latin typeface="Times New Roman" pitchFamily="18" charset="0"/>
                <a:cs typeface="Times New Roman" pitchFamily="18" charset="0"/>
              </a:rPr>
              <a:t>nominal</a:t>
            </a:r>
            <a:r>
              <a:rPr lang="en-CA" sz="2800" b="1" dirty="0" smtClean="0">
                <a:solidFill>
                  <a:srgbClr val="002060"/>
                </a:solidFill>
                <a:latin typeface="Times New Roman" pitchFamily="18" charset="0"/>
                <a:cs typeface="Times New Roman" pitchFamily="18" charset="0"/>
              </a:rPr>
              <a:t> GDP</a:t>
            </a:r>
          </a:p>
          <a:p>
            <a:endParaRPr lang="en-CA" sz="2800" b="1" dirty="0">
              <a:solidFill>
                <a:srgbClr val="002060"/>
              </a:solidFill>
              <a:latin typeface="Times New Roman" pitchFamily="18" charset="0"/>
              <a:cs typeface="Times New Roman" pitchFamily="18" charset="0"/>
            </a:endParaRPr>
          </a:p>
          <a:p>
            <a:pPr marL="457200" indent="-457200">
              <a:buAutoNum type="arabicPeriod"/>
            </a:pPr>
            <a:r>
              <a:rPr lang="en-CA" sz="2400" b="1" i="1" dirty="0" smtClean="0">
                <a:solidFill>
                  <a:srgbClr val="002060"/>
                </a:solidFill>
                <a:latin typeface="Times New Roman" pitchFamily="18" charset="0"/>
                <a:cs typeface="Times New Roman" pitchFamily="18" charset="0"/>
              </a:rPr>
              <a:t>Output-based GDP </a:t>
            </a:r>
            <a:r>
              <a:rPr lang="en-CA" sz="2400" b="1" dirty="0" smtClean="0">
                <a:solidFill>
                  <a:srgbClr val="002060"/>
                </a:solidFill>
                <a:latin typeface="Calibri"/>
                <a:cs typeface="Times New Roman" pitchFamily="18" charset="0"/>
              </a:rPr>
              <a:t>≡ </a:t>
            </a:r>
            <a:r>
              <a:rPr lang="en-CA" sz="2400" b="1" dirty="0" smtClean="0">
                <a:solidFill>
                  <a:srgbClr val="002060"/>
                </a:solidFill>
                <a:latin typeface="Times New Roman" pitchFamily="18" charset="0"/>
                <a:cs typeface="Times New Roman" pitchFamily="18" charset="0"/>
              </a:rPr>
              <a:t>sum of value added by all industries</a:t>
            </a:r>
          </a:p>
          <a:p>
            <a:pPr marL="457200" indent="-457200">
              <a:buAutoNum type="arabicPeriod"/>
            </a:pPr>
            <a:endParaRPr lang="en-CA" sz="2400" b="1" dirty="0">
              <a:solidFill>
                <a:srgbClr val="002060"/>
              </a:solidFill>
              <a:latin typeface="Times New Roman" pitchFamily="18" charset="0"/>
              <a:cs typeface="Times New Roman" pitchFamily="18" charset="0"/>
            </a:endParaRPr>
          </a:p>
          <a:p>
            <a:pPr marL="457200" indent="-457200">
              <a:buAutoNum type="arabicPeriod"/>
            </a:pPr>
            <a:r>
              <a:rPr lang="en-CA" sz="2400" b="1" i="1" dirty="0" smtClean="0">
                <a:solidFill>
                  <a:srgbClr val="002060"/>
                </a:solidFill>
                <a:latin typeface="Times New Roman" pitchFamily="18" charset="0"/>
                <a:cs typeface="Times New Roman" pitchFamily="18" charset="0"/>
              </a:rPr>
              <a:t>Income-based GDP </a:t>
            </a:r>
            <a:r>
              <a:rPr lang="en-CA" sz="2400" b="1" dirty="0" smtClean="0">
                <a:solidFill>
                  <a:srgbClr val="002060"/>
                </a:solidFill>
                <a:latin typeface="Calibri"/>
                <a:cs typeface="Times New Roman" pitchFamily="18" charset="0"/>
              </a:rPr>
              <a:t>≡ </a:t>
            </a:r>
            <a:r>
              <a:rPr lang="en-CA" sz="2400" b="1" dirty="0" smtClean="0">
                <a:solidFill>
                  <a:srgbClr val="002060"/>
                </a:solidFill>
                <a:latin typeface="Times New Roman" pitchFamily="18" charset="0"/>
                <a:cs typeface="Times New Roman" pitchFamily="18" charset="0"/>
              </a:rPr>
              <a:t>sum of payments to factors of production </a:t>
            </a:r>
          </a:p>
          <a:p>
            <a:pPr marL="457200" indent="-457200">
              <a:buAutoNum type="arabicPeriod"/>
            </a:pPr>
            <a:endParaRPr lang="en-CA" sz="2400" b="1" dirty="0">
              <a:solidFill>
                <a:srgbClr val="002060"/>
              </a:solidFill>
              <a:latin typeface="Calibri"/>
              <a:cs typeface="Times New Roman" pitchFamily="18" charset="0"/>
            </a:endParaRPr>
          </a:p>
          <a:p>
            <a:pPr marL="457200" indent="-457200">
              <a:buAutoNum type="arabicPeriod"/>
            </a:pPr>
            <a:r>
              <a:rPr lang="en-CA" sz="2400" b="1" i="1" dirty="0" smtClean="0">
                <a:solidFill>
                  <a:srgbClr val="002060"/>
                </a:solidFill>
                <a:latin typeface="Times New Roman" pitchFamily="18" charset="0"/>
                <a:cs typeface="Times New Roman" pitchFamily="18" charset="0"/>
              </a:rPr>
              <a:t>Expenditure-based GDP </a:t>
            </a:r>
            <a:r>
              <a:rPr lang="en-CA" sz="2400" b="1" dirty="0" smtClean="0">
                <a:solidFill>
                  <a:srgbClr val="002060"/>
                </a:solidFill>
                <a:latin typeface="Calibri"/>
                <a:cs typeface="Times New Roman" pitchFamily="18" charset="0"/>
              </a:rPr>
              <a:t>≡ </a:t>
            </a:r>
            <a:r>
              <a:rPr lang="en-CA" sz="2400" b="1" dirty="0" smtClean="0">
                <a:solidFill>
                  <a:srgbClr val="002060"/>
                </a:solidFill>
                <a:latin typeface="Times New Roman" pitchFamily="18" charset="0"/>
                <a:cs typeface="Times New Roman" pitchFamily="18" charset="0"/>
              </a:rPr>
              <a:t>sum of expenditures on final goods </a:t>
            </a:r>
          </a:p>
          <a:p>
            <a:r>
              <a:rPr lang="en-CA" sz="2400" b="1" dirty="0" smtClean="0">
                <a:solidFill>
                  <a:srgbClr val="002060"/>
                </a:solidFill>
                <a:latin typeface="Times New Roman" pitchFamily="18" charset="0"/>
                <a:cs typeface="Times New Roman" pitchFamily="18" charset="0"/>
              </a:rPr>
              <a:t>					and services</a:t>
            </a:r>
            <a:endParaRPr lang="en-CA" sz="24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324251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0" end="0"/>
                                            </p:txEl>
                                          </p:spTgt>
                                        </p:tgtEl>
                                        <p:attrNameLst>
                                          <p:attrName>style.visibility</p:attrName>
                                        </p:attrNameLst>
                                      </p:cBhvr>
                                      <p:to>
                                        <p:strVal val="visible"/>
                                      </p:to>
                                    </p:set>
                                    <p:animEffect transition="in" filter="fade">
                                      <p:cBhvr>
                                        <p:cTn id="14" dur="1000"/>
                                        <p:tgtEl>
                                          <p:spTgt spid="10">
                                            <p:txEl>
                                              <p:pRg st="0" end="0"/>
                                            </p:txEl>
                                          </p:spTgt>
                                        </p:tgtEl>
                                      </p:cBhvr>
                                    </p:animEffect>
                                    <p:anim calcmode="lin" valueType="num">
                                      <p:cBhvr>
                                        <p:cTn id="15"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 calcmode="lin" valueType="num">
                                      <p:cBhvr additive="base">
                                        <p:cTn id="21" dur="500" fill="hold"/>
                                        <p:tgtEl>
                                          <p:spTgt spid="10">
                                            <p:txEl>
                                              <p:pRg st="2" end="2"/>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0">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 calcmode="lin" valueType="num">
                                      <p:cBhvr additive="base">
                                        <p:cTn id="27" dur="500" fill="hold"/>
                                        <p:tgtEl>
                                          <p:spTgt spid="10">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0">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nodeType="clickEffect">
                                  <p:stCondLst>
                                    <p:cond delay="0"/>
                                  </p:stCondLst>
                                  <p:childTnLst>
                                    <p:set>
                                      <p:cBhvr>
                                        <p:cTn id="32" dur="1" fill="hold">
                                          <p:stCondLst>
                                            <p:cond delay="0"/>
                                          </p:stCondLst>
                                        </p:cTn>
                                        <p:tgtEl>
                                          <p:spTgt spid="10">
                                            <p:txEl>
                                              <p:pRg st="6" end="6"/>
                                            </p:txEl>
                                          </p:spTgt>
                                        </p:tgtEl>
                                        <p:attrNameLst>
                                          <p:attrName>style.visibility</p:attrName>
                                        </p:attrNameLst>
                                      </p:cBhvr>
                                      <p:to>
                                        <p:strVal val="visible"/>
                                      </p:to>
                                    </p:set>
                                    <p:anim calcmode="lin" valueType="num">
                                      <p:cBhvr additive="base">
                                        <p:cTn id="33" dur="500" fill="hold"/>
                                        <p:tgtEl>
                                          <p:spTgt spid="10">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10">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0">
                                            <p:txEl>
                                              <p:pRg st="7" end="7"/>
                                            </p:txEl>
                                          </p:spTgt>
                                        </p:tgtEl>
                                        <p:attrNameLst>
                                          <p:attrName>style.visibility</p:attrName>
                                        </p:attrNameLst>
                                      </p:cBhvr>
                                      <p:to>
                                        <p:strVal val="visible"/>
                                      </p:to>
                                    </p:set>
                                    <p:anim calcmode="lin" valueType="num">
                                      <p:cBhvr additive="base">
                                        <p:cTn id="37" dur="500" fill="hold"/>
                                        <p:tgtEl>
                                          <p:spTgt spid="10">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0">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r>
              <a:rPr lang="en-US" dirty="0" smtClean="0"/>
              <a:t>© 2013 Curtis - Irvine Macroeconomics</a:t>
            </a:r>
            <a:endParaRPr lang="en-US" dirty="0"/>
          </a:p>
        </p:txBody>
      </p:sp>
      <p:sp>
        <p:nvSpPr>
          <p:cNvPr id="3" name="Footer Placeholder 2"/>
          <p:cNvSpPr>
            <a:spLocks noGrp="1"/>
          </p:cNvSpPr>
          <p:nvPr>
            <p:ph type="ftr" sz="quarter" idx="11"/>
          </p:nvPr>
        </p:nvSpPr>
        <p:spPr/>
        <p:txBody>
          <a:bodyPr/>
          <a:lstStyle/>
          <a:p>
            <a:pPr>
              <a:defRPr/>
            </a:pPr>
            <a:r>
              <a:rPr lang="en-US" dirty="0" smtClean="0"/>
              <a:t>Chapter 4</a:t>
            </a:r>
            <a:endParaRPr lang="en-US" dirty="0"/>
          </a:p>
        </p:txBody>
      </p:sp>
      <p:sp>
        <p:nvSpPr>
          <p:cNvPr id="4" name="Slide Number Placeholder 3"/>
          <p:cNvSpPr>
            <a:spLocks noGrp="1"/>
          </p:cNvSpPr>
          <p:nvPr>
            <p:ph type="sldNum" sz="quarter" idx="12"/>
          </p:nvPr>
        </p:nvSpPr>
        <p:spPr/>
        <p:txBody>
          <a:bodyPr/>
          <a:lstStyle/>
          <a:p>
            <a:pPr>
              <a:defRPr/>
            </a:pPr>
            <a:fld id="{923F230C-4EEB-4AB5-8A69-456790E592BE}" type="slidenum">
              <a:rPr lang="en-US" smtClean="0"/>
              <a:pPr>
                <a:defRPr/>
              </a:pPr>
              <a:t>17</a:t>
            </a:fld>
            <a:endParaRPr lang="en-US" dirty="0"/>
          </a:p>
        </p:txBody>
      </p:sp>
      <p:sp>
        <p:nvSpPr>
          <p:cNvPr id="6" name="TextBox 5"/>
          <p:cNvSpPr txBox="1"/>
          <p:nvPr/>
        </p:nvSpPr>
        <p:spPr>
          <a:xfrm>
            <a:off x="533400" y="1371600"/>
            <a:ext cx="8364790" cy="4154984"/>
          </a:xfrm>
          <a:prstGeom prst="rect">
            <a:avLst/>
          </a:prstGeom>
          <a:noFill/>
        </p:spPr>
        <p:txBody>
          <a:bodyPr wrap="none" rtlCol="0">
            <a:spAutoFit/>
          </a:bodyPr>
          <a:lstStyle/>
          <a:p>
            <a:r>
              <a:rPr lang="en-CA" sz="2400" b="1" i="1" dirty="0" smtClean="0">
                <a:solidFill>
                  <a:srgbClr val="B00000"/>
                </a:solidFill>
                <a:latin typeface="Times New Roman" pitchFamily="18" charset="0"/>
                <a:cs typeface="Times New Roman" pitchFamily="18" charset="0"/>
              </a:rPr>
              <a:t>Output based GDP</a:t>
            </a:r>
            <a:r>
              <a:rPr lang="en-CA" sz="2400" b="1" i="1" dirty="0" smtClean="0">
                <a:solidFill>
                  <a:srgbClr val="002060"/>
                </a:solidFill>
                <a:latin typeface="Times New Roman" pitchFamily="18" charset="0"/>
                <a:cs typeface="Times New Roman" pitchFamily="18" charset="0"/>
              </a:rPr>
              <a:t> </a:t>
            </a:r>
            <a:r>
              <a:rPr lang="en-CA" sz="2400" b="1" dirty="0" smtClean="0">
                <a:solidFill>
                  <a:srgbClr val="002060"/>
                </a:solidFill>
                <a:latin typeface="Times New Roman" pitchFamily="18" charset="0"/>
                <a:cs typeface="Times New Roman" pitchFamily="18" charset="0"/>
              </a:rPr>
              <a:t>= </a:t>
            </a:r>
            <a:r>
              <a:rPr lang="en-CA" sz="2400" dirty="0" smtClean="0">
                <a:solidFill>
                  <a:srgbClr val="002060"/>
                </a:solidFill>
                <a:latin typeface="Times New Roman" pitchFamily="18" charset="0"/>
                <a:cs typeface="Times New Roman" pitchFamily="18" charset="0"/>
              </a:rPr>
              <a:t>the sum of  all </a:t>
            </a:r>
            <a:r>
              <a:rPr lang="en-CA" sz="2400" b="1" i="1" dirty="0" smtClean="0">
                <a:solidFill>
                  <a:srgbClr val="B00000"/>
                </a:solidFill>
                <a:latin typeface="Times New Roman" pitchFamily="18" charset="0"/>
                <a:cs typeface="Times New Roman" pitchFamily="18" charset="0"/>
              </a:rPr>
              <a:t>net</a:t>
            </a:r>
            <a:r>
              <a:rPr lang="en-CA" sz="2400" i="1" dirty="0" smtClean="0">
                <a:solidFill>
                  <a:srgbClr val="B00000"/>
                </a:solidFill>
                <a:latin typeface="Times New Roman" pitchFamily="18" charset="0"/>
                <a:cs typeface="Times New Roman" pitchFamily="18" charset="0"/>
              </a:rPr>
              <a:t> </a:t>
            </a:r>
            <a:r>
              <a:rPr lang="en-CA" sz="2400" b="1" i="1" dirty="0" smtClean="0">
                <a:solidFill>
                  <a:srgbClr val="B00000"/>
                </a:solidFill>
                <a:latin typeface="Times New Roman" pitchFamily="18" charset="0"/>
                <a:cs typeface="Times New Roman" pitchFamily="18" charset="0"/>
              </a:rPr>
              <a:t>outputs</a:t>
            </a:r>
            <a:r>
              <a:rPr lang="en-CA" sz="2400" dirty="0" smtClean="0">
                <a:solidFill>
                  <a:srgbClr val="B00000"/>
                </a:solidFill>
                <a:latin typeface="Times New Roman" pitchFamily="18" charset="0"/>
                <a:cs typeface="Times New Roman" pitchFamily="18" charset="0"/>
              </a:rPr>
              <a:t> </a:t>
            </a:r>
            <a:r>
              <a:rPr lang="en-CA" sz="2400" dirty="0" smtClean="0">
                <a:solidFill>
                  <a:srgbClr val="002060"/>
                </a:solidFill>
                <a:latin typeface="Times New Roman" pitchFamily="18" charset="0"/>
                <a:cs typeface="Times New Roman" pitchFamily="18" charset="0"/>
              </a:rPr>
              <a:t>by industries </a:t>
            </a:r>
          </a:p>
          <a:p>
            <a:r>
              <a:rPr lang="en-CA" sz="2400" dirty="0" smtClean="0">
                <a:solidFill>
                  <a:srgbClr val="002060"/>
                </a:solidFill>
                <a:latin typeface="Times New Roman" pitchFamily="18" charset="0"/>
                <a:cs typeface="Times New Roman" pitchFamily="18" charset="0"/>
              </a:rPr>
              <a:t>		as measured by </a:t>
            </a:r>
            <a:r>
              <a:rPr lang="en-CA" sz="2400" b="1" i="1" dirty="0" smtClean="0">
                <a:solidFill>
                  <a:srgbClr val="B00000"/>
                </a:solidFill>
                <a:latin typeface="Times New Roman" pitchFamily="18" charset="0"/>
                <a:cs typeface="Times New Roman" pitchFamily="18" charset="0"/>
              </a:rPr>
              <a:t>value added</a:t>
            </a:r>
          </a:p>
          <a:p>
            <a:endParaRPr lang="en-CA" sz="2400" b="1" i="1" dirty="0">
              <a:solidFill>
                <a:srgbClr val="B00000"/>
              </a:solidFill>
              <a:latin typeface="Times New Roman" pitchFamily="18" charset="0"/>
              <a:cs typeface="Times New Roman" pitchFamily="18" charset="0"/>
            </a:endParaRPr>
          </a:p>
          <a:p>
            <a:pPr marL="342900" indent="-342900">
              <a:buFontTx/>
              <a:buChar char="-"/>
            </a:pPr>
            <a:r>
              <a:rPr lang="en-CA" sz="2400" b="1" i="1" dirty="0" smtClean="0">
                <a:solidFill>
                  <a:srgbClr val="B00000"/>
                </a:solidFill>
                <a:latin typeface="Times New Roman" pitchFamily="18" charset="0"/>
                <a:cs typeface="Times New Roman" pitchFamily="18" charset="0"/>
              </a:rPr>
              <a:t>Value added </a:t>
            </a:r>
            <a:r>
              <a:rPr lang="en-CA" sz="2400" b="1" i="1" dirty="0" smtClean="0">
                <a:solidFill>
                  <a:srgbClr val="002060"/>
                </a:solidFill>
                <a:latin typeface="Calibri"/>
                <a:cs typeface="Times New Roman" pitchFamily="18" charset="0"/>
              </a:rPr>
              <a:t>≡ </a:t>
            </a:r>
            <a:r>
              <a:rPr lang="en-CA" sz="2400" b="1" dirty="0" smtClean="0">
                <a:solidFill>
                  <a:srgbClr val="002060"/>
                </a:solidFill>
                <a:latin typeface="Times New Roman" pitchFamily="18" charset="0"/>
                <a:cs typeface="Times New Roman" pitchFamily="18" charset="0"/>
              </a:rPr>
              <a:t>market value of output minus cost of inputs</a:t>
            </a:r>
          </a:p>
          <a:p>
            <a:r>
              <a:rPr lang="en-CA" sz="2400" b="1" dirty="0">
                <a:solidFill>
                  <a:srgbClr val="002060"/>
                </a:solidFill>
                <a:latin typeface="Times New Roman" pitchFamily="18" charset="0"/>
                <a:cs typeface="Times New Roman" pitchFamily="18" charset="0"/>
              </a:rPr>
              <a:t>	</a:t>
            </a:r>
            <a:r>
              <a:rPr lang="en-CA" sz="2400" b="1" dirty="0" smtClean="0">
                <a:solidFill>
                  <a:srgbClr val="002060"/>
                </a:solidFill>
                <a:latin typeface="Times New Roman" pitchFamily="18" charset="0"/>
                <a:cs typeface="Times New Roman" pitchFamily="18" charset="0"/>
              </a:rPr>
              <a:t>		purchased from other businesses</a:t>
            </a:r>
          </a:p>
          <a:p>
            <a:endParaRPr lang="en-CA" sz="2400" b="1" dirty="0" smtClean="0">
              <a:solidFill>
                <a:srgbClr val="002060"/>
              </a:solidFill>
              <a:latin typeface="Times New Roman" pitchFamily="18" charset="0"/>
              <a:cs typeface="Times New Roman" pitchFamily="18" charset="0"/>
            </a:endParaRPr>
          </a:p>
          <a:p>
            <a:pPr marL="342900" indent="-342900">
              <a:buFontTx/>
              <a:buChar char="-"/>
            </a:pPr>
            <a:r>
              <a:rPr lang="en-CA" sz="2400" dirty="0" smtClean="0">
                <a:solidFill>
                  <a:srgbClr val="002060"/>
                </a:solidFill>
                <a:latin typeface="Times New Roman" pitchFamily="18" charset="0"/>
                <a:cs typeface="Times New Roman" pitchFamily="18" charset="0"/>
              </a:rPr>
              <a:t>Inputs purchased from other businesses are </a:t>
            </a:r>
            <a:r>
              <a:rPr lang="en-CA" sz="2400" b="1" i="1" dirty="0" smtClean="0">
                <a:solidFill>
                  <a:srgbClr val="B00000"/>
                </a:solidFill>
                <a:latin typeface="Times New Roman" pitchFamily="18" charset="0"/>
                <a:cs typeface="Times New Roman" pitchFamily="18" charset="0"/>
              </a:rPr>
              <a:t>intermediate inputs</a:t>
            </a:r>
          </a:p>
          <a:p>
            <a:pPr marL="342900" indent="-342900">
              <a:buFontTx/>
              <a:buChar char="-"/>
            </a:pPr>
            <a:endParaRPr lang="en-CA" sz="2400" b="1" i="1" dirty="0">
              <a:solidFill>
                <a:srgbClr val="B00000"/>
              </a:solidFill>
              <a:latin typeface="Times New Roman" pitchFamily="18" charset="0"/>
              <a:cs typeface="Times New Roman" pitchFamily="18" charset="0"/>
            </a:endParaRPr>
          </a:p>
          <a:p>
            <a:r>
              <a:rPr lang="en-CA" sz="2400" b="1" i="1" dirty="0" smtClean="0">
                <a:solidFill>
                  <a:srgbClr val="B00000"/>
                </a:solidFill>
                <a:latin typeface="Times New Roman" pitchFamily="18" charset="0"/>
                <a:cs typeface="Times New Roman" pitchFamily="18" charset="0"/>
              </a:rPr>
              <a:t> </a:t>
            </a:r>
            <a:r>
              <a:rPr lang="en-CA" sz="2400" b="1" i="1" dirty="0" smtClean="0">
                <a:solidFill>
                  <a:srgbClr val="002060"/>
                </a:solidFill>
                <a:latin typeface="Times New Roman" pitchFamily="18" charset="0"/>
                <a:cs typeface="Times New Roman" pitchFamily="18" charset="0"/>
              </a:rPr>
              <a:t>- </a:t>
            </a:r>
            <a:r>
              <a:rPr lang="en-CA" sz="2400" dirty="0" smtClean="0">
                <a:solidFill>
                  <a:srgbClr val="002060"/>
                </a:solidFill>
                <a:latin typeface="Times New Roman" pitchFamily="18" charset="0"/>
                <a:cs typeface="Times New Roman" pitchFamily="18" charset="0"/>
              </a:rPr>
              <a:t>Net outputs by industry describe the </a:t>
            </a:r>
            <a:r>
              <a:rPr lang="en-CA" sz="2400" b="1" i="1" dirty="0" smtClean="0">
                <a:solidFill>
                  <a:srgbClr val="B00000"/>
                </a:solidFill>
                <a:latin typeface="Times New Roman" pitchFamily="18" charset="0"/>
                <a:cs typeface="Times New Roman" pitchFamily="18" charset="0"/>
              </a:rPr>
              <a:t>industrial structure </a:t>
            </a:r>
            <a:r>
              <a:rPr lang="en-CA" sz="2400" dirty="0" smtClean="0">
                <a:solidFill>
                  <a:srgbClr val="002060"/>
                </a:solidFill>
                <a:latin typeface="Times New Roman" pitchFamily="18" charset="0"/>
                <a:cs typeface="Times New Roman" pitchFamily="18" charset="0"/>
              </a:rPr>
              <a:t>of</a:t>
            </a:r>
            <a:r>
              <a:rPr lang="en-CA" sz="2400" b="1" i="1" dirty="0" smtClean="0">
                <a:solidFill>
                  <a:srgbClr val="002060"/>
                </a:solidFill>
                <a:latin typeface="Times New Roman" pitchFamily="18" charset="0"/>
                <a:cs typeface="Times New Roman" pitchFamily="18" charset="0"/>
              </a:rPr>
              <a:t> </a:t>
            </a:r>
          </a:p>
          <a:p>
            <a:r>
              <a:rPr lang="en-CA" sz="2400" b="1" i="1" dirty="0">
                <a:solidFill>
                  <a:srgbClr val="002060"/>
                </a:solidFill>
                <a:latin typeface="Times New Roman" pitchFamily="18" charset="0"/>
                <a:cs typeface="Times New Roman" pitchFamily="18" charset="0"/>
              </a:rPr>
              <a:t>	</a:t>
            </a:r>
            <a:r>
              <a:rPr lang="en-CA" sz="2400" dirty="0" smtClean="0">
                <a:solidFill>
                  <a:srgbClr val="002060"/>
                </a:solidFill>
                <a:latin typeface="Times New Roman" pitchFamily="18" charset="0"/>
                <a:cs typeface="Times New Roman" pitchFamily="18" charset="0"/>
              </a:rPr>
              <a:t>the economy</a:t>
            </a:r>
          </a:p>
          <a:p>
            <a:r>
              <a:rPr lang="en-CA" sz="2400" dirty="0">
                <a:solidFill>
                  <a:srgbClr val="002060"/>
                </a:solidFill>
                <a:latin typeface="Times New Roman" pitchFamily="18" charset="0"/>
                <a:cs typeface="Times New Roman" pitchFamily="18" charset="0"/>
              </a:rPr>
              <a:t>	</a:t>
            </a:r>
          </a:p>
        </p:txBody>
      </p:sp>
      <p:sp>
        <p:nvSpPr>
          <p:cNvPr id="7" name="TextBox 6"/>
          <p:cNvSpPr txBox="1"/>
          <p:nvPr/>
        </p:nvSpPr>
        <p:spPr>
          <a:xfrm>
            <a:off x="381000" y="609600"/>
            <a:ext cx="4724370" cy="646331"/>
          </a:xfrm>
          <a:prstGeom prst="rect">
            <a:avLst/>
          </a:prstGeom>
          <a:noFill/>
        </p:spPr>
        <p:txBody>
          <a:bodyPr wrap="none" rtlCol="0">
            <a:spAutoFit/>
          </a:bodyPr>
          <a:lstStyle/>
          <a:p>
            <a:pPr lvl="0"/>
            <a:r>
              <a:rPr lang="en-CA" sz="3600" b="1" dirty="0">
                <a:solidFill>
                  <a:srgbClr val="B00000"/>
                </a:solidFill>
                <a:effectLst>
                  <a:outerShdw blurRad="38100" dist="38100" dir="2700000" algn="tl">
                    <a:srgbClr val="000000">
                      <a:alpha val="43137"/>
                    </a:srgbClr>
                  </a:outerShdw>
                </a:effectLst>
                <a:latin typeface="+mj-lt"/>
                <a:cs typeface="Times New Roman" pitchFamily="18" charset="0"/>
              </a:rPr>
              <a:t>Output – Based GDP</a:t>
            </a:r>
          </a:p>
        </p:txBody>
      </p:sp>
    </p:spTree>
    <p:extLst>
      <p:ext uri="{BB962C8B-B14F-4D97-AF65-F5344CB8AC3E}">
        <p14:creationId xmlns:p14="http://schemas.microsoft.com/office/powerpoint/2010/main" val="4236649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1000"/>
                                        <p:tgtEl>
                                          <p:spTgt spid="6">
                                            <p:txEl>
                                              <p:pRg st="1" end="1"/>
                                            </p:txEl>
                                          </p:spTgt>
                                        </p:tgtEl>
                                      </p:cBhvr>
                                    </p:animEffect>
                                    <p:anim calcmode="lin" valueType="num">
                                      <p:cBhvr>
                                        <p:cTn id="13"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1000"/>
                                        <p:tgtEl>
                                          <p:spTgt spid="6">
                                            <p:txEl>
                                              <p:pRg st="3" end="3"/>
                                            </p:txEl>
                                          </p:spTgt>
                                        </p:tgtEl>
                                      </p:cBhvr>
                                    </p:animEffect>
                                    <p:anim calcmode="lin" valueType="num">
                                      <p:cBhvr>
                                        <p:cTn id="20"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6">
                                            <p:txEl>
                                              <p:pRg st="4" end="4"/>
                                            </p:txEl>
                                          </p:spTgt>
                                        </p:tgtEl>
                                        <p:attrNameLst>
                                          <p:attrName>style.visibility</p:attrName>
                                        </p:attrNameLst>
                                      </p:cBhvr>
                                      <p:to>
                                        <p:strVal val="visible"/>
                                      </p:to>
                                    </p:set>
                                    <p:animEffect transition="in" filter="fade">
                                      <p:cBhvr>
                                        <p:cTn id="24" dur="1000"/>
                                        <p:tgtEl>
                                          <p:spTgt spid="6">
                                            <p:txEl>
                                              <p:pRg st="4" end="4"/>
                                            </p:txEl>
                                          </p:spTgt>
                                        </p:tgtEl>
                                      </p:cBhvr>
                                    </p:animEffect>
                                    <p:anim calcmode="lin" valueType="num">
                                      <p:cBhvr>
                                        <p:cTn id="25"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anim calcmode="lin" valueType="num">
                                      <p:cBhvr additive="base">
                                        <p:cTn id="31" dur="500" fill="hold"/>
                                        <p:tgtEl>
                                          <p:spTgt spid="6">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6">
                                            <p:txEl>
                                              <p:pRg st="8" end="8"/>
                                            </p:txEl>
                                          </p:spTgt>
                                        </p:tgtEl>
                                        <p:attrNameLst>
                                          <p:attrName>style.visibility</p:attrName>
                                        </p:attrNameLst>
                                      </p:cBhvr>
                                      <p:to>
                                        <p:strVal val="visible"/>
                                      </p:to>
                                    </p:set>
                                    <p:anim calcmode="lin" valueType="num">
                                      <p:cBhvr additive="base">
                                        <p:cTn id="37" dur="500" fill="hold"/>
                                        <p:tgtEl>
                                          <p:spTgt spid="6">
                                            <p:txEl>
                                              <p:pRg st="8" end="8"/>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
                                            <p:txEl>
                                              <p:pRg st="8" end="8"/>
                                            </p:txEl>
                                          </p:spTgt>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6">
                                            <p:txEl>
                                              <p:pRg st="9" end="9"/>
                                            </p:txEl>
                                          </p:spTgt>
                                        </p:tgtEl>
                                        <p:attrNameLst>
                                          <p:attrName>style.visibility</p:attrName>
                                        </p:attrNameLst>
                                      </p:cBhvr>
                                      <p:to>
                                        <p:strVal val="visible"/>
                                      </p:to>
                                    </p:set>
                                    <p:anim calcmode="lin" valueType="num">
                                      <p:cBhvr additive="base">
                                        <p:cTn id="41" dur="500" fill="hold"/>
                                        <p:tgtEl>
                                          <p:spTgt spid="6">
                                            <p:txEl>
                                              <p:pRg st="9" end="9"/>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6">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3" name="Rectangle 2"/>
          <p:cNvSpPr>
            <a:spLocks noGrp="1" noChangeArrowheads="1"/>
          </p:cNvSpPr>
          <p:nvPr>
            <p:ph type="title"/>
          </p:nvPr>
        </p:nvSpPr>
        <p:spPr>
          <a:xfrm>
            <a:off x="152400" y="457200"/>
            <a:ext cx="7715250" cy="730250"/>
          </a:xfrm>
        </p:spPr>
        <p:txBody>
          <a:bodyPr>
            <a:normAutofit/>
          </a:bodyPr>
          <a:lstStyle/>
          <a:p>
            <a:pPr eaLnBrk="1" hangingPunct="1"/>
            <a:r>
              <a:rPr lang="en-US" sz="3600" b="1" dirty="0" smtClean="0">
                <a:solidFill>
                  <a:srgbClr val="B00000"/>
                </a:solidFill>
                <a:effectLst>
                  <a:outerShdw blurRad="38100" dist="38100" dir="2700000" algn="tl">
                    <a:srgbClr val="000000">
                      <a:alpha val="43137"/>
                    </a:srgbClr>
                  </a:outerShdw>
                </a:effectLst>
              </a:rPr>
              <a:t>Income-Based GDP</a:t>
            </a:r>
          </a:p>
        </p:txBody>
      </p:sp>
      <p:sp>
        <p:nvSpPr>
          <p:cNvPr id="22534" name="Rectangle 3"/>
          <p:cNvSpPr>
            <a:spLocks noGrp="1" noChangeArrowheads="1"/>
          </p:cNvSpPr>
          <p:nvPr>
            <p:ph idx="1"/>
          </p:nvPr>
        </p:nvSpPr>
        <p:spPr>
          <a:xfrm>
            <a:off x="457200" y="1371600"/>
            <a:ext cx="8534400" cy="4953000"/>
          </a:xfrm>
        </p:spPr>
        <p:txBody>
          <a:bodyPr>
            <a:noAutofit/>
          </a:bodyPr>
          <a:lstStyle/>
          <a:p>
            <a:pPr marL="0" lvl="1" indent="0">
              <a:buNone/>
            </a:pPr>
            <a:r>
              <a:rPr lang="en-US" sz="2800" b="1" i="1" dirty="0" smtClean="0">
                <a:solidFill>
                  <a:srgbClr val="B00000"/>
                </a:solidFill>
                <a:latin typeface="Times New Roman" pitchFamily="18" charset="0"/>
                <a:cs typeface="Times New Roman" pitchFamily="18" charset="0"/>
              </a:rPr>
              <a:t>Income based GDP = </a:t>
            </a:r>
            <a:r>
              <a:rPr lang="en-US" sz="2800" b="1" i="1" dirty="0" smtClean="0">
                <a:solidFill>
                  <a:srgbClr val="002060"/>
                </a:solidFill>
                <a:latin typeface="Times New Roman" pitchFamily="18" charset="0"/>
                <a:cs typeface="Times New Roman" pitchFamily="18" charset="0"/>
              </a:rPr>
              <a:t>Domestic Income + CCA + T</a:t>
            </a:r>
            <a:r>
              <a:rPr lang="en-US" sz="2800" b="1" i="1" baseline="-25000" dirty="0" smtClean="0">
                <a:solidFill>
                  <a:srgbClr val="002060"/>
                </a:solidFill>
                <a:latin typeface="Times New Roman" pitchFamily="18" charset="0"/>
                <a:cs typeface="Times New Roman" pitchFamily="18" charset="0"/>
              </a:rPr>
              <a:t>IN</a:t>
            </a:r>
            <a:endParaRPr lang="en-US" sz="2800" b="1" i="1" dirty="0" smtClean="0">
              <a:solidFill>
                <a:srgbClr val="002060"/>
              </a:solidFill>
              <a:latin typeface="Times New Roman" pitchFamily="18" charset="0"/>
              <a:cs typeface="Times New Roman" pitchFamily="18" charset="0"/>
            </a:endParaRPr>
          </a:p>
          <a:p>
            <a:pPr marL="0" lvl="1" indent="0">
              <a:buNone/>
            </a:pPr>
            <a:endParaRPr lang="en-US" sz="1600" b="1" i="1" dirty="0">
              <a:solidFill>
                <a:srgbClr val="002060"/>
              </a:solidFill>
              <a:latin typeface="Times New Roman" pitchFamily="18" charset="0"/>
              <a:cs typeface="Times New Roman" pitchFamily="18" charset="0"/>
            </a:endParaRPr>
          </a:p>
          <a:p>
            <a:pPr marL="0" lvl="1" indent="0">
              <a:buNone/>
            </a:pPr>
            <a:r>
              <a:rPr lang="en-US" sz="2800" b="1" i="1" dirty="0" smtClean="0">
                <a:solidFill>
                  <a:srgbClr val="002060"/>
                </a:solidFill>
                <a:latin typeface="Times New Roman" pitchFamily="18" charset="0"/>
                <a:cs typeface="Times New Roman" pitchFamily="18" charset="0"/>
              </a:rPr>
              <a:t>Domestic Income:  </a:t>
            </a:r>
            <a:r>
              <a:rPr lang="en-US" sz="2800" b="1" i="1" dirty="0" smtClean="0">
                <a:solidFill>
                  <a:srgbClr val="B00000"/>
                </a:solidFill>
                <a:latin typeface="Times New Roman" pitchFamily="18" charset="0"/>
                <a:cs typeface="Times New Roman" pitchFamily="18" charset="0"/>
              </a:rPr>
              <a:t>DI</a:t>
            </a:r>
            <a:r>
              <a:rPr lang="en-US" sz="2800" b="1" dirty="0" smtClean="0">
                <a:solidFill>
                  <a:srgbClr val="B00000"/>
                </a:solidFill>
                <a:latin typeface="Times New Roman" pitchFamily="18" charset="0"/>
                <a:cs typeface="Times New Roman" pitchFamily="18" charset="0"/>
              </a:rPr>
              <a:t> </a:t>
            </a:r>
            <a:r>
              <a:rPr lang="en-US" sz="2800" b="1" dirty="0">
                <a:solidFill>
                  <a:srgbClr val="B00000"/>
                </a:solidFill>
                <a:latin typeface="Times New Roman" pitchFamily="18" charset="0"/>
                <a:cs typeface="Times New Roman" pitchFamily="18" charset="0"/>
              </a:rPr>
              <a:t>= W + BI</a:t>
            </a:r>
          </a:p>
          <a:p>
            <a:pPr marL="0" indent="0" eaLnBrk="1" hangingPunct="1">
              <a:buNone/>
            </a:pPr>
            <a:endParaRPr lang="en-US" sz="1600" dirty="0" smtClean="0">
              <a:latin typeface="Times New Roman" pitchFamily="18" charset="0"/>
              <a:cs typeface="Times New Roman" pitchFamily="18" charset="0"/>
            </a:endParaRPr>
          </a:p>
          <a:p>
            <a:r>
              <a:rPr lang="en-US" b="1" dirty="0" smtClean="0">
                <a:solidFill>
                  <a:srgbClr val="B00000"/>
                </a:solidFill>
                <a:latin typeface="Times New Roman" pitchFamily="18" charset="0"/>
                <a:cs typeface="Times New Roman" pitchFamily="18" charset="0"/>
              </a:rPr>
              <a:t>W </a:t>
            </a:r>
            <a:r>
              <a:rPr lang="en-US" b="1" dirty="0" smtClean="0">
                <a:solidFill>
                  <a:srgbClr val="002060"/>
                </a:solidFill>
                <a:latin typeface="Times New Roman" pitchFamily="18" charset="0"/>
                <a:cs typeface="Times New Roman" pitchFamily="18" charset="0"/>
              </a:rPr>
              <a:t>= </a:t>
            </a:r>
            <a:r>
              <a:rPr lang="en-US" dirty="0" smtClean="0">
                <a:solidFill>
                  <a:srgbClr val="002060"/>
                </a:solidFill>
                <a:latin typeface="Times New Roman" pitchFamily="18" charset="0"/>
                <a:cs typeface="Times New Roman" pitchFamily="18" charset="0"/>
              </a:rPr>
              <a:t>employment Income </a:t>
            </a:r>
            <a:r>
              <a:rPr lang="en-US" dirty="0" smtClean="0">
                <a:latin typeface="Times New Roman" pitchFamily="18" charset="0"/>
                <a:cs typeface="Times New Roman" pitchFamily="18" charset="0"/>
              </a:rPr>
              <a:t>: the sum of all wages, salaries &amp; 	benefits paid to labour</a:t>
            </a:r>
          </a:p>
          <a:p>
            <a:pPr eaLnBrk="1" hangingPunct="1"/>
            <a:endParaRPr lang="en-US" sz="2000" dirty="0" smtClean="0">
              <a:latin typeface="Times New Roman" pitchFamily="18" charset="0"/>
              <a:cs typeface="Times New Roman" pitchFamily="18" charset="0"/>
            </a:endParaRPr>
          </a:p>
          <a:p>
            <a:r>
              <a:rPr lang="en-US" b="1" dirty="0" smtClean="0">
                <a:solidFill>
                  <a:srgbClr val="B00000"/>
                </a:solidFill>
                <a:latin typeface="Times New Roman" pitchFamily="18" charset="0"/>
                <a:cs typeface="Times New Roman" pitchFamily="18" charset="0"/>
              </a:rPr>
              <a:t>BI </a:t>
            </a:r>
            <a:r>
              <a:rPr lang="en-US" b="1" dirty="0" smtClean="0">
                <a:solidFill>
                  <a:srgbClr val="002060"/>
                </a:solidFill>
                <a:latin typeface="Times New Roman" pitchFamily="18" charset="0"/>
                <a:cs typeface="Times New Roman" pitchFamily="18" charset="0"/>
              </a:rPr>
              <a:t>=</a:t>
            </a:r>
            <a:r>
              <a:rPr lang="en-US" dirty="0" smtClean="0">
                <a:solidFill>
                  <a:srgbClr val="002060"/>
                </a:solidFill>
                <a:latin typeface="Times New Roman" pitchFamily="18" charset="0"/>
                <a:cs typeface="Times New Roman" pitchFamily="18" charset="0"/>
              </a:rPr>
              <a:t>business </a:t>
            </a:r>
            <a:r>
              <a:rPr lang="en-US" dirty="0">
                <a:solidFill>
                  <a:srgbClr val="002060"/>
                </a:solidFill>
                <a:latin typeface="Times New Roman" pitchFamily="18" charset="0"/>
                <a:cs typeface="Times New Roman" pitchFamily="18" charset="0"/>
              </a:rPr>
              <a:t>and investment </a:t>
            </a:r>
            <a:r>
              <a:rPr lang="en-US" dirty="0" smtClean="0">
                <a:solidFill>
                  <a:srgbClr val="002060"/>
                </a:solidFill>
                <a:latin typeface="Times New Roman" pitchFamily="18" charset="0"/>
                <a:cs typeface="Times New Roman" pitchFamily="18" charset="0"/>
              </a:rPr>
              <a:t>income:</a:t>
            </a:r>
            <a:r>
              <a:rPr lang="en-US" dirty="0" smtClean="0">
                <a:latin typeface="Times New Roman" pitchFamily="18" charset="0"/>
                <a:cs typeface="Times New Roman" pitchFamily="18" charset="0"/>
              </a:rPr>
              <a:t> </a:t>
            </a:r>
            <a:r>
              <a:rPr lang="en-US" dirty="0">
                <a:latin typeface="Times New Roman" pitchFamily="18" charset="0"/>
                <a:cs typeface="Times New Roman" pitchFamily="18" charset="0"/>
              </a:rPr>
              <a:t>the sum of </a:t>
            </a:r>
            <a:r>
              <a:rPr lang="en-US" i="1" dirty="0" smtClean="0">
                <a:latin typeface="Times New Roman" pitchFamily="18" charset="0"/>
                <a:cs typeface="Times New Roman" pitchFamily="18" charset="0"/>
              </a:rPr>
              <a:t>corporate</a:t>
            </a:r>
            <a:r>
              <a:rPr lang="en-US" dirty="0" smtClean="0">
                <a:latin typeface="Times New Roman" pitchFamily="18" charset="0"/>
                <a:cs typeface="Times New Roman" pitchFamily="18" charset="0"/>
              </a:rPr>
              <a:t> </a:t>
            </a:r>
            <a:r>
              <a:rPr lang="en-US" i="1" dirty="0" smtClean="0">
                <a:latin typeface="Times New Roman" pitchFamily="18" charset="0"/>
                <a:cs typeface="Times New Roman" pitchFamily="18" charset="0"/>
              </a:rPr>
              <a:t>profit</a:t>
            </a:r>
            <a:r>
              <a:rPr lang="en-US" i="1" dirty="0">
                <a:latin typeface="Times New Roman" pitchFamily="18" charset="0"/>
                <a:cs typeface="Times New Roman" pitchFamily="18" charset="0"/>
              </a:rPr>
              <a:t>, </a:t>
            </a:r>
            <a:r>
              <a:rPr lang="en-US" i="1" dirty="0" smtClean="0">
                <a:latin typeface="Times New Roman" pitchFamily="18" charset="0"/>
                <a:cs typeface="Times New Roman" pitchFamily="18" charset="0"/>
              </a:rPr>
              <a:t>	other business income , and interest &amp; investment</a:t>
            </a:r>
            <a:r>
              <a:rPr lang="en-US" i="1" dirty="0">
                <a:latin typeface="Times New Roman" pitchFamily="18" charset="0"/>
                <a:cs typeface="Times New Roman" pitchFamily="18" charset="0"/>
              </a:rPr>
              <a:t>, </a:t>
            </a:r>
          </a:p>
          <a:p>
            <a:pPr eaLnBrk="1" hangingPunct="1"/>
            <a:endParaRPr lang="en-US" sz="2000" dirty="0" smtClean="0">
              <a:solidFill>
                <a:srgbClr val="002060"/>
              </a:solidFill>
              <a:latin typeface="Times New Roman" pitchFamily="18" charset="0"/>
              <a:cs typeface="Times New Roman" pitchFamily="18" charset="0"/>
            </a:endParaRPr>
          </a:p>
        </p:txBody>
      </p:sp>
      <p:sp>
        <p:nvSpPr>
          <p:cNvPr id="22530"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22531"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2253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F494BD9-7BA7-4504-B3BB-B480B6BA7628}" type="slidenum">
              <a:rPr lang="en-US" smtClean="0"/>
              <a:pPr eaLnBrk="1" hangingPunct="1"/>
              <a:t>18</a:t>
            </a:fld>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53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53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22534">
                                            <p:txEl>
                                              <p:pRg st="4" end="4"/>
                                            </p:txEl>
                                          </p:spTgt>
                                        </p:tgtEl>
                                        <p:attrNameLst>
                                          <p:attrName>style.visibility</p:attrName>
                                        </p:attrNameLst>
                                      </p:cBhvr>
                                      <p:to>
                                        <p:strVal val="visible"/>
                                      </p:to>
                                    </p:set>
                                    <p:anim calcmode="lin" valueType="num">
                                      <p:cBhvr additive="base">
                                        <p:cTn id="15" dur="500" fill="hold"/>
                                        <p:tgtEl>
                                          <p:spTgt spid="22534">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253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2534">
                                            <p:txEl>
                                              <p:pRg st="6" end="6"/>
                                            </p:txEl>
                                          </p:spTgt>
                                        </p:tgtEl>
                                        <p:attrNameLst>
                                          <p:attrName>style.visibility</p:attrName>
                                        </p:attrNameLst>
                                      </p:cBhvr>
                                      <p:to>
                                        <p:strVal val="visible"/>
                                      </p:to>
                                    </p:set>
                                    <p:anim calcmode="lin" valueType="num">
                                      <p:cBhvr additive="base">
                                        <p:cTn id="21" dur="500" fill="hold"/>
                                        <p:tgtEl>
                                          <p:spTgt spid="22534">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253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normAutofit/>
          </a:bodyPr>
          <a:lstStyle/>
          <a:p>
            <a:r>
              <a:rPr lang="en-US" sz="3600" b="1" dirty="0" smtClean="0">
                <a:solidFill>
                  <a:srgbClr val="B00000"/>
                </a:solidFill>
                <a:effectLst>
                  <a:outerShdw blurRad="38100" dist="38100" dir="2700000" algn="tl">
                    <a:srgbClr val="000000">
                      <a:alpha val="43137"/>
                    </a:srgbClr>
                  </a:outerShdw>
                </a:effectLst>
              </a:rPr>
              <a:t>Income-Based GDP</a:t>
            </a:r>
          </a:p>
        </p:txBody>
      </p:sp>
      <p:sp>
        <p:nvSpPr>
          <p:cNvPr id="55299" name="Rectangle 3"/>
          <p:cNvSpPr>
            <a:spLocks noGrp="1" noChangeArrowheads="1"/>
          </p:cNvSpPr>
          <p:nvPr>
            <p:ph idx="1"/>
          </p:nvPr>
        </p:nvSpPr>
        <p:spPr/>
        <p:txBody>
          <a:bodyPr/>
          <a:lstStyle/>
          <a:p>
            <a:r>
              <a:rPr lang="en-US" sz="2800" b="1" i="1" dirty="0" smtClean="0">
                <a:solidFill>
                  <a:srgbClr val="B00000"/>
                </a:solidFill>
                <a:latin typeface="Times New Roman" pitchFamily="18" charset="0"/>
                <a:cs typeface="Times New Roman" pitchFamily="18" charset="0"/>
              </a:rPr>
              <a:t>Income based GDP </a:t>
            </a:r>
            <a:r>
              <a:rPr lang="en-US" sz="2800" b="1" dirty="0" smtClean="0">
                <a:solidFill>
                  <a:srgbClr val="B0000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DI + CCA + T</a:t>
            </a:r>
            <a:r>
              <a:rPr lang="en-US" sz="2800" b="1" baseline="-25000" dirty="0" smtClean="0">
                <a:solidFill>
                  <a:srgbClr val="002060"/>
                </a:solidFill>
                <a:latin typeface="Times New Roman" pitchFamily="18" charset="0"/>
                <a:cs typeface="Times New Roman" pitchFamily="18" charset="0"/>
              </a:rPr>
              <a:t>IN</a:t>
            </a:r>
          </a:p>
          <a:p>
            <a:endParaRPr lang="en-US" sz="1200" b="1" baseline="-25000" dirty="0">
              <a:solidFill>
                <a:srgbClr val="002060"/>
              </a:solidFill>
              <a:latin typeface="Times New Roman" pitchFamily="18" charset="0"/>
              <a:cs typeface="Times New Roman" pitchFamily="18" charset="0"/>
            </a:endParaRPr>
          </a:p>
          <a:p>
            <a:r>
              <a:rPr lang="en-US" b="1" dirty="0" smtClean="0">
                <a:solidFill>
                  <a:srgbClr val="002060"/>
                </a:solidFill>
                <a:latin typeface="Times New Roman" pitchFamily="18" charset="0"/>
                <a:cs typeface="Times New Roman" pitchFamily="18" charset="0"/>
              </a:rPr>
              <a:t>DI = W + BI</a:t>
            </a:r>
            <a:endParaRPr lang="en-US" b="1" dirty="0">
              <a:solidFill>
                <a:srgbClr val="B00000"/>
              </a:solidFill>
              <a:latin typeface="Times New Roman" pitchFamily="18" charset="0"/>
              <a:cs typeface="Times New Roman" pitchFamily="18" charset="0"/>
            </a:endParaRPr>
          </a:p>
          <a:p>
            <a:pPr marL="0" indent="0">
              <a:buNone/>
            </a:pPr>
            <a:endParaRPr lang="en-US" sz="1200" dirty="0" smtClean="0">
              <a:solidFill>
                <a:srgbClr val="002060"/>
              </a:solidFill>
              <a:latin typeface="Times New Roman" pitchFamily="18" charset="0"/>
              <a:cs typeface="Times New Roman" pitchFamily="18" charset="0"/>
            </a:endParaRPr>
          </a:p>
          <a:p>
            <a:pPr eaLnBrk="1" hangingPunct="1"/>
            <a:r>
              <a:rPr lang="en-US" b="1" dirty="0" smtClean="0">
                <a:solidFill>
                  <a:srgbClr val="002060"/>
                </a:solidFill>
                <a:latin typeface="Times New Roman" pitchFamily="18" charset="0"/>
                <a:cs typeface="Times New Roman" pitchFamily="18" charset="0"/>
              </a:rPr>
              <a:t>CCA</a:t>
            </a:r>
            <a:r>
              <a:rPr lang="en-US" dirty="0" smtClean="0">
                <a:solidFill>
                  <a:srgbClr val="002060"/>
                </a:solidFill>
                <a:latin typeface="Times New Roman" pitchFamily="18" charset="0"/>
                <a:cs typeface="Times New Roman" pitchFamily="18" charset="0"/>
              </a:rPr>
              <a:t> = Capital consumption allowance to cover the 			depreciation of capital stock</a:t>
            </a:r>
            <a:endParaRPr lang="en-US" b="1" dirty="0" smtClean="0">
              <a:solidFill>
                <a:srgbClr val="002060"/>
              </a:solidFill>
              <a:latin typeface="Times New Roman" pitchFamily="18" charset="0"/>
              <a:cs typeface="Times New Roman" pitchFamily="18" charset="0"/>
            </a:endParaRPr>
          </a:p>
          <a:p>
            <a:pPr eaLnBrk="1" hangingPunct="1"/>
            <a:r>
              <a:rPr lang="en-US" b="1" i="1" dirty="0" smtClean="0">
                <a:solidFill>
                  <a:srgbClr val="B00000"/>
                </a:solidFill>
                <a:latin typeface="Times New Roman" pitchFamily="18" charset="0"/>
                <a:cs typeface="Times New Roman" pitchFamily="18" charset="0"/>
              </a:rPr>
              <a:t>GDP at basic price </a:t>
            </a:r>
            <a:r>
              <a:rPr lang="en-US" b="1" dirty="0" smtClean="0">
                <a:solidFill>
                  <a:srgbClr val="002060"/>
                </a:solidFill>
                <a:latin typeface="Times New Roman" pitchFamily="18" charset="0"/>
                <a:cs typeface="Times New Roman" pitchFamily="18" charset="0"/>
              </a:rPr>
              <a:t>=</a:t>
            </a:r>
            <a:r>
              <a:rPr lang="en-US" dirty="0" smtClean="0">
                <a:solidFill>
                  <a:srgbClr val="002060"/>
                </a:solidFill>
                <a:latin typeface="Times New Roman" pitchFamily="18" charset="0"/>
                <a:cs typeface="Times New Roman" pitchFamily="18" charset="0"/>
              </a:rPr>
              <a:t> </a:t>
            </a:r>
            <a:r>
              <a:rPr lang="en-US" b="1" dirty="0" smtClean="0">
                <a:solidFill>
                  <a:srgbClr val="002060"/>
                </a:solidFill>
                <a:latin typeface="Times New Roman" pitchFamily="18" charset="0"/>
                <a:cs typeface="Times New Roman" pitchFamily="18" charset="0"/>
              </a:rPr>
              <a:t>DI + CCA</a:t>
            </a:r>
          </a:p>
          <a:p>
            <a:pPr eaLnBrk="1" hangingPunct="1"/>
            <a:endParaRPr lang="en-US" sz="1200" b="1" dirty="0" smtClean="0">
              <a:solidFill>
                <a:srgbClr val="002060"/>
              </a:solidFill>
              <a:latin typeface="Times New Roman" pitchFamily="18" charset="0"/>
              <a:cs typeface="Times New Roman" pitchFamily="18" charset="0"/>
            </a:endParaRPr>
          </a:p>
          <a:p>
            <a:r>
              <a:rPr lang="en-US" b="1" dirty="0" smtClean="0">
                <a:solidFill>
                  <a:srgbClr val="002060"/>
                </a:solidFill>
                <a:latin typeface="Times New Roman" pitchFamily="18" charset="0"/>
                <a:cs typeface="Times New Roman" pitchFamily="18" charset="0"/>
              </a:rPr>
              <a:t>T</a:t>
            </a:r>
            <a:r>
              <a:rPr lang="en-US" b="1" baseline="-25000" dirty="0" smtClean="0">
                <a:solidFill>
                  <a:srgbClr val="002060"/>
                </a:solidFill>
                <a:latin typeface="Times New Roman" pitchFamily="18" charset="0"/>
                <a:cs typeface="Times New Roman" pitchFamily="18" charset="0"/>
              </a:rPr>
              <a:t>IN</a:t>
            </a:r>
            <a:r>
              <a:rPr lang="en-US" dirty="0" smtClean="0">
                <a:solidFill>
                  <a:srgbClr val="002060"/>
                </a:solidFill>
                <a:latin typeface="Times New Roman" pitchFamily="18" charset="0"/>
                <a:cs typeface="Times New Roman" pitchFamily="18" charset="0"/>
              </a:rPr>
              <a:t> </a:t>
            </a:r>
            <a:r>
              <a:rPr lang="en-US" b="1" dirty="0" smtClean="0">
                <a:solidFill>
                  <a:srgbClr val="002060"/>
                </a:solidFill>
                <a:latin typeface="Times New Roman" pitchFamily="18" charset="0"/>
                <a:cs typeface="Times New Roman" pitchFamily="18" charset="0"/>
              </a:rPr>
              <a:t>=</a:t>
            </a:r>
            <a:r>
              <a:rPr lang="en-US" dirty="0" smtClean="0">
                <a:solidFill>
                  <a:srgbClr val="002060"/>
                </a:solidFill>
                <a:latin typeface="Times New Roman" pitchFamily="18" charset="0"/>
                <a:cs typeface="Times New Roman" pitchFamily="18" charset="0"/>
              </a:rPr>
              <a:t> </a:t>
            </a:r>
            <a:r>
              <a:rPr lang="en-US" dirty="0">
                <a:solidFill>
                  <a:srgbClr val="002060"/>
                </a:solidFill>
                <a:latin typeface="Times New Roman" pitchFamily="18" charset="0"/>
                <a:cs typeface="Times New Roman" pitchFamily="18" charset="0"/>
              </a:rPr>
              <a:t>Net indirect Tax </a:t>
            </a:r>
            <a:r>
              <a:rPr lang="en-US" dirty="0" smtClean="0">
                <a:solidFill>
                  <a:srgbClr val="002060"/>
                </a:solidFill>
                <a:latin typeface="Times New Roman" pitchFamily="18" charset="0"/>
                <a:cs typeface="Times New Roman" pitchFamily="18" charset="0"/>
              </a:rPr>
              <a:t>= sales </a:t>
            </a:r>
            <a:r>
              <a:rPr lang="en-US" b="1" dirty="0" smtClean="0">
                <a:solidFill>
                  <a:srgbClr val="002060"/>
                </a:solidFill>
                <a:latin typeface="Times New Roman" pitchFamily="18" charset="0"/>
                <a:cs typeface="Times New Roman" pitchFamily="18" charset="0"/>
              </a:rPr>
              <a:t>+</a:t>
            </a:r>
            <a:r>
              <a:rPr lang="en-US" dirty="0" smtClean="0">
                <a:solidFill>
                  <a:srgbClr val="002060"/>
                </a:solidFill>
                <a:latin typeface="Times New Roman" pitchFamily="18" charset="0"/>
                <a:cs typeface="Times New Roman" pitchFamily="18" charset="0"/>
              </a:rPr>
              <a:t> excise taxes  </a:t>
            </a:r>
            <a:r>
              <a:rPr lang="en-US" b="1" dirty="0" smtClean="0">
                <a:solidFill>
                  <a:srgbClr val="002060"/>
                </a:solidFill>
                <a:latin typeface="Times New Roman" pitchFamily="18" charset="0"/>
                <a:cs typeface="Times New Roman" pitchFamily="18" charset="0"/>
              </a:rPr>
              <a:t>–</a:t>
            </a:r>
            <a:r>
              <a:rPr lang="en-US" dirty="0" smtClean="0">
                <a:solidFill>
                  <a:srgbClr val="002060"/>
                </a:solidFill>
                <a:latin typeface="Times New Roman" pitchFamily="18" charset="0"/>
                <a:cs typeface="Times New Roman" pitchFamily="18" charset="0"/>
              </a:rPr>
              <a:t> subsidies</a:t>
            </a:r>
          </a:p>
          <a:p>
            <a:pPr eaLnBrk="1" hangingPunct="1"/>
            <a:endParaRPr lang="en-US" sz="1200" dirty="0" smtClean="0">
              <a:solidFill>
                <a:srgbClr val="002060"/>
              </a:solidFill>
              <a:latin typeface="Times New Roman" pitchFamily="18" charset="0"/>
              <a:cs typeface="Times New Roman" pitchFamily="18" charset="0"/>
            </a:endParaRPr>
          </a:p>
          <a:p>
            <a:pPr eaLnBrk="1" hangingPunct="1"/>
            <a:r>
              <a:rPr lang="en-US" sz="2800" b="1" i="1" dirty="0" smtClean="0">
                <a:solidFill>
                  <a:srgbClr val="B00000"/>
                </a:solidFill>
                <a:latin typeface="Times New Roman" pitchFamily="18" charset="0"/>
                <a:cs typeface="Times New Roman" pitchFamily="18" charset="0"/>
              </a:rPr>
              <a:t>GDP at market price </a:t>
            </a:r>
            <a:r>
              <a:rPr lang="en-US" sz="2800" b="1" dirty="0" smtClean="0">
                <a:solidFill>
                  <a:srgbClr val="002060"/>
                </a:solidFill>
                <a:latin typeface="Times New Roman" pitchFamily="18" charset="0"/>
                <a:cs typeface="Times New Roman" pitchFamily="18" charset="0"/>
              </a:rPr>
              <a:t>= W + BI + CCA + T</a:t>
            </a:r>
            <a:r>
              <a:rPr lang="en-US" sz="2800" b="1" baseline="-25000" dirty="0" smtClean="0">
                <a:solidFill>
                  <a:srgbClr val="002060"/>
                </a:solidFill>
                <a:latin typeface="Times New Roman" pitchFamily="18" charset="0"/>
                <a:cs typeface="Times New Roman" pitchFamily="18" charset="0"/>
              </a:rPr>
              <a:t>in</a:t>
            </a:r>
            <a:endParaRPr lang="en-US" sz="2800" dirty="0" smtClean="0">
              <a:solidFill>
                <a:srgbClr val="002060"/>
              </a:solidFill>
              <a:latin typeface="Times New Roman" pitchFamily="18" charset="0"/>
              <a:cs typeface="Times New Roman" pitchFamily="18" charset="0"/>
            </a:endParaRPr>
          </a:p>
        </p:txBody>
      </p:sp>
      <p:sp>
        <p:nvSpPr>
          <p:cNvPr id="3" name="Date Placeholder 2"/>
          <p:cNvSpPr>
            <a:spLocks noGrp="1"/>
          </p:cNvSpPr>
          <p:nvPr>
            <p:ph type="dt" sz="half" idx="10"/>
          </p:nvPr>
        </p:nvSpPr>
        <p:spPr/>
        <p:txBody>
          <a:bodyPr/>
          <a:lstStyle/>
          <a:p>
            <a:pPr>
              <a:defRPr/>
            </a:pPr>
            <a:r>
              <a:rPr lang="en-US" dirty="0" smtClean="0"/>
              <a:t>© 2013 Curtis - Irvine Macroeconomics</a:t>
            </a:r>
            <a:endParaRPr lang="en-US" dirty="0"/>
          </a:p>
        </p:txBody>
      </p:sp>
      <p:sp>
        <p:nvSpPr>
          <p:cNvPr id="4" name="Footer Placeholder 3"/>
          <p:cNvSpPr>
            <a:spLocks noGrp="1"/>
          </p:cNvSpPr>
          <p:nvPr>
            <p:ph type="ftr" sz="quarter" idx="11"/>
          </p:nvPr>
        </p:nvSpPr>
        <p:spPr/>
        <p:txBody>
          <a:bodyPr/>
          <a:lstStyle/>
          <a:p>
            <a:pPr>
              <a:defRPr/>
            </a:pPr>
            <a:r>
              <a:rPr lang="en-US" dirty="0" smtClean="0"/>
              <a:t>Chapter 4</a:t>
            </a:r>
            <a:endParaRPr lang="en-US" dirty="0"/>
          </a:p>
        </p:txBody>
      </p:sp>
      <p:sp>
        <p:nvSpPr>
          <p:cNvPr id="5" name="Slide Number Placeholder 4"/>
          <p:cNvSpPr>
            <a:spLocks noGrp="1"/>
          </p:cNvSpPr>
          <p:nvPr>
            <p:ph type="sldNum" sz="quarter" idx="12"/>
          </p:nvPr>
        </p:nvSpPr>
        <p:spPr/>
        <p:txBody>
          <a:bodyPr/>
          <a:lstStyle/>
          <a:p>
            <a:pPr>
              <a:defRPr/>
            </a:pPr>
            <a:fld id="{4E81FE6A-3734-4D1C-A9BD-11C8E6C83CE2}" type="slidenum">
              <a:rPr lang="en-US" smtClean="0"/>
              <a:pPr>
                <a:defRPr/>
              </a:pPr>
              <a:t>19</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529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5299">
                                            <p:txEl>
                                              <p:pRg st="4" end="4"/>
                                            </p:txEl>
                                          </p:spTgt>
                                        </p:tgtEl>
                                        <p:attrNameLst>
                                          <p:attrName>style.visibility</p:attrName>
                                        </p:attrNameLst>
                                      </p:cBhvr>
                                      <p:to>
                                        <p:strVal val="visible"/>
                                      </p:to>
                                    </p:set>
                                    <p:animEffect transition="in" filter="fade">
                                      <p:cBhvr>
                                        <p:cTn id="15" dur="500"/>
                                        <p:tgtEl>
                                          <p:spTgt spid="55299">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5299">
                                            <p:txEl>
                                              <p:pRg st="5" end="5"/>
                                            </p:txEl>
                                          </p:spTgt>
                                        </p:tgtEl>
                                        <p:attrNameLst>
                                          <p:attrName>style.visibility</p:attrName>
                                        </p:attrNameLst>
                                      </p:cBhvr>
                                      <p:to>
                                        <p:strVal val="visible"/>
                                      </p:to>
                                    </p:set>
                                    <p:animEffect transition="in" filter="fade">
                                      <p:cBhvr>
                                        <p:cTn id="20" dur="500"/>
                                        <p:tgtEl>
                                          <p:spTgt spid="55299">
                                            <p:txEl>
                                              <p:pRg st="5" end="5"/>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5299">
                                            <p:txEl>
                                              <p:pRg st="7" end="7"/>
                                            </p:txEl>
                                          </p:spTgt>
                                        </p:tgtEl>
                                        <p:attrNameLst>
                                          <p:attrName>style.visibility</p:attrName>
                                        </p:attrNameLst>
                                      </p:cBhvr>
                                      <p:to>
                                        <p:strVal val="visible"/>
                                      </p:to>
                                    </p:set>
                                    <p:animEffect transition="in" filter="fade">
                                      <p:cBhvr>
                                        <p:cTn id="25" dur="500"/>
                                        <p:tgtEl>
                                          <p:spTgt spid="55299">
                                            <p:txEl>
                                              <p:pRg st="7" end="7"/>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55299">
                                            <p:txEl>
                                              <p:pRg st="9" end="9"/>
                                            </p:txEl>
                                          </p:spTgt>
                                        </p:tgtEl>
                                        <p:attrNameLst>
                                          <p:attrName>style.visibility</p:attrName>
                                        </p:attrNameLst>
                                      </p:cBhvr>
                                      <p:to>
                                        <p:strVal val="visible"/>
                                      </p:to>
                                    </p:set>
                                    <p:anim calcmode="lin" valueType="num">
                                      <p:cBhvr additive="base">
                                        <p:cTn id="30" dur="500" fill="hold"/>
                                        <p:tgtEl>
                                          <p:spTgt spid="55299">
                                            <p:txEl>
                                              <p:pRg st="9" end="9"/>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55299">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2" name="Rectangle 2"/>
          <p:cNvSpPr>
            <a:spLocks noGrp="1" noChangeArrowheads="1"/>
          </p:cNvSpPr>
          <p:nvPr>
            <p:ph type="title"/>
          </p:nvPr>
        </p:nvSpPr>
        <p:spPr>
          <a:xfrm>
            <a:off x="304800" y="457200"/>
            <a:ext cx="7715250" cy="762000"/>
          </a:xfrm>
        </p:spPr>
        <p:txBody>
          <a:bodyPr>
            <a:normAutofit/>
          </a:bodyPr>
          <a:lstStyle/>
          <a:p>
            <a:pPr eaLnBrk="1" hangingPunct="1"/>
            <a:r>
              <a:rPr lang="en-US" sz="3600" b="1" dirty="0" smtClean="0">
                <a:solidFill>
                  <a:srgbClr val="B00000"/>
                </a:solidFill>
                <a:effectLst>
                  <a:outerShdw blurRad="38100" dist="38100" dir="2700000" algn="tl">
                    <a:srgbClr val="000000">
                      <a:alpha val="43137"/>
                    </a:srgbClr>
                  </a:outerShdw>
                </a:effectLst>
              </a:rPr>
              <a:t>Expenditure-Based GDP</a:t>
            </a:r>
          </a:p>
        </p:txBody>
      </p:sp>
      <p:sp>
        <p:nvSpPr>
          <p:cNvPr id="4103" name="Rectangle 3"/>
          <p:cNvSpPr>
            <a:spLocks noGrp="1" noChangeArrowheads="1"/>
          </p:cNvSpPr>
          <p:nvPr>
            <p:ph type="body" sz="half" idx="1"/>
          </p:nvPr>
        </p:nvSpPr>
        <p:spPr>
          <a:xfrm>
            <a:off x="762000" y="1295400"/>
            <a:ext cx="7848600" cy="4754563"/>
          </a:xfrm>
        </p:spPr>
        <p:txBody>
          <a:bodyPr>
            <a:normAutofit/>
          </a:bodyPr>
          <a:lstStyle/>
          <a:p>
            <a:pPr marL="0" indent="0" eaLnBrk="1" hangingPunct="1">
              <a:buNone/>
            </a:pPr>
            <a:r>
              <a:rPr lang="en-US" sz="2800" b="1" i="1" dirty="0" smtClean="0">
                <a:solidFill>
                  <a:srgbClr val="B00000"/>
                </a:solidFill>
                <a:latin typeface="Times New Roman" pitchFamily="18" charset="0"/>
                <a:cs typeface="Times New Roman" pitchFamily="18" charset="0"/>
              </a:rPr>
              <a:t>Expenditure based GDP </a:t>
            </a:r>
            <a:r>
              <a:rPr lang="en-US" sz="2800" b="1" dirty="0" smtClean="0">
                <a:solidFill>
                  <a:srgbClr val="002060"/>
                </a:solidFill>
                <a:latin typeface="Times New Roman" pitchFamily="18" charset="0"/>
                <a:cs typeface="Times New Roman" pitchFamily="18" charset="0"/>
              </a:rPr>
              <a:t>= C + I + G + X – IM </a:t>
            </a:r>
          </a:p>
          <a:p>
            <a:pPr marL="0" indent="0" eaLnBrk="1" hangingPunct="1">
              <a:buNone/>
            </a:pPr>
            <a:endParaRPr lang="en-US" sz="1200" b="1" dirty="0" smtClean="0">
              <a:solidFill>
                <a:srgbClr val="002060"/>
              </a:solidFill>
              <a:latin typeface="Times New Roman" pitchFamily="18" charset="0"/>
              <a:cs typeface="Times New Roman" pitchFamily="18" charset="0"/>
            </a:endParaRPr>
          </a:p>
          <a:p>
            <a:pPr eaLnBrk="1" hangingPunct="1"/>
            <a:r>
              <a:rPr lang="en-US" b="1" dirty="0" smtClean="0">
                <a:solidFill>
                  <a:srgbClr val="002060"/>
                </a:solidFill>
                <a:latin typeface="Times New Roman" pitchFamily="18" charset="0"/>
                <a:cs typeface="Times New Roman" pitchFamily="18" charset="0"/>
              </a:rPr>
              <a:t>C</a:t>
            </a:r>
            <a:r>
              <a:rPr lang="en-US" dirty="0" smtClean="0">
                <a:solidFill>
                  <a:srgbClr val="002060"/>
                </a:solidFill>
                <a:latin typeface="Times New Roman" pitchFamily="18" charset="0"/>
                <a:cs typeface="Times New Roman" pitchFamily="18" charset="0"/>
              </a:rPr>
              <a:t> = consumption expenditure by households</a:t>
            </a:r>
          </a:p>
          <a:p>
            <a:r>
              <a:rPr lang="en-US" b="1" dirty="0" smtClean="0">
                <a:solidFill>
                  <a:srgbClr val="002060"/>
                </a:solidFill>
                <a:latin typeface="Times New Roman" pitchFamily="18" charset="0"/>
                <a:cs typeface="Times New Roman" pitchFamily="18" charset="0"/>
              </a:rPr>
              <a:t>I</a:t>
            </a:r>
            <a:r>
              <a:rPr lang="en-US" dirty="0" smtClean="0">
                <a:solidFill>
                  <a:srgbClr val="002060"/>
                </a:solidFill>
                <a:latin typeface="Times New Roman" pitchFamily="18" charset="0"/>
                <a:cs typeface="Times New Roman" pitchFamily="18" charset="0"/>
              </a:rPr>
              <a:t> = investment expenditure by business on buildings, 	machinery, &amp; inventories, </a:t>
            </a:r>
          </a:p>
          <a:p>
            <a:pPr eaLnBrk="1" hangingPunct="1"/>
            <a:r>
              <a:rPr lang="en-US" b="1" dirty="0" smtClean="0">
                <a:solidFill>
                  <a:srgbClr val="002060"/>
                </a:solidFill>
                <a:latin typeface="Times New Roman" pitchFamily="18" charset="0"/>
                <a:cs typeface="Times New Roman" pitchFamily="18" charset="0"/>
              </a:rPr>
              <a:t>G</a:t>
            </a:r>
            <a:r>
              <a:rPr lang="en-US" dirty="0" smtClean="0">
                <a:solidFill>
                  <a:srgbClr val="002060"/>
                </a:solidFill>
                <a:latin typeface="Times New Roman" pitchFamily="18" charset="0"/>
                <a:cs typeface="Times New Roman" pitchFamily="18" charset="0"/>
              </a:rPr>
              <a:t> = government expenditure on currently produced 	final goods &amp; services, </a:t>
            </a:r>
          </a:p>
          <a:p>
            <a:pPr eaLnBrk="1" hangingPunct="1"/>
            <a:r>
              <a:rPr lang="en-US" b="1" dirty="0" smtClean="0">
                <a:solidFill>
                  <a:srgbClr val="002060"/>
                </a:solidFill>
                <a:latin typeface="Times New Roman" pitchFamily="18" charset="0"/>
                <a:cs typeface="Times New Roman" pitchFamily="18" charset="0"/>
              </a:rPr>
              <a:t>X = e</a:t>
            </a:r>
            <a:r>
              <a:rPr lang="en-US" dirty="0" smtClean="0">
                <a:solidFill>
                  <a:srgbClr val="002060"/>
                </a:solidFill>
                <a:latin typeface="Times New Roman" pitchFamily="18" charset="0"/>
                <a:cs typeface="Times New Roman" pitchFamily="18" charset="0"/>
              </a:rPr>
              <a:t>xports of goods and services  </a:t>
            </a:r>
          </a:p>
          <a:p>
            <a:r>
              <a:rPr lang="en-US" b="1" dirty="0" smtClean="0">
                <a:solidFill>
                  <a:srgbClr val="002060"/>
                </a:solidFill>
                <a:latin typeface="Times New Roman" pitchFamily="18" charset="0"/>
                <a:cs typeface="Times New Roman" pitchFamily="18" charset="0"/>
              </a:rPr>
              <a:t>IM</a:t>
            </a:r>
            <a:r>
              <a:rPr lang="en-US" dirty="0" smtClean="0">
                <a:solidFill>
                  <a:srgbClr val="002060"/>
                </a:solidFill>
                <a:latin typeface="Times New Roman" pitchFamily="18" charset="0"/>
                <a:cs typeface="Times New Roman" pitchFamily="18" charset="0"/>
              </a:rPr>
              <a:t> = imports of goods and services</a:t>
            </a:r>
          </a:p>
          <a:p>
            <a:pPr marL="0" indent="0">
              <a:buNone/>
            </a:pPr>
            <a:r>
              <a:rPr lang="en-US" sz="2800" b="1" i="1" dirty="0" smtClean="0">
                <a:solidFill>
                  <a:srgbClr val="B00000"/>
                </a:solidFill>
                <a:latin typeface="Times New Roman" pitchFamily="18" charset="0"/>
                <a:cs typeface="Times New Roman" pitchFamily="18" charset="0"/>
              </a:rPr>
              <a:t>GDP at market price </a:t>
            </a:r>
            <a:r>
              <a:rPr lang="en-US" sz="2800" b="1" dirty="0" smtClean="0">
                <a:solidFill>
                  <a:srgbClr val="002060"/>
                </a:solidFill>
                <a:latin typeface="Times New Roman" pitchFamily="18" charset="0"/>
                <a:cs typeface="Times New Roman" pitchFamily="18" charset="0"/>
              </a:rPr>
              <a:t>= C + I + G + X – IM </a:t>
            </a:r>
            <a:endParaRPr lang="en-US" sz="2800" b="1" dirty="0">
              <a:solidFill>
                <a:srgbClr val="002060"/>
              </a:solidFill>
              <a:latin typeface="Times New Roman" pitchFamily="18" charset="0"/>
              <a:cs typeface="Times New Roman" pitchFamily="18" charset="0"/>
            </a:endParaRPr>
          </a:p>
        </p:txBody>
      </p:sp>
      <p:sp>
        <p:nvSpPr>
          <p:cNvPr id="4099" name="Date Placeholder 4"/>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4100" name="Footer Placeholder 5"/>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4101"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429236F-8085-4791-A382-00F17A5E21BC}" type="slidenum">
              <a:rPr lang="en-US" smtClean="0"/>
              <a:pPr eaLnBrk="1" hangingPunct="1"/>
              <a:t>20</a:t>
            </a:fld>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103">
                                            <p:txEl>
                                              <p:pRg st="0" end="0"/>
                                            </p:txEl>
                                          </p:spTgt>
                                        </p:tgtEl>
                                        <p:attrNameLst>
                                          <p:attrName>style.visibility</p:attrName>
                                        </p:attrNameLst>
                                      </p:cBhvr>
                                      <p:to>
                                        <p:strVal val="visible"/>
                                      </p:to>
                                    </p:set>
                                    <p:anim calcmode="lin" valueType="num">
                                      <p:cBhvr additive="base">
                                        <p:cTn id="7" dur="500" fill="hold"/>
                                        <p:tgtEl>
                                          <p:spTgt spid="410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10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103">
                                            <p:txEl>
                                              <p:pRg st="2" end="2"/>
                                            </p:txEl>
                                          </p:spTgt>
                                        </p:tgtEl>
                                        <p:attrNameLst>
                                          <p:attrName>style.visibility</p:attrName>
                                        </p:attrNameLst>
                                      </p:cBhvr>
                                      <p:to>
                                        <p:strVal val="visible"/>
                                      </p:to>
                                    </p:set>
                                    <p:anim calcmode="lin" valueType="num">
                                      <p:cBhvr additive="base">
                                        <p:cTn id="13" dur="500" fill="hold"/>
                                        <p:tgtEl>
                                          <p:spTgt spid="410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10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103">
                                            <p:txEl>
                                              <p:pRg st="3" end="3"/>
                                            </p:txEl>
                                          </p:spTgt>
                                        </p:tgtEl>
                                        <p:attrNameLst>
                                          <p:attrName>style.visibility</p:attrName>
                                        </p:attrNameLst>
                                      </p:cBhvr>
                                      <p:to>
                                        <p:strVal val="visible"/>
                                      </p:to>
                                    </p:set>
                                    <p:anim calcmode="lin" valueType="num">
                                      <p:cBhvr additive="base">
                                        <p:cTn id="19" dur="500" fill="hold"/>
                                        <p:tgtEl>
                                          <p:spTgt spid="410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10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103">
                                            <p:txEl>
                                              <p:pRg st="4" end="4"/>
                                            </p:txEl>
                                          </p:spTgt>
                                        </p:tgtEl>
                                        <p:attrNameLst>
                                          <p:attrName>style.visibility</p:attrName>
                                        </p:attrNameLst>
                                      </p:cBhvr>
                                      <p:to>
                                        <p:strVal val="visible"/>
                                      </p:to>
                                    </p:set>
                                    <p:anim calcmode="lin" valueType="num">
                                      <p:cBhvr additive="base">
                                        <p:cTn id="25" dur="500" fill="hold"/>
                                        <p:tgtEl>
                                          <p:spTgt spid="410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10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103">
                                            <p:txEl>
                                              <p:pRg st="5" end="5"/>
                                            </p:txEl>
                                          </p:spTgt>
                                        </p:tgtEl>
                                        <p:attrNameLst>
                                          <p:attrName>style.visibility</p:attrName>
                                        </p:attrNameLst>
                                      </p:cBhvr>
                                      <p:to>
                                        <p:strVal val="visible"/>
                                      </p:to>
                                    </p:set>
                                    <p:anim calcmode="lin" valueType="num">
                                      <p:cBhvr additive="base">
                                        <p:cTn id="31" dur="500" fill="hold"/>
                                        <p:tgtEl>
                                          <p:spTgt spid="410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10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103">
                                            <p:txEl>
                                              <p:pRg st="6" end="6"/>
                                            </p:txEl>
                                          </p:spTgt>
                                        </p:tgtEl>
                                        <p:attrNameLst>
                                          <p:attrName>style.visibility</p:attrName>
                                        </p:attrNameLst>
                                      </p:cBhvr>
                                      <p:to>
                                        <p:strVal val="visible"/>
                                      </p:to>
                                    </p:set>
                                    <p:anim calcmode="lin" valueType="num">
                                      <p:cBhvr additive="base">
                                        <p:cTn id="37" dur="500" fill="hold"/>
                                        <p:tgtEl>
                                          <p:spTgt spid="410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10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103">
                                            <p:txEl>
                                              <p:pRg st="7" end="7"/>
                                            </p:txEl>
                                          </p:spTgt>
                                        </p:tgtEl>
                                        <p:attrNameLst>
                                          <p:attrName>style.visibility</p:attrName>
                                        </p:attrNameLst>
                                      </p:cBhvr>
                                      <p:to>
                                        <p:strVal val="visible"/>
                                      </p:to>
                                    </p:set>
                                    <p:anim calcmode="lin" valueType="num">
                                      <p:cBhvr additive="base">
                                        <p:cTn id="43" dur="500" fill="hold"/>
                                        <p:tgtEl>
                                          <p:spTgt spid="410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10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2"/>
          <p:cNvSpPr>
            <a:spLocks noGrp="1" noChangeArrowheads="1"/>
          </p:cNvSpPr>
          <p:nvPr>
            <p:ph type="title"/>
          </p:nvPr>
        </p:nvSpPr>
        <p:spPr>
          <a:xfrm>
            <a:off x="457200" y="533400"/>
            <a:ext cx="8229600" cy="533400"/>
          </a:xfrm>
        </p:spPr>
        <p:txBody>
          <a:bodyPr>
            <a:noAutofit/>
          </a:bodyPr>
          <a:lstStyle/>
          <a:p>
            <a:pPr eaLnBrk="1" hangingPunct="1"/>
            <a:r>
              <a:rPr lang="en-US" sz="3600" b="1" dirty="0" smtClean="0">
                <a:solidFill>
                  <a:srgbClr val="B00000"/>
                </a:solidFill>
                <a:effectLst>
                  <a:outerShdw blurRad="38100" dist="38100" dir="2700000" algn="tl">
                    <a:srgbClr val="000000">
                      <a:alpha val="43137"/>
                    </a:srgbClr>
                  </a:outerShdw>
                </a:effectLst>
              </a:rPr>
              <a:t>Canadian National Accounts</a:t>
            </a:r>
            <a:r>
              <a:rPr lang="en-US" sz="3200" dirty="0" smtClean="0"/>
              <a:t/>
            </a:r>
            <a:br>
              <a:rPr lang="en-US" sz="3200" dirty="0" smtClean="0"/>
            </a:br>
            <a:endParaRPr lang="en-US" sz="2000" dirty="0" smtClean="0"/>
          </a:p>
        </p:txBody>
      </p:sp>
      <p:sp>
        <p:nvSpPr>
          <p:cNvPr id="23554"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23555"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2355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52530B2-A194-4553-A85E-DA1B937DB206}" type="slidenum">
              <a:rPr lang="en-US" smtClean="0"/>
              <a:pPr eaLnBrk="1" hangingPunct="1"/>
              <a:t>21</a:t>
            </a:fld>
            <a:endParaRPr lang="en-US" dirty="0" smtClean="0"/>
          </a:p>
        </p:txBody>
      </p:sp>
      <p:sp>
        <p:nvSpPr>
          <p:cNvPr id="2" name="Oval 1"/>
          <p:cNvSpPr/>
          <p:nvPr/>
        </p:nvSpPr>
        <p:spPr>
          <a:xfrm>
            <a:off x="3810000" y="3886200"/>
            <a:ext cx="914400" cy="228600"/>
          </a:xfrm>
          <a:prstGeom prst="ellipse">
            <a:avLst/>
          </a:prstGeom>
          <a:noFill/>
          <a:ln w="22225">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pic>
        <p:nvPicPr>
          <p:cNvPr id="655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990600"/>
            <a:ext cx="8305800"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Oval 4"/>
          <p:cNvSpPr/>
          <p:nvPr/>
        </p:nvSpPr>
        <p:spPr>
          <a:xfrm>
            <a:off x="4121407" y="3296264"/>
            <a:ext cx="1981200" cy="381000"/>
          </a:xfrm>
          <a:prstGeom prst="ellipse">
            <a:avLst/>
          </a:prstGeom>
          <a:noFill/>
          <a:ln>
            <a:solidFill>
              <a:srgbClr val="FF66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5" name="Oval 14"/>
          <p:cNvSpPr/>
          <p:nvPr/>
        </p:nvSpPr>
        <p:spPr>
          <a:xfrm>
            <a:off x="599768" y="4784622"/>
            <a:ext cx="2743200" cy="4572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6" name="Oval 15"/>
          <p:cNvSpPr/>
          <p:nvPr/>
        </p:nvSpPr>
        <p:spPr>
          <a:xfrm>
            <a:off x="4222956" y="4830096"/>
            <a:ext cx="3300414" cy="41172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Oval 16"/>
          <p:cNvSpPr/>
          <p:nvPr/>
        </p:nvSpPr>
        <p:spPr>
          <a:xfrm>
            <a:off x="614516" y="1783332"/>
            <a:ext cx="1981200" cy="457200"/>
          </a:xfrm>
          <a:prstGeom prst="ellips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8" name="Oval 17"/>
          <p:cNvSpPr/>
          <p:nvPr/>
        </p:nvSpPr>
        <p:spPr>
          <a:xfrm>
            <a:off x="3979223" y="4267200"/>
            <a:ext cx="2265568" cy="385916"/>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9" name="Oval 18"/>
          <p:cNvSpPr/>
          <p:nvPr/>
        </p:nvSpPr>
        <p:spPr>
          <a:xfrm>
            <a:off x="4041982" y="1783332"/>
            <a:ext cx="1981200" cy="45720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6" name="TextBox 5"/>
          <p:cNvSpPr txBox="1"/>
          <p:nvPr/>
        </p:nvSpPr>
        <p:spPr>
          <a:xfrm>
            <a:off x="2073879" y="3438560"/>
            <a:ext cx="4236855" cy="1323439"/>
          </a:xfrm>
          <a:prstGeom prst="rect">
            <a:avLst/>
          </a:prstGeom>
          <a:solidFill>
            <a:srgbClr val="FFFF00"/>
          </a:solidFill>
          <a:ln w="19050">
            <a:solidFill>
              <a:srgbClr val="0070C0"/>
            </a:solidFill>
          </a:ln>
        </p:spPr>
        <p:txBody>
          <a:bodyPr wrap="square" rtlCol="0">
            <a:spAutoFit/>
          </a:bodyPr>
          <a:lstStyle/>
          <a:p>
            <a:r>
              <a:rPr lang="en-CA" sz="2000" dirty="0" smtClean="0">
                <a:latin typeface="Times New Roman" pitchFamily="18" charset="0"/>
                <a:cs typeface="Times New Roman" pitchFamily="18" charset="0"/>
              </a:rPr>
              <a:t>The National Accounts identity means GDP by the Income approach must equal GDP by the expenditure approach</a:t>
            </a:r>
            <a:endParaRPr lang="en-CA" sz="20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fade">
                                      <p:cBhvr>
                                        <p:cTn id="7" dur="1000"/>
                                        <p:tgtEl>
                                          <p:spTgt spid="65538"/>
                                        </p:tgtEl>
                                      </p:cBhvr>
                                    </p:animEffect>
                                    <p:anim calcmode="lin" valueType="num">
                                      <p:cBhvr>
                                        <p:cTn id="8" dur="1000" fill="hold"/>
                                        <p:tgtEl>
                                          <p:spTgt spid="65538"/>
                                        </p:tgtEl>
                                        <p:attrNameLst>
                                          <p:attrName>ppt_x</p:attrName>
                                        </p:attrNameLst>
                                      </p:cBhvr>
                                      <p:tavLst>
                                        <p:tav tm="0">
                                          <p:val>
                                            <p:strVal val="#ppt_x"/>
                                          </p:val>
                                        </p:tav>
                                        <p:tav tm="100000">
                                          <p:val>
                                            <p:strVal val="#ppt_x"/>
                                          </p:val>
                                        </p:tav>
                                      </p:tavLst>
                                    </p:anim>
                                    <p:anim calcmode="lin" valueType="num">
                                      <p:cBhvr>
                                        <p:cTn id="9" dur="1000" fill="hold"/>
                                        <p:tgtEl>
                                          <p:spTgt spid="6553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ppt_x"/>
                                          </p:val>
                                        </p:tav>
                                        <p:tav tm="100000">
                                          <p:val>
                                            <p:strVal val="#ppt_x"/>
                                          </p:val>
                                        </p:tav>
                                      </p:tavLst>
                                    </p:anim>
                                    <p:anim calcmode="lin" valueType="num">
                                      <p:cBhvr additive="base">
                                        <p:cTn id="1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0-#ppt_w/2"/>
                                          </p:val>
                                        </p:tav>
                                        <p:tav tm="100000">
                                          <p:val>
                                            <p:strVal val="#ppt_x"/>
                                          </p:val>
                                        </p:tav>
                                      </p:tavLst>
                                    </p:anim>
                                    <p:anim calcmode="lin" valueType="num">
                                      <p:cBhvr additive="base">
                                        <p:cTn id="21"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ppt_x"/>
                                          </p:val>
                                        </p:tav>
                                        <p:tav tm="100000">
                                          <p:val>
                                            <p:strVal val="#ppt_x"/>
                                          </p:val>
                                        </p:tav>
                                      </p:tavLst>
                                    </p:anim>
                                    <p:anim calcmode="lin" valueType="num">
                                      <p:cBhvr additive="base">
                                        <p:cTn id="4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7" presetClass="entr" presetSubtype="0" fill="hold" grpId="0"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
                                          </p:val>
                                        </p:tav>
                                        <p:tav tm="100000">
                                          <p:val>
                                            <p:strVal val="#ppt_x"/>
                                          </p:val>
                                        </p:tav>
                                      </p:tavLst>
                                    </p:anim>
                                    <p:anim calcmode="lin" valueType="num">
                                      <p:cBhvr>
                                        <p:cTn id="5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6" grpId="0" animBg="1"/>
      <p:bldP spid="17" grpId="0" animBg="1"/>
      <p:bldP spid="18" grpId="0" animBg="1"/>
      <p:bldP spid="19"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5" name="Rectangle 2"/>
          <p:cNvSpPr>
            <a:spLocks noGrp="1" noChangeArrowheads="1"/>
          </p:cNvSpPr>
          <p:nvPr>
            <p:ph type="title"/>
          </p:nvPr>
        </p:nvSpPr>
        <p:spPr>
          <a:xfrm>
            <a:off x="304800" y="381000"/>
            <a:ext cx="8077200" cy="838200"/>
          </a:xfrm>
        </p:spPr>
        <p:txBody>
          <a:bodyPr>
            <a:noAutofit/>
          </a:bodyPr>
          <a:lstStyle/>
          <a:p>
            <a:pPr eaLnBrk="1" hangingPunct="1"/>
            <a:r>
              <a:rPr lang="en-GB" sz="3200" b="1" dirty="0" smtClean="0">
                <a:solidFill>
                  <a:srgbClr val="B00000"/>
                </a:solidFill>
                <a:effectLst>
                  <a:outerShdw blurRad="38100" dist="38100" dir="2700000" algn="tl">
                    <a:srgbClr val="000000">
                      <a:alpha val="43137"/>
                    </a:srgbClr>
                  </a:outerShdw>
                </a:effectLst>
              </a:rPr>
              <a:t>Nominal GDP, Real GDP &amp; the GDP Deflator</a:t>
            </a:r>
          </a:p>
        </p:txBody>
      </p:sp>
      <p:sp>
        <p:nvSpPr>
          <p:cNvPr id="25606" name="Rectangle 3"/>
          <p:cNvSpPr>
            <a:spLocks noGrp="1" noChangeArrowheads="1"/>
          </p:cNvSpPr>
          <p:nvPr>
            <p:ph idx="1"/>
          </p:nvPr>
        </p:nvSpPr>
        <p:spPr>
          <a:xfrm>
            <a:off x="381000" y="1295400"/>
            <a:ext cx="8503920" cy="4572000"/>
          </a:xfrm>
        </p:spPr>
        <p:txBody>
          <a:bodyPr>
            <a:normAutofit lnSpcReduction="10000"/>
          </a:bodyPr>
          <a:lstStyle/>
          <a:p>
            <a:pPr eaLnBrk="1" hangingPunct="1">
              <a:lnSpc>
                <a:spcPct val="90000"/>
              </a:lnSpc>
            </a:pPr>
            <a:r>
              <a:rPr lang="en-GB" sz="2400" b="1" dirty="0" smtClean="0">
                <a:solidFill>
                  <a:srgbClr val="002060"/>
                </a:solidFill>
                <a:latin typeface="Times New Roman" pitchFamily="18" charset="0"/>
                <a:cs typeface="Times New Roman" pitchFamily="18" charset="0"/>
              </a:rPr>
              <a:t>Nominal GDP</a:t>
            </a:r>
            <a:r>
              <a:rPr lang="en-GB" sz="2400" b="1"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 output &amp; incomes of a given year 	measured with </a:t>
            </a:r>
            <a:r>
              <a:rPr lang="en-GB" sz="2400" b="1" i="1" dirty="0" smtClean="0">
                <a:solidFill>
                  <a:srgbClr val="0070C0"/>
                </a:solidFill>
                <a:latin typeface="Times New Roman" pitchFamily="18" charset="0"/>
                <a:cs typeface="Times New Roman" pitchFamily="18" charset="0"/>
              </a:rPr>
              <a:t>current market prices </a:t>
            </a:r>
            <a:r>
              <a:rPr lang="en-GB" sz="2400" dirty="0" smtClean="0">
                <a:latin typeface="Times New Roman" pitchFamily="18" charset="0"/>
                <a:cs typeface="Times New Roman" pitchFamily="18" charset="0"/>
              </a:rPr>
              <a:t>of goods &amp; 	services. </a:t>
            </a:r>
          </a:p>
          <a:p>
            <a:pPr>
              <a:lnSpc>
                <a:spcPct val="90000"/>
              </a:lnSpc>
            </a:pPr>
            <a:endParaRPr lang="en-GB" sz="2400" b="1" dirty="0" smtClean="0">
              <a:latin typeface="Times New Roman" pitchFamily="18" charset="0"/>
              <a:cs typeface="Times New Roman" pitchFamily="18" charset="0"/>
            </a:endParaRPr>
          </a:p>
          <a:p>
            <a:pPr>
              <a:lnSpc>
                <a:spcPct val="90000"/>
              </a:lnSpc>
            </a:pPr>
            <a:r>
              <a:rPr lang="en-GB" sz="2400" b="1" dirty="0" smtClean="0">
                <a:solidFill>
                  <a:srgbClr val="002060"/>
                </a:solidFill>
                <a:latin typeface="Times New Roman" pitchFamily="18" charset="0"/>
                <a:cs typeface="Times New Roman" pitchFamily="18" charset="0"/>
              </a:rPr>
              <a:t>Real GDP</a:t>
            </a:r>
            <a:r>
              <a:rPr lang="en-GB" sz="2400" dirty="0" smtClean="0">
                <a:latin typeface="Times New Roman" pitchFamily="18" charset="0"/>
                <a:cs typeface="Times New Roman" pitchFamily="18" charset="0"/>
              </a:rPr>
              <a:t>, or GDP in constant dollars ≡ output  &amp; incomes 	of given year measured with </a:t>
            </a:r>
            <a:r>
              <a:rPr lang="en-GB" sz="2400" b="1" i="1" dirty="0" smtClean="0">
                <a:solidFill>
                  <a:srgbClr val="0070C0"/>
                </a:solidFill>
                <a:latin typeface="Times New Roman" pitchFamily="18" charset="0"/>
                <a:cs typeface="Times New Roman" pitchFamily="18" charset="0"/>
              </a:rPr>
              <a:t>base year prices </a:t>
            </a:r>
            <a:r>
              <a:rPr lang="en-GB" sz="2400" dirty="0" smtClean="0">
                <a:latin typeface="Times New Roman" pitchFamily="18" charset="0"/>
                <a:cs typeface="Times New Roman" pitchFamily="18" charset="0"/>
              </a:rPr>
              <a:t>of goods 	&amp; services </a:t>
            </a:r>
            <a:r>
              <a:rPr lang="en-GB" sz="2400" dirty="0">
                <a:latin typeface="Times New Roman" pitchFamily="18" charset="0"/>
                <a:cs typeface="Times New Roman" pitchFamily="18" charset="0"/>
              </a:rPr>
              <a:t>. </a:t>
            </a:r>
            <a:endParaRPr lang="en-GB" sz="2400" dirty="0" smtClean="0">
              <a:latin typeface="Times New Roman" pitchFamily="18" charset="0"/>
              <a:cs typeface="Times New Roman" pitchFamily="18" charset="0"/>
            </a:endParaRPr>
          </a:p>
          <a:p>
            <a:pPr eaLnBrk="1" hangingPunct="1">
              <a:lnSpc>
                <a:spcPct val="90000"/>
              </a:lnSpc>
            </a:pPr>
            <a:endParaRPr lang="en-GB" sz="2400" b="1" dirty="0" smtClean="0">
              <a:latin typeface="Times New Roman" pitchFamily="18" charset="0"/>
              <a:cs typeface="Times New Roman" pitchFamily="18" charset="0"/>
            </a:endParaRPr>
          </a:p>
          <a:p>
            <a:pPr eaLnBrk="1" hangingPunct="1">
              <a:lnSpc>
                <a:spcPct val="90000"/>
              </a:lnSpc>
            </a:pPr>
            <a:r>
              <a:rPr lang="en-GB" sz="2400" b="1" dirty="0" smtClean="0">
                <a:solidFill>
                  <a:srgbClr val="002060"/>
                </a:solidFill>
                <a:latin typeface="Times New Roman" pitchFamily="18" charset="0"/>
                <a:cs typeface="Times New Roman" pitchFamily="18" charset="0"/>
              </a:rPr>
              <a:t>Changes in nominal GDP</a:t>
            </a:r>
            <a:r>
              <a:rPr lang="en-GB" sz="2400" dirty="0" smtClean="0">
                <a:solidFill>
                  <a:srgbClr val="002060"/>
                </a:solidFill>
                <a:latin typeface="Times New Roman" pitchFamily="18" charset="0"/>
                <a:cs typeface="Times New Roman" pitchFamily="18" charset="0"/>
              </a:rPr>
              <a:t> </a:t>
            </a:r>
            <a:r>
              <a:rPr lang="en-GB" sz="2400" dirty="0" smtClean="0">
                <a:latin typeface="Times New Roman" pitchFamily="18" charset="0"/>
                <a:cs typeface="Times New Roman" pitchFamily="18" charset="0"/>
              </a:rPr>
              <a:t>= Changes in </a:t>
            </a:r>
            <a:r>
              <a:rPr lang="en-GB" sz="2400" b="1" i="1" dirty="0" smtClean="0">
                <a:solidFill>
                  <a:srgbClr val="0070C0"/>
                </a:solidFill>
                <a:latin typeface="Times New Roman" pitchFamily="18" charset="0"/>
                <a:cs typeface="Times New Roman" pitchFamily="18" charset="0"/>
              </a:rPr>
              <a:t>prices &amp; quantities</a:t>
            </a:r>
          </a:p>
          <a:p>
            <a:pPr>
              <a:lnSpc>
                <a:spcPct val="90000"/>
              </a:lnSpc>
            </a:pPr>
            <a:endParaRPr lang="en-GB" sz="2400" dirty="0" smtClean="0">
              <a:latin typeface="Times New Roman" pitchFamily="18" charset="0"/>
              <a:cs typeface="Times New Roman" pitchFamily="18" charset="0"/>
            </a:endParaRPr>
          </a:p>
          <a:p>
            <a:pPr>
              <a:lnSpc>
                <a:spcPct val="90000"/>
              </a:lnSpc>
            </a:pPr>
            <a:r>
              <a:rPr lang="en-GB" sz="2400" b="1" dirty="0" smtClean="0">
                <a:solidFill>
                  <a:srgbClr val="002060"/>
                </a:solidFill>
                <a:latin typeface="Times New Roman" pitchFamily="18" charset="0"/>
                <a:cs typeface="Times New Roman" pitchFamily="18" charset="0"/>
              </a:rPr>
              <a:t>Real GDP </a:t>
            </a:r>
            <a:r>
              <a:rPr lang="en-GB" sz="2400" dirty="0" smtClean="0">
                <a:latin typeface="Times New Roman" pitchFamily="18" charset="0"/>
                <a:cs typeface="Times New Roman" pitchFamily="18" charset="0"/>
              </a:rPr>
              <a:t>= Nominal GDP is adjusted by GDP deflator. </a:t>
            </a:r>
          </a:p>
          <a:p>
            <a:pPr>
              <a:lnSpc>
                <a:spcPct val="90000"/>
              </a:lnSpc>
            </a:pPr>
            <a:endParaRPr lang="en-GB" sz="2400" b="1" dirty="0" smtClean="0">
              <a:latin typeface="Times New Roman" pitchFamily="18" charset="0"/>
              <a:cs typeface="Times New Roman" pitchFamily="18" charset="0"/>
            </a:endParaRPr>
          </a:p>
          <a:p>
            <a:pPr>
              <a:lnSpc>
                <a:spcPct val="90000"/>
              </a:lnSpc>
            </a:pPr>
            <a:r>
              <a:rPr lang="en-GB" sz="2400" b="1" dirty="0" smtClean="0">
                <a:solidFill>
                  <a:srgbClr val="002060"/>
                </a:solidFill>
                <a:latin typeface="Times New Roman" pitchFamily="18" charset="0"/>
                <a:cs typeface="Times New Roman" pitchFamily="18" charset="0"/>
              </a:rPr>
              <a:t>Changes in real GDP</a:t>
            </a:r>
            <a:r>
              <a:rPr lang="en-GB" sz="2400" b="1"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 Changes in </a:t>
            </a:r>
            <a:r>
              <a:rPr lang="en-GB" sz="2400" b="1" i="1" dirty="0" smtClean="0">
                <a:solidFill>
                  <a:srgbClr val="0070C0"/>
                </a:solidFill>
                <a:latin typeface="Times New Roman" pitchFamily="18" charset="0"/>
                <a:cs typeface="Times New Roman" pitchFamily="18" charset="0"/>
              </a:rPr>
              <a:t>quantities</a:t>
            </a:r>
          </a:p>
        </p:txBody>
      </p:sp>
      <p:sp>
        <p:nvSpPr>
          <p:cNvPr id="25602"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25603"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2560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CE58839-9B23-4D3B-94C9-D61887A7422F}" type="slidenum">
              <a:rPr lang="en-US" smtClean="0"/>
              <a:pPr eaLnBrk="1" hangingPunct="1"/>
              <a:t>22</a:t>
            </a:fld>
            <a:endParaRPr lang="en-US"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60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381000" y="381000"/>
            <a:ext cx="8534400" cy="609600"/>
          </a:xfrm>
        </p:spPr>
        <p:txBody>
          <a:bodyPr>
            <a:noAutofit/>
          </a:bodyPr>
          <a:lstStyle/>
          <a:p>
            <a:r>
              <a:rPr lang="en-GB" sz="3200" b="1" dirty="0" smtClean="0">
                <a:solidFill>
                  <a:srgbClr val="B00000"/>
                </a:solidFill>
                <a:effectLst>
                  <a:outerShdw blurRad="38100" dist="38100" dir="2700000" algn="tl">
                    <a:srgbClr val="000000">
                      <a:alpha val="43137"/>
                    </a:srgbClr>
                  </a:outerShdw>
                </a:effectLst>
              </a:rPr>
              <a:t>Nominal &amp; Real GDP &amp; the GDP Deflator</a:t>
            </a:r>
            <a:endParaRPr lang="en-US" sz="3200" b="1" dirty="0" smtClean="0">
              <a:solidFill>
                <a:srgbClr val="B00000"/>
              </a:solidFill>
              <a:effectLst>
                <a:outerShdw blurRad="38100" dist="38100" dir="2700000" algn="tl">
                  <a:srgbClr val="000000">
                    <a:alpha val="43137"/>
                  </a:srgbClr>
                </a:outerShdw>
              </a:effectLst>
            </a:endParaRPr>
          </a:p>
        </p:txBody>
      </p:sp>
      <mc:AlternateContent xmlns:mc="http://schemas.openxmlformats.org/markup-compatibility/2006" xmlns:a14="http://schemas.microsoft.com/office/drawing/2010/main">
        <mc:Choice Requires="a14">
          <p:sp>
            <p:nvSpPr>
              <p:cNvPr id="57347" name="Rectangle 3"/>
              <p:cNvSpPr>
                <a:spLocks noGrp="1" noChangeArrowheads="1"/>
              </p:cNvSpPr>
              <p:nvPr>
                <p:ph idx="1"/>
              </p:nvPr>
            </p:nvSpPr>
            <p:spPr>
              <a:xfrm>
                <a:off x="381000" y="1219200"/>
                <a:ext cx="8229600" cy="4876800"/>
              </a:xfrm>
            </p:spPr>
            <p:txBody>
              <a:bodyPr>
                <a:normAutofit fontScale="92500" lnSpcReduction="10000"/>
              </a:bodyPr>
              <a:lstStyle/>
              <a:p>
                <a:pPr eaLnBrk="1" hangingPunct="1">
                  <a:lnSpc>
                    <a:spcPct val="80000"/>
                  </a:lnSpc>
                </a:pPr>
                <a:r>
                  <a:rPr lang="en-GB" sz="2800" b="1" dirty="0" smtClean="0">
                    <a:solidFill>
                      <a:srgbClr val="002060"/>
                    </a:solidFill>
                    <a:latin typeface="Times New Roman" pitchFamily="18" charset="0"/>
                    <a:cs typeface="Times New Roman" pitchFamily="18" charset="0"/>
                  </a:rPr>
                  <a:t>GDP deflator</a:t>
                </a:r>
                <a:r>
                  <a:rPr lang="en-GB" sz="2800" dirty="0" smtClean="0">
                    <a:solidFill>
                      <a:srgbClr val="002060"/>
                    </a:solidFill>
                    <a:latin typeface="Times New Roman" pitchFamily="18" charset="0"/>
                    <a:cs typeface="Times New Roman" pitchFamily="18" charset="0"/>
                  </a:rPr>
                  <a:t> for year t :</a:t>
                </a:r>
              </a:p>
              <a:p>
                <a:pPr eaLnBrk="1" hangingPunct="1">
                  <a:lnSpc>
                    <a:spcPct val="80000"/>
                  </a:lnSpc>
                </a:pPr>
                <a:endParaRPr lang="en-GB" sz="2800" dirty="0">
                  <a:latin typeface="Times New Roman" pitchFamily="18" charset="0"/>
                  <a:cs typeface="Times New Roman" pitchFamily="18" charset="0"/>
                </a:endParaRPr>
              </a:p>
              <a:p>
                <a:pPr marL="0" indent="0" eaLnBrk="1" hangingPunct="1">
                  <a:lnSpc>
                    <a:spcPct val="80000"/>
                  </a:lnSpc>
                  <a:buNone/>
                </a:pPr>
                <a:r>
                  <a:rPr lang="en-GB" sz="2800" dirty="0" smtClean="0">
                    <a:latin typeface="Times New Roman" pitchFamily="18" charset="0"/>
                    <a:cs typeface="Times New Roman" pitchFamily="18" charset="0"/>
                  </a:rPr>
                  <a:t>	</a:t>
                </a:r>
                <a:r>
                  <a:rPr lang="en-GB" sz="2800" b="1" dirty="0" smtClean="0">
                    <a:solidFill>
                      <a:srgbClr val="0070C0"/>
                    </a:solidFill>
                    <a:latin typeface="Times New Roman" pitchFamily="18" charset="0"/>
                    <a:cs typeface="Times New Roman" pitchFamily="18" charset="0"/>
                  </a:rPr>
                  <a:t>PGDP</a:t>
                </a:r>
                <a:r>
                  <a:rPr lang="en-GB" sz="2800" b="1" baseline="-25000" dirty="0" smtClean="0">
                    <a:solidFill>
                      <a:srgbClr val="0070C0"/>
                    </a:solidFill>
                    <a:latin typeface="Times New Roman" pitchFamily="18" charset="0"/>
                    <a:cs typeface="Times New Roman" pitchFamily="18" charset="0"/>
                  </a:rPr>
                  <a:t>t </a:t>
                </a:r>
                <a:r>
                  <a:rPr lang="en-GB" sz="2800" baseline="-25000" dirty="0" smtClean="0">
                    <a:latin typeface="Times New Roman" pitchFamily="18" charset="0"/>
                    <a:cs typeface="Times New Roman" pitchFamily="18" charset="0"/>
                  </a:rPr>
                  <a:t> </a:t>
                </a:r>
                <a:r>
                  <a:rPr lang="en-GB" sz="2800" dirty="0" smtClean="0">
                    <a:latin typeface="Times New Roman" pitchFamily="18" charset="0"/>
                    <a:cs typeface="Times New Roman" pitchFamily="18" charset="0"/>
                  </a:rPr>
                  <a:t>= </a:t>
                </a:r>
                <a14:m>
                  <m:oMath xmlns:m="http://schemas.openxmlformats.org/officeDocument/2006/math">
                    <m:f>
                      <m:fPr>
                        <m:ctrlPr>
                          <a:rPr lang="en-GB" sz="3200" b="1" i="1" smtClean="0">
                            <a:latin typeface="Cambria Math"/>
                            <a:cs typeface="Times New Roman" pitchFamily="18" charset="0"/>
                          </a:rPr>
                        </m:ctrlPr>
                      </m:fPr>
                      <m:num>
                        <m:sSub>
                          <m:sSubPr>
                            <m:ctrlPr>
                              <a:rPr lang="en-CA" sz="3200" b="1" i="1" smtClean="0">
                                <a:solidFill>
                                  <a:srgbClr val="0070C0"/>
                                </a:solidFill>
                                <a:latin typeface="Cambria Math"/>
                                <a:cs typeface="Times New Roman" pitchFamily="18" charset="0"/>
                              </a:rPr>
                            </m:ctrlPr>
                          </m:sSubPr>
                          <m:e>
                            <m:r>
                              <a:rPr lang="en-CA" sz="3200" b="1" i="0" smtClean="0">
                                <a:solidFill>
                                  <a:srgbClr val="0070C0"/>
                                </a:solidFill>
                                <a:latin typeface="Cambria Math"/>
                                <a:cs typeface="Times New Roman" pitchFamily="18" charset="0"/>
                              </a:rPr>
                              <m:t>𝐍𝐨𝐦𝐢𝐧𝐚𝐥</m:t>
                            </m:r>
                            <m:r>
                              <a:rPr lang="en-CA" sz="3200" b="1" i="0" smtClean="0">
                                <a:solidFill>
                                  <a:srgbClr val="0070C0"/>
                                </a:solidFill>
                                <a:latin typeface="Cambria Math"/>
                                <a:cs typeface="Times New Roman" pitchFamily="18" charset="0"/>
                              </a:rPr>
                              <m:t> </m:t>
                            </m:r>
                            <m:r>
                              <a:rPr lang="en-CA" sz="3200" b="1" i="0" smtClean="0">
                                <a:solidFill>
                                  <a:srgbClr val="0070C0"/>
                                </a:solidFill>
                                <a:latin typeface="Cambria Math"/>
                                <a:cs typeface="Times New Roman" pitchFamily="18" charset="0"/>
                              </a:rPr>
                              <m:t>𝐆𝐃𝐏</m:t>
                            </m:r>
                          </m:e>
                          <m:sub>
                            <m:r>
                              <a:rPr lang="en-CA" sz="3200" b="1" i="0" smtClean="0">
                                <a:solidFill>
                                  <a:srgbClr val="0070C0"/>
                                </a:solidFill>
                                <a:latin typeface="Cambria Math"/>
                                <a:cs typeface="Times New Roman" pitchFamily="18" charset="0"/>
                              </a:rPr>
                              <m:t>𝐭</m:t>
                            </m:r>
                          </m:sub>
                        </m:sSub>
                      </m:num>
                      <m:den>
                        <m:sSub>
                          <m:sSubPr>
                            <m:ctrlPr>
                              <a:rPr lang="en-GB" sz="3200" b="1" i="1" smtClean="0">
                                <a:latin typeface="Cambria Math"/>
                                <a:cs typeface="Times New Roman" pitchFamily="18" charset="0"/>
                              </a:rPr>
                            </m:ctrlPr>
                          </m:sSubPr>
                          <m:e>
                            <m:r>
                              <a:rPr lang="en-CA" sz="3200" b="1" i="0" smtClean="0">
                                <a:solidFill>
                                  <a:srgbClr val="0070C0"/>
                                </a:solidFill>
                                <a:latin typeface="Cambria Math"/>
                                <a:cs typeface="Times New Roman" pitchFamily="18" charset="0"/>
                              </a:rPr>
                              <m:t>𝐑𝐞𝐚𝐥</m:t>
                            </m:r>
                            <m:r>
                              <a:rPr lang="en-CA" sz="3200" b="1" i="0" smtClean="0">
                                <a:solidFill>
                                  <a:srgbClr val="0070C0"/>
                                </a:solidFill>
                                <a:latin typeface="Cambria Math"/>
                                <a:cs typeface="Times New Roman" pitchFamily="18" charset="0"/>
                              </a:rPr>
                              <m:t> </m:t>
                            </m:r>
                            <m:r>
                              <a:rPr lang="en-CA" sz="3200" b="1" i="0" smtClean="0">
                                <a:solidFill>
                                  <a:srgbClr val="0070C0"/>
                                </a:solidFill>
                                <a:latin typeface="Cambria Math"/>
                                <a:cs typeface="Times New Roman" pitchFamily="18" charset="0"/>
                              </a:rPr>
                              <m:t>𝐆𝐃𝐏</m:t>
                            </m:r>
                          </m:e>
                          <m:sub>
                            <m:r>
                              <a:rPr lang="en-CA" sz="3200" b="1" i="0" smtClean="0">
                                <a:solidFill>
                                  <a:srgbClr val="0070C0"/>
                                </a:solidFill>
                                <a:latin typeface="Cambria Math"/>
                                <a:cs typeface="Times New Roman" pitchFamily="18" charset="0"/>
                              </a:rPr>
                              <m:t>𝐭</m:t>
                            </m:r>
                          </m:sub>
                        </m:sSub>
                      </m:den>
                    </m:f>
                  </m:oMath>
                </a14:m>
                <a:r>
                  <a:rPr lang="en-GB" sz="2800" b="1" dirty="0" smtClean="0">
                    <a:latin typeface="Times New Roman" pitchFamily="18" charset="0"/>
                    <a:cs typeface="Times New Roman" pitchFamily="18" charset="0"/>
                  </a:rPr>
                  <a:t> </a:t>
                </a:r>
                <a:r>
                  <a:rPr lang="en-GB" sz="2800" dirty="0" smtClean="0">
                    <a:latin typeface="Times New Roman" pitchFamily="18" charset="0"/>
                    <a:cs typeface="Times New Roman" pitchFamily="18" charset="0"/>
                  </a:rPr>
                  <a:t>x </a:t>
                </a:r>
                <a:r>
                  <a:rPr lang="en-GB" dirty="0" smtClean="0">
                    <a:latin typeface="Times New Roman" pitchFamily="18" charset="0"/>
                    <a:cs typeface="Times New Roman" pitchFamily="18" charset="0"/>
                  </a:rPr>
                  <a:t>100</a:t>
                </a:r>
                <a:r>
                  <a:rPr lang="en-GB" sz="2800" dirty="0" smtClean="0">
                    <a:latin typeface="Times New Roman" pitchFamily="18" charset="0"/>
                    <a:cs typeface="Times New Roman" pitchFamily="18" charset="0"/>
                  </a:rPr>
                  <a:t>	</a:t>
                </a:r>
              </a:p>
              <a:p>
                <a:pPr>
                  <a:lnSpc>
                    <a:spcPct val="80000"/>
                  </a:lnSpc>
                </a:pPr>
                <a:endParaRPr lang="en-GB" sz="2800" dirty="0" smtClean="0">
                  <a:latin typeface="Times New Roman" pitchFamily="18" charset="0"/>
                  <a:cs typeface="Times New Roman" pitchFamily="18" charset="0"/>
                </a:endParaRPr>
              </a:p>
              <a:p>
                <a:pPr>
                  <a:lnSpc>
                    <a:spcPct val="80000"/>
                  </a:lnSpc>
                </a:pPr>
                <a:r>
                  <a:rPr lang="en-GB" sz="2800" dirty="0" smtClean="0">
                    <a:solidFill>
                      <a:srgbClr val="002060"/>
                    </a:solidFill>
                    <a:latin typeface="Times New Roman" pitchFamily="18" charset="0"/>
                    <a:cs typeface="Times New Roman" pitchFamily="18" charset="0"/>
                  </a:rPr>
                  <a:t>GDP deflator: </a:t>
                </a:r>
                <a:r>
                  <a:rPr lang="en-GB" sz="2800" dirty="0">
                    <a:latin typeface="Times New Roman" pitchFamily="18" charset="0"/>
                    <a:cs typeface="Times New Roman" pitchFamily="18" charset="0"/>
                  </a:rPr>
                  <a:t>covers </a:t>
                </a:r>
                <a:r>
                  <a:rPr lang="en-GB" sz="2800" b="1" dirty="0">
                    <a:solidFill>
                      <a:srgbClr val="0070C0"/>
                    </a:solidFill>
                    <a:latin typeface="Times New Roman" pitchFamily="18" charset="0"/>
                    <a:cs typeface="Times New Roman" pitchFamily="18" charset="0"/>
                  </a:rPr>
                  <a:t>all </a:t>
                </a:r>
                <a:r>
                  <a:rPr lang="en-GB" sz="2800" b="1" dirty="0" smtClean="0">
                    <a:solidFill>
                      <a:srgbClr val="0070C0"/>
                    </a:solidFill>
                    <a:latin typeface="Times New Roman" pitchFamily="18" charset="0"/>
                    <a:cs typeface="Times New Roman" pitchFamily="18" charset="0"/>
                  </a:rPr>
                  <a:t>goods </a:t>
                </a:r>
                <a:r>
                  <a:rPr lang="en-GB" sz="2800" b="1" dirty="0">
                    <a:solidFill>
                      <a:srgbClr val="0070C0"/>
                    </a:solidFill>
                    <a:latin typeface="Times New Roman" pitchFamily="18" charset="0"/>
                    <a:cs typeface="Times New Roman" pitchFamily="18" charset="0"/>
                  </a:rPr>
                  <a:t>&amp; </a:t>
                </a:r>
                <a:r>
                  <a:rPr lang="en-GB" sz="2800" b="1" dirty="0" smtClean="0">
                    <a:solidFill>
                      <a:srgbClr val="0070C0"/>
                    </a:solidFill>
                    <a:latin typeface="Times New Roman" pitchFamily="18" charset="0"/>
                    <a:cs typeface="Times New Roman" pitchFamily="18" charset="0"/>
                  </a:rPr>
                  <a:t>services </a:t>
                </a:r>
                <a:r>
                  <a:rPr lang="en-GB" sz="2800" dirty="0" smtClean="0">
                    <a:latin typeface="Times New Roman" pitchFamily="18" charset="0"/>
                    <a:cs typeface="Times New Roman" pitchFamily="18" charset="0"/>
                  </a:rPr>
                  <a:t>included </a:t>
                </a:r>
                <a:r>
                  <a:rPr lang="en-GB" sz="2800" dirty="0">
                    <a:latin typeface="Times New Roman" pitchFamily="18" charset="0"/>
                    <a:cs typeface="Times New Roman" pitchFamily="18" charset="0"/>
                  </a:rPr>
                  <a:t>in </a:t>
                </a:r>
                <a:r>
                  <a:rPr lang="en-GB" sz="2800" dirty="0" smtClean="0">
                    <a:latin typeface="Times New Roman" pitchFamily="18" charset="0"/>
                    <a:cs typeface="Times New Roman" pitchFamily="18" charset="0"/>
                  </a:rPr>
                  <a:t>	GDP</a:t>
                </a:r>
                <a:r>
                  <a:rPr lang="en-GB" sz="2800" dirty="0">
                    <a:latin typeface="Times New Roman" pitchFamily="18" charset="0"/>
                    <a:cs typeface="Times New Roman" pitchFamily="18" charset="0"/>
                  </a:rPr>
                  <a:t>.</a:t>
                </a:r>
              </a:p>
              <a:p>
                <a:pPr>
                  <a:lnSpc>
                    <a:spcPct val="80000"/>
                  </a:lnSpc>
                </a:pPr>
                <a:endParaRPr lang="en-GB" sz="2800" dirty="0" smtClean="0">
                  <a:latin typeface="Times New Roman" pitchFamily="18" charset="0"/>
                  <a:cs typeface="Times New Roman" pitchFamily="18" charset="0"/>
                </a:endParaRPr>
              </a:p>
              <a:p>
                <a:pPr>
                  <a:lnSpc>
                    <a:spcPct val="80000"/>
                  </a:lnSpc>
                </a:pPr>
                <a:r>
                  <a:rPr lang="en-GB" sz="2800" dirty="0" smtClean="0">
                    <a:solidFill>
                      <a:srgbClr val="002060"/>
                    </a:solidFill>
                    <a:latin typeface="Times New Roman" pitchFamily="18" charset="0"/>
                    <a:cs typeface="Times New Roman" pitchFamily="18" charset="0"/>
                  </a:rPr>
                  <a:t>GDP deflator: </a:t>
                </a:r>
                <a:r>
                  <a:rPr lang="en-GB" sz="2800" dirty="0">
                    <a:latin typeface="Times New Roman" pitchFamily="18" charset="0"/>
                    <a:cs typeface="Times New Roman" pitchFamily="18" charset="0"/>
                  </a:rPr>
                  <a:t>deflates the dollar value of current 	output to what it would have been in base 	year’s prices.</a:t>
                </a:r>
                <a:endParaRPr lang="en-US" sz="2800" dirty="0">
                  <a:latin typeface="Times New Roman" pitchFamily="18" charset="0"/>
                  <a:cs typeface="Times New Roman" pitchFamily="18" charset="0"/>
                </a:endParaRPr>
              </a:p>
              <a:p>
                <a:pPr eaLnBrk="1" hangingPunct="1">
                  <a:lnSpc>
                    <a:spcPct val="80000"/>
                  </a:lnSpc>
                </a:pPr>
                <a:endParaRPr lang="en-GB" sz="2800" dirty="0" smtClean="0">
                  <a:latin typeface="Times New Roman" pitchFamily="18" charset="0"/>
                  <a:cs typeface="Times New Roman" pitchFamily="18" charset="0"/>
                </a:endParaRPr>
              </a:p>
              <a:p>
                <a:pPr eaLnBrk="1" hangingPunct="1">
                  <a:lnSpc>
                    <a:spcPct val="80000"/>
                  </a:lnSpc>
                </a:pPr>
                <a:r>
                  <a:rPr lang="en-GB" sz="2800" dirty="0" smtClean="0">
                    <a:latin typeface="Times New Roman" pitchFamily="18" charset="0"/>
                    <a:cs typeface="Times New Roman" pitchFamily="18" charset="0"/>
                  </a:rPr>
                  <a:t>The CPI is based on </a:t>
                </a:r>
                <a:r>
                  <a:rPr lang="en-GB" sz="2800" b="1" dirty="0" smtClean="0">
                    <a:solidFill>
                      <a:srgbClr val="0070C0"/>
                    </a:solidFill>
                    <a:latin typeface="Times New Roman" pitchFamily="18" charset="0"/>
                    <a:cs typeface="Times New Roman" pitchFamily="18" charset="0"/>
                  </a:rPr>
                  <a:t>“representative baskets” </a:t>
                </a:r>
                <a:r>
                  <a:rPr lang="en-GB" sz="2800" dirty="0" smtClean="0">
                    <a:latin typeface="Times New Roman" pitchFamily="18" charset="0"/>
                    <a:cs typeface="Times New Roman" pitchFamily="18" charset="0"/>
                  </a:rPr>
                  <a:t>of 	goods &amp; services consumers buy</a:t>
                </a:r>
              </a:p>
            </p:txBody>
          </p:sp>
        </mc:Choice>
        <mc:Fallback xmlns="">
          <p:sp>
            <p:nvSpPr>
              <p:cNvPr id="57347" name="Rectangle 3"/>
              <p:cNvSpPr>
                <a:spLocks noGrp="1" noRot="1" noChangeAspect="1" noMove="1" noResize="1" noEditPoints="1" noAdjustHandles="1" noChangeArrowheads="1" noChangeShapeType="1" noTextEdit="1"/>
              </p:cNvSpPr>
              <p:nvPr>
                <p:ph idx="1"/>
              </p:nvPr>
            </p:nvSpPr>
            <p:spPr>
              <a:xfrm>
                <a:off x="381000" y="1219200"/>
                <a:ext cx="8229600" cy="4876800"/>
              </a:xfrm>
              <a:blipFill rotWithShape="1">
                <a:blip r:embed="rId2"/>
                <a:stretch>
                  <a:fillRect l="-889" t="-3375"/>
                </a:stretch>
              </a:blipFill>
            </p:spPr>
            <p:txBody>
              <a:bodyPr/>
              <a:lstStyle/>
              <a:p>
                <a:r>
                  <a:rPr lang="en-CA">
                    <a:noFill/>
                  </a:rPr>
                  <a:t> </a:t>
                </a:r>
              </a:p>
            </p:txBody>
          </p:sp>
        </mc:Fallback>
      </mc:AlternateContent>
      <p:sp>
        <p:nvSpPr>
          <p:cNvPr id="2" name="Date Placeholder 1"/>
          <p:cNvSpPr>
            <a:spLocks noGrp="1"/>
          </p:cNvSpPr>
          <p:nvPr>
            <p:ph type="dt" sz="half" idx="10"/>
          </p:nvPr>
        </p:nvSpPr>
        <p:spPr/>
        <p:txBody>
          <a:bodyPr/>
          <a:lstStyle/>
          <a:p>
            <a:pPr>
              <a:defRPr/>
            </a:pPr>
            <a:r>
              <a:rPr lang="en-US" dirty="0" smtClean="0"/>
              <a:t>© 2013 Curtis - Irvine Macroeconomics</a:t>
            </a:r>
            <a:endParaRPr lang="en-US" dirty="0"/>
          </a:p>
        </p:txBody>
      </p:sp>
      <p:sp>
        <p:nvSpPr>
          <p:cNvPr id="3" name="Footer Placeholder 2"/>
          <p:cNvSpPr>
            <a:spLocks noGrp="1"/>
          </p:cNvSpPr>
          <p:nvPr>
            <p:ph type="ftr" sz="quarter" idx="11"/>
          </p:nvPr>
        </p:nvSpPr>
        <p:spPr/>
        <p:txBody>
          <a:bodyPr/>
          <a:lstStyle/>
          <a:p>
            <a:pPr>
              <a:defRPr/>
            </a:pPr>
            <a:r>
              <a:rPr lang="en-US" dirty="0" smtClean="0"/>
              <a:t>Chapter 4</a:t>
            </a:r>
            <a:endParaRPr lang="en-US" dirty="0"/>
          </a:p>
        </p:txBody>
      </p:sp>
      <p:sp>
        <p:nvSpPr>
          <p:cNvPr id="4" name="Slide Number Placeholder 3"/>
          <p:cNvSpPr>
            <a:spLocks noGrp="1"/>
          </p:cNvSpPr>
          <p:nvPr>
            <p:ph type="sldNum" sz="quarter" idx="12"/>
          </p:nvPr>
        </p:nvSpPr>
        <p:spPr/>
        <p:txBody>
          <a:bodyPr/>
          <a:lstStyle/>
          <a:p>
            <a:pPr>
              <a:defRPr/>
            </a:pPr>
            <a:fld id="{4E81FE6A-3734-4D1C-A9BD-11C8E6C83CE2}" type="slidenum">
              <a:rPr lang="en-US" smtClean="0"/>
              <a:pPr>
                <a:defRPr/>
              </a:pPr>
              <a:t>23</a:t>
            </a:fld>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734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734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7347">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734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9" name="Rectangle 2"/>
          <p:cNvSpPr>
            <a:spLocks noGrp="1" noChangeArrowheads="1"/>
          </p:cNvSpPr>
          <p:nvPr>
            <p:ph type="title"/>
          </p:nvPr>
        </p:nvSpPr>
        <p:spPr>
          <a:xfrm>
            <a:off x="304800" y="457200"/>
            <a:ext cx="8534400" cy="609600"/>
          </a:xfrm>
        </p:spPr>
        <p:txBody>
          <a:bodyPr>
            <a:noAutofit/>
          </a:bodyPr>
          <a:lstStyle/>
          <a:p>
            <a:pPr eaLnBrk="1" hangingPunct="1"/>
            <a:r>
              <a:rPr lang="en-US" sz="3600" b="1" dirty="0" smtClean="0">
                <a:solidFill>
                  <a:srgbClr val="B00000"/>
                </a:solidFill>
                <a:effectLst>
                  <a:outerShdw blurRad="38100" dist="38100" dir="2700000" algn="tl">
                    <a:srgbClr val="000000">
                      <a:alpha val="43137"/>
                    </a:srgbClr>
                  </a:outerShdw>
                </a:effectLst>
              </a:rPr>
              <a:t>Nominal &amp; Real GDP &amp; the GDP Deflator</a:t>
            </a:r>
          </a:p>
        </p:txBody>
      </p:sp>
      <p:sp>
        <p:nvSpPr>
          <p:cNvPr id="26626"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26627"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2662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04F7FFE-F1B1-4D91-AABD-25CE2FEE6C7F}" type="slidenum">
              <a:rPr lang="en-US" smtClean="0"/>
              <a:pPr eaLnBrk="1" hangingPunct="1"/>
              <a:t>24</a:t>
            </a:fld>
            <a:endParaRPr lang="en-US" dirty="0" smtClean="0"/>
          </a:p>
        </p:txBody>
      </p:sp>
      <p:pic>
        <p:nvPicPr>
          <p:cNvPr id="604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066800"/>
            <a:ext cx="5791200" cy="5038497"/>
          </a:xfrm>
          <a:prstGeom prst="rect">
            <a:avLst/>
          </a:prstGeom>
          <a:gradFill>
            <a:gsLst>
              <a:gs pos="0">
                <a:srgbClr val="5E9EFF"/>
              </a:gs>
              <a:gs pos="0">
                <a:srgbClr val="85C2FF"/>
              </a:gs>
              <a:gs pos="11000">
                <a:srgbClr val="C4D6EB"/>
              </a:gs>
            </a:gsLst>
            <a:lin ang="5400000" scaled="0"/>
          </a:gradFill>
          <a:ln>
            <a:noFill/>
          </a:ln>
          <a:effectLst/>
        </p:spPr>
      </p:pic>
      <p:sp>
        <p:nvSpPr>
          <p:cNvPr id="4" name="TextBox 3"/>
          <p:cNvSpPr txBox="1"/>
          <p:nvPr/>
        </p:nvSpPr>
        <p:spPr>
          <a:xfrm>
            <a:off x="5885969" y="3429000"/>
            <a:ext cx="3226076" cy="707886"/>
          </a:xfrm>
          <a:prstGeom prst="rect">
            <a:avLst/>
          </a:prstGeom>
          <a:solidFill>
            <a:srgbClr val="FFFF00"/>
          </a:solidFill>
        </p:spPr>
        <p:txBody>
          <a:bodyPr wrap="none" rtlCol="0">
            <a:spAutoFit/>
          </a:bodyPr>
          <a:lstStyle/>
          <a:p>
            <a:r>
              <a:rPr lang="en-CA" sz="2000" b="1" dirty="0" smtClean="0">
                <a:latin typeface="Times New Roman" pitchFamily="18" charset="0"/>
                <a:cs typeface="Times New Roman" pitchFamily="18" charset="0"/>
              </a:rPr>
              <a:t>∆ nominal GDP 2000 – 2011</a:t>
            </a:r>
          </a:p>
          <a:p>
            <a:r>
              <a:rPr lang="en-CA" sz="2000" b="1" dirty="0">
                <a:latin typeface="Times New Roman" pitchFamily="18" charset="0"/>
                <a:cs typeface="Times New Roman" pitchFamily="18" charset="0"/>
              </a:rPr>
              <a:t>	</a:t>
            </a:r>
            <a:r>
              <a:rPr lang="en-CA" sz="2000" b="1" dirty="0" smtClean="0">
                <a:latin typeface="Times New Roman" pitchFamily="18" charset="0"/>
                <a:cs typeface="Times New Roman" pitchFamily="18" charset="0"/>
              </a:rPr>
              <a:t>= 115%</a:t>
            </a:r>
            <a:endParaRPr lang="en-CA" sz="2000" b="1" dirty="0">
              <a:latin typeface="Times New Roman" pitchFamily="18" charset="0"/>
              <a:cs typeface="Times New Roman" pitchFamily="18" charset="0"/>
            </a:endParaRPr>
          </a:p>
        </p:txBody>
      </p:sp>
      <p:sp>
        <p:nvSpPr>
          <p:cNvPr id="5" name="TextBox 4"/>
          <p:cNvSpPr txBox="1"/>
          <p:nvPr/>
        </p:nvSpPr>
        <p:spPr>
          <a:xfrm>
            <a:off x="6024717" y="4994785"/>
            <a:ext cx="2751779" cy="707886"/>
          </a:xfrm>
          <a:prstGeom prst="rect">
            <a:avLst/>
          </a:prstGeom>
          <a:solidFill>
            <a:srgbClr val="FFFF00"/>
          </a:solidFill>
        </p:spPr>
        <p:txBody>
          <a:bodyPr wrap="none" rtlCol="0">
            <a:spAutoFit/>
          </a:bodyPr>
          <a:lstStyle/>
          <a:p>
            <a:r>
              <a:rPr lang="en-CA" sz="2000" b="1" dirty="0" smtClean="0">
                <a:latin typeface="Times New Roman" pitchFamily="18" charset="0"/>
                <a:cs typeface="Times New Roman" pitchFamily="18" charset="0"/>
              </a:rPr>
              <a:t>∆ real GDP 2000 – 2011</a:t>
            </a:r>
          </a:p>
          <a:p>
            <a:r>
              <a:rPr lang="en-CA" sz="2000" b="1" dirty="0">
                <a:latin typeface="Times New Roman" pitchFamily="18" charset="0"/>
                <a:cs typeface="Times New Roman" pitchFamily="18" charset="0"/>
              </a:rPr>
              <a:t>	</a:t>
            </a:r>
            <a:r>
              <a:rPr lang="en-CA" sz="2000" b="1" dirty="0" smtClean="0">
                <a:latin typeface="Times New Roman" pitchFamily="18" charset="0"/>
                <a:cs typeface="Times New Roman" pitchFamily="18" charset="0"/>
              </a:rPr>
              <a:t>= 56.9%</a:t>
            </a:r>
            <a:endParaRPr lang="en-CA" sz="2000" b="1" dirty="0">
              <a:latin typeface="Times New Roman" pitchFamily="18" charset="0"/>
              <a:cs typeface="Times New Roman" pitchFamily="18" charset="0"/>
            </a:endParaRPr>
          </a:p>
        </p:txBody>
      </p:sp>
      <p:sp>
        <p:nvSpPr>
          <p:cNvPr id="6" name="TextBox 5"/>
          <p:cNvSpPr txBox="1"/>
          <p:nvPr/>
        </p:nvSpPr>
        <p:spPr>
          <a:xfrm>
            <a:off x="6022259" y="5644949"/>
            <a:ext cx="2235164" cy="707886"/>
          </a:xfrm>
          <a:prstGeom prst="rect">
            <a:avLst/>
          </a:prstGeom>
          <a:solidFill>
            <a:srgbClr val="FFFF00"/>
          </a:solidFill>
        </p:spPr>
        <p:txBody>
          <a:bodyPr wrap="none" rtlCol="0">
            <a:spAutoFit/>
          </a:bodyPr>
          <a:lstStyle/>
          <a:p>
            <a:r>
              <a:rPr lang="en-CA" sz="2000" b="1" dirty="0" smtClean="0">
                <a:latin typeface="Times New Roman" pitchFamily="18" charset="0"/>
                <a:cs typeface="Times New Roman" pitchFamily="18" charset="0"/>
              </a:rPr>
              <a:t>∆ Prices 2000-2011</a:t>
            </a:r>
          </a:p>
          <a:p>
            <a:r>
              <a:rPr lang="en-CA" sz="2000" b="1" dirty="0">
                <a:latin typeface="Times New Roman" pitchFamily="18" charset="0"/>
                <a:cs typeface="Times New Roman" pitchFamily="18" charset="0"/>
              </a:rPr>
              <a:t>	</a:t>
            </a:r>
            <a:r>
              <a:rPr lang="en-CA" sz="2000" b="1" dirty="0" smtClean="0">
                <a:latin typeface="Times New Roman" pitchFamily="18" charset="0"/>
                <a:cs typeface="Times New Roman" pitchFamily="18" charset="0"/>
              </a:rPr>
              <a:t>= 37.4%</a:t>
            </a:r>
            <a:endParaRPr lang="en-CA" sz="2000" b="1" dirty="0">
              <a:latin typeface="Times New Roman" pitchFamily="18" charset="0"/>
              <a:cs typeface="Times New Roman" pitchFamily="18" charset="0"/>
            </a:endParaRPr>
          </a:p>
        </p:txBody>
      </p:sp>
      <p:sp>
        <p:nvSpPr>
          <p:cNvPr id="7" name="Rounded Rectangle 6"/>
          <p:cNvSpPr/>
          <p:nvPr/>
        </p:nvSpPr>
        <p:spPr>
          <a:xfrm>
            <a:off x="3276600" y="3974699"/>
            <a:ext cx="2743200" cy="29250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9" name="Rounded Rectangle 18"/>
          <p:cNvSpPr/>
          <p:nvPr/>
        </p:nvSpPr>
        <p:spPr>
          <a:xfrm>
            <a:off x="3276600" y="5202478"/>
            <a:ext cx="2743200" cy="29250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0" name="Rounded Rectangle 19"/>
          <p:cNvSpPr/>
          <p:nvPr/>
        </p:nvSpPr>
        <p:spPr>
          <a:xfrm>
            <a:off x="3279059" y="5644949"/>
            <a:ext cx="2743200" cy="292501"/>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0420"/>
                                        </p:tgtEl>
                                        <p:attrNameLst>
                                          <p:attrName>style.visibility</p:attrName>
                                        </p:attrNameLst>
                                      </p:cBhvr>
                                      <p:to>
                                        <p:strVal val="visible"/>
                                      </p:to>
                                    </p:set>
                                    <p:animEffect transition="in" filter="fade">
                                      <p:cBhvr>
                                        <p:cTn id="7" dur="1000"/>
                                        <p:tgtEl>
                                          <p:spTgt spid="60420"/>
                                        </p:tgtEl>
                                      </p:cBhvr>
                                    </p:animEffect>
                                    <p:anim calcmode="lin" valueType="num">
                                      <p:cBhvr>
                                        <p:cTn id="8" dur="1000" fill="hold"/>
                                        <p:tgtEl>
                                          <p:spTgt spid="60420"/>
                                        </p:tgtEl>
                                        <p:attrNameLst>
                                          <p:attrName>ppt_x</p:attrName>
                                        </p:attrNameLst>
                                      </p:cBhvr>
                                      <p:tavLst>
                                        <p:tav tm="0">
                                          <p:val>
                                            <p:strVal val="#ppt_x"/>
                                          </p:val>
                                        </p:tav>
                                        <p:tav tm="100000">
                                          <p:val>
                                            <p:strVal val="#ppt_x"/>
                                          </p:val>
                                        </p:tav>
                                      </p:tavLst>
                                    </p:anim>
                                    <p:anim calcmode="lin" valueType="num">
                                      <p:cBhvr>
                                        <p:cTn id="9" dur="1000" fill="hold"/>
                                        <p:tgtEl>
                                          <p:spTgt spid="604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1+#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1+#ppt_w/2"/>
                                          </p:val>
                                        </p:tav>
                                        <p:tav tm="100000">
                                          <p:val>
                                            <p:strVal val="#ppt_x"/>
                                          </p:val>
                                        </p:tav>
                                      </p:tavLst>
                                    </p:anim>
                                    <p:anim calcmode="lin" valueType="num">
                                      <p:cBhvr additive="base">
                                        <p:cTn id="25"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9"/>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2" presetClass="entr" presetSubtype="2"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1+#ppt_w/2"/>
                                          </p:val>
                                        </p:tav>
                                        <p:tav tm="100000">
                                          <p:val>
                                            <p:strVal val="#ppt_x"/>
                                          </p:val>
                                        </p:tav>
                                      </p:tavLst>
                                    </p:anim>
                                    <p:anim calcmode="lin" valueType="num">
                                      <p:cBhvr additive="base">
                                        <p:cTn id="35"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9" grpId="0" animBg="1"/>
      <p:bldP spid="20"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6" name="Rectangle 2"/>
          <p:cNvSpPr>
            <a:spLocks noGrp="1" noChangeArrowheads="1"/>
          </p:cNvSpPr>
          <p:nvPr>
            <p:ph type="title"/>
          </p:nvPr>
        </p:nvSpPr>
        <p:spPr>
          <a:xfrm>
            <a:off x="690130" y="152400"/>
            <a:ext cx="7715250" cy="1143000"/>
          </a:xfrm>
        </p:spPr>
        <p:txBody>
          <a:bodyPr>
            <a:normAutofit/>
          </a:bodyPr>
          <a:lstStyle/>
          <a:p>
            <a:pPr eaLnBrk="1" hangingPunct="1"/>
            <a:r>
              <a:rPr lang="en-US" sz="3200" b="1" dirty="0" smtClean="0">
                <a:solidFill>
                  <a:srgbClr val="B00000"/>
                </a:solidFill>
                <a:effectLst>
                  <a:outerShdw blurRad="38100" dist="38100" dir="2700000" algn="tl">
                    <a:srgbClr val="000000">
                      <a:alpha val="43137"/>
                    </a:srgbClr>
                  </a:outerShdw>
                </a:effectLst>
              </a:rPr>
              <a:t>The General Price Level (P)</a:t>
            </a:r>
          </a:p>
        </p:txBody>
      </p:sp>
      <p:sp>
        <p:nvSpPr>
          <p:cNvPr id="5123" name="Date Placeholder 4"/>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5124" name="Footer Placeholder 5"/>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5125"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14AF75E-313C-41FA-A91B-2AE8043B019F}" type="slidenum">
              <a:rPr lang="en-US" smtClean="0"/>
              <a:pPr eaLnBrk="1" hangingPunct="1"/>
              <a:t>25</a:t>
            </a:fld>
            <a:endParaRPr lang="en-US" dirty="0" smtClean="0"/>
          </a:p>
        </p:txBody>
      </p:sp>
      <mc:AlternateContent xmlns:mc="http://schemas.openxmlformats.org/markup-compatibility/2006" xmlns:a14="http://schemas.microsoft.com/office/drawing/2010/main">
        <mc:Choice Requires="a14">
          <p:sp>
            <p:nvSpPr>
              <p:cNvPr id="5129" name="Text Box 9"/>
              <p:cNvSpPr txBox="1">
                <a:spLocks noChangeArrowheads="1"/>
              </p:cNvSpPr>
              <p:nvPr/>
            </p:nvSpPr>
            <p:spPr bwMode="auto">
              <a:xfrm>
                <a:off x="318655" y="1516797"/>
                <a:ext cx="8458200" cy="5087355"/>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wrap="square">
                <a:spAutoFit/>
              </a:bodyPr>
              <a:lstStyle/>
              <a:p>
                <a:pPr>
                  <a:spcBef>
                    <a:spcPct val="50000"/>
                  </a:spcBef>
                </a:pPr>
                <a:r>
                  <a:rPr lang="en-US" sz="2400" b="1" dirty="0" smtClean="0">
                    <a:solidFill>
                      <a:srgbClr val="002060"/>
                    </a:solidFill>
                    <a:latin typeface="Times New Roman" pitchFamily="18" charset="0"/>
                    <a:cs typeface="Times New Roman" pitchFamily="18" charset="0"/>
                  </a:rPr>
                  <a:t>General price level</a:t>
                </a:r>
                <a:r>
                  <a:rPr lang="en-US" sz="2400" dirty="0" smtClean="0">
                    <a:latin typeface="Times New Roman" pitchFamily="18" charset="0"/>
                    <a:cs typeface="Times New Roman" pitchFamily="18" charset="0"/>
                  </a:rPr>
                  <a:t>: </a:t>
                </a:r>
                <a:r>
                  <a:rPr lang="en-US" sz="2400" dirty="0" smtClean="0">
                    <a:solidFill>
                      <a:srgbClr val="002060"/>
                    </a:solidFill>
                    <a:latin typeface="Times New Roman" pitchFamily="18" charset="0"/>
                    <a:cs typeface="Times New Roman" pitchFamily="18" charset="0"/>
                  </a:rPr>
                  <a:t>determined by three factors:</a:t>
                </a:r>
              </a:p>
              <a:p>
                <a:pPr>
                  <a:spcBef>
                    <a:spcPct val="50000"/>
                  </a:spcBef>
                </a:pPr>
                <a:r>
                  <a:rPr lang="en-US" sz="2400" dirty="0">
                    <a:latin typeface="Times New Roman" pitchFamily="18" charset="0"/>
                    <a:cs typeface="Times New Roman" pitchFamily="18" charset="0"/>
                  </a:rPr>
                  <a:t>	</a:t>
                </a:r>
                <a:r>
                  <a:rPr lang="en-US" sz="2400" b="1" dirty="0" smtClean="0">
                    <a:solidFill>
                      <a:srgbClr val="002060"/>
                    </a:solidFill>
                    <a:latin typeface="Times New Roman" pitchFamily="18" charset="0"/>
                    <a:cs typeface="Times New Roman" pitchFamily="18" charset="0"/>
                  </a:rPr>
                  <a:t>1. Labour cost per unit of output</a:t>
                </a:r>
              </a:p>
              <a:p>
                <a:pPr>
                  <a:spcBef>
                    <a:spcPct val="50000"/>
                  </a:spcBef>
                </a:pPr>
                <a:r>
                  <a:rPr lang="en-US" sz="2400" b="1" dirty="0">
                    <a:latin typeface="Times New Roman" pitchFamily="18" charset="0"/>
                    <a:cs typeface="Times New Roman" pitchFamily="18" charset="0"/>
                  </a:rPr>
                  <a:t>	</a:t>
                </a:r>
                <a:r>
                  <a:rPr lang="en-US" sz="2400" b="1" dirty="0" smtClean="0">
                    <a:solidFill>
                      <a:srgbClr val="002060"/>
                    </a:solidFill>
                    <a:latin typeface="Times New Roman" pitchFamily="18" charset="0"/>
                    <a:cs typeface="Times New Roman" pitchFamily="18" charset="0"/>
                  </a:rPr>
                  <a:t>2. Market and producer price setting that gives gross 			business income per unit of output</a:t>
                </a:r>
              </a:p>
              <a:p>
                <a:pPr>
                  <a:spcBef>
                    <a:spcPct val="50000"/>
                  </a:spcBef>
                </a:pPr>
                <a:r>
                  <a:rPr lang="en-US" sz="2400" b="1" dirty="0">
                    <a:latin typeface="Times New Roman" pitchFamily="18" charset="0"/>
                    <a:cs typeface="Times New Roman" pitchFamily="18" charset="0"/>
                  </a:rPr>
                  <a:t>	</a:t>
                </a:r>
                <a:r>
                  <a:rPr lang="en-US" sz="2400" b="1" dirty="0" smtClean="0">
                    <a:solidFill>
                      <a:srgbClr val="002060"/>
                    </a:solidFill>
                    <a:latin typeface="Times New Roman" pitchFamily="18" charset="0"/>
                    <a:cs typeface="Times New Roman" pitchFamily="18" charset="0"/>
                  </a:rPr>
                  <a:t>3. Net indirect taxes per unit of output</a:t>
                </a:r>
              </a:p>
              <a:p>
                <a:pPr>
                  <a:spcBef>
                    <a:spcPct val="50000"/>
                  </a:spcBef>
                </a:pPr>
                <a:r>
                  <a:rPr lang="en-US" sz="2400" b="1" dirty="0" smtClean="0">
                    <a:solidFill>
                      <a:srgbClr val="002060"/>
                    </a:solidFill>
                    <a:latin typeface="Times New Roman" pitchFamily="18" charset="0"/>
                    <a:cs typeface="Times New Roman" pitchFamily="18" charset="0"/>
                  </a:rPr>
                  <a:t>Then   </a:t>
                </a:r>
                <a14:m>
                  <m:oMath xmlns:m="http://schemas.openxmlformats.org/officeDocument/2006/math">
                    <m:r>
                      <a:rPr lang="en-CA" sz="2800" b="1" i="0" smtClean="0">
                        <a:solidFill>
                          <a:srgbClr val="B00000"/>
                        </a:solidFill>
                        <a:latin typeface="Cambria Math"/>
                        <a:cs typeface="Times New Roman" pitchFamily="18" charset="0"/>
                      </a:rPr>
                      <m:t>𝐏</m:t>
                    </m:r>
                    <m:r>
                      <a:rPr lang="en-CA" sz="2800" b="1" i="0" smtClean="0">
                        <a:solidFill>
                          <a:srgbClr val="B00000"/>
                        </a:solidFill>
                        <a:latin typeface="Cambria Math"/>
                        <a:cs typeface="Times New Roman" pitchFamily="18" charset="0"/>
                      </a:rPr>
                      <m:t>= </m:t>
                    </m:r>
                    <m:f>
                      <m:fPr>
                        <m:ctrlPr>
                          <a:rPr lang="en-CA" sz="2800" b="1" i="1" smtClean="0">
                            <a:solidFill>
                              <a:srgbClr val="B00000"/>
                            </a:solidFill>
                            <a:latin typeface="Cambria Math"/>
                            <a:cs typeface="Times New Roman" pitchFamily="18" charset="0"/>
                          </a:rPr>
                        </m:ctrlPr>
                      </m:fPr>
                      <m:num>
                        <m:r>
                          <a:rPr lang="en-CA" sz="2800" b="1" i="0" smtClean="0">
                            <a:solidFill>
                              <a:srgbClr val="B00000"/>
                            </a:solidFill>
                            <a:latin typeface="Cambria Math"/>
                            <a:cs typeface="Times New Roman" pitchFamily="18" charset="0"/>
                          </a:rPr>
                          <m:t>𝐖</m:t>
                        </m:r>
                      </m:num>
                      <m:den>
                        <m:r>
                          <a:rPr lang="en-CA" sz="2800" b="1" i="0" smtClean="0">
                            <a:solidFill>
                              <a:srgbClr val="B00000"/>
                            </a:solidFill>
                            <a:latin typeface="Cambria Math"/>
                            <a:cs typeface="Times New Roman" pitchFamily="18" charset="0"/>
                          </a:rPr>
                          <m:t>𝐘</m:t>
                        </m:r>
                      </m:den>
                    </m:f>
                    <m:r>
                      <a:rPr lang="en-CA" sz="2800" b="1" i="0" smtClean="0">
                        <a:solidFill>
                          <a:srgbClr val="B00000"/>
                        </a:solidFill>
                        <a:latin typeface="Cambria Math"/>
                        <a:cs typeface="Times New Roman" pitchFamily="18" charset="0"/>
                      </a:rPr>
                      <m:t>+</m:t>
                    </m:r>
                    <m:f>
                      <m:fPr>
                        <m:ctrlPr>
                          <a:rPr lang="en-CA" sz="2800" b="1" i="1" smtClean="0">
                            <a:solidFill>
                              <a:srgbClr val="B00000"/>
                            </a:solidFill>
                            <a:latin typeface="Cambria Math"/>
                            <a:cs typeface="Times New Roman" pitchFamily="18" charset="0"/>
                          </a:rPr>
                        </m:ctrlPr>
                      </m:fPr>
                      <m:num>
                        <m:r>
                          <a:rPr lang="en-CA" sz="2800" b="1" i="0" smtClean="0">
                            <a:solidFill>
                              <a:srgbClr val="B00000"/>
                            </a:solidFill>
                            <a:latin typeface="Cambria Math"/>
                            <a:cs typeface="Times New Roman" pitchFamily="18" charset="0"/>
                          </a:rPr>
                          <m:t>𝐁𝐈</m:t>
                        </m:r>
                        <m:r>
                          <a:rPr lang="en-CA" sz="2800" b="1" i="0" smtClean="0">
                            <a:solidFill>
                              <a:srgbClr val="B00000"/>
                            </a:solidFill>
                            <a:latin typeface="Cambria Math"/>
                            <a:cs typeface="Times New Roman" pitchFamily="18" charset="0"/>
                          </a:rPr>
                          <m:t>+</m:t>
                        </m:r>
                        <m:r>
                          <a:rPr lang="en-CA" sz="2800" b="1" i="0" smtClean="0">
                            <a:solidFill>
                              <a:srgbClr val="B00000"/>
                            </a:solidFill>
                            <a:latin typeface="Cambria Math"/>
                            <a:cs typeface="Times New Roman" pitchFamily="18" charset="0"/>
                          </a:rPr>
                          <m:t>𝐂𝐂𝐀</m:t>
                        </m:r>
                      </m:num>
                      <m:den>
                        <m:r>
                          <a:rPr lang="en-CA" sz="2800" b="1" i="0" smtClean="0">
                            <a:solidFill>
                              <a:srgbClr val="B00000"/>
                            </a:solidFill>
                            <a:latin typeface="Cambria Math"/>
                            <a:cs typeface="Times New Roman" pitchFamily="18" charset="0"/>
                          </a:rPr>
                          <m:t>𝐘</m:t>
                        </m:r>
                      </m:den>
                    </m:f>
                    <m:r>
                      <a:rPr lang="en-CA" sz="2800" b="1" i="0" smtClean="0">
                        <a:solidFill>
                          <a:srgbClr val="B00000"/>
                        </a:solidFill>
                        <a:latin typeface="Cambria Math"/>
                        <a:cs typeface="Times New Roman" pitchFamily="18" charset="0"/>
                      </a:rPr>
                      <m:t>+</m:t>
                    </m:r>
                    <m:f>
                      <m:fPr>
                        <m:ctrlPr>
                          <a:rPr lang="en-CA" sz="2800" b="1" i="1" smtClean="0">
                            <a:solidFill>
                              <a:srgbClr val="B00000"/>
                            </a:solidFill>
                            <a:latin typeface="Cambria Math"/>
                            <a:cs typeface="Times New Roman" pitchFamily="18" charset="0"/>
                          </a:rPr>
                        </m:ctrlPr>
                      </m:fPr>
                      <m:num>
                        <m:r>
                          <a:rPr lang="en-CA" sz="2800" b="1" i="0" smtClean="0">
                            <a:solidFill>
                              <a:srgbClr val="B00000"/>
                            </a:solidFill>
                            <a:latin typeface="Cambria Math"/>
                            <a:cs typeface="Times New Roman" pitchFamily="18" charset="0"/>
                          </a:rPr>
                          <m:t>𝐓𝐢𝐧</m:t>
                        </m:r>
                      </m:num>
                      <m:den>
                        <m:r>
                          <a:rPr lang="en-CA" sz="2800" b="1" i="0" smtClean="0">
                            <a:solidFill>
                              <a:srgbClr val="B00000"/>
                            </a:solidFill>
                            <a:latin typeface="Cambria Math"/>
                            <a:cs typeface="Times New Roman" pitchFamily="18" charset="0"/>
                          </a:rPr>
                          <m:t>𝐘</m:t>
                        </m:r>
                      </m:den>
                    </m:f>
                  </m:oMath>
                </a14:m>
                <a:r>
                  <a:rPr lang="en-US" sz="2400" b="1" dirty="0" smtClean="0">
                    <a:solidFill>
                      <a:srgbClr val="B00000"/>
                    </a:solidFill>
                    <a:latin typeface="Times New Roman" pitchFamily="18" charset="0"/>
                    <a:cs typeface="Times New Roman" pitchFamily="18" charset="0"/>
                  </a:rPr>
                  <a:t>  </a:t>
                </a:r>
              </a:p>
              <a:p>
                <a:pPr>
                  <a:spcBef>
                    <a:spcPct val="50000"/>
                  </a:spcBef>
                </a:pPr>
                <a:r>
                  <a:rPr lang="en-US" sz="2400" b="1" dirty="0" smtClean="0">
                    <a:solidFill>
                      <a:srgbClr val="002060"/>
                    </a:solidFill>
                    <a:latin typeface="Times New Roman" pitchFamily="18" charset="0"/>
                    <a:cs typeface="Times New Roman" pitchFamily="18" charset="0"/>
                  </a:rPr>
                  <a:t>Note:  A changes in any one of these three components changes	the general  price level and nominal GDP</a:t>
                </a:r>
              </a:p>
              <a:p>
                <a:pPr>
                  <a:spcBef>
                    <a:spcPct val="50000"/>
                  </a:spcBef>
                </a:pPr>
                <a:endParaRPr lang="en-US" sz="2400" b="1" dirty="0">
                  <a:solidFill>
                    <a:srgbClr val="002060"/>
                  </a:solidFill>
                  <a:latin typeface="Times New Roman" pitchFamily="18" charset="0"/>
                  <a:cs typeface="Times New Roman" pitchFamily="18" charset="0"/>
                </a:endParaRPr>
              </a:p>
            </p:txBody>
          </p:sp>
        </mc:Choice>
        <mc:Fallback xmlns="">
          <p:sp>
            <p:nvSpPr>
              <p:cNvPr id="5129" name="Text Box 9"/>
              <p:cNvSpPr txBox="1">
                <a:spLocks noRot="1" noChangeAspect="1" noMove="1" noResize="1" noEditPoints="1" noAdjustHandles="1" noChangeArrowheads="1" noChangeShapeType="1" noTextEdit="1"/>
              </p:cNvSpPr>
              <p:nvPr/>
            </p:nvSpPr>
            <p:spPr bwMode="auto">
              <a:xfrm>
                <a:off x="318655" y="1516797"/>
                <a:ext cx="8458200" cy="5087355"/>
              </a:xfrm>
              <a:prstGeom prst="rect">
                <a:avLst/>
              </a:prstGeom>
              <a:blipFill rotWithShape="1">
                <a:blip r:embed="rId2"/>
                <a:stretch>
                  <a:fillRect l="-1081" t="-959"/>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CA">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2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2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12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12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51" name="Rectangle 2"/>
          <p:cNvSpPr>
            <a:spLocks noGrp="1" noChangeArrowheads="1"/>
          </p:cNvSpPr>
          <p:nvPr>
            <p:ph type="title"/>
          </p:nvPr>
        </p:nvSpPr>
        <p:spPr>
          <a:xfrm>
            <a:off x="685800" y="457200"/>
            <a:ext cx="7715250" cy="654050"/>
          </a:xfrm>
        </p:spPr>
        <p:txBody>
          <a:bodyPr>
            <a:normAutofit/>
          </a:bodyPr>
          <a:lstStyle/>
          <a:p>
            <a:pPr eaLnBrk="1" hangingPunct="1"/>
            <a:r>
              <a:rPr lang="en-US" sz="3600" b="1" dirty="0" smtClean="0">
                <a:solidFill>
                  <a:srgbClr val="B00000"/>
                </a:solidFill>
                <a:effectLst>
                  <a:outerShdw blurRad="38100" dist="38100" dir="2700000" algn="tl">
                    <a:srgbClr val="000000">
                      <a:alpha val="43137"/>
                    </a:srgbClr>
                  </a:outerShdw>
                </a:effectLst>
              </a:rPr>
              <a:t>Using the GDP Deflator</a:t>
            </a:r>
          </a:p>
        </p:txBody>
      </p:sp>
      <p:graphicFrame>
        <p:nvGraphicFramePr>
          <p:cNvPr id="40964" name="Object 4"/>
          <p:cNvGraphicFramePr>
            <a:graphicFrameLocks noGrp="1" noChangeAspect="1"/>
          </p:cNvGraphicFramePr>
          <p:nvPr>
            <p:ph sz="half" idx="1"/>
            <p:extLst>
              <p:ext uri="{D42A27DB-BD31-4B8C-83A1-F6EECF244321}">
                <p14:modId xmlns:p14="http://schemas.microsoft.com/office/powerpoint/2010/main" val="2588960130"/>
              </p:ext>
            </p:extLst>
          </p:nvPr>
        </p:nvGraphicFramePr>
        <p:xfrm>
          <a:off x="1828800" y="1301750"/>
          <a:ext cx="3957638" cy="671513"/>
        </p:xfrm>
        <a:graphic>
          <a:graphicData uri="http://schemas.openxmlformats.org/presentationml/2006/ole">
            <mc:AlternateContent xmlns:mc="http://schemas.openxmlformats.org/markup-compatibility/2006">
              <mc:Choice xmlns:v="urn:schemas-microsoft-com:vml" Requires="v">
                <p:oleObj spid="_x0000_s6267" name="Equation" r:id="rId3" imgW="2997000" imgH="507960" progId="Equation.DSMT4">
                  <p:embed/>
                </p:oleObj>
              </mc:Choice>
              <mc:Fallback>
                <p:oleObj name="Equation" r:id="rId3" imgW="2997000" imgH="507960" progId="Equation.DSMT4">
                  <p:embed/>
                  <p:pic>
                    <p:nvPicPr>
                      <p:cNvPr id="0" name="Object 4"/>
                      <p:cNvPicPr>
                        <a:picLocks noChangeAspect="1" noChangeArrowheads="1"/>
                      </p:cNvPicPr>
                      <p:nvPr/>
                    </p:nvPicPr>
                    <p:blipFill>
                      <a:blip r:embed="rId4"/>
                      <a:srcRect/>
                      <a:stretch>
                        <a:fillRect/>
                      </a:stretch>
                    </p:blipFill>
                    <p:spPr bwMode="auto">
                      <a:xfrm>
                        <a:off x="1828800" y="1301750"/>
                        <a:ext cx="3957638" cy="671513"/>
                      </a:xfrm>
                      <a:prstGeom prst="rect">
                        <a:avLst/>
                      </a:prstGeom>
                      <a:noFill/>
                      <a:ln w="38100">
                        <a:noFill/>
                        <a:miter lim="800000"/>
                        <a:headEnd/>
                        <a:tailEnd/>
                      </a:ln>
                    </p:spPr>
                  </p:pic>
                </p:oleObj>
              </mc:Fallback>
            </mc:AlternateContent>
          </a:graphicData>
        </a:graphic>
      </p:graphicFrame>
      <p:sp>
        <p:nvSpPr>
          <p:cNvPr id="6148" name="Date Placeholder 5"/>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6149" name="Footer Placeholder 6"/>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6150" name="Slide Number Placeholder 7"/>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7C5EB42-E0B0-4FFC-93B3-FF4DEE9AFA90}" type="slidenum">
              <a:rPr lang="en-US" smtClean="0"/>
              <a:pPr eaLnBrk="1" hangingPunct="1"/>
              <a:t>26</a:t>
            </a:fld>
            <a:endParaRPr lang="en-US" dirty="0" smtClean="0"/>
          </a:p>
        </p:txBody>
      </p:sp>
      <mc:AlternateContent xmlns:mc="http://schemas.openxmlformats.org/markup-compatibility/2006" xmlns:a14="http://schemas.microsoft.com/office/drawing/2010/main">
        <mc:Choice Requires="a14">
          <p:sp>
            <p:nvSpPr>
              <p:cNvPr id="4" name="TextBox 3"/>
              <p:cNvSpPr txBox="1"/>
              <p:nvPr/>
            </p:nvSpPr>
            <p:spPr>
              <a:xfrm>
                <a:off x="304800" y="2133599"/>
                <a:ext cx="6252545" cy="4117089"/>
              </a:xfrm>
              <a:prstGeom prst="rect">
                <a:avLst/>
              </a:prstGeom>
              <a:noFill/>
            </p:spPr>
            <p:txBody>
              <a:bodyPr wrap="none" rtlCol="0">
                <a:spAutoFit/>
              </a:bodyPr>
              <a:lstStyle/>
              <a:p>
                <a:r>
                  <a:rPr lang="en-CA" sz="2400" dirty="0" smtClean="0">
                    <a:latin typeface="Times New Roman" pitchFamily="18" charset="0"/>
                    <a:cs typeface="Times New Roman" pitchFamily="18" charset="0"/>
                  </a:rPr>
                  <a:t>Canadian nominal GDP in 2010:  </a:t>
                </a:r>
                <a:r>
                  <a:rPr lang="en-CA" sz="2400" b="1" dirty="0" smtClean="0">
                    <a:solidFill>
                      <a:srgbClr val="FF6600"/>
                    </a:solidFill>
                    <a:latin typeface="Times New Roman" pitchFamily="18" charset="0"/>
                    <a:cs typeface="Times New Roman" pitchFamily="18" charset="0"/>
                  </a:rPr>
                  <a:t>$1,624</a:t>
                </a:r>
                <a:r>
                  <a:rPr lang="en-CA" sz="2400" dirty="0" smtClean="0">
                    <a:solidFill>
                      <a:srgbClr val="FF6600"/>
                    </a:solidFill>
                    <a:latin typeface="Times New Roman" pitchFamily="18" charset="0"/>
                    <a:cs typeface="Times New Roman" pitchFamily="18" charset="0"/>
                  </a:rPr>
                  <a:t> </a:t>
                </a:r>
                <a:r>
                  <a:rPr lang="en-CA" sz="2400" dirty="0" smtClean="0">
                    <a:latin typeface="Times New Roman" pitchFamily="18" charset="0"/>
                    <a:cs typeface="Times New Roman" pitchFamily="18" charset="0"/>
                  </a:rPr>
                  <a:t>million</a:t>
                </a:r>
              </a:p>
              <a:p>
                <a:r>
                  <a:rPr lang="en-CA" sz="2400" dirty="0" smtClean="0">
                    <a:latin typeface="Times New Roman" pitchFamily="18" charset="0"/>
                    <a:cs typeface="Times New Roman" pitchFamily="18" charset="0"/>
                  </a:rPr>
                  <a:t>GDP deflator (2002 = 100):  </a:t>
                </a:r>
                <a:r>
                  <a:rPr lang="en-CA" sz="2400" b="1" dirty="0" smtClean="0">
                    <a:solidFill>
                      <a:srgbClr val="FF6600"/>
                    </a:solidFill>
                    <a:latin typeface="Times New Roman" pitchFamily="18" charset="0"/>
                    <a:cs typeface="Times New Roman" pitchFamily="18" charset="0"/>
                  </a:rPr>
                  <a:t>122.6</a:t>
                </a:r>
              </a:p>
              <a:p>
                <a:endParaRPr lang="en-CA" sz="2400" dirty="0" smtClean="0">
                  <a:latin typeface="Times New Roman" pitchFamily="18" charset="0"/>
                  <a:cs typeface="Times New Roman" pitchFamily="18" charset="0"/>
                </a:endParaRPr>
              </a:p>
              <a:p>
                <a:pPr/>
                <a14:m>
                  <m:oMathPara xmlns:m="http://schemas.openxmlformats.org/officeDocument/2006/math">
                    <m:oMathParaPr>
                      <m:jc m:val="centerGroup"/>
                    </m:oMathParaPr>
                    <m:oMath xmlns:m="http://schemas.openxmlformats.org/officeDocument/2006/math">
                      <m:r>
                        <m:rPr>
                          <m:sty m:val="p"/>
                        </m:rPr>
                        <a:rPr lang="en-CA" sz="2400" b="0" i="0" smtClean="0">
                          <a:solidFill>
                            <a:srgbClr val="002060"/>
                          </a:solidFill>
                          <a:latin typeface="Cambria Math"/>
                          <a:cs typeface="Times New Roman" pitchFamily="18" charset="0"/>
                        </a:rPr>
                        <m:t>Real</m:t>
                      </m:r>
                      <m:r>
                        <a:rPr lang="en-CA" sz="2400" b="0" i="0" smtClean="0">
                          <a:solidFill>
                            <a:srgbClr val="002060"/>
                          </a:solidFill>
                          <a:latin typeface="Cambria Math"/>
                          <a:cs typeface="Times New Roman" pitchFamily="18" charset="0"/>
                        </a:rPr>
                        <m:t> </m:t>
                      </m:r>
                      <m:r>
                        <m:rPr>
                          <m:sty m:val="p"/>
                        </m:rPr>
                        <a:rPr lang="en-CA" sz="2400" b="0" i="0" smtClean="0">
                          <a:solidFill>
                            <a:srgbClr val="002060"/>
                          </a:solidFill>
                          <a:latin typeface="Cambria Math"/>
                          <a:cs typeface="Times New Roman" pitchFamily="18" charset="0"/>
                        </a:rPr>
                        <m:t>GDP</m:t>
                      </m:r>
                      <m:r>
                        <a:rPr lang="en-CA" sz="2400" b="0" i="0" smtClean="0">
                          <a:solidFill>
                            <a:srgbClr val="002060"/>
                          </a:solidFill>
                          <a:latin typeface="Cambria Math"/>
                          <a:cs typeface="Times New Roman" pitchFamily="18" charset="0"/>
                        </a:rPr>
                        <m:t> </m:t>
                      </m:r>
                      <m:r>
                        <m:rPr>
                          <m:sty m:val="p"/>
                        </m:rPr>
                        <a:rPr lang="en-CA" sz="2400" b="0" i="0" smtClean="0">
                          <a:solidFill>
                            <a:srgbClr val="002060"/>
                          </a:solidFill>
                          <a:latin typeface="Cambria Math"/>
                          <a:cs typeface="Times New Roman" pitchFamily="18" charset="0"/>
                        </a:rPr>
                        <m:t>in</m:t>
                      </m:r>
                      <m:r>
                        <a:rPr lang="en-CA" sz="2400" b="0" i="0" smtClean="0">
                          <a:solidFill>
                            <a:srgbClr val="002060"/>
                          </a:solidFill>
                          <a:latin typeface="Cambria Math"/>
                          <a:cs typeface="Times New Roman" pitchFamily="18" charset="0"/>
                        </a:rPr>
                        <m:t> 2010</m:t>
                      </m:r>
                      <m:r>
                        <a:rPr lang="en-CA" sz="2400" b="0" i="1" smtClean="0">
                          <a:solidFill>
                            <a:srgbClr val="002060"/>
                          </a:solidFill>
                          <a:latin typeface="Cambria Math"/>
                          <a:cs typeface="Times New Roman" pitchFamily="18" charset="0"/>
                        </a:rPr>
                        <m:t>= </m:t>
                      </m:r>
                      <m:f>
                        <m:fPr>
                          <m:ctrlPr>
                            <a:rPr lang="en-CA" sz="2400" b="0" i="1" smtClean="0">
                              <a:solidFill>
                                <a:srgbClr val="002060"/>
                              </a:solidFill>
                              <a:latin typeface="Cambria Math"/>
                              <a:cs typeface="Times New Roman" pitchFamily="18" charset="0"/>
                            </a:rPr>
                          </m:ctrlPr>
                        </m:fPr>
                        <m:num>
                          <m:r>
                            <a:rPr lang="en-CA" sz="2400" b="0" i="1" smtClean="0">
                              <a:solidFill>
                                <a:srgbClr val="002060"/>
                              </a:solidFill>
                              <a:latin typeface="Cambria Math"/>
                              <a:cs typeface="Times New Roman" pitchFamily="18" charset="0"/>
                            </a:rPr>
                            <m:t>$1, 624</m:t>
                          </m:r>
                        </m:num>
                        <m:den>
                          <m:r>
                            <a:rPr lang="en-CA" sz="2400" b="0" i="1" smtClean="0">
                              <a:solidFill>
                                <a:srgbClr val="002060"/>
                              </a:solidFill>
                              <a:latin typeface="Cambria Math"/>
                              <a:cs typeface="Times New Roman" pitchFamily="18" charset="0"/>
                            </a:rPr>
                            <m:t>122.6</m:t>
                          </m:r>
                        </m:den>
                      </m:f>
                      <m:r>
                        <a:rPr lang="en-CA" sz="2400" i="1">
                          <a:solidFill>
                            <a:srgbClr val="002060"/>
                          </a:solidFill>
                          <a:latin typeface="Cambria Math"/>
                          <a:ea typeface="Cambria Math"/>
                          <a:cs typeface="Times New Roman" pitchFamily="18" charset="0"/>
                        </a:rPr>
                        <m:t>×</m:t>
                      </m:r>
                      <m:r>
                        <a:rPr lang="en-CA" sz="2400" b="0" i="1" smtClean="0">
                          <a:solidFill>
                            <a:srgbClr val="002060"/>
                          </a:solidFill>
                          <a:latin typeface="Cambria Math"/>
                          <a:ea typeface="Cambria Math"/>
                          <a:cs typeface="Times New Roman" pitchFamily="18" charset="0"/>
                        </a:rPr>
                        <m:t>100</m:t>
                      </m:r>
                      <m:r>
                        <a:rPr lang="en-CA" sz="2400" b="0" i="1" smtClean="0">
                          <a:solidFill>
                            <a:srgbClr val="FF6600"/>
                          </a:solidFill>
                          <a:latin typeface="Cambria Math"/>
                          <a:ea typeface="Cambria Math"/>
                          <a:cs typeface="Times New Roman" pitchFamily="18" charset="0"/>
                        </a:rPr>
                        <m:t>=</m:t>
                      </m:r>
                      <m:r>
                        <a:rPr lang="en-CA" sz="2400" b="1" i="1" smtClean="0">
                          <a:solidFill>
                            <a:srgbClr val="FF6600"/>
                          </a:solidFill>
                          <a:latin typeface="Cambria Math"/>
                          <a:ea typeface="Cambria Math"/>
                          <a:cs typeface="Times New Roman" pitchFamily="18" charset="0"/>
                        </a:rPr>
                        <m:t>$</m:t>
                      </m:r>
                      <m:r>
                        <a:rPr lang="en-CA" sz="2400" b="1" i="1" smtClean="0">
                          <a:solidFill>
                            <a:srgbClr val="FF6600"/>
                          </a:solidFill>
                          <a:latin typeface="Cambria Math"/>
                          <a:ea typeface="Cambria Math"/>
                          <a:cs typeface="Times New Roman" pitchFamily="18" charset="0"/>
                        </a:rPr>
                        <m:t>𝟏</m:t>
                      </m:r>
                      <m:r>
                        <a:rPr lang="en-CA" sz="2400" b="1" i="1" smtClean="0">
                          <a:solidFill>
                            <a:srgbClr val="FF6600"/>
                          </a:solidFill>
                          <a:latin typeface="Cambria Math"/>
                          <a:ea typeface="Cambria Math"/>
                          <a:cs typeface="Times New Roman" pitchFamily="18" charset="0"/>
                        </a:rPr>
                        <m:t>,</m:t>
                      </m:r>
                      <m:r>
                        <a:rPr lang="en-CA" sz="2400" b="1" i="1" smtClean="0">
                          <a:solidFill>
                            <a:srgbClr val="FF6600"/>
                          </a:solidFill>
                          <a:latin typeface="Cambria Math"/>
                          <a:ea typeface="Cambria Math"/>
                          <a:cs typeface="Times New Roman" pitchFamily="18" charset="0"/>
                        </a:rPr>
                        <m:t>𝟑𝟐𝟓</m:t>
                      </m:r>
                    </m:oMath>
                  </m:oMathPara>
                </a14:m>
                <a:endParaRPr lang="en-CA" sz="2400" b="1" dirty="0">
                  <a:solidFill>
                    <a:srgbClr val="FF6600"/>
                  </a:solidFill>
                  <a:latin typeface="Times New Roman" pitchFamily="18" charset="0"/>
                  <a:cs typeface="Times New Roman" pitchFamily="18" charset="0"/>
                </a:endParaRPr>
              </a:p>
              <a:p>
                <a:endParaRPr lang="en-CA" sz="2400" dirty="0" smtClean="0">
                  <a:latin typeface="Times New Roman" pitchFamily="18" charset="0"/>
                  <a:cs typeface="Times New Roman" pitchFamily="18" charset="0"/>
                </a:endParaRPr>
              </a:p>
              <a:p>
                <a:r>
                  <a:rPr lang="en-CA" sz="2400" dirty="0" smtClean="0">
                    <a:latin typeface="Times New Roman" pitchFamily="18" charset="0"/>
                    <a:cs typeface="Times New Roman" pitchFamily="18" charset="0"/>
                  </a:rPr>
                  <a:t>Canadian nominal GDP in 2011: </a:t>
                </a:r>
                <a:r>
                  <a:rPr lang="en-CA" sz="2400" b="1" dirty="0" smtClean="0">
                    <a:solidFill>
                      <a:srgbClr val="FF6600"/>
                    </a:solidFill>
                    <a:latin typeface="Times New Roman" pitchFamily="18" charset="0"/>
                    <a:cs typeface="Times New Roman" pitchFamily="18" charset="0"/>
                  </a:rPr>
                  <a:t>$1,721 </a:t>
                </a:r>
                <a:r>
                  <a:rPr lang="en-CA" sz="2400" dirty="0" smtClean="0">
                    <a:latin typeface="Times New Roman" pitchFamily="18" charset="0"/>
                    <a:cs typeface="Times New Roman" pitchFamily="18" charset="0"/>
                  </a:rPr>
                  <a:t>million</a:t>
                </a:r>
              </a:p>
              <a:p>
                <a:r>
                  <a:rPr lang="en-CA" sz="2400" dirty="0" smtClean="0">
                    <a:latin typeface="Times New Roman" pitchFamily="18" charset="0"/>
                    <a:cs typeface="Times New Roman" pitchFamily="18" charset="0"/>
                  </a:rPr>
                  <a:t>GDP deflator (2002 = 100):</a:t>
                </a:r>
                <a:r>
                  <a:rPr lang="en-CA" sz="2400" b="1" dirty="0" smtClean="0">
                    <a:solidFill>
                      <a:srgbClr val="FF6600"/>
                    </a:solidFill>
                    <a:latin typeface="Times New Roman" pitchFamily="18" charset="0"/>
                    <a:cs typeface="Times New Roman" pitchFamily="18" charset="0"/>
                  </a:rPr>
                  <a:t>126.8</a:t>
                </a:r>
              </a:p>
              <a:p>
                <a:endParaRPr lang="en-CA" sz="2400" dirty="0">
                  <a:latin typeface="Times New Roman" pitchFamily="18" charset="0"/>
                  <a:cs typeface="Times New Roman" pitchFamily="18" charset="0"/>
                </a:endParaRPr>
              </a:p>
              <a:p>
                <a:pPr/>
                <a14:m>
                  <m:oMathPara xmlns:m="http://schemas.openxmlformats.org/officeDocument/2006/math">
                    <m:oMathParaPr>
                      <m:jc m:val="centerGroup"/>
                    </m:oMathParaPr>
                    <m:oMath xmlns:m="http://schemas.openxmlformats.org/officeDocument/2006/math">
                      <m:r>
                        <m:rPr>
                          <m:sty m:val="p"/>
                        </m:rPr>
                        <a:rPr lang="en-CA" sz="2400" b="0" i="0" smtClean="0">
                          <a:solidFill>
                            <a:srgbClr val="002060"/>
                          </a:solidFill>
                          <a:latin typeface="Cambria Math"/>
                          <a:cs typeface="Times New Roman" pitchFamily="18" charset="0"/>
                        </a:rPr>
                        <m:t>Real</m:t>
                      </m:r>
                      <m:r>
                        <a:rPr lang="en-CA" sz="2400" b="0" i="0" smtClean="0">
                          <a:solidFill>
                            <a:srgbClr val="002060"/>
                          </a:solidFill>
                          <a:latin typeface="Cambria Math"/>
                          <a:cs typeface="Times New Roman" pitchFamily="18" charset="0"/>
                        </a:rPr>
                        <m:t> </m:t>
                      </m:r>
                      <m:r>
                        <m:rPr>
                          <m:sty m:val="p"/>
                        </m:rPr>
                        <a:rPr lang="en-CA" sz="2400" b="0" i="0" smtClean="0">
                          <a:solidFill>
                            <a:srgbClr val="002060"/>
                          </a:solidFill>
                          <a:latin typeface="Cambria Math"/>
                          <a:cs typeface="Times New Roman" pitchFamily="18" charset="0"/>
                        </a:rPr>
                        <m:t>GDP</m:t>
                      </m:r>
                      <m:r>
                        <a:rPr lang="en-CA" sz="2400" b="0" i="0" smtClean="0">
                          <a:solidFill>
                            <a:srgbClr val="002060"/>
                          </a:solidFill>
                          <a:latin typeface="Cambria Math"/>
                          <a:cs typeface="Times New Roman" pitchFamily="18" charset="0"/>
                        </a:rPr>
                        <m:t> </m:t>
                      </m:r>
                      <m:r>
                        <m:rPr>
                          <m:sty m:val="p"/>
                        </m:rPr>
                        <a:rPr lang="en-CA" sz="2400" b="0" i="0" smtClean="0">
                          <a:solidFill>
                            <a:srgbClr val="002060"/>
                          </a:solidFill>
                          <a:latin typeface="Cambria Math"/>
                          <a:cs typeface="Times New Roman" pitchFamily="18" charset="0"/>
                        </a:rPr>
                        <m:t>in</m:t>
                      </m:r>
                      <m:r>
                        <a:rPr lang="en-CA" sz="2400" b="0" i="0" smtClean="0">
                          <a:solidFill>
                            <a:srgbClr val="002060"/>
                          </a:solidFill>
                          <a:latin typeface="Cambria Math"/>
                          <a:cs typeface="Times New Roman" pitchFamily="18" charset="0"/>
                        </a:rPr>
                        <m:t> </m:t>
                      </m:r>
                      <m:r>
                        <a:rPr lang="en-CA" sz="2400" b="0" i="1" smtClean="0">
                          <a:solidFill>
                            <a:srgbClr val="002060"/>
                          </a:solidFill>
                          <a:latin typeface="Cambria Math"/>
                          <a:cs typeface="Times New Roman" pitchFamily="18" charset="0"/>
                        </a:rPr>
                        <m:t>2011</m:t>
                      </m:r>
                      <m:r>
                        <a:rPr lang="en-CA" sz="2400" b="0" i="1" smtClean="0">
                          <a:solidFill>
                            <a:srgbClr val="002060"/>
                          </a:solidFill>
                          <a:latin typeface="Cambria Math"/>
                          <a:ea typeface="Cambria Math"/>
                          <a:cs typeface="Times New Roman" pitchFamily="18" charset="0"/>
                        </a:rPr>
                        <m:t>=</m:t>
                      </m:r>
                      <m:f>
                        <m:fPr>
                          <m:ctrlPr>
                            <a:rPr lang="en-CA" sz="2400" b="0" i="1" smtClean="0">
                              <a:solidFill>
                                <a:srgbClr val="002060"/>
                              </a:solidFill>
                              <a:latin typeface="Cambria Math"/>
                              <a:ea typeface="Cambria Math"/>
                              <a:cs typeface="Times New Roman" pitchFamily="18" charset="0"/>
                            </a:rPr>
                          </m:ctrlPr>
                        </m:fPr>
                        <m:num>
                          <m:r>
                            <a:rPr lang="en-CA" sz="2400" b="0" i="1" smtClean="0">
                              <a:solidFill>
                                <a:srgbClr val="002060"/>
                              </a:solidFill>
                              <a:latin typeface="Cambria Math"/>
                              <a:ea typeface="Cambria Math"/>
                              <a:cs typeface="Times New Roman" pitchFamily="18" charset="0"/>
                            </a:rPr>
                            <m:t>$1,721</m:t>
                          </m:r>
                        </m:num>
                        <m:den>
                          <m:r>
                            <a:rPr lang="en-CA" sz="2400" b="0" i="1" smtClean="0">
                              <a:solidFill>
                                <a:srgbClr val="002060"/>
                              </a:solidFill>
                              <a:latin typeface="Cambria Math"/>
                              <a:ea typeface="Cambria Math"/>
                              <a:cs typeface="Times New Roman" pitchFamily="18" charset="0"/>
                            </a:rPr>
                            <m:t>126.8</m:t>
                          </m:r>
                        </m:den>
                      </m:f>
                      <m:r>
                        <a:rPr lang="en-CA" sz="2400" b="0" i="1" smtClean="0">
                          <a:solidFill>
                            <a:srgbClr val="002060"/>
                          </a:solidFill>
                          <a:latin typeface="Cambria Math"/>
                          <a:ea typeface="Cambria Math"/>
                          <a:cs typeface="Times New Roman" pitchFamily="18" charset="0"/>
                        </a:rPr>
                        <m:t>×100=</m:t>
                      </m:r>
                      <m:r>
                        <a:rPr lang="en-CA" sz="2400" b="1" i="1" smtClean="0">
                          <a:solidFill>
                            <a:srgbClr val="FF6600"/>
                          </a:solidFill>
                          <a:latin typeface="Cambria Math"/>
                          <a:ea typeface="Cambria Math"/>
                          <a:cs typeface="Times New Roman" pitchFamily="18" charset="0"/>
                        </a:rPr>
                        <m:t>$</m:t>
                      </m:r>
                      <m:r>
                        <a:rPr lang="en-CA" sz="2400" b="1" i="1" smtClean="0">
                          <a:solidFill>
                            <a:srgbClr val="FF6600"/>
                          </a:solidFill>
                          <a:latin typeface="Cambria Math"/>
                          <a:ea typeface="Cambria Math"/>
                          <a:cs typeface="Times New Roman" pitchFamily="18" charset="0"/>
                        </a:rPr>
                        <m:t>𝟏</m:t>
                      </m:r>
                      <m:r>
                        <a:rPr lang="en-CA" sz="2400" b="1" i="1" smtClean="0">
                          <a:solidFill>
                            <a:srgbClr val="FF6600"/>
                          </a:solidFill>
                          <a:latin typeface="Cambria Math"/>
                          <a:ea typeface="Cambria Math"/>
                          <a:cs typeface="Times New Roman" pitchFamily="18" charset="0"/>
                        </a:rPr>
                        <m:t>,</m:t>
                      </m:r>
                      <m:r>
                        <a:rPr lang="en-CA" sz="2400" b="1" i="1" smtClean="0">
                          <a:solidFill>
                            <a:srgbClr val="FF6600"/>
                          </a:solidFill>
                          <a:latin typeface="Cambria Math"/>
                          <a:ea typeface="Cambria Math"/>
                          <a:cs typeface="Times New Roman" pitchFamily="18" charset="0"/>
                        </a:rPr>
                        <m:t>𝟑𝟓𝟕</m:t>
                      </m:r>
                    </m:oMath>
                  </m:oMathPara>
                </a14:m>
                <a:endParaRPr lang="en-CA" sz="2400" b="1" dirty="0">
                  <a:solidFill>
                    <a:srgbClr val="FF6600"/>
                  </a:solidFill>
                  <a:latin typeface="Times New Roman" pitchFamily="18" charset="0"/>
                  <a:cs typeface="Times New Roman" pitchFamily="18" charset="0"/>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304800" y="2133599"/>
                <a:ext cx="6252545" cy="4117089"/>
              </a:xfrm>
              <a:prstGeom prst="rect">
                <a:avLst/>
              </a:prstGeom>
              <a:blipFill rotWithShape="1">
                <a:blip r:embed="rId5"/>
                <a:stretch>
                  <a:fillRect l="-1462" t="-1185"/>
                </a:stretch>
              </a:blipFill>
            </p:spPr>
            <p:txBody>
              <a:bodyPr/>
              <a:lstStyle/>
              <a:p>
                <a:r>
                  <a:rPr lang="en-CA">
                    <a:noFill/>
                  </a:rPr>
                  <a:t> </a:t>
                </a:r>
              </a:p>
            </p:txBody>
          </p:sp>
        </mc:Fallback>
      </mc:AlternateContent>
      <p:sp>
        <p:nvSpPr>
          <p:cNvPr id="5" name="TextBox 4"/>
          <p:cNvSpPr txBox="1"/>
          <p:nvPr/>
        </p:nvSpPr>
        <p:spPr>
          <a:xfrm>
            <a:off x="5791200" y="685799"/>
            <a:ext cx="3048000" cy="2308324"/>
          </a:xfrm>
          <a:prstGeom prst="rect">
            <a:avLst/>
          </a:prstGeom>
          <a:solidFill>
            <a:srgbClr val="FFFF00"/>
          </a:solidFill>
        </p:spPr>
        <p:txBody>
          <a:bodyPr wrap="square" rtlCol="0">
            <a:spAutoFit/>
          </a:bodyPr>
          <a:lstStyle/>
          <a:p>
            <a:r>
              <a:rPr lang="en-CA" dirty="0" smtClean="0">
                <a:latin typeface="Times New Roman" pitchFamily="18" charset="0"/>
                <a:cs typeface="Times New Roman" pitchFamily="18" charset="0"/>
              </a:rPr>
              <a:t>From 2010 to 2011 Nominal GDP grew by about 6%</a:t>
            </a:r>
          </a:p>
          <a:p>
            <a:endParaRPr lang="en-CA" dirty="0">
              <a:latin typeface="Times New Roman" pitchFamily="18" charset="0"/>
              <a:cs typeface="Times New Roman" pitchFamily="18" charset="0"/>
            </a:endParaRPr>
          </a:p>
          <a:p>
            <a:r>
              <a:rPr lang="en-CA" dirty="0" smtClean="0">
                <a:latin typeface="Times New Roman" pitchFamily="18" charset="0"/>
                <a:cs typeface="Times New Roman" pitchFamily="18" charset="0"/>
              </a:rPr>
              <a:t>Over the same period the price level increased by 3.45%</a:t>
            </a:r>
          </a:p>
          <a:p>
            <a:endParaRPr lang="en-CA" dirty="0">
              <a:latin typeface="Times New Roman" pitchFamily="18" charset="0"/>
              <a:cs typeface="Times New Roman" pitchFamily="18" charset="0"/>
            </a:endParaRPr>
          </a:p>
          <a:p>
            <a:r>
              <a:rPr lang="en-CA" dirty="0" smtClean="0">
                <a:latin typeface="Times New Roman" pitchFamily="18" charset="0"/>
                <a:cs typeface="Times New Roman" pitchFamily="18" charset="0"/>
              </a:rPr>
              <a:t>Therefore real GDP grew by 2.4%</a:t>
            </a:r>
            <a:endParaRPr lang="en-CA"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40964"/>
                                        </p:tgtEl>
                                        <p:attrNameLst>
                                          <p:attrName>style.visibility</p:attrName>
                                        </p:attrNameLst>
                                      </p:cBhvr>
                                      <p:to>
                                        <p:strVal val="visible"/>
                                      </p:to>
                                    </p:set>
                                    <p:animEffect transition="in" filter="wipe(down)">
                                      <p:cBhvr>
                                        <p:cTn id="7" dur="500"/>
                                        <p:tgtEl>
                                          <p:spTgt spid="4096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000"/>
                                        <p:tgtEl>
                                          <p:spTgt spid="4">
                                            <p:txEl>
                                              <p:pRg st="0" end="0"/>
                                            </p:txEl>
                                          </p:spTgt>
                                        </p:tgtEl>
                                      </p:cBhvr>
                                    </p:animEffect>
                                    <p:anim calcmode="lin" valueType="num">
                                      <p:cBhvr>
                                        <p:cTn id="1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1000"/>
                                        <p:tgtEl>
                                          <p:spTgt spid="4">
                                            <p:txEl>
                                              <p:pRg st="1" end="1"/>
                                            </p:txEl>
                                          </p:spTgt>
                                        </p:tgtEl>
                                      </p:cBhvr>
                                    </p:animEffect>
                                    <p:anim calcmode="lin" valueType="num">
                                      <p:cBhvr>
                                        <p:cTn id="1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nodeType="click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animEffect transition="in" filter="wipe(left)">
                                      <p:cBhvr>
                                        <p:cTn id="24" dur="500"/>
                                        <p:tgtEl>
                                          <p:spTgt spid="4">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Effect transition="in" filter="fade">
                                      <p:cBhvr>
                                        <p:cTn id="29" dur="1000"/>
                                        <p:tgtEl>
                                          <p:spTgt spid="4">
                                            <p:txEl>
                                              <p:pRg st="5" end="5"/>
                                            </p:txEl>
                                          </p:spTgt>
                                        </p:tgtEl>
                                      </p:cBhvr>
                                    </p:animEffect>
                                    <p:anim calcmode="lin" valueType="num">
                                      <p:cBhvr>
                                        <p:cTn id="30"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4">
                                            <p:txEl>
                                              <p:pRg st="6" end="6"/>
                                            </p:txEl>
                                          </p:spTgt>
                                        </p:tgtEl>
                                        <p:attrNameLst>
                                          <p:attrName>style.visibility</p:attrName>
                                        </p:attrNameLst>
                                      </p:cBhvr>
                                      <p:to>
                                        <p:strVal val="visible"/>
                                      </p:to>
                                    </p:set>
                                    <p:animEffect transition="in" filter="fade">
                                      <p:cBhvr>
                                        <p:cTn id="34" dur="1000"/>
                                        <p:tgtEl>
                                          <p:spTgt spid="4">
                                            <p:txEl>
                                              <p:pRg st="6" end="6"/>
                                            </p:txEl>
                                          </p:spTgt>
                                        </p:tgtEl>
                                      </p:cBhvr>
                                    </p:animEffect>
                                    <p:anim calcmode="lin" valueType="num">
                                      <p:cBhvr>
                                        <p:cTn id="35"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nodeType="clickEffect">
                                  <p:stCondLst>
                                    <p:cond delay="0"/>
                                  </p:stCondLst>
                                  <p:childTnLst>
                                    <p:set>
                                      <p:cBhvr>
                                        <p:cTn id="40" dur="1" fill="hold">
                                          <p:stCondLst>
                                            <p:cond delay="0"/>
                                          </p:stCondLst>
                                        </p:cTn>
                                        <p:tgtEl>
                                          <p:spTgt spid="4">
                                            <p:txEl>
                                              <p:pRg st="8" end="8"/>
                                            </p:txEl>
                                          </p:spTgt>
                                        </p:tgtEl>
                                        <p:attrNameLst>
                                          <p:attrName>style.visibility</p:attrName>
                                        </p:attrNameLst>
                                      </p:cBhvr>
                                      <p:to>
                                        <p:strVal val="visible"/>
                                      </p:to>
                                    </p:set>
                                    <p:animEffect transition="in" filter="wipe(left)">
                                      <p:cBhvr>
                                        <p:cTn id="41" dur="500"/>
                                        <p:tgtEl>
                                          <p:spTgt spid="4">
                                            <p:txEl>
                                              <p:pRg st="8" end="8"/>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1000"/>
                                        <p:tgtEl>
                                          <p:spTgt spid="5"/>
                                        </p:tgtEl>
                                      </p:cBhvr>
                                    </p:animEffect>
                                    <p:anim calcmode="lin" valueType="num">
                                      <p:cBhvr>
                                        <p:cTn id="47" dur="1000" fill="hold"/>
                                        <p:tgtEl>
                                          <p:spTgt spid="5"/>
                                        </p:tgtEl>
                                        <p:attrNameLst>
                                          <p:attrName>ppt_x</p:attrName>
                                        </p:attrNameLst>
                                      </p:cBhvr>
                                      <p:tavLst>
                                        <p:tav tm="0">
                                          <p:val>
                                            <p:strVal val="#ppt_x"/>
                                          </p:val>
                                        </p:tav>
                                        <p:tav tm="100000">
                                          <p:val>
                                            <p:strVal val="#ppt_x"/>
                                          </p:val>
                                        </p:tav>
                                      </p:tavLst>
                                    </p:anim>
                                    <p:anim calcmode="lin" valueType="num">
                                      <p:cBhvr>
                                        <p:cTn id="4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4" name="Rectangle 2"/>
          <p:cNvSpPr>
            <a:spLocks noGrp="1" noChangeArrowheads="1"/>
          </p:cNvSpPr>
          <p:nvPr>
            <p:ph type="title"/>
          </p:nvPr>
        </p:nvSpPr>
        <p:spPr>
          <a:xfrm>
            <a:off x="609600" y="609600"/>
            <a:ext cx="7715250" cy="609600"/>
          </a:xfrm>
        </p:spPr>
        <p:txBody>
          <a:bodyPr>
            <a:noAutofit/>
          </a:bodyPr>
          <a:lstStyle/>
          <a:p>
            <a:pPr eaLnBrk="1" hangingPunct="1"/>
            <a:r>
              <a:rPr lang="en-US" sz="3600" b="1" dirty="0" smtClean="0">
                <a:solidFill>
                  <a:srgbClr val="B00000"/>
                </a:solidFill>
                <a:effectLst>
                  <a:outerShdw blurRad="38100" dist="38100" dir="2700000" algn="tl">
                    <a:srgbClr val="000000">
                      <a:alpha val="43137"/>
                    </a:srgbClr>
                  </a:outerShdw>
                </a:effectLst>
              </a:rPr>
              <a:t>Per Capita GDP</a:t>
            </a:r>
          </a:p>
        </p:txBody>
      </p:sp>
      <p:sp>
        <p:nvSpPr>
          <p:cNvPr id="7175" name="Rectangle 3"/>
          <p:cNvSpPr>
            <a:spLocks noGrp="1" noChangeArrowheads="1"/>
          </p:cNvSpPr>
          <p:nvPr>
            <p:ph type="body" sz="half" idx="1"/>
          </p:nvPr>
        </p:nvSpPr>
        <p:spPr>
          <a:xfrm>
            <a:off x="990600" y="1447801"/>
            <a:ext cx="7561263" cy="2590800"/>
          </a:xfrm>
        </p:spPr>
        <p:txBody>
          <a:bodyPr/>
          <a:lstStyle/>
          <a:p>
            <a:pPr eaLnBrk="1" hangingPunct="1"/>
            <a:r>
              <a:rPr lang="en-US" sz="2800" b="1" dirty="0" smtClean="0">
                <a:solidFill>
                  <a:srgbClr val="002060"/>
                </a:solidFill>
              </a:rPr>
              <a:t>Per Capita real GDP</a:t>
            </a:r>
            <a:r>
              <a:rPr lang="en-US" sz="2800" dirty="0" smtClean="0">
                <a:solidFill>
                  <a:srgbClr val="002060"/>
                </a:solidFill>
              </a:rPr>
              <a:t> </a:t>
            </a:r>
            <a:r>
              <a:rPr lang="en-US" sz="2800" dirty="0" smtClean="0"/>
              <a:t>: an indicator of 			</a:t>
            </a:r>
            <a:r>
              <a:rPr lang="en-US" sz="2800" i="1" dirty="0" smtClean="0">
                <a:solidFill>
                  <a:srgbClr val="B00000"/>
                </a:solidFill>
              </a:rPr>
              <a:t>standard of living</a:t>
            </a:r>
            <a:r>
              <a:rPr lang="en-US" sz="2800" dirty="0" smtClean="0"/>
              <a:t>.</a:t>
            </a:r>
          </a:p>
        </p:txBody>
      </p:sp>
      <p:graphicFrame>
        <p:nvGraphicFramePr>
          <p:cNvPr id="45060" name="Object 4"/>
          <p:cNvGraphicFramePr>
            <a:graphicFrameLocks noGrp="1" noChangeAspect="1"/>
          </p:cNvGraphicFramePr>
          <p:nvPr>
            <p:ph sz="half" idx="2"/>
            <p:extLst>
              <p:ext uri="{D42A27DB-BD31-4B8C-83A1-F6EECF244321}">
                <p14:modId xmlns:p14="http://schemas.microsoft.com/office/powerpoint/2010/main" val="947026987"/>
              </p:ext>
            </p:extLst>
          </p:nvPr>
        </p:nvGraphicFramePr>
        <p:xfrm>
          <a:off x="1752600" y="2808288"/>
          <a:ext cx="4700588" cy="814387"/>
        </p:xfrm>
        <a:graphic>
          <a:graphicData uri="http://schemas.openxmlformats.org/presentationml/2006/ole">
            <mc:AlternateContent xmlns:mc="http://schemas.openxmlformats.org/markup-compatibility/2006">
              <mc:Choice xmlns:v="urn:schemas-microsoft-com:vml" Requires="v">
                <p:oleObj spid="_x0000_s7235" name="Equation" r:id="rId3" imgW="3149280" imgH="545760" progId="Equation.DSMT4">
                  <p:embed/>
                </p:oleObj>
              </mc:Choice>
              <mc:Fallback>
                <p:oleObj name="Equation" r:id="rId3" imgW="3149280" imgH="545760" progId="Equation.DSMT4">
                  <p:embed/>
                  <p:pic>
                    <p:nvPicPr>
                      <p:cNvPr id="0" name="Object 4"/>
                      <p:cNvPicPr>
                        <a:picLocks noChangeAspect="1" noChangeArrowheads="1"/>
                      </p:cNvPicPr>
                      <p:nvPr/>
                    </p:nvPicPr>
                    <p:blipFill>
                      <a:blip r:embed="rId4"/>
                      <a:srcRect/>
                      <a:stretch>
                        <a:fillRect/>
                      </a:stretch>
                    </p:blipFill>
                    <p:spPr bwMode="auto">
                      <a:xfrm>
                        <a:off x="1752600" y="2808288"/>
                        <a:ext cx="4700588" cy="814387"/>
                      </a:xfrm>
                      <a:prstGeom prst="rect">
                        <a:avLst/>
                      </a:prstGeom>
                      <a:noFill/>
                      <a:ln w="38100">
                        <a:noFill/>
                        <a:miter lim="800000"/>
                        <a:headEnd/>
                        <a:tailEnd/>
                      </a:ln>
                    </p:spPr>
                  </p:pic>
                </p:oleObj>
              </mc:Fallback>
            </mc:AlternateContent>
          </a:graphicData>
        </a:graphic>
      </p:graphicFrame>
      <p:sp>
        <p:nvSpPr>
          <p:cNvPr id="7171" name="Date Placeholder 4"/>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7172" name="Footer Placeholder 5"/>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7173"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264E60F-7BF8-49E6-9991-29FDC5EFAF86}" type="slidenum">
              <a:rPr lang="en-US" smtClean="0"/>
              <a:pPr eaLnBrk="1" hangingPunct="1"/>
              <a:t>27</a:t>
            </a:fld>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7175">
                                            <p:txEl>
                                              <p:pRg st="0" end="0"/>
                                            </p:txEl>
                                          </p:spTgt>
                                        </p:tgtEl>
                                        <p:attrNameLst>
                                          <p:attrName>style.visibility</p:attrName>
                                        </p:attrNameLst>
                                      </p:cBhvr>
                                      <p:to>
                                        <p:strVal val="visible"/>
                                      </p:to>
                                    </p:set>
                                    <p:animEffect transition="in" filter="fade">
                                      <p:cBhvr>
                                        <p:cTn id="7" dur="1000"/>
                                        <p:tgtEl>
                                          <p:spTgt spid="7175">
                                            <p:txEl>
                                              <p:pRg st="0" end="0"/>
                                            </p:txEl>
                                          </p:spTgt>
                                        </p:tgtEl>
                                      </p:cBhvr>
                                    </p:animEffect>
                                    <p:anim calcmode="lin" valueType="num">
                                      <p:cBhvr>
                                        <p:cTn id="8" dur="1000" fill="hold"/>
                                        <p:tgtEl>
                                          <p:spTgt spid="717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nodeType="clickEffect">
                                  <p:stCondLst>
                                    <p:cond delay="0"/>
                                  </p:stCondLst>
                                  <p:childTnLst>
                                    <p:set>
                                      <p:cBhvr>
                                        <p:cTn id="13" dur="1" fill="hold">
                                          <p:stCondLst>
                                            <p:cond delay="0"/>
                                          </p:stCondLst>
                                        </p:cTn>
                                        <p:tgtEl>
                                          <p:spTgt spid="45060"/>
                                        </p:tgtEl>
                                        <p:attrNameLst>
                                          <p:attrName>style.visibility</p:attrName>
                                        </p:attrNameLst>
                                      </p:cBhvr>
                                      <p:to>
                                        <p:strVal val="visible"/>
                                      </p:to>
                                    </p:set>
                                    <p:animEffect transition="in" filter="slide(fromBottom)">
                                      <p:cBhvr>
                                        <p:cTn id="14" dur="500"/>
                                        <p:tgtEl>
                                          <p:spTgt spid="45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3" name="Rectangle 2"/>
          <p:cNvSpPr>
            <a:spLocks noGrp="1" noChangeArrowheads="1"/>
          </p:cNvSpPr>
          <p:nvPr>
            <p:ph type="title"/>
          </p:nvPr>
        </p:nvSpPr>
        <p:spPr>
          <a:xfrm>
            <a:off x="457200" y="457200"/>
            <a:ext cx="8229600" cy="1143000"/>
          </a:xfrm>
        </p:spPr>
        <p:txBody>
          <a:bodyPr>
            <a:normAutofit fontScale="90000"/>
          </a:bodyPr>
          <a:lstStyle/>
          <a:p>
            <a:r>
              <a:rPr lang="en-CA" sz="3600" b="1" dirty="0" smtClean="0">
                <a:solidFill>
                  <a:srgbClr val="B00000"/>
                </a:solidFill>
                <a:effectLst>
                  <a:outerShdw blurRad="38100" dist="38100" dir="2700000" algn="tl">
                    <a:srgbClr val="000000">
                      <a:alpha val="43137"/>
                    </a:srgbClr>
                  </a:outerShdw>
                </a:effectLst>
              </a:rPr>
              <a:t>Quarterly Growth rates in Canadian </a:t>
            </a:r>
            <a:r>
              <a:rPr lang="en-CA" sz="3600" b="1" dirty="0">
                <a:solidFill>
                  <a:srgbClr val="B00000"/>
                </a:solidFill>
                <a:effectLst>
                  <a:outerShdw blurRad="38100" dist="38100" dir="2700000" algn="tl">
                    <a:srgbClr val="000000">
                      <a:alpha val="43137"/>
                    </a:srgbClr>
                  </a:outerShdw>
                </a:effectLst>
              </a:rPr>
              <a:t>Per </a:t>
            </a:r>
            <a:r>
              <a:rPr lang="en-CA" sz="3600" b="1" dirty="0" smtClean="0">
                <a:solidFill>
                  <a:srgbClr val="B00000"/>
                </a:solidFill>
                <a:effectLst>
                  <a:outerShdw blurRad="38100" dist="38100" dir="2700000" algn="tl">
                    <a:srgbClr val="000000">
                      <a:alpha val="43137"/>
                    </a:srgbClr>
                  </a:outerShdw>
                </a:effectLst>
              </a:rPr>
              <a:t>			Capita </a:t>
            </a:r>
            <a:r>
              <a:rPr lang="en-CA" sz="3600" b="1" dirty="0">
                <a:solidFill>
                  <a:srgbClr val="B00000"/>
                </a:solidFill>
                <a:effectLst>
                  <a:outerShdw blurRad="38100" dist="38100" dir="2700000" algn="tl">
                    <a:srgbClr val="000000">
                      <a:alpha val="43137"/>
                    </a:srgbClr>
                  </a:outerShdw>
                </a:effectLst>
              </a:rPr>
              <a:t>Real GDP </a:t>
            </a:r>
            <a:r>
              <a:rPr lang="en-CA" sz="2800" dirty="0" smtClean="0"/>
              <a:t/>
            </a:r>
            <a:br>
              <a:rPr lang="en-CA" sz="2800" dirty="0" smtClean="0"/>
            </a:br>
            <a:endParaRPr lang="en-US" sz="2800" dirty="0" smtClean="0"/>
          </a:p>
        </p:txBody>
      </p:sp>
      <p:sp>
        <p:nvSpPr>
          <p:cNvPr id="27650"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27651"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2765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7CD8A2B-DCF7-4D3E-88D4-D7D151AC3FC4}" type="slidenum">
              <a:rPr lang="en-US" smtClean="0"/>
              <a:pPr eaLnBrk="1" hangingPunct="1"/>
              <a:t>28</a:t>
            </a:fld>
            <a:endParaRPr lang="en-US" dirty="0" smtClean="0"/>
          </a:p>
        </p:txBody>
      </p:sp>
      <p:pic>
        <p:nvPicPr>
          <p:cNvPr id="614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447800"/>
            <a:ext cx="5975350" cy="5084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6378473" y="2895600"/>
            <a:ext cx="2392001" cy="1631216"/>
          </a:xfrm>
          <a:prstGeom prst="rect">
            <a:avLst/>
          </a:prstGeom>
          <a:solidFill>
            <a:srgbClr val="FFFF00"/>
          </a:solidFill>
        </p:spPr>
        <p:txBody>
          <a:bodyPr wrap="none" rtlCol="0">
            <a:spAutoFit/>
          </a:bodyPr>
          <a:lstStyle/>
          <a:p>
            <a:r>
              <a:rPr lang="en-CA" sz="2000" dirty="0" smtClean="0">
                <a:latin typeface="Times New Roman" pitchFamily="18" charset="0"/>
                <a:cs typeface="Times New Roman" pitchFamily="18" charset="0"/>
              </a:rPr>
              <a:t>The reductions in </a:t>
            </a:r>
          </a:p>
          <a:p>
            <a:r>
              <a:rPr lang="en-CA" sz="2000" dirty="0" smtClean="0">
                <a:latin typeface="Times New Roman" pitchFamily="18" charset="0"/>
                <a:cs typeface="Times New Roman" pitchFamily="18" charset="0"/>
              </a:rPr>
              <a:t>per capita real GDP</a:t>
            </a:r>
          </a:p>
          <a:p>
            <a:r>
              <a:rPr lang="en-CA" sz="2000" dirty="0" smtClean="0">
                <a:latin typeface="Times New Roman" pitchFamily="18" charset="0"/>
                <a:cs typeface="Times New Roman" pitchFamily="18" charset="0"/>
              </a:rPr>
              <a:t>during recessions </a:t>
            </a:r>
          </a:p>
          <a:p>
            <a:r>
              <a:rPr lang="en-CA" sz="2000" dirty="0" smtClean="0">
                <a:latin typeface="Times New Roman" pitchFamily="18" charset="0"/>
                <a:cs typeface="Times New Roman" pitchFamily="18" charset="0"/>
              </a:rPr>
              <a:t>motivate stabilization</a:t>
            </a:r>
          </a:p>
          <a:p>
            <a:r>
              <a:rPr lang="en-CA" sz="2000" dirty="0" smtClean="0">
                <a:latin typeface="Times New Roman" pitchFamily="18" charset="0"/>
                <a:cs typeface="Times New Roman" pitchFamily="18" charset="0"/>
              </a:rPr>
              <a:t>policy </a:t>
            </a:r>
            <a:endParaRPr lang="en-CA" sz="20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1442"/>
                                        </p:tgtEl>
                                        <p:attrNameLst>
                                          <p:attrName>style.visibility</p:attrName>
                                        </p:attrNameLst>
                                      </p:cBhvr>
                                      <p:to>
                                        <p:strVal val="visible"/>
                                      </p:to>
                                    </p:set>
                                    <p:anim calcmode="lin" valueType="num">
                                      <p:cBhvr additive="base">
                                        <p:cTn id="7" dur="500" fill="hold"/>
                                        <p:tgtEl>
                                          <p:spTgt spid="61442"/>
                                        </p:tgtEl>
                                        <p:attrNameLst>
                                          <p:attrName>ppt_x</p:attrName>
                                        </p:attrNameLst>
                                      </p:cBhvr>
                                      <p:tavLst>
                                        <p:tav tm="0">
                                          <p:val>
                                            <p:strVal val="0-#ppt_w/2"/>
                                          </p:val>
                                        </p:tav>
                                        <p:tav tm="100000">
                                          <p:val>
                                            <p:strVal val="#ppt_x"/>
                                          </p:val>
                                        </p:tav>
                                      </p:tavLst>
                                    </p:anim>
                                    <p:anim calcmode="lin" valueType="num">
                                      <p:cBhvr additive="base">
                                        <p:cTn id="8" dur="500" fill="hold"/>
                                        <p:tgtEl>
                                          <p:spTgt spid="6144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701" name="Rectangle 2"/>
          <p:cNvSpPr>
            <a:spLocks noGrp="1" noChangeArrowheads="1"/>
          </p:cNvSpPr>
          <p:nvPr>
            <p:ph type="title"/>
          </p:nvPr>
        </p:nvSpPr>
        <p:spPr>
          <a:xfrm>
            <a:off x="457200" y="762000"/>
            <a:ext cx="7715250" cy="914400"/>
          </a:xfrm>
        </p:spPr>
        <p:txBody>
          <a:bodyPr>
            <a:normAutofit/>
          </a:bodyPr>
          <a:lstStyle/>
          <a:p>
            <a:pPr eaLnBrk="1" hangingPunct="1"/>
            <a:r>
              <a:rPr lang="en-US" sz="3600" b="1" dirty="0" smtClean="0">
                <a:solidFill>
                  <a:srgbClr val="B00000"/>
                </a:solidFill>
                <a:effectLst>
                  <a:outerShdw blurRad="38100" dist="38100" dir="2700000" algn="tl">
                    <a:srgbClr val="000000">
                      <a:alpha val="43137"/>
                    </a:srgbClr>
                  </a:outerShdw>
                </a:effectLst>
              </a:rPr>
              <a:t>Limitations of GDP</a:t>
            </a:r>
          </a:p>
        </p:txBody>
      </p:sp>
      <p:sp>
        <p:nvSpPr>
          <p:cNvPr id="29702" name="Rectangle 3"/>
          <p:cNvSpPr>
            <a:spLocks noGrp="1" noChangeArrowheads="1"/>
          </p:cNvSpPr>
          <p:nvPr>
            <p:ph idx="1"/>
          </p:nvPr>
        </p:nvSpPr>
        <p:spPr>
          <a:xfrm>
            <a:off x="457200" y="1828800"/>
            <a:ext cx="8229600" cy="4525963"/>
          </a:xfrm>
        </p:spPr>
        <p:txBody>
          <a:bodyPr/>
          <a:lstStyle/>
          <a:p>
            <a:pPr eaLnBrk="1" hangingPunct="1"/>
            <a:r>
              <a:rPr lang="en-US" sz="2800" dirty="0" smtClean="0">
                <a:solidFill>
                  <a:srgbClr val="002060"/>
                </a:solidFill>
                <a:latin typeface="Times New Roman" pitchFamily="18" charset="0"/>
                <a:cs typeface="Times New Roman" pitchFamily="18" charset="0"/>
              </a:rPr>
              <a:t>Pollution &amp; other externalities caused by production 	and consumption</a:t>
            </a:r>
          </a:p>
          <a:p>
            <a:pPr eaLnBrk="1" hangingPunct="1"/>
            <a:r>
              <a:rPr lang="en-US" sz="2800" dirty="0" smtClean="0">
                <a:solidFill>
                  <a:srgbClr val="002060"/>
                </a:solidFill>
                <a:latin typeface="Times New Roman" pitchFamily="18" charset="0"/>
                <a:cs typeface="Times New Roman" pitchFamily="18" charset="0"/>
              </a:rPr>
              <a:t>Unreported income &amp; output</a:t>
            </a:r>
          </a:p>
          <a:p>
            <a:pPr eaLnBrk="1" hangingPunct="1"/>
            <a:r>
              <a:rPr lang="en-US" sz="2800" dirty="0" smtClean="0">
                <a:solidFill>
                  <a:srgbClr val="002060"/>
                </a:solidFill>
                <a:latin typeface="Times New Roman" pitchFamily="18" charset="0"/>
                <a:cs typeface="Times New Roman" pitchFamily="18" charset="0"/>
              </a:rPr>
              <a:t>Non-marketed goods &amp; services</a:t>
            </a:r>
          </a:p>
          <a:p>
            <a:r>
              <a:rPr lang="en-US" sz="2800" dirty="0" smtClean="0">
                <a:solidFill>
                  <a:srgbClr val="002060"/>
                </a:solidFill>
                <a:latin typeface="Times New Roman" pitchFamily="18" charset="0"/>
                <a:cs typeface="Times New Roman" pitchFamily="18" charset="0"/>
              </a:rPr>
              <a:t>Composition of output </a:t>
            </a:r>
            <a:r>
              <a:rPr lang="en-US" sz="2800" dirty="0">
                <a:solidFill>
                  <a:srgbClr val="002060"/>
                </a:solidFill>
                <a:latin typeface="Times New Roman" pitchFamily="18" charset="0"/>
                <a:cs typeface="Times New Roman" pitchFamily="18" charset="0"/>
              </a:rPr>
              <a:t>affects standard of living</a:t>
            </a:r>
          </a:p>
          <a:p>
            <a:pPr marL="274320" lvl="1" indent="0">
              <a:buNone/>
            </a:pPr>
            <a:r>
              <a:rPr lang="en-US" sz="2800" dirty="0" smtClean="0">
                <a:solidFill>
                  <a:srgbClr val="002060"/>
                </a:solidFill>
                <a:latin typeface="Times New Roman" pitchFamily="18" charset="0"/>
                <a:cs typeface="Times New Roman" pitchFamily="18" charset="0"/>
              </a:rPr>
              <a:t>	(military production </a:t>
            </a:r>
            <a:r>
              <a:rPr lang="en-US" sz="2800" dirty="0" err="1" smtClean="0">
                <a:solidFill>
                  <a:srgbClr val="002060"/>
                </a:solidFill>
                <a:latin typeface="Times New Roman" pitchFamily="18" charset="0"/>
                <a:cs typeface="Times New Roman" pitchFamily="18" charset="0"/>
              </a:rPr>
              <a:t>vs</a:t>
            </a:r>
            <a:r>
              <a:rPr lang="en-US" sz="2800" dirty="0" smtClean="0">
                <a:solidFill>
                  <a:srgbClr val="002060"/>
                </a:solidFill>
                <a:latin typeface="Times New Roman" pitchFamily="18" charset="0"/>
                <a:cs typeface="Times New Roman" pitchFamily="18" charset="0"/>
              </a:rPr>
              <a:t> health care) </a:t>
            </a:r>
          </a:p>
          <a:p>
            <a:pPr eaLnBrk="1" hangingPunct="1"/>
            <a:r>
              <a:rPr lang="en-US" sz="2800" dirty="0" smtClean="0">
                <a:solidFill>
                  <a:srgbClr val="002060"/>
                </a:solidFill>
                <a:latin typeface="Times New Roman" pitchFamily="18" charset="0"/>
                <a:cs typeface="Times New Roman" pitchFamily="18" charset="0"/>
              </a:rPr>
              <a:t>Income distribution</a:t>
            </a:r>
          </a:p>
          <a:p>
            <a:pPr eaLnBrk="1" hangingPunct="1">
              <a:buFontTx/>
              <a:buNone/>
            </a:pPr>
            <a:endParaRPr lang="en-US" dirty="0" smtClean="0"/>
          </a:p>
        </p:txBody>
      </p:sp>
      <p:sp>
        <p:nvSpPr>
          <p:cNvPr id="29698"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mtClean="0"/>
              <a:t>© 2013 Curtis - Irvine Macroeconomics</a:t>
            </a:r>
          </a:p>
        </p:txBody>
      </p:sp>
      <p:sp>
        <p:nvSpPr>
          <p:cNvPr id="29699"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mtClean="0"/>
              <a:t>Chapter 4</a:t>
            </a:r>
          </a:p>
        </p:txBody>
      </p:sp>
      <p:sp>
        <p:nvSpPr>
          <p:cNvPr id="2970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9F4DEDD-CACE-4A2E-B86A-AAD78B1E254F}" type="slidenum">
              <a:rPr lang="en-US" smtClean="0"/>
              <a:pPr eaLnBrk="1" hangingPunct="1"/>
              <a:t>29</a:t>
            </a:fld>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970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970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970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9702">
                                            <p:txEl>
                                              <p:pRg st="3" end="3"/>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9702">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970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5" name="Rectangle 4"/>
          <p:cNvSpPr>
            <a:spLocks noGrp="1" noChangeArrowheads="1"/>
          </p:cNvSpPr>
          <p:nvPr>
            <p:ph type="title"/>
          </p:nvPr>
        </p:nvSpPr>
        <p:spPr>
          <a:xfrm>
            <a:off x="457200" y="228600"/>
            <a:ext cx="8229600" cy="914400"/>
          </a:xfrm>
        </p:spPr>
        <p:txBody>
          <a:bodyPr>
            <a:normAutofit/>
          </a:bodyPr>
          <a:lstStyle/>
          <a:p>
            <a:pPr eaLnBrk="1" hangingPunct="1"/>
            <a:r>
              <a:rPr lang="en-US" sz="2800" b="1" dirty="0" smtClean="0">
                <a:solidFill>
                  <a:srgbClr val="B00000"/>
                </a:solidFill>
                <a:effectLst>
                  <a:outerShdw blurRad="38100" dist="38100" dir="2700000" algn="tl">
                    <a:srgbClr val="000000">
                      <a:alpha val="43137"/>
                    </a:srgbClr>
                  </a:outerShdw>
                </a:effectLst>
              </a:rPr>
              <a:t>Top Ten Countries by UN HDI 2011</a:t>
            </a:r>
          </a:p>
        </p:txBody>
      </p:sp>
      <p:sp>
        <p:nvSpPr>
          <p:cNvPr id="30722"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mtClean="0"/>
              <a:t>© 2013 Curtis - Irvine Macroeconomics</a:t>
            </a:r>
          </a:p>
        </p:txBody>
      </p:sp>
      <p:sp>
        <p:nvSpPr>
          <p:cNvPr id="30723"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mtClean="0"/>
              <a:t>Chapter 4</a:t>
            </a:r>
          </a:p>
        </p:txBody>
      </p:sp>
      <p:sp>
        <p:nvSpPr>
          <p:cNvPr id="3072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FAA06AB-7CAA-4F9E-9F30-A35A26CD6C29}" type="slidenum">
              <a:rPr lang="en-US" smtClean="0"/>
              <a:pPr eaLnBrk="1" hangingPunct="1"/>
              <a:t>30</a:t>
            </a:fld>
            <a:endParaRPr lang="en-US" smtClean="0"/>
          </a:p>
        </p:txBody>
      </p:sp>
      <p:sp>
        <p:nvSpPr>
          <p:cNvPr id="30729" name="Text Box 9"/>
          <p:cNvSpPr txBox="1">
            <a:spLocks noChangeArrowheads="1"/>
          </p:cNvSpPr>
          <p:nvPr/>
        </p:nvSpPr>
        <p:spPr bwMode="auto">
          <a:xfrm>
            <a:off x="568036" y="5638800"/>
            <a:ext cx="7356764" cy="646331"/>
          </a:xfrm>
          <a:prstGeom prst="rect">
            <a:avLst/>
          </a:prstGeom>
          <a:solidFill>
            <a:srgbClr val="FFFF00"/>
          </a:solidFill>
          <a:ln>
            <a:noFill/>
          </a:ln>
          <a:effectLst/>
          <a:extLst/>
        </p:spPr>
        <p:txBody>
          <a:bodyPr wrap="square">
            <a:spAutoFit/>
          </a:bodyPr>
          <a:lstStyle/>
          <a:p>
            <a:pPr>
              <a:spcBef>
                <a:spcPct val="20000"/>
              </a:spcBef>
            </a:pPr>
            <a:r>
              <a:rPr lang="en-US" b="1" dirty="0" smtClean="0">
                <a:latin typeface="Times New Roman" pitchFamily="18" charset="0"/>
                <a:cs typeface="Times New Roman" pitchFamily="18" charset="0"/>
              </a:rPr>
              <a:t>Human </a:t>
            </a:r>
            <a:r>
              <a:rPr lang="en-US" b="1" dirty="0">
                <a:latin typeface="Times New Roman" pitchFamily="18" charset="0"/>
                <a:cs typeface="Times New Roman" pitchFamily="18" charset="0"/>
              </a:rPr>
              <a:t>Development Index (HDI) provides a </a:t>
            </a:r>
            <a:r>
              <a:rPr lang="en-US" b="1" dirty="0" smtClean="0">
                <a:latin typeface="Times New Roman" pitchFamily="18" charset="0"/>
                <a:cs typeface="Times New Roman" pitchFamily="18" charset="0"/>
              </a:rPr>
              <a:t>broader </a:t>
            </a:r>
            <a:r>
              <a:rPr lang="en-US" b="1" dirty="0">
                <a:latin typeface="Times New Roman" pitchFamily="18" charset="0"/>
                <a:cs typeface="Times New Roman" pitchFamily="18" charset="0"/>
              </a:rPr>
              <a:t>measure of a country’s wellbeing and standard of </a:t>
            </a:r>
            <a:r>
              <a:rPr lang="en-US" b="1" dirty="0" smtClean="0">
                <a:latin typeface="Times New Roman" pitchFamily="18" charset="0"/>
                <a:cs typeface="Times New Roman" pitchFamily="18" charset="0"/>
              </a:rPr>
              <a:t>living than per capita GDP.</a:t>
            </a:r>
            <a:endParaRPr lang="en-US" dirty="0">
              <a:latin typeface="Times New Roman" pitchFamily="18" charset="0"/>
              <a:cs typeface="Times New Roman" pitchFamily="18" charset="0"/>
            </a:endParaRPr>
          </a:p>
        </p:txBody>
      </p:sp>
      <p:pic>
        <p:nvPicPr>
          <p:cNvPr id="624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036" y="914400"/>
            <a:ext cx="7356764" cy="4495800"/>
          </a:xfrm>
          <a:prstGeom prst="rect">
            <a:avLst/>
          </a:prstGeom>
          <a:gradFill>
            <a:gsLst>
              <a:gs pos="0">
                <a:srgbClr val="5E9EFF"/>
              </a:gs>
              <a:gs pos="0">
                <a:srgbClr val="85C2FF"/>
              </a:gs>
              <a:gs pos="11000">
                <a:srgbClr val="C4D6EB"/>
              </a:gs>
            </a:gsLst>
            <a:lin ang="5400000" scaled="0"/>
          </a:gradFill>
          <a:ln>
            <a:noFill/>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1000"/>
                                        <p:tgtEl>
                                          <p:spTgt spid="62466"/>
                                        </p:tgtEl>
                                      </p:cBhvr>
                                    </p:animEffect>
                                    <p:anim calcmode="lin" valueType="num">
                                      <p:cBhvr>
                                        <p:cTn id="8" dur="1000" fill="hold"/>
                                        <p:tgtEl>
                                          <p:spTgt spid="62466"/>
                                        </p:tgtEl>
                                        <p:attrNameLst>
                                          <p:attrName>ppt_x</p:attrName>
                                        </p:attrNameLst>
                                      </p:cBhvr>
                                      <p:tavLst>
                                        <p:tav tm="0">
                                          <p:val>
                                            <p:strVal val="#ppt_x"/>
                                          </p:val>
                                        </p:tav>
                                        <p:tav tm="100000">
                                          <p:val>
                                            <p:strVal val="#ppt_x"/>
                                          </p:val>
                                        </p:tav>
                                      </p:tavLst>
                                    </p:anim>
                                    <p:anim calcmode="lin" valueType="num">
                                      <p:cBhvr>
                                        <p:cTn id="9" dur="1000" fill="hold"/>
                                        <p:tgtEl>
                                          <p:spTgt spid="624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30729"/>
                                        </p:tgtEl>
                                        <p:attrNameLst>
                                          <p:attrName>style.visibility</p:attrName>
                                        </p:attrNameLst>
                                      </p:cBhvr>
                                      <p:to>
                                        <p:strVal val="visible"/>
                                      </p:to>
                                    </p:set>
                                    <p:animEffect transition="in" filter="wipe(down)">
                                      <p:cBhvr>
                                        <p:cTn id="14" dur="500"/>
                                        <p:tgtEl>
                                          <p:spTgt spid="307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9"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9" name="Rectangle 2"/>
          <p:cNvSpPr>
            <a:spLocks noGrp="1" noChangeArrowheads="1"/>
          </p:cNvSpPr>
          <p:nvPr>
            <p:ph type="title"/>
          </p:nvPr>
        </p:nvSpPr>
        <p:spPr>
          <a:xfrm>
            <a:off x="17206" y="304800"/>
            <a:ext cx="7715250" cy="1143000"/>
          </a:xfrm>
        </p:spPr>
        <p:txBody>
          <a:bodyPr>
            <a:normAutofit/>
          </a:bodyPr>
          <a:lstStyle/>
          <a:p>
            <a:pPr eaLnBrk="1" hangingPunct="1"/>
            <a:r>
              <a:rPr lang="en-US" sz="3600" b="1" dirty="0" smtClean="0">
                <a:solidFill>
                  <a:srgbClr val="B00000"/>
                </a:solidFill>
                <a:effectLst>
                  <a:outerShdw blurRad="38100" dist="38100" dir="2700000" algn="tl">
                    <a:srgbClr val="000000">
                      <a:alpha val="43137"/>
                    </a:srgbClr>
                  </a:outerShdw>
                </a:effectLst>
              </a:rPr>
              <a:t>Chapter Summary</a:t>
            </a:r>
          </a:p>
        </p:txBody>
      </p:sp>
      <p:sp>
        <p:nvSpPr>
          <p:cNvPr id="59395" name="Rectangle 3"/>
          <p:cNvSpPr>
            <a:spLocks noGrp="1" noChangeArrowheads="1"/>
          </p:cNvSpPr>
          <p:nvPr>
            <p:ph idx="1"/>
          </p:nvPr>
        </p:nvSpPr>
        <p:spPr>
          <a:xfrm>
            <a:off x="457200" y="1143000"/>
            <a:ext cx="8229600" cy="5486400"/>
          </a:xfrm>
        </p:spPr>
        <p:txBody>
          <a:bodyPr>
            <a:normAutofit lnSpcReduction="10000"/>
          </a:bodyPr>
          <a:lstStyle/>
          <a:p>
            <a:pPr eaLnBrk="1" hangingPunct="1"/>
            <a:r>
              <a:rPr lang="en-US" sz="2800" i="1" dirty="0" smtClean="0">
                <a:solidFill>
                  <a:srgbClr val="0A5C94"/>
                </a:solidFill>
                <a:effectLst>
                  <a:outerShdw blurRad="38100" dist="38100" dir="2700000" algn="tl">
                    <a:srgbClr val="C0C0C0"/>
                  </a:outerShdw>
                </a:effectLst>
              </a:rPr>
              <a:t>Macroeconomics</a:t>
            </a:r>
            <a:r>
              <a:rPr lang="en-US" sz="2800" dirty="0" smtClean="0"/>
              <a:t> studies the whole national 	economy as a system</a:t>
            </a:r>
          </a:p>
          <a:p>
            <a:pPr>
              <a:lnSpc>
                <a:spcPct val="110000"/>
              </a:lnSpc>
            </a:pPr>
            <a:r>
              <a:rPr lang="en-US" sz="2800" i="1" dirty="0" smtClean="0">
                <a:solidFill>
                  <a:srgbClr val="0A5C94"/>
                </a:solidFill>
                <a:effectLst>
                  <a:outerShdw blurRad="38100" dist="38100" dir="2700000" algn="tl">
                    <a:srgbClr val="C0C0C0"/>
                  </a:outerShdw>
                </a:effectLst>
              </a:rPr>
              <a:t>Real GDP growth rates</a:t>
            </a:r>
            <a:r>
              <a:rPr lang="en-US" sz="2800" dirty="0" smtClean="0">
                <a:solidFill>
                  <a:srgbClr val="0A5C94"/>
                </a:solidFill>
              </a:rPr>
              <a:t>, </a:t>
            </a:r>
            <a:r>
              <a:rPr lang="en-US" sz="2800" i="1" dirty="0" smtClean="0">
                <a:solidFill>
                  <a:srgbClr val="0A5C94"/>
                </a:solidFill>
                <a:effectLst>
                  <a:outerShdw blurRad="38100" dist="38100" dir="2700000" algn="tl">
                    <a:srgbClr val="C0C0C0"/>
                  </a:outerShdw>
                </a:effectLst>
              </a:rPr>
              <a:t>inflation rates</a:t>
            </a:r>
            <a:r>
              <a:rPr lang="en-US" sz="2800" dirty="0" smtClean="0">
                <a:solidFill>
                  <a:srgbClr val="0A5C94"/>
                </a:solidFill>
              </a:rPr>
              <a:t> &amp; 	</a:t>
            </a:r>
            <a:r>
              <a:rPr lang="en-US" sz="2800" i="1" dirty="0" smtClean="0">
                <a:solidFill>
                  <a:srgbClr val="0A5C94"/>
                </a:solidFill>
                <a:effectLst>
                  <a:outerShdw blurRad="38100" dist="38100" dir="2700000" algn="tl">
                    <a:srgbClr val="C0C0C0"/>
                  </a:outerShdw>
                </a:effectLst>
              </a:rPr>
              <a:t>unemployment rates</a:t>
            </a:r>
            <a:r>
              <a:rPr lang="en-US" sz="2800" dirty="0" smtClean="0"/>
              <a:t> are </a:t>
            </a:r>
            <a:r>
              <a:rPr lang="en-US" sz="2800" i="1" dirty="0"/>
              <a:t>indicators </a:t>
            </a:r>
            <a:r>
              <a:rPr lang="en-US" sz="2800" dirty="0" smtClean="0"/>
              <a:t>of 	macroeconomic performance</a:t>
            </a:r>
            <a:endParaRPr lang="en-US" sz="2800" dirty="0"/>
          </a:p>
          <a:p>
            <a:r>
              <a:rPr lang="en-US" sz="2800" i="1" dirty="0" smtClean="0">
                <a:solidFill>
                  <a:srgbClr val="0A5C94"/>
                </a:solidFill>
              </a:rPr>
              <a:t>Business cycles </a:t>
            </a:r>
            <a:r>
              <a:rPr lang="en-US" sz="2800" i="1" dirty="0" smtClean="0"/>
              <a:t>cause </a:t>
            </a:r>
            <a:r>
              <a:rPr lang="en-US" sz="2800" i="1" dirty="0" smtClean="0">
                <a:solidFill>
                  <a:srgbClr val="0A5C94"/>
                </a:solidFill>
              </a:rPr>
              <a:t>fluctuations</a:t>
            </a:r>
            <a:r>
              <a:rPr lang="en-US" sz="2800" dirty="0" smtClean="0"/>
              <a:t> in real</a:t>
            </a:r>
            <a:r>
              <a:rPr lang="en-US" sz="2800" i="1" dirty="0" smtClean="0"/>
              <a:t> </a:t>
            </a:r>
            <a:r>
              <a:rPr lang="en-US" sz="2800" dirty="0" smtClean="0"/>
              <a:t>GDP 	growth, </a:t>
            </a:r>
            <a:r>
              <a:rPr lang="en-US" sz="2800" dirty="0"/>
              <a:t>in 	</a:t>
            </a:r>
            <a:r>
              <a:rPr lang="en-US" sz="2800" dirty="0" smtClean="0"/>
              <a:t>inflation, </a:t>
            </a:r>
            <a:r>
              <a:rPr lang="en-US" sz="2800" dirty="0"/>
              <a:t>and in </a:t>
            </a:r>
            <a:r>
              <a:rPr lang="en-US" sz="2800" dirty="0" smtClean="0"/>
              <a:t>unemployment</a:t>
            </a:r>
          </a:p>
          <a:p>
            <a:pPr eaLnBrk="1" hangingPunct="1">
              <a:lnSpc>
                <a:spcPct val="160000"/>
              </a:lnSpc>
            </a:pPr>
            <a:r>
              <a:rPr lang="en-US" sz="2800" i="1" dirty="0" smtClean="0">
                <a:solidFill>
                  <a:srgbClr val="0A5C94"/>
                </a:solidFill>
              </a:rPr>
              <a:t>Circular flow </a:t>
            </a:r>
            <a:r>
              <a:rPr lang="en-US" sz="2800" dirty="0" smtClean="0"/>
              <a:t>shows macroeconomic linkages</a:t>
            </a:r>
          </a:p>
          <a:p>
            <a:pPr eaLnBrk="1" hangingPunct="1">
              <a:lnSpc>
                <a:spcPct val="110000"/>
              </a:lnSpc>
            </a:pPr>
            <a:r>
              <a:rPr lang="en-US" sz="2800" dirty="0" smtClean="0"/>
              <a:t>The </a:t>
            </a:r>
            <a:r>
              <a:rPr lang="en-US" sz="2800" i="1" dirty="0" smtClean="0">
                <a:solidFill>
                  <a:srgbClr val="0A5C94"/>
                </a:solidFill>
                <a:effectLst>
                  <a:outerShdw blurRad="38100" dist="38100" dir="2700000" algn="tl">
                    <a:srgbClr val="C0C0C0"/>
                  </a:outerShdw>
                </a:effectLst>
              </a:rPr>
              <a:t>national accounts</a:t>
            </a:r>
            <a:r>
              <a:rPr lang="en-US" sz="2800" dirty="0" smtClean="0">
                <a:solidFill>
                  <a:srgbClr val="0A5C94"/>
                </a:solidFill>
              </a:rPr>
              <a:t> </a:t>
            </a:r>
            <a:r>
              <a:rPr lang="en-US" sz="2800" dirty="0" smtClean="0"/>
              <a:t>provide a framework for 	the measurements of national output &amp; 	income</a:t>
            </a:r>
          </a:p>
          <a:p>
            <a:pPr eaLnBrk="1" hangingPunct="1">
              <a:lnSpc>
                <a:spcPct val="80000"/>
              </a:lnSpc>
            </a:pPr>
            <a:endParaRPr lang="en-US" sz="2800" dirty="0" smtClean="0"/>
          </a:p>
          <a:p>
            <a:pPr eaLnBrk="1" hangingPunct="1">
              <a:lnSpc>
                <a:spcPct val="80000"/>
              </a:lnSpc>
            </a:pPr>
            <a:endParaRPr lang="en-US" sz="2800" dirty="0" smtClean="0"/>
          </a:p>
        </p:txBody>
      </p:sp>
      <p:sp>
        <p:nvSpPr>
          <p:cNvPr id="31746"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31747"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3174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360DBBE-A675-4527-AEBA-A38473611A88}" type="slidenum">
              <a:rPr lang="en-US" smtClean="0"/>
              <a:pPr eaLnBrk="1" hangingPunct="1"/>
              <a:t>31</a:t>
            </a:fld>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9395">
                                            <p:txEl>
                                              <p:pRg st="0" end="0"/>
                                            </p:txEl>
                                          </p:spTgt>
                                        </p:tgtEl>
                                        <p:attrNameLst>
                                          <p:attrName>style.visibility</p:attrName>
                                        </p:attrNameLst>
                                      </p:cBhvr>
                                      <p:to>
                                        <p:strVal val="visible"/>
                                      </p:to>
                                    </p:set>
                                    <p:anim calcmode="lin" valueType="num">
                                      <p:cBhvr additive="base">
                                        <p:cTn id="7" dur="500" fill="hold"/>
                                        <p:tgtEl>
                                          <p:spTgt spid="593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939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9395">
                                            <p:txEl>
                                              <p:pRg st="1" end="1"/>
                                            </p:txEl>
                                          </p:spTgt>
                                        </p:tgtEl>
                                        <p:attrNameLst>
                                          <p:attrName>style.visibility</p:attrName>
                                        </p:attrNameLst>
                                      </p:cBhvr>
                                      <p:to>
                                        <p:strVal val="visible"/>
                                      </p:to>
                                    </p:set>
                                    <p:anim calcmode="lin" valueType="num">
                                      <p:cBhvr additive="base">
                                        <p:cTn id="13" dur="500" fill="hold"/>
                                        <p:tgtEl>
                                          <p:spTgt spid="5939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939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9395">
                                            <p:txEl>
                                              <p:pRg st="2" end="2"/>
                                            </p:txEl>
                                          </p:spTgt>
                                        </p:tgtEl>
                                        <p:attrNameLst>
                                          <p:attrName>style.visibility</p:attrName>
                                        </p:attrNameLst>
                                      </p:cBhvr>
                                      <p:to>
                                        <p:strVal val="visible"/>
                                      </p:to>
                                    </p:set>
                                    <p:anim calcmode="lin" valueType="num">
                                      <p:cBhvr additive="base">
                                        <p:cTn id="19" dur="500" fill="hold"/>
                                        <p:tgtEl>
                                          <p:spTgt spid="5939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939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9395">
                                            <p:txEl>
                                              <p:pRg st="3" end="3"/>
                                            </p:txEl>
                                          </p:spTgt>
                                        </p:tgtEl>
                                        <p:attrNameLst>
                                          <p:attrName>style.visibility</p:attrName>
                                        </p:attrNameLst>
                                      </p:cBhvr>
                                      <p:to>
                                        <p:strVal val="visible"/>
                                      </p:to>
                                    </p:set>
                                    <p:anim calcmode="lin" valueType="num">
                                      <p:cBhvr additive="base">
                                        <p:cTn id="25" dur="500" fill="hold"/>
                                        <p:tgtEl>
                                          <p:spTgt spid="5939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939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9395">
                                            <p:txEl>
                                              <p:pRg st="4" end="4"/>
                                            </p:txEl>
                                          </p:spTgt>
                                        </p:tgtEl>
                                        <p:attrNameLst>
                                          <p:attrName>style.visibility</p:attrName>
                                        </p:attrNameLst>
                                      </p:cBhvr>
                                      <p:to>
                                        <p:strVal val="visible"/>
                                      </p:to>
                                    </p:set>
                                    <p:anim calcmode="lin" valueType="num">
                                      <p:cBhvr additive="base">
                                        <p:cTn id="31" dur="500" fill="hold"/>
                                        <p:tgtEl>
                                          <p:spTgt spid="5939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939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773" name="Rectangle 2"/>
          <p:cNvSpPr>
            <a:spLocks noGrp="1" noChangeArrowheads="1"/>
          </p:cNvSpPr>
          <p:nvPr>
            <p:ph type="title"/>
          </p:nvPr>
        </p:nvSpPr>
        <p:spPr>
          <a:xfrm>
            <a:off x="304800" y="457200"/>
            <a:ext cx="7715250" cy="914400"/>
          </a:xfrm>
        </p:spPr>
        <p:txBody>
          <a:bodyPr>
            <a:normAutofit/>
          </a:bodyPr>
          <a:lstStyle/>
          <a:p>
            <a:pPr eaLnBrk="1" hangingPunct="1"/>
            <a:r>
              <a:rPr lang="en-US" sz="3600" b="1" dirty="0" smtClean="0">
                <a:solidFill>
                  <a:srgbClr val="B00000"/>
                </a:solidFill>
                <a:effectLst>
                  <a:outerShdw blurRad="38100" dist="38100" dir="2700000" algn="tl">
                    <a:srgbClr val="000000">
                      <a:alpha val="43137"/>
                    </a:srgbClr>
                  </a:outerShdw>
                </a:effectLst>
              </a:rPr>
              <a:t>Chapter Summary</a:t>
            </a:r>
          </a:p>
        </p:txBody>
      </p:sp>
      <p:sp>
        <p:nvSpPr>
          <p:cNvPr id="60419" name="Rectangle 3"/>
          <p:cNvSpPr>
            <a:spLocks noGrp="1" noChangeArrowheads="1"/>
          </p:cNvSpPr>
          <p:nvPr>
            <p:ph idx="1"/>
          </p:nvPr>
        </p:nvSpPr>
        <p:spPr>
          <a:xfrm>
            <a:off x="152400" y="1600200"/>
            <a:ext cx="8915400" cy="4525963"/>
          </a:xfrm>
        </p:spPr>
        <p:txBody>
          <a:bodyPr>
            <a:normAutofit/>
          </a:bodyPr>
          <a:lstStyle/>
          <a:p>
            <a:pPr>
              <a:lnSpc>
                <a:spcPct val="120000"/>
              </a:lnSpc>
            </a:pPr>
            <a:r>
              <a:rPr lang="en-US" sz="2800" i="1" dirty="0">
                <a:solidFill>
                  <a:srgbClr val="0A5C94"/>
                </a:solidFill>
                <a:effectLst>
                  <a:outerShdw blurRad="38100" dist="38100" dir="2700000" algn="tl">
                    <a:srgbClr val="C0C0C0"/>
                  </a:outerShdw>
                </a:effectLst>
              </a:rPr>
              <a:t>Nominal GDP</a:t>
            </a:r>
            <a:r>
              <a:rPr lang="en-US" sz="2800" dirty="0">
                <a:solidFill>
                  <a:srgbClr val="0A5C94"/>
                </a:solidFill>
              </a:rPr>
              <a:t> </a:t>
            </a:r>
            <a:r>
              <a:rPr lang="en-US" sz="2800" dirty="0"/>
              <a:t>measures the output of final goods 	&amp; services at market prices in the </a:t>
            </a:r>
            <a:r>
              <a:rPr lang="en-US" sz="2800" dirty="0" smtClean="0"/>
              <a:t>economy</a:t>
            </a:r>
            <a:endParaRPr lang="en-US" sz="2800" i="1" dirty="0">
              <a:solidFill>
                <a:srgbClr val="0A5C94"/>
              </a:solidFill>
              <a:effectLst>
                <a:outerShdw blurRad="38100" dist="38100" dir="2700000" algn="tl">
                  <a:srgbClr val="C0C0C0"/>
                </a:outerShdw>
              </a:effectLst>
            </a:endParaRPr>
          </a:p>
          <a:p>
            <a:pPr eaLnBrk="1" hangingPunct="1">
              <a:lnSpc>
                <a:spcPct val="90000"/>
              </a:lnSpc>
            </a:pPr>
            <a:r>
              <a:rPr lang="en-US" sz="2800" i="1" dirty="0" smtClean="0">
                <a:solidFill>
                  <a:srgbClr val="0A5C94"/>
                </a:solidFill>
                <a:effectLst>
                  <a:outerShdw blurRad="38100" dist="38100" dir="2700000" algn="tl">
                    <a:srgbClr val="C0C0C0"/>
                  </a:outerShdw>
                </a:effectLst>
              </a:rPr>
              <a:t>Real GDP</a:t>
            </a:r>
            <a:r>
              <a:rPr lang="en-US" sz="2800" dirty="0" smtClean="0">
                <a:solidFill>
                  <a:srgbClr val="0A5C94"/>
                </a:solidFill>
              </a:rPr>
              <a:t> </a:t>
            </a:r>
            <a:r>
              <a:rPr lang="en-US" sz="2800" dirty="0" smtClean="0"/>
              <a:t>measures the country’s output of </a:t>
            </a:r>
            <a:r>
              <a:rPr lang="en-US" sz="2800" i="1" dirty="0" smtClean="0"/>
              <a:t>final</a:t>
            </a:r>
            <a:r>
              <a:rPr lang="en-US" sz="2800" dirty="0" smtClean="0"/>
              <a:t> 	goods &amp; services </a:t>
            </a:r>
          </a:p>
          <a:p>
            <a:pPr eaLnBrk="1" hangingPunct="1"/>
            <a:r>
              <a:rPr lang="en-US" sz="2800" dirty="0" smtClean="0"/>
              <a:t>The </a:t>
            </a:r>
            <a:r>
              <a:rPr lang="en-US" sz="2800" i="1" dirty="0" smtClean="0">
                <a:solidFill>
                  <a:srgbClr val="0A5C94"/>
                </a:solidFill>
                <a:effectLst>
                  <a:outerShdw blurRad="38100" dist="38100" dir="2700000" algn="tl">
                    <a:srgbClr val="C0C0C0"/>
                  </a:outerShdw>
                </a:effectLst>
              </a:rPr>
              <a:t>GDP deflator</a:t>
            </a:r>
            <a:r>
              <a:rPr lang="en-US" sz="2800" dirty="0" smtClean="0">
                <a:solidFill>
                  <a:srgbClr val="0A5C94"/>
                </a:solidFill>
              </a:rPr>
              <a:t> </a:t>
            </a:r>
            <a:r>
              <a:rPr lang="en-US" sz="2800" dirty="0" smtClean="0"/>
              <a:t>is a measure of the price level 	relative to a base year</a:t>
            </a:r>
          </a:p>
          <a:p>
            <a:pPr eaLnBrk="1" hangingPunct="1"/>
            <a:r>
              <a:rPr lang="en-US" sz="2800" i="1" dirty="0" smtClean="0">
                <a:solidFill>
                  <a:srgbClr val="0A5C94"/>
                </a:solidFill>
              </a:rPr>
              <a:t>Real GDP </a:t>
            </a:r>
            <a:r>
              <a:rPr lang="en-US" sz="2800" dirty="0" smtClean="0"/>
              <a:t>and </a:t>
            </a:r>
            <a:r>
              <a:rPr lang="en-US" sz="2800" i="1" dirty="0" smtClean="0">
                <a:solidFill>
                  <a:srgbClr val="0A5C94"/>
                </a:solidFill>
                <a:effectLst>
                  <a:outerShdw blurRad="38100" dist="38100" dir="2700000" algn="tl">
                    <a:srgbClr val="C0C0C0"/>
                  </a:outerShdw>
                </a:effectLst>
              </a:rPr>
              <a:t>per capita real GDP</a:t>
            </a:r>
            <a:r>
              <a:rPr lang="en-US" sz="2800" dirty="0" smtClean="0">
                <a:solidFill>
                  <a:srgbClr val="0A5C94"/>
                </a:solidFill>
              </a:rPr>
              <a:t> </a:t>
            </a:r>
            <a:r>
              <a:rPr lang="en-US" sz="2800" dirty="0" smtClean="0"/>
              <a:t>are crude 	measures of national and individual welfare</a:t>
            </a:r>
          </a:p>
        </p:txBody>
      </p:sp>
      <p:sp>
        <p:nvSpPr>
          <p:cNvPr id="32770" name="Date Placeholder 3"/>
          <p:cNvSpPr>
            <a:spLocks noGrp="1"/>
          </p:cNvSpPr>
          <p:nvPr>
            <p:ph type="dt" sz="half"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 2013 Curtis - Irvine Macroeconomics</a:t>
            </a:r>
          </a:p>
        </p:txBody>
      </p:sp>
      <p:sp>
        <p:nvSpPr>
          <p:cNvPr id="32771"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dirty="0" smtClean="0"/>
              <a:t>Chapter 4</a:t>
            </a:r>
          </a:p>
        </p:txBody>
      </p:sp>
      <p:sp>
        <p:nvSpPr>
          <p:cNvPr id="3277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79DFA9A-B293-4BB0-A2C9-56580D9D0D55}" type="slidenum">
              <a:rPr lang="en-US" smtClean="0"/>
              <a:pPr eaLnBrk="1" hangingPunct="1"/>
              <a:t>32</a:t>
            </a:fld>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0419">
                                            <p:txEl>
                                              <p:pRg st="0" end="0"/>
                                            </p:txEl>
                                          </p:spTgt>
                                        </p:tgtEl>
                                        <p:attrNameLst>
                                          <p:attrName>style.visibility</p:attrName>
                                        </p:attrNameLst>
                                      </p:cBhvr>
                                      <p:to>
                                        <p:strVal val="visible"/>
                                      </p:to>
                                    </p:set>
                                    <p:anim calcmode="lin" valueType="num">
                                      <p:cBhvr additive="base">
                                        <p:cTn id="7" dur="500" fill="hold"/>
                                        <p:tgtEl>
                                          <p:spTgt spid="604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04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0419">
                                            <p:txEl>
                                              <p:pRg st="1" end="1"/>
                                            </p:txEl>
                                          </p:spTgt>
                                        </p:tgtEl>
                                        <p:attrNameLst>
                                          <p:attrName>style.visibility</p:attrName>
                                        </p:attrNameLst>
                                      </p:cBhvr>
                                      <p:to>
                                        <p:strVal val="visible"/>
                                      </p:to>
                                    </p:set>
                                    <p:anim calcmode="lin" valueType="num">
                                      <p:cBhvr additive="base">
                                        <p:cTn id="13" dur="500" fill="hold"/>
                                        <p:tgtEl>
                                          <p:spTgt spid="6041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041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0419">
                                            <p:txEl>
                                              <p:pRg st="2" end="2"/>
                                            </p:txEl>
                                          </p:spTgt>
                                        </p:tgtEl>
                                        <p:attrNameLst>
                                          <p:attrName>style.visibility</p:attrName>
                                        </p:attrNameLst>
                                      </p:cBhvr>
                                      <p:to>
                                        <p:strVal val="visible"/>
                                      </p:to>
                                    </p:set>
                                    <p:anim calcmode="lin" valueType="num">
                                      <p:cBhvr additive="base">
                                        <p:cTn id="19" dur="500" fill="hold"/>
                                        <p:tgtEl>
                                          <p:spTgt spid="6041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04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0419">
                                            <p:txEl>
                                              <p:pRg st="3" end="3"/>
                                            </p:txEl>
                                          </p:spTgt>
                                        </p:tgtEl>
                                        <p:attrNameLst>
                                          <p:attrName>style.visibility</p:attrName>
                                        </p:attrNameLst>
                                      </p:cBhvr>
                                      <p:to>
                                        <p:strVal val="visible"/>
                                      </p:to>
                                    </p:set>
                                    <p:anim calcmode="lin" valueType="num">
                                      <p:cBhvr additive="base">
                                        <p:cTn id="25" dur="500" fill="hold"/>
                                        <p:tgtEl>
                                          <p:spTgt spid="6041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041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2289</TotalTime>
  <Words>1110</Words>
  <Application>Microsoft Office PowerPoint</Application>
  <PresentationFormat>On-screen Show (4:3)</PresentationFormat>
  <Paragraphs>346</Paragraphs>
  <Slides>32</Slides>
  <Notes>8</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32</vt:i4>
      </vt:variant>
    </vt:vector>
  </HeadingPairs>
  <TitlesOfParts>
    <vt:vector size="34" baseType="lpstr">
      <vt:lpstr>Clarity</vt:lpstr>
      <vt:lpstr>Equation</vt:lpstr>
      <vt:lpstr> 4 Economic Activity &amp; Performance</vt:lpstr>
      <vt:lpstr>PowerPoint Presentation</vt:lpstr>
      <vt:lpstr>Macroeconomics studies</vt:lpstr>
      <vt:lpstr>Macroeconomic  Performance</vt:lpstr>
      <vt:lpstr>PowerPoint Presentation</vt:lpstr>
      <vt:lpstr>Economic Performance</vt:lpstr>
      <vt:lpstr>Economic Performance</vt:lpstr>
      <vt:lpstr>PowerPoint Presentation</vt:lpstr>
      <vt:lpstr>Macroeconomic Performance</vt:lpstr>
      <vt:lpstr>Canadian Economic Performance </vt:lpstr>
      <vt:lpstr>Canadian Economic Performance </vt:lpstr>
      <vt:lpstr>Canadian Economic Performance </vt:lpstr>
      <vt:lpstr>Canadian Economic Performance </vt:lpstr>
      <vt:lpstr>National Accounts</vt:lpstr>
      <vt:lpstr>National Accounts</vt:lpstr>
      <vt:lpstr>PowerPoint Presentation</vt:lpstr>
      <vt:lpstr>PowerPoint Presentation</vt:lpstr>
      <vt:lpstr>Income-Based GDP</vt:lpstr>
      <vt:lpstr>Income-Based GDP</vt:lpstr>
      <vt:lpstr>Expenditure-Based GDP</vt:lpstr>
      <vt:lpstr>Canadian National Accounts </vt:lpstr>
      <vt:lpstr>Nominal GDP, Real GDP &amp; the GDP Deflator</vt:lpstr>
      <vt:lpstr>Nominal &amp; Real GDP &amp; the GDP Deflator</vt:lpstr>
      <vt:lpstr>Nominal &amp; Real GDP &amp; the GDP Deflator</vt:lpstr>
      <vt:lpstr>The General Price Level (P)</vt:lpstr>
      <vt:lpstr>Using the GDP Deflator</vt:lpstr>
      <vt:lpstr>Per Capita GDP</vt:lpstr>
      <vt:lpstr>Quarterly Growth rates in Canadian Per    Capita Real GDP  </vt:lpstr>
      <vt:lpstr>Limitations of GDP</vt:lpstr>
      <vt:lpstr>Top Ten Countries by UN HDI 2011</vt:lpstr>
      <vt:lpstr>Chapter Summary</vt:lpstr>
      <vt:lpstr>Chapter Summary</vt:lpstr>
    </vt:vector>
  </TitlesOfParts>
  <Company>The McGraw-Hill Companies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I Economics and the Economy</dc:title>
  <dc:creator>User Name</dc:creator>
  <cp:lastModifiedBy>Doug Curtis</cp:lastModifiedBy>
  <cp:revision>255</cp:revision>
  <dcterms:created xsi:type="dcterms:W3CDTF">2010-06-04T16:19:13Z</dcterms:created>
  <dcterms:modified xsi:type="dcterms:W3CDTF">2013-01-18T16:31:51Z</dcterms:modified>
</cp:coreProperties>
</file>