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50" r:id="rId1"/>
  </p:sldMasterIdLst>
  <p:notesMasterIdLst>
    <p:notesMasterId r:id="rId38"/>
  </p:notesMasterIdLst>
  <p:handoutMasterIdLst>
    <p:handoutMasterId r:id="rId39"/>
  </p:handoutMasterIdLst>
  <p:sldIdLst>
    <p:sldId id="256" r:id="rId2"/>
    <p:sldId id="421" r:id="rId3"/>
    <p:sldId id="437" r:id="rId4"/>
    <p:sldId id="450" r:id="rId5"/>
    <p:sldId id="451" r:id="rId6"/>
    <p:sldId id="452" r:id="rId7"/>
    <p:sldId id="456" r:id="rId8"/>
    <p:sldId id="510" r:id="rId9"/>
    <p:sldId id="511" r:id="rId10"/>
    <p:sldId id="509" r:id="rId11"/>
    <p:sldId id="512" r:id="rId12"/>
    <p:sldId id="461" r:id="rId13"/>
    <p:sldId id="462" r:id="rId14"/>
    <p:sldId id="463" r:id="rId15"/>
    <p:sldId id="514" r:id="rId16"/>
    <p:sldId id="464" r:id="rId17"/>
    <p:sldId id="465" r:id="rId18"/>
    <p:sldId id="513" r:id="rId19"/>
    <p:sldId id="467" r:id="rId20"/>
    <p:sldId id="470" r:id="rId21"/>
    <p:sldId id="469" r:id="rId22"/>
    <p:sldId id="517" r:id="rId23"/>
    <p:sldId id="515" r:id="rId24"/>
    <p:sldId id="518" r:id="rId25"/>
    <p:sldId id="516" r:id="rId26"/>
    <p:sldId id="473" r:id="rId27"/>
    <p:sldId id="475" r:id="rId28"/>
    <p:sldId id="481" r:id="rId29"/>
    <p:sldId id="483" r:id="rId30"/>
    <p:sldId id="482" r:id="rId31"/>
    <p:sldId id="484" r:id="rId32"/>
    <p:sldId id="520" r:id="rId33"/>
    <p:sldId id="485" r:id="rId34"/>
    <p:sldId id="521" r:id="rId35"/>
    <p:sldId id="522" r:id="rId36"/>
    <p:sldId id="523" r:id="rId37"/>
  </p:sldIdLst>
  <p:sldSz cx="9144000" cy="6858000" type="screen4x3"/>
  <p:notesSz cx="6858000" cy="92948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006600"/>
    <a:srgbClr val="000066"/>
    <a:srgbClr val="A50021"/>
    <a:srgbClr val="B2B2B2"/>
    <a:srgbClr val="00FF00"/>
    <a:srgbClr val="C0C0C0"/>
    <a:srgbClr val="5F5F5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4910" autoAdjust="0"/>
  </p:normalViewPr>
  <p:slideViewPr>
    <p:cSldViewPr>
      <p:cViewPr varScale="1">
        <p:scale>
          <a:sx n="57" d="100"/>
          <a:sy n="57" d="100"/>
        </p:scale>
        <p:origin x="-152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66" d="100"/>
        <a:sy n="66" d="100"/>
      </p:scale>
      <p:origin x="0" y="715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2098" cy="464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92" tIns="46146" rIns="92292" bIns="46146" numCol="1" anchor="t" anchorCtr="0" compatLnSpc="1">
            <a:prstTxWarp prst="textNoShape">
              <a:avLst/>
            </a:prstTxWarp>
          </a:bodyPr>
          <a:lstStyle>
            <a:lvl1pPr defTabSz="923089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4608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414" y="0"/>
            <a:ext cx="2972098" cy="464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92" tIns="46146" rIns="92292" bIns="46146" numCol="1" anchor="t" anchorCtr="0" compatLnSpc="1">
            <a:prstTxWarp prst="textNoShape">
              <a:avLst/>
            </a:prstTxWarp>
          </a:bodyPr>
          <a:lstStyle>
            <a:lvl1pPr algn="r" defTabSz="923089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4608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151"/>
            <a:ext cx="2972098" cy="464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92" tIns="46146" rIns="92292" bIns="46146" numCol="1" anchor="b" anchorCtr="0" compatLnSpc="1">
            <a:prstTxWarp prst="textNoShape">
              <a:avLst/>
            </a:prstTxWarp>
          </a:bodyPr>
          <a:lstStyle>
            <a:lvl1pPr defTabSz="923089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4608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414" y="8829151"/>
            <a:ext cx="2972098" cy="464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92" tIns="46146" rIns="92292" bIns="46146" numCol="1" anchor="b" anchorCtr="0" compatLnSpc="1">
            <a:prstTxWarp prst="textNoShape">
              <a:avLst/>
            </a:prstTxWarp>
          </a:bodyPr>
          <a:lstStyle>
            <a:lvl1pPr algn="r" defTabSz="923089">
              <a:defRPr sz="1200">
                <a:latin typeface="Arial" charset="0"/>
              </a:defRPr>
            </a:lvl1pPr>
          </a:lstStyle>
          <a:p>
            <a:fld id="{20AC5C8E-C3F4-4A47-B0F9-BD13A050BD53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098" cy="464126"/>
          </a:xfrm>
          <a:prstGeom prst="rect">
            <a:avLst/>
          </a:prstGeom>
        </p:spPr>
        <p:txBody>
          <a:bodyPr vert="horz" lIns="87307" tIns="43653" rIns="87307" bIns="43653" rtlCol="0"/>
          <a:lstStyle>
            <a:lvl1pPr algn="l">
              <a:defRPr sz="11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414" y="0"/>
            <a:ext cx="2972098" cy="464126"/>
          </a:xfrm>
          <a:prstGeom prst="rect">
            <a:avLst/>
          </a:prstGeom>
        </p:spPr>
        <p:txBody>
          <a:bodyPr vert="horz" lIns="87307" tIns="43653" rIns="87307" bIns="43653" rtlCol="0"/>
          <a:lstStyle>
            <a:lvl1pPr algn="r">
              <a:defRPr sz="1100"/>
            </a:lvl1pPr>
          </a:lstStyle>
          <a:p>
            <a:fld id="{DF662DE4-5042-4846-A339-8BFC9A75A907}" type="datetimeFigureOut">
              <a:rPr lang="en-US" smtClean="0"/>
              <a:pPr/>
              <a:t>3/21/2012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8075" y="698500"/>
            <a:ext cx="4643438" cy="34845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307" tIns="43653" rIns="87307" bIns="43653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6098" y="4415345"/>
            <a:ext cx="5485805" cy="4181743"/>
          </a:xfrm>
          <a:prstGeom prst="rect">
            <a:avLst/>
          </a:prstGeom>
        </p:spPr>
        <p:txBody>
          <a:bodyPr vert="horz" lIns="87307" tIns="43653" rIns="87307" bIns="43653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151"/>
            <a:ext cx="2972098" cy="464126"/>
          </a:xfrm>
          <a:prstGeom prst="rect">
            <a:avLst/>
          </a:prstGeom>
        </p:spPr>
        <p:txBody>
          <a:bodyPr vert="horz" lIns="87307" tIns="43653" rIns="87307" bIns="43653" rtlCol="0" anchor="b"/>
          <a:lstStyle>
            <a:lvl1pPr algn="l">
              <a:defRPr sz="11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414" y="8829151"/>
            <a:ext cx="2972098" cy="464126"/>
          </a:xfrm>
          <a:prstGeom prst="rect">
            <a:avLst/>
          </a:prstGeom>
        </p:spPr>
        <p:txBody>
          <a:bodyPr vert="horz" lIns="87307" tIns="43653" rIns="87307" bIns="43653" rtlCol="0" anchor="b"/>
          <a:lstStyle>
            <a:lvl1pPr algn="r">
              <a:defRPr sz="1100"/>
            </a:lvl1pPr>
          </a:lstStyle>
          <a:p>
            <a:fld id="{21E25AAC-696F-4FEB-B552-2C6527E89CB4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1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2</a:t>
            </a:fld>
            <a:endParaRPr lang="en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3</a:t>
            </a:fld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4</a:t>
            </a:fld>
            <a:endParaRPr lang="en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5</a:t>
            </a:fld>
            <a:endParaRPr lang="en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6</a:t>
            </a:fld>
            <a:endParaRPr lang="en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7</a:t>
            </a:fld>
            <a:endParaRPr lang="en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8</a:t>
            </a:fld>
            <a:endParaRPr lang="en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>
              <a:lnSpc>
                <a:spcPct val="90000"/>
              </a:lnSpc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9</a:t>
            </a:fld>
            <a:endParaRPr lang="en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Know this 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10</a:t>
            </a:fld>
            <a:endParaRPr lang="en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11</a:t>
            </a:fld>
            <a:endParaRPr lang="en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12</a:t>
            </a:fld>
            <a:endParaRPr lang="en-C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Know the three </a:t>
            </a:r>
            <a:r>
              <a:rPr lang="en-CA" dirty="0" err="1" smtClean="0"/>
              <a:t>ossicles</a:t>
            </a:r>
            <a:r>
              <a:rPr lang="en-CA" dirty="0" smtClean="0"/>
              <a:t> bones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13</a:t>
            </a:fld>
            <a:endParaRPr lang="en-C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14</a:t>
            </a:fld>
            <a:endParaRPr lang="en-C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15</a:t>
            </a:fld>
            <a:endParaRPr lang="en-C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16</a:t>
            </a:fld>
            <a:endParaRPr lang="en-CA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17</a:t>
            </a:fld>
            <a:endParaRPr lang="en-CA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18</a:t>
            </a:fld>
            <a:endParaRPr lang="en-CA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19</a:t>
            </a:fld>
            <a:endParaRPr lang="en-CA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20</a:t>
            </a:fld>
            <a:endParaRPr lang="en-CA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21</a:t>
            </a:fld>
            <a:endParaRPr lang="en-CA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22</a:t>
            </a:fld>
            <a:endParaRPr lang="en-CA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Know the type of nuclei that</a:t>
            </a:r>
            <a:r>
              <a:rPr lang="en-CA" baseline="0" dirty="0" smtClean="0"/>
              <a:t> information travels through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23</a:t>
            </a:fld>
            <a:endParaRPr lang="en-CA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24</a:t>
            </a:fld>
            <a:endParaRPr lang="en-CA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25</a:t>
            </a:fld>
            <a:endParaRPr lang="en-CA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26</a:t>
            </a:fld>
            <a:endParaRPr lang="en-CA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27</a:t>
            </a:fld>
            <a:endParaRPr lang="en-CA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28</a:t>
            </a:fld>
            <a:endParaRPr lang="en-CA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29</a:t>
            </a:fld>
            <a:endParaRPr lang="en-CA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30</a:t>
            </a:fld>
            <a:endParaRPr lang="en-CA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31</a:t>
            </a:fld>
            <a:endParaRPr lang="en-CA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32</a:t>
            </a:fld>
            <a:endParaRPr lang="en-CA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33</a:t>
            </a:fld>
            <a:endParaRPr lang="en-CA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34</a:t>
            </a:fld>
            <a:endParaRPr lang="en-CA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35</a:t>
            </a:fld>
            <a:endParaRPr lang="en-CA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E25AAC-696F-4FEB-B552-2C6527E89CB4}" type="slidenum">
              <a:rPr lang="en-CA" smtClean="0"/>
              <a:pPr/>
              <a:t>36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PSY2301: Biological Foundations of Behavior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D3B4B01-429B-42E3-9235-AE47E9AE24F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PSY2301: Biological Foundations of Behavior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74B7859-206C-4077-B9F3-DC517408F8F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PSY2301: Biological Foundations of Behavior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8D09FB4-C9F2-4DA2-9DBB-2D0434B86EA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PSY2301: Biological Foundations of Behavior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671CC4F-1965-4E3F-9C0F-8245637DAC6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PSY2301: Biological Foundations of Behavior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9BA7860-FCAC-4BF7-BD4A-E5F4FEE2679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PSY2301: Biological Foundations of Behavior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F6F9814-8D85-4561-90CF-9B34254FD0B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PSY2301: Biological Foundations of Behavior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9E5D5BB-ABEB-43E9-ADC1-880945EEF96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PSY2301: Biological Foundations of Behavior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659A2FB-B0B9-40F7-87DA-95EAAE30971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PSY2301: Biological Foundations of Behavior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93DF6C6-F132-437B-AB59-DDD3368184E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PSY2301: Biological Foundations of Behavior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C462BD5-6A1E-4446-8851-4BA4A9BB414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4975" y="44450"/>
            <a:ext cx="2108200" cy="60817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4450"/>
            <a:ext cx="6175375" cy="60817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PSY2301: Biological Foundations of Behavior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15AC844-BE3A-4BE3-893A-9DAB8D39151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450" y="44450"/>
            <a:ext cx="770572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-323850" y="6524625"/>
            <a:ext cx="440055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PSY2301: Biological Foundations of Behavior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7437170-B6D1-4A3D-B355-A1D07AAAA8B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4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44450"/>
            <a:ext cx="77057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464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46468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-323850" y="6524625"/>
            <a:ext cx="44005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r>
              <a:rPr lang="en-US"/>
              <a:t>PSY2301: Biological Foundations of Behavior</a:t>
            </a:r>
          </a:p>
        </p:txBody>
      </p:sp>
      <p:pic>
        <p:nvPicPr>
          <p:cNvPr id="446469" name="Picture 5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715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464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fld id="{D6F51B82-B777-4CA0-A09B-2EA60F23139C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Wingdings" pitchFamily="2" charset="2"/>
        <a:buChar char="ü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→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file:///C:\Users\viu\Documents\Teaching%20U%20Ottawa\PSY2301%20Lectures\Lecture%2017%20Audition\high.mid" TargetMode="External"/><Relationship Id="rId2" Type="http://schemas.openxmlformats.org/officeDocument/2006/relationships/audio" Target="file:///C:\Users\viu\Documents\Teaching%20U%20Ottawa\PSY2301%20Lectures\Lecture%2017%20Audition\mid.mid" TargetMode="External"/><Relationship Id="rId1" Type="http://schemas.openxmlformats.org/officeDocument/2006/relationships/audio" Target="file:///C:\Users\viu\Documents\Teaching%20U%20Ottawa\PSY2301%20Lectures\Lecture%2017%20Audition\low.mid" TargetMode="Externa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11188" y="2205038"/>
            <a:ext cx="7924800" cy="1752600"/>
          </a:xfrm>
        </p:spPr>
        <p:txBody>
          <a:bodyPr/>
          <a:lstStyle/>
          <a:p>
            <a:r>
              <a:rPr lang="en-US" sz="3600">
                <a:solidFill>
                  <a:srgbClr val="000066"/>
                </a:solidFill>
              </a:rPr>
              <a:t>The Auditory System</a:t>
            </a:r>
            <a:endParaRPr lang="en-US">
              <a:solidFill>
                <a:srgbClr val="000066"/>
              </a:solidFill>
            </a:endParaRPr>
          </a:p>
        </p:txBody>
      </p:sp>
      <p:sp>
        <p:nvSpPr>
          <p:cNvPr id="2059" name="Text Box 11"/>
          <p:cNvSpPr txBox="1">
            <a:spLocks noChangeArrowheads="1"/>
          </p:cNvSpPr>
          <p:nvPr/>
        </p:nvSpPr>
        <p:spPr bwMode="auto">
          <a:xfrm>
            <a:off x="1331913" y="3716338"/>
            <a:ext cx="72009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dirty="0"/>
              <a:t>Chapter </a:t>
            </a:r>
            <a:r>
              <a:rPr lang="en-US" sz="3200" dirty="0" smtClean="0"/>
              <a:t>10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>
          <a:xfrm>
            <a:off x="538163" y="115888"/>
            <a:ext cx="8642350" cy="1143000"/>
          </a:xfrm>
        </p:spPr>
        <p:txBody>
          <a:bodyPr/>
          <a:lstStyle/>
          <a:p>
            <a:r>
              <a:rPr lang="en-US">
                <a:solidFill>
                  <a:srgbClr val="000066"/>
                </a:solidFill>
              </a:rPr>
              <a:t>How Do We Hear, Speak, and Make Music?</a:t>
            </a:r>
          </a:p>
        </p:txBody>
      </p:sp>
      <p:sp>
        <p:nvSpPr>
          <p:cNvPr id="180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05000"/>
            <a:ext cx="8229600" cy="4221163"/>
          </a:xfrm>
        </p:spPr>
        <p:txBody>
          <a:bodyPr/>
          <a:lstStyle/>
          <a:p>
            <a:r>
              <a:rPr lang="en-US">
                <a:solidFill>
                  <a:srgbClr val="A50021"/>
                </a:solidFill>
              </a:rPr>
              <a:t>Sound Waves: The Stimulus for Audition</a:t>
            </a:r>
          </a:p>
          <a:p>
            <a:r>
              <a:rPr lang="en-US">
                <a:solidFill>
                  <a:srgbClr val="A50021"/>
                </a:solidFill>
              </a:rPr>
              <a:t>Anatomy of the Anatomy System</a:t>
            </a:r>
          </a:p>
          <a:p>
            <a:r>
              <a:rPr lang="en-US">
                <a:solidFill>
                  <a:srgbClr val="A50021"/>
                </a:solidFill>
              </a:rPr>
              <a:t>Neural Activity and Hearing</a:t>
            </a:r>
          </a:p>
          <a:p>
            <a:r>
              <a:rPr lang="en-US">
                <a:solidFill>
                  <a:srgbClr val="5F5F5F"/>
                </a:solidFill>
              </a:rPr>
              <a:t>Anatomy of Language and Music</a:t>
            </a:r>
          </a:p>
          <a:p>
            <a:r>
              <a:rPr lang="en-US">
                <a:solidFill>
                  <a:srgbClr val="5F5F5F"/>
                </a:solidFill>
              </a:rPr>
              <a:t>Auditory Communication in Nonhuman Species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227330" name="Rectangle 2"/>
          <p:cNvSpPr>
            <a:spLocks noGrp="1" noChangeArrowheads="1"/>
          </p:cNvSpPr>
          <p:nvPr>
            <p:ph type="title"/>
          </p:nvPr>
        </p:nvSpPr>
        <p:spPr>
          <a:xfrm>
            <a:off x="98425" y="115888"/>
            <a:ext cx="8893175" cy="854075"/>
          </a:xfrm>
        </p:spPr>
        <p:txBody>
          <a:bodyPr/>
          <a:lstStyle/>
          <a:p>
            <a:r>
              <a:rPr lang="en-US" sz="3900">
                <a:solidFill>
                  <a:srgbClr val="A50021"/>
                </a:solidFill>
              </a:rPr>
              <a:t>Sound Waves</a:t>
            </a:r>
            <a:endParaRPr lang="en-US" sz="4000">
              <a:solidFill>
                <a:srgbClr val="A50021"/>
              </a:solidFill>
            </a:endParaRPr>
          </a:p>
        </p:txBody>
      </p:sp>
      <p:sp>
        <p:nvSpPr>
          <p:cNvPr id="227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941388"/>
            <a:ext cx="7561262" cy="4648200"/>
          </a:xfrm>
        </p:spPr>
        <p:txBody>
          <a:bodyPr/>
          <a:lstStyle/>
          <a:p>
            <a:r>
              <a:rPr lang="en-US" sz="2800"/>
              <a:t>Pressure waves generated by vibrating air molecules</a:t>
            </a:r>
          </a:p>
        </p:txBody>
      </p:sp>
      <p:pic>
        <p:nvPicPr>
          <p:cNvPr id="227345" name="Picture 17" descr="fig_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8888" y="2205038"/>
            <a:ext cx="6457950" cy="3927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pic>
        <p:nvPicPr>
          <p:cNvPr id="370694" name="Picture 6" descr="fig_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22625" y="47625"/>
            <a:ext cx="2644775" cy="6432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371714" name="Rectangle 2"/>
          <p:cNvSpPr>
            <a:spLocks noGrp="1" noChangeArrowheads="1"/>
          </p:cNvSpPr>
          <p:nvPr>
            <p:ph type="title"/>
          </p:nvPr>
        </p:nvSpPr>
        <p:spPr>
          <a:xfrm>
            <a:off x="98425" y="228600"/>
            <a:ext cx="8893175" cy="1143000"/>
          </a:xfrm>
        </p:spPr>
        <p:txBody>
          <a:bodyPr/>
          <a:lstStyle/>
          <a:p>
            <a:r>
              <a:rPr lang="en-US"/>
              <a:t>Three Properties of Sound</a:t>
            </a:r>
          </a:p>
        </p:txBody>
      </p:sp>
      <p:sp>
        <p:nvSpPr>
          <p:cNvPr id="371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676400"/>
            <a:ext cx="8763000" cy="44196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dirty="0"/>
              <a:t>1) Frequency </a:t>
            </a:r>
          </a:p>
          <a:p>
            <a:r>
              <a:rPr lang="en-US" dirty="0">
                <a:solidFill>
                  <a:srgbClr val="000066"/>
                </a:solidFill>
              </a:rPr>
              <a:t>Number of cycles that a wave completes in a given amount of time</a:t>
            </a:r>
            <a:endParaRPr lang="en-US" dirty="0"/>
          </a:p>
          <a:p>
            <a:pPr lvl="1"/>
            <a:r>
              <a:rPr lang="en-US" dirty="0">
                <a:solidFill>
                  <a:srgbClr val="006600"/>
                </a:solidFill>
              </a:rPr>
              <a:t>Measured in Hertz</a:t>
            </a:r>
            <a:r>
              <a:rPr lang="en-US" dirty="0"/>
              <a:t>: Cycles per second</a:t>
            </a:r>
          </a:p>
          <a:p>
            <a:r>
              <a:rPr lang="en-US" dirty="0">
                <a:solidFill>
                  <a:srgbClr val="000066"/>
                </a:solidFill>
              </a:rPr>
              <a:t>Corresponds to our perception of </a:t>
            </a:r>
            <a:r>
              <a:rPr lang="en-US" dirty="0">
                <a:solidFill>
                  <a:srgbClr val="FF0000"/>
                </a:solidFill>
              </a:rPr>
              <a:t>pitch</a:t>
            </a:r>
          </a:p>
          <a:p>
            <a:pPr lvl="1"/>
            <a:r>
              <a:rPr lang="en-US" dirty="0"/>
              <a:t>Low pitch: low frequency</a:t>
            </a:r>
          </a:p>
          <a:p>
            <a:pPr lvl="1"/>
            <a:r>
              <a:rPr lang="en-US" dirty="0"/>
              <a:t>High pitch: high frequency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Examples</a:t>
            </a:r>
            <a:endParaRPr lang="en-US" sz="2400" dirty="0"/>
          </a:p>
        </p:txBody>
      </p:sp>
      <p:pic>
        <p:nvPicPr>
          <p:cNvPr id="371717" name="low.mid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575" y="5876925"/>
            <a:ext cx="304800" cy="304800"/>
          </a:xfrm>
          <a:prstGeom prst="rect">
            <a:avLst/>
          </a:prstGeom>
          <a:noFill/>
        </p:spPr>
      </p:pic>
      <p:pic>
        <p:nvPicPr>
          <p:cNvPr id="371718" name="mid.mid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175" y="5876925"/>
            <a:ext cx="304800" cy="304800"/>
          </a:xfrm>
          <a:prstGeom prst="rect">
            <a:avLst/>
          </a:prstGeom>
          <a:noFill/>
        </p:spPr>
      </p:pic>
      <p:pic>
        <p:nvPicPr>
          <p:cNvPr id="371719" name="high.mid">
            <a:hlinkClick r:id="" action="ppaction://media"/>
          </p:cNvPr>
          <p:cNvPicPr>
            <a:picLocks noRot="1" noChangeAspect="1" noChangeArrowheads="1"/>
          </p:cNvPicPr>
          <p:nvPr>
            <a:audioFile r:link="rId3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7900" y="5876925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17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0" fill="hold"/>
                                        <p:tgtEl>
                                          <p:spTgt spid="3717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171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171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717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920" fill="hold"/>
                                        <p:tgtEl>
                                          <p:spTgt spid="3717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1718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1718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717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920" fill="hold"/>
                                        <p:tgtEl>
                                          <p:spTgt spid="3717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1719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171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372738" name="Rectangle 2"/>
          <p:cNvSpPr>
            <a:spLocks noGrp="1" noChangeArrowheads="1"/>
          </p:cNvSpPr>
          <p:nvPr>
            <p:ph type="title"/>
          </p:nvPr>
        </p:nvSpPr>
        <p:spPr>
          <a:xfrm>
            <a:off x="98425" y="228600"/>
            <a:ext cx="8893175" cy="1143000"/>
          </a:xfrm>
        </p:spPr>
        <p:txBody>
          <a:bodyPr/>
          <a:lstStyle/>
          <a:p>
            <a:r>
              <a:rPr lang="en-US"/>
              <a:t>Three Properties of Sound</a:t>
            </a:r>
          </a:p>
        </p:txBody>
      </p:sp>
      <p:sp>
        <p:nvSpPr>
          <p:cNvPr id="372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382000" cy="44196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dirty="0"/>
              <a:t>2) Amplitude </a:t>
            </a:r>
          </a:p>
          <a:p>
            <a:r>
              <a:rPr lang="en-US" dirty="0">
                <a:solidFill>
                  <a:srgbClr val="000066"/>
                </a:solidFill>
              </a:rPr>
              <a:t>The intensity of a sound stimulus, usually measured in </a:t>
            </a:r>
            <a:r>
              <a:rPr lang="en-US" dirty="0"/>
              <a:t>decibels (dB)</a:t>
            </a:r>
            <a:endParaRPr lang="en-US" dirty="0">
              <a:solidFill>
                <a:srgbClr val="000066"/>
              </a:solidFill>
            </a:endParaRPr>
          </a:p>
          <a:p>
            <a:r>
              <a:rPr lang="en-US" dirty="0">
                <a:solidFill>
                  <a:srgbClr val="000066"/>
                </a:solidFill>
              </a:rPr>
              <a:t>The magnitude of change in air-molecule density</a:t>
            </a:r>
          </a:p>
          <a:p>
            <a:r>
              <a:rPr lang="en-US" dirty="0">
                <a:solidFill>
                  <a:srgbClr val="000066"/>
                </a:solidFill>
              </a:rPr>
              <a:t>Corresponds to our perception of </a:t>
            </a:r>
            <a:r>
              <a:rPr lang="en-US" dirty="0">
                <a:solidFill>
                  <a:srgbClr val="FF0000"/>
                </a:solidFill>
              </a:rPr>
              <a:t>loudness</a:t>
            </a:r>
          </a:p>
          <a:p>
            <a:pPr lvl="1"/>
            <a:r>
              <a:rPr lang="en-US" dirty="0"/>
              <a:t>Soft sound: Low amplitude</a:t>
            </a:r>
          </a:p>
          <a:p>
            <a:pPr lvl="1"/>
            <a:r>
              <a:rPr lang="en-US" dirty="0"/>
              <a:t>Loud sound: High amplitude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PSY2301: Biological Foundations of Behavior</a:t>
            </a:r>
          </a:p>
        </p:txBody>
      </p:sp>
      <p:sp>
        <p:nvSpPr>
          <p:cNvPr id="376834" name="Rectangle 2"/>
          <p:cNvSpPr>
            <a:spLocks noGrp="1" noChangeArrowheads="1"/>
          </p:cNvSpPr>
          <p:nvPr>
            <p:ph type="title"/>
          </p:nvPr>
        </p:nvSpPr>
        <p:spPr>
          <a:xfrm>
            <a:off x="98425" y="228600"/>
            <a:ext cx="8893175" cy="1143000"/>
          </a:xfrm>
        </p:spPr>
        <p:txBody>
          <a:bodyPr/>
          <a:lstStyle/>
          <a:p>
            <a:r>
              <a:rPr lang="en-US"/>
              <a:t>Three Properties of Sound</a:t>
            </a:r>
          </a:p>
        </p:txBody>
      </p:sp>
      <p:sp>
        <p:nvSpPr>
          <p:cNvPr id="376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524000"/>
            <a:ext cx="4262438" cy="44196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dirty="0"/>
              <a:t>3) Complexity </a:t>
            </a:r>
          </a:p>
          <a:p>
            <a:pPr>
              <a:buFont typeface="Wingdings" pitchFamily="2" charset="2"/>
              <a:buNone/>
            </a:pPr>
            <a:r>
              <a:rPr lang="en-US" dirty="0"/>
              <a:t>	A. </a:t>
            </a:r>
            <a:r>
              <a:rPr lang="en-US" dirty="0">
                <a:solidFill>
                  <a:srgbClr val="FF0000"/>
                </a:solidFill>
              </a:rPr>
              <a:t>Waveform</a:t>
            </a:r>
          </a:p>
          <a:p>
            <a:pPr>
              <a:buFont typeface="Wingdings" pitchFamily="2" charset="2"/>
              <a:buNone/>
            </a:pPr>
            <a:r>
              <a:rPr lang="en-US" dirty="0"/>
              <a:t>		-video examples</a:t>
            </a:r>
          </a:p>
          <a:p>
            <a:pPr>
              <a:buFont typeface="Wingdings" pitchFamily="2" charset="2"/>
              <a:buNone/>
            </a:pPr>
            <a:r>
              <a:rPr lang="en-US" dirty="0"/>
              <a:t>http://www.youtube.com/watch?v=fiSeKzhBuFY</a:t>
            </a:r>
          </a:p>
          <a:p>
            <a:pPr>
              <a:buFont typeface="Wingdings" pitchFamily="2" charset="2"/>
              <a:buNone/>
            </a:pPr>
            <a:endParaRPr lang="en-US" dirty="0"/>
          </a:p>
        </p:txBody>
      </p:sp>
      <p:pic>
        <p:nvPicPr>
          <p:cNvPr id="37683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6663" y="1341438"/>
            <a:ext cx="3046412" cy="535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pic>
        <p:nvPicPr>
          <p:cNvPr id="45158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313" y="2204864"/>
            <a:ext cx="6516687" cy="377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51589" name="Rectangle 5"/>
          <p:cNvSpPr>
            <a:spLocks noChangeArrowheads="1"/>
          </p:cNvSpPr>
          <p:nvPr/>
        </p:nvSpPr>
        <p:spPr bwMode="auto">
          <a:xfrm>
            <a:off x="98425" y="228600"/>
            <a:ext cx="88931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3600">
                <a:solidFill>
                  <a:schemeClr val="tx2"/>
                </a:solidFill>
              </a:rPr>
              <a:t>Three Properties of Sound</a:t>
            </a:r>
          </a:p>
        </p:txBody>
      </p:sp>
      <p:sp>
        <p:nvSpPr>
          <p:cNvPr id="451590" name="Rectangle 6"/>
          <p:cNvSpPr>
            <a:spLocks noChangeArrowheads="1"/>
          </p:cNvSpPr>
          <p:nvPr/>
        </p:nvSpPr>
        <p:spPr bwMode="auto">
          <a:xfrm>
            <a:off x="381000" y="981075"/>
            <a:ext cx="83820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 typeface="Wingdings" pitchFamily="2" charset="2"/>
              <a:buNone/>
            </a:pPr>
            <a:r>
              <a:rPr lang="en-US" sz="3200" dirty="0"/>
              <a:t>3) Complexity </a:t>
            </a:r>
          </a:p>
          <a:p>
            <a:pPr marL="342900" indent="-342900">
              <a:spcBef>
                <a:spcPct val="20000"/>
              </a:spcBef>
              <a:buFont typeface="Wingdings" pitchFamily="2" charset="2"/>
              <a:buNone/>
            </a:pPr>
            <a:r>
              <a:rPr lang="en-US" sz="3200" dirty="0"/>
              <a:t>	B.  </a:t>
            </a:r>
            <a:r>
              <a:rPr lang="en-US" sz="3200" dirty="0">
                <a:solidFill>
                  <a:srgbClr val="FF0000"/>
                </a:solidFill>
              </a:rPr>
              <a:t>Phase</a:t>
            </a:r>
          </a:p>
        </p:txBody>
      </p:sp>
      <p:sp>
        <p:nvSpPr>
          <p:cNvPr id="451591" name="Rectangle 7"/>
          <p:cNvSpPr>
            <a:spLocks noChangeArrowheads="1"/>
          </p:cNvSpPr>
          <p:nvPr/>
        </p:nvSpPr>
        <p:spPr bwMode="auto">
          <a:xfrm>
            <a:off x="173038" y="6092825"/>
            <a:ext cx="89709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http://www.umanitoba.ca/faculties/arts/linguistics/russell/138/sec4/acoust1.htm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452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Complexity of Sound Waves</a:t>
            </a:r>
          </a:p>
        </p:txBody>
      </p:sp>
      <p:sp>
        <p:nvSpPr>
          <p:cNvPr id="452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en-US" sz="2800" dirty="0" smtClean="0"/>
              <a:t>Pure </a:t>
            </a:r>
            <a:r>
              <a:rPr lang="en-US" sz="2800" dirty="0"/>
              <a:t>tones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/>
              <a:t>Sounds with a </a:t>
            </a:r>
            <a:r>
              <a:rPr lang="en-US" sz="2400" u="sng" dirty="0" smtClean="0"/>
              <a:t>single</a:t>
            </a:r>
            <a:r>
              <a:rPr lang="en-US" sz="2400" dirty="0" smtClean="0"/>
              <a:t> frequency</a:t>
            </a:r>
            <a:endParaRPr lang="en-US" sz="2400" dirty="0"/>
          </a:p>
          <a:p>
            <a:pPr marL="514350" indent="-514350">
              <a:lnSpc>
                <a:spcPct val="90000"/>
              </a:lnSpc>
              <a:buFont typeface="+mj-lt"/>
              <a:buAutoNum type="arabicPeriod"/>
            </a:pPr>
            <a:r>
              <a:rPr lang="en-US" sz="2800" dirty="0"/>
              <a:t>Complex tones</a:t>
            </a:r>
          </a:p>
          <a:p>
            <a:pPr lvl="1">
              <a:lnSpc>
                <a:spcPct val="90000"/>
              </a:lnSpc>
            </a:pPr>
            <a:r>
              <a:rPr lang="en-US" sz="2400" dirty="0"/>
              <a:t>Sounds with a </a:t>
            </a:r>
            <a:r>
              <a:rPr lang="en-US" sz="2400" u="sng" dirty="0"/>
              <a:t>mixture</a:t>
            </a:r>
            <a:r>
              <a:rPr lang="en-US" sz="2400" dirty="0"/>
              <a:t> of frequencies</a:t>
            </a:r>
          </a:p>
          <a:p>
            <a:pPr lvl="1">
              <a:lnSpc>
                <a:spcPct val="90000"/>
              </a:lnSpc>
            </a:pPr>
            <a:r>
              <a:rPr lang="en-US" sz="2400" dirty="0"/>
              <a:t>Corresponds to our perception of </a:t>
            </a:r>
            <a:r>
              <a:rPr lang="en-US" sz="2400" dirty="0">
                <a:solidFill>
                  <a:srgbClr val="FF0000"/>
                </a:solidFill>
              </a:rPr>
              <a:t>timbre</a:t>
            </a:r>
            <a:r>
              <a:rPr lang="en-US" sz="2400" dirty="0"/>
              <a:t> or uniqueness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/>
              <a:t>The </a:t>
            </a:r>
            <a:r>
              <a:rPr lang="en-US" sz="2400" dirty="0"/>
              <a:t>combination of qualities of a sound that distinguishes it from other sounds of the same pitch and volume.</a:t>
            </a:r>
          </a:p>
          <a:p>
            <a:pPr>
              <a:lnSpc>
                <a:spcPct val="90000"/>
              </a:lnSpc>
            </a:pPr>
            <a:endParaRPr lang="en-US" sz="2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24744"/>
            <a:ext cx="9144000" cy="5425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pic>
        <p:nvPicPr>
          <p:cNvPr id="45363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964613" cy="682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381954" name="Rectangle 2"/>
          <p:cNvSpPr>
            <a:spLocks noGrp="1" noChangeArrowheads="1"/>
          </p:cNvSpPr>
          <p:nvPr>
            <p:ph type="title"/>
          </p:nvPr>
        </p:nvSpPr>
        <p:spPr>
          <a:xfrm>
            <a:off x="98425" y="381000"/>
            <a:ext cx="8893175" cy="1143000"/>
          </a:xfrm>
        </p:spPr>
        <p:txBody>
          <a:bodyPr/>
          <a:lstStyle/>
          <a:p>
            <a:r>
              <a:rPr lang="en-US" dirty="0" smtClean="0">
                <a:solidFill>
                  <a:srgbClr val="A50021"/>
                </a:solidFill>
              </a:rPr>
              <a:t>Structure of the Ear</a:t>
            </a:r>
            <a:endParaRPr lang="en-US" dirty="0">
              <a:solidFill>
                <a:srgbClr val="A50021"/>
              </a:solidFill>
            </a:endParaRPr>
          </a:p>
        </p:txBody>
      </p:sp>
      <p:sp>
        <p:nvSpPr>
          <p:cNvPr id="3819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600200"/>
            <a:ext cx="8763000" cy="41910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800" b="1" u="sng" dirty="0"/>
              <a:t>Outer Ear</a:t>
            </a:r>
            <a:endParaRPr lang="en-US" sz="2800" b="1" u="sng" dirty="0">
              <a:solidFill>
                <a:srgbClr val="000066"/>
              </a:solidFill>
            </a:endParaRPr>
          </a:p>
          <a:p>
            <a:r>
              <a:rPr lang="en-US" sz="2800" dirty="0"/>
              <a:t> </a:t>
            </a:r>
            <a:r>
              <a:rPr lang="en-US" sz="2800" dirty="0" err="1"/>
              <a:t>Pinna</a:t>
            </a:r>
            <a:endParaRPr lang="en-US" sz="2800" dirty="0">
              <a:solidFill>
                <a:srgbClr val="000066"/>
              </a:solidFill>
            </a:endParaRPr>
          </a:p>
          <a:p>
            <a:pPr lvl="1"/>
            <a:r>
              <a:rPr lang="en-US" sz="2400" dirty="0"/>
              <a:t>Funnel-like external structure designed to catch sound waves in the surrounding environment and deflect them into the ear canal </a:t>
            </a:r>
          </a:p>
          <a:p>
            <a:r>
              <a:rPr lang="en-US" sz="2800" dirty="0"/>
              <a:t>External Ear Canal</a:t>
            </a:r>
            <a:endParaRPr lang="en-US" sz="2800" dirty="0">
              <a:solidFill>
                <a:srgbClr val="000066"/>
              </a:solidFill>
            </a:endParaRPr>
          </a:p>
          <a:p>
            <a:pPr lvl="1"/>
            <a:r>
              <a:rPr lang="en-US" sz="2400" dirty="0"/>
              <a:t>Amplifies sound waves somewhat and directs them to the eardrum, which vibrates in accordance with the frequency of the sound wave</a:t>
            </a:r>
          </a:p>
          <a:p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382978" name="Rectangle 2"/>
          <p:cNvSpPr>
            <a:spLocks noGrp="1" noChangeArrowheads="1"/>
          </p:cNvSpPr>
          <p:nvPr>
            <p:ph type="title"/>
          </p:nvPr>
        </p:nvSpPr>
        <p:spPr>
          <a:xfrm>
            <a:off x="98425" y="71414"/>
            <a:ext cx="8893175" cy="1143000"/>
          </a:xfrm>
        </p:spPr>
        <p:txBody>
          <a:bodyPr/>
          <a:lstStyle/>
          <a:p>
            <a:r>
              <a:rPr lang="en-US" dirty="0" smtClean="0">
                <a:solidFill>
                  <a:srgbClr val="A50021"/>
                </a:solidFill>
              </a:rPr>
              <a:t>Structure of the Ear</a:t>
            </a:r>
            <a:endParaRPr lang="en-US" dirty="0">
              <a:solidFill>
                <a:srgbClr val="A50021"/>
              </a:solidFill>
            </a:endParaRPr>
          </a:p>
        </p:txBody>
      </p:sp>
      <p:sp>
        <p:nvSpPr>
          <p:cNvPr id="3829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600200"/>
            <a:ext cx="8686800" cy="4191000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b="1" u="sng" dirty="0"/>
              <a:t>Middle Ear</a:t>
            </a:r>
          </a:p>
          <a:p>
            <a:pPr>
              <a:lnSpc>
                <a:spcPct val="80000"/>
              </a:lnSpc>
            </a:pPr>
            <a:r>
              <a:rPr lang="en-US" dirty="0">
                <a:solidFill>
                  <a:srgbClr val="000066"/>
                </a:solidFill>
              </a:rPr>
              <a:t>Air-filled chamber that comprises the </a:t>
            </a:r>
            <a:r>
              <a:rPr lang="en-US" dirty="0" err="1">
                <a:solidFill>
                  <a:srgbClr val="000066"/>
                </a:solidFill>
              </a:rPr>
              <a:t>ossicles</a:t>
            </a:r>
            <a:endParaRPr lang="en-US" dirty="0"/>
          </a:p>
          <a:p>
            <a:pPr>
              <a:lnSpc>
                <a:spcPct val="80000"/>
              </a:lnSpc>
            </a:pPr>
            <a:r>
              <a:rPr lang="en-US" dirty="0" err="1"/>
              <a:t>Ossicles</a:t>
            </a:r>
            <a:endParaRPr lang="en-US" dirty="0">
              <a:solidFill>
                <a:srgbClr val="000066"/>
              </a:solidFill>
            </a:endParaRPr>
          </a:p>
          <a:p>
            <a:pPr lvl="1">
              <a:lnSpc>
                <a:spcPct val="80000"/>
              </a:lnSpc>
            </a:pPr>
            <a:r>
              <a:rPr lang="en-US" dirty="0"/>
              <a:t>Bones in the middle ear: </a:t>
            </a:r>
          </a:p>
          <a:p>
            <a:pPr lvl="2">
              <a:lnSpc>
                <a:spcPct val="80000"/>
              </a:lnSpc>
            </a:pPr>
            <a:r>
              <a:rPr lang="en-US" dirty="0"/>
              <a:t>Hammer (</a:t>
            </a:r>
            <a:r>
              <a:rPr lang="en-US" dirty="0" err="1"/>
              <a:t>Malleus</a:t>
            </a:r>
            <a:r>
              <a:rPr lang="en-US" dirty="0"/>
              <a:t>)</a:t>
            </a:r>
          </a:p>
          <a:p>
            <a:pPr lvl="2">
              <a:lnSpc>
                <a:spcPct val="80000"/>
              </a:lnSpc>
            </a:pPr>
            <a:r>
              <a:rPr lang="en-US" dirty="0"/>
              <a:t>Anvil (</a:t>
            </a:r>
            <a:r>
              <a:rPr lang="en-US" dirty="0" err="1"/>
              <a:t>Incus</a:t>
            </a:r>
            <a:r>
              <a:rPr lang="en-US" dirty="0"/>
              <a:t>)</a:t>
            </a:r>
          </a:p>
          <a:p>
            <a:pPr lvl="2">
              <a:lnSpc>
                <a:spcPct val="80000"/>
              </a:lnSpc>
            </a:pPr>
            <a:r>
              <a:rPr lang="en-US" dirty="0"/>
              <a:t>Stirrup (Stapes)</a:t>
            </a:r>
          </a:p>
          <a:p>
            <a:pPr lvl="1">
              <a:lnSpc>
                <a:spcPct val="80000"/>
              </a:lnSpc>
            </a:pPr>
            <a:r>
              <a:rPr lang="en-US" dirty="0"/>
              <a:t>Connects the eardrum to the oval window of the cochlea, located in the inner </a:t>
            </a:r>
            <a:r>
              <a:rPr lang="en-US" dirty="0" smtClean="0"/>
              <a:t>ear</a:t>
            </a:r>
          </a:p>
          <a:p>
            <a:pPr lvl="1">
              <a:lnSpc>
                <a:spcPct val="80000"/>
              </a:lnSpc>
            </a:pPr>
            <a:endParaRPr lang="en-US" sz="2000" dirty="0" smtClean="0"/>
          </a:p>
          <a:p>
            <a:pPr lvl="1">
              <a:lnSpc>
                <a:spcPct val="80000"/>
              </a:lnSpc>
            </a:pPr>
            <a:r>
              <a:rPr lang="en-US" sz="2000" dirty="0" smtClean="0"/>
              <a:t>Video: http://www.youtube.com/watch?v=fm7t5S09iUg</a:t>
            </a:r>
          </a:p>
          <a:p>
            <a:pPr lvl="1">
              <a:lnSpc>
                <a:spcPct val="80000"/>
              </a:lnSpc>
            </a:pPr>
            <a:endParaRPr lang="en-US" dirty="0"/>
          </a:p>
          <a:p>
            <a:pPr>
              <a:lnSpc>
                <a:spcPct val="80000"/>
              </a:lnSpc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384002" name="Rectangle 2"/>
          <p:cNvSpPr>
            <a:spLocks noGrp="1" noChangeArrowheads="1"/>
          </p:cNvSpPr>
          <p:nvPr>
            <p:ph type="title"/>
          </p:nvPr>
        </p:nvSpPr>
        <p:spPr>
          <a:xfrm>
            <a:off x="98425" y="142852"/>
            <a:ext cx="8893175" cy="1143000"/>
          </a:xfrm>
        </p:spPr>
        <p:txBody>
          <a:bodyPr/>
          <a:lstStyle/>
          <a:p>
            <a:r>
              <a:rPr lang="en-US" sz="4000" dirty="0" smtClean="0">
                <a:solidFill>
                  <a:srgbClr val="A50021"/>
                </a:solidFill>
              </a:rPr>
              <a:t>Structure of the Ear</a:t>
            </a:r>
            <a:endParaRPr lang="en-US" sz="4400" dirty="0">
              <a:solidFill>
                <a:srgbClr val="A50021"/>
              </a:solidFill>
            </a:endParaRPr>
          </a:p>
        </p:txBody>
      </p:sp>
      <p:sp>
        <p:nvSpPr>
          <p:cNvPr id="3840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428736"/>
            <a:ext cx="8686800" cy="41910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b="1" u="sng" dirty="0"/>
              <a:t>Inner Ear</a:t>
            </a:r>
          </a:p>
          <a:p>
            <a:r>
              <a:rPr lang="en-US" dirty="0"/>
              <a:t>Cochlea</a:t>
            </a:r>
            <a:endParaRPr lang="en-US" dirty="0">
              <a:solidFill>
                <a:srgbClr val="000066"/>
              </a:solidFill>
            </a:endParaRPr>
          </a:p>
          <a:p>
            <a:pPr lvl="1"/>
            <a:r>
              <a:rPr lang="en-US" dirty="0"/>
              <a:t>Fluid-filled inner-ear structure that contains the auditory receptor cells</a:t>
            </a:r>
          </a:p>
          <a:p>
            <a:pPr lvl="1"/>
            <a:r>
              <a:rPr lang="en-US" dirty="0">
                <a:solidFill>
                  <a:srgbClr val="006600"/>
                </a:solidFill>
              </a:rPr>
              <a:t>Organ of </a:t>
            </a:r>
            <a:r>
              <a:rPr lang="en-US" dirty="0" err="1">
                <a:solidFill>
                  <a:srgbClr val="006600"/>
                </a:solidFill>
              </a:rPr>
              <a:t>Corti</a:t>
            </a:r>
            <a:r>
              <a:rPr lang="en-US" dirty="0">
                <a:solidFill>
                  <a:srgbClr val="006600"/>
                </a:solidFill>
              </a:rPr>
              <a:t>:</a:t>
            </a:r>
            <a:r>
              <a:rPr lang="en-US" dirty="0"/>
              <a:t> receptor cells and the cells that support them</a:t>
            </a:r>
          </a:p>
          <a:p>
            <a:r>
              <a:rPr lang="en-US" dirty="0"/>
              <a:t>Basilar membrane</a:t>
            </a:r>
          </a:p>
          <a:p>
            <a:pPr lvl="1"/>
            <a:r>
              <a:rPr lang="en-US" dirty="0"/>
              <a:t>Receptor surface in the cochlea that </a:t>
            </a:r>
            <a:r>
              <a:rPr lang="en-US" dirty="0" err="1"/>
              <a:t>transduces</a:t>
            </a:r>
            <a:r>
              <a:rPr lang="en-US" dirty="0"/>
              <a:t> sound waves into neural activity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pic>
        <p:nvPicPr>
          <p:cNvPr id="45568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956550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385026" name="Rectangle 2"/>
          <p:cNvSpPr>
            <a:spLocks noGrp="1" noChangeArrowheads="1"/>
          </p:cNvSpPr>
          <p:nvPr>
            <p:ph type="title"/>
          </p:nvPr>
        </p:nvSpPr>
        <p:spPr>
          <a:xfrm>
            <a:off x="98425" y="71414"/>
            <a:ext cx="8893175" cy="1143000"/>
          </a:xfrm>
        </p:spPr>
        <p:txBody>
          <a:bodyPr/>
          <a:lstStyle/>
          <a:p>
            <a:r>
              <a:rPr lang="en-US" dirty="0" smtClean="0">
                <a:solidFill>
                  <a:srgbClr val="A50021"/>
                </a:solidFill>
              </a:rPr>
              <a:t>Structure of the Ear</a:t>
            </a:r>
            <a:endParaRPr lang="en-US" dirty="0">
              <a:solidFill>
                <a:srgbClr val="A50021"/>
              </a:solidFill>
            </a:endParaRPr>
          </a:p>
        </p:txBody>
      </p:sp>
      <p:sp>
        <p:nvSpPr>
          <p:cNvPr id="385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285860"/>
            <a:ext cx="8686800" cy="41910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b="1" u="sng" dirty="0"/>
              <a:t>Inner Ear</a:t>
            </a:r>
          </a:p>
          <a:p>
            <a:r>
              <a:rPr lang="en-US" dirty="0"/>
              <a:t>Hair Cells</a:t>
            </a:r>
          </a:p>
          <a:p>
            <a:pPr lvl="1"/>
            <a:r>
              <a:rPr lang="en-US" dirty="0"/>
              <a:t>Sensory neurons in the cochlea tipped by cilia</a:t>
            </a:r>
          </a:p>
          <a:p>
            <a:pPr lvl="1"/>
            <a:r>
              <a:rPr lang="en-US" dirty="0"/>
              <a:t>When stimulated by waves in the cochlear fluid, outer hair cells generate graded potentials in inner hair cells, which act as the auditory receptor cells</a:t>
            </a:r>
          </a:p>
          <a:p>
            <a:r>
              <a:rPr lang="en-US" dirty="0" err="1"/>
              <a:t>Tectorial</a:t>
            </a:r>
            <a:r>
              <a:rPr lang="en-US" dirty="0"/>
              <a:t> Membrane</a:t>
            </a:r>
          </a:p>
          <a:p>
            <a:pPr lvl="1"/>
            <a:r>
              <a:rPr lang="en-US" dirty="0"/>
              <a:t>Membrane overlying hair cells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386050" name="Rectangle 2"/>
          <p:cNvSpPr>
            <a:spLocks noGrp="1" noChangeArrowheads="1"/>
          </p:cNvSpPr>
          <p:nvPr>
            <p:ph type="title"/>
          </p:nvPr>
        </p:nvSpPr>
        <p:spPr>
          <a:xfrm>
            <a:off x="98425" y="71414"/>
            <a:ext cx="8893175" cy="1143000"/>
          </a:xfrm>
        </p:spPr>
        <p:txBody>
          <a:bodyPr/>
          <a:lstStyle/>
          <a:p>
            <a:r>
              <a:rPr lang="en-US" dirty="0" smtClean="0">
                <a:solidFill>
                  <a:srgbClr val="A50021"/>
                </a:solidFill>
              </a:rPr>
              <a:t>Structure of the Ear</a:t>
            </a:r>
            <a:endParaRPr lang="en-US" dirty="0">
              <a:solidFill>
                <a:srgbClr val="A50021"/>
              </a:solidFill>
            </a:endParaRPr>
          </a:p>
        </p:txBody>
      </p:sp>
      <p:sp>
        <p:nvSpPr>
          <p:cNvPr id="386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600200"/>
            <a:ext cx="8686800" cy="4191000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/>
              <a:t>George von B</a:t>
            </a:r>
            <a:r>
              <a:rPr lang="en-US">
                <a:cs typeface="Arial" charset="0"/>
              </a:rPr>
              <a:t>é</a:t>
            </a:r>
            <a:r>
              <a:rPr lang="en-US"/>
              <a:t>k</a:t>
            </a:r>
            <a:r>
              <a:rPr lang="en-US">
                <a:cs typeface="Arial" charset="0"/>
              </a:rPr>
              <a:t>é</a:t>
            </a:r>
            <a:r>
              <a:rPr lang="en-US"/>
              <a:t>sy (1960s)</a:t>
            </a:r>
          </a:p>
          <a:p>
            <a:pPr>
              <a:lnSpc>
                <a:spcPct val="80000"/>
              </a:lnSpc>
            </a:pPr>
            <a:r>
              <a:rPr lang="en-US" sz="3000">
                <a:solidFill>
                  <a:srgbClr val="000066"/>
                </a:solidFill>
              </a:rPr>
              <a:t>Sound waves produced a traveling wave that moved all along the basilar membrane </a:t>
            </a:r>
          </a:p>
          <a:p>
            <a:pPr>
              <a:lnSpc>
                <a:spcPct val="80000"/>
              </a:lnSpc>
            </a:pPr>
            <a:r>
              <a:rPr lang="en-US" sz="3000">
                <a:solidFill>
                  <a:srgbClr val="000066"/>
                </a:solidFill>
              </a:rPr>
              <a:t>Mapped the responsiveness of the basilar membrane to different frequencies</a:t>
            </a:r>
            <a:endParaRPr lang="en-US"/>
          </a:p>
          <a:p>
            <a:pPr lvl="1">
              <a:lnSpc>
                <a:spcPct val="80000"/>
              </a:lnSpc>
            </a:pPr>
            <a:r>
              <a:rPr lang="en-US">
                <a:solidFill>
                  <a:srgbClr val="006600"/>
                </a:solidFill>
              </a:rPr>
              <a:t>Fast wave frequencies</a:t>
            </a:r>
            <a:r>
              <a:rPr lang="en-US"/>
              <a:t>: caused maximum displacement near the base of the membrane</a:t>
            </a:r>
          </a:p>
          <a:p>
            <a:pPr lvl="1">
              <a:lnSpc>
                <a:spcPct val="80000"/>
              </a:lnSpc>
            </a:pPr>
            <a:r>
              <a:rPr lang="en-US">
                <a:solidFill>
                  <a:srgbClr val="006600"/>
                </a:solidFill>
              </a:rPr>
              <a:t>Slower wave frequencies:</a:t>
            </a:r>
            <a:r>
              <a:rPr lang="en-US"/>
              <a:t> caused maximum displacement near the membrane’s apex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pic>
        <p:nvPicPr>
          <p:cNvPr id="45466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125538"/>
            <a:ext cx="8820150" cy="493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388098" name="Rectangle 2"/>
          <p:cNvSpPr>
            <a:spLocks noGrp="1" noChangeArrowheads="1"/>
          </p:cNvSpPr>
          <p:nvPr>
            <p:ph type="title"/>
          </p:nvPr>
        </p:nvSpPr>
        <p:spPr>
          <a:xfrm>
            <a:off x="98425" y="142852"/>
            <a:ext cx="8893175" cy="1143000"/>
          </a:xfrm>
        </p:spPr>
        <p:txBody>
          <a:bodyPr/>
          <a:lstStyle/>
          <a:p>
            <a:r>
              <a:rPr lang="en-US" dirty="0">
                <a:solidFill>
                  <a:srgbClr val="C00000"/>
                </a:solidFill>
              </a:rPr>
              <a:t>Auditory Receptors</a:t>
            </a:r>
            <a:endParaRPr lang="en-US" sz="4000" dirty="0">
              <a:solidFill>
                <a:srgbClr val="C00000"/>
              </a:solidFill>
            </a:endParaRPr>
          </a:p>
        </p:txBody>
      </p:sp>
      <p:sp>
        <p:nvSpPr>
          <p:cNvPr id="388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470248"/>
            <a:ext cx="8686800" cy="4191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3000" dirty="0">
                <a:solidFill>
                  <a:srgbClr val="000066"/>
                </a:solidFill>
              </a:rPr>
              <a:t>Transduction of sound waves into neural activity takes place in the hair cells</a:t>
            </a:r>
            <a:endParaRPr lang="en-US" sz="3000" dirty="0"/>
          </a:p>
          <a:p>
            <a:pPr lvl="1">
              <a:lnSpc>
                <a:spcPct val="80000"/>
              </a:lnSpc>
            </a:pPr>
            <a:r>
              <a:rPr lang="en-US" dirty="0" smtClean="0"/>
              <a:t>inner </a:t>
            </a:r>
            <a:r>
              <a:rPr lang="en-US" dirty="0"/>
              <a:t>hair cells </a:t>
            </a:r>
            <a:endParaRPr lang="en-US" dirty="0" smtClean="0"/>
          </a:p>
          <a:p>
            <a:pPr lvl="2">
              <a:lnSpc>
                <a:spcPct val="80000"/>
              </a:lnSpc>
            </a:pPr>
            <a:r>
              <a:rPr lang="en-US" dirty="0" smtClean="0"/>
              <a:t>3500 </a:t>
            </a:r>
          </a:p>
          <a:p>
            <a:pPr lvl="2">
              <a:lnSpc>
                <a:spcPct val="80000"/>
              </a:lnSpc>
            </a:pPr>
            <a:r>
              <a:rPr lang="en-US" dirty="0" smtClean="0"/>
              <a:t>auditory receptors</a:t>
            </a:r>
            <a:endParaRPr lang="en-US" dirty="0"/>
          </a:p>
          <a:p>
            <a:pPr lvl="1">
              <a:lnSpc>
                <a:spcPct val="80000"/>
              </a:lnSpc>
            </a:pPr>
            <a:r>
              <a:rPr lang="en-US" dirty="0" smtClean="0"/>
              <a:t>outer </a:t>
            </a:r>
            <a:r>
              <a:rPr lang="en-US" dirty="0"/>
              <a:t>hair </a:t>
            </a:r>
            <a:r>
              <a:rPr lang="en-US" dirty="0" smtClean="0"/>
              <a:t>cells </a:t>
            </a:r>
          </a:p>
          <a:p>
            <a:pPr lvl="2">
              <a:lnSpc>
                <a:spcPct val="80000"/>
              </a:lnSpc>
            </a:pPr>
            <a:r>
              <a:rPr lang="en-US" dirty="0" smtClean="0"/>
              <a:t>12,000  </a:t>
            </a:r>
          </a:p>
          <a:p>
            <a:pPr lvl="2">
              <a:lnSpc>
                <a:spcPct val="80000"/>
              </a:lnSpc>
            </a:pPr>
            <a:r>
              <a:rPr lang="en-US" dirty="0" smtClean="0"/>
              <a:t>alters </a:t>
            </a:r>
            <a:r>
              <a:rPr lang="en-US" dirty="0"/>
              <a:t>stiffness of </a:t>
            </a:r>
            <a:r>
              <a:rPr lang="en-US" dirty="0" err="1"/>
              <a:t>tectorial</a:t>
            </a:r>
            <a:r>
              <a:rPr lang="en-US" dirty="0"/>
              <a:t> </a:t>
            </a:r>
            <a:r>
              <a:rPr lang="en-US" dirty="0" smtClean="0"/>
              <a:t>membrane</a:t>
            </a:r>
            <a:endParaRPr lang="en-US" dirty="0"/>
          </a:p>
          <a:p>
            <a:pPr>
              <a:lnSpc>
                <a:spcPct val="80000"/>
              </a:lnSpc>
            </a:pPr>
            <a:r>
              <a:rPr lang="en-US" sz="3000" dirty="0">
                <a:solidFill>
                  <a:srgbClr val="000066"/>
                </a:solidFill>
              </a:rPr>
              <a:t>Movement of the basilar membrane stimulates the hair cells via bending and shearing </a:t>
            </a:r>
            <a:r>
              <a:rPr lang="en-US" sz="3000" dirty="0" smtClean="0">
                <a:solidFill>
                  <a:srgbClr val="000066"/>
                </a:solidFill>
              </a:rPr>
              <a:t>action</a:t>
            </a:r>
            <a:endParaRPr lang="en-US" sz="3000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pic>
        <p:nvPicPr>
          <p:cNvPr id="391172" name="Picture 4" descr="fig_9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890588" y="47625"/>
            <a:ext cx="7416800" cy="6430963"/>
          </a:xfrm>
          <a:noFill/>
          <a:ln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390146" name="Rectangle 2"/>
          <p:cNvSpPr>
            <a:spLocks noGrp="1" noChangeArrowheads="1"/>
          </p:cNvSpPr>
          <p:nvPr>
            <p:ph type="title"/>
          </p:nvPr>
        </p:nvSpPr>
        <p:spPr>
          <a:xfrm>
            <a:off x="98425" y="381000"/>
            <a:ext cx="8893175" cy="1143000"/>
          </a:xfrm>
        </p:spPr>
        <p:txBody>
          <a:bodyPr/>
          <a:lstStyle/>
          <a:p>
            <a:r>
              <a:rPr lang="en-US" sz="4000" dirty="0">
                <a:solidFill>
                  <a:srgbClr val="C00000"/>
                </a:solidFill>
              </a:rPr>
              <a:t>Auditory Receptors</a:t>
            </a:r>
            <a:endParaRPr lang="en-US" sz="4400" dirty="0">
              <a:solidFill>
                <a:srgbClr val="C00000"/>
              </a:solidFill>
            </a:endParaRPr>
          </a:p>
        </p:txBody>
      </p:sp>
      <p:sp>
        <p:nvSpPr>
          <p:cNvPr id="390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700213"/>
            <a:ext cx="8686800" cy="4191000"/>
          </a:xfrm>
        </p:spPr>
        <p:txBody>
          <a:bodyPr/>
          <a:lstStyle/>
          <a:p>
            <a:r>
              <a:rPr lang="en-US">
                <a:solidFill>
                  <a:srgbClr val="000066"/>
                </a:solidFill>
              </a:rPr>
              <a:t>Movement of cilia toward the tallest one depolarizes the cell, causing calcium influx and release of neurotransmitter, which stimulates cells that form the auditory nerve</a:t>
            </a:r>
          </a:p>
          <a:p>
            <a:r>
              <a:rPr lang="en-US">
                <a:solidFill>
                  <a:srgbClr val="000066"/>
                </a:solidFill>
              </a:rPr>
              <a:t>Movement of cilia toward the shortest one hyperpolarizes the cell, resulting in less neurotransmitter release</a:t>
            </a:r>
            <a:r>
              <a:rPr lang="en-US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pic>
        <p:nvPicPr>
          <p:cNvPr id="45875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115888"/>
            <a:ext cx="5559425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214314" y="1500174"/>
            <a:ext cx="1142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Tip link</a:t>
            </a:r>
            <a:endParaRPr lang="en-CA" dirty="0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1214414" y="1142984"/>
            <a:ext cx="1500198" cy="500066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pic>
        <p:nvPicPr>
          <p:cNvPr id="45670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470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Oval 3"/>
          <p:cNvSpPr/>
          <p:nvPr/>
        </p:nvSpPr>
        <p:spPr>
          <a:xfrm>
            <a:off x="3357554" y="3071810"/>
            <a:ext cx="1071570" cy="14287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6" name="Straight Connector 5"/>
          <p:cNvCxnSpPr/>
          <p:nvPr/>
        </p:nvCxnSpPr>
        <p:spPr>
          <a:xfrm rot="16200000" flipH="1">
            <a:off x="4947421" y="2468023"/>
            <a:ext cx="163800" cy="151425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072198" y="3000372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Lateral </a:t>
            </a:r>
            <a:r>
              <a:rPr lang="en-US" dirty="0" err="1" smtClean="0"/>
              <a:t>lemniscus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459781" name="Rectangle 5"/>
          <p:cNvSpPr>
            <a:spLocks noChangeArrowheads="1"/>
          </p:cNvSpPr>
          <p:nvPr/>
        </p:nvSpPr>
        <p:spPr bwMode="auto">
          <a:xfrm>
            <a:off x="5183219" y="1196975"/>
            <a:ext cx="3889375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dirty="0"/>
              <a:t>Medial </a:t>
            </a:r>
            <a:r>
              <a:rPr lang="en-US" dirty="0" err="1"/>
              <a:t>Geniculate</a:t>
            </a:r>
            <a:r>
              <a:rPr lang="en-US" dirty="0"/>
              <a:t> Nucleus (MGN)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1600" dirty="0"/>
              <a:t>Ventral region projects to Primary Auditory Cortex (A1)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1600" dirty="0"/>
              <a:t>Dorsal regions project to cortical regions adjacent to A1</a:t>
            </a:r>
          </a:p>
          <a:p>
            <a:pPr marL="342900" indent="-342900">
              <a:spcBef>
                <a:spcPct val="20000"/>
              </a:spcBef>
            </a:pPr>
            <a:endParaRPr lang="en-US" dirty="0" smtClean="0"/>
          </a:p>
          <a:p>
            <a:pPr marL="342900" indent="-342900">
              <a:spcBef>
                <a:spcPct val="20000"/>
              </a:spcBef>
            </a:pPr>
            <a:r>
              <a:rPr lang="en-US" dirty="0" smtClean="0"/>
              <a:t>Primary </a:t>
            </a:r>
            <a:r>
              <a:rPr lang="en-US" dirty="0"/>
              <a:t>Auditory Cortex (A1)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n-US" sz="1600" dirty="0"/>
              <a:t>Asymmetrical structures, found within </a:t>
            </a:r>
            <a:r>
              <a:rPr lang="en-US" sz="1600" dirty="0" err="1"/>
              <a:t>Heschl’s</a:t>
            </a:r>
            <a:r>
              <a:rPr lang="en-US" sz="1600" dirty="0"/>
              <a:t> </a:t>
            </a:r>
            <a:r>
              <a:rPr lang="en-US" sz="1600" dirty="0" err="1"/>
              <a:t>gyrus</a:t>
            </a:r>
            <a:r>
              <a:rPr lang="en-US" sz="1600" dirty="0"/>
              <a:t> in the temporal lobes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endParaRPr lang="en-US" sz="1600" dirty="0"/>
          </a:p>
        </p:txBody>
      </p:sp>
      <p:pic>
        <p:nvPicPr>
          <p:cNvPr id="45978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" y="-24"/>
            <a:ext cx="5214974" cy="6962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pic>
        <p:nvPicPr>
          <p:cNvPr id="45773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513" y="3175"/>
            <a:ext cx="8532813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394242" name="Rectangle 2"/>
          <p:cNvSpPr>
            <a:spLocks noGrp="1" noChangeArrowheads="1"/>
          </p:cNvSpPr>
          <p:nvPr>
            <p:ph type="title"/>
          </p:nvPr>
        </p:nvSpPr>
        <p:spPr>
          <a:xfrm>
            <a:off x="98425" y="304800"/>
            <a:ext cx="8893175" cy="1143000"/>
          </a:xfrm>
        </p:spPr>
        <p:txBody>
          <a:bodyPr/>
          <a:lstStyle/>
          <a:p>
            <a:r>
              <a:rPr lang="en-US">
                <a:solidFill>
                  <a:srgbClr val="A50021"/>
                </a:solidFill>
              </a:rPr>
              <a:t>Auditory Cortex</a:t>
            </a:r>
          </a:p>
        </p:txBody>
      </p:sp>
      <p:sp>
        <p:nvSpPr>
          <p:cNvPr id="394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752600"/>
            <a:ext cx="8839200" cy="44196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dirty="0" err="1" smtClean="0">
                <a:solidFill>
                  <a:srgbClr val="000066"/>
                </a:solidFill>
              </a:rPr>
              <a:t>Heschl’s</a:t>
            </a:r>
            <a:r>
              <a:rPr lang="en-US" dirty="0" smtClean="0">
                <a:solidFill>
                  <a:srgbClr val="000066"/>
                </a:solidFill>
              </a:rPr>
              <a:t> </a:t>
            </a:r>
            <a:r>
              <a:rPr lang="en-US" dirty="0" err="1">
                <a:solidFill>
                  <a:srgbClr val="000066"/>
                </a:solidFill>
              </a:rPr>
              <a:t>gyrus</a:t>
            </a:r>
            <a:r>
              <a:rPr lang="en-US" dirty="0">
                <a:solidFill>
                  <a:srgbClr val="000066"/>
                </a:solidFill>
              </a:rPr>
              <a:t> (A1</a:t>
            </a:r>
            <a:r>
              <a:rPr lang="en-US" dirty="0" smtClean="0">
                <a:solidFill>
                  <a:srgbClr val="000066"/>
                </a:solidFill>
              </a:rPr>
              <a:t>)</a:t>
            </a:r>
            <a:endParaRPr lang="en-US" dirty="0"/>
          </a:p>
          <a:p>
            <a:pPr>
              <a:lnSpc>
                <a:spcPct val="80000"/>
              </a:lnSpc>
            </a:pPr>
            <a:endParaRPr lang="en-US" dirty="0" smtClean="0"/>
          </a:p>
          <a:p>
            <a:pPr>
              <a:lnSpc>
                <a:spcPct val="80000"/>
              </a:lnSpc>
            </a:pPr>
            <a:r>
              <a:rPr lang="en-US" dirty="0" err="1" smtClean="0"/>
              <a:t>Wernicke’s</a:t>
            </a:r>
            <a:r>
              <a:rPr lang="en-US" dirty="0" smtClean="0"/>
              <a:t> </a:t>
            </a:r>
            <a:r>
              <a:rPr lang="en-US" dirty="0"/>
              <a:t>area</a:t>
            </a:r>
          </a:p>
          <a:p>
            <a:pPr lvl="1">
              <a:lnSpc>
                <a:spcPct val="80000"/>
              </a:lnSpc>
            </a:pPr>
            <a:r>
              <a:rPr lang="en-US" dirty="0"/>
              <a:t>Secondary auditory cortex (</a:t>
            </a:r>
            <a:r>
              <a:rPr lang="en-US" dirty="0" err="1"/>
              <a:t>planum</a:t>
            </a:r>
            <a:r>
              <a:rPr lang="en-US" dirty="0"/>
              <a:t> </a:t>
            </a:r>
            <a:r>
              <a:rPr lang="en-US" dirty="0" err="1"/>
              <a:t>temporale</a:t>
            </a:r>
            <a:r>
              <a:rPr lang="en-US" dirty="0"/>
              <a:t>) lying behind </a:t>
            </a:r>
            <a:r>
              <a:rPr lang="en-US" dirty="0" err="1"/>
              <a:t>Heschl’s</a:t>
            </a:r>
            <a:r>
              <a:rPr lang="en-US" dirty="0"/>
              <a:t> </a:t>
            </a:r>
            <a:r>
              <a:rPr lang="en-US" dirty="0" err="1"/>
              <a:t>gyrus</a:t>
            </a:r>
            <a:r>
              <a:rPr lang="en-US" dirty="0"/>
              <a:t> (A1) at the rear of the left temporal lobe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396290" name="Rectangle 2"/>
          <p:cNvSpPr>
            <a:spLocks noGrp="1" noChangeArrowheads="1"/>
          </p:cNvSpPr>
          <p:nvPr>
            <p:ph type="title"/>
          </p:nvPr>
        </p:nvSpPr>
        <p:spPr>
          <a:xfrm>
            <a:off x="98425" y="152400"/>
            <a:ext cx="8893175" cy="1143000"/>
          </a:xfrm>
        </p:spPr>
        <p:txBody>
          <a:bodyPr/>
          <a:lstStyle/>
          <a:p>
            <a:r>
              <a:rPr lang="en-US">
                <a:solidFill>
                  <a:srgbClr val="A50021"/>
                </a:solidFill>
              </a:rPr>
              <a:t>Auditory Cortex</a:t>
            </a:r>
          </a:p>
        </p:txBody>
      </p:sp>
      <p:sp>
        <p:nvSpPr>
          <p:cNvPr id="396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371600"/>
            <a:ext cx="8610600" cy="4876800"/>
          </a:xfrm>
        </p:spPr>
        <p:txBody>
          <a:bodyPr/>
          <a:lstStyle/>
          <a:p>
            <a:r>
              <a:rPr lang="en-US" dirty="0"/>
              <a:t>Asymmetries in Right-Handed </a:t>
            </a:r>
            <a:r>
              <a:rPr lang="en-US" dirty="0" smtClean="0"/>
              <a:t>People</a:t>
            </a:r>
          </a:p>
          <a:p>
            <a:endParaRPr lang="en-US" dirty="0">
              <a:solidFill>
                <a:srgbClr val="000066"/>
              </a:solidFill>
            </a:endParaRPr>
          </a:p>
          <a:p>
            <a:r>
              <a:rPr lang="en-US" dirty="0" smtClean="0"/>
              <a:t>Lateralization</a:t>
            </a:r>
          </a:p>
          <a:p>
            <a:endParaRPr lang="en-US" dirty="0" smtClean="0"/>
          </a:p>
          <a:p>
            <a:r>
              <a:rPr lang="en-US" dirty="0" smtClean="0"/>
              <a:t>What about Left-Handed People?</a:t>
            </a:r>
          </a:p>
          <a:p>
            <a:endParaRPr lang="en-US" dirty="0">
              <a:solidFill>
                <a:srgbClr val="000066"/>
              </a:solidFill>
            </a:endParaRPr>
          </a:p>
          <a:p>
            <a:pPr>
              <a:buFont typeface="Wingdings" pitchFamily="2" charset="2"/>
              <a:buNone/>
            </a:pPr>
            <a:endParaRPr lang="en-US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402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258888" y="228600"/>
            <a:ext cx="7732712" cy="1143000"/>
          </a:xfrm>
        </p:spPr>
        <p:txBody>
          <a:bodyPr/>
          <a:lstStyle/>
          <a:p>
            <a:r>
              <a:rPr lang="en-US" sz="3200">
                <a:solidFill>
                  <a:srgbClr val="A50021"/>
                </a:solidFill>
              </a:rPr>
              <a:t>Detecting Pitch:</a:t>
            </a:r>
            <a:br>
              <a:rPr lang="en-US" sz="3200">
                <a:solidFill>
                  <a:srgbClr val="A50021"/>
                </a:solidFill>
              </a:rPr>
            </a:br>
            <a:r>
              <a:rPr lang="en-US" sz="3200">
                <a:solidFill>
                  <a:srgbClr val="A50021"/>
                </a:solidFill>
              </a:rPr>
              <a:t>Very Low Frequencies of Sound</a:t>
            </a:r>
            <a:r>
              <a:rPr lang="en-US" sz="3200"/>
              <a:t> Tonotopic Representation</a:t>
            </a:r>
          </a:p>
        </p:txBody>
      </p:sp>
      <p:sp>
        <p:nvSpPr>
          <p:cNvPr id="402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784350"/>
            <a:ext cx="8686800" cy="5029200"/>
          </a:xfrm>
        </p:spPr>
        <p:txBody>
          <a:bodyPr/>
          <a:lstStyle/>
          <a:p>
            <a:r>
              <a:rPr lang="en-US" sz="2800"/>
              <a:t>Property of audition in which sound waves are processed in a systematic fashion from lower to higher frequencies</a:t>
            </a:r>
          </a:p>
          <a:p>
            <a:r>
              <a:rPr lang="en-US" sz="2800" b="1">
                <a:solidFill>
                  <a:srgbClr val="006600"/>
                </a:solidFill>
              </a:rPr>
              <a:t>Low</a:t>
            </a:r>
            <a:r>
              <a:rPr lang="en-US" sz="2800">
                <a:solidFill>
                  <a:srgbClr val="006600"/>
                </a:solidFill>
              </a:rPr>
              <a:t> </a:t>
            </a:r>
            <a:r>
              <a:rPr lang="en-US" sz="2800"/>
              <a:t>frequencies</a:t>
            </a:r>
            <a:r>
              <a:rPr lang="en-US" sz="2800">
                <a:solidFill>
                  <a:srgbClr val="006600"/>
                </a:solidFill>
              </a:rPr>
              <a:t> </a:t>
            </a:r>
          </a:p>
          <a:p>
            <a:pPr lvl="1"/>
            <a:r>
              <a:rPr lang="en-US" sz="2400"/>
              <a:t>the </a:t>
            </a:r>
            <a:r>
              <a:rPr lang="en-US" sz="2400" b="1">
                <a:solidFill>
                  <a:srgbClr val="006600"/>
                </a:solidFill>
              </a:rPr>
              <a:t>apex</a:t>
            </a:r>
            <a:r>
              <a:rPr lang="en-US">
                <a:solidFill>
                  <a:srgbClr val="006600"/>
                </a:solidFill>
              </a:rPr>
              <a:t> </a:t>
            </a:r>
            <a:r>
              <a:rPr lang="en-US" sz="2400"/>
              <a:t>of the basilar membrane </a:t>
            </a:r>
          </a:p>
          <a:p>
            <a:pPr lvl="1"/>
            <a:r>
              <a:rPr lang="en-US" sz="2400"/>
              <a:t>the </a:t>
            </a:r>
            <a:r>
              <a:rPr lang="en-US" sz="2400" b="1">
                <a:solidFill>
                  <a:srgbClr val="006600"/>
                </a:solidFill>
              </a:rPr>
              <a:t>anterior</a:t>
            </a:r>
            <a:r>
              <a:rPr lang="en-US" sz="2400"/>
              <a:t> portion of A1</a:t>
            </a:r>
          </a:p>
          <a:p>
            <a:r>
              <a:rPr lang="en-US" sz="2800" b="1">
                <a:solidFill>
                  <a:srgbClr val="006600"/>
                </a:solidFill>
              </a:rPr>
              <a:t>High</a:t>
            </a:r>
            <a:r>
              <a:rPr lang="en-US" sz="2800">
                <a:solidFill>
                  <a:srgbClr val="006600"/>
                </a:solidFill>
              </a:rPr>
              <a:t> </a:t>
            </a:r>
            <a:r>
              <a:rPr lang="en-US" sz="2800"/>
              <a:t>frequencies</a:t>
            </a:r>
            <a:r>
              <a:rPr lang="en-US" sz="2800">
                <a:solidFill>
                  <a:srgbClr val="006600"/>
                </a:solidFill>
              </a:rPr>
              <a:t> </a:t>
            </a:r>
          </a:p>
          <a:p>
            <a:pPr lvl="1"/>
            <a:r>
              <a:rPr lang="en-US" sz="2400"/>
              <a:t>the </a:t>
            </a:r>
            <a:r>
              <a:rPr lang="en-US" sz="2400" b="1">
                <a:solidFill>
                  <a:srgbClr val="006600"/>
                </a:solidFill>
              </a:rPr>
              <a:t>base</a:t>
            </a:r>
            <a:r>
              <a:rPr lang="en-US">
                <a:solidFill>
                  <a:srgbClr val="006600"/>
                </a:solidFill>
              </a:rPr>
              <a:t> </a:t>
            </a:r>
            <a:r>
              <a:rPr lang="en-US" sz="2400"/>
              <a:t>of the basilar membrane </a:t>
            </a:r>
          </a:p>
          <a:p>
            <a:pPr lvl="1"/>
            <a:r>
              <a:rPr lang="en-US" sz="2400" b="1">
                <a:solidFill>
                  <a:srgbClr val="006600"/>
                </a:solidFill>
              </a:rPr>
              <a:t>posterior</a:t>
            </a:r>
            <a:r>
              <a:rPr lang="en-US" sz="2400"/>
              <a:t> portion of A1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pic>
        <p:nvPicPr>
          <p:cNvPr id="404484" name="Picture 4" descr="fig_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57550"/>
            <a:ext cx="9017000" cy="3600450"/>
          </a:xfrm>
          <a:prstGeom prst="rect">
            <a:avLst/>
          </a:prstGeom>
          <a:noFill/>
        </p:spPr>
      </p:pic>
      <p:pic>
        <p:nvPicPr>
          <p:cNvPr id="404488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4075" y="0"/>
            <a:ext cx="5434013" cy="304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98425" y="152400"/>
            <a:ext cx="8893175" cy="1143000"/>
          </a:xfrm>
        </p:spPr>
        <p:txBody>
          <a:bodyPr/>
          <a:lstStyle/>
          <a:p>
            <a:r>
              <a:rPr lang="en-US" sz="3200">
                <a:solidFill>
                  <a:srgbClr val="A50021"/>
                </a:solidFill>
              </a:rPr>
              <a:t>Detecting Pitch:</a:t>
            </a:r>
            <a:br>
              <a:rPr lang="en-US" sz="3200">
                <a:solidFill>
                  <a:srgbClr val="A50021"/>
                </a:solidFill>
              </a:rPr>
            </a:br>
            <a:r>
              <a:rPr lang="en-US" sz="3200">
                <a:solidFill>
                  <a:srgbClr val="A50021"/>
                </a:solidFill>
              </a:rPr>
              <a:t>Very Low Frequencies of Sound</a:t>
            </a:r>
          </a:p>
        </p:txBody>
      </p:sp>
      <p:sp>
        <p:nvSpPr>
          <p:cNvPr id="403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447800"/>
            <a:ext cx="8686800" cy="5029200"/>
          </a:xfrm>
        </p:spPr>
        <p:txBody>
          <a:bodyPr/>
          <a:lstStyle/>
          <a:p>
            <a:r>
              <a:rPr lang="en-US"/>
              <a:t>What about very low frequencies?</a:t>
            </a:r>
          </a:p>
          <a:p>
            <a:pPr lvl="1"/>
            <a:r>
              <a:rPr lang="en-US"/>
              <a:t>Tonotopic theory does not explain how sounds below 200 Hz are coded</a:t>
            </a:r>
          </a:p>
          <a:p>
            <a:pPr lvl="1"/>
            <a:r>
              <a:rPr lang="en-US"/>
              <a:t>Sounds in this range stimulate all cells on the very apex of the basilar membrane</a:t>
            </a:r>
          </a:p>
          <a:p>
            <a:pPr lvl="1"/>
            <a:r>
              <a:rPr lang="en-US"/>
              <a:t>Rate of firing is proportional to frequency</a:t>
            </a:r>
          </a:p>
          <a:p>
            <a:pPr lvl="1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405506" name="Rectangle 2"/>
          <p:cNvSpPr>
            <a:spLocks noGrp="1" noChangeArrowheads="1"/>
          </p:cNvSpPr>
          <p:nvPr>
            <p:ph type="title"/>
          </p:nvPr>
        </p:nvSpPr>
        <p:spPr>
          <a:xfrm>
            <a:off x="98425" y="228600"/>
            <a:ext cx="8893175" cy="1143000"/>
          </a:xfrm>
        </p:spPr>
        <p:txBody>
          <a:bodyPr/>
          <a:lstStyle/>
          <a:p>
            <a:r>
              <a:rPr lang="en-US" sz="4000" dirty="0">
                <a:solidFill>
                  <a:srgbClr val="A50021"/>
                </a:solidFill>
              </a:rPr>
              <a:t>Detecting Loudness</a:t>
            </a:r>
            <a:endParaRPr lang="en-US" sz="4400" dirty="0">
              <a:solidFill>
                <a:srgbClr val="A50021"/>
              </a:solidFill>
            </a:endParaRPr>
          </a:p>
        </p:txBody>
      </p:sp>
      <p:sp>
        <p:nvSpPr>
          <p:cNvPr id="405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557338"/>
            <a:ext cx="8686800" cy="4572000"/>
          </a:xfrm>
        </p:spPr>
        <p:txBody>
          <a:bodyPr/>
          <a:lstStyle/>
          <a:p>
            <a:pPr>
              <a:buNone/>
            </a:pPr>
            <a:endParaRPr lang="en-US" sz="2800" dirty="0">
              <a:solidFill>
                <a:srgbClr val="000066"/>
              </a:solidFill>
            </a:endParaRPr>
          </a:p>
          <a:p>
            <a:r>
              <a:rPr lang="en-US" sz="2800" dirty="0" smtClean="0">
                <a:solidFill>
                  <a:srgbClr val="000066"/>
                </a:solidFill>
              </a:rPr>
              <a:t>greater </a:t>
            </a:r>
            <a:r>
              <a:rPr lang="en-US" sz="2800" dirty="0">
                <a:solidFill>
                  <a:srgbClr val="000066"/>
                </a:solidFill>
              </a:rPr>
              <a:t>shearing action of the hair </a:t>
            </a:r>
            <a:r>
              <a:rPr lang="en-US" sz="2800" dirty="0" smtClean="0">
                <a:solidFill>
                  <a:srgbClr val="000066"/>
                </a:solidFill>
              </a:rPr>
              <a:t>cells leading to </a:t>
            </a:r>
            <a:r>
              <a:rPr lang="en-US" sz="2800" b="1" dirty="0">
                <a:solidFill>
                  <a:srgbClr val="000066"/>
                </a:solidFill>
              </a:rPr>
              <a:t>more neurotransmitter release</a:t>
            </a:r>
            <a:r>
              <a:rPr lang="en-US" sz="2800" dirty="0">
                <a:solidFill>
                  <a:srgbClr val="000066"/>
                </a:solidFill>
              </a:rPr>
              <a:t> onto bipolar </a:t>
            </a:r>
            <a:r>
              <a:rPr lang="en-US" sz="2800" dirty="0" smtClean="0">
                <a:solidFill>
                  <a:srgbClr val="000066"/>
                </a:solidFill>
              </a:rPr>
              <a:t>cells</a:t>
            </a:r>
          </a:p>
          <a:p>
            <a:endParaRPr lang="en-US" sz="2800" dirty="0" smtClean="0">
              <a:solidFill>
                <a:srgbClr val="000066"/>
              </a:solidFill>
            </a:endParaRPr>
          </a:p>
          <a:p>
            <a:r>
              <a:rPr lang="en-US" sz="2800" dirty="0" smtClean="0">
                <a:solidFill>
                  <a:srgbClr val="000066"/>
                </a:solidFill>
              </a:rPr>
              <a:t>greater firing rate of bipolar cells in the cochlea</a:t>
            </a:r>
          </a:p>
          <a:p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616210" y="44450"/>
            <a:ext cx="6527822" cy="1143000"/>
          </a:xfrm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</a:rPr>
              <a:t>Detecting Timbre</a:t>
            </a:r>
            <a:endParaRPr lang="en-CA" dirty="0">
              <a:solidFill>
                <a:srgbClr val="C00000"/>
              </a:solidFill>
            </a:endParaRPr>
          </a:p>
        </p:txBody>
      </p:sp>
      <p:sp>
        <p:nvSpPr>
          <p:cNvPr id="3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pic>
        <p:nvPicPr>
          <p:cNvPr id="375812" name="Picture 4" descr="fig_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" y="-25"/>
            <a:ext cx="3308385" cy="6858025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571868" y="1500174"/>
            <a:ext cx="55721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rgbClr val="C00000"/>
                </a:solidFill>
              </a:rPr>
              <a:t>Fundamental Frequency: </a:t>
            </a:r>
            <a:r>
              <a:rPr lang="en-US" sz="2800" dirty="0" smtClean="0"/>
              <a:t>The rate at which the complex waveform pattern repeats</a:t>
            </a:r>
          </a:p>
          <a:p>
            <a:endParaRPr lang="en-US" sz="2800" dirty="0" smtClean="0"/>
          </a:p>
          <a:p>
            <a:r>
              <a:rPr lang="en-US" sz="2800" dirty="0" smtClean="0">
                <a:solidFill>
                  <a:srgbClr val="C00000"/>
                </a:solidFill>
              </a:rPr>
              <a:t>Overtones: </a:t>
            </a:r>
            <a:r>
              <a:rPr lang="en-US" sz="2800" dirty="0" smtClean="0"/>
              <a:t>Set of higher frequency sound waves that vibrate at whole-number (integer) multiples of the fundamental frequency</a:t>
            </a:r>
            <a:endParaRPr lang="en-US" sz="28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PSY2301: Biological Foundations of Behavior</a:t>
            </a:r>
          </a:p>
        </p:txBody>
      </p:sp>
      <p:sp>
        <p:nvSpPr>
          <p:cNvPr id="406530" name="Rectangle 2"/>
          <p:cNvSpPr>
            <a:spLocks noGrp="1" noChangeArrowheads="1"/>
          </p:cNvSpPr>
          <p:nvPr>
            <p:ph type="title"/>
          </p:nvPr>
        </p:nvSpPr>
        <p:spPr>
          <a:xfrm>
            <a:off x="98425" y="228600"/>
            <a:ext cx="8893175" cy="1143000"/>
          </a:xfrm>
        </p:spPr>
        <p:txBody>
          <a:bodyPr/>
          <a:lstStyle/>
          <a:p>
            <a:r>
              <a:rPr lang="en-US" sz="4000" dirty="0">
                <a:solidFill>
                  <a:srgbClr val="A50021"/>
                </a:solidFill>
              </a:rPr>
              <a:t>Detecting Location</a:t>
            </a:r>
            <a:endParaRPr lang="en-US" sz="4400" dirty="0">
              <a:solidFill>
                <a:srgbClr val="A50021"/>
              </a:solidFill>
            </a:endParaRPr>
          </a:p>
        </p:txBody>
      </p:sp>
      <p:sp>
        <p:nvSpPr>
          <p:cNvPr id="406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428768"/>
            <a:ext cx="8686800" cy="457200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Medial</a:t>
            </a:r>
            <a:r>
              <a:rPr lang="en-US" dirty="0"/>
              <a:t> Part of the </a:t>
            </a:r>
            <a:r>
              <a:rPr lang="en-US" u="sng" dirty="0"/>
              <a:t>Superior </a:t>
            </a:r>
            <a:r>
              <a:rPr lang="en-US" u="sng" dirty="0" err="1"/>
              <a:t>Olivary</a:t>
            </a:r>
            <a:r>
              <a:rPr lang="en-US" u="sng" dirty="0"/>
              <a:t> Complex</a:t>
            </a:r>
          </a:p>
          <a:p>
            <a:pPr lvl="1"/>
            <a:r>
              <a:rPr lang="en-US" dirty="0"/>
              <a:t>Cells in each hemisphere receive inputs from both ears and calculate the difference in arrival times between the two </a:t>
            </a:r>
            <a:r>
              <a:rPr lang="en-US" dirty="0" smtClean="0"/>
              <a:t>ears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PSY2301: Biological Foundations of Behavior</a:t>
            </a:r>
            <a:endParaRPr lang="en-US"/>
          </a:p>
        </p:txBody>
      </p:sp>
      <p:pic>
        <p:nvPicPr>
          <p:cNvPr id="4648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858016" cy="6858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PSY2301: Biological Foundations of Behavior</a:t>
            </a:r>
            <a:endParaRPr lang="en-US"/>
          </a:p>
        </p:txBody>
      </p:sp>
      <p:pic>
        <p:nvPicPr>
          <p:cNvPr id="4659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858016" cy="6858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A50021"/>
                </a:solidFill>
              </a:rPr>
              <a:t>Detecting Location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Lateral</a:t>
            </a:r>
            <a:r>
              <a:rPr lang="en-US" dirty="0" smtClean="0"/>
              <a:t> Part of the </a:t>
            </a:r>
            <a:r>
              <a:rPr lang="en-US" u="sng" dirty="0" smtClean="0"/>
              <a:t>Superior </a:t>
            </a:r>
            <a:r>
              <a:rPr lang="en-US" u="sng" dirty="0" err="1" smtClean="0"/>
              <a:t>Olivary</a:t>
            </a:r>
            <a:r>
              <a:rPr lang="en-US" u="sng" dirty="0" smtClean="0"/>
              <a:t> Complex and Trapezoid Body</a:t>
            </a:r>
          </a:p>
          <a:p>
            <a:pPr lvl="1"/>
            <a:r>
              <a:rPr lang="en-US" dirty="0" smtClean="0"/>
              <a:t>Source of sound is detected by the relative loudness on the left or on the right side of the head </a:t>
            </a:r>
          </a:p>
          <a:p>
            <a:pPr lvl="1"/>
            <a:r>
              <a:rPr lang="en-US" dirty="0" smtClean="0"/>
              <a:t>the head absorbs high frequency and acts as a “sonic shadow”</a:t>
            </a:r>
          </a:p>
          <a:p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PSY2301: Biological Foundations of Behavior</a:t>
            </a:r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Niopsychology Template">
  <a:themeElements>
    <a:clrScheme name="1_Niopsychology Template 13">
      <a:dk1>
        <a:srgbClr val="000000"/>
      </a:dk1>
      <a:lt1>
        <a:srgbClr val="DDDDDD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EBEBEB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Niopsychology Template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Niopsychology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Niopsychology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Niopsychology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Niopsychology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Niopsychology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Niopsychology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Niopsychology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Niopsychology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Niopsychology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Niopsychology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Niopsychology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Niopsychology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Niopsychology Template 13">
        <a:dk1>
          <a:srgbClr val="000000"/>
        </a:dk1>
        <a:lt1>
          <a:srgbClr val="DDDDDD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EBEBEB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Niopsychology Template</Template>
  <TotalTime>0</TotalTime>
  <Words>1124</Words>
  <Application>Microsoft Office PowerPoint</Application>
  <PresentationFormat>On-screen Show (4:3)</PresentationFormat>
  <Paragraphs>214</Paragraphs>
  <Slides>36</Slides>
  <Notes>36</Notes>
  <HiddenSlides>0</HiddenSlides>
  <MMClips>3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1_Niopsychology Template</vt:lpstr>
      <vt:lpstr>Slide 1</vt:lpstr>
      <vt:lpstr>How Do We Hear, Speak, and Make Music?</vt:lpstr>
      <vt:lpstr>Sound Waves</vt:lpstr>
      <vt:lpstr>Slide 4</vt:lpstr>
      <vt:lpstr>Three Properties of Sound</vt:lpstr>
      <vt:lpstr>Three Properties of Sound</vt:lpstr>
      <vt:lpstr>Three Properties of Sound</vt:lpstr>
      <vt:lpstr>Slide 8</vt:lpstr>
      <vt:lpstr>Complexity of Sound Waves</vt:lpstr>
      <vt:lpstr>Slide 10</vt:lpstr>
      <vt:lpstr>Slide 11</vt:lpstr>
      <vt:lpstr>Structure of the Ear</vt:lpstr>
      <vt:lpstr>Structure of the Ear</vt:lpstr>
      <vt:lpstr>Structure of the Ear</vt:lpstr>
      <vt:lpstr>Slide 15</vt:lpstr>
      <vt:lpstr>Structure of the Ear</vt:lpstr>
      <vt:lpstr>Structure of the Ear</vt:lpstr>
      <vt:lpstr>Slide 18</vt:lpstr>
      <vt:lpstr>Auditory Receptors</vt:lpstr>
      <vt:lpstr>Slide 20</vt:lpstr>
      <vt:lpstr>Auditory Receptors</vt:lpstr>
      <vt:lpstr>Slide 22</vt:lpstr>
      <vt:lpstr>Slide 23</vt:lpstr>
      <vt:lpstr>Slide 24</vt:lpstr>
      <vt:lpstr>Slide 25</vt:lpstr>
      <vt:lpstr>Auditory Cortex</vt:lpstr>
      <vt:lpstr>Auditory Cortex</vt:lpstr>
      <vt:lpstr>Detecting Pitch: Very Low Frequencies of Sound Tonotopic Representation</vt:lpstr>
      <vt:lpstr>Slide 29</vt:lpstr>
      <vt:lpstr>Detecting Pitch: Very Low Frequencies of Sound</vt:lpstr>
      <vt:lpstr>Detecting Loudness</vt:lpstr>
      <vt:lpstr>Detecting Timbre</vt:lpstr>
      <vt:lpstr>Detecting Location</vt:lpstr>
      <vt:lpstr>Slide 34</vt:lpstr>
      <vt:lpstr>Slide 35</vt:lpstr>
      <vt:lpstr>Detecting Location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2012-03-20T01:02:39Z</dcterms:created>
  <dcterms:modified xsi:type="dcterms:W3CDTF">2012-03-21T15:33:40Z</dcterms:modified>
</cp:coreProperties>
</file>